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72.jpg" ContentType="image/png"/>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96" r:id="rId1"/>
  </p:sldMasterIdLst>
  <p:notesMasterIdLst>
    <p:notesMasterId r:id="rId72"/>
  </p:notesMasterIdLst>
  <p:sldIdLst>
    <p:sldId id="256" r:id="rId2"/>
    <p:sldId id="257" r:id="rId3"/>
    <p:sldId id="402" r:id="rId4"/>
    <p:sldId id="404" r:id="rId5"/>
    <p:sldId id="405" r:id="rId6"/>
    <p:sldId id="262" r:id="rId7"/>
    <p:sldId id="415" r:id="rId8"/>
    <p:sldId id="409" r:id="rId9"/>
    <p:sldId id="268" r:id="rId10"/>
    <p:sldId id="406" r:id="rId11"/>
    <p:sldId id="407" r:id="rId12"/>
    <p:sldId id="408" r:id="rId13"/>
    <p:sldId id="411" r:id="rId14"/>
    <p:sldId id="413" r:id="rId15"/>
    <p:sldId id="450" r:id="rId16"/>
    <p:sldId id="414" r:id="rId17"/>
    <p:sldId id="367" r:id="rId18"/>
    <p:sldId id="331" r:id="rId19"/>
    <p:sldId id="347" r:id="rId20"/>
    <p:sldId id="378" r:id="rId21"/>
    <p:sldId id="379" r:id="rId22"/>
    <p:sldId id="380" r:id="rId23"/>
    <p:sldId id="384" r:id="rId24"/>
    <p:sldId id="451" r:id="rId25"/>
    <p:sldId id="296" r:id="rId26"/>
    <p:sldId id="297" r:id="rId27"/>
    <p:sldId id="307" r:id="rId28"/>
    <p:sldId id="316" r:id="rId29"/>
    <p:sldId id="417" r:id="rId30"/>
    <p:sldId id="363" r:id="rId31"/>
    <p:sldId id="400" r:id="rId32"/>
    <p:sldId id="364" r:id="rId33"/>
    <p:sldId id="437" r:id="rId34"/>
    <p:sldId id="418" r:id="rId35"/>
    <p:sldId id="419" r:id="rId36"/>
    <p:sldId id="436" r:id="rId37"/>
    <p:sldId id="420" r:id="rId38"/>
    <p:sldId id="421" r:id="rId39"/>
    <p:sldId id="438" r:id="rId40"/>
    <p:sldId id="439" r:id="rId41"/>
    <p:sldId id="425" r:id="rId42"/>
    <p:sldId id="423" r:id="rId43"/>
    <p:sldId id="440" r:id="rId44"/>
    <p:sldId id="424" r:id="rId45"/>
    <p:sldId id="426" r:id="rId46"/>
    <p:sldId id="441" r:id="rId47"/>
    <p:sldId id="452" r:id="rId48"/>
    <p:sldId id="427" r:id="rId49"/>
    <p:sldId id="428" r:id="rId50"/>
    <p:sldId id="429" r:id="rId51"/>
    <p:sldId id="442" r:id="rId52"/>
    <p:sldId id="443" r:id="rId53"/>
    <p:sldId id="430" r:id="rId54"/>
    <p:sldId id="431" r:id="rId55"/>
    <p:sldId id="432" r:id="rId56"/>
    <p:sldId id="444" r:id="rId57"/>
    <p:sldId id="434" r:id="rId58"/>
    <p:sldId id="433" r:id="rId59"/>
    <p:sldId id="446" r:id="rId60"/>
    <p:sldId id="445" r:id="rId61"/>
    <p:sldId id="447" r:id="rId62"/>
    <p:sldId id="435" r:id="rId63"/>
    <p:sldId id="449" r:id="rId64"/>
    <p:sldId id="453" r:id="rId65"/>
    <p:sldId id="399" r:id="rId66"/>
    <p:sldId id="416" r:id="rId67"/>
    <p:sldId id="448" r:id="rId68"/>
    <p:sldId id="285" r:id="rId69"/>
    <p:sldId id="454" r:id="rId70"/>
    <p:sldId id="286"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501790E-0365-4F22-81F2-C13EB2B8EF6B}">
          <p14:sldIdLst>
            <p14:sldId id="256"/>
            <p14:sldId id="257"/>
          </p14:sldIdLst>
        </p14:section>
        <p14:section name="Background (15 min)" id="{FB7B7467-606A-4F9C-AD0C-EC395430FE9B}">
          <p14:sldIdLst>
            <p14:sldId id="402"/>
            <p14:sldId id="404"/>
            <p14:sldId id="405"/>
            <p14:sldId id="262"/>
            <p14:sldId id="415"/>
            <p14:sldId id="409"/>
            <p14:sldId id="268"/>
            <p14:sldId id="406"/>
            <p14:sldId id="407"/>
            <p14:sldId id="408"/>
            <p14:sldId id="411"/>
            <p14:sldId id="413"/>
            <p14:sldId id="450"/>
            <p14:sldId id="414"/>
          </p14:sldIdLst>
        </p14:section>
        <p14:section name="Data generation planning" id="{4079BB62-3274-4F4D-8AD9-D3D41C1E22FD}">
          <p14:sldIdLst>
            <p14:sldId id="367"/>
            <p14:sldId id="331"/>
            <p14:sldId id="347"/>
            <p14:sldId id="378"/>
            <p14:sldId id="379"/>
            <p14:sldId id="380"/>
            <p14:sldId id="384"/>
            <p14:sldId id="451"/>
          </p14:sldIdLst>
        </p14:section>
        <p14:section name="Data upload planning" id="{BD4F1DB2-EA39-462C-88F3-41EF5E906EF1}">
          <p14:sldIdLst>
            <p14:sldId id="296"/>
            <p14:sldId id="297"/>
            <p14:sldId id="307"/>
            <p14:sldId id="316"/>
          </p14:sldIdLst>
        </p14:section>
        <p14:section name="Other research problems" id="{CD49EF5E-9641-45EC-A993-BB809E759313}">
          <p14:sldIdLst>
            <p14:sldId id="417"/>
            <p14:sldId id="363"/>
            <p14:sldId id="400"/>
            <p14:sldId id="364"/>
            <p14:sldId id="437"/>
            <p14:sldId id="418"/>
            <p14:sldId id="419"/>
            <p14:sldId id="436"/>
            <p14:sldId id="420"/>
            <p14:sldId id="421"/>
            <p14:sldId id="438"/>
            <p14:sldId id="439"/>
            <p14:sldId id="425"/>
            <p14:sldId id="423"/>
            <p14:sldId id="440"/>
            <p14:sldId id="424"/>
            <p14:sldId id="426"/>
            <p14:sldId id="441"/>
            <p14:sldId id="452"/>
            <p14:sldId id="427"/>
            <p14:sldId id="428"/>
            <p14:sldId id="429"/>
            <p14:sldId id="442"/>
            <p14:sldId id="443"/>
            <p14:sldId id="430"/>
            <p14:sldId id="431"/>
            <p14:sldId id="432"/>
            <p14:sldId id="444"/>
            <p14:sldId id="434"/>
            <p14:sldId id="433"/>
            <p14:sldId id="446"/>
            <p14:sldId id="445"/>
            <p14:sldId id="447"/>
            <p14:sldId id="435"/>
            <p14:sldId id="449"/>
          </p14:sldIdLst>
        </p14:section>
        <p14:section name="Last slides" id="{73BEBA9A-8AF0-4C8C-A162-0E693363DCC5}">
          <p14:sldIdLst>
            <p14:sldId id="453"/>
            <p14:sldId id="399"/>
            <p14:sldId id="416"/>
            <p14:sldId id="448"/>
            <p14:sldId id="285"/>
            <p14:sldId id="454"/>
            <p14:sldId id="28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FF66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86079" autoAdjust="0"/>
  </p:normalViewPr>
  <p:slideViewPr>
    <p:cSldViewPr snapToGrid="0">
      <p:cViewPr varScale="1">
        <p:scale>
          <a:sx n="59" d="100"/>
          <a:sy n="59" d="100"/>
        </p:scale>
        <p:origin x="1608" y="7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p:scale>
          <a:sx n="100" d="100"/>
          <a:sy n="100" d="100"/>
        </p:scale>
        <p:origin x="3468" y="-3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953BE6-184A-469A-81C0-7628888AA592}"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en-US"/>
        </a:p>
      </dgm:t>
    </dgm:pt>
    <dgm:pt modelId="{7487099E-D635-4CAF-B434-3E87A583C1BA}">
      <dgm:prSet phldrT="[Text]"/>
      <dgm:spPr>
        <a:solidFill>
          <a:schemeClr val="tx1">
            <a:lumMod val="50000"/>
            <a:lumOff val="50000"/>
          </a:schemeClr>
        </a:solidFill>
        <a:ln>
          <a:solidFill>
            <a:schemeClr val="bg1"/>
          </a:solidFill>
        </a:ln>
        <a:effectLst>
          <a:outerShdw blurRad="50800" dist="38100" dir="2700000" algn="tl" rotWithShape="0">
            <a:prstClr val="black">
              <a:alpha val="40000"/>
            </a:prstClr>
          </a:outerShdw>
        </a:effectLst>
      </dgm:spPr>
      <dgm:t>
        <a:bodyPr/>
        <a:lstStyle/>
        <a:p>
          <a:r>
            <a:rPr lang="en-US" dirty="0" smtClean="0">
              <a:solidFill>
                <a:schemeClr val="bg1"/>
              </a:solidFill>
              <a:latin typeface="Bahnschrift Light Condensed" panose="020B0502040204020203" pitchFamily="34" charset="0"/>
            </a:rPr>
            <a:t>Communication</a:t>
          </a:r>
          <a:endParaRPr lang="en-US" dirty="0">
            <a:solidFill>
              <a:schemeClr val="bg1"/>
            </a:solidFill>
            <a:latin typeface="Bahnschrift Light Condensed" panose="020B0502040204020203" pitchFamily="34" charset="0"/>
          </a:endParaRPr>
        </a:p>
      </dgm:t>
    </dgm:pt>
    <dgm:pt modelId="{3E2B8E32-BCD3-44EC-B75F-DBBC0D6EC214}" type="sibTrans" cxnId="{6F0EEA98-BB19-4D84-86F0-000444648849}">
      <dgm:prSet/>
      <dgm:spPr/>
      <dgm:t>
        <a:bodyPr/>
        <a:lstStyle/>
        <a:p>
          <a:endParaRPr lang="en-US">
            <a:latin typeface="Bahnschrift Light Condensed" panose="020B0502040204020203" pitchFamily="34" charset="0"/>
          </a:endParaRPr>
        </a:p>
      </dgm:t>
    </dgm:pt>
    <dgm:pt modelId="{61C0BC0C-A0FB-4CF7-865C-33D29BDEC8D3}" type="parTrans" cxnId="{6F0EEA98-BB19-4D84-86F0-000444648849}">
      <dgm:prSet/>
      <dgm:spPr/>
      <dgm:t>
        <a:bodyPr/>
        <a:lstStyle/>
        <a:p>
          <a:endParaRPr lang="en-US">
            <a:latin typeface="Bahnschrift Light Condensed" panose="020B0502040204020203" pitchFamily="34" charset="0"/>
          </a:endParaRPr>
        </a:p>
      </dgm:t>
    </dgm:pt>
    <dgm:pt modelId="{D98A95D5-310A-46B7-A4D0-59FAF641A525}">
      <dgm:prSet phldrT="[Text]"/>
      <dgm:spPr>
        <a:solidFill>
          <a:schemeClr val="tx1">
            <a:lumMod val="50000"/>
            <a:lumOff val="50000"/>
          </a:schemeClr>
        </a:solidFill>
        <a:ln>
          <a:solidFill>
            <a:schemeClr val="bg1"/>
          </a:solidFill>
        </a:ln>
        <a:effectLst>
          <a:outerShdw blurRad="50800" dist="38100" dir="2700000" algn="tl" rotWithShape="0">
            <a:prstClr val="black">
              <a:alpha val="40000"/>
            </a:prstClr>
          </a:outerShdw>
        </a:effectLst>
      </dgm:spPr>
      <dgm:t>
        <a:bodyPr/>
        <a:lstStyle/>
        <a:p>
          <a:r>
            <a:rPr lang="en-US" dirty="0" smtClean="0">
              <a:solidFill>
                <a:schemeClr val="bg1"/>
              </a:solidFill>
              <a:latin typeface="Bahnschrift Light Condensed" panose="020B0502040204020203" pitchFamily="34" charset="0"/>
            </a:rPr>
            <a:t>Data heterogeneity</a:t>
          </a:r>
          <a:endParaRPr lang="en-US" dirty="0">
            <a:solidFill>
              <a:schemeClr val="bg1"/>
            </a:solidFill>
            <a:latin typeface="Bahnschrift Light Condensed" panose="020B0502040204020203" pitchFamily="34" charset="0"/>
          </a:endParaRPr>
        </a:p>
      </dgm:t>
    </dgm:pt>
    <dgm:pt modelId="{4FF5632C-F2B2-4F11-A08A-47C990005E25}" type="sibTrans" cxnId="{E6B44456-11D5-4428-BCD1-74CCD91565FE}">
      <dgm:prSet/>
      <dgm:spPr/>
      <dgm:t>
        <a:bodyPr/>
        <a:lstStyle/>
        <a:p>
          <a:endParaRPr lang="en-US">
            <a:latin typeface="Bahnschrift Light Condensed" panose="020B0502040204020203" pitchFamily="34" charset="0"/>
          </a:endParaRPr>
        </a:p>
      </dgm:t>
    </dgm:pt>
    <dgm:pt modelId="{7A431BED-AE31-4534-B393-092A8CA899F7}" type="parTrans" cxnId="{E6B44456-11D5-4428-BCD1-74CCD91565FE}">
      <dgm:prSet/>
      <dgm:spPr/>
      <dgm:t>
        <a:bodyPr/>
        <a:lstStyle/>
        <a:p>
          <a:endParaRPr lang="en-US">
            <a:latin typeface="Bahnschrift Light Condensed" panose="020B0502040204020203" pitchFamily="34" charset="0"/>
          </a:endParaRPr>
        </a:p>
      </dgm:t>
    </dgm:pt>
    <dgm:pt modelId="{E5E89FD6-6260-4964-8634-7810097E5EA9}">
      <dgm:prSet phldrT="[Text]" custT="1"/>
      <dgm:spPr>
        <a:solidFill>
          <a:schemeClr val="accent4">
            <a:lumMod val="20000"/>
            <a:lumOff val="80000"/>
          </a:schemeClr>
        </a:solidFill>
      </dgm:spPr>
      <dgm:t>
        <a:bodyPr/>
        <a:lstStyle/>
        <a:p>
          <a:r>
            <a:rPr lang="en-US" sz="2800" dirty="0" smtClean="0">
              <a:solidFill>
                <a:schemeClr val="accent4">
                  <a:lumMod val="75000"/>
                </a:schemeClr>
              </a:solidFill>
              <a:latin typeface="Bahnschrift Light Condensed" panose="020B0502040204020203" pitchFamily="34" charset="0"/>
            </a:rPr>
            <a:t>Data</a:t>
          </a:r>
          <a:br>
            <a:rPr lang="en-US" sz="2800" dirty="0" smtClean="0">
              <a:solidFill>
                <a:schemeClr val="accent4">
                  <a:lumMod val="75000"/>
                </a:schemeClr>
              </a:solidFill>
              <a:latin typeface="Bahnschrift Light Condensed" panose="020B0502040204020203" pitchFamily="34" charset="0"/>
            </a:rPr>
          </a:br>
          <a:r>
            <a:rPr lang="en-US" sz="2800" dirty="0" smtClean="0">
              <a:solidFill>
                <a:schemeClr val="accent4">
                  <a:lumMod val="75000"/>
                </a:schemeClr>
              </a:solidFill>
              <a:latin typeface="Bahnschrift Light Condensed" panose="020B0502040204020203" pitchFamily="34" charset="0"/>
            </a:rPr>
            <a:t>generation</a:t>
          </a:r>
          <a:br>
            <a:rPr lang="en-US" sz="2800" dirty="0" smtClean="0">
              <a:solidFill>
                <a:schemeClr val="accent4">
                  <a:lumMod val="75000"/>
                </a:schemeClr>
              </a:solidFill>
              <a:latin typeface="Bahnschrift Light Condensed" panose="020B0502040204020203" pitchFamily="34" charset="0"/>
            </a:rPr>
          </a:br>
          <a:r>
            <a:rPr lang="en-US" sz="2800" dirty="0" smtClean="0">
              <a:solidFill>
                <a:schemeClr val="accent4">
                  <a:lumMod val="75000"/>
                </a:schemeClr>
              </a:solidFill>
              <a:latin typeface="Bahnschrift Light Condensed" panose="020B0502040204020203" pitchFamily="34" charset="0"/>
            </a:rPr>
            <a:t>planning</a:t>
          </a:r>
          <a:endParaRPr lang="en-US" sz="2800" dirty="0">
            <a:solidFill>
              <a:schemeClr val="accent4">
                <a:lumMod val="75000"/>
              </a:schemeClr>
            </a:solidFill>
            <a:latin typeface="Bahnschrift Light Condensed" panose="020B0502040204020203" pitchFamily="34" charset="0"/>
          </a:endParaRPr>
        </a:p>
      </dgm:t>
    </dgm:pt>
    <dgm:pt modelId="{2EBA400A-4ED0-465E-929F-3F2AD5FAE6BF}" type="sibTrans" cxnId="{C8F0E11A-CBC1-4462-B064-0977A5D222CF}">
      <dgm:prSet/>
      <dgm:spPr/>
      <dgm:t>
        <a:bodyPr/>
        <a:lstStyle/>
        <a:p>
          <a:endParaRPr lang="en-US">
            <a:latin typeface="Bahnschrift Light Condensed" panose="020B0502040204020203" pitchFamily="34" charset="0"/>
          </a:endParaRPr>
        </a:p>
      </dgm:t>
    </dgm:pt>
    <dgm:pt modelId="{D48C6AC7-37EE-4964-BCE9-030A75DDEA5D}" type="parTrans" cxnId="{C8F0E11A-CBC1-4462-B064-0977A5D222CF}">
      <dgm:prSet/>
      <dgm:spPr/>
      <dgm:t>
        <a:bodyPr/>
        <a:lstStyle/>
        <a:p>
          <a:endParaRPr lang="en-US">
            <a:latin typeface="Bahnschrift Light Condensed" panose="020B0502040204020203" pitchFamily="34" charset="0"/>
          </a:endParaRPr>
        </a:p>
      </dgm:t>
    </dgm:pt>
    <dgm:pt modelId="{592A9EFB-A9F7-419F-AA60-8688360A76DD}">
      <dgm:prSet phldrT="[Text]"/>
      <dgm:spPr>
        <a:ln>
          <a:solidFill>
            <a:schemeClr val="accent4"/>
          </a:solidFill>
        </a:ln>
        <a:effectLst>
          <a:outerShdw blurRad="50800" dist="38100" dir="2700000" algn="tl" rotWithShape="0">
            <a:prstClr val="black">
              <a:alpha val="40000"/>
            </a:prstClr>
          </a:outerShdw>
        </a:effectLst>
      </dgm:spPr>
      <dgm:t>
        <a:bodyPr/>
        <a:lstStyle/>
        <a:p>
          <a:r>
            <a:rPr lang="en-US" dirty="0" smtClean="0">
              <a:latin typeface="Bahnschrift Light Condensed" panose="020B0502040204020203" pitchFamily="34" charset="0"/>
            </a:rPr>
            <a:t>Perfect / Irrelevant</a:t>
          </a:r>
          <a:endParaRPr lang="en-US" dirty="0">
            <a:latin typeface="Bahnschrift Light Condensed" panose="020B0502040204020203" pitchFamily="34" charset="0"/>
          </a:endParaRPr>
        </a:p>
      </dgm:t>
    </dgm:pt>
    <dgm:pt modelId="{8A9BE235-5CE2-4EB8-B2CE-AC87C341F20A}" type="sibTrans" cxnId="{2788AB41-5FFD-4057-A499-A9DD8D6F9E08}">
      <dgm:prSet/>
      <dgm:spPr/>
      <dgm:t>
        <a:bodyPr/>
        <a:lstStyle/>
        <a:p>
          <a:endParaRPr lang="en-US">
            <a:latin typeface="Bahnschrift Light Condensed" panose="020B0502040204020203" pitchFamily="34" charset="0"/>
          </a:endParaRPr>
        </a:p>
      </dgm:t>
    </dgm:pt>
    <dgm:pt modelId="{40CA3529-B4F0-4D31-BEFF-80E3B3815324}" type="parTrans" cxnId="{2788AB41-5FFD-4057-A499-A9DD8D6F9E08}">
      <dgm:prSet/>
      <dgm:spPr/>
      <dgm:t>
        <a:bodyPr/>
        <a:lstStyle/>
        <a:p>
          <a:endParaRPr lang="en-US">
            <a:latin typeface="Bahnschrift Light Condensed" panose="020B0502040204020203" pitchFamily="34" charset="0"/>
          </a:endParaRPr>
        </a:p>
      </dgm:t>
    </dgm:pt>
    <dgm:pt modelId="{16CC40F9-ABD5-4828-B23F-273A81E5043F}">
      <dgm:prSet phldrT="[Text]"/>
      <dgm:spPr>
        <a:solidFill>
          <a:srgbClr val="FFFF00"/>
        </a:solidFill>
        <a:ln>
          <a:solidFill>
            <a:schemeClr val="accent4"/>
          </a:solidFill>
        </a:ln>
        <a:effectLst>
          <a:outerShdw blurRad="50800" dist="38100" dir="2700000" algn="tl" rotWithShape="0">
            <a:prstClr val="black">
              <a:alpha val="40000"/>
            </a:prstClr>
          </a:outerShdw>
        </a:effectLst>
      </dgm:spPr>
      <dgm:t>
        <a:bodyPr/>
        <a:lstStyle/>
        <a:p>
          <a:r>
            <a:rPr lang="en-US" dirty="0" smtClean="0">
              <a:latin typeface="Bahnschrift Light Condensed" panose="020B0502040204020203" pitchFamily="34" charset="0"/>
            </a:rPr>
            <a:t>Priority,</a:t>
          </a:r>
          <a:br>
            <a:rPr lang="en-US" dirty="0" smtClean="0">
              <a:latin typeface="Bahnschrift Light Condensed" panose="020B0502040204020203" pitchFamily="34" charset="0"/>
            </a:rPr>
          </a:br>
          <a:r>
            <a:rPr lang="en-US" dirty="0" smtClean="0">
              <a:latin typeface="Bahnschrift Light Condensed" panose="020B0502040204020203" pitchFamily="34" charset="0"/>
            </a:rPr>
            <a:t>Generation rate,</a:t>
          </a:r>
          <a:br>
            <a:rPr lang="en-US" dirty="0" smtClean="0">
              <a:latin typeface="Bahnschrift Light Condensed" panose="020B0502040204020203" pitchFamily="34" charset="0"/>
            </a:rPr>
          </a:br>
          <a:r>
            <a:rPr lang="en-US" dirty="0" smtClean="0">
              <a:latin typeface="Bahnschrift Light Condensed" panose="020B0502040204020203" pitchFamily="34" charset="0"/>
            </a:rPr>
            <a:t>Spatiotemporal imp.</a:t>
          </a:r>
          <a:endParaRPr lang="en-US" dirty="0">
            <a:latin typeface="Bahnschrift Light Condensed" panose="020B0502040204020203" pitchFamily="34" charset="0"/>
          </a:endParaRPr>
        </a:p>
      </dgm:t>
    </dgm:pt>
    <dgm:pt modelId="{1CD3ECD0-CD96-499D-9399-DD471F9EAA4E}" type="sibTrans" cxnId="{B354E3FE-93E7-4057-92C9-BFBCEA0533E7}">
      <dgm:prSet/>
      <dgm:spPr/>
      <dgm:t>
        <a:bodyPr/>
        <a:lstStyle/>
        <a:p>
          <a:endParaRPr lang="en-US">
            <a:latin typeface="Bahnschrift Light Condensed" panose="020B0502040204020203" pitchFamily="34" charset="0"/>
          </a:endParaRPr>
        </a:p>
      </dgm:t>
    </dgm:pt>
    <dgm:pt modelId="{10C9F835-28FF-4DDB-A339-E221F8D191A6}" type="parTrans" cxnId="{B354E3FE-93E7-4057-92C9-BFBCEA0533E7}">
      <dgm:prSet/>
      <dgm:spPr/>
      <dgm:t>
        <a:bodyPr/>
        <a:lstStyle/>
        <a:p>
          <a:endParaRPr lang="en-US">
            <a:latin typeface="Bahnschrift Light Condensed" panose="020B0502040204020203" pitchFamily="34" charset="0"/>
          </a:endParaRPr>
        </a:p>
      </dgm:t>
    </dgm:pt>
    <dgm:pt modelId="{D227ED2C-CA9B-4142-8CDF-445A14A3A3E5}">
      <dgm:prSet phldrT="[Text]" custT="1"/>
      <dgm:spPr>
        <a:solidFill>
          <a:schemeClr val="accent3">
            <a:lumMod val="20000"/>
            <a:lumOff val="80000"/>
          </a:schemeClr>
        </a:solidFill>
      </dgm:spPr>
      <dgm:t>
        <a:bodyPr/>
        <a:lstStyle/>
        <a:p>
          <a:r>
            <a:rPr lang="en-US" sz="2800" dirty="0" smtClean="0">
              <a:solidFill>
                <a:schemeClr val="accent3">
                  <a:lumMod val="75000"/>
                </a:schemeClr>
              </a:solidFill>
              <a:latin typeface="Bahnschrift Light Condensed" panose="020B0502040204020203" pitchFamily="34" charset="0"/>
            </a:rPr>
            <a:t>Data</a:t>
          </a:r>
          <a:br>
            <a:rPr lang="en-US" sz="2800" dirty="0" smtClean="0">
              <a:solidFill>
                <a:schemeClr val="accent3">
                  <a:lumMod val="75000"/>
                </a:schemeClr>
              </a:solidFill>
              <a:latin typeface="Bahnschrift Light Condensed" panose="020B0502040204020203" pitchFamily="34" charset="0"/>
            </a:rPr>
          </a:br>
          <a:r>
            <a:rPr lang="en-US" sz="2800" dirty="0" smtClean="0">
              <a:solidFill>
                <a:schemeClr val="accent3">
                  <a:lumMod val="75000"/>
                </a:schemeClr>
              </a:solidFill>
              <a:latin typeface="Bahnschrift Light Condensed" panose="020B0502040204020203" pitchFamily="34" charset="0"/>
            </a:rPr>
            <a:t>upload</a:t>
          </a:r>
          <a:br>
            <a:rPr lang="en-US" sz="2800" dirty="0" smtClean="0">
              <a:solidFill>
                <a:schemeClr val="accent3">
                  <a:lumMod val="75000"/>
                </a:schemeClr>
              </a:solidFill>
              <a:latin typeface="Bahnschrift Light Condensed" panose="020B0502040204020203" pitchFamily="34" charset="0"/>
            </a:rPr>
          </a:br>
          <a:r>
            <a:rPr lang="en-US" sz="2800" dirty="0" smtClean="0">
              <a:solidFill>
                <a:schemeClr val="accent3">
                  <a:lumMod val="75000"/>
                </a:schemeClr>
              </a:solidFill>
              <a:latin typeface="Bahnschrift Light Condensed" panose="020B0502040204020203" pitchFamily="34" charset="0"/>
            </a:rPr>
            <a:t>planning</a:t>
          </a:r>
          <a:endParaRPr lang="en-US" sz="2800" dirty="0">
            <a:solidFill>
              <a:schemeClr val="accent3">
                <a:lumMod val="75000"/>
              </a:schemeClr>
            </a:solidFill>
            <a:latin typeface="Bahnschrift Light Condensed" panose="020B0502040204020203" pitchFamily="34" charset="0"/>
          </a:endParaRPr>
        </a:p>
      </dgm:t>
    </dgm:pt>
    <dgm:pt modelId="{8E27DE72-0DED-4C54-8354-950EA06CC80C}" type="sibTrans" cxnId="{A9A275D2-C71C-44D5-B74E-98AFCE827075}">
      <dgm:prSet/>
      <dgm:spPr/>
      <dgm:t>
        <a:bodyPr/>
        <a:lstStyle/>
        <a:p>
          <a:endParaRPr lang="en-US">
            <a:latin typeface="Bahnschrift Light Condensed" panose="020B0502040204020203" pitchFamily="34" charset="0"/>
          </a:endParaRPr>
        </a:p>
      </dgm:t>
    </dgm:pt>
    <dgm:pt modelId="{A16AE210-139F-4B54-AE22-A22CB3390ED6}" type="parTrans" cxnId="{A9A275D2-C71C-44D5-B74E-98AFCE827075}">
      <dgm:prSet/>
      <dgm:spPr/>
      <dgm:t>
        <a:bodyPr/>
        <a:lstStyle/>
        <a:p>
          <a:endParaRPr lang="en-US">
            <a:latin typeface="Bahnschrift Light Condensed" panose="020B0502040204020203" pitchFamily="34" charset="0"/>
          </a:endParaRPr>
        </a:p>
      </dgm:t>
    </dgm:pt>
    <dgm:pt modelId="{6EFC3299-B649-412C-9E55-F163369F7CF6}">
      <dgm:prSet phldrT="[Text]"/>
      <dgm:spPr>
        <a:ln>
          <a:solidFill>
            <a:schemeClr val="accent3"/>
          </a:solidFill>
        </a:ln>
        <a:effectLst>
          <a:outerShdw blurRad="50800" dist="38100" dir="2700000" algn="tl" rotWithShape="0">
            <a:prstClr val="black">
              <a:alpha val="40000"/>
            </a:prstClr>
          </a:outerShdw>
        </a:effectLst>
      </dgm:spPr>
      <dgm:t>
        <a:bodyPr/>
        <a:lstStyle/>
        <a:p>
          <a:r>
            <a:rPr lang="en-US" dirty="0" smtClean="0">
              <a:latin typeface="Bahnschrift Light Condensed" panose="020B0502040204020203" pitchFamily="34" charset="0"/>
            </a:rPr>
            <a:t>Campus and large community</a:t>
          </a:r>
          <a:endParaRPr lang="en-US" dirty="0">
            <a:latin typeface="Bahnschrift Light Condensed" panose="020B0502040204020203" pitchFamily="34" charset="0"/>
          </a:endParaRPr>
        </a:p>
      </dgm:t>
    </dgm:pt>
    <dgm:pt modelId="{AE5FDC08-0A3A-4791-941A-61A38CC8F7AB}" type="sibTrans" cxnId="{6CD2A2FA-311A-4C6B-87FF-5FBC062B20D7}">
      <dgm:prSet/>
      <dgm:spPr/>
      <dgm:t>
        <a:bodyPr/>
        <a:lstStyle/>
        <a:p>
          <a:endParaRPr lang="en-US">
            <a:latin typeface="Bahnschrift Light Condensed" panose="020B0502040204020203" pitchFamily="34" charset="0"/>
          </a:endParaRPr>
        </a:p>
      </dgm:t>
    </dgm:pt>
    <dgm:pt modelId="{FAA916F2-7B0E-4A22-851A-A1F39AEF1C43}" type="parTrans" cxnId="{6CD2A2FA-311A-4C6B-87FF-5FBC062B20D7}">
      <dgm:prSet/>
      <dgm:spPr/>
      <dgm:t>
        <a:bodyPr/>
        <a:lstStyle/>
        <a:p>
          <a:endParaRPr lang="en-US">
            <a:latin typeface="Bahnschrift Light Condensed" panose="020B0502040204020203" pitchFamily="34" charset="0"/>
          </a:endParaRPr>
        </a:p>
      </dgm:t>
    </dgm:pt>
    <dgm:pt modelId="{3D2363F2-8076-4EAE-96EA-73E0E1AB8B34}">
      <dgm:prSet phldrT="[Text]" custT="1"/>
      <dgm:spPr>
        <a:solidFill>
          <a:schemeClr val="accent2">
            <a:lumMod val="20000"/>
            <a:lumOff val="80000"/>
          </a:schemeClr>
        </a:solidFill>
      </dgm:spPr>
      <dgm:t>
        <a:bodyPr/>
        <a:lstStyle/>
        <a:p>
          <a:r>
            <a:rPr lang="en-US" sz="2800" dirty="0" smtClean="0">
              <a:solidFill>
                <a:schemeClr val="accent2">
                  <a:lumMod val="50000"/>
                </a:schemeClr>
              </a:solidFill>
              <a:latin typeface="Bahnschrift Light Condensed" panose="020B0502040204020203" pitchFamily="34" charset="0"/>
            </a:rPr>
            <a:t>Sensor</a:t>
          </a:r>
          <a:br>
            <a:rPr lang="en-US" sz="2800" dirty="0" smtClean="0">
              <a:solidFill>
                <a:schemeClr val="accent2">
                  <a:lumMod val="50000"/>
                </a:schemeClr>
              </a:solidFill>
              <a:latin typeface="Bahnschrift Light Condensed" panose="020B0502040204020203" pitchFamily="34" charset="0"/>
            </a:rPr>
          </a:br>
          <a:r>
            <a:rPr lang="en-US" sz="2800" dirty="0" smtClean="0">
              <a:solidFill>
                <a:schemeClr val="accent2">
                  <a:lumMod val="50000"/>
                </a:schemeClr>
              </a:solidFill>
              <a:latin typeface="Bahnschrift Light Condensed" panose="020B0502040204020203" pitchFamily="34" charset="0"/>
            </a:rPr>
            <a:t>calibration</a:t>
          </a:r>
          <a:br>
            <a:rPr lang="en-US" sz="2800" dirty="0" smtClean="0">
              <a:solidFill>
                <a:schemeClr val="accent2">
                  <a:lumMod val="50000"/>
                </a:schemeClr>
              </a:solidFill>
              <a:latin typeface="Bahnschrift Light Condensed" panose="020B0502040204020203" pitchFamily="34" charset="0"/>
            </a:rPr>
          </a:br>
          <a:r>
            <a:rPr lang="en-US" sz="2800" dirty="0" smtClean="0">
              <a:solidFill>
                <a:schemeClr val="accent2">
                  <a:lumMod val="50000"/>
                </a:schemeClr>
              </a:solidFill>
              <a:latin typeface="Bahnschrift Light Condensed" panose="020B0502040204020203" pitchFamily="34" charset="0"/>
            </a:rPr>
            <a:t>planning</a:t>
          </a:r>
          <a:endParaRPr lang="en-US" sz="2800" dirty="0">
            <a:solidFill>
              <a:schemeClr val="accent2">
                <a:lumMod val="50000"/>
              </a:schemeClr>
            </a:solidFill>
            <a:latin typeface="Bahnschrift Light Condensed" panose="020B0502040204020203" pitchFamily="34" charset="0"/>
          </a:endParaRPr>
        </a:p>
      </dgm:t>
    </dgm:pt>
    <dgm:pt modelId="{5FD1B118-25F9-4F6F-BA5B-B2ED8EA1BFB4}" type="sibTrans" cxnId="{54C385FB-E565-43D1-BAE3-D82F26E6957E}">
      <dgm:prSet/>
      <dgm:spPr/>
      <dgm:t>
        <a:bodyPr/>
        <a:lstStyle/>
        <a:p>
          <a:endParaRPr lang="en-US">
            <a:latin typeface="Bahnschrift Light Condensed" panose="020B0502040204020203" pitchFamily="34" charset="0"/>
          </a:endParaRPr>
        </a:p>
      </dgm:t>
    </dgm:pt>
    <dgm:pt modelId="{76E93066-C033-4E61-833C-8690094C47C5}" type="parTrans" cxnId="{54C385FB-E565-43D1-BAE3-D82F26E6957E}">
      <dgm:prSet/>
      <dgm:spPr/>
      <dgm:t>
        <a:bodyPr/>
        <a:lstStyle/>
        <a:p>
          <a:endParaRPr lang="en-US">
            <a:latin typeface="Bahnschrift Light Condensed" panose="020B0502040204020203" pitchFamily="34" charset="0"/>
          </a:endParaRPr>
        </a:p>
      </dgm:t>
    </dgm:pt>
    <dgm:pt modelId="{5E94F5FA-EFE3-4714-8859-FA52201535A8}">
      <dgm:prSet phldrT="[Text]"/>
      <dgm:spPr>
        <a:ln>
          <a:solidFill>
            <a:schemeClr val="accent2">
              <a:lumMod val="75000"/>
            </a:schemeClr>
          </a:solidFill>
        </a:ln>
        <a:effectLst>
          <a:outerShdw blurRad="50800" dist="38100" dir="2700000" algn="tl" rotWithShape="0">
            <a:prstClr val="black">
              <a:alpha val="40000"/>
            </a:prstClr>
          </a:outerShdw>
        </a:effectLst>
      </dgm:spPr>
      <dgm:t>
        <a:bodyPr/>
        <a:lstStyle/>
        <a:p>
          <a:r>
            <a:rPr lang="en-US" dirty="0" smtClean="0">
              <a:latin typeface="Bahnschrift Light Condensed" panose="020B0502040204020203" pitchFamily="34" charset="0"/>
            </a:rPr>
            <a:t>Perfect / Ad-hoc</a:t>
          </a:r>
          <a:endParaRPr lang="en-US" dirty="0">
            <a:latin typeface="Bahnschrift Light Condensed" panose="020B0502040204020203" pitchFamily="34" charset="0"/>
          </a:endParaRPr>
        </a:p>
      </dgm:t>
    </dgm:pt>
    <dgm:pt modelId="{420A1B1C-81FF-4D82-971F-A3A63F8156A2}" type="sibTrans" cxnId="{3173A6F9-3818-4F34-AE72-81596D275A14}">
      <dgm:prSet/>
      <dgm:spPr/>
      <dgm:t>
        <a:bodyPr/>
        <a:lstStyle/>
        <a:p>
          <a:endParaRPr lang="en-US">
            <a:latin typeface="Bahnschrift Light Condensed" panose="020B0502040204020203" pitchFamily="34" charset="0"/>
          </a:endParaRPr>
        </a:p>
      </dgm:t>
    </dgm:pt>
    <dgm:pt modelId="{BD5C62D3-A4AB-4C6B-A25B-1637E0336FED}" type="parTrans" cxnId="{3173A6F9-3818-4F34-AE72-81596D275A14}">
      <dgm:prSet/>
      <dgm:spPr/>
      <dgm:t>
        <a:bodyPr/>
        <a:lstStyle/>
        <a:p>
          <a:endParaRPr lang="en-US">
            <a:latin typeface="Bahnschrift Light Condensed" panose="020B0502040204020203" pitchFamily="34" charset="0"/>
          </a:endParaRPr>
        </a:p>
      </dgm:t>
    </dgm:pt>
    <dgm:pt modelId="{A61AE74C-A83D-4102-9726-D61D3299B210}">
      <dgm:prSet phldrT="[Text]"/>
      <dgm:spPr>
        <a:solidFill>
          <a:srgbClr val="FFFF00"/>
        </a:solidFill>
        <a:ln>
          <a:solidFill>
            <a:schemeClr val="accent2">
              <a:lumMod val="75000"/>
            </a:schemeClr>
          </a:solidFill>
        </a:ln>
        <a:effectLst>
          <a:outerShdw blurRad="50800" dist="38100" dir="2700000" algn="tl" rotWithShape="0">
            <a:prstClr val="black">
              <a:alpha val="40000"/>
            </a:prstClr>
          </a:outerShdw>
        </a:effectLst>
      </dgm:spPr>
      <dgm:t>
        <a:bodyPr/>
        <a:lstStyle/>
        <a:p>
          <a:r>
            <a:rPr lang="en-US" dirty="0" smtClean="0">
              <a:latin typeface="Bahnschrift Light Condensed" panose="020B0502040204020203" pitchFamily="34" charset="0"/>
            </a:rPr>
            <a:t>Calibration period and time</a:t>
          </a:r>
          <a:br>
            <a:rPr lang="en-US" dirty="0" smtClean="0">
              <a:latin typeface="Bahnschrift Light Condensed" panose="020B0502040204020203" pitchFamily="34" charset="0"/>
            </a:rPr>
          </a:br>
          <a:r>
            <a:rPr lang="en-US" dirty="0" smtClean="0">
              <a:latin typeface="Bahnschrift Light Condensed" panose="020B0502040204020203" pitchFamily="34" charset="0"/>
            </a:rPr>
            <a:t>(of sensors)</a:t>
          </a:r>
          <a:endParaRPr lang="en-US" dirty="0">
            <a:latin typeface="Bahnschrift Light Condensed" panose="020B0502040204020203" pitchFamily="34" charset="0"/>
          </a:endParaRPr>
        </a:p>
      </dgm:t>
    </dgm:pt>
    <dgm:pt modelId="{EFF1F63D-055B-41F8-92A0-BB5A6D83C96C}" type="sibTrans" cxnId="{D4257BCC-ECA0-4507-B61D-10B8A53E7DCA}">
      <dgm:prSet/>
      <dgm:spPr/>
      <dgm:t>
        <a:bodyPr/>
        <a:lstStyle/>
        <a:p>
          <a:endParaRPr lang="en-US">
            <a:latin typeface="Bahnschrift Light Condensed" panose="020B0502040204020203" pitchFamily="34" charset="0"/>
          </a:endParaRPr>
        </a:p>
      </dgm:t>
    </dgm:pt>
    <dgm:pt modelId="{C5E68D5A-3474-420F-B0A6-ACC0DB0D81B7}" type="parTrans" cxnId="{D4257BCC-ECA0-4507-B61D-10B8A53E7DCA}">
      <dgm:prSet/>
      <dgm:spPr/>
      <dgm:t>
        <a:bodyPr/>
        <a:lstStyle/>
        <a:p>
          <a:endParaRPr lang="en-US">
            <a:latin typeface="Bahnschrift Light Condensed" panose="020B0502040204020203" pitchFamily="34" charset="0"/>
          </a:endParaRPr>
        </a:p>
      </dgm:t>
    </dgm:pt>
    <dgm:pt modelId="{810854BB-EDF2-4691-AA6D-1ED8E0A8922A}">
      <dgm:prSet phldrT="[Text]"/>
      <dgm:spPr>
        <a:solidFill>
          <a:schemeClr val="tx1">
            <a:lumMod val="50000"/>
            <a:lumOff val="50000"/>
          </a:schemeClr>
        </a:solidFill>
        <a:ln>
          <a:solidFill>
            <a:schemeClr val="bg1"/>
          </a:solidFill>
        </a:ln>
        <a:effectLst>
          <a:outerShdw blurRad="50800" dist="38100" dir="2700000" algn="tl" rotWithShape="0">
            <a:prstClr val="black">
              <a:alpha val="40000"/>
            </a:prstClr>
          </a:outerShdw>
        </a:effectLst>
      </dgm:spPr>
      <dgm:t>
        <a:bodyPr/>
        <a:lstStyle/>
        <a:p>
          <a:r>
            <a:rPr lang="en-US" dirty="0" smtClean="0">
              <a:solidFill>
                <a:schemeClr val="bg1"/>
              </a:solidFill>
              <a:latin typeface="Bahnschrift Light Condensed" panose="020B0502040204020203" pitchFamily="34" charset="0"/>
            </a:rPr>
            <a:t>Role of mobile dev.</a:t>
          </a:r>
          <a:endParaRPr lang="en-US" dirty="0">
            <a:solidFill>
              <a:schemeClr val="bg1"/>
            </a:solidFill>
            <a:latin typeface="Bahnschrift Light Condensed" panose="020B0502040204020203" pitchFamily="34" charset="0"/>
          </a:endParaRPr>
        </a:p>
      </dgm:t>
    </dgm:pt>
    <dgm:pt modelId="{92CB5B3F-A735-464C-A705-C4C7157B17F0}" type="parTrans" cxnId="{CFB93FDA-E460-4AF9-ACCE-D6DB95706D80}">
      <dgm:prSet/>
      <dgm:spPr/>
      <dgm:t>
        <a:bodyPr/>
        <a:lstStyle/>
        <a:p>
          <a:endParaRPr lang="en-US">
            <a:latin typeface="Bahnschrift Light Condensed" panose="020B0502040204020203" pitchFamily="34" charset="0"/>
          </a:endParaRPr>
        </a:p>
      </dgm:t>
    </dgm:pt>
    <dgm:pt modelId="{C8E2F5EB-829F-4ACB-92F1-872F3BFAD191}" type="sibTrans" cxnId="{CFB93FDA-E460-4AF9-ACCE-D6DB95706D80}">
      <dgm:prSet/>
      <dgm:spPr/>
      <dgm:t>
        <a:bodyPr/>
        <a:lstStyle/>
        <a:p>
          <a:endParaRPr lang="en-US">
            <a:latin typeface="Bahnschrift Light Condensed" panose="020B0502040204020203" pitchFamily="34" charset="0"/>
          </a:endParaRPr>
        </a:p>
      </dgm:t>
    </dgm:pt>
    <dgm:pt modelId="{029216B6-DD22-4CA1-850C-BD4B785624F4}">
      <dgm:prSet phldrT="[Text]"/>
      <dgm:spPr>
        <a:solidFill>
          <a:schemeClr val="tx1">
            <a:lumMod val="50000"/>
            <a:lumOff val="50000"/>
          </a:schemeClr>
        </a:solidFill>
        <a:ln>
          <a:solidFill>
            <a:schemeClr val="bg1"/>
          </a:solidFill>
        </a:ln>
        <a:effectLst>
          <a:outerShdw blurRad="50800" dist="38100" dir="2700000" algn="tl" rotWithShape="0">
            <a:prstClr val="black">
              <a:alpha val="40000"/>
            </a:prstClr>
          </a:outerShdw>
        </a:effectLst>
      </dgm:spPr>
      <dgm:t>
        <a:bodyPr/>
        <a:lstStyle/>
        <a:p>
          <a:r>
            <a:rPr lang="en-US" dirty="0" smtClean="0">
              <a:solidFill>
                <a:schemeClr val="bg1"/>
              </a:solidFill>
              <a:latin typeface="Bahnschrift Light Condensed" panose="020B0502040204020203" pitchFamily="34" charset="0"/>
            </a:rPr>
            <a:t>Mobility pattern</a:t>
          </a:r>
          <a:endParaRPr lang="en-US" dirty="0">
            <a:solidFill>
              <a:schemeClr val="bg1"/>
            </a:solidFill>
            <a:latin typeface="Bahnschrift Light Condensed" panose="020B0502040204020203" pitchFamily="34" charset="0"/>
          </a:endParaRPr>
        </a:p>
      </dgm:t>
    </dgm:pt>
    <dgm:pt modelId="{5703CE43-89F5-4891-B166-95D3170A057F}" type="parTrans" cxnId="{A1C9A406-AC86-49F6-9D1C-A022A72972DA}">
      <dgm:prSet/>
      <dgm:spPr/>
      <dgm:t>
        <a:bodyPr/>
        <a:lstStyle/>
        <a:p>
          <a:endParaRPr lang="en-US">
            <a:latin typeface="Bahnschrift Light Condensed" panose="020B0502040204020203" pitchFamily="34" charset="0"/>
          </a:endParaRPr>
        </a:p>
      </dgm:t>
    </dgm:pt>
    <dgm:pt modelId="{0F489B84-8DDC-4A1B-8DE0-A64ECCF46D38}" type="sibTrans" cxnId="{A1C9A406-AC86-49F6-9D1C-A022A72972DA}">
      <dgm:prSet/>
      <dgm:spPr/>
      <dgm:t>
        <a:bodyPr/>
        <a:lstStyle/>
        <a:p>
          <a:endParaRPr lang="en-US">
            <a:latin typeface="Bahnschrift Light Condensed" panose="020B0502040204020203" pitchFamily="34" charset="0"/>
          </a:endParaRPr>
        </a:p>
      </dgm:t>
    </dgm:pt>
    <dgm:pt modelId="{21FECAC9-A349-43F6-9D56-4CA65F7E30BF}">
      <dgm:prSet phldrT="[Text]"/>
      <dgm:spPr>
        <a:solidFill>
          <a:schemeClr val="tx1">
            <a:lumMod val="50000"/>
            <a:lumOff val="50000"/>
          </a:schemeClr>
        </a:solidFill>
        <a:ln>
          <a:solidFill>
            <a:schemeClr val="bg1"/>
          </a:solidFill>
        </a:ln>
        <a:effectLst>
          <a:outerShdw blurRad="50800" dist="38100" dir="2700000" algn="tl" rotWithShape="0">
            <a:prstClr val="black">
              <a:alpha val="40000"/>
            </a:prstClr>
          </a:outerShdw>
        </a:effectLst>
      </dgm:spPr>
      <dgm:t>
        <a:bodyPr/>
        <a:lstStyle/>
        <a:p>
          <a:r>
            <a:rPr lang="en-US" dirty="0" smtClean="0">
              <a:solidFill>
                <a:schemeClr val="bg1"/>
              </a:solidFill>
              <a:latin typeface="Bahnschrift Light Condensed" panose="020B0502040204020203" pitchFamily="34" charset="0"/>
            </a:rPr>
            <a:t>Proposed approaches</a:t>
          </a:r>
          <a:endParaRPr lang="en-US" dirty="0">
            <a:solidFill>
              <a:schemeClr val="bg1"/>
            </a:solidFill>
            <a:latin typeface="Bahnschrift Light Condensed" panose="020B0502040204020203" pitchFamily="34" charset="0"/>
          </a:endParaRPr>
        </a:p>
      </dgm:t>
    </dgm:pt>
    <dgm:pt modelId="{DAC18515-7702-4460-B403-72209D1EABD5}" type="parTrans" cxnId="{66A54329-9A4C-4515-9988-57D338E28B08}">
      <dgm:prSet/>
      <dgm:spPr/>
      <dgm:t>
        <a:bodyPr/>
        <a:lstStyle/>
        <a:p>
          <a:endParaRPr lang="en-US">
            <a:latin typeface="Bahnschrift Light Condensed" panose="020B0502040204020203" pitchFamily="34" charset="0"/>
          </a:endParaRPr>
        </a:p>
      </dgm:t>
    </dgm:pt>
    <dgm:pt modelId="{A704BCD1-E282-4584-86D0-D9D695628FF6}" type="sibTrans" cxnId="{66A54329-9A4C-4515-9988-57D338E28B08}">
      <dgm:prSet/>
      <dgm:spPr/>
      <dgm:t>
        <a:bodyPr/>
        <a:lstStyle/>
        <a:p>
          <a:endParaRPr lang="en-US">
            <a:latin typeface="Bahnschrift Light Condensed" panose="020B0502040204020203" pitchFamily="34" charset="0"/>
          </a:endParaRPr>
        </a:p>
      </dgm:t>
    </dgm:pt>
    <dgm:pt modelId="{01B1084B-DA14-4D0B-8E7A-AA3F6FFB988C}">
      <dgm:prSet phldrT="[Text]"/>
      <dgm:spPr>
        <a:solidFill>
          <a:schemeClr val="tx1">
            <a:lumMod val="50000"/>
            <a:lumOff val="50000"/>
          </a:schemeClr>
        </a:solidFill>
        <a:ln>
          <a:solidFill>
            <a:schemeClr val="bg1"/>
          </a:solidFill>
        </a:ln>
        <a:effectLst>
          <a:outerShdw blurRad="50800" dist="38100" dir="2700000" algn="tl" rotWithShape="0">
            <a:prstClr val="black">
              <a:alpha val="40000"/>
            </a:prstClr>
          </a:outerShdw>
        </a:effectLst>
      </dgm:spPr>
      <dgm:t>
        <a:bodyPr/>
        <a:lstStyle/>
        <a:p>
          <a:r>
            <a:rPr lang="en-US" dirty="0" smtClean="0">
              <a:solidFill>
                <a:schemeClr val="bg1"/>
              </a:solidFill>
              <a:latin typeface="Bahnschrift Light Condensed" panose="020B0502040204020203" pitchFamily="34" charset="0"/>
            </a:rPr>
            <a:t>Scale of</a:t>
          </a:r>
          <a:br>
            <a:rPr lang="en-US" dirty="0" smtClean="0">
              <a:solidFill>
                <a:schemeClr val="bg1"/>
              </a:solidFill>
              <a:latin typeface="Bahnschrift Light Condensed" panose="020B0502040204020203" pitchFamily="34" charset="0"/>
            </a:rPr>
          </a:br>
          <a:r>
            <a:rPr lang="en-US" dirty="0" smtClean="0">
              <a:solidFill>
                <a:schemeClr val="bg1"/>
              </a:solidFill>
              <a:latin typeface="Bahnschrift Light Condensed" panose="020B0502040204020203" pitchFamily="34" charset="0"/>
            </a:rPr>
            <a:t>deployment</a:t>
          </a:r>
          <a:endParaRPr lang="en-US" dirty="0">
            <a:solidFill>
              <a:schemeClr val="bg1"/>
            </a:solidFill>
            <a:latin typeface="Bahnschrift Light Condensed" panose="020B0502040204020203" pitchFamily="34" charset="0"/>
          </a:endParaRPr>
        </a:p>
      </dgm:t>
    </dgm:pt>
    <dgm:pt modelId="{BCF41B04-2FF8-4125-AE38-8A771638D8E7}" type="parTrans" cxnId="{AC0AE130-3E4D-4564-A055-FAC7FBF1E0B1}">
      <dgm:prSet/>
      <dgm:spPr/>
      <dgm:t>
        <a:bodyPr/>
        <a:lstStyle/>
        <a:p>
          <a:endParaRPr lang="en-US">
            <a:latin typeface="Bahnschrift Light Condensed" panose="020B0502040204020203" pitchFamily="34" charset="0"/>
          </a:endParaRPr>
        </a:p>
      </dgm:t>
    </dgm:pt>
    <dgm:pt modelId="{24970A9A-9464-4F46-ABC1-341434DD5B17}" type="sibTrans" cxnId="{AC0AE130-3E4D-4564-A055-FAC7FBF1E0B1}">
      <dgm:prSet/>
      <dgm:spPr/>
      <dgm:t>
        <a:bodyPr/>
        <a:lstStyle/>
        <a:p>
          <a:endParaRPr lang="en-US">
            <a:latin typeface="Bahnschrift Light Condensed" panose="020B0502040204020203" pitchFamily="34" charset="0"/>
          </a:endParaRPr>
        </a:p>
      </dgm:t>
    </dgm:pt>
    <dgm:pt modelId="{93F8C1F1-21F9-4497-B23D-4C0CF788D73F}">
      <dgm:prSet phldrT="[Text]"/>
      <dgm:spPr>
        <a:ln>
          <a:solidFill>
            <a:schemeClr val="accent4"/>
          </a:solidFill>
        </a:ln>
        <a:effectLst>
          <a:outerShdw blurRad="50800" dist="38100" dir="2700000" algn="tl" rotWithShape="0">
            <a:prstClr val="black">
              <a:alpha val="40000"/>
            </a:prstClr>
          </a:outerShdw>
        </a:effectLst>
      </dgm:spPr>
      <dgm:t>
        <a:bodyPr/>
        <a:lstStyle/>
        <a:p>
          <a:r>
            <a:rPr lang="en-US" dirty="0" smtClean="0">
              <a:latin typeface="Bahnschrift Light Condensed" panose="020B0502040204020203" pitchFamily="34" charset="0"/>
            </a:rPr>
            <a:t>Large community</a:t>
          </a:r>
          <a:br>
            <a:rPr lang="en-US" dirty="0" smtClean="0">
              <a:latin typeface="Bahnschrift Light Condensed" panose="020B0502040204020203" pitchFamily="34" charset="0"/>
            </a:rPr>
          </a:br>
          <a:r>
            <a:rPr lang="en-US" dirty="0" smtClean="0">
              <a:latin typeface="Bahnschrift Light Condensed" panose="020B0502040204020203" pitchFamily="34" charset="0"/>
            </a:rPr>
            <a:t>to city district</a:t>
          </a:r>
          <a:endParaRPr lang="en-US" dirty="0">
            <a:latin typeface="Bahnschrift Light Condensed" panose="020B0502040204020203" pitchFamily="34" charset="0"/>
          </a:endParaRPr>
        </a:p>
      </dgm:t>
    </dgm:pt>
    <dgm:pt modelId="{AA07F0FA-2DD3-4329-A870-B5B3BBF62C51}" type="parTrans" cxnId="{64921279-185B-4B94-BC6F-5AFF23A5B32C}">
      <dgm:prSet/>
      <dgm:spPr/>
      <dgm:t>
        <a:bodyPr/>
        <a:lstStyle/>
        <a:p>
          <a:endParaRPr lang="en-US">
            <a:latin typeface="Bahnschrift Light Condensed" panose="020B0502040204020203" pitchFamily="34" charset="0"/>
          </a:endParaRPr>
        </a:p>
      </dgm:t>
    </dgm:pt>
    <dgm:pt modelId="{EBF1E3D0-92D4-4FAD-A958-B7369BD6FAF9}" type="sibTrans" cxnId="{64921279-185B-4B94-BC6F-5AFF23A5B32C}">
      <dgm:prSet/>
      <dgm:spPr/>
      <dgm:t>
        <a:bodyPr/>
        <a:lstStyle/>
        <a:p>
          <a:endParaRPr lang="en-US">
            <a:latin typeface="Bahnschrift Light Condensed" panose="020B0502040204020203" pitchFamily="34" charset="0"/>
          </a:endParaRPr>
        </a:p>
      </dgm:t>
    </dgm:pt>
    <dgm:pt modelId="{57EBBC16-38AF-44DA-968E-06A9CBB7F2C1}">
      <dgm:prSet phldrT="[Text]"/>
      <dgm:spPr>
        <a:ln>
          <a:solidFill>
            <a:schemeClr val="accent4"/>
          </a:solidFill>
        </a:ln>
        <a:effectLst>
          <a:outerShdw blurRad="50800" dist="38100" dir="2700000" algn="tl" rotWithShape="0">
            <a:prstClr val="black">
              <a:alpha val="40000"/>
            </a:prstClr>
          </a:outerShdw>
        </a:effectLst>
      </dgm:spPr>
      <dgm:t>
        <a:bodyPr/>
        <a:lstStyle/>
        <a:p>
          <a:r>
            <a:rPr lang="en-US" dirty="0" smtClean="0">
              <a:latin typeface="Bahnschrift Light Condensed" panose="020B0502040204020203" pitchFamily="34" charset="0"/>
            </a:rPr>
            <a:t>Spatiotemporal scheduling</a:t>
          </a:r>
          <a:endParaRPr lang="en-US" dirty="0">
            <a:latin typeface="Bahnschrift Light Condensed" panose="020B0502040204020203" pitchFamily="34" charset="0"/>
          </a:endParaRPr>
        </a:p>
      </dgm:t>
    </dgm:pt>
    <dgm:pt modelId="{DD1D8143-4D65-4D6B-884A-636A9FF23926}" type="parTrans" cxnId="{DE7AF977-D027-4639-A7FB-4CD4BC93755D}">
      <dgm:prSet/>
      <dgm:spPr/>
      <dgm:t>
        <a:bodyPr/>
        <a:lstStyle/>
        <a:p>
          <a:endParaRPr lang="en-US">
            <a:latin typeface="Bahnschrift Light Condensed" panose="020B0502040204020203" pitchFamily="34" charset="0"/>
          </a:endParaRPr>
        </a:p>
      </dgm:t>
    </dgm:pt>
    <dgm:pt modelId="{55549041-46E6-44E1-9827-6CE5E7BB2FED}" type="sibTrans" cxnId="{DE7AF977-D027-4639-A7FB-4CD4BC93755D}">
      <dgm:prSet/>
      <dgm:spPr/>
      <dgm:t>
        <a:bodyPr/>
        <a:lstStyle/>
        <a:p>
          <a:endParaRPr lang="en-US">
            <a:latin typeface="Bahnschrift Light Condensed" panose="020B0502040204020203" pitchFamily="34" charset="0"/>
          </a:endParaRPr>
        </a:p>
      </dgm:t>
    </dgm:pt>
    <dgm:pt modelId="{72A65DA0-F710-4C46-907F-3E21C121DB77}">
      <dgm:prSet phldrT="[Text]"/>
      <dgm:spPr>
        <a:ln>
          <a:solidFill>
            <a:schemeClr val="accent4"/>
          </a:solidFill>
        </a:ln>
        <a:effectLst>
          <a:outerShdw blurRad="50800" dist="38100" dir="2700000" algn="tl" rotWithShape="0">
            <a:prstClr val="black">
              <a:alpha val="40000"/>
            </a:prstClr>
          </a:outerShdw>
        </a:effectLst>
      </dgm:spPr>
      <dgm:t>
        <a:bodyPr/>
        <a:lstStyle/>
        <a:p>
          <a:r>
            <a:rPr lang="en-US" dirty="0" smtClean="0">
              <a:latin typeface="Bahnschrift Light Condensed" panose="020B0502040204020203" pitchFamily="34" charset="0"/>
            </a:rPr>
            <a:t>Data source</a:t>
          </a:r>
          <a:endParaRPr lang="en-US" dirty="0">
            <a:latin typeface="Bahnschrift Light Condensed" panose="020B0502040204020203" pitchFamily="34" charset="0"/>
          </a:endParaRPr>
        </a:p>
      </dgm:t>
    </dgm:pt>
    <dgm:pt modelId="{EEE24C6A-69EB-4ED5-96FE-DCB8D4B62DE1}" type="parTrans" cxnId="{37ECA88A-5905-4B9A-BB4E-F4067EEA0A31}">
      <dgm:prSet/>
      <dgm:spPr/>
      <dgm:t>
        <a:bodyPr/>
        <a:lstStyle/>
        <a:p>
          <a:endParaRPr lang="en-US">
            <a:latin typeface="Bahnschrift Light Condensed" panose="020B0502040204020203" pitchFamily="34" charset="0"/>
          </a:endParaRPr>
        </a:p>
      </dgm:t>
    </dgm:pt>
    <dgm:pt modelId="{2B7B6615-8B97-4D6F-AADE-F660AF3BA839}" type="sibTrans" cxnId="{37ECA88A-5905-4B9A-BB4E-F4067EEA0A31}">
      <dgm:prSet/>
      <dgm:spPr/>
      <dgm:t>
        <a:bodyPr/>
        <a:lstStyle/>
        <a:p>
          <a:endParaRPr lang="en-US">
            <a:latin typeface="Bahnschrift Light Condensed" panose="020B0502040204020203" pitchFamily="34" charset="0"/>
          </a:endParaRPr>
        </a:p>
      </dgm:t>
    </dgm:pt>
    <dgm:pt modelId="{38EB8D45-CF5B-44A1-837E-C5D0A0233A47}">
      <dgm:prSet phldrT="[Text]"/>
      <dgm:spPr>
        <a:solidFill>
          <a:srgbClr val="FFFF00"/>
        </a:solidFill>
        <a:ln>
          <a:solidFill>
            <a:schemeClr val="accent4"/>
          </a:solidFill>
        </a:ln>
        <a:effectLst>
          <a:outerShdw blurRad="50800" dist="38100" dir="2700000" algn="tl" rotWithShape="0">
            <a:prstClr val="black">
              <a:alpha val="40000"/>
            </a:prstClr>
          </a:outerShdw>
        </a:effectLst>
      </dgm:spPr>
      <dgm:t>
        <a:bodyPr/>
        <a:lstStyle/>
        <a:p>
          <a:r>
            <a:rPr lang="en-US" dirty="0" smtClean="0">
              <a:latin typeface="Bahnschrift Light Condensed" panose="020B0502040204020203" pitchFamily="34" charset="0"/>
            </a:rPr>
            <a:t>Arbitrary</a:t>
          </a:r>
          <a:endParaRPr lang="en-US" dirty="0">
            <a:latin typeface="Bahnschrift Light Condensed" panose="020B0502040204020203" pitchFamily="34" charset="0"/>
          </a:endParaRPr>
        </a:p>
      </dgm:t>
    </dgm:pt>
    <dgm:pt modelId="{1DE63478-1102-4F91-85BE-B18C16ADAA39}" type="parTrans" cxnId="{954690F6-E4AC-4668-9025-B803BD9E38BF}">
      <dgm:prSet/>
      <dgm:spPr/>
      <dgm:t>
        <a:bodyPr/>
        <a:lstStyle/>
        <a:p>
          <a:endParaRPr lang="en-US">
            <a:latin typeface="Bahnschrift Light Condensed" panose="020B0502040204020203" pitchFamily="34" charset="0"/>
          </a:endParaRPr>
        </a:p>
      </dgm:t>
    </dgm:pt>
    <dgm:pt modelId="{BFFF2264-A694-4432-AFF9-FE3F840DBE34}" type="sibTrans" cxnId="{954690F6-E4AC-4668-9025-B803BD9E38BF}">
      <dgm:prSet/>
      <dgm:spPr/>
      <dgm:t>
        <a:bodyPr/>
        <a:lstStyle/>
        <a:p>
          <a:endParaRPr lang="en-US">
            <a:latin typeface="Bahnschrift Light Condensed" panose="020B0502040204020203" pitchFamily="34" charset="0"/>
          </a:endParaRPr>
        </a:p>
      </dgm:t>
    </dgm:pt>
    <dgm:pt modelId="{1BEA3AE8-5770-44CE-91EB-E27A242A1E8B}">
      <dgm:prSet phldrT="[Text]"/>
      <dgm:spPr>
        <a:ln>
          <a:solidFill>
            <a:schemeClr val="accent3"/>
          </a:solidFill>
        </a:ln>
        <a:effectLst>
          <a:outerShdw blurRad="50800" dist="38100" dir="2700000" algn="tl" rotWithShape="0">
            <a:prstClr val="black">
              <a:alpha val="40000"/>
            </a:prstClr>
          </a:outerShdw>
        </a:effectLst>
      </dgm:spPr>
      <dgm:t>
        <a:bodyPr/>
        <a:lstStyle/>
        <a:p>
          <a:r>
            <a:rPr lang="en-US" dirty="0" smtClean="0">
              <a:latin typeface="Bahnschrift Light Condensed" panose="020B0502040204020203" pitchFamily="34" charset="0"/>
            </a:rPr>
            <a:t>Static planning and dynamic adaptation</a:t>
          </a:r>
          <a:endParaRPr lang="en-US" dirty="0">
            <a:latin typeface="Bahnschrift Light Condensed" panose="020B0502040204020203" pitchFamily="34" charset="0"/>
          </a:endParaRPr>
        </a:p>
      </dgm:t>
    </dgm:pt>
    <dgm:pt modelId="{DCE9D24D-C555-4ABD-BBEF-B39DE040E012}" type="parTrans" cxnId="{302E31F9-D41A-40C2-89B9-F8C853D001DA}">
      <dgm:prSet/>
      <dgm:spPr/>
      <dgm:t>
        <a:bodyPr/>
        <a:lstStyle/>
        <a:p>
          <a:endParaRPr lang="en-US">
            <a:latin typeface="Bahnschrift Light Condensed" panose="020B0502040204020203" pitchFamily="34" charset="0"/>
          </a:endParaRPr>
        </a:p>
      </dgm:t>
    </dgm:pt>
    <dgm:pt modelId="{694D521F-1855-4D2C-BCD5-378BFA23DA33}" type="sibTrans" cxnId="{302E31F9-D41A-40C2-89B9-F8C853D001DA}">
      <dgm:prSet/>
      <dgm:spPr/>
      <dgm:t>
        <a:bodyPr/>
        <a:lstStyle/>
        <a:p>
          <a:endParaRPr lang="en-US">
            <a:latin typeface="Bahnschrift Light Condensed" panose="020B0502040204020203" pitchFamily="34" charset="0"/>
          </a:endParaRPr>
        </a:p>
      </dgm:t>
    </dgm:pt>
    <dgm:pt modelId="{0C807FC1-DBA4-45AD-911C-D30D20FA58AE}">
      <dgm:prSet phldrT="[Text]"/>
      <dgm:spPr>
        <a:solidFill>
          <a:srgbClr val="FFFF00"/>
        </a:solidFill>
        <a:ln>
          <a:solidFill>
            <a:schemeClr val="accent3"/>
          </a:solidFill>
        </a:ln>
        <a:effectLst>
          <a:outerShdw blurRad="50800" dist="38100" dir="2700000" algn="tl" rotWithShape="0">
            <a:prstClr val="black">
              <a:alpha val="40000"/>
            </a:prstClr>
          </a:outerShdw>
        </a:effectLst>
      </dgm:spPr>
      <dgm:t>
        <a:bodyPr/>
        <a:lstStyle/>
        <a:p>
          <a:r>
            <a:rPr lang="en-US" dirty="0" smtClean="0">
              <a:latin typeface="Bahnschrift Light Condensed" panose="020B0502040204020203" pitchFamily="34" charset="0"/>
            </a:rPr>
            <a:t>Sporadic</a:t>
          </a:r>
          <a:endParaRPr lang="en-US" dirty="0">
            <a:latin typeface="Bahnschrift Light Condensed" panose="020B0502040204020203" pitchFamily="34" charset="0"/>
          </a:endParaRPr>
        </a:p>
      </dgm:t>
    </dgm:pt>
    <dgm:pt modelId="{0E15790C-E253-4AA1-9F05-473AA5BFCC49}" type="parTrans" cxnId="{51B4CC09-08C4-4B73-B925-9FE66B8B9E3D}">
      <dgm:prSet/>
      <dgm:spPr/>
      <dgm:t>
        <a:bodyPr/>
        <a:lstStyle/>
        <a:p>
          <a:endParaRPr lang="en-US">
            <a:latin typeface="Bahnschrift Light Condensed" panose="020B0502040204020203" pitchFamily="34" charset="0"/>
          </a:endParaRPr>
        </a:p>
      </dgm:t>
    </dgm:pt>
    <dgm:pt modelId="{BBA80BB4-DF8F-4D24-8AE9-2D36EE097990}" type="sibTrans" cxnId="{51B4CC09-08C4-4B73-B925-9FE66B8B9E3D}">
      <dgm:prSet/>
      <dgm:spPr/>
      <dgm:t>
        <a:bodyPr/>
        <a:lstStyle/>
        <a:p>
          <a:endParaRPr lang="en-US">
            <a:latin typeface="Bahnschrift Light Condensed" panose="020B0502040204020203" pitchFamily="34" charset="0"/>
          </a:endParaRPr>
        </a:p>
      </dgm:t>
    </dgm:pt>
    <dgm:pt modelId="{CCEF57C8-4395-4004-8F59-EB03FFB3CFAC}">
      <dgm:prSet phldrT="[Text]"/>
      <dgm:spPr>
        <a:solidFill>
          <a:srgbClr val="FFFF00"/>
        </a:solidFill>
        <a:ln>
          <a:solidFill>
            <a:schemeClr val="accent3"/>
          </a:solidFill>
        </a:ln>
        <a:effectLst>
          <a:outerShdw blurRad="50800" dist="38100" dir="2700000" algn="tl" rotWithShape="0">
            <a:prstClr val="black">
              <a:alpha val="40000"/>
            </a:prstClr>
          </a:outerShdw>
        </a:effectLst>
      </dgm:spPr>
      <dgm:t>
        <a:bodyPr/>
        <a:lstStyle/>
        <a:p>
          <a:r>
            <a:rPr lang="en-US" dirty="0" smtClean="0">
              <a:latin typeface="Bahnschrift Light Condensed" panose="020B0502040204020203" pitchFamily="34" charset="0"/>
            </a:rPr>
            <a:t>Chunk size,</a:t>
          </a:r>
          <a:br>
            <a:rPr lang="en-US" dirty="0" smtClean="0">
              <a:latin typeface="Bahnschrift Light Condensed" panose="020B0502040204020203" pitchFamily="34" charset="0"/>
            </a:rPr>
          </a:br>
          <a:r>
            <a:rPr lang="en-US" dirty="0" smtClean="0">
              <a:latin typeface="Bahnschrift Light Condensed" panose="020B0502040204020203" pitchFamily="34" charset="0"/>
            </a:rPr>
            <a:t>Priority,</a:t>
          </a:r>
          <a:br>
            <a:rPr lang="en-US" dirty="0" smtClean="0">
              <a:latin typeface="Bahnschrift Light Condensed" panose="020B0502040204020203" pitchFamily="34" charset="0"/>
            </a:rPr>
          </a:br>
          <a:r>
            <a:rPr lang="en-US" dirty="0" smtClean="0">
              <a:latin typeface="Bahnschrift Light Condensed" panose="020B0502040204020203" pitchFamily="34" charset="0"/>
            </a:rPr>
            <a:t>Delay tolerance</a:t>
          </a:r>
          <a:endParaRPr lang="en-US" dirty="0">
            <a:latin typeface="Bahnschrift Light Condensed" panose="020B0502040204020203" pitchFamily="34" charset="0"/>
          </a:endParaRPr>
        </a:p>
      </dgm:t>
    </dgm:pt>
    <dgm:pt modelId="{40E55344-D31A-4627-B7CB-EC470809C5E1}" type="parTrans" cxnId="{B940C7AD-8A6A-462C-BB59-E637ADBCE16B}">
      <dgm:prSet/>
      <dgm:spPr/>
      <dgm:t>
        <a:bodyPr/>
        <a:lstStyle/>
        <a:p>
          <a:endParaRPr lang="en-US">
            <a:latin typeface="Bahnschrift Light Condensed" panose="020B0502040204020203" pitchFamily="34" charset="0"/>
          </a:endParaRPr>
        </a:p>
      </dgm:t>
    </dgm:pt>
    <dgm:pt modelId="{6318C733-A63C-4656-B885-F5554F75D0FA}" type="sibTrans" cxnId="{B940C7AD-8A6A-462C-BB59-E637ADBCE16B}">
      <dgm:prSet/>
      <dgm:spPr/>
      <dgm:t>
        <a:bodyPr/>
        <a:lstStyle/>
        <a:p>
          <a:endParaRPr lang="en-US">
            <a:latin typeface="Bahnschrift Light Condensed" panose="020B0502040204020203" pitchFamily="34" charset="0"/>
          </a:endParaRPr>
        </a:p>
      </dgm:t>
    </dgm:pt>
    <dgm:pt modelId="{CDE37202-3DC8-4ED0-BBDB-2D6A7E4596AB}">
      <dgm:prSet phldrT="[Text]"/>
      <dgm:spPr>
        <a:solidFill>
          <a:srgbClr val="FFFFFF"/>
        </a:solidFill>
        <a:ln>
          <a:solidFill>
            <a:schemeClr val="accent3"/>
          </a:solidFill>
        </a:ln>
        <a:effectLst>
          <a:outerShdw blurRad="50800" dist="38100" dir="2700000" algn="tl" rotWithShape="0">
            <a:prstClr val="black">
              <a:alpha val="40000"/>
            </a:prstClr>
          </a:outerShdw>
        </a:effectLst>
      </dgm:spPr>
      <dgm:t>
        <a:bodyPr/>
        <a:lstStyle/>
        <a:p>
          <a:r>
            <a:rPr lang="en-US" dirty="0" smtClean="0">
              <a:latin typeface="Bahnschrift Light Condensed" panose="020B0502040204020203" pitchFamily="34" charset="0"/>
            </a:rPr>
            <a:t>Predictable</a:t>
          </a:r>
          <a:endParaRPr lang="en-US" dirty="0">
            <a:latin typeface="Bahnschrift Light Condensed" panose="020B0502040204020203" pitchFamily="34" charset="0"/>
          </a:endParaRPr>
        </a:p>
      </dgm:t>
    </dgm:pt>
    <dgm:pt modelId="{BD2AC31F-2445-41DB-9A58-8F95F0253E78}" type="parTrans" cxnId="{35333C77-2ED6-41A2-A113-6161B5210DE6}">
      <dgm:prSet/>
      <dgm:spPr/>
      <dgm:t>
        <a:bodyPr/>
        <a:lstStyle/>
        <a:p>
          <a:endParaRPr lang="en-US">
            <a:latin typeface="Bahnschrift Light Condensed" panose="020B0502040204020203" pitchFamily="34" charset="0"/>
          </a:endParaRPr>
        </a:p>
      </dgm:t>
    </dgm:pt>
    <dgm:pt modelId="{1C688882-CA80-4C04-8632-4F83C79D4097}" type="sibTrans" cxnId="{35333C77-2ED6-41A2-A113-6161B5210DE6}">
      <dgm:prSet/>
      <dgm:spPr/>
      <dgm:t>
        <a:bodyPr/>
        <a:lstStyle/>
        <a:p>
          <a:endParaRPr lang="en-US">
            <a:latin typeface="Bahnschrift Light Condensed" panose="020B0502040204020203" pitchFamily="34" charset="0"/>
          </a:endParaRPr>
        </a:p>
      </dgm:t>
    </dgm:pt>
    <dgm:pt modelId="{AA434DBD-4F30-42C3-9AA2-62AE4F223EAE}">
      <dgm:prSet phldrT="[Text]"/>
      <dgm:spPr>
        <a:ln>
          <a:solidFill>
            <a:schemeClr val="accent2">
              <a:lumMod val="75000"/>
            </a:schemeClr>
          </a:solidFill>
        </a:ln>
        <a:effectLst>
          <a:outerShdw blurRad="50800" dist="38100" dir="2700000" algn="tl" rotWithShape="0">
            <a:prstClr val="black">
              <a:alpha val="40000"/>
            </a:prstClr>
          </a:outerShdw>
        </a:effectLst>
      </dgm:spPr>
      <dgm:t>
        <a:bodyPr/>
        <a:lstStyle/>
        <a:p>
          <a:r>
            <a:rPr lang="en-US" dirty="0" smtClean="0">
              <a:latin typeface="Bahnschrift Light Condensed" panose="020B0502040204020203" pitchFamily="34" charset="0"/>
            </a:rPr>
            <a:t>Building to</a:t>
          </a:r>
          <a:br>
            <a:rPr lang="en-US" dirty="0" smtClean="0">
              <a:latin typeface="Bahnschrift Light Condensed" panose="020B0502040204020203" pitchFamily="34" charset="0"/>
            </a:rPr>
          </a:br>
          <a:r>
            <a:rPr lang="en-US" dirty="0" smtClean="0">
              <a:latin typeface="Bahnschrift Light Condensed" panose="020B0502040204020203" pitchFamily="34" charset="0"/>
            </a:rPr>
            <a:t>large community</a:t>
          </a:r>
          <a:endParaRPr lang="en-US" dirty="0">
            <a:latin typeface="Bahnschrift Light Condensed" panose="020B0502040204020203" pitchFamily="34" charset="0"/>
          </a:endParaRPr>
        </a:p>
      </dgm:t>
    </dgm:pt>
    <dgm:pt modelId="{BC8294C3-8BE1-42C1-9761-3E9951B1C78B}" type="parTrans" cxnId="{A296A961-0DDE-4043-91DE-CBC06E6B837C}">
      <dgm:prSet/>
      <dgm:spPr/>
      <dgm:t>
        <a:bodyPr/>
        <a:lstStyle/>
        <a:p>
          <a:endParaRPr lang="en-US">
            <a:latin typeface="Bahnschrift Light Condensed" panose="020B0502040204020203" pitchFamily="34" charset="0"/>
          </a:endParaRPr>
        </a:p>
      </dgm:t>
    </dgm:pt>
    <dgm:pt modelId="{423F478F-C54D-4FAB-AA8B-B3EFC3C69A16}" type="sibTrans" cxnId="{A296A961-0DDE-4043-91DE-CBC06E6B837C}">
      <dgm:prSet/>
      <dgm:spPr/>
      <dgm:t>
        <a:bodyPr/>
        <a:lstStyle/>
        <a:p>
          <a:endParaRPr lang="en-US">
            <a:latin typeface="Bahnschrift Light Condensed" panose="020B0502040204020203" pitchFamily="34" charset="0"/>
          </a:endParaRPr>
        </a:p>
      </dgm:t>
    </dgm:pt>
    <dgm:pt modelId="{D285A314-2B51-4F4F-9B85-30E5B798D059}">
      <dgm:prSet phldrT="[Text]"/>
      <dgm:spPr>
        <a:ln>
          <a:solidFill>
            <a:schemeClr val="accent2">
              <a:lumMod val="75000"/>
            </a:schemeClr>
          </a:solidFill>
        </a:ln>
        <a:effectLst>
          <a:outerShdw blurRad="50800" dist="38100" dir="2700000" algn="tl" rotWithShape="0">
            <a:prstClr val="black">
              <a:alpha val="40000"/>
            </a:prstClr>
          </a:outerShdw>
        </a:effectLst>
      </dgm:spPr>
      <dgm:t>
        <a:bodyPr/>
        <a:lstStyle/>
        <a:p>
          <a:r>
            <a:rPr lang="en-US" dirty="0" smtClean="0">
              <a:latin typeface="Bahnschrift Light Condensed" panose="020B0502040204020203" pitchFamily="34" charset="0"/>
            </a:rPr>
            <a:t>Sensor selection and multipath planning</a:t>
          </a:r>
          <a:endParaRPr lang="en-US" dirty="0">
            <a:latin typeface="Bahnschrift Light Condensed" panose="020B0502040204020203" pitchFamily="34" charset="0"/>
          </a:endParaRPr>
        </a:p>
      </dgm:t>
    </dgm:pt>
    <dgm:pt modelId="{B4738F38-A62E-453D-8118-9227B364437B}" type="parTrans" cxnId="{0854490D-79BA-492C-937B-3956C87D6A6A}">
      <dgm:prSet/>
      <dgm:spPr/>
      <dgm:t>
        <a:bodyPr/>
        <a:lstStyle/>
        <a:p>
          <a:endParaRPr lang="en-US">
            <a:latin typeface="Bahnschrift Light Condensed" panose="020B0502040204020203" pitchFamily="34" charset="0"/>
          </a:endParaRPr>
        </a:p>
      </dgm:t>
    </dgm:pt>
    <dgm:pt modelId="{F37DC90B-9C69-40A2-8923-47D7ECD95287}" type="sibTrans" cxnId="{0854490D-79BA-492C-937B-3956C87D6A6A}">
      <dgm:prSet/>
      <dgm:spPr/>
      <dgm:t>
        <a:bodyPr/>
        <a:lstStyle/>
        <a:p>
          <a:endParaRPr lang="en-US">
            <a:latin typeface="Bahnschrift Light Condensed" panose="020B0502040204020203" pitchFamily="34" charset="0"/>
          </a:endParaRPr>
        </a:p>
      </dgm:t>
    </dgm:pt>
    <dgm:pt modelId="{D330FA24-8362-493B-BB8A-864AA19ED1EA}">
      <dgm:prSet phldrT="[Text]"/>
      <dgm:spPr>
        <a:ln>
          <a:solidFill>
            <a:schemeClr val="accent2">
              <a:lumMod val="75000"/>
            </a:schemeClr>
          </a:solidFill>
        </a:ln>
        <a:effectLst>
          <a:outerShdw blurRad="50800" dist="38100" dir="2700000" algn="tl" rotWithShape="0">
            <a:prstClr val="black">
              <a:alpha val="40000"/>
            </a:prstClr>
          </a:outerShdw>
        </a:effectLst>
      </dgm:spPr>
      <dgm:t>
        <a:bodyPr/>
        <a:lstStyle/>
        <a:p>
          <a:r>
            <a:rPr lang="en-US" dirty="0" smtClean="0">
              <a:latin typeface="Bahnschrift Light Condensed" panose="020B0502040204020203" pitchFamily="34" charset="0"/>
            </a:rPr>
            <a:t>Calibrator</a:t>
          </a:r>
          <a:endParaRPr lang="en-US" dirty="0">
            <a:latin typeface="Bahnschrift Light Condensed" panose="020B0502040204020203" pitchFamily="34" charset="0"/>
          </a:endParaRPr>
        </a:p>
      </dgm:t>
    </dgm:pt>
    <dgm:pt modelId="{6BA7C346-B9D5-4824-B971-D4DB4A69C6E6}" type="parTrans" cxnId="{FB62D1C2-5E50-42BB-A3E4-3E04CEE4599B}">
      <dgm:prSet/>
      <dgm:spPr/>
      <dgm:t>
        <a:bodyPr/>
        <a:lstStyle/>
        <a:p>
          <a:endParaRPr lang="en-US">
            <a:latin typeface="Bahnschrift Light Condensed" panose="020B0502040204020203" pitchFamily="34" charset="0"/>
          </a:endParaRPr>
        </a:p>
      </dgm:t>
    </dgm:pt>
    <dgm:pt modelId="{E6A943C1-C1D9-416A-BC56-0E9D0CEADCCB}" type="sibTrans" cxnId="{FB62D1C2-5E50-42BB-A3E4-3E04CEE4599B}">
      <dgm:prSet/>
      <dgm:spPr/>
      <dgm:t>
        <a:bodyPr/>
        <a:lstStyle/>
        <a:p>
          <a:endParaRPr lang="en-US">
            <a:latin typeface="Bahnschrift Light Condensed" panose="020B0502040204020203" pitchFamily="34" charset="0"/>
          </a:endParaRPr>
        </a:p>
      </dgm:t>
    </dgm:pt>
    <dgm:pt modelId="{9BD85781-E6FD-4D64-8555-0DD807FBDD8F}">
      <dgm:prSet phldrT="[Text]"/>
      <dgm:spPr>
        <a:solidFill>
          <a:srgbClr val="FFFF00"/>
        </a:solidFill>
        <a:ln>
          <a:solidFill>
            <a:schemeClr val="accent2">
              <a:lumMod val="75000"/>
            </a:schemeClr>
          </a:solidFill>
        </a:ln>
        <a:effectLst>
          <a:outerShdw blurRad="50800" dist="38100" dir="2700000" algn="tl" rotWithShape="0">
            <a:prstClr val="black">
              <a:alpha val="40000"/>
            </a:prstClr>
          </a:outerShdw>
        </a:effectLst>
      </dgm:spPr>
      <dgm:t>
        <a:bodyPr/>
        <a:lstStyle/>
        <a:p>
          <a:r>
            <a:rPr lang="en-US" dirty="0" smtClean="0">
              <a:latin typeface="Bahnschrift Light Condensed" panose="020B0502040204020203" pitchFamily="34" charset="0"/>
            </a:rPr>
            <a:t>Planned</a:t>
          </a:r>
          <a:endParaRPr lang="en-US" dirty="0">
            <a:latin typeface="Bahnschrift Light Condensed" panose="020B0502040204020203" pitchFamily="34" charset="0"/>
          </a:endParaRPr>
        </a:p>
      </dgm:t>
    </dgm:pt>
    <dgm:pt modelId="{14FEE572-6D45-4C5F-B173-8E15BA24F181}" type="parTrans" cxnId="{D46B2642-5817-45ED-A859-284401E359FC}">
      <dgm:prSet/>
      <dgm:spPr/>
      <dgm:t>
        <a:bodyPr/>
        <a:lstStyle/>
        <a:p>
          <a:endParaRPr lang="en-US">
            <a:latin typeface="Bahnschrift Light Condensed" panose="020B0502040204020203" pitchFamily="34" charset="0"/>
          </a:endParaRPr>
        </a:p>
      </dgm:t>
    </dgm:pt>
    <dgm:pt modelId="{2EEBB5AA-9401-4028-BC86-7AB3D59F4DAF}" type="sibTrans" cxnId="{D46B2642-5817-45ED-A859-284401E359FC}">
      <dgm:prSet/>
      <dgm:spPr/>
      <dgm:t>
        <a:bodyPr/>
        <a:lstStyle/>
        <a:p>
          <a:endParaRPr lang="en-US">
            <a:latin typeface="Bahnschrift Light Condensed" panose="020B0502040204020203" pitchFamily="34" charset="0"/>
          </a:endParaRPr>
        </a:p>
      </dgm:t>
    </dgm:pt>
    <dgm:pt modelId="{29582B5F-7275-4462-A6D3-A5C555669D3E}">
      <dgm:prSet phldrT="[Text]"/>
      <dgm:spPr>
        <a:solidFill>
          <a:srgbClr val="FFFFFF"/>
        </a:solidFill>
        <a:ln>
          <a:solidFill>
            <a:schemeClr val="accent3"/>
          </a:solidFill>
        </a:ln>
        <a:effectLst>
          <a:outerShdw blurRad="50800" dist="38100" dir="2700000" algn="tl" rotWithShape="0">
            <a:prstClr val="black">
              <a:alpha val="40000"/>
            </a:prstClr>
          </a:outerShdw>
        </a:effectLst>
      </dgm:spPr>
      <dgm:t>
        <a:bodyPr/>
        <a:lstStyle/>
        <a:p>
          <a:r>
            <a:rPr lang="en-US" dirty="0" smtClean="0">
              <a:latin typeface="Bahnschrift Light Condensed" panose="020B0502040204020203" pitchFamily="34" charset="0"/>
            </a:rPr>
            <a:t>Data collector</a:t>
          </a:r>
          <a:endParaRPr lang="en-US" dirty="0">
            <a:latin typeface="Bahnschrift Light Condensed" panose="020B0502040204020203" pitchFamily="34" charset="0"/>
          </a:endParaRPr>
        </a:p>
      </dgm:t>
    </dgm:pt>
    <dgm:pt modelId="{6922FBA2-3B28-4CC0-B98D-B738489FA7F4}" type="parTrans" cxnId="{E491BCB7-4E85-45A0-9DF5-5985235D4163}">
      <dgm:prSet/>
      <dgm:spPr/>
      <dgm:t>
        <a:bodyPr/>
        <a:lstStyle/>
        <a:p>
          <a:endParaRPr lang="en-US">
            <a:latin typeface="Bahnschrift Light Condensed" panose="020B0502040204020203" pitchFamily="34" charset="0"/>
          </a:endParaRPr>
        </a:p>
      </dgm:t>
    </dgm:pt>
    <dgm:pt modelId="{E39BA9D9-5211-4AB6-9C50-7D97A3F65058}" type="sibTrans" cxnId="{E491BCB7-4E85-45A0-9DF5-5985235D4163}">
      <dgm:prSet/>
      <dgm:spPr/>
      <dgm:t>
        <a:bodyPr/>
        <a:lstStyle/>
        <a:p>
          <a:endParaRPr lang="en-US">
            <a:latin typeface="Bahnschrift Light Condensed" panose="020B0502040204020203" pitchFamily="34" charset="0"/>
          </a:endParaRPr>
        </a:p>
      </dgm:t>
    </dgm:pt>
    <dgm:pt modelId="{B720F631-0217-47F5-BBF3-5D122225FCB8}">
      <dgm:prSet phldrT="[Text]"/>
      <dgm:spPr>
        <a:noFill/>
      </dgm:spPr>
      <dgm:t>
        <a:bodyPr/>
        <a:lstStyle/>
        <a:p>
          <a:endParaRPr lang="en-US" dirty="0">
            <a:latin typeface="Bahnschrift Light Condensed" panose="020B0502040204020203" pitchFamily="34" charset="0"/>
          </a:endParaRPr>
        </a:p>
      </dgm:t>
    </dgm:pt>
    <dgm:pt modelId="{8A1F1BE9-4E01-4585-9270-A33BEF18ADB2}" type="sibTrans" cxnId="{79FB8AA2-18FB-4190-A2C2-9FDD4A4C13C6}">
      <dgm:prSet/>
      <dgm:spPr/>
      <dgm:t>
        <a:bodyPr/>
        <a:lstStyle/>
        <a:p>
          <a:endParaRPr lang="en-US">
            <a:latin typeface="Bahnschrift Light Condensed" panose="020B0502040204020203" pitchFamily="34" charset="0"/>
          </a:endParaRPr>
        </a:p>
      </dgm:t>
    </dgm:pt>
    <dgm:pt modelId="{F8BC3E6E-831C-408A-B79D-A9B5CDEA8EF7}" type="parTrans" cxnId="{79FB8AA2-18FB-4190-A2C2-9FDD4A4C13C6}">
      <dgm:prSet/>
      <dgm:spPr/>
      <dgm:t>
        <a:bodyPr/>
        <a:lstStyle/>
        <a:p>
          <a:endParaRPr lang="en-US">
            <a:latin typeface="Bahnschrift Light Condensed" panose="020B0502040204020203" pitchFamily="34" charset="0"/>
          </a:endParaRPr>
        </a:p>
      </dgm:t>
    </dgm:pt>
    <dgm:pt modelId="{05A0973E-6974-4D1D-9520-717393E67144}" type="pres">
      <dgm:prSet presAssocID="{23953BE6-184A-469A-81C0-7628888AA592}" presName="theList" presStyleCnt="0">
        <dgm:presLayoutVars>
          <dgm:dir/>
          <dgm:animLvl val="lvl"/>
          <dgm:resizeHandles val="exact"/>
        </dgm:presLayoutVars>
      </dgm:prSet>
      <dgm:spPr/>
      <dgm:t>
        <a:bodyPr/>
        <a:lstStyle/>
        <a:p>
          <a:endParaRPr lang="en-US"/>
        </a:p>
      </dgm:t>
    </dgm:pt>
    <dgm:pt modelId="{E6D5DC80-FC4B-47E6-B59E-6443B20E4DAC}" type="pres">
      <dgm:prSet presAssocID="{B720F631-0217-47F5-BBF3-5D122225FCB8}" presName="compNode" presStyleCnt="0"/>
      <dgm:spPr/>
    </dgm:pt>
    <dgm:pt modelId="{5490ACA4-3EFD-4D01-976A-EC609595E1B9}" type="pres">
      <dgm:prSet presAssocID="{B720F631-0217-47F5-BBF3-5D122225FCB8}" presName="aNode" presStyleLbl="bgShp" presStyleIdx="0" presStyleCnt="4"/>
      <dgm:spPr/>
      <dgm:t>
        <a:bodyPr/>
        <a:lstStyle/>
        <a:p>
          <a:endParaRPr lang="en-US"/>
        </a:p>
      </dgm:t>
    </dgm:pt>
    <dgm:pt modelId="{A6B55636-09CE-45AF-ACFA-83D2041331C8}" type="pres">
      <dgm:prSet presAssocID="{B720F631-0217-47F5-BBF3-5D122225FCB8}" presName="textNode" presStyleLbl="bgShp" presStyleIdx="0" presStyleCnt="4"/>
      <dgm:spPr/>
      <dgm:t>
        <a:bodyPr/>
        <a:lstStyle/>
        <a:p>
          <a:endParaRPr lang="en-US"/>
        </a:p>
      </dgm:t>
    </dgm:pt>
    <dgm:pt modelId="{1F78C4A3-AD4A-4024-B479-9858D62A6758}" type="pres">
      <dgm:prSet presAssocID="{B720F631-0217-47F5-BBF3-5D122225FCB8}" presName="compChildNode" presStyleCnt="0"/>
      <dgm:spPr/>
    </dgm:pt>
    <dgm:pt modelId="{60248034-FF07-44E5-A2A1-5FE740F8655D}" type="pres">
      <dgm:prSet presAssocID="{B720F631-0217-47F5-BBF3-5D122225FCB8}" presName="theInnerList" presStyleCnt="0"/>
      <dgm:spPr/>
    </dgm:pt>
    <dgm:pt modelId="{E23EA22A-CA23-4EE9-8DFD-4F21A51CB400}" type="pres">
      <dgm:prSet presAssocID="{01B1084B-DA14-4D0B-8E7A-AA3F6FFB988C}" presName="childNode" presStyleLbl="node1" presStyleIdx="0" presStyleCnt="24" custScaleX="111892" custScaleY="103226">
        <dgm:presLayoutVars>
          <dgm:bulletEnabled val="1"/>
        </dgm:presLayoutVars>
      </dgm:prSet>
      <dgm:spPr/>
      <dgm:t>
        <a:bodyPr/>
        <a:lstStyle/>
        <a:p>
          <a:endParaRPr lang="en-US"/>
        </a:p>
      </dgm:t>
    </dgm:pt>
    <dgm:pt modelId="{1F6F27A9-967A-43AC-B0E8-0F441DE49486}" type="pres">
      <dgm:prSet presAssocID="{01B1084B-DA14-4D0B-8E7A-AA3F6FFB988C}" presName="aSpace2" presStyleCnt="0"/>
      <dgm:spPr/>
    </dgm:pt>
    <dgm:pt modelId="{330CCF18-0065-4A30-918D-8A73D9857A3D}" type="pres">
      <dgm:prSet presAssocID="{7487099E-D635-4CAF-B434-3E87A583C1BA}" presName="childNode" presStyleLbl="node1" presStyleIdx="1" presStyleCnt="24" custScaleX="111892" custScaleY="52211">
        <dgm:presLayoutVars>
          <dgm:bulletEnabled val="1"/>
        </dgm:presLayoutVars>
      </dgm:prSet>
      <dgm:spPr/>
      <dgm:t>
        <a:bodyPr/>
        <a:lstStyle/>
        <a:p>
          <a:endParaRPr lang="en-US"/>
        </a:p>
      </dgm:t>
    </dgm:pt>
    <dgm:pt modelId="{052261A1-DBDE-4A09-8619-8885D3F4B851}" type="pres">
      <dgm:prSet presAssocID="{7487099E-D635-4CAF-B434-3E87A583C1BA}" presName="aSpace2" presStyleCnt="0"/>
      <dgm:spPr/>
    </dgm:pt>
    <dgm:pt modelId="{0F2EA86B-6481-407D-8287-A81A02936705}" type="pres">
      <dgm:prSet presAssocID="{D98A95D5-310A-46B7-A4D0-59FAF641A525}" presName="childNode" presStyleLbl="node1" presStyleIdx="2" presStyleCnt="24" custScaleX="111892" custScaleY="122097">
        <dgm:presLayoutVars>
          <dgm:bulletEnabled val="1"/>
        </dgm:presLayoutVars>
      </dgm:prSet>
      <dgm:spPr/>
      <dgm:t>
        <a:bodyPr/>
        <a:lstStyle/>
        <a:p>
          <a:endParaRPr lang="en-US"/>
        </a:p>
      </dgm:t>
    </dgm:pt>
    <dgm:pt modelId="{FA078092-96BB-4D46-8ADF-7907D8407C4A}" type="pres">
      <dgm:prSet presAssocID="{D98A95D5-310A-46B7-A4D0-59FAF641A525}" presName="aSpace2" presStyleCnt="0"/>
      <dgm:spPr/>
    </dgm:pt>
    <dgm:pt modelId="{EE8EA068-FE53-47BA-9686-C353BF672297}" type="pres">
      <dgm:prSet presAssocID="{810854BB-EDF2-4691-AA6D-1ED8E0A8922A}" presName="childNode" presStyleLbl="node1" presStyleIdx="3" presStyleCnt="24" custScaleX="111892" custScaleY="52211">
        <dgm:presLayoutVars>
          <dgm:bulletEnabled val="1"/>
        </dgm:presLayoutVars>
      </dgm:prSet>
      <dgm:spPr/>
      <dgm:t>
        <a:bodyPr/>
        <a:lstStyle/>
        <a:p>
          <a:endParaRPr lang="en-US"/>
        </a:p>
      </dgm:t>
    </dgm:pt>
    <dgm:pt modelId="{746CAB19-0EB4-4F51-91D4-B1BBBF7D8DCA}" type="pres">
      <dgm:prSet presAssocID="{810854BB-EDF2-4691-AA6D-1ED8E0A8922A}" presName="aSpace2" presStyleCnt="0"/>
      <dgm:spPr/>
    </dgm:pt>
    <dgm:pt modelId="{4457C725-2D48-4760-96B3-436A934F3A48}" type="pres">
      <dgm:prSet presAssocID="{029216B6-DD22-4CA1-850C-BD4B785624F4}" presName="childNode" presStyleLbl="node1" presStyleIdx="4" presStyleCnt="24" custScaleX="111892" custScaleY="52211">
        <dgm:presLayoutVars>
          <dgm:bulletEnabled val="1"/>
        </dgm:presLayoutVars>
      </dgm:prSet>
      <dgm:spPr/>
      <dgm:t>
        <a:bodyPr/>
        <a:lstStyle/>
        <a:p>
          <a:endParaRPr lang="en-US"/>
        </a:p>
      </dgm:t>
    </dgm:pt>
    <dgm:pt modelId="{BB3D6EFF-4A38-4E4A-BBA0-AE153FF9B3DB}" type="pres">
      <dgm:prSet presAssocID="{029216B6-DD22-4CA1-850C-BD4B785624F4}" presName="aSpace2" presStyleCnt="0"/>
      <dgm:spPr/>
    </dgm:pt>
    <dgm:pt modelId="{7ECA9757-BFC7-4CD1-BEC1-8F820FE4F9FB}" type="pres">
      <dgm:prSet presAssocID="{21FECAC9-A349-43F6-9D56-4CA65F7E30BF}" presName="childNode" presStyleLbl="node1" presStyleIdx="5" presStyleCnt="24" custScaleX="111892" custScaleY="122617">
        <dgm:presLayoutVars>
          <dgm:bulletEnabled val="1"/>
        </dgm:presLayoutVars>
      </dgm:prSet>
      <dgm:spPr/>
      <dgm:t>
        <a:bodyPr/>
        <a:lstStyle/>
        <a:p>
          <a:endParaRPr lang="en-US"/>
        </a:p>
      </dgm:t>
    </dgm:pt>
    <dgm:pt modelId="{66A4CC73-05A9-4525-9C33-006730B77320}" type="pres">
      <dgm:prSet presAssocID="{B720F631-0217-47F5-BBF3-5D122225FCB8}" presName="aSpace" presStyleCnt="0"/>
      <dgm:spPr/>
    </dgm:pt>
    <dgm:pt modelId="{806AAAEC-147A-4A9B-A4B1-F639D548D2F7}" type="pres">
      <dgm:prSet presAssocID="{E5E89FD6-6260-4964-8634-7810097E5EA9}" presName="compNode" presStyleCnt="0"/>
      <dgm:spPr/>
    </dgm:pt>
    <dgm:pt modelId="{A5E6990C-A366-4B4E-AE7C-251D74B9258D}" type="pres">
      <dgm:prSet presAssocID="{E5E89FD6-6260-4964-8634-7810097E5EA9}" presName="aNode" presStyleLbl="bgShp" presStyleIdx="1" presStyleCnt="4"/>
      <dgm:spPr/>
      <dgm:t>
        <a:bodyPr/>
        <a:lstStyle/>
        <a:p>
          <a:endParaRPr lang="en-US"/>
        </a:p>
      </dgm:t>
    </dgm:pt>
    <dgm:pt modelId="{1DEE1A84-4BBD-4A51-ACC7-5B5C87EEF5A1}" type="pres">
      <dgm:prSet presAssocID="{E5E89FD6-6260-4964-8634-7810097E5EA9}" presName="textNode" presStyleLbl="bgShp" presStyleIdx="1" presStyleCnt="4"/>
      <dgm:spPr/>
      <dgm:t>
        <a:bodyPr/>
        <a:lstStyle/>
        <a:p>
          <a:endParaRPr lang="en-US"/>
        </a:p>
      </dgm:t>
    </dgm:pt>
    <dgm:pt modelId="{AEB5C6A8-1A46-4F2D-9188-3026622D66AE}" type="pres">
      <dgm:prSet presAssocID="{E5E89FD6-6260-4964-8634-7810097E5EA9}" presName="compChildNode" presStyleCnt="0"/>
      <dgm:spPr/>
    </dgm:pt>
    <dgm:pt modelId="{778E14FC-300F-423B-AF0E-607DD5BFB035}" type="pres">
      <dgm:prSet presAssocID="{E5E89FD6-6260-4964-8634-7810097E5EA9}" presName="theInnerList" presStyleCnt="0"/>
      <dgm:spPr/>
    </dgm:pt>
    <dgm:pt modelId="{B8DA6896-247D-4F29-9998-90278D95D9A2}" type="pres">
      <dgm:prSet presAssocID="{93F8C1F1-21F9-4497-B23D-4C0CF788D73F}" presName="childNode" presStyleLbl="node1" presStyleIdx="6" presStyleCnt="24" custScaleX="111892" custScaleY="103226">
        <dgm:presLayoutVars>
          <dgm:bulletEnabled val="1"/>
        </dgm:presLayoutVars>
      </dgm:prSet>
      <dgm:spPr/>
      <dgm:t>
        <a:bodyPr/>
        <a:lstStyle/>
        <a:p>
          <a:endParaRPr lang="en-US"/>
        </a:p>
      </dgm:t>
    </dgm:pt>
    <dgm:pt modelId="{2BF66672-4A0F-4876-BEE3-B3AD67A30159}" type="pres">
      <dgm:prSet presAssocID="{93F8C1F1-21F9-4497-B23D-4C0CF788D73F}" presName="aSpace2" presStyleCnt="0"/>
      <dgm:spPr/>
    </dgm:pt>
    <dgm:pt modelId="{E85C6A96-B538-4745-8851-1F514ED91D6B}" type="pres">
      <dgm:prSet presAssocID="{592A9EFB-A9F7-419F-AA60-8688360A76DD}" presName="childNode" presStyleLbl="node1" presStyleIdx="7" presStyleCnt="24" custScaleX="111892" custScaleY="52211">
        <dgm:presLayoutVars>
          <dgm:bulletEnabled val="1"/>
        </dgm:presLayoutVars>
      </dgm:prSet>
      <dgm:spPr/>
      <dgm:t>
        <a:bodyPr/>
        <a:lstStyle/>
        <a:p>
          <a:endParaRPr lang="en-US"/>
        </a:p>
      </dgm:t>
    </dgm:pt>
    <dgm:pt modelId="{59B36C40-922C-4736-BB8D-D79B110339E4}" type="pres">
      <dgm:prSet presAssocID="{592A9EFB-A9F7-419F-AA60-8688360A76DD}" presName="aSpace2" presStyleCnt="0"/>
      <dgm:spPr/>
    </dgm:pt>
    <dgm:pt modelId="{2C822882-CC34-49A2-8DFA-FC17464D13DF}" type="pres">
      <dgm:prSet presAssocID="{16CC40F9-ABD5-4828-B23F-273A81E5043F}" presName="childNode" presStyleLbl="node1" presStyleIdx="8" presStyleCnt="24" custScaleX="111892" custScaleY="122097">
        <dgm:presLayoutVars>
          <dgm:bulletEnabled val="1"/>
        </dgm:presLayoutVars>
      </dgm:prSet>
      <dgm:spPr/>
      <dgm:t>
        <a:bodyPr/>
        <a:lstStyle/>
        <a:p>
          <a:endParaRPr lang="en-US"/>
        </a:p>
      </dgm:t>
    </dgm:pt>
    <dgm:pt modelId="{AEEA77FF-4FFA-4283-9BCD-F73046A40F07}" type="pres">
      <dgm:prSet presAssocID="{16CC40F9-ABD5-4828-B23F-273A81E5043F}" presName="aSpace2" presStyleCnt="0"/>
      <dgm:spPr/>
    </dgm:pt>
    <dgm:pt modelId="{049A5355-F3CE-4214-AB97-CA6A7D91C5D4}" type="pres">
      <dgm:prSet presAssocID="{72A65DA0-F710-4C46-907F-3E21C121DB77}" presName="childNode" presStyleLbl="node1" presStyleIdx="9" presStyleCnt="24" custScaleX="111892" custScaleY="52211">
        <dgm:presLayoutVars>
          <dgm:bulletEnabled val="1"/>
        </dgm:presLayoutVars>
      </dgm:prSet>
      <dgm:spPr/>
      <dgm:t>
        <a:bodyPr/>
        <a:lstStyle/>
        <a:p>
          <a:endParaRPr lang="en-US"/>
        </a:p>
      </dgm:t>
    </dgm:pt>
    <dgm:pt modelId="{CC1691BC-9271-494A-B300-A327E72B5354}" type="pres">
      <dgm:prSet presAssocID="{72A65DA0-F710-4C46-907F-3E21C121DB77}" presName="aSpace2" presStyleCnt="0"/>
      <dgm:spPr/>
    </dgm:pt>
    <dgm:pt modelId="{5211C8A0-FE65-49A4-8EE2-3F22F346458D}" type="pres">
      <dgm:prSet presAssocID="{38EB8D45-CF5B-44A1-837E-C5D0A0233A47}" presName="childNode" presStyleLbl="node1" presStyleIdx="10" presStyleCnt="24" custScaleX="111892" custScaleY="52211">
        <dgm:presLayoutVars>
          <dgm:bulletEnabled val="1"/>
        </dgm:presLayoutVars>
      </dgm:prSet>
      <dgm:spPr/>
      <dgm:t>
        <a:bodyPr/>
        <a:lstStyle/>
        <a:p>
          <a:endParaRPr lang="en-US"/>
        </a:p>
      </dgm:t>
    </dgm:pt>
    <dgm:pt modelId="{4D7FEDAA-EF84-4E00-AF4E-2B6DC3A31D26}" type="pres">
      <dgm:prSet presAssocID="{38EB8D45-CF5B-44A1-837E-C5D0A0233A47}" presName="aSpace2" presStyleCnt="0"/>
      <dgm:spPr/>
    </dgm:pt>
    <dgm:pt modelId="{21A33DAB-BF1B-45E8-AB4B-F025BC87C55A}" type="pres">
      <dgm:prSet presAssocID="{57EBBC16-38AF-44DA-968E-06A9CBB7F2C1}" presName="childNode" presStyleLbl="node1" presStyleIdx="11" presStyleCnt="24" custScaleX="111892" custScaleY="122617">
        <dgm:presLayoutVars>
          <dgm:bulletEnabled val="1"/>
        </dgm:presLayoutVars>
      </dgm:prSet>
      <dgm:spPr/>
      <dgm:t>
        <a:bodyPr/>
        <a:lstStyle/>
        <a:p>
          <a:endParaRPr lang="en-US"/>
        </a:p>
      </dgm:t>
    </dgm:pt>
    <dgm:pt modelId="{D478414E-EFE5-4055-87F9-E94CEA97EB7B}" type="pres">
      <dgm:prSet presAssocID="{E5E89FD6-6260-4964-8634-7810097E5EA9}" presName="aSpace" presStyleCnt="0"/>
      <dgm:spPr/>
    </dgm:pt>
    <dgm:pt modelId="{3DE01598-F00B-4D9D-B7F9-FBE7B6E8BC3E}" type="pres">
      <dgm:prSet presAssocID="{D227ED2C-CA9B-4142-8CDF-445A14A3A3E5}" presName="compNode" presStyleCnt="0"/>
      <dgm:spPr/>
    </dgm:pt>
    <dgm:pt modelId="{D1D335DA-D148-4BF2-B93F-E62DE91ED7D1}" type="pres">
      <dgm:prSet presAssocID="{D227ED2C-CA9B-4142-8CDF-445A14A3A3E5}" presName="aNode" presStyleLbl="bgShp" presStyleIdx="2" presStyleCnt="4"/>
      <dgm:spPr/>
      <dgm:t>
        <a:bodyPr/>
        <a:lstStyle/>
        <a:p>
          <a:endParaRPr lang="en-US"/>
        </a:p>
      </dgm:t>
    </dgm:pt>
    <dgm:pt modelId="{46A1A422-E755-4637-916D-63CB48D789F9}" type="pres">
      <dgm:prSet presAssocID="{D227ED2C-CA9B-4142-8CDF-445A14A3A3E5}" presName="textNode" presStyleLbl="bgShp" presStyleIdx="2" presStyleCnt="4"/>
      <dgm:spPr/>
      <dgm:t>
        <a:bodyPr/>
        <a:lstStyle/>
        <a:p>
          <a:endParaRPr lang="en-US"/>
        </a:p>
      </dgm:t>
    </dgm:pt>
    <dgm:pt modelId="{0BCF8C5F-C88F-4925-97A8-03136682D91F}" type="pres">
      <dgm:prSet presAssocID="{D227ED2C-CA9B-4142-8CDF-445A14A3A3E5}" presName="compChildNode" presStyleCnt="0"/>
      <dgm:spPr/>
    </dgm:pt>
    <dgm:pt modelId="{D6BFF9C2-D307-48A2-A647-EDC851502504}" type="pres">
      <dgm:prSet presAssocID="{D227ED2C-CA9B-4142-8CDF-445A14A3A3E5}" presName="theInnerList" presStyleCnt="0"/>
      <dgm:spPr/>
    </dgm:pt>
    <dgm:pt modelId="{853975C8-8C36-4AF0-B94D-96D723F49620}" type="pres">
      <dgm:prSet presAssocID="{6EFC3299-B649-412C-9E55-F163369F7CF6}" presName="childNode" presStyleLbl="node1" presStyleIdx="12" presStyleCnt="24" custScaleX="111892" custScaleY="103226">
        <dgm:presLayoutVars>
          <dgm:bulletEnabled val="1"/>
        </dgm:presLayoutVars>
      </dgm:prSet>
      <dgm:spPr/>
      <dgm:t>
        <a:bodyPr/>
        <a:lstStyle/>
        <a:p>
          <a:endParaRPr lang="en-US"/>
        </a:p>
      </dgm:t>
    </dgm:pt>
    <dgm:pt modelId="{812388F4-343E-4BFE-A191-DA34659A7D3B}" type="pres">
      <dgm:prSet presAssocID="{6EFC3299-B649-412C-9E55-F163369F7CF6}" presName="aSpace2" presStyleCnt="0"/>
      <dgm:spPr/>
    </dgm:pt>
    <dgm:pt modelId="{A4213067-EBFC-4869-BC77-D8AB55C162C6}" type="pres">
      <dgm:prSet presAssocID="{0C807FC1-DBA4-45AD-911C-D30D20FA58AE}" presName="childNode" presStyleLbl="node1" presStyleIdx="13" presStyleCnt="24" custScaleX="111892" custScaleY="52211">
        <dgm:presLayoutVars>
          <dgm:bulletEnabled val="1"/>
        </dgm:presLayoutVars>
      </dgm:prSet>
      <dgm:spPr/>
      <dgm:t>
        <a:bodyPr/>
        <a:lstStyle/>
        <a:p>
          <a:endParaRPr lang="en-US"/>
        </a:p>
      </dgm:t>
    </dgm:pt>
    <dgm:pt modelId="{32261E09-EBCA-41EA-AAB7-A615CAAE4892}" type="pres">
      <dgm:prSet presAssocID="{0C807FC1-DBA4-45AD-911C-D30D20FA58AE}" presName="aSpace2" presStyleCnt="0"/>
      <dgm:spPr/>
    </dgm:pt>
    <dgm:pt modelId="{711DBFC7-4FD4-4B04-AFF7-B6E0F0764ED1}" type="pres">
      <dgm:prSet presAssocID="{CCEF57C8-4395-4004-8F59-EB03FFB3CFAC}" presName="childNode" presStyleLbl="node1" presStyleIdx="14" presStyleCnt="24" custScaleX="111892" custScaleY="122097">
        <dgm:presLayoutVars>
          <dgm:bulletEnabled val="1"/>
        </dgm:presLayoutVars>
      </dgm:prSet>
      <dgm:spPr/>
      <dgm:t>
        <a:bodyPr/>
        <a:lstStyle/>
        <a:p>
          <a:endParaRPr lang="en-US"/>
        </a:p>
      </dgm:t>
    </dgm:pt>
    <dgm:pt modelId="{2709C10F-369E-46C4-B810-58B8BE52EF46}" type="pres">
      <dgm:prSet presAssocID="{CCEF57C8-4395-4004-8F59-EB03FFB3CFAC}" presName="aSpace2" presStyleCnt="0"/>
      <dgm:spPr/>
    </dgm:pt>
    <dgm:pt modelId="{03670E8F-2F46-4ADB-912B-B4090D2708B4}" type="pres">
      <dgm:prSet presAssocID="{29582B5F-7275-4462-A6D3-A5C555669D3E}" presName="childNode" presStyleLbl="node1" presStyleIdx="15" presStyleCnt="24" custScaleX="111892" custScaleY="52211">
        <dgm:presLayoutVars>
          <dgm:bulletEnabled val="1"/>
        </dgm:presLayoutVars>
      </dgm:prSet>
      <dgm:spPr/>
      <dgm:t>
        <a:bodyPr/>
        <a:lstStyle/>
        <a:p>
          <a:endParaRPr lang="en-US"/>
        </a:p>
      </dgm:t>
    </dgm:pt>
    <dgm:pt modelId="{B9E662D9-03A0-4D8E-BB7C-0586EAF33A5B}" type="pres">
      <dgm:prSet presAssocID="{29582B5F-7275-4462-A6D3-A5C555669D3E}" presName="aSpace2" presStyleCnt="0"/>
      <dgm:spPr/>
    </dgm:pt>
    <dgm:pt modelId="{5B4A36A5-5F83-4490-B893-3DBC424B3CE1}" type="pres">
      <dgm:prSet presAssocID="{CDE37202-3DC8-4ED0-BBDB-2D6A7E4596AB}" presName="childNode" presStyleLbl="node1" presStyleIdx="16" presStyleCnt="24" custScaleX="111892" custScaleY="52211">
        <dgm:presLayoutVars>
          <dgm:bulletEnabled val="1"/>
        </dgm:presLayoutVars>
      </dgm:prSet>
      <dgm:spPr/>
      <dgm:t>
        <a:bodyPr/>
        <a:lstStyle/>
        <a:p>
          <a:endParaRPr lang="en-US"/>
        </a:p>
      </dgm:t>
    </dgm:pt>
    <dgm:pt modelId="{D2DB491D-8C36-418C-AA0F-78C3548A972C}" type="pres">
      <dgm:prSet presAssocID="{CDE37202-3DC8-4ED0-BBDB-2D6A7E4596AB}" presName="aSpace2" presStyleCnt="0"/>
      <dgm:spPr/>
    </dgm:pt>
    <dgm:pt modelId="{6CE8E7DB-2275-4EEE-A414-2BD6A7296004}" type="pres">
      <dgm:prSet presAssocID="{1BEA3AE8-5770-44CE-91EB-E27A242A1E8B}" presName="childNode" presStyleLbl="node1" presStyleIdx="17" presStyleCnt="24" custScaleX="111892" custScaleY="122617">
        <dgm:presLayoutVars>
          <dgm:bulletEnabled val="1"/>
        </dgm:presLayoutVars>
      </dgm:prSet>
      <dgm:spPr/>
      <dgm:t>
        <a:bodyPr/>
        <a:lstStyle/>
        <a:p>
          <a:endParaRPr lang="en-US"/>
        </a:p>
      </dgm:t>
    </dgm:pt>
    <dgm:pt modelId="{B8DC1E7C-73E5-4048-B37A-D21A6CC63D69}" type="pres">
      <dgm:prSet presAssocID="{D227ED2C-CA9B-4142-8CDF-445A14A3A3E5}" presName="aSpace" presStyleCnt="0"/>
      <dgm:spPr/>
    </dgm:pt>
    <dgm:pt modelId="{55ABABD5-169C-4996-946C-45A12B5B1F89}" type="pres">
      <dgm:prSet presAssocID="{3D2363F2-8076-4EAE-96EA-73E0E1AB8B34}" presName="compNode" presStyleCnt="0"/>
      <dgm:spPr/>
    </dgm:pt>
    <dgm:pt modelId="{B5955326-12F7-42E1-B85E-EDC47661B2D6}" type="pres">
      <dgm:prSet presAssocID="{3D2363F2-8076-4EAE-96EA-73E0E1AB8B34}" presName="aNode" presStyleLbl="bgShp" presStyleIdx="3" presStyleCnt="4"/>
      <dgm:spPr/>
      <dgm:t>
        <a:bodyPr/>
        <a:lstStyle/>
        <a:p>
          <a:endParaRPr lang="en-US"/>
        </a:p>
      </dgm:t>
    </dgm:pt>
    <dgm:pt modelId="{BC83287A-A5D6-4944-A4A7-17A452E337A6}" type="pres">
      <dgm:prSet presAssocID="{3D2363F2-8076-4EAE-96EA-73E0E1AB8B34}" presName="textNode" presStyleLbl="bgShp" presStyleIdx="3" presStyleCnt="4"/>
      <dgm:spPr/>
      <dgm:t>
        <a:bodyPr/>
        <a:lstStyle/>
        <a:p>
          <a:endParaRPr lang="en-US"/>
        </a:p>
      </dgm:t>
    </dgm:pt>
    <dgm:pt modelId="{974068D0-12C1-4114-91D6-064FF009F352}" type="pres">
      <dgm:prSet presAssocID="{3D2363F2-8076-4EAE-96EA-73E0E1AB8B34}" presName="compChildNode" presStyleCnt="0"/>
      <dgm:spPr/>
    </dgm:pt>
    <dgm:pt modelId="{83051860-CD15-4D4D-A460-65FABB89FA2C}" type="pres">
      <dgm:prSet presAssocID="{3D2363F2-8076-4EAE-96EA-73E0E1AB8B34}" presName="theInnerList" presStyleCnt="0"/>
      <dgm:spPr/>
    </dgm:pt>
    <dgm:pt modelId="{C7C7A032-40E3-4344-8AEE-F0BC8D26D293}" type="pres">
      <dgm:prSet presAssocID="{AA434DBD-4F30-42C3-9AA2-62AE4F223EAE}" presName="childNode" presStyleLbl="node1" presStyleIdx="18" presStyleCnt="24" custScaleX="111892" custScaleY="103226">
        <dgm:presLayoutVars>
          <dgm:bulletEnabled val="1"/>
        </dgm:presLayoutVars>
      </dgm:prSet>
      <dgm:spPr/>
      <dgm:t>
        <a:bodyPr/>
        <a:lstStyle/>
        <a:p>
          <a:endParaRPr lang="en-US"/>
        </a:p>
      </dgm:t>
    </dgm:pt>
    <dgm:pt modelId="{32E30650-8278-4ECA-9781-A295A4B8324D}" type="pres">
      <dgm:prSet presAssocID="{AA434DBD-4F30-42C3-9AA2-62AE4F223EAE}" presName="aSpace2" presStyleCnt="0"/>
      <dgm:spPr/>
    </dgm:pt>
    <dgm:pt modelId="{D6C7A49B-6249-41A1-A797-F0DD20385647}" type="pres">
      <dgm:prSet presAssocID="{5E94F5FA-EFE3-4714-8859-FA52201535A8}" presName="childNode" presStyleLbl="node1" presStyleIdx="19" presStyleCnt="24" custScaleX="111892" custScaleY="52211">
        <dgm:presLayoutVars>
          <dgm:bulletEnabled val="1"/>
        </dgm:presLayoutVars>
      </dgm:prSet>
      <dgm:spPr/>
      <dgm:t>
        <a:bodyPr/>
        <a:lstStyle/>
        <a:p>
          <a:endParaRPr lang="en-US"/>
        </a:p>
      </dgm:t>
    </dgm:pt>
    <dgm:pt modelId="{4EECCF58-6ADF-4D2F-8B38-D0848E4BD382}" type="pres">
      <dgm:prSet presAssocID="{5E94F5FA-EFE3-4714-8859-FA52201535A8}" presName="aSpace2" presStyleCnt="0"/>
      <dgm:spPr/>
    </dgm:pt>
    <dgm:pt modelId="{C4726224-A523-4A01-B3C2-9315AD2702F8}" type="pres">
      <dgm:prSet presAssocID="{A61AE74C-A83D-4102-9726-D61D3299B210}" presName="childNode" presStyleLbl="node1" presStyleIdx="20" presStyleCnt="24" custScaleX="111892" custScaleY="122097">
        <dgm:presLayoutVars>
          <dgm:bulletEnabled val="1"/>
        </dgm:presLayoutVars>
      </dgm:prSet>
      <dgm:spPr/>
      <dgm:t>
        <a:bodyPr/>
        <a:lstStyle/>
        <a:p>
          <a:endParaRPr lang="en-US"/>
        </a:p>
      </dgm:t>
    </dgm:pt>
    <dgm:pt modelId="{BAF6A365-5A00-4851-8D5E-FF712EE923B2}" type="pres">
      <dgm:prSet presAssocID="{A61AE74C-A83D-4102-9726-D61D3299B210}" presName="aSpace2" presStyleCnt="0"/>
      <dgm:spPr/>
    </dgm:pt>
    <dgm:pt modelId="{2D6C0E93-DFE2-48A6-BC10-EBC647B8ECEE}" type="pres">
      <dgm:prSet presAssocID="{D330FA24-8362-493B-BB8A-864AA19ED1EA}" presName="childNode" presStyleLbl="node1" presStyleIdx="21" presStyleCnt="24" custScaleX="111892" custScaleY="52211">
        <dgm:presLayoutVars>
          <dgm:bulletEnabled val="1"/>
        </dgm:presLayoutVars>
      </dgm:prSet>
      <dgm:spPr/>
      <dgm:t>
        <a:bodyPr/>
        <a:lstStyle/>
        <a:p>
          <a:endParaRPr lang="en-US"/>
        </a:p>
      </dgm:t>
    </dgm:pt>
    <dgm:pt modelId="{A0B33DE8-58D2-433A-9DD7-7CC989A3B86A}" type="pres">
      <dgm:prSet presAssocID="{D330FA24-8362-493B-BB8A-864AA19ED1EA}" presName="aSpace2" presStyleCnt="0"/>
      <dgm:spPr/>
    </dgm:pt>
    <dgm:pt modelId="{A87ECB35-7912-4FFA-8BF8-921F83F262C1}" type="pres">
      <dgm:prSet presAssocID="{9BD85781-E6FD-4D64-8555-0DD807FBDD8F}" presName="childNode" presStyleLbl="node1" presStyleIdx="22" presStyleCnt="24" custScaleX="111892" custScaleY="52211">
        <dgm:presLayoutVars>
          <dgm:bulletEnabled val="1"/>
        </dgm:presLayoutVars>
      </dgm:prSet>
      <dgm:spPr/>
      <dgm:t>
        <a:bodyPr/>
        <a:lstStyle/>
        <a:p>
          <a:endParaRPr lang="en-US"/>
        </a:p>
      </dgm:t>
    </dgm:pt>
    <dgm:pt modelId="{121A8C7E-E61A-4C8F-94DD-AD317280CD3D}" type="pres">
      <dgm:prSet presAssocID="{9BD85781-E6FD-4D64-8555-0DD807FBDD8F}" presName="aSpace2" presStyleCnt="0"/>
      <dgm:spPr/>
    </dgm:pt>
    <dgm:pt modelId="{AE659253-5F73-41DC-813A-370409BBAB6E}" type="pres">
      <dgm:prSet presAssocID="{D285A314-2B51-4F4F-9B85-30E5B798D059}" presName="childNode" presStyleLbl="node1" presStyleIdx="23" presStyleCnt="24" custScaleX="111892" custScaleY="122617">
        <dgm:presLayoutVars>
          <dgm:bulletEnabled val="1"/>
        </dgm:presLayoutVars>
      </dgm:prSet>
      <dgm:spPr/>
      <dgm:t>
        <a:bodyPr/>
        <a:lstStyle/>
        <a:p>
          <a:endParaRPr lang="en-US"/>
        </a:p>
      </dgm:t>
    </dgm:pt>
  </dgm:ptLst>
  <dgm:cxnLst>
    <dgm:cxn modelId="{56924549-493C-4171-B8CF-D9E40A959EFE}" type="presOf" srcId="{D98A95D5-310A-46B7-A4D0-59FAF641A525}" destId="{0F2EA86B-6481-407D-8287-A81A02936705}" srcOrd="0" destOrd="0" presId="urn:microsoft.com/office/officeart/2005/8/layout/lProcess2"/>
    <dgm:cxn modelId="{03EDD686-4DF8-4A4A-AC7A-6486E7ED0198}" type="presOf" srcId="{57EBBC16-38AF-44DA-968E-06A9CBB7F2C1}" destId="{21A33DAB-BF1B-45E8-AB4B-F025BC87C55A}" srcOrd="0" destOrd="0" presId="urn:microsoft.com/office/officeart/2005/8/layout/lProcess2"/>
    <dgm:cxn modelId="{529357E7-1DD2-4545-A678-ACC48C3E38AE}" type="presOf" srcId="{93F8C1F1-21F9-4497-B23D-4C0CF788D73F}" destId="{B8DA6896-247D-4F29-9998-90278D95D9A2}" srcOrd="0" destOrd="0" presId="urn:microsoft.com/office/officeart/2005/8/layout/lProcess2"/>
    <dgm:cxn modelId="{AD734D39-2527-4501-871F-3053CEB80840}" type="presOf" srcId="{6EFC3299-B649-412C-9E55-F163369F7CF6}" destId="{853975C8-8C36-4AF0-B94D-96D723F49620}" srcOrd="0" destOrd="0" presId="urn:microsoft.com/office/officeart/2005/8/layout/lProcess2"/>
    <dgm:cxn modelId="{302E31F9-D41A-40C2-89B9-F8C853D001DA}" srcId="{D227ED2C-CA9B-4142-8CDF-445A14A3A3E5}" destId="{1BEA3AE8-5770-44CE-91EB-E27A242A1E8B}" srcOrd="5" destOrd="0" parTransId="{DCE9D24D-C555-4ABD-BBEF-B39DE040E012}" sibTransId="{694D521F-1855-4D2C-BCD5-378BFA23DA33}"/>
    <dgm:cxn modelId="{0854490D-79BA-492C-937B-3956C87D6A6A}" srcId="{3D2363F2-8076-4EAE-96EA-73E0E1AB8B34}" destId="{D285A314-2B51-4F4F-9B85-30E5B798D059}" srcOrd="5" destOrd="0" parTransId="{B4738F38-A62E-453D-8118-9227B364437B}" sibTransId="{F37DC90B-9C69-40A2-8923-47D7ECD95287}"/>
    <dgm:cxn modelId="{E6B44456-11D5-4428-BCD1-74CCD91565FE}" srcId="{B720F631-0217-47F5-BBF3-5D122225FCB8}" destId="{D98A95D5-310A-46B7-A4D0-59FAF641A525}" srcOrd="2" destOrd="0" parTransId="{7A431BED-AE31-4534-B393-092A8CA899F7}" sibTransId="{4FF5632C-F2B2-4F11-A08A-47C990005E25}"/>
    <dgm:cxn modelId="{AC0AE130-3E4D-4564-A055-FAC7FBF1E0B1}" srcId="{B720F631-0217-47F5-BBF3-5D122225FCB8}" destId="{01B1084B-DA14-4D0B-8E7A-AA3F6FFB988C}" srcOrd="0" destOrd="0" parTransId="{BCF41B04-2FF8-4125-AE38-8A771638D8E7}" sibTransId="{24970A9A-9464-4F46-ABC1-341434DD5B17}"/>
    <dgm:cxn modelId="{D46B2642-5817-45ED-A859-284401E359FC}" srcId="{3D2363F2-8076-4EAE-96EA-73E0E1AB8B34}" destId="{9BD85781-E6FD-4D64-8555-0DD807FBDD8F}" srcOrd="4" destOrd="0" parTransId="{14FEE572-6D45-4C5F-B173-8E15BA24F181}" sibTransId="{2EEBB5AA-9401-4028-BC86-7AB3D59F4DAF}"/>
    <dgm:cxn modelId="{D4257BCC-ECA0-4507-B61D-10B8A53E7DCA}" srcId="{3D2363F2-8076-4EAE-96EA-73E0E1AB8B34}" destId="{A61AE74C-A83D-4102-9726-D61D3299B210}" srcOrd="2" destOrd="0" parTransId="{C5E68D5A-3474-420F-B0A6-ACC0DB0D81B7}" sibTransId="{EFF1F63D-055B-41F8-92A0-BB5A6D83C96C}"/>
    <dgm:cxn modelId="{14E73EB9-2068-4482-B05C-76F9FF71BD54}" type="presOf" srcId="{D227ED2C-CA9B-4142-8CDF-445A14A3A3E5}" destId="{46A1A422-E755-4637-916D-63CB48D789F9}" srcOrd="1" destOrd="0" presId="urn:microsoft.com/office/officeart/2005/8/layout/lProcess2"/>
    <dgm:cxn modelId="{6982B980-250E-4172-869B-A2EE4771D431}" type="presOf" srcId="{D285A314-2B51-4F4F-9B85-30E5B798D059}" destId="{AE659253-5F73-41DC-813A-370409BBAB6E}" srcOrd="0" destOrd="0" presId="urn:microsoft.com/office/officeart/2005/8/layout/lProcess2"/>
    <dgm:cxn modelId="{6F0EEA98-BB19-4D84-86F0-000444648849}" srcId="{B720F631-0217-47F5-BBF3-5D122225FCB8}" destId="{7487099E-D635-4CAF-B434-3E87A583C1BA}" srcOrd="1" destOrd="0" parTransId="{61C0BC0C-A0FB-4CF7-865C-33D29BDEC8D3}" sibTransId="{3E2B8E32-BCD3-44EC-B75F-DBBC0D6EC214}"/>
    <dgm:cxn modelId="{6CD2A2FA-311A-4C6B-87FF-5FBC062B20D7}" srcId="{D227ED2C-CA9B-4142-8CDF-445A14A3A3E5}" destId="{6EFC3299-B649-412C-9E55-F163369F7CF6}" srcOrd="0" destOrd="0" parTransId="{FAA916F2-7B0E-4A22-851A-A1F39AEF1C43}" sibTransId="{AE5FDC08-0A3A-4791-941A-61A38CC8F7AB}"/>
    <dgm:cxn modelId="{DE7AF977-D027-4639-A7FB-4CD4BC93755D}" srcId="{E5E89FD6-6260-4964-8634-7810097E5EA9}" destId="{57EBBC16-38AF-44DA-968E-06A9CBB7F2C1}" srcOrd="5" destOrd="0" parTransId="{DD1D8143-4D65-4D6B-884A-636A9FF23926}" sibTransId="{55549041-46E6-44E1-9827-6CE5E7BB2FED}"/>
    <dgm:cxn modelId="{64921279-185B-4B94-BC6F-5AFF23A5B32C}" srcId="{E5E89FD6-6260-4964-8634-7810097E5EA9}" destId="{93F8C1F1-21F9-4497-B23D-4C0CF788D73F}" srcOrd="0" destOrd="0" parTransId="{AA07F0FA-2DD3-4329-A870-B5B3BBF62C51}" sibTransId="{EBF1E3D0-92D4-4FAD-A958-B7369BD6FAF9}"/>
    <dgm:cxn modelId="{37ECA88A-5905-4B9A-BB4E-F4067EEA0A31}" srcId="{E5E89FD6-6260-4964-8634-7810097E5EA9}" destId="{72A65DA0-F710-4C46-907F-3E21C121DB77}" srcOrd="3" destOrd="0" parTransId="{EEE24C6A-69EB-4ED5-96FE-DCB8D4B62DE1}" sibTransId="{2B7B6615-8B97-4D6F-AADE-F660AF3BA839}"/>
    <dgm:cxn modelId="{2788AB41-5FFD-4057-A499-A9DD8D6F9E08}" srcId="{E5E89FD6-6260-4964-8634-7810097E5EA9}" destId="{592A9EFB-A9F7-419F-AA60-8688360A76DD}" srcOrd="1" destOrd="0" parTransId="{40CA3529-B4F0-4D31-BEFF-80E3B3815324}" sibTransId="{8A9BE235-5CE2-4EB8-B2CE-AC87C341F20A}"/>
    <dgm:cxn modelId="{7732E7F4-283C-4B95-B17A-981E75781CF0}" type="presOf" srcId="{A61AE74C-A83D-4102-9726-D61D3299B210}" destId="{C4726224-A523-4A01-B3C2-9315AD2702F8}" srcOrd="0" destOrd="0" presId="urn:microsoft.com/office/officeart/2005/8/layout/lProcess2"/>
    <dgm:cxn modelId="{A296A961-0DDE-4043-91DE-CBC06E6B837C}" srcId="{3D2363F2-8076-4EAE-96EA-73E0E1AB8B34}" destId="{AA434DBD-4F30-42C3-9AA2-62AE4F223EAE}" srcOrd="0" destOrd="0" parTransId="{BC8294C3-8BE1-42C1-9761-3E9951B1C78B}" sibTransId="{423F478F-C54D-4FAB-AA8B-B3EFC3C69A16}"/>
    <dgm:cxn modelId="{90C4B026-029A-48DF-89EE-2EAE0C86860D}" type="presOf" srcId="{21FECAC9-A349-43F6-9D56-4CA65F7E30BF}" destId="{7ECA9757-BFC7-4CD1-BEC1-8F820FE4F9FB}" srcOrd="0" destOrd="0" presId="urn:microsoft.com/office/officeart/2005/8/layout/lProcess2"/>
    <dgm:cxn modelId="{1018C208-BADA-4E42-98C1-01D79A08CEEA}" type="presOf" srcId="{E5E89FD6-6260-4964-8634-7810097E5EA9}" destId="{A5E6990C-A366-4B4E-AE7C-251D74B9258D}" srcOrd="0" destOrd="0" presId="urn:microsoft.com/office/officeart/2005/8/layout/lProcess2"/>
    <dgm:cxn modelId="{54C385FB-E565-43D1-BAE3-D82F26E6957E}" srcId="{23953BE6-184A-469A-81C0-7628888AA592}" destId="{3D2363F2-8076-4EAE-96EA-73E0E1AB8B34}" srcOrd="3" destOrd="0" parTransId="{76E93066-C033-4E61-833C-8690094C47C5}" sibTransId="{5FD1B118-25F9-4F6F-BA5B-B2ED8EA1BFB4}"/>
    <dgm:cxn modelId="{2CFB450B-2E3D-4EE4-BF92-5AACA996E694}" type="presOf" srcId="{810854BB-EDF2-4691-AA6D-1ED8E0A8922A}" destId="{EE8EA068-FE53-47BA-9686-C353BF672297}" srcOrd="0" destOrd="0" presId="urn:microsoft.com/office/officeart/2005/8/layout/lProcess2"/>
    <dgm:cxn modelId="{CFB93FDA-E460-4AF9-ACCE-D6DB95706D80}" srcId="{B720F631-0217-47F5-BBF3-5D122225FCB8}" destId="{810854BB-EDF2-4691-AA6D-1ED8E0A8922A}" srcOrd="3" destOrd="0" parTransId="{92CB5B3F-A735-464C-A705-C4C7157B17F0}" sibTransId="{C8E2F5EB-829F-4ACB-92F1-872F3BFAD191}"/>
    <dgm:cxn modelId="{B354E3FE-93E7-4057-92C9-BFBCEA0533E7}" srcId="{E5E89FD6-6260-4964-8634-7810097E5EA9}" destId="{16CC40F9-ABD5-4828-B23F-273A81E5043F}" srcOrd="2" destOrd="0" parTransId="{10C9F835-28FF-4DDB-A339-E221F8D191A6}" sibTransId="{1CD3ECD0-CD96-499D-9399-DD471F9EAA4E}"/>
    <dgm:cxn modelId="{E776E5E7-B579-4F4E-AB59-BBD972C92FCC}" type="presOf" srcId="{23953BE6-184A-469A-81C0-7628888AA592}" destId="{05A0973E-6974-4D1D-9520-717393E67144}" srcOrd="0" destOrd="0" presId="urn:microsoft.com/office/officeart/2005/8/layout/lProcess2"/>
    <dgm:cxn modelId="{A2E1028C-A1D7-4CC7-A379-4390687A44FB}" type="presOf" srcId="{0C807FC1-DBA4-45AD-911C-D30D20FA58AE}" destId="{A4213067-EBFC-4869-BC77-D8AB55C162C6}" srcOrd="0" destOrd="0" presId="urn:microsoft.com/office/officeart/2005/8/layout/lProcess2"/>
    <dgm:cxn modelId="{D787D0B3-4B7F-4FAC-A237-C0A60D7ABEF8}" type="presOf" srcId="{CCEF57C8-4395-4004-8F59-EB03FFB3CFAC}" destId="{711DBFC7-4FD4-4B04-AFF7-B6E0F0764ED1}" srcOrd="0" destOrd="0" presId="urn:microsoft.com/office/officeart/2005/8/layout/lProcess2"/>
    <dgm:cxn modelId="{2E78FDAC-7D78-42C3-84DC-87D085DE8F99}" type="presOf" srcId="{3D2363F2-8076-4EAE-96EA-73E0E1AB8B34}" destId="{BC83287A-A5D6-4944-A4A7-17A452E337A6}" srcOrd="1" destOrd="0" presId="urn:microsoft.com/office/officeart/2005/8/layout/lProcess2"/>
    <dgm:cxn modelId="{79FB8AA2-18FB-4190-A2C2-9FDD4A4C13C6}" srcId="{23953BE6-184A-469A-81C0-7628888AA592}" destId="{B720F631-0217-47F5-BBF3-5D122225FCB8}" srcOrd="0" destOrd="0" parTransId="{F8BC3E6E-831C-408A-B79D-A9B5CDEA8EF7}" sibTransId="{8A1F1BE9-4E01-4585-9270-A33BEF18ADB2}"/>
    <dgm:cxn modelId="{63409259-F2F0-4119-BA7F-0BFF8AA951EA}" type="presOf" srcId="{D227ED2C-CA9B-4142-8CDF-445A14A3A3E5}" destId="{D1D335DA-D148-4BF2-B93F-E62DE91ED7D1}" srcOrd="0" destOrd="0" presId="urn:microsoft.com/office/officeart/2005/8/layout/lProcess2"/>
    <dgm:cxn modelId="{A1C9A406-AC86-49F6-9D1C-A022A72972DA}" srcId="{B720F631-0217-47F5-BBF3-5D122225FCB8}" destId="{029216B6-DD22-4CA1-850C-BD4B785624F4}" srcOrd="4" destOrd="0" parTransId="{5703CE43-89F5-4891-B166-95D3170A057F}" sibTransId="{0F489B84-8DDC-4A1B-8DE0-A64ECCF46D38}"/>
    <dgm:cxn modelId="{B940C7AD-8A6A-462C-BB59-E637ADBCE16B}" srcId="{D227ED2C-CA9B-4142-8CDF-445A14A3A3E5}" destId="{CCEF57C8-4395-4004-8F59-EB03FFB3CFAC}" srcOrd="2" destOrd="0" parTransId="{40E55344-D31A-4627-B7CB-EC470809C5E1}" sibTransId="{6318C733-A63C-4656-B885-F5554F75D0FA}"/>
    <dgm:cxn modelId="{26020078-437A-43C1-867D-CF0FDC87C4E6}" type="presOf" srcId="{AA434DBD-4F30-42C3-9AA2-62AE4F223EAE}" destId="{C7C7A032-40E3-4344-8AEE-F0BC8D26D293}" srcOrd="0" destOrd="0" presId="urn:microsoft.com/office/officeart/2005/8/layout/lProcess2"/>
    <dgm:cxn modelId="{1F64EE6F-F244-49CC-9570-1A51E020C7DE}" type="presOf" srcId="{29582B5F-7275-4462-A6D3-A5C555669D3E}" destId="{03670E8F-2F46-4ADB-912B-B4090D2708B4}" srcOrd="0" destOrd="0" presId="urn:microsoft.com/office/officeart/2005/8/layout/lProcess2"/>
    <dgm:cxn modelId="{49C433A7-6D30-4310-87FD-932FA5FD7789}" type="presOf" srcId="{B720F631-0217-47F5-BBF3-5D122225FCB8}" destId="{5490ACA4-3EFD-4D01-976A-EC609595E1B9}" srcOrd="0" destOrd="0" presId="urn:microsoft.com/office/officeart/2005/8/layout/lProcess2"/>
    <dgm:cxn modelId="{BD09A2A3-AEE1-4C57-B501-E642B0C3A54E}" type="presOf" srcId="{7487099E-D635-4CAF-B434-3E87A583C1BA}" destId="{330CCF18-0065-4A30-918D-8A73D9857A3D}" srcOrd="0" destOrd="0" presId="urn:microsoft.com/office/officeart/2005/8/layout/lProcess2"/>
    <dgm:cxn modelId="{AB4B8414-EEE7-431A-AC23-18D179CB9102}" type="presOf" srcId="{38EB8D45-CF5B-44A1-837E-C5D0A0233A47}" destId="{5211C8A0-FE65-49A4-8EE2-3F22F346458D}" srcOrd="0" destOrd="0" presId="urn:microsoft.com/office/officeart/2005/8/layout/lProcess2"/>
    <dgm:cxn modelId="{97C4ACE9-0A4A-40BF-A9EE-5DF645AAFC0F}" type="presOf" srcId="{B720F631-0217-47F5-BBF3-5D122225FCB8}" destId="{A6B55636-09CE-45AF-ACFA-83D2041331C8}" srcOrd="1" destOrd="0" presId="urn:microsoft.com/office/officeart/2005/8/layout/lProcess2"/>
    <dgm:cxn modelId="{6605292F-9C18-46EA-AF9F-8D9FDDDEC9B9}" type="presOf" srcId="{72A65DA0-F710-4C46-907F-3E21C121DB77}" destId="{049A5355-F3CE-4214-AB97-CA6A7D91C5D4}" srcOrd="0" destOrd="0" presId="urn:microsoft.com/office/officeart/2005/8/layout/lProcess2"/>
    <dgm:cxn modelId="{3173A6F9-3818-4F34-AE72-81596D275A14}" srcId="{3D2363F2-8076-4EAE-96EA-73E0E1AB8B34}" destId="{5E94F5FA-EFE3-4714-8859-FA52201535A8}" srcOrd="1" destOrd="0" parTransId="{BD5C62D3-A4AB-4C6B-A25B-1637E0336FED}" sibTransId="{420A1B1C-81FF-4D82-971F-A3A63F8156A2}"/>
    <dgm:cxn modelId="{B657385A-4F49-41E5-83A7-D61FB270DEC6}" type="presOf" srcId="{E5E89FD6-6260-4964-8634-7810097E5EA9}" destId="{1DEE1A84-4BBD-4A51-ACC7-5B5C87EEF5A1}" srcOrd="1" destOrd="0" presId="urn:microsoft.com/office/officeart/2005/8/layout/lProcess2"/>
    <dgm:cxn modelId="{13280082-E808-40D6-88FE-65DF43E109D6}" type="presOf" srcId="{5E94F5FA-EFE3-4714-8859-FA52201535A8}" destId="{D6C7A49B-6249-41A1-A797-F0DD20385647}" srcOrd="0" destOrd="0" presId="urn:microsoft.com/office/officeart/2005/8/layout/lProcess2"/>
    <dgm:cxn modelId="{38B3A1F6-B38A-4F03-8491-3B47591CC097}" type="presOf" srcId="{16CC40F9-ABD5-4828-B23F-273A81E5043F}" destId="{2C822882-CC34-49A2-8DFA-FC17464D13DF}" srcOrd="0" destOrd="0" presId="urn:microsoft.com/office/officeart/2005/8/layout/lProcess2"/>
    <dgm:cxn modelId="{0A51388B-4115-497D-97EE-7E025348A2D5}" type="presOf" srcId="{029216B6-DD22-4CA1-850C-BD4B785624F4}" destId="{4457C725-2D48-4760-96B3-436A934F3A48}" srcOrd="0" destOrd="0" presId="urn:microsoft.com/office/officeart/2005/8/layout/lProcess2"/>
    <dgm:cxn modelId="{1E6FCAB4-6C1B-4ABB-8912-28B6BCFE93D9}" type="presOf" srcId="{01B1084B-DA14-4D0B-8E7A-AA3F6FFB988C}" destId="{E23EA22A-CA23-4EE9-8DFD-4F21A51CB400}" srcOrd="0" destOrd="0" presId="urn:microsoft.com/office/officeart/2005/8/layout/lProcess2"/>
    <dgm:cxn modelId="{D552C974-A69C-4195-8649-C4B812A95D83}" type="presOf" srcId="{D330FA24-8362-493B-BB8A-864AA19ED1EA}" destId="{2D6C0E93-DFE2-48A6-BC10-EBC647B8ECEE}" srcOrd="0" destOrd="0" presId="urn:microsoft.com/office/officeart/2005/8/layout/lProcess2"/>
    <dgm:cxn modelId="{506FF900-C1A5-42EE-9960-B0ADD6DB7186}" type="presOf" srcId="{9BD85781-E6FD-4D64-8555-0DD807FBDD8F}" destId="{A87ECB35-7912-4FFA-8BF8-921F83F262C1}" srcOrd="0" destOrd="0" presId="urn:microsoft.com/office/officeart/2005/8/layout/lProcess2"/>
    <dgm:cxn modelId="{8D555CFF-2A02-432B-BEC9-38CD51182D41}" type="presOf" srcId="{592A9EFB-A9F7-419F-AA60-8688360A76DD}" destId="{E85C6A96-B538-4745-8851-1F514ED91D6B}" srcOrd="0" destOrd="0" presId="urn:microsoft.com/office/officeart/2005/8/layout/lProcess2"/>
    <dgm:cxn modelId="{35333C77-2ED6-41A2-A113-6161B5210DE6}" srcId="{D227ED2C-CA9B-4142-8CDF-445A14A3A3E5}" destId="{CDE37202-3DC8-4ED0-BBDB-2D6A7E4596AB}" srcOrd="4" destOrd="0" parTransId="{BD2AC31F-2445-41DB-9A58-8F95F0253E78}" sibTransId="{1C688882-CA80-4C04-8632-4F83C79D4097}"/>
    <dgm:cxn modelId="{66A54329-9A4C-4515-9988-57D338E28B08}" srcId="{B720F631-0217-47F5-BBF3-5D122225FCB8}" destId="{21FECAC9-A349-43F6-9D56-4CA65F7E30BF}" srcOrd="5" destOrd="0" parTransId="{DAC18515-7702-4460-B403-72209D1EABD5}" sibTransId="{A704BCD1-E282-4584-86D0-D9D695628FF6}"/>
    <dgm:cxn modelId="{5234629B-EE73-4BEA-A9DC-0C7D6D469194}" type="presOf" srcId="{3D2363F2-8076-4EAE-96EA-73E0E1AB8B34}" destId="{B5955326-12F7-42E1-B85E-EDC47661B2D6}" srcOrd="0" destOrd="0" presId="urn:microsoft.com/office/officeart/2005/8/layout/lProcess2"/>
    <dgm:cxn modelId="{954690F6-E4AC-4668-9025-B803BD9E38BF}" srcId="{E5E89FD6-6260-4964-8634-7810097E5EA9}" destId="{38EB8D45-CF5B-44A1-837E-C5D0A0233A47}" srcOrd="4" destOrd="0" parTransId="{1DE63478-1102-4F91-85BE-B18C16ADAA39}" sibTransId="{BFFF2264-A694-4432-AFF9-FE3F840DBE34}"/>
    <dgm:cxn modelId="{081E0CA0-8F63-48CB-97B3-AF9F5AED2945}" type="presOf" srcId="{CDE37202-3DC8-4ED0-BBDB-2D6A7E4596AB}" destId="{5B4A36A5-5F83-4490-B893-3DBC424B3CE1}" srcOrd="0" destOrd="0" presId="urn:microsoft.com/office/officeart/2005/8/layout/lProcess2"/>
    <dgm:cxn modelId="{A9A275D2-C71C-44D5-B74E-98AFCE827075}" srcId="{23953BE6-184A-469A-81C0-7628888AA592}" destId="{D227ED2C-CA9B-4142-8CDF-445A14A3A3E5}" srcOrd="2" destOrd="0" parTransId="{A16AE210-139F-4B54-AE22-A22CB3390ED6}" sibTransId="{8E27DE72-0DED-4C54-8354-950EA06CC80C}"/>
    <dgm:cxn modelId="{E491BCB7-4E85-45A0-9DF5-5985235D4163}" srcId="{D227ED2C-CA9B-4142-8CDF-445A14A3A3E5}" destId="{29582B5F-7275-4462-A6D3-A5C555669D3E}" srcOrd="3" destOrd="0" parTransId="{6922FBA2-3B28-4CC0-B98D-B738489FA7F4}" sibTransId="{E39BA9D9-5211-4AB6-9C50-7D97A3F65058}"/>
    <dgm:cxn modelId="{51B4CC09-08C4-4B73-B925-9FE66B8B9E3D}" srcId="{D227ED2C-CA9B-4142-8CDF-445A14A3A3E5}" destId="{0C807FC1-DBA4-45AD-911C-D30D20FA58AE}" srcOrd="1" destOrd="0" parTransId="{0E15790C-E253-4AA1-9F05-473AA5BFCC49}" sibTransId="{BBA80BB4-DF8F-4D24-8AE9-2D36EE097990}"/>
    <dgm:cxn modelId="{C8F0E11A-CBC1-4462-B064-0977A5D222CF}" srcId="{23953BE6-184A-469A-81C0-7628888AA592}" destId="{E5E89FD6-6260-4964-8634-7810097E5EA9}" srcOrd="1" destOrd="0" parTransId="{D48C6AC7-37EE-4964-BCE9-030A75DDEA5D}" sibTransId="{2EBA400A-4ED0-465E-929F-3F2AD5FAE6BF}"/>
    <dgm:cxn modelId="{5B00A0B0-9ABF-4B6E-8DF7-DB1A9E5A5CE3}" type="presOf" srcId="{1BEA3AE8-5770-44CE-91EB-E27A242A1E8B}" destId="{6CE8E7DB-2275-4EEE-A414-2BD6A7296004}" srcOrd="0" destOrd="0" presId="urn:microsoft.com/office/officeart/2005/8/layout/lProcess2"/>
    <dgm:cxn modelId="{FB62D1C2-5E50-42BB-A3E4-3E04CEE4599B}" srcId="{3D2363F2-8076-4EAE-96EA-73E0E1AB8B34}" destId="{D330FA24-8362-493B-BB8A-864AA19ED1EA}" srcOrd="3" destOrd="0" parTransId="{6BA7C346-B9D5-4824-B971-D4DB4A69C6E6}" sibTransId="{E6A943C1-C1D9-416A-BC56-0E9D0CEADCCB}"/>
    <dgm:cxn modelId="{BAA0484A-B4CC-406A-BD01-8F207F14C2D9}" type="presParOf" srcId="{05A0973E-6974-4D1D-9520-717393E67144}" destId="{E6D5DC80-FC4B-47E6-B59E-6443B20E4DAC}" srcOrd="0" destOrd="0" presId="urn:microsoft.com/office/officeart/2005/8/layout/lProcess2"/>
    <dgm:cxn modelId="{0D93653A-D7C2-4AFB-9242-381AF6D00BF3}" type="presParOf" srcId="{E6D5DC80-FC4B-47E6-B59E-6443B20E4DAC}" destId="{5490ACA4-3EFD-4D01-976A-EC609595E1B9}" srcOrd="0" destOrd="0" presId="urn:microsoft.com/office/officeart/2005/8/layout/lProcess2"/>
    <dgm:cxn modelId="{94383592-4B96-4434-8CB2-C45FE85F1D58}" type="presParOf" srcId="{E6D5DC80-FC4B-47E6-B59E-6443B20E4DAC}" destId="{A6B55636-09CE-45AF-ACFA-83D2041331C8}" srcOrd="1" destOrd="0" presId="urn:microsoft.com/office/officeart/2005/8/layout/lProcess2"/>
    <dgm:cxn modelId="{9858A4CB-4AC1-44A0-BDFF-ACD3C49AF30D}" type="presParOf" srcId="{E6D5DC80-FC4B-47E6-B59E-6443B20E4DAC}" destId="{1F78C4A3-AD4A-4024-B479-9858D62A6758}" srcOrd="2" destOrd="0" presId="urn:microsoft.com/office/officeart/2005/8/layout/lProcess2"/>
    <dgm:cxn modelId="{EFD8806B-CADA-46FC-9E4F-D24FEA298708}" type="presParOf" srcId="{1F78C4A3-AD4A-4024-B479-9858D62A6758}" destId="{60248034-FF07-44E5-A2A1-5FE740F8655D}" srcOrd="0" destOrd="0" presId="urn:microsoft.com/office/officeart/2005/8/layout/lProcess2"/>
    <dgm:cxn modelId="{40C78CAC-F97C-41B7-93DF-8F1D67AE3AF8}" type="presParOf" srcId="{60248034-FF07-44E5-A2A1-5FE740F8655D}" destId="{E23EA22A-CA23-4EE9-8DFD-4F21A51CB400}" srcOrd="0" destOrd="0" presId="urn:microsoft.com/office/officeart/2005/8/layout/lProcess2"/>
    <dgm:cxn modelId="{81D72C47-6499-4915-A27B-8F27B5A506C8}" type="presParOf" srcId="{60248034-FF07-44E5-A2A1-5FE740F8655D}" destId="{1F6F27A9-967A-43AC-B0E8-0F441DE49486}" srcOrd="1" destOrd="0" presId="urn:microsoft.com/office/officeart/2005/8/layout/lProcess2"/>
    <dgm:cxn modelId="{6883DB9B-3A1C-4896-BE4A-8E81DC50F9ED}" type="presParOf" srcId="{60248034-FF07-44E5-A2A1-5FE740F8655D}" destId="{330CCF18-0065-4A30-918D-8A73D9857A3D}" srcOrd="2" destOrd="0" presId="urn:microsoft.com/office/officeart/2005/8/layout/lProcess2"/>
    <dgm:cxn modelId="{9C26EEDB-EBBE-4BC4-8A1F-C9F1F1D1A825}" type="presParOf" srcId="{60248034-FF07-44E5-A2A1-5FE740F8655D}" destId="{052261A1-DBDE-4A09-8619-8885D3F4B851}" srcOrd="3" destOrd="0" presId="urn:microsoft.com/office/officeart/2005/8/layout/lProcess2"/>
    <dgm:cxn modelId="{0C51FCD2-C5A4-476D-A5C7-92D6000D5A54}" type="presParOf" srcId="{60248034-FF07-44E5-A2A1-5FE740F8655D}" destId="{0F2EA86B-6481-407D-8287-A81A02936705}" srcOrd="4" destOrd="0" presId="urn:microsoft.com/office/officeart/2005/8/layout/lProcess2"/>
    <dgm:cxn modelId="{A3CC4F71-1B9F-40EB-9E69-2052E69F5DE8}" type="presParOf" srcId="{60248034-FF07-44E5-A2A1-5FE740F8655D}" destId="{FA078092-96BB-4D46-8ADF-7907D8407C4A}" srcOrd="5" destOrd="0" presId="urn:microsoft.com/office/officeart/2005/8/layout/lProcess2"/>
    <dgm:cxn modelId="{3D63DDAF-3ADF-4100-A2C8-C5E328F51475}" type="presParOf" srcId="{60248034-FF07-44E5-A2A1-5FE740F8655D}" destId="{EE8EA068-FE53-47BA-9686-C353BF672297}" srcOrd="6" destOrd="0" presId="urn:microsoft.com/office/officeart/2005/8/layout/lProcess2"/>
    <dgm:cxn modelId="{C31F5FF4-CE47-4DE2-84D2-4DCC454E2242}" type="presParOf" srcId="{60248034-FF07-44E5-A2A1-5FE740F8655D}" destId="{746CAB19-0EB4-4F51-91D4-B1BBBF7D8DCA}" srcOrd="7" destOrd="0" presId="urn:microsoft.com/office/officeart/2005/8/layout/lProcess2"/>
    <dgm:cxn modelId="{BDC9DC07-03D8-4062-B032-3DB0CE1282F0}" type="presParOf" srcId="{60248034-FF07-44E5-A2A1-5FE740F8655D}" destId="{4457C725-2D48-4760-96B3-436A934F3A48}" srcOrd="8" destOrd="0" presId="urn:microsoft.com/office/officeart/2005/8/layout/lProcess2"/>
    <dgm:cxn modelId="{A83CF355-7FD5-4003-9E7C-37739982F9C5}" type="presParOf" srcId="{60248034-FF07-44E5-A2A1-5FE740F8655D}" destId="{BB3D6EFF-4A38-4E4A-BBA0-AE153FF9B3DB}" srcOrd="9" destOrd="0" presId="urn:microsoft.com/office/officeart/2005/8/layout/lProcess2"/>
    <dgm:cxn modelId="{EBF2230E-8E48-4F5B-83BE-EF6D58757FA9}" type="presParOf" srcId="{60248034-FF07-44E5-A2A1-5FE740F8655D}" destId="{7ECA9757-BFC7-4CD1-BEC1-8F820FE4F9FB}" srcOrd="10" destOrd="0" presId="urn:microsoft.com/office/officeart/2005/8/layout/lProcess2"/>
    <dgm:cxn modelId="{56BF9251-86F8-40C2-AD3D-800F2BAD5602}" type="presParOf" srcId="{05A0973E-6974-4D1D-9520-717393E67144}" destId="{66A4CC73-05A9-4525-9C33-006730B77320}" srcOrd="1" destOrd="0" presId="urn:microsoft.com/office/officeart/2005/8/layout/lProcess2"/>
    <dgm:cxn modelId="{196CCC67-FFA0-4FB2-A164-366A0AE5EE8D}" type="presParOf" srcId="{05A0973E-6974-4D1D-9520-717393E67144}" destId="{806AAAEC-147A-4A9B-A4B1-F639D548D2F7}" srcOrd="2" destOrd="0" presId="urn:microsoft.com/office/officeart/2005/8/layout/lProcess2"/>
    <dgm:cxn modelId="{1468F0E0-C0B1-4785-B4F0-520CA710EAF7}" type="presParOf" srcId="{806AAAEC-147A-4A9B-A4B1-F639D548D2F7}" destId="{A5E6990C-A366-4B4E-AE7C-251D74B9258D}" srcOrd="0" destOrd="0" presId="urn:microsoft.com/office/officeart/2005/8/layout/lProcess2"/>
    <dgm:cxn modelId="{5588E64A-4F95-4200-A327-D2B19851164F}" type="presParOf" srcId="{806AAAEC-147A-4A9B-A4B1-F639D548D2F7}" destId="{1DEE1A84-4BBD-4A51-ACC7-5B5C87EEF5A1}" srcOrd="1" destOrd="0" presId="urn:microsoft.com/office/officeart/2005/8/layout/lProcess2"/>
    <dgm:cxn modelId="{9F6065D1-41D3-4B3E-B0E8-A6191FD871AE}" type="presParOf" srcId="{806AAAEC-147A-4A9B-A4B1-F639D548D2F7}" destId="{AEB5C6A8-1A46-4F2D-9188-3026622D66AE}" srcOrd="2" destOrd="0" presId="urn:microsoft.com/office/officeart/2005/8/layout/lProcess2"/>
    <dgm:cxn modelId="{82139189-C21C-43EB-A0BB-46EF7EB7A6E4}" type="presParOf" srcId="{AEB5C6A8-1A46-4F2D-9188-3026622D66AE}" destId="{778E14FC-300F-423B-AF0E-607DD5BFB035}" srcOrd="0" destOrd="0" presId="urn:microsoft.com/office/officeart/2005/8/layout/lProcess2"/>
    <dgm:cxn modelId="{9E9A3A00-5AE2-40C4-BCD6-0F9D4C76C32C}" type="presParOf" srcId="{778E14FC-300F-423B-AF0E-607DD5BFB035}" destId="{B8DA6896-247D-4F29-9998-90278D95D9A2}" srcOrd="0" destOrd="0" presId="urn:microsoft.com/office/officeart/2005/8/layout/lProcess2"/>
    <dgm:cxn modelId="{E159440A-E30E-43AD-8404-410B631490C3}" type="presParOf" srcId="{778E14FC-300F-423B-AF0E-607DD5BFB035}" destId="{2BF66672-4A0F-4876-BEE3-B3AD67A30159}" srcOrd="1" destOrd="0" presId="urn:microsoft.com/office/officeart/2005/8/layout/lProcess2"/>
    <dgm:cxn modelId="{D2369B14-4225-4078-8D89-1B173152803D}" type="presParOf" srcId="{778E14FC-300F-423B-AF0E-607DD5BFB035}" destId="{E85C6A96-B538-4745-8851-1F514ED91D6B}" srcOrd="2" destOrd="0" presId="urn:microsoft.com/office/officeart/2005/8/layout/lProcess2"/>
    <dgm:cxn modelId="{C5AA940B-A013-4D0F-BD37-71660F57E991}" type="presParOf" srcId="{778E14FC-300F-423B-AF0E-607DD5BFB035}" destId="{59B36C40-922C-4736-BB8D-D79B110339E4}" srcOrd="3" destOrd="0" presId="urn:microsoft.com/office/officeart/2005/8/layout/lProcess2"/>
    <dgm:cxn modelId="{C0686EF3-3C73-441C-94AB-EB0B0816B34F}" type="presParOf" srcId="{778E14FC-300F-423B-AF0E-607DD5BFB035}" destId="{2C822882-CC34-49A2-8DFA-FC17464D13DF}" srcOrd="4" destOrd="0" presId="urn:microsoft.com/office/officeart/2005/8/layout/lProcess2"/>
    <dgm:cxn modelId="{9B2F3116-2485-49C2-B1A4-1A5B8FE13E90}" type="presParOf" srcId="{778E14FC-300F-423B-AF0E-607DD5BFB035}" destId="{AEEA77FF-4FFA-4283-9BCD-F73046A40F07}" srcOrd="5" destOrd="0" presId="urn:microsoft.com/office/officeart/2005/8/layout/lProcess2"/>
    <dgm:cxn modelId="{74AFA36D-009E-44C3-B292-7FA6A5E0EA0E}" type="presParOf" srcId="{778E14FC-300F-423B-AF0E-607DD5BFB035}" destId="{049A5355-F3CE-4214-AB97-CA6A7D91C5D4}" srcOrd="6" destOrd="0" presId="urn:microsoft.com/office/officeart/2005/8/layout/lProcess2"/>
    <dgm:cxn modelId="{0F6A95D8-5260-4D6F-AAFA-D5B65EC9226E}" type="presParOf" srcId="{778E14FC-300F-423B-AF0E-607DD5BFB035}" destId="{CC1691BC-9271-494A-B300-A327E72B5354}" srcOrd="7" destOrd="0" presId="urn:microsoft.com/office/officeart/2005/8/layout/lProcess2"/>
    <dgm:cxn modelId="{C24CAE4D-CDBC-49AF-9333-26011E6E7444}" type="presParOf" srcId="{778E14FC-300F-423B-AF0E-607DD5BFB035}" destId="{5211C8A0-FE65-49A4-8EE2-3F22F346458D}" srcOrd="8" destOrd="0" presId="urn:microsoft.com/office/officeart/2005/8/layout/lProcess2"/>
    <dgm:cxn modelId="{2A2A4300-7DD4-48E8-B037-3BDB74604055}" type="presParOf" srcId="{778E14FC-300F-423B-AF0E-607DD5BFB035}" destId="{4D7FEDAA-EF84-4E00-AF4E-2B6DC3A31D26}" srcOrd="9" destOrd="0" presId="urn:microsoft.com/office/officeart/2005/8/layout/lProcess2"/>
    <dgm:cxn modelId="{C64D1B5B-4091-419A-BA70-0C85368C7684}" type="presParOf" srcId="{778E14FC-300F-423B-AF0E-607DD5BFB035}" destId="{21A33DAB-BF1B-45E8-AB4B-F025BC87C55A}" srcOrd="10" destOrd="0" presId="urn:microsoft.com/office/officeart/2005/8/layout/lProcess2"/>
    <dgm:cxn modelId="{4F274E4F-445C-43D8-95A0-1657A4692580}" type="presParOf" srcId="{05A0973E-6974-4D1D-9520-717393E67144}" destId="{D478414E-EFE5-4055-87F9-E94CEA97EB7B}" srcOrd="3" destOrd="0" presId="urn:microsoft.com/office/officeart/2005/8/layout/lProcess2"/>
    <dgm:cxn modelId="{BE74A9BA-C228-4016-9BC6-A30E45582807}" type="presParOf" srcId="{05A0973E-6974-4D1D-9520-717393E67144}" destId="{3DE01598-F00B-4D9D-B7F9-FBE7B6E8BC3E}" srcOrd="4" destOrd="0" presId="urn:microsoft.com/office/officeart/2005/8/layout/lProcess2"/>
    <dgm:cxn modelId="{17FC6C35-568D-4ACE-95CD-B458204E891C}" type="presParOf" srcId="{3DE01598-F00B-4D9D-B7F9-FBE7B6E8BC3E}" destId="{D1D335DA-D148-4BF2-B93F-E62DE91ED7D1}" srcOrd="0" destOrd="0" presId="urn:microsoft.com/office/officeart/2005/8/layout/lProcess2"/>
    <dgm:cxn modelId="{50581390-732C-4EE0-9429-27DF8A628CA9}" type="presParOf" srcId="{3DE01598-F00B-4D9D-B7F9-FBE7B6E8BC3E}" destId="{46A1A422-E755-4637-916D-63CB48D789F9}" srcOrd="1" destOrd="0" presId="urn:microsoft.com/office/officeart/2005/8/layout/lProcess2"/>
    <dgm:cxn modelId="{1492832D-5D67-4085-89C7-AA2ABBCEB143}" type="presParOf" srcId="{3DE01598-F00B-4D9D-B7F9-FBE7B6E8BC3E}" destId="{0BCF8C5F-C88F-4925-97A8-03136682D91F}" srcOrd="2" destOrd="0" presId="urn:microsoft.com/office/officeart/2005/8/layout/lProcess2"/>
    <dgm:cxn modelId="{A8EF3DED-12EA-4989-930D-5E775ED8A012}" type="presParOf" srcId="{0BCF8C5F-C88F-4925-97A8-03136682D91F}" destId="{D6BFF9C2-D307-48A2-A647-EDC851502504}" srcOrd="0" destOrd="0" presId="urn:microsoft.com/office/officeart/2005/8/layout/lProcess2"/>
    <dgm:cxn modelId="{A249DC2E-D0B6-41E0-B8AE-D6F2EA7D17CE}" type="presParOf" srcId="{D6BFF9C2-D307-48A2-A647-EDC851502504}" destId="{853975C8-8C36-4AF0-B94D-96D723F49620}" srcOrd="0" destOrd="0" presId="urn:microsoft.com/office/officeart/2005/8/layout/lProcess2"/>
    <dgm:cxn modelId="{9BF63D74-2BD2-4CD4-88ED-4E071D7132C7}" type="presParOf" srcId="{D6BFF9C2-D307-48A2-A647-EDC851502504}" destId="{812388F4-343E-4BFE-A191-DA34659A7D3B}" srcOrd="1" destOrd="0" presId="urn:microsoft.com/office/officeart/2005/8/layout/lProcess2"/>
    <dgm:cxn modelId="{CBF7F6FE-7EE8-4AD6-B3E4-AD210C687586}" type="presParOf" srcId="{D6BFF9C2-D307-48A2-A647-EDC851502504}" destId="{A4213067-EBFC-4869-BC77-D8AB55C162C6}" srcOrd="2" destOrd="0" presId="urn:microsoft.com/office/officeart/2005/8/layout/lProcess2"/>
    <dgm:cxn modelId="{16C30186-E81F-4FE8-9731-0BDAD18DBC8B}" type="presParOf" srcId="{D6BFF9C2-D307-48A2-A647-EDC851502504}" destId="{32261E09-EBCA-41EA-AAB7-A615CAAE4892}" srcOrd="3" destOrd="0" presId="urn:microsoft.com/office/officeart/2005/8/layout/lProcess2"/>
    <dgm:cxn modelId="{4C95D774-3E65-48DD-B142-A5C3A1D6D33B}" type="presParOf" srcId="{D6BFF9C2-D307-48A2-A647-EDC851502504}" destId="{711DBFC7-4FD4-4B04-AFF7-B6E0F0764ED1}" srcOrd="4" destOrd="0" presId="urn:microsoft.com/office/officeart/2005/8/layout/lProcess2"/>
    <dgm:cxn modelId="{5EE0D7A6-E953-40A4-AC02-A7E3791FBE5F}" type="presParOf" srcId="{D6BFF9C2-D307-48A2-A647-EDC851502504}" destId="{2709C10F-369E-46C4-B810-58B8BE52EF46}" srcOrd="5" destOrd="0" presId="urn:microsoft.com/office/officeart/2005/8/layout/lProcess2"/>
    <dgm:cxn modelId="{B76A905B-29F4-4EC1-9AD7-322A3881336C}" type="presParOf" srcId="{D6BFF9C2-D307-48A2-A647-EDC851502504}" destId="{03670E8F-2F46-4ADB-912B-B4090D2708B4}" srcOrd="6" destOrd="0" presId="urn:microsoft.com/office/officeart/2005/8/layout/lProcess2"/>
    <dgm:cxn modelId="{507C9057-79E2-43EC-91CA-770F186D10AE}" type="presParOf" srcId="{D6BFF9C2-D307-48A2-A647-EDC851502504}" destId="{B9E662D9-03A0-4D8E-BB7C-0586EAF33A5B}" srcOrd="7" destOrd="0" presId="urn:microsoft.com/office/officeart/2005/8/layout/lProcess2"/>
    <dgm:cxn modelId="{BA2DC616-25A2-4064-8738-92BF41ACCAEB}" type="presParOf" srcId="{D6BFF9C2-D307-48A2-A647-EDC851502504}" destId="{5B4A36A5-5F83-4490-B893-3DBC424B3CE1}" srcOrd="8" destOrd="0" presId="urn:microsoft.com/office/officeart/2005/8/layout/lProcess2"/>
    <dgm:cxn modelId="{54A478ED-3F82-46B9-80FE-03E878B90CA3}" type="presParOf" srcId="{D6BFF9C2-D307-48A2-A647-EDC851502504}" destId="{D2DB491D-8C36-418C-AA0F-78C3548A972C}" srcOrd="9" destOrd="0" presId="urn:microsoft.com/office/officeart/2005/8/layout/lProcess2"/>
    <dgm:cxn modelId="{A1BAA3AE-62BA-41BE-BF5C-4B648D4E1272}" type="presParOf" srcId="{D6BFF9C2-D307-48A2-A647-EDC851502504}" destId="{6CE8E7DB-2275-4EEE-A414-2BD6A7296004}" srcOrd="10" destOrd="0" presId="urn:microsoft.com/office/officeart/2005/8/layout/lProcess2"/>
    <dgm:cxn modelId="{57BA41D7-8CB2-4689-A95F-5B7A386D0AB2}" type="presParOf" srcId="{05A0973E-6974-4D1D-9520-717393E67144}" destId="{B8DC1E7C-73E5-4048-B37A-D21A6CC63D69}" srcOrd="5" destOrd="0" presId="urn:microsoft.com/office/officeart/2005/8/layout/lProcess2"/>
    <dgm:cxn modelId="{6A59DDBD-A262-4105-AE90-C59E8841CDC9}" type="presParOf" srcId="{05A0973E-6974-4D1D-9520-717393E67144}" destId="{55ABABD5-169C-4996-946C-45A12B5B1F89}" srcOrd="6" destOrd="0" presId="urn:microsoft.com/office/officeart/2005/8/layout/lProcess2"/>
    <dgm:cxn modelId="{F7B4B588-B3E1-468A-9B67-A93C88DF4F96}" type="presParOf" srcId="{55ABABD5-169C-4996-946C-45A12B5B1F89}" destId="{B5955326-12F7-42E1-B85E-EDC47661B2D6}" srcOrd="0" destOrd="0" presId="urn:microsoft.com/office/officeart/2005/8/layout/lProcess2"/>
    <dgm:cxn modelId="{F6B1AC23-9718-42E8-A47A-A93D7BFC1C12}" type="presParOf" srcId="{55ABABD5-169C-4996-946C-45A12B5B1F89}" destId="{BC83287A-A5D6-4944-A4A7-17A452E337A6}" srcOrd="1" destOrd="0" presId="urn:microsoft.com/office/officeart/2005/8/layout/lProcess2"/>
    <dgm:cxn modelId="{3603C109-839B-4319-8845-3BF0645DEB64}" type="presParOf" srcId="{55ABABD5-169C-4996-946C-45A12B5B1F89}" destId="{974068D0-12C1-4114-91D6-064FF009F352}" srcOrd="2" destOrd="0" presId="urn:microsoft.com/office/officeart/2005/8/layout/lProcess2"/>
    <dgm:cxn modelId="{A40DF053-A36F-4E85-ABFB-85B06D50F859}" type="presParOf" srcId="{974068D0-12C1-4114-91D6-064FF009F352}" destId="{83051860-CD15-4D4D-A460-65FABB89FA2C}" srcOrd="0" destOrd="0" presId="urn:microsoft.com/office/officeart/2005/8/layout/lProcess2"/>
    <dgm:cxn modelId="{2C4C9FD6-FEBC-4E0F-9A2B-A2A5B3F75B59}" type="presParOf" srcId="{83051860-CD15-4D4D-A460-65FABB89FA2C}" destId="{C7C7A032-40E3-4344-8AEE-F0BC8D26D293}" srcOrd="0" destOrd="0" presId="urn:microsoft.com/office/officeart/2005/8/layout/lProcess2"/>
    <dgm:cxn modelId="{2B70A513-E575-423E-ADAE-4CE4762049F1}" type="presParOf" srcId="{83051860-CD15-4D4D-A460-65FABB89FA2C}" destId="{32E30650-8278-4ECA-9781-A295A4B8324D}" srcOrd="1" destOrd="0" presId="urn:microsoft.com/office/officeart/2005/8/layout/lProcess2"/>
    <dgm:cxn modelId="{9A14C4BF-531D-4854-AE79-2948AD5EBC02}" type="presParOf" srcId="{83051860-CD15-4D4D-A460-65FABB89FA2C}" destId="{D6C7A49B-6249-41A1-A797-F0DD20385647}" srcOrd="2" destOrd="0" presId="urn:microsoft.com/office/officeart/2005/8/layout/lProcess2"/>
    <dgm:cxn modelId="{7C39EA8F-F3A3-4EFE-BEC7-070D1305D5E1}" type="presParOf" srcId="{83051860-CD15-4D4D-A460-65FABB89FA2C}" destId="{4EECCF58-6ADF-4D2F-8B38-D0848E4BD382}" srcOrd="3" destOrd="0" presId="urn:microsoft.com/office/officeart/2005/8/layout/lProcess2"/>
    <dgm:cxn modelId="{DC3FD9AE-25F3-4DED-9445-58A3F3B322A1}" type="presParOf" srcId="{83051860-CD15-4D4D-A460-65FABB89FA2C}" destId="{C4726224-A523-4A01-B3C2-9315AD2702F8}" srcOrd="4" destOrd="0" presId="urn:microsoft.com/office/officeart/2005/8/layout/lProcess2"/>
    <dgm:cxn modelId="{CFF26FC0-4D85-41CF-95D4-8AE1AD0A8898}" type="presParOf" srcId="{83051860-CD15-4D4D-A460-65FABB89FA2C}" destId="{BAF6A365-5A00-4851-8D5E-FF712EE923B2}" srcOrd="5" destOrd="0" presId="urn:microsoft.com/office/officeart/2005/8/layout/lProcess2"/>
    <dgm:cxn modelId="{C78C25A8-D9AF-41F2-8887-D14508A2CA50}" type="presParOf" srcId="{83051860-CD15-4D4D-A460-65FABB89FA2C}" destId="{2D6C0E93-DFE2-48A6-BC10-EBC647B8ECEE}" srcOrd="6" destOrd="0" presId="urn:microsoft.com/office/officeart/2005/8/layout/lProcess2"/>
    <dgm:cxn modelId="{F005A205-2FE4-4DED-A55D-44203A98F9C6}" type="presParOf" srcId="{83051860-CD15-4D4D-A460-65FABB89FA2C}" destId="{A0B33DE8-58D2-433A-9DD7-7CC989A3B86A}" srcOrd="7" destOrd="0" presId="urn:microsoft.com/office/officeart/2005/8/layout/lProcess2"/>
    <dgm:cxn modelId="{852A4922-CDAA-44AC-9E15-2A78A393BF2E}" type="presParOf" srcId="{83051860-CD15-4D4D-A460-65FABB89FA2C}" destId="{A87ECB35-7912-4FFA-8BF8-921F83F262C1}" srcOrd="8" destOrd="0" presId="urn:microsoft.com/office/officeart/2005/8/layout/lProcess2"/>
    <dgm:cxn modelId="{DD265930-FFA1-4A10-9B49-83B7540CDA2E}" type="presParOf" srcId="{83051860-CD15-4D4D-A460-65FABB89FA2C}" destId="{121A8C7E-E61A-4C8F-94DD-AD317280CD3D}" srcOrd="9" destOrd="0" presId="urn:microsoft.com/office/officeart/2005/8/layout/lProcess2"/>
    <dgm:cxn modelId="{04AB6623-A271-42DB-95D6-74EF499DCDD7}" type="presParOf" srcId="{83051860-CD15-4D4D-A460-65FABB89FA2C}" destId="{AE659253-5F73-41DC-813A-370409BBAB6E}" srcOrd="1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0ACA4-3EFD-4D01-976A-EC609595E1B9}">
      <dsp:nvSpPr>
        <dsp:cNvPr id="0" name=""/>
        <dsp:cNvSpPr/>
      </dsp:nvSpPr>
      <dsp:spPr>
        <a:xfrm>
          <a:off x="1873" y="0"/>
          <a:ext cx="1838734" cy="6675119"/>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kern="1200" dirty="0">
            <a:latin typeface="Bahnschrift Light Condensed" panose="020B0502040204020203" pitchFamily="34" charset="0"/>
          </a:endParaRPr>
        </a:p>
      </dsp:txBody>
      <dsp:txXfrm>
        <a:off x="1873" y="0"/>
        <a:ext cx="1838734" cy="2002536"/>
      </dsp:txXfrm>
    </dsp:sp>
    <dsp:sp modelId="{E23EA22A-CA23-4EE9-8DFD-4F21A51CB400}">
      <dsp:nvSpPr>
        <dsp:cNvPr id="0" name=""/>
        <dsp:cNvSpPr/>
      </dsp:nvSpPr>
      <dsp:spPr>
        <a:xfrm>
          <a:off x="98282" y="2003737"/>
          <a:ext cx="1645917" cy="769793"/>
        </a:xfrm>
        <a:prstGeom prst="roundRect">
          <a:avLst>
            <a:gd name="adj" fmla="val 10000"/>
          </a:avLst>
        </a:prstGeom>
        <a:solidFill>
          <a:schemeClr val="tx1">
            <a:lumMod val="50000"/>
            <a:lumOff val="50000"/>
          </a:schemeClr>
        </a:solidFill>
        <a:ln w="34925" cap="flat" cmpd="sng" algn="in">
          <a:solidFill>
            <a:schemeClr val="bg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solidFill>
                <a:schemeClr val="bg1"/>
              </a:solidFill>
              <a:latin typeface="Bahnschrift Light Condensed" panose="020B0502040204020203" pitchFamily="34" charset="0"/>
            </a:rPr>
            <a:t>Scale of</a:t>
          </a:r>
          <a:br>
            <a:rPr lang="en-US" sz="1700" kern="1200" dirty="0" smtClean="0">
              <a:solidFill>
                <a:schemeClr val="bg1"/>
              </a:solidFill>
              <a:latin typeface="Bahnschrift Light Condensed" panose="020B0502040204020203" pitchFamily="34" charset="0"/>
            </a:rPr>
          </a:br>
          <a:r>
            <a:rPr lang="en-US" sz="1700" kern="1200" dirty="0" smtClean="0">
              <a:solidFill>
                <a:schemeClr val="bg1"/>
              </a:solidFill>
              <a:latin typeface="Bahnschrift Light Condensed" panose="020B0502040204020203" pitchFamily="34" charset="0"/>
            </a:rPr>
            <a:t>deployment</a:t>
          </a:r>
          <a:endParaRPr lang="en-US" sz="1700" kern="1200" dirty="0">
            <a:solidFill>
              <a:schemeClr val="bg1"/>
            </a:solidFill>
            <a:latin typeface="Bahnschrift Light Condensed" panose="020B0502040204020203" pitchFamily="34" charset="0"/>
          </a:endParaRPr>
        </a:p>
      </dsp:txBody>
      <dsp:txXfrm>
        <a:off x="120828" y="2026283"/>
        <a:ext cx="1600825" cy="724701"/>
      </dsp:txXfrm>
    </dsp:sp>
    <dsp:sp modelId="{330CCF18-0065-4A30-918D-8A73D9857A3D}">
      <dsp:nvSpPr>
        <dsp:cNvPr id="0" name=""/>
        <dsp:cNvSpPr/>
      </dsp:nvSpPr>
      <dsp:spPr>
        <a:xfrm>
          <a:off x="98282" y="2888259"/>
          <a:ext cx="1645917" cy="389356"/>
        </a:xfrm>
        <a:prstGeom prst="roundRect">
          <a:avLst>
            <a:gd name="adj" fmla="val 10000"/>
          </a:avLst>
        </a:prstGeom>
        <a:solidFill>
          <a:schemeClr val="tx1">
            <a:lumMod val="50000"/>
            <a:lumOff val="50000"/>
          </a:schemeClr>
        </a:solidFill>
        <a:ln w="34925" cap="flat" cmpd="sng" algn="in">
          <a:solidFill>
            <a:schemeClr val="bg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solidFill>
                <a:schemeClr val="bg1"/>
              </a:solidFill>
              <a:latin typeface="Bahnschrift Light Condensed" panose="020B0502040204020203" pitchFamily="34" charset="0"/>
            </a:rPr>
            <a:t>Communication</a:t>
          </a:r>
          <a:endParaRPr lang="en-US" sz="1700" kern="1200" dirty="0">
            <a:solidFill>
              <a:schemeClr val="bg1"/>
            </a:solidFill>
            <a:latin typeface="Bahnschrift Light Condensed" panose="020B0502040204020203" pitchFamily="34" charset="0"/>
          </a:endParaRPr>
        </a:p>
      </dsp:txBody>
      <dsp:txXfrm>
        <a:off x="109686" y="2899663"/>
        <a:ext cx="1623109" cy="366548"/>
      </dsp:txXfrm>
    </dsp:sp>
    <dsp:sp modelId="{0F2EA86B-6481-407D-8287-A81A02936705}">
      <dsp:nvSpPr>
        <dsp:cNvPr id="0" name=""/>
        <dsp:cNvSpPr/>
      </dsp:nvSpPr>
      <dsp:spPr>
        <a:xfrm>
          <a:off x="98282" y="3392344"/>
          <a:ext cx="1645917" cy="910521"/>
        </a:xfrm>
        <a:prstGeom prst="roundRect">
          <a:avLst>
            <a:gd name="adj" fmla="val 10000"/>
          </a:avLst>
        </a:prstGeom>
        <a:solidFill>
          <a:schemeClr val="tx1">
            <a:lumMod val="50000"/>
            <a:lumOff val="50000"/>
          </a:schemeClr>
        </a:solidFill>
        <a:ln w="34925" cap="flat" cmpd="sng" algn="in">
          <a:solidFill>
            <a:schemeClr val="bg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solidFill>
                <a:schemeClr val="bg1"/>
              </a:solidFill>
              <a:latin typeface="Bahnschrift Light Condensed" panose="020B0502040204020203" pitchFamily="34" charset="0"/>
            </a:rPr>
            <a:t>Data heterogeneity</a:t>
          </a:r>
          <a:endParaRPr lang="en-US" sz="1700" kern="1200" dirty="0">
            <a:solidFill>
              <a:schemeClr val="bg1"/>
            </a:solidFill>
            <a:latin typeface="Bahnschrift Light Condensed" panose="020B0502040204020203" pitchFamily="34" charset="0"/>
          </a:endParaRPr>
        </a:p>
      </dsp:txBody>
      <dsp:txXfrm>
        <a:off x="124950" y="3419012"/>
        <a:ext cx="1592581" cy="857185"/>
      </dsp:txXfrm>
    </dsp:sp>
    <dsp:sp modelId="{EE8EA068-FE53-47BA-9686-C353BF672297}">
      <dsp:nvSpPr>
        <dsp:cNvPr id="0" name=""/>
        <dsp:cNvSpPr/>
      </dsp:nvSpPr>
      <dsp:spPr>
        <a:xfrm>
          <a:off x="98282" y="4417594"/>
          <a:ext cx="1645917" cy="389356"/>
        </a:xfrm>
        <a:prstGeom prst="roundRect">
          <a:avLst>
            <a:gd name="adj" fmla="val 10000"/>
          </a:avLst>
        </a:prstGeom>
        <a:solidFill>
          <a:schemeClr val="tx1">
            <a:lumMod val="50000"/>
            <a:lumOff val="50000"/>
          </a:schemeClr>
        </a:solidFill>
        <a:ln w="34925" cap="flat" cmpd="sng" algn="in">
          <a:solidFill>
            <a:schemeClr val="bg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solidFill>
                <a:schemeClr val="bg1"/>
              </a:solidFill>
              <a:latin typeface="Bahnschrift Light Condensed" panose="020B0502040204020203" pitchFamily="34" charset="0"/>
            </a:rPr>
            <a:t>Role of mobile dev.</a:t>
          </a:r>
          <a:endParaRPr lang="en-US" sz="1700" kern="1200" dirty="0">
            <a:solidFill>
              <a:schemeClr val="bg1"/>
            </a:solidFill>
            <a:latin typeface="Bahnschrift Light Condensed" panose="020B0502040204020203" pitchFamily="34" charset="0"/>
          </a:endParaRPr>
        </a:p>
      </dsp:txBody>
      <dsp:txXfrm>
        <a:off x="109686" y="4428998"/>
        <a:ext cx="1623109" cy="366548"/>
      </dsp:txXfrm>
    </dsp:sp>
    <dsp:sp modelId="{4457C725-2D48-4760-96B3-436A934F3A48}">
      <dsp:nvSpPr>
        <dsp:cNvPr id="0" name=""/>
        <dsp:cNvSpPr/>
      </dsp:nvSpPr>
      <dsp:spPr>
        <a:xfrm>
          <a:off x="98282" y="4921678"/>
          <a:ext cx="1645917" cy="389356"/>
        </a:xfrm>
        <a:prstGeom prst="roundRect">
          <a:avLst>
            <a:gd name="adj" fmla="val 10000"/>
          </a:avLst>
        </a:prstGeom>
        <a:solidFill>
          <a:schemeClr val="tx1">
            <a:lumMod val="50000"/>
            <a:lumOff val="50000"/>
          </a:schemeClr>
        </a:solidFill>
        <a:ln w="34925" cap="flat" cmpd="sng" algn="in">
          <a:solidFill>
            <a:schemeClr val="bg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solidFill>
                <a:schemeClr val="bg1"/>
              </a:solidFill>
              <a:latin typeface="Bahnschrift Light Condensed" panose="020B0502040204020203" pitchFamily="34" charset="0"/>
            </a:rPr>
            <a:t>Mobility pattern</a:t>
          </a:r>
          <a:endParaRPr lang="en-US" sz="1700" kern="1200" dirty="0">
            <a:solidFill>
              <a:schemeClr val="bg1"/>
            </a:solidFill>
            <a:latin typeface="Bahnschrift Light Condensed" panose="020B0502040204020203" pitchFamily="34" charset="0"/>
          </a:endParaRPr>
        </a:p>
      </dsp:txBody>
      <dsp:txXfrm>
        <a:off x="109686" y="4933082"/>
        <a:ext cx="1623109" cy="366548"/>
      </dsp:txXfrm>
    </dsp:sp>
    <dsp:sp modelId="{7ECA9757-BFC7-4CD1-BEC1-8F820FE4F9FB}">
      <dsp:nvSpPr>
        <dsp:cNvPr id="0" name=""/>
        <dsp:cNvSpPr/>
      </dsp:nvSpPr>
      <dsp:spPr>
        <a:xfrm>
          <a:off x="98282" y="5425763"/>
          <a:ext cx="1645917" cy="914399"/>
        </a:xfrm>
        <a:prstGeom prst="roundRect">
          <a:avLst>
            <a:gd name="adj" fmla="val 10000"/>
          </a:avLst>
        </a:prstGeom>
        <a:solidFill>
          <a:schemeClr val="tx1">
            <a:lumMod val="50000"/>
            <a:lumOff val="50000"/>
          </a:schemeClr>
        </a:solidFill>
        <a:ln w="34925" cap="flat" cmpd="sng" algn="in">
          <a:solidFill>
            <a:schemeClr val="bg1"/>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solidFill>
                <a:schemeClr val="bg1"/>
              </a:solidFill>
              <a:latin typeface="Bahnschrift Light Condensed" panose="020B0502040204020203" pitchFamily="34" charset="0"/>
            </a:rPr>
            <a:t>Proposed approaches</a:t>
          </a:r>
          <a:endParaRPr lang="en-US" sz="1700" kern="1200" dirty="0">
            <a:solidFill>
              <a:schemeClr val="bg1"/>
            </a:solidFill>
            <a:latin typeface="Bahnschrift Light Condensed" panose="020B0502040204020203" pitchFamily="34" charset="0"/>
          </a:endParaRPr>
        </a:p>
      </dsp:txBody>
      <dsp:txXfrm>
        <a:off x="125064" y="5452545"/>
        <a:ext cx="1592353" cy="860835"/>
      </dsp:txXfrm>
    </dsp:sp>
    <dsp:sp modelId="{A5E6990C-A366-4B4E-AE7C-251D74B9258D}">
      <dsp:nvSpPr>
        <dsp:cNvPr id="0" name=""/>
        <dsp:cNvSpPr/>
      </dsp:nvSpPr>
      <dsp:spPr>
        <a:xfrm>
          <a:off x="1978513" y="0"/>
          <a:ext cx="1838734" cy="6675119"/>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accent4">
                  <a:lumMod val="75000"/>
                </a:schemeClr>
              </a:solidFill>
              <a:latin typeface="Bahnschrift Light Condensed" panose="020B0502040204020203" pitchFamily="34" charset="0"/>
            </a:rPr>
            <a:t>Data</a:t>
          </a:r>
          <a:br>
            <a:rPr lang="en-US" sz="2800" kern="1200" dirty="0" smtClean="0">
              <a:solidFill>
                <a:schemeClr val="accent4">
                  <a:lumMod val="75000"/>
                </a:schemeClr>
              </a:solidFill>
              <a:latin typeface="Bahnschrift Light Condensed" panose="020B0502040204020203" pitchFamily="34" charset="0"/>
            </a:rPr>
          </a:br>
          <a:r>
            <a:rPr lang="en-US" sz="2800" kern="1200" dirty="0" smtClean="0">
              <a:solidFill>
                <a:schemeClr val="accent4">
                  <a:lumMod val="75000"/>
                </a:schemeClr>
              </a:solidFill>
              <a:latin typeface="Bahnschrift Light Condensed" panose="020B0502040204020203" pitchFamily="34" charset="0"/>
            </a:rPr>
            <a:t>generation</a:t>
          </a:r>
          <a:br>
            <a:rPr lang="en-US" sz="2800" kern="1200" dirty="0" smtClean="0">
              <a:solidFill>
                <a:schemeClr val="accent4">
                  <a:lumMod val="75000"/>
                </a:schemeClr>
              </a:solidFill>
              <a:latin typeface="Bahnschrift Light Condensed" panose="020B0502040204020203" pitchFamily="34" charset="0"/>
            </a:rPr>
          </a:br>
          <a:r>
            <a:rPr lang="en-US" sz="2800" kern="1200" dirty="0" smtClean="0">
              <a:solidFill>
                <a:schemeClr val="accent4">
                  <a:lumMod val="75000"/>
                </a:schemeClr>
              </a:solidFill>
              <a:latin typeface="Bahnschrift Light Condensed" panose="020B0502040204020203" pitchFamily="34" charset="0"/>
            </a:rPr>
            <a:t>planning</a:t>
          </a:r>
          <a:endParaRPr lang="en-US" sz="2800" kern="1200" dirty="0">
            <a:solidFill>
              <a:schemeClr val="accent4">
                <a:lumMod val="75000"/>
              </a:schemeClr>
            </a:solidFill>
            <a:latin typeface="Bahnschrift Light Condensed" panose="020B0502040204020203" pitchFamily="34" charset="0"/>
          </a:endParaRPr>
        </a:p>
      </dsp:txBody>
      <dsp:txXfrm>
        <a:off x="1978513" y="0"/>
        <a:ext cx="1838734" cy="2002536"/>
      </dsp:txXfrm>
    </dsp:sp>
    <dsp:sp modelId="{B8DA6896-247D-4F29-9998-90278D95D9A2}">
      <dsp:nvSpPr>
        <dsp:cNvPr id="0" name=""/>
        <dsp:cNvSpPr/>
      </dsp:nvSpPr>
      <dsp:spPr>
        <a:xfrm>
          <a:off x="2074921" y="2003737"/>
          <a:ext cx="1645917" cy="769793"/>
        </a:xfrm>
        <a:prstGeom prst="roundRect">
          <a:avLst>
            <a:gd name="adj" fmla="val 10000"/>
          </a:avLst>
        </a:prstGeom>
        <a:solidFill>
          <a:schemeClr val="lt1">
            <a:hueOff val="0"/>
            <a:satOff val="0"/>
            <a:lumOff val="0"/>
            <a:alphaOff val="0"/>
          </a:schemeClr>
        </a:solidFill>
        <a:ln w="34925" cap="flat" cmpd="sng" algn="in">
          <a:solidFill>
            <a:schemeClr val="accent4"/>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latin typeface="Bahnschrift Light Condensed" panose="020B0502040204020203" pitchFamily="34" charset="0"/>
            </a:rPr>
            <a:t>Large community</a:t>
          </a:r>
          <a:br>
            <a:rPr lang="en-US" sz="1700" kern="1200" dirty="0" smtClean="0">
              <a:latin typeface="Bahnschrift Light Condensed" panose="020B0502040204020203" pitchFamily="34" charset="0"/>
            </a:rPr>
          </a:br>
          <a:r>
            <a:rPr lang="en-US" sz="1700" kern="1200" dirty="0" smtClean="0">
              <a:latin typeface="Bahnschrift Light Condensed" panose="020B0502040204020203" pitchFamily="34" charset="0"/>
            </a:rPr>
            <a:t>to city district</a:t>
          </a:r>
          <a:endParaRPr lang="en-US" sz="1700" kern="1200" dirty="0">
            <a:latin typeface="Bahnschrift Light Condensed" panose="020B0502040204020203" pitchFamily="34" charset="0"/>
          </a:endParaRPr>
        </a:p>
      </dsp:txBody>
      <dsp:txXfrm>
        <a:off x="2097467" y="2026283"/>
        <a:ext cx="1600825" cy="724701"/>
      </dsp:txXfrm>
    </dsp:sp>
    <dsp:sp modelId="{E85C6A96-B538-4745-8851-1F514ED91D6B}">
      <dsp:nvSpPr>
        <dsp:cNvPr id="0" name=""/>
        <dsp:cNvSpPr/>
      </dsp:nvSpPr>
      <dsp:spPr>
        <a:xfrm>
          <a:off x="2074921" y="2888259"/>
          <a:ext cx="1645917" cy="389356"/>
        </a:xfrm>
        <a:prstGeom prst="roundRect">
          <a:avLst>
            <a:gd name="adj" fmla="val 10000"/>
          </a:avLst>
        </a:prstGeom>
        <a:solidFill>
          <a:schemeClr val="lt1">
            <a:hueOff val="0"/>
            <a:satOff val="0"/>
            <a:lumOff val="0"/>
            <a:alphaOff val="0"/>
          </a:schemeClr>
        </a:solidFill>
        <a:ln w="34925" cap="flat" cmpd="sng" algn="in">
          <a:solidFill>
            <a:schemeClr val="accent4"/>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latin typeface="Bahnschrift Light Condensed" panose="020B0502040204020203" pitchFamily="34" charset="0"/>
            </a:rPr>
            <a:t>Perfect / Irrelevant</a:t>
          </a:r>
          <a:endParaRPr lang="en-US" sz="1700" kern="1200" dirty="0">
            <a:latin typeface="Bahnschrift Light Condensed" panose="020B0502040204020203" pitchFamily="34" charset="0"/>
          </a:endParaRPr>
        </a:p>
      </dsp:txBody>
      <dsp:txXfrm>
        <a:off x="2086325" y="2899663"/>
        <a:ext cx="1623109" cy="366548"/>
      </dsp:txXfrm>
    </dsp:sp>
    <dsp:sp modelId="{2C822882-CC34-49A2-8DFA-FC17464D13DF}">
      <dsp:nvSpPr>
        <dsp:cNvPr id="0" name=""/>
        <dsp:cNvSpPr/>
      </dsp:nvSpPr>
      <dsp:spPr>
        <a:xfrm>
          <a:off x="2074921" y="3392344"/>
          <a:ext cx="1645917" cy="910521"/>
        </a:xfrm>
        <a:prstGeom prst="roundRect">
          <a:avLst>
            <a:gd name="adj" fmla="val 10000"/>
          </a:avLst>
        </a:prstGeom>
        <a:solidFill>
          <a:srgbClr val="FFFF00"/>
        </a:solidFill>
        <a:ln w="34925" cap="flat" cmpd="sng" algn="in">
          <a:solidFill>
            <a:schemeClr val="accent4"/>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latin typeface="Bahnschrift Light Condensed" panose="020B0502040204020203" pitchFamily="34" charset="0"/>
            </a:rPr>
            <a:t>Priority,</a:t>
          </a:r>
          <a:br>
            <a:rPr lang="en-US" sz="1700" kern="1200" dirty="0" smtClean="0">
              <a:latin typeface="Bahnschrift Light Condensed" panose="020B0502040204020203" pitchFamily="34" charset="0"/>
            </a:rPr>
          </a:br>
          <a:r>
            <a:rPr lang="en-US" sz="1700" kern="1200" dirty="0" smtClean="0">
              <a:latin typeface="Bahnschrift Light Condensed" panose="020B0502040204020203" pitchFamily="34" charset="0"/>
            </a:rPr>
            <a:t>Generation rate,</a:t>
          </a:r>
          <a:br>
            <a:rPr lang="en-US" sz="1700" kern="1200" dirty="0" smtClean="0">
              <a:latin typeface="Bahnschrift Light Condensed" panose="020B0502040204020203" pitchFamily="34" charset="0"/>
            </a:rPr>
          </a:br>
          <a:r>
            <a:rPr lang="en-US" sz="1700" kern="1200" dirty="0" smtClean="0">
              <a:latin typeface="Bahnschrift Light Condensed" panose="020B0502040204020203" pitchFamily="34" charset="0"/>
            </a:rPr>
            <a:t>Spatiotemporal imp.</a:t>
          </a:r>
          <a:endParaRPr lang="en-US" sz="1700" kern="1200" dirty="0">
            <a:latin typeface="Bahnschrift Light Condensed" panose="020B0502040204020203" pitchFamily="34" charset="0"/>
          </a:endParaRPr>
        </a:p>
      </dsp:txBody>
      <dsp:txXfrm>
        <a:off x="2101589" y="3419012"/>
        <a:ext cx="1592581" cy="857185"/>
      </dsp:txXfrm>
    </dsp:sp>
    <dsp:sp modelId="{049A5355-F3CE-4214-AB97-CA6A7D91C5D4}">
      <dsp:nvSpPr>
        <dsp:cNvPr id="0" name=""/>
        <dsp:cNvSpPr/>
      </dsp:nvSpPr>
      <dsp:spPr>
        <a:xfrm>
          <a:off x="2074921" y="4417594"/>
          <a:ext cx="1645917" cy="389356"/>
        </a:xfrm>
        <a:prstGeom prst="roundRect">
          <a:avLst>
            <a:gd name="adj" fmla="val 10000"/>
          </a:avLst>
        </a:prstGeom>
        <a:solidFill>
          <a:schemeClr val="lt1">
            <a:hueOff val="0"/>
            <a:satOff val="0"/>
            <a:lumOff val="0"/>
            <a:alphaOff val="0"/>
          </a:schemeClr>
        </a:solidFill>
        <a:ln w="34925" cap="flat" cmpd="sng" algn="in">
          <a:solidFill>
            <a:schemeClr val="accent4"/>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latin typeface="Bahnschrift Light Condensed" panose="020B0502040204020203" pitchFamily="34" charset="0"/>
            </a:rPr>
            <a:t>Data source</a:t>
          </a:r>
          <a:endParaRPr lang="en-US" sz="1700" kern="1200" dirty="0">
            <a:latin typeface="Bahnschrift Light Condensed" panose="020B0502040204020203" pitchFamily="34" charset="0"/>
          </a:endParaRPr>
        </a:p>
      </dsp:txBody>
      <dsp:txXfrm>
        <a:off x="2086325" y="4428998"/>
        <a:ext cx="1623109" cy="366548"/>
      </dsp:txXfrm>
    </dsp:sp>
    <dsp:sp modelId="{5211C8A0-FE65-49A4-8EE2-3F22F346458D}">
      <dsp:nvSpPr>
        <dsp:cNvPr id="0" name=""/>
        <dsp:cNvSpPr/>
      </dsp:nvSpPr>
      <dsp:spPr>
        <a:xfrm>
          <a:off x="2074921" y="4921678"/>
          <a:ext cx="1645917" cy="389356"/>
        </a:xfrm>
        <a:prstGeom prst="roundRect">
          <a:avLst>
            <a:gd name="adj" fmla="val 10000"/>
          </a:avLst>
        </a:prstGeom>
        <a:solidFill>
          <a:srgbClr val="FFFF00"/>
        </a:solidFill>
        <a:ln w="34925" cap="flat" cmpd="sng" algn="in">
          <a:solidFill>
            <a:schemeClr val="accent4"/>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latin typeface="Bahnschrift Light Condensed" panose="020B0502040204020203" pitchFamily="34" charset="0"/>
            </a:rPr>
            <a:t>Arbitrary</a:t>
          </a:r>
          <a:endParaRPr lang="en-US" sz="1700" kern="1200" dirty="0">
            <a:latin typeface="Bahnschrift Light Condensed" panose="020B0502040204020203" pitchFamily="34" charset="0"/>
          </a:endParaRPr>
        </a:p>
      </dsp:txBody>
      <dsp:txXfrm>
        <a:off x="2086325" y="4933082"/>
        <a:ext cx="1623109" cy="366548"/>
      </dsp:txXfrm>
    </dsp:sp>
    <dsp:sp modelId="{21A33DAB-BF1B-45E8-AB4B-F025BC87C55A}">
      <dsp:nvSpPr>
        <dsp:cNvPr id="0" name=""/>
        <dsp:cNvSpPr/>
      </dsp:nvSpPr>
      <dsp:spPr>
        <a:xfrm>
          <a:off x="2074921" y="5425763"/>
          <a:ext cx="1645917" cy="914399"/>
        </a:xfrm>
        <a:prstGeom prst="roundRect">
          <a:avLst>
            <a:gd name="adj" fmla="val 10000"/>
          </a:avLst>
        </a:prstGeom>
        <a:solidFill>
          <a:schemeClr val="lt1">
            <a:hueOff val="0"/>
            <a:satOff val="0"/>
            <a:lumOff val="0"/>
            <a:alphaOff val="0"/>
          </a:schemeClr>
        </a:solidFill>
        <a:ln w="34925" cap="flat" cmpd="sng" algn="in">
          <a:solidFill>
            <a:schemeClr val="accent4"/>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latin typeface="Bahnschrift Light Condensed" panose="020B0502040204020203" pitchFamily="34" charset="0"/>
            </a:rPr>
            <a:t>Spatiotemporal scheduling</a:t>
          </a:r>
          <a:endParaRPr lang="en-US" sz="1700" kern="1200" dirty="0">
            <a:latin typeface="Bahnschrift Light Condensed" panose="020B0502040204020203" pitchFamily="34" charset="0"/>
          </a:endParaRPr>
        </a:p>
      </dsp:txBody>
      <dsp:txXfrm>
        <a:off x="2101703" y="5452545"/>
        <a:ext cx="1592353" cy="860835"/>
      </dsp:txXfrm>
    </dsp:sp>
    <dsp:sp modelId="{D1D335DA-D148-4BF2-B93F-E62DE91ED7D1}">
      <dsp:nvSpPr>
        <dsp:cNvPr id="0" name=""/>
        <dsp:cNvSpPr/>
      </dsp:nvSpPr>
      <dsp:spPr>
        <a:xfrm>
          <a:off x="3955152" y="0"/>
          <a:ext cx="1838734" cy="6675119"/>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accent3">
                  <a:lumMod val="75000"/>
                </a:schemeClr>
              </a:solidFill>
              <a:latin typeface="Bahnschrift Light Condensed" panose="020B0502040204020203" pitchFamily="34" charset="0"/>
            </a:rPr>
            <a:t>Data</a:t>
          </a:r>
          <a:br>
            <a:rPr lang="en-US" sz="2800" kern="1200" dirty="0" smtClean="0">
              <a:solidFill>
                <a:schemeClr val="accent3">
                  <a:lumMod val="75000"/>
                </a:schemeClr>
              </a:solidFill>
              <a:latin typeface="Bahnschrift Light Condensed" panose="020B0502040204020203" pitchFamily="34" charset="0"/>
            </a:rPr>
          </a:br>
          <a:r>
            <a:rPr lang="en-US" sz="2800" kern="1200" dirty="0" smtClean="0">
              <a:solidFill>
                <a:schemeClr val="accent3">
                  <a:lumMod val="75000"/>
                </a:schemeClr>
              </a:solidFill>
              <a:latin typeface="Bahnschrift Light Condensed" panose="020B0502040204020203" pitchFamily="34" charset="0"/>
            </a:rPr>
            <a:t>upload</a:t>
          </a:r>
          <a:br>
            <a:rPr lang="en-US" sz="2800" kern="1200" dirty="0" smtClean="0">
              <a:solidFill>
                <a:schemeClr val="accent3">
                  <a:lumMod val="75000"/>
                </a:schemeClr>
              </a:solidFill>
              <a:latin typeface="Bahnschrift Light Condensed" panose="020B0502040204020203" pitchFamily="34" charset="0"/>
            </a:rPr>
          </a:br>
          <a:r>
            <a:rPr lang="en-US" sz="2800" kern="1200" dirty="0" smtClean="0">
              <a:solidFill>
                <a:schemeClr val="accent3">
                  <a:lumMod val="75000"/>
                </a:schemeClr>
              </a:solidFill>
              <a:latin typeface="Bahnschrift Light Condensed" panose="020B0502040204020203" pitchFamily="34" charset="0"/>
            </a:rPr>
            <a:t>planning</a:t>
          </a:r>
          <a:endParaRPr lang="en-US" sz="2800" kern="1200" dirty="0">
            <a:solidFill>
              <a:schemeClr val="accent3">
                <a:lumMod val="75000"/>
              </a:schemeClr>
            </a:solidFill>
            <a:latin typeface="Bahnschrift Light Condensed" panose="020B0502040204020203" pitchFamily="34" charset="0"/>
          </a:endParaRPr>
        </a:p>
      </dsp:txBody>
      <dsp:txXfrm>
        <a:off x="3955152" y="0"/>
        <a:ext cx="1838734" cy="2002536"/>
      </dsp:txXfrm>
    </dsp:sp>
    <dsp:sp modelId="{853975C8-8C36-4AF0-B94D-96D723F49620}">
      <dsp:nvSpPr>
        <dsp:cNvPr id="0" name=""/>
        <dsp:cNvSpPr/>
      </dsp:nvSpPr>
      <dsp:spPr>
        <a:xfrm>
          <a:off x="4051561" y="2003737"/>
          <a:ext cx="1645917" cy="769793"/>
        </a:xfrm>
        <a:prstGeom prst="roundRect">
          <a:avLst>
            <a:gd name="adj" fmla="val 10000"/>
          </a:avLst>
        </a:prstGeom>
        <a:solidFill>
          <a:schemeClr val="lt1">
            <a:hueOff val="0"/>
            <a:satOff val="0"/>
            <a:lumOff val="0"/>
            <a:alphaOff val="0"/>
          </a:schemeClr>
        </a:solidFill>
        <a:ln w="34925" cap="flat" cmpd="sng" algn="in">
          <a:solidFill>
            <a:schemeClr val="accent3"/>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latin typeface="Bahnschrift Light Condensed" panose="020B0502040204020203" pitchFamily="34" charset="0"/>
            </a:rPr>
            <a:t>Campus and large community</a:t>
          </a:r>
          <a:endParaRPr lang="en-US" sz="1700" kern="1200" dirty="0">
            <a:latin typeface="Bahnschrift Light Condensed" panose="020B0502040204020203" pitchFamily="34" charset="0"/>
          </a:endParaRPr>
        </a:p>
      </dsp:txBody>
      <dsp:txXfrm>
        <a:off x="4074107" y="2026283"/>
        <a:ext cx="1600825" cy="724701"/>
      </dsp:txXfrm>
    </dsp:sp>
    <dsp:sp modelId="{A4213067-EBFC-4869-BC77-D8AB55C162C6}">
      <dsp:nvSpPr>
        <dsp:cNvPr id="0" name=""/>
        <dsp:cNvSpPr/>
      </dsp:nvSpPr>
      <dsp:spPr>
        <a:xfrm>
          <a:off x="4051561" y="2888259"/>
          <a:ext cx="1645917" cy="389356"/>
        </a:xfrm>
        <a:prstGeom prst="roundRect">
          <a:avLst>
            <a:gd name="adj" fmla="val 10000"/>
          </a:avLst>
        </a:prstGeom>
        <a:solidFill>
          <a:srgbClr val="FFFF00"/>
        </a:solidFill>
        <a:ln w="34925" cap="flat" cmpd="sng" algn="in">
          <a:solidFill>
            <a:schemeClr val="accent3"/>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latin typeface="Bahnschrift Light Condensed" panose="020B0502040204020203" pitchFamily="34" charset="0"/>
            </a:rPr>
            <a:t>Sporadic</a:t>
          </a:r>
          <a:endParaRPr lang="en-US" sz="1700" kern="1200" dirty="0">
            <a:latin typeface="Bahnschrift Light Condensed" panose="020B0502040204020203" pitchFamily="34" charset="0"/>
          </a:endParaRPr>
        </a:p>
      </dsp:txBody>
      <dsp:txXfrm>
        <a:off x="4062965" y="2899663"/>
        <a:ext cx="1623109" cy="366548"/>
      </dsp:txXfrm>
    </dsp:sp>
    <dsp:sp modelId="{711DBFC7-4FD4-4B04-AFF7-B6E0F0764ED1}">
      <dsp:nvSpPr>
        <dsp:cNvPr id="0" name=""/>
        <dsp:cNvSpPr/>
      </dsp:nvSpPr>
      <dsp:spPr>
        <a:xfrm>
          <a:off x="4051561" y="3392344"/>
          <a:ext cx="1645917" cy="910521"/>
        </a:xfrm>
        <a:prstGeom prst="roundRect">
          <a:avLst>
            <a:gd name="adj" fmla="val 10000"/>
          </a:avLst>
        </a:prstGeom>
        <a:solidFill>
          <a:srgbClr val="FFFF00"/>
        </a:solidFill>
        <a:ln w="34925" cap="flat" cmpd="sng" algn="in">
          <a:solidFill>
            <a:schemeClr val="accent3"/>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latin typeface="Bahnschrift Light Condensed" panose="020B0502040204020203" pitchFamily="34" charset="0"/>
            </a:rPr>
            <a:t>Chunk size,</a:t>
          </a:r>
          <a:br>
            <a:rPr lang="en-US" sz="1700" kern="1200" dirty="0" smtClean="0">
              <a:latin typeface="Bahnschrift Light Condensed" panose="020B0502040204020203" pitchFamily="34" charset="0"/>
            </a:rPr>
          </a:br>
          <a:r>
            <a:rPr lang="en-US" sz="1700" kern="1200" dirty="0" smtClean="0">
              <a:latin typeface="Bahnschrift Light Condensed" panose="020B0502040204020203" pitchFamily="34" charset="0"/>
            </a:rPr>
            <a:t>Priority,</a:t>
          </a:r>
          <a:br>
            <a:rPr lang="en-US" sz="1700" kern="1200" dirty="0" smtClean="0">
              <a:latin typeface="Bahnschrift Light Condensed" panose="020B0502040204020203" pitchFamily="34" charset="0"/>
            </a:rPr>
          </a:br>
          <a:r>
            <a:rPr lang="en-US" sz="1700" kern="1200" dirty="0" smtClean="0">
              <a:latin typeface="Bahnschrift Light Condensed" panose="020B0502040204020203" pitchFamily="34" charset="0"/>
            </a:rPr>
            <a:t>Delay tolerance</a:t>
          </a:r>
          <a:endParaRPr lang="en-US" sz="1700" kern="1200" dirty="0">
            <a:latin typeface="Bahnschrift Light Condensed" panose="020B0502040204020203" pitchFamily="34" charset="0"/>
          </a:endParaRPr>
        </a:p>
      </dsp:txBody>
      <dsp:txXfrm>
        <a:off x="4078229" y="3419012"/>
        <a:ext cx="1592581" cy="857185"/>
      </dsp:txXfrm>
    </dsp:sp>
    <dsp:sp modelId="{03670E8F-2F46-4ADB-912B-B4090D2708B4}">
      <dsp:nvSpPr>
        <dsp:cNvPr id="0" name=""/>
        <dsp:cNvSpPr/>
      </dsp:nvSpPr>
      <dsp:spPr>
        <a:xfrm>
          <a:off x="4051561" y="4417594"/>
          <a:ext cx="1645917" cy="389356"/>
        </a:xfrm>
        <a:prstGeom prst="roundRect">
          <a:avLst>
            <a:gd name="adj" fmla="val 10000"/>
          </a:avLst>
        </a:prstGeom>
        <a:solidFill>
          <a:srgbClr val="FFFFFF"/>
        </a:solidFill>
        <a:ln w="34925" cap="flat" cmpd="sng" algn="in">
          <a:solidFill>
            <a:schemeClr val="accent3"/>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latin typeface="Bahnschrift Light Condensed" panose="020B0502040204020203" pitchFamily="34" charset="0"/>
            </a:rPr>
            <a:t>Data collector</a:t>
          </a:r>
          <a:endParaRPr lang="en-US" sz="1700" kern="1200" dirty="0">
            <a:latin typeface="Bahnschrift Light Condensed" panose="020B0502040204020203" pitchFamily="34" charset="0"/>
          </a:endParaRPr>
        </a:p>
      </dsp:txBody>
      <dsp:txXfrm>
        <a:off x="4062965" y="4428998"/>
        <a:ext cx="1623109" cy="366548"/>
      </dsp:txXfrm>
    </dsp:sp>
    <dsp:sp modelId="{5B4A36A5-5F83-4490-B893-3DBC424B3CE1}">
      <dsp:nvSpPr>
        <dsp:cNvPr id="0" name=""/>
        <dsp:cNvSpPr/>
      </dsp:nvSpPr>
      <dsp:spPr>
        <a:xfrm>
          <a:off x="4051561" y="4921678"/>
          <a:ext cx="1645917" cy="389356"/>
        </a:xfrm>
        <a:prstGeom prst="roundRect">
          <a:avLst>
            <a:gd name="adj" fmla="val 10000"/>
          </a:avLst>
        </a:prstGeom>
        <a:solidFill>
          <a:srgbClr val="FFFFFF"/>
        </a:solidFill>
        <a:ln w="34925" cap="flat" cmpd="sng" algn="in">
          <a:solidFill>
            <a:schemeClr val="accent3"/>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latin typeface="Bahnschrift Light Condensed" panose="020B0502040204020203" pitchFamily="34" charset="0"/>
            </a:rPr>
            <a:t>Predictable</a:t>
          </a:r>
          <a:endParaRPr lang="en-US" sz="1700" kern="1200" dirty="0">
            <a:latin typeface="Bahnschrift Light Condensed" panose="020B0502040204020203" pitchFamily="34" charset="0"/>
          </a:endParaRPr>
        </a:p>
      </dsp:txBody>
      <dsp:txXfrm>
        <a:off x="4062965" y="4933082"/>
        <a:ext cx="1623109" cy="366548"/>
      </dsp:txXfrm>
    </dsp:sp>
    <dsp:sp modelId="{6CE8E7DB-2275-4EEE-A414-2BD6A7296004}">
      <dsp:nvSpPr>
        <dsp:cNvPr id="0" name=""/>
        <dsp:cNvSpPr/>
      </dsp:nvSpPr>
      <dsp:spPr>
        <a:xfrm>
          <a:off x="4051561" y="5425763"/>
          <a:ext cx="1645917" cy="914399"/>
        </a:xfrm>
        <a:prstGeom prst="roundRect">
          <a:avLst>
            <a:gd name="adj" fmla="val 10000"/>
          </a:avLst>
        </a:prstGeom>
        <a:solidFill>
          <a:schemeClr val="lt1">
            <a:hueOff val="0"/>
            <a:satOff val="0"/>
            <a:lumOff val="0"/>
            <a:alphaOff val="0"/>
          </a:schemeClr>
        </a:solidFill>
        <a:ln w="34925" cap="flat" cmpd="sng" algn="in">
          <a:solidFill>
            <a:schemeClr val="accent3"/>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latin typeface="Bahnschrift Light Condensed" panose="020B0502040204020203" pitchFamily="34" charset="0"/>
            </a:rPr>
            <a:t>Static planning and dynamic adaptation</a:t>
          </a:r>
          <a:endParaRPr lang="en-US" sz="1700" kern="1200" dirty="0">
            <a:latin typeface="Bahnschrift Light Condensed" panose="020B0502040204020203" pitchFamily="34" charset="0"/>
          </a:endParaRPr>
        </a:p>
      </dsp:txBody>
      <dsp:txXfrm>
        <a:off x="4078343" y="5452545"/>
        <a:ext cx="1592353" cy="860835"/>
      </dsp:txXfrm>
    </dsp:sp>
    <dsp:sp modelId="{B5955326-12F7-42E1-B85E-EDC47661B2D6}">
      <dsp:nvSpPr>
        <dsp:cNvPr id="0" name=""/>
        <dsp:cNvSpPr/>
      </dsp:nvSpPr>
      <dsp:spPr>
        <a:xfrm>
          <a:off x="5931791" y="0"/>
          <a:ext cx="1838734" cy="6675119"/>
        </a:xfrm>
        <a:prstGeom prst="roundRect">
          <a:avLst>
            <a:gd name="adj" fmla="val 10000"/>
          </a:avLst>
        </a:prstGeom>
        <a:solidFill>
          <a:schemeClr val="accent2">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accent2">
                  <a:lumMod val="50000"/>
                </a:schemeClr>
              </a:solidFill>
              <a:latin typeface="Bahnschrift Light Condensed" panose="020B0502040204020203" pitchFamily="34" charset="0"/>
            </a:rPr>
            <a:t>Sensor</a:t>
          </a:r>
          <a:br>
            <a:rPr lang="en-US" sz="2800" kern="1200" dirty="0" smtClean="0">
              <a:solidFill>
                <a:schemeClr val="accent2">
                  <a:lumMod val="50000"/>
                </a:schemeClr>
              </a:solidFill>
              <a:latin typeface="Bahnschrift Light Condensed" panose="020B0502040204020203" pitchFamily="34" charset="0"/>
            </a:rPr>
          </a:br>
          <a:r>
            <a:rPr lang="en-US" sz="2800" kern="1200" dirty="0" smtClean="0">
              <a:solidFill>
                <a:schemeClr val="accent2">
                  <a:lumMod val="50000"/>
                </a:schemeClr>
              </a:solidFill>
              <a:latin typeface="Bahnschrift Light Condensed" panose="020B0502040204020203" pitchFamily="34" charset="0"/>
            </a:rPr>
            <a:t>calibration</a:t>
          </a:r>
          <a:br>
            <a:rPr lang="en-US" sz="2800" kern="1200" dirty="0" smtClean="0">
              <a:solidFill>
                <a:schemeClr val="accent2">
                  <a:lumMod val="50000"/>
                </a:schemeClr>
              </a:solidFill>
              <a:latin typeface="Bahnschrift Light Condensed" panose="020B0502040204020203" pitchFamily="34" charset="0"/>
            </a:rPr>
          </a:br>
          <a:r>
            <a:rPr lang="en-US" sz="2800" kern="1200" dirty="0" smtClean="0">
              <a:solidFill>
                <a:schemeClr val="accent2">
                  <a:lumMod val="50000"/>
                </a:schemeClr>
              </a:solidFill>
              <a:latin typeface="Bahnschrift Light Condensed" panose="020B0502040204020203" pitchFamily="34" charset="0"/>
            </a:rPr>
            <a:t>planning</a:t>
          </a:r>
          <a:endParaRPr lang="en-US" sz="2800" kern="1200" dirty="0">
            <a:solidFill>
              <a:schemeClr val="accent2">
                <a:lumMod val="50000"/>
              </a:schemeClr>
            </a:solidFill>
            <a:latin typeface="Bahnschrift Light Condensed" panose="020B0502040204020203" pitchFamily="34" charset="0"/>
          </a:endParaRPr>
        </a:p>
      </dsp:txBody>
      <dsp:txXfrm>
        <a:off x="5931791" y="0"/>
        <a:ext cx="1838734" cy="2002536"/>
      </dsp:txXfrm>
    </dsp:sp>
    <dsp:sp modelId="{C7C7A032-40E3-4344-8AEE-F0BC8D26D293}">
      <dsp:nvSpPr>
        <dsp:cNvPr id="0" name=""/>
        <dsp:cNvSpPr/>
      </dsp:nvSpPr>
      <dsp:spPr>
        <a:xfrm>
          <a:off x="6028200" y="2003737"/>
          <a:ext cx="1645917" cy="769793"/>
        </a:xfrm>
        <a:prstGeom prst="roundRect">
          <a:avLst>
            <a:gd name="adj" fmla="val 10000"/>
          </a:avLst>
        </a:prstGeom>
        <a:solidFill>
          <a:schemeClr val="lt1">
            <a:hueOff val="0"/>
            <a:satOff val="0"/>
            <a:lumOff val="0"/>
            <a:alphaOff val="0"/>
          </a:schemeClr>
        </a:solidFill>
        <a:ln w="34925" cap="flat" cmpd="sng" algn="in">
          <a:solidFill>
            <a:schemeClr val="accent2">
              <a:lumMod val="7500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latin typeface="Bahnschrift Light Condensed" panose="020B0502040204020203" pitchFamily="34" charset="0"/>
            </a:rPr>
            <a:t>Building to</a:t>
          </a:r>
          <a:br>
            <a:rPr lang="en-US" sz="1700" kern="1200" dirty="0" smtClean="0">
              <a:latin typeface="Bahnschrift Light Condensed" panose="020B0502040204020203" pitchFamily="34" charset="0"/>
            </a:rPr>
          </a:br>
          <a:r>
            <a:rPr lang="en-US" sz="1700" kern="1200" dirty="0" smtClean="0">
              <a:latin typeface="Bahnschrift Light Condensed" panose="020B0502040204020203" pitchFamily="34" charset="0"/>
            </a:rPr>
            <a:t>large community</a:t>
          </a:r>
          <a:endParaRPr lang="en-US" sz="1700" kern="1200" dirty="0">
            <a:latin typeface="Bahnschrift Light Condensed" panose="020B0502040204020203" pitchFamily="34" charset="0"/>
          </a:endParaRPr>
        </a:p>
      </dsp:txBody>
      <dsp:txXfrm>
        <a:off x="6050746" y="2026283"/>
        <a:ext cx="1600825" cy="724701"/>
      </dsp:txXfrm>
    </dsp:sp>
    <dsp:sp modelId="{D6C7A49B-6249-41A1-A797-F0DD20385647}">
      <dsp:nvSpPr>
        <dsp:cNvPr id="0" name=""/>
        <dsp:cNvSpPr/>
      </dsp:nvSpPr>
      <dsp:spPr>
        <a:xfrm>
          <a:off x="6028200" y="2888259"/>
          <a:ext cx="1645917" cy="389356"/>
        </a:xfrm>
        <a:prstGeom prst="roundRect">
          <a:avLst>
            <a:gd name="adj" fmla="val 10000"/>
          </a:avLst>
        </a:prstGeom>
        <a:solidFill>
          <a:schemeClr val="lt1">
            <a:hueOff val="0"/>
            <a:satOff val="0"/>
            <a:lumOff val="0"/>
            <a:alphaOff val="0"/>
          </a:schemeClr>
        </a:solidFill>
        <a:ln w="34925" cap="flat" cmpd="sng" algn="in">
          <a:solidFill>
            <a:schemeClr val="accent2">
              <a:lumMod val="7500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latin typeface="Bahnschrift Light Condensed" panose="020B0502040204020203" pitchFamily="34" charset="0"/>
            </a:rPr>
            <a:t>Perfect / Ad-hoc</a:t>
          </a:r>
          <a:endParaRPr lang="en-US" sz="1700" kern="1200" dirty="0">
            <a:latin typeface="Bahnschrift Light Condensed" panose="020B0502040204020203" pitchFamily="34" charset="0"/>
          </a:endParaRPr>
        </a:p>
      </dsp:txBody>
      <dsp:txXfrm>
        <a:off x="6039604" y="2899663"/>
        <a:ext cx="1623109" cy="366548"/>
      </dsp:txXfrm>
    </dsp:sp>
    <dsp:sp modelId="{C4726224-A523-4A01-B3C2-9315AD2702F8}">
      <dsp:nvSpPr>
        <dsp:cNvPr id="0" name=""/>
        <dsp:cNvSpPr/>
      </dsp:nvSpPr>
      <dsp:spPr>
        <a:xfrm>
          <a:off x="6028200" y="3392344"/>
          <a:ext cx="1645917" cy="910521"/>
        </a:xfrm>
        <a:prstGeom prst="roundRect">
          <a:avLst>
            <a:gd name="adj" fmla="val 10000"/>
          </a:avLst>
        </a:prstGeom>
        <a:solidFill>
          <a:srgbClr val="FFFF00"/>
        </a:solidFill>
        <a:ln w="34925" cap="flat" cmpd="sng" algn="in">
          <a:solidFill>
            <a:schemeClr val="accent2">
              <a:lumMod val="7500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latin typeface="Bahnschrift Light Condensed" panose="020B0502040204020203" pitchFamily="34" charset="0"/>
            </a:rPr>
            <a:t>Calibration period and time</a:t>
          </a:r>
          <a:br>
            <a:rPr lang="en-US" sz="1700" kern="1200" dirty="0" smtClean="0">
              <a:latin typeface="Bahnschrift Light Condensed" panose="020B0502040204020203" pitchFamily="34" charset="0"/>
            </a:rPr>
          </a:br>
          <a:r>
            <a:rPr lang="en-US" sz="1700" kern="1200" dirty="0" smtClean="0">
              <a:latin typeface="Bahnschrift Light Condensed" panose="020B0502040204020203" pitchFamily="34" charset="0"/>
            </a:rPr>
            <a:t>(of sensors)</a:t>
          </a:r>
          <a:endParaRPr lang="en-US" sz="1700" kern="1200" dirty="0">
            <a:latin typeface="Bahnschrift Light Condensed" panose="020B0502040204020203" pitchFamily="34" charset="0"/>
          </a:endParaRPr>
        </a:p>
      </dsp:txBody>
      <dsp:txXfrm>
        <a:off x="6054868" y="3419012"/>
        <a:ext cx="1592581" cy="857185"/>
      </dsp:txXfrm>
    </dsp:sp>
    <dsp:sp modelId="{2D6C0E93-DFE2-48A6-BC10-EBC647B8ECEE}">
      <dsp:nvSpPr>
        <dsp:cNvPr id="0" name=""/>
        <dsp:cNvSpPr/>
      </dsp:nvSpPr>
      <dsp:spPr>
        <a:xfrm>
          <a:off x="6028200" y="4417594"/>
          <a:ext cx="1645917" cy="389356"/>
        </a:xfrm>
        <a:prstGeom prst="roundRect">
          <a:avLst>
            <a:gd name="adj" fmla="val 10000"/>
          </a:avLst>
        </a:prstGeom>
        <a:solidFill>
          <a:schemeClr val="lt1">
            <a:hueOff val="0"/>
            <a:satOff val="0"/>
            <a:lumOff val="0"/>
            <a:alphaOff val="0"/>
          </a:schemeClr>
        </a:solidFill>
        <a:ln w="34925" cap="flat" cmpd="sng" algn="in">
          <a:solidFill>
            <a:schemeClr val="accent2">
              <a:lumMod val="7500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latin typeface="Bahnschrift Light Condensed" panose="020B0502040204020203" pitchFamily="34" charset="0"/>
            </a:rPr>
            <a:t>Calibrator</a:t>
          </a:r>
          <a:endParaRPr lang="en-US" sz="1700" kern="1200" dirty="0">
            <a:latin typeface="Bahnschrift Light Condensed" panose="020B0502040204020203" pitchFamily="34" charset="0"/>
          </a:endParaRPr>
        </a:p>
      </dsp:txBody>
      <dsp:txXfrm>
        <a:off x="6039604" y="4428998"/>
        <a:ext cx="1623109" cy="366548"/>
      </dsp:txXfrm>
    </dsp:sp>
    <dsp:sp modelId="{A87ECB35-7912-4FFA-8BF8-921F83F262C1}">
      <dsp:nvSpPr>
        <dsp:cNvPr id="0" name=""/>
        <dsp:cNvSpPr/>
      </dsp:nvSpPr>
      <dsp:spPr>
        <a:xfrm>
          <a:off x="6028200" y="4921678"/>
          <a:ext cx="1645917" cy="389356"/>
        </a:xfrm>
        <a:prstGeom prst="roundRect">
          <a:avLst>
            <a:gd name="adj" fmla="val 10000"/>
          </a:avLst>
        </a:prstGeom>
        <a:solidFill>
          <a:srgbClr val="FFFF00"/>
        </a:solidFill>
        <a:ln w="34925" cap="flat" cmpd="sng" algn="in">
          <a:solidFill>
            <a:schemeClr val="accent2">
              <a:lumMod val="7500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latin typeface="Bahnschrift Light Condensed" panose="020B0502040204020203" pitchFamily="34" charset="0"/>
            </a:rPr>
            <a:t>Planned</a:t>
          </a:r>
          <a:endParaRPr lang="en-US" sz="1700" kern="1200" dirty="0">
            <a:latin typeface="Bahnschrift Light Condensed" panose="020B0502040204020203" pitchFamily="34" charset="0"/>
          </a:endParaRPr>
        </a:p>
      </dsp:txBody>
      <dsp:txXfrm>
        <a:off x="6039604" y="4933082"/>
        <a:ext cx="1623109" cy="366548"/>
      </dsp:txXfrm>
    </dsp:sp>
    <dsp:sp modelId="{AE659253-5F73-41DC-813A-370409BBAB6E}">
      <dsp:nvSpPr>
        <dsp:cNvPr id="0" name=""/>
        <dsp:cNvSpPr/>
      </dsp:nvSpPr>
      <dsp:spPr>
        <a:xfrm>
          <a:off x="6028200" y="5425763"/>
          <a:ext cx="1645917" cy="914399"/>
        </a:xfrm>
        <a:prstGeom prst="roundRect">
          <a:avLst>
            <a:gd name="adj" fmla="val 10000"/>
          </a:avLst>
        </a:prstGeom>
        <a:solidFill>
          <a:schemeClr val="lt1">
            <a:hueOff val="0"/>
            <a:satOff val="0"/>
            <a:lumOff val="0"/>
            <a:alphaOff val="0"/>
          </a:schemeClr>
        </a:solidFill>
        <a:ln w="34925" cap="flat" cmpd="sng" algn="in">
          <a:solidFill>
            <a:schemeClr val="accent2">
              <a:lumMod val="7500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lvl="0" algn="ctr" defTabSz="755650">
            <a:lnSpc>
              <a:spcPct val="90000"/>
            </a:lnSpc>
            <a:spcBef>
              <a:spcPct val="0"/>
            </a:spcBef>
            <a:spcAft>
              <a:spcPct val="35000"/>
            </a:spcAft>
          </a:pPr>
          <a:r>
            <a:rPr lang="en-US" sz="1700" kern="1200" dirty="0" smtClean="0">
              <a:latin typeface="Bahnschrift Light Condensed" panose="020B0502040204020203" pitchFamily="34" charset="0"/>
            </a:rPr>
            <a:t>Sensor selection and multipath planning</a:t>
          </a:r>
          <a:endParaRPr lang="en-US" sz="1700" kern="1200" dirty="0">
            <a:latin typeface="Bahnschrift Light Condensed" panose="020B0502040204020203" pitchFamily="34" charset="0"/>
          </a:endParaRPr>
        </a:p>
      </dsp:txBody>
      <dsp:txXfrm>
        <a:off x="6054982" y="5452545"/>
        <a:ext cx="1592353" cy="86083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B8801A-5E3B-462A-94A7-E7034386F230}" type="datetimeFigureOut">
              <a:rPr lang="en-US" smtClean="0"/>
              <a:t>5/6/2019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BCE591-4B51-47F8-840A-246865A56D2D}" type="slidenum">
              <a:rPr lang="en-US" smtClean="0"/>
              <a:t>‹#›</a:t>
            </a:fld>
            <a:endParaRPr lang="en-US" dirty="0"/>
          </a:p>
        </p:txBody>
      </p:sp>
    </p:spTree>
    <p:extLst>
      <p:ext uri="{BB962C8B-B14F-4D97-AF65-F5344CB8AC3E}">
        <p14:creationId xmlns:p14="http://schemas.microsoft.com/office/powerpoint/2010/main" val="296608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BCE591-4B51-47F8-840A-246865A56D2D}" type="slidenum">
              <a:rPr lang="en-US" smtClean="0"/>
              <a:t>1</a:t>
            </a:fld>
            <a:endParaRPr lang="en-US" dirty="0"/>
          </a:p>
        </p:txBody>
      </p:sp>
    </p:spTree>
    <p:extLst>
      <p:ext uri="{BB962C8B-B14F-4D97-AF65-F5344CB8AC3E}">
        <p14:creationId xmlns:p14="http://schemas.microsoft.com/office/powerpoint/2010/main" val="161375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smtClean="0"/>
              <a:t>SCALE was successful</a:t>
            </a:r>
            <a:r>
              <a:rPr lang="en-US" baseline="0" dirty="0" smtClean="0"/>
              <a:t> and got into its second phase, namely, SCALE2.</a:t>
            </a:r>
          </a:p>
          <a:p>
            <a:pPr marL="171450" indent="-171450">
              <a:buFont typeface="Wingdings" panose="05000000000000000000" pitchFamily="2" charset="2"/>
              <a:buChar char="§"/>
            </a:pPr>
            <a:r>
              <a:rPr lang="en-US" baseline="0" dirty="0" smtClean="0"/>
              <a:t>In this phase, we leverage SCALE as a community IoT platform, extended it in different way, and worked on many resilience-related research problems with it.</a:t>
            </a:r>
          </a:p>
          <a:p>
            <a:pPr marL="171450" indent="-171450">
              <a:buFont typeface="Wingdings" panose="05000000000000000000" pitchFamily="2" charset="2"/>
              <a:buChar char="§"/>
            </a:pPr>
            <a:r>
              <a:rPr lang="en-US" baseline="0" dirty="0" smtClean="0"/>
              <a:t>SCALECycle is the mobile sensing platform I built on top of SCALE.</a:t>
            </a:r>
          </a:p>
          <a:p>
            <a:pPr marL="171450" indent="-171450">
              <a:buFont typeface="Wingdings" panose="05000000000000000000" pitchFamily="2" charset="2"/>
              <a:buChar char="§"/>
            </a:pPr>
            <a:r>
              <a:rPr lang="en-US" baseline="0" dirty="0" smtClean="0"/>
              <a:t>The SCALE system architecture is open and flexible, so most of the changes are made at the device level.</a:t>
            </a:r>
          </a:p>
          <a:p>
            <a:pPr marL="171450" indent="-171450">
              <a:buFont typeface="Wingdings" panose="05000000000000000000" pitchFamily="2" charset="2"/>
              <a:buChar char="§"/>
            </a:pPr>
            <a:endParaRPr lang="en-US" baseline="0" dirty="0" smtClean="0"/>
          </a:p>
          <a:p>
            <a:pPr marL="171450" indent="-171450">
              <a:buFont typeface="Wingdings" panose="05000000000000000000" pitchFamily="2" charset="2"/>
              <a:buChar char="§"/>
            </a:pPr>
            <a:r>
              <a:rPr lang="en-US" baseline="0" dirty="0" smtClean="0"/>
              <a:t>Added hardware pieces include battery, GPS, Wi-Fi, and air quality sensors.</a:t>
            </a:r>
          </a:p>
          <a:p>
            <a:pPr marL="171450" indent="-171450">
              <a:buFont typeface="Wingdings" panose="05000000000000000000" pitchFamily="2" charset="2"/>
              <a:buChar char="§"/>
            </a:pPr>
            <a:r>
              <a:rPr lang="en-US" baseline="0" dirty="0" smtClean="0"/>
              <a:t>We also extended the client software, adding a network manager, a task manager, and a local database for caching unsent messages.</a:t>
            </a:r>
          </a:p>
          <a:p>
            <a:pPr marL="171450" indent="-171450">
              <a:buFont typeface="Wingdings" panose="05000000000000000000" pitchFamily="2" charset="2"/>
              <a:buChar char="§"/>
            </a:pPr>
            <a:r>
              <a:rPr lang="en-US" baseline="0" dirty="0" smtClean="0"/>
              <a:t>Pictures here show two different versions of SCALECycle boxes, assembled at UCI and NTHU respectively.</a:t>
            </a:r>
            <a:endParaRPr lang="en-US" dirty="0"/>
          </a:p>
        </p:txBody>
      </p:sp>
      <p:sp>
        <p:nvSpPr>
          <p:cNvPr id="4" name="Slide Number Placeholder 3"/>
          <p:cNvSpPr>
            <a:spLocks noGrp="1"/>
          </p:cNvSpPr>
          <p:nvPr>
            <p:ph type="sldNum" sz="quarter" idx="10"/>
          </p:nvPr>
        </p:nvSpPr>
        <p:spPr/>
        <p:txBody>
          <a:bodyPr/>
          <a:lstStyle/>
          <a:p>
            <a:fld id="{82BCE591-4B51-47F8-840A-246865A56D2D}" type="slidenum">
              <a:rPr lang="en-US" smtClean="0"/>
              <a:t>10</a:t>
            </a:fld>
            <a:endParaRPr lang="en-US" dirty="0"/>
          </a:p>
        </p:txBody>
      </p:sp>
    </p:spTree>
    <p:extLst>
      <p:ext uri="{BB962C8B-B14F-4D97-AF65-F5344CB8AC3E}">
        <p14:creationId xmlns:p14="http://schemas.microsoft.com/office/powerpoint/2010/main" val="2615093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smtClean="0"/>
              <a:t>We collected data with our</a:t>
            </a:r>
            <a:r>
              <a:rPr lang="en-US" baseline="0" dirty="0" smtClean="0"/>
              <a:t> prototype devices from three testbeds. The data include mobility, Wi-Fi coverage, air quality, etc.</a:t>
            </a:r>
          </a:p>
          <a:p>
            <a:pPr marL="171450" indent="-171450">
              <a:buFont typeface="Wingdings" panose="05000000000000000000" pitchFamily="2" charset="2"/>
              <a:buChar char="§"/>
            </a:pPr>
            <a:r>
              <a:rPr lang="en-US" baseline="0" dirty="0" smtClean="0"/>
              <a:t>We also built a visualization tool to create these maps.</a:t>
            </a:r>
          </a:p>
          <a:p>
            <a:pPr marL="171450" indent="-171450">
              <a:buFont typeface="Wingdings" panose="05000000000000000000" pitchFamily="2" charset="2"/>
              <a:buChar char="§"/>
            </a:pPr>
            <a:r>
              <a:rPr lang="en-US" b="1" baseline="0" dirty="0" smtClean="0"/>
              <a:t>Quick setup </a:t>
            </a:r>
            <a:r>
              <a:rPr lang="en-US" baseline="0" dirty="0" smtClean="0"/>
              <a:t>– It can be done within a few hours if you have the pieces ready. The measurements can be collected as you walk/ride.</a:t>
            </a:r>
          </a:p>
          <a:p>
            <a:pPr marL="171450" indent="-171450">
              <a:buFont typeface="Wingdings" panose="05000000000000000000" pitchFamily="2" charset="2"/>
              <a:buChar char="§"/>
            </a:pPr>
            <a:r>
              <a:rPr lang="en-US" baseline="0" dirty="0" smtClean="0"/>
              <a:t>We once heat-mapped the area around several buildings in George Washington University in one hour before a demo session.</a:t>
            </a:r>
          </a:p>
        </p:txBody>
      </p:sp>
      <p:sp>
        <p:nvSpPr>
          <p:cNvPr id="4" name="Slide Number Placeholder 3"/>
          <p:cNvSpPr>
            <a:spLocks noGrp="1"/>
          </p:cNvSpPr>
          <p:nvPr>
            <p:ph type="sldNum" sz="quarter" idx="10"/>
          </p:nvPr>
        </p:nvSpPr>
        <p:spPr/>
        <p:txBody>
          <a:bodyPr/>
          <a:lstStyle/>
          <a:p>
            <a:fld id="{82BCE591-4B51-47F8-840A-246865A56D2D}" type="slidenum">
              <a:rPr lang="en-US" smtClean="0"/>
              <a:t>11</a:t>
            </a:fld>
            <a:endParaRPr lang="en-US" dirty="0"/>
          </a:p>
        </p:txBody>
      </p:sp>
    </p:spTree>
    <p:extLst>
      <p:ext uri="{BB962C8B-B14F-4D97-AF65-F5344CB8AC3E}">
        <p14:creationId xmlns:p14="http://schemas.microsoft.com/office/powerpoint/2010/main" val="3170896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smtClean="0"/>
              <a:t>Combining “what</a:t>
            </a:r>
            <a:r>
              <a:rPr lang="en-US" baseline="0" dirty="0" smtClean="0"/>
              <a:t> we learned from the related work” and “our experience gained in the years we play with SCALE and SCALECycle”, we identify these major challenges in a community IoT system with both in-situ and mobile deployments.</a:t>
            </a:r>
          </a:p>
          <a:p>
            <a:pPr marL="171450" indent="-171450">
              <a:buFont typeface="Wingdings" panose="05000000000000000000" pitchFamily="2" charset="2"/>
              <a:buChar char="§"/>
            </a:pPr>
            <a:endParaRPr lang="en-US" baseline="0" dirty="0" smtClean="0"/>
          </a:p>
          <a:p>
            <a:pPr marL="171450" indent="-171450">
              <a:buFont typeface="Wingdings" panose="05000000000000000000" pitchFamily="2" charset="2"/>
              <a:buChar char="§"/>
            </a:pPr>
            <a:r>
              <a:rPr lang="en-US" baseline="0" dirty="0" smtClean="0"/>
              <a:t>First, network coverage is not uniformly good everywhere in the community. </a:t>
            </a:r>
            <a:r>
              <a:rPr lang="en-US" i="1" baseline="0" dirty="0" smtClean="0"/>
              <a:t>(UCI campus example…)</a:t>
            </a:r>
            <a:r>
              <a:rPr lang="en-US" baseline="0" dirty="0" smtClean="0"/>
              <a:t> Plus, Wi-Fi handover is still not seamless, and cellular is costly.</a:t>
            </a:r>
          </a:p>
          <a:p>
            <a:pPr marL="171450" indent="-171450">
              <a:buFont typeface="Wingdings" panose="05000000000000000000" pitchFamily="2" charset="2"/>
              <a:buChar char="§"/>
            </a:pPr>
            <a:r>
              <a:rPr lang="en-US" baseline="0" dirty="0" smtClean="0"/>
              <a:t>Second, in many cases mobility is not controllable or predictable, especially in big events or emergencies – but these are also when we want to ensure timely data delivery.</a:t>
            </a:r>
          </a:p>
          <a:p>
            <a:pPr marL="171450" indent="-171450">
              <a:buFont typeface="Wingdings" panose="05000000000000000000" pitchFamily="2" charset="2"/>
              <a:buChar char="§"/>
            </a:pPr>
            <a:r>
              <a:rPr lang="en-US" baseline="0" dirty="0" smtClean="0"/>
              <a:t>Third, there are so many types of sensors; the mobile and in-situ devices could have different combinations of them, too.</a:t>
            </a:r>
          </a:p>
          <a:p>
            <a:pPr marL="171450" indent="-171450">
              <a:buFont typeface="Wingdings" panose="05000000000000000000" pitchFamily="2" charset="2"/>
              <a:buChar char="§"/>
            </a:pPr>
            <a:r>
              <a:rPr lang="en-US" baseline="0" dirty="0" smtClean="0"/>
              <a:t>Last, low-cost sensors degrade. The data are not useful if they are not accurate and spatiotemporally consistent.</a:t>
            </a:r>
          </a:p>
          <a:p>
            <a:pPr marL="171450" indent="-171450">
              <a:buFont typeface="Wingdings" panose="05000000000000000000" pitchFamily="2" charset="2"/>
              <a:buChar char="§"/>
            </a:pPr>
            <a:endParaRPr lang="en-US" baseline="0" dirty="0" smtClean="0"/>
          </a:p>
          <a:p>
            <a:pPr marL="171450" indent="-171450">
              <a:buFont typeface="Wingdings" panose="05000000000000000000" pitchFamily="2" charset="2"/>
              <a:buChar char="§"/>
            </a:pPr>
            <a:r>
              <a:rPr lang="en-US" baseline="0" dirty="0" smtClean="0"/>
              <a:t>If we simply dump the mobile and in-situ devices and various applications together and let them run opportunistically, we could waste time on poor network connectivity, generate redundant data and congest the network, or spend a lot of time maintaining the low-cost devices.</a:t>
            </a:r>
          </a:p>
          <a:p>
            <a:pPr marL="171450" indent="-171450">
              <a:buFont typeface="Wingdings" panose="05000000000000000000" pitchFamily="2" charset="2"/>
              <a:buChar char="§"/>
            </a:pPr>
            <a:r>
              <a:rPr lang="en-US" baseline="0" dirty="0" smtClean="0"/>
              <a:t>We do not want these to happen, so planning is the key.</a:t>
            </a:r>
          </a:p>
        </p:txBody>
      </p:sp>
      <p:sp>
        <p:nvSpPr>
          <p:cNvPr id="4" name="Slide Number Placeholder 3"/>
          <p:cNvSpPr>
            <a:spLocks noGrp="1"/>
          </p:cNvSpPr>
          <p:nvPr>
            <p:ph type="sldNum" sz="quarter" idx="10"/>
          </p:nvPr>
        </p:nvSpPr>
        <p:spPr/>
        <p:txBody>
          <a:bodyPr/>
          <a:lstStyle/>
          <a:p>
            <a:fld id="{82BCE591-4B51-47F8-840A-246865A56D2D}" type="slidenum">
              <a:rPr lang="en-US" smtClean="0"/>
              <a:t>12</a:t>
            </a:fld>
            <a:endParaRPr lang="en-US" dirty="0"/>
          </a:p>
        </p:txBody>
      </p:sp>
    </p:spTree>
    <p:extLst>
      <p:ext uri="{BB962C8B-B14F-4D97-AF65-F5344CB8AC3E}">
        <p14:creationId xmlns:p14="http://schemas.microsoft.com/office/powerpoint/2010/main" val="829801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smtClean="0"/>
              <a:t>Therefore, planning is</a:t>
            </a:r>
            <a:r>
              <a:rPr lang="en-US" baseline="0" dirty="0" smtClean="0"/>
              <a:t> the key.</a:t>
            </a:r>
          </a:p>
          <a:p>
            <a:pPr marL="171450" indent="-171450">
              <a:buFont typeface="Wingdings" panose="05000000000000000000" pitchFamily="2" charset="2"/>
              <a:buChar char="§"/>
            </a:pPr>
            <a:r>
              <a:rPr lang="en-US" dirty="0" smtClean="0"/>
              <a:t>We propose to intelligently plan the activities</a:t>
            </a:r>
            <a:r>
              <a:rPr lang="en-US" baseline="0" dirty="0" smtClean="0"/>
              <a:t> of devices to make the system operate as a whole.</a:t>
            </a:r>
          </a:p>
          <a:p>
            <a:pPr marL="171450" indent="-171450">
              <a:buFont typeface="Wingdings" panose="05000000000000000000" pitchFamily="2" charset="2"/>
              <a:buChar char="§"/>
            </a:pPr>
            <a:r>
              <a:rPr lang="en-US" baseline="0" dirty="0" smtClean="0"/>
              <a:t>There are many aspect and stages that could be planned.</a:t>
            </a:r>
          </a:p>
          <a:p>
            <a:pPr marL="171450" indent="-171450">
              <a:buFont typeface="Wingdings" panose="05000000000000000000" pitchFamily="2" charset="2"/>
              <a:buChar char="§"/>
            </a:pPr>
            <a:r>
              <a:rPr lang="en-US" baseline="0" dirty="0" smtClean="0"/>
              <a:t>In this thesis, we consider three major phases: data generation, data upload, and sensor calibration (or maintenance).</a:t>
            </a:r>
            <a:endParaRPr lang="en-US" dirty="0"/>
          </a:p>
        </p:txBody>
      </p:sp>
      <p:sp>
        <p:nvSpPr>
          <p:cNvPr id="4" name="Slide Number Placeholder 3"/>
          <p:cNvSpPr>
            <a:spLocks noGrp="1"/>
          </p:cNvSpPr>
          <p:nvPr>
            <p:ph type="sldNum" sz="quarter" idx="10"/>
          </p:nvPr>
        </p:nvSpPr>
        <p:spPr/>
        <p:txBody>
          <a:bodyPr/>
          <a:lstStyle/>
          <a:p>
            <a:fld id="{82BCE591-4B51-47F8-840A-246865A56D2D}" type="slidenum">
              <a:rPr lang="en-US" smtClean="0"/>
              <a:t>13</a:t>
            </a:fld>
            <a:endParaRPr lang="en-US" dirty="0"/>
          </a:p>
        </p:txBody>
      </p:sp>
    </p:spTree>
    <p:extLst>
      <p:ext uri="{BB962C8B-B14F-4D97-AF65-F5344CB8AC3E}">
        <p14:creationId xmlns:p14="http://schemas.microsoft.com/office/powerpoint/2010/main" val="2997546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smtClean="0"/>
              <a:t>The three projects</a:t>
            </a:r>
            <a:r>
              <a:rPr lang="en-US" baseline="0" dirty="0" smtClean="0"/>
              <a:t> are derived in similar scenarios at community-scale, but each focuses on certain aspects that we believe to be most challenging.</a:t>
            </a:r>
            <a:endParaRPr lang="en-US" dirty="0"/>
          </a:p>
        </p:txBody>
      </p:sp>
      <p:sp>
        <p:nvSpPr>
          <p:cNvPr id="4" name="Slide Number Placeholder 3"/>
          <p:cNvSpPr>
            <a:spLocks noGrp="1"/>
          </p:cNvSpPr>
          <p:nvPr>
            <p:ph type="sldNum" sz="quarter" idx="10"/>
          </p:nvPr>
        </p:nvSpPr>
        <p:spPr/>
        <p:txBody>
          <a:bodyPr/>
          <a:lstStyle/>
          <a:p>
            <a:fld id="{82BCE591-4B51-47F8-840A-246865A56D2D}" type="slidenum">
              <a:rPr lang="en-US" smtClean="0"/>
              <a:t>14</a:t>
            </a:fld>
            <a:endParaRPr lang="en-US" dirty="0"/>
          </a:p>
        </p:txBody>
      </p:sp>
    </p:spTree>
    <p:extLst>
      <p:ext uri="{BB962C8B-B14F-4D97-AF65-F5344CB8AC3E}">
        <p14:creationId xmlns:p14="http://schemas.microsoft.com/office/powerpoint/2010/main" val="2061343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smtClean="0"/>
              <a:t>Therefore, planning is</a:t>
            </a:r>
            <a:r>
              <a:rPr lang="en-US" baseline="0" dirty="0" smtClean="0"/>
              <a:t> the key.</a:t>
            </a:r>
          </a:p>
          <a:p>
            <a:pPr marL="171450" indent="-171450">
              <a:buFont typeface="Wingdings" panose="05000000000000000000" pitchFamily="2" charset="2"/>
              <a:buChar char="§"/>
            </a:pPr>
            <a:r>
              <a:rPr lang="en-US" dirty="0" smtClean="0"/>
              <a:t>We propose to intelligently plan the activities</a:t>
            </a:r>
            <a:r>
              <a:rPr lang="en-US" baseline="0" dirty="0" smtClean="0"/>
              <a:t> of devices to make the system operate as a whole.</a:t>
            </a:r>
          </a:p>
          <a:p>
            <a:pPr marL="171450" indent="-171450">
              <a:buFont typeface="Wingdings" panose="05000000000000000000" pitchFamily="2" charset="2"/>
              <a:buChar char="§"/>
            </a:pPr>
            <a:r>
              <a:rPr lang="en-US" baseline="0" dirty="0" smtClean="0"/>
              <a:t>There are many aspect and stages that could be planned.</a:t>
            </a:r>
          </a:p>
          <a:p>
            <a:pPr marL="171450" indent="-171450">
              <a:buFont typeface="Wingdings" panose="05000000000000000000" pitchFamily="2" charset="2"/>
              <a:buChar char="§"/>
            </a:pPr>
            <a:r>
              <a:rPr lang="en-US" baseline="0" dirty="0" smtClean="0"/>
              <a:t>In this thesis, we consider three major phases: data generation, data upload, and sensor calibration (or maintenance).</a:t>
            </a:r>
            <a:endParaRPr lang="en-US" dirty="0"/>
          </a:p>
        </p:txBody>
      </p:sp>
      <p:sp>
        <p:nvSpPr>
          <p:cNvPr id="4" name="Slide Number Placeholder 3"/>
          <p:cNvSpPr>
            <a:spLocks noGrp="1"/>
          </p:cNvSpPr>
          <p:nvPr>
            <p:ph type="sldNum" sz="quarter" idx="10"/>
          </p:nvPr>
        </p:nvSpPr>
        <p:spPr/>
        <p:txBody>
          <a:bodyPr/>
          <a:lstStyle/>
          <a:p>
            <a:fld id="{82BCE591-4B51-47F8-840A-246865A56D2D}" type="slidenum">
              <a:rPr lang="en-US" smtClean="0"/>
              <a:t>15</a:t>
            </a:fld>
            <a:endParaRPr lang="en-US" dirty="0"/>
          </a:p>
        </p:txBody>
      </p:sp>
    </p:spTree>
    <p:extLst>
      <p:ext uri="{BB962C8B-B14F-4D97-AF65-F5344CB8AC3E}">
        <p14:creationId xmlns:p14="http://schemas.microsoft.com/office/powerpoint/2010/main" val="2051482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BCE591-4B51-47F8-840A-246865A56D2D}" type="slidenum">
              <a:rPr lang="en-US" smtClean="0"/>
              <a:t>16</a:t>
            </a:fld>
            <a:endParaRPr lang="en-US" dirty="0"/>
          </a:p>
        </p:txBody>
      </p:sp>
    </p:spTree>
    <p:extLst>
      <p:ext uri="{BB962C8B-B14F-4D97-AF65-F5344CB8AC3E}">
        <p14:creationId xmlns:p14="http://schemas.microsoft.com/office/powerpoint/2010/main" val="528313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BCE591-4B51-47F8-840A-246865A56D2D}" type="slidenum">
              <a:rPr lang="en-US" smtClean="0"/>
              <a:t>17</a:t>
            </a:fld>
            <a:endParaRPr lang="en-US"/>
          </a:p>
        </p:txBody>
      </p:sp>
    </p:spTree>
    <p:extLst>
      <p:ext uri="{BB962C8B-B14F-4D97-AF65-F5344CB8AC3E}">
        <p14:creationId xmlns:p14="http://schemas.microsoft.com/office/powerpoint/2010/main" val="3907850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Time complexity of both algorithms: </a:t>
                </a:r>
                <a14:m>
                  <m:oMath xmlns:m="http://schemas.openxmlformats.org/officeDocument/2006/math">
                    <m:r>
                      <a:rPr lang="en-US" b="0" i="1" smtClean="0">
                        <a:latin typeface="Cambria Math" panose="02040503050406030204" pitchFamily="18" charset="0"/>
                      </a:rPr>
                      <m:t>𝑂</m:t>
                    </m:r>
                    <m:d>
                      <m:dPr>
                        <m:ctrlPr>
                          <a:rPr lang="en-US" b="0" i="1" smtClean="0">
                            <a:latin typeface="Cambria Math" panose="02040503050406030204" pitchFamily="18" charset="0"/>
                          </a:rPr>
                        </m:ctrlPr>
                      </m:dPr>
                      <m:e>
                        <m:r>
                          <a:rPr lang="en-US" b="0" i="1" smtClean="0">
                            <a:latin typeface="Cambria Math" panose="02040503050406030204" pitchFamily="18" charset="0"/>
                          </a:rPr>
                          <m:t>𝐾</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2</m:t>
                            </m:r>
                          </m:sup>
                        </m:sSup>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𝐾𝑀</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𝑁</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𝑁</m:t>
                            </m:r>
                          </m:e>
                          <m:sup>
                            <m:r>
                              <a:rPr lang="en-US" b="0" i="1" smtClean="0">
                                <a:latin typeface="Cambria Math" panose="02040503050406030204" pitchFamily="18" charset="0"/>
                              </a:rPr>
                              <m:t>2</m:t>
                            </m:r>
                          </m:sup>
                        </m:sSup>
                      </m:e>
                    </m:d>
                  </m:oMath>
                </a14:m>
                <a:r>
                  <a:rPr lang="en-US" dirty="0" smtClean="0"/>
                  <a:t>.</a:t>
                </a:r>
                <a:endParaRPr lang="en-US" dirty="0"/>
              </a:p>
            </p:txBody>
          </p:sp>
        </mc:Choice>
        <mc:Fallback xmlns="">
          <p:sp>
            <p:nvSpPr>
              <p:cNvPr id="3" name="Notes Placeholder 2"/>
              <p:cNvSpPr>
                <a:spLocks noGrp="1"/>
              </p:cNvSpPr>
              <p:nvPr>
                <p:ph type="body" idx="1"/>
              </p:nvPr>
            </p:nvSpPr>
            <p:spPr/>
            <p:txBody>
              <a:bodyPr/>
              <a:lstStyle/>
              <a:p>
                <a:r>
                  <a:rPr lang="en-US" dirty="0" smtClean="0"/>
                  <a:t>Time complexity of both algorithms: </a:t>
                </a:r>
                <a:r>
                  <a:rPr lang="en-US" b="0" i="0" smtClean="0">
                    <a:latin typeface="Cambria Math" panose="02040503050406030204" pitchFamily="18" charset="0"/>
                  </a:rPr>
                  <a:t>𝑂(𝐾𝑀^2 𝑁+𝐾𝑀𝑁^2</a:t>
                </a:r>
                <a:r>
                  <a:rPr lang="en-US" b="0" i="0" smtClean="0">
                    <a:latin typeface="Cambria Math" panose="02040503050406030204" pitchFamily="18" charset="0"/>
                  </a:rPr>
                  <a:t>+</a:t>
                </a:r>
                <a:r>
                  <a:rPr lang="en-US" b="0" i="0" smtClean="0">
                    <a:latin typeface="Cambria Math" panose="02040503050406030204" pitchFamily="18" charset="0"/>
                  </a:rPr>
                  <a:t>𝐾^2 𝑁^2</a:t>
                </a:r>
                <a:r>
                  <a:rPr lang="en-US" b="0" i="0" smtClean="0">
                    <a:latin typeface="Cambria Math" panose="02040503050406030204" pitchFamily="18" charset="0"/>
                  </a:rPr>
                  <a:t> )</a:t>
                </a:r>
                <a:r>
                  <a:rPr lang="en-US" dirty="0" smtClean="0"/>
                  <a:t>.</a:t>
                </a:r>
                <a:endParaRPr lang="en-US" dirty="0"/>
              </a:p>
            </p:txBody>
          </p:sp>
        </mc:Fallback>
      </mc:AlternateContent>
      <p:sp>
        <p:nvSpPr>
          <p:cNvPr id="4" name="Slide Number Placeholder 3"/>
          <p:cNvSpPr>
            <a:spLocks noGrp="1"/>
          </p:cNvSpPr>
          <p:nvPr>
            <p:ph type="sldNum" sz="quarter" idx="10"/>
          </p:nvPr>
        </p:nvSpPr>
        <p:spPr/>
        <p:txBody>
          <a:bodyPr/>
          <a:lstStyle/>
          <a:p>
            <a:fld id="{82BCE591-4B51-47F8-840A-246865A56D2D}" type="slidenum">
              <a:rPr lang="en-US" smtClean="0"/>
              <a:t>19</a:t>
            </a:fld>
            <a:endParaRPr lang="en-US" dirty="0"/>
          </a:p>
        </p:txBody>
      </p:sp>
    </p:spTree>
    <p:extLst>
      <p:ext uri="{BB962C8B-B14F-4D97-AF65-F5344CB8AC3E}">
        <p14:creationId xmlns:p14="http://schemas.microsoft.com/office/powerpoint/2010/main" val="4240109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Recall that the overall performance includes three terms: Utility, coverage, and node activation.</a:t>
            </a:r>
          </a:p>
          <a:p>
            <a:r>
              <a:rPr lang="en-US" dirty="0"/>
              <a:t>Time complexity: O(</a:t>
            </a:r>
            <a:r>
              <a:rPr lang="en-US" b="1" dirty="0"/>
              <a:t>K * M ^ 2 * N</a:t>
            </a:r>
            <a:r>
              <a:rPr lang="en-US" dirty="0"/>
              <a:t> + </a:t>
            </a:r>
            <a:r>
              <a:rPr lang="en-US" b="1" dirty="0"/>
              <a:t>K * M * N ^ 2 </a:t>
            </a:r>
            <a:r>
              <a:rPr lang="en-US" dirty="0"/>
              <a:t>+ </a:t>
            </a:r>
            <a:r>
              <a:rPr lang="en-US" b="1" dirty="0"/>
              <a:t>K ^ 2 * N ^ 2</a:t>
            </a:r>
            <a:r>
              <a:rPr lang="en-US" dirty="0"/>
              <a:t>)</a:t>
            </a:r>
          </a:p>
        </p:txBody>
      </p:sp>
      <p:sp>
        <p:nvSpPr>
          <p:cNvPr id="4" name="Slide Number Placeholder 3"/>
          <p:cNvSpPr>
            <a:spLocks noGrp="1"/>
          </p:cNvSpPr>
          <p:nvPr>
            <p:ph type="sldNum" sz="quarter" idx="10"/>
          </p:nvPr>
        </p:nvSpPr>
        <p:spPr/>
        <p:txBody>
          <a:bodyPr/>
          <a:lstStyle/>
          <a:p>
            <a:fld id="{82BCE591-4B51-47F8-840A-246865A56D2D}" type="slidenum">
              <a:rPr lang="en-US" smtClean="0"/>
              <a:t>20</a:t>
            </a:fld>
            <a:endParaRPr lang="en-US" dirty="0"/>
          </a:p>
        </p:txBody>
      </p:sp>
    </p:spTree>
    <p:extLst>
      <p:ext uri="{BB962C8B-B14F-4D97-AF65-F5344CB8AC3E}">
        <p14:creationId xmlns:p14="http://schemas.microsoft.com/office/powerpoint/2010/main" val="386676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smtClean="0">
                <a:solidFill>
                  <a:srgbClr val="FF0000"/>
                </a:solidFill>
              </a:rPr>
              <a:t>Our work is primarily</a:t>
            </a:r>
            <a:r>
              <a:rPr lang="en-US" baseline="0" dirty="0" smtClean="0">
                <a:solidFill>
                  <a:srgbClr val="FF0000"/>
                </a:solidFill>
              </a:rPr>
              <a:t> based on two related fields of study – “IoT systems and applications” and “mobile sensing and computing”.</a:t>
            </a:r>
          </a:p>
          <a:p>
            <a:pPr marL="171450" indent="-171450">
              <a:buFont typeface="Wingdings" panose="05000000000000000000" pitchFamily="2" charset="2"/>
              <a:buChar char="§"/>
            </a:pPr>
            <a:r>
              <a:rPr lang="en-US" baseline="0" dirty="0" smtClean="0">
                <a:solidFill>
                  <a:srgbClr val="FF0000"/>
                </a:solidFill>
              </a:rPr>
              <a:t>We will also present our IoT projects -- SCALE and SCALECycle.</a:t>
            </a:r>
          </a:p>
          <a:p>
            <a:pPr marL="171450" indent="-171450">
              <a:buFont typeface="Wingdings" panose="05000000000000000000" pitchFamily="2" charset="2"/>
              <a:buChar char="§"/>
            </a:pPr>
            <a:r>
              <a:rPr lang="en-US" baseline="0" dirty="0" smtClean="0">
                <a:solidFill>
                  <a:srgbClr val="FF0000"/>
                </a:solidFill>
              </a:rPr>
              <a:t>Based on the experience we learned from the related work and our SCALE experience, we identify key data collection challenges in the community settings and derive our work using an urban environmental sensing scenario.</a:t>
            </a:r>
          </a:p>
          <a:p>
            <a:pPr marL="171450" indent="-171450">
              <a:buFont typeface="Wingdings" panose="05000000000000000000" pitchFamily="2" charset="2"/>
              <a:buChar char="§"/>
            </a:pPr>
            <a:r>
              <a:rPr lang="en-US" baseline="0" dirty="0" smtClean="0">
                <a:solidFill>
                  <a:srgbClr val="FF0000"/>
                </a:solidFill>
              </a:rPr>
              <a:t>We propose to exploit the mobile plus in-situ IoT deployments in communities, with intelligent planning of the device and activities, and this will be detailed in three research projects…</a:t>
            </a:r>
          </a:p>
        </p:txBody>
      </p:sp>
      <p:sp>
        <p:nvSpPr>
          <p:cNvPr id="4" name="Slide Number Placeholder 3"/>
          <p:cNvSpPr>
            <a:spLocks noGrp="1"/>
          </p:cNvSpPr>
          <p:nvPr>
            <p:ph type="sldNum" sz="quarter" idx="10"/>
          </p:nvPr>
        </p:nvSpPr>
        <p:spPr/>
        <p:txBody>
          <a:bodyPr/>
          <a:lstStyle/>
          <a:p>
            <a:fld id="{82BCE591-4B51-47F8-840A-246865A56D2D}" type="slidenum">
              <a:rPr lang="en-US" smtClean="0"/>
              <a:t>2</a:t>
            </a:fld>
            <a:endParaRPr lang="en-US" dirty="0"/>
          </a:p>
        </p:txBody>
      </p:sp>
    </p:spTree>
    <p:extLst>
      <p:ext uri="{BB962C8B-B14F-4D97-AF65-F5344CB8AC3E}">
        <p14:creationId xmlns:p14="http://schemas.microsoft.com/office/powerpoint/2010/main" val="3306407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(three) ways this algorithm</a:t>
            </a:r>
            <a:r>
              <a:rPr lang="en-US" baseline="0" dirty="0"/>
              <a:t> terminates:</a:t>
            </a:r>
          </a:p>
          <a:p>
            <a:pPr marL="228600" indent="-228600">
              <a:buAutoNum type="arabicPeriod"/>
            </a:pPr>
            <a:r>
              <a:rPr lang="en-US" baseline="0" dirty="0"/>
              <a:t>All sensors are active</a:t>
            </a:r>
          </a:p>
          <a:p>
            <a:pPr marL="228600" indent="-228600">
              <a:buAutoNum type="arabicPeriod"/>
            </a:pPr>
            <a:r>
              <a:rPr lang="en-US" baseline="0" dirty="0"/>
              <a:t>Data quota runs out</a:t>
            </a:r>
          </a:p>
          <a:p>
            <a:pPr marL="228600" indent="-228600">
              <a:buAutoNum type="arabicPeriod"/>
            </a:pPr>
            <a:r>
              <a:rPr lang="en-US" baseline="0" dirty="0"/>
              <a:t>Highest score is non-positive</a:t>
            </a:r>
            <a:endParaRPr lang="en-US" dirty="0"/>
          </a:p>
        </p:txBody>
      </p:sp>
      <p:sp>
        <p:nvSpPr>
          <p:cNvPr id="4" name="Slide Number Placeholder 3"/>
          <p:cNvSpPr>
            <a:spLocks noGrp="1"/>
          </p:cNvSpPr>
          <p:nvPr>
            <p:ph type="sldNum" sz="quarter" idx="10"/>
          </p:nvPr>
        </p:nvSpPr>
        <p:spPr/>
        <p:txBody>
          <a:bodyPr/>
          <a:lstStyle/>
          <a:p>
            <a:fld id="{82BCE591-4B51-47F8-840A-246865A56D2D}" type="slidenum">
              <a:rPr lang="en-US" smtClean="0"/>
              <a:t>21</a:t>
            </a:fld>
            <a:endParaRPr lang="en-US" dirty="0"/>
          </a:p>
        </p:txBody>
      </p:sp>
    </p:spTree>
    <p:extLst>
      <p:ext uri="{BB962C8B-B14F-4D97-AF65-F5344CB8AC3E}">
        <p14:creationId xmlns:p14="http://schemas.microsoft.com/office/powerpoint/2010/main" val="3009720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Lyapunov control allows us to over-draft data budget from future time frames when there is a good opportunity in the current one.</a:t>
            </a:r>
          </a:p>
          <a:p>
            <a:r>
              <a:rPr lang="en-US" dirty="0"/>
              <a:t>This is actually another way to define the “score” to use in </a:t>
            </a:r>
            <a:r>
              <a:rPr lang="en-US" dirty="0" smtClean="0"/>
              <a:t>HSF.</a:t>
            </a:r>
            <a:endParaRPr lang="en-US" dirty="0"/>
          </a:p>
        </p:txBody>
      </p:sp>
      <p:sp>
        <p:nvSpPr>
          <p:cNvPr id="4" name="Slide Number Placeholder 3"/>
          <p:cNvSpPr>
            <a:spLocks noGrp="1"/>
          </p:cNvSpPr>
          <p:nvPr>
            <p:ph type="sldNum" sz="quarter" idx="10"/>
          </p:nvPr>
        </p:nvSpPr>
        <p:spPr/>
        <p:txBody>
          <a:bodyPr/>
          <a:lstStyle/>
          <a:p>
            <a:fld id="{82BCE591-4B51-47F8-840A-246865A56D2D}" type="slidenum">
              <a:rPr lang="en-US" smtClean="0"/>
              <a:t>22</a:t>
            </a:fld>
            <a:endParaRPr lang="en-US" dirty="0"/>
          </a:p>
        </p:txBody>
      </p:sp>
    </p:spTree>
    <p:extLst>
      <p:ext uri="{BB962C8B-B14F-4D97-AF65-F5344CB8AC3E}">
        <p14:creationId xmlns:p14="http://schemas.microsoft.com/office/powerpoint/2010/main" val="2424495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difficulties in solving such</a:t>
            </a:r>
            <a:r>
              <a:rPr lang="en-US" baseline="0" dirty="0"/>
              <a:t> a planning problem.</a:t>
            </a:r>
          </a:p>
          <a:p>
            <a:r>
              <a:rPr lang="en-US" baseline="0" dirty="0"/>
              <a:t>Connectivity: UCI campus is intended to provide students with ubiquitous Internet access, but the reality is not perfect. Wi-Fi coverage is not uniform, resulting in relatively poor coverage is some areas. Avoid poor connectivity.</a:t>
            </a:r>
          </a:p>
          <a:p>
            <a:r>
              <a:rPr lang="en-US" b="1" baseline="0" dirty="0"/>
              <a:t>What is the naïve approach? </a:t>
            </a:r>
            <a:r>
              <a:rPr lang="en-US" baseline="0" dirty="0"/>
              <a:t>Upload at the next opportunity.</a:t>
            </a:r>
            <a:endParaRPr lang="en-US" dirty="0"/>
          </a:p>
        </p:txBody>
      </p:sp>
      <p:sp>
        <p:nvSpPr>
          <p:cNvPr id="4" name="Slide Number Placeholder 3"/>
          <p:cNvSpPr>
            <a:spLocks noGrp="1"/>
          </p:cNvSpPr>
          <p:nvPr>
            <p:ph type="sldNum" sz="quarter" idx="10"/>
          </p:nvPr>
        </p:nvSpPr>
        <p:spPr/>
        <p:txBody>
          <a:bodyPr/>
          <a:lstStyle/>
          <a:p>
            <a:fld id="{82BCE591-4B51-47F8-840A-246865A56D2D}"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904461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Time</a:t>
                </a:r>
                <a:r>
                  <a:rPr lang="en-US" baseline="0" dirty="0" smtClean="0"/>
                  <a:t> complexity of BDOP: </a:t>
                </a:r>
                <a14:m>
                  <m:oMath xmlns:m="http://schemas.openxmlformats.org/officeDocument/2006/math">
                    <m:r>
                      <a:rPr lang="en-US" b="0" i="1" baseline="0" smtClean="0">
                        <a:latin typeface="Cambria Math" panose="02040503050406030204" pitchFamily="18" charset="0"/>
                      </a:rPr>
                      <m:t>𝑂</m:t>
                    </m:r>
                    <m:d>
                      <m:dPr>
                        <m:ctrlPr>
                          <a:rPr lang="en-US" b="0" i="1" baseline="0" smtClean="0">
                            <a:latin typeface="Cambria Math" panose="02040503050406030204" pitchFamily="18" charset="0"/>
                          </a:rPr>
                        </m:ctrlPr>
                      </m:dPr>
                      <m:e>
                        <m:r>
                          <a:rPr lang="en-US" b="0" i="1" baseline="0" smtClean="0">
                            <a:latin typeface="Cambria Math" panose="02040503050406030204" pitchFamily="18" charset="0"/>
                          </a:rPr>
                          <m:t>𝑀</m:t>
                        </m:r>
                        <m:sSup>
                          <m:sSupPr>
                            <m:ctrlPr>
                              <a:rPr lang="en-US" b="0" i="1" baseline="0" smtClean="0">
                                <a:latin typeface="Cambria Math" panose="02040503050406030204" pitchFamily="18" charset="0"/>
                              </a:rPr>
                            </m:ctrlPr>
                          </m:sSupPr>
                          <m:e>
                            <m:r>
                              <a:rPr lang="en-US" b="0" i="1" baseline="0" smtClean="0">
                                <a:latin typeface="Cambria Math" panose="02040503050406030204" pitchFamily="18" charset="0"/>
                              </a:rPr>
                              <m:t>𝑁</m:t>
                            </m:r>
                          </m:e>
                          <m:sup>
                            <m:r>
                              <a:rPr lang="en-US" b="0" i="1" baseline="0" smtClean="0">
                                <a:latin typeface="Cambria Math" panose="02040503050406030204" pitchFamily="18" charset="0"/>
                              </a:rPr>
                              <m:t>3</m:t>
                            </m:r>
                          </m:sup>
                        </m:sSup>
                      </m:e>
                    </m:d>
                  </m:oMath>
                </a14:m>
                <a:r>
                  <a:rPr lang="en-US" dirty="0" smtClean="0"/>
                  <a:t>.</a:t>
                </a:r>
                <a:endParaRPr lang="en-US" dirty="0"/>
              </a:p>
            </p:txBody>
          </p:sp>
        </mc:Choice>
        <mc:Fallback xmlns="">
          <p:sp>
            <p:nvSpPr>
              <p:cNvPr id="3" name="Notes Placeholder 2"/>
              <p:cNvSpPr>
                <a:spLocks noGrp="1"/>
              </p:cNvSpPr>
              <p:nvPr>
                <p:ph type="body" idx="1"/>
              </p:nvPr>
            </p:nvSpPr>
            <p:spPr/>
            <p:txBody>
              <a:bodyPr/>
              <a:lstStyle/>
              <a:p>
                <a:r>
                  <a:rPr lang="en-US" dirty="0" smtClean="0"/>
                  <a:t>Time</a:t>
                </a:r>
                <a:r>
                  <a:rPr lang="en-US" baseline="0" dirty="0" smtClean="0"/>
                  <a:t> complexity of BDOP: </a:t>
                </a:r>
                <a:r>
                  <a:rPr lang="en-US" b="0" i="0" baseline="0" smtClean="0">
                    <a:latin typeface="Cambria Math" panose="02040503050406030204" pitchFamily="18" charset="0"/>
                  </a:rPr>
                  <a:t>𝑂(𝑀𝑁^3 )</a:t>
                </a:r>
                <a:r>
                  <a:rPr lang="en-US" dirty="0" smtClean="0"/>
                  <a:t>.</a:t>
                </a:r>
                <a:endParaRPr lang="en-US" dirty="0"/>
              </a:p>
            </p:txBody>
          </p:sp>
        </mc:Fallback>
      </mc:AlternateContent>
      <p:sp>
        <p:nvSpPr>
          <p:cNvPr id="4" name="Slide Number Placeholder 3"/>
          <p:cNvSpPr>
            <a:spLocks noGrp="1"/>
          </p:cNvSpPr>
          <p:nvPr>
            <p:ph type="sldNum" sz="quarter" idx="10"/>
          </p:nvPr>
        </p:nvSpPr>
        <p:spPr/>
        <p:txBody>
          <a:bodyPr/>
          <a:lstStyle/>
          <a:p>
            <a:fld id="{82BCE591-4B51-47F8-840A-246865A56D2D}" type="slidenum">
              <a:rPr lang="en-US" smtClean="0"/>
              <a:t>27</a:t>
            </a:fld>
            <a:endParaRPr lang="en-US" dirty="0"/>
          </a:p>
        </p:txBody>
      </p:sp>
    </p:spTree>
    <p:extLst>
      <p:ext uri="{BB962C8B-B14F-4D97-AF65-F5344CB8AC3E}">
        <p14:creationId xmlns:p14="http://schemas.microsoft.com/office/powerpoint/2010/main" val="1583740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BCE591-4B51-47F8-840A-246865A56D2D}" type="slidenum">
              <a:rPr lang="en-US" smtClean="0"/>
              <a:t>29</a:t>
            </a:fld>
            <a:endParaRPr lang="en-US" dirty="0"/>
          </a:p>
        </p:txBody>
      </p:sp>
    </p:spTree>
    <p:extLst>
      <p:ext uri="{BB962C8B-B14F-4D97-AF65-F5344CB8AC3E}">
        <p14:creationId xmlns:p14="http://schemas.microsoft.com/office/powerpoint/2010/main" val="1906169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smtClean="0"/>
              <a:t>We</a:t>
            </a:r>
            <a:r>
              <a:rPr lang="en-US" baseline="0" dirty="0" smtClean="0"/>
              <a:t> have learned the need for calibration from both related work and our experience.</a:t>
            </a:r>
            <a:endParaRPr lang="en-US" dirty="0"/>
          </a:p>
        </p:txBody>
      </p:sp>
      <p:sp>
        <p:nvSpPr>
          <p:cNvPr id="4" name="Slide Number Placeholder 3"/>
          <p:cNvSpPr>
            <a:spLocks noGrp="1"/>
          </p:cNvSpPr>
          <p:nvPr>
            <p:ph type="sldNum" sz="quarter" idx="10"/>
          </p:nvPr>
        </p:nvSpPr>
        <p:spPr/>
        <p:txBody>
          <a:bodyPr/>
          <a:lstStyle/>
          <a:p>
            <a:fld id="{82BCE591-4B51-47F8-840A-246865A56D2D}" type="slidenum">
              <a:rPr lang="en-US" smtClean="0"/>
              <a:t>31</a:t>
            </a:fld>
            <a:endParaRPr lang="en-US" dirty="0"/>
          </a:p>
        </p:txBody>
      </p:sp>
    </p:spTree>
    <p:extLst>
      <p:ext uri="{BB962C8B-B14F-4D97-AF65-F5344CB8AC3E}">
        <p14:creationId xmlns:p14="http://schemas.microsoft.com/office/powerpoint/2010/main" val="2204998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Time complexity: </a:t>
                </a:r>
                <a14:m>
                  <m:oMath xmlns:m="http://schemas.openxmlformats.org/officeDocument/2006/math">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𝑁</m:t>
                            </m:r>
                          </m:e>
                          <m:sup>
                            <m:r>
                              <a:rPr lang="en-US" b="0" i="1" smtClean="0">
                                <a:latin typeface="Cambria Math" panose="02040503050406030204" pitchFamily="18" charset="0"/>
                              </a:rPr>
                              <m:t>2</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𝑁</m:t>
                            </m:r>
                          </m:e>
                          <m:sup>
                            <m:r>
                              <a:rPr lang="en-US" b="0" i="1" smtClean="0">
                                <a:latin typeface="Cambria Math" panose="02040503050406030204" pitchFamily="18" charset="0"/>
                              </a:rPr>
                              <m:t>2</m:t>
                            </m:r>
                          </m:sup>
                        </m:sSup>
                        <m:r>
                          <a:rPr lang="en-US" b="0" i="1" smtClean="0">
                            <a:latin typeface="Cambria Math" panose="02040503050406030204" pitchFamily="18" charset="0"/>
                          </a:rPr>
                          <m:t>𝐾𝐿</m:t>
                        </m:r>
                      </m:e>
                    </m:d>
                  </m:oMath>
                </a14:m>
                <a:r>
                  <a:rPr lang="en-US" dirty="0" smtClean="0"/>
                  <a:t>.</a:t>
                </a:r>
              </a:p>
              <a:p>
                <a:r>
                  <a:rPr lang="en-US" dirty="0" smtClean="0"/>
                  <a:t>There are </a:t>
                </a:r>
                <a14:m>
                  <m:oMath xmlns:m="http://schemas.openxmlformats.org/officeDocument/2006/math">
                    <m:r>
                      <a:rPr lang="en-US" b="0" i="1" smtClean="0">
                        <a:latin typeface="Cambria Math" panose="02040503050406030204" pitchFamily="18" charset="0"/>
                      </a:rPr>
                      <m:t>𝑂</m:t>
                    </m:r>
                    <m:d>
                      <m:dPr>
                        <m:ctrlPr>
                          <a:rPr lang="en-US" b="0" i="1" smtClean="0">
                            <a:latin typeface="Cambria Math" panose="02040503050406030204" pitchFamily="18" charset="0"/>
                          </a:rPr>
                        </m:ctrlPr>
                      </m:dPr>
                      <m:e>
                        <m:r>
                          <a:rPr lang="en-US" b="0" i="1" smtClean="0">
                            <a:latin typeface="Cambria Math" panose="02040503050406030204" pitchFamily="18" charset="0"/>
                          </a:rPr>
                          <m:t>𝑁𝐾</m:t>
                        </m:r>
                      </m:e>
                    </m:d>
                  </m:oMath>
                </a14:m>
                <a:r>
                  <a:rPr lang="en-US" dirty="0" smtClean="0"/>
                  <a:t> worst-case</a:t>
                </a:r>
                <a:r>
                  <a:rPr lang="en-US" baseline="0" dirty="0" smtClean="0"/>
                  <a:t> possible values of TTNI. For each of them, computing selection takes </a:t>
                </a:r>
                <a14:m>
                  <m:oMath xmlns:m="http://schemas.openxmlformats.org/officeDocument/2006/math">
                    <m:r>
                      <a:rPr lang="en-US" b="0" i="1" baseline="0" smtClean="0">
                        <a:latin typeface="Cambria Math" panose="02040503050406030204" pitchFamily="18" charset="0"/>
                      </a:rPr>
                      <m:t>𝑂</m:t>
                    </m:r>
                    <m:d>
                      <m:dPr>
                        <m:ctrlPr>
                          <a:rPr lang="en-US" b="0" i="1" baseline="0" smtClean="0">
                            <a:latin typeface="Cambria Math" panose="02040503050406030204" pitchFamily="18" charset="0"/>
                          </a:rPr>
                        </m:ctrlPr>
                      </m:dPr>
                      <m:e>
                        <m:r>
                          <a:rPr lang="en-US" b="0" i="1" baseline="0" smtClean="0">
                            <a:latin typeface="Cambria Math" panose="02040503050406030204" pitchFamily="18" charset="0"/>
                          </a:rPr>
                          <m:t>𝑁𝐾</m:t>
                        </m:r>
                        <m:r>
                          <a:rPr lang="en-US" b="0" i="1" baseline="0" smtClean="0">
                            <a:latin typeface="Cambria Math" panose="02040503050406030204" pitchFamily="18" charset="0"/>
                          </a:rPr>
                          <m:t>+</m:t>
                        </m:r>
                        <m:r>
                          <a:rPr lang="en-US" b="0" i="1" baseline="0" smtClean="0">
                            <a:latin typeface="Cambria Math" panose="02040503050406030204" pitchFamily="18" charset="0"/>
                          </a:rPr>
                          <m:t>𝑁𝐿</m:t>
                        </m:r>
                      </m:e>
                    </m:d>
                  </m:oMath>
                </a14:m>
                <a:r>
                  <a:rPr lang="en-US" dirty="0" smtClean="0"/>
                  <a:t>.</a:t>
                </a:r>
              </a:p>
              <a:p>
                <a:r>
                  <a:rPr lang="en-US" dirty="0" smtClean="0"/>
                  <a:t>Time to evaluation</a:t>
                </a:r>
                <a:r>
                  <a:rPr lang="en-US" baseline="0" dirty="0" smtClean="0"/>
                  <a:t> the movement cost is excluded.</a:t>
                </a:r>
                <a:endParaRPr lang="en-US" dirty="0"/>
              </a:p>
            </p:txBody>
          </p:sp>
        </mc:Choice>
        <mc:Fallback xmlns="">
          <p:sp>
            <p:nvSpPr>
              <p:cNvPr id="3" name="Notes Placeholder 2"/>
              <p:cNvSpPr>
                <a:spLocks noGrp="1"/>
              </p:cNvSpPr>
              <p:nvPr>
                <p:ph type="body" idx="1"/>
              </p:nvPr>
            </p:nvSpPr>
            <p:spPr/>
            <p:txBody>
              <a:bodyPr/>
              <a:lstStyle/>
              <a:p>
                <a:r>
                  <a:rPr lang="en-US" dirty="0" smtClean="0"/>
                  <a:t>Time complexity: </a:t>
                </a:r>
                <a:r>
                  <a:rPr lang="en-US" b="0" i="0" smtClean="0">
                    <a:latin typeface="Cambria Math" panose="02040503050406030204" pitchFamily="18" charset="0"/>
                  </a:rPr>
                  <a:t>𝑂(𝑁^2 𝐾^2+𝑁^2 𝐾𝐿)</a:t>
                </a:r>
                <a:r>
                  <a:rPr lang="en-US" dirty="0" smtClean="0"/>
                  <a:t>.</a:t>
                </a:r>
              </a:p>
              <a:p>
                <a:r>
                  <a:rPr lang="en-US" dirty="0" smtClean="0"/>
                  <a:t>There are </a:t>
                </a:r>
                <a:r>
                  <a:rPr lang="en-US" b="0" i="0" smtClean="0">
                    <a:latin typeface="Cambria Math" panose="02040503050406030204" pitchFamily="18" charset="0"/>
                  </a:rPr>
                  <a:t>𝑂(𝑁𝐾)</a:t>
                </a:r>
                <a:r>
                  <a:rPr lang="en-US" dirty="0" smtClean="0"/>
                  <a:t> worst-case</a:t>
                </a:r>
                <a:r>
                  <a:rPr lang="en-US" baseline="0" dirty="0" smtClean="0"/>
                  <a:t> possible values of TTNI. For each of them, computing selection takes </a:t>
                </a:r>
                <a:r>
                  <a:rPr lang="en-US" b="0" i="0" baseline="0" smtClean="0">
                    <a:latin typeface="Cambria Math" panose="02040503050406030204" pitchFamily="18" charset="0"/>
                  </a:rPr>
                  <a:t>𝑂(𝑁𝐾+𝑁𝐿)</a:t>
                </a:r>
                <a:r>
                  <a:rPr lang="en-US" dirty="0" smtClean="0"/>
                  <a:t>.</a:t>
                </a:r>
              </a:p>
              <a:p>
                <a:r>
                  <a:rPr lang="en-US" dirty="0" smtClean="0"/>
                  <a:t>Time to evaluation</a:t>
                </a:r>
                <a:r>
                  <a:rPr lang="en-US" baseline="0" dirty="0" smtClean="0"/>
                  <a:t> the movement cost is excluded.</a:t>
                </a:r>
                <a:endParaRPr lang="en-US" dirty="0"/>
              </a:p>
            </p:txBody>
          </p:sp>
        </mc:Fallback>
      </mc:AlternateContent>
      <p:sp>
        <p:nvSpPr>
          <p:cNvPr id="4" name="Slide Number Placeholder 3"/>
          <p:cNvSpPr>
            <a:spLocks noGrp="1"/>
          </p:cNvSpPr>
          <p:nvPr>
            <p:ph type="sldNum" sz="quarter" idx="10"/>
          </p:nvPr>
        </p:nvSpPr>
        <p:spPr/>
        <p:txBody>
          <a:bodyPr/>
          <a:lstStyle/>
          <a:p>
            <a:fld id="{82BCE591-4B51-47F8-840A-246865A56D2D}" type="slidenum">
              <a:rPr lang="en-US" smtClean="0"/>
              <a:t>50</a:t>
            </a:fld>
            <a:endParaRPr lang="en-US" dirty="0"/>
          </a:p>
        </p:txBody>
      </p:sp>
    </p:spTree>
    <p:extLst>
      <p:ext uri="{BB962C8B-B14F-4D97-AF65-F5344CB8AC3E}">
        <p14:creationId xmlns:p14="http://schemas.microsoft.com/office/powerpoint/2010/main" val="3129728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smtClean="0"/>
              <a:t>Therefore, planning is</a:t>
            </a:r>
            <a:r>
              <a:rPr lang="en-US" baseline="0" dirty="0" smtClean="0"/>
              <a:t> the key.</a:t>
            </a:r>
          </a:p>
          <a:p>
            <a:pPr marL="171450" indent="-171450">
              <a:buFont typeface="Wingdings" panose="05000000000000000000" pitchFamily="2" charset="2"/>
              <a:buChar char="§"/>
            </a:pPr>
            <a:r>
              <a:rPr lang="en-US" dirty="0" smtClean="0"/>
              <a:t>We propose to intelligently plan the activities</a:t>
            </a:r>
            <a:r>
              <a:rPr lang="en-US" baseline="0" dirty="0" smtClean="0"/>
              <a:t> of devices to make the system operate as a whole.</a:t>
            </a:r>
          </a:p>
          <a:p>
            <a:pPr marL="171450" indent="-171450">
              <a:buFont typeface="Wingdings" panose="05000000000000000000" pitchFamily="2" charset="2"/>
              <a:buChar char="§"/>
            </a:pPr>
            <a:r>
              <a:rPr lang="en-US" baseline="0" dirty="0" smtClean="0"/>
              <a:t>There are many aspect and stages that could be planned.</a:t>
            </a:r>
          </a:p>
          <a:p>
            <a:pPr marL="171450" indent="-171450">
              <a:buFont typeface="Wingdings" panose="05000000000000000000" pitchFamily="2" charset="2"/>
              <a:buChar char="§"/>
            </a:pPr>
            <a:r>
              <a:rPr lang="en-US" baseline="0" dirty="0" smtClean="0"/>
              <a:t>In this thesis, we consider three major phases: data generation, data upload, and sensor calibration (or maintenance).</a:t>
            </a:r>
            <a:endParaRPr lang="en-US" dirty="0"/>
          </a:p>
        </p:txBody>
      </p:sp>
      <p:sp>
        <p:nvSpPr>
          <p:cNvPr id="4" name="Slide Number Placeholder 3"/>
          <p:cNvSpPr>
            <a:spLocks noGrp="1"/>
          </p:cNvSpPr>
          <p:nvPr>
            <p:ph type="sldNum" sz="quarter" idx="10"/>
          </p:nvPr>
        </p:nvSpPr>
        <p:spPr/>
        <p:txBody>
          <a:bodyPr/>
          <a:lstStyle/>
          <a:p>
            <a:fld id="{82BCE591-4B51-47F8-840A-246865A56D2D}" type="slidenum">
              <a:rPr lang="en-US" smtClean="0"/>
              <a:t>64</a:t>
            </a:fld>
            <a:endParaRPr lang="en-US" dirty="0"/>
          </a:p>
        </p:txBody>
      </p:sp>
    </p:spTree>
    <p:extLst>
      <p:ext uri="{BB962C8B-B14F-4D97-AF65-F5344CB8AC3E}">
        <p14:creationId xmlns:p14="http://schemas.microsoft.com/office/powerpoint/2010/main" val="1049634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smtClean="0"/>
              <a:t>The Internet of Things,</a:t>
            </a:r>
            <a:r>
              <a:rPr lang="en-US" baseline="0" dirty="0" smtClean="0"/>
              <a:t> or IoT, refers to the system that connects everyday objects using the Internet.</a:t>
            </a:r>
          </a:p>
          <a:p>
            <a:pPr marL="171450" indent="-171450">
              <a:buFont typeface="Wingdings" panose="05000000000000000000" pitchFamily="2" charset="2"/>
              <a:buChar char="§"/>
            </a:pPr>
            <a:r>
              <a:rPr lang="en-US" baseline="0" dirty="0" smtClean="0"/>
              <a:t>This allows the devices to communicate with each other, or report/acquire </a:t>
            </a:r>
            <a:r>
              <a:rPr lang="en-US" b="1" baseline="0" dirty="0" smtClean="0"/>
              <a:t>data</a:t>
            </a:r>
            <a:r>
              <a:rPr lang="en-US" baseline="0" dirty="0" smtClean="0"/>
              <a:t> to/from cloud-based services.</a:t>
            </a:r>
          </a:p>
          <a:p>
            <a:pPr marL="171450" indent="-171450">
              <a:buFont typeface="Wingdings" panose="05000000000000000000" pitchFamily="2" charset="2"/>
              <a:buChar char="§"/>
            </a:pPr>
            <a:r>
              <a:rPr lang="en-US" baseline="0" dirty="0" smtClean="0"/>
              <a:t>The cloud is important for IoT, because this is how IoT achieves its low cost and complexity while dealing with the huge amount of devices.</a:t>
            </a:r>
          </a:p>
          <a:p>
            <a:pPr marL="171450" indent="-171450">
              <a:buFont typeface="Wingdings" panose="05000000000000000000" pitchFamily="2" charset="2"/>
              <a:buChar char="§"/>
            </a:pPr>
            <a:r>
              <a:rPr lang="en-US" baseline="0" dirty="0" smtClean="0"/>
              <a:t>IoT systems range in scale, from personal wearables, smart homes, smart buildings, to (large) community- and city-scale systems.</a:t>
            </a:r>
          </a:p>
        </p:txBody>
      </p:sp>
      <p:sp>
        <p:nvSpPr>
          <p:cNvPr id="4" name="Slide Number Placeholder 3"/>
          <p:cNvSpPr>
            <a:spLocks noGrp="1"/>
          </p:cNvSpPr>
          <p:nvPr>
            <p:ph type="sldNum" sz="quarter" idx="10"/>
          </p:nvPr>
        </p:nvSpPr>
        <p:spPr/>
        <p:txBody>
          <a:bodyPr/>
          <a:lstStyle/>
          <a:p>
            <a:fld id="{82BCE591-4B51-47F8-840A-246865A56D2D}" type="slidenum">
              <a:rPr lang="en-US" smtClean="0"/>
              <a:t>3</a:t>
            </a:fld>
            <a:endParaRPr lang="en-US" dirty="0"/>
          </a:p>
        </p:txBody>
      </p:sp>
    </p:spTree>
    <p:extLst>
      <p:ext uri="{BB962C8B-B14F-4D97-AF65-F5344CB8AC3E}">
        <p14:creationId xmlns:p14="http://schemas.microsoft.com/office/powerpoint/2010/main" val="2882304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smtClean="0"/>
              <a:t>When we talk</a:t>
            </a:r>
            <a:r>
              <a:rPr lang="en-US" baseline="0" dirty="0" smtClean="0"/>
              <a:t> about a community- or city-scale IoT system, we are expecting it to support applications that provide services in this scale, like environmental monitoring or emergency alerting.</a:t>
            </a:r>
          </a:p>
          <a:p>
            <a:pPr marL="171450" indent="-171450">
              <a:buFont typeface="Wingdings" panose="05000000000000000000" pitchFamily="2" charset="2"/>
              <a:buChar char="§"/>
            </a:pPr>
            <a:r>
              <a:rPr lang="en-US" baseline="0" dirty="0" smtClean="0"/>
              <a:t>Depending on the application, the IoT end devices could be indoor or outdoor.</a:t>
            </a:r>
          </a:p>
          <a:p>
            <a:pPr marL="171450" indent="-171450">
              <a:buFont typeface="Wingdings" panose="05000000000000000000" pitchFamily="2" charset="2"/>
              <a:buChar char="§"/>
            </a:pPr>
            <a:r>
              <a:rPr lang="en-US" baseline="0" dirty="0" smtClean="0"/>
              <a:t>Wherever they are deployed, we need to be able to collect data from all the devices and analyze them all together.</a:t>
            </a:r>
          </a:p>
          <a:p>
            <a:pPr marL="171450" indent="-171450">
              <a:buFont typeface="Wingdings" panose="05000000000000000000" pitchFamily="2" charset="2"/>
              <a:buChar char="§"/>
            </a:pPr>
            <a:r>
              <a:rPr lang="en-US" baseline="0" dirty="0" smtClean="0"/>
              <a:t>In other words, the community IoT system should operate as a whole, instead of its individual pieces.</a:t>
            </a:r>
          </a:p>
        </p:txBody>
      </p:sp>
      <p:sp>
        <p:nvSpPr>
          <p:cNvPr id="4" name="Slide Number Placeholder 3"/>
          <p:cNvSpPr>
            <a:spLocks noGrp="1"/>
          </p:cNvSpPr>
          <p:nvPr>
            <p:ph type="sldNum" sz="quarter" idx="10"/>
          </p:nvPr>
        </p:nvSpPr>
        <p:spPr/>
        <p:txBody>
          <a:bodyPr/>
          <a:lstStyle/>
          <a:p>
            <a:fld id="{82BCE591-4B51-47F8-840A-246865A56D2D}" type="slidenum">
              <a:rPr lang="en-US" smtClean="0"/>
              <a:t>4</a:t>
            </a:fld>
            <a:endParaRPr lang="en-US" dirty="0"/>
          </a:p>
        </p:txBody>
      </p:sp>
    </p:spTree>
    <p:extLst>
      <p:ext uri="{BB962C8B-B14F-4D97-AF65-F5344CB8AC3E}">
        <p14:creationId xmlns:p14="http://schemas.microsoft.com/office/powerpoint/2010/main" val="2253121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smtClean="0"/>
              <a:t>Here are several</a:t>
            </a:r>
            <a:r>
              <a:rPr lang="en-US" baseline="0" dirty="0" smtClean="0"/>
              <a:t> examples of community- or city-scale IoT systems.</a:t>
            </a:r>
          </a:p>
          <a:p>
            <a:pPr marL="171450" indent="-171450">
              <a:buFont typeface="Wingdings" panose="05000000000000000000" pitchFamily="2" charset="2"/>
              <a:buChar char="§"/>
            </a:pPr>
            <a:r>
              <a:rPr lang="en-US" baseline="0" dirty="0" smtClean="0"/>
              <a:t>CSN from Caltech gets data from accelerometers deployed at residents’ homes and use them to detect seismic events (earthquakes).</a:t>
            </a:r>
          </a:p>
          <a:p>
            <a:pPr marL="171450" indent="-171450">
              <a:buFont typeface="Wingdings" panose="05000000000000000000" pitchFamily="2" charset="2"/>
              <a:buChar char="§"/>
            </a:pPr>
            <a:r>
              <a:rPr lang="en-US" baseline="0" dirty="0" smtClean="0"/>
              <a:t>There could be disturbance like people walking and cars passing by, thus a single pick reported by one device does not mean an earthquake.</a:t>
            </a:r>
          </a:p>
          <a:p>
            <a:pPr marL="171450" indent="-171450">
              <a:buFont typeface="Wingdings" panose="05000000000000000000" pitchFamily="2" charset="2"/>
              <a:buChar char="§"/>
            </a:pPr>
            <a:r>
              <a:rPr lang="en-US" baseline="0" dirty="0" smtClean="0"/>
              <a:t>The system must analyze data from many devices for reliable reports.</a:t>
            </a:r>
          </a:p>
          <a:p>
            <a:pPr marL="171450" indent="-171450">
              <a:buFont typeface="Wingdings" panose="05000000000000000000" pitchFamily="2" charset="2"/>
              <a:buChar char="§"/>
            </a:pPr>
            <a:endParaRPr lang="en-US" baseline="0" dirty="0" smtClean="0"/>
          </a:p>
          <a:p>
            <a:pPr marL="171450" indent="-171450">
              <a:buFont typeface="Wingdings" panose="05000000000000000000" pitchFamily="2" charset="2"/>
              <a:buChar char="§"/>
            </a:pPr>
            <a:r>
              <a:rPr lang="en-US" baseline="0" dirty="0" smtClean="0"/>
              <a:t>Other examples include:</a:t>
            </a:r>
          </a:p>
          <a:p>
            <a:pPr marL="171450" indent="-171450">
              <a:buFont typeface="Wingdings" panose="05000000000000000000" pitchFamily="2" charset="2"/>
              <a:buChar char="§"/>
            </a:pPr>
            <a:r>
              <a:rPr lang="en-US" baseline="0" dirty="0" err="1" smtClean="0"/>
              <a:t>Ambiciti</a:t>
            </a:r>
            <a:r>
              <a:rPr lang="en-US" baseline="0" dirty="0" smtClean="0"/>
              <a:t> is crowd-sensing project for noise and air quality.</a:t>
            </a:r>
          </a:p>
          <a:p>
            <a:pPr marL="171450" indent="-171450">
              <a:buFont typeface="Wingdings" panose="05000000000000000000" pitchFamily="2" charset="2"/>
              <a:buChar char="§"/>
            </a:pPr>
            <a:r>
              <a:rPr lang="en-US" baseline="0" dirty="0" smtClean="0"/>
              <a:t>Array of Things is for multiple environmental metrics.</a:t>
            </a:r>
          </a:p>
          <a:p>
            <a:pPr marL="171450" indent="-171450">
              <a:buFont typeface="Wingdings" panose="05000000000000000000" pitchFamily="2" charset="2"/>
              <a:buChar char="§"/>
            </a:pPr>
            <a:r>
              <a:rPr lang="en-US" baseline="0" dirty="0" smtClean="0"/>
              <a:t>Mosaic is mobile sensing on buses, primarily for particulate matters (PM).</a:t>
            </a:r>
          </a:p>
          <a:p>
            <a:pPr marL="171450" indent="-171450">
              <a:buFont typeface="Wingdings" panose="05000000000000000000" pitchFamily="2" charset="2"/>
              <a:buChar char="§"/>
            </a:pPr>
            <a:endParaRPr lang="en-US" baseline="0" dirty="0" smtClean="0"/>
          </a:p>
          <a:p>
            <a:pPr marL="171450" indent="-171450">
              <a:buFont typeface="Wingdings" panose="05000000000000000000" pitchFamily="2" charset="2"/>
              <a:buChar char="§"/>
            </a:pPr>
            <a:r>
              <a:rPr lang="en-US" baseline="0" dirty="0" smtClean="0"/>
              <a:t>As we can see here, some of these systems are built on in-situ devices that stay somewhere forever, while some others depend on mobile devices.</a:t>
            </a:r>
          </a:p>
        </p:txBody>
      </p:sp>
      <p:sp>
        <p:nvSpPr>
          <p:cNvPr id="4" name="Slide Number Placeholder 3"/>
          <p:cNvSpPr>
            <a:spLocks noGrp="1"/>
          </p:cNvSpPr>
          <p:nvPr>
            <p:ph type="sldNum" sz="quarter" idx="10"/>
          </p:nvPr>
        </p:nvSpPr>
        <p:spPr/>
        <p:txBody>
          <a:bodyPr/>
          <a:lstStyle/>
          <a:p>
            <a:fld id="{82BCE591-4B51-47F8-840A-246865A56D2D}" type="slidenum">
              <a:rPr lang="en-US" smtClean="0"/>
              <a:t>5</a:t>
            </a:fld>
            <a:endParaRPr lang="en-US" dirty="0"/>
          </a:p>
        </p:txBody>
      </p:sp>
    </p:spTree>
    <p:extLst>
      <p:ext uri="{BB962C8B-B14F-4D97-AF65-F5344CB8AC3E}">
        <p14:creationId xmlns:p14="http://schemas.microsoft.com/office/powerpoint/2010/main" val="3082644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Wingdings" panose="05000000000000000000" pitchFamily="2" charset="2"/>
              <a:buChar char="§"/>
            </a:pPr>
            <a:r>
              <a:rPr lang="en-US" dirty="0" smtClean="0"/>
              <a:t>Talking about</a:t>
            </a:r>
            <a:r>
              <a:rPr lang="en-US" baseline="0" dirty="0" smtClean="0"/>
              <a:t> mobile devices --</a:t>
            </a:r>
            <a:endParaRPr lang="en-US" dirty="0" smtClean="0"/>
          </a:p>
          <a:p>
            <a:pPr marL="228600" indent="-228600">
              <a:buFont typeface="Wingdings" panose="05000000000000000000" pitchFamily="2" charset="2"/>
              <a:buChar char="§"/>
            </a:pPr>
            <a:r>
              <a:rPr lang="en-US" dirty="0" smtClean="0"/>
              <a:t>In </a:t>
            </a:r>
            <a:r>
              <a:rPr lang="en-US" dirty="0"/>
              <a:t>the last decade</a:t>
            </a:r>
            <a:r>
              <a:rPr lang="en-US" baseline="0" dirty="0"/>
              <a:t>, smart mobile devices have become very popular. </a:t>
            </a:r>
            <a:r>
              <a:rPr lang="en-US" baseline="0" dirty="0" smtClean="0"/>
              <a:t>You can actually build your customized devices easily with these platforms.</a:t>
            </a:r>
          </a:p>
          <a:p>
            <a:pPr marL="228600" indent="-228600">
              <a:buFont typeface="Wingdings" panose="05000000000000000000" pitchFamily="2" charset="2"/>
              <a:buChar char="§"/>
            </a:pPr>
            <a:r>
              <a:rPr lang="en-US" baseline="0" dirty="0" smtClean="0"/>
              <a:t>The increasing coverage of multi-network also helps to make this happen.</a:t>
            </a:r>
          </a:p>
          <a:p>
            <a:pPr marL="228600" indent="-228600">
              <a:buFont typeface="Wingdings" panose="05000000000000000000" pitchFamily="2" charset="2"/>
              <a:buChar char="§"/>
            </a:pPr>
            <a:r>
              <a:rPr lang="en-US" baseline="0" dirty="0" smtClean="0"/>
              <a:t>There are a lot of mobile objects in communities, which we can leverage for mobile sensing and mobile computing; therefore, it is natural to include them in community IoT systems.</a:t>
            </a:r>
          </a:p>
          <a:p>
            <a:pPr marL="228600" indent="-228600">
              <a:buFont typeface="Wingdings" panose="05000000000000000000" pitchFamily="2" charset="2"/>
              <a:buChar char="§"/>
            </a:pPr>
            <a:endParaRPr lang="en-US" baseline="0" dirty="0" smtClean="0"/>
          </a:p>
          <a:p>
            <a:pPr marL="228600" indent="-228600">
              <a:buFont typeface="Wingdings" panose="05000000000000000000" pitchFamily="2" charset="2"/>
              <a:buChar char="§"/>
            </a:pPr>
            <a:r>
              <a:rPr lang="en-US" baseline="0" dirty="0" smtClean="0"/>
              <a:t>Work in related fields has been there for 10~20 years. They have their limitations but some of their methods inspired us to exploit the combination of mobile and in-situ devices in communities through intelligent planning.</a:t>
            </a:r>
            <a:endParaRPr lang="en-US" baseline="0" dirty="0"/>
          </a:p>
        </p:txBody>
      </p:sp>
      <p:sp>
        <p:nvSpPr>
          <p:cNvPr id="4" name="Slide Number Placeholder 3"/>
          <p:cNvSpPr>
            <a:spLocks noGrp="1"/>
          </p:cNvSpPr>
          <p:nvPr>
            <p:ph type="sldNum" sz="quarter" idx="10"/>
          </p:nvPr>
        </p:nvSpPr>
        <p:spPr/>
        <p:txBody>
          <a:bodyPr/>
          <a:lstStyle/>
          <a:p>
            <a:fld id="{82BCE591-4B51-47F8-840A-246865A56D2D}" type="slidenum">
              <a:rPr lang="en-US" smtClean="0"/>
              <a:t>6</a:t>
            </a:fld>
            <a:endParaRPr lang="en-US" dirty="0"/>
          </a:p>
        </p:txBody>
      </p:sp>
    </p:spTree>
    <p:extLst>
      <p:ext uri="{BB962C8B-B14F-4D97-AF65-F5344CB8AC3E}">
        <p14:creationId xmlns:p14="http://schemas.microsoft.com/office/powerpoint/2010/main" val="2632348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Wingdings" panose="05000000000000000000" pitchFamily="2" charset="2"/>
              <a:buChar char="§"/>
            </a:pPr>
            <a:r>
              <a:rPr lang="en-US" dirty="0" smtClean="0"/>
              <a:t>Briefly,</a:t>
            </a:r>
            <a:r>
              <a:rPr lang="en-US" baseline="0" dirty="0" smtClean="0"/>
              <a:t> we work on a community IoT system that has both in-situ and mobile devices.</a:t>
            </a:r>
            <a:endParaRPr lang="en-US" dirty="0" smtClean="0"/>
          </a:p>
          <a:p>
            <a:pPr marL="228600" indent="-228600">
              <a:buFont typeface="Wingdings" panose="05000000000000000000" pitchFamily="2" charset="2"/>
              <a:buChar char="§"/>
            </a:pPr>
            <a:r>
              <a:rPr lang="en-US" dirty="0" smtClean="0"/>
              <a:t>Why</a:t>
            </a:r>
            <a:r>
              <a:rPr lang="en-US" baseline="0" dirty="0" smtClean="0"/>
              <a:t> do we want both?</a:t>
            </a:r>
          </a:p>
          <a:p>
            <a:pPr marL="228600" indent="-228600">
              <a:buFont typeface="Wingdings" panose="05000000000000000000" pitchFamily="2" charset="2"/>
              <a:buChar char="§"/>
            </a:pPr>
            <a:r>
              <a:rPr lang="en-US" baseline="0" dirty="0" smtClean="0"/>
              <a:t>Because each of them has its own advantages. For example, in-situ devices are suitable for large low-cost deployments, while mobile devices depend less on the infrastructure.</a:t>
            </a:r>
          </a:p>
          <a:p>
            <a:pPr marL="228600" indent="-228600">
              <a:buFont typeface="Wingdings" panose="05000000000000000000" pitchFamily="2" charset="2"/>
              <a:buChar char="§"/>
            </a:pPr>
            <a:r>
              <a:rPr lang="en-US" baseline="0" dirty="0" smtClean="0"/>
              <a:t>There will be challenges when we try to bring them together, which we will discuss next.</a:t>
            </a:r>
          </a:p>
          <a:p>
            <a:pPr marL="228600" indent="-228600">
              <a:buFont typeface="Wingdings" panose="05000000000000000000" pitchFamily="2" charset="2"/>
              <a:buChar char="§"/>
            </a:pPr>
            <a:r>
              <a:rPr lang="en-US" baseline="0" dirty="0" smtClean="0"/>
              <a:t>My work is to leverage their advantages and address the challenges that emerge from the combination.</a:t>
            </a:r>
          </a:p>
        </p:txBody>
      </p:sp>
      <p:sp>
        <p:nvSpPr>
          <p:cNvPr id="4" name="Slide Number Placeholder 3"/>
          <p:cNvSpPr>
            <a:spLocks noGrp="1"/>
          </p:cNvSpPr>
          <p:nvPr>
            <p:ph type="sldNum" sz="quarter" idx="10"/>
          </p:nvPr>
        </p:nvSpPr>
        <p:spPr/>
        <p:txBody>
          <a:bodyPr/>
          <a:lstStyle/>
          <a:p>
            <a:fld id="{82BCE591-4B51-47F8-840A-246865A56D2D}" type="slidenum">
              <a:rPr lang="en-US" smtClean="0"/>
              <a:t>7</a:t>
            </a:fld>
            <a:endParaRPr lang="en-US" dirty="0"/>
          </a:p>
        </p:txBody>
      </p:sp>
    </p:spTree>
    <p:extLst>
      <p:ext uri="{BB962C8B-B14F-4D97-AF65-F5344CB8AC3E}">
        <p14:creationId xmlns:p14="http://schemas.microsoft.com/office/powerpoint/2010/main" val="1441832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Wingdings" panose="05000000000000000000" pitchFamily="2" charset="2"/>
              <a:buChar char="§"/>
            </a:pPr>
            <a:r>
              <a:rPr lang="en-US" b="0" dirty="0" smtClean="0"/>
              <a:t>We base our work on the urban environmental</a:t>
            </a:r>
            <a:r>
              <a:rPr lang="en-US" b="0" baseline="0" dirty="0" smtClean="0"/>
              <a:t> sensing/monitoring scenario.</a:t>
            </a:r>
          </a:p>
          <a:p>
            <a:pPr marL="228600" indent="-228600">
              <a:buFont typeface="Wingdings" panose="05000000000000000000" pitchFamily="2" charset="2"/>
              <a:buChar char="§"/>
            </a:pPr>
            <a:r>
              <a:rPr lang="en-US" b="0" baseline="0" dirty="0" smtClean="0"/>
              <a:t>There are in-situ devices and mobile devices reporting data to the cloud.</a:t>
            </a:r>
          </a:p>
          <a:p>
            <a:pPr marL="228600" indent="-228600">
              <a:buFont typeface="Wingdings" panose="05000000000000000000" pitchFamily="2" charset="2"/>
              <a:buChar char="§"/>
            </a:pPr>
            <a:r>
              <a:rPr lang="en-US" b="0" dirty="0" smtClean="0"/>
              <a:t>Combining</a:t>
            </a:r>
            <a:r>
              <a:rPr lang="en-US" b="0" baseline="0" dirty="0" smtClean="0"/>
              <a:t> the data we could make high-resolution spatiotemporal heat-maps for sensor readings, one for each phenomena.</a:t>
            </a:r>
          </a:p>
          <a:p>
            <a:pPr marL="228600" indent="-228600">
              <a:buFont typeface="Wingdings" panose="05000000000000000000" pitchFamily="2" charset="2"/>
              <a:buChar char="§"/>
            </a:pPr>
            <a:r>
              <a:rPr lang="en-US" b="0" baseline="0" dirty="0" smtClean="0"/>
              <a:t>Residents can learn from these maps to avoid polluted areas, and decision makers can use the data for better urban planning.</a:t>
            </a:r>
          </a:p>
          <a:p>
            <a:pPr marL="228600" indent="-228600">
              <a:buFont typeface="Wingdings" panose="05000000000000000000" pitchFamily="2" charset="2"/>
              <a:buChar char="§"/>
            </a:pPr>
            <a:r>
              <a:rPr lang="en-US" b="0" baseline="0" dirty="0" smtClean="0"/>
              <a:t>Of course, the system can also be used to provide alerting at the same time using the same data.</a:t>
            </a:r>
            <a:endParaRPr lang="en-US" dirty="0"/>
          </a:p>
        </p:txBody>
      </p:sp>
      <p:sp>
        <p:nvSpPr>
          <p:cNvPr id="4" name="Slide Number Placeholder 3"/>
          <p:cNvSpPr>
            <a:spLocks noGrp="1"/>
          </p:cNvSpPr>
          <p:nvPr>
            <p:ph type="sldNum" sz="quarter" idx="10"/>
          </p:nvPr>
        </p:nvSpPr>
        <p:spPr/>
        <p:txBody>
          <a:bodyPr/>
          <a:lstStyle/>
          <a:p>
            <a:fld id="{82BCE591-4B51-47F8-840A-246865A56D2D}" type="slidenum">
              <a:rPr lang="en-US" smtClean="0"/>
              <a:t>8</a:t>
            </a:fld>
            <a:endParaRPr lang="en-US" dirty="0"/>
          </a:p>
        </p:txBody>
      </p:sp>
    </p:spTree>
    <p:extLst>
      <p:ext uri="{BB962C8B-B14F-4D97-AF65-F5344CB8AC3E}">
        <p14:creationId xmlns:p14="http://schemas.microsoft.com/office/powerpoint/2010/main" val="3878830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Wingdings" panose="05000000000000000000" pitchFamily="2" charset="2"/>
              <a:buChar char="§"/>
            </a:pPr>
            <a:r>
              <a:rPr lang="en-US" dirty="0" smtClean="0"/>
              <a:t>Next, </a:t>
            </a:r>
            <a:r>
              <a:rPr lang="en-US" dirty="0"/>
              <a:t>we introduce </a:t>
            </a:r>
            <a:r>
              <a:rPr lang="en-US" dirty="0" smtClean="0"/>
              <a:t>the SCALE project from our group here.</a:t>
            </a:r>
            <a:r>
              <a:rPr lang="en-US" baseline="0" dirty="0" smtClean="0"/>
              <a:t> SCALE</a:t>
            </a:r>
            <a:r>
              <a:rPr lang="en-US" dirty="0" smtClean="0"/>
              <a:t> </a:t>
            </a:r>
            <a:r>
              <a:rPr lang="en-US" dirty="0"/>
              <a:t>stands for “</a:t>
            </a:r>
            <a:r>
              <a:rPr lang="en-US" b="1" dirty="0"/>
              <a:t>Safe Community Awareness and Alerting Network</a:t>
            </a:r>
            <a:r>
              <a:rPr lang="en-US" dirty="0" smtClean="0"/>
              <a:t>”.</a:t>
            </a:r>
            <a:endParaRPr lang="en-US" dirty="0"/>
          </a:p>
          <a:p>
            <a:pPr marL="228600" indent="-228600">
              <a:buFont typeface="Wingdings" panose="05000000000000000000" pitchFamily="2" charset="2"/>
              <a:buChar char="§"/>
            </a:pPr>
            <a:r>
              <a:rPr lang="en-US" dirty="0"/>
              <a:t>It started in </a:t>
            </a:r>
            <a:r>
              <a:rPr lang="en-US" dirty="0" smtClean="0"/>
              <a:t>Dec</a:t>
            </a:r>
            <a:r>
              <a:rPr lang="en-US" baseline="0" dirty="0" smtClean="0"/>
              <a:t> 2013</a:t>
            </a:r>
            <a:r>
              <a:rPr lang="en-US" dirty="0" smtClean="0"/>
              <a:t> </a:t>
            </a:r>
            <a:r>
              <a:rPr lang="en-US" dirty="0"/>
              <a:t>as </a:t>
            </a:r>
            <a:r>
              <a:rPr lang="en-US" dirty="0" smtClean="0"/>
              <a:t>our response to the </a:t>
            </a:r>
            <a:r>
              <a:rPr lang="en-US" b="1" dirty="0" err="1" smtClean="0"/>
              <a:t>SmartAmerica</a:t>
            </a:r>
            <a:r>
              <a:rPr lang="en-US" b="1" dirty="0" smtClean="0"/>
              <a:t> Challenge</a:t>
            </a:r>
            <a:r>
              <a:rPr lang="en-US" dirty="0" smtClean="0"/>
              <a:t>. The challenge</a:t>
            </a:r>
            <a:r>
              <a:rPr lang="en-US" baseline="0" dirty="0" smtClean="0"/>
              <a:t> is to bring together academia, government, and industry to create innovative socially beneficial project.</a:t>
            </a:r>
          </a:p>
          <a:p>
            <a:pPr marL="228600" indent="-228600">
              <a:buFont typeface="Wingdings" panose="05000000000000000000" pitchFamily="2" charset="2"/>
              <a:buChar char="§"/>
            </a:pPr>
            <a:r>
              <a:rPr lang="en-US" baseline="0" dirty="0" smtClean="0"/>
              <a:t>SCALE started as a low-cost home safety and personal safety solution. </a:t>
            </a:r>
          </a:p>
          <a:p>
            <a:pPr marL="228600" indent="-228600">
              <a:buFont typeface="Wingdings" panose="05000000000000000000" pitchFamily="2" charset="2"/>
              <a:buChar char="§"/>
            </a:pPr>
            <a:endParaRPr lang="en-US" baseline="0" dirty="0" smtClean="0"/>
          </a:p>
          <a:p>
            <a:pPr marL="228600" marR="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i="0" baseline="0" dirty="0" smtClean="0"/>
              <a:t>The photo at bottom is Victory Court Senior Apartments in Montgomery County, Maryland.</a:t>
            </a:r>
            <a:endParaRPr lang="en-US" i="0" dirty="0" smtClean="0"/>
          </a:p>
          <a:p>
            <a:pPr marL="228600" indent="-228600">
              <a:buFont typeface="Wingdings" panose="05000000000000000000" pitchFamily="2" charset="2"/>
              <a:buChar char="§"/>
            </a:pPr>
            <a:r>
              <a:rPr lang="en-US" i="1" baseline="0" dirty="0" smtClean="0"/>
              <a:t>(Describe the figures and photos…)</a:t>
            </a:r>
          </a:p>
        </p:txBody>
      </p:sp>
      <p:sp>
        <p:nvSpPr>
          <p:cNvPr id="4" name="Slide Number Placeholder 3"/>
          <p:cNvSpPr>
            <a:spLocks noGrp="1"/>
          </p:cNvSpPr>
          <p:nvPr>
            <p:ph type="sldNum" sz="quarter" idx="10"/>
          </p:nvPr>
        </p:nvSpPr>
        <p:spPr/>
        <p:txBody>
          <a:bodyPr/>
          <a:lstStyle/>
          <a:p>
            <a:fld id="{82BCE591-4B51-47F8-840A-246865A56D2D}" type="slidenum">
              <a:rPr lang="en-US" smtClean="0"/>
              <a:t>9</a:t>
            </a:fld>
            <a:endParaRPr lang="en-US" dirty="0"/>
          </a:p>
        </p:txBody>
      </p:sp>
    </p:spTree>
    <p:extLst>
      <p:ext uri="{BB962C8B-B14F-4D97-AF65-F5344CB8AC3E}">
        <p14:creationId xmlns:p14="http://schemas.microsoft.com/office/powerpoint/2010/main" val="29099551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4167386"/>
            <a:ext cx="9144000" cy="2286000"/>
          </a:xfrm>
          <a:prstGeom prst="rect">
            <a:avLst/>
          </a:prstGeom>
        </p:spPr>
      </p:pic>
      <p:sp>
        <p:nvSpPr>
          <p:cNvPr id="2" name="Title 1"/>
          <p:cNvSpPr>
            <a:spLocks noGrp="1"/>
          </p:cNvSpPr>
          <p:nvPr>
            <p:ph type="ctrTitle"/>
          </p:nvPr>
        </p:nvSpPr>
        <p:spPr>
          <a:xfrm>
            <a:off x="1436346" y="751398"/>
            <a:ext cx="6270922" cy="2098226"/>
          </a:xfrm>
        </p:spPr>
        <p:txBody>
          <a:bodyPr anchor="b">
            <a:noAutofit/>
          </a:bodyPr>
          <a:lstStyle>
            <a:lvl1pPr algn="ctr">
              <a:defRPr sz="4800" cap="small" baseline="0">
                <a:solidFill>
                  <a:schemeClr val="tx2"/>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2009930" y="2919224"/>
            <a:ext cx="5123755" cy="1086237"/>
          </a:xfrm>
        </p:spPr>
        <p:txBody>
          <a:bodyPr>
            <a:normAutofit/>
          </a:bodyPr>
          <a:lstStyle>
            <a:lvl1pPr marL="0" indent="0" algn="ctr">
              <a:lnSpc>
                <a:spcPct val="112000"/>
              </a:lnSpc>
              <a:spcBef>
                <a:spcPts val="0"/>
              </a:spcBef>
              <a:spcAft>
                <a:spcPts val="0"/>
              </a:spcAft>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58F98BAC-45BB-4407-B009-A6F7D8AE4315}" type="datetime1">
              <a:rPr lang="en-US" smtClean="0"/>
              <a:t>5/6/2019</a:t>
            </a:fld>
            <a:endParaRPr lang="en-US" dirty="0"/>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69E57DC2-970A-4B3E-BB1C-7A09969E49DF}" type="slidenum">
              <a:rPr lang="en-US" smtClean="0"/>
              <a:pPr/>
              <a:t>‹#›</a:t>
            </a:fld>
            <a:endParaRPr lang="en-US" dirty="0"/>
          </a:p>
        </p:txBody>
      </p:sp>
      <p:grpSp>
        <p:nvGrpSpPr>
          <p:cNvPr id="7" name="Group 6"/>
          <p:cNvGrpSpPr/>
          <p:nvPr userDrawn="1"/>
        </p:nvGrpSpPr>
        <p:grpSpPr>
          <a:xfrm>
            <a:off x="564643" y="364946"/>
            <a:ext cx="8005834" cy="3640515"/>
            <a:chOff x="564643" y="364946"/>
            <a:chExt cx="8005834" cy="3640515"/>
          </a:xfrm>
        </p:grpSpPr>
        <p:sp>
          <p:nvSpPr>
            <p:cNvPr id="14" name="Freeform 6"/>
            <p:cNvSpPr/>
            <p:nvPr/>
          </p:nvSpPr>
          <p:spPr bwMode="auto">
            <a:xfrm flipH="1" flipV="1">
              <a:off x="564643" y="364946"/>
              <a:ext cx="2456505" cy="2554278"/>
            </a:xfrm>
            <a:custGeom>
              <a:avLst/>
              <a:gdLst>
                <a:gd name="connsiteX0" fmla="*/ 8762 w 10001"/>
                <a:gd name="connsiteY0" fmla="*/ 0 h 10000"/>
                <a:gd name="connsiteX1" fmla="*/ 10001 w 10001"/>
                <a:gd name="connsiteY1" fmla="*/ 4206 h 10000"/>
                <a:gd name="connsiteX2" fmla="*/ 10001 w 10001"/>
                <a:gd name="connsiteY2" fmla="*/ 10000 h 10000"/>
                <a:gd name="connsiteX3" fmla="*/ 1 w 10001"/>
                <a:gd name="connsiteY3" fmla="*/ 10000 h 10000"/>
                <a:gd name="connsiteX4" fmla="*/ 1 w 10001"/>
                <a:gd name="connsiteY4" fmla="*/ 9352 h 10000"/>
                <a:gd name="connsiteX5" fmla="*/ 8762 w 10001"/>
                <a:gd name="connsiteY5" fmla="*/ 9346 h 10000"/>
                <a:gd name="connsiteX6" fmla="*/ 8762 w 10001"/>
                <a:gd name="connsiteY6" fmla="*/ 0 h 10000"/>
                <a:gd name="connsiteX0" fmla="*/ 8762 w 10001"/>
                <a:gd name="connsiteY0" fmla="*/ 0 h 5794"/>
                <a:gd name="connsiteX1" fmla="*/ 10001 w 10001"/>
                <a:gd name="connsiteY1" fmla="*/ 0 h 5794"/>
                <a:gd name="connsiteX2" fmla="*/ 10001 w 10001"/>
                <a:gd name="connsiteY2" fmla="*/ 5794 h 5794"/>
                <a:gd name="connsiteX3" fmla="*/ 1 w 10001"/>
                <a:gd name="connsiteY3" fmla="*/ 5794 h 5794"/>
                <a:gd name="connsiteX4" fmla="*/ 1 w 10001"/>
                <a:gd name="connsiteY4" fmla="*/ 5146 h 5794"/>
                <a:gd name="connsiteX5" fmla="*/ 8762 w 10001"/>
                <a:gd name="connsiteY5" fmla="*/ 5140 h 5794"/>
                <a:gd name="connsiteX6" fmla="*/ 8762 w 10001"/>
                <a:gd name="connsiteY6" fmla="*/ 0 h 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1" h="5794">
                  <a:moveTo>
                    <a:pt x="8762" y="0"/>
                  </a:moveTo>
                  <a:lnTo>
                    <a:pt x="10001" y="0"/>
                  </a:lnTo>
                  <a:lnTo>
                    <a:pt x="10001" y="5794"/>
                  </a:lnTo>
                  <a:lnTo>
                    <a:pt x="1" y="5794"/>
                  </a:lnTo>
                  <a:cubicBezTo>
                    <a:pt x="-2" y="5560"/>
                    <a:pt x="4" y="5380"/>
                    <a:pt x="1" y="5146"/>
                  </a:cubicBezTo>
                  <a:lnTo>
                    <a:pt x="8762" y="5140"/>
                  </a:lnTo>
                  <a:lnTo>
                    <a:pt x="8762" y="0"/>
                  </a:lnTo>
                  <a:close/>
                </a:path>
              </a:pathLst>
            </a:custGeom>
            <a:solidFill>
              <a:schemeClr val="tx2"/>
            </a:solidFill>
            <a:ln w="0">
              <a:noFill/>
              <a:prstDash val="solid"/>
              <a:round/>
              <a:headEnd/>
              <a:tailEnd/>
            </a:ln>
          </p:spPr>
        </p:sp>
        <p:sp>
          <p:nvSpPr>
            <p:cNvPr id="12" name="Freeform 6"/>
            <p:cNvSpPr/>
            <p:nvPr userDrawn="1"/>
          </p:nvSpPr>
          <p:spPr bwMode="auto">
            <a:xfrm rot="10800000" flipH="1" flipV="1">
              <a:off x="6113972" y="1451183"/>
              <a:ext cx="2456505" cy="2554278"/>
            </a:xfrm>
            <a:custGeom>
              <a:avLst/>
              <a:gdLst>
                <a:gd name="connsiteX0" fmla="*/ 8762 w 10001"/>
                <a:gd name="connsiteY0" fmla="*/ 0 h 10000"/>
                <a:gd name="connsiteX1" fmla="*/ 10001 w 10001"/>
                <a:gd name="connsiteY1" fmla="*/ 4206 h 10000"/>
                <a:gd name="connsiteX2" fmla="*/ 10001 w 10001"/>
                <a:gd name="connsiteY2" fmla="*/ 10000 h 10000"/>
                <a:gd name="connsiteX3" fmla="*/ 1 w 10001"/>
                <a:gd name="connsiteY3" fmla="*/ 10000 h 10000"/>
                <a:gd name="connsiteX4" fmla="*/ 1 w 10001"/>
                <a:gd name="connsiteY4" fmla="*/ 9352 h 10000"/>
                <a:gd name="connsiteX5" fmla="*/ 8762 w 10001"/>
                <a:gd name="connsiteY5" fmla="*/ 9346 h 10000"/>
                <a:gd name="connsiteX6" fmla="*/ 8762 w 10001"/>
                <a:gd name="connsiteY6" fmla="*/ 0 h 10000"/>
                <a:gd name="connsiteX0" fmla="*/ 8762 w 10001"/>
                <a:gd name="connsiteY0" fmla="*/ 0 h 5794"/>
                <a:gd name="connsiteX1" fmla="*/ 10001 w 10001"/>
                <a:gd name="connsiteY1" fmla="*/ 0 h 5794"/>
                <a:gd name="connsiteX2" fmla="*/ 10001 w 10001"/>
                <a:gd name="connsiteY2" fmla="*/ 5794 h 5794"/>
                <a:gd name="connsiteX3" fmla="*/ 1 w 10001"/>
                <a:gd name="connsiteY3" fmla="*/ 5794 h 5794"/>
                <a:gd name="connsiteX4" fmla="*/ 1 w 10001"/>
                <a:gd name="connsiteY4" fmla="*/ 5146 h 5794"/>
                <a:gd name="connsiteX5" fmla="*/ 8762 w 10001"/>
                <a:gd name="connsiteY5" fmla="*/ 5140 h 5794"/>
                <a:gd name="connsiteX6" fmla="*/ 8762 w 10001"/>
                <a:gd name="connsiteY6" fmla="*/ 0 h 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1" h="5794">
                  <a:moveTo>
                    <a:pt x="8762" y="0"/>
                  </a:moveTo>
                  <a:lnTo>
                    <a:pt x="10001" y="0"/>
                  </a:lnTo>
                  <a:lnTo>
                    <a:pt x="10001" y="5794"/>
                  </a:lnTo>
                  <a:lnTo>
                    <a:pt x="1" y="5794"/>
                  </a:lnTo>
                  <a:cubicBezTo>
                    <a:pt x="-2" y="5560"/>
                    <a:pt x="4" y="5380"/>
                    <a:pt x="1" y="5146"/>
                  </a:cubicBezTo>
                  <a:lnTo>
                    <a:pt x="8762" y="5140"/>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109441771"/>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9144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1703672"/>
            <a:ext cx="7200900" cy="4163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C4565B-7428-49D8-8153-CC424AB64187}" type="datetime1">
              <a:rPr lang="en-US" smtClean="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78480853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E39897-5BB7-4F7E-BC9D-26D49A6E02BA}" type="datetime1">
              <a:rPr lang="en-US" smtClean="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70166018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914400"/>
          </a:xfrm>
        </p:spPr>
        <p:txBody>
          <a:bodyPr/>
          <a:lstStyle/>
          <a:p>
            <a:r>
              <a:rPr lang="en-US"/>
              <a:t>Click to edit Master title style</a:t>
            </a:r>
            <a:endParaRPr lang="en-US" dirty="0"/>
          </a:p>
        </p:txBody>
      </p:sp>
      <p:sp>
        <p:nvSpPr>
          <p:cNvPr id="3" name="Content Placeholder 2"/>
          <p:cNvSpPr>
            <a:spLocks noGrp="1"/>
          </p:cNvSpPr>
          <p:nvPr>
            <p:ph idx="1"/>
          </p:nvPr>
        </p:nvSpPr>
        <p:spPr>
          <a:xfrm>
            <a:off x="1028700" y="1703673"/>
            <a:ext cx="7200900" cy="4163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C94AA2-44B5-4EDB-B8BF-ED0C0495D24E}" type="datetime1">
              <a:rPr lang="en-US" smtClean="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8896613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4800" cap="small"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06CBF9E6-A6A6-4A37-A436-FD8353926DB1}" type="datetime1">
              <a:rPr lang="en-US" smtClean="0"/>
              <a:t>5/6/2019</a:t>
            </a:fld>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2280479050"/>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914400"/>
          </a:xfrm>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1703672"/>
            <a:ext cx="3335840" cy="4163730"/>
          </a:xfrm>
        </p:spPr>
        <p:txBody>
          <a:bodyPr/>
          <a:lstStyle>
            <a:lvl1pPr>
              <a:defRPr baseline="0">
                <a:solidFill>
                  <a:schemeClr val="tx2"/>
                </a:solidFill>
              </a:defRPr>
            </a:lvl1pPr>
            <a:lvl2pPr marL="509588" indent="-382588">
              <a:defRPr baseline="0">
                <a:solidFill>
                  <a:schemeClr val="tx2"/>
                </a:solidFill>
              </a:defRPr>
            </a:lvl2pPr>
            <a:lvl3pPr marL="682625" indent="-382588">
              <a:defRPr baseline="0">
                <a:solidFill>
                  <a:schemeClr val="tx2"/>
                </a:solidFill>
              </a:defRPr>
            </a:lvl3pPr>
            <a:lvl4pPr marL="798513" indent="-382588">
              <a:defRPr baseline="0">
                <a:solidFill>
                  <a:schemeClr val="tx2"/>
                </a:solidFill>
              </a:defRPr>
            </a:lvl4pPr>
            <a:lvl5pPr marL="914400" indent="-382588">
              <a:defRPr baseline="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94052" y="1703672"/>
            <a:ext cx="3335840" cy="4163729"/>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marL="509588" lvl="1" indent="-382588"/>
            <a:r>
              <a:rPr lang="en-US"/>
              <a:t>Second level</a:t>
            </a:r>
          </a:p>
          <a:p>
            <a:pPr marL="682625" lvl="2" indent="-382588"/>
            <a:r>
              <a:rPr lang="en-US"/>
              <a:t>Third level</a:t>
            </a:r>
          </a:p>
          <a:p>
            <a:pPr marL="798513" lvl="3" indent="-382588"/>
            <a:r>
              <a:rPr lang="en-US"/>
              <a:t>Fourth level</a:t>
            </a:r>
          </a:p>
          <a:p>
            <a:pPr marL="914400" lvl="4" indent="-382588"/>
            <a:r>
              <a:rPr lang="en-US"/>
              <a:t>Fifth level</a:t>
            </a:r>
            <a:endParaRPr lang="en-US" dirty="0"/>
          </a:p>
        </p:txBody>
      </p:sp>
      <p:sp>
        <p:nvSpPr>
          <p:cNvPr id="5" name="Date Placeholder 4"/>
          <p:cNvSpPr>
            <a:spLocks noGrp="1"/>
          </p:cNvSpPr>
          <p:nvPr>
            <p:ph type="dt" sz="half" idx="10"/>
          </p:nvPr>
        </p:nvSpPr>
        <p:spPr/>
        <p:txBody>
          <a:bodyPr/>
          <a:lstStyle/>
          <a:p>
            <a:fld id="{1F7A0478-DDC0-482E-A5F9-97FCF5715745}" type="datetime1">
              <a:rPr lang="en-US" smtClean="0"/>
              <a:t>5/6/2019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26856844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9144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1778121"/>
            <a:ext cx="3335840" cy="823912"/>
          </a:xfrm>
        </p:spPr>
        <p:txBody>
          <a:bodyPr anchor="b">
            <a:noAutofit/>
          </a:bodyPr>
          <a:lstStyle>
            <a:lvl1pPr marL="0" indent="0">
              <a:lnSpc>
                <a:spcPct val="84000"/>
              </a:lnSpc>
              <a:spcBef>
                <a:spcPts val="0"/>
              </a:spcBef>
              <a:spcAft>
                <a:spcPts val="0"/>
              </a:spcAft>
              <a:buNone/>
              <a:defRPr sz="2400" b="0" baseline="0">
                <a:solidFill>
                  <a:schemeClr val="tx2"/>
                </a:solidFill>
                <a:effectLst>
                  <a:outerShdw blurRad="38100" dist="38100" dir="2700000" algn="tl">
                    <a:srgbClr val="000000">
                      <a:alpha val="43137"/>
                    </a:srgbClr>
                  </a:outerShdw>
                </a:effectLs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28700" y="2733575"/>
            <a:ext cx="3335839" cy="3133826"/>
          </a:xfrm>
        </p:spPr>
        <p:txBody>
          <a:bodyPr vert="horz" lIns="91440" tIns="45720" rIns="91440" bIns="45720" rtlCol="0">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marL="509588" lvl="1" indent="-382588"/>
            <a:r>
              <a:rPr lang="en-US" dirty="0"/>
              <a:t>Second level</a:t>
            </a:r>
          </a:p>
          <a:p>
            <a:pPr marL="682625" lvl="2" indent="-382588"/>
            <a:r>
              <a:rPr lang="en-US" dirty="0"/>
              <a:t>Third level</a:t>
            </a:r>
          </a:p>
          <a:p>
            <a:pPr marL="798513" lvl="3" indent="-382588"/>
            <a:r>
              <a:rPr lang="en-US" dirty="0"/>
              <a:t>Fourth level</a:t>
            </a:r>
          </a:p>
          <a:p>
            <a:pPr marL="914400" lvl="4" indent="-382588"/>
            <a:r>
              <a:rPr lang="en-US" dirty="0"/>
              <a:t>Fifth level</a:t>
            </a:r>
          </a:p>
        </p:txBody>
      </p:sp>
      <p:sp>
        <p:nvSpPr>
          <p:cNvPr id="5" name="Text Placeholder 4"/>
          <p:cNvSpPr>
            <a:spLocks noGrp="1"/>
          </p:cNvSpPr>
          <p:nvPr>
            <p:ph type="body" sz="quarter" idx="3"/>
          </p:nvPr>
        </p:nvSpPr>
        <p:spPr>
          <a:xfrm>
            <a:off x="4893760" y="1778121"/>
            <a:ext cx="3335840" cy="823912"/>
          </a:xfrm>
        </p:spPr>
        <p:txBody>
          <a:bodyPr anchor="b">
            <a:noAutofit/>
          </a:bodyPr>
          <a:lstStyle>
            <a:lvl1pPr marL="0" indent="0">
              <a:lnSpc>
                <a:spcPct val="84000"/>
              </a:lnSpc>
              <a:spcBef>
                <a:spcPts val="0"/>
              </a:spcBef>
              <a:spcAft>
                <a:spcPts val="0"/>
              </a:spcAft>
              <a:buNone/>
              <a:defRPr sz="2400" b="0" baseline="0">
                <a:solidFill>
                  <a:schemeClr val="tx2"/>
                </a:solidFill>
                <a:effectLst>
                  <a:outerShdw blurRad="38100" dist="38100" dir="2700000" algn="tl">
                    <a:srgbClr val="000000">
                      <a:alpha val="43137"/>
                    </a:srgbClr>
                  </a:outerShdw>
                </a:effectLs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93760" y="2733575"/>
            <a:ext cx="3335840" cy="3133826"/>
          </a:xfrm>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marL="509588" lvl="1" indent="-382588"/>
            <a:r>
              <a:rPr lang="en-US"/>
              <a:t>Second level</a:t>
            </a:r>
          </a:p>
          <a:p>
            <a:pPr marL="682625" lvl="2" indent="-382588"/>
            <a:r>
              <a:rPr lang="en-US"/>
              <a:t>Third level</a:t>
            </a:r>
          </a:p>
          <a:p>
            <a:pPr marL="798513" lvl="3" indent="-382588"/>
            <a:r>
              <a:rPr lang="en-US"/>
              <a:t>Fourth level</a:t>
            </a:r>
          </a:p>
          <a:p>
            <a:pPr marL="914400" lvl="4" indent="-382588"/>
            <a:r>
              <a:rPr lang="en-US"/>
              <a:t>Fifth level</a:t>
            </a:r>
            <a:endParaRPr lang="en-US" dirty="0"/>
          </a:p>
        </p:txBody>
      </p:sp>
      <p:sp>
        <p:nvSpPr>
          <p:cNvPr id="7" name="Date Placeholder 6"/>
          <p:cNvSpPr>
            <a:spLocks noGrp="1"/>
          </p:cNvSpPr>
          <p:nvPr>
            <p:ph type="dt" sz="half" idx="10"/>
          </p:nvPr>
        </p:nvSpPr>
        <p:spPr/>
        <p:txBody>
          <a:bodyPr/>
          <a:lstStyle/>
          <a:p>
            <a:fld id="{A0518A44-6272-4AD2-AE72-438BE169CE1A}" type="datetime1">
              <a:rPr lang="en-US" smtClean="0"/>
              <a:t>5/6/2019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56814482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9144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111353-9E66-4806-BE0B-EC7FE0B0904F}" type="datetime1">
              <a:rPr lang="en-US" smtClean="0"/>
              <a:t>5/6/2019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64773393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E43DF3-61C8-400C-94F6-244EC45E1C07}" type="datetime1">
              <a:rPr lang="en-US" smtClean="0"/>
              <a:t>5/6/2019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48107035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692015" y="685801"/>
            <a:ext cx="3909060" cy="5175250"/>
          </a:xfrm>
        </p:spPr>
        <p:txBody>
          <a:bodyPr/>
          <a:lstStyle>
            <a:lvl1pPr>
              <a:defRPr sz="1500"/>
            </a:lvl1pPr>
            <a:lvl2pPr marL="568325" indent="-382588">
              <a:defRPr sz="1500"/>
            </a:lvl2pPr>
            <a:lvl3pPr marL="682625" indent="-382588">
              <a:defRPr sz="1350"/>
            </a:lvl3pPr>
            <a:lvl4pPr marL="798513" indent="-382588">
              <a:defRPr sz="1350"/>
            </a:lvl4pPr>
            <a:lvl5pPr marL="914400" indent="-382588">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686B95CF-2D52-4E4D-A4D1-F10FB009DEFD}" type="datetime1">
              <a:rPr lang="en-US" smtClean="0"/>
              <a:t>5/6/2019</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2686703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A648467D-0D7F-4A28-AF90-C50E8FB776E8}" type="datetime1">
              <a:rPr lang="en-US" smtClean="0"/>
              <a:t>5/6/2019</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3285448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9144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1703672"/>
            <a:ext cx="7200900" cy="41637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7C5AABD9-675E-48DC-A048-E5C56970E7FC}" type="datetime1">
              <a:rPr lang="en-US" smtClean="0"/>
              <a:t>5/6/2019</a:t>
            </a:fld>
            <a:endParaRPr lang="en-US" dirty="0"/>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69E57DC2-970A-4B3E-BB1C-7A09969E49DF}" type="slidenum">
              <a:rPr lang="en-US" smtClean="0"/>
              <a:pPr/>
              <a:t>‹#›</a:t>
            </a:fld>
            <a:endParaRPr lang="en-US" dirty="0"/>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4473838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hf hdr="0" ftr="0" dt="0"/>
  <p:txStyles>
    <p:titleStyle>
      <a:lvl1pPr algn="l" defTabSz="685800" rtl="0" eaLnBrk="1" latinLnBrk="0" hangingPunct="1">
        <a:lnSpc>
          <a:spcPct val="89000"/>
        </a:lnSpc>
        <a:spcBef>
          <a:spcPct val="0"/>
        </a:spcBef>
        <a:buNone/>
        <a:defRPr sz="4400" kern="1200" baseline="0">
          <a:solidFill>
            <a:schemeClr val="tx2"/>
          </a:solidFill>
          <a:effectLst>
            <a:outerShdw blurRad="38100" dist="38100" dir="2700000" algn="tl">
              <a:srgbClr val="000000">
                <a:alpha val="43137"/>
              </a:srgbClr>
            </a:outerShdw>
          </a:effectLst>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682625" indent="-38258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914400" indent="-38258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146175" indent="-38258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1376363" indent="-38258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0" orient="horz" pos="1368" userDrawn="1">
          <p15:clr>
            <a:srgbClr val="F26B43"/>
          </p15:clr>
        </p15:guide>
        <p15:guide id="4" orient="horz" pos="1440" userDrawn="1">
          <p15:clr>
            <a:srgbClr val="F26B43"/>
          </p15:clr>
        </p15:guide>
        <p15:guide id="5" orient="horz" pos="3696" userDrawn="1">
          <p15:clr>
            <a:srgbClr val="F26B43"/>
          </p15:clr>
        </p15:guide>
        <p15:guide id="6" orient="horz" pos="432" userDrawn="1">
          <p15:clr>
            <a:srgbClr val="F26B43"/>
          </p15:clr>
        </p15:guide>
        <p15:guide id="7" orient="horz" pos="1512" userDrawn="1">
          <p15:clr>
            <a:srgbClr val="F26B43"/>
          </p15:clr>
        </p15:guide>
        <p15:guide id="8" pos="5184" userDrawn="1">
          <p15:clr>
            <a:srgbClr val="F26B43"/>
          </p15:clr>
        </p15:guide>
        <p15:guide id="9" pos="702" userDrawn="1">
          <p15:clr>
            <a:srgbClr val="F26B43"/>
          </p15:clr>
        </p15:guide>
        <p15:guide id="10" pos="64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5.png"/><Relationship Id="rId7" Type="http://schemas.openxmlformats.org/officeDocument/2006/relationships/image" Target="../media/image68.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7.png"/><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jpg"/><Relationship Id="rId7" Type="http://schemas.openxmlformats.org/officeDocument/2006/relationships/image" Target="../media/image73.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2.jpg"/><Relationship Id="rId5"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76.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jpg"/><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20.png"/><Relationship Id="rId4" Type="http://schemas.openxmlformats.org/officeDocument/2006/relationships/image" Target="../media/image210.png"/></Relationships>
</file>

<file path=ppt/slides/_rels/slide22.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 Target="slide24.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78.jp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3.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png"/><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78.jpg"/><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78.jpg"/><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3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0.png"/><Relationship Id="rId7"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100.png"/><Relationship Id="rId11" Type="http://schemas.openxmlformats.org/officeDocument/2006/relationships/image" Target="../media/image115.png"/><Relationship Id="rId5" Type="http://schemas.openxmlformats.org/officeDocument/2006/relationships/image" Target="../media/image1090.png"/><Relationship Id="rId10" Type="http://schemas.openxmlformats.org/officeDocument/2006/relationships/image" Target="../media/image114.png"/><Relationship Id="rId4" Type="http://schemas.openxmlformats.org/officeDocument/2006/relationships/image" Target="../media/image1080.png"/><Relationship Id="rId9" Type="http://schemas.openxmlformats.org/officeDocument/2006/relationships/image" Target="../media/image113.png"/></Relationships>
</file>

<file path=ppt/slides/_rels/slide3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30.png"/><Relationship Id="rId5" Type="http://schemas.openxmlformats.org/officeDocument/2006/relationships/image" Target="../media/image119.png"/><Relationship Id="rId10" Type="http://schemas.openxmlformats.org/officeDocument/2006/relationships/image" Target="../media/image129.png"/><Relationship Id="rId4" Type="http://schemas.openxmlformats.org/officeDocument/2006/relationships/image" Target="../media/image118.png"/><Relationship Id="rId9" Type="http://schemas.openxmlformats.org/officeDocument/2006/relationships/image" Target="../media/image12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132.png"/><Relationship Id="rId4" Type="http://schemas.openxmlformats.org/officeDocument/2006/relationships/image" Target="../media/image118.png"/><Relationship Id="rId9" Type="http://schemas.openxmlformats.org/officeDocument/2006/relationships/image" Target="../media/image131.png"/></Relationships>
</file>

<file path=ppt/slides/_rels/slide41.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37.png"/><Relationship Id="rId17" Type="http://schemas.openxmlformats.org/officeDocument/2006/relationships/image" Target="../media/image141.png"/><Relationship Id="rId2" Type="http://schemas.openxmlformats.org/officeDocument/2006/relationships/image" Target="../media/image116.png"/><Relationship Id="rId16"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20.png"/><Relationship Id="rId11" Type="http://schemas.openxmlformats.org/officeDocument/2006/relationships/image" Target="../media/image136.png"/><Relationship Id="rId5" Type="http://schemas.openxmlformats.org/officeDocument/2006/relationships/image" Target="../media/image119.png"/><Relationship Id="rId15" Type="http://schemas.openxmlformats.org/officeDocument/2006/relationships/image" Target="../media/image122.png"/><Relationship Id="rId10" Type="http://schemas.openxmlformats.org/officeDocument/2006/relationships/image" Target="../media/image135.png"/><Relationship Id="rId4" Type="http://schemas.openxmlformats.org/officeDocument/2006/relationships/image" Target="../media/image118.png"/><Relationship Id="rId9" Type="http://schemas.openxmlformats.org/officeDocument/2006/relationships/image" Target="../media/image134.png"/><Relationship Id="rId14" Type="http://schemas.openxmlformats.org/officeDocument/2006/relationships/image" Target="../media/image139.png"/></Relationships>
</file>

<file path=ppt/slides/_rels/slide4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4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4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16.png"/><Relationship Id="rId7" Type="http://schemas.openxmlformats.org/officeDocument/2006/relationships/image" Target="../media/image121.pn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0.png"/><Relationship Id="rId10" Type="http://schemas.openxmlformats.org/officeDocument/2006/relationships/image" Target="../media/image154.png"/><Relationship Id="rId4" Type="http://schemas.openxmlformats.org/officeDocument/2006/relationships/image" Target="../media/image119.png"/><Relationship Id="rId9" Type="http://schemas.openxmlformats.org/officeDocument/2006/relationships/slide" Target="slide46.xml"/></Relationships>
</file>

<file path=ppt/slides/_rels/slide4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slide" Target="slide4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7.xml"/><Relationship Id="rId6" Type="http://schemas.openxmlformats.org/officeDocument/2006/relationships/image" Target="../media/image1580.png"/><Relationship Id="rId5" Type="http://schemas.openxmlformats.org/officeDocument/2006/relationships/image" Target="../media/image1570.png"/><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59.png"/><Relationship Id="rId3" Type="http://schemas.openxmlformats.org/officeDocument/2006/relationships/image" Target="../media/image161.png"/><Relationship Id="rId7" Type="http://schemas.openxmlformats.org/officeDocument/2006/relationships/image" Target="../media/image165.png"/><Relationship Id="rId12" Type="http://schemas.openxmlformats.org/officeDocument/2006/relationships/image" Target="../media/image168.png"/><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64.png"/><Relationship Id="rId11" Type="http://schemas.openxmlformats.org/officeDocument/2006/relationships/image" Target="../media/image167.png"/><Relationship Id="rId5" Type="http://schemas.openxmlformats.org/officeDocument/2006/relationships/image" Target="../media/image163.png"/><Relationship Id="rId10" Type="http://schemas.openxmlformats.org/officeDocument/2006/relationships/image" Target="../media/image166.png"/><Relationship Id="rId4" Type="http://schemas.openxmlformats.org/officeDocument/2006/relationships/image" Target="../media/image162.png"/><Relationship Id="rId9" Type="http://schemas.openxmlformats.org/officeDocument/2006/relationships/image" Target="../media/image111.png"/><Relationship Id="rId14" Type="http://schemas.openxmlformats.org/officeDocument/2006/relationships/image" Target="../media/image169.png"/></Relationships>
</file>

<file path=ppt/slides/_rels/slide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jpg"/><Relationship Id="rId11" Type="http://schemas.openxmlformats.org/officeDocument/2006/relationships/image" Target="../media/image29.png"/><Relationship Id="rId5" Type="http://schemas.openxmlformats.org/officeDocument/2006/relationships/image" Target="../media/image24.png"/><Relationship Id="rId10" Type="http://schemas.microsoft.com/office/2007/relationships/hdphoto" Target="../media/hdphoto2.wdp"/><Relationship Id="rId4" Type="http://schemas.openxmlformats.org/officeDocument/2006/relationships/image" Target="../media/image23.jpg"/><Relationship Id="rId9"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0.png"/><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5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image" Target="../media/image176.png"/><Relationship Id="rId1" Type="http://schemas.openxmlformats.org/officeDocument/2006/relationships/slideLayout" Target="../slideLayouts/slideLayout5.xml"/><Relationship Id="rId6" Type="http://schemas.openxmlformats.org/officeDocument/2006/relationships/image" Target="../media/image101.png"/><Relationship Id="rId5" Type="http://schemas.openxmlformats.org/officeDocument/2006/relationships/image" Target="../media/image78.jpg"/><Relationship Id="rId4" Type="http://schemas.openxmlformats.org/officeDocument/2006/relationships/image" Target="../media/image178.png"/></Relationships>
</file>

<file path=ppt/slides/_rels/slide56.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5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30.png"/><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6.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gif"/><Relationship Id="rId18" Type="http://schemas.openxmlformats.org/officeDocument/2006/relationships/image" Target="../media/image43.png"/><Relationship Id="rId3" Type="http://schemas.openxmlformats.org/officeDocument/2006/relationships/image" Target="../media/image18.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jpg"/><Relationship Id="rId2" Type="http://schemas.openxmlformats.org/officeDocument/2006/relationships/notesSlide" Target="../notesSlides/notesSlide6.xml"/><Relationship Id="rId16" Type="http://schemas.openxmlformats.org/officeDocument/2006/relationships/image" Target="../media/image41.jpg"/><Relationship Id="rId1" Type="http://schemas.openxmlformats.org/officeDocument/2006/relationships/slideLayout" Target="../slideLayouts/slideLayout4.xml"/><Relationship Id="rId6" Type="http://schemas.openxmlformats.org/officeDocument/2006/relationships/image" Target="../media/image31.jpg"/><Relationship Id="rId11" Type="http://schemas.openxmlformats.org/officeDocument/2006/relationships/image" Target="../media/image36.png"/><Relationship Id="rId5" Type="http://schemas.openxmlformats.org/officeDocument/2006/relationships/image" Target="../media/image10.png"/><Relationship Id="rId15" Type="http://schemas.openxmlformats.org/officeDocument/2006/relationships/image" Target="../media/image40.jp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39.png"/></Relationships>
</file>

<file path=ppt/slides/_rels/slide60.xml.rels><?xml version="1.0" encoding="UTF-8" standalone="yes"?>
<Relationships xmlns="http://schemas.openxmlformats.org/package/2006/relationships"><Relationship Id="rId3" Type="http://schemas.openxmlformats.org/officeDocument/2006/relationships/image" Target="../media/image1880.png"/><Relationship Id="rId2" Type="http://schemas.openxmlformats.org/officeDocument/2006/relationships/image" Target="../media/image188.png"/><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6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192.png"/></Relationships>
</file>

<file path=ppt/slides/_rels/slide6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7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5840" y="751398"/>
            <a:ext cx="7132320" cy="2098226"/>
          </a:xfrm>
        </p:spPr>
        <p:txBody>
          <a:bodyPr/>
          <a:lstStyle/>
          <a:p>
            <a:r>
              <a:rPr lang="en-US" dirty="0"/>
              <a:t>Exploiting Mobile </a:t>
            </a:r>
            <a:r>
              <a:rPr lang="en-US" dirty="0" smtClean="0"/>
              <a:t>Plus</a:t>
            </a:r>
            <a:br>
              <a:rPr lang="en-US" dirty="0" smtClean="0"/>
            </a:br>
            <a:r>
              <a:rPr lang="en-US" dirty="0" smtClean="0"/>
              <a:t>In-Situ </a:t>
            </a:r>
            <a:r>
              <a:rPr lang="en-US" dirty="0"/>
              <a:t>Deployments in Community IoT Systems</a:t>
            </a:r>
          </a:p>
        </p:txBody>
      </p:sp>
      <p:sp>
        <p:nvSpPr>
          <p:cNvPr id="3" name="Subtitle 2"/>
          <p:cNvSpPr>
            <a:spLocks noGrp="1"/>
          </p:cNvSpPr>
          <p:nvPr>
            <p:ph type="subTitle" idx="1"/>
          </p:nvPr>
        </p:nvSpPr>
        <p:spPr/>
        <p:txBody>
          <a:bodyPr/>
          <a:lstStyle/>
          <a:p>
            <a:r>
              <a:rPr lang="en-US" dirty="0"/>
              <a:t>Qiuxi Zhu</a:t>
            </a:r>
          </a:p>
        </p:txBody>
      </p:sp>
      <p:sp>
        <p:nvSpPr>
          <p:cNvPr id="5" name="Rectangle 4">
            <a:extLst>
              <a:ext uri="{FF2B5EF4-FFF2-40B4-BE49-F238E27FC236}">
                <a16:creationId xmlns:a16="http://schemas.microsoft.com/office/drawing/2014/main" id="{0CFDB193-6BC1-7E44-8BF1-B6FD11F69BDB}"/>
              </a:ext>
            </a:extLst>
          </p:cNvPr>
          <p:cNvSpPr/>
          <p:nvPr/>
        </p:nvSpPr>
        <p:spPr>
          <a:xfrm>
            <a:off x="0" y="4005461"/>
            <a:ext cx="4572000" cy="2852539"/>
          </a:xfrm>
          <a:prstGeom prst="rect">
            <a:avLst/>
          </a:prstGeom>
          <a:gradFill flip="none" rotWithShape="1">
            <a:gsLst>
              <a:gs pos="0">
                <a:schemeClr val="accent1"/>
              </a:gs>
              <a:gs pos="70000">
                <a:schemeClr val="accent1"/>
              </a:gs>
              <a:gs pos="100000">
                <a:schemeClr val="accent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097280"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b="1" dirty="0"/>
              <a:t>Committee</a:t>
            </a:r>
            <a:r>
              <a:rPr lang="en-US" dirty="0"/>
              <a:t> (sorted by last name)</a:t>
            </a:r>
            <a:endParaRPr lang="en-US" b="1" dirty="0"/>
          </a:p>
          <a:p>
            <a:r>
              <a:rPr lang="en-US" dirty="0"/>
              <a:t>Nikil Dutt</a:t>
            </a:r>
          </a:p>
          <a:p>
            <a:r>
              <a:rPr lang="en-US" dirty="0"/>
              <a:t>Marco Levorato</a:t>
            </a:r>
          </a:p>
          <a:p>
            <a:r>
              <a:rPr lang="en-US" dirty="0"/>
              <a:t>Sharad Mehrotra</a:t>
            </a:r>
          </a:p>
          <a:p>
            <a:r>
              <a:rPr lang="en-US" dirty="0"/>
              <a:t>Nalini Venkatasubramanian (Chair)</a:t>
            </a:r>
          </a:p>
        </p:txBody>
      </p:sp>
    </p:spTree>
    <p:extLst>
      <p:ext uri="{BB962C8B-B14F-4D97-AF65-F5344CB8AC3E}">
        <p14:creationId xmlns:p14="http://schemas.microsoft.com/office/powerpoint/2010/main" val="1262329443"/>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SCALECycle</a:t>
            </a:r>
            <a:endParaRPr lang="en-US" dirty="0"/>
          </a:p>
        </p:txBody>
      </p:sp>
      <p:sp>
        <p:nvSpPr>
          <p:cNvPr id="15" name="Content Placeholder 14"/>
          <p:cNvSpPr>
            <a:spLocks noGrp="1"/>
          </p:cNvSpPr>
          <p:nvPr>
            <p:ph idx="1"/>
          </p:nvPr>
        </p:nvSpPr>
        <p:spPr>
          <a:xfrm>
            <a:off x="1028700" y="1703674"/>
            <a:ext cx="7200900" cy="4163728"/>
          </a:xfrm>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10</a:t>
            </a:fld>
            <a:endParaRPr lang="en-US" dirty="0"/>
          </a:p>
        </p:txBody>
      </p:sp>
      <p:grpSp>
        <p:nvGrpSpPr>
          <p:cNvPr id="12" name="Group 11"/>
          <p:cNvGrpSpPr/>
          <p:nvPr/>
        </p:nvGrpSpPr>
        <p:grpSpPr>
          <a:xfrm>
            <a:off x="1028700" y="1703674"/>
            <a:ext cx="3335334" cy="4163728"/>
            <a:chOff x="4894263" y="1703671"/>
            <a:chExt cx="3335337" cy="4163731"/>
          </a:xfrm>
        </p:grpSpPr>
        <p:pic>
          <p:nvPicPr>
            <p:cNvPr id="7" name="Content Placeholder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4263" y="2934279"/>
              <a:ext cx="3335337" cy="2933123"/>
            </a:xfrm>
            <a:prstGeom prst="rect">
              <a:avLst/>
            </a:prstGeom>
          </p:spPr>
        </p:pic>
        <p:grpSp>
          <p:nvGrpSpPr>
            <p:cNvPr id="8" name="Group 7"/>
            <p:cNvGrpSpPr/>
            <p:nvPr/>
          </p:nvGrpSpPr>
          <p:grpSpPr>
            <a:xfrm>
              <a:off x="6089398" y="1703671"/>
              <a:ext cx="945066" cy="2606392"/>
              <a:chOff x="6089398" y="1703671"/>
              <a:chExt cx="945066" cy="2606392"/>
            </a:xfrm>
          </p:grpSpPr>
          <p:pic>
            <p:nvPicPr>
              <p:cNvPr id="9" name="Picture 2" descr="http://1.bp.blogspot.com/-AB_6wXi3ASk/VnJXt7l5BjI/AAAAAAAAAi8/5dsL4jd-DQw/s1600/cloud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89398" y="1703671"/>
                <a:ext cx="945066" cy="945066"/>
              </a:xfrm>
              <a:prstGeom prst="rect">
                <a:avLst/>
              </a:prstGeom>
              <a:noFill/>
              <a:extLst>
                <a:ext uri="{909E8E84-426E-40DD-AFC4-6F175D3DCCD1}">
                  <a14:hiddenFill xmlns:a14="http://schemas.microsoft.com/office/drawing/2010/main">
                    <a:solidFill>
                      <a:srgbClr val="FFFFFF"/>
                    </a:solidFill>
                  </a14:hiddenFill>
                </a:ext>
              </a:extLst>
            </p:spPr>
          </p:pic>
          <p:sp>
            <p:nvSpPr>
              <p:cNvPr id="10" name="Up-Down Arrow 9"/>
              <p:cNvSpPr/>
              <p:nvPr/>
            </p:nvSpPr>
            <p:spPr>
              <a:xfrm>
                <a:off x="6473428" y="2580091"/>
                <a:ext cx="177006" cy="344233"/>
              </a:xfrm>
              <a:prstGeom prst="upDownArrow">
                <a:avLst/>
              </a:prstGeom>
              <a:gradFill flip="none" rotWithShape="0">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a:latin typeface="Times New Roman" panose="02020603050405020304" pitchFamily="18" charset="0"/>
                  <a:cs typeface="Times New Roman" panose="02020603050405020304" pitchFamily="18" charset="0"/>
                </a:endParaRPr>
              </a:p>
            </p:txBody>
          </p:sp>
          <p:sp>
            <p:nvSpPr>
              <p:cNvPr id="11" name="Up-Down Arrow 10"/>
              <p:cNvSpPr/>
              <p:nvPr/>
            </p:nvSpPr>
            <p:spPr>
              <a:xfrm>
                <a:off x="6361906" y="3288724"/>
                <a:ext cx="177006" cy="1021339"/>
              </a:xfrm>
              <a:prstGeom prst="upDownArrow">
                <a:avLst/>
              </a:prstGeom>
              <a:gradFill flip="none" rotWithShape="0">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a:latin typeface="Times New Roman" panose="02020603050405020304" pitchFamily="18" charset="0"/>
                  <a:cs typeface="Times New Roman" panose="02020603050405020304" pitchFamily="18" charset="0"/>
                </a:endParaRPr>
              </a:p>
            </p:txBody>
          </p:sp>
        </p:grpSp>
      </p:grpSp>
      <p:pic>
        <p:nvPicPr>
          <p:cNvPr id="16" name="Picture 2" descr="https://d30y9cdsu7xlg0.cloudfront.net/png/122005-200.png"/>
          <p:cNvPicPr>
            <a:picLocks noChangeAspect="1" noChangeArrowheads="1"/>
          </p:cNvPicPr>
          <p:nvPr/>
        </p:nvPicPr>
        <p:blipFill rotWithShape="1">
          <a:blip r:embed="rId5">
            <a:extLst>
              <a:ext uri="{28A0092B-C50C-407E-A947-70E740481C1C}">
                <a14:useLocalDpi xmlns:a14="http://schemas.microsoft.com/office/drawing/2010/main" val="0"/>
              </a:ext>
            </a:extLst>
          </a:blip>
          <a:srcRect l="50325" b="50345"/>
          <a:stretch/>
        </p:blipFill>
        <p:spPr bwMode="auto">
          <a:xfrm>
            <a:off x="0" y="5644055"/>
            <a:ext cx="1214431" cy="1213945"/>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p:cNvGrpSpPr/>
          <p:nvPr/>
        </p:nvGrpSpPr>
        <p:grpSpPr>
          <a:xfrm>
            <a:off x="4697622" y="685800"/>
            <a:ext cx="3531978" cy="3214583"/>
            <a:chOff x="4697622" y="685800"/>
            <a:chExt cx="3531978" cy="3214583"/>
          </a:xfrm>
        </p:grpSpPr>
        <p:grpSp>
          <p:nvGrpSpPr>
            <p:cNvPr id="14" name="Group 13"/>
            <p:cNvGrpSpPr/>
            <p:nvPr/>
          </p:nvGrpSpPr>
          <p:grpSpPr>
            <a:xfrm>
              <a:off x="4700217" y="685800"/>
              <a:ext cx="3529383" cy="3210265"/>
              <a:chOff x="518243" y="1703670"/>
              <a:chExt cx="4116529" cy="3744323"/>
            </a:xfrm>
          </p:grpSpPr>
          <p:pic>
            <p:nvPicPr>
              <p:cNvPr id="5" name="Content Placeholder 6"/>
              <p:cNvPicPr>
                <a:picLocks/>
              </p:cNvPicPr>
              <p:nvPr/>
            </p:nvPicPr>
            <p:blipFill rotWithShape="1">
              <a:blip r:embed="rId6" cstate="print">
                <a:extLst>
                  <a:ext uri="{28A0092B-C50C-407E-A947-70E740481C1C}">
                    <a14:useLocalDpi xmlns:a14="http://schemas.microsoft.com/office/drawing/2010/main" val="0"/>
                  </a:ext>
                </a:extLst>
              </a:blip>
              <a:srcRect r="246" b="8824"/>
              <a:stretch/>
            </p:blipFill>
            <p:spPr bwMode="auto">
              <a:xfrm>
                <a:off x="518243" y="2888347"/>
                <a:ext cx="3733972" cy="2559646"/>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
            <p:nvSpPr>
              <p:cNvPr id="6" name="Oval 5"/>
              <p:cNvSpPr/>
              <p:nvPr/>
            </p:nvSpPr>
            <p:spPr>
              <a:xfrm>
                <a:off x="772780" y="3398944"/>
                <a:ext cx="1320097" cy="1320097"/>
              </a:xfrm>
              <a:prstGeom prst="ellipse">
                <a:avLst/>
              </a:prstGeom>
              <a:noFill/>
              <a:ln w="76200">
                <a:solidFill>
                  <a:srgbClr val="FF00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ounded Rectangular Callout 12"/>
              <p:cNvSpPr>
                <a:spLocks/>
              </p:cNvSpPr>
              <p:nvPr/>
            </p:nvSpPr>
            <p:spPr>
              <a:xfrm>
                <a:off x="2194560" y="1703670"/>
                <a:ext cx="2440212" cy="1765752"/>
              </a:xfrm>
              <a:prstGeom prst="wedgeRoundRectCallout">
                <a:avLst>
                  <a:gd name="adj1" fmla="val -63269"/>
                  <a:gd name="adj2" fmla="val 55069"/>
                  <a:gd name="adj3" fmla="val 16667"/>
                </a:avLst>
              </a:prstGeom>
              <a:blipFill>
                <a:blip r:embed="rId7"/>
                <a:stretch>
                  <a:fillRect/>
                </a:stretch>
              </a:bli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p:cNvSpPr txBox="1"/>
            <p:nvPr/>
          </p:nvSpPr>
          <p:spPr>
            <a:xfrm>
              <a:off x="4697622" y="3638773"/>
              <a:ext cx="3202996" cy="261610"/>
            </a:xfrm>
            <a:prstGeom prst="rect">
              <a:avLst/>
            </a:prstGeom>
            <a:solidFill>
              <a:schemeClr val="bg1">
                <a:alpha val="80000"/>
              </a:schemeClr>
            </a:solidFill>
          </p:spPr>
          <p:txBody>
            <a:bodyPr wrap="square" rtlCol="0">
              <a:spAutoFit/>
            </a:bodyPr>
            <a:lstStyle/>
            <a:p>
              <a:r>
                <a:rPr lang="en-US" sz="1100" b="1" dirty="0" smtClean="0">
                  <a:solidFill>
                    <a:schemeClr val="tx2"/>
                  </a:solidFill>
                  <a:latin typeface="Cambria" panose="02040503050406030204" pitchFamily="18" charset="0"/>
                </a:rPr>
                <a:t>University of California, Irvine</a:t>
              </a:r>
            </a:p>
          </p:txBody>
        </p:sp>
      </p:grpSp>
      <p:grpSp>
        <p:nvGrpSpPr>
          <p:cNvPr id="21" name="Group 20"/>
          <p:cNvGrpSpPr/>
          <p:nvPr/>
        </p:nvGrpSpPr>
        <p:grpSpPr>
          <a:xfrm>
            <a:off x="4697622" y="4067496"/>
            <a:ext cx="3202996" cy="1799906"/>
            <a:chOff x="4697622" y="4067496"/>
            <a:chExt cx="3202996" cy="1799906"/>
          </a:xfrm>
        </p:grpSpPr>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l="-1" r="-18"/>
            <a:stretch/>
          </p:blipFill>
          <p:spPr>
            <a:xfrm>
              <a:off x="4700218" y="4067496"/>
              <a:ext cx="3200400" cy="1799905"/>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20" name="TextBox 19"/>
            <p:cNvSpPr txBox="1"/>
            <p:nvPr/>
          </p:nvSpPr>
          <p:spPr>
            <a:xfrm>
              <a:off x="4697622" y="5605792"/>
              <a:ext cx="3202996" cy="261610"/>
            </a:xfrm>
            <a:prstGeom prst="rect">
              <a:avLst/>
            </a:prstGeom>
            <a:solidFill>
              <a:schemeClr val="bg1">
                <a:alpha val="80000"/>
              </a:schemeClr>
            </a:solidFill>
          </p:spPr>
          <p:txBody>
            <a:bodyPr wrap="square" rtlCol="0">
              <a:spAutoFit/>
            </a:bodyPr>
            <a:lstStyle/>
            <a:p>
              <a:r>
                <a:rPr lang="en-US" sz="1100" b="1" dirty="0" smtClean="0">
                  <a:solidFill>
                    <a:schemeClr val="tx2"/>
                  </a:solidFill>
                  <a:latin typeface="Cambria" panose="02040503050406030204" pitchFamily="18" charset="0"/>
                </a:rPr>
                <a:t>National Tsing-Hua University, Taiwan</a:t>
              </a:r>
            </a:p>
          </p:txBody>
        </p:sp>
      </p:grpSp>
    </p:spTree>
    <p:extLst>
      <p:ext uri="{BB962C8B-B14F-4D97-AF65-F5344CB8AC3E}">
        <p14:creationId xmlns:p14="http://schemas.microsoft.com/office/powerpoint/2010/main" val="2065010665"/>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SCALECycle measurements</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11</a:t>
            </a:fld>
            <a:endParaRPr lang="en-US" dirty="0"/>
          </a:p>
        </p:txBody>
      </p:sp>
      <p:grpSp>
        <p:nvGrpSpPr>
          <p:cNvPr id="9" name="Group 8"/>
          <p:cNvGrpSpPr>
            <a:grpSpLocks noChangeAspect="1"/>
          </p:cNvGrpSpPr>
          <p:nvPr/>
        </p:nvGrpSpPr>
        <p:grpSpPr>
          <a:xfrm>
            <a:off x="1050131" y="1694918"/>
            <a:ext cx="4706048" cy="2743200"/>
            <a:chOff x="1050131" y="1694915"/>
            <a:chExt cx="7158038" cy="4172486"/>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7397" r="14274"/>
            <a:stretch/>
          </p:blipFill>
          <p:spPr>
            <a:xfrm>
              <a:off x="1050131" y="1703673"/>
              <a:ext cx="4114800" cy="4163728"/>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7559" r="26256"/>
            <a:stretch/>
          </p:blipFill>
          <p:spPr>
            <a:xfrm>
              <a:off x="5426869" y="1703673"/>
              <a:ext cx="2781300" cy="4163728"/>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1050131" y="1699294"/>
              <a:ext cx="4114800" cy="655392"/>
            </a:xfrm>
            <a:prstGeom prst="rect">
              <a:avLst/>
            </a:prstGeom>
            <a:solidFill>
              <a:schemeClr val="bg1">
                <a:alpha val="60000"/>
              </a:schemeClr>
            </a:solidFill>
          </p:spPr>
          <p:txBody>
            <a:bodyPr wrap="square" rtlCol="0">
              <a:spAutoFit/>
            </a:bodyPr>
            <a:lstStyle/>
            <a:p>
              <a:r>
                <a:rPr lang="en-US" sz="1100" b="1" dirty="0" smtClean="0">
                  <a:solidFill>
                    <a:schemeClr val="tx2"/>
                  </a:solidFill>
                  <a:latin typeface="Cambria" panose="02040503050406030204" pitchFamily="18" charset="0"/>
                </a:rPr>
                <a:t>University of California, Irvine</a:t>
              </a:r>
            </a:p>
            <a:p>
              <a:r>
                <a:rPr lang="en-US" sz="1100" dirty="0" smtClean="0">
                  <a:latin typeface="Cambria" panose="02040503050406030204" pitchFamily="18" charset="0"/>
                </a:rPr>
                <a:t>“UCInet Mobile Access”</a:t>
              </a:r>
              <a:endParaRPr lang="en-US" sz="1100" dirty="0">
                <a:latin typeface="Cambria" panose="02040503050406030204" pitchFamily="18" charset="0"/>
              </a:endParaRPr>
            </a:p>
          </p:txBody>
        </p:sp>
        <p:sp>
          <p:nvSpPr>
            <p:cNvPr id="8" name="TextBox 7"/>
            <p:cNvSpPr txBox="1"/>
            <p:nvPr/>
          </p:nvSpPr>
          <p:spPr>
            <a:xfrm>
              <a:off x="5426869" y="1694915"/>
              <a:ext cx="2781300" cy="655392"/>
            </a:xfrm>
            <a:prstGeom prst="rect">
              <a:avLst/>
            </a:prstGeom>
            <a:solidFill>
              <a:schemeClr val="bg1">
                <a:alpha val="60000"/>
              </a:schemeClr>
            </a:solidFill>
          </p:spPr>
          <p:txBody>
            <a:bodyPr wrap="square" rtlCol="0">
              <a:spAutoFit/>
            </a:bodyPr>
            <a:lstStyle/>
            <a:p>
              <a:r>
                <a:rPr lang="en-US" sz="1100" b="1" dirty="0" smtClean="0">
                  <a:solidFill>
                    <a:schemeClr val="tx2"/>
                  </a:solidFill>
                  <a:latin typeface="Cambria" panose="02040503050406030204" pitchFamily="18" charset="0"/>
                </a:rPr>
                <a:t>Montgomery County, MD</a:t>
              </a:r>
            </a:p>
            <a:p>
              <a:r>
                <a:rPr lang="en-US" sz="1100" dirty="0" smtClean="0">
                  <a:latin typeface="Cambria" panose="02040503050406030204" pitchFamily="18" charset="0"/>
                </a:rPr>
                <a:t>“MCGUEST”</a:t>
              </a:r>
              <a:endParaRPr lang="en-US" sz="1100" dirty="0">
                <a:latin typeface="Cambria" panose="02040503050406030204" pitchFamily="18" charset="0"/>
              </a:endParaRPr>
            </a:p>
          </p:txBody>
        </p:sp>
        <p:sp>
          <p:nvSpPr>
            <p:cNvPr id="10" name="Rounded Rectangular Callout 9"/>
            <p:cNvSpPr/>
            <p:nvPr/>
          </p:nvSpPr>
          <p:spPr>
            <a:xfrm>
              <a:off x="1439918" y="3783347"/>
              <a:ext cx="2144110" cy="1035653"/>
            </a:xfrm>
            <a:prstGeom prst="wedgeRoundRectCallout">
              <a:avLst>
                <a:gd name="adj1" fmla="val 7222"/>
                <a:gd name="adj2" fmla="val 68953"/>
                <a:gd name="adj3" fmla="val 16667"/>
              </a:avLst>
            </a:prstGeom>
            <a:solidFill>
              <a:schemeClr val="lt1">
                <a:alpha val="60000"/>
              </a:schemeClr>
            </a:solidFill>
            <a:ln w="19050">
              <a:solidFill>
                <a:schemeClr val="accent3"/>
              </a:solid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1100" dirty="0" smtClean="0">
                  <a:latin typeface="Cambria" panose="02040503050406030204" pitchFamily="18" charset="0"/>
                </a:rPr>
                <a:t>Department of Computer Science</a:t>
              </a:r>
            </a:p>
            <a:p>
              <a:pPr algn="ctr"/>
              <a:r>
                <a:rPr lang="en-US" sz="1100" dirty="0" smtClean="0">
                  <a:latin typeface="Cambria" panose="02040503050406030204" pitchFamily="18" charset="0"/>
                </a:rPr>
                <a:t>(Donald </a:t>
              </a:r>
              <a:r>
                <a:rPr lang="en-US" sz="1100" dirty="0">
                  <a:latin typeface="Cambria" panose="02040503050406030204" pitchFamily="18" charset="0"/>
                </a:rPr>
                <a:t>Bren </a:t>
              </a:r>
              <a:r>
                <a:rPr lang="en-US" sz="1100" dirty="0" smtClean="0">
                  <a:latin typeface="Cambria" panose="02040503050406030204" pitchFamily="18" charset="0"/>
                </a:rPr>
                <a:t>Hall)</a:t>
              </a:r>
              <a:endParaRPr lang="en-US" sz="1100" dirty="0">
                <a:latin typeface="Cambria" panose="02040503050406030204" pitchFamily="18" charset="0"/>
              </a:endParaRPr>
            </a:p>
          </p:txBody>
        </p:sp>
        <p:sp>
          <p:nvSpPr>
            <p:cNvPr id="11" name="Rounded Rectangular Callout 10"/>
            <p:cNvSpPr/>
            <p:nvPr/>
          </p:nvSpPr>
          <p:spPr>
            <a:xfrm>
              <a:off x="4172607" y="2467775"/>
              <a:ext cx="1954924" cy="1035653"/>
            </a:xfrm>
            <a:prstGeom prst="wedgeRoundRectCallout">
              <a:avLst>
                <a:gd name="adj1" fmla="val 59038"/>
                <a:gd name="adj2" fmla="val 20054"/>
                <a:gd name="adj3" fmla="val 16667"/>
              </a:avLst>
            </a:prstGeom>
            <a:solidFill>
              <a:schemeClr val="lt1">
                <a:alpha val="60000"/>
              </a:schemeClr>
            </a:solidFill>
            <a:ln w="19050">
              <a:solidFill>
                <a:schemeClr val="accent3"/>
              </a:solid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1100" dirty="0" smtClean="0">
                  <a:latin typeface="Cambria" panose="02040503050406030204" pitchFamily="18" charset="0"/>
                </a:rPr>
                <a:t>Thingstitute Lab</a:t>
              </a:r>
            </a:p>
            <a:p>
              <a:pPr algn="ctr"/>
              <a:r>
                <a:rPr lang="en-US" sz="1100" dirty="0" smtClean="0">
                  <a:latin typeface="Cambria" panose="02040503050406030204" pitchFamily="18" charset="0"/>
                </a:rPr>
                <a:t>(Red Brick Courthouse)</a:t>
              </a:r>
              <a:endParaRPr lang="en-US" sz="1100" dirty="0">
                <a:latin typeface="Cambria" panose="02040503050406030204" pitchFamily="18" charset="0"/>
              </a:endParaRPr>
            </a:p>
          </p:txBody>
        </p:sp>
        <p:sp>
          <p:nvSpPr>
            <p:cNvPr id="12" name="Rounded Rectangular Callout 11"/>
            <p:cNvSpPr/>
            <p:nvPr/>
          </p:nvSpPr>
          <p:spPr>
            <a:xfrm>
              <a:off x="5896303" y="4046482"/>
              <a:ext cx="2185711" cy="725478"/>
            </a:xfrm>
            <a:prstGeom prst="wedgeRoundRectCallout">
              <a:avLst>
                <a:gd name="adj1" fmla="val -15517"/>
                <a:gd name="adj2" fmla="val 80466"/>
                <a:gd name="adj3" fmla="val 16667"/>
              </a:avLst>
            </a:prstGeom>
            <a:solidFill>
              <a:schemeClr val="lt1">
                <a:alpha val="60000"/>
              </a:schemeClr>
            </a:solidFill>
            <a:ln w="19050">
              <a:solidFill>
                <a:schemeClr val="accent3"/>
              </a:solid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1100" dirty="0" smtClean="0">
                  <a:latin typeface="Cambria" panose="02040503050406030204" pitchFamily="18" charset="0"/>
                </a:rPr>
                <a:t>Victory Court Senior Apartments</a:t>
              </a:r>
              <a:endParaRPr lang="en-US" sz="1100" dirty="0">
                <a:latin typeface="Cambria" panose="02040503050406030204" pitchFamily="18"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2786" y="4992679"/>
              <a:ext cx="365760" cy="429159"/>
            </a:xfrm>
            <a:prstGeom prst="rect">
              <a:avLst/>
            </a:prstGeom>
            <a:effectLst>
              <a:glow rad="101600">
                <a:schemeClr val="bg1">
                  <a:alpha val="60000"/>
                </a:schemeClr>
              </a:glow>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9656" y="4944632"/>
              <a:ext cx="365760" cy="429159"/>
            </a:xfrm>
            <a:prstGeom prst="rect">
              <a:avLst/>
            </a:prstGeom>
            <a:effectLst>
              <a:glow rad="101600">
                <a:schemeClr val="bg1">
                  <a:alpha val="60000"/>
                </a:schemeClr>
              </a:glow>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2184" y="3032545"/>
              <a:ext cx="365760" cy="429159"/>
            </a:xfrm>
            <a:prstGeom prst="rect">
              <a:avLst/>
            </a:prstGeom>
            <a:effectLst>
              <a:glow rad="101600">
                <a:schemeClr val="bg1">
                  <a:alpha val="60000"/>
                </a:schemeClr>
              </a:glow>
            </a:effectLst>
          </p:spPr>
        </p:pic>
        <p:grpSp>
          <p:nvGrpSpPr>
            <p:cNvPr id="18" name="Group 17"/>
            <p:cNvGrpSpPr/>
            <p:nvPr/>
          </p:nvGrpSpPr>
          <p:grpSpPr>
            <a:xfrm>
              <a:off x="1156779" y="5091637"/>
              <a:ext cx="861207" cy="660401"/>
              <a:chOff x="1156779" y="5091637"/>
              <a:chExt cx="861207" cy="660401"/>
            </a:xfrm>
          </p:grpSpPr>
          <p:sp>
            <p:nvSpPr>
              <p:cNvPr id="5" name="Rectangle 4"/>
              <p:cNvSpPr/>
              <p:nvPr/>
            </p:nvSpPr>
            <p:spPr>
              <a:xfrm>
                <a:off x="1156779" y="5091637"/>
                <a:ext cx="151760" cy="660401"/>
              </a:xfrm>
              <a:prstGeom prst="rect">
                <a:avLst/>
              </a:prstGeom>
              <a:gradFill flip="none" rotWithShape="1">
                <a:gsLst>
                  <a:gs pos="0">
                    <a:srgbClr val="0070C0"/>
                  </a:gs>
                  <a:gs pos="67000">
                    <a:srgbClr val="FFFF00"/>
                  </a:gs>
                  <a:gs pos="33000">
                    <a:srgbClr val="92D050"/>
                  </a:gs>
                  <a:gs pos="100000">
                    <a:srgbClr val="FF0000"/>
                  </a:gs>
                </a:gsLst>
                <a:lin ang="162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6" name="TextBox 15"/>
              <p:cNvSpPr txBox="1"/>
              <p:nvPr/>
            </p:nvSpPr>
            <p:spPr>
              <a:xfrm>
                <a:off x="1308540" y="5091894"/>
                <a:ext cx="709446" cy="234068"/>
              </a:xfrm>
              <a:prstGeom prst="rect">
                <a:avLst/>
              </a:prstGeom>
              <a:noFill/>
            </p:spPr>
            <p:txBody>
              <a:bodyPr wrap="square" tIns="0" bIns="0" rtlCol="0">
                <a:spAutoFit/>
              </a:bodyPr>
              <a:lstStyle/>
              <a:p>
                <a:r>
                  <a:rPr lang="en-US" sz="1000" dirty="0" smtClean="0">
                    <a:latin typeface="Cambria" panose="02040503050406030204" pitchFamily="18" charset="0"/>
                  </a:rPr>
                  <a:t>Good</a:t>
                </a:r>
              </a:p>
            </p:txBody>
          </p:sp>
          <p:sp>
            <p:nvSpPr>
              <p:cNvPr id="17" name="TextBox 16"/>
              <p:cNvSpPr txBox="1"/>
              <p:nvPr/>
            </p:nvSpPr>
            <p:spPr>
              <a:xfrm>
                <a:off x="1308540" y="5505633"/>
                <a:ext cx="709446" cy="234068"/>
              </a:xfrm>
              <a:prstGeom prst="rect">
                <a:avLst/>
              </a:prstGeom>
              <a:noFill/>
            </p:spPr>
            <p:txBody>
              <a:bodyPr wrap="square" tIns="0" bIns="0" rtlCol="0">
                <a:spAutoFit/>
              </a:bodyPr>
              <a:lstStyle/>
              <a:p>
                <a:r>
                  <a:rPr lang="en-US" sz="1000" dirty="0" smtClean="0">
                    <a:latin typeface="Cambria" panose="02040503050406030204" pitchFamily="18" charset="0"/>
                  </a:rPr>
                  <a:t>Poor</a:t>
                </a:r>
              </a:p>
            </p:txBody>
          </p:sp>
        </p:grpSp>
      </p:grpSp>
      <p:graphicFrame>
        <p:nvGraphicFramePr>
          <p:cNvPr id="23" name="Table 22"/>
          <p:cNvGraphicFramePr>
            <a:graphicFrameLocks noGrp="1"/>
          </p:cNvGraphicFramePr>
          <p:nvPr>
            <p:extLst>
              <p:ext uri="{D42A27DB-BD31-4B8C-83A1-F6EECF244321}">
                <p14:modId xmlns:p14="http://schemas.microsoft.com/office/powerpoint/2010/main" val="3312453393"/>
              </p:ext>
            </p:extLst>
          </p:nvPr>
        </p:nvGraphicFramePr>
        <p:xfrm>
          <a:off x="1033670" y="4568758"/>
          <a:ext cx="4740965" cy="1308205"/>
        </p:xfrm>
        <a:graphic>
          <a:graphicData uri="http://schemas.openxmlformats.org/drawingml/2006/table">
            <a:tbl>
              <a:tblPr firstRow="1" firstCol="1">
                <a:effectLst>
                  <a:outerShdw blurRad="50800" dist="38100" dir="2700000" algn="ctr" rotWithShape="0">
                    <a:srgbClr val="000000">
                      <a:alpha val="43000"/>
                    </a:srgbClr>
                  </a:outerShdw>
                </a:effectLst>
                <a:tableStyleId>{F5AB1C69-6EDB-4FF4-983F-18BD219EF322}</a:tableStyleId>
              </a:tblPr>
              <a:tblGrid>
                <a:gridCol w="1067857">
                  <a:extLst>
                    <a:ext uri="{9D8B030D-6E8A-4147-A177-3AD203B41FA5}">
                      <a16:colId xmlns:a16="http://schemas.microsoft.com/office/drawing/2014/main" val="689142363"/>
                    </a:ext>
                  </a:extLst>
                </a:gridCol>
                <a:gridCol w="766761">
                  <a:extLst>
                    <a:ext uri="{9D8B030D-6E8A-4147-A177-3AD203B41FA5}">
                      <a16:colId xmlns:a16="http://schemas.microsoft.com/office/drawing/2014/main" val="59842337"/>
                    </a:ext>
                  </a:extLst>
                </a:gridCol>
                <a:gridCol w="2014731">
                  <a:extLst>
                    <a:ext uri="{9D8B030D-6E8A-4147-A177-3AD203B41FA5}">
                      <a16:colId xmlns:a16="http://schemas.microsoft.com/office/drawing/2014/main" val="1466050050"/>
                    </a:ext>
                  </a:extLst>
                </a:gridCol>
                <a:gridCol w="891616">
                  <a:extLst>
                    <a:ext uri="{9D8B030D-6E8A-4147-A177-3AD203B41FA5}">
                      <a16:colId xmlns:a16="http://schemas.microsoft.com/office/drawing/2014/main" val="1768394952"/>
                    </a:ext>
                  </a:extLst>
                </a:gridCol>
              </a:tblGrid>
              <a:tr h="261641">
                <a:tc>
                  <a:txBody>
                    <a:bodyPr/>
                    <a:lstStyle/>
                    <a:p>
                      <a:pPr algn="ctr" rtl="0" fontAlgn="ctr">
                        <a:spcBef>
                          <a:spcPts val="0"/>
                        </a:spcBef>
                        <a:spcAft>
                          <a:spcPts val="0"/>
                        </a:spcAft>
                      </a:pPr>
                      <a:r>
                        <a:rPr lang="en-US" sz="1100" u="none" strike="noStrike" dirty="0">
                          <a:effectLst/>
                        </a:rPr>
                        <a:t>Sensor type</a:t>
                      </a:r>
                      <a:endParaRPr lang="en-US" sz="900" dirty="0">
                        <a:effectLst/>
                      </a:endParaRPr>
                    </a:p>
                  </a:txBody>
                  <a:tcPr marL="45749" marR="45749" marT="45749" marB="45749" anchor="ctr">
                    <a:lnL w="38100" cap="flat" cmpd="sng" algn="ctr">
                      <a:solidFill>
                        <a:schemeClr val="tx2"/>
                      </a:solidFill>
                      <a:prstDash val="solid"/>
                      <a:round/>
                      <a:headEnd type="none" w="med" len="med"/>
                      <a:tailEnd type="none" w="med" len="med"/>
                    </a:lnL>
                    <a:lnT w="38100" cap="flat" cmpd="sng" algn="ctr">
                      <a:solidFill>
                        <a:schemeClr val="tx2"/>
                      </a:solidFill>
                      <a:prstDash val="solid"/>
                      <a:round/>
                      <a:headEnd type="none" w="med" len="med"/>
                      <a:tailEnd type="none" w="med" len="med"/>
                    </a:lnT>
                  </a:tcPr>
                </a:tc>
                <a:tc>
                  <a:txBody>
                    <a:bodyPr/>
                    <a:lstStyle/>
                    <a:p>
                      <a:pPr algn="ctr" rtl="0" fontAlgn="ctr">
                        <a:spcBef>
                          <a:spcPts val="0"/>
                        </a:spcBef>
                        <a:spcAft>
                          <a:spcPts val="0"/>
                        </a:spcAft>
                      </a:pPr>
                      <a:r>
                        <a:rPr lang="en-US" sz="1100" u="none" strike="noStrike" dirty="0">
                          <a:effectLst/>
                        </a:rPr>
                        <a:t>Format</a:t>
                      </a:r>
                      <a:endParaRPr lang="en-US" sz="900" dirty="0">
                        <a:effectLst/>
                      </a:endParaRPr>
                    </a:p>
                  </a:txBody>
                  <a:tcPr marL="45749" marR="45749" marT="45749" marB="45749" anchor="ctr">
                    <a:lnT w="38100" cap="flat" cmpd="sng" algn="ctr">
                      <a:solidFill>
                        <a:schemeClr val="tx2"/>
                      </a:solidFill>
                      <a:prstDash val="solid"/>
                      <a:round/>
                      <a:headEnd type="none" w="med" len="med"/>
                      <a:tailEnd type="none" w="med" len="med"/>
                    </a:lnT>
                  </a:tcPr>
                </a:tc>
                <a:tc>
                  <a:txBody>
                    <a:bodyPr/>
                    <a:lstStyle/>
                    <a:p>
                      <a:pPr algn="ctr" rtl="0" fontAlgn="ctr">
                        <a:spcBef>
                          <a:spcPts val="0"/>
                        </a:spcBef>
                        <a:spcAft>
                          <a:spcPts val="0"/>
                        </a:spcAft>
                      </a:pPr>
                      <a:r>
                        <a:rPr lang="en-US" sz="1100" u="none" strike="noStrike" dirty="0">
                          <a:effectLst/>
                        </a:rPr>
                        <a:t>Sampling pattern</a:t>
                      </a:r>
                      <a:endParaRPr lang="en-US" sz="900" dirty="0">
                        <a:effectLst/>
                      </a:endParaRPr>
                    </a:p>
                  </a:txBody>
                  <a:tcPr marL="45749" marR="45749" marT="45749" marB="45749" anchor="ctr">
                    <a:lnT w="38100" cap="flat" cmpd="sng" algn="ctr">
                      <a:solidFill>
                        <a:schemeClr val="tx2"/>
                      </a:solidFill>
                      <a:prstDash val="solid"/>
                      <a:round/>
                      <a:headEnd type="none" w="med" len="med"/>
                      <a:tailEnd type="none" w="med" len="med"/>
                    </a:lnT>
                  </a:tcPr>
                </a:tc>
                <a:tc>
                  <a:txBody>
                    <a:bodyPr/>
                    <a:lstStyle/>
                    <a:p>
                      <a:pPr algn="ctr" rtl="0" fontAlgn="ctr">
                        <a:spcBef>
                          <a:spcPts val="0"/>
                        </a:spcBef>
                        <a:spcAft>
                          <a:spcPts val="0"/>
                        </a:spcAft>
                      </a:pPr>
                      <a:r>
                        <a:rPr lang="en-US" sz="1100" u="none" strike="noStrike" dirty="0">
                          <a:effectLst/>
                        </a:rPr>
                        <a:t>Sample size</a:t>
                      </a:r>
                      <a:endParaRPr lang="en-US" sz="900" dirty="0">
                        <a:effectLst/>
                      </a:endParaRPr>
                    </a:p>
                  </a:txBody>
                  <a:tcPr marL="45749" marR="45749" marT="45749" marB="45749" anchor="ctr">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tcPr>
                </a:tc>
                <a:extLst>
                  <a:ext uri="{0D108BD9-81ED-4DB2-BD59-A6C34878D82A}">
                    <a16:rowId xmlns:a16="http://schemas.microsoft.com/office/drawing/2014/main" val="2081646644"/>
                  </a:ext>
                </a:extLst>
              </a:tr>
              <a:tr h="261641">
                <a:tc>
                  <a:txBody>
                    <a:bodyPr/>
                    <a:lstStyle/>
                    <a:p>
                      <a:pPr algn="ctr" rtl="0" fontAlgn="ctr">
                        <a:spcBef>
                          <a:spcPts val="0"/>
                        </a:spcBef>
                        <a:spcAft>
                          <a:spcPts val="0"/>
                        </a:spcAft>
                      </a:pPr>
                      <a:r>
                        <a:rPr lang="en-US" sz="1100" u="none" strike="noStrike" dirty="0">
                          <a:effectLst/>
                        </a:rPr>
                        <a:t>Analog sensors</a:t>
                      </a:r>
                      <a:endParaRPr lang="en-US" sz="900" dirty="0">
                        <a:effectLst/>
                      </a:endParaRPr>
                    </a:p>
                  </a:txBody>
                  <a:tcPr marL="45749" marR="45749" marT="45749" marB="45749" anchor="ctr">
                    <a:lnL w="38100" cap="flat" cmpd="sng" algn="ctr">
                      <a:solidFill>
                        <a:schemeClr val="tx2"/>
                      </a:solidFill>
                      <a:prstDash val="solid"/>
                      <a:round/>
                      <a:headEnd type="none" w="med" len="med"/>
                      <a:tailEnd type="none" w="med" len="med"/>
                    </a:lnL>
                  </a:tcPr>
                </a:tc>
                <a:tc>
                  <a:txBody>
                    <a:bodyPr/>
                    <a:lstStyle/>
                    <a:p>
                      <a:pPr algn="ctr" rtl="0" fontAlgn="ctr">
                        <a:spcBef>
                          <a:spcPts val="0"/>
                        </a:spcBef>
                        <a:spcAft>
                          <a:spcPts val="0"/>
                        </a:spcAft>
                      </a:pPr>
                      <a:r>
                        <a:rPr lang="en-US" sz="1100" u="none" strike="noStrike" dirty="0">
                          <a:effectLst/>
                        </a:rPr>
                        <a:t>JSON text</a:t>
                      </a:r>
                      <a:endParaRPr lang="en-US" sz="900" dirty="0">
                        <a:effectLst/>
                      </a:endParaRPr>
                    </a:p>
                  </a:txBody>
                  <a:tcPr marL="45749" marR="45749" marT="45749" marB="45749" anchor="ctr"/>
                </a:tc>
                <a:tc>
                  <a:txBody>
                    <a:bodyPr/>
                    <a:lstStyle/>
                    <a:p>
                      <a:pPr algn="ctr" rtl="0" fontAlgn="ctr">
                        <a:spcBef>
                          <a:spcPts val="0"/>
                        </a:spcBef>
                        <a:spcAft>
                          <a:spcPts val="0"/>
                        </a:spcAft>
                      </a:pPr>
                      <a:r>
                        <a:rPr lang="en-US" sz="1100" u="none" strike="noStrike" dirty="0">
                          <a:effectLst/>
                        </a:rPr>
                        <a:t>1 message every 5 sec</a:t>
                      </a:r>
                      <a:endParaRPr lang="en-US" sz="900" dirty="0">
                        <a:effectLst/>
                      </a:endParaRPr>
                    </a:p>
                  </a:txBody>
                  <a:tcPr marL="45749" marR="45749" marT="45749" marB="45749" anchor="ctr"/>
                </a:tc>
                <a:tc>
                  <a:txBody>
                    <a:bodyPr/>
                    <a:lstStyle/>
                    <a:p>
                      <a:pPr algn="ctr" rtl="0" fontAlgn="ctr">
                        <a:spcBef>
                          <a:spcPts val="0"/>
                        </a:spcBef>
                        <a:spcAft>
                          <a:spcPts val="0"/>
                        </a:spcAft>
                      </a:pPr>
                      <a:r>
                        <a:rPr lang="en-US" sz="1100" u="none" strike="noStrike" dirty="0">
                          <a:effectLst/>
                        </a:rPr>
                        <a:t>200 B</a:t>
                      </a:r>
                      <a:endParaRPr lang="en-US" sz="900" dirty="0">
                        <a:effectLst/>
                      </a:endParaRPr>
                    </a:p>
                  </a:txBody>
                  <a:tcPr marL="45749" marR="45749" marT="45749" marB="45749" anchor="ct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564144663"/>
                  </a:ext>
                </a:extLst>
              </a:tr>
              <a:tr h="261641">
                <a:tc>
                  <a:txBody>
                    <a:bodyPr/>
                    <a:lstStyle/>
                    <a:p>
                      <a:pPr algn="ctr" rtl="0" fontAlgn="ctr">
                        <a:spcBef>
                          <a:spcPts val="0"/>
                        </a:spcBef>
                        <a:spcAft>
                          <a:spcPts val="0"/>
                        </a:spcAft>
                      </a:pPr>
                      <a:r>
                        <a:rPr lang="en-US" sz="1100" u="none" strike="noStrike" dirty="0">
                          <a:effectLst/>
                        </a:rPr>
                        <a:t>Microphone</a:t>
                      </a:r>
                      <a:endParaRPr lang="en-US" sz="900" dirty="0">
                        <a:effectLst/>
                      </a:endParaRPr>
                    </a:p>
                  </a:txBody>
                  <a:tcPr marL="45749" marR="45749" marT="45749" marB="45749" anchor="ctr">
                    <a:lnL w="38100" cap="flat" cmpd="sng" algn="ctr">
                      <a:solidFill>
                        <a:schemeClr val="tx2"/>
                      </a:solidFill>
                      <a:prstDash val="solid"/>
                      <a:round/>
                      <a:headEnd type="none" w="med" len="med"/>
                      <a:tailEnd type="none" w="med" len="med"/>
                    </a:lnL>
                  </a:tcPr>
                </a:tc>
                <a:tc>
                  <a:txBody>
                    <a:bodyPr/>
                    <a:lstStyle/>
                    <a:p>
                      <a:pPr algn="ctr" rtl="0" fontAlgn="ctr">
                        <a:spcBef>
                          <a:spcPts val="0"/>
                        </a:spcBef>
                        <a:spcAft>
                          <a:spcPts val="0"/>
                        </a:spcAft>
                      </a:pPr>
                      <a:r>
                        <a:rPr lang="en-US" sz="1100" u="none" strike="noStrike" dirty="0">
                          <a:effectLst/>
                        </a:rPr>
                        <a:t>WAV</a:t>
                      </a:r>
                      <a:endParaRPr lang="en-US" sz="900" dirty="0">
                        <a:effectLst/>
                      </a:endParaRPr>
                    </a:p>
                  </a:txBody>
                  <a:tcPr marL="45749" marR="45749" marT="45749" marB="45749" anchor="ctr"/>
                </a:tc>
                <a:tc>
                  <a:txBody>
                    <a:bodyPr/>
                    <a:lstStyle/>
                    <a:p>
                      <a:pPr algn="ctr" rtl="0" fontAlgn="ctr">
                        <a:spcBef>
                          <a:spcPts val="0"/>
                        </a:spcBef>
                        <a:spcAft>
                          <a:spcPts val="0"/>
                        </a:spcAft>
                      </a:pPr>
                      <a:r>
                        <a:rPr lang="en-US" sz="1100" u="none" strike="noStrike" dirty="0">
                          <a:effectLst/>
                        </a:rPr>
                        <a:t>1 clip of 8 sec every minute</a:t>
                      </a:r>
                      <a:endParaRPr lang="en-US" sz="900" dirty="0">
                        <a:effectLst/>
                      </a:endParaRPr>
                    </a:p>
                  </a:txBody>
                  <a:tcPr marL="45749" marR="45749" marT="45749" marB="45749" anchor="ctr"/>
                </a:tc>
                <a:tc>
                  <a:txBody>
                    <a:bodyPr/>
                    <a:lstStyle/>
                    <a:p>
                      <a:pPr algn="ctr" rtl="0" fontAlgn="ctr">
                        <a:spcBef>
                          <a:spcPts val="0"/>
                        </a:spcBef>
                        <a:spcAft>
                          <a:spcPts val="0"/>
                        </a:spcAft>
                      </a:pPr>
                      <a:r>
                        <a:rPr lang="en-US" sz="1100" u="none" strike="noStrike" dirty="0">
                          <a:effectLst/>
                        </a:rPr>
                        <a:t>800 KB</a:t>
                      </a:r>
                      <a:endParaRPr lang="en-US" sz="900" dirty="0">
                        <a:effectLst/>
                      </a:endParaRPr>
                    </a:p>
                  </a:txBody>
                  <a:tcPr marL="45749" marR="45749" marT="45749" marB="45749" anchor="ct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26178157"/>
                  </a:ext>
                </a:extLst>
              </a:tr>
              <a:tr h="261641">
                <a:tc>
                  <a:txBody>
                    <a:bodyPr/>
                    <a:lstStyle/>
                    <a:p>
                      <a:pPr algn="ctr" rtl="0" fontAlgn="ctr">
                        <a:spcBef>
                          <a:spcPts val="0"/>
                        </a:spcBef>
                        <a:spcAft>
                          <a:spcPts val="0"/>
                        </a:spcAft>
                      </a:pPr>
                      <a:r>
                        <a:rPr lang="en-US" sz="1100" u="none" strike="noStrike" dirty="0">
                          <a:effectLst/>
                        </a:rPr>
                        <a:t>Camera</a:t>
                      </a:r>
                      <a:endParaRPr lang="en-US" sz="900" dirty="0">
                        <a:effectLst/>
                      </a:endParaRPr>
                    </a:p>
                  </a:txBody>
                  <a:tcPr marL="45749" marR="45749" marT="45749" marB="45749" anchor="ctr">
                    <a:lnL w="38100" cap="flat" cmpd="sng" algn="ctr">
                      <a:solidFill>
                        <a:schemeClr val="tx2"/>
                      </a:solidFill>
                      <a:prstDash val="solid"/>
                      <a:round/>
                      <a:headEnd type="none" w="med" len="med"/>
                      <a:tailEnd type="none" w="med" len="med"/>
                    </a:lnL>
                  </a:tcPr>
                </a:tc>
                <a:tc>
                  <a:txBody>
                    <a:bodyPr/>
                    <a:lstStyle/>
                    <a:p>
                      <a:pPr algn="ctr" rtl="0" fontAlgn="ctr">
                        <a:spcBef>
                          <a:spcPts val="0"/>
                        </a:spcBef>
                        <a:spcAft>
                          <a:spcPts val="0"/>
                        </a:spcAft>
                      </a:pPr>
                      <a:r>
                        <a:rPr lang="en-US" sz="1100" u="none" strike="noStrike" dirty="0">
                          <a:effectLst/>
                        </a:rPr>
                        <a:t>JPG</a:t>
                      </a:r>
                      <a:endParaRPr lang="en-US" sz="900" dirty="0">
                        <a:effectLst/>
                      </a:endParaRPr>
                    </a:p>
                  </a:txBody>
                  <a:tcPr marL="45749" marR="45749" marT="45749" marB="45749" anchor="ctr"/>
                </a:tc>
                <a:tc>
                  <a:txBody>
                    <a:bodyPr/>
                    <a:lstStyle/>
                    <a:p>
                      <a:pPr algn="ctr" rtl="0" fontAlgn="ctr">
                        <a:spcBef>
                          <a:spcPts val="0"/>
                        </a:spcBef>
                        <a:spcAft>
                          <a:spcPts val="0"/>
                        </a:spcAft>
                      </a:pPr>
                      <a:r>
                        <a:rPr lang="en-US" sz="1100" u="none" strike="noStrike" dirty="0">
                          <a:effectLst/>
                        </a:rPr>
                        <a:t>1 picture every 20 sec</a:t>
                      </a:r>
                      <a:endParaRPr lang="en-US" sz="900" dirty="0">
                        <a:effectLst/>
                      </a:endParaRPr>
                    </a:p>
                  </a:txBody>
                  <a:tcPr marL="45749" marR="45749" marT="45749" marB="45749" anchor="ctr"/>
                </a:tc>
                <a:tc>
                  <a:txBody>
                    <a:bodyPr/>
                    <a:lstStyle/>
                    <a:p>
                      <a:pPr algn="ctr" rtl="0" fontAlgn="ctr">
                        <a:spcBef>
                          <a:spcPts val="0"/>
                        </a:spcBef>
                        <a:spcAft>
                          <a:spcPts val="0"/>
                        </a:spcAft>
                      </a:pPr>
                      <a:r>
                        <a:rPr lang="en-US" sz="1100" u="none" strike="noStrike" dirty="0">
                          <a:effectLst/>
                        </a:rPr>
                        <a:t>180 KB</a:t>
                      </a:r>
                      <a:endParaRPr lang="en-US" sz="900" dirty="0">
                        <a:effectLst/>
                      </a:endParaRPr>
                    </a:p>
                  </a:txBody>
                  <a:tcPr marL="45749" marR="45749" marT="45749" marB="45749" anchor="ct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2630567530"/>
                  </a:ext>
                </a:extLst>
              </a:tr>
              <a:tr h="261641">
                <a:tc>
                  <a:txBody>
                    <a:bodyPr/>
                    <a:lstStyle/>
                    <a:p>
                      <a:pPr algn="ctr" rtl="0" fontAlgn="ctr">
                        <a:spcBef>
                          <a:spcPts val="0"/>
                        </a:spcBef>
                        <a:spcAft>
                          <a:spcPts val="0"/>
                        </a:spcAft>
                      </a:pPr>
                      <a:r>
                        <a:rPr lang="en-US" sz="1100" u="none" strike="noStrike" dirty="0">
                          <a:effectLst/>
                        </a:rPr>
                        <a:t>Wi-Fi iwlist</a:t>
                      </a:r>
                      <a:endParaRPr lang="en-US" sz="900" dirty="0">
                        <a:effectLst/>
                      </a:endParaRPr>
                    </a:p>
                  </a:txBody>
                  <a:tcPr marL="45749" marR="45749" marT="45749" marB="45749" anchor="ctr">
                    <a:lnL w="38100" cap="flat" cmpd="sng" algn="ctr">
                      <a:solidFill>
                        <a:schemeClr val="tx2"/>
                      </a:solidFill>
                      <a:prstDash val="solid"/>
                      <a:round/>
                      <a:headEnd type="none" w="med" len="med"/>
                      <a:tailEnd type="none" w="med" len="med"/>
                    </a:lnL>
                    <a:lnB w="38100" cap="flat" cmpd="sng" algn="ctr">
                      <a:solidFill>
                        <a:schemeClr val="tx2"/>
                      </a:solidFill>
                      <a:prstDash val="solid"/>
                      <a:round/>
                      <a:headEnd type="none" w="med" len="med"/>
                      <a:tailEnd type="none" w="med" len="med"/>
                    </a:lnB>
                  </a:tcPr>
                </a:tc>
                <a:tc>
                  <a:txBody>
                    <a:bodyPr/>
                    <a:lstStyle/>
                    <a:p>
                      <a:pPr algn="ctr" rtl="0" fontAlgn="ctr">
                        <a:spcBef>
                          <a:spcPts val="0"/>
                        </a:spcBef>
                        <a:spcAft>
                          <a:spcPts val="0"/>
                        </a:spcAft>
                      </a:pPr>
                      <a:r>
                        <a:rPr lang="en-US" sz="1100" u="none" strike="noStrike" dirty="0">
                          <a:effectLst/>
                        </a:rPr>
                        <a:t>JSON text</a:t>
                      </a:r>
                      <a:endParaRPr lang="en-US" sz="900" dirty="0">
                        <a:effectLst/>
                      </a:endParaRPr>
                    </a:p>
                  </a:txBody>
                  <a:tcPr marL="45749" marR="45749" marT="45749" marB="45749" anchor="ctr">
                    <a:lnB w="38100" cap="flat" cmpd="sng" algn="ctr">
                      <a:solidFill>
                        <a:schemeClr val="tx2"/>
                      </a:solidFill>
                      <a:prstDash val="solid"/>
                      <a:round/>
                      <a:headEnd type="none" w="med" len="med"/>
                      <a:tailEnd type="none" w="med" len="med"/>
                    </a:lnB>
                  </a:tcPr>
                </a:tc>
                <a:tc>
                  <a:txBody>
                    <a:bodyPr/>
                    <a:lstStyle/>
                    <a:p>
                      <a:pPr algn="ctr" rtl="0" fontAlgn="ctr">
                        <a:spcBef>
                          <a:spcPts val="0"/>
                        </a:spcBef>
                        <a:spcAft>
                          <a:spcPts val="0"/>
                        </a:spcAft>
                      </a:pPr>
                      <a:r>
                        <a:rPr lang="en-US" sz="1100" u="none" strike="noStrike" dirty="0">
                          <a:effectLst/>
                        </a:rPr>
                        <a:t>1 list of 20 items every 4 sec</a:t>
                      </a:r>
                      <a:endParaRPr lang="en-US" sz="900" dirty="0">
                        <a:effectLst/>
                      </a:endParaRPr>
                    </a:p>
                  </a:txBody>
                  <a:tcPr marL="45749" marR="45749" marT="45749" marB="45749" anchor="ctr">
                    <a:lnB w="38100" cap="flat" cmpd="sng" algn="ctr">
                      <a:solidFill>
                        <a:schemeClr val="tx2"/>
                      </a:solidFill>
                      <a:prstDash val="solid"/>
                      <a:round/>
                      <a:headEnd type="none" w="med" len="med"/>
                      <a:tailEnd type="none" w="med" len="med"/>
                    </a:lnB>
                  </a:tcPr>
                </a:tc>
                <a:tc>
                  <a:txBody>
                    <a:bodyPr/>
                    <a:lstStyle/>
                    <a:p>
                      <a:pPr algn="ctr" rtl="0" fontAlgn="ctr">
                        <a:spcBef>
                          <a:spcPts val="0"/>
                        </a:spcBef>
                        <a:spcAft>
                          <a:spcPts val="0"/>
                        </a:spcAft>
                      </a:pPr>
                      <a:r>
                        <a:rPr lang="en-US" sz="1100" u="none" strike="noStrike" dirty="0">
                          <a:effectLst/>
                        </a:rPr>
                        <a:t>3600 B</a:t>
                      </a:r>
                      <a:endParaRPr lang="en-US" sz="900" dirty="0">
                        <a:effectLst/>
                      </a:endParaRPr>
                    </a:p>
                  </a:txBody>
                  <a:tcPr marL="45749" marR="45749" marT="45749" marB="45749" anchor="ctr">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572286913"/>
                  </a:ext>
                </a:extLst>
              </a:tr>
            </a:tbl>
          </a:graphicData>
        </a:graphic>
      </p:graphicFrame>
      <p:pic>
        <p:nvPicPr>
          <p:cNvPr id="24" name="Picture 2" descr="https://d30y9cdsu7xlg0.cloudfront.net/png/122005-200.png">
            <a:extLst>
              <a:ext uri="{FF2B5EF4-FFF2-40B4-BE49-F238E27FC236}">
                <a16:creationId xmlns:a16="http://schemas.microsoft.com/office/drawing/2014/main" id="{A3F8F015-C49D-45BF-9286-385B542525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325" t="49333" b="1656"/>
          <a:stretch/>
        </p:blipFill>
        <p:spPr bwMode="auto">
          <a:xfrm>
            <a:off x="0" y="-16763"/>
            <a:ext cx="1214431" cy="1198181"/>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5928390" y="4248977"/>
            <a:ext cx="2301210" cy="1612331"/>
            <a:chOff x="5928390" y="4248977"/>
            <a:chExt cx="2301210" cy="1612331"/>
          </a:xfrm>
        </p:grpSpPr>
        <p:pic>
          <p:nvPicPr>
            <p:cNvPr id="22" name="Picture 21"/>
            <p:cNvPicPr>
              <a:picLocks noChangeAspect="1"/>
            </p:cNvPicPr>
            <p:nvPr/>
          </p:nvPicPr>
          <p:blipFill rotWithShape="1">
            <a:blip r:embed="rId7">
              <a:extLst>
                <a:ext uri="{28A0092B-C50C-407E-A947-70E740481C1C}">
                  <a14:useLocalDpi xmlns:a14="http://schemas.microsoft.com/office/drawing/2010/main" val="0"/>
                </a:ext>
              </a:extLst>
            </a:blip>
            <a:srcRect t="35655"/>
            <a:stretch/>
          </p:blipFill>
          <p:spPr>
            <a:xfrm>
              <a:off x="5928390" y="4248977"/>
              <a:ext cx="2301210" cy="1612331"/>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25" name="TextBox 24"/>
            <p:cNvSpPr txBox="1"/>
            <p:nvPr/>
          </p:nvSpPr>
          <p:spPr>
            <a:xfrm>
              <a:off x="5928390" y="4248977"/>
              <a:ext cx="2301210" cy="261610"/>
            </a:xfrm>
            <a:prstGeom prst="rect">
              <a:avLst/>
            </a:prstGeom>
            <a:solidFill>
              <a:schemeClr val="bg1">
                <a:alpha val="80000"/>
              </a:schemeClr>
            </a:solidFill>
          </p:spPr>
          <p:txBody>
            <a:bodyPr wrap="square" rtlCol="0">
              <a:spAutoFit/>
            </a:bodyPr>
            <a:lstStyle/>
            <a:p>
              <a:r>
                <a:rPr lang="en-US" sz="1100" b="1" dirty="0" smtClean="0">
                  <a:solidFill>
                    <a:schemeClr val="tx2"/>
                  </a:solidFill>
                  <a:latin typeface="Cambria" panose="02040503050406030204" pitchFamily="18" charset="0"/>
                </a:rPr>
                <a:t>National Tsing-Hua University</a:t>
              </a:r>
            </a:p>
          </p:txBody>
        </p:sp>
      </p:grpSp>
      <p:grpSp>
        <p:nvGrpSpPr>
          <p:cNvPr id="19" name="Group 18"/>
          <p:cNvGrpSpPr/>
          <p:nvPr/>
        </p:nvGrpSpPr>
        <p:grpSpPr>
          <a:xfrm>
            <a:off x="5928390" y="1694918"/>
            <a:ext cx="2301211" cy="2377440"/>
            <a:chOff x="5928390" y="1694918"/>
            <a:chExt cx="2301211" cy="2377440"/>
          </a:xfrm>
        </p:grpSpPr>
        <p:pic>
          <p:nvPicPr>
            <p:cNvPr id="21" name="Picture 20"/>
            <p:cNvPicPr>
              <a:picLocks noChangeAspect="1"/>
            </p:cNvPicPr>
            <p:nvPr/>
          </p:nvPicPr>
          <p:blipFill rotWithShape="1">
            <a:blip r:embed="rId8">
              <a:extLst>
                <a:ext uri="{28A0092B-C50C-407E-A947-70E740481C1C}">
                  <a14:useLocalDpi xmlns:a14="http://schemas.microsoft.com/office/drawing/2010/main" val="0"/>
                </a:ext>
              </a:extLst>
            </a:blip>
            <a:srcRect t="25424" b="13354"/>
            <a:stretch/>
          </p:blipFill>
          <p:spPr>
            <a:xfrm>
              <a:off x="5928391" y="1694918"/>
              <a:ext cx="2301210" cy="237744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26" name="TextBox 25"/>
            <p:cNvSpPr txBox="1"/>
            <p:nvPr/>
          </p:nvSpPr>
          <p:spPr>
            <a:xfrm>
              <a:off x="5928390" y="1695726"/>
              <a:ext cx="2301210" cy="261610"/>
            </a:xfrm>
            <a:prstGeom prst="rect">
              <a:avLst/>
            </a:prstGeom>
            <a:solidFill>
              <a:schemeClr val="bg1">
                <a:alpha val="80000"/>
              </a:schemeClr>
            </a:solidFill>
          </p:spPr>
          <p:txBody>
            <a:bodyPr wrap="square" rtlCol="0">
              <a:spAutoFit/>
            </a:bodyPr>
            <a:lstStyle/>
            <a:p>
              <a:r>
                <a:rPr lang="en-US" sz="1100" b="1" dirty="0" smtClean="0">
                  <a:solidFill>
                    <a:schemeClr val="tx2"/>
                  </a:solidFill>
                  <a:latin typeface="Cambria" panose="02040503050406030204" pitchFamily="18" charset="0"/>
                </a:rPr>
                <a:t>Montgomery County, MD</a:t>
              </a:r>
            </a:p>
          </p:txBody>
        </p:sp>
      </p:grpSp>
    </p:spTree>
    <p:extLst>
      <p:ext uri="{BB962C8B-B14F-4D97-AF65-F5344CB8AC3E}">
        <p14:creationId xmlns:p14="http://schemas.microsoft.com/office/powerpoint/2010/main" val="2494131375"/>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Data collection challenges</a:t>
            </a:r>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12</a:t>
            </a:fld>
            <a:endParaRPr lang="en-US" dirty="0"/>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t="1123" b="-94"/>
          <a:stretch/>
        </p:blipFill>
        <p:spPr>
          <a:xfrm>
            <a:off x="1028700" y="4059936"/>
            <a:ext cx="3291840" cy="1828800"/>
          </a:xfrm>
          <a:prstGeom prst="rect">
            <a:avLst/>
          </a:prstGeom>
          <a:ln w="88900" cap="sq" cmpd="thickThin">
            <a:solidFill>
              <a:schemeClr val="tx2"/>
            </a:solidFill>
            <a:prstDash val="solid"/>
            <a:miter lim="800000"/>
          </a:ln>
          <a:effectLst>
            <a:innerShdw blurRad="76200">
              <a:srgbClr val="000000"/>
            </a:innerShdw>
          </a:effectLst>
        </p:spPr>
      </p:pic>
      <p:grpSp>
        <p:nvGrpSpPr>
          <p:cNvPr id="5" name="Group 4"/>
          <p:cNvGrpSpPr/>
          <p:nvPr/>
        </p:nvGrpSpPr>
        <p:grpSpPr>
          <a:xfrm>
            <a:off x="1028700" y="1703673"/>
            <a:ext cx="3291840" cy="1828800"/>
            <a:chOff x="1028700" y="1703673"/>
            <a:chExt cx="3291840" cy="1828800"/>
          </a:xfrm>
        </p:grpSpPr>
        <p:grpSp>
          <p:nvGrpSpPr>
            <p:cNvPr id="4" name="Group 3"/>
            <p:cNvGrpSpPr/>
            <p:nvPr/>
          </p:nvGrpSpPr>
          <p:grpSpPr>
            <a:xfrm>
              <a:off x="1028700" y="1703673"/>
              <a:ext cx="3291840" cy="1828800"/>
              <a:chOff x="1028700" y="1703673"/>
              <a:chExt cx="3291840" cy="1828800"/>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7397" t="22971" r="14274" b="22126"/>
              <a:stretch/>
            </p:blipFill>
            <p:spPr>
              <a:xfrm>
                <a:off x="1028700" y="1703673"/>
                <a:ext cx="3291840" cy="1828800"/>
              </a:xfrm>
              <a:prstGeom prst="rect">
                <a:avLst/>
              </a:prstGeom>
              <a:ln w="88900" cap="sq" cmpd="thickThin">
                <a:solidFill>
                  <a:schemeClr val="tx2"/>
                </a:solidFill>
                <a:prstDash val="solid"/>
                <a:miter lim="800000"/>
              </a:ln>
              <a:effectLst>
                <a:innerShdw blurRad="76200">
                  <a:srgbClr val="000000"/>
                </a:innerShdw>
              </a:effectLst>
            </p:spPr>
          </p:pic>
          <p:sp>
            <p:nvSpPr>
              <p:cNvPr id="11" name="TextBox 10"/>
              <p:cNvSpPr txBox="1"/>
              <p:nvPr/>
            </p:nvSpPr>
            <p:spPr>
              <a:xfrm>
                <a:off x="1028700" y="1703673"/>
                <a:ext cx="3291840" cy="261610"/>
              </a:xfrm>
              <a:prstGeom prst="rect">
                <a:avLst/>
              </a:prstGeom>
              <a:solidFill>
                <a:schemeClr val="bg1">
                  <a:alpha val="80000"/>
                </a:schemeClr>
              </a:solidFill>
            </p:spPr>
            <p:txBody>
              <a:bodyPr wrap="square" rtlCol="0">
                <a:spAutoFit/>
              </a:bodyPr>
              <a:lstStyle/>
              <a:p>
                <a:r>
                  <a:rPr lang="en-US" sz="1100" b="1" dirty="0" smtClean="0">
                    <a:solidFill>
                      <a:schemeClr val="tx2"/>
                    </a:solidFill>
                    <a:latin typeface="Cambria" panose="02040503050406030204" pitchFamily="18" charset="0"/>
                  </a:rPr>
                  <a:t>Non-uniform network coverage</a:t>
                </a:r>
              </a:p>
            </p:txBody>
          </p:sp>
        </p:grpSp>
        <p:pic>
          <p:nvPicPr>
            <p:cNvPr id="24" name="Picture 23"/>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135380" y="2537301"/>
              <a:ext cx="548640" cy="548640"/>
            </a:xfrm>
            <a:prstGeom prst="rect">
              <a:avLst/>
            </a:prstGeom>
            <a:effectLst>
              <a:glow rad="38100">
                <a:schemeClr val="bg1">
                  <a:alpha val="80000"/>
                </a:schemeClr>
              </a:glow>
            </a:effectLst>
          </p:spPr>
        </p:pic>
      </p:grpSp>
      <p:grpSp>
        <p:nvGrpSpPr>
          <p:cNvPr id="3" name="Group 2"/>
          <p:cNvGrpSpPr/>
          <p:nvPr/>
        </p:nvGrpSpPr>
        <p:grpSpPr>
          <a:xfrm>
            <a:off x="4937760" y="1703673"/>
            <a:ext cx="3291840" cy="1828800"/>
            <a:chOff x="4937760" y="1703673"/>
            <a:chExt cx="3291840" cy="1828800"/>
          </a:xfrm>
        </p:grpSpPr>
        <p:grpSp>
          <p:nvGrpSpPr>
            <p:cNvPr id="19" name="Group 18"/>
            <p:cNvGrpSpPr/>
            <p:nvPr/>
          </p:nvGrpSpPr>
          <p:grpSpPr>
            <a:xfrm>
              <a:off x="4937760" y="1703673"/>
              <a:ext cx="3291840" cy="1828800"/>
              <a:chOff x="4937760" y="1703673"/>
              <a:chExt cx="3291840" cy="1828800"/>
            </a:xfrm>
          </p:grpSpPr>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b="25926"/>
              <a:stretch/>
            </p:blipFill>
            <p:spPr>
              <a:xfrm>
                <a:off x="4937760" y="1703673"/>
                <a:ext cx="3291840" cy="1828800"/>
              </a:xfrm>
              <a:prstGeom prst="rect">
                <a:avLst/>
              </a:prstGeom>
              <a:ln w="88900" cap="sq" cmpd="thickThin">
                <a:solidFill>
                  <a:schemeClr val="tx2"/>
                </a:solidFill>
                <a:prstDash val="solid"/>
                <a:miter lim="800000"/>
              </a:ln>
              <a:effectLst>
                <a:innerShdw blurRad="76200">
                  <a:srgbClr val="000000"/>
                </a:innerShdw>
              </a:effectLst>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r="46870"/>
              <a:stretch/>
            </p:blipFill>
            <p:spPr>
              <a:xfrm>
                <a:off x="4937760" y="1703673"/>
                <a:ext cx="1417320" cy="1828800"/>
              </a:xfrm>
              <a:prstGeom prst="rect">
                <a:avLst/>
              </a:prstGeom>
            </p:spPr>
          </p:pic>
        </p:grpSp>
        <p:sp>
          <p:nvSpPr>
            <p:cNvPr id="13" name="TextBox 12"/>
            <p:cNvSpPr txBox="1"/>
            <p:nvPr/>
          </p:nvSpPr>
          <p:spPr>
            <a:xfrm>
              <a:off x="4937760" y="1703673"/>
              <a:ext cx="3291840" cy="261610"/>
            </a:xfrm>
            <a:prstGeom prst="rect">
              <a:avLst/>
            </a:prstGeom>
            <a:solidFill>
              <a:schemeClr val="bg1">
                <a:alpha val="80000"/>
              </a:schemeClr>
            </a:solidFill>
          </p:spPr>
          <p:txBody>
            <a:bodyPr wrap="square" rtlCol="0">
              <a:spAutoFit/>
            </a:bodyPr>
            <a:lstStyle/>
            <a:p>
              <a:r>
                <a:rPr lang="en-US" sz="1100" b="1" dirty="0" smtClean="0">
                  <a:solidFill>
                    <a:schemeClr val="tx2"/>
                  </a:solidFill>
                  <a:latin typeface="Cambria" panose="02040503050406030204" pitchFamily="18" charset="0"/>
                </a:rPr>
                <a:t>Large-scale unbalanced deployment</a:t>
              </a:r>
            </a:p>
          </p:txBody>
        </p:sp>
      </p:grpSp>
      <p:grpSp>
        <p:nvGrpSpPr>
          <p:cNvPr id="2" name="Group 1"/>
          <p:cNvGrpSpPr/>
          <p:nvPr/>
        </p:nvGrpSpPr>
        <p:grpSpPr>
          <a:xfrm>
            <a:off x="4937760" y="4059936"/>
            <a:ext cx="3291840" cy="1830217"/>
            <a:chOff x="4937760" y="4059936"/>
            <a:chExt cx="3291840" cy="1830217"/>
          </a:xfrm>
        </p:grpSpPr>
        <p:pic>
          <p:nvPicPr>
            <p:cNvPr id="22" name="Picture 21"/>
            <p:cNvPicPr>
              <a:picLocks noChangeAspect="1"/>
            </p:cNvPicPr>
            <p:nvPr/>
          </p:nvPicPr>
          <p:blipFill rotWithShape="1">
            <a:blip r:embed="rId8">
              <a:extLst>
                <a:ext uri="{28A0092B-C50C-407E-A947-70E740481C1C}">
                  <a14:useLocalDpi xmlns:a14="http://schemas.microsoft.com/office/drawing/2010/main" val="0"/>
                </a:ext>
              </a:extLst>
            </a:blip>
            <a:srcRect b="4762"/>
            <a:stretch/>
          </p:blipFill>
          <p:spPr>
            <a:xfrm>
              <a:off x="4937760" y="4059936"/>
              <a:ext cx="3291840" cy="1828800"/>
            </a:xfrm>
            <a:prstGeom prst="rect">
              <a:avLst/>
            </a:prstGeom>
            <a:blipFill dpi="0" rotWithShape="1">
              <a:blip r:embed="rId9">
                <a:alphaModFix amt="95000"/>
              </a:blip>
              <a:srcRect/>
              <a:stretch>
                <a:fillRect/>
              </a:stretch>
            </a:blipFill>
            <a:ln w="88900" cap="sq" cmpd="thickThin">
              <a:solidFill>
                <a:schemeClr val="tx2"/>
              </a:solidFill>
              <a:prstDash val="solid"/>
              <a:miter lim="800000"/>
            </a:ln>
            <a:effectLst>
              <a:innerShdw blurRad="76200">
                <a:srgbClr val="000000"/>
              </a:innerShdw>
            </a:effectLst>
          </p:spPr>
        </p:pic>
        <p:sp>
          <p:nvSpPr>
            <p:cNvPr id="14" name="TextBox 13"/>
            <p:cNvSpPr txBox="1"/>
            <p:nvPr/>
          </p:nvSpPr>
          <p:spPr>
            <a:xfrm>
              <a:off x="4937760" y="5628543"/>
              <a:ext cx="3291840" cy="261610"/>
            </a:xfrm>
            <a:prstGeom prst="rect">
              <a:avLst/>
            </a:prstGeom>
            <a:solidFill>
              <a:schemeClr val="bg1">
                <a:alpha val="80000"/>
              </a:schemeClr>
            </a:solidFill>
          </p:spPr>
          <p:txBody>
            <a:bodyPr wrap="square" rtlCol="0">
              <a:spAutoFit/>
            </a:bodyPr>
            <a:lstStyle/>
            <a:p>
              <a:r>
                <a:rPr lang="en-US" sz="1100" b="1" dirty="0" smtClean="0">
                  <a:solidFill>
                    <a:schemeClr val="tx2"/>
                  </a:solidFill>
                  <a:latin typeface="Cambria" panose="02040503050406030204" pitchFamily="18" charset="0"/>
                </a:rPr>
                <a:t>Inaccuracy of low-cost sensors</a:t>
              </a:r>
            </a:p>
          </p:txBody>
        </p:sp>
      </p:grpSp>
    </p:spTree>
    <p:extLst>
      <p:ext uri="{BB962C8B-B14F-4D97-AF65-F5344CB8AC3E}">
        <p14:creationId xmlns:p14="http://schemas.microsoft.com/office/powerpoint/2010/main" val="465905068"/>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is key</a:t>
            </a:r>
            <a:endParaRPr lang="en-US" dirty="0"/>
          </a:p>
        </p:txBody>
      </p:sp>
      <p:sp>
        <p:nvSpPr>
          <p:cNvPr id="3" name="Slide Number Placeholder 2"/>
          <p:cNvSpPr>
            <a:spLocks noGrp="1"/>
          </p:cNvSpPr>
          <p:nvPr>
            <p:ph type="sldNum" sz="quarter" idx="12"/>
          </p:nvPr>
        </p:nvSpPr>
        <p:spPr/>
        <p:txBody>
          <a:bodyPr/>
          <a:lstStyle/>
          <a:p>
            <a:fld id="{69E57DC2-970A-4B3E-BB1C-7A09969E49DF}" type="slidenum">
              <a:rPr lang="en-US" smtClean="0"/>
              <a:t>13</a:t>
            </a:fld>
            <a:endParaRPr lang="en-US" dirty="0"/>
          </a:p>
        </p:txBody>
      </p:sp>
      <p:grpSp>
        <p:nvGrpSpPr>
          <p:cNvPr id="15" name="Group 14"/>
          <p:cNvGrpSpPr/>
          <p:nvPr/>
        </p:nvGrpSpPr>
        <p:grpSpPr>
          <a:xfrm>
            <a:off x="1711141" y="2139617"/>
            <a:ext cx="5836018" cy="3291840"/>
            <a:chOff x="1689494" y="2139617"/>
            <a:chExt cx="5836018" cy="3291840"/>
          </a:xfrm>
        </p:grpSpPr>
        <p:grpSp>
          <p:nvGrpSpPr>
            <p:cNvPr id="10" name="Group 9"/>
            <p:cNvGrpSpPr/>
            <p:nvPr/>
          </p:nvGrpSpPr>
          <p:grpSpPr>
            <a:xfrm>
              <a:off x="1689494" y="3965835"/>
              <a:ext cx="2926080" cy="1463039"/>
              <a:chOff x="1028700" y="3961436"/>
              <a:chExt cx="3722625" cy="1861311"/>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653" b="6653"/>
              <a:stretch/>
            </p:blipFill>
            <p:spPr>
              <a:xfrm>
                <a:off x="1028700" y="3961436"/>
                <a:ext cx="3722625" cy="1861311"/>
              </a:xfrm>
              <a:prstGeom prst="rect">
                <a:avLst/>
              </a:prstGeom>
              <a:blipFill>
                <a:blip r:embed="rId4">
                  <a:alphaModFix amt="95000"/>
                </a:blip>
                <a:tile tx="0" ty="0" sx="100000" sy="100000" flip="none" algn="tl"/>
              </a:blipFill>
              <a:ln w="88900" cap="sq" cmpd="thickThin">
                <a:solidFill>
                  <a:schemeClr val="accent3"/>
                </a:solidFill>
                <a:prstDash val="solid"/>
                <a:miter lim="800000"/>
              </a:ln>
              <a:effectLst>
                <a:innerShdw blurRad="76200">
                  <a:srgbClr val="000000"/>
                </a:innerShdw>
              </a:effectLst>
            </p:spPr>
          </p:pic>
          <p:sp>
            <p:nvSpPr>
              <p:cNvPr id="7" name="TextBox 6"/>
              <p:cNvSpPr txBox="1"/>
              <p:nvPr/>
            </p:nvSpPr>
            <p:spPr>
              <a:xfrm>
                <a:off x="1518413" y="4441797"/>
                <a:ext cx="2743199" cy="900588"/>
              </a:xfrm>
              <a:prstGeom prst="rect">
                <a:avLst/>
              </a:prstGeom>
              <a:gradFill flip="none" rotWithShape="1">
                <a:gsLst>
                  <a:gs pos="80000">
                    <a:schemeClr val="bg1"/>
                  </a:gs>
                  <a:gs pos="100000">
                    <a:schemeClr val="bg1">
                      <a:alpha val="0"/>
                    </a:schemeClr>
                  </a:gs>
                </a:gsLst>
                <a:path path="rect">
                  <a:fillToRect l="50000" t="50000" r="50000" b="50000"/>
                </a:path>
                <a:tileRect/>
              </a:gradFill>
            </p:spPr>
            <p:txBody>
              <a:bodyPr wrap="square" rtlCol="0">
                <a:spAutoFit/>
              </a:bodyPr>
              <a:lstStyle/>
              <a:p>
                <a:pPr algn="ctr"/>
                <a:r>
                  <a:rPr lang="en-US" sz="2000" b="1" dirty="0" smtClean="0">
                    <a:solidFill>
                      <a:schemeClr val="accent3">
                        <a:lumMod val="75000"/>
                      </a:schemeClr>
                    </a:solidFill>
                  </a:rPr>
                  <a:t>Data upload</a:t>
                </a:r>
              </a:p>
              <a:p>
                <a:pPr algn="ctr"/>
                <a:r>
                  <a:rPr lang="en-US" sz="2000" b="1" dirty="0" smtClean="0">
                    <a:solidFill>
                      <a:schemeClr val="accent3">
                        <a:lumMod val="75000"/>
                      </a:schemeClr>
                    </a:solidFill>
                  </a:rPr>
                  <a:t>planning</a:t>
                </a:r>
                <a:endParaRPr lang="en-US" sz="2000" b="1" dirty="0">
                  <a:solidFill>
                    <a:schemeClr val="accent3">
                      <a:lumMod val="75000"/>
                    </a:schemeClr>
                  </a:solidFill>
                </a:endParaRPr>
              </a:p>
            </p:txBody>
          </p:sp>
        </p:grpSp>
        <p:grpSp>
          <p:nvGrpSpPr>
            <p:cNvPr id="11" name="Group 10"/>
            <p:cNvGrpSpPr/>
            <p:nvPr/>
          </p:nvGrpSpPr>
          <p:grpSpPr>
            <a:xfrm>
              <a:off x="1689494" y="2139617"/>
              <a:ext cx="2926080" cy="1463040"/>
              <a:chOff x="1028700" y="1700784"/>
              <a:chExt cx="3722625" cy="1861312"/>
            </a:xfrm>
          </p:grpSpPr>
          <p:pic>
            <p:nvPicPr>
              <p:cNvPr id="5" name="Picture 4"/>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9514" b="25709"/>
              <a:stretch/>
            </p:blipFill>
            <p:spPr>
              <a:xfrm>
                <a:off x="1028700" y="1700784"/>
                <a:ext cx="3722625" cy="1861312"/>
              </a:xfrm>
              <a:prstGeom prst="rect">
                <a:avLst/>
              </a:prstGeom>
              <a:solidFill>
                <a:schemeClr val="bg1">
                  <a:lumMod val="95000"/>
                </a:schemeClr>
              </a:solidFill>
              <a:ln w="88900" cap="sq" cmpd="thickThin">
                <a:solidFill>
                  <a:schemeClr val="accent4"/>
                </a:solidFill>
                <a:prstDash val="solid"/>
                <a:miter lim="800000"/>
              </a:ln>
              <a:effectLst>
                <a:innerShdw blurRad="76200">
                  <a:srgbClr val="000000"/>
                </a:innerShdw>
              </a:effectLst>
            </p:spPr>
          </p:pic>
          <p:sp>
            <p:nvSpPr>
              <p:cNvPr id="8" name="TextBox 7"/>
              <p:cNvSpPr txBox="1"/>
              <p:nvPr/>
            </p:nvSpPr>
            <p:spPr>
              <a:xfrm>
                <a:off x="1518413" y="2181146"/>
                <a:ext cx="2743199" cy="900588"/>
              </a:xfrm>
              <a:prstGeom prst="rect">
                <a:avLst/>
              </a:prstGeom>
              <a:gradFill flip="none" rotWithShape="1">
                <a:gsLst>
                  <a:gs pos="80000">
                    <a:schemeClr val="bg1"/>
                  </a:gs>
                  <a:gs pos="100000">
                    <a:schemeClr val="bg1">
                      <a:alpha val="0"/>
                    </a:schemeClr>
                  </a:gs>
                </a:gsLst>
                <a:path path="rect">
                  <a:fillToRect l="50000" t="50000" r="50000" b="50000"/>
                </a:path>
                <a:tileRect/>
              </a:gradFill>
            </p:spPr>
            <p:txBody>
              <a:bodyPr wrap="square" rtlCol="0">
                <a:spAutoFit/>
              </a:bodyPr>
              <a:lstStyle/>
              <a:p>
                <a:pPr algn="ctr"/>
                <a:r>
                  <a:rPr lang="en-US" sz="2000" b="1" dirty="0" smtClean="0">
                    <a:solidFill>
                      <a:schemeClr val="accent4">
                        <a:lumMod val="75000"/>
                      </a:schemeClr>
                    </a:solidFill>
                  </a:rPr>
                  <a:t>Data generation</a:t>
                </a:r>
              </a:p>
              <a:p>
                <a:pPr algn="ctr"/>
                <a:r>
                  <a:rPr lang="en-US" sz="2000" b="1" dirty="0" smtClean="0">
                    <a:solidFill>
                      <a:schemeClr val="accent4">
                        <a:lumMod val="75000"/>
                      </a:schemeClr>
                    </a:solidFill>
                  </a:rPr>
                  <a:t>planning</a:t>
                </a:r>
                <a:endParaRPr lang="en-US" sz="2000" b="1" dirty="0">
                  <a:solidFill>
                    <a:schemeClr val="accent4">
                      <a:lumMod val="75000"/>
                    </a:schemeClr>
                  </a:solidFill>
                </a:endParaRPr>
              </a:p>
            </p:txBody>
          </p:sp>
        </p:grpSp>
        <p:grpSp>
          <p:nvGrpSpPr>
            <p:cNvPr id="12" name="Group 11"/>
            <p:cNvGrpSpPr>
              <a:grpSpLocks noChangeAspect="1"/>
            </p:cNvGrpSpPr>
            <p:nvPr/>
          </p:nvGrpSpPr>
          <p:grpSpPr>
            <a:xfrm>
              <a:off x="4937760" y="2139617"/>
              <a:ext cx="2587752" cy="3291840"/>
              <a:chOff x="4937760" y="1811583"/>
              <a:chExt cx="3291840" cy="4158167"/>
            </a:xfrm>
          </p:grpSpPr>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328" b="499"/>
              <a:stretch/>
            </p:blipFill>
            <p:spPr>
              <a:xfrm>
                <a:off x="4937760" y="1811583"/>
                <a:ext cx="3291840" cy="4158167"/>
              </a:xfrm>
              <a:prstGeom prst="rect">
                <a:avLst/>
              </a:prstGeom>
              <a:solidFill>
                <a:schemeClr val="bg1">
                  <a:lumMod val="95000"/>
                </a:schemeClr>
              </a:solidFill>
              <a:ln w="88900" cap="sq" cmpd="thickThin">
                <a:solidFill>
                  <a:schemeClr val="accent2">
                    <a:lumMod val="75000"/>
                  </a:schemeClr>
                </a:solidFill>
                <a:prstDash val="solid"/>
                <a:miter lim="800000"/>
              </a:ln>
              <a:effectLst>
                <a:innerShdw blurRad="76200">
                  <a:srgbClr val="000000"/>
                </a:innerShdw>
              </a:effectLst>
            </p:spPr>
          </p:pic>
          <p:sp>
            <p:nvSpPr>
              <p:cNvPr id="9" name="TextBox 8"/>
              <p:cNvSpPr txBox="1"/>
              <p:nvPr/>
            </p:nvSpPr>
            <p:spPr>
              <a:xfrm>
                <a:off x="5212080" y="3445974"/>
                <a:ext cx="2743200" cy="889386"/>
              </a:xfrm>
              <a:prstGeom prst="rect">
                <a:avLst/>
              </a:prstGeom>
              <a:gradFill flip="none" rotWithShape="1">
                <a:gsLst>
                  <a:gs pos="80000">
                    <a:schemeClr val="bg1"/>
                  </a:gs>
                  <a:gs pos="100000">
                    <a:schemeClr val="bg1">
                      <a:alpha val="0"/>
                    </a:schemeClr>
                  </a:gs>
                </a:gsLst>
                <a:path path="rect">
                  <a:fillToRect l="50000" t="50000" r="50000" b="50000"/>
                </a:path>
                <a:tileRect/>
              </a:gradFill>
            </p:spPr>
            <p:txBody>
              <a:bodyPr wrap="square" rtlCol="0">
                <a:spAutoFit/>
              </a:bodyPr>
              <a:lstStyle/>
              <a:p>
                <a:pPr algn="ctr"/>
                <a:r>
                  <a:rPr lang="en-US" sz="2000" b="1" dirty="0" smtClean="0">
                    <a:solidFill>
                      <a:schemeClr val="accent2">
                        <a:lumMod val="50000"/>
                      </a:schemeClr>
                    </a:solidFill>
                  </a:rPr>
                  <a:t>Sensor calibration</a:t>
                </a:r>
              </a:p>
              <a:p>
                <a:pPr algn="ctr"/>
                <a:r>
                  <a:rPr lang="en-US" sz="2000" b="1" dirty="0" smtClean="0">
                    <a:solidFill>
                      <a:schemeClr val="accent2">
                        <a:lumMod val="50000"/>
                      </a:schemeClr>
                    </a:solidFill>
                  </a:rPr>
                  <a:t>planning</a:t>
                </a:r>
                <a:endParaRPr lang="en-US" sz="2000" b="1" dirty="0">
                  <a:solidFill>
                    <a:schemeClr val="accent2">
                      <a:lumMod val="50000"/>
                    </a:schemeClr>
                  </a:solidFill>
                </a:endParaRPr>
              </a:p>
            </p:txBody>
          </p:sp>
        </p:grpSp>
      </p:grpSp>
      <p:grpSp>
        <p:nvGrpSpPr>
          <p:cNvPr id="22" name="Group 21"/>
          <p:cNvGrpSpPr/>
          <p:nvPr/>
        </p:nvGrpSpPr>
        <p:grpSpPr>
          <a:xfrm>
            <a:off x="1028700" y="1697590"/>
            <a:ext cx="7200900" cy="4169811"/>
            <a:chOff x="1028700" y="1697590"/>
            <a:chExt cx="7200900" cy="4169811"/>
          </a:xfrm>
        </p:grpSpPr>
        <p:sp>
          <p:nvSpPr>
            <p:cNvPr id="16" name="TextBox 15"/>
            <p:cNvSpPr txBox="1"/>
            <p:nvPr/>
          </p:nvSpPr>
          <p:spPr>
            <a:xfrm>
              <a:off x="1028700" y="1697590"/>
              <a:ext cx="7200900" cy="338554"/>
            </a:xfrm>
            <a:prstGeom prst="rect">
              <a:avLst/>
            </a:prstGeom>
            <a:noFill/>
          </p:spPr>
          <p:txBody>
            <a:bodyPr wrap="square" rtlCol="0">
              <a:spAutoFit/>
            </a:bodyPr>
            <a:lstStyle/>
            <a:p>
              <a:pPr algn="ctr"/>
              <a:r>
                <a:rPr lang="en-US" sz="1600" dirty="0" smtClean="0">
                  <a:solidFill>
                    <a:schemeClr val="tx2">
                      <a:alpha val="50000"/>
                    </a:schemeClr>
                  </a:solidFill>
                </a:rPr>
                <a:t>Deployment planning </a:t>
              </a:r>
              <a:r>
                <a:rPr lang="en-US" sz="1600" dirty="0">
                  <a:solidFill>
                    <a:schemeClr val="tx2">
                      <a:alpha val="50000"/>
                    </a:schemeClr>
                  </a:solidFill>
                </a:rPr>
                <a:t>–</a:t>
              </a:r>
              <a:r>
                <a:rPr lang="en-US" sz="1600" dirty="0" smtClean="0">
                  <a:solidFill>
                    <a:schemeClr val="tx2">
                      <a:alpha val="50000"/>
                    </a:schemeClr>
                  </a:solidFill>
                </a:rPr>
                <a:t> Registration</a:t>
              </a:r>
              <a:r>
                <a:rPr lang="en-US" sz="1600" dirty="0">
                  <a:solidFill>
                    <a:schemeClr val="tx2">
                      <a:alpha val="50000"/>
                    </a:schemeClr>
                  </a:solidFill>
                </a:rPr>
                <a:t> – </a:t>
              </a:r>
              <a:r>
                <a:rPr lang="en-US" sz="1600" dirty="0" smtClean="0">
                  <a:solidFill>
                    <a:schemeClr val="tx2">
                      <a:alpha val="50000"/>
                    </a:schemeClr>
                  </a:solidFill>
                </a:rPr>
                <a:t>Compression </a:t>
              </a:r>
              <a:r>
                <a:rPr lang="en-US" sz="1600" dirty="0">
                  <a:solidFill>
                    <a:schemeClr val="tx2">
                      <a:alpha val="50000"/>
                    </a:schemeClr>
                  </a:solidFill>
                </a:rPr>
                <a:t>– </a:t>
              </a:r>
              <a:r>
                <a:rPr lang="en-US" sz="1600" dirty="0" smtClean="0">
                  <a:solidFill>
                    <a:schemeClr val="tx2">
                      <a:alpha val="50000"/>
                    </a:schemeClr>
                  </a:solidFill>
                </a:rPr>
                <a:t>Path planning</a:t>
              </a:r>
              <a:r>
                <a:rPr lang="en-US" sz="1600" dirty="0">
                  <a:solidFill>
                    <a:schemeClr val="tx2">
                      <a:alpha val="50000"/>
                    </a:schemeClr>
                  </a:solidFill>
                </a:rPr>
                <a:t> – Analysis</a:t>
              </a:r>
            </a:p>
          </p:txBody>
        </p:sp>
        <p:sp>
          <p:nvSpPr>
            <p:cNvPr id="17" name="TextBox 16"/>
            <p:cNvSpPr txBox="1"/>
            <p:nvPr/>
          </p:nvSpPr>
          <p:spPr>
            <a:xfrm>
              <a:off x="1028700" y="5528847"/>
              <a:ext cx="7200900" cy="338554"/>
            </a:xfrm>
            <a:prstGeom prst="rect">
              <a:avLst/>
            </a:prstGeom>
            <a:noFill/>
          </p:spPr>
          <p:txBody>
            <a:bodyPr wrap="square" rtlCol="0">
              <a:spAutoFit/>
            </a:bodyPr>
            <a:lstStyle/>
            <a:p>
              <a:pPr algn="ctr"/>
              <a:r>
                <a:rPr lang="en-US" sz="1600" dirty="0" smtClean="0">
                  <a:solidFill>
                    <a:schemeClr val="tx2">
                      <a:alpha val="50000"/>
                    </a:schemeClr>
                  </a:solidFill>
                </a:rPr>
                <a:t>Probabilistic broadcasting – Clustering </a:t>
              </a:r>
              <a:r>
                <a:rPr lang="en-US" sz="1600" dirty="0">
                  <a:solidFill>
                    <a:schemeClr val="tx2">
                      <a:alpha val="50000"/>
                    </a:schemeClr>
                  </a:solidFill>
                </a:rPr>
                <a:t>– Caching </a:t>
              </a:r>
              <a:r>
                <a:rPr lang="en-US" sz="1600" dirty="0" smtClean="0">
                  <a:solidFill>
                    <a:schemeClr val="tx2">
                      <a:alpha val="50000"/>
                    </a:schemeClr>
                  </a:solidFill>
                </a:rPr>
                <a:t>– Routing – Swarm planning</a:t>
              </a:r>
              <a:endParaRPr lang="en-US" sz="1600" dirty="0">
                <a:solidFill>
                  <a:schemeClr val="tx2">
                    <a:alpha val="50000"/>
                  </a:schemeClr>
                </a:solidFill>
              </a:endParaRPr>
            </a:p>
          </p:txBody>
        </p:sp>
        <p:sp>
          <p:nvSpPr>
            <p:cNvPr id="20" name="TextBox 19"/>
            <p:cNvSpPr txBox="1"/>
            <p:nvPr/>
          </p:nvSpPr>
          <p:spPr>
            <a:xfrm rot="5400000">
              <a:off x="6142028" y="3613221"/>
              <a:ext cx="3492701" cy="338554"/>
            </a:xfrm>
            <a:prstGeom prst="rect">
              <a:avLst/>
            </a:prstGeom>
            <a:noFill/>
          </p:spPr>
          <p:txBody>
            <a:bodyPr wrap="square" rtlCol="0">
              <a:spAutoFit/>
            </a:bodyPr>
            <a:lstStyle/>
            <a:p>
              <a:pPr algn="ctr"/>
              <a:r>
                <a:rPr lang="en-US" sz="1600" dirty="0">
                  <a:solidFill>
                    <a:schemeClr val="tx2">
                      <a:alpha val="50000"/>
                    </a:schemeClr>
                  </a:solidFill>
                </a:rPr>
                <a:t>– </a:t>
              </a:r>
              <a:r>
                <a:rPr lang="en-US" sz="1600" dirty="0" err="1" smtClean="0">
                  <a:solidFill>
                    <a:schemeClr val="tx2">
                      <a:alpha val="50000"/>
                    </a:schemeClr>
                  </a:solidFill>
                </a:rPr>
                <a:t>Muling</a:t>
              </a:r>
              <a:r>
                <a:rPr lang="en-US" sz="1600" dirty="0" smtClean="0">
                  <a:solidFill>
                    <a:schemeClr val="tx2">
                      <a:alpha val="50000"/>
                    </a:schemeClr>
                  </a:solidFill>
                </a:rPr>
                <a:t> </a:t>
              </a:r>
              <a:r>
                <a:rPr lang="en-US" sz="1600" dirty="0">
                  <a:solidFill>
                    <a:schemeClr val="tx2">
                      <a:alpha val="50000"/>
                    </a:schemeClr>
                  </a:solidFill>
                </a:rPr>
                <a:t>– </a:t>
              </a:r>
              <a:r>
                <a:rPr lang="en-US" sz="1600" dirty="0" smtClean="0">
                  <a:solidFill>
                    <a:schemeClr val="tx2">
                      <a:alpha val="50000"/>
                    </a:schemeClr>
                  </a:solidFill>
                </a:rPr>
                <a:t>Protocol – Mobile cloud</a:t>
              </a:r>
              <a:r>
                <a:rPr lang="en-US" sz="1600" dirty="0">
                  <a:solidFill>
                    <a:schemeClr val="tx2">
                      <a:alpha val="50000"/>
                    </a:schemeClr>
                  </a:solidFill>
                </a:rPr>
                <a:t> </a:t>
              </a:r>
              <a:r>
                <a:rPr lang="en-US" sz="1600" dirty="0" smtClean="0">
                  <a:solidFill>
                    <a:schemeClr val="tx2">
                      <a:alpha val="50000"/>
                    </a:schemeClr>
                  </a:solidFill>
                </a:rPr>
                <a:t>–</a:t>
              </a:r>
              <a:endParaRPr lang="en-US" sz="1600" dirty="0">
                <a:solidFill>
                  <a:schemeClr val="tx2">
                    <a:alpha val="50000"/>
                  </a:schemeClr>
                </a:solidFill>
              </a:endParaRPr>
            </a:p>
          </p:txBody>
        </p:sp>
        <p:sp>
          <p:nvSpPr>
            <p:cNvPr id="21" name="TextBox 20"/>
            <p:cNvSpPr txBox="1"/>
            <p:nvPr/>
          </p:nvSpPr>
          <p:spPr>
            <a:xfrm rot="16200000">
              <a:off x="-376431" y="3613220"/>
              <a:ext cx="3492701" cy="338554"/>
            </a:xfrm>
            <a:prstGeom prst="rect">
              <a:avLst/>
            </a:prstGeom>
            <a:noFill/>
          </p:spPr>
          <p:txBody>
            <a:bodyPr wrap="square" rtlCol="0">
              <a:spAutoFit/>
            </a:bodyPr>
            <a:lstStyle/>
            <a:p>
              <a:pPr algn="ctr"/>
              <a:r>
                <a:rPr lang="en-US" sz="1600" dirty="0" smtClean="0">
                  <a:solidFill>
                    <a:schemeClr val="tx2">
                      <a:alpha val="50000"/>
                    </a:schemeClr>
                  </a:solidFill>
                </a:rPr>
                <a:t>– Load balancing </a:t>
              </a:r>
              <a:r>
                <a:rPr lang="en-US" sz="1600" dirty="0">
                  <a:solidFill>
                    <a:schemeClr val="tx2">
                      <a:alpha val="50000"/>
                    </a:schemeClr>
                  </a:solidFill>
                </a:rPr>
                <a:t>– </a:t>
              </a:r>
              <a:r>
                <a:rPr lang="en-US" sz="1600" dirty="0" smtClean="0">
                  <a:solidFill>
                    <a:schemeClr val="tx2">
                      <a:alpha val="50000"/>
                    </a:schemeClr>
                  </a:solidFill>
                </a:rPr>
                <a:t>Crowd incentive</a:t>
              </a:r>
              <a:r>
                <a:rPr lang="en-US" sz="1600" dirty="0">
                  <a:solidFill>
                    <a:schemeClr val="tx2">
                      <a:alpha val="50000"/>
                    </a:schemeClr>
                  </a:solidFill>
                </a:rPr>
                <a:t> </a:t>
              </a:r>
              <a:r>
                <a:rPr lang="en-US" sz="1600" dirty="0" smtClean="0">
                  <a:solidFill>
                    <a:schemeClr val="tx2">
                      <a:alpha val="50000"/>
                    </a:schemeClr>
                  </a:solidFill>
                </a:rPr>
                <a:t>–</a:t>
              </a:r>
              <a:endParaRPr lang="en-US" sz="1600" dirty="0">
                <a:solidFill>
                  <a:schemeClr val="tx2">
                    <a:alpha val="50000"/>
                  </a:schemeClr>
                </a:solidFill>
              </a:endParaRPr>
            </a:p>
          </p:txBody>
        </p:sp>
      </p:grpSp>
    </p:spTree>
    <p:extLst>
      <p:ext uri="{BB962C8B-B14F-4D97-AF65-F5344CB8AC3E}">
        <p14:creationId xmlns:p14="http://schemas.microsoft.com/office/powerpoint/2010/main" val="1189826810"/>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312244300"/>
              </p:ext>
            </p:extLst>
          </p:nvPr>
        </p:nvGraphicFramePr>
        <p:xfrm>
          <a:off x="1028700" y="91440"/>
          <a:ext cx="7772400" cy="6675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69E57DC2-970A-4B3E-BB1C-7A09969E49DF}" type="slidenum">
              <a:rPr lang="en-US" smtClean="0"/>
              <a:t>14</a:t>
            </a:fld>
            <a:endParaRPr lang="en-US" dirty="0"/>
          </a:p>
        </p:txBody>
      </p:sp>
    </p:spTree>
    <p:extLst>
      <p:ext uri="{BB962C8B-B14F-4D97-AF65-F5344CB8AC3E}">
        <p14:creationId xmlns:p14="http://schemas.microsoft.com/office/powerpoint/2010/main" val="1895275972"/>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Publications</a:t>
            </a:r>
            <a:endParaRPr lang="en-US" dirty="0"/>
          </a:p>
        </p:txBody>
      </p:sp>
      <p:sp>
        <p:nvSpPr>
          <p:cNvPr id="3" name="Slide Number Placeholder 2"/>
          <p:cNvSpPr>
            <a:spLocks noGrp="1"/>
          </p:cNvSpPr>
          <p:nvPr>
            <p:ph type="sldNum" sz="quarter" idx="12"/>
          </p:nvPr>
        </p:nvSpPr>
        <p:spPr/>
        <p:txBody>
          <a:bodyPr/>
          <a:lstStyle/>
          <a:p>
            <a:fld id="{69E57DC2-970A-4B3E-BB1C-7A09969E49DF}" type="slidenum">
              <a:rPr lang="en-US" smtClean="0"/>
              <a:t>15</a:t>
            </a:fld>
            <a:endParaRPr lang="en-US" dirty="0"/>
          </a:p>
        </p:txBody>
      </p:sp>
      <p:sp>
        <p:nvSpPr>
          <p:cNvPr id="28" name="TextBox 27"/>
          <p:cNvSpPr txBox="1"/>
          <p:nvPr/>
        </p:nvSpPr>
        <p:spPr>
          <a:xfrm>
            <a:off x="1028699" y="4808889"/>
            <a:ext cx="7205472" cy="1055925"/>
          </a:xfrm>
          <a:prstGeom prst="rect">
            <a:avLst/>
          </a:prstGeom>
          <a:solidFill>
            <a:schemeClr val="bg1">
              <a:alpha val="80000"/>
            </a:schemeClr>
          </a:solidFill>
          <a:ln w="88900" cmpd="thickThin">
            <a:solidFill>
              <a:srgbClr val="7030A0"/>
            </a:solidFill>
            <a:miter lim="800000"/>
          </a:ln>
        </p:spPr>
        <p:txBody>
          <a:bodyPr wrap="square" lIns="457200" rtlCol="0" anchor="ctr" anchorCtr="0">
            <a:noAutofit/>
          </a:bodyPr>
          <a:lstStyle/>
          <a:p>
            <a:pPr marL="119063" indent="-119063">
              <a:buFont typeface="Arial" panose="020B0604020202020204" pitchFamily="34" charset="0"/>
              <a:buChar char="•"/>
            </a:pPr>
            <a:r>
              <a:rPr lang="en-US" sz="1400" dirty="0" smtClean="0">
                <a:solidFill>
                  <a:schemeClr val="bg1">
                    <a:lumMod val="50000"/>
                  </a:schemeClr>
                </a:solidFill>
                <a:latin typeface="Bahnschrift Light Condensed" panose="020B0502040204020203" pitchFamily="34" charset="0"/>
                <a:cs typeface="Times New Roman" panose="02020603050405020304" pitchFamily="18" charset="0"/>
              </a:rPr>
              <a:t>M</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 Y. S. Uddin, A. Nelson, K. Benson, G. Wang, </a:t>
            </a:r>
            <a:r>
              <a:rPr lang="en-US" sz="1400" u="sng" dirty="0">
                <a:latin typeface="Bahnschrift Light Condensed" panose="020B0502040204020203" pitchFamily="34" charset="0"/>
                <a:cs typeface="Times New Roman" panose="02020603050405020304" pitchFamily="18" charset="0"/>
              </a:rPr>
              <a:t>Q. Zhu</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 Q. Han, N. </a:t>
            </a:r>
            <a:r>
              <a:rPr lang="en-US" sz="1400" dirty="0" err="1">
                <a:solidFill>
                  <a:schemeClr val="bg1">
                    <a:lumMod val="50000"/>
                  </a:schemeClr>
                </a:solidFill>
                <a:latin typeface="Bahnschrift Light Condensed" panose="020B0502040204020203" pitchFamily="34" charset="0"/>
                <a:cs typeface="Times New Roman" panose="02020603050405020304" pitchFamily="18" charset="0"/>
              </a:rPr>
              <a:t>Alhassoun</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 P. </a:t>
            </a:r>
            <a:r>
              <a:rPr lang="en-US" sz="1400" dirty="0" err="1">
                <a:solidFill>
                  <a:schemeClr val="bg1">
                    <a:lumMod val="50000"/>
                  </a:schemeClr>
                </a:solidFill>
                <a:latin typeface="Bahnschrift Light Condensed" panose="020B0502040204020203" pitchFamily="34" charset="0"/>
                <a:cs typeface="Times New Roman" panose="02020603050405020304" pitchFamily="18" charset="0"/>
              </a:rPr>
              <a:t>Chakravarthi</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 J. </a:t>
            </a:r>
            <a:r>
              <a:rPr lang="en-US" sz="1400" dirty="0" err="1">
                <a:solidFill>
                  <a:schemeClr val="bg1">
                    <a:lumMod val="50000"/>
                  </a:schemeClr>
                </a:solidFill>
                <a:latin typeface="Bahnschrift Light Condensed" panose="020B0502040204020203" pitchFamily="34" charset="0"/>
                <a:cs typeface="Times New Roman" panose="02020603050405020304" pitchFamily="18" charset="0"/>
              </a:rPr>
              <a:t>Stamatakis</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 </a:t>
            </a:r>
            <a:r>
              <a:rPr lang="en-US" sz="1400" dirty="0" smtClean="0">
                <a:solidFill>
                  <a:schemeClr val="bg1">
                    <a:lumMod val="50000"/>
                  </a:schemeClr>
                </a:solidFill>
                <a:latin typeface="Bahnschrift Light Condensed" panose="020B0502040204020203" pitchFamily="34" charset="0"/>
                <a:cs typeface="Times New Roman" panose="02020603050405020304" pitchFamily="18" charset="0"/>
              </a:rPr>
              <a:t>et al. </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a:t>
            </a:r>
            <a:r>
              <a:rPr lang="en-US" sz="1400" b="1" dirty="0">
                <a:solidFill>
                  <a:srgbClr val="7030A0"/>
                </a:solidFill>
                <a:latin typeface="Bahnschrift Light Condensed" panose="020B0502040204020203" pitchFamily="34" charset="0"/>
                <a:cs typeface="Times New Roman" panose="02020603050405020304" pitchFamily="18" charset="0"/>
              </a:rPr>
              <a:t>The SCALE2 Multi-network Architecture for IoT-based Resilient Communities</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 in IEEE SMARTCOMP 2016</a:t>
            </a:r>
            <a:r>
              <a:rPr lang="en-US" sz="1400" dirty="0" smtClean="0">
                <a:solidFill>
                  <a:schemeClr val="bg1">
                    <a:lumMod val="50000"/>
                  </a:schemeClr>
                </a:solidFill>
                <a:latin typeface="Bahnschrift Light Condensed" panose="020B0502040204020203" pitchFamily="34" charset="0"/>
                <a:cs typeface="Times New Roman" panose="02020603050405020304" pitchFamily="18" charset="0"/>
              </a:rPr>
              <a:t>.</a:t>
            </a:r>
          </a:p>
          <a:p>
            <a:pPr marL="119063" indent="-119063">
              <a:buFont typeface="Arial" panose="020B0604020202020204" pitchFamily="34" charset="0"/>
              <a:buChar char="•"/>
            </a:pPr>
            <a:r>
              <a:rPr lang="en-US" sz="1400" dirty="0">
                <a:solidFill>
                  <a:schemeClr val="bg1">
                    <a:lumMod val="50000"/>
                  </a:schemeClr>
                </a:solidFill>
                <a:latin typeface="Bahnschrift Light Condensed" panose="020B0502040204020203" pitchFamily="34" charset="0"/>
                <a:cs typeface="Times New Roman" panose="02020603050405020304" pitchFamily="18" charset="0"/>
              </a:rPr>
              <a:t>K. Benson, C. </a:t>
            </a:r>
            <a:r>
              <a:rPr lang="en-US" sz="1400" dirty="0" err="1">
                <a:solidFill>
                  <a:schemeClr val="bg1">
                    <a:lumMod val="50000"/>
                  </a:schemeClr>
                </a:solidFill>
                <a:latin typeface="Bahnschrift Light Condensed" panose="020B0502040204020203" pitchFamily="34" charset="0"/>
                <a:cs typeface="Times New Roman" panose="02020603050405020304" pitchFamily="18" charset="0"/>
              </a:rPr>
              <a:t>Fracchia</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 G. Wang, </a:t>
            </a:r>
            <a:r>
              <a:rPr lang="en-US" sz="1400" u="sng" dirty="0">
                <a:latin typeface="Bahnschrift Light Condensed" panose="020B0502040204020203" pitchFamily="34" charset="0"/>
                <a:cs typeface="Times New Roman" panose="02020603050405020304" pitchFamily="18" charset="0"/>
              </a:rPr>
              <a:t>Q. Zhu</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 S. </a:t>
            </a:r>
            <a:r>
              <a:rPr lang="en-US" sz="1400" dirty="0" err="1">
                <a:solidFill>
                  <a:schemeClr val="bg1">
                    <a:lumMod val="50000"/>
                  </a:schemeClr>
                </a:solidFill>
                <a:latin typeface="Bahnschrift Light Condensed" panose="020B0502040204020203" pitchFamily="34" charset="0"/>
                <a:cs typeface="Times New Roman" panose="02020603050405020304" pitchFamily="18" charset="0"/>
              </a:rPr>
              <a:t>Almomen</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 J. Cohn, L. D’Arcy, D. Hoffman, M. Makai, </a:t>
            </a:r>
            <a:r>
              <a:rPr lang="en-US" sz="1400" dirty="0" smtClean="0">
                <a:solidFill>
                  <a:schemeClr val="bg1">
                    <a:lumMod val="50000"/>
                  </a:schemeClr>
                </a:solidFill>
                <a:latin typeface="Bahnschrift Light Condensed" panose="020B0502040204020203" pitchFamily="34" charset="0"/>
                <a:cs typeface="Times New Roman" panose="02020603050405020304" pitchFamily="18" charset="0"/>
              </a:rPr>
              <a:t>et al. </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a:t>
            </a:r>
            <a:r>
              <a:rPr lang="en-US" sz="1400" b="1" dirty="0">
                <a:solidFill>
                  <a:srgbClr val="7030A0"/>
                </a:solidFill>
                <a:latin typeface="Bahnschrift Light Condensed" panose="020B0502040204020203" pitchFamily="34" charset="0"/>
                <a:cs typeface="Times New Roman" panose="02020603050405020304" pitchFamily="18" charset="0"/>
              </a:rPr>
              <a:t>SCALE: Safe Community Awareness and Alerting Leveraging the Internet of Things</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 IEEE Communications (2015</a:t>
            </a:r>
            <a:r>
              <a:rPr lang="en-US" sz="1400" dirty="0" smtClean="0">
                <a:solidFill>
                  <a:schemeClr val="bg1">
                    <a:lumMod val="50000"/>
                  </a:schemeClr>
                </a:solidFill>
                <a:latin typeface="Bahnschrift Light Condensed" panose="020B0502040204020203" pitchFamily="34" charset="0"/>
                <a:cs typeface="Times New Roman" panose="02020603050405020304" pitchFamily="18" charset="0"/>
              </a:rPr>
              <a:t>).</a:t>
            </a:r>
            <a:endParaRPr lang="en-US" sz="1400" dirty="0">
              <a:solidFill>
                <a:schemeClr val="bg1">
                  <a:lumMod val="50000"/>
                </a:schemeClr>
              </a:solidFill>
              <a:latin typeface="Bahnschrift Light Condensed" panose="020B0502040204020203" pitchFamily="34" charset="0"/>
              <a:cs typeface="Times New Roman" panose="02020603050405020304" pitchFamily="18" charset="0"/>
            </a:endParaRPr>
          </a:p>
        </p:txBody>
      </p:sp>
      <p:sp>
        <p:nvSpPr>
          <p:cNvPr id="18" name="TextBox 17"/>
          <p:cNvSpPr txBox="1"/>
          <p:nvPr/>
        </p:nvSpPr>
        <p:spPr>
          <a:xfrm rot="16200000">
            <a:off x="733330" y="5106335"/>
            <a:ext cx="1052720" cy="461665"/>
          </a:xfrm>
          <a:prstGeom prst="rect">
            <a:avLst/>
          </a:prstGeom>
          <a:noFill/>
        </p:spPr>
        <p:txBody>
          <a:bodyPr wrap="square" tIns="91440" bIns="91440" rtlCol="0">
            <a:spAutoFit/>
          </a:bodyPr>
          <a:lstStyle/>
          <a:p>
            <a:pPr algn="ctr"/>
            <a:r>
              <a:rPr lang="en-US" dirty="0" smtClean="0">
                <a:solidFill>
                  <a:srgbClr val="7030A0"/>
                </a:solidFill>
              </a:rPr>
              <a:t>SCALE</a:t>
            </a:r>
            <a:endParaRPr lang="en-US" dirty="0">
              <a:solidFill>
                <a:srgbClr val="7030A0"/>
              </a:solidFill>
            </a:endParaRPr>
          </a:p>
        </p:txBody>
      </p:sp>
      <p:sp>
        <p:nvSpPr>
          <p:cNvPr id="7" name="TextBox 6"/>
          <p:cNvSpPr txBox="1"/>
          <p:nvPr/>
        </p:nvSpPr>
        <p:spPr>
          <a:xfrm>
            <a:off x="1033272" y="3255262"/>
            <a:ext cx="4663440" cy="1277272"/>
          </a:xfrm>
          <a:prstGeom prst="rect">
            <a:avLst/>
          </a:prstGeom>
          <a:solidFill>
            <a:schemeClr val="bg1">
              <a:alpha val="80000"/>
            </a:schemeClr>
          </a:solidFill>
          <a:ln w="88900" cmpd="thickThin">
            <a:solidFill>
              <a:schemeClr val="accent3"/>
            </a:solidFill>
            <a:miter lim="800000"/>
          </a:ln>
        </p:spPr>
        <p:txBody>
          <a:bodyPr wrap="square" lIns="457200" rtlCol="0" anchor="ctr" anchorCtr="0">
            <a:noAutofit/>
          </a:bodyPr>
          <a:lstStyle/>
          <a:p>
            <a:pPr marL="119063" indent="-119063">
              <a:buFont typeface="Arial" panose="020B0604020202020204" pitchFamily="34" charset="0"/>
              <a:buChar char="•"/>
            </a:pPr>
            <a:r>
              <a:rPr lang="en-US" sz="1400" u="sng" dirty="0">
                <a:latin typeface="Bahnschrift Light Condensed" panose="020B0502040204020203" pitchFamily="34" charset="0"/>
                <a:cs typeface="Times New Roman" panose="02020603050405020304" pitchFamily="18" charset="0"/>
              </a:rPr>
              <a:t>Q. Zhu</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 </a:t>
            </a:r>
            <a:r>
              <a:rPr lang="en-US" sz="1400" dirty="0" smtClean="0">
                <a:solidFill>
                  <a:schemeClr val="bg1">
                    <a:lumMod val="50000"/>
                  </a:schemeClr>
                </a:solidFill>
                <a:latin typeface="Bahnschrift Light Condensed" panose="020B0502040204020203" pitchFamily="34" charset="0"/>
                <a:cs typeface="Times New Roman" panose="02020603050405020304" pitchFamily="18" charset="0"/>
              </a:rPr>
              <a:t>et al. </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a:t>
            </a:r>
            <a:r>
              <a:rPr lang="en-US" sz="1400" b="1" dirty="0">
                <a:solidFill>
                  <a:schemeClr val="accent3">
                    <a:lumMod val="75000"/>
                  </a:schemeClr>
                </a:solidFill>
                <a:latin typeface="Bahnschrift Light Condensed" panose="020B0502040204020203" pitchFamily="34" charset="0"/>
                <a:cs typeface="Times New Roman" panose="02020603050405020304" pitchFamily="18" charset="0"/>
              </a:rPr>
              <a:t>Data Collection and Upload under Dynamicity in Smart Community Internet-of-Things Deployments</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 </a:t>
            </a:r>
            <a:r>
              <a:rPr lang="en-US" sz="1400" dirty="0" smtClean="0">
                <a:solidFill>
                  <a:schemeClr val="bg1">
                    <a:lumMod val="50000"/>
                  </a:schemeClr>
                </a:solidFill>
                <a:latin typeface="Bahnschrift Light Condensed" panose="020B0502040204020203" pitchFamily="34" charset="0"/>
                <a:cs typeface="Times New Roman" panose="02020603050405020304" pitchFamily="18" charset="0"/>
              </a:rPr>
              <a:t>PMC </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(2017</a:t>
            </a:r>
            <a:r>
              <a:rPr lang="en-US" sz="1400" dirty="0" smtClean="0">
                <a:solidFill>
                  <a:schemeClr val="bg1">
                    <a:lumMod val="50000"/>
                  </a:schemeClr>
                </a:solidFill>
                <a:latin typeface="Bahnschrift Light Condensed" panose="020B0502040204020203" pitchFamily="34" charset="0"/>
                <a:cs typeface="Times New Roman" panose="02020603050405020304" pitchFamily="18" charset="0"/>
              </a:rPr>
              <a:t>).</a:t>
            </a:r>
            <a:endParaRPr lang="en-US" sz="1400" u="sng" dirty="0" smtClean="0">
              <a:latin typeface="Bahnschrift Light Condensed" panose="020B0502040204020203" pitchFamily="34" charset="0"/>
              <a:cs typeface="Times New Roman" panose="02020603050405020304" pitchFamily="18" charset="0"/>
            </a:endParaRPr>
          </a:p>
          <a:p>
            <a:pPr marL="119063" indent="-119063">
              <a:buFont typeface="Arial" panose="020B0604020202020204" pitchFamily="34" charset="0"/>
              <a:buChar char="•"/>
            </a:pPr>
            <a:r>
              <a:rPr lang="en-US" sz="1400" u="sng" dirty="0" smtClean="0">
                <a:latin typeface="Bahnschrift Light Condensed" panose="020B0502040204020203" pitchFamily="34" charset="0"/>
                <a:cs typeface="Times New Roman" panose="02020603050405020304" pitchFamily="18" charset="0"/>
              </a:rPr>
              <a:t>Q</a:t>
            </a:r>
            <a:r>
              <a:rPr lang="en-US" sz="1400" u="sng" dirty="0">
                <a:latin typeface="Bahnschrift Light Condensed" panose="020B0502040204020203" pitchFamily="34" charset="0"/>
                <a:cs typeface="Times New Roman" panose="02020603050405020304" pitchFamily="18" charset="0"/>
              </a:rPr>
              <a:t>. Zhu</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 </a:t>
            </a:r>
            <a:r>
              <a:rPr lang="en-US" sz="1400" dirty="0" smtClean="0">
                <a:solidFill>
                  <a:schemeClr val="bg1">
                    <a:lumMod val="50000"/>
                  </a:schemeClr>
                </a:solidFill>
                <a:latin typeface="Bahnschrift Light Condensed" panose="020B0502040204020203" pitchFamily="34" charset="0"/>
                <a:cs typeface="Times New Roman" panose="02020603050405020304" pitchFamily="18" charset="0"/>
              </a:rPr>
              <a:t>et al. </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a:t>
            </a:r>
            <a:r>
              <a:rPr lang="en-US" sz="1400" b="1" dirty="0">
                <a:solidFill>
                  <a:schemeClr val="accent3">
                    <a:lumMod val="75000"/>
                  </a:schemeClr>
                </a:solidFill>
                <a:latin typeface="Bahnschrift Light Condensed" panose="020B0502040204020203" pitchFamily="34" charset="0"/>
                <a:cs typeface="Times New Roman" panose="02020603050405020304" pitchFamily="18" charset="0"/>
              </a:rPr>
              <a:t>Upload Planning for Mobile Data Collection in Smart Community Internet-of-Things Deployments</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 in IEEE SMARTCOMP 2016. </a:t>
            </a:r>
            <a:r>
              <a:rPr lang="en-US" sz="1400" b="1" dirty="0">
                <a:solidFill>
                  <a:srgbClr val="FF0000"/>
                </a:solidFill>
                <a:effectLst>
                  <a:glow rad="139700">
                    <a:schemeClr val="bg1">
                      <a:alpha val="40000"/>
                    </a:schemeClr>
                  </a:glow>
                </a:effectLst>
                <a:latin typeface="Bahnschrift Light Condensed" panose="020B0502040204020203" pitchFamily="34" charset="0"/>
                <a:cs typeface="Times New Roman" panose="02020603050405020304" pitchFamily="18" charset="0"/>
              </a:rPr>
              <a:t>(Best paper nomination</a:t>
            </a:r>
            <a:r>
              <a:rPr lang="en-US" sz="1400" b="1" dirty="0" smtClean="0">
                <a:solidFill>
                  <a:srgbClr val="FF0000"/>
                </a:solidFill>
                <a:effectLst>
                  <a:glow rad="139700">
                    <a:schemeClr val="bg1">
                      <a:alpha val="40000"/>
                    </a:schemeClr>
                  </a:glow>
                </a:effectLst>
                <a:latin typeface="Bahnschrift Light Condensed" panose="020B0502040204020203" pitchFamily="34" charset="0"/>
                <a:cs typeface="Times New Roman" panose="02020603050405020304" pitchFamily="18" charset="0"/>
              </a:rPr>
              <a:t>)</a:t>
            </a:r>
            <a:endParaRPr lang="en-US" sz="1400" b="1" dirty="0">
              <a:solidFill>
                <a:srgbClr val="FF0000"/>
              </a:solidFill>
              <a:effectLst>
                <a:glow rad="139700">
                  <a:schemeClr val="bg1">
                    <a:alpha val="40000"/>
                  </a:schemeClr>
                </a:glow>
              </a:effectLst>
              <a:latin typeface="Bahnschrift Light Condensed" panose="020B0502040204020203" pitchFamily="34" charset="0"/>
              <a:cs typeface="Times New Roman" panose="02020603050405020304" pitchFamily="18" charset="0"/>
            </a:endParaRPr>
          </a:p>
        </p:txBody>
      </p:sp>
      <p:sp>
        <p:nvSpPr>
          <p:cNvPr id="29" name="TextBox 28"/>
          <p:cNvSpPr txBox="1"/>
          <p:nvPr/>
        </p:nvSpPr>
        <p:spPr>
          <a:xfrm rot="16200000">
            <a:off x="624082" y="3659878"/>
            <a:ext cx="1270897" cy="461665"/>
          </a:xfrm>
          <a:prstGeom prst="rect">
            <a:avLst/>
          </a:prstGeom>
          <a:noFill/>
        </p:spPr>
        <p:txBody>
          <a:bodyPr wrap="square" tIns="91440" bIns="91440" rtlCol="0">
            <a:spAutoFit/>
          </a:bodyPr>
          <a:lstStyle/>
          <a:p>
            <a:pPr algn="ctr"/>
            <a:r>
              <a:rPr lang="en-US" dirty="0" smtClean="0">
                <a:solidFill>
                  <a:schemeClr val="accent3">
                    <a:lumMod val="75000"/>
                  </a:schemeClr>
                </a:solidFill>
              </a:rPr>
              <a:t>Upload</a:t>
            </a:r>
            <a:endParaRPr lang="en-US" dirty="0">
              <a:solidFill>
                <a:schemeClr val="accent3">
                  <a:lumMod val="75000"/>
                </a:schemeClr>
              </a:solidFill>
            </a:endParaRPr>
          </a:p>
        </p:txBody>
      </p:sp>
      <p:sp>
        <p:nvSpPr>
          <p:cNvPr id="8" name="TextBox 7"/>
          <p:cNvSpPr txBox="1"/>
          <p:nvPr/>
        </p:nvSpPr>
        <p:spPr>
          <a:xfrm>
            <a:off x="1033272" y="1700472"/>
            <a:ext cx="4663440" cy="1280160"/>
          </a:xfrm>
          <a:prstGeom prst="rect">
            <a:avLst/>
          </a:prstGeom>
          <a:solidFill>
            <a:schemeClr val="bg1">
              <a:alpha val="80000"/>
            </a:schemeClr>
          </a:solidFill>
          <a:ln w="88900" cmpd="thickThin">
            <a:solidFill>
              <a:schemeClr val="accent4"/>
            </a:solidFill>
            <a:miter lim="800000"/>
          </a:ln>
        </p:spPr>
        <p:txBody>
          <a:bodyPr wrap="square" lIns="457200" rtlCol="0" anchor="ctr" anchorCtr="0">
            <a:noAutofit/>
          </a:bodyPr>
          <a:lstStyle/>
          <a:p>
            <a:pPr marL="119063" indent="-119063">
              <a:buFont typeface="Arial" panose="020B0604020202020204" pitchFamily="34" charset="0"/>
              <a:buChar char="•"/>
            </a:pPr>
            <a:r>
              <a:rPr lang="en-US" sz="1400" u="sng" dirty="0">
                <a:latin typeface="Bahnschrift Light Condensed" panose="020B0502040204020203" pitchFamily="34" charset="0"/>
                <a:cs typeface="Times New Roman" panose="02020603050405020304" pitchFamily="18" charset="0"/>
              </a:rPr>
              <a:t>Q. Zhu</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 </a:t>
            </a:r>
            <a:r>
              <a:rPr lang="en-US" sz="1400" dirty="0" smtClean="0">
                <a:solidFill>
                  <a:schemeClr val="bg1">
                    <a:lumMod val="50000"/>
                  </a:schemeClr>
                </a:solidFill>
                <a:latin typeface="Bahnschrift Light Condensed" panose="020B0502040204020203" pitchFamily="34" charset="0"/>
                <a:cs typeface="Times New Roman" panose="02020603050405020304" pitchFamily="18" charset="0"/>
              </a:rPr>
              <a:t>et al. "</a:t>
            </a:r>
            <a:r>
              <a:rPr lang="en-US" sz="1400" b="1" dirty="0" err="1" smtClean="0">
                <a:solidFill>
                  <a:schemeClr val="accent4">
                    <a:lumMod val="75000"/>
                  </a:schemeClr>
                </a:solidFill>
                <a:latin typeface="Bahnschrift Light Condensed" panose="020B0502040204020203" pitchFamily="34" charset="0"/>
                <a:cs typeface="Times New Roman" panose="02020603050405020304" pitchFamily="18" charset="0"/>
              </a:rPr>
              <a:t>Spatio</a:t>
            </a:r>
            <a:r>
              <a:rPr lang="en-US" sz="1400" b="1" dirty="0" smtClean="0">
                <a:solidFill>
                  <a:schemeClr val="accent4">
                    <a:lumMod val="75000"/>
                  </a:schemeClr>
                </a:solidFill>
                <a:latin typeface="Bahnschrift Light Condensed" panose="020B0502040204020203" pitchFamily="34" charset="0"/>
                <a:cs typeface="Times New Roman" panose="02020603050405020304" pitchFamily="18" charset="0"/>
              </a:rPr>
              <a:t>-temporal </a:t>
            </a:r>
            <a:r>
              <a:rPr lang="en-US" sz="1400" b="1" dirty="0">
                <a:solidFill>
                  <a:schemeClr val="accent4">
                    <a:lumMod val="75000"/>
                  </a:schemeClr>
                </a:solidFill>
                <a:latin typeface="Bahnschrift Light Condensed" panose="020B0502040204020203" pitchFamily="34" charset="0"/>
                <a:cs typeface="Times New Roman" panose="02020603050405020304" pitchFamily="18" charset="0"/>
              </a:rPr>
              <a:t>Scheduling of In-situ and Mobile Internet-of-Things Devices for Urban Environment Sensing</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 </a:t>
            </a:r>
            <a:r>
              <a:rPr lang="en-US" sz="1400" dirty="0" smtClean="0">
                <a:solidFill>
                  <a:schemeClr val="bg1">
                    <a:lumMod val="50000"/>
                  </a:schemeClr>
                </a:solidFill>
                <a:latin typeface="Bahnschrift Light Condensed" panose="020B0502040204020203" pitchFamily="34" charset="0"/>
                <a:cs typeface="Times New Roman" panose="02020603050405020304" pitchFamily="18" charset="0"/>
              </a:rPr>
              <a:t>(WIP)</a:t>
            </a:r>
          </a:p>
          <a:p>
            <a:pPr marL="119063" indent="-119063">
              <a:buFont typeface="Arial" panose="020B0604020202020204" pitchFamily="34" charset="0"/>
              <a:buChar char="•"/>
            </a:pPr>
            <a:r>
              <a:rPr lang="en-US" sz="1400" u="sng" dirty="0">
                <a:latin typeface="Bahnschrift Light Condensed" panose="020B0502040204020203" pitchFamily="34" charset="0"/>
                <a:cs typeface="Times New Roman" panose="02020603050405020304" pitchFamily="18" charset="0"/>
              </a:rPr>
              <a:t>Q. Zhu</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 </a:t>
            </a:r>
            <a:r>
              <a:rPr lang="en-US" sz="1400" dirty="0" smtClean="0">
                <a:solidFill>
                  <a:schemeClr val="bg1">
                    <a:lumMod val="50000"/>
                  </a:schemeClr>
                </a:solidFill>
                <a:latin typeface="Bahnschrift Light Condensed" panose="020B0502040204020203" pitchFamily="34" charset="0"/>
                <a:cs typeface="Times New Roman" panose="02020603050405020304" pitchFamily="18" charset="0"/>
              </a:rPr>
              <a:t>et al. </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a:t>
            </a:r>
            <a:r>
              <a:rPr lang="en-US" sz="1400" b="1" dirty="0">
                <a:solidFill>
                  <a:schemeClr val="accent4">
                    <a:lumMod val="75000"/>
                  </a:schemeClr>
                </a:solidFill>
                <a:latin typeface="Bahnschrift Light Condensed" panose="020B0502040204020203" pitchFamily="34" charset="0"/>
                <a:cs typeface="Times New Roman" panose="02020603050405020304" pitchFamily="18" charset="0"/>
              </a:rPr>
              <a:t>Spatiotemporal Scheduling for Crowd Augmented Urban Sensing</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 in IEEE INFOCOM 2018. </a:t>
            </a:r>
            <a:r>
              <a:rPr lang="en-US" sz="1400" b="1" dirty="0">
                <a:solidFill>
                  <a:srgbClr val="FF0000"/>
                </a:solidFill>
                <a:effectLst>
                  <a:glow rad="139700">
                    <a:schemeClr val="bg1">
                      <a:alpha val="40000"/>
                    </a:schemeClr>
                  </a:glow>
                </a:effectLst>
                <a:latin typeface="Bahnschrift Light Condensed" panose="020B0502040204020203" pitchFamily="34" charset="0"/>
                <a:cs typeface="Times New Roman" panose="02020603050405020304" pitchFamily="18" charset="0"/>
              </a:rPr>
              <a:t>(Best-in-session presentation award</a:t>
            </a:r>
            <a:r>
              <a:rPr lang="en-US" sz="1400" b="1" dirty="0" smtClean="0">
                <a:solidFill>
                  <a:srgbClr val="FF0000"/>
                </a:solidFill>
                <a:effectLst>
                  <a:glow rad="139700">
                    <a:schemeClr val="bg1">
                      <a:alpha val="40000"/>
                    </a:schemeClr>
                  </a:glow>
                </a:effectLst>
                <a:latin typeface="Bahnschrift Light Condensed" panose="020B0502040204020203" pitchFamily="34" charset="0"/>
                <a:cs typeface="Times New Roman" panose="02020603050405020304" pitchFamily="18" charset="0"/>
              </a:rPr>
              <a:t>)</a:t>
            </a:r>
            <a:endParaRPr lang="en-US" sz="1400" dirty="0">
              <a:solidFill>
                <a:schemeClr val="bg1">
                  <a:lumMod val="50000"/>
                </a:schemeClr>
              </a:solidFill>
              <a:latin typeface="Bahnschrift Light Condensed" panose="020B0502040204020203" pitchFamily="34" charset="0"/>
              <a:cs typeface="Times New Roman" panose="02020603050405020304" pitchFamily="18" charset="0"/>
            </a:endParaRPr>
          </a:p>
        </p:txBody>
      </p:sp>
      <p:sp>
        <p:nvSpPr>
          <p:cNvPr id="30" name="TextBox 29"/>
          <p:cNvSpPr txBox="1"/>
          <p:nvPr/>
        </p:nvSpPr>
        <p:spPr>
          <a:xfrm rot="16200000">
            <a:off x="621158" y="2104244"/>
            <a:ext cx="1276958" cy="461665"/>
          </a:xfrm>
          <a:prstGeom prst="rect">
            <a:avLst/>
          </a:prstGeom>
          <a:noFill/>
        </p:spPr>
        <p:txBody>
          <a:bodyPr wrap="square" tIns="91440" bIns="91440" rtlCol="0">
            <a:spAutoFit/>
          </a:bodyPr>
          <a:lstStyle/>
          <a:p>
            <a:pPr algn="ctr"/>
            <a:r>
              <a:rPr lang="en-US" dirty="0" smtClean="0">
                <a:solidFill>
                  <a:schemeClr val="accent4">
                    <a:lumMod val="75000"/>
                  </a:schemeClr>
                </a:solidFill>
              </a:rPr>
              <a:t>Generation</a:t>
            </a:r>
            <a:endParaRPr lang="en-US" dirty="0">
              <a:solidFill>
                <a:schemeClr val="accent4">
                  <a:lumMod val="75000"/>
                </a:schemeClr>
              </a:solidFill>
            </a:endParaRPr>
          </a:p>
        </p:txBody>
      </p:sp>
      <p:sp>
        <p:nvSpPr>
          <p:cNvPr id="9" name="TextBox 8"/>
          <p:cNvSpPr txBox="1"/>
          <p:nvPr/>
        </p:nvSpPr>
        <p:spPr>
          <a:xfrm>
            <a:off x="6032079" y="1701087"/>
            <a:ext cx="2194560" cy="2832462"/>
          </a:xfrm>
          <a:prstGeom prst="rect">
            <a:avLst/>
          </a:prstGeom>
          <a:solidFill>
            <a:schemeClr val="bg1">
              <a:alpha val="80000"/>
            </a:schemeClr>
          </a:solidFill>
          <a:ln w="88900" cmpd="thickThin">
            <a:solidFill>
              <a:schemeClr val="accent2">
                <a:lumMod val="75000"/>
              </a:schemeClr>
            </a:solidFill>
            <a:miter lim="800000"/>
          </a:ln>
        </p:spPr>
        <p:txBody>
          <a:bodyPr wrap="square" tIns="457200" bIns="109728" rtlCol="0" anchor="t" anchorCtr="0">
            <a:noAutofit/>
          </a:bodyPr>
          <a:lstStyle/>
          <a:p>
            <a:pPr marL="119063" indent="-119063">
              <a:buFont typeface="Arial" panose="020B0604020202020204" pitchFamily="34" charset="0"/>
              <a:buChar char="•"/>
            </a:pPr>
            <a:r>
              <a:rPr lang="en-US" sz="1400" u="sng" dirty="0">
                <a:latin typeface="Bahnschrift Light Condensed" panose="020B0502040204020203" pitchFamily="34" charset="0"/>
                <a:cs typeface="Times New Roman" panose="02020603050405020304" pitchFamily="18" charset="0"/>
              </a:rPr>
              <a:t>Q. Zhu</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 </a:t>
            </a:r>
            <a:r>
              <a:rPr lang="en-US" sz="1400" dirty="0" smtClean="0">
                <a:solidFill>
                  <a:schemeClr val="bg1">
                    <a:lumMod val="50000"/>
                  </a:schemeClr>
                </a:solidFill>
                <a:latin typeface="Bahnschrift Light Condensed" panose="020B0502040204020203" pitchFamily="34" charset="0"/>
                <a:cs typeface="Times New Roman" panose="02020603050405020304" pitchFamily="18" charset="0"/>
              </a:rPr>
              <a:t>et al. </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a:t>
            </a:r>
            <a:r>
              <a:rPr lang="en-US" sz="1400" b="1" dirty="0">
                <a:solidFill>
                  <a:schemeClr val="accent2">
                    <a:lumMod val="50000"/>
                  </a:schemeClr>
                </a:solidFill>
                <a:latin typeface="Bahnschrift Light Condensed" panose="020B0502040204020203" pitchFamily="34" charset="0"/>
                <a:cs typeface="Times New Roman" panose="02020603050405020304" pitchFamily="18" charset="0"/>
              </a:rPr>
              <a:t>Multi-Sensor Calibration Planning in IoT-Enabled Smart Spaces</a:t>
            </a:r>
            <a:r>
              <a:rPr lang="en-US" sz="1400" dirty="0">
                <a:solidFill>
                  <a:schemeClr val="bg1">
                    <a:lumMod val="50000"/>
                  </a:schemeClr>
                </a:solidFill>
                <a:latin typeface="Bahnschrift Light Condensed" panose="020B0502040204020203" pitchFamily="34" charset="0"/>
                <a:cs typeface="Times New Roman" panose="02020603050405020304" pitchFamily="18" charset="0"/>
              </a:rPr>
              <a:t>". in IEEE ICDCS 2019. (Camera-ready</a:t>
            </a:r>
            <a:r>
              <a:rPr lang="en-US" sz="1400" dirty="0" smtClean="0">
                <a:solidFill>
                  <a:schemeClr val="bg1">
                    <a:lumMod val="50000"/>
                  </a:schemeClr>
                </a:solidFill>
                <a:latin typeface="Bahnschrift Light Condensed" panose="020B0502040204020203" pitchFamily="34" charset="0"/>
                <a:cs typeface="Times New Roman" panose="02020603050405020304" pitchFamily="18" charset="0"/>
              </a:rPr>
              <a:t>)</a:t>
            </a:r>
            <a:endParaRPr lang="en-US" sz="1400" dirty="0">
              <a:solidFill>
                <a:schemeClr val="bg1">
                  <a:lumMod val="50000"/>
                </a:schemeClr>
              </a:solidFill>
              <a:latin typeface="Bahnschrift Light Condensed" panose="020B0502040204020203" pitchFamily="34" charset="0"/>
              <a:cs typeface="Times New Roman" panose="02020603050405020304" pitchFamily="18" charset="0"/>
            </a:endParaRPr>
          </a:p>
        </p:txBody>
      </p:sp>
      <p:sp>
        <p:nvSpPr>
          <p:cNvPr id="31" name="TextBox 30"/>
          <p:cNvSpPr txBox="1"/>
          <p:nvPr/>
        </p:nvSpPr>
        <p:spPr>
          <a:xfrm>
            <a:off x="6039611" y="1696597"/>
            <a:ext cx="2194560" cy="461665"/>
          </a:xfrm>
          <a:prstGeom prst="rect">
            <a:avLst/>
          </a:prstGeom>
          <a:noFill/>
        </p:spPr>
        <p:txBody>
          <a:bodyPr wrap="square" tIns="91440" bIns="91440" rtlCol="0">
            <a:spAutoFit/>
          </a:bodyPr>
          <a:lstStyle/>
          <a:p>
            <a:pPr algn="ctr"/>
            <a:r>
              <a:rPr lang="en-US" dirty="0" smtClean="0">
                <a:solidFill>
                  <a:schemeClr val="accent2">
                    <a:lumMod val="50000"/>
                  </a:schemeClr>
                </a:solidFill>
              </a:rPr>
              <a:t>Sensor calibration</a:t>
            </a:r>
            <a:endParaRPr lang="en-US" dirty="0">
              <a:solidFill>
                <a:schemeClr val="accent2">
                  <a:lumMod val="50000"/>
                </a:schemeClr>
              </a:solidFill>
            </a:endParaRPr>
          </a:p>
        </p:txBody>
      </p:sp>
    </p:spTree>
    <p:extLst>
      <p:ext uri="{BB962C8B-B14F-4D97-AF65-F5344CB8AC3E}">
        <p14:creationId xmlns:p14="http://schemas.microsoft.com/office/powerpoint/2010/main" val="979900116"/>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914400"/>
          </a:xfrm>
        </p:spPr>
        <p:txBody>
          <a:bodyPr/>
          <a:lstStyle/>
          <a:p>
            <a:r>
              <a:rPr lang="en-US" dirty="0" smtClean="0"/>
              <a:t>Publications</a:t>
            </a:r>
            <a:endParaRPr lang="en-US" dirty="0"/>
          </a:p>
        </p:txBody>
      </p:sp>
      <p:sp>
        <p:nvSpPr>
          <p:cNvPr id="3" name="Content Placeholder 2"/>
          <p:cNvSpPr>
            <a:spLocks noGrp="1"/>
          </p:cNvSpPr>
          <p:nvPr>
            <p:ph idx="1"/>
          </p:nvPr>
        </p:nvSpPr>
        <p:spPr>
          <a:solidFill>
            <a:schemeClr val="bg1">
              <a:alpha val="50000"/>
            </a:schemeClr>
          </a:solidFill>
          <a:effectLst>
            <a:glow rad="254000">
              <a:schemeClr val="bg1">
                <a:alpha val="50000"/>
              </a:schemeClr>
            </a:glow>
          </a:effectLst>
        </p:spPr>
        <p:txBody>
          <a:bodyPr>
            <a:normAutofit fontScale="70000" lnSpcReduction="20000"/>
          </a:bodyPr>
          <a:lstStyle/>
          <a:p>
            <a:pPr marL="114300" indent="-114300" algn="just">
              <a:buFont typeface="Arial" panose="020B0604020202020204" pitchFamily="34" charset="0"/>
              <a:buChar char="•"/>
            </a:pPr>
            <a:r>
              <a:rPr lang="en-US" u="sng" dirty="0">
                <a:solidFill>
                  <a:schemeClr val="tx1"/>
                </a:solidFill>
                <a:latin typeface="Bahnschrift Light Condensed" panose="020B0502040204020203" pitchFamily="34" charset="0"/>
                <a:cs typeface="Times New Roman" panose="02020603050405020304" pitchFamily="18" charset="0"/>
              </a:rPr>
              <a:t>Q. Zhu</a:t>
            </a:r>
            <a:r>
              <a:rPr lang="en-US" dirty="0">
                <a:solidFill>
                  <a:schemeClr val="bg1">
                    <a:lumMod val="50000"/>
                  </a:schemeClr>
                </a:solidFill>
                <a:latin typeface="Bahnschrift Light Condensed" panose="020B0502040204020203" pitchFamily="34" charset="0"/>
                <a:cs typeface="Times New Roman" panose="02020603050405020304" pitchFamily="18" charset="0"/>
              </a:rPr>
              <a:t>, M. Y. S. Uddin, N. Venkatasubramanian, </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C. Chen, and </a:t>
            </a:r>
            <a:r>
              <a:rPr lang="en-US" dirty="0">
                <a:solidFill>
                  <a:schemeClr val="bg1">
                    <a:lumMod val="50000"/>
                  </a:schemeClr>
                </a:solidFill>
                <a:latin typeface="Bahnschrift Light Condensed" panose="020B0502040204020203" pitchFamily="34" charset="0"/>
                <a:cs typeface="Times New Roman" panose="02020603050405020304" pitchFamily="18" charset="0"/>
              </a:rPr>
              <a:t>C. Hsu.</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 "</a:t>
            </a:r>
            <a:r>
              <a:rPr lang="en-US" b="1" dirty="0" smtClean="0">
                <a:solidFill>
                  <a:schemeClr val="accent4">
                    <a:lumMod val="75000"/>
                  </a:schemeClr>
                </a:solidFill>
                <a:latin typeface="Bahnschrift Light Condensed" panose="020B0502040204020203" pitchFamily="34" charset="0"/>
                <a:cs typeface="Times New Roman" panose="02020603050405020304" pitchFamily="18" charset="0"/>
              </a:rPr>
              <a:t>Spatio-temporal </a:t>
            </a:r>
            <a:r>
              <a:rPr lang="en-US" b="1" dirty="0">
                <a:solidFill>
                  <a:schemeClr val="accent4">
                    <a:lumMod val="75000"/>
                  </a:schemeClr>
                </a:solidFill>
                <a:latin typeface="Bahnschrift Light Condensed" panose="020B0502040204020203" pitchFamily="34" charset="0"/>
                <a:cs typeface="Times New Roman" panose="02020603050405020304" pitchFamily="18" charset="0"/>
              </a:rPr>
              <a:t>Scheduling of In-situ and </a:t>
            </a:r>
            <a:r>
              <a:rPr lang="en-US" b="1" dirty="0" smtClean="0">
                <a:solidFill>
                  <a:schemeClr val="accent4">
                    <a:lumMod val="75000"/>
                  </a:schemeClr>
                </a:solidFill>
                <a:latin typeface="Bahnschrift Light Condensed" panose="020B0502040204020203" pitchFamily="34" charset="0"/>
                <a:cs typeface="Times New Roman" panose="02020603050405020304" pitchFamily="18" charset="0"/>
              </a:rPr>
              <a:t>Mobile Internet-of-Things </a:t>
            </a:r>
            <a:r>
              <a:rPr lang="en-US" b="1" dirty="0">
                <a:solidFill>
                  <a:schemeClr val="accent4">
                    <a:lumMod val="75000"/>
                  </a:schemeClr>
                </a:solidFill>
                <a:latin typeface="Bahnschrift Light Condensed" panose="020B0502040204020203" pitchFamily="34" charset="0"/>
                <a:cs typeface="Times New Roman" panose="02020603050405020304" pitchFamily="18" charset="0"/>
              </a:rPr>
              <a:t>Devices for Urban Environment </a:t>
            </a:r>
            <a:r>
              <a:rPr lang="en-US" b="1" dirty="0" smtClean="0">
                <a:solidFill>
                  <a:schemeClr val="accent4">
                    <a:lumMod val="75000"/>
                  </a:schemeClr>
                </a:solidFill>
                <a:latin typeface="Bahnschrift Light Condensed" panose="020B0502040204020203" pitchFamily="34" charset="0"/>
                <a:cs typeface="Times New Roman" panose="02020603050405020304" pitchFamily="18" charset="0"/>
              </a:rPr>
              <a:t>Sensing</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 (Work in progress)</a:t>
            </a:r>
            <a:endParaRPr lang="en-US" dirty="0">
              <a:solidFill>
                <a:schemeClr val="bg1">
                  <a:lumMod val="50000"/>
                </a:schemeClr>
              </a:solidFill>
              <a:latin typeface="Bahnschrift Light Condensed" panose="020B0502040204020203" pitchFamily="34" charset="0"/>
              <a:cs typeface="Times New Roman" panose="02020603050405020304" pitchFamily="18" charset="0"/>
            </a:endParaRPr>
          </a:p>
          <a:p>
            <a:pPr marL="114300" indent="-114300" algn="just">
              <a:buFont typeface="Arial" panose="020B0604020202020204" pitchFamily="34" charset="0"/>
              <a:buChar char="•"/>
            </a:pPr>
            <a:r>
              <a:rPr lang="en-US" u="sng" dirty="0" smtClean="0">
                <a:solidFill>
                  <a:schemeClr val="tx1"/>
                </a:solidFill>
                <a:latin typeface="Bahnschrift Light Condensed" panose="020B0502040204020203" pitchFamily="34" charset="0"/>
                <a:cs typeface="Times New Roman" panose="02020603050405020304" pitchFamily="18" charset="0"/>
              </a:rPr>
              <a:t>Q. Zhu</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 F. Sailhan, M. Y. S. Uddin, V</a:t>
            </a:r>
            <a:r>
              <a:rPr lang="en-US" dirty="0">
                <a:solidFill>
                  <a:schemeClr val="bg1">
                    <a:lumMod val="50000"/>
                  </a:schemeClr>
                </a:solidFill>
                <a:latin typeface="Bahnschrift Light Condensed" panose="020B0502040204020203" pitchFamily="34" charset="0"/>
                <a:cs typeface="Times New Roman" panose="02020603050405020304" pitchFamily="18" charset="0"/>
              </a:rPr>
              <a:t>. </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Issarny, and </a:t>
            </a:r>
            <a:r>
              <a:rPr lang="en-US" dirty="0">
                <a:solidFill>
                  <a:schemeClr val="bg1">
                    <a:lumMod val="50000"/>
                  </a:schemeClr>
                </a:solidFill>
                <a:latin typeface="Bahnschrift Light Condensed" panose="020B0502040204020203" pitchFamily="34" charset="0"/>
                <a:cs typeface="Times New Roman" panose="02020603050405020304" pitchFamily="18" charset="0"/>
              </a:rPr>
              <a:t>N. </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Venkatasubramanian</a:t>
            </a:r>
            <a:r>
              <a:rPr lang="en-US" dirty="0">
                <a:solidFill>
                  <a:schemeClr val="bg1">
                    <a:lumMod val="50000"/>
                  </a:schemeClr>
                </a:solidFill>
                <a:latin typeface="Bahnschrift Light Condensed" panose="020B0502040204020203" pitchFamily="34" charset="0"/>
                <a:cs typeface="Times New Roman" panose="02020603050405020304" pitchFamily="18" charset="0"/>
              </a:rPr>
              <a:t>. "</a:t>
            </a:r>
            <a:r>
              <a:rPr lang="en-US" b="1" dirty="0">
                <a:solidFill>
                  <a:schemeClr val="accent2">
                    <a:lumMod val="50000"/>
                  </a:schemeClr>
                </a:solidFill>
                <a:latin typeface="Bahnschrift Light Condensed" panose="020B0502040204020203" pitchFamily="34" charset="0"/>
                <a:cs typeface="Times New Roman" panose="02020603050405020304" pitchFamily="18" charset="0"/>
              </a:rPr>
              <a:t>Multi-Sensor Calibration Planning in IoT-Enabled Smart </a:t>
            </a:r>
            <a:r>
              <a:rPr lang="en-US" b="1" dirty="0" smtClean="0">
                <a:solidFill>
                  <a:schemeClr val="accent2">
                    <a:lumMod val="50000"/>
                  </a:schemeClr>
                </a:solidFill>
                <a:latin typeface="Bahnschrift Light Condensed" panose="020B0502040204020203" pitchFamily="34" charset="0"/>
                <a:cs typeface="Times New Roman" panose="02020603050405020304" pitchFamily="18" charset="0"/>
              </a:rPr>
              <a:t>Spaces</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 </a:t>
            </a:r>
            <a:r>
              <a:rPr lang="en-US" dirty="0">
                <a:solidFill>
                  <a:schemeClr val="bg1">
                    <a:lumMod val="50000"/>
                  </a:schemeClr>
                </a:solidFill>
                <a:latin typeface="Bahnschrift Light Condensed" panose="020B0502040204020203" pitchFamily="34" charset="0"/>
                <a:cs typeface="Times New Roman" panose="02020603050405020304" pitchFamily="18" charset="0"/>
              </a:rPr>
              <a:t>i</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n IEEE ICDCS 2019. (Camera-ready)</a:t>
            </a:r>
            <a:endParaRPr lang="en-US" dirty="0">
              <a:solidFill>
                <a:schemeClr val="bg1">
                  <a:lumMod val="50000"/>
                </a:schemeClr>
              </a:solidFill>
              <a:latin typeface="Bahnschrift Light Condensed" panose="020B0502040204020203" pitchFamily="34" charset="0"/>
              <a:cs typeface="Times New Roman" panose="02020603050405020304" pitchFamily="18" charset="0"/>
            </a:endParaRPr>
          </a:p>
          <a:p>
            <a:pPr marL="114300" indent="-114300" algn="just">
              <a:buFont typeface="Arial" panose="020B0604020202020204" pitchFamily="34" charset="0"/>
              <a:buChar char="•"/>
            </a:pPr>
            <a:r>
              <a:rPr lang="en-US" u="sng" dirty="0" smtClean="0">
                <a:solidFill>
                  <a:schemeClr val="tx1"/>
                </a:solidFill>
                <a:latin typeface="Bahnschrift Light Condensed" panose="020B0502040204020203" pitchFamily="34" charset="0"/>
                <a:cs typeface="Times New Roman" panose="02020603050405020304" pitchFamily="18" charset="0"/>
              </a:rPr>
              <a:t>Q</a:t>
            </a:r>
            <a:r>
              <a:rPr lang="en-US" u="sng" dirty="0">
                <a:solidFill>
                  <a:schemeClr val="tx1"/>
                </a:solidFill>
                <a:latin typeface="Bahnschrift Light Condensed" panose="020B0502040204020203" pitchFamily="34" charset="0"/>
                <a:cs typeface="Times New Roman" panose="02020603050405020304" pitchFamily="18" charset="0"/>
              </a:rPr>
              <a:t>. Zhu</a:t>
            </a:r>
            <a:r>
              <a:rPr lang="en-US" dirty="0">
                <a:solidFill>
                  <a:schemeClr val="bg1">
                    <a:lumMod val="50000"/>
                  </a:schemeClr>
                </a:solidFill>
                <a:latin typeface="Bahnschrift Light Condensed" panose="020B0502040204020203" pitchFamily="34" charset="0"/>
                <a:cs typeface="Times New Roman" panose="02020603050405020304" pitchFamily="18" charset="0"/>
              </a:rPr>
              <a:t>, M. Y. S. Uddin, N. Venkatasubramanian, C. Hsu, and H. Hong. "</a:t>
            </a:r>
            <a:r>
              <a:rPr lang="en-US" b="1" dirty="0">
                <a:solidFill>
                  <a:schemeClr val="bg1">
                    <a:lumMod val="50000"/>
                  </a:schemeClr>
                </a:solidFill>
                <a:latin typeface="Bahnschrift Light Condensed" panose="020B0502040204020203" pitchFamily="34" charset="0"/>
                <a:cs typeface="Times New Roman" panose="02020603050405020304" pitchFamily="18" charset="0"/>
              </a:rPr>
              <a:t>Poster Abstract: Enhancing Reliability of Community Internet-of-Things Deployments with Mobility</a:t>
            </a:r>
            <a:r>
              <a:rPr lang="en-US" dirty="0">
                <a:solidFill>
                  <a:schemeClr val="bg1">
                    <a:lumMod val="50000"/>
                  </a:schemeClr>
                </a:solidFill>
                <a:latin typeface="Bahnschrift Light Condensed" panose="020B0502040204020203" pitchFamily="34" charset="0"/>
                <a:cs typeface="Times New Roman" panose="02020603050405020304" pitchFamily="18" charset="0"/>
              </a:rPr>
              <a:t>". in IEEE INFOCOM WKSHPS </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2018.</a:t>
            </a:r>
          </a:p>
          <a:p>
            <a:pPr marL="114300" indent="-114300" algn="just">
              <a:buFont typeface="Arial" panose="020B0604020202020204" pitchFamily="34" charset="0"/>
              <a:buChar char="•"/>
            </a:pPr>
            <a:r>
              <a:rPr lang="en-US" u="sng" dirty="0" smtClean="0">
                <a:solidFill>
                  <a:schemeClr val="tx1"/>
                </a:solidFill>
                <a:latin typeface="Bahnschrift Light Condensed" panose="020B0502040204020203" pitchFamily="34" charset="0"/>
                <a:cs typeface="Times New Roman" panose="02020603050405020304" pitchFamily="18" charset="0"/>
              </a:rPr>
              <a:t>Q. Zhu</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 M. Y. S. Uddin, N. Venkatasubramanian, and C. Hsu. "</a:t>
            </a:r>
            <a:r>
              <a:rPr lang="en-US" b="1" dirty="0" smtClean="0">
                <a:solidFill>
                  <a:schemeClr val="accent4">
                    <a:lumMod val="75000"/>
                  </a:schemeClr>
                </a:solidFill>
                <a:latin typeface="Bahnschrift Light Condensed" panose="020B0502040204020203" pitchFamily="34" charset="0"/>
                <a:cs typeface="Times New Roman" panose="02020603050405020304" pitchFamily="18" charset="0"/>
              </a:rPr>
              <a:t>Spatiotemporal Scheduling for Crowd Augmented Urban Sensing</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 in IEEE INFOCOM 2018. </a:t>
            </a:r>
            <a:r>
              <a:rPr lang="en-US" b="1" dirty="0">
                <a:solidFill>
                  <a:srgbClr val="FF0000"/>
                </a:solidFill>
                <a:effectLst>
                  <a:glow rad="139700">
                    <a:schemeClr val="bg1">
                      <a:alpha val="40000"/>
                    </a:schemeClr>
                  </a:glow>
                </a:effectLst>
                <a:latin typeface="Bahnschrift Light Condensed" panose="020B0502040204020203" pitchFamily="34" charset="0"/>
                <a:cs typeface="Times New Roman" panose="02020603050405020304" pitchFamily="18" charset="0"/>
              </a:rPr>
              <a:t>(</a:t>
            </a:r>
            <a:r>
              <a:rPr lang="en-US" b="1" dirty="0" smtClean="0">
                <a:solidFill>
                  <a:srgbClr val="FF0000"/>
                </a:solidFill>
                <a:effectLst>
                  <a:glow rad="139700">
                    <a:schemeClr val="bg1">
                      <a:alpha val="40000"/>
                    </a:schemeClr>
                  </a:glow>
                </a:effectLst>
                <a:latin typeface="Bahnschrift Light Condensed" panose="020B0502040204020203" pitchFamily="34" charset="0"/>
                <a:cs typeface="Times New Roman" panose="02020603050405020304" pitchFamily="18" charset="0"/>
              </a:rPr>
              <a:t>Best-in-session presentation award)</a:t>
            </a:r>
            <a:endParaRPr lang="en-US" dirty="0" smtClean="0">
              <a:solidFill>
                <a:schemeClr val="bg1">
                  <a:lumMod val="50000"/>
                </a:schemeClr>
              </a:solidFill>
              <a:latin typeface="Bahnschrift Light Condensed" panose="020B0502040204020203" pitchFamily="34" charset="0"/>
              <a:cs typeface="Times New Roman" panose="02020603050405020304" pitchFamily="18" charset="0"/>
            </a:endParaRPr>
          </a:p>
          <a:p>
            <a:pPr marL="114300" indent="-114300" algn="just">
              <a:buFont typeface="Arial" panose="020B0604020202020204" pitchFamily="34" charset="0"/>
              <a:buChar char="•"/>
            </a:pPr>
            <a:r>
              <a:rPr lang="en-US" u="sng" dirty="0" smtClean="0">
                <a:solidFill>
                  <a:schemeClr val="tx1"/>
                </a:solidFill>
                <a:latin typeface="Bahnschrift Light Condensed" panose="020B0502040204020203" pitchFamily="34" charset="0"/>
                <a:cs typeface="Times New Roman" panose="02020603050405020304" pitchFamily="18" charset="0"/>
              </a:rPr>
              <a:t>Q</a:t>
            </a:r>
            <a:r>
              <a:rPr lang="en-US" u="sng" dirty="0">
                <a:solidFill>
                  <a:schemeClr val="tx1"/>
                </a:solidFill>
                <a:latin typeface="Bahnschrift Light Condensed" panose="020B0502040204020203" pitchFamily="34" charset="0"/>
                <a:cs typeface="Times New Roman" panose="02020603050405020304" pitchFamily="18" charset="0"/>
              </a:rPr>
              <a:t>. Zhu</a:t>
            </a:r>
            <a:r>
              <a:rPr lang="en-US" dirty="0">
                <a:solidFill>
                  <a:schemeClr val="bg1">
                    <a:lumMod val="50000"/>
                  </a:schemeClr>
                </a:solidFill>
                <a:latin typeface="Bahnschrift Light Condensed" panose="020B0502040204020203" pitchFamily="34" charset="0"/>
                <a:cs typeface="Times New Roman" panose="02020603050405020304" pitchFamily="18" charset="0"/>
              </a:rPr>
              <a:t>, M. Y. S. Uddin, Z. Qin, and N. Venkatasubramanian. "</a:t>
            </a:r>
            <a:r>
              <a:rPr lang="en-US" b="1" dirty="0">
                <a:solidFill>
                  <a:schemeClr val="accent3">
                    <a:lumMod val="75000"/>
                  </a:schemeClr>
                </a:solidFill>
                <a:latin typeface="Bahnschrift Light Condensed" panose="020B0502040204020203" pitchFamily="34" charset="0"/>
                <a:cs typeface="Times New Roman" panose="02020603050405020304" pitchFamily="18" charset="0"/>
              </a:rPr>
              <a:t>Data Collection and Upload under Dynamicity in Smart Community Internet-of-Things Deployments</a:t>
            </a:r>
            <a:r>
              <a:rPr lang="en-US" dirty="0">
                <a:solidFill>
                  <a:schemeClr val="bg1">
                    <a:lumMod val="50000"/>
                  </a:schemeClr>
                </a:solidFill>
                <a:latin typeface="Bahnschrift Light Condensed" panose="020B0502040204020203" pitchFamily="34" charset="0"/>
                <a:cs typeface="Times New Roman" panose="02020603050405020304" pitchFamily="18" charset="0"/>
              </a:rPr>
              <a:t>". Pervasive and Mobile Computing (2017</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a:t>
            </a:r>
          </a:p>
          <a:p>
            <a:pPr marL="114300" indent="-114300" algn="just">
              <a:buFont typeface="Arial" panose="020B0604020202020204" pitchFamily="34" charset="0"/>
              <a:buChar char="•"/>
            </a:pPr>
            <a:r>
              <a:rPr lang="en-US" dirty="0">
                <a:solidFill>
                  <a:schemeClr val="bg1">
                    <a:lumMod val="50000"/>
                  </a:schemeClr>
                </a:solidFill>
                <a:latin typeface="Bahnschrift Light Condensed" panose="020B0502040204020203" pitchFamily="34" charset="0"/>
                <a:cs typeface="Times New Roman" panose="02020603050405020304" pitchFamily="18" charset="0"/>
              </a:rPr>
              <a:t>M. Y. S. Uddin, A. Nelson, K. Benson, G. Wang, </a:t>
            </a:r>
            <a:r>
              <a:rPr lang="en-US" u="sng" dirty="0">
                <a:solidFill>
                  <a:schemeClr val="tx1"/>
                </a:solidFill>
                <a:latin typeface="Bahnschrift Light Condensed" panose="020B0502040204020203" pitchFamily="34" charset="0"/>
                <a:cs typeface="Times New Roman" panose="02020603050405020304" pitchFamily="18" charset="0"/>
              </a:rPr>
              <a:t>Q. Zhu</a:t>
            </a:r>
            <a:r>
              <a:rPr lang="en-US" dirty="0">
                <a:solidFill>
                  <a:schemeClr val="bg1">
                    <a:lumMod val="50000"/>
                  </a:schemeClr>
                </a:solidFill>
                <a:latin typeface="Bahnschrift Light Condensed" panose="020B0502040204020203" pitchFamily="34" charset="0"/>
                <a:cs typeface="Times New Roman" panose="02020603050405020304" pitchFamily="18" charset="0"/>
              </a:rPr>
              <a:t>, Q. Han, N. Alhassoun, P. Chakravarthi, J. Stamatakis, D. Hoffman, S. Almomen, L. DArcy, and N. Venkatasubramanian. "</a:t>
            </a:r>
            <a:r>
              <a:rPr lang="en-US" b="1" dirty="0">
                <a:solidFill>
                  <a:srgbClr val="7030A0"/>
                </a:solidFill>
                <a:latin typeface="Bahnschrift Light Condensed" panose="020B0502040204020203" pitchFamily="34" charset="0"/>
                <a:cs typeface="Times New Roman" panose="02020603050405020304" pitchFamily="18" charset="0"/>
              </a:rPr>
              <a:t>The SCALE2 Multi-network Architecture for IoT-based Resilient Communities</a:t>
            </a:r>
            <a:r>
              <a:rPr lang="en-US" dirty="0">
                <a:solidFill>
                  <a:schemeClr val="bg1">
                    <a:lumMod val="50000"/>
                  </a:schemeClr>
                </a:solidFill>
                <a:latin typeface="Bahnschrift Light Condensed" panose="020B0502040204020203" pitchFamily="34" charset="0"/>
                <a:cs typeface="Times New Roman" panose="02020603050405020304" pitchFamily="18" charset="0"/>
              </a:rPr>
              <a:t>". in </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IEEE SMARTCOMP 2016.</a:t>
            </a:r>
          </a:p>
          <a:p>
            <a:pPr marL="114300" indent="-114300" algn="just">
              <a:buFont typeface="Arial" panose="020B0604020202020204" pitchFamily="34" charset="0"/>
              <a:buChar char="•"/>
            </a:pPr>
            <a:r>
              <a:rPr lang="en-US" u="sng" dirty="0">
                <a:solidFill>
                  <a:schemeClr val="tx1"/>
                </a:solidFill>
                <a:latin typeface="Bahnschrift Light Condensed" panose="020B0502040204020203" pitchFamily="34" charset="0"/>
                <a:cs typeface="Times New Roman" panose="02020603050405020304" pitchFamily="18" charset="0"/>
              </a:rPr>
              <a:t>Q. Zhu</a:t>
            </a:r>
            <a:r>
              <a:rPr lang="en-US" dirty="0">
                <a:solidFill>
                  <a:schemeClr val="bg1">
                    <a:lumMod val="50000"/>
                  </a:schemeClr>
                </a:solidFill>
                <a:latin typeface="Bahnschrift Light Condensed" panose="020B0502040204020203" pitchFamily="34" charset="0"/>
                <a:cs typeface="Times New Roman" panose="02020603050405020304" pitchFamily="18" charset="0"/>
              </a:rPr>
              <a:t>, M. Y. S. Uddin, Z. Qin, and N. Venkatasubramanian. "</a:t>
            </a:r>
            <a:r>
              <a:rPr lang="en-US" b="1" dirty="0">
                <a:solidFill>
                  <a:schemeClr val="accent3">
                    <a:lumMod val="75000"/>
                  </a:schemeClr>
                </a:solidFill>
                <a:latin typeface="Bahnschrift Light Condensed" panose="020B0502040204020203" pitchFamily="34" charset="0"/>
                <a:cs typeface="Times New Roman" panose="02020603050405020304" pitchFamily="18" charset="0"/>
              </a:rPr>
              <a:t>Upload Planning for Mobile Data Collection in Smart Community Internet-of-Things Deployments</a:t>
            </a:r>
            <a:r>
              <a:rPr lang="en-US" dirty="0">
                <a:solidFill>
                  <a:schemeClr val="bg1">
                    <a:lumMod val="50000"/>
                  </a:schemeClr>
                </a:solidFill>
                <a:latin typeface="Bahnschrift Light Condensed" panose="020B0502040204020203" pitchFamily="34" charset="0"/>
                <a:cs typeface="Times New Roman" panose="02020603050405020304" pitchFamily="18" charset="0"/>
              </a:rPr>
              <a:t>". in </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IEEE SMARTCOMP 2016. </a:t>
            </a:r>
            <a:r>
              <a:rPr lang="en-US" b="1" dirty="0" smtClean="0">
                <a:solidFill>
                  <a:srgbClr val="FF0000"/>
                </a:solidFill>
                <a:effectLst>
                  <a:glow rad="139700">
                    <a:schemeClr val="bg1">
                      <a:alpha val="40000"/>
                    </a:schemeClr>
                  </a:glow>
                </a:effectLst>
                <a:latin typeface="Bahnschrift Light Condensed" panose="020B0502040204020203" pitchFamily="34" charset="0"/>
                <a:cs typeface="Times New Roman" panose="02020603050405020304" pitchFamily="18" charset="0"/>
              </a:rPr>
              <a:t>(Best paper nomination)</a:t>
            </a:r>
          </a:p>
          <a:p>
            <a:pPr marL="114300" indent="-114300" algn="just">
              <a:buFont typeface="Arial" panose="020B0604020202020204" pitchFamily="34" charset="0"/>
              <a:buChar char="•"/>
            </a:pP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K. Benson</a:t>
            </a:r>
            <a:r>
              <a:rPr lang="en-US" dirty="0">
                <a:solidFill>
                  <a:schemeClr val="bg1">
                    <a:lumMod val="50000"/>
                  </a:schemeClr>
                </a:solidFill>
                <a:latin typeface="Bahnschrift Light Condensed" panose="020B0502040204020203" pitchFamily="34" charset="0"/>
                <a:cs typeface="Times New Roman" panose="02020603050405020304" pitchFamily="18" charset="0"/>
              </a:rPr>
              <a:t>, </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C. </a:t>
            </a:r>
            <a:r>
              <a:rPr lang="en-US" dirty="0">
                <a:solidFill>
                  <a:schemeClr val="bg1">
                    <a:lumMod val="50000"/>
                  </a:schemeClr>
                </a:solidFill>
                <a:latin typeface="Bahnschrift Light Condensed" panose="020B0502040204020203" pitchFamily="34" charset="0"/>
                <a:cs typeface="Times New Roman" panose="02020603050405020304" pitchFamily="18" charset="0"/>
              </a:rPr>
              <a:t>Fracchia, </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G. </a:t>
            </a:r>
            <a:r>
              <a:rPr lang="en-US" dirty="0">
                <a:solidFill>
                  <a:schemeClr val="bg1">
                    <a:lumMod val="50000"/>
                  </a:schemeClr>
                </a:solidFill>
                <a:latin typeface="Bahnschrift Light Condensed" panose="020B0502040204020203" pitchFamily="34" charset="0"/>
                <a:cs typeface="Times New Roman" panose="02020603050405020304" pitchFamily="18" charset="0"/>
              </a:rPr>
              <a:t>Wang, </a:t>
            </a:r>
            <a:r>
              <a:rPr lang="en-US" u="sng" dirty="0" smtClean="0">
                <a:solidFill>
                  <a:schemeClr val="tx1"/>
                </a:solidFill>
                <a:latin typeface="Bahnschrift Light Condensed" panose="020B0502040204020203" pitchFamily="34" charset="0"/>
                <a:cs typeface="Times New Roman" panose="02020603050405020304" pitchFamily="18" charset="0"/>
              </a:rPr>
              <a:t>Q. </a:t>
            </a:r>
            <a:r>
              <a:rPr lang="en-US" u="sng" dirty="0">
                <a:solidFill>
                  <a:schemeClr val="tx1"/>
                </a:solidFill>
                <a:latin typeface="Bahnschrift Light Condensed" panose="020B0502040204020203" pitchFamily="34" charset="0"/>
                <a:cs typeface="Times New Roman" panose="02020603050405020304" pitchFamily="18" charset="0"/>
              </a:rPr>
              <a:t>Zhu</a:t>
            </a:r>
            <a:r>
              <a:rPr lang="en-US" dirty="0">
                <a:solidFill>
                  <a:schemeClr val="bg1">
                    <a:lumMod val="50000"/>
                  </a:schemeClr>
                </a:solidFill>
                <a:latin typeface="Bahnschrift Light Condensed" panose="020B0502040204020203" pitchFamily="34" charset="0"/>
                <a:cs typeface="Times New Roman" panose="02020603050405020304" pitchFamily="18" charset="0"/>
              </a:rPr>
              <a:t>, </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S. </a:t>
            </a:r>
            <a:r>
              <a:rPr lang="en-US" dirty="0">
                <a:solidFill>
                  <a:schemeClr val="bg1">
                    <a:lumMod val="50000"/>
                  </a:schemeClr>
                </a:solidFill>
                <a:latin typeface="Bahnschrift Light Condensed" panose="020B0502040204020203" pitchFamily="34" charset="0"/>
                <a:cs typeface="Times New Roman" panose="02020603050405020304" pitchFamily="18" charset="0"/>
              </a:rPr>
              <a:t>Almomen, </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J. </a:t>
            </a:r>
            <a:r>
              <a:rPr lang="en-US" dirty="0">
                <a:solidFill>
                  <a:schemeClr val="bg1">
                    <a:lumMod val="50000"/>
                  </a:schemeClr>
                </a:solidFill>
                <a:latin typeface="Bahnschrift Light Condensed" panose="020B0502040204020203" pitchFamily="34" charset="0"/>
                <a:cs typeface="Times New Roman" panose="02020603050405020304" pitchFamily="18" charset="0"/>
              </a:rPr>
              <a:t>Cohn, </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L. </a:t>
            </a:r>
            <a:r>
              <a:rPr lang="en-US" dirty="0">
                <a:solidFill>
                  <a:schemeClr val="bg1">
                    <a:lumMod val="50000"/>
                  </a:schemeClr>
                </a:solidFill>
                <a:latin typeface="Bahnschrift Light Condensed" panose="020B0502040204020203" pitchFamily="34" charset="0"/>
                <a:cs typeface="Times New Roman" panose="02020603050405020304" pitchFamily="18" charset="0"/>
              </a:rPr>
              <a:t>D’Arcy, </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D. </a:t>
            </a:r>
            <a:r>
              <a:rPr lang="en-US" dirty="0">
                <a:solidFill>
                  <a:schemeClr val="bg1">
                    <a:lumMod val="50000"/>
                  </a:schemeClr>
                </a:solidFill>
                <a:latin typeface="Bahnschrift Light Condensed" panose="020B0502040204020203" pitchFamily="34" charset="0"/>
                <a:cs typeface="Times New Roman" panose="02020603050405020304" pitchFamily="18" charset="0"/>
              </a:rPr>
              <a:t>Hoffman, </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M. </a:t>
            </a:r>
            <a:r>
              <a:rPr lang="en-US" dirty="0">
                <a:solidFill>
                  <a:schemeClr val="bg1">
                    <a:lumMod val="50000"/>
                  </a:schemeClr>
                </a:solidFill>
                <a:latin typeface="Bahnschrift Light Condensed" panose="020B0502040204020203" pitchFamily="34" charset="0"/>
                <a:cs typeface="Times New Roman" panose="02020603050405020304" pitchFamily="18" charset="0"/>
              </a:rPr>
              <a:t>Makai, </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J. </a:t>
            </a:r>
            <a:r>
              <a:rPr lang="en-US" dirty="0">
                <a:solidFill>
                  <a:schemeClr val="bg1">
                    <a:lumMod val="50000"/>
                  </a:schemeClr>
                </a:solidFill>
                <a:latin typeface="Bahnschrift Light Condensed" panose="020B0502040204020203" pitchFamily="34" charset="0"/>
                <a:cs typeface="Times New Roman" panose="02020603050405020304" pitchFamily="18" charset="0"/>
              </a:rPr>
              <a:t>Stamatakis, and </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N. </a:t>
            </a:r>
            <a:r>
              <a:rPr lang="en-US" dirty="0">
                <a:solidFill>
                  <a:schemeClr val="bg1">
                    <a:lumMod val="50000"/>
                  </a:schemeClr>
                </a:solidFill>
                <a:latin typeface="Bahnschrift Light Condensed" panose="020B0502040204020203" pitchFamily="34" charset="0"/>
                <a:cs typeface="Times New Roman" panose="02020603050405020304" pitchFamily="18" charset="0"/>
              </a:rPr>
              <a:t>Venkatasubramanian. </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a:t>
            </a:r>
            <a:r>
              <a:rPr lang="en-US" b="1" dirty="0" smtClean="0">
                <a:solidFill>
                  <a:srgbClr val="7030A0"/>
                </a:solidFill>
                <a:latin typeface="Bahnschrift Light Condensed" panose="020B0502040204020203" pitchFamily="34" charset="0"/>
                <a:cs typeface="Times New Roman" panose="02020603050405020304" pitchFamily="18" charset="0"/>
              </a:rPr>
              <a:t>SCALE</a:t>
            </a:r>
            <a:r>
              <a:rPr lang="en-US" b="1" dirty="0">
                <a:solidFill>
                  <a:srgbClr val="7030A0"/>
                </a:solidFill>
                <a:latin typeface="Bahnschrift Light Condensed" panose="020B0502040204020203" pitchFamily="34" charset="0"/>
                <a:cs typeface="Times New Roman" panose="02020603050405020304" pitchFamily="18" charset="0"/>
              </a:rPr>
              <a:t>: Safe Community Awareness and Alerting Leveraging the Internet of Things</a:t>
            </a:r>
            <a:r>
              <a:rPr lang="en-US" dirty="0">
                <a:solidFill>
                  <a:schemeClr val="bg1">
                    <a:lumMod val="50000"/>
                  </a:schemeClr>
                </a:solidFill>
                <a:latin typeface="Bahnschrift Light Condensed" panose="020B0502040204020203" pitchFamily="34" charset="0"/>
                <a:cs typeface="Times New Roman" panose="02020603050405020304" pitchFamily="18" charset="0"/>
              </a:rPr>
              <a:t>". IEEE </a:t>
            </a:r>
            <a:r>
              <a:rPr lang="en-US" dirty="0" smtClean="0">
                <a:solidFill>
                  <a:schemeClr val="bg1">
                    <a:lumMod val="50000"/>
                  </a:schemeClr>
                </a:solidFill>
                <a:latin typeface="Bahnschrift Light Condensed" panose="020B0502040204020203" pitchFamily="34" charset="0"/>
                <a:cs typeface="Times New Roman" panose="02020603050405020304" pitchFamily="18" charset="0"/>
              </a:rPr>
              <a:t>Communications (2015).</a:t>
            </a:r>
            <a:endParaRPr lang="en-US" dirty="0">
              <a:solidFill>
                <a:schemeClr val="bg1">
                  <a:lumMod val="50000"/>
                </a:schemeClr>
              </a:solidFill>
              <a:latin typeface="Bahnschrift Light Condensed" panose="020B0502040204020203" pitchFamily="34"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69E57DC2-970A-4B3E-BB1C-7A09969E49DF}" type="slidenum">
              <a:rPr lang="en-US" smtClean="0"/>
              <a:t>16</a:t>
            </a:fld>
            <a:endParaRPr lang="en-US" dirty="0"/>
          </a:p>
        </p:txBody>
      </p:sp>
      <p:sp>
        <p:nvSpPr>
          <p:cNvPr id="5" name="TextBox 4"/>
          <p:cNvSpPr txBox="1"/>
          <p:nvPr/>
        </p:nvSpPr>
        <p:spPr>
          <a:xfrm>
            <a:off x="4283764" y="1076980"/>
            <a:ext cx="3858768" cy="523220"/>
          </a:xfrm>
          <a:prstGeom prst="rect">
            <a:avLst/>
          </a:prstGeom>
          <a:solidFill>
            <a:schemeClr val="bg1">
              <a:alpha val="80000"/>
            </a:schemeClr>
          </a:solidFill>
          <a:ln w="19050">
            <a:solidFill>
              <a:schemeClr val="tx1"/>
            </a:solidFill>
            <a:prstDash val="sysDash"/>
          </a:ln>
        </p:spPr>
        <p:txBody>
          <a:bodyPr wrap="square" rtlCol="0">
            <a:spAutoFit/>
          </a:bodyPr>
          <a:lstStyle/>
          <a:p>
            <a:r>
              <a:rPr lang="zh-CN" altLang="en-US" sz="1400" dirty="0" smtClean="0">
                <a:solidFill>
                  <a:srgbClr val="7030A0"/>
                </a:solidFill>
                <a:effectLst>
                  <a:outerShdw blurRad="38100" dist="38100" dir="2700000" algn="tl">
                    <a:srgbClr val="000000">
                      <a:alpha val="43137"/>
                    </a:srgbClr>
                  </a:outerShdw>
                </a:effectLst>
              </a:rPr>
              <a:t>■</a:t>
            </a:r>
            <a:r>
              <a:rPr lang="zh-CN" altLang="en-US" sz="1400" dirty="0" smtClean="0">
                <a:solidFill>
                  <a:srgbClr val="7030A0"/>
                </a:solidFill>
              </a:rPr>
              <a:t> </a:t>
            </a:r>
            <a:r>
              <a:rPr lang="en-US" sz="1400" dirty="0" smtClean="0">
                <a:solidFill>
                  <a:srgbClr val="7030A0"/>
                </a:solidFill>
              </a:rPr>
              <a:t>SCALE system		</a:t>
            </a:r>
            <a:r>
              <a:rPr lang="zh-CN" altLang="en-US" sz="1400" dirty="0" smtClean="0">
                <a:solidFill>
                  <a:schemeClr val="accent4">
                    <a:lumMod val="75000"/>
                  </a:schemeClr>
                </a:solidFill>
                <a:effectLst>
                  <a:outerShdw blurRad="38100" dist="38100" dir="2700000" algn="tl">
                    <a:srgbClr val="000000">
                      <a:alpha val="43137"/>
                    </a:srgbClr>
                  </a:outerShdw>
                </a:effectLst>
              </a:rPr>
              <a:t>■</a:t>
            </a:r>
            <a:r>
              <a:rPr lang="zh-CN" altLang="en-US" sz="1400" dirty="0" smtClean="0">
                <a:solidFill>
                  <a:schemeClr val="accent4">
                    <a:lumMod val="75000"/>
                  </a:schemeClr>
                </a:solidFill>
              </a:rPr>
              <a:t> </a:t>
            </a:r>
            <a:r>
              <a:rPr lang="en-US" sz="1400" dirty="0" smtClean="0">
                <a:solidFill>
                  <a:schemeClr val="accent4">
                    <a:lumMod val="75000"/>
                  </a:schemeClr>
                </a:solidFill>
              </a:rPr>
              <a:t>Data generation pl.</a:t>
            </a:r>
          </a:p>
          <a:p>
            <a:r>
              <a:rPr lang="zh-CN" altLang="en-US" sz="1400" dirty="0">
                <a:solidFill>
                  <a:schemeClr val="accent3">
                    <a:lumMod val="75000"/>
                  </a:schemeClr>
                </a:solidFill>
                <a:effectLst>
                  <a:outerShdw blurRad="38100" dist="38100" dir="2700000" algn="tl">
                    <a:srgbClr val="000000">
                      <a:alpha val="43137"/>
                    </a:srgbClr>
                  </a:outerShdw>
                </a:effectLst>
              </a:rPr>
              <a:t>■</a:t>
            </a:r>
            <a:r>
              <a:rPr lang="zh-CN" altLang="en-US" sz="1400" dirty="0">
                <a:solidFill>
                  <a:schemeClr val="accent3">
                    <a:lumMod val="75000"/>
                  </a:schemeClr>
                </a:solidFill>
              </a:rPr>
              <a:t> </a:t>
            </a:r>
            <a:r>
              <a:rPr lang="en-US" sz="1400" dirty="0" smtClean="0">
                <a:solidFill>
                  <a:schemeClr val="accent3">
                    <a:lumMod val="75000"/>
                  </a:schemeClr>
                </a:solidFill>
              </a:rPr>
              <a:t>Data upload pl.		</a:t>
            </a:r>
            <a:r>
              <a:rPr lang="zh-CN" altLang="en-US" sz="1400" dirty="0" smtClean="0">
                <a:solidFill>
                  <a:schemeClr val="accent2">
                    <a:lumMod val="50000"/>
                  </a:schemeClr>
                </a:solidFill>
                <a:effectLst>
                  <a:outerShdw blurRad="38100" dist="38100" dir="2700000" algn="tl">
                    <a:srgbClr val="000000">
                      <a:alpha val="43137"/>
                    </a:srgbClr>
                  </a:outerShdw>
                </a:effectLst>
              </a:rPr>
              <a:t>■</a:t>
            </a:r>
            <a:r>
              <a:rPr lang="zh-CN" altLang="en-US" sz="1400" dirty="0" smtClean="0">
                <a:solidFill>
                  <a:schemeClr val="accent2">
                    <a:lumMod val="50000"/>
                  </a:schemeClr>
                </a:solidFill>
              </a:rPr>
              <a:t> </a:t>
            </a:r>
            <a:r>
              <a:rPr lang="en-US" sz="1400" dirty="0" smtClean="0">
                <a:solidFill>
                  <a:schemeClr val="accent2">
                    <a:lumMod val="50000"/>
                  </a:schemeClr>
                </a:solidFill>
              </a:rPr>
              <a:t>Sensor calibration pl.</a:t>
            </a:r>
          </a:p>
        </p:txBody>
      </p:sp>
    </p:spTree>
    <p:extLst>
      <p:ext uri="{BB962C8B-B14F-4D97-AF65-F5344CB8AC3E}">
        <p14:creationId xmlns:p14="http://schemas.microsoft.com/office/powerpoint/2010/main" val="4049198352"/>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7768FE-718D-4135-B517-C371C1036FB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p:spPr>
      </p:pic>
      <p:sp>
        <p:nvSpPr>
          <p:cNvPr id="2" name="Title 1"/>
          <p:cNvSpPr>
            <a:spLocks noGrp="1"/>
          </p:cNvSpPr>
          <p:nvPr>
            <p:ph type="title"/>
          </p:nvPr>
        </p:nvSpPr>
        <p:spPr/>
        <p:txBody>
          <a:bodyPr/>
          <a:lstStyle/>
          <a:p>
            <a:r>
              <a:rPr lang="en-US" dirty="0" smtClean="0">
                <a:solidFill>
                  <a:schemeClr val="accent4">
                    <a:lumMod val="50000"/>
                  </a:schemeClr>
                </a:solidFill>
              </a:rPr>
              <a:t>Data generation planning</a:t>
            </a:r>
            <a:endParaRPr lang="en-US" dirty="0">
              <a:solidFill>
                <a:schemeClr val="accent4">
                  <a:lumMod val="50000"/>
                </a:schemeClr>
              </a:solidFill>
            </a:endParaRPr>
          </a:p>
        </p:txBody>
      </p:sp>
      <p:sp>
        <p:nvSpPr>
          <p:cNvPr id="4" name="Slide Number Placeholder 3"/>
          <p:cNvSpPr>
            <a:spLocks noGrp="1"/>
          </p:cNvSpPr>
          <p:nvPr>
            <p:ph type="sldNum" sz="quarter" idx="12"/>
          </p:nvPr>
        </p:nvSpPr>
        <p:spPr/>
        <p:txBody>
          <a:bodyPr/>
          <a:lstStyle/>
          <a:p>
            <a:fld id="{69E57DC2-970A-4B3E-BB1C-7A09969E49DF}" type="slidenum">
              <a:rPr lang="en-US" smtClean="0"/>
              <a:t>17</a:t>
            </a:fld>
            <a:endParaRPr lang="en-US" dirty="0"/>
          </a:p>
        </p:txBody>
      </p:sp>
      <p:sp>
        <p:nvSpPr>
          <p:cNvPr id="6" name="Rectangle 5">
            <a:extLst>
              <a:ext uri="{FF2B5EF4-FFF2-40B4-BE49-F238E27FC236}">
                <a16:creationId xmlns:a16="http://schemas.microsoft.com/office/drawing/2014/main" id="{67F3C51F-B490-1F43-A990-8030C5EE9C77}"/>
              </a:ext>
            </a:extLst>
          </p:cNvPr>
          <p:cNvSpPr/>
          <p:nvPr/>
        </p:nvSpPr>
        <p:spPr>
          <a:xfrm>
            <a:off x="0" y="5760720"/>
            <a:ext cx="9144000" cy="1097280"/>
          </a:xfrm>
          <a:prstGeom prst="rect">
            <a:avLst/>
          </a:prstGeom>
          <a:gradFill>
            <a:gsLst>
              <a:gs pos="0">
                <a:schemeClr val="bg2">
                  <a:alpha val="0"/>
                </a:schemeClr>
              </a:gs>
              <a:gs pos="30000">
                <a:schemeClr val="bg2"/>
              </a:gs>
              <a:gs pos="100000">
                <a:schemeClr val="bg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title="Side bar">
            <a:extLst>
              <a:ext uri="{FF2B5EF4-FFF2-40B4-BE49-F238E27FC236}">
                <a16:creationId xmlns:a16="http://schemas.microsoft.com/office/drawing/2014/main" id="{FEBC30D8-97A5-2A40-983A-337AB7DB6158}"/>
              </a:ext>
            </a:extLst>
          </p:cNvP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93096" y="3488439"/>
            <a:ext cx="3836504" cy="2964571"/>
          </a:xfrm>
          <a:prstGeom prst="rect">
            <a:avLst/>
          </a:prstGeom>
        </p:spPr>
      </p:pic>
      <p:grpSp>
        <p:nvGrpSpPr>
          <p:cNvPr id="11" name="Group 10"/>
          <p:cNvGrpSpPr/>
          <p:nvPr/>
        </p:nvGrpSpPr>
        <p:grpSpPr>
          <a:xfrm>
            <a:off x="7212191" y="586034"/>
            <a:ext cx="1931809" cy="914776"/>
            <a:chOff x="7212191" y="505432"/>
            <a:chExt cx="1931809" cy="914776"/>
          </a:xfrm>
        </p:grpSpPr>
        <p:pic>
          <p:nvPicPr>
            <p:cNvPr id="9" name="Picture 8">
              <a:extLst>
                <a:ext uri="{FF2B5EF4-FFF2-40B4-BE49-F238E27FC236}">
                  <a16:creationId xmlns:a16="http://schemas.microsoft.com/office/drawing/2014/main" id="{5C8D23D4-DB09-814E-95DE-B7261151EFB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212191" y="505808"/>
              <a:ext cx="916813" cy="914400"/>
            </a:xfrm>
            <a:prstGeom prst="rect">
              <a:avLst/>
            </a:prstGeom>
          </p:spPr>
        </p:pic>
        <p:pic>
          <p:nvPicPr>
            <p:cNvPr id="10" name="Picture 9">
              <a:extLst>
                <a:ext uri="{FF2B5EF4-FFF2-40B4-BE49-F238E27FC236}">
                  <a16:creationId xmlns:a16="http://schemas.microsoft.com/office/drawing/2014/main" id="{13E53468-7FE9-C94E-9508-DEB6F1E0B5AB}"/>
                </a:ext>
              </a:extLst>
            </p:cNvPr>
            <p:cNvPicPr>
              <a:picLocks noChangeAspect="1"/>
            </p:cNvPicPr>
            <p:nvPr/>
          </p:nvPicPr>
          <p:blipFill>
            <a:blip r:embed="rId6"/>
            <a:stretch>
              <a:fillRect/>
            </a:stretch>
          </p:blipFill>
          <p:spPr>
            <a:xfrm>
              <a:off x="8229600" y="505432"/>
              <a:ext cx="914400" cy="914400"/>
            </a:xfrm>
            <a:prstGeom prst="rect">
              <a:avLst/>
            </a:prstGeom>
          </p:spPr>
        </p:pic>
      </p:grpSp>
      <p:sp>
        <p:nvSpPr>
          <p:cNvPr id="3" name="Content Placeholder 2"/>
          <p:cNvSpPr>
            <a:spLocks noGrp="1"/>
          </p:cNvSpPr>
          <p:nvPr>
            <p:ph idx="1"/>
          </p:nvPr>
        </p:nvSpPr>
        <p:spPr>
          <a:xfrm>
            <a:off x="1028700" y="1703672"/>
            <a:ext cx="7200900" cy="4749337"/>
          </a:xfrm>
        </p:spPr>
        <p:txBody>
          <a:bodyPr>
            <a:normAutofit/>
          </a:bodyPr>
          <a:lstStyle/>
          <a:p>
            <a:pPr marL="0" indent="0">
              <a:buNone/>
            </a:pPr>
            <a:r>
              <a:rPr lang="en-US" i="1" dirty="0">
                <a:solidFill>
                  <a:schemeClr val="accent4">
                    <a:lumMod val="75000"/>
                  </a:schemeClr>
                </a:solidFill>
                <a:effectLst>
                  <a:glow rad="254000">
                    <a:schemeClr val="bg1">
                      <a:alpha val="60000"/>
                    </a:schemeClr>
                  </a:glow>
                </a:effectLst>
              </a:rPr>
              <a:t>Covered in </a:t>
            </a:r>
            <a:r>
              <a:rPr lang="en-US" i="1" dirty="0" smtClean="0">
                <a:solidFill>
                  <a:schemeClr val="accent4">
                    <a:lumMod val="75000"/>
                  </a:schemeClr>
                </a:solidFill>
                <a:effectLst>
                  <a:glow rad="254000">
                    <a:schemeClr val="bg1">
                      <a:alpha val="60000"/>
                    </a:schemeClr>
                  </a:glow>
                </a:effectLst>
              </a:rPr>
              <a:t>topic defense</a:t>
            </a:r>
            <a:endParaRPr lang="en-US" i="1" dirty="0">
              <a:solidFill>
                <a:schemeClr val="accent4">
                  <a:lumMod val="75000"/>
                </a:schemeClr>
              </a:solidFill>
              <a:effectLst>
                <a:glow rad="254000">
                  <a:schemeClr val="bg1">
                    <a:alpha val="60000"/>
                  </a:schemeClr>
                </a:glow>
              </a:effectLst>
            </a:endParaRPr>
          </a:p>
          <a:p>
            <a:r>
              <a:rPr lang="en-US" dirty="0" smtClean="0"/>
              <a:t>We </a:t>
            </a:r>
            <a:r>
              <a:rPr lang="en-US" dirty="0"/>
              <a:t>anticipate that </a:t>
            </a:r>
            <a:r>
              <a:rPr lang="en-US" b="1" dirty="0"/>
              <a:t>a large number of devices</a:t>
            </a:r>
            <a:r>
              <a:rPr lang="en-US" dirty="0"/>
              <a:t> will participate in such activities in </a:t>
            </a:r>
            <a:r>
              <a:rPr lang="en-US" dirty="0" smtClean="0"/>
              <a:t>communities in the coming future.</a:t>
            </a:r>
          </a:p>
          <a:p>
            <a:r>
              <a:rPr lang="en-US" dirty="0"/>
              <a:t>Make plans for in-situ and mobile devices to </a:t>
            </a:r>
            <a:r>
              <a:rPr lang="en-US" b="1" dirty="0"/>
              <a:t>regulate their sensing </a:t>
            </a:r>
            <a:r>
              <a:rPr lang="en-US" b="1" dirty="0" smtClean="0"/>
              <a:t>activities</a:t>
            </a:r>
            <a:r>
              <a:rPr lang="en-US" dirty="0" smtClean="0"/>
              <a:t> </a:t>
            </a:r>
            <a:r>
              <a:rPr lang="en-US" dirty="0"/>
              <a:t>(i.e. activate/deactivate their sensors</a:t>
            </a:r>
            <a:r>
              <a:rPr lang="en-US" dirty="0" smtClean="0"/>
              <a:t>) for</a:t>
            </a:r>
            <a:endParaRPr lang="en-US" dirty="0"/>
          </a:p>
          <a:p>
            <a:pPr lvl="1"/>
            <a:r>
              <a:rPr lang="en-US" dirty="0" smtClean="0"/>
              <a:t>Good sensing coverage</a:t>
            </a:r>
            <a:endParaRPr lang="en-US" dirty="0"/>
          </a:p>
          <a:p>
            <a:pPr lvl="1"/>
            <a:r>
              <a:rPr lang="en-US" dirty="0"/>
              <a:t>Lower data </a:t>
            </a:r>
            <a:r>
              <a:rPr lang="en-US" dirty="0" smtClean="0"/>
              <a:t>redundancy</a:t>
            </a:r>
          </a:p>
          <a:p>
            <a:r>
              <a:rPr lang="en-US" b="1" dirty="0">
                <a:solidFill>
                  <a:schemeClr val="accent4">
                    <a:lumMod val="75000"/>
                  </a:schemeClr>
                </a:solidFill>
              </a:rPr>
              <a:t>Challenges</a:t>
            </a:r>
          </a:p>
          <a:p>
            <a:pPr lvl="1"/>
            <a:r>
              <a:rPr lang="en-US" dirty="0">
                <a:solidFill>
                  <a:schemeClr val="accent4">
                    <a:lumMod val="75000"/>
                  </a:schemeClr>
                </a:solidFill>
              </a:rPr>
              <a:t>Device </a:t>
            </a:r>
            <a:r>
              <a:rPr lang="en-US" dirty="0" smtClean="0">
                <a:solidFill>
                  <a:schemeClr val="accent4">
                    <a:lumMod val="75000"/>
                  </a:schemeClr>
                </a:solidFill>
              </a:rPr>
              <a:t>heterogeneity</a:t>
            </a:r>
          </a:p>
          <a:p>
            <a:pPr lvl="1"/>
            <a:r>
              <a:rPr lang="en-US" dirty="0" smtClean="0">
                <a:solidFill>
                  <a:schemeClr val="accent4">
                    <a:lumMod val="75000"/>
                  </a:schemeClr>
                </a:solidFill>
              </a:rPr>
              <a:t>Data heterogeneity</a:t>
            </a:r>
          </a:p>
          <a:p>
            <a:pPr lvl="1"/>
            <a:r>
              <a:rPr lang="en-US" dirty="0" smtClean="0">
                <a:solidFill>
                  <a:schemeClr val="accent4">
                    <a:lumMod val="75000"/>
                  </a:schemeClr>
                </a:solidFill>
              </a:rPr>
              <a:t>Unpredictable mobility</a:t>
            </a:r>
            <a:endParaRPr lang="en-US" dirty="0">
              <a:solidFill>
                <a:schemeClr val="accent4">
                  <a:lumMod val="75000"/>
                </a:schemeClr>
              </a:solidFill>
            </a:endParaRPr>
          </a:p>
          <a:p>
            <a:pPr lvl="1"/>
            <a:r>
              <a:rPr lang="en-US" dirty="0" smtClean="0">
                <a:solidFill>
                  <a:schemeClr val="accent4">
                    <a:lumMod val="75000"/>
                  </a:schemeClr>
                </a:solidFill>
              </a:rPr>
              <a:t>Scalability</a:t>
            </a:r>
            <a:endParaRPr lang="en-US" dirty="0">
              <a:solidFill>
                <a:schemeClr val="accent4">
                  <a:lumMod val="75000"/>
                </a:schemeClr>
              </a:solidFill>
            </a:endParaRPr>
          </a:p>
          <a:p>
            <a:endParaRPr lang="en-US" dirty="0"/>
          </a:p>
        </p:txBody>
      </p:sp>
    </p:spTree>
    <p:extLst>
      <p:ext uri="{BB962C8B-B14F-4D97-AF65-F5344CB8AC3E}">
        <p14:creationId xmlns:p14="http://schemas.microsoft.com/office/powerpoint/2010/main" val="2926751249"/>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Content Placeholder 106">
            <a:extLst>
              <a:ext uri="{FF2B5EF4-FFF2-40B4-BE49-F238E27FC236}">
                <a16:creationId xmlns:a16="http://schemas.microsoft.com/office/drawing/2014/main" id="{A47E1642-4F8C-4D7F-AB67-D1594BA4D988}"/>
              </a:ext>
            </a:extLst>
          </p:cNvPr>
          <p:cNvPicPr>
            <a:picLocks noGrp="1" noChangeAspect="1"/>
          </p:cNvPicPr>
          <p:nvPr>
            <p:ph sz="half" idx="2"/>
          </p:nvPr>
        </p:nvPicPr>
        <p:blipFill rotWithShape="1">
          <a:blip r:embed="rId2">
            <a:duotone>
              <a:schemeClr val="bg2">
                <a:shade val="45000"/>
                <a:satMod val="135000"/>
              </a:schemeClr>
              <a:prstClr val="white"/>
            </a:duotone>
          </a:blip>
          <a:srcRect l="23434" r="14142"/>
          <a:stretch/>
        </p:blipFill>
        <p:spPr>
          <a:xfrm>
            <a:off x="4894052" y="1703672"/>
            <a:ext cx="3335840" cy="4163729"/>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7834B72B-DAEA-4CC5-A62C-E1B18491CBE0}"/>
              </a:ext>
            </a:extLst>
          </p:cNvPr>
          <p:cNvSpPr>
            <a:spLocks noGrp="1"/>
          </p:cNvSpPr>
          <p:nvPr>
            <p:ph type="title"/>
          </p:nvPr>
        </p:nvSpPr>
        <p:spPr/>
        <p:txBody>
          <a:bodyPr/>
          <a:lstStyle/>
          <a:p>
            <a:r>
              <a:rPr lang="en-US" dirty="0">
                <a:solidFill>
                  <a:schemeClr val="accent4">
                    <a:lumMod val="50000"/>
                  </a:schemeClr>
                </a:solidFill>
              </a:rPr>
              <a:t>Online scheduling approach</a:t>
            </a:r>
          </a:p>
        </p:txBody>
      </p:sp>
      <p:sp>
        <p:nvSpPr>
          <p:cNvPr id="5" name="Content Placeholder 4">
            <a:extLst>
              <a:ext uri="{FF2B5EF4-FFF2-40B4-BE49-F238E27FC236}">
                <a16:creationId xmlns:a16="http://schemas.microsoft.com/office/drawing/2014/main" id="{BAAC68B2-9E4D-436D-9BC6-134C9DA85CAA}"/>
              </a:ext>
            </a:extLst>
          </p:cNvPr>
          <p:cNvSpPr>
            <a:spLocks noGrp="1"/>
          </p:cNvSpPr>
          <p:nvPr>
            <p:ph sz="half" idx="1"/>
          </p:nvPr>
        </p:nvSpPr>
        <p:spPr/>
        <p:txBody>
          <a:bodyPr/>
          <a:lstStyle/>
          <a:p>
            <a:r>
              <a:rPr lang="en-US" b="1" dirty="0">
                <a:solidFill>
                  <a:schemeClr val="tx1">
                    <a:lumMod val="50000"/>
                    <a:lumOff val="50000"/>
                  </a:schemeClr>
                </a:solidFill>
              </a:rPr>
              <a:t>Devices</a:t>
            </a:r>
            <a:r>
              <a:rPr lang="en-US" dirty="0"/>
              <a:t> report on-board </a:t>
            </a:r>
            <a:r>
              <a:rPr lang="en-US" b="1" dirty="0">
                <a:solidFill>
                  <a:schemeClr val="tx2">
                    <a:lumMod val="75000"/>
                    <a:lumOff val="25000"/>
                  </a:schemeClr>
                </a:solidFill>
              </a:rPr>
              <a:t>sensing capability</a:t>
            </a:r>
            <a:r>
              <a:rPr lang="en-US" dirty="0"/>
              <a:t> info to server.</a:t>
            </a:r>
          </a:p>
          <a:p>
            <a:pPr>
              <a:buFont typeface="Wingdings" panose="05000000000000000000" pitchFamily="2" charset="2"/>
              <a:buChar char="Ø"/>
            </a:pPr>
            <a:r>
              <a:rPr lang="en-US" dirty="0"/>
              <a:t>Server collects or estimates the location of participating devices.</a:t>
            </a:r>
          </a:p>
          <a:p>
            <a:pPr>
              <a:buFont typeface="Wingdings" panose="05000000000000000000" pitchFamily="2" charset="2"/>
              <a:buChar char="Ø"/>
            </a:pPr>
            <a:r>
              <a:rPr lang="en-US" dirty="0"/>
              <a:t>Server creates the plan which specifies </a:t>
            </a:r>
            <a:r>
              <a:rPr lang="en-US" b="1" dirty="0">
                <a:solidFill>
                  <a:schemeClr val="accent5">
                    <a:lumMod val="75000"/>
                  </a:schemeClr>
                </a:solidFill>
              </a:rPr>
              <a:t>what sensors should be active on which devices</a:t>
            </a:r>
            <a:r>
              <a:rPr lang="en-US" dirty="0"/>
              <a:t> now.</a:t>
            </a:r>
          </a:p>
          <a:p>
            <a:pPr>
              <a:buFont typeface="Wingdings" panose="05000000000000000000" pitchFamily="2" charset="2"/>
              <a:buChar char="Ø"/>
            </a:pPr>
            <a:r>
              <a:rPr lang="en-US" dirty="0"/>
              <a:t>Devices </a:t>
            </a:r>
            <a:r>
              <a:rPr lang="en-US" b="1" dirty="0">
                <a:solidFill>
                  <a:schemeClr val="accent4">
                    <a:lumMod val="75000"/>
                  </a:schemeClr>
                </a:solidFill>
              </a:rPr>
              <a:t>activate</a:t>
            </a:r>
            <a:r>
              <a:rPr lang="en-US" dirty="0"/>
              <a:t> or </a:t>
            </a:r>
            <a:r>
              <a:rPr lang="en-US" b="1" dirty="0">
                <a:solidFill>
                  <a:schemeClr val="accent3">
                    <a:lumMod val="75000"/>
                  </a:schemeClr>
                </a:solidFill>
              </a:rPr>
              <a:t>deactivate</a:t>
            </a:r>
            <a:r>
              <a:rPr lang="en-US" dirty="0"/>
              <a:t> sensors.</a:t>
            </a:r>
          </a:p>
        </p:txBody>
      </p:sp>
      <p:sp>
        <p:nvSpPr>
          <p:cNvPr id="4" name="Slide Number Placeholder 3">
            <a:extLst>
              <a:ext uri="{FF2B5EF4-FFF2-40B4-BE49-F238E27FC236}">
                <a16:creationId xmlns:a16="http://schemas.microsoft.com/office/drawing/2014/main" id="{30FECEE0-A98F-40C3-A1E2-8E5EA643325A}"/>
              </a:ext>
            </a:extLst>
          </p:cNvPr>
          <p:cNvSpPr>
            <a:spLocks noGrp="1"/>
          </p:cNvSpPr>
          <p:nvPr>
            <p:ph type="sldNum" sz="quarter" idx="12"/>
          </p:nvPr>
        </p:nvSpPr>
        <p:spPr/>
        <p:txBody>
          <a:bodyPr/>
          <a:lstStyle/>
          <a:p>
            <a:fld id="{69E57DC2-970A-4B3E-BB1C-7A09969E49DF}" type="slidenum">
              <a:rPr lang="en-US" smtClean="0"/>
              <a:t>18</a:t>
            </a:fld>
            <a:endParaRPr lang="en-US" dirty="0"/>
          </a:p>
        </p:txBody>
      </p:sp>
      <p:grpSp>
        <p:nvGrpSpPr>
          <p:cNvPr id="11" name="Group 10">
            <a:extLst>
              <a:ext uri="{FF2B5EF4-FFF2-40B4-BE49-F238E27FC236}">
                <a16:creationId xmlns:a16="http://schemas.microsoft.com/office/drawing/2014/main" id="{0CB68740-7BBC-445F-A213-585C3E8268F5}"/>
              </a:ext>
            </a:extLst>
          </p:cNvPr>
          <p:cNvGrpSpPr/>
          <p:nvPr/>
        </p:nvGrpSpPr>
        <p:grpSpPr>
          <a:xfrm>
            <a:off x="169803" y="685800"/>
            <a:ext cx="548640" cy="552451"/>
            <a:chOff x="4571999" y="2501263"/>
            <a:chExt cx="548640" cy="552451"/>
          </a:xfrm>
          <a:solidFill>
            <a:schemeClr val="bg2">
              <a:lumMod val="25000"/>
            </a:schemeClr>
          </a:solidFill>
          <a:effectLst>
            <a:glow rad="101600">
              <a:schemeClr val="bg1">
                <a:alpha val="60000"/>
              </a:schemeClr>
            </a:glow>
          </a:effectLst>
        </p:grpSpPr>
        <p:sp>
          <p:nvSpPr>
            <p:cNvPr id="3" name="Diamond 2">
              <a:extLst>
                <a:ext uri="{FF2B5EF4-FFF2-40B4-BE49-F238E27FC236}">
                  <a16:creationId xmlns:a16="http://schemas.microsoft.com/office/drawing/2014/main" id="{3CBDA060-DD0F-41B2-813F-F055A08F4E9C}"/>
                </a:ext>
              </a:extLst>
            </p:cNvPr>
            <p:cNvSpPr/>
            <p:nvPr/>
          </p:nvSpPr>
          <p:spPr>
            <a:xfrm>
              <a:off x="4571999" y="2505074"/>
              <a:ext cx="548640" cy="54864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E503F2E8-39E4-400D-881D-66BAD1658053}"/>
                </a:ext>
              </a:extLst>
            </p:cNvPr>
            <p:cNvSpPr/>
            <p:nvPr/>
          </p:nvSpPr>
          <p:spPr>
            <a:xfrm>
              <a:off x="4572292" y="2825114"/>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5D2E5D07-48A9-490A-98BA-A8AB1F3089DE}"/>
                </a:ext>
              </a:extLst>
            </p:cNvPr>
            <p:cNvSpPr/>
            <p:nvPr/>
          </p:nvSpPr>
          <p:spPr>
            <a:xfrm rot="16200000">
              <a:off x="4892039" y="2825114"/>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B1DD971C-1196-4E73-99CB-6D31E060DAB5}"/>
                </a:ext>
              </a:extLst>
            </p:cNvPr>
            <p:cNvSpPr/>
            <p:nvPr/>
          </p:nvSpPr>
          <p:spPr>
            <a:xfrm flipV="1">
              <a:off x="4572292" y="2501263"/>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ACF8312B-6F7F-4359-A861-A45471C8A78B}"/>
                </a:ext>
              </a:extLst>
            </p:cNvPr>
            <p:cNvSpPr/>
            <p:nvPr/>
          </p:nvSpPr>
          <p:spPr>
            <a:xfrm rot="10800000">
              <a:off x="4892039" y="2501263"/>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40497F92-C62E-4D28-8AA9-82ADD8751890}"/>
              </a:ext>
            </a:extLst>
          </p:cNvPr>
          <p:cNvGrpSpPr/>
          <p:nvPr/>
        </p:nvGrpSpPr>
        <p:grpSpPr>
          <a:xfrm>
            <a:off x="5141451" y="1911863"/>
            <a:ext cx="2836535" cy="3590534"/>
            <a:chOff x="5140946" y="1909959"/>
            <a:chExt cx="2836535" cy="3590534"/>
          </a:xfrm>
          <a:effectLst>
            <a:glow rad="101600">
              <a:schemeClr val="bg1">
                <a:alpha val="60000"/>
              </a:schemeClr>
            </a:glow>
          </a:effectLst>
        </p:grpSpPr>
        <p:grpSp>
          <p:nvGrpSpPr>
            <p:cNvPr id="12" name="Group 11">
              <a:extLst>
                <a:ext uri="{FF2B5EF4-FFF2-40B4-BE49-F238E27FC236}">
                  <a16:creationId xmlns:a16="http://schemas.microsoft.com/office/drawing/2014/main" id="{348CA9E6-F0DA-4356-82C9-BABCEAA5B6B1}"/>
                </a:ext>
              </a:extLst>
            </p:cNvPr>
            <p:cNvGrpSpPr/>
            <p:nvPr/>
          </p:nvGrpSpPr>
          <p:grpSpPr>
            <a:xfrm>
              <a:off x="5140946" y="2233810"/>
              <a:ext cx="548640" cy="552451"/>
              <a:chOff x="4571999" y="2501263"/>
              <a:chExt cx="548640" cy="552451"/>
            </a:xfrm>
            <a:solidFill>
              <a:schemeClr val="bg2">
                <a:lumMod val="25000"/>
              </a:schemeClr>
            </a:solidFill>
          </p:grpSpPr>
          <p:sp>
            <p:nvSpPr>
              <p:cNvPr id="13" name="Diamond 12">
                <a:extLst>
                  <a:ext uri="{FF2B5EF4-FFF2-40B4-BE49-F238E27FC236}">
                    <a16:creationId xmlns:a16="http://schemas.microsoft.com/office/drawing/2014/main" id="{0CD8A80F-12B3-48C2-8B3A-FBC5DC0FB662}"/>
                  </a:ext>
                </a:extLst>
              </p:cNvPr>
              <p:cNvSpPr/>
              <p:nvPr/>
            </p:nvSpPr>
            <p:spPr>
              <a:xfrm>
                <a:off x="4571999" y="2505074"/>
                <a:ext cx="548640" cy="54864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894EAD2B-231C-4BCA-A36B-349C04316F35}"/>
                  </a:ext>
                </a:extLst>
              </p:cNvPr>
              <p:cNvSpPr/>
              <p:nvPr/>
            </p:nvSpPr>
            <p:spPr>
              <a:xfrm rot="16200000">
                <a:off x="4892039" y="2825114"/>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16B4F394-2CAF-4BFC-8F6B-A037D8D569DA}"/>
                  </a:ext>
                </a:extLst>
              </p:cNvPr>
              <p:cNvSpPr/>
              <p:nvPr/>
            </p:nvSpPr>
            <p:spPr>
              <a:xfrm flipV="1">
                <a:off x="4572292" y="2501263"/>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24E4E2D1-2D4F-4224-9353-B82FFC72FA8C}"/>
                </a:ext>
              </a:extLst>
            </p:cNvPr>
            <p:cNvGrpSpPr/>
            <p:nvPr/>
          </p:nvGrpSpPr>
          <p:grpSpPr>
            <a:xfrm>
              <a:off x="7428841" y="1909959"/>
              <a:ext cx="548640" cy="552451"/>
              <a:chOff x="4571999" y="2501263"/>
              <a:chExt cx="548640" cy="552451"/>
            </a:xfrm>
            <a:solidFill>
              <a:schemeClr val="bg2">
                <a:lumMod val="25000"/>
              </a:schemeClr>
            </a:solidFill>
          </p:grpSpPr>
          <p:sp>
            <p:nvSpPr>
              <p:cNvPr id="19" name="Diamond 18">
                <a:extLst>
                  <a:ext uri="{FF2B5EF4-FFF2-40B4-BE49-F238E27FC236}">
                    <a16:creationId xmlns:a16="http://schemas.microsoft.com/office/drawing/2014/main" id="{170ADA5C-7C96-4022-B364-E7F26519F6B7}"/>
                  </a:ext>
                </a:extLst>
              </p:cNvPr>
              <p:cNvSpPr/>
              <p:nvPr/>
            </p:nvSpPr>
            <p:spPr>
              <a:xfrm>
                <a:off x="4571999" y="2505074"/>
                <a:ext cx="548640" cy="54864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19">
                <a:extLst>
                  <a:ext uri="{FF2B5EF4-FFF2-40B4-BE49-F238E27FC236}">
                    <a16:creationId xmlns:a16="http://schemas.microsoft.com/office/drawing/2014/main" id="{96C80421-2858-48DD-8FA8-5BD4A6F19541}"/>
                  </a:ext>
                </a:extLst>
              </p:cNvPr>
              <p:cNvSpPr/>
              <p:nvPr/>
            </p:nvSpPr>
            <p:spPr>
              <a:xfrm>
                <a:off x="4572292" y="2825114"/>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Triangle 21">
                <a:extLst>
                  <a:ext uri="{FF2B5EF4-FFF2-40B4-BE49-F238E27FC236}">
                    <a16:creationId xmlns:a16="http://schemas.microsoft.com/office/drawing/2014/main" id="{EFD35837-ABF7-4F74-8EF4-770C15A2E1E5}"/>
                  </a:ext>
                </a:extLst>
              </p:cNvPr>
              <p:cNvSpPr/>
              <p:nvPr/>
            </p:nvSpPr>
            <p:spPr>
              <a:xfrm flipV="1">
                <a:off x="4572292" y="2501263"/>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Triangle 22">
                <a:extLst>
                  <a:ext uri="{FF2B5EF4-FFF2-40B4-BE49-F238E27FC236}">
                    <a16:creationId xmlns:a16="http://schemas.microsoft.com/office/drawing/2014/main" id="{58E6E0B3-9B92-4297-B06F-184BD6795A8E}"/>
                  </a:ext>
                </a:extLst>
              </p:cNvPr>
              <p:cNvSpPr/>
              <p:nvPr/>
            </p:nvSpPr>
            <p:spPr>
              <a:xfrm rot="10800000">
                <a:off x="4892039" y="2501263"/>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98F22815-A691-4406-A6CA-B631D1116DD3}"/>
                </a:ext>
              </a:extLst>
            </p:cNvPr>
            <p:cNvGrpSpPr/>
            <p:nvPr/>
          </p:nvGrpSpPr>
          <p:grpSpPr>
            <a:xfrm>
              <a:off x="6287652" y="3152774"/>
              <a:ext cx="548640" cy="552451"/>
              <a:chOff x="4571999" y="2501263"/>
              <a:chExt cx="548640" cy="552451"/>
            </a:xfrm>
            <a:solidFill>
              <a:schemeClr val="bg2">
                <a:lumMod val="25000"/>
              </a:schemeClr>
            </a:solidFill>
          </p:grpSpPr>
          <p:sp>
            <p:nvSpPr>
              <p:cNvPr id="25" name="Diamond 24">
                <a:extLst>
                  <a:ext uri="{FF2B5EF4-FFF2-40B4-BE49-F238E27FC236}">
                    <a16:creationId xmlns:a16="http://schemas.microsoft.com/office/drawing/2014/main" id="{07396FEC-58FA-4366-8295-01B215F731AD}"/>
                  </a:ext>
                </a:extLst>
              </p:cNvPr>
              <p:cNvSpPr/>
              <p:nvPr/>
            </p:nvSpPr>
            <p:spPr>
              <a:xfrm>
                <a:off x="4571999" y="2505074"/>
                <a:ext cx="548640" cy="54864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a:extLst>
                  <a:ext uri="{FF2B5EF4-FFF2-40B4-BE49-F238E27FC236}">
                    <a16:creationId xmlns:a16="http://schemas.microsoft.com/office/drawing/2014/main" id="{FC65A035-1BA0-4F43-8B92-BCD72A96C036}"/>
                  </a:ext>
                </a:extLst>
              </p:cNvPr>
              <p:cNvSpPr/>
              <p:nvPr/>
            </p:nvSpPr>
            <p:spPr>
              <a:xfrm>
                <a:off x="4572292" y="2825114"/>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Triangle 26">
                <a:extLst>
                  <a:ext uri="{FF2B5EF4-FFF2-40B4-BE49-F238E27FC236}">
                    <a16:creationId xmlns:a16="http://schemas.microsoft.com/office/drawing/2014/main" id="{ECF0EEB2-7617-4690-9A57-4A104321BF34}"/>
                  </a:ext>
                </a:extLst>
              </p:cNvPr>
              <p:cNvSpPr/>
              <p:nvPr/>
            </p:nvSpPr>
            <p:spPr>
              <a:xfrm rot="16200000">
                <a:off x="4892039" y="2825114"/>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a:extLst>
                  <a:ext uri="{FF2B5EF4-FFF2-40B4-BE49-F238E27FC236}">
                    <a16:creationId xmlns:a16="http://schemas.microsoft.com/office/drawing/2014/main" id="{C32A4A04-31F3-470E-BA59-6DBE7ED0DB79}"/>
                  </a:ext>
                </a:extLst>
              </p:cNvPr>
              <p:cNvSpPr/>
              <p:nvPr/>
            </p:nvSpPr>
            <p:spPr>
              <a:xfrm flipV="1">
                <a:off x="4572292" y="2501263"/>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Triangle 28">
                <a:extLst>
                  <a:ext uri="{FF2B5EF4-FFF2-40B4-BE49-F238E27FC236}">
                    <a16:creationId xmlns:a16="http://schemas.microsoft.com/office/drawing/2014/main" id="{F7C086FE-9617-46B8-ADD4-D2FE54AAF167}"/>
                  </a:ext>
                </a:extLst>
              </p:cNvPr>
              <p:cNvSpPr/>
              <p:nvPr/>
            </p:nvSpPr>
            <p:spPr>
              <a:xfrm rot="10800000">
                <a:off x="4892039" y="2501263"/>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615ECE98-DABE-4222-9EF7-1BBEBAAFA926}"/>
                </a:ext>
              </a:extLst>
            </p:cNvPr>
            <p:cNvGrpSpPr/>
            <p:nvPr/>
          </p:nvGrpSpPr>
          <p:grpSpPr>
            <a:xfrm>
              <a:off x="7149610" y="4399402"/>
              <a:ext cx="548640" cy="548640"/>
              <a:chOff x="4571999" y="2505074"/>
              <a:chExt cx="548640" cy="548640"/>
            </a:xfrm>
            <a:solidFill>
              <a:schemeClr val="bg2">
                <a:lumMod val="25000"/>
              </a:schemeClr>
            </a:solidFill>
          </p:grpSpPr>
          <p:sp>
            <p:nvSpPr>
              <p:cNvPr id="31" name="Diamond 30">
                <a:extLst>
                  <a:ext uri="{FF2B5EF4-FFF2-40B4-BE49-F238E27FC236}">
                    <a16:creationId xmlns:a16="http://schemas.microsoft.com/office/drawing/2014/main" id="{BB2BD5D1-157B-4DBA-8B7F-427677533B71}"/>
                  </a:ext>
                </a:extLst>
              </p:cNvPr>
              <p:cNvSpPr/>
              <p:nvPr/>
            </p:nvSpPr>
            <p:spPr>
              <a:xfrm>
                <a:off x="4571999" y="2505074"/>
                <a:ext cx="548640" cy="54864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Triangle 31">
                <a:extLst>
                  <a:ext uri="{FF2B5EF4-FFF2-40B4-BE49-F238E27FC236}">
                    <a16:creationId xmlns:a16="http://schemas.microsoft.com/office/drawing/2014/main" id="{533E19FF-1099-4A77-A390-9F9C8323248A}"/>
                  </a:ext>
                </a:extLst>
              </p:cNvPr>
              <p:cNvSpPr/>
              <p:nvPr/>
            </p:nvSpPr>
            <p:spPr>
              <a:xfrm>
                <a:off x="4572292" y="2825114"/>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68F59075-F6B6-456F-9595-A36C3599B321}"/>
                  </a:ext>
                </a:extLst>
              </p:cNvPr>
              <p:cNvSpPr/>
              <p:nvPr/>
            </p:nvSpPr>
            <p:spPr>
              <a:xfrm rot="16200000">
                <a:off x="4892039" y="2825114"/>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D5E16D6B-2A0F-423D-82F4-D8B006013CF7}"/>
                </a:ext>
              </a:extLst>
            </p:cNvPr>
            <p:cNvGrpSpPr/>
            <p:nvPr/>
          </p:nvGrpSpPr>
          <p:grpSpPr>
            <a:xfrm>
              <a:off x="5415266" y="4948042"/>
              <a:ext cx="548640" cy="552451"/>
              <a:chOff x="4571999" y="2501263"/>
              <a:chExt cx="548640" cy="552451"/>
            </a:xfrm>
            <a:solidFill>
              <a:schemeClr val="bg2">
                <a:lumMod val="25000"/>
              </a:schemeClr>
            </a:solidFill>
          </p:grpSpPr>
          <p:sp>
            <p:nvSpPr>
              <p:cNvPr id="37" name="Diamond 36">
                <a:extLst>
                  <a:ext uri="{FF2B5EF4-FFF2-40B4-BE49-F238E27FC236}">
                    <a16:creationId xmlns:a16="http://schemas.microsoft.com/office/drawing/2014/main" id="{19581B12-7297-4D6B-8556-BF51D62BA08C}"/>
                  </a:ext>
                </a:extLst>
              </p:cNvPr>
              <p:cNvSpPr/>
              <p:nvPr/>
            </p:nvSpPr>
            <p:spPr>
              <a:xfrm>
                <a:off x="4571999" y="2505074"/>
                <a:ext cx="548640" cy="548640"/>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Triangle 38">
                <a:extLst>
                  <a:ext uri="{FF2B5EF4-FFF2-40B4-BE49-F238E27FC236}">
                    <a16:creationId xmlns:a16="http://schemas.microsoft.com/office/drawing/2014/main" id="{A5BADBE6-20E3-4C21-B24B-9AE2791415AB}"/>
                  </a:ext>
                </a:extLst>
              </p:cNvPr>
              <p:cNvSpPr/>
              <p:nvPr/>
            </p:nvSpPr>
            <p:spPr>
              <a:xfrm rot="16200000">
                <a:off x="4892039" y="2825114"/>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Triangle 40">
                <a:extLst>
                  <a:ext uri="{FF2B5EF4-FFF2-40B4-BE49-F238E27FC236}">
                    <a16:creationId xmlns:a16="http://schemas.microsoft.com/office/drawing/2014/main" id="{88E47D5A-018E-489E-9BC2-140C021FF8DB}"/>
                  </a:ext>
                </a:extLst>
              </p:cNvPr>
              <p:cNvSpPr/>
              <p:nvPr/>
            </p:nvSpPr>
            <p:spPr>
              <a:xfrm rot="10800000">
                <a:off x="4892039" y="2501263"/>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 name="Group 72">
            <a:extLst>
              <a:ext uri="{FF2B5EF4-FFF2-40B4-BE49-F238E27FC236}">
                <a16:creationId xmlns:a16="http://schemas.microsoft.com/office/drawing/2014/main" id="{4722ED26-FD48-4380-AF1A-99EB729FDE5E}"/>
              </a:ext>
            </a:extLst>
          </p:cNvPr>
          <p:cNvGrpSpPr/>
          <p:nvPr/>
        </p:nvGrpSpPr>
        <p:grpSpPr>
          <a:xfrm>
            <a:off x="5141451" y="1911863"/>
            <a:ext cx="2836535" cy="3590534"/>
            <a:chOff x="5140946" y="1909959"/>
            <a:chExt cx="2836535" cy="3590534"/>
          </a:xfrm>
          <a:solidFill>
            <a:schemeClr val="tx2">
              <a:lumMod val="75000"/>
              <a:lumOff val="25000"/>
            </a:schemeClr>
          </a:solidFill>
          <a:effectLst>
            <a:glow rad="101600">
              <a:schemeClr val="bg1">
                <a:alpha val="60000"/>
              </a:schemeClr>
            </a:glow>
          </a:effectLst>
        </p:grpSpPr>
        <p:grpSp>
          <p:nvGrpSpPr>
            <p:cNvPr id="74" name="Group 73">
              <a:extLst>
                <a:ext uri="{FF2B5EF4-FFF2-40B4-BE49-F238E27FC236}">
                  <a16:creationId xmlns:a16="http://schemas.microsoft.com/office/drawing/2014/main" id="{E3F8EAC7-57E4-4ECE-9EFF-5B254333EE98}"/>
                </a:ext>
              </a:extLst>
            </p:cNvPr>
            <p:cNvGrpSpPr/>
            <p:nvPr/>
          </p:nvGrpSpPr>
          <p:grpSpPr>
            <a:xfrm>
              <a:off x="5140946" y="2233810"/>
              <a:ext cx="548640" cy="552451"/>
              <a:chOff x="4571999" y="2501263"/>
              <a:chExt cx="548640" cy="552451"/>
            </a:xfrm>
            <a:grpFill/>
          </p:grpSpPr>
          <p:sp>
            <p:nvSpPr>
              <p:cNvPr id="99" name="Diamond 98">
                <a:extLst>
                  <a:ext uri="{FF2B5EF4-FFF2-40B4-BE49-F238E27FC236}">
                    <a16:creationId xmlns:a16="http://schemas.microsoft.com/office/drawing/2014/main" id="{08A042FC-C3F5-407C-AE3D-8E059CEA3032}"/>
                  </a:ext>
                </a:extLst>
              </p:cNvPr>
              <p:cNvSpPr/>
              <p:nvPr/>
            </p:nvSpPr>
            <p:spPr>
              <a:xfrm>
                <a:off x="4571999" y="2505074"/>
                <a:ext cx="548640" cy="548640"/>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ight Triangle 100">
                <a:extLst>
                  <a:ext uri="{FF2B5EF4-FFF2-40B4-BE49-F238E27FC236}">
                    <a16:creationId xmlns:a16="http://schemas.microsoft.com/office/drawing/2014/main" id="{67E1D745-0A68-4B59-A241-AF2DC59DBDE7}"/>
                  </a:ext>
                </a:extLst>
              </p:cNvPr>
              <p:cNvSpPr/>
              <p:nvPr/>
            </p:nvSpPr>
            <p:spPr>
              <a:xfrm rot="16200000">
                <a:off x="4892039" y="2825114"/>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ight Triangle 101">
                <a:extLst>
                  <a:ext uri="{FF2B5EF4-FFF2-40B4-BE49-F238E27FC236}">
                    <a16:creationId xmlns:a16="http://schemas.microsoft.com/office/drawing/2014/main" id="{83FD9BCC-8015-4904-BBBB-A4E4093DC28E}"/>
                  </a:ext>
                </a:extLst>
              </p:cNvPr>
              <p:cNvSpPr/>
              <p:nvPr/>
            </p:nvSpPr>
            <p:spPr>
              <a:xfrm flipV="1">
                <a:off x="4572292" y="2501263"/>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9A99CAC1-A6C8-4584-BE82-D03E2A96B6C2}"/>
                </a:ext>
              </a:extLst>
            </p:cNvPr>
            <p:cNvGrpSpPr/>
            <p:nvPr/>
          </p:nvGrpSpPr>
          <p:grpSpPr>
            <a:xfrm>
              <a:off x="7428841" y="1909959"/>
              <a:ext cx="548640" cy="552451"/>
              <a:chOff x="4571999" y="2501263"/>
              <a:chExt cx="548640" cy="552451"/>
            </a:xfrm>
            <a:grpFill/>
          </p:grpSpPr>
          <p:sp>
            <p:nvSpPr>
              <p:cNvPr id="94" name="Diamond 93">
                <a:extLst>
                  <a:ext uri="{FF2B5EF4-FFF2-40B4-BE49-F238E27FC236}">
                    <a16:creationId xmlns:a16="http://schemas.microsoft.com/office/drawing/2014/main" id="{5377D947-BDB3-4D15-AA1A-0FE5B9FD22B2}"/>
                  </a:ext>
                </a:extLst>
              </p:cNvPr>
              <p:cNvSpPr/>
              <p:nvPr/>
            </p:nvSpPr>
            <p:spPr>
              <a:xfrm>
                <a:off x="4571999" y="2505074"/>
                <a:ext cx="548640" cy="548640"/>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ight Triangle 94">
                <a:extLst>
                  <a:ext uri="{FF2B5EF4-FFF2-40B4-BE49-F238E27FC236}">
                    <a16:creationId xmlns:a16="http://schemas.microsoft.com/office/drawing/2014/main" id="{79C94DA0-3DFB-467A-BB89-657AB19314EE}"/>
                  </a:ext>
                </a:extLst>
              </p:cNvPr>
              <p:cNvSpPr/>
              <p:nvPr/>
            </p:nvSpPr>
            <p:spPr>
              <a:xfrm>
                <a:off x="4572292" y="2825114"/>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ight Triangle 96">
                <a:extLst>
                  <a:ext uri="{FF2B5EF4-FFF2-40B4-BE49-F238E27FC236}">
                    <a16:creationId xmlns:a16="http://schemas.microsoft.com/office/drawing/2014/main" id="{0F993B16-4EE6-4352-9F4F-24978D79276D}"/>
                  </a:ext>
                </a:extLst>
              </p:cNvPr>
              <p:cNvSpPr/>
              <p:nvPr/>
            </p:nvSpPr>
            <p:spPr>
              <a:xfrm flipV="1">
                <a:off x="4572292" y="2501263"/>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ight Triangle 97">
                <a:extLst>
                  <a:ext uri="{FF2B5EF4-FFF2-40B4-BE49-F238E27FC236}">
                    <a16:creationId xmlns:a16="http://schemas.microsoft.com/office/drawing/2014/main" id="{F1A835F3-C57B-40A1-A9C9-FB8E9749EFAB}"/>
                  </a:ext>
                </a:extLst>
              </p:cNvPr>
              <p:cNvSpPr/>
              <p:nvPr/>
            </p:nvSpPr>
            <p:spPr>
              <a:xfrm rot="10800000">
                <a:off x="4892039" y="2501263"/>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5C01141D-D811-4FD5-B0E1-BD6259FFC19C}"/>
                </a:ext>
              </a:extLst>
            </p:cNvPr>
            <p:cNvGrpSpPr/>
            <p:nvPr/>
          </p:nvGrpSpPr>
          <p:grpSpPr>
            <a:xfrm>
              <a:off x="6287652" y="3152774"/>
              <a:ext cx="548640" cy="552451"/>
              <a:chOff x="4571999" y="2501263"/>
              <a:chExt cx="548640" cy="552451"/>
            </a:xfrm>
            <a:grpFill/>
          </p:grpSpPr>
          <p:sp>
            <p:nvSpPr>
              <p:cNvPr id="89" name="Diamond 88">
                <a:extLst>
                  <a:ext uri="{FF2B5EF4-FFF2-40B4-BE49-F238E27FC236}">
                    <a16:creationId xmlns:a16="http://schemas.microsoft.com/office/drawing/2014/main" id="{71ADB0E4-342E-405F-B4CE-027333B81AEE}"/>
                  </a:ext>
                </a:extLst>
              </p:cNvPr>
              <p:cNvSpPr/>
              <p:nvPr/>
            </p:nvSpPr>
            <p:spPr>
              <a:xfrm>
                <a:off x="4571999" y="2505074"/>
                <a:ext cx="548640" cy="548640"/>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ight Triangle 89">
                <a:extLst>
                  <a:ext uri="{FF2B5EF4-FFF2-40B4-BE49-F238E27FC236}">
                    <a16:creationId xmlns:a16="http://schemas.microsoft.com/office/drawing/2014/main" id="{4662C372-3044-483D-A90F-3156C6F2D271}"/>
                  </a:ext>
                </a:extLst>
              </p:cNvPr>
              <p:cNvSpPr/>
              <p:nvPr/>
            </p:nvSpPr>
            <p:spPr>
              <a:xfrm>
                <a:off x="4572292" y="2825114"/>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ight Triangle 90">
                <a:extLst>
                  <a:ext uri="{FF2B5EF4-FFF2-40B4-BE49-F238E27FC236}">
                    <a16:creationId xmlns:a16="http://schemas.microsoft.com/office/drawing/2014/main" id="{837AA8F9-356E-4F58-9FDF-5A004B1A42E8}"/>
                  </a:ext>
                </a:extLst>
              </p:cNvPr>
              <p:cNvSpPr/>
              <p:nvPr/>
            </p:nvSpPr>
            <p:spPr>
              <a:xfrm rot="16200000">
                <a:off x="4892039" y="2825114"/>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ight Triangle 91">
                <a:extLst>
                  <a:ext uri="{FF2B5EF4-FFF2-40B4-BE49-F238E27FC236}">
                    <a16:creationId xmlns:a16="http://schemas.microsoft.com/office/drawing/2014/main" id="{DBFD0ED6-B9ED-4F1E-B1BD-473D39262C35}"/>
                  </a:ext>
                </a:extLst>
              </p:cNvPr>
              <p:cNvSpPr/>
              <p:nvPr/>
            </p:nvSpPr>
            <p:spPr>
              <a:xfrm flipV="1">
                <a:off x="4572292" y="2501263"/>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ight Triangle 92">
                <a:extLst>
                  <a:ext uri="{FF2B5EF4-FFF2-40B4-BE49-F238E27FC236}">
                    <a16:creationId xmlns:a16="http://schemas.microsoft.com/office/drawing/2014/main" id="{88E3AD4C-A35B-4C75-888D-7A89CD0003CA}"/>
                  </a:ext>
                </a:extLst>
              </p:cNvPr>
              <p:cNvSpPr/>
              <p:nvPr/>
            </p:nvSpPr>
            <p:spPr>
              <a:xfrm rot="10800000">
                <a:off x="4892039" y="2501263"/>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95BCC4F1-E1AA-4FD0-968F-F81EA7B99C42}"/>
                </a:ext>
              </a:extLst>
            </p:cNvPr>
            <p:cNvGrpSpPr/>
            <p:nvPr/>
          </p:nvGrpSpPr>
          <p:grpSpPr>
            <a:xfrm>
              <a:off x="7149610" y="4399402"/>
              <a:ext cx="548640" cy="548640"/>
              <a:chOff x="4571999" y="2505074"/>
              <a:chExt cx="548640" cy="548640"/>
            </a:xfrm>
            <a:grpFill/>
          </p:grpSpPr>
          <p:sp>
            <p:nvSpPr>
              <p:cNvPr id="84" name="Diamond 83">
                <a:extLst>
                  <a:ext uri="{FF2B5EF4-FFF2-40B4-BE49-F238E27FC236}">
                    <a16:creationId xmlns:a16="http://schemas.microsoft.com/office/drawing/2014/main" id="{DC26792B-B298-4DDC-8B85-F5058723C11D}"/>
                  </a:ext>
                </a:extLst>
              </p:cNvPr>
              <p:cNvSpPr/>
              <p:nvPr/>
            </p:nvSpPr>
            <p:spPr>
              <a:xfrm>
                <a:off x="4571999" y="2505074"/>
                <a:ext cx="548640" cy="548640"/>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84">
                <a:extLst>
                  <a:ext uri="{FF2B5EF4-FFF2-40B4-BE49-F238E27FC236}">
                    <a16:creationId xmlns:a16="http://schemas.microsoft.com/office/drawing/2014/main" id="{FFDCCE19-0B6A-4160-9D06-45CA2B8DD9F0}"/>
                  </a:ext>
                </a:extLst>
              </p:cNvPr>
              <p:cNvSpPr/>
              <p:nvPr/>
            </p:nvSpPr>
            <p:spPr>
              <a:xfrm>
                <a:off x="4572292" y="2825114"/>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ight Triangle 85">
                <a:extLst>
                  <a:ext uri="{FF2B5EF4-FFF2-40B4-BE49-F238E27FC236}">
                    <a16:creationId xmlns:a16="http://schemas.microsoft.com/office/drawing/2014/main" id="{1CB9F2E0-5D95-47C4-9C4C-5B95CDE76D9D}"/>
                  </a:ext>
                </a:extLst>
              </p:cNvPr>
              <p:cNvSpPr/>
              <p:nvPr/>
            </p:nvSpPr>
            <p:spPr>
              <a:xfrm rot="16200000">
                <a:off x="4892039" y="2825114"/>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7B62A54C-2B42-407E-AC60-6CD776F62304}"/>
                </a:ext>
              </a:extLst>
            </p:cNvPr>
            <p:cNvGrpSpPr/>
            <p:nvPr/>
          </p:nvGrpSpPr>
          <p:grpSpPr>
            <a:xfrm>
              <a:off x="5415266" y="4948042"/>
              <a:ext cx="548640" cy="552451"/>
              <a:chOff x="4571999" y="2501263"/>
              <a:chExt cx="548640" cy="552451"/>
            </a:xfrm>
            <a:grpFill/>
          </p:grpSpPr>
          <p:sp>
            <p:nvSpPr>
              <p:cNvPr id="79" name="Diamond 78">
                <a:extLst>
                  <a:ext uri="{FF2B5EF4-FFF2-40B4-BE49-F238E27FC236}">
                    <a16:creationId xmlns:a16="http://schemas.microsoft.com/office/drawing/2014/main" id="{825407AE-D7D5-4727-B059-07A8CB456BD6}"/>
                  </a:ext>
                </a:extLst>
              </p:cNvPr>
              <p:cNvSpPr/>
              <p:nvPr/>
            </p:nvSpPr>
            <p:spPr>
              <a:xfrm>
                <a:off x="4571999" y="2505074"/>
                <a:ext cx="548640" cy="548640"/>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ight Triangle 80">
                <a:extLst>
                  <a:ext uri="{FF2B5EF4-FFF2-40B4-BE49-F238E27FC236}">
                    <a16:creationId xmlns:a16="http://schemas.microsoft.com/office/drawing/2014/main" id="{EE07A4FA-4D3B-4416-834B-EDA1C4E368ED}"/>
                  </a:ext>
                </a:extLst>
              </p:cNvPr>
              <p:cNvSpPr/>
              <p:nvPr/>
            </p:nvSpPr>
            <p:spPr>
              <a:xfrm rot="16200000">
                <a:off x="4892039" y="2825114"/>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ight Triangle 82">
                <a:extLst>
                  <a:ext uri="{FF2B5EF4-FFF2-40B4-BE49-F238E27FC236}">
                    <a16:creationId xmlns:a16="http://schemas.microsoft.com/office/drawing/2014/main" id="{8FF3FDA2-FF92-48A1-9992-16001A31CEB0}"/>
                  </a:ext>
                </a:extLst>
              </p:cNvPr>
              <p:cNvSpPr/>
              <p:nvPr/>
            </p:nvSpPr>
            <p:spPr>
              <a:xfrm rot="10800000">
                <a:off x="4892039" y="2501263"/>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 name="Group 110">
            <a:extLst>
              <a:ext uri="{FF2B5EF4-FFF2-40B4-BE49-F238E27FC236}">
                <a16:creationId xmlns:a16="http://schemas.microsoft.com/office/drawing/2014/main" id="{31F26812-97BE-4757-8C5A-94FC29548424}"/>
              </a:ext>
            </a:extLst>
          </p:cNvPr>
          <p:cNvGrpSpPr/>
          <p:nvPr/>
        </p:nvGrpSpPr>
        <p:grpSpPr>
          <a:xfrm>
            <a:off x="5141451" y="1911863"/>
            <a:ext cx="2836535" cy="3590534"/>
            <a:chOff x="5140946" y="1909959"/>
            <a:chExt cx="2836535" cy="3590534"/>
          </a:xfrm>
          <a:solidFill>
            <a:schemeClr val="tx2">
              <a:lumMod val="75000"/>
              <a:lumOff val="25000"/>
            </a:schemeClr>
          </a:solidFill>
          <a:effectLst>
            <a:glow rad="101600">
              <a:schemeClr val="bg1">
                <a:alpha val="60000"/>
              </a:schemeClr>
            </a:glow>
          </a:effectLst>
        </p:grpSpPr>
        <p:grpSp>
          <p:nvGrpSpPr>
            <p:cNvPr id="112" name="Group 111">
              <a:extLst>
                <a:ext uri="{FF2B5EF4-FFF2-40B4-BE49-F238E27FC236}">
                  <a16:creationId xmlns:a16="http://schemas.microsoft.com/office/drawing/2014/main" id="{853CF9D8-ED2F-4DEE-B97C-B049465DBC67}"/>
                </a:ext>
              </a:extLst>
            </p:cNvPr>
            <p:cNvGrpSpPr/>
            <p:nvPr/>
          </p:nvGrpSpPr>
          <p:grpSpPr>
            <a:xfrm>
              <a:off x="5140946" y="2233810"/>
              <a:ext cx="548640" cy="552451"/>
              <a:chOff x="4571999" y="2501263"/>
              <a:chExt cx="548640" cy="552451"/>
            </a:xfrm>
            <a:grpFill/>
          </p:grpSpPr>
          <p:sp>
            <p:nvSpPr>
              <p:cNvPr id="137" name="Diamond 136">
                <a:extLst>
                  <a:ext uri="{FF2B5EF4-FFF2-40B4-BE49-F238E27FC236}">
                    <a16:creationId xmlns:a16="http://schemas.microsoft.com/office/drawing/2014/main" id="{B6EA57F4-0527-42ED-A393-9FB295AA58C8}"/>
                  </a:ext>
                </a:extLst>
              </p:cNvPr>
              <p:cNvSpPr/>
              <p:nvPr/>
            </p:nvSpPr>
            <p:spPr>
              <a:xfrm>
                <a:off x="4571999" y="2505074"/>
                <a:ext cx="548640" cy="548640"/>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ight Triangle 138">
                <a:extLst>
                  <a:ext uri="{FF2B5EF4-FFF2-40B4-BE49-F238E27FC236}">
                    <a16:creationId xmlns:a16="http://schemas.microsoft.com/office/drawing/2014/main" id="{AD55B0FF-0C77-4FF1-9AFB-C2387ABBE443}"/>
                  </a:ext>
                </a:extLst>
              </p:cNvPr>
              <p:cNvSpPr/>
              <p:nvPr/>
            </p:nvSpPr>
            <p:spPr>
              <a:xfrm rot="16200000">
                <a:off x="4892039" y="2825114"/>
                <a:ext cx="228600" cy="228600"/>
              </a:xfrm>
              <a:prstGeom prst="rtTriangle">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ight Triangle 139">
                <a:extLst>
                  <a:ext uri="{FF2B5EF4-FFF2-40B4-BE49-F238E27FC236}">
                    <a16:creationId xmlns:a16="http://schemas.microsoft.com/office/drawing/2014/main" id="{3CCFB7FE-3FA5-492C-BFAC-E819C0DC021C}"/>
                  </a:ext>
                </a:extLst>
              </p:cNvPr>
              <p:cNvSpPr/>
              <p:nvPr/>
            </p:nvSpPr>
            <p:spPr>
              <a:xfrm flipV="1">
                <a:off x="4572292" y="2501263"/>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212EC0AF-D8F4-4695-8FE2-DD63A93FC1AD}"/>
                </a:ext>
              </a:extLst>
            </p:cNvPr>
            <p:cNvGrpSpPr/>
            <p:nvPr/>
          </p:nvGrpSpPr>
          <p:grpSpPr>
            <a:xfrm>
              <a:off x="7428841" y="1909959"/>
              <a:ext cx="548640" cy="552451"/>
              <a:chOff x="4571999" y="2501263"/>
              <a:chExt cx="548640" cy="552451"/>
            </a:xfrm>
            <a:grpFill/>
          </p:grpSpPr>
          <p:sp>
            <p:nvSpPr>
              <p:cNvPr id="132" name="Diamond 131">
                <a:extLst>
                  <a:ext uri="{FF2B5EF4-FFF2-40B4-BE49-F238E27FC236}">
                    <a16:creationId xmlns:a16="http://schemas.microsoft.com/office/drawing/2014/main" id="{4DCA77AA-A7B4-44CC-80ED-D30672F6EF68}"/>
                  </a:ext>
                </a:extLst>
              </p:cNvPr>
              <p:cNvSpPr/>
              <p:nvPr/>
            </p:nvSpPr>
            <p:spPr>
              <a:xfrm>
                <a:off x="4571999" y="2505074"/>
                <a:ext cx="548640" cy="548640"/>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ight Triangle 132">
                <a:extLst>
                  <a:ext uri="{FF2B5EF4-FFF2-40B4-BE49-F238E27FC236}">
                    <a16:creationId xmlns:a16="http://schemas.microsoft.com/office/drawing/2014/main" id="{DBF027AD-0106-402D-8F37-A8D2E5F786D0}"/>
                  </a:ext>
                </a:extLst>
              </p:cNvPr>
              <p:cNvSpPr/>
              <p:nvPr/>
            </p:nvSpPr>
            <p:spPr>
              <a:xfrm>
                <a:off x="4572292" y="2825114"/>
                <a:ext cx="228600" cy="2286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ight Triangle 134">
                <a:extLst>
                  <a:ext uri="{FF2B5EF4-FFF2-40B4-BE49-F238E27FC236}">
                    <a16:creationId xmlns:a16="http://schemas.microsoft.com/office/drawing/2014/main" id="{0491326E-38C1-4F8E-AE6A-B25FF6051C34}"/>
                  </a:ext>
                </a:extLst>
              </p:cNvPr>
              <p:cNvSpPr/>
              <p:nvPr/>
            </p:nvSpPr>
            <p:spPr>
              <a:xfrm flipV="1">
                <a:off x="4572292" y="2501263"/>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ight Triangle 135">
                <a:extLst>
                  <a:ext uri="{FF2B5EF4-FFF2-40B4-BE49-F238E27FC236}">
                    <a16:creationId xmlns:a16="http://schemas.microsoft.com/office/drawing/2014/main" id="{29B9EFBF-6D69-4FB1-A73D-DFDBF32A8FA0}"/>
                  </a:ext>
                </a:extLst>
              </p:cNvPr>
              <p:cNvSpPr/>
              <p:nvPr/>
            </p:nvSpPr>
            <p:spPr>
              <a:xfrm rot="10800000">
                <a:off x="4892039" y="2501263"/>
                <a:ext cx="228600" cy="2286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0B896930-F446-45C9-BC84-80C077DCA278}"/>
                </a:ext>
              </a:extLst>
            </p:cNvPr>
            <p:cNvGrpSpPr/>
            <p:nvPr/>
          </p:nvGrpSpPr>
          <p:grpSpPr>
            <a:xfrm>
              <a:off x="6287652" y="3152774"/>
              <a:ext cx="548640" cy="552451"/>
              <a:chOff x="4571999" y="2501263"/>
              <a:chExt cx="548640" cy="552451"/>
            </a:xfrm>
            <a:grpFill/>
          </p:grpSpPr>
          <p:sp>
            <p:nvSpPr>
              <p:cNvPr id="127" name="Diamond 126">
                <a:extLst>
                  <a:ext uri="{FF2B5EF4-FFF2-40B4-BE49-F238E27FC236}">
                    <a16:creationId xmlns:a16="http://schemas.microsoft.com/office/drawing/2014/main" id="{9F6DCF22-9D32-43ED-9627-5BEA894F9231}"/>
                  </a:ext>
                </a:extLst>
              </p:cNvPr>
              <p:cNvSpPr/>
              <p:nvPr/>
            </p:nvSpPr>
            <p:spPr>
              <a:xfrm>
                <a:off x="4571999" y="2505074"/>
                <a:ext cx="548640" cy="548640"/>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ight Triangle 127">
                <a:extLst>
                  <a:ext uri="{FF2B5EF4-FFF2-40B4-BE49-F238E27FC236}">
                    <a16:creationId xmlns:a16="http://schemas.microsoft.com/office/drawing/2014/main" id="{3847BAA9-D5EB-4F44-98A3-A5399DDFF5E6}"/>
                  </a:ext>
                </a:extLst>
              </p:cNvPr>
              <p:cNvSpPr/>
              <p:nvPr/>
            </p:nvSpPr>
            <p:spPr>
              <a:xfrm>
                <a:off x="4572292" y="2825114"/>
                <a:ext cx="228600" cy="2286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ight Triangle 128">
                <a:extLst>
                  <a:ext uri="{FF2B5EF4-FFF2-40B4-BE49-F238E27FC236}">
                    <a16:creationId xmlns:a16="http://schemas.microsoft.com/office/drawing/2014/main" id="{40B7FE5D-9B7F-44C3-A04B-26253C6AAF50}"/>
                  </a:ext>
                </a:extLst>
              </p:cNvPr>
              <p:cNvSpPr/>
              <p:nvPr/>
            </p:nvSpPr>
            <p:spPr>
              <a:xfrm rot="16200000">
                <a:off x="4892039" y="2825114"/>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ight Triangle 129">
                <a:extLst>
                  <a:ext uri="{FF2B5EF4-FFF2-40B4-BE49-F238E27FC236}">
                    <a16:creationId xmlns:a16="http://schemas.microsoft.com/office/drawing/2014/main" id="{E177C505-B07F-4B25-A6E6-9BBA28721B60}"/>
                  </a:ext>
                </a:extLst>
              </p:cNvPr>
              <p:cNvSpPr/>
              <p:nvPr/>
            </p:nvSpPr>
            <p:spPr>
              <a:xfrm flipV="1">
                <a:off x="4572292" y="2501263"/>
                <a:ext cx="228600" cy="2286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ight Triangle 130">
                <a:extLst>
                  <a:ext uri="{FF2B5EF4-FFF2-40B4-BE49-F238E27FC236}">
                    <a16:creationId xmlns:a16="http://schemas.microsoft.com/office/drawing/2014/main" id="{245E8440-3EE4-4B92-A66F-883F282A31C9}"/>
                  </a:ext>
                </a:extLst>
              </p:cNvPr>
              <p:cNvSpPr/>
              <p:nvPr/>
            </p:nvSpPr>
            <p:spPr>
              <a:xfrm rot="10800000">
                <a:off x="4892039" y="2501263"/>
                <a:ext cx="228600" cy="2286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 name="Group 114">
              <a:extLst>
                <a:ext uri="{FF2B5EF4-FFF2-40B4-BE49-F238E27FC236}">
                  <a16:creationId xmlns:a16="http://schemas.microsoft.com/office/drawing/2014/main" id="{E3922B00-74F8-4BA0-BBF1-77895ED0A709}"/>
                </a:ext>
              </a:extLst>
            </p:cNvPr>
            <p:cNvGrpSpPr/>
            <p:nvPr/>
          </p:nvGrpSpPr>
          <p:grpSpPr>
            <a:xfrm>
              <a:off x="7149610" y="4399402"/>
              <a:ext cx="548640" cy="548640"/>
              <a:chOff x="4571999" y="2505074"/>
              <a:chExt cx="548640" cy="548640"/>
            </a:xfrm>
            <a:grpFill/>
          </p:grpSpPr>
          <p:sp>
            <p:nvSpPr>
              <p:cNvPr id="122" name="Diamond 121">
                <a:extLst>
                  <a:ext uri="{FF2B5EF4-FFF2-40B4-BE49-F238E27FC236}">
                    <a16:creationId xmlns:a16="http://schemas.microsoft.com/office/drawing/2014/main" id="{8534ECA3-458E-4C98-9AA5-F24FF341874C}"/>
                  </a:ext>
                </a:extLst>
              </p:cNvPr>
              <p:cNvSpPr/>
              <p:nvPr/>
            </p:nvSpPr>
            <p:spPr>
              <a:xfrm>
                <a:off x="4571999" y="2505074"/>
                <a:ext cx="548640" cy="548640"/>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ight Triangle 122">
                <a:extLst>
                  <a:ext uri="{FF2B5EF4-FFF2-40B4-BE49-F238E27FC236}">
                    <a16:creationId xmlns:a16="http://schemas.microsoft.com/office/drawing/2014/main" id="{1588E528-3C38-43D3-8B7D-D5F1C7AF3232}"/>
                  </a:ext>
                </a:extLst>
              </p:cNvPr>
              <p:cNvSpPr/>
              <p:nvPr/>
            </p:nvSpPr>
            <p:spPr>
              <a:xfrm>
                <a:off x="4572292" y="2825114"/>
                <a:ext cx="228600" cy="22860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ight Triangle 123">
                <a:extLst>
                  <a:ext uri="{FF2B5EF4-FFF2-40B4-BE49-F238E27FC236}">
                    <a16:creationId xmlns:a16="http://schemas.microsoft.com/office/drawing/2014/main" id="{BBD7F208-D4E4-4943-9E8F-24749DC15BF5}"/>
                  </a:ext>
                </a:extLst>
              </p:cNvPr>
              <p:cNvSpPr/>
              <p:nvPr/>
            </p:nvSpPr>
            <p:spPr>
              <a:xfrm rot="16200000">
                <a:off x="4892039" y="2825114"/>
                <a:ext cx="228600" cy="2286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201B630E-DE22-44BA-8B86-527C7F42BEE6}"/>
                </a:ext>
              </a:extLst>
            </p:cNvPr>
            <p:cNvGrpSpPr/>
            <p:nvPr/>
          </p:nvGrpSpPr>
          <p:grpSpPr>
            <a:xfrm>
              <a:off x="5415266" y="4948042"/>
              <a:ext cx="548640" cy="552451"/>
              <a:chOff x="4571999" y="2501263"/>
              <a:chExt cx="548640" cy="552451"/>
            </a:xfrm>
            <a:grpFill/>
          </p:grpSpPr>
          <p:sp>
            <p:nvSpPr>
              <p:cNvPr id="117" name="Diamond 116">
                <a:extLst>
                  <a:ext uri="{FF2B5EF4-FFF2-40B4-BE49-F238E27FC236}">
                    <a16:creationId xmlns:a16="http://schemas.microsoft.com/office/drawing/2014/main" id="{6589F263-B5F0-4323-BF44-F6AEF6EA53AD}"/>
                  </a:ext>
                </a:extLst>
              </p:cNvPr>
              <p:cNvSpPr/>
              <p:nvPr/>
            </p:nvSpPr>
            <p:spPr>
              <a:xfrm>
                <a:off x="4571999" y="2505074"/>
                <a:ext cx="548640" cy="548640"/>
              </a:xfrm>
              <a:prstGeom prst="diamond">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ight Triangle 118">
                <a:extLst>
                  <a:ext uri="{FF2B5EF4-FFF2-40B4-BE49-F238E27FC236}">
                    <a16:creationId xmlns:a16="http://schemas.microsoft.com/office/drawing/2014/main" id="{654E223A-CFDA-493F-BCFC-D9041474EBCC}"/>
                  </a:ext>
                </a:extLst>
              </p:cNvPr>
              <p:cNvSpPr/>
              <p:nvPr/>
            </p:nvSpPr>
            <p:spPr>
              <a:xfrm rot="16200000">
                <a:off x="4892039" y="2825114"/>
                <a:ext cx="228600" cy="2286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ight Triangle 120">
                <a:extLst>
                  <a:ext uri="{FF2B5EF4-FFF2-40B4-BE49-F238E27FC236}">
                    <a16:creationId xmlns:a16="http://schemas.microsoft.com/office/drawing/2014/main" id="{AC2F266C-07F3-466F-8C0F-7268554DD3E6}"/>
                  </a:ext>
                </a:extLst>
              </p:cNvPr>
              <p:cNvSpPr/>
              <p:nvPr/>
            </p:nvSpPr>
            <p:spPr>
              <a:xfrm rot="10800000">
                <a:off x="4892039" y="2501263"/>
                <a:ext cx="228600" cy="228600"/>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2" name="Group 141">
            <a:extLst>
              <a:ext uri="{FF2B5EF4-FFF2-40B4-BE49-F238E27FC236}">
                <a16:creationId xmlns:a16="http://schemas.microsoft.com/office/drawing/2014/main" id="{E6AA797E-4B93-4885-AE68-541E22153BFF}"/>
              </a:ext>
            </a:extLst>
          </p:cNvPr>
          <p:cNvGrpSpPr/>
          <p:nvPr/>
        </p:nvGrpSpPr>
        <p:grpSpPr>
          <a:xfrm>
            <a:off x="5141451" y="1911863"/>
            <a:ext cx="2836535" cy="3590534"/>
            <a:chOff x="5140946" y="1909959"/>
            <a:chExt cx="2836535" cy="3590534"/>
          </a:xfrm>
          <a:solidFill>
            <a:schemeClr val="tx2">
              <a:lumMod val="75000"/>
              <a:lumOff val="25000"/>
            </a:schemeClr>
          </a:solidFill>
          <a:effectLst>
            <a:glow rad="101600">
              <a:schemeClr val="bg1">
                <a:alpha val="60000"/>
              </a:schemeClr>
            </a:glow>
          </a:effectLst>
        </p:grpSpPr>
        <p:grpSp>
          <p:nvGrpSpPr>
            <p:cNvPr id="143" name="Group 142">
              <a:extLst>
                <a:ext uri="{FF2B5EF4-FFF2-40B4-BE49-F238E27FC236}">
                  <a16:creationId xmlns:a16="http://schemas.microsoft.com/office/drawing/2014/main" id="{F6AD5816-14F5-444C-8871-EAF780E5CDA6}"/>
                </a:ext>
              </a:extLst>
            </p:cNvPr>
            <p:cNvGrpSpPr/>
            <p:nvPr/>
          </p:nvGrpSpPr>
          <p:grpSpPr>
            <a:xfrm>
              <a:off x="5140946" y="2233810"/>
              <a:ext cx="548640" cy="552451"/>
              <a:chOff x="4571999" y="2501263"/>
              <a:chExt cx="548640" cy="552451"/>
            </a:xfrm>
            <a:grpFill/>
          </p:grpSpPr>
          <p:sp>
            <p:nvSpPr>
              <p:cNvPr id="168" name="Diamond 167">
                <a:extLst>
                  <a:ext uri="{FF2B5EF4-FFF2-40B4-BE49-F238E27FC236}">
                    <a16:creationId xmlns:a16="http://schemas.microsoft.com/office/drawing/2014/main" id="{3316452A-4085-48B5-B549-89B6CE349A9F}"/>
                  </a:ext>
                </a:extLst>
              </p:cNvPr>
              <p:cNvSpPr/>
              <p:nvPr/>
            </p:nvSpPr>
            <p:spPr>
              <a:xfrm>
                <a:off x="4571999" y="2505074"/>
                <a:ext cx="548640" cy="548640"/>
              </a:xfrm>
              <a:prstGeom prst="diamon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ight Triangle 169">
                <a:extLst>
                  <a:ext uri="{FF2B5EF4-FFF2-40B4-BE49-F238E27FC236}">
                    <a16:creationId xmlns:a16="http://schemas.microsoft.com/office/drawing/2014/main" id="{0E37190C-1584-48A2-8886-95A01FD48D5F}"/>
                  </a:ext>
                </a:extLst>
              </p:cNvPr>
              <p:cNvSpPr/>
              <p:nvPr/>
            </p:nvSpPr>
            <p:spPr>
              <a:xfrm rot="16200000">
                <a:off x="4892039" y="2825114"/>
                <a:ext cx="228600" cy="228600"/>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ight Triangle 170">
                <a:extLst>
                  <a:ext uri="{FF2B5EF4-FFF2-40B4-BE49-F238E27FC236}">
                    <a16:creationId xmlns:a16="http://schemas.microsoft.com/office/drawing/2014/main" id="{93D252AB-70A2-4232-8111-10E9F4B2E67D}"/>
                  </a:ext>
                </a:extLst>
              </p:cNvPr>
              <p:cNvSpPr/>
              <p:nvPr/>
            </p:nvSpPr>
            <p:spPr>
              <a:xfrm flipV="1">
                <a:off x="4572292" y="2501263"/>
                <a:ext cx="228600" cy="228600"/>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4" name="Group 143">
              <a:extLst>
                <a:ext uri="{FF2B5EF4-FFF2-40B4-BE49-F238E27FC236}">
                  <a16:creationId xmlns:a16="http://schemas.microsoft.com/office/drawing/2014/main" id="{12E771F1-E51B-4606-B92B-210DC7D9E1E1}"/>
                </a:ext>
              </a:extLst>
            </p:cNvPr>
            <p:cNvGrpSpPr/>
            <p:nvPr/>
          </p:nvGrpSpPr>
          <p:grpSpPr>
            <a:xfrm>
              <a:off x="7428841" y="1909959"/>
              <a:ext cx="548640" cy="552451"/>
              <a:chOff x="4571999" y="2501263"/>
              <a:chExt cx="548640" cy="552451"/>
            </a:xfrm>
            <a:grpFill/>
          </p:grpSpPr>
          <p:sp>
            <p:nvSpPr>
              <p:cNvPr id="163" name="Diamond 162">
                <a:extLst>
                  <a:ext uri="{FF2B5EF4-FFF2-40B4-BE49-F238E27FC236}">
                    <a16:creationId xmlns:a16="http://schemas.microsoft.com/office/drawing/2014/main" id="{0C35CE8C-221B-49EB-98B1-FA181B0F5C17}"/>
                  </a:ext>
                </a:extLst>
              </p:cNvPr>
              <p:cNvSpPr/>
              <p:nvPr/>
            </p:nvSpPr>
            <p:spPr>
              <a:xfrm>
                <a:off x="4571999" y="2505074"/>
                <a:ext cx="548640" cy="548640"/>
              </a:xfrm>
              <a:prstGeom prst="diamon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ight Triangle 163">
                <a:extLst>
                  <a:ext uri="{FF2B5EF4-FFF2-40B4-BE49-F238E27FC236}">
                    <a16:creationId xmlns:a16="http://schemas.microsoft.com/office/drawing/2014/main" id="{455145FE-8FD3-4A4B-B33E-982C57A61690}"/>
                  </a:ext>
                </a:extLst>
              </p:cNvPr>
              <p:cNvSpPr/>
              <p:nvPr/>
            </p:nvSpPr>
            <p:spPr>
              <a:xfrm>
                <a:off x="4572292" y="2825114"/>
                <a:ext cx="228600" cy="2286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ight Triangle 165">
                <a:extLst>
                  <a:ext uri="{FF2B5EF4-FFF2-40B4-BE49-F238E27FC236}">
                    <a16:creationId xmlns:a16="http://schemas.microsoft.com/office/drawing/2014/main" id="{D86E32D8-6C1B-4600-A3E3-142EF5B03EB1}"/>
                  </a:ext>
                </a:extLst>
              </p:cNvPr>
              <p:cNvSpPr/>
              <p:nvPr/>
            </p:nvSpPr>
            <p:spPr>
              <a:xfrm flipV="1">
                <a:off x="4572292" y="2501263"/>
                <a:ext cx="228600" cy="228600"/>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ight Triangle 166">
                <a:extLst>
                  <a:ext uri="{FF2B5EF4-FFF2-40B4-BE49-F238E27FC236}">
                    <a16:creationId xmlns:a16="http://schemas.microsoft.com/office/drawing/2014/main" id="{737DD55B-BEFB-4B57-A60C-47572691EC38}"/>
                  </a:ext>
                </a:extLst>
              </p:cNvPr>
              <p:cNvSpPr/>
              <p:nvPr/>
            </p:nvSpPr>
            <p:spPr>
              <a:xfrm rot="10800000">
                <a:off x="4892039" y="2501263"/>
                <a:ext cx="228600" cy="2286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5" name="Group 144">
              <a:extLst>
                <a:ext uri="{FF2B5EF4-FFF2-40B4-BE49-F238E27FC236}">
                  <a16:creationId xmlns:a16="http://schemas.microsoft.com/office/drawing/2014/main" id="{756340DE-1F34-425D-AEEE-3EF70F654258}"/>
                </a:ext>
              </a:extLst>
            </p:cNvPr>
            <p:cNvGrpSpPr/>
            <p:nvPr/>
          </p:nvGrpSpPr>
          <p:grpSpPr>
            <a:xfrm>
              <a:off x="6287652" y="3152774"/>
              <a:ext cx="548640" cy="552451"/>
              <a:chOff x="4571999" y="2501263"/>
              <a:chExt cx="548640" cy="552451"/>
            </a:xfrm>
            <a:grpFill/>
          </p:grpSpPr>
          <p:sp>
            <p:nvSpPr>
              <p:cNvPr id="158" name="Diamond 157">
                <a:extLst>
                  <a:ext uri="{FF2B5EF4-FFF2-40B4-BE49-F238E27FC236}">
                    <a16:creationId xmlns:a16="http://schemas.microsoft.com/office/drawing/2014/main" id="{3742EE1F-CCE6-462A-9BAD-21B93167E09C}"/>
                  </a:ext>
                </a:extLst>
              </p:cNvPr>
              <p:cNvSpPr/>
              <p:nvPr/>
            </p:nvSpPr>
            <p:spPr>
              <a:xfrm>
                <a:off x="4571999" y="2505074"/>
                <a:ext cx="548640" cy="548640"/>
              </a:xfrm>
              <a:prstGeom prst="diamon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ight Triangle 158">
                <a:extLst>
                  <a:ext uri="{FF2B5EF4-FFF2-40B4-BE49-F238E27FC236}">
                    <a16:creationId xmlns:a16="http://schemas.microsoft.com/office/drawing/2014/main" id="{1E91CCCE-68DA-4786-BD27-E85FBEDDEA62}"/>
                  </a:ext>
                </a:extLst>
              </p:cNvPr>
              <p:cNvSpPr/>
              <p:nvPr/>
            </p:nvSpPr>
            <p:spPr>
              <a:xfrm>
                <a:off x="4572292" y="2825114"/>
                <a:ext cx="228600" cy="2286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ight Triangle 159">
                <a:extLst>
                  <a:ext uri="{FF2B5EF4-FFF2-40B4-BE49-F238E27FC236}">
                    <a16:creationId xmlns:a16="http://schemas.microsoft.com/office/drawing/2014/main" id="{297F1A03-7898-4437-9F7D-5BC82FC394F6}"/>
                  </a:ext>
                </a:extLst>
              </p:cNvPr>
              <p:cNvSpPr/>
              <p:nvPr/>
            </p:nvSpPr>
            <p:spPr>
              <a:xfrm rot="16200000">
                <a:off x="4892039" y="2825114"/>
                <a:ext cx="228600" cy="228600"/>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ight Triangle 160">
                <a:extLst>
                  <a:ext uri="{FF2B5EF4-FFF2-40B4-BE49-F238E27FC236}">
                    <a16:creationId xmlns:a16="http://schemas.microsoft.com/office/drawing/2014/main" id="{98BD2F35-1282-4C72-9537-76FF4D7A1142}"/>
                  </a:ext>
                </a:extLst>
              </p:cNvPr>
              <p:cNvSpPr/>
              <p:nvPr/>
            </p:nvSpPr>
            <p:spPr>
              <a:xfrm flipV="1">
                <a:off x="4572292" y="2501263"/>
                <a:ext cx="228600" cy="2286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ight Triangle 161">
                <a:extLst>
                  <a:ext uri="{FF2B5EF4-FFF2-40B4-BE49-F238E27FC236}">
                    <a16:creationId xmlns:a16="http://schemas.microsoft.com/office/drawing/2014/main" id="{A23498C9-A651-4EEF-834E-6ADAAF745BFE}"/>
                  </a:ext>
                </a:extLst>
              </p:cNvPr>
              <p:cNvSpPr/>
              <p:nvPr/>
            </p:nvSpPr>
            <p:spPr>
              <a:xfrm rot="10800000">
                <a:off x="4892039" y="2501263"/>
                <a:ext cx="228600" cy="2286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 name="Group 145">
              <a:extLst>
                <a:ext uri="{FF2B5EF4-FFF2-40B4-BE49-F238E27FC236}">
                  <a16:creationId xmlns:a16="http://schemas.microsoft.com/office/drawing/2014/main" id="{E177C87D-9F97-4428-9E50-270D4C6C4D58}"/>
                </a:ext>
              </a:extLst>
            </p:cNvPr>
            <p:cNvGrpSpPr/>
            <p:nvPr/>
          </p:nvGrpSpPr>
          <p:grpSpPr>
            <a:xfrm>
              <a:off x="7149610" y="4399402"/>
              <a:ext cx="548640" cy="548640"/>
              <a:chOff x="4571999" y="2505074"/>
              <a:chExt cx="548640" cy="548640"/>
            </a:xfrm>
            <a:grpFill/>
          </p:grpSpPr>
          <p:sp>
            <p:nvSpPr>
              <p:cNvPr id="153" name="Diamond 152">
                <a:extLst>
                  <a:ext uri="{FF2B5EF4-FFF2-40B4-BE49-F238E27FC236}">
                    <a16:creationId xmlns:a16="http://schemas.microsoft.com/office/drawing/2014/main" id="{B1A331BF-E38F-4C67-AE32-F376DA85D58F}"/>
                  </a:ext>
                </a:extLst>
              </p:cNvPr>
              <p:cNvSpPr/>
              <p:nvPr/>
            </p:nvSpPr>
            <p:spPr>
              <a:xfrm>
                <a:off x="4571999" y="2505074"/>
                <a:ext cx="548640" cy="548640"/>
              </a:xfrm>
              <a:prstGeom prst="diamon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ight Triangle 153">
                <a:extLst>
                  <a:ext uri="{FF2B5EF4-FFF2-40B4-BE49-F238E27FC236}">
                    <a16:creationId xmlns:a16="http://schemas.microsoft.com/office/drawing/2014/main" id="{D01885BD-F71B-4C10-8EA9-E675FC6F764B}"/>
                  </a:ext>
                </a:extLst>
              </p:cNvPr>
              <p:cNvSpPr/>
              <p:nvPr/>
            </p:nvSpPr>
            <p:spPr>
              <a:xfrm>
                <a:off x="4572292" y="2825114"/>
                <a:ext cx="228600" cy="228600"/>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ight Triangle 154">
                <a:extLst>
                  <a:ext uri="{FF2B5EF4-FFF2-40B4-BE49-F238E27FC236}">
                    <a16:creationId xmlns:a16="http://schemas.microsoft.com/office/drawing/2014/main" id="{9A8EAD67-E03D-4859-B5C7-A43F41AE87FC}"/>
                  </a:ext>
                </a:extLst>
              </p:cNvPr>
              <p:cNvSpPr/>
              <p:nvPr/>
            </p:nvSpPr>
            <p:spPr>
              <a:xfrm rot="16200000">
                <a:off x="4892039" y="2825114"/>
                <a:ext cx="228600" cy="2286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46">
              <a:extLst>
                <a:ext uri="{FF2B5EF4-FFF2-40B4-BE49-F238E27FC236}">
                  <a16:creationId xmlns:a16="http://schemas.microsoft.com/office/drawing/2014/main" id="{4638F442-9664-465C-BB5D-F2FF17D0054E}"/>
                </a:ext>
              </a:extLst>
            </p:cNvPr>
            <p:cNvGrpSpPr/>
            <p:nvPr/>
          </p:nvGrpSpPr>
          <p:grpSpPr>
            <a:xfrm>
              <a:off x="5415266" y="4948042"/>
              <a:ext cx="548640" cy="552451"/>
              <a:chOff x="4571999" y="2501263"/>
              <a:chExt cx="548640" cy="552451"/>
            </a:xfrm>
            <a:grpFill/>
          </p:grpSpPr>
          <p:sp>
            <p:nvSpPr>
              <p:cNvPr id="148" name="Diamond 147">
                <a:extLst>
                  <a:ext uri="{FF2B5EF4-FFF2-40B4-BE49-F238E27FC236}">
                    <a16:creationId xmlns:a16="http://schemas.microsoft.com/office/drawing/2014/main" id="{E88785C3-7A85-45CE-B28D-D3698DEC4CEC}"/>
                  </a:ext>
                </a:extLst>
              </p:cNvPr>
              <p:cNvSpPr/>
              <p:nvPr/>
            </p:nvSpPr>
            <p:spPr>
              <a:xfrm>
                <a:off x="4571999" y="2505074"/>
                <a:ext cx="548640" cy="548640"/>
              </a:xfrm>
              <a:prstGeom prst="diamon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ight Triangle 149">
                <a:extLst>
                  <a:ext uri="{FF2B5EF4-FFF2-40B4-BE49-F238E27FC236}">
                    <a16:creationId xmlns:a16="http://schemas.microsoft.com/office/drawing/2014/main" id="{57CA95ED-70BB-491E-8191-484072065BB6}"/>
                  </a:ext>
                </a:extLst>
              </p:cNvPr>
              <p:cNvSpPr/>
              <p:nvPr/>
            </p:nvSpPr>
            <p:spPr>
              <a:xfrm rot="16200000">
                <a:off x="4892039" y="2825114"/>
                <a:ext cx="228600" cy="2286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ight Triangle 151">
                <a:extLst>
                  <a:ext uri="{FF2B5EF4-FFF2-40B4-BE49-F238E27FC236}">
                    <a16:creationId xmlns:a16="http://schemas.microsoft.com/office/drawing/2014/main" id="{3B7459DC-5D48-42A9-9B5A-ABB563249827}"/>
                  </a:ext>
                </a:extLst>
              </p:cNvPr>
              <p:cNvSpPr/>
              <p:nvPr/>
            </p:nvSpPr>
            <p:spPr>
              <a:xfrm rot="10800000">
                <a:off x="4892039" y="2501263"/>
                <a:ext cx="228600" cy="2286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TextBox 5"/>
          <p:cNvSpPr txBox="1"/>
          <p:nvPr/>
        </p:nvSpPr>
        <p:spPr>
          <a:xfrm>
            <a:off x="4565424" y="3383963"/>
            <a:ext cx="1299355" cy="646331"/>
          </a:xfrm>
          <a:prstGeom prst="rect">
            <a:avLst/>
          </a:prstGeom>
          <a:noFill/>
        </p:spPr>
        <p:txBody>
          <a:bodyPr wrap="square" rtlCol="0">
            <a:spAutoFit/>
          </a:bodyPr>
          <a:lstStyle/>
          <a:p>
            <a:pPr algn="r"/>
            <a:r>
              <a:rPr lang="en-US" dirty="0">
                <a:solidFill>
                  <a:schemeClr val="bg2">
                    <a:lumMod val="25000"/>
                  </a:schemeClr>
                </a:solidFill>
                <a:latin typeface="Lucida Handwriting" panose="03010101010101010101" pitchFamily="66" charset="0"/>
              </a:rPr>
              <a:t>This is a device</a:t>
            </a:r>
          </a:p>
        </p:txBody>
      </p:sp>
      <p:cxnSp>
        <p:nvCxnSpPr>
          <p:cNvPr id="44" name="Curved Connector 43"/>
          <p:cNvCxnSpPr>
            <a:stCxn id="6" idx="3"/>
            <a:endCxn id="158" idx="1"/>
          </p:cNvCxnSpPr>
          <p:nvPr/>
        </p:nvCxnSpPr>
        <p:spPr>
          <a:xfrm flipV="1">
            <a:off x="5864779" y="3432809"/>
            <a:ext cx="423378" cy="274320"/>
          </a:xfrm>
          <a:prstGeom prst="curvedConnector3">
            <a:avLst>
              <a:gd name="adj1" fmla="val 50000"/>
            </a:avLst>
          </a:prstGeom>
          <a:ln w="19050">
            <a:solidFill>
              <a:schemeClr val="bg2">
                <a:lumMod val="25000"/>
              </a:schemeClr>
            </a:solidFill>
            <a:headEnd type="none" w="med" len="med"/>
            <a:tailEnd type="arrow" w="lg" len="lg"/>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69645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par>
                                <p:cTn id="8" presetID="10" presetClass="exit" presetSubtype="0" fill="hold" nodeType="withEffect">
                                  <p:stCondLst>
                                    <p:cond delay="0"/>
                                  </p:stCondLst>
                                  <p:childTnLst>
                                    <p:animEffect transition="out" filter="fade">
                                      <p:cBhvr>
                                        <p:cTn id="9" dur="500"/>
                                        <p:tgtEl>
                                          <p:spTgt spid="72"/>
                                        </p:tgtEl>
                                      </p:cBhvr>
                                    </p:animEffect>
                                    <p:set>
                                      <p:cBhvr>
                                        <p:cTn id="10" dur="1" fill="hold">
                                          <p:stCondLst>
                                            <p:cond delay="499"/>
                                          </p:stCondLst>
                                        </p:cTn>
                                        <p:tgtEl>
                                          <p:spTgt spid="7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4"/>
                                        </p:tgtEl>
                                      </p:cBhvr>
                                    </p:animEffect>
                                    <p:set>
                                      <p:cBhvr>
                                        <p:cTn id="13" dur="1" fill="hold">
                                          <p:stCondLst>
                                            <p:cond delay="499"/>
                                          </p:stCondLst>
                                        </p:cTn>
                                        <p:tgtEl>
                                          <p:spTgt spid="4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0"/>
                                        </p:tgtEl>
                                        <p:attrNameLst>
                                          <p:attrName>style.visibility</p:attrName>
                                        </p:attrNameLst>
                                      </p:cBhvr>
                                      <p:to>
                                        <p:strVal val="visible"/>
                                      </p:to>
                                    </p:set>
                                    <p:animEffect transition="in" filter="fade">
                                      <p:cBhvr>
                                        <p:cTn id="21" dur="500"/>
                                        <p:tgtEl>
                                          <p:spTgt spid="1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fade">
                                      <p:cBhvr>
                                        <p:cTn id="26" dur="500"/>
                                        <p:tgtEl>
                                          <p:spTgt spid="111"/>
                                        </p:tgtEl>
                                      </p:cBhvr>
                                    </p:animEffect>
                                  </p:childTnLst>
                                </p:cTn>
                              </p:par>
                              <p:par>
                                <p:cTn id="27" presetID="10" presetClass="exit" presetSubtype="0" fill="hold" nodeType="withEffect">
                                  <p:stCondLst>
                                    <p:cond delay="0"/>
                                  </p:stCondLst>
                                  <p:childTnLst>
                                    <p:animEffect transition="out" filter="fade">
                                      <p:cBhvr>
                                        <p:cTn id="28" dur="500"/>
                                        <p:tgtEl>
                                          <p:spTgt spid="73"/>
                                        </p:tgtEl>
                                      </p:cBhvr>
                                    </p:animEffect>
                                    <p:set>
                                      <p:cBhvr>
                                        <p:cTn id="29" dur="1" fill="hold">
                                          <p:stCondLst>
                                            <p:cond delay="499"/>
                                          </p:stCondLst>
                                        </p:cTn>
                                        <p:tgtEl>
                                          <p:spTgt spid="7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2"/>
                                        </p:tgtEl>
                                        <p:attrNameLst>
                                          <p:attrName>style.visibility</p:attrName>
                                        </p:attrNameLst>
                                      </p:cBhvr>
                                      <p:to>
                                        <p:strVal val="visible"/>
                                      </p:to>
                                    </p:set>
                                    <p:animEffect transition="in" filter="fade">
                                      <p:cBhvr>
                                        <p:cTn id="34" dur="500"/>
                                        <p:tgtEl>
                                          <p:spTgt spid="142"/>
                                        </p:tgtEl>
                                      </p:cBhvr>
                                    </p:animEffect>
                                  </p:childTnLst>
                                </p:cTn>
                              </p:par>
                              <p:par>
                                <p:cTn id="35" presetID="10" presetClass="exit" presetSubtype="0" fill="hold" nodeType="withEffect">
                                  <p:stCondLst>
                                    <p:cond delay="0"/>
                                  </p:stCondLst>
                                  <p:childTnLst>
                                    <p:animEffect transition="out" filter="fade">
                                      <p:cBhvr>
                                        <p:cTn id="36" dur="500"/>
                                        <p:tgtEl>
                                          <p:spTgt spid="111"/>
                                        </p:tgtEl>
                                      </p:cBhvr>
                                    </p:animEffect>
                                    <p:set>
                                      <p:cBhvr>
                                        <p:cTn id="37" dur="1" fill="hold">
                                          <p:stCondLst>
                                            <p:cond delay="499"/>
                                          </p:stCondLst>
                                        </p:cTn>
                                        <p:tgtEl>
                                          <p:spTgt spid="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16D1-4F23-4F1B-AB1F-873430B16AE3}"/>
              </a:ext>
            </a:extLst>
          </p:cNvPr>
          <p:cNvSpPr>
            <a:spLocks noGrp="1"/>
          </p:cNvSpPr>
          <p:nvPr>
            <p:ph type="title"/>
          </p:nvPr>
        </p:nvSpPr>
        <p:spPr/>
        <p:txBody>
          <a:bodyPr/>
          <a:lstStyle/>
          <a:p>
            <a:r>
              <a:rPr lang="en-US" dirty="0">
                <a:solidFill>
                  <a:schemeClr val="accent4">
                    <a:lumMod val="50000"/>
                  </a:schemeClr>
                </a:solidFill>
              </a:rPr>
              <a:t>Multi-objective optimization</a:t>
            </a:r>
          </a:p>
        </p:txBody>
      </p:sp>
      <p:sp>
        <p:nvSpPr>
          <p:cNvPr id="4" name="Slide Number Placeholder 3">
            <a:extLst>
              <a:ext uri="{FF2B5EF4-FFF2-40B4-BE49-F238E27FC236}">
                <a16:creationId xmlns:a16="http://schemas.microsoft.com/office/drawing/2014/main" id="{B37EA63A-E78F-4CD1-816E-D79D5B7D4E7C}"/>
              </a:ext>
            </a:extLst>
          </p:cNvPr>
          <p:cNvSpPr>
            <a:spLocks noGrp="1"/>
          </p:cNvSpPr>
          <p:nvPr>
            <p:ph type="sldNum" sz="quarter" idx="12"/>
          </p:nvPr>
        </p:nvSpPr>
        <p:spPr/>
        <p:txBody>
          <a:bodyPr/>
          <a:lstStyle/>
          <a:p>
            <a:fld id="{69E57DC2-970A-4B3E-BB1C-7A09969E49DF}" type="slidenum">
              <a:rPr lang="en-US" smtClean="0"/>
              <a:t>19</a:t>
            </a:fld>
            <a:endParaRPr lang="en-US" dirty="0"/>
          </a:p>
        </p:txBody>
      </p:sp>
      <p:sp>
        <p:nvSpPr>
          <p:cNvPr id="6" name="Content Placeholder 5"/>
          <p:cNvSpPr>
            <a:spLocks noGrp="1"/>
          </p:cNvSpPr>
          <p:nvPr>
            <p:ph idx="1"/>
          </p:nvPr>
        </p:nvSpPr>
        <p:spPr>
          <a:xfrm>
            <a:off x="1028700" y="5476461"/>
            <a:ext cx="7200900" cy="390939"/>
          </a:xfrm>
        </p:spPr>
        <p:txBody>
          <a:bodyPr/>
          <a:lstStyle/>
          <a:p>
            <a:r>
              <a:rPr lang="en-US" b="1" dirty="0" smtClean="0"/>
              <a:t>Algorithm:</a:t>
            </a:r>
            <a:r>
              <a:rPr lang="en-US" dirty="0" smtClean="0"/>
              <a:t> </a:t>
            </a:r>
            <a:r>
              <a:rPr lang="en-US" b="1" i="1" dirty="0" smtClean="0">
                <a:solidFill>
                  <a:srgbClr val="C00000"/>
                </a:solidFill>
              </a:rPr>
              <a:t>Highest-score-first (HSF)</a:t>
            </a:r>
            <a:r>
              <a:rPr lang="en-US" dirty="0" smtClean="0"/>
              <a:t> and </a:t>
            </a:r>
            <a:r>
              <a:rPr lang="en-US" b="1" i="1" dirty="0" smtClean="0">
                <a:solidFill>
                  <a:srgbClr val="C00000"/>
                </a:solidFill>
              </a:rPr>
              <a:t>Lyapunov control</a:t>
            </a:r>
            <a:endParaRPr lang="en-US" b="1" i="1" dirty="0">
              <a:solidFill>
                <a:srgbClr val="C00000"/>
              </a:solidFill>
            </a:endParaRPr>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6FDE7AA2-A486-45BE-8AB4-03EED4378ABC}"/>
                  </a:ext>
                </a:extLst>
              </p:cNvPr>
              <p:cNvSpPr txBox="1">
                <a:spLocks/>
              </p:cNvSpPr>
              <p:nvPr/>
            </p:nvSpPr>
            <p:spPr>
              <a:xfrm>
                <a:off x="1028700" y="1703673"/>
                <a:ext cx="7200900" cy="2298771"/>
              </a:xfrm>
              <a:prstGeom prst="rect">
                <a:avLst/>
              </a:prstGeom>
              <a:solidFill>
                <a:schemeClr val="bg1"/>
              </a:solidFill>
            </p:spPr>
            <p:txBody>
              <a:bodyPr vert="horz" lIns="91440" tIns="45720" rIns="91440" bIns="45720" rtlCol="0">
                <a:sp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682625" indent="-38258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914400" indent="-38258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146175" indent="-38258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1376363" indent="-38258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nSpc>
                    <a:spcPct val="100000"/>
                  </a:lnSpc>
                  <a:buFont typeface="Franklin Gothic Book" panose="020B0503020102020204" pitchFamily="34" charset="0"/>
                  <a:buNone/>
                </a:pPr>
                <a:r>
                  <a:rPr lang="en-US" dirty="0" smtClean="0">
                    <a:solidFill>
                      <a:schemeClr val="tx1"/>
                    </a:solidFill>
                  </a:rPr>
                  <a:t>Given</a:t>
                </a:r>
                <a:r>
                  <a:rPr lang="en-US" dirty="0">
                    <a:solidFill>
                      <a:schemeClr val="tx1"/>
                    </a:solidFill>
                  </a:rPr>
                  <a:t> </a:t>
                </a:r>
                <a:r>
                  <a:rPr lang="en-US" dirty="0" smtClean="0">
                    <a:solidFill>
                      <a:schemeClr val="tx1"/>
                    </a:solidFill>
                  </a:rPr>
                  <a:t>the </a:t>
                </a:r>
                <a:r>
                  <a:rPr lang="en-US" b="1" dirty="0">
                    <a:solidFill>
                      <a:srgbClr val="C00000"/>
                    </a:solidFill>
                  </a:rPr>
                  <a:t>presence of sensors</a:t>
                </a:r>
                <a:r>
                  <a:rPr lang="en-US" dirty="0">
                    <a:solidFill>
                      <a:srgbClr val="C00000"/>
                    </a:solidFill>
                  </a:rPr>
                  <a:t> </a:t>
                </a:r>
                <a:r>
                  <a:rPr lang="en-US" dirty="0">
                    <a:solidFill>
                      <a:schemeClr val="tx1"/>
                    </a:solidFill>
                  </a:rPr>
                  <a:t>on </a:t>
                </a:r>
                <a:r>
                  <a:rPr lang="en-US" dirty="0" smtClean="0">
                    <a:solidFill>
                      <a:schemeClr val="tx1"/>
                    </a:solidFill>
                  </a:rPr>
                  <a:t>nodes,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1" smtClean="0">
                            <a:solidFill>
                              <a:schemeClr val="tx1"/>
                            </a:solidFill>
                            <a:latin typeface="Cambria Math" panose="02040503050406030204" pitchFamily="18" charset="0"/>
                          </a:rPr>
                          <m:t>𝐁</m:t>
                        </m:r>
                      </m:e>
                      <m:sub>
                        <m:r>
                          <a:rPr lang="en-US" i="1" smtClean="0">
                            <a:solidFill>
                              <a:schemeClr val="tx1"/>
                            </a:solidFill>
                            <a:latin typeface="Cambria Math" panose="02040503050406030204" pitchFamily="18" charset="0"/>
                          </a:rPr>
                          <m:t>𝑁</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𝐾</m:t>
                        </m:r>
                      </m:sub>
                    </m:sSub>
                  </m:oMath>
                </a14:m>
                <a:r>
                  <a:rPr lang="en-US" dirty="0" smtClean="0">
                    <a:solidFill>
                      <a:schemeClr val="tx1"/>
                    </a:solidFill>
                  </a:rPr>
                  <a:t>, the </a:t>
                </a:r>
                <a:r>
                  <a:rPr lang="en-US" b="1" dirty="0">
                    <a:solidFill>
                      <a:srgbClr val="C00000"/>
                    </a:solidFill>
                  </a:rPr>
                  <a:t>location</a:t>
                </a:r>
                <a:r>
                  <a:rPr lang="en-US" dirty="0" smtClean="0">
                    <a:solidFill>
                      <a:schemeClr val="tx1"/>
                    </a:solidFill>
                  </a:rPr>
                  <a:t> </a:t>
                </a:r>
                <a:r>
                  <a:rPr lang="en-US" dirty="0">
                    <a:solidFill>
                      <a:schemeClr val="tx1"/>
                    </a:solidFill>
                  </a:rPr>
                  <a:t>of nodes</a:t>
                </a:r>
                <a:r>
                  <a:rPr lang="en-US" dirty="0" smtClean="0">
                    <a:solidFill>
                      <a:schemeClr val="tx1"/>
                    </a:solidFill>
                  </a:rPr>
                  <a:t>,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1" smtClean="0">
                            <a:solidFill>
                              <a:schemeClr val="tx1"/>
                            </a:solidFill>
                            <a:latin typeface="Cambria Math" panose="02040503050406030204" pitchFamily="18" charset="0"/>
                          </a:rPr>
                          <m:t>𝐆</m:t>
                        </m:r>
                      </m:e>
                      <m:sub>
                        <m:r>
                          <a:rPr lang="en-US" i="1" smtClean="0">
                            <a:solidFill>
                              <a:schemeClr val="tx1"/>
                            </a:solidFill>
                            <a:latin typeface="Cambria Math" panose="02040503050406030204" pitchFamily="18" charset="0"/>
                          </a:rPr>
                          <m:t>𝑁</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𝑀</m:t>
                        </m:r>
                      </m:sub>
                    </m:sSub>
                    <m:d>
                      <m:dPr>
                        <m:begChr m:val="["/>
                        <m:endChr m:val="]"/>
                        <m:ctrlPr>
                          <a:rPr lang="en-US" i="1" smtClean="0">
                            <a:solidFill>
                              <a:schemeClr val="tx1"/>
                            </a:solidFill>
                            <a:latin typeface="Cambria Math" panose="02040503050406030204" pitchFamily="18" charset="0"/>
                          </a:rPr>
                        </m:ctrlPr>
                      </m:dPr>
                      <m:e>
                        <m:r>
                          <a:rPr lang="en-US" i="1" smtClean="0">
                            <a:solidFill>
                              <a:schemeClr val="tx1"/>
                            </a:solidFill>
                            <a:latin typeface="Cambria Math" panose="02040503050406030204" pitchFamily="18" charset="0"/>
                          </a:rPr>
                          <m:t>𝑛</m:t>
                        </m:r>
                      </m:e>
                    </m:d>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𝑛</m:t>
                    </m:r>
                    <m:r>
                      <a:rPr lang="en-US" i="1" smtClean="0">
                        <a:solidFill>
                          <a:schemeClr val="tx1"/>
                        </a:solidFill>
                        <a:latin typeface="Cambria Math" panose="02040503050406030204" pitchFamily="18" charset="0"/>
                      </a:rPr>
                      <m:t>∈</m:t>
                    </m:r>
                    <m:r>
                      <a:rPr lang="en-US" b="1" smtClean="0">
                        <a:solidFill>
                          <a:schemeClr val="tx1"/>
                        </a:solidFill>
                        <a:latin typeface="Cambria Math" panose="02040503050406030204" pitchFamily="18" charset="0"/>
                      </a:rPr>
                      <m:t>𝐍</m:t>
                    </m:r>
                  </m:oMath>
                </a14:m>
                <a:r>
                  <a:rPr lang="en-US" dirty="0" smtClean="0">
                    <a:solidFill>
                      <a:schemeClr val="tx1"/>
                    </a:solidFill>
                  </a:rPr>
                  <a:t>, and the characteristics of data types;</a:t>
                </a:r>
                <a:endParaRPr lang="en-US" dirty="0">
                  <a:solidFill>
                    <a:schemeClr val="tx1"/>
                  </a:solidFill>
                </a:endParaRPr>
              </a:p>
              <a:p>
                <a:pPr marL="0" indent="0">
                  <a:lnSpc>
                    <a:spcPct val="100000"/>
                  </a:lnSpc>
                  <a:buFont typeface="Franklin Gothic Book" panose="020B0503020102020204" pitchFamily="34" charset="0"/>
                  <a:buNone/>
                </a:pPr>
                <a:r>
                  <a:rPr lang="en-US" dirty="0" smtClean="0">
                    <a:solidFill>
                      <a:schemeClr val="tx1"/>
                    </a:solidFill>
                  </a:rPr>
                  <a:t>Find the </a:t>
                </a:r>
                <a:r>
                  <a:rPr lang="en-US" b="1" dirty="0" smtClean="0">
                    <a:solidFill>
                      <a:srgbClr val="C00000"/>
                    </a:solidFill>
                  </a:rPr>
                  <a:t>plan</a:t>
                </a:r>
                <a:r>
                  <a:rPr lang="en-US" dirty="0" smtClean="0">
                    <a:solidFill>
                      <a:schemeClr val="tx1"/>
                    </a:solidFill>
                  </a:rPr>
                  <a:t> for </a:t>
                </a:r>
                <a:r>
                  <a:rPr lang="en-US" dirty="0">
                    <a:solidFill>
                      <a:schemeClr val="tx1"/>
                    </a:solidFill>
                  </a:rPr>
                  <a:t>each time frame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b="1" smtClean="0">
                            <a:solidFill>
                              <a:schemeClr val="tx1"/>
                            </a:solidFill>
                            <a:latin typeface="Cambria Math" panose="02040503050406030204" pitchFamily="18" charset="0"/>
                          </a:rPr>
                          <m:t>𝐖</m:t>
                        </m:r>
                      </m:e>
                      <m:sub>
                        <m:r>
                          <a:rPr lang="en-US" i="1" smtClean="0">
                            <a:solidFill>
                              <a:schemeClr val="tx1"/>
                            </a:solidFill>
                            <a:latin typeface="Cambria Math" panose="02040503050406030204" pitchFamily="18" charset="0"/>
                          </a:rPr>
                          <m:t>𝑁</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𝐾</m:t>
                        </m:r>
                      </m:sub>
                    </m:sSub>
                    <m:d>
                      <m:dPr>
                        <m:begChr m:val="["/>
                        <m:endChr m:val="]"/>
                        <m:ctrlPr>
                          <a:rPr lang="en-US" i="1" smtClean="0">
                            <a:solidFill>
                              <a:schemeClr val="tx1"/>
                            </a:solidFill>
                            <a:latin typeface="Cambria Math" panose="02040503050406030204" pitchFamily="18" charset="0"/>
                          </a:rPr>
                        </m:ctrlPr>
                      </m:dPr>
                      <m:e>
                        <m:r>
                          <a:rPr lang="en-US" i="1" smtClean="0">
                            <a:solidFill>
                              <a:schemeClr val="tx1"/>
                            </a:solidFill>
                            <a:latin typeface="Cambria Math" panose="02040503050406030204" pitchFamily="18" charset="0"/>
                          </a:rPr>
                          <m:t>𝑛</m:t>
                        </m:r>
                      </m:e>
                    </m:d>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𝑛</m:t>
                    </m:r>
                    <m:r>
                      <a:rPr lang="en-US" i="1" smtClean="0">
                        <a:solidFill>
                          <a:schemeClr val="tx1"/>
                        </a:solidFill>
                        <a:latin typeface="Cambria Math" panose="02040503050406030204" pitchFamily="18" charset="0"/>
                      </a:rPr>
                      <m:t>∈</m:t>
                    </m:r>
                    <m:r>
                      <a:rPr lang="en-US" b="1" smtClean="0">
                        <a:solidFill>
                          <a:schemeClr val="tx1"/>
                        </a:solidFill>
                        <a:latin typeface="Cambria Math" panose="02040503050406030204" pitchFamily="18" charset="0"/>
                      </a:rPr>
                      <m:t>𝐍</m:t>
                    </m:r>
                  </m:oMath>
                </a14:m>
                <a:r>
                  <a:rPr lang="en-US" dirty="0" smtClean="0">
                    <a:solidFill>
                      <a:schemeClr val="tx1"/>
                    </a:solidFill>
                  </a:rPr>
                  <a:t>, to maximize the </a:t>
                </a:r>
                <a:r>
                  <a:rPr lang="en-US" b="1" dirty="0" smtClean="0">
                    <a:solidFill>
                      <a:srgbClr val="C00000"/>
                    </a:solidFill>
                  </a:rPr>
                  <a:t>overall performance</a:t>
                </a:r>
                <a:r>
                  <a:rPr lang="en-US" dirty="0" smtClean="0">
                    <a:solidFill>
                      <a:schemeClr val="tx1"/>
                    </a:solidFill>
                  </a:rPr>
                  <a:t> (</a:t>
                </a:r>
                <a:r>
                  <a:rPr lang="en-US" b="1" dirty="0" smtClean="0">
                    <a:solidFill>
                      <a:srgbClr val="C00000"/>
                    </a:solidFill>
                  </a:rPr>
                  <a:t>coverage</a:t>
                </a:r>
                <a:r>
                  <a:rPr lang="en-US" dirty="0" smtClean="0">
                    <a:solidFill>
                      <a:schemeClr val="tx1"/>
                    </a:solidFill>
                  </a:rPr>
                  <a:t> </a:t>
                </a:r>
                <a14:m>
                  <m:oMath xmlns:m="http://schemas.openxmlformats.org/officeDocument/2006/math">
                    <m:r>
                      <a:rPr lang="en-US" i="1" smtClean="0">
                        <a:solidFill>
                          <a:schemeClr val="tx1"/>
                        </a:solidFill>
                        <a:latin typeface="Cambria Math" panose="02040503050406030204" pitchFamily="18" charset="0"/>
                      </a:rPr>
                      <m:t>𝑋</m:t>
                    </m:r>
                  </m:oMath>
                </a14:m>
                <a:r>
                  <a:rPr lang="en-US" dirty="0">
                    <a:solidFill>
                      <a:schemeClr val="tx1"/>
                    </a:solidFill>
                  </a:rPr>
                  <a:t> </a:t>
                </a:r>
                <a:r>
                  <a:rPr lang="en-US" dirty="0" smtClean="0">
                    <a:solidFill>
                      <a:schemeClr val="tx1"/>
                    </a:solidFill>
                  </a:rPr>
                  <a:t>+ </a:t>
                </a:r>
                <a:r>
                  <a:rPr lang="en-US" b="1" dirty="0">
                    <a:solidFill>
                      <a:srgbClr val="C00000"/>
                    </a:solidFill>
                  </a:rPr>
                  <a:t>utility</a:t>
                </a:r>
                <a:r>
                  <a:rPr lang="en-US" dirty="0" smtClean="0">
                    <a:solidFill>
                      <a:schemeClr val="tx1"/>
                    </a:solidFill>
                  </a:rPr>
                  <a:t> </a:t>
                </a:r>
                <a14:m>
                  <m:oMath xmlns:m="http://schemas.openxmlformats.org/officeDocument/2006/math">
                    <m:r>
                      <a:rPr lang="en-US" i="1" smtClean="0">
                        <a:solidFill>
                          <a:schemeClr val="tx1"/>
                        </a:solidFill>
                        <a:latin typeface="Cambria Math" panose="02040503050406030204" pitchFamily="18" charset="0"/>
                      </a:rPr>
                      <m:t>𝑈</m:t>
                    </m:r>
                  </m:oMath>
                </a14:m>
                <a:r>
                  <a:rPr lang="en-US" dirty="0" smtClean="0">
                    <a:solidFill>
                      <a:schemeClr val="tx1"/>
                    </a:solidFill>
                  </a:rPr>
                  <a:t> – </a:t>
                </a:r>
                <a:r>
                  <a:rPr lang="en-US" b="1" dirty="0">
                    <a:solidFill>
                      <a:srgbClr val="C00000"/>
                    </a:solidFill>
                  </a:rPr>
                  <a:t>cost</a:t>
                </a:r>
                <a:r>
                  <a:rPr lang="en-US" dirty="0" smtClean="0">
                    <a:solidFill>
                      <a:schemeClr val="tx1"/>
                    </a:solidFill>
                  </a:rPr>
                  <a:t> </a:t>
                </a:r>
                <a14:m>
                  <m:oMath xmlns:m="http://schemas.openxmlformats.org/officeDocument/2006/math">
                    <m:r>
                      <a:rPr lang="en-US" i="1" smtClean="0">
                        <a:solidFill>
                          <a:schemeClr val="tx1"/>
                        </a:solidFill>
                        <a:latin typeface="Cambria Math" panose="02040503050406030204" pitchFamily="18" charset="0"/>
                      </a:rPr>
                      <m:t>𝑌</m:t>
                    </m:r>
                  </m:oMath>
                </a14:m>
                <a:r>
                  <a:rPr lang="en-US" dirty="0" smtClean="0">
                    <a:solidFill>
                      <a:schemeClr val="tx1"/>
                    </a:solidFill>
                  </a:rPr>
                  <a:t>);</a:t>
                </a:r>
              </a:p>
              <a:p>
                <a:pPr marL="0" indent="0">
                  <a:lnSpc>
                    <a:spcPct val="100000"/>
                  </a:lnSpc>
                  <a:buFont typeface="Franklin Gothic Book" panose="020B0503020102020204" pitchFamily="34" charset="0"/>
                  <a:buNone/>
                </a:pPr>
                <a:r>
                  <a:rPr lang="en-US" dirty="0" smtClean="0">
                    <a:solidFill>
                      <a:schemeClr val="tx1"/>
                    </a:solidFill>
                  </a:rPr>
                  <a:t>Subject to presence </a:t>
                </a:r>
                <a:r>
                  <a:rPr lang="en-US" dirty="0">
                    <a:solidFill>
                      <a:schemeClr val="tx1"/>
                    </a:solidFill>
                  </a:rPr>
                  <a:t>constraint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i="1" smtClean="0">
                            <a:solidFill>
                              <a:schemeClr val="tx1"/>
                            </a:solidFill>
                            <a:latin typeface="Cambria Math" panose="02040503050406030204" pitchFamily="18" charset="0"/>
                          </a:rPr>
                          <m:t>𝑊</m:t>
                        </m:r>
                      </m:e>
                      <m:sub>
                        <m:r>
                          <a:rPr lang="en-US" i="1" smtClean="0">
                            <a:solidFill>
                              <a:schemeClr val="tx1"/>
                            </a:solidFill>
                            <a:latin typeface="Cambria Math" panose="02040503050406030204" pitchFamily="18" charset="0"/>
                          </a:rPr>
                          <m:t>𝑗</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𝑘</m:t>
                        </m:r>
                      </m:sub>
                    </m:sSub>
                    <m:d>
                      <m:dPr>
                        <m:begChr m:val="["/>
                        <m:endChr m:val="]"/>
                        <m:ctrlPr>
                          <a:rPr lang="en-US" i="1" smtClean="0">
                            <a:solidFill>
                              <a:schemeClr val="tx1"/>
                            </a:solidFill>
                            <a:latin typeface="Cambria Math" panose="02040503050406030204" pitchFamily="18" charset="0"/>
                          </a:rPr>
                        </m:ctrlPr>
                      </m:dPr>
                      <m:e>
                        <m:r>
                          <a:rPr lang="en-US" i="1" smtClean="0">
                            <a:solidFill>
                              <a:schemeClr val="tx1"/>
                            </a:solidFill>
                            <a:latin typeface="Cambria Math" panose="02040503050406030204" pitchFamily="18" charset="0"/>
                          </a:rPr>
                          <m:t>𝑛</m:t>
                        </m:r>
                      </m:e>
                    </m:d>
                    <m:r>
                      <a:rPr lang="en-US" i="1" smtClean="0">
                        <a:solidFill>
                          <a:schemeClr val="tx1"/>
                        </a:solidFill>
                        <a:latin typeface="Cambria Math" panose="02040503050406030204" pitchFamily="18" charset="0"/>
                      </a:rPr>
                      <m:t>≤</m:t>
                    </m:r>
                    <m:sSub>
                      <m:sSubPr>
                        <m:ctrlPr>
                          <a:rPr lang="en-US" i="1" smtClean="0">
                            <a:solidFill>
                              <a:schemeClr val="tx1"/>
                            </a:solidFill>
                            <a:latin typeface="Cambria Math" panose="02040503050406030204" pitchFamily="18" charset="0"/>
                          </a:rPr>
                        </m:ctrlPr>
                      </m:sSubPr>
                      <m:e>
                        <m:r>
                          <a:rPr lang="en-US" i="1" smtClean="0">
                            <a:solidFill>
                              <a:schemeClr val="tx1"/>
                            </a:solidFill>
                            <a:latin typeface="Cambria Math" panose="02040503050406030204" pitchFamily="18" charset="0"/>
                          </a:rPr>
                          <m:t>𝐵</m:t>
                        </m:r>
                      </m:e>
                      <m:sub>
                        <m:r>
                          <a:rPr lang="en-US" i="1" smtClean="0">
                            <a:solidFill>
                              <a:schemeClr val="tx1"/>
                            </a:solidFill>
                            <a:latin typeface="Cambria Math" panose="02040503050406030204" pitchFamily="18" charset="0"/>
                          </a:rPr>
                          <m:t>𝑗</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𝑘</m:t>
                        </m:r>
                      </m:sub>
                    </m:sSub>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𝑗</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𝑘</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𝑛</m:t>
                    </m:r>
                  </m:oMath>
                </a14:m>
                <a:r>
                  <a:rPr lang="en-US" dirty="0" smtClean="0">
                    <a:solidFill>
                      <a:schemeClr val="tx1"/>
                    </a:solidFill>
                  </a:rPr>
                  <a:t> and data constraint </a:t>
                </a:r>
                <a14:m>
                  <m:oMath xmlns:m="http://schemas.openxmlformats.org/officeDocument/2006/math">
                    <m:r>
                      <a:rPr lang="en-US" i="1" smtClean="0">
                        <a:solidFill>
                          <a:schemeClr val="tx1"/>
                        </a:solidFill>
                        <a:latin typeface="Cambria Math" panose="02040503050406030204" pitchFamily="18" charset="0"/>
                      </a:rPr>
                      <m:t>𝐷</m:t>
                    </m:r>
                    <m:r>
                      <a:rPr lang="en-US" i="1" smtClean="0">
                        <a:solidFill>
                          <a:schemeClr val="tx1"/>
                        </a:solidFill>
                        <a:latin typeface="Cambria Math" panose="02040503050406030204" pitchFamily="18" charset="0"/>
                      </a:rPr>
                      <m:t>≤</m:t>
                    </m:r>
                    <m:sSub>
                      <m:sSubPr>
                        <m:ctrlPr>
                          <a:rPr lang="en-US" i="1" smtClean="0">
                            <a:solidFill>
                              <a:schemeClr val="tx1"/>
                            </a:solidFill>
                            <a:latin typeface="Cambria Math" panose="02040503050406030204" pitchFamily="18" charset="0"/>
                          </a:rPr>
                        </m:ctrlPr>
                      </m:sSubPr>
                      <m:e>
                        <m:r>
                          <a:rPr lang="en-US" i="1" smtClean="0">
                            <a:solidFill>
                              <a:schemeClr val="tx1"/>
                            </a:solidFill>
                            <a:latin typeface="Cambria Math" panose="02040503050406030204" pitchFamily="18" charset="0"/>
                          </a:rPr>
                          <m:t>𝐷</m:t>
                        </m:r>
                      </m:e>
                      <m:sub>
                        <m:r>
                          <m:rPr>
                            <m:sty m:val="p"/>
                          </m:rPr>
                          <a:rPr lang="en-US" smtClean="0">
                            <a:solidFill>
                              <a:schemeClr val="tx1"/>
                            </a:solidFill>
                            <a:latin typeface="Cambria Math" panose="02040503050406030204" pitchFamily="18" charset="0"/>
                          </a:rPr>
                          <m:t>quota</m:t>
                        </m:r>
                      </m:sub>
                    </m:sSub>
                  </m:oMath>
                </a14:m>
                <a:r>
                  <a:rPr lang="en-US" dirty="0" smtClean="0">
                    <a:solidFill>
                      <a:schemeClr val="tx1"/>
                    </a:solidFill>
                  </a:rPr>
                  <a:t>.</a:t>
                </a:r>
                <a:endParaRPr lang="en-US" dirty="0">
                  <a:solidFill>
                    <a:schemeClr val="tx1"/>
                  </a:solidFill>
                </a:endParaRPr>
              </a:p>
            </p:txBody>
          </p:sp>
        </mc:Choice>
        <mc:Fallback xmlns="">
          <p:sp>
            <p:nvSpPr>
              <p:cNvPr id="9" name="Content Placeholder 2">
                <a:extLst>
                  <a:ext uri="{FF2B5EF4-FFF2-40B4-BE49-F238E27FC236}">
                    <a16:creationId xmlns:a16="http://schemas.microsoft.com/office/drawing/2014/main" id="{6FDE7AA2-A486-45BE-8AB4-03EED4378ABC}"/>
                  </a:ext>
                </a:extLst>
              </p:cNvPr>
              <p:cNvSpPr txBox="1">
                <a:spLocks noRot="1" noChangeAspect="1" noMove="1" noResize="1" noEditPoints="1" noAdjustHandles="1" noChangeArrowheads="1" noChangeShapeType="1" noTextEdit="1"/>
              </p:cNvSpPr>
              <p:nvPr/>
            </p:nvSpPr>
            <p:spPr>
              <a:xfrm>
                <a:off x="1028700" y="1703673"/>
                <a:ext cx="7200900" cy="2298771"/>
              </a:xfrm>
              <a:prstGeom prst="rect">
                <a:avLst/>
              </a:prstGeom>
              <a:blipFill>
                <a:blip r:embed="rId3"/>
                <a:stretch>
                  <a:fillRect l="-931" t="-1323" b="-2381"/>
                </a:stretch>
              </a:blipFill>
            </p:spPr>
            <p:txBody>
              <a:bodyPr/>
              <a:lstStyle/>
              <a:p>
                <a:r>
                  <a:rPr lang="en-US">
                    <a:noFill/>
                  </a:rPr>
                  <a:t> </a:t>
                </a:r>
              </a:p>
            </p:txBody>
          </p:sp>
        </mc:Fallback>
      </mc:AlternateContent>
      <p:pic>
        <p:nvPicPr>
          <p:cNvPr id="10" name="Picture 2" descr="https://lh5.googleusercontent.com/3finJW3tW0tUMCUe1Fk-mRXepJNDbl3m6ZbAlodgwbEHUb1z4IwQT-4wV2ppJNPk-LW3OcHtDw1bSg76dwTjJB9dAcFTi3-wQN_dwomfw68TykLz6ogZgoYfVbc92B3kkKieOC7T8eg">
            <a:extLst>
              <a:ext uri="{FF2B5EF4-FFF2-40B4-BE49-F238E27FC236}">
                <a16:creationId xmlns:a16="http://schemas.microsoft.com/office/drawing/2014/main" id="{AF2A475E-479B-4957-B6B6-F43171104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595" y="4002444"/>
            <a:ext cx="4683260" cy="1055359"/>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860703"/>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V="1">
            <a:off x="6318033" y="0"/>
            <a:ext cx="2770256" cy="2829337"/>
          </a:xfrm>
          <a:prstGeom prst="rect">
            <a:avLst/>
          </a:prstGeom>
        </p:spPr>
      </p:pic>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028700" y="1703672"/>
            <a:ext cx="7200900" cy="4749713"/>
          </a:xfrm>
        </p:spPr>
        <p:txBody>
          <a:bodyPr/>
          <a:lstStyle/>
          <a:p>
            <a:r>
              <a:rPr lang="en-US" b="1" dirty="0"/>
              <a:t>Background and motivation</a:t>
            </a:r>
          </a:p>
          <a:p>
            <a:pPr lvl="1"/>
            <a:r>
              <a:rPr lang="en-US" dirty="0" smtClean="0"/>
              <a:t>Community IoT applications and systems</a:t>
            </a:r>
            <a:endParaRPr lang="en-US" dirty="0"/>
          </a:p>
          <a:p>
            <a:pPr lvl="1"/>
            <a:r>
              <a:rPr lang="en-US" dirty="0"/>
              <a:t>Mobile sensing and </a:t>
            </a:r>
            <a:r>
              <a:rPr lang="en-US" dirty="0" smtClean="0"/>
              <a:t>computing</a:t>
            </a:r>
          </a:p>
          <a:p>
            <a:pPr lvl="1"/>
            <a:r>
              <a:rPr lang="en-US" dirty="0" smtClean="0"/>
              <a:t>Our experience: </a:t>
            </a:r>
            <a:r>
              <a:rPr lang="en-US" b="1" dirty="0" smtClean="0"/>
              <a:t>SCALE</a:t>
            </a:r>
            <a:r>
              <a:rPr lang="en-US" dirty="0" smtClean="0"/>
              <a:t> and </a:t>
            </a:r>
            <a:r>
              <a:rPr lang="en-US" b="1" dirty="0" smtClean="0"/>
              <a:t>SCALECycle</a:t>
            </a:r>
            <a:endParaRPr lang="en-US" b="1" dirty="0"/>
          </a:p>
          <a:p>
            <a:pPr lvl="1"/>
            <a:r>
              <a:rPr lang="en-US" dirty="0" smtClean="0"/>
              <a:t>Data collection challenges in urban environmental sensing</a:t>
            </a:r>
            <a:endParaRPr lang="en-US" dirty="0"/>
          </a:p>
          <a:p>
            <a:r>
              <a:rPr lang="en-US" b="1" dirty="0" smtClean="0"/>
              <a:t>Research problems</a:t>
            </a:r>
            <a:endParaRPr lang="en-US" b="1" dirty="0"/>
          </a:p>
        </p:txBody>
      </p:sp>
      <p:sp>
        <p:nvSpPr>
          <p:cNvPr id="4" name="Slide Number Placeholder 3"/>
          <p:cNvSpPr>
            <a:spLocks noGrp="1"/>
          </p:cNvSpPr>
          <p:nvPr>
            <p:ph type="sldNum" sz="quarter" idx="12"/>
          </p:nvPr>
        </p:nvSpPr>
        <p:spPr/>
        <p:txBody>
          <a:bodyPr/>
          <a:lstStyle/>
          <a:p>
            <a:fld id="{69E57DC2-970A-4B3E-BB1C-7A09969E49DF}" type="slidenum">
              <a:rPr lang="en-US" smtClean="0"/>
              <a:t>2</a:t>
            </a:fld>
            <a:endParaRPr lang="en-US" dirty="0"/>
          </a:p>
        </p:txBody>
      </p:sp>
      <p:pic>
        <p:nvPicPr>
          <p:cNvPr id="6" name="Picture 5"/>
          <p:cNvPicPr>
            <a:picLocks noChangeAspect="1"/>
          </p:cNvPicPr>
          <p:nvPr/>
        </p:nvPicPr>
        <p:blipFill rotWithShape="1">
          <a:blip r:embed="rId4">
            <a:duotone>
              <a:prstClr val="black"/>
              <a:schemeClr val="accent3">
                <a:tint val="45000"/>
                <a:satMod val="400000"/>
              </a:schemeClr>
            </a:duotone>
            <a:extLst>
              <a:ext uri="{28A0092B-C50C-407E-A947-70E740481C1C}">
                <a14:useLocalDpi xmlns:a14="http://schemas.microsoft.com/office/drawing/2010/main" val="0"/>
              </a:ext>
            </a:extLst>
          </a:blip>
          <a:srcRect t="-12421" b="-12421"/>
          <a:stretch/>
        </p:blipFill>
        <p:spPr>
          <a:xfrm>
            <a:off x="3882390" y="4173332"/>
            <a:ext cx="2194560" cy="1580083"/>
          </a:xfrm>
          <a:prstGeom prst="roundRect">
            <a:avLst>
              <a:gd name="adj" fmla="val 8594"/>
            </a:avLst>
          </a:prstGeom>
          <a:solidFill>
            <a:schemeClr val="accent3">
              <a:lumMod val="40000"/>
              <a:lumOff val="60000"/>
            </a:schemeClr>
          </a:solidFill>
          <a:ln w="28575">
            <a:solidFill>
              <a:schemeClr val="accent3"/>
            </a:solidFill>
          </a:ln>
          <a:effectLst>
            <a:outerShdw blurRad="50800" dist="38100" dir="2700000" algn="tl" rotWithShape="0">
              <a:prstClr val="black">
                <a:alpha val="40000"/>
              </a:prstClr>
            </a:outerShdw>
            <a:reflection blurRad="6350" stA="52000" endA="300" endPos="35000" dir="5400000" sy="-100000" algn="bl" rotWithShape="0"/>
          </a:effectLst>
        </p:spPr>
      </p:pic>
      <p:pic>
        <p:nvPicPr>
          <p:cNvPr id="7" name="Picture 6"/>
          <p:cNvPicPr>
            <a:picLocks noChangeAspect="1"/>
          </p:cNvPicPr>
          <p:nvPr/>
        </p:nvPicPr>
        <p:blipFill rotWithShape="1">
          <a:blip r:embed="rId5">
            <a:clrChange>
              <a:clrFrom>
                <a:srgbClr val="FFFFFF"/>
              </a:clrFrom>
              <a:clrTo>
                <a:srgbClr val="FFFFFF">
                  <a:alpha val="0"/>
                </a:srgbClr>
              </a:clrTo>
            </a:clrChange>
            <a:duotone>
              <a:prstClr val="black"/>
              <a:schemeClr val="accent4">
                <a:tint val="45000"/>
                <a:satMod val="400000"/>
              </a:schemeClr>
            </a:duotone>
            <a:extLst>
              <a:ext uri="{28A0092B-C50C-407E-A947-70E740481C1C}">
                <a14:useLocalDpi xmlns:a14="http://schemas.microsoft.com/office/drawing/2010/main" val="0"/>
              </a:ext>
            </a:extLst>
          </a:blip>
          <a:srcRect t="3411" b="3411"/>
          <a:stretch/>
        </p:blipFill>
        <p:spPr>
          <a:xfrm>
            <a:off x="1455420" y="4173332"/>
            <a:ext cx="2194560" cy="1580083"/>
          </a:xfrm>
          <a:prstGeom prst="roundRect">
            <a:avLst>
              <a:gd name="adj" fmla="val 8594"/>
            </a:avLst>
          </a:prstGeom>
          <a:solidFill>
            <a:schemeClr val="accent4">
              <a:lumMod val="40000"/>
              <a:lumOff val="60000"/>
            </a:schemeClr>
          </a:solidFill>
          <a:ln w="28575">
            <a:solidFill>
              <a:schemeClr val="accent4"/>
            </a:solidFill>
          </a:ln>
          <a:effectLst>
            <a:outerShdw blurRad="50800" dist="38100" dir="2700000" algn="tl" rotWithShape="0">
              <a:prstClr val="black">
                <a:alpha val="40000"/>
              </a:prstClr>
            </a:outerShdw>
            <a:reflection blurRad="6350" stA="52000" endA="300" endPos="35000" dir="5400000" sy="-100000" algn="bl" rotWithShape="0"/>
          </a:effectLst>
        </p:spPr>
      </p:pic>
      <p:pic>
        <p:nvPicPr>
          <p:cNvPr id="8" name="Picture 7"/>
          <p:cNvPicPr>
            <a:picLocks noChangeAspect="1"/>
          </p:cNvPicPr>
          <p:nvPr/>
        </p:nvPicPr>
        <p:blipFill rotWithShape="1">
          <a:blip r:embed="rId6">
            <a:duotone>
              <a:prstClr val="black"/>
              <a:schemeClr val="accent2">
                <a:tint val="45000"/>
                <a:satMod val="400000"/>
              </a:schemeClr>
            </a:duotone>
            <a:extLst>
              <a:ext uri="{28A0092B-C50C-407E-A947-70E740481C1C}">
                <a14:useLocalDpi xmlns:a14="http://schemas.microsoft.com/office/drawing/2010/main" val="0"/>
              </a:ext>
            </a:extLst>
          </a:blip>
          <a:srcRect b="43406"/>
          <a:stretch/>
        </p:blipFill>
        <p:spPr>
          <a:xfrm>
            <a:off x="6309360" y="4173332"/>
            <a:ext cx="2194560" cy="1580083"/>
          </a:xfrm>
          <a:prstGeom prst="roundRect">
            <a:avLst>
              <a:gd name="adj" fmla="val 8594"/>
            </a:avLst>
          </a:prstGeom>
          <a:solidFill>
            <a:schemeClr val="accent2">
              <a:lumMod val="40000"/>
              <a:lumOff val="60000"/>
            </a:schemeClr>
          </a:solidFill>
          <a:ln w="28575">
            <a:solidFill>
              <a:schemeClr val="accent2"/>
            </a:solidFill>
          </a:ln>
          <a:effectLst>
            <a:outerShdw blurRad="50800" dist="38100" dir="2700000" algn="tl" rotWithShape="0">
              <a:prstClr val="black">
                <a:alpha val="40000"/>
              </a:prstClr>
            </a:outerShdw>
            <a:reflection blurRad="6350" stA="52000" endA="300" endPos="35000" dir="5400000" sy="-100000" algn="bl" rotWithShape="0"/>
          </a:effectLst>
        </p:spPr>
      </p:pic>
      <p:sp>
        <p:nvSpPr>
          <p:cNvPr id="9" name="TextBox 8"/>
          <p:cNvSpPr txBox="1"/>
          <p:nvPr/>
        </p:nvSpPr>
        <p:spPr>
          <a:xfrm>
            <a:off x="3882390" y="4609430"/>
            <a:ext cx="2194560" cy="707886"/>
          </a:xfrm>
          <a:prstGeom prst="rect">
            <a:avLst/>
          </a:prstGeom>
          <a:gradFill flip="none" rotWithShape="1">
            <a:gsLst>
              <a:gs pos="80000">
                <a:schemeClr val="bg1"/>
              </a:gs>
              <a:gs pos="100000">
                <a:schemeClr val="bg1">
                  <a:alpha val="0"/>
                </a:schemeClr>
              </a:gs>
            </a:gsLst>
            <a:path path="rect">
              <a:fillToRect l="50000" t="50000" r="50000" b="50000"/>
            </a:path>
            <a:tileRect/>
          </a:gradFill>
        </p:spPr>
        <p:txBody>
          <a:bodyPr wrap="square" rtlCol="0">
            <a:spAutoFit/>
          </a:bodyPr>
          <a:lstStyle/>
          <a:p>
            <a:pPr algn="ctr"/>
            <a:r>
              <a:rPr lang="en-US" sz="2000" b="1" dirty="0" smtClean="0">
                <a:solidFill>
                  <a:schemeClr val="accent3">
                    <a:lumMod val="75000"/>
                  </a:schemeClr>
                </a:solidFill>
              </a:rPr>
              <a:t>Data upload</a:t>
            </a:r>
          </a:p>
          <a:p>
            <a:pPr algn="ctr"/>
            <a:r>
              <a:rPr lang="en-US" sz="2000" b="1" dirty="0" smtClean="0">
                <a:solidFill>
                  <a:schemeClr val="accent3">
                    <a:lumMod val="75000"/>
                  </a:schemeClr>
                </a:solidFill>
              </a:rPr>
              <a:t>planning</a:t>
            </a:r>
            <a:endParaRPr lang="en-US" sz="2000" b="1" dirty="0">
              <a:solidFill>
                <a:schemeClr val="accent3">
                  <a:lumMod val="75000"/>
                </a:schemeClr>
              </a:solidFill>
            </a:endParaRPr>
          </a:p>
        </p:txBody>
      </p:sp>
      <p:sp>
        <p:nvSpPr>
          <p:cNvPr id="10" name="TextBox 9"/>
          <p:cNvSpPr txBox="1"/>
          <p:nvPr/>
        </p:nvSpPr>
        <p:spPr>
          <a:xfrm>
            <a:off x="1455420" y="4609430"/>
            <a:ext cx="2194560" cy="707886"/>
          </a:xfrm>
          <a:prstGeom prst="rect">
            <a:avLst/>
          </a:prstGeom>
          <a:gradFill flip="none" rotWithShape="1">
            <a:gsLst>
              <a:gs pos="80000">
                <a:schemeClr val="bg1"/>
              </a:gs>
              <a:gs pos="100000">
                <a:schemeClr val="bg1">
                  <a:alpha val="0"/>
                </a:schemeClr>
              </a:gs>
            </a:gsLst>
            <a:path path="rect">
              <a:fillToRect l="50000" t="50000" r="50000" b="50000"/>
            </a:path>
            <a:tileRect/>
          </a:gradFill>
        </p:spPr>
        <p:txBody>
          <a:bodyPr wrap="square" rtlCol="0">
            <a:spAutoFit/>
          </a:bodyPr>
          <a:lstStyle/>
          <a:p>
            <a:pPr algn="ctr"/>
            <a:r>
              <a:rPr lang="en-US" sz="2000" b="1" dirty="0" smtClean="0">
                <a:solidFill>
                  <a:schemeClr val="accent4">
                    <a:lumMod val="75000"/>
                  </a:schemeClr>
                </a:solidFill>
              </a:rPr>
              <a:t>Data generation</a:t>
            </a:r>
          </a:p>
          <a:p>
            <a:pPr algn="ctr"/>
            <a:r>
              <a:rPr lang="en-US" sz="2000" b="1" dirty="0" smtClean="0">
                <a:solidFill>
                  <a:schemeClr val="accent4">
                    <a:lumMod val="75000"/>
                  </a:schemeClr>
                </a:solidFill>
              </a:rPr>
              <a:t>planning</a:t>
            </a:r>
            <a:endParaRPr lang="en-US" sz="2000" b="1" dirty="0">
              <a:solidFill>
                <a:schemeClr val="accent4">
                  <a:lumMod val="75000"/>
                </a:schemeClr>
              </a:solidFill>
            </a:endParaRPr>
          </a:p>
        </p:txBody>
      </p:sp>
      <p:sp>
        <p:nvSpPr>
          <p:cNvPr id="11" name="TextBox 10"/>
          <p:cNvSpPr txBox="1"/>
          <p:nvPr/>
        </p:nvSpPr>
        <p:spPr>
          <a:xfrm>
            <a:off x="6309360" y="4609430"/>
            <a:ext cx="2194560" cy="707886"/>
          </a:xfrm>
          <a:prstGeom prst="rect">
            <a:avLst/>
          </a:prstGeom>
          <a:gradFill flip="none" rotWithShape="1">
            <a:gsLst>
              <a:gs pos="80000">
                <a:schemeClr val="bg1"/>
              </a:gs>
              <a:gs pos="100000">
                <a:schemeClr val="bg1">
                  <a:alpha val="0"/>
                </a:schemeClr>
              </a:gs>
            </a:gsLst>
            <a:path path="rect">
              <a:fillToRect l="50000" t="50000" r="50000" b="50000"/>
            </a:path>
            <a:tileRect/>
          </a:gradFill>
        </p:spPr>
        <p:txBody>
          <a:bodyPr wrap="square" rtlCol="0">
            <a:spAutoFit/>
          </a:bodyPr>
          <a:lstStyle/>
          <a:p>
            <a:pPr algn="ctr"/>
            <a:r>
              <a:rPr lang="en-US" sz="2000" b="1" dirty="0" smtClean="0">
                <a:solidFill>
                  <a:schemeClr val="accent2">
                    <a:lumMod val="50000"/>
                  </a:schemeClr>
                </a:solidFill>
              </a:rPr>
              <a:t>Sensor calibration</a:t>
            </a:r>
          </a:p>
          <a:p>
            <a:pPr algn="ctr"/>
            <a:r>
              <a:rPr lang="en-US" sz="2000" b="1" dirty="0" smtClean="0">
                <a:solidFill>
                  <a:schemeClr val="accent2">
                    <a:lumMod val="50000"/>
                  </a:schemeClr>
                </a:solidFill>
              </a:rPr>
              <a:t>planning</a:t>
            </a:r>
            <a:endParaRPr lang="en-US" sz="2000" b="1" dirty="0">
              <a:solidFill>
                <a:schemeClr val="accent2">
                  <a:lumMod val="50000"/>
                </a:schemeClr>
              </a:solidFill>
            </a:endParaRPr>
          </a:p>
        </p:txBody>
      </p:sp>
    </p:spTree>
    <p:extLst>
      <p:ext uri="{BB962C8B-B14F-4D97-AF65-F5344CB8AC3E}">
        <p14:creationId xmlns:p14="http://schemas.microsoft.com/office/powerpoint/2010/main" val="177769048"/>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1BAD9-D714-7D4A-8888-4CFF6252A79F}"/>
              </a:ext>
            </a:extLst>
          </p:cNvPr>
          <p:cNvSpPr>
            <a:spLocks noGrp="1"/>
          </p:cNvSpPr>
          <p:nvPr>
            <p:ph type="title"/>
          </p:nvPr>
        </p:nvSpPr>
        <p:spPr/>
        <p:txBody>
          <a:bodyPr/>
          <a:lstStyle/>
          <a:p>
            <a:r>
              <a:rPr lang="en-US" dirty="0"/>
              <a:t>Highest score first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F6F86D8-C383-3840-9251-3BD01C3A64E3}"/>
                  </a:ext>
                </a:extLst>
              </p:cNvPr>
              <p:cNvSpPr>
                <a:spLocks noGrp="1"/>
              </p:cNvSpPr>
              <p:nvPr>
                <p:ph idx="1"/>
              </p:nvPr>
            </p:nvSpPr>
            <p:spPr/>
            <p:txBody>
              <a:bodyPr/>
              <a:lstStyle/>
              <a:p>
                <a:r>
                  <a:rPr lang="en-US" dirty="0"/>
                  <a:t>Get </a:t>
                </a:r>
                <a:r>
                  <a:rPr lang="en-US" b="1" dirty="0">
                    <a:solidFill>
                      <a:srgbClr val="C00000"/>
                    </a:solidFill>
                  </a:rPr>
                  <a:t>higher overall performance</a:t>
                </a:r>
                <a:r>
                  <a:rPr lang="en-US" dirty="0"/>
                  <a:t> using </a:t>
                </a:r>
                <a:r>
                  <a:rPr lang="en-US" b="1" dirty="0">
                    <a:solidFill>
                      <a:srgbClr val="C00000"/>
                    </a:solidFill>
                  </a:rPr>
                  <a:t>assigned data budget</a:t>
                </a:r>
              </a:p>
              <a:p>
                <a:pPr>
                  <a:spcAft>
                    <a:spcPts val="2600"/>
                  </a:spcAft>
                </a:pPr>
                <a:r>
                  <a:rPr lang="en-US" b="1" dirty="0"/>
                  <a:t>Score</a:t>
                </a:r>
                <a:r>
                  <a:rPr lang="en-US" dirty="0"/>
                  <a:t> of a sensor (i.e. a node-type pair) is defined as the </a:t>
                </a:r>
                <a:r>
                  <a:rPr lang="en-US" b="1" dirty="0"/>
                  <a:t>performance gain divided by data consumption</a:t>
                </a:r>
                <a:r>
                  <a:rPr lang="en-US" dirty="0"/>
                  <a:t>, i.e.</a:t>
                </a:r>
              </a:p>
              <a:p>
                <a:pPr marL="0" indent="0">
                  <a:spcAft>
                    <a:spcPts val="2000"/>
                  </a:spcAft>
                  <a:buNone/>
                </a:pPr>
                <a14:m>
                  <m:oMathPara xmlns:m="http://schemas.openxmlformats.org/officeDocument/2006/math">
                    <m:oMathParaPr>
                      <m:jc m:val="centerGroup"/>
                    </m:oMathParaPr>
                    <m:oMath xmlns:m="http://schemas.openxmlformats.org/officeDocument/2006/math">
                      <m:f>
                        <m:fPr>
                          <m:ctrlPr>
                            <a:rPr lang="en-US" i="1">
                              <a:solidFill>
                                <a:prstClr val="black"/>
                              </a:solidFill>
                              <a:latin typeface="Cambria Math" panose="02040503050406030204" pitchFamily="18" charset="0"/>
                            </a:rPr>
                          </m:ctrlPr>
                        </m:fPr>
                        <m:num>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𝛾</m:t>
                              </m:r>
                            </m:e>
                            <m:sub>
                              <m:r>
                                <a:rPr lang="en-US" i="1">
                                  <a:solidFill>
                                    <a:prstClr val="black"/>
                                  </a:solidFill>
                                  <a:latin typeface="Cambria Math" panose="02040503050406030204" pitchFamily="18" charset="0"/>
                                </a:rPr>
                                <m:t>1</m:t>
                              </m:r>
                            </m:sub>
                          </m:sSub>
                          <m:r>
                            <a:rPr lang="en-US" i="1">
                              <a:solidFill>
                                <a:prstClr val="black"/>
                              </a:solidFill>
                              <a:latin typeface="Cambria Math" panose="02040503050406030204" pitchFamily="18" charset="0"/>
                            </a:rPr>
                            <m:t>⋅</m:t>
                          </m:r>
                          <m:r>
                            <m:rPr>
                              <m:sty m:val="p"/>
                            </m:rPr>
                            <a:rPr lang="en-US">
                              <a:solidFill>
                                <a:prstClr val="black"/>
                              </a:solidFill>
                              <a:latin typeface="Cambria Math" panose="02040503050406030204" pitchFamily="18" charset="0"/>
                            </a:rPr>
                            <m:t>Δ</m:t>
                          </m:r>
                          <m:r>
                            <a:rPr lang="en-US" i="1">
                              <a:solidFill>
                                <a:prstClr val="black"/>
                              </a:solidFill>
                              <a:latin typeface="Cambria Math" panose="02040503050406030204" pitchFamily="18" charset="0"/>
                            </a:rPr>
                            <m:t>𝑥</m:t>
                          </m:r>
                          <m:d>
                            <m:dPr>
                              <m:begChr m:val="["/>
                              <m:endChr m:val="]"/>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𝑛</m:t>
                              </m:r>
                            </m:e>
                          </m:d>
                          <m:r>
                            <a:rPr lang="en-US" i="1">
                              <a:solidFill>
                                <a:prstClr val="black"/>
                              </a:solidFill>
                              <a:latin typeface="Cambria Math" panose="02040503050406030204" pitchFamily="18" charset="0"/>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𝛾</m:t>
                              </m:r>
                            </m:e>
                            <m:sub>
                              <m:r>
                                <a:rPr lang="en-US" i="1">
                                  <a:solidFill>
                                    <a:prstClr val="black"/>
                                  </a:solidFill>
                                  <a:latin typeface="Cambria Math" panose="02040503050406030204" pitchFamily="18" charset="0"/>
                                </a:rPr>
                                <m:t>2</m:t>
                              </m:r>
                            </m:sub>
                          </m:sSub>
                          <m:r>
                            <a:rPr lang="en-US" i="1">
                              <a:solidFill>
                                <a:prstClr val="black"/>
                              </a:solidFill>
                              <a:latin typeface="Cambria Math" panose="02040503050406030204" pitchFamily="18" charset="0"/>
                            </a:rPr>
                            <m:t>⋅</m:t>
                          </m:r>
                          <m:r>
                            <m:rPr>
                              <m:sty m:val="p"/>
                            </m:rPr>
                            <a:rPr lang="en-US">
                              <a:solidFill>
                                <a:prstClr val="black"/>
                              </a:solidFill>
                              <a:latin typeface="Cambria Math" panose="02040503050406030204" pitchFamily="18" charset="0"/>
                            </a:rPr>
                            <m:t>Δ</m:t>
                          </m:r>
                          <m:r>
                            <a:rPr lang="en-US" i="1">
                              <a:solidFill>
                                <a:prstClr val="black"/>
                              </a:solidFill>
                              <a:latin typeface="Cambria Math" panose="02040503050406030204" pitchFamily="18" charset="0"/>
                            </a:rPr>
                            <m:t>𝑢</m:t>
                          </m:r>
                          <m:d>
                            <m:dPr>
                              <m:begChr m:val="["/>
                              <m:endChr m:val="]"/>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𝑛</m:t>
                              </m:r>
                            </m:e>
                          </m:d>
                          <m:r>
                            <a:rPr lang="en-US" i="1">
                              <a:solidFill>
                                <a:prstClr val="black"/>
                              </a:solidFill>
                              <a:latin typeface="Cambria Math" panose="02040503050406030204" pitchFamily="18" charset="0"/>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𝛾</m:t>
                              </m:r>
                            </m:e>
                            <m:sub>
                              <m:r>
                                <a:rPr lang="en-US" i="1">
                                  <a:solidFill>
                                    <a:prstClr val="black"/>
                                  </a:solidFill>
                                  <a:latin typeface="Cambria Math" panose="02040503050406030204" pitchFamily="18" charset="0"/>
                                </a:rPr>
                                <m:t>3</m:t>
                              </m:r>
                            </m:sub>
                          </m:sSub>
                          <m:r>
                            <a:rPr lang="en-US" i="1">
                              <a:solidFill>
                                <a:prstClr val="black"/>
                              </a:solidFill>
                              <a:latin typeface="Cambria Math" panose="02040503050406030204" pitchFamily="18" charset="0"/>
                            </a:rPr>
                            <m:t>⋅</m:t>
                          </m:r>
                          <m:r>
                            <m:rPr>
                              <m:sty m:val="p"/>
                            </m:rPr>
                            <a:rPr lang="en-US">
                              <a:solidFill>
                                <a:prstClr val="black"/>
                              </a:solidFill>
                              <a:latin typeface="Cambria Math" panose="02040503050406030204" pitchFamily="18" charset="0"/>
                            </a:rPr>
                            <m:t>Δ</m:t>
                          </m:r>
                          <m:r>
                            <a:rPr lang="en-US" i="1">
                              <a:solidFill>
                                <a:prstClr val="black"/>
                              </a:solidFill>
                              <a:latin typeface="Cambria Math" panose="02040503050406030204" pitchFamily="18" charset="0"/>
                            </a:rPr>
                            <m:t>𝑦</m:t>
                          </m:r>
                          <m:d>
                            <m:dPr>
                              <m:begChr m:val="["/>
                              <m:endChr m:val="]"/>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𝑛</m:t>
                              </m:r>
                            </m:e>
                          </m:d>
                        </m:num>
                        <m:den>
                          <m:r>
                            <m:rPr>
                              <m:sty m:val="p"/>
                            </m:rPr>
                            <a:rPr lang="en-US">
                              <a:solidFill>
                                <a:prstClr val="black"/>
                              </a:solidFill>
                              <a:latin typeface="Cambria Math" panose="02040503050406030204" pitchFamily="18" charset="0"/>
                            </a:rPr>
                            <m:t>Δ</m:t>
                          </m:r>
                          <m:r>
                            <a:rPr lang="en-US" i="1">
                              <a:solidFill>
                                <a:prstClr val="black"/>
                              </a:solidFill>
                              <a:latin typeface="Cambria Math" panose="02040503050406030204" pitchFamily="18" charset="0"/>
                            </a:rPr>
                            <m:t>𝑑</m:t>
                          </m:r>
                          <m:d>
                            <m:dPr>
                              <m:begChr m:val="["/>
                              <m:endChr m:val="]"/>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𝑛</m:t>
                              </m:r>
                            </m:e>
                          </m:d>
                        </m:den>
                      </m:f>
                    </m:oMath>
                  </m:oMathPara>
                </a14:m>
                <a:endParaRPr lang="en-US" dirty="0"/>
              </a:p>
              <a:p>
                <a:r>
                  <a:rPr lang="en-US" dirty="0"/>
                  <a:t>Select the node-sensor pair with the highest score, add it to the plan, and loop until: (1) All sensors are active, (2) Data quota is used up, or (3) Highest score is non-positive.</a:t>
                </a:r>
              </a:p>
              <a:p>
                <a:pPr>
                  <a:buFont typeface="Wingdings" pitchFamily="2" charset="2"/>
                  <a:buChar char="Ø"/>
                </a:pPr>
                <a:r>
                  <a:rPr lang="en-US" dirty="0"/>
                  <a:t>Any selection could affect scores of unselected sensors.</a:t>
                </a:r>
              </a:p>
              <a:p>
                <a:pPr>
                  <a:buFont typeface="Wingdings" pitchFamily="2" charset="2"/>
                  <a:buChar char="Ø"/>
                </a:pPr>
                <a:r>
                  <a:rPr lang="en-US" dirty="0"/>
                  <a:t>Unused data budget rolls over to the next time frame.</a:t>
                </a:r>
              </a:p>
            </p:txBody>
          </p:sp>
        </mc:Choice>
        <mc:Fallback xmlns="">
          <p:sp>
            <p:nvSpPr>
              <p:cNvPr id="3" name="Content Placeholder 2">
                <a:extLst>
                  <a:ext uri="{FF2B5EF4-FFF2-40B4-BE49-F238E27FC236}">
                    <a16:creationId xmlns:a16="http://schemas.microsoft.com/office/drawing/2014/main" id="{FF6F86D8-C383-3840-9251-3BD01C3A64E3}"/>
                  </a:ext>
                </a:extLst>
              </p:cNvPr>
              <p:cNvSpPr>
                <a:spLocks noGrp="1" noRot="1" noChangeAspect="1" noMove="1" noResize="1" noEditPoints="1" noAdjustHandles="1" noChangeArrowheads="1" noChangeShapeType="1" noTextEdit="1"/>
              </p:cNvSpPr>
              <p:nvPr>
                <p:ph idx="1"/>
              </p:nvPr>
            </p:nvSpPr>
            <p:spPr>
              <a:blipFill>
                <a:blip r:embed="rId3"/>
                <a:stretch>
                  <a:fillRect l="-704" t="-912" b="-212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020FAFD-17C0-4C45-BA16-4B775D2AE2D2}"/>
              </a:ext>
            </a:extLst>
          </p:cNvPr>
          <p:cNvSpPr>
            <a:spLocks noGrp="1"/>
          </p:cNvSpPr>
          <p:nvPr>
            <p:ph type="sldNum" sz="quarter" idx="12"/>
          </p:nvPr>
        </p:nvSpPr>
        <p:spPr/>
        <p:txBody>
          <a:bodyPr/>
          <a:lstStyle/>
          <a:p>
            <a:fld id="{69E57DC2-970A-4B3E-BB1C-7A09969E49DF}" type="slidenum">
              <a:rPr lang="en-US" smtClean="0"/>
              <a:t>20</a:t>
            </a:fld>
            <a:endParaRPr lang="en-US" dirty="0"/>
          </a:p>
        </p:txBody>
      </p:sp>
    </p:spTree>
    <p:extLst>
      <p:ext uri="{BB962C8B-B14F-4D97-AF65-F5344CB8AC3E}">
        <p14:creationId xmlns:p14="http://schemas.microsoft.com/office/powerpoint/2010/main" val="1133368231"/>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E07807-95B4-4B40-8308-C01246CE1266}"/>
              </a:ext>
            </a:extLst>
          </p:cNvPr>
          <p:cNvSpPr/>
          <p:nvPr/>
        </p:nvSpPr>
        <p:spPr>
          <a:xfrm>
            <a:off x="1828800" y="6217920"/>
            <a:ext cx="7315200" cy="6400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2DA001F-E9B4-4575-8D7B-A4A1D294940F}"/>
              </a:ext>
            </a:extLst>
          </p:cNvPr>
          <p:cNvPicPr>
            <a:picLocks noChangeAspect="1"/>
          </p:cNvPicPr>
          <p:nvPr/>
        </p:nvPicPr>
        <p:blipFill rotWithShape="1">
          <a:blip r:embed="rId3"/>
          <a:srcRect t="19924" b="1716"/>
          <a:stretch/>
        </p:blipFill>
        <p:spPr>
          <a:xfrm>
            <a:off x="4572000" y="1513570"/>
            <a:ext cx="4572000" cy="5344430"/>
          </a:xfrm>
          <a:prstGeom prst="rect">
            <a:avLst/>
          </a:prstGeom>
        </p:spPr>
      </p:pic>
      <p:sp>
        <p:nvSpPr>
          <p:cNvPr id="2" name="Title 1">
            <a:extLst>
              <a:ext uri="{FF2B5EF4-FFF2-40B4-BE49-F238E27FC236}">
                <a16:creationId xmlns:a16="http://schemas.microsoft.com/office/drawing/2014/main" id="{AF3ED07D-7B8E-4379-BF97-9E4E0B1AFDC5}"/>
              </a:ext>
            </a:extLst>
          </p:cNvPr>
          <p:cNvSpPr>
            <a:spLocks noGrp="1"/>
          </p:cNvSpPr>
          <p:nvPr>
            <p:ph type="title"/>
          </p:nvPr>
        </p:nvSpPr>
        <p:spPr/>
        <p:txBody>
          <a:bodyPr/>
          <a:lstStyle/>
          <a:p>
            <a:r>
              <a:rPr lang="en-US" dirty="0"/>
              <a:t>Highest score first</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38EDC439-CF7E-407D-AFD1-3377D90E9768}"/>
                  </a:ext>
                </a:extLst>
              </p:cNvPr>
              <p:cNvSpPr>
                <a:spLocks noGrp="1"/>
              </p:cNvSpPr>
              <p:nvPr>
                <p:ph sz="half" idx="1"/>
              </p:nvPr>
            </p:nvSpPr>
            <p:spPr/>
            <p:txBody>
              <a:bodyPr>
                <a:normAutofit/>
              </a:bodyPr>
              <a:lstStyle/>
              <a:p>
                <a:r>
                  <a:rPr lang="en-US" dirty="0"/>
                  <a:t>Start with an empty </a:t>
                </a:r>
                <a14:m>
                  <m:oMath xmlns:m="http://schemas.openxmlformats.org/officeDocument/2006/math">
                    <m:r>
                      <a:rPr lang="en-US" b="1">
                        <a:latin typeface="Cambria Math" panose="02040503050406030204" pitchFamily="18" charset="0"/>
                      </a:rPr>
                      <m:t>𝐖</m:t>
                    </m:r>
                    <m:d>
                      <m:dPr>
                        <m:begChr m:val="["/>
                        <m:endChr m:val="]"/>
                        <m:ctrlPr>
                          <a:rPr lang="en-US" i="1">
                            <a:latin typeface="Cambria Math" panose="02040503050406030204" pitchFamily="18" charset="0"/>
                          </a:rPr>
                        </m:ctrlPr>
                      </m:dPr>
                      <m:e>
                        <m:r>
                          <a:rPr lang="en-US" i="1">
                            <a:latin typeface="Cambria Math" panose="02040503050406030204" pitchFamily="18" charset="0"/>
                          </a:rPr>
                          <m:t>𝑛</m:t>
                        </m:r>
                      </m:e>
                    </m:d>
                  </m:oMath>
                </a14:m>
                <a:endParaRPr lang="en-US" dirty="0"/>
              </a:p>
              <a:p>
                <a:r>
                  <a:rPr lang="en-US" dirty="0"/>
                  <a:t>For every node-sensor pair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𝑗</m:t>
                        </m:r>
                        <m:r>
                          <a:rPr lang="en-US" b="0" i="1" smtClean="0">
                            <a:latin typeface="Cambria Math" panose="02040503050406030204" pitchFamily="18" charset="0"/>
                          </a:rPr>
                          <m:t>,</m:t>
                        </m:r>
                        <m:r>
                          <a:rPr lang="en-US" b="0" i="1" smtClean="0">
                            <a:latin typeface="Cambria Math" panose="02040503050406030204" pitchFamily="18" charset="0"/>
                          </a:rPr>
                          <m:t>𝑘</m:t>
                        </m:r>
                      </m:e>
                    </m:d>
                  </m:oMath>
                </a14:m>
                <a:r>
                  <a:rPr lang="en-US" dirty="0"/>
                  <a:t> that is not marked as active and does not violate data quota constraint in </a:t>
                </a:r>
                <a14:m>
                  <m:oMath xmlns:m="http://schemas.openxmlformats.org/officeDocument/2006/math">
                    <m:r>
                      <a:rPr lang="en-US" b="1" i="0" smtClean="0">
                        <a:latin typeface="Cambria Math" panose="02040503050406030204" pitchFamily="18" charset="0"/>
                      </a:rPr>
                      <m:t>𝐖</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e>
                    </m:d>
                  </m:oMath>
                </a14:m>
                <a:r>
                  <a:rPr lang="en-US" dirty="0"/>
                  <a:t>, compute its </a:t>
                </a:r>
                <a:r>
                  <a:rPr lang="en-US" b="1" dirty="0"/>
                  <a:t>score</a:t>
                </a:r>
              </a:p>
              <a:p>
                <a:r>
                  <a:rPr lang="en-US" dirty="0"/>
                  <a:t>Mark the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𝑗</m:t>
                        </m:r>
                        <m:r>
                          <a:rPr lang="en-US" b="0" i="1" smtClean="0">
                            <a:latin typeface="Cambria Math" panose="02040503050406030204" pitchFamily="18" charset="0"/>
                          </a:rPr>
                          <m:t>,</m:t>
                        </m:r>
                        <m:r>
                          <a:rPr lang="en-US" b="0" i="1" smtClean="0">
                            <a:latin typeface="Cambria Math" panose="02040503050406030204" pitchFamily="18" charset="0"/>
                          </a:rPr>
                          <m:t>𝑘</m:t>
                        </m:r>
                      </m:e>
                    </m:d>
                  </m:oMath>
                </a14:m>
                <a:r>
                  <a:rPr lang="en-US" dirty="0"/>
                  <a:t> pair with </a:t>
                </a:r>
                <a:r>
                  <a:rPr lang="en-US" b="1" dirty="0">
                    <a:solidFill>
                      <a:srgbClr val="FF0000"/>
                    </a:solidFill>
                  </a:rPr>
                  <a:t>highest positive score</a:t>
                </a:r>
                <a:r>
                  <a:rPr lang="en-US" dirty="0"/>
                  <a:t> as active, and loop until…</a:t>
                </a:r>
              </a:p>
              <a:p>
                <a:r>
                  <a:rPr lang="en-US" b="1" dirty="0">
                    <a:solidFill>
                      <a:schemeClr val="accent5">
                        <a:lumMod val="75000"/>
                      </a:schemeClr>
                    </a:solidFill>
                  </a:rPr>
                  <a:t>Slow termination:</a:t>
                </a:r>
                <a:r>
                  <a:rPr lang="en-US" dirty="0"/>
                  <a:t> When highest score is negative</a:t>
                </a:r>
              </a:p>
            </p:txBody>
          </p:sp>
        </mc:Choice>
        <mc:Fallback xmlns="">
          <p:sp>
            <p:nvSpPr>
              <p:cNvPr id="5" name="Content Placeholder 4">
                <a:extLst>
                  <a:ext uri="{FF2B5EF4-FFF2-40B4-BE49-F238E27FC236}">
                    <a16:creationId xmlns:a16="http://schemas.microsoft.com/office/drawing/2014/main" id="{38EDC439-CF7E-407D-AFD1-3377D90E9768}"/>
                  </a:ext>
                </a:extLst>
              </p:cNvPr>
              <p:cNvSpPr>
                <a:spLocks noGrp="1" noRot="1" noChangeAspect="1" noMove="1" noResize="1" noEditPoints="1" noAdjustHandles="1" noChangeArrowheads="1" noChangeShapeType="1" noTextEdit="1"/>
              </p:cNvSpPr>
              <p:nvPr>
                <p:ph sz="half" idx="1"/>
              </p:nvPr>
            </p:nvSpPr>
            <p:spPr>
              <a:blipFill>
                <a:blip r:embed="rId4"/>
                <a:stretch>
                  <a:fillRect l="-1645" t="-1170" r="-219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50A68BA-49A2-474E-AABD-AA31C4637729}"/>
              </a:ext>
            </a:extLst>
          </p:cNvPr>
          <p:cNvSpPr>
            <a:spLocks noGrp="1"/>
          </p:cNvSpPr>
          <p:nvPr>
            <p:ph type="sldNum" sz="quarter" idx="12"/>
          </p:nvPr>
        </p:nvSpPr>
        <p:spPr/>
        <p:txBody>
          <a:bodyPr/>
          <a:lstStyle/>
          <a:p>
            <a:fld id="{69E57DC2-970A-4B3E-BB1C-7A09969E49DF}" type="slidenum">
              <a:rPr lang="en-US" smtClean="0"/>
              <a:t>21</a:t>
            </a:fld>
            <a:endParaRPr lang="en-US" dirty="0"/>
          </a:p>
        </p:txBody>
      </p:sp>
      <p:sp>
        <p:nvSpPr>
          <p:cNvPr id="3" name="Rectangle 2">
            <a:extLst>
              <a:ext uri="{FF2B5EF4-FFF2-40B4-BE49-F238E27FC236}">
                <a16:creationId xmlns:a16="http://schemas.microsoft.com/office/drawing/2014/main" id="{C4223043-0680-E544-9209-28D24C5025F9}"/>
              </a:ext>
            </a:extLst>
          </p:cNvPr>
          <p:cNvSpPr/>
          <p:nvPr/>
        </p:nvSpPr>
        <p:spPr>
          <a:xfrm>
            <a:off x="4974957" y="2588217"/>
            <a:ext cx="4060556" cy="11778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F66DE9A-B333-384F-8CDB-DD5474BDFC84}"/>
              </a:ext>
            </a:extLst>
          </p:cNvPr>
          <p:cNvSpPr/>
          <p:nvPr/>
        </p:nvSpPr>
        <p:spPr>
          <a:xfrm>
            <a:off x="4974957" y="4267297"/>
            <a:ext cx="4060556" cy="2071509"/>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Rounded Rectangular Callout 17">
                <a:extLst>
                  <a:ext uri="{FF2B5EF4-FFF2-40B4-BE49-F238E27FC236}">
                    <a16:creationId xmlns:a16="http://schemas.microsoft.com/office/drawing/2014/main" id="{01B88B0D-71FA-4544-86F2-A5C818E16A65}"/>
                  </a:ext>
                </a:extLst>
              </p:cNvPr>
              <p:cNvSpPr/>
              <p:nvPr/>
            </p:nvSpPr>
            <p:spPr>
              <a:xfrm>
                <a:off x="975770" y="2090054"/>
                <a:ext cx="3803692" cy="1222829"/>
              </a:xfrm>
              <a:prstGeom prst="wedgeRoundRectCallout">
                <a:avLst>
                  <a:gd name="adj1" fmla="val 21874"/>
                  <a:gd name="adj2" fmla="val -117958"/>
                  <a:gd name="adj3" fmla="val 16667"/>
                </a:avLst>
              </a:prstGeom>
              <a:ln w="19050">
                <a:solidFill>
                  <a:schemeClr val="tx2"/>
                </a:solid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spcAft>
                    <a:spcPts val="1200"/>
                  </a:spcAft>
                </a:pPr>
                <a:r>
                  <a:rPr lang="en-US" b="1" dirty="0">
                    <a:solidFill>
                      <a:prstClr val="black"/>
                    </a:solidFill>
                    <a:latin typeface="Cambria" panose="02040503050406030204" pitchFamily="18" charset="0"/>
                  </a:rPr>
                  <a:t>Unit-data performance gain</a:t>
                </a:r>
                <a:r>
                  <a:rPr lang="en-US" dirty="0">
                    <a:solidFill>
                      <a:prstClr val="black"/>
                    </a:solidFill>
                    <a:latin typeface="Cambria" panose="02040503050406030204" pitchFamily="18" charset="0"/>
                  </a:rPr>
                  <a:t>, i.e.</a:t>
                </a:r>
                <a:endParaRPr lang="en-US" i="1" dirty="0">
                  <a:solidFill>
                    <a:prstClr val="black"/>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f>
                        <m:fPr>
                          <m:ctrlPr>
                            <a:rPr lang="en-US" i="1" smtClean="0">
                              <a:solidFill>
                                <a:prstClr val="black"/>
                              </a:solidFill>
                              <a:latin typeface="Cambria Math" panose="02040503050406030204" pitchFamily="18" charset="0"/>
                            </a:rPr>
                          </m:ctrlPr>
                        </m:fPr>
                        <m:num>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𝛾</m:t>
                              </m:r>
                            </m:e>
                            <m:sub>
                              <m:r>
                                <a:rPr lang="en-US" i="1">
                                  <a:solidFill>
                                    <a:prstClr val="black"/>
                                  </a:solidFill>
                                  <a:latin typeface="Cambria Math" panose="02040503050406030204" pitchFamily="18" charset="0"/>
                                </a:rPr>
                                <m:t>1</m:t>
                              </m:r>
                            </m:sub>
                          </m:sSub>
                          <m:r>
                            <a:rPr lang="en-US" i="1">
                              <a:solidFill>
                                <a:prstClr val="black"/>
                              </a:solidFill>
                              <a:latin typeface="Cambria Math" panose="02040503050406030204" pitchFamily="18" charset="0"/>
                            </a:rPr>
                            <m:t>⋅</m:t>
                          </m:r>
                          <m:r>
                            <m:rPr>
                              <m:sty m:val="p"/>
                            </m:rPr>
                            <a:rPr lang="en-US">
                              <a:solidFill>
                                <a:prstClr val="black"/>
                              </a:solidFill>
                              <a:latin typeface="Cambria Math" panose="02040503050406030204" pitchFamily="18" charset="0"/>
                            </a:rPr>
                            <m:t>Δ</m:t>
                          </m:r>
                          <m:r>
                            <a:rPr lang="en-US" i="1">
                              <a:solidFill>
                                <a:prstClr val="black"/>
                              </a:solidFill>
                              <a:latin typeface="Cambria Math" panose="02040503050406030204" pitchFamily="18" charset="0"/>
                            </a:rPr>
                            <m:t>𝑥</m:t>
                          </m:r>
                          <m:d>
                            <m:dPr>
                              <m:begChr m:val="["/>
                              <m:endChr m:val="]"/>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𝑛</m:t>
                              </m:r>
                            </m:e>
                          </m:d>
                          <m:r>
                            <a:rPr lang="en-US" i="1">
                              <a:solidFill>
                                <a:prstClr val="black"/>
                              </a:solidFill>
                              <a:latin typeface="Cambria Math" panose="02040503050406030204" pitchFamily="18" charset="0"/>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𝛾</m:t>
                              </m:r>
                            </m:e>
                            <m:sub>
                              <m:r>
                                <a:rPr lang="en-US" i="1">
                                  <a:solidFill>
                                    <a:prstClr val="black"/>
                                  </a:solidFill>
                                  <a:latin typeface="Cambria Math" panose="02040503050406030204" pitchFamily="18" charset="0"/>
                                </a:rPr>
                                <m:t>2</m:t>
                              </m:r>
                            </m:sub>
                          </m:sSub>
                          <m:r>
                            <a:rPr lang="en-US" i="1">
                              <a:solidFill>
                                <a:prstClr val="black"/>
                              </a:solidFill>
                              <a:latin typeface="Cambria Math" panose="02040503050406030204" pitchFamily="18" charset="0"/>
                            </a:rPr>
                            <m:t>⋅</m:t>
                          </m:r>
                          <m:r>
                            <m:rPr>
                              <m:sty m:val="p"/>
                            </m:rPr>
                            <a:rPr lang="en-US">
                              <a:solidFill>
                                <a:prstClr val="black"/>
                              </a:solidFill>
                              <a:latin typeface="Cambria Math" panose="02040503050406030204" pitchFamily="18" charset="0"/>
                            </a:rPr>
                            <m:t>Δ</m:t>
                          </m:r>
                          <m:r>
                            <a:rPr lang="en-US" i="1">
                              <a:solidFill>
                                <a:prstClr val="black"/>
                              </a:solidFill>
                              <a:latin typeface="Cambria Math" panose="02040503050406030204" pitchFamily="18" charset="0"/>
                            </a:rPr>
                            <m:t>𝑢</m:t>
                          </m:r>
                          <m:d>
                            <m:dPr>
                              <m:begChr m:val="["/>
                              <m:endChr m:val="]"/>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𝑛</m:t>
                              </m:r>
                            </m:e>
                          </m:d>
                          <m:r>
                            <a:rPr lang="en-US" i="1">
                              <a:solidFill>
                                <a:prstClr val="black"/>
                              </a:solidFill>
                              <a:latin typeface="Cambria Math" panose="02040503050406030204" pitchFamily="18" charset="0"/>
                            </a:rPr>
                            <m:t>−</m:t>
                          </m:r>
                          <m:sSub>
                            <m:sSubPr>
                              <m:ctrlPr>
                                <a:rPr lang="en-US" i="1">
                                  <a:solidFill>
                                    <a:prstClr val="black"/>
                                  </a:solidFill>
                                  <a:latin typeface="Cambria Math" panose="02040503050406030204" pitchFamily="18" charset="0"/>
                                </a:rPr>
                              </m:ctrlPr>
                            </m:sSubPr>
                            <m:e>
                              <m:r>
                                <a:rPr lang="en-US" i="1">
                                  <a:solidFill>
                                    <a:prstClr val="black"/>
                                  </a:solidFill>
                                  <a:latin typeface="Cambria Math" panose="02040503050406030204" pitchFamily="18" charset="0"/>
                                </a:rPr>
                                <m:t>𝛾</m:t>
                              </m:r>
                            </m:e>
                            <m:sub>
                              <m:r>
                                <a:rPr lang="en-US" i="1">
                                  <a:solidFill>
                                    <a:prstClr val="black"/>
                                  </a:solidFill>
                                  <a:latin typeface="Cambria Math" panose="02040503050406030204" pitchFamily="18" charset="0"/>
                                </a:rPr>
                                <m:t>3</m:t>
                              </m:r>
                            </m:sub>
                          </m:sSub>
                          <m:r>
                            <a:rPr lang="en-US" b="0" i="1" smtClean="0">
                              <a:solidFill>
                                <a:prstClr val="black"/>
                              </a:solidFill>
                              <a:latin typeface="Cambria Math" panose="02040503050406030204" pitchFamily="18" charset="0"/>
                            </a:rPr>
                            <m:t>⋅</m:t>
                          </m:r>
                          <m:r>
                            <m:rPr>
                              <m:sty m:val="p"/>
                            </m:rPr>
                            <a:rPr lang="en-US">
                              <a:solidFill>
                                <a:prstClr val="black"/>
                              </a:solidFill>
                              <a:latin typeface="Cambria Math" panose="02040503050406030204" pitchFamily="18" charset="0"/>
                            </a:rPr>
                            <m:t>Δ</m:t>
                          </m:r>
                          <m:r>
                            <a:rPr lang="en-US" i="1">
                              <a:solidFill>
                                <a:prstClr val="black"/>
                              </a:solidFill>
                              <a:latin typeface="Cambria Math" panose="02040503050406030204" pitchFamily="18" charset="0"/>
                            </a:rPr>
                            <m:t>𝑦</m:t>
                          </m:r>
                          <m:d>
                            <m:dPr>
                              <m:begChr m:val="["/>
                              <m:endChr m:val="]"/>
                              <m:ctrlPr>
                                <a:rPr lang="en-US" i="1">
                                  <a:solidFill>
                                    <a:prstClr val="black"/>
                                  </a:solidFill>
                                  <a:latin typeface="Cambria Math" panose="02040503050406030204" pitchFamily="18" charset="0"/>
                                </a:rPr>
                              </m:ctrlPr>
                            </m:dPr>
                            <m:e>
                              <m:r>
                                <a:rPr lang="en-US" i="1">
                                  <a:solidFill>
                                    <a:prstClr val="black"/>
                                  </a:solidFill>
                                  <a:latin typeface="Cambria Math" panose="02040503050406030204" pitchFamily="18" charset="0"/>
                                </a:rPr>
                                <m:t>𝑛</m:t>
                              </m:r>
                            </m:e>
                          </m:d>
                        </m:num>
                        <m:den>
                          <m:r>
                            <m:rPr>
                              <m:sty m:val="p"/>
                            </m:rPr>
                            <a:rPr lang="en-US" b="0" i="0" smtClean="0">
                              <a:solidFill>
                                <a:prstClr val="black"/>
                              </a:solidFill>
                              <a:latin typeface="Cambria Math" panose="02040503050406030204" pitchFamily="18" charset="0"/>
                            </a:rPr>
                            <m:t>Δ</m:t>
                          </m:r>
                          <m:r>
                            <a:rPr lang="en-US" b="0" i="1" smtClean="0">
                              <a:solidFill>
                                <a:prstClr val="black"/>
                              </a:solidFill>
                              <a:latin typeface="Cambria Math" panose="02040503050406030204" pitchFamily="18" charset="0"/>
                            </a:rPr>
                            <m:t>𝑑</m:t>
                          </m:r>
                          <m:d>
                            <m:dPr>
                              <m:begChr m:val="["/>
                              <m:endChr m:val="]"/>
                              <m:ctrlPr>
                                <a:rPr lang="en-US" b="0" i="1" smtClean="0">
                                  <a:solidFill>
                                    <a:prstClr val="black"/>
                                  </a:solidFill>
                                  <a:latin typeface="Cambria Math" panose="02040503050406030204" pitchFamily="18" charset="0"/>
                                </a:rPr>
                              </m:ctrlPr>
                            </m:dPr>
                            <m:e>
                              <m:r>
                                <a:rPr lang="en-US" b="0" i="1" smtClean="0">
                                  <a:solidFill>
                                    <a:prstClr val="black"/>
                                  </a:solidFill>
                                  <a:latin typeface="Cambria Math" panose="02040503050406030204" pitchFamily="18" charset="0"/>
                                </a:rPr>
                                <m:t>𝑛</m:t>
                              </m:r>
                            </m:e>
                          </m:d>
                        </m:den>
                      </m:f>
                    </m:oMath>
                  </m:oMathPara>
                </a14:m>
                <a:endParaRPr lang="en-US" dirty="0">
                  <a:solidFill>
                    <a:prstClr val="black"/>
                  </a:solidFill>
                  <a:latin typeface="Cambria" panose="02040503050406030204" pitchFamily="18" charset="0"/>
                </a:endParaRPr>
              </a:p>
            </p:txBody>
          </p:sp>
        </mc:Choice>
        <mc:Fallback xmlns="">
          <p:sp>
            <p:nvSpPr>
              <p:cNvPr id="10" name="Rounded Rectangular Callout 17">
                <a:extLst>
                  <a:ext uri="{FF2B5EF4-FFF2-40B4-BE49-F238E27FC236}">
                    <a16:creationId xmlns:a16="http://schemas.microsoft.com/office/drawing/2014/main" id="{01B88B0D-71FA-4544-86F2-A5C818E16A65}"/>
                  </a:ext>
                </a:extLst>
              </p:cNvPr>
              <p:cNvSpPr>
                <a:spLocks noRot="1" noChangeAspect="1" noMove="1" noResize="1" noEditPoints="1" noAdjustHandles="1" noChangeArrowheads="1" noChangeShapeType="1" noTextEdit="1"/>
              </p:cNvSpPr>
              <p:nvPr/>
            </p:nvSpPr>
            <p:spPr>
              <a:xfrm>
                <a:off x="975770" y="2090054"/>
                <a:ext cx="3803692" cy="1222829"/>
              </a:xfrm>
              <a:prstGeom prst="wedgeRoundRectCallout">
                <a:avLst>
                  <a:gd name="adj1" fmla="val 21874"/>
                  <a:gd name="adj2" fmla="val -117958"/>
                  <a:gd name="adj3" fmla="val 16667"/>
                </a:avLst>
              </a:prstGeom>
              <a:blipFill>
                <a:blip r:embed="rId5"/>
                <a:stretch>
                  <a:fillRect/>
                </a:stretch>
              </a:blipFill>
              <a:ln w="19050">
                <a:solidFill>
                  <a:schemeClr val="tx2"/>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29461536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0" grpId="1"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BD529B-9ECF-403A-85A6-D6AA585FC781}"/>
              </a:ext>
            </a:extLst>
          </p:cNvPr>
          <p:cNvSpPr/>
          <p:nvPr/>
        </p:nvSpPr>
        <p:spPr>
          <a:xfrm>
            <a:off x="1028700" y="5020585"/>
            <a:ext cx="7200900" cy="822960"/>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A10EB9-EE0E-419D-96CE-6E7DC65CAC98}"/>
              </a:ext>
            </a:extLst>
          </p:cNvPr>
          <p:cNvSpPr>
            <a:spLocks noGrp="1"/>
          </p:cNvSpPr>
          <p:nvPr>
            <p:ph type="title"/>
          </p:nvPr>
        </p:nvSpPr>
        <p:spPr/>
        <p:txBody>
          <a:bodyPr/>
          <a:lstStyle/>
          <a:p>
            <a:r>
              <a:rPr lang="en-US" dirty="0"/>
              <a:t>Lyapunov control</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E977786-A03A-48F9-9BD1-6A632D3D031C}"/>
                  </a:ext>
                </a:extLst>
              </p:cNvPr>
              <p:cNvSpPr>
                <a:spLocks noGrp="1"/>
              </p:cNvSpPr>
              <p:nvPr>
                <p:ph idx="1"/>
              </p:nvPr>
            </p:nvSpPr>
            <p:spPr/>
            <p:txBody>
              <a:bodyPr/>
              <a:lstStyle/>
              <a:p>
                <a:r>
                  <a:rPr lang="en-US" dirty="0"/>
                  <a:t>Match used data (actually generated) with data quota</a:t>
                </a:r>
              </a:p>
              <a:p>
                <a:r>
                  <a:rPr lang="en-US" dirty="0"/>
                  <a:t>State of the system </a:t>
                </a:r>
                <a14:m>
                  <m:oMath xmlns:m="http://schemas.openxmlformats.org/officeDocument/2006/math">
                    <m:r>
                      <a:rPr lang="en-US" b="0" i="1" smtClean="0">
                        <a:latin typeface="Cambria Math" panose="02040503050406030204" pitchFamily="18" charset="0"/>
                      </a:rPr>
                      <m:t>𝜙</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e>
                    </m:d>
                  </m:oMath>
                </a14:m>
                <a:r>
                  <a:rPr lang="en-US" dirty="0"/>
                  <a:t> is represented by a “queue”, the size of the queue is the total amount of data generated up to the current time frame, i.e. </a:t>
                </a:r>
                <a14:m>
                  <m:oMath xmlns:m="http://schemas.openxmlformats.org/officeDocument/2006/math">
                    <m:r>
                      <a:rPr lang="en-US" b="0" i="1" smtClean="0">
                        <a:latin typeface="Cambria Math" panose="02040503050406030204" pitchFamily="18" charset="0"/>
                      </a:rPr>
                      <m:t>𝜙</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r>
                      <a:rPr lang="en-US" b="0" i="1" smtClean="0">
                        <a:latin typeface="Cambria Math" panose="02040503050406030204" pitchFamily="18" charset="0"/>
                      </a:rPr>
                      <m:t>𝑄</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𝑑</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m:t>
                        </m:r>
                        <m:d>
                          <m:dPr>
                            <m:ctrlPr>
                              <a:rPr lang="en-US" b="0" i="1" smtClean="0">
                                <a:latin typeface="Cambria Math" panose="02040503050406030204" pitchFamily="18" charset="0"/>
                              </a:rPr>
                            </m:ctrlPr>
                          </m:dPr>
                          <m:e>
                            <m:r>
                              <a:rPr lang="en-US" b="0" i="1" smtClean="0">
                                <a:latin typeface="Cambria Math" panose="02040503050406030204" pitchFamily="18" charset="0"/>
                              </a:rPr>
                              <m:t>𝑛</m:t>
                            </m:r>
                            <m:r>
                              <a:rPr lang="en-US" b="0" i="1" smtClean="0">
                                <a:latin typeface="Cambria Math" panose="02040503050406030204" pitchFamily="18" charset="0"/>
                              </a:rPr>
                              <m:t>−1</m:t>
                            </m:r>
                          </m:e>
                        </m:d>
                      </m:e>
                    </m:d>
                  </m:oMath>
                </a14:m>
                <a:r>
                  <a:rPr lang="en-US" dirty="0"/>
                  <a:t>.</a:t>
                </a:r>
              </a:p>
              <a:p>
                <a:r>
                  <a:rPr lang="en-US" b="1" dirty="0"/>
                  <a:t>Lyapunov function</a:t>
                </a:r>
                <a:r>
                  <a:rPr lang="en-US" dirty="0"/>
                  <a:t> </a:t>
                </a:r>
                <a14:m>
                  <m:oMath xmlns:m="http://schemas.openxmlformats.org/officeDocument/2006/math">
                    <m:r>
                      <a:rPr lang="en-US" i="1">
                        <a:latin typeface="Cambria Math" panose="02040503050406030204" pitchFamily="18" charset="0"/>
                      </a:rPr>
                      <m:t>𝐿</m:t>
                    </m:r>
                    <m:d>
                      <m:dPr>
                        <m:ctrlPr>
                          <a:rPr lang="en-US" i="1">
                            <a:latin typeface="Cambria Math" panose="02040503050406030204" pitchFamily="18" charset="0"/>
                          </a:rPr>
                        </m:ctrlPr>
                      </m:dPr>
                      <m:e>
                        <m:r>
                          <a:rPr lang="en-US" i="1">
                            <a:latin typeface="Cambria Math" panose="02040503050406030204" pitchFamily="18" charset="0"/>
                          </a:rPr>
                          <m:t>𝜙</m:t>
                        </m:r>
                        <m:d>
                          <m:dPr>
                            <m:begChr m:val="["/>
                            <m:endChr m:val="]"/>
                            <m:ctrlPr>
                              <a:rPr lang="en-US" i="1">
                                <a:latin typeface="Cambria Math" panose="02040503050406030204" pitchFamily="18" charset="0"/>
                              </a:rPr>
                            </m:ctrlPr>
                          </m:dPr>
                          <m:e>
                            <m:r>
                              <a:rPr lang="en-US" i="1">
                                <a:latin typeface="Cambria Math" panose="02040503050406030204" pitchFamily="18" charset="0"/>
                              </a:rPr>
                              <m:t>𝑛</m:t>
                            </m:r>
                          </m:e>
                        </m:d>
                      </m:e>
                    </m:d>
                  </m:oMath>
                </a14:m>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𝑄</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e>
                              </m:d>
                              <m:r>
                                <a:rPr lang="en-US" b="0" i="1" smtClean="0">
                                  <a:latin typeface="Cambria Math" panose="02040503050406030204" pitchFamily="18" charset="0"/>
                                </a:rPr>
                                <m:t>−</m:t>
                              </m:r>
                              <m:r>
                                <a:rPr lang="en-US" b="0" i="1" smtClean="0">
                                  <a:latin typeface="Cambria Math" panose="02040503050406030204" pitchFamily="18" charset="0"/>
                                </a:rPr>
                                <m:t>𝑛</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m:rPr>
                                      <m:sty m:val="p"/>
                                    </m:rPr>
                                    <a:rPr lang="en-US" b="0" i="0" smtClean="0">
                                      <a:latin typeface="Cambria Math" panose="02040503050406030204" pitchFamily="18" charset="0"/>
                                    </a:rPr>
                                    <m:t>quota</m:t>
                                  </m:r>
                                </m:sub>
                              </m:sSub>
                            </m:e>
                          </m:d>
                        </m:e>
                        <m:sup>
                          <m:r>
                            <a:rPr lang="en-US" b="0" i="1" smtClean="0">
                              <a:latin typeface="Cambria Math" panose="02040503050406030204" pitchFamily="18" charset="0"/>
                            </a:rPr>
                            <m:t>2</m:t>
                          </m:r>
                        </m:sup>
                      </m:sSup>
                    </m:oMath>
                  </m:oMathPara>
                </a14:m>
                <a:endParaRPr lang="en-US" b="0" dirty="0"/>
              </a:p>
              <a:p>
                <a:r>
                  <a:rPr lang="en-US" b="1" dirty="0"/>
                  <a:t>Lyapunov drift</a:t>
                </a:r>
                <a:r>
                  <a:rPr lang="en-US" dirty="0"/>
                  <a:t> </a:t>
                </a:r>
                <a14:m>
                  <m:oMath xmlns:m="http://schemas.openxmlformats.org/officeDocument/2006/math">
                    <m:r>
                      <m:rPr>
                        <m:sty m:val="p"/>
                      </m:rPr>
                      <a:rPr lang="en-US">
                        <a:latin typeface="Cambria Math" panose="02040503050406030204" pitchFamily="18" charset="0"/>
                      </a:rPr>
                      <m:t>Δ</m:t>
                    </m:r>
                    <m:r>
                      <a:rPr lang="en-US" i="1">
                        <a:latin typeface="Cambria Math" panose="02040503050406030204" pitchFamily="18" charset="0"/>
                      </a:rPr>
                      <m:t>𝐿</m:t>
                    </m:r>
                    <m:d>
                      <m:dPr>
                        <m:ctrlPr>
                          <a:rPr lang="en-US" i="1">
                            <a:latin typeface="Cambria Math" panose="02040503050406030204" pitchFamily="18" charset="0"/>
                          </a:rPr>
                        </m:ctrlPr>
                      </m:dPr>
                      <m:e>
                        <m:r>
                          <a:rPr lang="en-US" i="1">
                            <a:latin typeface="Cambria Math" panose="02040503050406030204" pitchFamily="18" charset="0"/>
                          </a:rPr>
                          <m:t>𝜙</m:t>
                        </m:r>
                        <m:d>
                          <m:dPr>
                            <m:begChr m:val="["/>
                            <m:endChr m:val="]"/>
                            <m:ctrlPr>
                              <a:rPr lang="en-US" i="1">
                                <a:latin typeface="Cambria Math" panose="02040503050406030204" pitchFamily="18" charset="0"/>
                              </a:rPr>
                            </m:ctrlPr>
                          </m:dPr>
                          <m:e>
                            <m:r>
                              <a:rPr lang="en-US" i="1">
                                <a:latin typeface="Cambria Math" panose="02040503050406030204" pitchFamily="18" charset="0"/>
                              </a:rPr>
                              <m:t>𝑛</m:t>
                            </m:r>
                          </m:e>
                        </m:d>
                      </m:e>
                    </m:d>
                    <m:r>
                      <a:rPr lang="en-US" b="0" i="1" smtClean="0">
                        <a:latin typeface="Cambria Math" panose="02040503050406030204" pitchFamily="18" charset="0"/>
                        <a:ea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𝑄</m:t>
                        </m:r>
                        <m:d>
                          <m:dPr>
                            <m:begChr m:val="["/>
                            <m:endChr m:val="]"/>
                            <m:ctrlPr>
                              <a:rPr lang="en-US" i="1">
                                <a:latin typeface="Cambria Math" panose="02040503050406030204" pitchFamily="18" charset="0"/>
                              </a:rPr>
                            </m:ctrlPr>
                          </m:dPr>
                          <m:e>
                            <m:r>
                              <a:rPr lang="en-US" i="1">
                                <a:latin typeface="Cambria Math" panose="02040503050406030204" pitchFamily="18" charset="0"/>
                              </a:rPr>
                              <m:t>𝑛</m:t>
                            </m:r>
                          </m:e>
                        </m:d>
                        <m:r>
                          <a:rPr lang="en-US" i="1">
                            <a:latin typeface="Cambria Math" panose="02040503050406030204" pitchFamily="18" charset="0"/>
                          </a:rPr>
                          <m:t>−</m:t>
                        </m:r>
                        <m:r>
                          <a:rPr lang="en-US" i="1">
                            <a:latin typeface="Cambria Math" panose="02040503050406030204" pitchFamily="18" charset="0"/>
                          </a:rPr>
                          <m:t>𝑛</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𝐷</m:t>
                            </m:r>
                          </m:e>
                          <m:sub>
                            <m:r>
                              <m:rPr>
                                <m:sty m:val="p"/>
                              </m:rPr>
                              <a:rPr lang="en-US">
                                <a:latin typeface="Cambria Math" panose="02040503050406030204" pitchFamily="18" charset="0"/>
                              </a:rPr>
                              <m:t>quota</m:t>
                            </m:r>
                          </m:sub>
                        </m:sSub>
                      </m:e>
                    </m:d>
                    <m:r>
                      <a:rPr lang="en-US" b="0" i="1" smtClean="0">
                        <a:latin typeface="Cambria Math" panose="02040503050406030204" pitchFamily="18" charset="0"/>
                      </a:rPr>
                      <m:t>⋅</m:t>
                    </m:r>
                    <m:r>
                      <a:rPr lang="en-US" b="0" i="1" smtClean="0">
                        <a:latin typeface="Cambria Math" panose="02040503050406030204" pitchFamily="18" charset="0"/>
                      </a:rPr>
                      <m:t>𝑑</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𝑛</m:t>
                        </m:r>
                      </m:e>
                    </m:d>
                  </m:oMath>
                </a14:m>
                <a:endParaRPr lang="en-US" dirty="0"/>
              </a:p>
              <a:p>
                <a:endParaRPr lang="en-US" dirty="0"/>
              </a:p>
              <a:p>
                <a:r>
                  <a:rPr lang="en-US" dirty="0"/>
                  <a:t>Minimizing “drift minus reward” is equivalent to maximizing</a:t>
                </a: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𝛾</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𝑥</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0:</m:t>
                          </m:r>
                          <m:r>
                            <a:rPr lang="en-US" b="0" i="1" smtClean="0">
                              <a:latin typeface="Cambria Math" panose="02040503050406030204" pitchFamily="18" charset="0"/>
                            </a:rPr>
                            <m:t>𝑛</m:t>
                          </m:r>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b="0" i="1" smtClean="0">
                              <a:latin typeface="Cambria Math" panose="02040503050406030204" pitchFamily="18" charset="0"/>
                            </a:rPr>
                            <m:t>2</m:t>
                          </m:r>
                        </m:sub>
                      </m:sSub>
                      <m:r>
                        <a:rPr lang="en-US" i="1">
                          <a:latin typeface="Cambria Math" panose="02040503050406030204" pitchFamily="18" charset="0"/>
                        </a:rPr>
                        <m:t>⋅</m:t>
                      </m:r>
                      <m:r>
                        <a:rPr lang="en-US" b="0" i="1" smtClean="0">
                          <a:latin typeface="Cambria Math" panose="02040503050406030204" pitchFamily="18" charset="0"/>
                        </a:rPr>
                        <m:t>𝑢</m:t>
                      </m:r>
                      <m:d>
                        <m:dPr>
                          <m:begChr m:val="["/>
                          <m:endChr m:val="]"/>
                          <m:ctrlPr>
                            <a:rPr lang="en-US" i="1">
                              <a:latin typeface="Cambria Math" panose="02040503050406030204" pitchFamily="18" charset="0"/>
                            </a:rPr>
                          </m:ctrlPr>
                        </m:dPr>
                        <m:e>
                          <m:r>
                            <a:rPr lang="en-US" i="1">
                              <a:latin typeface="Cambria Math" panose="02040503050406030204" pitchFamily="18" charset="0"/>
                            </a:rPr>
                            <m:t>0:</m:t>
                          </m:r>
                          <m:r>
                            <a:rPr lang="en-US" i="1">
                              <a:latin typeface="Cambria Math" panose="02040503050406030204" pitchFamily="18" charset="0"/>
                            </a:rPr>
                            <m:t>𝑛</m:t>
                          </m:r>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b="0" i="1" smtClean="0">
                              <a:latin typeface="Cambria Math" panose="02040503050406030204" pitchFamily="18" charset="0"/>
                            </a:rPr>
                            <m:t>3</m:t>
                          </m:r>
                        </m:sub>
                      </m:sSub>
                      <m:r>
                        <a:rPr lang="en-US" i="1">
                          <a:latin typeface="Cambria Math" panose="02040503050406030204" pitchFamily="18" charset="0"/>
                        </a:rPr>
                        <m:t>⋅</m:t>
                      </m:r>
                      <m:r>
                        <a:rPr lang="en-US" b="0" i="1" smtClean="0">
                          <a:latin typeface="Cambria Math" panose="02040503050406030204" pitchFamily="18" charset="0"/>
                        </a:rPr>
                        <m:t>𝑦</m:t>
                      </m:r>
                      <m:d>
                        <m:dPr>
                          <m:begChr m:val="["/>
                          <m:endChr m:val="]"/>
                          <m:ctrlPr>
                            <a:rPr lang="en-US" i="1">
                              <a:latin typeface="Cambria Math" panose="02040503050406030204" pitchFamily="18" charset="0"/>
                            </a:rPr>
                          </m:ctrlPr>
                        </m:dPr>
                        <m:e>
                          <m:r>
                            <a:rPr lang="en-US" i="1">
                              <a:latin typeface="Cambria Math" panose="02040503050406030204" pitchFamily="18" charset="0"/>
                            </a:rPr>
                            <m:t>0:</m:t>
                          </m:r>
                          <m:r>
                            <a:rPr lang="en-US" i="1">
                              <a:latin typeface="Cambria Math" panose="02040503050406030204" pitchFamily="18" charset="0"/>
                            </a:rPr>
                            <m:t>𝑛</m:t>
                          </m:r>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𝛾</m:t>
                          </m:r>
                        </m:e>
                        <m:sub>
                          <m:r>
                            <a:rPr lang="en-US" b="0" i="1" smtClean="0">
                              <a:latin typeface="Cambria Math" panose="02040503050406030204" pitchFamily="18" charset="0"/>
                            </a:rPr>
                            <m:t>𝐿</m:t>
                          </m:r>
                        </m:sub>
                      </m:sSub>
                      <m:r>
                        <a:rPr lang="en-US" i="1">
                          <a:latin typeface="Cambria Math" panose="02040503050406030204" pitchFamily="18" charset="0"/>
                        </a:rPr>
                        <m:t>⋅</m:t>
                      </m:r>
                      <m:r>
                        <m:rPr>
                          <m:sty m:val="p"/>
                        </m:rPr>
                        <a:rPr lang="en-US">
                          <a:latin typeface="Cambria Math" panose="02040503050406030204" pitchFamily="18" charset="0"/>
                        </a:rPr>
                        <m:t>Δ</m:t>
                      </m:r>
                      <m:r>
                        <a:rPr lang="en-US" i="1">
                          <a:latin typeface="Cambria Math" panose="02040503050406030204" pitchFamily="18" charset="0"/>
                        </a:rPr>
                        <m:t>𝐿</m:t>
                      </m:r>
                      <m:d>
                        <m:dPr>
                          <m:ctrlPr>
                            <a:rPr lang="en-US" i="1">
                              <a:latin typeface="Cambria Math" panose="02040503050406030204" pitchFamily="18" charset="0"/>
                            </a:rPr>
                          </m:ctrlPr>
                        </m:dPr>
                        <m:e>
                          <m:r>
                            <a:rPr lang="en-US" i="1">
                              <a:latin typeface="Cambria Math" panose="02040503050406030204" pitchFamily="18" charset="0"/>
                            </a:rPr>
                            <m:t>𝜙</m:t>
                          </m:r>
                          <m:d>
                            <m:dPr>
                              <m:begChr m:val="["/>
                              <m:endChr m:val="]"/>
                              <m:ctrlPr>
                                <a:rPr lang="en-US" i="1">
                                  <a:latin typeface="Cambria Math" panose="02040503050406030204" pitchFamily="18" charset="0"/>
                                </a:rPr>
                              </m:ctrlPr>
                            </m:dPr>
                            <m:e>
                              <m:r>
                                <a:rPr lang="en-US" i="1">
                                  <a:latin typeface="Cambria Math" panose="02040503050406030204" pitchFamily="18" charset="0"/>
                                </a:rPr>
                                <m:t>𝑛</m:t>
                              </m:r>
                            </m:e>
                          </m:d>
                        </m:e>
                      </m:d>
                    </m:oMath>
                  </m:oMathPara>
                </a14:m>
                <a:endParaRPr lang="en-US" dirty="0"/>
              </a:p>
            </p:txBody>
          </p:sp>
        </mc:Choice>
        <mc:Fallback xmlns="">
          <p:sp>
            <p:nvSpPr>
              <p:cNvPr id="6" name="Content Placeholder 5">
                <a:extLst>
                  <a:ext uri="{FF2B5EF4-FFF2-40B4-BE49-F238E27FC236}">
                    <a16:creationId xmlns:a16="http://schemas.microsoft.com/office/drawing/2014/main" id="{CE977786-A03A-48F9-9BD1-6A632D3D031C}"/>
                  </a:ext>
                </a:extLst>
              </p:cNvPr>
              <p:cNvSpPr>
                <a:spLocks noGrp="1" noRot="1" noChangeAspect="1" noMove="1" noResize="1" noEditPoints="1" noAdjustHandles="1" noChangeArrowheads="1" noChangeShapeType="1" noTextEdit="1"/>
              </p:cNvSpPr>
              <p:nvPr>
                <p:ph idx="1"/>
              </p:nvPr>
            </p:nvSpPr>
            <p:spPr>
              <a:blipFill>
                <a:blip r:embed="rId3"/>
                <a:stretch>
                  <a:fillRect l="-704" t="-912" r="-1585"/>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489FC38B-EA36-46D8-AA54-0A78ADA2478E}"/>
              </a:ext>
            </a:extLst>
          </p:cNvPr>
          <p:cNvSpPr>
            <a:spLocks noGrp="1"/>
          </p:cNvSpPr>
          <p:nvPr>
            <p:ph type="sldNum" sz="quarter" idx="12"/>
          </p:nvPr>
        </p:nvSpPr>
        <p:spPr/>
        <p:txBody>
          <a:bodyPr/>
          <a:lstStyle/>
          <a:p>
            <a:fld id="{69E57DC2-970A-4B3E-BB1C-7A09969E49DF}" type="slidenum">
              <a:rPr lang="en-US" smtClean="0"/>
              <a:pPr/>
              <a:t>22</a:t>
            </a:fld>
            <a:endParaRPr lang="en-US" dirty="0"/>
          </a:p>
        </p:txBody>
      </p:sp>
    </p:spTree>
    <p:extLst>
      <p:ext uri="{BB962C8B-B14F-4D97-AF65-F5344CB8AC3E}">
        <p14:creationId xmlns:p14="http://schemas.microsoft.com/office/powerpoint/2010/main" val="202621260"/>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Results</a:t>
            </a:r>
            <a:endParaRPr lang="en-US" dirty="0"/>
          </a:p>
        </p:txBody>
      </p:sp>
      <p:sp>
        <p:nvSpPr>
          <p:cNvPr id="6" name="Content Placeholder 5"/>
          <p:cNvSpPr>
            <a:spLocks noGrp="1"/>
          </p:cNvSpPr>
          <p:nvPr>
            <p:ph idx="1"/>
          </p:nvPr>
        </p:nvSpPr>
        <p:spPr>
          <a:xfrm>
            <a:off x="1028700" y="4509196"/>
            <a:ext cx="7200900" cy="1513303"/>
          </a:xfrm>
        </p:spPr>
        <p:txBody>
          <a:bodyPr>
            <a:normAutofit/>
          </a:bodyPr>
          <a:lstStyle/>
          <a:p>
            <a:r>
              <a:rPr lang="en-US" dirty="0" smtClean="0"/>
              <a:t>Activating everything results in the maximum coverage, but it violates the data budget constraint and uses more nodes.</a:t>
            </a:r>
          </a:p>
          <a:p>
            <a:r>
              <a:rPr lang="en-US" dirty="0" smtClean="0">
                <a:solidFill>
                  <a:schemeClr val="tx1">
                    <a:lumMod val="50000"/>
                    <a:lumOff val="50000"/>
                  </a:schemeClr>
                </a:solidFill>
              </a:rPr>
              <a:t>Results on more tests show that our algorithms perform well as the system scales up, or with higher </a:t>
            </a:r>
            <a:r>
              <a:rPr lang="en-US" dirty="0" smtClean="0">
                <a:solidFill>
                  <a:schemeClr val="tx1">
                    <a:lumMod val="50000"/>
                    <a:lumOff val="50000"/>
                  </a:schemeClr>
                </a:solidFill>
                <a:hlinkClick r:id="rId2" action="ppaction://hlinksldjump"/>
              </a:rPr>
              <a:t>heterogeneity</a:t>
            </a:r>
            <a:r>
              <a:rPr lang="en-US" dirty="0" smtClean="0">
                <a:solidFill>
                  <a:schemeClr val="tx1">
                    <a:lumMod val="50000"/>
                    <a:lumOff val="50000"/>
                  </a:schemeClr>
                </a:solidFill>
              </a:rPr>
              <a:t>.</a:t>
            </a:r>
          </a:p>
        </p:txBody>
      </p:sp>
      <p:sp>
        <p:nvSpPr>
          <p:cNvPr id="5" name="Slide Number Placeholder 4">
            <a:extLst>
              <a:ext uri="{FF2B5EF4-FFF2-40B4-BE49-F238E27FC236}">
                <a16:creationId xmlns:a16="http://schemas.microsoft.com/office/drawing/2014/main" id="{02C9F568-54BC-4BD3-B7E8-4503C5A0E42E}"/>
              </a:ext>
            </a:extLst>
          </p:cNvPr>
          <p:cNvSpPr>
            <a:spLocks noGrp="1"/>
          </p:cNvSpPr>
          <p:nvPr>
            <p:ph type="sldNum" sz="quarter" idx="12"/>
          </p:nvPr>
        </p:nvSpPr>
        <p:spPr/>
        <p:txBody>
          <a:bodyPr/>
          <a:lstStyle/>
          <a:p>
            <a:fld id="{69E57DC2-970A-4B3E-BB1C-7A09969E49DF}" type="slidenum">
              <a:rPr lang="en-US" smtClean="0"/>
              <a:pPr/>
              <a:t>23</a:t>
            </a:fld>
            <a:endParaRPr lang="en-US" dirty="0"/>
          </a:p>
        </p:txBody>
      </p:sp>
      <p:pic>
        <p:nvPicPr>
          <p:cNvPr id="11" name="Picture 10">
            <a:extLst>
              <a:ext uri="{FF2B5EF4-FFF2-40B4-BE49-F238E27FC236}">
                <a16:creationId xmlns:a16="http://schemas.microsoft.com/office/drawing/2014/main" id="{82FDAD9B-7324-42CC-8E8F-732B3F058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864" y="1703673"/>
            <a:ext cx="3602736" cy="2702052"/>
          </a:xfrm>
          <a:prstGeom prst="rect">
            <a:avLst/>
          </a:prstGeom>
          <a:ln>
            <a:solidFill>
              <a:schemeClr val="tx1"/>
            </a:solidFill>
          </a:ln>
        </p:spPr>
      </p:pic>
      <p:sp>
        <p:nvSpPr>
          <p:cNvPr id="21" name="TextBox 20"/>
          <p:cNvSpPr txBox="1"/>
          <p:nvPr/>
        </p:nvSpPr>
        <p:spPr>
          <a:xfrm>
            <a:off x="5628318" y="1736030"/>
            <a:ext cx="1267239" cy="492443"/>
          </a:xfrm>
          <a:prstGeom prst="rect">
            <a:avLst/>
          </a:prstGeom>
          <a:solidFill>
            <a:schemeClr val="bg1">
              <a:alpha val="60000"/>
            </a:schemeClr>
          </a:solidFill>
          <a:ln>
            <a:noFill/>
          </a:ln>
        </p:spPr>
        <p:txBody>
          <a:bodyPr wrap="square" tIns="0" bIns="0" rtlCol="0">
            <a:spAutoFit/>
          </a:bodyPr>
          <a:lstStyle/>
          <a:p>
            <a:pPr algn="ctr"/>
            <a:r>
              <a:rPr lang="en-US" sz="1600" b="1" dirty="0" smtClean="0">
                <a:solidFill>
                  <a:srgbClr val="7030A0"/>
                </a:solidFill>
              </a:rPr>
              <a:t>~30</a:t>
            </a:r>
            <a:r>
              <a:rPr lang="en-US" sz="1600" b="1" dirty="0">
                <a:solidFill>
                  <a:srgbClr val="7030A0"/>
                </a:solidFill>
              </a:rPr>
              <a:t>% fewer active nodes</a:t>
            </a:r>
          </a:p>
        </p:txBody>
      </p:sp>
      <p:sp>
        <p:nvSpPr>
          <p:cNvPr id="16" name="Rectangle 15"/>
          <p:cNvSpPr/>
          <p:nvPr/>
        </p:nvSpPr>
        <p:spPr>
          <a:xfrm>
            <a:off x="640080" y="6022499"/>
            <a:ext cx="8503920" cy="461665"/>
          </a:xfrm>
          <a:prstGeom prst="rect">
            <a:avLst/>
          </a:prstGeom>
        </p:spPr>
        <p:txBody>
          <a:bodyPr wrap="square">
            <a:spAutoFit/>
          </a:bodyPr>
          <a:lstStyle/>
          <a:p>
            <a:pPr marL="347663"/>
            <a:r>
              <a:rPr lang="en-US" sz="1200" dirty="0">
                <a:solidFill>
                  <a:schemeClr val="tx2"/>
                </a:solidFill>
                <a:latin typeface="Bahnschrift Light Condensed" panose="020B0502040204020203" pitchFamily="34" charset="0"/>
              </a:rPr>
              <a:t>Q. Zhu, et al. "</a:t>
            </a:r>
            <a:r>
              <a:rPr lang="en-US" sz="1200" b="1" dirty="0" err="1">
                <a:solidFill>
                  <a:schemeClr val="tx2"/>
                </a:solidFill>
                <a:latin typeface="Bahnschrift Light Condensed" panose="020B0502040204020203" pitchFamily="34" charset="0"/>
              </a:rPr>
              <a:t>Spatio</a:t>
            </a:r>
            <a:r>
              <a:rPr lang="en-US" sz="1200" b="1" dirty="0">
                <a:solidFill>
                  <a:schemeClr val="tx2"/>
                </a:solidFill>
                <a:latin typeface="Bahnschrift Light Condensed" panose="020B0502040204020203" pitchFamily="34" charset="0"/>
              </a:rPr>
              <a:t>-temporal Scheduling of In-situ and Mobile Internet-of-Things Devices for Urban Environment Sensing</a:t>
            </a:r>
            <a:r>
              <a:rPr lang="en-US" sz="1200" dirty="0">
                <a:solidFill>
                  <a:schemeClr val="tx2"/>
                </a:solidFill>
                <a:latin typeface="Bahnschrift Light Condensed" panose="020B0502040204020203" pitchFamily="34" charset="0"/>
              </a:rPr>
              <a:t>". (Work in progress)</a:t>
            </a:r>
          </a:p>
          <a:p>
            <a:pPr marL="347663"/>
            <a:r>
              <a:rPr lang="en-US" sz="1200" dirty="0">
                <a:solidFill>
                  <a:schemeClr val="tx2"/>
                </a:solidFill>
                <a:latin typeface="Bahnschrift Light Condensed" panose="020B0502040204020203" pitchFamily="34" charset="0"/>
              </a:rPr>
              <a:t>Q. Zhu, et al. "</a:t>
            </a:r>
            <a:r>
              <a:rPr lang="en-US" sz="1200" b="1" dirty="0">
                <a:solidFill>
                  <a:schemeClr val="tx2"/>
                </a:solidFill>
                <a:latin typeface="Bahnschrift Light Condensed" panose="020B0502040204020203" pitchFamily="34" charset="0"/>
              </a:rPr>
              <a:t>Spatiotemporal Scheduling for Crowd Augmented Urban Sensing</a:t>
            </a:r>
            <a:r>
              <a:rPr lang="en-US" sz="1200" dirty="0">
                <a:solidFill>
                  <a:schemeClr val="tx2"/>
                </a:solidFill>
                <a:latin typeface="Bahnschrift Light Condensed" panose="020B0502040204020203" pitchFamily="34" charset="0"/>
              </a:rPr>
              <a:t>". in IEEE INFOCOM 2018.</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6864" y="1703671"/>
            <a:ext cx="3602736" cy="2702052"/>
          </a:xfrm>
          <a:prstGeom prst="rect">
            <a:avLst/>
          </a:prstGeom>
          <a:ln>
            <a:solidFill>
              <a:schemeClr val="tx1"/>
            </a:solidFill>
          </a:ln>
        </p:spPr>
      </p:pic>
      <p:pic>
        <p:nvPicPr>
          <p:cNvPr id="12" name="Picture 11">
            <a:extLst>
              <a:ext uri="{FF2B5EF4-FFF2-40B4-BE49-F238E27FC236}">
                <a16:creationId xmlns:a16="http://schemas.microsoft.com/office/drawing/2014/main" id="{45B0CCEC-81E6-45F1-BD7D-0E1A3459AC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414" y="1703673"/>
            <a:ext cx="3602736" cy="2702052"/>
          </a:xfrm>
          <a:prstGeom prst="rect">
            <a:avLst/>
          </a:prstGeom>
          <a:ln>
            <a:solidFill>
              <a:schemeClr val="tx1"/>
            </a:solidFill>
          </a:ln>
        </p:spPr>
      </p:pic>
      <p:sp>
        <p:nvSpPr>
          <p:cNvPr id="9" name="Rectangle 8"/>
          <p:cNvSpPr/>
          <p:nvPr/>
        </p:nvSpPr>
        <p:spPr>
          <a:xfrm>
            <a:off x="1422289" y="3313113"/>
            <a:ext cx="1839524" cy="830997"/>
          </a:xfrm>
          <a:prstGeom prst="rect">
            <a:avLst/>
          </a:prstGeom>
          <a:solidFill>
            <a:schemeClr val="bg1">
              <a:alpha val="60000"/>
            </a:schemeClr>
          </a:solidFill>
        </p:spPr>
        <p:txBody>
          <a:bodyPr wrap="square">
            <a:spAutoFit/>
          </a:bodyPr>
          <a:lstStyle/>
          <a:p>
            <a:r>
              <a:rPr lang="en-US" sz="1600" b="1" dirty="0">
                <a:effectLst>
                  <a:outerShdw blurRad="38100" dist="38100" dir="2700000" algn="tl">
                    <a:srgbClr val="000000">
                      <a:alpha val="43137"/>
                    </a:srgbClr>
                  </a:outerShdw>
                </a:effectLst>
              </a:rPr>
              <a:t>Node mobility</a:t>
            </a:r>
          </a:p>
          <a:p>
            <a:r>
              <a:rPr lang="en-US" sz="1600" dirty="0" smtClean="0">
                <a:solidFill>
                  <a:schemeClr val="tx2"/>
                </a:solidFill>
              </a:rPr>
              <a:t># In-situ: 30</a:t>
            </a:r>
            <a:endParaRPr lang="en-US" sz="1600" dirty="0">
              <a:solidFill>
                <a:schemeClr val="tx2"/>
              </a:solidFill>
            </a:endParaRPr>
          </a:p>
          <a:p>
            <a:r>
              <a:rPr lang="en-US" sz="1600" dirty="0" smtClean="0">
                <a:solidFill>
                  <a:schemeClr val="tx2"/>
                </a:solidFill>
              </a:rPr>
              <a:t># mobile</a:t>
            </a:r>
            <a:r>
              <a:rPr lang="en-US" sz="1600" dirty="0">
                <a:solidFill>
                  <a:schemeClr val="tx2"/>
                </a:solidFill>
              </a:rPr>
              <a:t>: </a:t>
            </a:r>
            <a:r>
              <a:rPr lang="en-US" sz="1600" dirty="0" smtClean="0">
                <a:solidFill>
                  <a:schemeClr val="tx2"/>
                </a:solidFill>
              </a:rPr>
              <a:t>0~170</a:t>
            </a:r>
            <a:endParaRPr lang="en-US" sz="1600" dirty="0">
              <a:solidFill>
                <a:schemeClr val="tx2"/>
              </a:solidFill>
            </a:endParaRPr>
          </a:p>
        </p:txBody>
      </p:sp>
    </p:spTree>
    <p:extLst>
      <p:ext uri="{BB962C8B-B14F-4D97-AF65-F5344CB8AC3E}">
        <p14:creationId xmlns:p14="http://schemas.microsoft.com/office/powerpoint/2010/main" val="73835654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heterogeneity</a:t>
            </a:r>
            <a:endParaRPr lang="en-US" dirty="0"/>
          </a:p>
        </p:txBody>
      </p:sp>
      <p:sp>
        <p:nvSpPr>
          <p:cNvPr id="3" name="Content Placeholder 2"/>
          <p:cNvSpPr>
            <a:spLocks noGrp="1"/>
          </p:cNvSpPr>
          <p:nvPr>
            <p:ph idx="1"/>
          </p:nvPr>
        </p:nvSpPr>
        <p:spPr>
          <a:xfrm>
            <a:off x="1028700" y="4509195"/>
            <a:ext cx="7200900" cy="1944191"/>
          </a:xfrm>
        </p:spPr>
        <p:txBody>
          <a:bodyPr/>
          <a:lstStyle/>
          <a:p>
            <a:r>
              <a:rPr lang="en-US" dirty="0" smtClean="0"/>
              <a:t>Performance of all algorithms decrease, because there are more nodes to activate (i.e. higher cost).</a:t>
            </a:r>
          </a:p>
          <a:p>
            <a:r>
              <a:rPr lang="en-US" dirty="0" smtClean="0"/>
              <a:t>Our algorithms sacrifice coverage for lower cost and achieve relatively better overall performance as heterogeneity increases.</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24</a:t>
            </a:fld>
            <a:endParaRPr lang="en-US" dirty="0"/>
          </a:p>
        </p:txBody>
      </p:sp>
      <p:pic>
        <p:nvPicPr>
          <p:cNvPr id="5" name="Picture 4">
            <a:extLst>
              <a:ext uri="{FF2B5EF4-FFF2-40B4-BE49-F238E27FC236}">
                <a16:creationId xmlns:a16="http://schemas.microsoft.com/office/drawing/2014/main" id="{81E13EA6-C54C-4127-993D-12A0632620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8007" y="1703672"/>
            <a:ext cx="3602736" cy="2702051"/>
          </a:xfrm>
          <a:prstGeom prst="rect">
            <a:avLst/>
          </a:prstGeom>
          <a:ln>
            <a:solidFill>
              <a:schemeClr val="tx1"/>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578" y="1703671"/>
            <a:ext cx="3601593" cy="2701194"/>
          </a:xfrm>
          <a:prstGeom prst="rect">
            <a:avLst/>
          </a:prstGeom>
          <a:ln>
            <a:solidFill>
              <a:schemeClr val="tx1"/>
            </a:solidFill>
          </a:ln>
        </p:spPr>
      </p:pic>
      <p:pic>
        <p:nvPicPr>
          <p:cNvPr id="6" name="Picture 5">
            <a:extLst>
              <a:ext uri="{FF2B5EF4-FFF2-40B4-BE49-F238E27FC236}">
                <a16:creationId xmlns:a16="http://schemas.microsoft.com/office/drawing/2014/main" id="{5C8D2B65-C079-4E7B-AB66-4E5EDD94C840}"/>
              </a:ext>
            </a:extLst>
          </p:cNvPr>
          <p:cNvPicPr>
            <a:picLocks noChangeAspect="1"/>
          </p:cNvPicPr>
          <p:nvPr/>
        </p:nvPicPr>
        <p:blipFill>
          <a:blip r:embed="rId4"/>
          <a:stretch>
            <a:fillRect/>
          </a:stretch>
        </p:blipFill>
        <p:spPr>
          <a:xfrm>
            <a:off x="1026414" y="1703672"/>
            <a:ext cx="3602736" cy="2702052"/>
          </a:xfrm>
          <a:prstGeom prst="rect">
            <a:avLst/>
          </a:prstGeom>
          <a:ln>
            <a:solidFill>
              <a:schemeClr val="tx1"/>
            </a:solidFill>
          </a:ln>
        </p:spPr>
      </p:pic>
      <p:sp>
        <p:nvSpPr>
          <p:cNvPr id="7" name="TextBox 6"/>
          <p:cNvSpPr txBox="1"/>
          <p:nvPr/>
        </p:nvSpPr>
        <p:spPr>
          <a:xfrm>
            <a:off x="2792895" y="1712752"/>
            <a:ext cx="1828800" cy="492443"/>
          </a:xfrm>
          <a:prstGeom prst="rect">
            <a:avLst/>
          </a:prstGeom>
          <a:solidFill>
            <a:schemeClr val="bg1"/>
          </a:solidFill>
          <a:ln>
            <a:noFill/>
          </a:ln>
        </p:spPr>
        <p:txBody>
          <a:bodyPr wrap="square" tIns="0" bIns="0" rtlCol="0">
            <a:spAutoFit/>
          </a:bodyPr>
          <a:lstStyle/>
          <a:p>
            <a:pPr algn="r"/>
            <a:r>
              <a:rPr lang="en-US" sz="1600" dirty="0" smtClean="0"/>
              <a:t>Sensors </a:t>
            </a:r>
            <a:r>
              <a:rPr lang="en-US" sz="1600" dirty="0"/>
              <a:t>are </a:t>
            </a:r>
            <a:r>
              <a:rPr lang="en-US" sz="1600" dirty="0" smtClean="0"/>
              <a:t>dist. more </a:t>
            </a:r>
            <a:r>
              <a:rPr lang="en-US" sz="1600" dirty="0"/>
              <a:t>sparsely </a:t>
            </a:r>
            <a:r>
              <a:rPr lang="en-US" sz="1600" dirty="0" smtClean="0"/>
              <a:t>(+x)</a:t>
            </a:r>
            <a:endParaRPr lang="en-US" sz="1600" dirty="0"/>
          </a:p>
        </p:txBody>
      </p:sp>
      <p:sp>
        <p:nvSpPr>
          <p:cNvPr id="8" name="Rectangle 7"/>
          <p:cNvSpPr/>
          <p:nvPr/>
        </p:nvSpPr>
        <p:spPr>
          <a:xfrm>
            <a:off x="1423631" y="3064207"/>
            <a:ext cx="2035186" cy="1077218"/>
          </a:xfrm>
          <a:prstGeom prst="rect">
            <a:avLst/>
          </a:prstGeom>
          <a:solidFill>
            <a:schemeClr val="bg1">
              <a:alpha val="60000"/>
            </a:schemeClr>
          </a:solidFill>
        </p:spPr>
        <p:txBody>
          <a:bodyPr wrap="square">
            <a:spAutoFit/>
          </a:bodyPr>
          <a:lstStyle/>
          <a:p>
            <a:r>
              <a:rPr lang="en-US" sz="1600" b="1" dirty="0">
                <a:effectLst>
                  <a:outerShdw blurRad="38100" dist="38100" dir="2700000" algn="tl">
                    <a:srgbClr val="000000">
                      <a:alpha val="43137"/>
                    </a:srgbClr>
                  </a:outerShdw>
                </a:effectLst>
              </a:rPr>
              <a:t>Device heterogeneity</a:t>
            </a:r>
          </a:p>
          <a:p>
            <a:r>
              <a:rPr lang="en-US" sz="1600" dirty="0">
                <a:solidFill>
                  <a:schemeClr val="tx2"/>
                </a:solidFill>
              </a:rPr>
              <a:t>Fixed total # </a:t>
            </a:r>
            <a:r>
              <a:rPr lang="en-US" sz="1600" dirty="0" smtClean="0">
                <a:solidFill>
                  <a:schemeClr val="tx2"/>
                </a:solidFill>
              </a:rPr>
              <a:t>sensors</a:t>
            </a:r>
          </a:p>
          <a:p>
            <a:r>
              <a:rPr lang="en-US" sz="1600" dirty="0" smtClean="0">
                <a:solidFill>
                  <a:schemeClr val="tx2"/>
                </a:solidFill>
              </a:rPr>
              <a:t>All nodes are mobile</a:t>
            </a:r>
            <a:endParaRPr lang="en-US" sz="1600" dirty="0">
              <a:solidFill>
                <a:schemeClr val="tx2"/>
              </a:solidFill>
            </a:endParaRPr>
          </a:p>
          <a:p>
            <a:r>
              <a:rPr lang="en-US" sz="1600" dirty="0" smtClean="0">
                <a:solidFill>
                  <a:schemeClr val="tx2"/>
                </a:solidFill>
              </a:rPr>
              <a:t># </a:t>
            </a:r>
            <a:r>
              <a:rPr lang="en-US" sz="1600" dirty="0">
                <a:solidFill>
                  <a:schemeClr val="tx2"/>
                </a:solidFill>
              </a:rPr>
              <a:t>nodes: 50~200</a:t>
            </a:r>
          </a:p>
        </p:txBody>
      </p:sp>
    </p:spTree>
    <p:extLst>
      <p:ext uri="{BB962C8B-B14F-4D97-AF65-F5344CB8AC3E}">
        <p14:creationId xmlns:p14="http://schemas.microsoft.com/office/powerpoint/2010/main" val="838833841"/>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nextCondLst>
                <p:cond evt="onClick" delay="0">
                  <p:tgtEl>
                    <p:spTgt spid="5"/>
                  </p:tgtEl>
                </p:cond>
              </p:nextCondLst>
            </p:seq>
          </p:childTnLst>
        </p:cTn>
      </p:par>
    </p:tnLst>
    <p:bldLst>
      <p:bldP spid="7" grpId="0" animBg="1"/>
      <p:bldP spid="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accent3">
                    <a:lumMod val="50000"/>
                  </a:schemeClr>
                </a:solidFill>
              </a:rPr>
              <a:t>Data upload planning</a:t>
            </a:r>
            <a:endParaRPr lang="en-US" dirty="0">
              <a:solidFill>
                <a:schemeClr val="accent3">
                  <a:lumMod val="50000"/>
                </a:schemeClr>
              </a:solidFill>
            </a:endParaRPr>
          </a:p>
        </p:txBody>
      </p:sp>
      <p:sp>
        <p:nvSpPr>
          <p:cNvPr id="3" name="Content Placeholder 2"/>
          <p:cNvSpPr>
            <a:spLocks noGrp="1"/>
          </p:cNvSpPr>
          <p:nvPr>
            <p:ph sz="half" idx="1"/>
          </p:nvPr>
        </p:nvSpPr>
        <p:spPr>
          <a:xfrm>
            <a:off x="1028700" y="1703672"/>
            <a:ext cx="7200900" cy="4749714"/>
          </a:xfrm>
        </p:spPr>
        <p:txBody>
          <a:bodyPr>
            <a:normAutofit/>
          </a:bodyPr>
          <a:lstStyle/>
          <a:p>
            <a:pPr marL="0" indent="0">
              <a:buNone/>
            </a:pPr>
            <a:r>
              <a:rPr lang="en-US" i="1" dirty="0" smtClean="0">
                <a:solidFill>
                  <a:schemeClr val="accent3">
                    <a:lumMod val="75000"/>
                  </a:schemeClr>
                </a:solidFill>
                <a:effectLst>
                  <a:glow rad="254000">
                    <a:schemeClr val="bg1">
                      <a:alpha val="60000"/>
                    </a:schemeClr>
                  </a:glow>
                </a:effectLst>
              </a:rPr>
              <a:t>Covered in candidacy exam</a:t>
            </a:r>
          </a:p>
          <a:p>
            <a:r>
              <a:rPr lang="en-US" dirty="0" smtClean="0"/>
              <a:t>A </a:t>
            </a:r>
            <a:r>
              <a:rPr lang="en-US" b="1" dirty="0" smtClean="0"/>
              <a:t>mobile sensor/data </a:t>
            </a:r>
            <a:r>
              <a:rPr lang="en-US" b="1" dirty="0"/>
              <a:t>collector (MDC)</a:t>
            </a:r>
            <a:r>
              <a:rPr lang="en-US" dirty="0"/>
              <a:t> is given a path, where there are several sites to fetch data from in-situ sensors, and several access points to upload data.</a:t>
            </a:r>
          </a:p>
          <a:p>
            <a:r>
              <a:rPr lang="en-US" dirty="0"/>
              <a:t>Plan for data fetched from data sites, which opportunities to use to upload </a:t>
            </a:r>
            <a:r>
              <a:rPr lang="en-US" dirty="0" smtClean="0"/>
              <a:t>them</a:t>
            </a:r>
          </a:p>
          <a:p>
            <a:r>
              <a:rPr lang="en-US" b="1" dirty="0" smtClean="0">
                <a:solidFill>
                  <a:schemeClr val="accent3">
                    <a:lumMod val="75000"/>
                  </a:schemeClr>
                </a:solidFill>
              </a:rPr>
              <a:t>Challenges</a:t>
            </a:r>
          </a:p>
          <a:p>
            <a:pPr lvl="1"/>
            <a:r>
              <a:rPr lang="en-US" dirty="0" smtClean="0">
                <a:solidFill>
                  <a:schemeClr val="accent3">
                    <a:lumMod val="75000"/>
                  </a:schemeClr>
                </a:solidFill>
              </a:rPr>
              <a:t>Network </a:t>
            </a:r>
            <a:r>
              <a:rPr lang="en-US" dirty="0">
                <a:solidFill>
                  <a:schemeClr val="accent3">
                    <a:lumMod val="75000"/>
                  </a:schemeClr>
                </a:solidFill>
              </a:rPr>
              <a:t>availability</a:t>
            </a:r>
          </a:p>
          <a:p>
            <a:pPr lvl="1"/>
            <a:r>
              <a:rPr lang="en-US" dirty="0">
                <a:solidFill>
                  <a:schemeClr val="accent3">
                    <a:lumMod val="75000"/>
                  </a:schemeClr>
                </a:solidFill>
              </a:rPr>
              <a:t>Data heterogeneity</a:t>
            </a:r>
          </a:p>
          <a:p>
            <a:pPr lvl="2"/>
            <a:r>
              <a:rPr lang="en-US" dirty="0" smtClean="0">
                <a:solidFill>
                  <a:schemeClr val="accent3">
                    <a:lumMod val="75000"/>
                  </a:schemeClr>
                </a:solidFill>
              </a:rPr>
              <a:t>Size/type and priority</a:t>
            </a:r>
            <a:endParaRPr lang="en-US" dirty="0">
              <a:solidFill>
                <a:schemeClr val="accent3">
                  <a:lumMod val="75000"/>
                </a:schemeClr>
              </a:solidFill>
            </a:endParaRPr>
          </a:p>
          <a:p>
            <a:pPr lvl="2"/>
            <a:r>
              <a:rPr lang="en-US" dirty="0">
                <a:solidFill>
                  <a:schemeClr val="accent3">
                    <a:lumMod val="75000"/>
                  </a:schemeClr>
                </a:solidFill>
              </a:rPr>
              <a:t>Timing requirements</a:t>
            </a:r>
          </a:p>
          <a:p>
            <a:pPr lvl="1"/>
            <a:r>
              <a:rPr lang="en-US" dirty="0">
                <a:solidFill>
                  <a:schemeClr val="accent3">
                    <a:lumMod val="75000"/>
                  </a:schemeClr>
                </a:solidFill>
              </a:rPr>
              <a:t>Movement uncertainty</a:t>
            </a:r>
          </a:p>
          <a:p>
            <a:pPr lvl="1"/>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43400" y="3535430"/>
            <a:ext cx="3886200" cy="2495512"/>
          </a:xfrm>
        </p:spPr>
      </p:pic>
      <p:sp>
        <p:nvSpPr>
          <p:cNvPr id="4" name="Slide Number Placeholder 3"/>
          <p:cNvSpPr>
            <a:spLocks noGrp="1"/>
          </p:cNvSpPr>
          <p:nvPr>
            <p:ph type="sldNum" sz="quarter" idx="12"/>
          </p:nvPr>
        </p:nvSpPr>
        <p:spPr/>
        <p:txBody>
          <a:bodyPr/>
          <a:lstStyle/>
          <a:p>
            <a:fld id="{69E57DC2-970A-4B3E-BB1C-7A09969E49DF}" type="slidenum">
              <a:rPr lang="en-US" smtClean="0">
                <a:solidFill>
                  <a:srgbClr val="1A2E40"/>
                </a:solidFill>
              </a:rPr>
              <a:pPr/>
              <a:t>25</a:t>
            </a:fld>
            <a:endParaRPr lang="en-US" dirty="0">
              <a:solidFill>
                <a:srgbClr val="1A2E40"/>
              </a:solidFill>
            </a:endParaRPr>
          </a:p>
        </p:txBody>
      </p:sp>
      <p:sp>
        <p:nvSpPr>
          <p:cNvPr id="2" name="TextBox 1"/>
          <p:cNvSpPr txBox="1"/>
          <p:nvPr/>
        </p:nvSpPr>
        <p:spPr>
          <a:xfrm>
            <a:off x="4542184" y="5866154"/>
            <a:ext cx="822960" cy="169277"/>
          </a:xfrm>
          <a:prstGeom prst="rect">
            <a:avLst/>
          </a:prstGeom>
          <a:solidFill>
            <a:schemeClr val="bg1"/>
          </a:solidFill>
        </p:spPr>
        <p:txBody>
          <a:bodyPr wrap="square" lIns="0" tIns="0" rIns="0" bIns="0" rtlCol="0">
            <a:spAutoFit/>
          </a:bodyPr>
          <a:lstStyle/>
          <a:p>
            <a:pPr algn="ctr"/>
            <a:r>
              <a:rPr lang="en-US" sz="1100" dirty="0">
                <a:solidFill>
                  <a:schemeClr val="accent5">
                    <a:lumMod val="75000"/>
                  </a:schemeClr>
                </a:solidFill>
                <a:latin typeface="Times New Roman" panose="02020603050405020304" pitchFamily="18" charset="0"/>
                <a:cs typeface="Times New Roman" panose="02020603050405020304" pitchFamily="18" charset="0"/>
              </a:rPr>
              <a:t>(In-situ node)</a:t>
            </a:r>
          </a:p>
        </p:txBody>
      </p:sp>
      <p:sp>
        <p:nvSpPr>
          <p:cNvPr id="8" name="TextBox 7"/>
          <p:cNvSpPr txBox="1"/>
          <p:nvPr/>
        </p:nvSpPr>
        <p:spPr>
          <a:xfrm>
            <a:off x="6818242" y="3475200"/>
            <a:ext cx="1371600" cy="169277"/>
          </a:xfrm>
          <a:prstGeom prst="rect">
            <a:avLst/>
          </a:prstGeom>
          <a:solidFill>
            <a:schemeClr val="bg1"/>
          </a:solidFill>
        </p:spPr>
        <p:txBody>
          <a:bodyPr wrap="square" lIns="0" tIns="0" rIns="0" bIns="0" rtlCol="0">
            <a:spAutoFit/>
          </a:bodyPr>
          <a:lstStyle/>
          <a:p>
            <a:pPr algn="ctr"/>
            <a:r>
              <a:rPr lang="en-US" sz="1100" dirty="0">
                <a:solidFill>
                  <a:schemeClr val="accent4">
                    <a:lumMod val="75000"/>
                  </a:schemeClr>
                </a:solidFill>
                <a:latin typeface="Times New Roman" panose="02020603050405020304" pitchFamily="18" charset="0"/>
                <a:cs typeface="Times New Roman" panose="02020603050405020304" pitchFamily="18" charset="0"/>
              </a:rPr>
              <a:t>(Community Wi-Fi AP)</a:t>
            </a:r>
          </a:p>
        </p:txBody>
      </p:sp>
      <p:grpSp>
        <p:nvGrpSpPr>
          <p:cNvPr id="12" name="Group 11"/>
          <p:cNvGrpSpPr/>
          <p:nvPr/>
        </p:nvGrpSpPr>
        <p:grpSpPr>
          <a:xfrm>
            <a:off x="7212191" y="581921"/>
            <a:ext cx="1931809" cy="918889"/>
            <a:chOff x="7212191" y="581921"/>
            <a:chExt cx="1931809" cy="918889"/>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954" r="-3954"/>
            <a:stretch/>
          </p:blipFill>
          <p:spPr>
            <a:xfrm>
              <a:off x="8229600" y="581921"/>
              <a:ext cx="914400" cy="914400"/>
            </a:xfrm>
            <a:prstGeom prst="rect">
              <a:avLst/>
            </a:prstGeom>
          </p:spPr>
        </p:pic>
        <p:pic>
          <p:nvPicPr>
            <p:cNvPr id="11" name="Picture 10">
              <a:extLst>
                <a:ext uri="{FF2B5EF4-FFF2-40B4-BE49-F238E27FC236}">
                  <a16:creationId xmlns:a16="http://schemas.microsoft.com/office/drawing/2014/main" id="{5C8D23D4-DB09-814E-95DE-B7261151EFB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212191" y="586410"/>
              <a:ext cx="916813" cy="914400"/>
            </a:xfrm>
            <a:prstGeom prst="rect">
              <a:avLst/>
            </a:prstGeom>
          </p:spPr>
        </p:pic>
      </p:grpSp>
    </p:spTree>
    <p:extLst>
      <p:ext uri="{BB962C8B-B14F-4D97-AF65-F5344CB8AC3E}">
        <p14:creationId xmlns:p14="http://schemas.microsoft.com/office/powerpoint/2010/main" val="3385944584"/>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028700" y="1703672"/>
            <a:ext cx="7200900" cy="4749713"/>
          </a:xfrm>
          <a:solidFill>
            <a:schemeClr val="bg2"/>
          </a:solidFill>
        </p:spPr>
        <p:txBody>
          <a:bodyPr/>
          <a:lstStyle/>
          <a:p>
            <a:r>
              <a:rPr lang="en-US" dirty="0"/>
              <a:t>Developing an optimal and comprehensive plan requires</a:t>
            </a:r>
            <a:br>
              <a:rPr lang="en-US" dirty="0"/>
            </a:br>
            <a:r>
              <a:rPr lang="en-US" dirty="0"/>
              <a:t>thorough knowledge about the state of the entire system, which is computationally complex and difficult to achieve in real-time. </a:t>
            </a:r>
          </a:p>
          <a:p>
            <a:endParaRPr lang="en-US" dirty="0"/>
          </a:p>
          <a:p>
            <a:r>
              <a:rPr lang="en-US" b="1" dirty="0"/>
              <a:t>Static planning phase</a:t>
            </a:r>
          </a:p>
          <a:p>
            <a:pPr lvl="1"/>
            <a:r>
              <a:rPr lang="en-US" dirty="0"/>
              <a:t>Make a comprehensive plan using prior knowledge</a:t>
            </a:r>
          </a:p>
          <a:p>
            <a:pPr lvl="1"/>
            <a:r>
              <a:rPr lang="en-US" dirty="0"/>
              <a:t>Greedy heuristic: </a:t>
            </a:r>
            <a:r>
              <a:rPr lang="en-US" b="1" dirty="0">
                <a:solidFill>
                  <a:srgbClr val="C00000"/>
                </a:solidFill>
              </a:rPr>
              <a:t>Balanced Delay-Opportunity-Priority</a:t>
            </a:r>
            <a:endParaRPr lang="en-US" dirty="0"/>
          </a:p>
          <a:p>
            <a:pPr lvl="1"/>
            <a:r>
              <a:rPr lang="en-US" dirty="0"/>
              <a:t>Done on the backend server before departure of the MDC</a:t>
            </a:r>
          </a:p>
          <a:p>
            <a:r>
              <a:rPr lang="en-US" b="1" dirty="0"/>
              <a:t>Dynamic adaptation phase</a:t>
            </a:r>
          </a:p>
          <a:p>
            <a:pPr lvl="1"/>
            <a:r>
              <a:rPr lang="en-US" dirty="0"/>
              <a:t>Adjust plan for dynamics in environment and network</a:t>
            </a:r>
          </a:p>
          <a:p>
            <a:pPr lvl="1"/>
            <a:r>
              <a:rPr lang="en-US" dirty="0"/>
              <a:t>Simple policies on the MDC: </a:t>
            </a:r>
            <a:r>
              <a:rPr lang="en-US" b="1" dirty="0">
                <a:solidFill>
                  <a:srgbClr val="C00000"/>
                </a:solidFill>
              </a:rPr>
              <a:t>Lyapunov control strategy</a:t>
            </a:r>
            <a:endParaRPr lang="en-US" dirty="0"/>
          </a:p>
        </p:txBody>
      </p:sp>
      <p:sp>
        <p:nvSpPr>
          <p:cNvPr id="2" name="Title 1"/>
          <p:cNvSpPr>
            <a:spLocks noGrp="1"/>
          </p:cNvSpPr>
          <p:nvPr>
            <p:ph type="title"/>
          </p:nvPr>
        </p:nvSpPr>
        <p:spPr/>
        <p:txBody>
          <a:bodyPr>
            <a:normAutofit/>
          </a:bodyPr>
          <a:lstStyle/>
          <a:p>
            <a:r>
              <a:rPr lang="en-US" dirty="0">
                <a:solidFill>
                  <a:schemeClr val="accent3">
                    <a:lumMod val="50000"/>
                  </a:schemeClr>
                </a:solidFill>
              </a:rPr>
              <a:t>Two-phase approach</a:t>
            </a:r>
          </a:p>
        </p:txBody>
      </p:sp>
      <p:sp>
        <p:nvSpPr>
          <p:cNvPr id="5" name="Slide Number Placeholder 4"/>
          <p:cNvSpPr>
            <a:spLocks noGrp="1"/>
          </p:cNvSpPr>
          <p:nvPr>
            <p:ph type="sldNum" sz="quarter" idx="12"/>
          </p:nvPr>
        </p:nvSpPr>
        <p:spPr/>
        <p:txBody>
          <a:bodyPr/>
          <a:lstStyle/>
          <a:p>
            <a:fld id="{69E57DC2-970A-4B3E-BB1C-7A09969E49DF}" type="slidenum">
              <a:rPr lang="en-US" smtClean="0">
                <a:solidFill>
                  <a:srgbClr val="1A2E40"/>
                </a:solidFill>
              </a:rPr>
              <a:pPr/>
              <a:t>26</a:t>
            </a:fld>
            <a:endParaRPr lang="en-US" dirty="0">
              <a:solidFill>
                <a:srgbClr val="1A2E40"/>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474" t="37886" r="13141" b="38338"/>
          <a:stretch/>
        </p:blipFill>
        <p:spPr>
          <a:xfrm>
            <a:off x="2977376" y="1703671"/>
            <a:ext cx="5252224" cy="1630544"/>
          </a:xfrm>
          <a:prstGeom prst="rect">
            <a:avLst/>
          </a:prstGeom>
        </p:spPr>
      </p:pic>
      <p:pic>
        <p:nvPicPr>
          <p:cNvPr id="7" name="图片 3" descr="bicycle.png"/>
          <p:cNvPicPr>
            <a:picLocks noChangeAspect="1"/>
          </p:cNvPicPr>
          <p:nvPr/>
        </p:nvPicPr>
        <p:blipFill>
          <a:blip r:embed="rId3" cstate="print"/>
          <a:srcRect t="17373"/>
          <a:stretch>
            <a:fillRect/>
          </a:stretch>
        </p:blipFill>
        <p:spPr>
          <a:xfrm>
            <a:off x="2656860" y="2630119"/>
            <a:ext cx="641032" cy="529666"/>
          </a:xfrm>
          <a:prstGeom prst="rect">
            <a:avLst/>
          </a:prstGeom>
        </p:spPr>
      </p:pic>
      <p:pic>
        <p:nvPicPr>
          <p:cNvPr id="1026" name="Picture 2" descr="http://1.bp.blogspot.com/-AB_6wXi3ASk/VnJXt7l5BjI/AAAAAAAAAi8/5dsL4jd-DQw/s1600/cloudserv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28700" y="1703671"/>
            <a:ext cx="945066" cy="94506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007220" y="1600200"/>
            <a:ext cx="925551" cy="1109546"/>
            <a:chOff x="2007220" y="1600200"/>
            <a:chExt cx="925551" cy="1109546"/>
          </a:xfrm>
        </p:grpSpPr>
        <p:pic>
          <p:nvPicPr>
            <p:cNvPr id="1032" name="Picture 8" descr="http://icons.iconarchive.com/icons/custom-icon-design/flatastic-4/512/Checklist-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4282" y="1600200"/>
              <a:ext cx="498206" cy="498206"/>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a:xfrm>
              <a:off x="2007220" y="2157792"/>
              <a:ext cx="925551" cy="551954"/>
            </a:xfrm>
            <a:custGeom>
              <a:avLst/>
              <a:gdLst>
                <a:gd name="connsiteX0" fmla="*/ 0 w 887607"/>
                <a:gd name="connsiteY0" fmla="*/ 0 h 1003609"/>
                <a:gd name="connsiteX1" fmla="*/ 758282 w 887607"/>
                <a:gd name="connsiteY1" fmla="*/ 524107 h 1003609"/>
                <a:gd name="connsiteX2" fmla="*/ 880946 w 887607"/>
                <a:gd name="connsiteY2" fmla="*/ 1003609 h 1003609"/>
                <a:gd name="connsiteX0" fmla="*/ 0 w 881359"/>
                <a:gd name="connsiteY0" fmla="*/ 8027 h 1011636"/>
                <a:gd name="connsiteX1" fmla="*/ 490653 w 881359"/>
                <a:gd name="connsiteY1" fmla="*/ 52631 h 1011636"/>
                <a:gd name="connsiteX2" fmla="*/ 880946 w 881359"/>
                <a:gd name="connsiteY2" fmla="*/ 1011636 h 1011636"/>
                <a:gd name="connsiteX0" fmla="*/ 0 w 925913"/>
                <a:gd name="connsiteY0" fmla="*/ 0 h 546409"/>
                <a:gd name="connsiteX1" fmla="*/ 490653 w 925913"/>
                <a:gd name="connsiteY1" fmla="*/ 44604 h 546409"/>
                <a:gd name="connsiteX2" fmla="*/ 925551 w 925913"/>
                <a:gd name="connsiteY2" fmla="*/ 546409 h 546409"/>
                <a:gd name="connsiteX0" fmla="*/ 0 w 925994"/>
                <a:gd name="connsiteY0" fmla="*/ 0 h 546409"/>
                <a:gd name="connsiteX1" fmla="*/ 490653 w 925994"/>
                <a:gd name="connsiteY1" fmla="*/ 44604 h 546409"/>
                <a:gd name="connsiteX2" fmla="*/ 925551 w 925994"/>
                <a:gd name="connsiteY2" fmla="*/ 546409 h 546409"/>
                <a:gd name="connsiteX0" fmla="*/ 0 w 925994"/>
                <a:gd name="connsiteY0" fmla="*/ 11159 h 557568"/>
                <a:gd name="connsiteX1" fmla="*/ 490653 w 925994"/>
                <a:gd name="connsiteY1" fmla="*/ 55763 h 557568"/>
                <a:gd name="connsiteX2" fmla="*/ 925551 w 925994"/>
                <a:gd name="connsiteY2" fmla="*/ 557568 h 557568"/>
                <a:gd name="connsiteX0" fmla="*/ 0 w 926041"/>
                <a:gd name="connsiteY0" fmla="*/ 8021 h 554430"/>
                <a:gd name="connsiteX1" fmla="*/ 490653 w 926041"/>
                <a:gd name="connsiteY1" fmla="*/ 52625 h 554430"/>
                <a:gd name="connsiteX2" fmla="*/ 925551 w 926041"/>
                <a:gd name="connsiteY2" fmla="*/ 554430 h 554430"/>
                <a:gd name="connsiteX0" fmla="*/ 0 w 925866"/>
                <a:gd name="connsiteY0" fmla="*/ 8021 h 554430"/>
                <a:gd name="connsiteX1" fmla="*/ 490653 w 925866"/>
                <a:gd name="connsiteY1" fmla="*/ 52625 h 554430"/>
                <a:gd name="connsiteX2" fmla="*/ 925551 w 925866"/>
                <a:gd name="connsiteY2" fmla="*/ 554430 h 554430"/>
                <a:gd name="connsiteX0" fmla="*/ 0 w 925812"/>
                <a:gd name="connsiteY0" fmla="*/ 6031 h 552440"/>
                <a:gd name="connsiteX1" fmla="*/ 490653 w 925812"/>
                <a:gd name="connsiteY1" fmla="*/ 50635 h 552440"/>
                <a:gd name="connsiteX2" fmla="*/ 925551 w 925812"/>
                <a:gd name="connsiteY2" fmla="*/ 552440 h 552440"/>
                <a:gd name="connsiteX0" fmla="*/ 0 w 925816"/>
                <a:gd name="connsiteY0" fmla="*/ 4442 h 550851"/>
                <a:gd name="connsiteX1" fmla="*/ 490653 w 925816"/>
                <a:gd name="connsiteY1" fmla="*/ 49046 h 550851"/>
                <a:gd name="connsiteX2" fmla="*/ 925551 w 925816"/>
                <a:gd name="connsiteY2" fmla="*/ 550851 h 550851"/>
                <a:gd name="connsiteX0" fmla="*/ 0 w 925832"/>
                <a:gd name="connsiteY0" fmla="*/ 5545 h 551954"/>
                <a:gd name="connsiteX1" fmla="*/ 490653 w 925832"/>
                <a:gd name="connsiteY1" fmla="*/ 50149 h 551954"/>
                <a:gd name="connsiteX2" fmla="*/ 925551 w 925832"/>
                <a:gd name="connsiteY2" fmla="*/ 551954 h 551954"/>
                <a:gd name="connsiteX0" fmla="*/ 0 w 925551"/>
                <a:gd name="connsiteY0" fmla="*/ 5545 h 551954"/>
                <a:gd name="connsiteX1" fmla="*/ 490653 w 925551"/>
                <a:gd name="connsiteY1" fmla="*/ 50149 h 551954"/>
                <a:gd name="connsiteX2" fmla="*/ 925551 w 925551"/>
                <a:gd name="connsiteY2" fmla="*/ 551954 h 551954"/>
              </a:gdLst>
              <a:ahLst/>
              <a:cxnLst>
                <a:cxn ang="0">
                  <a:pos x="connsiteX0" y="connsiteY0"/>
                </a:cxn>
                <a:cxn ang="0">
                  <a:pos x="connsiteX1" y="connsiteY1"/>
                </a:cxn>
                <a:cxn ang="0">
                  <a:pos x="connsiteX2" y="connsiteY2"/>
                </a:cxn>
              </a:cxnLst>
              <a:rect l="l" t="t" r="r" b="b"/>
              <a:pathLst>
                <a:path w="925551" h="551954">
                  <a:moveTo>
                    <a:pt x="0" y="5545"/>
                  </a:moveTo>
                  <a:cubicBezTo>
                    <a:pt x="339183" y="-16758"/>
                    <a:pt x="424074" y="34369"/>
                    <a:pt x="490653" y="50149"/>
                  </a:cubicBezTo>
                  <a:cubicBezTo>
                    <a:pt x="557232" y="65929"/>
                    <a:pt x="794195" y="180684"/>
                    <a:pt x="925551" y="551954"/>
                  </a:cubicBezTo>
                </a:path>
              </a:pathLst>
            </a:custGeom>
            <a:noFill/>
            <a:ln w="38100">
              <a:solidFill>
                <a:srgbClr val="0070C0"/>
              </a:solidFill>
              <a:prstDash val="sysDot"/>
              <a:headEnd type="none" w="med" len="med"/>
              <a:tailEnd type="triangle" w="sm" len="lg"/>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9" name="Freeform 8"/>
          <p:cNvSpPr/>
          <p:nvPr/>
        </p:nvSpPr>
        <p:spPr>
          <a:xfrm>
            <a:off x="3215992" y="1859024"/>
            <a:ext cx="4277884" cy="915706"/>
          </a:xfrm>
          <a:custGeom>
            <a:avLst/>
            <a:gdLst>
              <a:gd name="connsiteX0" fmla="*/ 133 w 4277843"/>
              <a:gd name="connsiteY0" fmla="*/ 966675 h 1008716"/>
              <a:gd name="connsiteX1" fmla="*/ 147277 w 4277843"/>
              <a:gd name="connsiteY1" fmla="*/ 798509 h 1008716"/>
              <a:gd name="connsiteX2" fmla="*/ 893512 w 4277843"/>
              <a:gd name="connsiteY2" fmla="*/ 787999 h 1008716"/>
              <a:gd name="connsiteX3" fmla="*/ 2228326 w 4277843"/>
              <a:gd name="connsiteY3" fmla="*/ 766978 h 1008716"/>
              <a:gd name="connsiteX4" fmla="*/ 2354450 w 4277843"/>
              <a:gd name="connsiteY4" fmla="*/ 472688 h 1008716"/>
              <a:gd name="connsiteX5" fmla="*/ 2407001 w 4277843"/>
              <a:gd name="connsiteY5" fmla="*/ 262482 h 1008716"/>
              <a:gd name="connsiteX6" fmla="*/ 2470064 w 4277843"/>
              <a:gd name="connsiteY6" fmla="*/ 31254 h 1008716"/>
              <a:gd name="connsiteX7" fmla="*/ 4277843 w 4277843"/>
              <a:gd name="connsiteY7" fmla="*/ 1008716 h 1008716"/>
              <a:gd name="connsiteX8" fmla="*/ 4277843 w 4277843"/>
              <a:gd name="connsiteY8" fmla="*/ 1008716 h 1008716"/>
              <a:gd name="connsiteX9" fmla="*/ 4277843 w 4277843"/>
              <a:gd name="connsiteY9" fmla="*/ 1008716 h 1008716"/>
              <a:gd name="connsiteX0" fmla="*/ 174 w 4277884"/>
              <a:gd name="connsiteY0" fmla="*/ 966675 h 1008716"/>
              <a:gd name="connsiteX1" fmla="*/ 147318 w 4277884"/>
              <a:gd name="connsiteY1" fmla="*/ 798509 h 1008716"/>
              <a:gd name="connsiteX2" fmla="*/ 906253 w 4277884"/>
              <a:gd name="connsiteY2" fmla="*/ 775299 h 1008716"/>
              <a:gd name="connsiteX3" fmla="*/ 2228367 w 4277884"/>
              <a:gd name="connsiteY3" fmla="*/ 766978 h 1008716"/>
              <a:gd name="connsiteX4" fmla="*/ 2354491 w 4277884"/>
              <a:gd name="connsiteY4" fmla="*/ 472688 h 1008716"/>
              <a:gd name="connsiteX5" fmla="*/ 2407042 w 4277884"/>
              <a:gd name="connsiteY5" fmla="*/ 262482 h 1008716"/>
              <a:gd name="connsiteX6" fmla="*/ 2470105 w 4277884"/>
              <a:gd name="connsiteY6" fmla="*/ 31254 h 1008716"/>
              <a:gd name="connsiteX7" fmla="*/ 4277884 w 4277884"/>
              <a:gd name="connsiteY7" fmla="*/ 1008716 h 1008716"/>
              <a:gd name="connsiteX8" fmla="*/ 4277884 w 4277884"/>
              <a:gd name="connsiteY8" fmla="*/ 1008716 h 1008716"/>
              <a:gd name="connsiteX9" fmla="*/ 4277884 w 4277884"/>
              <a:gd name="connsiteY9" fmla="*/ 1008716 h 1008716"/>
              <a:gd name="connsiteX0" fmla="*/ 174 w 4277884"/>
              <a:gd name="connsiteY0" fmla="*/ 966675 h 1008716"/>
              <a:gd name="connsiteX1" fmla="*/ 147318 w 4277884"/>
              <a:gd name="connsiteY1" fmla="*/ 798509 h 1008716"/>
              <a:gd name="connsiteX2" fmla="*/ 906253 w 4277884"/>
              <a:gd name="connsiteY2" fmla="*/ 775299 h 1008716"/>
              <a:gd name="connsiteX3" fmla="*/ 2228367 w 4277884"/>
              <a:gd name="connsiteY3" fmla="*/ 766978 h 1008716"/>
              <a:gd name="connsiteX4" fmla="*/ 2354491 w 4277884"/>
              <a:gd name="connsiteY4" fmla="*/ 472688 h 1008716"/>
              <a:gd name="connsiteX5" fmla="*/ 2407042 w 4277884"/>
              <a:gd name="connsiteY5" fmla="*/ 262482 h 1008716"/>
              <a:gd name="connsiteX6" fmla="*/ 2470105 w 4277884"/>
              <a:gd name="connsiteY6" fmla="*/ 31254 h 1008716"/>
              <a:gd name="connsiteX7" fmla="*/ 4277884 w 4277884"/>
              <a:gd name="connsiteY7" fmla="*/ 1008716 h 1008716"/>
              <a:gd name="connsiteX8" fmla="*/ 4277884 w 4277884"/>
              <a:gd name="connsiteY8" fmla="*/ 1008716 h 1008716"/>
              <a:gd name="connsiteX9" fmla="*/ 4277884 w 4277884"/>
              <a:gd name="connsiteY9" fmla="*/ 1008716 h 1008716"/>
              <a:gd name="connsiteX0" fmla="*/ 174 w 4277884"/>
              <a:gd name="connsiteY0" fmla="*/ 966675 h 1008716"/>
              <a:gd name="connsiteX1" fmla="*/ 147318 w 4277884"/>
              <a:gd name="connsiteY1" fmla="*/ 798509 h 1008716"/>
              <a:gd name="connsiteX2" fmla="*/ 906253 w 4277884"/>
              <a:gd name="connsiteY2" fmla="*/ 775299 h 1008716"/>
              <a:gd name="connsiteX3" fmla="*/ 2228367 w 4277884"/>
              <a:gd name="connsiteY3" fmla="*/ 766978 h 1008716"/>
              <a:gd name="connsiteX4" fmla="*/ 2354491 w 4277884"/>
              <a:gd name="connsiteY4" fmla="*/ 472688 h 1008716"/>
              <a:gd name="connsiteX5" fmla="*/ 2407042 w 4277884"/>
              <a:gd name="connsiteY5" fmla="*/ 262482 h 1008716"/>
              <a:gd name="connsiteX6" fmla="*/ 2470105 w 4277884"/>
              <a:gd name="connsiteY6" fmla="*/ 31254 h 1008716"/>
              <a:gd name="connsiteX7" fmla="*/ 4277884 w 4277884"/>
              <a:gd name="connsiteY7" fmla="*/ 1008716 h 1008716"/>
              <a:gd name="connsiteX8" fmla="*/ 4277884 w 4277884"/>
              <a:gd name="connsiteY8" fmla="*/ 1008716 h 1008716"/>
              <a:gd name="connsiteX9" fmla="*/ 4277884 w 4277884"/>
              <a:gd name="connsiteY9" fmla="*/ 1008716 h 1008716"/>
              <a:gd name="connsiteX0" fmla="*/ 174 w 4277884"/>
              <a:gd name="connsiteY0" fmla="*/ 966675 h 1008716"/>
              <a:gd name="connsiteX1" fmla="*/ 147318 w 4277884"/>
              <a:gd name="connsiteY1" fmla="*/ 798509 h 1008716"/>
              <a:gd name="connsiteX2" fmla="*/ 906253 w 4277884"/>
              <a:gd name="connsiteY2" fmla="*/ 775299 h 1008716"/>
              <a:gd name="connsiteX3" fmla="*/ 2114067 w 4277884"/>
              <a:gd name="connsiteY3" fmla="*/ 766978 h 1008716"/>
              <a:gd name="connsiteX4" fmla="*/ 2354491 w 4277884"/>
              <a:gd name="connsiteY4" fmla="*/ 472688 h 1008716"/>
              <a:gd name="connsiteX5" fmla="*/ 2407042 w 4277884"/>
              <a:gd name="connsiteY5" fmla="*/ 262482 h 1008716"/>
              <a:gd name="connsiteX6" fmla="*/ 2470105 w 4277884"/>
              <a:gd name="connsiteY6" fmla="*/ 31254 h 1008716"/>
              <a:gd name="connsiteX7" fmla="*/ 4277884 w 4277884"/>
              <a:gd name="connsiteY7" fmla="*/ 1008716 h 1008716"/>
              <a:gd name="connsiteX8" fmla="*/ 4277884 w 4277884"/>
              <a:gd name="connsiteY8" fmla="*/ 1008716 h 1008716"/>
              <a:gd name="connsiteX9" fmla="*/ 4277884 w 4277884"/>
              <a:gd name="connsiteY9" fmla="*/ 1008716 h 1008716"/>
              <a:gd name="connsiteX0" fmla="*/ 174 w 4277884"/>
              <a:gd name="connsiteY0" fmla="*/ 948091 h 990132"/>
              <a:gd name="connsiteX1" fmla="*/ 147318 w 4277884"/>
              <a:gd name="connsiteY1" fmla="*/ 779925 h 990132"/>
              <a:gd name="connsiteX2" fmla="*/ 906253 w 4277884"/>
              <a:gd name="connsiteY2" fmla="*/ 756715 h 990132"/>
              <a:gd name="connsiteX3" fmla="*/ 2114067 w 4277884"/>
              <a:gd name="connsiteY3" fmla="*/ 748394 h 990132"/>
              <a:gd name="connsiteX4" fmla="*/ 2354491 w 4277884"/>
              <a:gd name="connsiteY4" fmla="*/ 454104 h 990132"/>
              <a:gd name="connsiteX5" fmla="*/ 2470105 w 4277884"/>
              <a:gd name="connsiteY5" fmla="*/ 12670 h 990132"/>
              <a:gd name="connsiteX6" fmla="*/ 4277884 w 4277884"/>
              <a:gd name="connsiteY6" fmla="*/ 990132 h 990132"/>
              <a:gd name="connsiteX7" fmla="*/ 4277884 w 4277884"/>
              <a:gd name="connsiteY7" fmla="*/ 990132 h 990132"/>
              <a:gd name="connsiteX8" fmla="*/ 4277884 w 4277884"/>
              <a:gd name="connsiteY8" fmla="*/ 990132 h 990132"/>
              <a:gd name="connsiteX0" fmla="*/ 174 w 4277884"/>
              <a:gd name="connsiteY0" fmla="*/ 886181 h 928222"/>
              <a:gd name="connsiteX1" fmla="*/ 147318 w 4277884"/>
              <a:gd name="connsiteY1" fmla="*/ 718015 h 928222"/>
              <a:gd name="connsiteX2" fmla="*/ 906253 w 4277884"/>
              <a:gd name="connsiteY2" fmla="*/ 694805 h 928222"/>
              <a:gd name="connsiteX3" fmla="*/ 2114067 w 4277884"/>
              <a:gd name="connsiteY3" fmla="*/ 686484 h 928222"/>
              <a:gd name="connsiteX4" fmla="*/ 2354491 w 4277884"/>
              <a:gd name="connsiteY4" fmla="*/ 392194 h 928222"/>
              <a:gd name="connsiteX5" fmla="*/ 2635205 w 4277884"/>
              <a:gd name="connsiteY5" fmla="*/ 14260 h 928222"/>
              <a:gd name="connsiteX6" fmla="*/ 4277884 w 4277884"/>
              <a:gd name="connsiteY6" fmla="*/ 928222 h 928222"/>
              <a:gd name="connsiteX7" fmla="*/ 4277884 w 4277884"/>
              <a:gd name="connsiteY7" fmla="*/ 928222 h 928222"/>
              <a:gd name="connsiteX8" fmla="*/ 4277884 w 4277884"/>
              <a:gd name="connsiteY8" fmla="*/ 928222 h 928222"/>
              <a:gd name="connsiteX0" fmla="*/ 174 w 4277884"/>
              <a:gd name="connsiteY0" fmla="*/ 886181 h 928222"/>
              <a:gd name="connsiteX1" fmla="*/ 147318 w 4277884"/>
              <a:gd name="connsiteY1" fmla="*/ 718015 h 928222"/>
              <a:gd name="connsiteX2" fmla="*/ 906253 w 4277884"/>
              <a:gd name="connsiteY2" fmla="*/ 694805 h 928222"/>
              <a:gd name="connsiteX3" fmla="*/ 2114067 w 4277884"/>
              <a:gd name="connsiteY3" fmla="*/ 686484 h 928222"/>
              <a:gd name="connsiteX4" fmla="*/ 2379891 w 4277884"/>
              <a:gd name="connsiteY4" fmla="*/ 392194 h 928222"/>
              <a:gd name="connsiteX5" fmla="*/ 2635205 w 4277884"/>
              <a:gd name="connsiteY5" fmla="*/ 14260 h 928222"/>
              <a:gd name="connsiteX6" fmla="*/ 4277884 w 4277884"/>
              <a:gd name="connsiteY6" fmla="*/ 928222 h 928222"/>
              <a:gd name="connsiteX7" fmla="*/ 4277884 w 4277884"/>
              <a:gd name="connsiteY7" fmla="*/ 928222 h 928222"/>
              <a:gd name="connsiteX8" fmla="*/ 4277884 w 4277884"/>
              <a:gd name="connsiteY8" fmla="*/ 928222 h 928222"/>
              <a:gd name="connsiteX0" fmla="*/ 174 w 4277884"/>
              <a:gd name="connsiteY0" fmla="*/ 887044 h 929085"/>
              <a:gd name="connsiteX1" fmla="*/ 147318 w 4277884"/>
              <a:gd name="connsiteY1" fmla="*/ 718878 h 929085"/>
              <a:gd name="connsiteX2" fmla="*/ 906253 w 4277884"/>
              <a:gd name="connsiteY2" fmla="*/ 695668 h 929085"/>
              <a:gd name="connsiteX3" fmla="*/ 2114067 w 4277884"/>
              <a:gd name="connsiteY3" fmla="*/ 687347 h 929085"/>
              <a:gd name="connsiteX4" fmla="*/ 2379891 w 4277884"/>
              <a:gd name="connsiteY4" fmla="*/ 393057 h 929085"/>
              <a:gd name="connsiteX5" fmla="*/ 2635205 w 4277884"/>
              <a:gd name="connsiteY5" fmla="*/ 15123 h 929085"/>
              <a:gd name="connsiteX6" fmla="*/ 4277884 w 4277884"/>
              <a:gd name="connsiteY6" fmla="*/ 929085 h 929085"/>
              <a:gd name="connsiteX7" fmla="*/ 4277884 w 4277884"/>
              <a:gd name="connsiteY7" fmla="*/ 929085 h 929085"/>
              <a:gd name="connsiteX8" fmla="*/ 4277884 w 4277884"/>
              <a:gd name="connsiteY8" fmla="*/ 929085 h 929085"/>
              <a:gd name="connsiteX0" fmla="*/ 174 w 4277884"/>
              <a:gd name="connsiteY0" fmla="*/ 886079 h 928120"/>
              <a:gd name="connsiteX1" fmla="*/ 147318 w 4277884"/>
              <a:gd name="connsiteY1" fmla="*/ 717913 h 928120"/>
              <a:gd name="connsiteX2" fmla="*/ 906253 w 4277884"/>
              <a:gd name="connsiteY2" fmla="*/ 694703 h 928120"/>
              <a:gd name="connsiteX3" fmla="*/ 2114067 w 4277884"/>
              <a:gd name="connsiteY3" fmla="*/ 667332 h 928120"/>
              <a:gd name="connsiteX4" fmla="*/ 2379891 w 4277884"/>
              <a:gd name="connsiteY4" fmla="*/ 392092 h 928120"/>
              <a:gd name="connsiteX5" fmla="*/ 2635205 w 4277884"/>
              <a:gd name="connsiteY5" fmla="*/ 14158 h 928120"/>
              <a:gd name="connsiteX6" fmla="*/ 4277884 w 4277884"/>
              <a:gd name="connsiteY6" fmla="*/ 928120 h 928120"/>
              <a:gd name="connsiteX7" fmla="*/ 4277884 w 4277884"/>
              <a:gd name="connsiteY7" fmla="*/ 928120 h 928120"/>
              <a:gd name="connsiteX8" fmla="*/ 4277884 w 4277884"/>
              <a:gd name="connsiteY8" fmla="*/ 928120 h 928120"/>
              <a:gd name="connsiteX0" fmla="*/ 174 w 4277884"/>
              <a:gd name="connsiteY0" fmla="*/ 886214 h 928255"/>
              <a:gd name="connsiteX1" fmla="*/ 147318 w 4277884"/>
              <a:gd name="connsiteY1" fmla="*/ 718048 h 928255"/>
              <a:gd name="connsiteX2" fmla="*/ 906253 w 4277884"/>
              <a:gd name="connsiteY2" fmla="*/ 694838 h 928255"/>
              <a:gd name="connsiteX3" fmla="*/ 2133117 w 4277884"/>
              <a:gd name="connsiteY3" fmla="*/ 692867 h 928255"/>
              <a:gd name="connsiteX4" fmla="*/ 2379891 w 4277884"/>
              <a:gd name="connsiteY4" fmla="*/ 392227 h 928255"/>
              <a:gd name="connsiteX5" fmla="*/ 2635205 w 4277884"/>
              <a:gd name="connsiteY5" fmla="*/ 14293 h 928255"/>
              <a:gd name="connsiteX6" fmla="*/ 4277884 w 4277884"/>
              <a:gd name="connsiteY6" fmla="*/ 928255 h 928255"/>
              <a:gd name="connsiteX7" fmla="*/ 4277884 w 4277884"/>
              <a:gd name="connsiteY7" fmla="*/ 928255 h 928255"/>
              <a:gd name="connsiteX8" fmla="*/ 4277884 w 4277884"/>
              <a:gd name="connsiteY8" fmla="*/ 928255 h 928255"/>
              <a:gd name="connsiteX0" fmla="*/ 174 w 4277884"/>
              <a:gd name="connsiteY0" fmla="*/ 887554 h 929595"/>
              <a:gd name="connsiteX1" fmla="*/ 147318 w 4277884"/>
              <a:gd name="connsiteY1" fmla="*/ 719388 h 929595"/>
              <a:gd name="connsiteX2" fmla="*/ 906253 w 4277884"/>
              <a:gd name="connsiteY2" fmla="*/ 696178 h 929595"/>
              <a:gd name="connsiteX3" fmla="*/ 2133117 w 4277884"/>
              <a:gd name="connsiteY3" fmla="*/ 694207 h 929595"/>
              <a:gd name="connsiteX4" fmla="*/ 2379891 w 4277884"/>
              <a:gd name="connsiteY4" fmla="*/ 393567 h 929595"/>
              <a:gd name="connsiteX5" fmla="*/ 2635205 w 4277884"/>
              <a:gd name="connsiteY5" fmla="*/ 15633 h 929595"/>
              <a:gd name="connsiteX6" fmla="*/ 4277884 w 4277884"/>
              <a:gd name="connsiteY6" fmla="*/ 929595 h 929595"/>
              <a:gd name="connsiteX7" fmla="*/ 4277884 w 4277884"/>
              <a:gd name="connsiteY7" fmla="*/ 929595 h 929595"/>
              <a:gd name="connsiteX8" fmla="*/ 4277884 w 4277884"/>
              <a:gd name="connsiteY8" fmla="*/ 929595 h 929595"/>
              <a:gd name="connsiteX0" fmla="*/ 174 w 4277884"/>
              <a:gd name="connsiteY0" fmla="*/ 887554 h 929595"/>
              <a:gd name="connsiteX1" fmla="*/ 147318 w 4277884"/>
              <a:gd name="connsiteY1" fmla="*/ 719388 h 929595"/>
              <a:gd name="connsiteX2" fmla="*/ 906253 w 4277884"/>
              <a:gd name="connsiteY2" fmla="*/ 696178 h 929595"/>
              <a:gd name="connsiteX3" fmla="*/ 2133117 w 4277884"/>
              <a:gd name="connsiteY3" fmla="*/ 694207 h 929595"/>
              <a:gd name="connsiteX4" fmla="*/ 2379891 w 4277884"/>
              <a:gd name="connsiteY4" fmla="*/ 393567 h 929595"/>
              <a:gd name="connsiteX5" fmla="*/ 2635205 w 4277884"/>
              <a:gd name="connsiteY5" fmla="*/ 15633 h 929595"/>
              <a:gd name="connsiteX6" fmla="*/ 4277884 w 4277884"/>
              <a:gd name="connsiteY6" fmla="*/ 929595 h 929595"/>
              <a:gd name="connsiteX7" fmla="*/ 4277884 w 4277884"/>
              <a:gd name="connsiteY7" fmla="*/ 929595 h 929595"/>
              <a:gd name="connsiteX8" fmla="*/ 4277884 w 4277884"/>
              <a:gd name="connsiteY8" fmla="*/ 929595 h 929595"/>
              <a:gd name="connsiteX0" fmla="*/ 174 w 4277884"/>
              <a:gd name="connsiteY0" fmla="*/ 910929 h 952970"/>
              <a:gd name="connsiteX1" fmla="*/ 147318 w 4277884"/>
              <a:gd name="connsiteY1" fmla="*/ 742763 h 952970"/>
              <a:gd name="connsiteX2" fmla="*/ 906253 w 4277884"/>
              <a:gd name="connsiteY2" fmla="*/ 719553 h 952970"/>
              <a:gd name="connsiteX3" fmla="*/ 2133117 w 4277884"/>
              <a:gd name="connsiteY3" fmla="*/ 717582 h 952970"/>
              <a:gd name="connsiteX4" fmla="*/ 2379891 w 4277884"/>
              <a:gd name="connsiteY4" fmla="*/ 416942 h 952970"/>
              <a:gd name="connsiteX5" fmla="*/ 2673305 w 4277884"/>
              <a:gd name="connsiteY5" fmla="*/ 13608 h 952970"/>
              <a:gd name="connsiteX6" fmla="*/ 4277884 w 4277884"/>
              <a:gd name="connsiteY6" fmla="*/ 952970 h 952970"/>
              <a:gd name="connsiteX7" fmla="*/ 4277884 w 4277884"/>
              <a:gd name="connsiteY7" fmla="*/ 952970 h 952970"/>
              <a:gd name="connsiteX8" fmla="*/ 4277884 w 4277884"/>
              <a:gd name="connsiteY8" fmla="*/ 952970 h 952970"/>
              <a:gd name="connsiteX0" fmla="*/ 174 w 4277884"/>
              <a:gd name="connsiteY0" fmla="*/ 911717 h 953758"/>
              <a:gd name="connsiteX1" fmla="*/ 147318 w 4277884"/>
              <a:gd name="connsiteY1" fmla="*/ 743551 h 953758"/>
              <a:gd name="connsiteX2" fmla="*/ 906253 w 4277884"/>
              <a:gd name="connsiteY2" fmla="*/ 720341 h 953758"/>
              <a:gd name="connsiteX3" fmla="*/ 2133117 w 4277884"/>
              <a:gd name="connsiteY3" fmla="*/ 718370 h 953758"/>
              <a:gd name="connsiteX4" fmla="*/ 2379891 w 4277884"/>
              <a:gd name="connsiteY4" fmla="*/ 417730 h 953758"/>
              <a:gd name="connsiteX5" fmla="*/ 2673305 w 4277884"/>
              <a:gd name="connsiteY5" fmla="*/ 14396 h 953758"/>
              <a:gd name="connsiteX6" fmla="*/ 4277884 w 4277884"/>
              <a:gd name="connsiteY6" fmla="*/ 953758 h 953758"/>
              <a:gd name="connsiteX7" fmla="*/ 4277884 w 4277884"/>
              <a:gd name="connsiteY7" fmla="*/ 953758 h 953758"/>
              <a:gd name="connsiteX8" fmla="*/ 4277884 w 4277884"/>
              <a:gd name="connsiteY8" fmla="*/ 953758 h 953758"/>
              <a:gd name="connsiteX0" fmla="*/ 174 w 4277884"/>
              <a:gd name="connsiteY0" fmla="*/ 861571 h 903612"/>
              <a:gd name="connsiteX1" fmla="*/ 147318 w 4277884"/>
              <a:gd name="connsiteY1" fmla="*/ 693405 h 903612"/>
              <a:gd name="connsiteX2" fmla="*/ 906253 w 4277884"/>
              <a:gd name="connsiteY2" fmla="*/ 670195 h 903612"/>
              <a:gd name="connsiteX3" fmla="*/ 2133117 w 4277884"/>
              <a:gd name="connsiteY3" fmla="*/ 668224 h 903612"/>
              <a:gd name="connsiteX4" fmla="*/ 2379891 w 4277884"/>
              <a:gd name="connsiteY4" fmla="*/ 367584 h 903612"/>
              <a:gd name="connsiteX5" fmla="*/ 2686005 w 4277884"/>
              <a:gd name="connsiteY5" fmla="*/ 15050 h 903612"/>
              <a:gd name="connsiteX6" fmla="*/ 4277884 w 4277884"/>
              <a:gd name="connsiteY6" fmla="*/ 903612 h 903612"/>
              <a:gd name="connsiteX7" fmla="*/ 4277884 w 4277884"/>
              <a:gd name="connsiteY7" fmla="*/ 903612 h 903612"/>
              <a:gd name="connsiteX8" fmla="*/ 4277884 w 4277884"/>
              <a:gd name="connsiteY8" fmla="*/ 903612 h 903612"/>
              <a:gd name="connsiteX0" fmla="*/ 174 w 4277884"/>
              <a:gd name="connsiteY0" fmla="*/ 870845 h 912886"/>
              <a:gd name="connsiteX1" fmla="*/ 147318 w 4277884"/>
              <a:gd name="connsiteY1" fmla="*/ 702679 h 912886"/>
              <a:gd name="connsiteX2" fmla="*/ 906253 w 4277884"/>
              <a:gd name="connsiteY2" fmla="*/ 679469 h 912886"/>
              <a:gd name="connsiteX3" fmla="*/ 2133117 w 4277884"/>
              <a:gd name="connsiteY3" fmla="*/ 677498 h 912886"/>
              <a:gd name="connsiteX4" fmla="*/ 2379891 w 4277884"/>
              <a:gd name="connsiteY4" fmla="*/ 376858 h 912886"/>
              <a:gd name="connsiteX5" fmla="*/ 2686005 w 4277884"/>
              <a:gd name="connsiteY5" fmla="*/ 24324 h 912886"/>
              <a:gd name="connsiteX6" fmla="*/ 4277884 w 4277884"/>
              <a:gd name="connsiteY6" fmla="*/ 912886 h 912886"/>
              <a:gd name="connsiteX7" fmla="*/ 4277884 w 4277884"/>
              <a:gd name="connsiteY7" fmla="*/ 912886 h 912886"/>
              <a:gd name="connsiteX8" fmla="*/ 4277884 w 4277884"/>
              <a:gd name="connsiteY8" fmla="*/ 912886 h 912886"/>
              <a:gd name="connsiteX0" fmla="*/ 174 w 4277884"/>
              <a:gd name="connsiteY0" fmla="*/ 870845 h 912886"/>
              <a:gd name="connsiteX1" fmla="*/ 147318 w 4277884"/>
              <a:gd name="connsiteY1" fmla="*/ 702679 h 912886"/>
              <a:gd name="connsiteX2" fmla="*/ 906253 w 4277884"/>
              <a:gd name="connsiteY2" fmla="*/ 679469 h 912886"/>
              <a:gd name="connsiteX3" fmla="*/ 2133117 w 4277884"/>
              <a:gd name="connsiteY3" fmla="*/ 677498 h 912886"/>
              <a:gd name="connsiteX4" fmla="*/ 2379891 w 4277884"/>
              <a:gd name="connsiteY4" fmla="*/ 376858 h 912886"/>
              <a:gd name="connsiteX5" fmla="*/ 2686005 w 4277884"/>
              <a:gd name="connsiteY5" fmla="*/ 24324 h 912886"/>
              <a:gd name="connsiteX6" fmla="*/ 4277884 w 4277884"/>
              <a:gd name="connsiteY6" fmla="*/ 912886 h 912886"/>
              <a:gd name="connsiteX7" fmla="*/ 4277884 w 4277884"/>
              <a:gd name="connsiteY7" fmla="*/ 912886 h 912886"/>
              <a:gd name="connsiteX8" fmla="*/ 4277884 w 4277884"/>
              <a:gd name="connsiteY8" fmla="*/ 912886 h 912886"/>
              <a:gd name="connsiteX0" fmla="*/ 174 w 4277884"/>
              <a:gd name="connsiteY0" fmla="*/ 873665 h 915706"/>
              <a:gd name="connsiteX1" fmla="*/ 147318 w 4277884"/>
              <a:gd name="connsiteY1" fmla="*/ 705499 h 915706"/>
              <a:gd name="connsiteX2" fmla="*/ 906253 w 4277884"/>
              <a:gd name="connsiteY2" fmla="*/ 682289 h 915706"/>
              <a:gd name="connsiteX3" fmla="*/ 2133117 w 4277884"/>
              <a:gd name="connsiteY3" fmla="*/ 680318 h 915706"/>
              <a:gd name="connsiteX4" fmla="*/ 2379891 w 4277884"/>
              <a:gd name="connsiteY4" fmla="*/ 379678 h 915706"/>
              <a:gd name="connsiteX5" fmla="*/ 2686005 w 4277884"/>
              <a:gd name="connsiteY5" fmla="*/ 27144 h 915706"/>
              <a:gd name="connsiteX6" fmla="*/ 4277884 w 4277884"/>
              <a:gd name="connsiteY6" fmla="*/ 915706 h 915706"/>
              <a:gd name="connsiteX7" fmla="*/ 4277884 w 4277884"/>
              <a:gd name="connsiteY7" fmla="*/ 915706 h 915706"/>
              <a:gd name="connsiteX8" fmla="*/ 4277884 w 4277884"/>
              <a:gd name="connsiteY8" fmla="*/ 915706 h 91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7884" h="915706">
                <a:moveTo>
                  <a:pt x="174" y="873665"/>
                </a:moveTo>
                <a:cubicBezTo>
                  <a:pt x="-702" y="804471"/>
                  <a:pt x="-3695" y="737395"/>
                  <a:pt x="147318" y="705499"/>
                </a:cubicBezTo>
                <a:cubicBezTo>
                  <a:pt x="298331" y="673603"/>
                  <a:pt x="575287" y="686486"/>
                  <a:pt x="906253" y="682289"/>
                </a:cubicBezTo>
                <a:cubicBezTo>
                  <a:pt x="1237219" y="678092"/>
                  <a:pt x="1724162" y="680975"/>
                  <a:pt x="2133117" y="680318"/>
                </a:cubicBezTo>
                <a:cubicBezTo>
                  <a:pt x="2378723" y="629883"/>
                  <a:pt x="2363943" y="539340"/>
                  <a:pt x="2379891" y="379678"/>
                </a:cubicBezTo>
                <a:cubicBezTo>
                  <a:pt x="2395839" y="220016"/>
                  <a:pt x="2369673" y="-93944"/>
                  <a:pt x="2686005" y="27144"/>
                </a:cubicBezTo>
                <a:cubicBezTo>
                  <a:pt x="3002337" y="148232"/>
                  <a:pt x="4012571" y="767612"/>
                  <a:pt x="4277884" y="915706"/>
                </a:cubicBezTo>
                <a:lnTo>
                  <a:pt x="4277884" y="915706"/>
                </a:lnTo>
                <a:lnTo>
                  <a:pt x="4277884" y="915706"/>
                </a:lnTo>
              </a:path>
            </a:pathLst>
          </a:custGeom>
          <a:noFill/>
          <a:ln>
            <a:solidFill>
              <a:srgbClr val="FF0000"/>
            </a:solidFill>
            <a:tailEnd type="triangle" w="sm" len="lg"/>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4" name="Group 23"/>
          <p:cNvGrpSpPr/>
          <p:nvPr/>
        </p:nvGrpSpPr>
        <p:grpSpPr>
          <a:xfrm>
            <a:off x="5246568" y="2659671"/>
            <a:ext cx="535258" cy="602920"/>
            <a:chOff x="7861610" y="869797"/>
            <a:chExt cx="535258" cy="602920"/>
          </a:xfrm>
        </p:grpSpPr>
        <p:sp>
          <p:nvSpPr>
            <p:cNvPr id="25" name="Flowchart: Off-page Connector 24"/>
            <p:cNvSpPr/>
            <p:nvPr/>
          </p:nvSpPr>
          <p:spPr>
            <a:xfrm flipV="1">
              <a:off x="7861610" y="869797"/>
              <a:ext cx="535258" cy="602920"/>
            </a:xfrm>
            <a:prstGeom prst="flowChartOffpageConnector">
              <a:avLst/>
            </a:prstGeom>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prstClr val="black"/>
                </a:solidFill>
              </a:endParaRPr>
            </a:p>
          </p:txBody>
        </p:sp>
        <p:pic>
          <p:nvPicPr>
            <p:cNvPr id="26" name="Picture 25"/>
            <p:cNvPicPr>
              <a:picLocks noChangeAspect="1"/>
            </p:cNvPicPr>
            <p:nvPr/>
          </p:nvPicPr>
          <p:blipFill>
            <a:blip r:embed="rId6">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920966" y="1013556"/>
              <a:ext cx="416545" cy="416545"/>
            </a:xfrm>
            <a:prstGeom prst="rect">
              <a:avLst/>
            </a:prstGeom>
          </p:spPr>
        </p:pic>
      </p:grpSp>
      <p:grpSp>
        <p:nvGrpSpPr>
          <p:cNvPr id="27" name="Group 26"/>
          <p:cNvGrpSpPr/>
          <p:nvPr/>
        </p:nvGrpSpPr>
        <p:grpSpPr>
          <a:xfrm>
            <a:off x="7192794" y="1840132"/>
            <a:ext cx="535258" cy="602920"/>
            <a:chOff x="7861610" y="869797"/>
            <a:chExt cx="535258" cy="602920"/>
          </a:xfrm>
        </p:grpSpPr>
        <p:sp>
          <p:nvSpPr>
            <p:cNvPr id="28" name="Flowchart: Off-page Connector 27"/>
            <p:cNvSpPr/>
            <p:nvPr/>
          </p:nvSpPr>
          <p:spPr>
            <a:xfrm>
              <a:off x="7861610" y="869797"/>
              <a:ext cx="535258" cy="602920"/>
            </a:xfrm>
            <a:prstGeom prst="flowChartOffpageConnector">
              <a:avLst/>
            </a:prstGeom>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prstClr val="black"/>
                </a:solidFill>
              </a:endParaRPr>
            </a:p>
          </p:txBody>
        </p:sp>
        <p:pic>
          <p:nvPicPr>
            <p:cNvPr id="29" name="Picture 28"/>
            <p:cNvPicPr>
              <a:picLocks noChangeAspect="1"/>
            </p:cNvPicPr>
            <p:nvPr/>
          </p:nvPicPr>
          <p:blipFill>
            <a:blip r:embed="rId6">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920966" y="913197"/>
              <a:ext cx="416545" cy="416545"/>
            </a:xfrm>
            <a:prstGeom prst="rect">
              <a:avLst/>
            </a:prstGeom>
          </p:spPr>
        </p:pic>
      </p:grpSp>
      <p:grpSp>
        <p:nvGrpSpPr>
          <p:cNvPr id="30" name="Group 29"/>
          <p:cNvGrpSpPr/>
          <p:nvPr/>
        </p:nvGrpSpPr>
        <p:grpSpPr>
          <a:xfrm>
            <a:off x="3668751" y="1691852"/>
            <a:ext cx="535258" cy="602920"/>
            <a:chOff x="7861610" y="869797"/>
            <a:chExt cx="535258" cy="602920"/>
          </a:xfrm>
        </p:grpSpPr>
        <p:sp>
          <p:nvSpPr>
            <p:cNvPr id="31" name="Flowchart: Off-page Connector 30"/>
            <p:cNvSpPr/>
            <p:nvPr/>
          </p:nvSpPr>
          <p:spPr>
            <a:xfrm>
              <a:off x="7861610" y="869797"/>
              <a:ext cx="535258" cy="602920"/>
            </a:xfrm>
            <a:prstGeom prst="flowChartOffpageConnector">
              <a:avLst/>
            </a:prstGeom>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prstClr val="black"/>
                </a:solidFill>
              </a:endParaRPr>
            </a:p>
          </p:txBody>
        </p:sp>
        <p:pic>
          <p:nvPicPr>
            <p:cNvPr id="32" name="Picture 31"/>
            <p:cNvPicPr>
              <a:picLocks noChangeAspect="1"/>
            </p:cNvPicPr>
            <p:nvPr/>
          </p:nvPicPr>
          <p:blipFill>
            <a:blip r:embed="rId6">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7920966" y="913197"/>
              <a:ext cx="416545" cy="416545"/>
            </a:xfrm>
            <a:prstGeom prst="rect">
              <a:avLst/>
            </a:prstGeom>
          </p:spPr>
        </p:pic>
      </p:grpSp>
      <p:pic>
        <p:nvPicPr>
          <p:cNvPr id="21" name="图片 3" descr="bicycle.png"/>
          <p:cNvPicPr>
            <a:picLocks noChangeAspect="1"/>
          </p:cNvPicPr>
          <p:nvPr/>
        </p:nvPicPr>
        <p:blipFill>
          <a:blip r:embed="rId3" cstate="print"/>
          <a:srcRect t="17373"/>
          <a:stretch>
            <a:fillRect/>
          </a:stretch>
        </p:blipFill>
        <p:spPr>
          <a:xfrm>
            <a:off x="3615864" y="2245064"/>
            <a:ext cx="641032" cy="529666"/>
          </a:xfrm>
          <a:prstGeom prst="rect">
            <a:avLst/>
          </a:prstGeom>
        </p:spPr>
      </p:pic>
      <p:pic>
        <p:nvPicPr>
          <p:cNvPr id="22" name="图片 3" descr="bicycle.png"/>
          <p:cNvPicPr>
            <a:picLocks noChangeAspect="1"/>
          </p:cNvPicPr>
          <p:nvPr/>
        </p:nvPicPr>
        <p:blipFill>
          <a:blip r:embed="rId3" cstate="print"/>
          <a:srcRect t="17373"/>
          <a:stretch>
            <a:fillRect/>
          </a:stretch>
        </p:blipFill>
        <p:spPr>
          <a:xfrm>
            <a:off x="5207620" y="2161925"/>
            <a:ext cx="641032" cy="529666"/>
          </a:xfrm>
          <a:prstGeom prst="rect">
            <a:avLst/>
          </a:prstGeom>
        </p:spPr>
      </p:pic>
      <p:pic>
        <p:nvPicPr>
          <p:cNvPr id="23" name="图片 3" descr="bicycle.png"/>
          <p:cNvPicPr>
            <a:picLocks noChangeAspect="1"/>
          </p:cNvPicPr>
          <p:nvPr/>
        </p:nvPicPr>
        <p:blipFill>
          <a:blip r:embed="rId3" cstate="print"/>
          <a:srcRect t="17373"/>
          <a:stretch>
            <a:fillRect/>
          </a:stretch>
        </p:blipFill>
        <p:spPr>
          <a:xfrm>
            <a:off x="7168659" y="2400416"/>
            <a:ext cx="641032" cy="529666"/>
          </a:xfrm>
          <a:prstGeom prst="rect">
            <a:avLst/>
          </a:prstGeom>
        </p:spPr>
      </p:pic>
      <p:sp>
        <p:nvSpPr>
          <p:cNvPr id="33" name="TextBox 32"/>
          <p:cNvSpPr txBox="1"/>
          <p:nvPr/>
        </p:nvSpPr>
        <p:spPr>
          <a:xfrm>
            <a:off x="6454582" y="1467992"/>
            <a:ext cx="2011680" cy="369332"/>
          </a:xfrm>
          <a:prstGeom prst="rect">
            <a:avLst/>
          </a:prstGeom>
          <a:noFill/>
        </p:spPr>
        <p:txBody>
          <a:bodyPr wrap="square" rtlCol="0">
            <a:spAutoFit/>
          </a:bodyPr>
          <a:lstStyle/>
          <a:p>
            <a:pPr algn="ctr"/>
            <a:r>
              <a:rPr lang="en-US" dirty="0" smtClean="0">
                <a:solidFill>
                  <a:schemeClr val="bg2">
                    <a:lumMod val="25000"/>
                  </a:schemeClr>
                </a:solidFill>
                <a:latin typeface="Lucida Handwriting" panose="03010101010101010101" pitchFamily="66" charset="0"/>
              </a:rPr>
              <a:t>Reconfigure</a:t>
            </a:r>
            <a:endParaRPr lang="en-US" dirty="0">
              <a:solidFill>
                <a:schemeClr val="bg2">
                  <a:lumMod val="25000"/>
                </a:schemeClr>
              </a:solidFill>
              <a:latin typeface="Lucida Handwriting" panose="03010101010101010101" pitchFamily="66" charset="0"/>
            </a:endParaRPr>
          </a:p>
        </p:txBody>
      </p:sp>
    </p:spTree>
    <p:extLst>
      <p:ext uri="{BB962C8B-B14F-4D97-AF65-F5344CB8AC3E}">
        <p14:creationId xmlns:p14="http://schemas.microsoft.com/office/powerpoint/2010/main" val="3704016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xEl>
                                              <p:pRg st="0" end="0"/>
                                            </p:txEl>
                                          </p:spTgt>
                                        </p:tgtEl>
                                      </p:cBhvr>
                                    </p:animEffect>
                                    <p:set>
                                      <p:cBhvr>
                                        <p:cTn id="7" dur="1" fill="hold">
                                          <p:stCondLst>
                                            <p:cond delay="499"/>
                                          </p:stCondLst>
                                        </p:cTn>
                                        <p:tgtEl>
                                          <p:spTgt spid="6">
                                            <p:txEl>
                                              <p:pRg st="0" end="0"/>
                                            </p:txEl>
                                          </p:spTgt>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fade">
                                      <p:cBhvr>
                                        <p:cTn id="14" dur="500"/>
                                        <p:tgtEl>
                                          <p:spTgt spid="6">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fade">
                                      <p:cBhvr>
                                        <p:cTn id="20" dur="500"/>
                                        <p:tgtEl>
                                          <p:spTgt spid="6">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Effect transition="in" filter="fade">
                                      <p:cBhvr>
                                        <p:cTn id="23" dur="500"/>
                                        <p:tgtEl>
                                          <p:spTgt spid="6">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7" end="7"/>
                                            </p:txEl>
                                          </p:spTgt>
                                        </p:tgtEl>
                                        <p:attrNameLst>
                                          <p:attrName>style.visibility</p:attrName>
                                        </p:attrNameLst>
                                      </p:cBhvr>
                                      <p:to>
                                        <p:strVal val="visible"/>
                                      </p:to>
                                    </p:set>
                                    <p:animEffect transition="in" filter="fade">
                                      <p:cBhvr>
                                        <p:cTn id="26" dur="500"/>
                                        <p:tgtEl>
                                          <p:spTgt spid="6">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animEffect transition="in" filter="fade">
                                      <p:cBhvr>
                                        <p:cTn id="29" dur="500"/>
                                        <p:tgtEl>
                                          <p:spTgt spid="6">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fade">
                                      <p:cBhvr>
                                        <p:cTn id="38" dur="500"/>
                                        <p:tgtEl>
                                          <p:spTgt spid="1026"/>
                                        </p:tgtEl>
                                      </p:cBhvr>
                                    </p:animEffect>
                                  </p:childTnLst>
                                </p:cTn>
                              </p:par>
                            </p:childTnLst>
                          </p:cTn>
                        </p:par>
                        <p:par>
                          <p:cTn id="39" fill="hold">
                            <p:stCondLst>
                              <p:cond delay="1000"/>
                            </p:stCondLst>
                            <p:childTnLst>
                              <p:par>
                                <p:cTn id="40" presetID="10" presetClass="entr" presetSubtype="0" fill="hold" nodeType="afterEffect">
                                  <p:stCondLst>
                                    <p:cond delay="100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par>
                          <p:cTn id="52" fill="hold">
                            <p:stCondLst>
                              <p:cond delay="1000"/>
                            </p:stCondLst>
                            <p:childTnLst>
                              <p:par>
                                <p:cTn id="53" presetID="9" presetClass="emph" presetSubtype="0" nodeType="afterEffect">
                                  <p:stCondLst>
                                    <p:cond delay="1000"/>
                                  </p:stCondLst>
                                  <p:childTnLst>
                                    <p:set>
                                      <p:cBhvr rctx="PPT">
                                        <p:cTn id="54" dur="indefinite"/>
                                        <p:tgtEl>
                                          <p:spTgt spid="7"/>
                                        </p:tgtEl>
                                        <p:attrNameLst>
                                          <p:attrName>style.opacity</p:attrName>
                                        </p:attrNameLst>
                                      </p:cBhvr>
                                      <p:to>
                                        <p:strVal val="0.25"/>
                                      </p:to>
                                    </p:set>
                                    <p:animEffect filter="image" prLst="opacity: 0.25">
                                      <p:cBhvr rctx="IE">
                                        <p:cTn id="55" dur="indefinite"/>
                                        <p:tgtEl>
                                          <p:spTgt spid="7"/>
                                        </p:tgtEl>
                                      </p:cBhvr>
                                    </p:animEffect>
                                  </p:childTnLst>
                                </p:cTn>
                              </p:par>
                            </p:childTnLst>
                          </p:cTn>
                        </p:par>
                        <p:par>
                          <p:cTn id="56" fill="hold">
                            <p:stCondLst>
                              <p:cond delay="2000"/>
                            </p:stCondLst>
                            <p:childTnLst>
                              <p:par>
                                <p:cTn id="57" presetID="1" presetClass="entr" presetSubtype="0" fill="hold" nodeType="after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par>
                          <p:cTn id="59" fill="hold">
                            <p:stCondLst>
                              <p:cond delay="2000"/>
                            </p:stCondLst>
                            <p:childTnLst>
                              <p:par>
                                <p:cTn id="60" presetID="47" presetClass="entr" presetSubtype="0" fill="hold"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anim calcmode="lin" valueType="num">
                                      <p:cBhvr>
                                        <p:cTn id="63" dur="500" fill="hold"/>
                                        <p:tgtEl>
                                          <p:spTgt spid="30"/>
                                        </p:tgtEl>
                                        <p:attrNameLst>
                                          <p:attrName>ppt_x</p:attrName>
                                        </p:attrNameLst>
                                      </p:cBhvr>
                                      <p:tavLst>
                                        <p:tav tm="0">
                                          <p:val>
                                            <p:strVal val="#ppt_x"/>
                                          </p:val>
                                        </p:tav>
                                        <p:tav tm="100000">
                                          <p:val>
                                            <p:strVal val="#ppt_x"/>
                                          </p:val>
                                        </p:tav>
                                      </p:tavLst>
                                    </p:anim>
                                    <p:anim calcmode="lin" valueType="num">
                                      <p:cBhvr>
                                        <p:cTn id="64" dur="500" fill="hold"/>
                                        <p:tgtEl>
                                          <p:spTgt spid="30"/>
                                        </p:tgtEl>
                                        <p:attrNameLst>
                                          <p:attrName>ppt_y</p:attrName>
                                        </p:attrNameLst>
                                      </p:cBhvr>
                                      <p:tavLst>
                                        <p:tav tm="0">
                                          <p:val>
                                            <p:strVal val="#ppt_y-.1"/>
                                          </p:val>
                                        </p:tav>
                                        <p:tav tm="100000">
                                          <p:val>
                                            <p:strVal val="#ppt_y"/>
                                          </p:val>
                                        </p:tav>
                                      </p:tavLst>
                                    </p:anim>
                                  </p:childTnLst>
                                </p:cTn>
                              </p:par>
                            </p:childTnLst>
                          </p:cTn>
                        </p:par>
                        <p:par>
                          <p:cTn id="65" fill="hold">
                            <p:stCondLst>
                              <p:cond delay="2500"/>
                            </p:stCondLst>
                            <p:childTnLst>
                              <p:par>
                                <p:cTn id="66" presetID="9" presetClass="emph" presetSubtype="0" nodeType="afterEffect">
                                  <p:stCondLst>
                                    <p:cond delay="0"/>
                                  </p:stCondLst>
                                  <p:childTnLst>
                                    <p:set>
                                      <p:cBhvr rctx="PPT">
                                        <p:cTn id="67" dur="indefinite"/>
                                        <p:tgtEl>
                                          <p:spTgt spid="21"/>
                                        </p:tgtEl>
                                        <p:attrNameLst>
                                          <p:attrName>style.opacity</p:attrName>
                                        </p:attrNameLst>
                                      </p:cBhvr>
                                      <p:to>
                                        <p:strVal val="0.25"/>
                                      </p:to>
                                    </p:set>
                                    <p:animEffect filter="image" prLst="opacity: 0.25">
                                      <p:cBhvr rctx="IE">
                                        <p:cTn id="68" dur="indefinite"/>
                                        <p:tgtEl>
                                          <p:spTgt spid="21"/>
                                        </p:tgtEl>
                                      </p:cBhvr>
                                    </p:animEffect>
                                  </p:childTnLst>
                                </p:cTn>
                              </p:par>
                            </p:childTnLst>
                          </p:cTn>
                        </p:par>
                        <p:par>
                          <p:cTn id="69" fill="hold">
                            <p:stCondLst>
                              <p:cond delay="2500"/>
                            </p:stCondLst>
                            <p:childTnLst>
                              <p:par>
                                <p:cTn id="70" presetID="1" presetClass="entr" presetSubtype="0" fill="hold" nodeType="afterEffect">
                                  <p:stCondLst>
                                    <p:cond delay="0"/>
                                  </p:stCondLst>
                                  <p:childTnLst>
                                    <p:set>
                                      <p:cBhvr>
                                        <p:cTn id="71" dur="1" fill="hold">
                                          <p:stCondLst>
                                            <p:cond delay="0"/>
                                          </p:stCondLst>
                                        </p:cTn>
                                        <p:tgtEl>
                                          <p:spTgt spid="22"/>
                                        </p:tgtEl>
                                        <p:attrNameLst>
                                          <p:attrName>style.visibility</p:attrName>
                                        </p:attrNameLst>
                                      </p:cBhvr>
                                      <p:to>
                                        <p:strVal val="visible"/>
                                      </p:to>
                                    </p:set>
                                  </p:childTnLst>
                                </p:cTn>
                              </p:par>
                            </p:childTnLst>
                          </p:cTn>
                        </p:par>
                        <p:par>
                          <p:cTn id="72" fill="hold">
                            <p:stCondLst>
                              <p:cond delay="2500"/>
                            </p:stCondLst>
                            <p:childTnLst>
                              <p:par>
                                <p:cTn id="73" presetID="42" presetClass="entr" presetSubtype="0" fill="hold" nodeType="after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anim calcmode="lin" valueType="num">
                                      <p:cBhvr>
                                        <p:cTn id="76" dur="500" fill="hold"/>
                                        <p:tgtEl>
                                          <p:spTgt spid="24"/>
                                        </p:tgtEl>
                                        <p:attrNameLst>
                                          <p:attrName>ppt_x</p:attrName>
                                        </p:attrNameLst>
                                      </p:cBhvr>
                                      <p:tavLst>
                                        <p:tav tm="0">
                                          <p:val>
                                            <p:strVal val="#ppt_x"/>
                                          </p:val>
                                        </p:tav>
                                        <p:tav tm="100000">
                                          <p:val>
                                            <p:strVal val="#ppt_x"/>
                                          </p:val>
                                        </p:tav>
                                      </p:tavLst>
                                    </p:anim>
                                    <p:anim calcmode="lin" valueType="num">
                                      <p:cBhvr>
                                        <p:cTn id="77" dur="500" fill="hold"/>
                                        <p:tgtEl>
                                          <p:spTgt spid="24"/>
                                        </p:tgtEl>
                                        <p:attrNameLst>
                                          <p:attrName>ppt_y</p:attrName>
                                        </p:attrNameLst>
                                      </p:cBhvr>
                                      <p:tavLst>
                                        <p:tav tm="0">
                                          <p:val>
                                            <p:strVal val="#ppt_y+.1"/>
                                          </p:val>
                                        </p:tav>
                                        <p:tav tm="100000">
                                          <p:val>
                                            <p:strVal val="#ppt_y"/>
                                          </p:val>
                                        </p:tav>
                                      </p:tavLst>
                                    </p:anim>
                                  </p:childTnLst>
                                </p:cTn>
                              </p:par>
                            </p:childTnLst>
                          </p:cTn>
                        </p:par>
                        <p:par>
                          <p:cTn id="78" fill="hold">
                            <p:stCondLst>
                              <p:cond delay="3000"/>
                            </p:stCondLst>
                            <p:childTnLst>
                              <p:par>
                                <p:cTn id="79" presetID="9" presetClass="emph" presetSubtype="0" nodeType="afterEffect">
                                  <p:stCondLst>
                                    <p:cond delay="0"/>
                                  </p:stCondLst>
                                  <p:childTnLst>
                                    <p:set>
                                      <p:cBhvr rctx="PPT">
                                        <p:cTn id="80" dur="indefinite"/>
                                        <p:tgtEl>
                                          <p:spTgt spid="22"/>
                                        </p:tgtEl>
                                        <p:attrNameLst>
                                          <p:attrName>style.opacity</p:attrName>
                                        </p:attrNameLst>
                                      </p:cBhvr>
                                      <p:to>
                                        <p:strVal val="0.25"/>
                                      </p:to>
                                    </p:set>
                                    <p:animEffect filter="image" prLst="opacity: 0.25">
                                      <p:cBhvr rctx="IE">
                                        <p:cTn id="81" dur="indefinite"/>
                                        <p:tgtEl>
                                          <p:spTgt spid="22"/>
                                        </p:tgtEl>
                                      </p:cBhvr>
                                    </p:animEffect>
                                  </p:childTnLst>
                                </p:cTn>
                              </p:par>
                            </p:childTnLst>
                          </p:cTn>
                        </p:par>
                        <p:par>
                          <p:cTn id="82" fill="hold">
                            <p:stCondLst>
                              <p:cond delay="3000"/>
                            </p:stCondLst>
                            <p:childTnLst>
                              <p:par>
                                <p:cTn id="83" presetID="1" presetClass="entr" presetSubtype="0" fill="hold" nodeType="afterEffect">
                                  <p:stCondLst>
                                    <p:cond delay="0"/>
                                  </p:stCondLst>
                                  <p:childTnLst>
                                    <p:set>
                                      <p:cBhvr>
                                        <p:cTn id="84" dur="1" fill="hold">
                                          <p:stCondLst>
                                            <p:cond delay="0"/>
                                          </p:stCondLst>
                                        </p:cTn>
                                        <p:tgtEl>
                                          <p:spTgt spid="23"/>
                                        </p:tgtEl>
                                        <p:attrNameLst>
                                          <p:attrName>style.visibility</p:attrName>
                                        </p:attrNameLst>
                                      </p:cBhvr>
                                      <p:to>
                                        <p:strVal val="visible"/>
                                      </p:to>
                                    </p:set>
                                  </p:childTnLst>
                                </p:cTn>
                              </p:par>
                            </p:childTnLst>
                          </p:cTn>
                        </p:par>
                        <p:par>
                          <p:cTn id="85" fill="hold">
                            <p:stCondLst>
                              <p:cond delay="3000"/>
                            </p:stCondLst>
                            <p:childTnLst>
                              <p:par>
                                <p:cTn id="86" presetID="47" presetClass="entr" presetSubtype="0" fill="hold" nodeType="after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500"/>
                                        <p:tgtEl>
                                          <p:spTgt spid="27"/>
                                        </p:tgtEl>
                                      </p:cBhvr>
                                    </p:animEffect>
                                    <p:anim calcmode="lin" valueType="num">
                                      <p:cBhvr>
                                        <p:cTn id="89" dur="500" fill="hold"/>
                                        <p:tgtEl>
                                          <p:spTgt spid="27"/>
                                        </p:tgtEl>
                                        <p:attrNameLst>
                                          <p:attrName>ppt_x</p:attrName>
                                        </p:attrNameLst>
                                      </p:cBhvr>
                                      <p:tavLst>
                                        <p:tav tm="0">
                                          <p:val>
                                            <p:strVal val="#ppt_x"/>
                                          </p:val>
                                        </p:tav>
                                        <p:tav tm="100000">
                                          <p:val>
                                            <p:strVal val="#ppt_x"/>
                                          </p:val>
                                        </p:tav>
                                      </p:tavLst>
                                    </p:anim>
                                    <p:anim calcmode="lin" valueType="num">
                                      <p:cBhvr>
                                        <p:cTn id="90" dur="500" fill="hold"/>
                                        <p:tgtEl>
                                          <p:spTgt spid="27"/>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fade">
                                      <p:cBhvr>
                                        <p:cTn id="93" dur="500"/>
                                        <p:tgtEl>
                                          <p:spTgt spid="33"/>
                                        </p:tgtEl>
                                      </p:cBhvr>
                                    </p:animEffect>
                                    <p:anim calcmode="lin" valueType="num">
                                      <p:cBhvr>
                                        <p:cTn id="94" dur="500" fill="hold"/>
                                        <p:tgtEl>
                                          <p:spTgt spid="33"/>
                                        </p:tgtEl>
                                        <p:attrNameLst>
                                          <p:attrName>ppt_x</p:attrName>
                                        </p:attrNameLst>
                                      </p:cBhvr>
                                      <p:tavLst>
                                        <p:tav tm="0">
                                          <p:val>
                                            <p:strVal val="#ppt_x"/>
                                          </p:val>
                                        </p:tav>
                                        <p:tav tm="100000">
                                          <p:val>
                                            <p:strVal val="#ppt_x"/>
                                          </p:val>
                                        </p:tav>
                                      </p:tavLst>
                                    </p:anim>
                                    <p:anim calcmode="lin" valueType="num">
                                      <p:cBhvr>
                                        <p:cTn id="95"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50000"/>
                  </a:schemeClr>
                </a:solidFill>
              </a:rPr>
              <a:t>Formulation and solution</a:t>
            </a:r>
            <a:endParaRPr lang="en-US" dirty="0">
              <a:solidFill>
                <a:schemeClr val="accent3">
                  <a:lumMod val="50000"/>
                </a:schemeClr>
              </a:solidFill>
            </a:endParaRPr>
          </a:p>
        </p:txBody>
      </p:sp>
      <p:sp>
        <p:nvSpPr>
          <p:cNvPr id="5" name="Content Placeholder 4"/>
          <p:cNvSpPr>
            <a:spLocks noGrp="1"/>
          </p:cNvSpPr>
          <p:nvPr>
            <p:ph idx="1"/>
          </p:nvPr>
        </p:nvSpPr>
        <p:spPr>
          <a:xfrm>
            <a:off x="1028700" y="5029200"/>
            <a:ext cx="7200900" cy="838201"/>
          </a:xfrm>
        </p:spPr>
        <p:txBody>
          <a:bodyPr/>
          <a:lstStyle/>
          <a:p>
            <a:r>
              <a:rPr lang="en-US" b="1" dirty="0" smtClean="0"/>
              <a:t>Static planning:</a:t>
            </a:r>
            <a:r>
              <a:rPr lang="en-US" dirty="0" smtClean="0"/>
              <a:t> </a:t>
            </a:r>
            <a:r>
              <a:rPr lang="en-US" b="1" i="1" dirty="0" smtClean="0">
                <a:solidFill>
                  <a:srgbClr val="C00000"/>
                </a:solidFill>
              </a:rPr>
              <a:t>Balanced Delay-Opportunity-Priority (BDOP)</a:t>
            </a:r>
          </a:p>
          <a:p>
            <a:r>
              <a:rPr lang="en-US" b="1" dirty="0" smtClean="0"/>
              <a:t>Dynamic adaptation:</a:t>
            </a:r>
            <a:r>
              <a:rPr lang="en-US" dirty="0" smtClean="0"/>
              <a:t> </a:t>
            </a:r>
            <a:r>
              <a:rPr lang="en-US" b="1" i="1" dirty="0" smtClean="0">
                <a:solidFill>
                  <a:srgbClr val="C00000"/>
                </a:solidFill>
              </a:rPr>
              <a:t>Lyapunov control strategy</a:t>
            </a:r>
            <a:endParaRPr lang="en-US" b="1" i="1" dirty="0">
              <a:solidFill>
                <a:srgbClr val="C00000"/>
              </a:solidFill>
            </a:endParaRPr>
          </a:p>
        </p:txBody>
      </p:sp>
      <p:sp>
        <p:nvSpPr>
          <p:cNvPr id="4" name="Slide Number Placeholder 3"/>
          <p:cNvSpPr>
            <a:spLocks noGrp="1"/>
          </p:cNvSpPr>
          <p:nvPr>
            <p:ph type="sldNum" sz="quarter" idx="12"/>
          </p:nvPr>
        </p:nvSpPr>
        <p:spPr/>
        <p:txBody>
          <a:bodyPr/>
          <a:lstStyle/>
          <a:p>
            <a:fld id="{69E57DC2-970A-4B3E-BB1C-7A09969E49DF}" type="slidenum">
              <a:rPr lang="en-US" smtClean="0">
                <a:solidFill>
                  <a:srgbClr val="1A2E40"/>
                </a:solidFill>
              </a:rPr>
              <a:pPr/>
              <a:t>27</a:t>
            </a:fld>
            <a:endParaRPr lang="en-US" dirty="0">
              <a:solidFill>
                <a:srgbClr val="1A2E40"/>
              </a:solidFill>
            </a:endParaRPr>
          </a:p>
        </p:txBody>
      </p:sp>
      <p:pic>
        <p:nvPicPr>
          <p:cNvPr id="1026" name="Picture 2" descr="https://d30y9cdsu7xlg0.cloudfront.net/png/122005-200.png"/>
          <p:cNvPicPr>
            <a:picLocks noChangeAspect="1" noChangeArrowheads="1"/>
          </p:cNvPicPr>
          <p:nvPr/>
        </p:nvPicPr>
        <p:blipFill rotWithShape="1">
          <a:blip r:embed="rId3">
            <a:extLst>
              <a:ext uri="{28A0092B-C50C-407E-A947-70E740481C1C}">
                <a14:useLocalDpi xmlns:a14="http://schemas.microsoft.com/office/drawing/2010/main" val="0"/>
              </a:ext>
            </a:extLst>
          </a:blip>
          <a:srcRect l="50325" b="50345"/>
          <a:stretch/>
        </p:blipFill>
        <p:spPr bwMode="auto">
          <a:xfrm>
            <a:off x="0" y="5644055"/>
            <a:ext cx="1214431" cy="1213945"/>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CD0A2DD-D8EF-E144-9842-8A8BD4B1D610}"/>
              </a:ext>
            </a:extLst>
          </p:cNvPr>
          <p:cNvGrpSpPr/>
          <p:nvPr/>
        </p:nvGrpSpPr>
        <p:grpSpPr>
          <a:xfrm>
            <a:off x="1033272" y="1703673"/>
            <a:ext cx="7202799" cy="2745383"/>
            <a:chOff x="1026800" y="3345481"/>
            <a:chExt cx="7202799" cy="2745383"/>
          </a:xfrm>
        </p:grpSpPr>
        <p:pic>
          <p:nvPicPr>
            <p:cNvPr id="25" name="Picture 24"/>
            <p:cNvPicPr>
              <a:picLocks noChangeAspect="1"/>
            </p:cNvPicPr>
            <p:nvPr/>
          </p:nvPicPr>
          <p:blipFill rotWithShape="1">
            <a:blip r:embed="rId4"/>
            <a:srcRect t="55157"/>
            <a:stretch/>
          </p:blipFill>
          <p:spPr>
            <a:xfrm>
              <a:off x="1979421" y="5106446"/>
              <a:ext cx="5297556" cy="984418"/>
            </a:xfrm>
            <a:prstGeom prst="rect">
              <a:avLst/>
            </a:prstGeom>
          </p:spPr>
        </p:pic>
        <p:sp>
          <p:nvSpPr>
            <p:cNvPr id="26" name="TextBox 25">
              <a:extLst>
                <a:ext uri="{FF2B5EF4-FFF2-40B4-BE49-F238E27FC236}">
                  <a16:creationId xmlns:a16="http://schemas.microsoft.com/office/drawing/2014/main" id="{E05ECA4E-52A5-5F4A-8112-904C20DC52C5}"/>
                </a:ext>
              </a:extLst>
            </p:cNvPr>
            <p:cNvSpPr txBox="1"/>
            <p:nvPr/>
          </p:nvSpPr>
          <p:spPr>
            <a:xfrm>
              <a:off x="1026800" y="3345481"/>
              <a:ext cx="7202799" cy="1785104"/>
            </a:xfrm>
            <a:prstGeom prst="rect">
              <a:avLst/>
            </a:prstGeom>
            <a:solidFill>
              <a:schemeClr val="bg1"/>
            </a:solidFill>
          </p:spPr>
          <p:txBody>
            <a:bodyPr wrap="square" rtlCol="0">
              <a:spAutoFit/>
            </a:bodyPr>
            <a:lstStyle/>
            <a:p>
              <a:pPr>
                <a:spcBef>
                  <a:spcPts val="1000"/>
                </a:spcBef>
                <a:spcAft>
                  <a:spcPts val="200"/>
                </a:spcAft>
              </a:pPr>
              <a:r>
                <a:rPr lang="en-US" sz="2000" dirty="0"/>
                <a:t>Given a list of </a:t>
              </a:r>
              <a:r>
                <a:rPr lang="en-US" sz="2000" b="1" dirty="0">
                  <a:solidFill>
                    <a:srgbClr val="C00000"/>
                  </a:solidFill>
                </a:rPr>
                <a:t>data chunks</a:t>
              </a:r>
              <a:r>
                <a:rPr lang="en-US" sz="2000" dirty="0">
                  <a:solidFill>
                    <a:srgbClr val="C00000"/>
                  </a:solidFill>
                </a:rPr>
                <a:t> </a:t>
              </a:r>
              <a:r>
                <a:rPr lang="en-US" sz="2000" dirty="0"/>
                <a:t>(including their </a:t>
              </a:r>
              <a:r>
                <a:rPr lang="en-US" sz="2000" b="1" dirty="0"/>
                <a:t>size</a:t>
              </a:r>
              <a:r>
                <a:rPr lang="en-US" sz="2000" dirty="0"/>
                <a:t>, </a:t>
              </a:r>
              <a:r>
                <a:rPr lang="en-US" sz="2000" b="1" dirty="0"/>
                <a:t>importance level</a:t>
              </a:r>
              <a:r>
                <a:rPr lang="en-US" sz="2000" dirty="0"/>
                <a:t>, </a:t>
              </a:r>
              <a:r>
                <a:rPr lang="en-US" sz="2000" b="1" dirty="0"/>
                <a:t>deadline</a:t>
              </a:r>
              <a:r>
                <a:rPr lang="en-US" sz="2000" dirty="0"/>
                <a:t>, and </a:t>
              </a:r>
              <a:r>
                <a:rPr lang="en-US" sz="2000" b="1" dirty="0"/>
                <a:t>location</a:t>
              </a:r>
              <a:r>
                <a:rPr lang="en-US" sz="2000" dirty="0"/>
                <a:t>), and a list of </a:t>
              </a:r>
              <a:r>
                <a:rPr lang="en-US" sz="2000" b="1" dirty="0">
                  <a:solidFill>
                    <a:srgbClr val="C00000"/>
                  </a:solidFill>
                </a:rPr>
                <a:t>upload opportunities</a:t>
              </a:r>
              <a:r>
                <a:rPr lang="en-US" sz="2000" dirty="0"/>
                <a:t> (including their </a:t>
              </a:r>
              <a:r>
                <a:rPr lang="en-US" sz="2000" b="1" dirty="0"/>
                <a:t>upload rate</a:t>
              </a:r>
              <a:r>
                <a:rPr lang="en-US" sz="2000" dirty="0"/>
                <a:t> and </a:t>
              </a:r>
              <a:r>
                <a:rPr lang="en-US" sz="2000" b="1" dirty="0"/>
                <a:t>location</a:t>
              </a:r>
              <a:r>
                <a:rPr lang="en-US" sz="2000" dirty="0" smtClean="0"/>
                <a:t>);</a:t>
              </a:r>
              <a:endParaRPr lang="en-US" sz="2000" dirty="0"/>
            </a:p>
            <a:p>
              <a:pPr>
                <a:spcBef>
                  <a:spcPts val="1000"/>
                </a:spcBef>
                <a:spcAft>
                  <a:spcPts val="200"/>
                </a:spcAft>
              </a:pPr>
              <a:r>
                <a:rPr lang="en-US" sz="2000" dirty="0"/>
                <a:t>Find a </a:t>
              </a:r>
              <a:r>
                <a:rPr lang="en-US" sz="2000" b="1" dirty="0">
                  <a:solidFill>
                    <a:srgbClr val="C00000"/>
                  </a:solidFill>
                </a:rPr>
                <a:t>plan</a:t>
              </a:r>
              <a:r>
                <a:rPr lang="en-US" sz="2000" dirty="0"/>
                <a:t>, i.e. for each data chunk, which opportunity we should use to upload it, to maximize the </a:t>
              </a:r>
              <a:r>
                <a:rPr lang="en-US" sz="2000" b="1" dirty="0">
                  <a:solidFill>
                    <a:srgbClr val="C00000"/>
                  </a:solidFill>
                </a:rPr>
                <a:t>weighted overall utility (WOU)</a:t>
              </a:r>
              <a:r>
                <a:rPr lang="en-US" sz="2000" dirty="0"/>
                <a:t>.</a:t>
              </a:r>
            </a:p>
          </p:txBody>
        </p:sp>
      </p:grpSp>
    </p:spTree>
    <p:extLst>
      <p:ext uri="{BB962C8B-B14F-4D97-AF65-F5344CB8AC3E}">
        <p14:creationId xmlns:p14="http://schemas.microsoft.com/office/powerpoint/2010/main" val="2905282509"/>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lumMod val="50000"/>
                  </a:schemeClr>
                </a:solidFill>
              </a:rPr>
              <a:t>Results</a:t>
            </a:r>
          </a:p>
        </p:txBody>
      </p:sp>
      <p:sp>
        <p:nvSpPr>
          <p:cNvPr id="14" name="Content Placeholder 13"/>
          <p:cNvSpPr>
            <a:spLocks noGrp="1"/>
          </p:cNvSpPr>
          <p:nvPr>
            <p:ph idx="1"/>
          </p:nvPr>
        </p:nvSpPr>
        <p:spPr>
          <a:xfrm>
            <a:off x="1028700" y="4509193"/>
            <a:ext cx="7200900" cy="1358208"/>
          </a:xfrm>
        </p:spPr>
        <p:txBody>
          <a:bodyPr>
            <a:normAutofit/>
          </a:bodyPr>
          <a:lstStyle/>
          <a:p>
            <a:r>
              <a:rPr lang="en-US" dirty="0"/>
              <a:t>Comparing with the naïve approach</a:t>
            </a:r>
          </a:p>
          <a:p>
            <a:pPr lvl="1"/>
            <a:r>
              <a:rPr lang="en-US" dirty="0"/>
              <a:t>The improvement in WOU was 36-60% for larger chunks.</a:t>
            </a:r>
          </a:p>
          <a:p>
            <a:pPr lvl="1"/>
            <a:r>
              <a:rPr lang="en-US" dirty="0"/>
              <a:t>The reduction in total data collection time was up to 30%. </a:t>
            </a:r>
          </a:p>
        </p:txBody>
      </p:sp>
      <p:sp>
        <p:nvSpPr>
          <p:cNvPr id="4" name="Slide Number Placeholder 3"/>
          <p:cNvSpPr>
            <a:spLocks noGrp="1"/>
          </p:cNvSpPr>
          <p:nvPr>
            <p:ph type="sldNum" sz="quarter" idx="12"/>
          </p:nvPr>
        </p:nvSpPr>
        <p:spPr/>
        <p:txBody>
          <a:bodyPr/>
          <a:lstStyle/>
          <a:p>
            <a:fld id="{69E57DC2-970A-4B3E-BB1C-7A09969E49DF}" type="slidenum">
              <a:rPr lang="en-US" smtClean="0">
                <a:solidFill>
                  <a:srgbClr val="1A2E40"/>
                </a:solidFill>
              </a:rPr>
              <a:pPr/>
              <a:t>28</a:t>
            </a:fld>
            <a:endParaRPr lang="en-US" dirty="0">
              <a:solidFill>
                <a:srgbClr val="1A2E40"/>
              </a:solidFill>
            </a:endParaRPr>
          </a:p>
        </p:txBody>
      </p:sp>
      <p:grpSp>
        <p:nvGrpSpPr>
          <p:cNvPr id="13" name="Group 12"/>
          <p:cNvGrpSpPr/>
          <p:nvPr/>
        </p:nvGrpSpPr>
        <p:grpSpPr>
          <a:xfrm>
            <a:off x="1028700" y="1703671"/>
            <a:ext cx="7200900" cy="2702052"/>
            <a:chOff x="1028700" y="1703671"/>
            <a:chExt cx="7200900" cy="2702052"/>
          </a:xfrm>
        </p:grpSpPr>
        <p:pic>
          <p:nvPicPr>
            <p:cNvPr id="10"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1703672"/>
              <a:ext cx="3602736" cy="2702051"/>
            </a:xfrm>
            <a:prstGeom prst="rect">
              <a:avLst/>
            </a:prstGeom>
            <a:ln w="19050">
              <a:solidFill>
                <a:schemeClr val="tx2"/>
              </a:solidFill>
            </a:ln>
          </p:spPr>
        </p:pic>
        <p:pic>
          <p:nvPicPr>
            <p:cNvPr id="12"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864" y="1703671"/>
              <a:ext cx="3602736" cy="2702051"/>
            </a:xfrm>
            <a:prstGeom prst="rect">
              <a:avLst/>
            </a:prstGeom>
            <a:ln w="19050">
              <a:solidFill>
                <a:schemeClr val="tx2"/>
              </a:solidFill>
            </a:ln>
          </p:spPr>
        </p:pic>
      </p:grpSp>
      <p:pic>
        <p:nvPicPr>
          <p:cNvPr id="8" name="Picture 2" descr="https://d30y9cdsu7xlg0.cloudfront.net/png/122005-200.png">
            <a:extLst>
              <a:ext uri="{FF2B5EF4-FFF2-40B4-BE49-F238E27FC236}">
                <a16:creationId xmlns:a16="http://schemas.microsoft.com/office/drawing/2014/main" id="{A3F8F015-C49D-45BF-9286-385B542525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325" t="49333" b="1656"/>
          <a:stretch/>
        </p:blipFill>
        <p:spPr bwMode="auto">
          <a:xfrm>
            <a:off x="0" y="-16763"/>
            <a:ext cx="1214431" cy="119818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640080" y="6022499"/>
            <a:ext cx="8503920" cy="461665"/>
          </a:xfrm>
          <a:prstGeom prst="rect">
            <a:avLst/>
          </a:prstGeom>
        </p:spPr>
        <p:txBody>
          <a:bodyPr wrap="square">
            <a:spAutoFit/>
          </a:bodyPr>
          <a:lstStyle/>
          <a:p>
            <a:pPr marL="228600"/>
            <a:r>
              <a:rPr lang="en-US" sz="1200" dirty="0">
                <a:solidFill>
                  <a:schemeClr val="tx2"/>
                </a:solidFill>
                <a:latin typeface="Bahnschrift Light Condensed" panose="020B0502040204020203" pitchFamily="34" charset="0"/>
              </a:rPr>
              <a:t>Q. Zhu, </a:t>
            </a:r>
            <a:r>
              <a:rPr lang="en-US" sz="1200" dirty="0" smtClean="0">
                <a:solidFill>
                  <a:schemeClr val="tx2"/>
                </a:solidFill>
                <a:latin typeface="Bahnschrift Light Condensed" panose="020B0502040204020203" pitchFamily="34" charset="0"/>
              </a:rPr>
              <a:t>et al. </a:t>
            </a:r>
            <a:r>
              <a:rPr lang="en-US" sz="1200" dirty="0">
                <a:solidFill>
                  <a:schemeClr val="tx2"/>
                </a:solidFill>
                <a:latin typeface="Bahnschrift Light Condensed" panose="020B0502040204020203" pitchFamily="34" charset="0"/>
              </a:rPr>
              <a:t>"</a:t>
            </a:r>
            <a:r>
              <a:rPr lang="en-US" sz="1200" b="1" dirty="0">
                <a:solidFill>
                  <a:schemeClr val="tx2"/>
                </a:solidFill>
                <a:latin typeface="Bahnschrift Light Condensed" panose="020B0502040204020203" pitchFamily="34" charset="0"/>
              </a:rPr>
              <a:t>Data Collection and Upload under Dynamicity in Smart Community Internet-of-Things Deployments</a:t>
            </a:r>
            <a:r>
              <a:rPr lang="en-US" sz="1200" dirty="0">
                <a:solidFill>
                  <a:schemeClr val="tx2"/>
                </a:solidFill>
                <a:latin typeface="Bahnschrift Light Condensed" panose="020B0502040204020203" pitchFamily="34" charset="0"/>
              </a:rPr>
              <a:t>". Pervasive and Mobile Computing (2017).</a:t>
            </a:r>
          </a:p>
          <a:p>
            <a:pPr marL="228600"/>
            <a:r>
              <a:rPr lang="en-US" sz="1200" dirty="0">
                <a:solidFill>
                  <a:schemeClr val="tx2"/>
                </a:solidFill>
                <a:latin typeface="Bahnschrift Light Condensed" panose="020B0502040204020203" pitchFamily="34" charset="0"/>
              </a:rPr>
              <a:t>Q. Zhu, </a:t>
            </a:r>
            <a:r>
              <a:rPr lang="en-US" sz="1200" dirty="0" smtClean="0">
                <a:solidFill>
                  <a:schemeClr val="tx2"/>
                </a:solidFill>
                <a:latin typeface="Bahnschrift Light Condensed" panose="020B0502040204020203" pitchFamily="34" charset="0"/>
              </a:rPr>
              <a:t>et al. </a:t>
            </a:r>
            <a:r>
              <a:rPr lang="en-US" sz="1200" dirty="0">
                <a:solidFill>
                  <a:schemeClr val="tx2"/>
                </a:solidFill>
                <a:latin typeface="Bahnschrift Light Condensed" panose="020B0502040204020203" pitchFamily="34" charset="0"/>
              </a:rPr>
              <a:t>"</a:t>
            </a:r>
            <a:r>
              <a:rPr lang="en-US" sz="1200" b="1" dirty="0">
                <a:solidFill>
                  <a:schemeClr val="tx2"/>
                </a:solidFill>
                <a:latin typeface="Bahnschrift Light Condensed" panose="020B0502040204020203" pitchFamily="34" charset="0"/>
              </a:rPr>
              <a:t>Upload Planning for Mobile Data Collection in Smart Community Internet-of-Things Deployments</a:t>
            </a:r>
            <a:r>
              <a:rPr lang="en-US" sz="1200" dirty="0">
                <a:solidFill>
                  <a:schemeClr val="tx2"/>
                </a:solidFill>
                <a:latin typeface="Bahnschrift Light Condensed" panose="020B0502040204020203" pitchFamily="34" charset="0"/>
              </a:rPr>
              <a:t>". in IEEE SMARTCOMP 2016.</a:t>
            </a:r>
          </a:p>
        </p:txBody>
      </p:sp>
    </p:spTree>
    <p:extLst>
      <p:ext uri="{BB962C8B-B14F-4D97-AF65-F5344CB8AC3E}">
        <p14:creationId xmlns:p14="http://schemas.microsoft.com/office/powerpoint/2010/main" val="3052120653"/>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V="1">
            <a:off x="6318033" y="0"/>
            <a:ext cx="2770256" cy="2829337"/>
          </a:xfrm>
          <a:prstGeom prst="rect">
            <a:avLst/>
          </a:prstGeom>
        </p:spPr>
      </p:pic>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028700" y="1703672"/>
            <a:ext cx="7200900" cy="4749713"/>
          </a:xfrm>
        </p:spPr>
        <p:txBody>
          <a:bodyPr/>
          <a:lstStyle/>
          <a:p>
            <a:r>
              <a:rPr lang="en-US" b="1" dirty="0">
                <a:solidFill>
                  <a:schemeClr val="bg2">
                    <a:lumMod val="75000"/>
                  </a:schemeClr>
                </a:solidFill>
              </a:rPr>
              <a:t>Background and motivation</a:t>
            </a:r>
          </a:p>
          <a:p>
            <a:pPr lvl="1"/>
            <a:r>
              <a:rPr lang="en-US" dirty="0" smtClean="0">
                <a:solidFill>
                  <a:schemeClr val="bg2">
                    <a:lumMod val="75000"/>
                  </a:schemeClr>
                </a:solidFill>
              </a:rPr>
              <a:t>Community IoT applications and systems</a:t>
            </a:r>
            <a:endParaRPr lang="en-US" dirty="0">
              <a:solidFill>
                <a:schemeClr val="bg2">
                  <a:lumMod val="75000"/>
                </a:schemeClr>
              </a:solidFill>
            </a:endParaRPr>
          </a:p>
          <a:p>
            <a:pPr lvl="1"/>
            <a:r>
              <a:rPr lang="en-US" dirty="0">
                <a:solidFill>
                  <a:schemeClr val="bg2">
                    <a:lumMod val="75000"/>
                  </a:schemeClr>
                </a:solidFill>
              </a:rPr>
              <a:t>Mobile sensing and </a:t>
            </a:r>
            <a:r>
              <a:rPr lang="en-US" dirty="0" smtClean="0">
                <a:solidFill>
                  <a:schemeClr val="bg2">
                    <a:lumMod val="75000"/>
                  </a:schemeClr>
                </a:solidFill>
              </a:rPr>
              <a:t>computing</a:t>
            </a:r>
          </a:p>
          <a:p>
            <a:pPr lvl="1"/>
            <a:r>
              <a:rPr lang="en-US" dirty="0" smtClean="0">
                <a:solidFill>
                  <a:schemeClr val="bg2">
                    <a:lumMod val="75000"/>
                  </a:schemeClr>
                </a:solidFill>
              </a:rPr>
              <a:t>Our experience: </a:t>
            </a:r>
            <a:r>
              <a:rPr lang="en-US" b="1" dirty="0" smtClean="0">
                <a:solidFill>
                  <a:schemeClr val="bg2">
                    <a:lumMod val="75000"/>
                  </a:schemeClr>
                </a:solidFill>
              </a:rPr>
              <a:t>SCALE</a:t>
            </a:r>
            <a:r>
              <a:rPr lang="en-US" dirty="0" smtClean="0">
                <a:solidFill>
                  <a:schemeClr val="bg2">
                    <a:lumMod val="75000"/>
                  </a:schemeClr>
                </a:solidFill>
              </a:rPr>
              <a:t> and </a:t>
            </a:r>
            <a:r>
              <a:rPr lang="en-US" b="1" dirty="0" smtClean="0">
                <a:solidFill>
                  <a:schemeClr val="bg2">
                    <a:lumMod val="75000"/>
                  </a:schemeClr>
                </a:solidFill>
              </a:rPr>
              <a:t>SCALECycle</a:t>
            </a:r>
            <a:endParaRPr lang="en-US" b="1" dirty="0">
              <a:solidFill>
                <a:schemeClr val="bg2">
                  <a:lumMod val="75000"/>
                </a:schemeClr>
              </a:solidFill>
            </a:endParaRPr>
          </a:p>
          <a:p>
            <a:pPr lvl="1"/>
            <a:r>
              <a:rPr lang="en-US" dirty="0" smtClean="0">
                <a:solidFill>
                  <a:schemeClr val="bg2">
                    <a:lumMod val="75000"/>
                  </a:schemeClr>
                </a:solidFill>
              </a:rPr>
              <a:t>Data collection challenges in urban environmental sensing</a:t>
            </a:r>
            <a:endParaRPr lang="en-US" dirty="0">
              <a:solidFill>
                <a:schemeClr val="bg2">
                  <a:lumMod val="75000"/>
                </a:schemeClr>
              </a:solidFill>
            </a:endParaRPr>
          </a:p>
          <a:p>
            <a:r>
              <a:rPr lang="en-US" b="1" dirty="0" smtClean="0">
                <a:solidFill>
                  <a:schemeClr val="bg2">
                    <a:lumMod val="75000"/>
                  </a:schemeClr>
                </a:solidFill>
              </a:rPr>
              <a:t>Research problems</a:t>
            </a:r>
            <a:endParaRPr lang="en-US" b="1" dirty="0">
              <a:solidFill>
                <a:schemeClr val="bg2">
                  <a:lumMod val="75000"/>
                </a:schemeClr>
              </a:solidFill>
            </a:endParaRPr>
          </a:p>
        </p:txBody>
      </p:sp>
      <p:sp>
        <p:nvSpPr>
          <p:cNvPr id="4" name="Slide Number Placeholder 3"/>
          <p:cNvSpPr>
            <a:spLocks noGrp="1"/>
          </p:cNvSpPr>
          <p:nvPr>
            <p:ph type="sldNum" sz="quarter" idx="12"/>
          </p:nvPr>
        </p:nvSpPr>
        <p:spPr/>
        <p:txBody>
          <a:bodyPr/>
          <a:lstStyle/>
          <a:p>
            <a:fld id="{69E57DC2-970A-4B3E-BB1C-7A09969E49DF}" type="slidenum">
              <a:rPr lang="en-US" smtClean="0"/>
              <a:t>29</a:t>
            </a:fld>
            <a:endParaRPr lang="en-US" dirty="0"/>
          </a:p>
        </p:txBody>
      </p:sp>
      <p:pic>
        <p:nvPicPr>
          <p:cNvPr id="6" name="Picture 5"/>
          <p:cNvPicPr>
            <a:picLocks noChangeAspect="1"/>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t="-12421" b="-12421"/>
          <a:stretch/>
        </p:blipFill>
        <p:spPr>
          <a:xfrm>
            <a:off x="3882390" y="4173332"/>
            <a:ext cx="2194560" cy="1580083"/>
          </a:xfrm>
          <a:prstGeom prst="roundRect">
            <a:avLst>
              <a:gd name="adj" fmla="val 8594"/>
            </a:avLst>
          </a:prstGeom>
          <a:solidFill>
            <a:schemeClr val="bg2"/>
          </a:solidFill>
          <a:ln w="28575">
            <a:solidFill>
              <a:schemeClr val="bg2">
                <a:lumMod val="75000"/>
              </a:schemeClr>
            </a:solidFill>
          </a:ln>
          <a:effectLst>
            <a:outerShdw blurRad="50800" dist="38100" dir="2700000" algn="tl" rotWithShape="0">
              <a:prstClr val="black">
                <a:alpha val="40000"/>
              </a:prstClr>
            </a:outerShdw>
          </a:effectLst>
        </p:spPr>
      </p:pic>
      <p:pic>
        <p:nvPicPr>
          <p:cNvPr id="7" name="Picture 6"/>
          <p:cNvPicPr>
            <a:picLocks noChangeAspect="1"/>
          </p:cNvPicPr>
          <p:nvPr/>
        </p:nvPicPr>
        <p:blipFill rotWithShape="1">
          <a:blip r:embed="rId5">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t="3411" b="3411"/>
          <a:stretch/>
        </p:blipFill>
        <p:spPr>
          <a:xfrm>
            <a:off x="1455420" y="4173332"/>
            <a:ext cx="2194560" cy="1580083"/>
          </a:xfrm>
          <a:prstGeom prst="roundRect">
            <a:avLst>
              <a:gd name="adj" fmla="val 8594"/>
            </a:avLst>
          </a:prstGeom>
          <a:solidFill>
            <a:schemeClr val="bg2"/>
          </a:solidFill>
          <a:ln w="28575">
            <a:solidFill>
              <a:schemeClr val="bg2">
                <a:lumMod val="75000"/>
              </a:schemeClr>
            </a:solidFill>
          </a:ln>
          <a:effectLst>
            <a:outerShdw blurRad="50800" dist="38100" dir="2700000" algn="tl" rotWithShape="0">
              <a:prstClr val="black">
                <a:alpha val="40000"/>
              </a:prstClr>
            </a:outerShdw>
          </a:effectLst>
        </p:spPr>
      </p:pic>
      <p:pic>
        <p:nvPicPr>
          <p:cNvPr id="8" name="Picture 7"/>
          <p:cNvPicPr>
            <a:picLocks noChangeAspect="1"/>
          </p:cNvPicPr>
          <p:nvPr/>
        </p:nvPicPr>
        <p:blipFill rotWithShape="1">
          <a:blip r:embed="rId6">
            <a:duotone>
              <a:prstClr val="black"/>
              <a:schemeClr val="accent2">
                <a:tint val="45000"/>
                <a:satMod val="400000"/>
              </a:schemeClr>
            </a:duotone>
            <a:extLst>
              <a:ext uri="{28A0092B-C50C-407E-A947-70E740481C1C}">
                <a14:useLocalDpi xmlns:a14="http://schemas.microsoft.com/office/drawing/2010/main" val="0"/>
              </a:ext>
            </a:extLst>
          </a:blip>
          <a:srcRect b="43406"/>
          <a:stretch/>
        </p:blipFill>
        <p:spPr>
          <a:xfrm>
            <a:off x="6309360" y="4173332"/>
            <a:ext cx="2194560" cy="1580083"/>
          </a:xfrm>
          <a:prstGeom prst="roundRect">
            <a:avLst>
              <a:gd name="adj" fmla="val 8594"/>
            </a:avLst>
          </a:prstGeom>
          <a:solidFill>
            <a:schemeClr val="accent2">
              <a:lumMod val="40000"/>
              <a:lumOff val="60000"/>
            </a:schemeClr>
          </a:solidFill>
          <a:ln w="28575">
            <a:solidFill>
              <a:schemeClr val="accent2"/>
            </a:solidFill>
          </a:ln>
          <a:effectLst>
            <a:outerShdw blurRad="50800" dist="38100" dir="2700000" algn="tl" rotWithShape="0">
              <a:prstClr val="black">
                <a:alpha val="40000"/>
              </a:prstClr>
            </a:outerShdw>
            <a:reflection blurRad="6350" stA="52000" endA="300" endPos="35000" dir="5400000" sy="-100000" algn="bl" rotWithShape="0"/>
          </a:effectLst>
        </p:spPr>
      </p:pic>
      <p:sp>
        <p:nvSpPr>
          <p:cNvPr id="9" name="TextBox 8"/>
          <p:cNvSpPr txBox="1"/>
          <p:nvPr/>
        </p:nvSpPr>
        <p:spPr>
          <a:xfrm>
            <a:off x="3882390" y="4609430"/>
            <a:ext cx="2194560" cy="707886"/>
          </a:xfrm>
          <a:prstGeom prst="rect">
            <a:avLst/>
          </a:prstGeom>
          <a:gradFill flip="none" rotWithShape="1">
            <a:gsLst>
              <a:gs pos="80000">
                <a:schemeClr val="bg1"/>
              </a:gs>
              <a:gs pos="100000">
                <a:schemeClr val="bg1">
                  <a:alpha val="0"/>
                </a:schemeClr>
              </a:gs>
            </a:gsLst>
            <a:path path="rect">
              <a:fillToRect l="50000" t="50000" r="50000" b="50000"/>
            </a:path>
            <a:tileRect/>
          </a:gradFill>
        </p:spPr>
        <p:txBody>
          <a:bodyPr wrap="square" rtlCol="0">
            <a:spAutoFit/>
          </a:bodyPr>
          <a:lstStyle/>
          <a:p>
            <a:pPr algn="ctr"/>
            <a:r>
              <a:rPr lang="en-US" sz="2000" b="1" dirty="0" smtClean="0">
                <a:solidFill>
                  <a:schemeClr val="bg2">
                    <a:lumMod val="75000"/>
                  </a:schemeClr>
                </a:solidFill>
              </a:rPr>
              <a:t>Data upload</a:t>
            </a:r>
          </a:p>
          <a:p>
            <a:pPr algn="ctr"/>
            <a:r>
              <a:rPr lang="en-US" sz="2000" b="1" dirty="0" smtClean="0">
                <a:solidFill>
                  <a:schemeClr val="bg2">
                    <a:lumMod val="75000"/>
                  </a:schemeClr>
                </a:solidFill>
              </a:rPr>
              <a:t>planning</a:t>
            </a:r>
            <a:endParaRPr lang="en-US" sz="2000" b="1" dirty="0">
              <a:solidFill>
                <a:schemeClr val="bg2">
                  <a:lumMod val="75000"/>
                </a:schemeClr>
              </a:solidFill>
            </a:endParaRPr>
          </a:p>
        </p:txBody>
      </p:sp>
      <p:sp>
        <p:nvSpPr>
          <p:cNvPr id="10" name="TextBox 9"/>
          <p:cNvSpPr txBox="1"/>
          <p:nvPr/>
        </p:nvSpPr>
        <p:spPr>
          <a:xfrm>
            <a:off x="1455420" y="4609430"/>
            <a:ext cx="2194560" cy="707886"/>
          </a:xfrm>
          <a:prstGeom prst="rect">
            <a:avLst/>
          </a:prstGeom>
          <a:gradFill flip="none" rotWithShape="1">
            <a:gsLst>
              <a:gs pos="80000">
                <a:schemeClr val="bg1"/>
              </a:gs>
              <a:gs pos="100000">
                <a:schemeClr val="bg1">
                  <a:alpha val="0"/>
                </a:schemeClr>
              </a:gs>
            </a:gsLst>
            <a:path path="rect">
              <a:fillToRect l="50000" t="50000" r="50000" b="50000"/>
            </a:path>
            <a:tileRect/>
          </a:gradFill>
        </p:spPr>
        <p:txBody>
          <a:bodyPr wrap="square" rtlCol="0">
            <a:spAutoFit/>
          </a:bodyPr>
          <a:lstStyle/>
          <a:p>
            <a:pPr algn="ctr"/>
            <a:r>
              <a:rPr lang="en-US" sz="2000" b="1" dirty="0" smtClean="0">
                <a:solidFill>
                  <a:schemeClr val="bg2">
                    <a:lumMod val="75000"/>
                  </a:schemeClr>
                </a:solidFill>
              </a:rPr>
              <a:t>Data generation</a:t>
            </a:r>
          </a:p>
          <a:p>
            <a:pPr algn="ctr"/>
            <a:r>
              <a:rPr lang="en-US" sz="2000" b="1" dirty="0" smtClean="0">
                <a:solidFill>
                  <a:schemeClr val="bg2">
                    <a:lumMod val="75000"/>
                  </a:schemeClr>
                </a:solidFill>
              </a:rPr>
              <a:t>planning</a:t>
            </a:r>
            <a:endParaRPr lang="en-US" sz="2000" b="1" dirty="0">
              <a:solidFill>
                <a:schemeClr val="bg2">
                  <a:lumMod val="75000"/>
                </a:schemeClr>
              </a:solidFill>
            </a:endParaRPr>
          </a:p>
        </p:txBody>
      </p:sp>
      <p:sp>
        <p:nvSpPr>
          <p:cNvPr id="11" name="TextBox 10"/>
          <p:cNvSpPr txBox="1"/>
          <p:nvPr/>
        </p:nvSpPr>
        <p:spPr>
          <a:xfrm>
            <a:off x="6309360" y="4609430"/>
            <a:ext cx="2194560" cy="707886"/>
          </a:xfrm>
          <a:prstGeom prst="rect">
            <a:avLst/>
          </a:prstGeom>
          <a:gradFill flip="none" rotWithShape="1">
            <a:gsLst>
              <a:gs pos="80000">
                <a:schemeClr val="bg1"/>
              </a:gs>
              <a:gs pos="100000">
                <a:schemeClr val="bg1">
                  <a:alpha val="0"/>
                </a:schemeClr>
              </a:gs>
            </a:gsLst>
            <a:path path="rect">
              <a:fillToRect l="50000" t="50000" r="50000" b="50000"/>
            </a:path>
            <a:tileRect/>
          </a:gradFill>
        </p:spPr>
        <p:txBody>
          <a:bodyPr wrap="square" rtlCol="0">
            <a:spAutoFit/>
          </a:bodyPr>
          <a:lstStyle/>
          <a:p>
            <a:pPr algn="ctr"/>
            <a:r>
              <a:rPr lang="en-US" sz="2000" b="1" dirty="0" smtClean="0">
                <a:solidFill>
                  <a:schemeClr val="accent2">
                    <a:lumMod val="50000"/>
                  </a:schemeClr>
                </a:solidFill>
              </a:rPr>
              <a:t>Sensor calibration</a:t>
            </a:r>
          </a:p>
          <a:p>
            <a:pPr algn="ctr"/>
            <a:r>
              <a:rPr lang="en-US" sz="2000" b="1" dirty="0" smtClean="0">
                <a:solidFill>
                  <a:schemeClr val="accent2">
                    <a:lumMod val="50000"/>
                  </a:schemeClr>
                </a:solidFill>
              </a:rPr>
              <a:t>planning</a:t>
            </a:r>
            <a:endParaRPr lang="en-US" sz="2000" b="1" dirty="0">
              <a:solidFill>
                <a:schemeClr val="accent2">
                  <a:lumMod val="50000"/>
                </a:schemeClr>
              </a:solidFill>
            </a:endParaRPr>
          </a:p>
        </p:txBody>
      </p:sp>
    </p:spTree>
    <p:extLst>
      <p:ext uri="{BB962C8B-B14F-4D97-AF65-F5344CB8AC3E}">
        <p14:creationId xmlns:p14="http://schemas.microsoft.com/office/powerpoint/2010/main" val="1095306471"/>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r="4171" b="1482"/>
          <a:stretch/>
        </p:blipFill>
        <p:spPr>
          <a:xfrm>
            <a:off x="4009433" y="0"/>
            <a:ext cx="5134567" cy="6858000"/>
          </a:xfrm>
          <a:prstGeom prst="rect">
            <a:avLst/>
          </a:prstGeom>
        </p:spPr>
      </p:pic>
      <p:sp>
        <p:nvSpPr>
          <p:cNvPr id="25" name="Rounded Rectangular Callout 24"/>
          <p:cNvSpPr/>
          <p:nvPr/>
        </p:nvSpPr>
        <p:spPr>
          <a:xfrm>
            <a:off x="1028700" y="4817594"/>
            <a:ext cx="2980733" cy="1635791"/>
          </a:xfrm>
          <a:prstGeom prst="wedgeRoundRectCallout">
            <a:avLst>
              <a:gd name="adj1" fmla="val 103776"/>
              <a:gd name="adj2" fmla="val -48493"/>
              <a:gd name="adj3" fmla="val 1666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a:xfrm>
            <a:off x="1028700" y="685800"/>
            <a:ext cx="4572000" cy="914400"/>
          </a:xfrm>
          <a:gradFill flip="none" rotWithShape="1">
            <a:gsLst>
              <a:gs pos="80000">
                <a:schemeClr val="bg2"/>
              </a:gs>
              <a:gs pos="100000">
                <a:schemeClr val="bg2">
                  <a:alpha val="0"/>
                </a:schemeClr>
              </a:gs>
            </a:gsLst>
            <a:lin ang="1800000" scaled="0"/>
            <a:tileRect/>
          </a:gradFill>
        </p:spPr>
        <p:txBody>
          <a:bodyPr>
            <a:normAutofit/>
          </a:bodyPr>
          <a:lstStyle/>
          <a:p>
            <a:r>
              <a:rPr lang="en-US" dirty="0" smtClean="0"/>
              <a:t>Internet of Things</a:t>
            </a:r>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pPr/>
              <a:t>3</a:t>
            </a:fld>
            <a:endParaRPr lang="en-US"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28700" y="4541437"/>
            <a:ext cx="457200" cy="45720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7656" y="3079285"/>
            <a:ext cx="457200" cy="457200"/>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44833" y="3166230"/>
            <a:ext cx="365760" cy="36576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28303" y="5424603"/>
            <a:ext cx="320798" cy="228600"/>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7656" y="1905000"/>
            <a:ext cx="457200" cy="457200"/>
          </a:xfrm>
          <a:prstGeom prst="rect">
            <a:avLst/>
          </a:prstGeom>
        </p:spPr>
      </p:pic>
      <p:pic>
        <p:nvPicPr>
          <p:cNvPr id="20" name="Picture 19"/>
          <p:cNvPicPr>
            <a:picLocks noChangeAspect="1"/>
          </p:cNvPicPr>
          <p:nvPr/>
        </p:nvPicPr>
        <p:blipFill>
          <a:blip r:embed="rId9">
            <a:biLevel thresh="75000"/>
            <a:extLst>
              <a:ext uri="{28A0092B-C50C-407E-A947-70E740481C1C}">
                <a14:useLocalDpi xmlns:a14="http://schemas.microsoft.com/office/drawing/2010/main" val="0"/>
              </a:ext>
            </a:extLst>
          </a:blip>
          <a:stretch>
            <a:fillRect/>
          </a:stretch>
        </p:blipFill>
        <p:spPr>
          <a:xfrm>
            <a:off x="7772400" y="1974103"/>
            <a:ext cx="457200" cy="457200"/>
          </a:xfrm>
          <a:prstGeom prst="rect">
            <a:avLst/>
          </a:prstGeom>
        </p:spPr>
      </p:pic>
      <p:pic>
        <p:nvPicPr>
          <p:cNvPr id="21" name="Picture 20"/>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8204102" y="381000"/>
            <a:ext cx="365760" cy="36576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9433" y="4014370"/>
            <a:ext cx="365760" cy="365760"/>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7118" y="4207995"/>
            <a:ext cx="365760" cy="365760"/>
          </a:xfrm>
          <a:prstGeom prst="rect">
            <a:avLst/>
          </a:prstGeom>
        </p:spPr>
      </p:pic>
      <p:grpSp>
        <p:nvGrpSpPr>
          <p:cNvPr id="30" name="Group 29"/>
          <p:cNvGrpSpPr/>
          <p:nvPr/>
        </p:nvGrpSpPr>
        <p:grpSpPr>
          <a:xfrm>
            <a:off x="1604666" y="1713969"/>
            <a:ext cx="1828800" cy="1736360"/>
            <a:chOff x="6400800" y="685800"/>
            <a:chExt cx="1828800" cy="1736360"/>
          </a:xfrm>
        </p:grpSpPr>
        <p:pic>
          <p:nvPicPr>
            <p:cNvPr id="31" name="Picture 30"/>
            <p:cNvPicPr>
              <a:picLocks noChangeAspect="1"/>
            </p:cNvPicPr>
            <p:nvPr/>
          </p:nvPicPr>
          <p:blipFill rotWithShape="1">
            <a:blip r:embed="rId11">
              <a:duotone>
                <a:prstClr val="black"/>
                <a:srgbClr val="D9C3A5">
                  <a:tint val="50000"/>
                  <a:satMod val="180000"/>
                </a:srgbClr>
              </a:duotone>
              <a:extLst>
                <a:ext uri="{28A0092B-C50C-407E-A947-70E740481C1C}">
                  <a14:useLocalDpi xmlns:a14="http://schemas.microsoft.com/office/drawing/2010/main" val="0"/>
                </a:ext>
              </a:extLst>
            </a:blip>
            <a:srcRect l="16571" r="14857" b="35238"/>
            <a:stretch/>
          </p:blipFill>
          <p:spPr>
            <a:xfrm>
              <a:off x="6400800" y="685800"/>
              <a:ext cx="1828800" cy="1295400"/>
            </a:xfrm>
            <a:prstGeom prst="rect">
              <a:avLst/>
            </a:prstGeom>
          </p:spPr>
        </p:pic>
        <p:pic>
          <p:nvPicPr>
            <p:cNvPr id="32" name="Picture 3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39821" y="1507760"/>
              <a:ext cx="1150759" cy="914400"/>
            </a:xfrm>
            <a:prstGeom prst="rect">
              <a:avLst/>
            </a:prstGeom>
          </p:spPr>
        </p:pic>
      </p:grpSp>
      <p:pic>
        <p:nvPicPr>
          <p:cNvPr id="33" name="Picture 3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3019" y="4205302"/>
            <a:ext cx="457200" cy="457200"/>
          </a:xfrm>
          <a:prstGeom prst="rect">
            <a:avLst/>
          </a:prstGeom>
        </p:spPr>
      </p:pic>
      <p:sp>
        <p:nvSpPr>
          <p:cNvPr id="34" name="Up Arrow 33"/>
          <p:cNvSpPr/>
          <p:nvPr/>
        </p:nvSpPr>
        <p:spPr>
          <a:xfrm>
            <a:off x="2123666" y="3450329"/>
            <a:ext cx="790800" cy="1463040"/>
          </a:xfrm>
          <a:prstGeom prst="upArrow">
            <a:avLst>
              <a:gd name="adj1" fmla="val 50000"/>
              <a:gd name="adj2" fmla="val 105888"/>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p:cNvGrpSpPr/>
          <p:nvPr/>
        </p:nvGrpSpPr>
        <p:grpSpPr>
          <a:xfrm>
            <a:off x="1314940" y="5049729"/>
            <a:ext cx="2419873" cy="1160795"/>
            <a:chOff x="1314940" y="4863932"/>
            <a:chExt cx="2419873" cy="1160795"/>
          </a:xfrm>
        </p:grpSpPr>
        <p:pic>
          <p:nvPicPr>
            <p:cNvPr id="10" name="Pictur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20259" y="5658967"/>
              <a:ext cx="314554" cy="365760"/>
            </a:xfrm>
            <a:prstGeom prst="rect">
              <a:avLst/>
            </a:prstGeom>
          </p:spPr>
        </p:pic>
        <p:pic>
          <p:nvPicPr>
            <p:cNvPr id="11" name="Picture 10"/>
            <p:cNvPicPr>
              <a:picLocks noChangeAspect="1"/>
            </p:cNvPicPr>
            <p:nvPr/>
          </p:nvPicPr>
          <p:blipFill rotWithShape="1">
            <a:blip r:embed="rId15">
              <a:extLst>
                <a:ext uri="{28A0092B-C50C-407E-A947-70E740481C1C}">
                  <a14:useLocalDpi xmlns:a14="http://schemas.microsoft.com/office/drawing/2010/main" val="0"/>
                </a:ext>
              </a:extLst>
            </a:blip>
            <a:srcRect l="26129" r="26087"/>
            <a:stretch/>
          </p:blipFill>
          <p:spPr>
            <a:xfrm>
              <a:off x="3145500" y="5658967"/>
              <a:ext cx="154838" cy="365760"/>
            </a:xfrm>
            <a:prstGeom prst="rect">
              <a:avLst/>
            </a:prstGeom>
          </p:spPr>
        </p:pic>
        <p:pic>
          <p:nvPicPr>
            <p:cNvPr id="12" name="Picture 11"/>
            <p:cNvPicPr>
              <a:picLocks noChangeAspect="1"/>
            </p:cNvPicPr>
            <p:nvPr/>
          </p:nvPicPr>
          <p:blipFill rotWithShape="1">
            <a:blip r:embed="rId16">
              <a:extLst>
                <a:ext uri="{28A0092B-C50C-407E-A947-70E740481C1C}">
                  <a14:useLocalDpi xmlns:a14="http://schemas.microsoft.com/office/drawing/2010/main" val="0"/>
                </a:ext>
              </a:extLst>
            </a:blip>
            <a:srcRect l="24333" r="24667"/>
            <a:stretch/>
          </p:blipFill>
          <p:spPr>
            <a:xfrm>
              <a:off x="3300338" y="4870366"/>
              <a:ext cx="233172" cy="457200"/>
            </a:xfrm>
            <a:prstGeom prst="rect">
              <a:avLst/>
            </a:prstGeom>
          </p:spPr>
        </p:pic>
        <p:pic>
          <p:nvPicPr>
            <p:cNvPr id="13" name="Picture 1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61604" y="5727547"/>
              <a:ext cx="272434" cy="228600"/>
            </a:xfrm>
            <a:prstGeom prst="rect">
              <a:avLst/>
            </a:prstGeom>
          </p:spPr>
        </p:pic>
        <p:pic>
          <p:nvPicPr>
            <p:cNvPr id="14" name="Picture 13"/>
            <p:cNvPicPr>
              <a:picLocks noChangeAspect="1"/>
            </p:cNvPicPr>
            <p:nvPr/>
          </p:nvPicPr>
          <p:blipFill rotWithShape="1">
            <a:blip r:embed="rId16">
              <a:extLst>
                <a:ext uri="{28A0092B-C50C-407E-A947-70E740481C1C}">
                  <a14:useLocalDpi xmlns:a14="http://schemas.microsoft.com/office/drawing/2010/main" val="0"/>
                </a:ext>
              </a:extLst>
            </a:blip>
            <a:srcRect l="24333" r="24667"/>
            <a:stretch/>
          </p:blipFill>
          <p:spPr>
            <a:xfrm>
              <a:off x="2481235" y="4870366"/>
              <a:ext cx="233172" cy="457200"/>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4940" y="4863932"/>
              <a:ext cx="457200" cy="457200"/>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4940" y="5567527"/>
              <a:ext cx="457200" cy="457200"/>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3320" y="5238806"/>
              <a:ext cx="457200" cy="457200"/>
            </a:xfrm>
            <a:prstGeom prst="rect">
              <a:avLst/>
            </a:prstGeom>
          </p:spPr>
        </p:pic>
        <p:cxnSp>
          <p:nvCxnSpPr>
            <p:cNvPr id="36" name="Straight Arrow Connector 35"/>
            <p:cNvCxnSpPr>
              <a:stCxn id="13" idx="0"/>
              <a:endCxn id="14" idx="2"/>
            </p:cNvCxnSpPr>
            <p:nvPr/>
          </p:nvCxnSpPr>
          <p:spPr>
            <a:xfrm flipV="1">
              <a:off x="2597821" y="5327566"/>
              <a:ext cx="0" cy="399981"/>
            </a:xfrm>
            <a:prstGeom prst="straightConnector1">
              <a:avLst/>
            </a:prstGeom>
            <a:ln w="19050">
              <a:solidFill>
                <a:schemeClr val="accent1"/>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1" idx="0"/>
              <a:endCxn id="12" idx="2"/>
            </p:cNvCxnSpPr>
            <p:nvPr/>
          </p:nvCxnSpPr>
          <p:spPr>
            <a:xfrm flipV="1">
              <a:off x="3222919" y="5327566"/>
              <a:ext cx="194005" cy="331401"/>
            </a:xfrm>
            <a:prstGeom prst="straightConnector1">
              <a:avLst/>
            </a:prstGeom>
            <a:ln w="19050">
              <a:solidFill>
                <a:schemeClr val="accent1"/>
              </a:solidFill>
              <a:prstDash val="sysDash"/>
              <a:tailEnd type="triangle" w="med"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0" idx="0"/>
              <a:endCxn id="12" idx="2"/>
            </p:cNvCxnSpPr>
            <p:nvPr/>
          </p:nvCxnSpPr>
          <p:spPr>
            <a:xfrm flipH="1" flipV="1">
              <a:off x="3416924" y="5327566"/>
              <a:ext cx="160612" cy="331401"/>
            </a:xfrm>
            <a:prstGeom prst="straightConnector1">
              <a:avLst/>
            </a:prstGeom>
            <a:ln w="19050">
              <a:solidFill>
                <a:schemeClr val="accent1"/>
              </a:solidFill>
              <a:prstDash val="sysDash"/>
              <a:tailEnd type="triangle" w="med" len="lg"/>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18">
            <a:biLevel thresh="75000"/>
            <a:extLst>
              <a:ext uri="{28A0092B-C50C-407E-A947-70E740481C1C}">
                <a14:useLocalDpi xmlns:a14="http://schemas.microsoft.com/office/drawing/2010/main" val="0"/>
              </a:ext>
            </a:extLst>
          </a:blip>
          <a:stretch>
            <a:fillRect/>
          </a:stretch>
        </p:blipFill>
        <p:spPr>
          <a:xfrm>
            <a:off x="5238210" y="5479004"/>
            <a:ext cx="365760" cy="365760"/>
          </a:xfrm>
          <a:prstGeom prst="rect">
            <a:avLst/>
          </a:prstGeom>
        </p:spPr>
      </p:pic>
      <p:pic>
        <p:nvPicPr>
          <p:cNvPr id="35" name="Picture 34"/>
          <p:cNvPicPr>
            <a:picLocks noChangeAspect="1"/>
          </p:cNvPicPr>
          <p:nvPr/>
        </p:nvPicPr>
        <p:blipFill>
          <a:blip r:embed="rId18">
            <a:biLevel thresh="75000"/>
            <a:extLst>
              <a:ext uri="{28A0092B-C50C-407E-A947-70E740481C1C}">
                <a14:useLocalDpi xmlns:a14="http://schemas.microsoft.com/office/drawing/2010/main" val="0"/>
              </a:ext>
            </a:extLst>
          </a:blip>
          <a:stretch>
            <a:fillRect/>
          </a:stretch>
        </p:blipFill>
        <p:spPr>
          <a:xfrm>
            <a:off x="7805822" y="5844764"/>
            <a:ext cx="365760" cy="365760"/>
          </a:xfrm>
          <a:prstGeom prst="rect">
            <a:avLst/>
          </a:prstGeom>
        </p:spPr>
      </p:pic>
      <p:pic>
        <p:nvPicPr>
          <p:cNvPr id="37" name="Picture 36"/>
          <p:cNvPicPr>
            <a:picLocks noChangeAspect="1"/>
          </p:cNvPicPr>
          <p:nvPr/>
        </p:nvPicPr>
        <p:blipFill>
          <a:blip r:embed="rId18">
            <a:biLevel thresh="75000"/>
            <a:extLst>
              <a:ext uri="{28A0092B-C50C-407E-A947-70E740481C1C}">
                <a14:useLocalDpi xmlns:a14="http://schemas.microsoft.com/office/drawing/2010/main" val="0"/>
              </a:ext>
            </a:extLst>
          </a:blip>
          <a:stretch>
            <a:fillRect/>
          </a:stretch>
        </p:blipFill>
        <p:spPr>
          <a:xfrm>
            <a:off x="8433841" y="5483454"/>
            <a:ext cx="365760" cy="365760"/>
          </a:xfrm>
          <a:prstGeom prst="rect">
            <a:avLst/>
          </a:prstGeom>
        </p:spPr>
      </p:pic>
    </p:spTree>
    <p:extLst>
      <p:ext uri="{BB962C8B-B14F-4D97-AF65-F5344CB8AC3E}">
        <p14:creationId xmlns:p14="http://schemas.microsoft.com/office/powerpoint/2010/main" val="4287830317"/>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0CBA-ED0C-4584-917B-6FC9AB311D7F}"/>
              </a:ext>
            </a:extLst>
          </p:cNvPr>
          <p:cNvSpPr>
            <a:spLocks noGrp="1"/>
          </p:cNvSpPr>
          <p:nvPr>
            <p:ph type="title"/>
          </p:nvPr>
        </p:nvSpPr>
        <p:spPr/>
        <p:txBody>
          <a:bodyPr/>
          <a:lstStyle/>
          <a:p>
            <a:r>
              <a:rPr lang="en-US" dirty="0" smtClean="0"/>
              <a:t>Motivation of calibration</a:t>
            </a:r>
            <a:endParaRPr lang="en-US" dirty="0"/>
          </a:p>
        </p:txBody>
      </p:sp>
      <p:sp>
        <p:nvSpPr>
          <p:cNvPr id="3" name="Content Placeholder 2">
            <a:extLst>
              <a:ext uri="{FF2B5EF4-FFF2-40B4-BE49-F238E27FC236}">
                <a16:creationId xmlns:a16="http://schemas.microsoft.com/office/drawing/2014/main" id="{56F34D03-BE68-45B5-8103-4BA6B24F4FC0}"/>
              </a:ext>
            </a:extLst>
          </p:cNvPr>
          <p:cNvSpPr>
            <a:spLocks noGrp="1"/>
          </p:cNvSpPr>
          <p:nvPr>
            <p:ph sz="half" idx="1"/>
          </p:nvPr>
        </p:nvSpPr>
        <p:spPr>
          <a:xfrm>
            <a:off x="1028700" y="1703672"/>
            <a:ext cx="4157664" cy="4163730"/>
          </a:xfrm>
        </p:spPr>
        <p:txBody>
          <a:bodyPr>
            <a:normAutofit/>
          </a:bodyPr>
          <a:lstStyle/>
          <a:p>
            <a:pPr fontAlgn="base">
              <a:buFont typeface="Wingdings" panose="05000000000000000000" pitchFamily="2" charset="2"/>
              <a:buChar char="Ø"/>
            </a:pPr>
            <a:r>
              <a:rPr lang="en-US" dirty="0"/>
              <a:t>Sensors from </a:t>
            </a:r>
            <a:r>
              <a:rPr lang="en-US" b="1" dirty="0"/>
              <a:t>different vendors</a:t>
            </a:r>
            <a:r>
              <a:rPr lang="en-US" dirty="0"/>
              <a:t> have different response to the same phenomenon.</a:t>
            </a:r>
          </a:p>
          <a:p>
            <a:pPr fontAlgn="base">
              <a:buFont typeface="Wingdings" panose="05000000000000000000" pitchFamily="2" charset="2"/>
              <a:buChar char="Ø"/>
            </a:pPr>
            <a:r>
              <a:rPr lang="en-US" dirty="0"/>
              <a:t>Sensors </a:t>
            </a:r>
            <a:r>
              <a:rPr lang="en-US" b="1" dirty="0"/>
              <a:t>degrade and </a:t>
            </a:r>
            <a:r>
              <a:rPr lang="en-US" b="1" dirty="0" smtClean="0"/>
              <a:t>drift</a:t>
            </a:r>
            <a:r>
              <a:rPr lang="en-US" dirty="0" smtClean="0"/>
              <a:t>.</a:t>
            </a:r>
            <a:endParaRPr lang="en-US" dirty="0"/>
          </a:p>
          <a:p>
            <a:pPr>
              <a:buFont typeface="Wingdings" panose="05000000000000000000" pitchFamily="2" charset="2"/>
              <a:buChar char="Ø"/>
            </a:pPr>
            <a:r>
              <a:rPr lang="en-US" dirty="0"/>
              <a:t>In event detection systems, </a:t>
            </a:r>
            <a:r>
              <a:rPr lang="en-US" b="1" dirty="0"/>
              <a:t>environmental changes</a:t>
            </a:r>
            <a:r>
              <a:rPr lang="en-US" dirty="0"/>
              <a:t> affect accuracy of detection.</a:t>
            </a:r>
          </a:p>
          <a:p>
            <a:pPr>
              <a:buFont typeface="Wingdings" panose="05000000000000000000" pitchFamily="2" charset="2"/>
              <a:buChar char="Ø"/>
            </a:pPr>
            <a:endParaRPr lang="en-US" dirty="0"/>
          </a:p>
          <a:p>
            <a:r>
              <a:rPr lang="en-US" b="1" dirty="0" smtClean="0">
                <a:solidFill>
                  <a:srgbClr val="C00000"/>
                </a:solidFill>
              </a:rPr>
              <a:t>Data</a:t>
            </a:r>
            <a:r>
              <a:rPr lang="en-US" dirty="0"/>
              <a:t> </a:t>
            </a:r>
            <a:r>
              <a:rPr lang="en-US" dirty="0" smtClean="0"/>
              <a:t>are not useful if the sensors are inaccurate or inconsistent. </a:t>
            </a:r>
            <a:r>
              <a:rPr lang="en-US" b="1" dirty="0" smtClean="0">
                <a:solidFill>
                  <a:srgbClr val="C00000"/>
                </a:solidFill>
              </a:rPr>
              <a:t>Calibration </a:t>
            </a:r>
            <a:r>
              <a:rPr lang="en-US" b="1" dirty="0">
                <a:solidFill>
                  <a:srgbClr val="C00000"/>
                </a:solidFill>
              </a:rPr>
              <a:t>is crucial</a:t>
            </a:r>
            <a:r>
              <a:rPr lang="en-US" dirty="0">
                <a:solidFill>
                  <a:srgbClr val="C00000"/>
                </a:solidFill>
              </a:rPr>
              <a:t> </a:t>
            </a:r>
            <a:r>
              <a:rPr lang="en-US" dirty="0"/>
              <a:t>for sensing and event detection </a:t>
            </a:r>
            <a:r>
              <a:rPr lang="en-US" dirty="0" smtClean="0"/>
              <a:t>systems.</a:t>
            </a:r>
            <a:endParaRPr lang="en-US" dirty="0"/>
          </a:p>
        </p:txBody>
      </p:sp>
      <p:sp>
        <p:nvSpPr>
          <p:cNvPr id="4" name="Slide Number Placeholder 3">
            <a:extLst>
              <a:ext uri="{FF2B5EF4-FFF2-40B4-BE49-F238E27FC236}">
                <a16:creationId xmlns:a16="http://schemas.microsoft.com/office/drawing/2014/main" id="{1469C860-6A28-449D-8963-5E4B1FC6E1CC}"/>
              </a:ext>
            </a:extLst>
          </p:cNvPr>
          <p:cNvSpPr>
            <a:spLocks noGrp="1"/>
          </p:cNvSpPr>
          <p:nvPr>
            <p:ph type="sldNum" sz="quarter" idx="12"/>
          </p:nvPr>
        </p:nvSpPr>
        <p:spPr/>
        <p:txBody>
          <a:bodyPr/>
          <a:lstStyle/>
          <a:p>
            <a:fld id="{69E57DC2-970A-4B3E-BB1C-7A09969E49DF}" type="slidenum">
              <a:rPr lang="en-US" smtClean="0"/>
              <a:t>30</a:t>
            </a:fld>
            <a:endParaRPr lang="en-US" dirty="0"/>
          </a:p>
        </p:txBody>
      </p:sp>
      <p:pic>
        <p:nvPicPr>
          <p:cNvPr id="2050" name="Picture 2" descr="Motivation drift 1.png">
            <a:extLst>
              <a:ext uri="{FF2B5EF4-FFF2-40B4-BE49-F238E27FC236}">
                <a16:creationId xmlns:a16="http://schemas.microsoft.com/office/drawing/2014/main" id="{C02A214D-CEDF-6A42-9928-BEE89E0B9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6364" y="1703672"/>
            <a:ext cx="30480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3.googleusercontent.com/8iMRY1C5HTBUYfjT5s2ZNBktVs-GHPKa-vMUCAzDJdbnKVwaot1GnWqwULNa9kFiZrJv0H4LxmQFF3ubGJcYJkXkr1cQ5CQMWHA1HssFRRDA67Ml2A29trRhnTqvn8JF3aG8gqJgZGc">
            <a:extLst>
              <a:ext uri="{FF2B5EF4-FFF2-40B4-BE49-F238E27FC236}">
                <a16:creationId xmlns:a16="http://schemas.microsoft.com/office/drawing/2014/main" id="{4E5D2ADE-9869-024C-B53F-BF104D620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1" y="3099737"/>
            <a:ext cx="304799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lh6.googleusercontent.com/2k1dq8vwAepjkVgPINVPrA3YwClVkGk4wohCTnfxGI4cbmh_0symxBryfNSqd2Y2sTkhUgsCjppo3SvhQewknxXuSPpfXEV26EkVC9Mv8AYpRh3zR_uGR1LAgIIkhLzUvTVn7BiOS00">
            <a:extLst>
              <a:ext uri="{FF2B5EF4-FFF2-40B4-BE49-F238E27FC236}">
                <a16:creationId xmlns:a16="http://schemas.microsoft.com/office/drawing/2014/main" id="{DF39213D-8650-2847-8D47-B2F7465DD1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4495802"/>
            <a:ext cx="3048000"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7212191" y="582328"/>
            <a:ext cx="1931809" cy="918482"/>
            <a:chOff x="7212191" y="582328"/>
            <a:chExt cx="1931809" cy="918482"/>
          </a:xfrm>
        </p:grpSpPr>
        <p:pic>
          <p:nvPicPr>
            <p:cNvPr id="9" name="Picture 8">
              <a:extLst>
                <a:ext uri="{FF2B5EF4-FFF2-40B4-BE49-F238E27FC236}">
                  <a16:creationId xmlns:a16="http://schemas.microsoft.com/office/drawing/2014/main" id="{5C8D23D4-DB09-814E-95DE-B7261151EFB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212191" y="586410"/>
              <a:ext cx="916813" cy="914400"/>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69558" b="-29705"/>
            <a:stretch/>
          </p:blipFill>
          <p:spPr>
            <a:xfrm>
              <a:off x="8229600" y="582328"/>
              <a:ext cx="914400" cy="914400"/>
            </a:xfrm>
            <a:prstGeom prst="rect">
              <a:avLst/>
            </a:prstGeom>
            <a:solidFill>
              <a:srgbClr val="FFFFFF"/>
            </a:solidFill>
          </p:spPr>
        </p:pic>
      </p:grpSp>
    </p:spTree>
    <p:extLst>
      <p:ext uri="{BB962C8B-B14F-4D97-AF65-F5344CB8AC3E}">
        <p14:creationId xmlns:p14="http://schemas.microsoft.com/office/powerpoint/2010/main" val="2990773084"/>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experience</a:t>
            </a:r>
            <a:endParaRPr lang="en-US" dirty="0"/>
          </a:p>
        </p:txBody>
      </p:sp>
      <p:sp>
        <p:nvSpPr>
          <p:cNvPr id="5" name="Content Placeholder 4"/>
          <p:cNvSpPr>
            <a:spLocks noGrp="1"/>
          </p:cNvSpPr>
          <p:nvPr>
            <p:ph sz="half" idx="1"/>
          </p:nvPr>
        </p:nvSpPr>
        <p:spPr>
          <a:xfrm>
            <a:off x="1028700" y="1703672"/>
            <a:ext cx="3865563" cy="4749714"/>
          </a:xfrm>
        </p:spPr>
        <p:txBody>
          <a:bodyPr>
            <a:normAutofit/>
          </a:bodyPr>
          <a:lstStyle/>
          <a:p>
            <a:r>
              <a:rPr lang="en-US" b="1" dirty="0"/>
              <a:t>Ambiciti:</a:t>
            </a:r>
            <a:r>
              <a:rPr lang="en-US" dirty="0"/>
              <a:t> Crowd participants calibrate microphones are their smartphones at stations.</a:t>
            </a:r>
          </a:p>
          <a:p>
            <a:pPr marL="0" indent="0">
              <a:buNone/>
            </a:pPr>
            <a:endParaRPr lang="en-US" b="1" dirty="0" smtClean="0"/>
          </a:p>
          <a:p>
            <a:r>
              <a:rPr lang="en-US" b="1" dirty="0" smtClean="0"/>
              <a:t>SCALE:</a:t>
            </a:r>
            <a:r>
              <a:rPr lang="en-US" dirty="0" smtClean="0"/>
              <a:t> Sensor degrading.</a:t>
            </a:r>
          </a:p>
          <a:p>
            <a:pPr>
              <a:buFont typeface="Wingdings" panose="05000000000000000000" pitchFamily="2" charset="2"/>
              <a:buChar char="Ø"/>
            </a:pPr>
            <a:r>
              <a:rPr lang="en-US" dirty="0" smtClean="0"/>
              <a:t>4 </a:t>
            </a:r>
            <a:r>
              <a:rPr lang="en-US" dirty="0"/>
              <a:t>pairs of analog sensors</a:t>
            </a:r>
          </a:p>
          <a:p>
            <a:pPr lvl="1">
              <a:tabLst>
                <a:tab pos="1371600" algn="l"/>
              </a:tabLst>
            </a:pPr>
            <a:r>
              <a:rPr lang="en-US" dirty="0" smtClean="0"/>
              <a:t>Light	</a:t>
            </a:r>
            <a:r>
              <a:rPr lang="en-US" dirty="0"/>
              <a:t> </a:t>
            </a:r>
            <a:r>
              <a:rPr lang="en-US" dirty="0" smtClean="0"/>
              <a:t>–   CO </a:t>
            </a:r>
            <a:r>
              <a:rPr lang="en-US" dirty="0"/>
              <a:t>(MQ-9</a:t>
            </a:r>
            <a:r>
              <a:rPr lang="en-US" dirty="0" smtClean="0"/>
              <a:t>) </a:t>
            </a:r>
            <a:endParaRPr lang="en-US" dirty="0"/>
          </a:p>
          <a:p>
            <a:pPr lvl="1"/>
            <a:r>
              <a:rPr lang="en-US" dirty="0"/>
              <a:t>Explosive gas (MQ-2)</a:t>
            </a:r>
          </a:p>
          <a:p>
            <a:pPr lvl="1"/>
            <a:r>
              <a:rPr lang="en-US" dirty="0"/>
              <a:t>Air contaminant (TGS 2600)</a:t>
            </a:r>
          </a:p>
          <a:p>
            <a:pPr>
              <a:buFont typeface="Wingdings" panose="05000000000000000000" pitchFamily="2" charset="2"/>
              <a:buChar char="Ø"/>
            </a:pPr>
            <a:r>
              <a:rPr lang="en-US" dirty="0" smtClean="0"/>
              <a:t>Compare </a:t>
            </a:r>
            <a:r>
              <a:rPr lang="en-US" dirty="0"/>
              <a:t>the difference between the </a:t>
            </a:r>
            <a:r>
              <a:rPr lang="en-US" dirty="0" smtClean="0"/>
              <a:t>sensor readings from each pair </a:t>
            </a:r>
            <a:r>
              <a:rPr lang="en-US" dirty="0"/>
              <a:t>in long term</a:t>
            </a:r>
            <a:r>
              <a:rPr lang="en-US" dirty="0" smtClean="0"/>
              <a:t>.</a:t>
            </a:r>
          </a:p>
        </p:txBody>
      </p:sp>
      <p:sp>
        <p:nvSpPr>
          <p:cNvPr id="4" name="Slide Number Placeholder 3"/>
          <p:cNvSpPr>
            <a:spLocks noGrp="1"/>
          </p:cNvSpPr>
          <p:nvPr>
            <p:ph type="sldNum" sz="quarter" idx="12"/>
          </p:nvPr>
        </p:nvSpPr>
        <p:spPr/>
        <p:txBody>
          <a:bodyPr/>
          <a:lstStyle/>
          <a:p>
            <a:fld id="{69E57DC2-970A-4B3E-BB1C-7A09969E49DF}" type="slidenum">
              <a:rPr lang="en-US" smtClean="0"/>
              <a:t>31</a:t>
            </a:fld>
            <a:endParaRPr lang="en-US" dirty="0"/>
          </a:p>
        </p:txBody>
      </p:sp>
      <p:pic>
        <p:nvPicPr>
          <p:cNvPr id="1026"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2618" b="17683"/>
          <a:stretch/>
        </p:blipFill>
        <p:spPr bwMode="auto">
          <a:xfrm>
            <a:off x="4894263" y="1703672"/>
            <a:ext cx="3335336" cy="19936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263" y="3823745"/>
            <a:ext cx="3335336" cy="2629641"/>
          </a:xfrm>
          <a:prstGeom prst="rect">
            <a:avLst/>
          </a:prstGeom>
        </p:spPr>
      </p:pic>
      <p:grpSp>
        <p:nvGrpSpPr>
          <p:cNvPr id="7" name="Group 6"/>
          <p:cNvGrpSpPr/>
          <p:nvPr/>
        </p:nvGrpSpPr>
        <p:grpSpPr>
          <a:xfrm>
            <a:off x="7212191" y="582328"/>
            <a:ext cx="1931809" cy="918482"/>
            <a:chOff x="7212191" y="582328"/>
            <a:chExt cx="1931809" cy="918482"/>
          </a:xfrm>
        </p:grpSpPr>
        <p:pic>
          <p:nvPicPr>
            <p:cNvPr id="8" name="Picture 7">
              <a:extLst>
                <a:ext uri="{FF2B5EF4-FFF2-40B4-BE49-F238E27FC236}">
                  <a16:creationId xmlns:a16="http://schemas.microsoft.com/office/drawing/2014/main" id="{5C8D23D4-DB09-814E-95DE-B7261151EFB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212191" y="586410"/>
              <a:ext cx="916813" cy="914400"/>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69558" b="-29705"/>
            <a:stretch/>
          </p:blipFill>
          <p:spPr>
            <a:xfrm>
              <a:off x="8229600" y="582328"/>
              <a:ext cx="914400" cy="914400"/>
            </a:xfrm>
            <a:prstGeom prst="rect">
              <a:avLst/>
            </a:prstGeom>
            <a:solidFill>
              <a:srgbClr val="FFFFFF"/>
            </a:solidFill>
          </p:spPr>
        </p:pic>
      </p:grpSp>
    </p:spTree>
    <p:extLst>
      <p:ext uri="{BB962C8B-B14F-4D97-AF65-F5344CB8AC3E}">
        <p14:creationId xmlns:p14="http://schemas.microsoft.com/office/powerpoint/2010/main" val="1707395260"/>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91068-D934-4342-AF04-64CFD064DFFB}"/>
              </a:ext>
            </a:extLst>
          </p:cNvPr>
          <p:cNvSpPr>
            <a:spLocks noGrp="1"/>
          </p:cNvSpPr>
          <p:nvPr>
            <p:ph type="title"/>
          </p:nvPr>
        </p:nvSpPr>
        <p:spPr/>
        <p:txBody>
          <a:bodyPr/>
          <a:lstStyle/>
          <a:p>
            <a:r>
              <a:rPr lang="en-US" dirty="0" smtClean="0"/>
              <a:t>Application scenario</a:t>
            </a:r>
            <a:endParaRPr lang="en-US" dirty="0"/>
          </a:p>
        </p:txBody>
      </p:sp>
      <p:sp>
        <p:nvSpPr>
          <p:cNvPr id="3" name="Content Placeholder 2">
            <a:extLst>
              <a:ext uri="{FF2B5EF4-FFF2-40B4-BE49-F238E27FC236}">
                <a16:creationId xmlns:a16="http://schemas.microsoft.com/office/drawing/2014/main" id="{50C5EACE-F616-4DC8-B9A0-85EAE134B673}"/>
              </a:ext>
            </a:extLst>
          </p:cNvPr>
          <p:cNvSpPr>
            <a:spLocks noGrp="1"/>
          </p:cNvSpPr>
          <p:nvPr>
            <p:ph idx="1"/>
          </p:nvPr>
        </p:nvSpPr>
        <p:spPr>
          <a:xfrm>
            <a:off x="1028700" y="1703672"/>
            <a:ext cx="7200900" cy="4749714"/>
          </a:xfrm>
        </p:spPr>
        <p:txBody>
          <a:bodyPr>
            <a:normAutofit/>
          </a:bodyPr>
          <a:lstStyle/>
          <a:p>
            <a:r>
              <a:rPr lang="en-US" b="1" dirty="0"/>
              <a:t>Normal</a:t>
            </a:r>
            <a:r>
              <a:rPr lang="en-US" dirty="0"/>
              <a:t> operation </a:t>
            </a:r>
            <a:r>
              <a:rPr lang="en-US" dirty="0" smtClean="0"/>
              <a:t>(e.g. TIPPERS</a:t>
            </a:r>
            <a:r>
              <a:rPr lang="en-US" dirty="0"/>
              <a:t>)</a:t>
            </a:r>
          </a:p>
          <a:p>
            <a:pPr lvl="1"/>
            <a:r>
              <a:rPr lang="en-US" dirty="0"/>
              <a:t>Noise </a:t>
            </a:r>
            <a:r>
              <a:rPr lang="en-US" dirty="0" smtClean="0"/>
              <a:t>(</a:t>
            </a:r>
            <a:r>
              <a:rPr lang="en-US" dirty="0"/>
              <a:t>microphones</a:t>
            </a:r>
            <a:r>
              <a:rPr lang="en-US" dirty="0" smtClean="0"/>
              <a:t>), </a:t>
            </a:r>
            <a:r>
              <a:rPr lang="en-US" dirty="0"/>
              <a:t>photos and video streams (cameras</a:t>
            </a:r>
            <a:r>
              <a:rPr lang="en-US" dirty="0" smtClean="0"/>
              <a:t>), occupancy, </a:t>
            </a:r>
            <a:r>
              <a:rPr lang="en-US" dirty="0"/>
              <a:t>energy </a:t>
            </a:r>
            <a:r>
              <a:rPr lang="en-US" dirty="0" smtClean="0"/>
              <a:t>consumption, etc.</a:t>
            </a:r>
            <a:endParaRPr lang="en-US" dirty="0"/>
          </a:p>
          <a:p>
            <a:pPr lvl="1"/>
            <a:r>
              <a:rPr lang="en-US" dirty="0"/>
              <a:t>Carbon </a:t>
            </a:r>
            <a:r>
              <a:rPr lang="en-US" dirty="0" smtClean="0"/>
              <a:t>dioxide, temperature, etc. </a:t>
            </a:r>
            <a:r>
              <a:rPr lang="en-US" dirty="0"/>
              <a:t>(SCALE boxes)</a:t>
            </a:r>
          </a:p>
          <a:p>
            <a:r>
              <a:rPr lang="en-US" b="1" dirty="0"/>
              <a:t>Emergency</a:t>
            </a:r>
            <a:r>
              <a:rPr lang="en-US" dirty="0"/>
              <a:t> and post-emergency operation </a:t>
            </a:r>
            <a:r>
              <a:rPr lang="en-US" dirty="0" smtClean="0"/>
              <a:t>(e.g. fire)</a:t>
            </a:r>
            <a:endParaRPr lang="en-US" dirty="0"/>
          </a:p>
          <a:p>
            <a:pPr lvl="1"/>
            <a:r>
              <a:rPr lang="en-US" dirty="0"/>
              <a:t>Poisonous </a:t>
            </a:r>
            <a:r>
              <a:rPr lang="en-US" dirty="0" smtClean="0"/>
              <a:t>gas, smoke, temperature, occupancy, etc.</a:t>
            </a:r>
            <a:endParaRPr lang="en-US" dirty="0"/>
          </a:p>
          <a:p>
            <a:r>
              <a:rPr lang="en-US" b="1" dirty="0" smtClean="0"/>
              <a:t>Mobile calibrators</a:t>
            </a:r>
            <a:r>
              <a:rPr lang="en-US" dirty="0" smtClean="0"/>
              <a:t> carry reference sensors to </a:t>
            </a:r>
            <a:r>
              <a:rPr lang="en-US" i="1" dirty="0"/>
              <a:t>calibrate</a:t>
            </a:r>
            <a:r>
              <a:rPr lang="en-US" dirty="0"/>
              <a:t> </a:t>
            </a:r>
            <a:r>
              <a:rPr lang="en-US" b="1" dirty="0"/>
              <a:t>low-cost </a:t>
            </a:r>
            <a:r>
              <a:rPr lang="en-US" b="1" dirty="0" smtClean="0"/>
              <a:t>in-situ sensors</a:t>
            </a:r>
            <a:r>
              <a:rPr lang="en-US" dirty="0" smtClean="0"/>
              <a:t>.</a:t>
            </a:r>
          </a:p>
          <a:p>
            <a:r>
              <a:rPr lang="en-US" dirty="0" smtClean="0">
                <a:solidFill>
                  <a:srgbClr val="660066"/>
                </a:solidFill>
                <a:effectLst>
                  <a:glow rad="254000">
                    <a:schemeClr val="bg1">
                      <a:alpha val="60000"/>
                    </a:schemeClr>
                  </a:glow>
                </a:effectLst>
              </a:rPr>
              <a:t>Different </a:t>
            </a:r>
            <a:r>
              <a:rPr lang="en-US" dirty="0">
                <a:solidFill>
                  <a:srgbClr val="660066"/>
                </a:solidFill>
                <a:effectLst>
                  <a:glow rad="254000">
                    <a:schemeClr val="bg1">
                      <a:alpha val="60000"/>
                    </a:schemeClr>
                  </a:glow>
                </a:effectLst>
              </a:rPr>
              <a:t>types of sensors </a:t>
            </a:r>
            <a:r>
              <a:rPr lang="en-US" dirty="0" smtClean="0">
                <a:solidFill>
                  <a:srgbClr val="660066"/>
                </a:solidFill>
                <a:effectLst>
                  <a:glow rad="254000">
                    <a:schemeClr val="bg1">
                      <a:alpha val="60000"/>
                    </a:schemeClr>
                  </a:glow>
                </a:effectLst>
              </a:rPr>
              <a:t>need to be calibrated differently often (i.e. at different </a:t>
            </a:r>
            <a:r>
              <a:rPr lang="en-US" b="1" dirty="0" smtClean="0">
                <a:solidFill>
                  <a:srgbClr val="660066"/>
                </a:solidFill>
                <a:effectLst>
                  <a:glow rad="254000">
                    <a:schemeClr val="bg1">
                      <a:alpha val="60000"/>
                    </a:schemeClr>
                  </a:glow>
                </a:effectLst>
              </a:rPr>
              <a:t>calibration period</a:t>
            </a:r>
            <a:r>
              <a:rPr lang="en-US" dirty="0" smtClean="0">
                <a:solidFill>
                  <a:srgbClr val="660066"/>
                </a:solidFill>
                <a:effectLst>
                  <a:glow rad="254000">
                    <a:schemeClr val="bg1">
                      <a:alpha val="60000"/>
                    </a:schemeClr>
                  </a:glow>
                </a:effectLst>
              </a:rPr>
              <a:t>).</a:t>
            </a:r>
            <a:endParaRPr lang="en-US" dirty="0">
              <a:solidFill>
                <a:srgbClr val="660066"/>
              </a:solidFill>
              <a:effectLst>
                <a:glow rad="254000">
                  <a:schemeClr val="bg1">
                    <a:alpha val="60000"/>
                  </a:schemeClr>
                </a:glow>
              </a:effectLst>
            </a:endParaRPr>
          </a:p>
          <a:p>
            <a:r>
              <a:rPr lang="en-US" dirty="0">
                <a:solidFill>
                  <a:schemeClr val="accent2">
                    <a:lumMod val="50000"/>
                  </a:schemeClr>
                </a:solidFill>
              </a:rPr>
              <a:t>How do we plan the activities of mobile calibrators to achieve acceptable data accuracy and reduce the operational cost?</a:t>
            </a:r>
          </a:p>
        </p:txBody>
      </p:sp>
      <p:sp>
        <p:nvSpPr>
          <p:cNvPr id="4" name="Slide Number Placeholder 3">
            <a:extLst>
              <a:ext uri="{FF2B5EF4-FFF2-40B4-BE49-F238E27FC236}">
                <a16:creationId xmlns:a16="http://schemas.microsoft.com/office/drawing/2014/main" id="{0D165FB5-3B91-4DE4-86CA-AE1EF7C719FF}"/>
              </a:ext>
            </a:extLst>
          </p:cNvPr>
          <p:cNvSpPr>
            <a:spLocks noGrp="1"/>
          </p:cNvSpPr>
          <p:nvPr>
            <p:ph type="sldNum" sz="quarter" idx="12"/>
          </p:nvPr>
        </p:nvSpPr>
        <p:spPr/>
        <p:txBody>
          <a:bodyPr/>
          <a:lstStyle/>
          <a:p>
            <a:fld id="{69E57DC2-970A-4B3E-BB1C-7A09969E49DF}" type="slidenum">
              <a:rPr lang="en-US" smtClean="0"/>
              <a:t>32</a:t>
            </a:fld>
            <a:endParaRPr lang="en-US" dirty="0"/>
          </a:p>
        </p:txBody>
      </p:sp>
    </p:spTree>
    <p:extLst>
      <p:ext uri="{BB962C8B-B14F-4D97-AF65-F5344CB8AC3E}">
        <p14:creationId xmlns:p14="http://schemas.microsoft.com/office/powerpoint/2010/main" val="2000775492"/>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Calibration procedure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28700" y="1703672"/>
                <a:ext cx="7200900" cy="4749713"/>
              </a:xfrm>
            </p:spPr>
            <p:txBody>
              <a:bodyPr>
                <a:normAutofit/>
              </a:bodyPr>
              <a:lstStyle/>
              <a:p>
                <a:r>
                  <a:rPr lang="en-US" b="1" dirty="0" smtClean="0"/>
                  <a:t>Calibration</a:t>
                </a:r>
                <a:r>
                  <a:rPr lang="en-US" dirty="0" smtClean="0"/>
                  <a:t> involves an accurate </a:t>
                </a:r>
                <a:r>
                  <a:rPr lang="en-US" b="1" dirty="0" smtClean="0"/>
                  <a:t>reference sensor</a:t>
                </a:r>
                <a:r>
                  <a:rPr lang="en-US" dirty="0" smtClean="0"/>
                  <a:t> and at least one other uncalibrated sensor that measures the same variable or detects the same phenomenon.</a:t>
                </a:r>
              </a:p>
              <a:p>
                <a:r>
                  <a:rPr lang="en-US" dirty="0" smtClean="0"/>
                  <a:t>In normal cases, readings </a:t>
                </a:r>
                <a14:m>
                  <m:oMath xmlns:m="http://schemas.openxmlformats.org/officeDocument/2006/math">
                    <m:r>
                      <a:rPr lang="en-US" b="0" i="1" smtClean="0">
                        <a:latin typeface="Cambria Math" panose="02040503050406030204" pitchFamily="18" charset="0"/>
                      </a:rPr>
                      <m:t>𝑌</m:t>
                    </m:r>
                  </m:oMath>
                </a14:m>
                <a:r>
                  <a:rPr lang="en-US" dirty="0" smtClean="0"/>
                  <a:t> of the uncalibrated sensor can be corrected using a linear function: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𝑌</m:t>
                        </m:r>
                      </m:e>
                    </m:acc>
                    <m:r>
                      <a:rPr lang="en-US" b="0" i="1" smtClean="0">
                        <a:latin typeface="Cambria Math" panose="02040503050406030204" pitchFamily="18" charset="0"/>
                      </a:rPr>
                      <m:t>=</m:t>
                    </m:r>
                    <m:r>
                      <a:rPr lang="en-US" b="0" i="1" smtClean="0">
                        <a:latin typeface="Cambria Math" panose="02040503050406030204" pitchFamily="18" charset="0"/>
                      </a:rPr>
                      <m:t>𝑘𝑌</m:t>
                    </m:r>
                    <m:r>
                      <a:rPr lang="en-US" b="0" i="1" smtClean="0">
                        <a:latin typeface="Cambria Math" panose="02040503050406030204" pitchFamily="18" charset="0"/>
                      </a:rPr>
                      <m:t>+</m:t>
                    </m:r>
                    <m:r>
                      <a:rPr lang="en-US" b="0" i="1" smtClean="0">
                        <a:latin typeface="Cambria Math" panose="02040503050406030204" pitchFamily="18" charset="0"/>
                      </a:rPr>
                      <m:t>𝑐</m:t>
                    </m:r>
                  </m:oMath>
                </a14:m>
                <a:r>
                  <a:rPr lang="en-US" dirty="0" smtClean="0"/>
                  <a:t>.</a:t>
                </a:r>
              </a:p>
              <a:p>
                <a:r>
                  <a:rPr lang="en-US" dirty="0" smtClean="0"/>
                  <a:t>During calibration, </a:t>
                </a:r>
                <a:br>
                  <a:rPr lang="en-US" dirty="0" smtClean="0"/>
                </a:br>
                <a:r>
                  <a:rPr lang="en-US" dirty="0" smtClean="0"/>
                  <a:t>we </a:t>
                </a:r>
                <a:r>
                  <a:rPr lang="en-US" b="1" dirty="0" smtClean="0"/>
                  <a:t>expose</a:t>
                </a:r>
                <a:r>
                  <a:rPr lang="en-US" dirty="0" smtClean="0"/>
                  <a:t> the </a:t>
                </a:r>
                <a:br>
                  <a:rPr lang="en-US" dirty="0" smtClean="0"/>
                </a:br>
                <a:r>
                  <a:rPr lang="en-US" dirty="0" smtClean="0"/>
                  <a:t>reference sensor </a:t>
                </a:r>
                <a:br>
                  <a:rPr lang="en-US" dirty="0" smtClean="0"/>
                </a:br>
                <a:r>
                  <a:rPr lang="en-US" dirty="0" smtClean="0"/>
                  <a:t>and the </a:t>
                </a:r>
                <a:br>
                  <a:rPr lang="en-US" dirty="0" smtClean="0"/>
                </a:br>
                <a:r>
                  <a:rPr lang="en-US" dirty="0" smtClean="0"/>
                  <a:t>uncalibrated </a:t>
                </a:r>
                <a:br>
                  <a:rPr lang="en-US" dirty="0" smtClean="0"/>
                </a:br>
                <a:r>
                  <a:rPr lang="en-US" dirty="0" smtClean="0"/>
                  <a:t>sensor(s) to the </a:t>
                </a:r>
                <a:br>
                  <a:rPr lang="en-US" dirty="0" smtClean="0"/>
                </a:br>
                <a:r>
                  <a:rPr lang="en-US" dirty="0" smtClean="0"/>
                  <a:t>same environment </a:t>
                </a:r>
                <a:br>
                  <a:rPr lang="en-US" dirty="0" smtClean="0"/>
                </a:br>
                <a:r>
                  <a:rPr lang="en-US" dirty="0" smtClean="0"/>
                  <a:t>or stimuli, </a:t>
                </a:r>
                <a:r>
                  <a:rPr lang="en-US" b="1" dirty="0" smtClean="0"/>
                  <a:t>take </a:t>
                </a:r>
                <a:br>
                  <a:rPr lang="en-US" b="1" dirty="0" smtClean="0"/>
                </a:br>
                <a:r>
                  <a:rPr lang="en-US" b="1" dirty="0" smtClean="0"/>
                  <a:t>samples</a:t>
                </a:r>
                <a:r>
                  <a:rPr lang="en-US" dirty="0" smtClean="0"/>
                  <a:t>, and solve </a:t>
                </a:r>
                <a:br>
                  <a:rPr lang="en-US" dirty="0" smtClean="0"/>
                </a:br>
                <a:r>
                  <a:rPr lang="en-US" dirty="0" smtClean="0"/>
                  <a:t>for coefficients.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28700" y="1703672"/>
                <a:ext cx="7200900" cy="4749713"/>
              </a:xfrm>
              <a:blipFill>
                <a:blip r:embed="rId2"/>
                <a:stretch>
                  <a:fillRect l="-762" t="-1026" r="-1524" b="-1282"/>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9E57DC2-970A-4B3E-BB1C-7A09969E49DF}" type="slidenum">
              <a:rPr lang="en-US" smtClean="0"/>
              <a:t>33</a:t>
            </a:fld>
            <a:endParaRPr lang="en-US" dirty="0"/>
          </a:p>
        </p:txBody>
      </p:sp>
      <p:pic>
        <p:nvPicPr>
          <p:cNvPr id="1026" name="Picture 2" descr="line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592894"/>
            <a:ext cx="4572000" cy="2860492"/>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3657600" y="4153881"/>
            <a:ext cx="4571998" cy="2123658"/>
          </a:xfrm>
          <a:prstGeom prst="rect">
            <a:avLst/>
          </a:prstGeom>
          <a:solidFill>
            <a:schemeClr val="tx1">
              <a:alpha val="50000"/>
            </a:schemeClr>
          </a:solidFill>
        </p:spPr>
        <p:txBody>
          <a:bodyPr wrap="square">
            <a:spAutoFit/>
          </a:bodyPr>
          <a:lstStyle/>
          <a:p>
            <a:r>
              <a:rPr lang="en-US" sz="1100" dirty="0">
                <a:solidFill>
                  <a:schemeClr val="bg2"/>
                </a:solidFill>
                <a:latin typeface="Bahnschrift Light Condensed" panose="020B0502040204020203" pitchFamily="34" charset="0"/>
              </a:rPr>
              <a:t>Francoise Sailhan, et al. "Opportunistic Multiparty Calibration for Robust Participatory Sensing." In IEEE MASS 2017.</a:t>
            </a:r>
          </a:p>
          <a:p>
            <a:r>
              <a:rPr lang="en-US" sz="1100" dirty="0" err="1">
                <a:solidFill>
                  <a:schemeClr val="bg2"/>
                </a:solidFill>
                <a:latin typeface="Bahnschrift Light Condensed" panose="020B0502040204020203" pitchFamily="34" charset="0"/>
              </a:rPr>
              <a:t>Kaibo</a:t>
            </a:r>
            <a:r>
              <a:rPr lang="en-US" sz="1100" dirty="0">
                <a:solidFill>
                  <a:schemeClr val="bg2"/>
                </a:solidFill>
                <a:latin typeface="Bahnschrift Light Condensed" panose="020B0502040204020203" pitchFamily="34" charset="0"/>
              </a:rPr>
              <a:t> Fu, et al. "</a:t>
            </a:r>
            <a:r>
              <a:rPr lang="en-US" sz="1100" dirty="0" err="1">
                <a:solidFill>
                  <a:schemeClr val="bg2"/>
                </a:solidFill>
                <a:latin typeface="Bahnschrift Light Condensed" panose="020B0502040204020203" pitchFamily="34" charset="0"/>
              </a:rPr>
              <a:t>Multihop</a:t>
            </a:r>
            <a:r>
              <a:rPr lang="en-US" sz="1100" dirty="0">
                <a:solidFill>
                  <a:schemeClr val="bg2"/>
                </a:solidFill>
                <a:latin typeface="Bahnschrift Light Condensed" panose="020B0502040204020203" pitchFamily="34" charset="0"/>
              </a:rPr>
              <a:t> calibration for mobile sensing: K-hop </a:t>
            </a:r>
            <a:r>
              <a:rPr lang="en-US" sz="1100" dirty="0" err="1">
                <a:solidFill>
                  <a:schemeClr val="bg2"/>
                </a:solidFill>
                <a:latin typeface="Bahnschrift Light Condensed" panose="020B0502040204020203" pitchFamily="34" charset="0"/>
              </a:rPr>
              <a:t>Calibratability</a:t>
            </a:r>
            <a:r>
              <a:rPr lang="en-US" sz="1100" dirty="0">
                <a:solidFill>
                  <a:schemeClr val="bg2"/>
                </a:solidFill>
                <a:latin typeface="Bahnschrift Light Condensed" panose="020B0502040204020203" pitchFamily="34" charset="0"/>
              </a:rPr>
              <a:t> and reference sensor deployment." IEEE INFOCOM 2017.</a:t>
            </a:r>
          </a:p>
          <a:p>
            <a:r>
              <a:rPr lang="en-US" sz="1100" dirty="0" err="1">
                <a:solidFill>
                  <a:schemeClr val="bg2"/>
                </a:solidFill>
                <a:latin typeface="Bahnschrift Light Condensed" panose="020B0502040204020203" pitchFamily="34" charset="0"/>
              </a:rPr>
              <a:t>Yuzhi</a:t>
            </a:r>
            <a:r>
              <a:rPr lang="en-US" sz="1100" dirty="0">
                <a:solidFill>
                  <a:schemeClr val="bg2"/>
                </a:solidFill>
                <a:latin typeface="Bahnschrift Light Condensed" panose="020B0502040204020203" pitchFamily="34" charset="0"/>
              </a:rPr>
              <a:t> Wang, et al. "A Deep Learning Approach for Blind Drift Calibration of Sensor Networks." IEEE Sensors Journal (2017).</a:t>
            </a:r>
          </a:p>
          <a:p>
            <a:r>
              <a:rPr lang="en-US" sz="1100" dirty="0">
                <a:solidFill>
                  <a:schemeClr val="bg2"/>
                </a:solidFill>
                <a:latin typeface="Bahnschrift Light Condensed" panose="020B0502040204020203" pitchFamily="34" charset="0"/>
              </a:rPr>
              <a:t>Olga </a:t>
            </a:r>
            <a:r>
              <a:rPr lang="en-US" sz="1100" dirty="0" err="1">
                <a:solidFill>
                  <a:schemeClr val="bg2"/>
                </a:solidFill>
                <a:latin typeface="Bahnschrift Light Condensed" panose="020B0502040204020203" pitchFamily="34" charset="0"/>
              </a:rPr>
              <a:t>Saukh</a:t>
            </a:r>
            <a:r>
              <a:rPr lang="en-US" sz="1100" dirty="0">
                <a:solidFill>
                  <a:schemeClr val="bg2"/>
                </a:solidFill>
                <a:latin typeface="Bahnschrift Light Condensed" panose="020B0502040204020203" pitchFamily="34" charset="0"/>
              </a:rPr>
              <a:t>, et al. "Reducing multi-hop calibration errors in large-scale mobile sensor networks." In IPSN 2015.</a:t>
            </a:r>
          </a:p>
          <a:p>
            <a:r>
              <a:rPr lang="en-US" sz="1100" dirty="0">
                <a:solidFill>
                  <a:schemeClr val="bg2"/>
                </a:solidFill>
                <a:latin typeface="Bahnschrift Light Condensed" panose="020B0502040204020203" pitchFamily="34" charset="0"/>
              </a:rPr>
              <a:t>Ronen </a:t>
            </a:r>
            <a:r>
              <a:rPr lang="en-US" sz="1100" dirty="0" err="1">
                <a:solidFill>
                  <a:schemeClr val="bg2"/>
                </a:solidFill>
                <a:latin typeface="Bahnschrift Light Condensed" panose="020B0502040204020203" pitchFamily="34" charset="0"/>
              </a:rPr>
              <a:t>Vaisenberg</a:t>
            </a:r>
            <a:r>
              <a:rPr lang="en-US" sz="1100" dirty="0">
                <a:solidFill>
                  <a:schemeClr val="bg2"/>
                </a:solidFill>
                <a:latin typeface="Bahnschrift Light Condensed" panose="020B0502040204020203" pitchFamily="34" charset="0"/>
              </a:rPr>
              <a:t>, et al. "Exploiting semantics for sensor re-calibration in event detection systems." In SPIE 2008.</a:t>
            </a:r>
          </a:p>
          <a:p>
            <a:r>
              <a:rPr lang="en-US" sz="1100" dirty="0">
                <a:solidFill>
                  <a:schemeClr val="bg2"/>
                </a:solidFill>
                <a:latin typeface="Bahnschrift Light Condensed" panose="020B0502040204020203" pitchFamily="34" charset="0"/>
              </a:rPr>
              <a:t>Emiliano </a:t>
            </a:r>
            <a:r>
              <a:rPr lang="en-US" sz="1100" dirty="0" err="1">
                <a:solidFill>
                  <a:schemeClr val="bg2"/>
                </a:solidFill>
                <a:latin typeface="Bahnschrift Light Condensed" panose="020B0502040204020203" pitchFamily="34" charset="0"/>
              </a:rPr>
              <a:t>Miluzzo</a:t>
            </a:r>
            <a:r>
              <a:rPr lang="en-US" sz="1100" dirty="0">
                <a:solidFill>
                  <a:schemeClr val="bg2"/>
                </a:solidFill>
                <a:latin typeface="Bahnschrift Light Condensed" panose="020B0502040204020203" pitchFamily="34" charset="0"/>
              </a:rPr>
              <a:t>, et al. "</a:t>
            </a:r>
            <a:r>
              <a:rPr lang="en-US" sz="1100" dirty="0" err="1">
                <a:solidFill>
                  <a:schemeClr val="bg2"/>
                </a:solidFill>
                <a:latin typeface="Bahnschrift Light Condensed" panose="020B0502040204020203" pitchFamily="34" charset="0"/>
              </a:rPr>
              <a:t>CaliBree</a:t>
            </a:r>
            <a:r>
              <a:rPr lang="en-US" sz="1100" dirty="0">
                <a:solidFill>
                  <a:schemeClr val="bg2"/>
                </a:solidFill>
                <a:latin typeface="Bahnschrift Light Condensed" panose="020B0502040204020203" pitchFamily="34" charset="0"/>
              </a:rPr>
              <a:t>: A self-calibration system for mobile sensor networks." IEEE DCOSS 2008.</a:t>
            </a:r>
          </a:p>
        </p:txBody>
      </p:sp>
      <p:sp>
        <p:nvSpPr>
          <p:cNvPr id="7" name="Rectangle 6"/>
          <p:cNvSpPr/>
          <p:nvPr/>
        </p:nvSpPr>
        <p:spPr>
          <a:xfrm>
            <a:off x="5895833" y="5732060"/>
            <a:ext cx="2333765" cy="721325"/>
          </a:xfrm>
          <a:prstGeom prst="rect">
            <a:avLst/>
          </a:prstGeom>
          <a:solidFill>
            <a:schemeClr val="bg1">
              <a:alpha val="90000"/>
            </a:schemeClr>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i="1" dirty="0" smtClean="0">
                <a:solidFill>
                  <a:srgbClr val="660066"/>
                </a:solidFill>
              </a:rPr>
              <a:t>Multi-party calibration</a:t>
            </a:r>
          </a:p>
          <a:p>
            <a:pPr algn="r"/>
            <a:r>
              <a:rPr lang="en-US" i="1" dirty="0" smtClean="0">
                <a:solidFill>
                  <a:srgbClr val="660066"/>
                </a:solidFill>
              </a:rPr>
              <a:t>Multi-hop calibration</a:t>
            </a:r>
            <a:endParaRPr lang="en-US" i="1" dirty="0">
              <a:solidFill>
                <a:srgbClr val="660066"/>
              </a:solidFill>
            </a:endParaRPr>
          </a:p>
        </p:txBody>
      </p:sp>
    </p:spTree>
    <p:extLst>
      <p:ext uri="{BB962C8B-B14F-4D97-AF65-F5344CB8AC3E}">
        <p14:creationId xmlns:p14="http://schemas.microsoft.com/office/powerpoint/2010/main" val="40937501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 calibration planning</a:t>
            </a:r>
            <a:endParaRPr lang="en-US" dirty="0"/>
          </a:p>
        </p:txBody>
      </p:sp>
      <p:sp>
        <p:nvSpPr>
          <p:cNvPr id="3" name="Content Placeholder 2"/>
          <p:cNvSpPr>
            <a:spLocks noGrp="1"/>
          </p:cNvSpPr>
          <p:nvPr>
            <p:ph idx="1"/>
          </p:nvPr>
        </p:nvSpPr>
        <p:spPr>
          <a:xfrm>
            <a:off x="1028700" y="1703673"/>
            <a:ext cx="7200900" cy="2156247"/>
          </a:xfrm>
        </p:spPr>
        <p:txBody>
          <a:bodyPr/>
          <a:lstStyle/>
          <a:p>
            <a:r>
              <a:rPr lang="en-US" dirty="0" smtClean="0"/>
              <a:t>Sensor calibration is carried out in </a:t>
            </a:r>
            <a:r>
              <a:rPr lang="en-US" b="1" dirty="0" smtClean="0"/>
              <a:t>iterations</a:t>
            </a:r>
            <a:r>
              <a:rPr lang="en-US" dirty="0" smtClean="0"/>
              <a:t> (i.e. batches).</a:t>
            </a:r>
          </a:p>
          <a:p>
            <a:r>
              <a:rPr lang="en-US" dirty="0" smtClean="0"/>
              <a:t>Given a long maintenance period (e.g. a few years) and the calibration requirements of the sensors, find the </a:t>
            </a:r>
            <a:r>
              <a:rPr lang="en-US" b="1" dirty="0" smtClean="0">
                <a:solidFill>
                  <a:srgbClr val="C00000"/>
                </a:solidFill>
              </a:rPr>
              <a:t>plan</a:t>
            </a:r>
            <a:r>
              <a:rPr lang="en-US" dirty="0" smtClean="0"/>
              <a:t>: the </a:t>
            </a:r>
            <a:r>
              <a:rPr lang="en-US" b="1" dirty="0" smtClean="0">
                <a:solidFill>
                  <a:srgbClr val="C00000"/>
                </a:solidFill>
              </a:rPr>
              <a:t>number of iterations</a:t>
            </a:r>
            <a:r>
              <a:rPr lang="en-US" dirty="0" smtClean="0"/>
              <a:t> and the </a:t>
            </a:r>
            <a:r>
              <a:rPr lang="en-US" b="1" dirty="0" smtClean="0">
                <a:solidFill>
                  <a:srgbClr val="C00000"/>
                </a:solidFill>
              </a:rPr>
              <a:t>time</a:t>
            </a:r>
            <a:r>
              <a:rPr lang="en-US" dirty="0" smtClean="0"/>
              <a:t> at which each iteration takes place; </a:t>
            </a:r>
            <a:r>
              <a:rPr lang="en-US" dirty="0" smtClean="0">
                <a:solidFill>
                  <a:schemeClr val="tx1">
                    <a:lumMod val="50000"/>
                    <a:lumOff val="50000"/>
                  </a:schemeClr>
                </a:solidFill>
              </a:rPr>
              <a:t>for each iteration, the </a:t>
            </a:r>
            <a:r>
              <a:rPr lang="en-US" b="1" dirty="0" smtClean="0">
                <a:solidFill>
                  <a:schemeClr val="accent3">
                    <a:lumMod val="75000"/>
                  </a:schemeClr>
                </a:solidFill>
              </a:rPr>
              <a:t>sensors</a:t>
            </a:r>
            <a:r>
              <a:rPr lang="en-US" dirty="0" smtClean="0">
                <a:solidFill>
                  <a:schemeClr val="tx1">
                    <a:lumMod val="50000"/>
                    <a:lumOff val="50000"/>
                  </a:schemeClr>
                </a:solidFill>
              </a:rPr>
              <a:t> that will be calibrated and the </a:t>
            </a:r>
            <a:r>
              <a:rPr lang="en-US" b="1" dirty="0" smtClean="0">
                <a:solidFill>
                  <a:schemeClr val="accent3">
                    <a:lumMod val="75000"/>
                  </a:schemeClr>
                </a:solidFill>
              </a:rPr>
              <a:t>number and path(s) of mobile calibrators</a:t>
            </a:r>
            <a:r>
              <a:rPr lang="en-US" dirty="0" smtClean="0">
                <a:solidFill>
                  <a:schemeClr val="tx1">
                    <a:lumMod val="50000"/>
                    <a:lumOff val="50000"/>
                  </a:schemeClr>
                </a:solidFill>
              </a:rPr>
              <a:t>.</a:t>
            </a:r>
            <a:endParaRPr lang="en-US"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69E57DC2-970A-4B3E-BB1C-7A09969E49DF}" type="slidenum">
              <a:rPr lang="en-US" smtClean="0"/>
              <a:t>34</a:t>
            </a:fld>
            <a:endParaRPr lang="en-US" dirty="0"/>
          </a:p>
        </p:txBody>
      </p:sp>
      <p:grpSp>
        <p:nvGrpSpPr>
          <p:cNvPr id="39" name="Group 38"/>
          <p:cNvGrpSpPr/>
          <p:nvPr/>
        </p:nvGrpSpPr>
        <p:grpSpPr>
          <a:xfrm>
            <a:off x="1102770" y="3864600"/>
            <a:ext cx="7052760" cy="3041757"/>
            <a:chOff x="414720" y="403200"/>
            <a:chExt cx="7052760" cy="3041757"/>
          </a:xfrm>
        </p:grpSpPr>
        <p:sp>
          <p:nvSpPr>
            <p:cNvPr id="23" name="Freeform 1"/>
            <p:cNvSpPr/>
            <p:nvPr/>
          </p:nvSpPr>
          <p:spPr>
            <a:xfrm>
              <a:off x="414720" y="1745640"/>
              <a:ext cx="7052760" cy="1646280"/>
            </a:xfrm>
            <a:custGeom>
              <a:avLst/>
              <a:gdLst/>
              <a:ahLst/>
              <a:cxnLst/>
              <a:rect l="0" t="0" r="r" b="b"/>
              <a:pathLst>
                <a:path w="19591" h="4573">
                  <a:moveTo>
                    <a:pt x="6350" y="0"/>
                  </a:moveTo>
                  <a:lnTo>
                    <a:pt x="6985" y="0"/>
                  </a:lnTo>
                  <a:lnTo>
                    <a:pt x="19590" y="4572"/>
                  </a:lnTo>
                  <a:lnTo>
                    <a:pt x="0" y="4572"/>
                  </a:lnTo>
                  <a:lnTo>
                    <a:pt x="6350" y="0"/>
                  </a:lnTo>
                </a:path>
              </a:pathLst>
            </a:custGeom>
            <a:gradFill rotWithShape="0">
              <a:gsLst>
                <a:gs pos="0">
                  <a:srgbClr val="729FCF"/>
                </a:gs>
                <a:gs pos="100000">
                  <a:srgbClr val="F6F9D4"/>
                </a:gs>
              </a:gsLst>
              <a:lin ang="5400000"/>
            </a:gradFill>
            <a:ln>
              <a:noFill/>
            </a:ln>
          </p:spPr>
        </p:sp>
        <p:sp>
          <p:nvSpPr>
            <p:cNvPr id="24" name="CustomShape 2"/>
            <p:cNvSpPr/>
            <p:nvPr/>
          </p:nvSpPr>
          <p:spPr>
            <a:xfrm>
              <a:off x="414720" y="1517040"/>
              <a:ext cx="7052400" cy="228600"/>
            </a:xfrm>
            <a:prstGeom prst="rect">
              <a:avLst/>
            </a:prstGeom>
            <a:solidFill>
              <a:srgbClr val="DDDDDD"/>
            </a:solidFill>
            <a:ln w="19050">
              <a:solidFill>
                <a:srgbClr val="3465A4"/>
              </a:solidFill>
              <a:round/>
            </a:ln>
          </p:spPr>
          <p:style>
            <a:lnRef idx="0">
              <a:scrgbClr r="0" g="0" b="0"/>
            </a:lnRef>
            <a:fillRef idx="0">
              <a:scrgbClr r="0" g="0" b="0"/>
            </a:fillRef>
            <a:effectRef idx="0">
              <a:scrgbClr r="0" g="0" b="0"/>
            </a:effectRef>
            <a:fontRef idx="minor"/>
          </p:style>
        </p:sp>
        <p:sp>
          <p:nvSpPr>
            <p:cNvPr id="25" name="CustomShape 3"/>
            <p:cNvSpPr/>
            <p:nvPr/>
          </p:nvSpPr>
          <p:spPr>
            <a:xfrm>
              <a:off x="414720" y="1517040"/>
              <a:ext cx="228600" cy="228600"/>
            </a:xfrm>
            <a:prstGeom prst="rect">
              <a:avLst/>
            </a:prstGeom>
            <a:solidFill>
              <a:srgbClr val="729FCF"/>
            </a:solidFill>
            <a:ln w="19050">
              <a:solidFill>
                <a:srgbClr val="2A6099"/>
              </a:solidFill>
              <a:round/>
            </a:ln>
          </p:spPr>
          <p:style>
            <a:lnRef idx="0">
              <a:scrgbClr r="0" g="0" b="0"/>
            </a:lnRef>
            <a:fillRef idx="0">
              <a:scrgbClr r="0" g="0" b="0"/>
            </a:fillRef>
            <a:effectRef idx="0">
              <a:scrgbClr r="0" g="0" b="0"/>
            </a:effectRef>
            <a:fontRef idx="minor"/>
          </p:style>
        </p:sp>
        <p:sp>
          <p:nvSpPr>
            <p:cNvPr id="26" name="CustomShape 4"/>
            <p:cNvSpPr/>
            <p:nvPr/>
          </p:nvSpPr>
          <p:spPr>
            <a:xfrm>
              <a:off x="2700720" y="1517040"/>
              <a:ext cx="228600" cy="228600"/>
            </a:xfrm>
            <a:prstGeom prst="rect">
              <a:avLst/>
            </a:prstGeom>
            <a:solidFill>
              <a:srgbClr val="729FCF"/>
            </a:solidFill>
            <a:ln w="19050">
              <a:solidFill>
                <a:srgbClr val="2A6099"/>
              </a:solidFill>
              <a:round/>
            </a:ln>
          </p:spPr>
          <p:style>
            <a:lnRef idx="0">
              <a:scrgbClr r="0" g="0" b="0"/>
            </a:lnRef>
            <a:fillRef idx="0">
              <a:scrgbClr r="0" g="0" b="0"/>
            </a:fillRef>
            <a:effectRef idx="0">
              <a:scrgbClr r="0" g="0" b="0"/>
            </a:effectRef>
            <a:fontRef idx="minor"/>
          </p:style>
        </p:sp>
        <p:sp>
          <p:nvSpPr>
            <p:cNvPr id="27" name="CustomShape 5"/>
            <p:cNvSpPr/>
            <p:nvPr/>
          </p:nvSpPr>
          <p:spPr>
            <a:xfrm>
              <a:off x="5809680" y="1517040"/>
              <a:ext cx="228600" cy="228600"/>
            </a:xfrm>
            <a:prstGeom prst="rect">
              <a:avLst/>
            </a:prstGeom>
            <a:solidFill>
              <a:srgbClr val="729FCF"/>
            </a:solidFill>
            <a:ln w="19050">
              <a:solidFill>
                <a:srgbClr val="2A6099"/>
              </a:solidFill>
              <a:round/>
            </a:ln>
          </p:spPr>
          <p:style>
            <a:lnRef idx="0">
              <a:scrgbClr r="0" g="0" b="0"/>
            </a:lnRef>
            <a:fillRef idx="0">
              <a:scrgbClr r="0" g="0" b="0"/>
            </a:fillRef>
            <a:effectRef idx="0">
              <a:scrgbClr r="0" g="0" b="0"/>
            </a:effectRef>
            <a:fontRef idx="minor"/>
          </p:style>
        </p:sp>
        <p:sp>
          <p:nvSpPr>
            <p:cNvPr id="28" name="CustomShape 6"/>
            <p:cNvSpPr/>
            <p:nvPr/>
          </p:nvSpPr>
          <p:spPr>
            <a:xfrm>
              <a:off x="6952680" y="1517040"/>
              <a:ext cx="228600" cy="228600"/>
            </a:xfrm>
            <a:prstGeom prst="rect">
              <a:avLst/>
            </a:prstGeom>
            <a:solidFill>
              <a:srgbClr val="729FCF"/>
            </a:solidFill>
            <a:ln w="19050">
              <a:solidFill>
                <a:srgbClr val="2A6099"/>
              </a:solidFill>
              <a:round/>
            </a:ln>
          </p:spPr>
          <p:style>
            <a:lnRef idx="0">
              <a:scrgbClr r="0" g="0" b="0"/>
            </a:lnRef>
            <a:fillRef idx="0">
              <a:scrgbClr r="0" g="0" b="0"/>
            </a:fillRef>
            <a:effectRef idx="0">
              <a:scrgbClr r="0" g="0" b="0"/>
            </a:effectRef>
            <a:fontRef idx="minor"/>
          </p:style>
        </p:sp>
        <p:sp>
          <p:nvSpPr>
            <p:cNvPr id="29" name="Line 7"/>
            <p:cNvSpPr/>
            <p:nvPr/>
          </p:nvSpPr>
          <p:spPr>
            <a:xfrm>
              <a:off x="414720" y="648360"/>
              <a:ext cx="7052400" cy="0"/>
            </a:xfrm>
            <a:prstGeom prst="line">
              <a:avLst/>
            </a:prstGeom>
            <a:ln w="19050">
              <a:solidFill>
                <a:srgbClr val="333333"/>
              </a:solidFill>
              <a:round/>
              <a:headEnd type="triangle" w="med" len="lg"/>
              <a:tailEnd type="triangle" w="med" len="lg"/>
            </a:ln>
          </p:spPr>
          <p:style>
            <a:lnRef idx="0">
              <a:scrgbClr r="0" g="0" b="0"/>
            </a:lnRef>
            <a:fillRef idx="0">
              <a:scrgbClr r="0" g="0" b="0"/>
            </a:fillRef>
            <a:effectRef idx="0">
              <a:scrgbClr r="0" g="0" b="0"/>
            </a:effectRef>
            <a:fontRef idx="minor"/>
          </p:style>
        </p:sp>
        <p:sp>
          <p:nvSpPr>
            <p:cNvPr id="30" name="TextShape 8"/>
            <p:cNvSpPr txBox="1"/>
            <p:nvPr/>
          </p:nvSpPr>
          <p:spPr>
            <a:xfrm>
              <a:off x="2820960" y="403200"/>
              <a:ext cx="2240280" cy="367878"/>
            </a:xfrm>
            <a:prstGeom prst="rect">
              <a:avLst/>
            </a:prstGeom>
            <a:solidFill>
              <a:schemeClr val="bg2"/>
            </a:solidFill>
            <a:ln>
              <a:noFill/>
            </a:ln>
          </p:spPr>
          <p:txBody>
            <a:bodyPr lIns="90000" tIns="45000" rIns="90000" bIns="45000">
              <a:spAutoFit/>
            </a:bodyPr>
            <a:lstStyle/>
            <a:p>
              <a:pPr algn="ctr">
                <a:lnSpc>
                  <a:spcPct val="100000"/>
                </a:lnSpc>
              </a:pPr>
              <a:r>
                <a:rPr lang="en-US" sz="1800" b="1" strike="noStrike" spc="-1" dirty="0">
                  <a:solidFill>
                    <a:srgbClr val="333333"/>
                  </a:solidFill>
                  <a:effectLst>
                    <a:outerShdw blurRad="38100" dist="38100" dir="2700000" algn="tl">
                      <a:srgbClr val="000000">
                        <a:alpha val="43137"/>
                      </a:srgbClr>
                    </a:outerShdw>
                  </a:effectLst>
                  <a:latin typeface="Times New Roman"/>
                  <a:ea typeface="微软雅黑"/>
                </a:rPr>
                <a:t>Maintenance Period</a:t>
              </a:r>
              <a:endParaRPr lang="en-US" sz="1800" b="0" strike="noStrike" spc="-1" dirty="0">
                <a:effectLst>
                  <a:outerShdw blurRad="38100" dist="38100" dir="2700000" algn="tl">
                    <a:srgbClr val="000000">
                      <a:alpha val="43137"/>
                    </a:srgbClr>
                  </a:outerShdw>
                </a:effectLst>
                <a:latin typeface="Arial"/>
              </a:endParaRPr>
            </a:p>
          </p:txBody>
        </p:sp>
        <p:sp>
          <p:nvSpPr>
            <p:cNvPr id="31" name="CustomShape 9"/>
            <p:cNvSpPr/>
            <p:nvPr/>
          </p:nvSpPr>
          <p:spPr>
            <a:xfrm>
              <a:off x="1329120" y="831240"/>
              <a:ext cx="1371600" cy="457200"/>
            </a:xfrm>
            <a:prstGeom prst="wedgeRoundRectCallout">
              <a:avLst>
                <a:gd name="adj1" fmla="val 48893"/>
                <a:gd name="adj2" fmla="val 88708"/>
                <a:gd name="adj3" fmla="val 16667"/>
              </a:avLst>
            </a:prstGeom>
            <a:solidFill>
              <a:srgbClr val="DEE6EF"/>
            </a:solidFill>
            <a:ln w="19050">
              <a:solidFill>
                <a:schemeClr val="tx2">
                  <a:lumMod val="75000"/>
                  <a:lumOff val="25000"/>
                </a:schemeClr>
              </a:solidFill>
              <a:round/>
            </a:ln>
            <a:effectLst>
              <a:glow rad="254000">
                <a:schemeClr val="bg1">
                  <a:alpha val="60000"/>
                </a:schemeClr>
              </a:glow>
            </a:effectLst>
          </p:spPr>
          <p:style>
            <a:lnRef idx="0">
              <a:scrgbClr r="0" g="0" b="0"/>
            </a:lnRef>
            <a:fillRef idx="0">
              <a:scrgbClr r="0" g="0" b="0"/>
            </a:fillRef>
            <a:effectRef idx="0">
              <a:scrgbClr r="0" g="0" b="0"/>
            </a:effectRef>
            <a:fontRef idx="minor"/>
          </p:style>
          <p:txBody>
            <a:bodyPr wrap="none" lIns="96120" tIns="51120" rIns="96120" bIns="51120" anchor="ctr">
              <a:noAutofit/>
            </a:bodyPr>
            <a:lstStyle/>
            <a:p>
              <a:pPr algn="ctr">
                <a:lnSpc>
                  <a:spcPct val="100000"/>
                </a:lnSpc>
              </a:pPr>
              <a:r>
                <a:rPr lang="en-US" sz="1800" b="1" strike="noStrike" spc="-1" dirty="0">
                  <a:solidFill>
                    <a:schemeClr val="tx2">
                      <a:lumMod val="90000"/>
                      <a:lumOff val="10000"/>
                    </a:schemeClr>
                  </a:solidFill>
                  <a:latin typeface="Times New Roman"/>
                  <a:ea typeface="微软雅黑"/>
                </a:rPr>
                <a:t>Iteration</a:t>
              </a:r>
              <a:endParaRPr lang="en-US" sz="1800" b="0" strike="noStrike" spc="-1" dirty="0">
                <a:solidFill>
                  <a:schemeClr val="tx2">
                    <a:lumMod val="90000"/>
                    <a:lumOff val="10000"/>
                  </a:schemeClr>
                </a:solidFill>
                <a:latin typeface="Arial"/>
              </a:endParaRPr>
            </a:p>
          </p:txBody>
        </p:sp>
        <p:grpSp>
          <p:nvGrpSpPr>
            <p:cNvPr id="32" name="Group 10"/>
            <p:cNvGrpSpPr/>
            <p:nvPr/>
          </p:nvGrpSpPr>
          <p:grpSpPr>
            <a:xfrm>
              <a:off x="2801880" y="1425600"/>
              <a:ext cx="3108960" cy="91440"/>
              <a:chOff x="2801880" y="1425600"/>
              <a:chExt cx="3108960" cy="91440"/>
            </a:xfrm>
          </p:grpSpPr>
          <p:sp>
            <p:nvSpPr>
              <p:cNvPr id="33" name="Line 11"/>
              <p:cNvSpPr/>
              <p:nvPr/>
            </p:nvSpPr>
            <p:spPr>
              <a:xfrm>
                <a:off x="2801880" y="1425600"/>
                <a:ext cx="3108960" cy="0"/>
              </a:xfrm>
              <a:prstGeom prst="line">
                <a:avLst/>
              </a:prstGeom>
              <a:ln w="19050">
                <a:solidFill>
                  <a:schemeClr val="tx2">
                    <a:lumMod val="75000"/>
                    <a:lumOff val="25000"/>
                  </a:schemeClr>
                </a:solidFill>
                <a:round/>
                <a:tailEnd type="triangle" w="med" len="med"/>
              </a:ln>
            </p:spPr>
            <p:style>
              <a:lnRef idx="0">
                <a:scrgbClr r="0" g="0" b="0"/>
              </a:lnRef>
              <a:fillRef idx="0">
                <a:scrgbClr r="0" g="0" b="0"/>
              </a:fillRef>
              <a:effectRef idx="0">
                <a:scrgbClr r="0" g="0" b="0"/>
              </a:effectRef>
              <a:fontRef idx="minor"/>
            </p:style>
          </p:sp>
          <p:sp>
            <p:nvSpPr>
              <p:cNvPr id="34" name="Line 12"/>
              <p:cNvSpPr/>
              <p:nvPr/>
            </p:nvSpPr>
            <p:spPr>
              <a:xfrm>
                <a:off x="2801880" y="1425600"/>
                <a:ext cx="0" cy="91440"/>
              </a:xfrm>
              <a:prstGeom prst="line">
                <a:avLst/>
              </a:prstGeom>
              <a:ln w="19050">
                <a:solidFill>
                  <a:schemeClr val="tx2">
                    <a:lumMod val="75000"/>
                    <a:lumOff val="25000"/>
                  </a:schemeClr>
                </a:solidFill>
              </a:ln>
            </p:spPr>
            <p:style>
              <a:lnRef idx="0">
                <a:scrgbClr r="0" g="0" b="0"/>
              </a:lnRef>
              <a:fillRef idx="0">
                <a:scrgbClr r="0" g="0" b="0"/>
              </a:fillRef>
              <a:effectRef idx="0">
                <a:scrgbClr r="0" g="0" b="0"/>
              </a:effectRef>
              <a:fontRef idx="minor"/>
            </p:style>
          </p:sp>
        </p:grpSp>
        <p:sp>
          <p:nvSpPr>
            <p:cNvPr id="35" name="TextShape 13"/>
            <p:cNvSpPr txBox="1"/>
            <p:nvPr/>
          </p:nvSpPr>
          <p:spPr>
            <a:xfrm>
              <a:off x="3131640" y="1115280"/>
              <a:ext cx="2286000" cy="367878"/>
            </a:xfrm>
            <a:prstGeom prst="rect">
              <a:avLst/>
            </a:prstGeom>
            <a:noFill/>
            <a:ln>
              <a:noFill/>
            </a:ln>
          </p:spPr>
          <p:txBody>
            <a:bodyPr lIns="90000" tIns="45000" rIns="90000" bIns="45000">
              <a:spAutoFit/>
            </a:bodyPr>
            <a:lstStyle/>
            <a:p>
              <a:pPr algn="ctr">
                <a:lnSpc>
                  <a:spcPct val="100000"/>
                </a:lnSpc>
              </a:pPr>
              <a:r>
                <a:rPr lang="en-US" sz="1800" b="0" i="1" strike="noStrike" spc="-1" dirty="0">
                  <a:solidFill>
                    <a:schemeClr val="tx2"/>
                  </a:solidFill>
                  <a:latin typeface="Times New Roman"/>
                  <a:ea typeface="微软雅黑"/>
                </a:rPr>
                <a:t>Time to Next Iteration</a:t>
              </a:r>
              <a:endParaRPr lang="en-US" sz="1800" b="0" strike="noStrike" spc="-1" dirty="0">
                <a:solidFill>
                  <a:schemeClr val="tx2"/>
                </a:solidFill>
                <a:latin typeface="Arial"/>
              </a:endParaRPr>
            </a:p>
          </p:txBody>
        </p:sp>
        <p:sp>
          <p:nvSpPr>
            <p:cNvPr id="36" name="CustomShape 129"/>
            <p:cNvSpPr/>
            <p:nvPr/>
          </p:nvSpPr>
          <p:spPr>
            <a:xfrm>
              <a:off x="5443920" y="1911960"/>
              <a:ext cx="2023200" cy="748080"/>
            </a:xfrm>
            <a:prstGeom prst="wedgeRoundRectCallout">
              <a:avLst>
                <a:gd name="adj1" fmla="val -26375"/>
                <a:gd name="adj2" fmla="val -68421"/>
                <a:gd name="adj3" fmla="val 16667"/>
              </a:avLst>
            </a:prstGeom>
            <a:solidFill>
              <a:srgbClr val="FFD8CE"/>
            </a:solidFill>
            <a:ln w="19050">
              <a:solidFill>
                <a:srgbClr val="FF0000"/>
              </a:solidFill>
              <a:round/>
            </a:ln>
            <a:effectLst>
              <a:glow rad="254000">
                <a:schemeClr val="bg1">
                  <a:alpha val="60000"/>
                </a:schemeClr>
              </a:glow>
            </a:effectLst>
          </p:spPr>
          <p:style>
            <a:lnRef idx="0">
              <a:scrgbClr r="0" g="0" b="0"/>
            </a:lnRef>
            <a:fillRef idx="0">
              <a:scrgbClr r="0" g="0" b="0"/>
            </a:fillRef>
            <a:effectRef idx="0">
              <a:scrgbClr r="0" g="0" b="0"/>
            </a:effectRef>
            <a:fontRef idx="minor"/>
          </p:style>
          <p:txBody>
            <a:bodyPr wrap="none" lIns="96120" tIns="51120" rIns="96120" bIns="51120" anchor="ctr">
              <a:noAutofit/>
            </a:bodyPr>
            <a:lstStyle/>
            <a:p>
              <a:pPr>
                <a:lnSpc>
                  <a:spcPct val="100000"/>
                </a:lnSpc>
              </a:pPr>
              <a:r>
                <a:rPr lang="en-US" sz="1800" b="1" strike="noStrike" spc="-1" dirty="0">
                  <a:solidFill>
                    <a:srgbClr val="C00000"/>
                  </a:solidFill>
                  <a:latin typeface="Times New Roman"/>
                  <a:ea typeface="微软雅黑"/>
                </a:rPr>
                <a:t>Some Sensor(s)</a:t>
              </a:r>
              <a:r>
                <a:rPr dirty="0">
                  <a:solidFill>
                    <a:srgbClr val="C00000"/>
                  </a:solidFill>
                </a:rPr>
                <a:t/>
              </a:r>
              <a:br>
                <a:rPr dirty="0">
                  <a:solidFill>
                    <a:srgbClr val="C00000"/>
                  </a:solidFill>
                </a:rPr>
              </a:br>
              <a:r>
                <a:rPr lang="en-US" sz="1800" b="1" strike="noStrike" spc="-1" dirty="0">
                  <a:solidFill>
                    <a:srgbClr val="C00000"/>
                  </a:solidFill>
                  <a:latin typeface="Times New Roman"/>
                  <a:ea typeface="微软雅黑"/>
                </a:rPr>
                <a:t>Need Cali. Again</a:t>
              </a:r>
              <a:endParaRPr lang="en-US" sz="1800" b="0" strike="noStrike" spc="-1" dirty="0">
                <a:solidFill>
                  <a:srgbClr val="C00000"/>
                </a:solidFill>
                <a:latin typeface="Arial"/>
              </a:endParaRPr>
            </a:p>
          </p:txBody>
        </p:sp>
        <p:sp>
          <p:nvSpPr>
            <p:cNvPr id="38" name="TextShape 131"/>
            <p:cNvSpPr txBox="1"/>
            <p:nvPr/>
          </p:nvSpPr>
          <p:spPr>
            <a:xfrm>
              <a:off x="414720" y="2800080"/>
              <a:ext cx="7052400" cy="644877"/>
            </a:xfrm>
            <a:prstGeom prst="rect">
              <a:avLst/>
            </a:prstGeom>
            <a:noFill/>
            <a:ln>
              <a:noFill/>
            </a:ln>
          </p:spPr>
          <p:txBody>
            <a:bodyPr lIns="90000" tIns="45000" rIns="90000" bIns="45000">
              <a:spAutoFit/>
            </a:bodyPr>
            <a:lstStyle/>
            <a:p>
              <a:pPr>
                <a:lnSpc>
                  <a:spcPct val="100000"/>
                </a:lnSpc>
              </a:pPr>
              <a:r>
                <a:rPr lang="en-US" sz="1800" b="0" strike="noStrike" spc="-1" dirty="0">
                  <a:solidFill>
                    <a:schemeClr val="tx2"/>
                  </a:solidFill>
                  <a:latin typeface="Times New Roman"/>
                  <a:ea typeface="微软雅黑"/>
                </a:rPr>
                <a:t>For each iteration</a:t>
              </a:r>
              <a:endParaRPr lang="en-US" sz="1800" b="0" strike="noStrike" spc="-1" dirty="0">
                <a:solidFill>
                  <a:schemeClr val="tx2"/>
                </a:solidFill>
                <a:latin typeface="Arial"/>
              </a:endParaRPr>
            </a:p>
            <a:p>
              <a:pPr>
                <a:lnSpc>
                  <a:spcPct val="100000"/>
                </a:lnSpc>
              </a:pPr>
              <a:r>
                <a:rPr lang="en-US" sz="1800" b="0" strike="noStrike" spc="-1" dirty="0">
                  <a:solidFill>
                    <a:schemeClr val="tx2"/>
                  </a:solidFill>
                  <a:latin typeface="Times New Roman"/>
                  <a:ea typeface="微软雅黑"/>
                </a:rPr>
                <a:t>Select a set of sensors and find the number and path(s) of calibrator(s)</a:t>
              </a:r>
              <a:endParaRPr lang="en-US" sz="1800" b="0" strike="noStrike" spc="-1" dirty="0">
                <a:solidFill>
                  <a:schemeClr val="tx2"/>
                </a:solidFill>
                <a:latin typeface="Arial"/>
              </a:endParaRPr>
            </a:p>
          </p:txBody>
        </p:sp>
        <p:sp>
          <p:nvSpPr>
            <p:cNvPr id="37" name="TextShape 130"/>
            <p:cNvSpPr txBox="1"/>
            <p:nvPr/>
          </p:nvSpPr>
          <p:spPr>
            <a:xfrm>
              <a:off x="4036320" y="641520"/>
              <a:ext cx="3429000" cy="411480"/>
            </a:xfrm>
            <a:prstGeom prst="rect">
              <a:avLst/>
            </a:prstGeom>
            <a:noFill/>
            <a:ln>
              <a:noFill/>
            </a:ln>
          </p:spPr>
          <p:txBody>
            <a:bodyPr lIns="90000" tIns="45000" rIns="90000" bIns="45000">
              <a:spAutoFit/>
            </a:bodyPr>
            <a:lstStyle/>
            <a:p>
              <a:pPr>
                <a:lnSpc>
                  <a:spcPct val="100000"/>
                </a:lnSpc>
              </a:pPr>
              <a:r>
                <a:rPr lang="en-US" sz="1800" b="0" strike="noStrike" spc="-1" dirty="0">
                  <a:solidFill>
                    <a:srgbClr val="808080"/>
                  </a:solidFill>
                  <a:latin typeface="Times New Roman"/>
                  <a:ea typeface="微软雅黑"/>
                </a:rPr>
                <a:t>Find number and time of iterations</a:t>
              </a:r>
              <a:endParaRPr lang="en-US" sz="1800" b="0" strike="noStrike" spc="-1" dirty="0">
                <a:latin typeface="Arial"/>
              </a:endParaRPr>
            </a:p>
          </p:txBody>
        </p:sp>
      </p:grpSp>
    </p:spTree>
    <p:extLst>
      <p:ext uri="{BB962C8B-B14F-4D97-AF65-F5344CB8AC3E}">
        <p14:creationId xmlns:p14="http://schemas.microsoft.com/office/powerpoint/2010/main" val="2336413939"/>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9E57DC2-970A-4B3E-BB1C-7A09969E49DF}" type="slidenum">
              <a:rPr lang="en-US" smtClean="0"/>
              <a:t>35</a:t>
            </a:fld>
            <a:endParaRPr lang="en-US" dirty="0"/>
          </a:p>
        </p:txBody>
      </p:sp>
      <p:grpSp>
        <p:nvGrpSpPr>
          <p:cNvPr id="3" name="Group 2"/>
          <p:cNvGrpSpPr/>
          <p:nvPr/>
        </p:nvGrpSpPr>
        <p:grpSpPr>
          <a:xfrm>
            <a:off x="1103130" y="0"/>
            <a:ext cx="7052040" cy="6374277"/>
            <a:chOff x="1103130" y="0"/>
            <a:chExt cx="7052040" cy="6374277"/>
          </a:xfrm>
        </p:grpSpPr>
        <p:pic>
          <p:nvPicPr>
            <p:cNvPr id="5" name="Picture 4"/>
            <p:cNvPicPr/>
            <p:nvPr/>
          </p:nvPicPr>
          <p:blipFill>
            <a:blip r:embed="rId2">
              <a:lum bright="20000" contrast="-20000"/>
            </a:blip>
            <a:stretch/>
          </p:blipFill>
          <p:spPr>
            <a:xfrm>
              <a:off x="1103130" y="0"/>
              <a:ext cx="7052040" cy="4299840"/>
            </a:xfrm>
            <a:prstGeom prst="rect">
              <a:avLst/>
            </a:prstGeom>
            <a:ln>
              <a:noFill/>
            </a:ln>
          </p:spPr>
        </p:pic>
        <p:sp>
          <p:nvSpPr>
            <p:cNvPr id="6" name="CustomShape 14"/>
            <p:cNvSpPr/>
            <p:nvPr/>
          </p:nvSpPr>
          <p:spPr>
            <a:xfrm>
              <a:off x="4779810" y="3876480"/>
              <a:ext cx="228600" cy="228600"/>
            </a:xfrm>
            <a:custGeom>
              <a:avLst/>
              <a:gdLst/>
              <a:ahLst/>
              <a:cxnLst/>
              <a:rect l="l" t="t" r="r" b="b"/>
              <a:pathLst>
                <a:path w="21600" h="21600">
                  <a:moveTo>
                    <a:pt x="10797" y="0"/>
                  </a:moveTo>
                  <a:lnTo>
                    <a:pt x="8278" y="8256"/>
                  </a:lnTo>
                  <a:lnTo>
                    <a:pt x="0" y="8256"/>
                  </a:lnTo>
                  <a:lnTo>
                    <a:pt x="6722" y="13405"/>
                  </a:lnTo>
                  <a:lnTo>
                    <a:pt x="4198" y="21600"/>
                  </a:lnTo>
                  <a:lnTo>
                    <a:pt x="10797" y="16580"/>
                  </a:lnTo>
                  <a:lnTo>
                    <a:pt x="17401" y="21600"/>
                  </a:lnTo>
                  <a:lnTo>
                    <a:pt x="14878" y="13405"/>
                  </a:lnTo>
                  <a:lnTo>
                    <a:pt x="21600" y="8256"/>
                  </a:lnTo>
                  <a:lnTo>
                    <a:pt x="13321" y="8256"/>
                  </a:lnTo>
                  <a:lnTo>
                    <a:pt x="10797" y="0"/>
                  </a:lnTo>
                  <a:close/>
                </a:path>
              </a:pathLst>
            </a:custGeom>
            <a:solidFill>
              <a:srgbClr val="FFBF00"/>
            </a:solidFill>
            <a:ln w="12600">
              <a:solidFill>
                <a:srgbClr val="FFFF00"/>
              </a:solidFill>
              <a:round/>
            </a:ln>
            <a:effectLst>
              <a:glow rad="63500">
                <a:schemeClr val="bg1">
                  <a:alpha val="80000"/>
                </a:schemeClr>
              </a:glow>
            </a:effectLst>
          </p:spPr>
          <p:style>
            <a:lnRef idx="0">
              <a:scrgbClr r="0" g="0" b="0"/>
            </a:lnRef>
            <a:fillRef idx="0">
              <a:scrgbClr r="0" g="0" b="0"/>
            </a:fillRef>
            <a:effectRef idx="0">
              <a:scrgbClr r="0" g="0" b="0"/>
            </a:effectRef>
            <a:fontRef idx="minor"/>
          </p:style>
        </p:sp>
        <p:sp>
          <p:nvSpPr>
            <p:cNvPr id="7" name="CustomShape 15"/>
            <p:cNvSpPr/>
            <p:nvPr/>
          </p:nvSpPr>
          <p:spPr>
            <a:xfrm>
              <a:off x="3388770" y="3775320"/>
              <a:ext cx="1051560" cy="457200"/>
            </a:xfrm>
            <a:prstGeom prst="wedgeRoundRectCallout">
              <a:avLst>
                <a:gd name="adj1" fmla="val 82407"/>
                <a:gd name="adj2" fmla="val 37"/>
                <a:gd name="adj3" fmla="val 16667"/>
              </a:avLst>
            </a:prstGeom>
            <a:solidFill>
              <a:schemeClr val="accent2">
                <a:lumMod val="20000"/>
                <a:lumOff val="80000"/>
                <a:alpha val="80000"/>
              </a:schemeClr>
            </a:solidFill>
            <a:ln w="19050">
              <a:solidFill>
                <a:schemeClr val="accent2"/>
              </a:solidFill>
              <a:round/>
            </a:ln>
            <a:effectLst>
              <a:glow rad="254000">
                <a:schemeClr val="bg1">
                  <a:alpha val="60000"/>
                </a:schemeClr>
              </a:glow>
            </a:effectLst>
          </p:spPr>
          <p:style>
            <a:lnRef idx="0">
              <a:scrgbClr r="0" g="0" b="0"/>
            </a:lnRef>
            <a:fillRef idx="0">
              <a:scrgbClr r="0" g="0" b="0"/>
            </a:fillRef>
            <a:effectRef idx="0">
              <a:scrgbClr r="0" g="0" b="0"/>
            </a:effectRef>
            <a:fontRef idx="minor"/>
          </p:style>
          <p:txBody>
            <a:bodyPr wrap="none" lIns="96120" tIns="51120" rIns="96120" bIns="51120" anchor="ctr">
              <a:noAutofit/>
            </a:bodyPr>
            <a:lstStyle/>
            <a:p>
              <a:pPr algn="ctr">
                <a:lnSpc>
                  <a:spcPct val="100000"/>
                </a:lnSpc>
              </a:pPr>
              <a:r>
                <a:rPr lang="en-US" sz="1800" b="1" strike="noStrike" spc="-1" dirty="0">
                  <a:solidFill>
                    <a:schemeClr val="accent2">
                      <a:lumMod val="50000"/>
                    </a:schemeClr>
                  </a:solidFill>
                  <a:latin typeface="Times New Roman"/>
                  <a:ea typeface="微软雅黑"/>
                </a:rPr>
                <a:t>Depot</a:t>
              </a:r>
              <a:endParaRPr lang="en-US" sz="1800" b="0" strike="noStrike" spc="-1" dirty="0">
                <a:solidFill>
                  <a:schemeClr val="accent2">
                    <a:lumMod val="50000"/>
                  </a:schemeClr>
                </a:solidFill>
                <a:latin typeface="Arial"/>
              </a:endParaRPr>
            </a:p>
          </p:txBody>
        </p:sp>
        <p:grpSp>
          <p:nvGrpSpPr>
            <p:cNvPr id="8" name="Group 16"/>
            <p:cNvGrpSpPr/>
            <p:nvPr/>
          </p:nvGrpSpPr>
          <p:grpSpPr>
            <a:xfrm>
              <a:off x="1103130" y="4629675"/>
              <a:ext cx="426600" cy="401760"/>
              <a:chOff x="1877760" y="3711600"/>
              <a:chExt cx="426600" cy="401760"/>
            </a:xfrm>
            <a:effectLst>
              <a:glow rad="63500">
                <a:schemeClr val="bg1">
                  <a:alpha val="80000"/>
                </a:schemeClr>
              </a:glow>
            </a:effectLst>
          </p:grpSpPr>
          <p:grpSp>
            <p:nvGrpSpPr>
              <p:cNvPr id="9" name="Group 17"/>
              <p:cNvGrpSpPr/>
              <p:nvPr/>
            </p:nvGrpSpPr>
            <p:grpSpPr>
              <a:xfrm>
                <a:off x="1969200" y="3711600"/>
                <a:ext cx="174600" cy="209160"/>
                <a:chOff x="1969200" y="3711600"/>
                <a:chExt cx="174600" cy="209160"/>
              </a:xfrm>
            </p:grpSpPr>
            <p:sp>
              <p:nvSpPr>
                <p:cNvPr id="23" name="CustomShape 18"/>
                <p:cNvSpPr/>
                <p:nvPr/>
              </p:nvSpPr>
              <p:spPr>
                <a:xfrm>
                  <a:off x="2009520" y="3786480"/>
                  <a:ext cx="80640" cy="8064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24" name="CustomShape 19"/>
                <p:cNvSpPr/>
                <p:nvPr/>
              </p:nvSpPr>
              <p:spPr>
                <a:xfrm>
                  <a:off x="1969200" y="3759840"/>
                  <a:ext cx="40320" cy="3996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25" name="CustomShape 20"/>
                <p:cNvSpPr/>
                <p:nvPr/>
              </p:nvSpPr>
              <p:spPr>
                <a:xfrm>
                  <a:off x="2060280" y="3711600"/>
                  <a:ext cx="40320" cy="4032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26" name="CustomShape 21"/>
                <p:cNvSpPr/>
                <p:nvPr/>
              </p:nvSpPr>
              <p:spPr>
                <a:xfrm>
                  <a:off x="2009520" y="3880440"/>
                  <a:ext cx="40320" cy="4032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27" name="CustomShape 22"/>
                <p:cNvSpPr/>
                <p:nvPr/>
              </p:nvSpPr>
              <p:spPr>
                <a:xfrm>
                  <a:off x="2103480" y="3799800"/>
                  <a:ext cx="40320" cy="4032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grpSp>
          <p:grpSp>
            <p:nvGrpSpPr>
              <p:cNvPr id="10" name="Group 23"/>
              <p:cNvGrpSpPr/>
              <p:nvPr/>
            </p:nvGrpSpPr>
            <p:grpSpPr>
              <a:xfrm>
                <a:off x="1877760" y="3877560"/>
                <a:ext cx="426600" cy="235800"/>
                <a:chOff x="1877760" y="3877560"/>
                <a:chExt cx="426600" cy="235800"/>
              </a:xfrm>
            </p:grpSpPr>
            <p:grpSp>
              <p:nvGrpSpPr>
                <p:cNvPr id="11" name="Group 24"/>
                <p:cNvGrpSpPr/>
                <p:nvPr/>
              </p:nvGrpSpPr>
              <p:grpSpPr>
                <a:xfrm>
                  <a:off x="2125080" y="3877560"/>
                  <a:ext cx="179280" cy="187560"/>
                  <a:chOff x="2125080" y="3877560"/>
                  <a:chExt cx="179280" cy="187560"/>
                </a:xfrm>
              </p:grpSpPr>
              <p:sp>
                <p:nvSpPr>
                  <p:cNvPr id="18" name="CustomShape 25"/>
                  <p:cNvSpPr/>
                  <p:nvPr/>
                </p:nvSpPr>
                <p:spPr>
                  <a:xfrm rot="7308000">
                    <a:off x="2164320" y="3921120"/>
                    <a:ext cx="80640" cy="8064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19" name="CustomShape 26"/>
                  <p:cNvSpPr/>
                  <p:nvPr/>
                </p:nvSpPr>
                <p:spPr>
                  <a:xfrm rot="7308000">
                    <a:off x="2256480" y="3914640"/>
                    <a:ext cx="40320" cy="3996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20" name="CustomShape 27"/>
                  <p:cNvSpPr/>
                  <p:nvPr/>
                </p:nvSpPr>
                <p:spPr>
                  <a:xfrm rot="7308000">
                    <a:off x="2249280" y="4017240"/>
                    <a:ext cx="40320" cy="4032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21" name="CustomShape 28"/>
                  <p:cNvSpPr/>
                  <p:nvPr/>
                </p:nvSpPr>
                <p:spPr>
                  <a:xfrm rot="7308000">
                    <a:off x="2132280" y="3885120"/>
                    <a:ext cx="40320" cy="4032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22" name="CustomShape 29"/>
                  <p:cNvSpPr/>
                  <p:nvPr/>
                </p:nvSpPr>
                <p:spPr>
                  <a:xfrm rot="7308000">
                    <a:off x="2151360" y="4007520"/>
                    <a:ext cx="40320" cy="4032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grpSp>
            <p:grpSp>
              <p:nvGrpSpPr>
                <p:cNvPr id="12" name="Group 30"/>
                <p:cNvGrpSpPr/>
                <p:nvPr/>
              </p:nvGrpSpPr>
              <p:grpSpPr>
                <a:xfrm>
                  <a:off x="1877760" y="3938040"/>
                  <a:ext cx="206280" cy="175320"/>
                  <a:chOff x="1877760" y="3938040"/>
                  <a:chExt cx="206280" cy="175320"/>
                </a:xfrm>
              </p:grpSpPr>
              <p:sp>
                <p:nvSpPr>
                  <p:cNvPr id="13" name="CustomShape 31"/>
                  <p:cNvSpPr/>
                  <p:nvPr/>
                </p:nvSpPr>
                <p:spPr>
                  <a:xfrm rot="2466600">
                    <a:off x="1929600" y="4001400"/>
                    <a:ext cx="80640" cy="8064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14" name="CustomShape 32"/>
                  <p:cNvSpPr/>
                  <p:nvPr/>
                </p:nvSpPr>
                <p:spPr>
                  <a:xfrm rot="2466600">
                    <a:off x="1935000" y="3946320"/>
                    <a:ext cx="40320" cy="3996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15" name="CustomShape 33"/>
                  <p:cNvSpPr/>
                  <p:nvPr/>
                </p:nvSpPr>
                <p:spPr>
                  <a:xfrm rot="2466600">
                    <a:off x="2035440" y="3970080"/>
                    <a:ext cx="40320" cy="4032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16" name="CustomShape 34"/>
                  <p:cNvSpPr/>
                  <p:nvPr/>
                </p:nvSpPr>
                <p:spPr>
                  <a:xfrm rot="2466600">
                    <a:off x="1886040" y="4063680"/>
                    <a:ext cx="40320" cy="4032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17" name="CustomShape 35"/>
                  <p:cNvSpPr/>
                  <p:nvPr/>
                </p:nvSpPr>
                <p:spPr>
                  <a:xfrm rot="2466600">
                    <a:off x="2009880" y="4064760"/>
                    <a:ext cx="40320" cy="4032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grpSp>
          </p:grpSp>
        </p:grpSp>
        <p:grpSp>
          <p:nvGrpSpPr>
            <p:cNvPr id="28" name="Group 36"/>
            <p:cNvGrpSpPr/>
            <p:nvPr/>
          </p:nvGrpSpPr>
          <p:grpSpPr>
            <a:xfrm>
              <a:off x="5263290" y="3539880"/>
              <a:ext cx="174600" cy="209160"/>
              <a:chOff x="4575240" y="6931440"/>
              <a:chExt cx="174600" cy="209160"/>
            </a:xfrm>
            <a:effectLst>
              <a:glow rad="63500">
                <a:schemeClr val="bg1">
                  <a:alpha val="80000"/>
                </a:schemeClr>
              </a:glow>
            </a:effectLst>
          </p:grpSpPr>
          <p:sp>
            <p:nvSpPr>
              <p:cNvPr id="29" name="CustomShape 37"/>
              <p:cNvSpPr/>
              <p:nvPr/>
            </p:nvSpPr>
            <p:spPr>
              <a:xfrm>
                <a:off x="4615560" y="7006320"/>
                <a:ext cx="80640" cy="8064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30" name="CustomShape 38"/>
              <p:cNvSpPr/>
              <p:nvPr/>
            </p:nvSpPr>
            <p:spPr>
              <a:xfrm>
                <a:off x="4575240" y="6979680"/>
                <a:ext cx="40320" cy="3996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31" name="CustomShape 39"/>
              <p:cNvSpPr/>
              <p:nvPr/>
            </p:nvSpPr>
            <p:spPr>
              <a:xfrm>
                <a:off x="4666320" y="6931440"/>
                <a:ext cx="40320" cy="4032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32" name="CustomShape 40"/>
              <p:cNvSpPr/>
              <p:nvPr/>
            </p:nvSpPr>
            <p:spPr>
              <a:xfrm>
                <a:off x="4615560" y="710028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33" name="CustomShape 41"/>
              <p:cNvSpPr/>
              <p:nvPr/>
            </p:nvSpPr>
            <p:spPr>
              <a:xfrm>
                <a:off x="4709520" y="7019640"/>
                <a:ext cx="40320" cy="4032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grpSp>
        <p:grpSp>
          <p:nvGrpSpPr>
            <p:cNvPr id="34" name="Group 42"/>
            <p:cNvGrpSpPr/>
            <p:nvPr/>
          </p:nvGrpSpPr>
          <p:grpSpPr>
            <a:xfrm>
              <a:off x="2528370" y="2368080"/>
              <a:ext cx="174600" cy="209160"/>
              <a:chOff x="1840320" y="5759640"/>
              <a:chExt cx="174600" cy="209160"/>
            </a:xfrm>
            <a:effectLst>
              <a:glow rad="63500">
                <a:schemeClr val="bg1">
                  <a:alpha val="80000"/>
                </a:schemeClr>
              </a:glow>
            </a:effectLst>
          </p:grpSpPr>
          <p:sp>
            <p:nvSpPr>
              <p:cNvPr id="35" name="CustomShape 43"/>
              <p:cNvSpPr/>
              <p:nvPr/>
            </p:nvSpPr>
            <p:spPr>
              <a:xfrm>
                <a:off x="1880640" y="5834520"/>
                <a:ext cx="80640" cy="8064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36" name="CustomShape 44"/>
              <p:cNvSpPr/>
              <p:nvPr/>
            </p:nvSpPr>
            <p:spPr>
              <a:xfrm>
                <a:off x="1840320" y="5807880"/>
                <a:ext cx="40320" cy="3996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37" name="CustomShape 45"/>
              <p:cNvSpPr/>
              <p:nvPr/>
            </p:nvSpPr>
            <p:spPr>
              <a:xfrm>
                <a:off x="1931400" y="575964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38" name="CustomShape 46"/>
              <p:cNvSpPr/>
              <p:nvPr/>
            </p:nvSpPr>
            <p:spPr>
              <a:xfrm>
                <a:off x="1880640" y="592848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39" name="CustomShape 47"/>
              <p:cNvSpPr/>
              <p:nvPr/>
            </p:nvSpPr>
            <p:spPr>
              <a:xfrm>
                <a:off x="1974600" y="584784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grpSp>
        <p:grpSp>
          <p:nvGrpSpPr>
            <p:cNvPr id="40" name="Group 48"/>
            <p:cNvGrpSpPr/>
            <p:nvPr/>
          </p:nvGrpSpPr>
          <p:grpSpPr>
            <a:xfrm>
              <a:off x="2310930" y="2331720"/>
              <a:ext cx="178560" cy="192600"/>
              <a:chOff x="1622880" y="5723280"/>
              <a:chExt cx="178560" cy="192600"/>
            </a:xfrm>
            <a:effectLst>
              <a:glow rad="63500">
                <a:schemeClr val="bg1">
                  <a:alpha val="80000"/>
                </a:schemeClr>
              </a:glow>
            </a:effectLst>
          </p:grpSpPr>
          <p:sp>
            <p:nvSpPr>
              <p:cNvPr id="41" name="CustomShape 49"/>
              <p:cNvSpPr/>
              <p:nvPr/>
            </p:nvSpPr>
            <p:spPr>
              <a:xfrm rot="18240600">
                <a:off x="1683000" y="5789160"/>
                <a:ext cx="80640" cy="80640"/>
              </a:xfrm>
              <a:prstGeom prst="ellipse">
                <a:avLst/>
              </a:prstGeom>
              <a:solidFill>
                <a:srgbClr val="FF0000"/>
              </a:solidFill>
              <a:ln w="10080">
                <a:solidFill>
                  <a:srgbClr val="FF4000"/>
                </a:solidFill>
                <a:round/>
              </a:ln>
            </p:spPr>
            <p:style>
              <a:lnRef idx="0">
                <a:scrgbClr r="0" g="0" b="0"/>
              </a:lnRef>
              <a:fillRef idx="0">
                <a:scrgbClr r="0" g="0" b="0"/>
              </a:fillRef>
              <a:effectRef idx="0">
                <a:scrgbClr r="0" g="0" b="0"/>
              </a:effectRef>
              <a:fontRef idx="minor"/>
            </p:style>
          </p:sp>
          <p:sp>
            <p:nvSpPr>
              <p:cNvPr id="42" name="CustomShape 50"/>
              <p:cNvSpPr/>
              <p:nvPr/>
            </p:nvSpPr>
            <p:spPr>
              <a:xfrm rot="18240600">
                <a:off x="1630440" y="5833440"/>
                <a:ext cx="40320" cy="3996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43" name="CustomShape 51"/>
              <p:cNvSpPr/>
              <p:nvPr/>
            </p:nvSpPr>
            <p:spPr>
              <a:xfrm rot="18240600">
                <a:off x="1641600" y="5730840"/>
                <a:ext cx="40320" cy="4032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44" name="CustomShape 52"/>
              <p:cNvSpPr/>
              <p:nvPr/>
            </p:nvSpPr>
            <p:spPr>
              <a:xfrm rot="18240600">
                <a:off x="1753200" y="5867280"/>
                <a:ext cx="40320" cy="40320"/>
              </a:xfrm>
              <a:prstGeom prst="ellipse">
                <a:avLst/>
              </a:prstGeom>
              <a:solidFill>
                <a:srgbClr val="FF0000"/>
              </a:solidFill>
              <a:ln w="10080">
                <a:solidFill>
                  <a:srgbClr val="FF4000"/>
                </a:solidFill>
                <a:round/>
              </a:ln>
            </p:spPr>
            <p:style>
              <a:lnRef idx="0">
                <a:scrgbClr r="0" g="0" b="0"/>
              </a:lnRef>
              <a:fillRef idx="0">
                <a:scrgbClr r="0" g="0" b="0"/>
              </a:fillRef>
              <a:effectRef idx="0">
                <a:scrgbClr r="0" g="0" b="0"/>
              </a:effectRef>
              <a:fontRef idx="minor"/>
            </p:style>
          </p:sp>
          <p:sp>
            <p:nvSpPr>
              <p:cNvPr id="45" name="CustomShape 53"/>
              <p:cNvSpPr/>
              <p:nvPr/>
            </p:nvSpPr>
            <p:spPr>
              <a:xfrm rot="18240600">
                <a:off x="1738800" y="5744160"/>
                <a:ext cx="40320" cy="40320"/>
              </a:xfrm>
              <a:prstGeom prst="ellipse">
                <a:avLst/>
              </a:prstGeom>
              <a:solidFill>
                <a:srgbClr val="FF0000"/>
              </a:solidFill>
              <a:ln w="10080">
                <a:solidFill>
                  <a:srgbClr val="FF4000"/>
                </a:solidFill>
                <a:round/>
              </a:ln>
            </p:spPr>
            <p:style>
              <a:lnRef idx="0">
                <a:scrgbClr r="0" g="0" b="0"/>
              </a:lnRef>
              <a:fillRef idx="0">
                <a:scrgbClr r="0" g="0" b="0"/>
              </a:fillRef>
              <a:effectRef idx="0">
                <a:scrgbClr r="0" g="0" b="0"/>
              </a:effectRef>
              <a:fontRef idx="minor"/>
            </p:style>
          </p:sp>
        </p:grpSp>
        <p:grpSp>
          <p:nvGrpSpPr>
            <p:cNvPr id="46" name="Group 54"/>
            <p:cNvGrpSpPr/>
            <p:nvPr/>
          </p:nvGrpSpPr>
          <p:grpSpPr>
            <a:xfrm>
              <a:off x="6040530" y="2286000"/>
              <a:ext cx="444240" cy="416160"/>
              <a:chOff x="5352480" y="5677560"/>
              <a:chExt cx="444240" cy="416160"/>
            </a:xfrm>
            <a:effectLst>
              <a:glow rad="63500">
                <a:schemeClr val="bg1">
                  <a:alpha val="80000"/>
                </a:schemeClr>
              </a:glow>
            </a:effectLst>
          </p:grpSpPr>
          <p:grpSp>
            <p:nvGrpSpPr>
              <p:cNvPr id="47" name="Group 55"/>
              <p:cNvGrpSpPr/>
              <p:nvPr/>
            </p:nvGrpSpPr>
            <p:grpSpPr>
              <a:xfrm>
                <a:off x="5569200" y="5677560"/>
                <a:ext cx="227520" cy="191880"/>
                <a:chOff x="5569200" y="5677560"/>
                <a:chExt cx="227520" cy="191880"/>
              </a:xfrm>
            </p:grpSpPr>
            <p:sp>
              <p:nvSpPr>
                <p:cNvPr id="60" name="CustomShape 56"/>
                <p:cNvSpPr/>
                <p:nvPr/>
              </p:nvSpPr>
              <p:spPr>
                <a:xfrm rot="3754800">
                  <a:off x="5630760" y="5739120"/>
                  <a:ext cx="80640" cy="80640"/>
                </a:xfrm>
                <a:prstGeom prst="ellipse">
                  <a:avLst/>
                </a:prstGeom>
                <a:solidFill>
                  <a:srgbClr val="FF0000"/>
                </a:solidFill>
                <a:ln w="10080">
                  <a:solidFill>
                    <a:srgbClr val="FF4000"/>
                  </a:solidFill>
                  <a:round/>
                </a:ln>
              </p:spPr>
              <p:style>
                <a:lnRef idx="0">
                  <a:scrgbClr r="0" g="0" b="0"/>
                </a:lnRef>
                <a:fillRef idx="0">
                  <a:scrgbClr r="0" g="0" b="0"/>
                </a:fillRef>
                <a:effectRef idx="0">
                  <a:scrgbClr r="0" g="0" b="0"/>
                </a:effectRef>
                <a:fontRef idx="minor"/>
              </p:style>
            </p:sp>
            <p:sp>
              <p:nvSpPr>
                <p:cNvPr id="61" name="CustomShape 57"/>
                <p:cNvSpPr/>
                <p:nvPr/>
              </p:nvSpPr>
              <p:spPr>
                <a:xfrm rot="3754800">
                  <a:off x="5664600" y="5684400"/>
                  <a:ext cx="40320" cy="39960"/>
                </a:xfrm>
                <a:prstGeom prst="ellipse">
                  <a:avLst/>
                </a:prstGeom>
                <a:solidFill>
                  <a:srgbClr val="FF0000"/>
                </a:solidFill>
                <a:ln w="10080">
                  <a:solidFill>
                    <a:srgbClr val="FF4000"/>
                  </a:solidFill>
                  <a:round/>
                </a:ln>
              </p:spPr>
              <p:style>
                <a:lnRef idx="0">
                  <a:scrgbClr r="0" g="0" b="0"/>
                </a:lnRef>
                <a:fillRef idx="0">
                  <a:scrgbClr r="0" g="0" b="0"/>
                </a:fillRef>
                <a:effectRef idx="0">
                  <a:scrgbClr r="0" g="0" b="0"/>
                </a:effectRef>
                <a:fontRef idx="minor"/>
              </p:style>
            </p:sp>
            <p:sp>
              <p:nvSpPr>
                <p:cNvPr id="62" name="CustomShape 58"/>
                <p:cNvSpPr/>
                <p:nvPr/>
              </p:nvSpPr>
              <p:spPr>
                <a:xfrm rot="3754800">
                  <a:off x="5749200" y="574308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63" name="CustomShape 59"/>
                <p:cNvSpPr/>
                <p:nvPr/>
              </p:nvSpPr>
              <p:spPr>
                <a:xfrm rot="3754800">
                  <a:off x="5576040" y="5775480"/>
                  <a:ext cx="40320" cy="40320"/>
                </a:xfrm>
                <a:prstGeom prst="ellipse">
                  <a:avLst/>
                </a:prstGeom>
                <a:solidFill>
                  <a:srgbClr val="CCCCCC"/>
                </a:solidFill>
                <a:ln w="10080">
                  <a:solidFill>
                    <a:srgbClr val="333333"/>
                  </a:solidFill>
                  <a:round/>
                </a:ln>
              </p:spPr>
              <p:style>
                <a:lnRef idx="0">
                  <a:scrgbClr r="0" g="0" b="0"/>
                </a:lnRef>
                <a:fillRef idx="0">
                  <a:scrgbClr r="0" g="0" b="0"/>
                </a:fillRef>
                <a:effectRef idx="0">
                  <a:scrgbClr r="0" g="0" b="0"/>
                </a:effectRef>
                <a:fontRef idx="minor"/>
              </p:style>
            </p:sp>
            <p:sp>
              <p:nvSpPr>
                <p:cNvPr id="64" name="CustomShape 60"/>
                <p:cNvSpPr/>
                <p:nvPr/>
              </p:nvSpPr>
              <p:spPr>
                <a:xfrm rot="3754800">
                  <a:off x="5690880" y="5821920"/>
                  <a:ext cx="40320" cy="40320"/>
                </a:xfrm>
                <a:prstGeom prst="ellipse">
                  <a:avLst/>
                </a:prstGeom>
                <a:solidFill>
                  <a:srgbClr val="FF0000"/>
                </a:solidFill>
                <a:ln w="10080">
                  <a:solidFill>
                    <a:srgbClr val="FF4000"/>
                  </a:solidFill>
                  <a:round/>
                </a:ln>
              </p:spPr>
              <p:style>
                <a:lnRef idx="0">
                  <a:scrgbClr r="0" g="0" b="0"/>
                </a:lnRef>
                <a:fillRef idx="0">
                  <a:scrgbClr r="0" g="0" b="0"/>
                </a:fillRef>
                <a:effectRef idx="0">
                  <a:scrgbClr r="0" g="0" b="0"/>
                </a:effectRef>
                <a:fontRef idx="minor"/>
              </p:style>
            </p:sp>
          </p:grpSp>
          <p:grpSp>
            <p:nvGrpSpPr>
              <p:cNvPr id="48" name="Group 61"/>
              <p:cNvGrpSpPr/>
              <p:nvPr/>
            </p:nvGrpSpPr>
            <p:grpSpPr>
              <a:xfrm>
                <a:off x="5527080" y="5886000"/>
                <a:ext cx="173880" cy="207720"/>
                <a:chOff x="5527080" y="5886000"/>
                <a:chExt cx="173880" cy="207720"/>
              </a:xfrm>
            </p:grpSpPr>
            <p:sp>
              <p:nvSpPr>
                <p:cNvPr id="55" name="CustomShape 62"/>
                <p:cNvSpPr/>
                <p:nvPr/>
              </p:nvSpPr>
              <p:spPr>
                <a:xfrm rot="11062800">
                  <a:off x="5582160" y="5938920"/>
                  <a:ext cx="80640" cy="8064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56" name="CustomShape 63"/>
                <p:cNvSpPr/>
                <p:nvPr/>
              </p:nvSpPr>
              <p:spPr>
                <a:xfrm rot="11062800">
                  <a:off x="5659200" y="6010920"/>
                  <a:ext cx="40320" cy="3996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57" name="CustomShape 64"/>
                <p:cNvSpPr/>
                <p:nvPr/>
              </p:nvSpPr>
              <p:spPr>
                <a:xfrm rot="11062800">
                  <a:off x="5564880" y="6051600"/>
                  <a:ext cx="40320" cy="4032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58" name="CustomShape 65"/>
                <p:cNvSpPr/>
                <p:nvPr/>
              </p:nvSpPr>
              <p:spPr>
                <a:xfrm rot="11062800">
                  <a:off x="5628240" y="5887080"/>
                  <a:ext cx="40320" cy="4032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59" name="CustomShape 66"/>
                <p:cNvSpPr/>
                <p:nvPr/>
              </p:nvSpPr>
              <p:spPr>
                <a:xfrm rot="11062800">
                  <a:off x="5528520" y="596016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grpSp>
          <p:grpSp>
            <p:nvGrpSpPr>
              <p:cNvPr id="49" name="Group 67"/>
              <p:cNvGrpSpPr/>
              <p:nvPr/>
            </p:nvGrpSpPr>
            <p:grpSpPr>
              <a:xfrm>
                <a:off x="5352480" y="5736240"/>
                <a:ext cx="200520" cy="169560"/>
                <a:chOff x="5352480" y="5736240"/>
                <a:chExt cx="200520" cy="169560"/>
              </a:xfrm>
            </p:grpSpPr>
            <p:sp>
              <p:nvSpPr>
                <p:cNvPr id="50" name="CustomShape 68"/>
                <p:cNvSpPr/>
                <p:nvPr/>
              </p:nvSpPr>
              <p:spPr>
                <a:xfrm rot="6221400">
                  <a:off x="5402880" y="5767560"/>
                  <a:ext cx="80640" cy="8064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51" name="CustomShape 69"/>
                <p:cNvSpPr/>
                <p:nvPr/>
              </p:nvSpPr>
              <p:spPr>
                <a:xfrm rot="6221400">
                  <a:off x="5483160" y="5740200"/>
                  <a:ext cx="40320" cy="3996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52" name="CustomShape 70"/>
                <p:cNvSpPr/>
                <p:nvPr/>
              </p:nvSpPr>
              <p:spPr>
                <a:xfrm rot="6221400">
                  <a:off x="5508360" y="5840280"/>
                  <a:ext cx="40320" cy="4032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53" name="CustomShape 71"/>
                <p:cNvSpPr/>
                <p:nvPr/>
              </p:nvSpPr>
              <p:spPr>
                <a:xfrm rot="6221400">
                  <a:off x="5356440" y="5750640"/>
                  <a:ext cx="40320" cy="4032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54" name="CustomShape 72"/>
                <p:cNvSpPr/>
                <p:nvPr/>
              </p:nvSpPr>
              <p:spPr>
                <a:xfrm rot="6221400">
                  <a:off x="5412600" y="586116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grpSp>
        </p:grpSp>
        <p:grpSp>
          <p:nvGrpSpPr>
            <p:cNvPr id="65" name="Group 73"/>
            <p:cNvGrpSpPr/>
            <p:nvPr/>
          </p:nvGrpSpPr>
          <p:grpSpPr>
            <a:xfrm>
              <a:off x="4014090" y="3420000"/>
              <a:ext cx="192240" cy="228240"/>
              <a:chOff x="3326040" y="6811560"/>
              <a:chExt cx="192240" cy="228240"/>
            </a:xfrm>
            <a:effectLst>
              <a:glow rad="63500">
                <a:schemeClr val="bg1">
                  <a:alpha val="80000"/>
                </a:schemeClr>
              </a:glow>
            </a:effectLst>
          </p:grpSpPr>
          <p:sp>
            <p:nvSpPr>
              <p:cNvPr id="66" name="CustomShape 74"/>
              <p:cNvSpPr/>
              <p:nvPr/>
            </p:nvSpPr>
            <p:spPr>
              <a:xfrm rot="20287800">
                <a:off x="3385440" y="6896880"/>
                <a:ext cx="80640" cy="8064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67" name="CustomShape 75"/>
              <p:cNvSpPr/>
              <p:nvPr/>
            </p:nvSpPr>
            <p:spPr>
              <a:xfrm rot="20287800">
                <a:off x="3331800" y="6896160"/>
                <a:ext cx="40320" cy="3996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68" name="CustomShape 76"/>
              <p:cNvSpPr/>
              <p:nvPr/>
            </p:nvSpPr>
            <p:spPr>
              <a:xfrm rot="20287800">
                <a:off x="3398400" y="681768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69" name="CustomShape 77"/>
              <p:cNvSpPr/>
              <p:nvPr/>
            </p:nvSpPr>
            <p:spPr>
              <a:xfrm rot="20287800">
                <a:off x="3414240" y="699336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70" name="CustomShape 78"/>
              <p:cNvSpPr/>
              <p:nvPr/>
            </p:nvSpPr>
            <p:spPr>
              <a:xfrm rot="20287800">
                <a:off x="3471480" y="688320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grpSp>
        <p:grpSp>
          <p:nvGrpSpPr>
            <p:cNvPr id="71" name="Group 79"/>
            <p:cNvGrpSpPr/>
            <p:nvPr/>
          </p:nvGrpSpPr>
          <p:grpSpPr>
            <a:xfrm>
              <a:off x="3845970" y="1005840"/>
              <a:ext cx="192240" cy="228240"/>
              <a:chOff x="3157920" y="4397400"/>
              <a:chExt cx="192240" cy="228240"/>
            </a:xfrm>
            <a:effectLst>
              <a:glow rad="63500">
                <a:schemeClr val="bg1">
                  <a:alpha val="80000"/>
                </a:schemeClr>
              </a:glow>
            </a:effectLst>
          </p:grpSpPr>
          <p:sp>
            <p:nvSpPr>
              <p:cNvPr id="72" name="CustomShape 80"/>
              <p:cNvSpPr/>
              <p:nvPr/>
            </p:nvSpPr>
            <p:spPr>
              <a:xfrm rot="20287800">
                <a:off x="3217320" y="4482720"/>
                <a:ext cx="80640" cy="80640"/>
              </a:xfrm>
              <a:prstGeom prst="ellipse">
                <a:avLst/>
              </a:prstGeom>
              <a:solidFill>
                <a:srgbClr val="FF0000"/>
              </a:solidFill>
              <a:ln w="10080">
                <a:solidFill>
                  <a:srgbClr val="FF4000"/>
                </a:solidFill>
                <a:round/>
              </a:ln>
            </p:spPr>
            <p:style>
              <a:lnRef idx="0">
                <a:scrgbClr r="0" g="0" b="0"/>
              </a:lnRef>
              <a:fillRef idx="0">
                <a:scrgbClr r="0" g="0" b="0"/>
              </a:fillRef>
              <a:effectRef idx="0">
                <a:scrgbClr r="0" g="0" b="0"/>
              </a:effectRef>
              <a:fontRef idx="minor"/>
            </p:style>
          </p:sp>
          <p:sp>
            <p:nvSpPr>
              <p:cNvPr id="73" name="CustomShape 81"/>
              <p:cNvSpPr/>
              <p:nvPr/>
            </p:nvSpPr>
            <p:spPr>
              <a:xfrm rot="20287800">
                <a:off x="3163680" y="4482000"/>
                <a:ext cx="40320" cy="39960"/>
              </a:xfrm>
              <a:prstGeom prst="ellipse">
                <a:avLst/>
              </a:prstGeom>
              <a:solidFill>
                <a:srgbClr val="FF0000"/>
              </a:solidFill>
              <a:ln w="10080">
                <a:solidFill>
                  <a:srgbClr val="FF4000"/>
                </a:solidFill>
                <a:round/>
              </a:ln>
            </p:spPr>
            <p:style>
              <a:lnRef idx="0">
                <a:scrgbClr r="0" g="0" b="0"/>
              </a:lnRef>
              <a:fillRef idx="0">
                <a:scrgbClr r="0" g="0" b="0"/>
              </a:fillRef>
              <a:effectRef idx="0">
                <a:scrgbClr r="0" g="0" b="0"/>
              </a:effectRef>
              <a:fontRef idx="minor"/>
            </p:style>
          </p:sp>
          <p:sp>
            <p:nvSpPr>
              <p:cNvPr id="74" name="CustomShape 82"/>
              <p:cNvSpPr/>
              <p:nvPr/>
            </p:nvSpPr>
            <p:spPr>
              <a:xfrm rot="20287800">
                <a:off x="3230280" y="4403520"/>
                <a:ext cx="40320" cy="40320"/>
              </a:xfrm>
              <a:prstGeom prst="ellipse">
                <a:avLst/>
              </a:prstGeom>
              <a:solidFill>
                <a:srgbClr val="FF0000"/>
              </a:solidFill>
              <a:ln w="10080">
                <a:solidFill>
                  <a:srgbClr val="FF4000"/>
                </a:solidFill>
                <a:round/>
              </a:ln>
            </p:spPr>
            <p:style>
              <a:lnRef idx="0">
                <a:scrgbClr r="0" g="0" b="0"/>
              </a:lnRef>
              <a:fillRef idx="0">
                <a:scrgbClr r="0" g="0" b="0"/>
              </a:fillRef>
              <a:effectRef idx="0">
                <a:scrgbClr r="0" g="0" b="0"/>
              </a:effectRef>
              <a:fontRef idx="minor"/>
            </p:style>
          </p:sp>
          <p:sp>
            <p:nvSpPr>
              <p:cNvPr id="75" name="CustomShape 83"/>
              <p:cNvSpPr/>
              <p:nvPr/>
            </p:nvSpPr>
            <p:spPr>
              <a:xfrm rot="20287800">
                <a:off x="3246120" y="4579200"/>
                <a:ext cx="40320" cy="40320"/>
              </a:xfrm>
              <a:prstGeom prst="ellipse">
                <a:avLst/>
              </a:prstGeom>
              <a:solidFill>
                <a:srgbClr val="FF0000"/>
              </a:solidFill>
              <a:ln w="10080">
                <a:solidFill>
                  <a:srgbClr val="FF4000"/>
                </a:solidFill>
                <a:round/>
              </a:ln>
            </p:spPr>
            <p:style>
              <a:lnRef idx="0">
                <a:scrgbClr r="0" g="0" b="0"/>
              </a:lnRef>
              <a:fillRef idx="0">
                <a:scrgbClr r="0" g="0" b="0"/>
              </a:fillRef>
              <a:effectRef idx="0">
                <a:scrgbClr r="0" g="0" b="0"/>
              </a:effectRef>
              <a:fontRef idx="minor"/>
            </p:style>
          </p:sp>
          <p:sp>
            <p:nvSpPr>
              <p:cNvPr id="76" name="CustomShape 84"/>
              <p:cNvSpPr/>
              <p:nvPr/>
            </p:nvSpPr>
            <p:spPr>
              <a:xfrm rot="20287800">
                <a:off x="3303360" y="4469040"/>
                <a:ext cx="40320" cy="40320"/>
              </a:xfrm>
              <a:prstGeom prst="ellipse">
                <a:avLst/>
              </a:prstGeom>
              <a:solidFill>
                <a:srgbClr val="FF0000"/>
              </a:solidFill>
              <a:ln w="10080">
                <a:solidFill>
                  <a:srgbClr val="FF4000"/>
                </a:solidFill>
                <a:round/>
              </a:ln>
            </p:spPr>
            <p:style>
              <a:lnRef idx="0">
                <a:scrgbClr r="0" g="0" b="0"/>
              </a:lnRef>
              <a:fillRef idx="0">
                <a:scrgbClr r="0" g="0" b="0"/>
              </a:fillRef>
              <a:effectRef idx="0">
                <a:scrgbClr r="0" g="0" b="0"/>
              </a:effectRef>
              <a:fontRef idx="minor"/>
            </p:style>
          </p:sp>
        </p:grpSp>
        <p:grpSp>
          <p:nvGrpSpPr>
            <p:cNvPr id="77" name="Group 85"/>
            <p:cNvGrpSpPr/>
            <p:nvPr/>
          </p:nvGrpSpPr>
          <p:grpSpPr>
            <a:xfrm>
              <a:off x="6214050" y="91800"/>
              <a:ext cx="192240" cy="228240"/>
              <a:chOff x="5526000" y="3483360"/>
              <a:chExt cx="192240" cy="228240"/>
            </a:xfrm>
          </p:grpSpPr>
          <p:sp>
            <p:nvSpPr>
              <p:cNvPr id="78" name="CustomShape 86"/>
              <p:cNvSpPr/>
              <p:nvPr/>
            </p:nvSpPr>
            <p:spPr>
              <a:xfrm rot="20287800">
                <a:off x="5585400" y="3568680"/>
                <a:ext cx="80640" cy="8064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79" name="CustomShape 87"/>
              <p:cNvSpPr/>
              <p:nvPr/>
            </p:nvSpPr>
            <p:spPr>
              <a:xfrm rot="20287800">
                <a:off x="5531760" y="3567960"/>
                <a:ext cx="40320" cy="3996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80" name="CustomShape 88"/>
              <p:cNvSpPr/>
              <p:nvPr/>
            </p:nvSpPr>
            <p:spPr>
              <a:xfrm rot="20287800">
                <a:off x="5598360" y="3489480"/>
                <a:ext cx="40320" cy="4032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81" name="CustomShape 89"/>
              <p:cNvSpPr/>
              <p:nvPr/>
            </p:nvSpPr>
            <p:spPr>
              <a:xfrm rot="20287800">
                <a:off x="5614200" y="3665160"/>
                <a:ext cx="40320" cy="4032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82" name="CustomShape 90"/>
              <p:cNvSpPr/>
              <p:nvPr/>
            </p:nvSpPr>
            <p:spPr>
              <a:xfrm rot="20287800">
                <a:off x="5671440" y="3555000"/>
                <a:ext cx="40320" cy="4032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grpSp>
        <p:grpSp>
          <p:nvGrpSpPr>
            <p:cNvPr id="83" name="Group 91"/>
            <p:cNvGrpSpPr/>
            <p:nvPr/>
          </p:nvGrpSpPr>
          <p:grpSpPr>
            <a:xfrm>
              <a:off x="6021450" y="4023720"/>
              <a:ext cx="192240" cy="228240"/>
              <a:chOff x="5333400" y="7415280"/>
              <a:chExt cx="192240" cy="228240"/>
            </a:xfrm>
            <a:effectLst>
              <a:glow rad="63500">
                <a:schemeClr val="bg1">
                  <a:alpha val="80000"/>
                </a:schemeClr>
              </a:glow>
            </a:effectLst>
          </p:grpSpPr>
          <p:sp>
            <p:nvSpPr>
              <p:cNvPr id="84" name="CustomShape 92"/>
              <p:cNvSpPr/>
              <p:nvPr/>
            </p:nvSpPr>
            <p:spPr>
              <a:xfrm rot="20287800">
                <a:off x="5392800" y="7500600"/>
                <a:ext cx="80640" cy="8064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85" name="CustomShape 93"/>
              <p:cNvSpPr/>
              <p:nvPr/>
            </p:nvSpPr>
            <p:spPr>
              <a:xfrm rot="20287800">
                <a:off x="5339160" y="7499880"/>
                <a:ext cx="40320" cy="3996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86" name="CustomShape 94"/>
              <p:cNvSpPr/>
              <p:nvPr/>
            </p:nvSpPr>
            <p:spPr>
              <a:xfrm rot="20287800">
                <a:off x="5405760" y="742140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87" name="CustomShape 95"/>
              <p:cNvSpPr/>
              <p:nvPr/>
            </p:nvSpPr>
            <p:spPr>
              <a:xfrm rot="20287800">
                <a:off x="5421600" y="759708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88" name="CustomShape 96"/>
              <p:cNvSpPr/>
              <p:nvPr/>
            </p:nvSpPr>
            <p:spPr>
              <a:xfrm rot="20287800">
                <a:off x="5478840" y="748692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grpSp>
        <p:grpSp>
          <p:nvGrpSpPr>
            <p:cNvPr id="89" name="Group 97"/>
            <p:cNvGrpSpPr/>
            <p:nvPr/>
          </p:nvGrpSpPr>
          <p:grpSpPr>
            <a:xfrm>
              <a:off x="6551730" y="4023360"/>
              <a:ext cx="174600" cy="209160"/>
              <a:chOff x="5863680" y="7414920"/>
              <a:chExt cx="174600" cy="209160"/>
            </a:xfrm>
            <a:effectLst>
              <a:glow rad="63500">
                <a:schemeClr val="bg1">
                  <a:alpha val="80000"/>
                </a:schemeClr>
              </a:glow>
            </a:effectLst>
          </p:grpSpPr>
          <p:sp>
            <p:nvSpPr>
              <p:cNvPr id="90" name="CustomShape 98"/>
              <p:cNvSpPr/>
              <p:nvPr/>
            </p:nvSpPr>
            <p:spPr>
              <a:xfrm>
                <a:off x="5904000" y="7489800"/>
                <a:ext cx="80640" cy="80640"/>
              </a:xfrm>
              <a:prstGeom prst="ellipse">
                <a:avLst/>
              </a:prstGeom>
              <a:solidFill>
                <a:srgbClr val="FF0000"/>
              </a:solidFill>
              <a:ln w="10080">
                <a:solidFill>
                  <a:srgbClr val="FF4000"/>
                </a:solidFill>
                <a:round/>
              </a:ln>
            </p:spPr>
            <p:style>
              <a:lnRef idx="0">
                <a:scrgbClr r="0" g="0" b="0"/>
              </a:lnRef>
              <a:fillRef idx="0">
                <a:scrgbClr r="0" g="0" b="0"/>
              </a:fillRef>
              <a:effectRef idx="0">
                <a:scrgbClr r="0" g="0" b="0"/>
              </a:effectRef>
              <a:fontRef idx="minor"/>
            </p:style>
          </p:sp>
          <p:sp>
            <p:nvSpPr>
              <p:cNvPr id="91" name="CustomShape 99"/>
              <p:cNvSpPr/>
              <p:nvPr/>
            </p:nvSpPr>
            <p:spPr>
              <a:xfrm>
                <a:off x="5863680" y="7463160"/>
                <a:ext cx="40320" cy="39960"/>
              </a:xfrm>
              <a:prstGeom prst="ellipse">
                <a:avLst/>
              </a:prstGeom>
              <a:solidFill>
                <a:srgbClr val="FF0000"/>
              </a:solidFill>
              <a:ln w="10080">
                <a:solidFill>
                  <a:srgbClr val="FF4000"/>
                </a:solidFill>
                <a:round/>
              </a:ln>
            </p:spPr>
            <p:style>
              <a:lnRef idx="0">
                <a:scrgbClr r="0" g="0" b="0"/>
              </a:lnRef>
              <a:fillRef idx="0">
                <a:scrgbClr r="0" g="0" b="0"/>
              </a:fillRef>
              <a:effectRef idx="0">
                <a:scrgbClr r="0" g="0" b="0"/>
              </a:effectRef>
              <a:fontRef idx="minor"/>
            </p:style>
          </p:sp>
          <p:sp>
            <p:nvSpPr>
              <p:cNvPr id="92" name="CustomShape 100"/>
              <p:cNvSpPr/>
              <p:nvPr/>
            </p:nvSpPr>
            <p:spPr>
              <a:xfrm>
                <a:off x="5954760" y="741492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93" name="CustomShape 101"/>
              <p:cNvSpPr/>
              <p:nvPr/>
            </p:nvSpPr>
            <p:spPr>
              <a:xfrm>
                <a:off x="5904000" y="758376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94" name="CustomShape 102"/>
              <p:cNvSpPr/>
              <p:nvPr/>
            </p:nvSpPr>
            <p:spPr>
              <a:xfrm>
                <a:off x="5997960" y="750312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grpSp>
        <p:grpSp>
          <p:nvGrpSpPr>
            <p:cNvPr id="95" name="Group 103"/>
            <p:cNvGrpSpPr/>
            <p:nvPr/>
          </p:nvGrpSpPr>
          <p:grpSpPr>
            <a:xfrm>
              <a:off x="7294410" y="2560320"/>
              <a:ext cx="392040" cy="245520"/>
              <a:chOff x="6606360" y="5951880"/>
              <a:chExt cx="392040" cy="245520"/>
            </a:xfrm>
            <a:effectLst>
              <a:glow rad="63500">
                <a:schemeClr val="bg1">
                  <a:alpha val="80000"/>
                </a:schemeClr>
              </a:glow>
            </a:effectLst>
          </p:grpSpPr>
          <p:grpSp>
            <p:nvGrpSpPr>
              <p:cNvPr id="96" name="Group 104"/>
              <p:cNvGrpSpPr/>
              <p:nvPr/>
            </p:nvGrpSpPr>
            <p:grpSpPr>
              <a:xfrm>
                <a:off x="6823800" y="5988240"/>
                <a:ext cx="174600" cy="209160"/>
                <a:chOff x="6823800" y="5988240"/>
                <a:chExt cx="174600" cy="209160"/>
              </a:xfrm>
            </p:grpSpPr>
            <p:sp>
              <p:nvSpPr>
                <p:cNvPr id="103" name="CustomShape 105"/>
                <p:cNvSpPr/>
                <p:nvPr/>
              </p:nvSpPr>
              <p:spPr>
                <a:xfrm>
                  <a:off x="6864120" y="6063120"/>
                  <a:ext cx="80640" cy="8064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104" name="CustomShape 106"/>
                <p:cNvSpPr/>
                <p:nvPr/>
              </p:nvSpPr>
              <p:spPr>
                <a:xfrm>
                  <a:off x="6823800" y="6036480"/>
                  <a:ext cx="40320" cy="3996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105" name="CustomShape 107"/>
                <p:cNvSpPr/>
                <p:nvPr/>
              </p:nvSpPr>
              <p:spPr>
                <a:xfrm>
                  <a:off x="6914880" y="5988240"/>
                  <a:ext cx="40320" cy="4032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sp>
              <p:nvSpPr>
                <p:cNvPr id="106" name="CustomShape 108"/>
                <p:cNvSpPr/>
                <p:nvPr/>
              </p:nvSpPr>
              <p:spPr>
                <a:xfrm>
                  <a:off x="6864120" y="615708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107" name="CustomShape 109"/>
                <p:cNvSpPr/>
                <p:nvPr/>
              </p:nvSpPr>
              <p:spPr>
                <a:xfrm>
                  <a:off x="6958080" y="6076440"/>
                  <a:ext cx="40320" cy="40320"/>
                </a:xfrm>
                <a:prstGeom prst="ellipse">
                  <a:avLst/>
                </a:prstGeom>
                <a:solidFill>
                  <a:srgbClr val="DDDDDD"/>
                </a:solidFill>
                <a:ln w="10080">
                  <a:solidFill>
                    <a:srgbClr val="333333"/>
                  </a:solidFill>
                  <a:round/>
                </a:ln>
              </p:spPr>
              <p:style>
                <a:lnRef idx="0">
                  <a:scrgbClr r="0" g="0" b="0"/>
                </a:lnRef>
                <a:fillRef idx="0">
                  <a:scrgbClr r="0" g="0" b="0"/>
                </a:fillRef>
                <a:effectRef idx="0">
                  <a:scrgbClr r="0" g="0" b="0"/>
                </a:effectRef>
                <a:fontRef idx="minor"/>
              </p:style>
            </p:sp>
          </p:grpSp>
          <p:grpSp>
            <p:nvGrpSpPr>
              <p:cNvPr id="97" name="Group 110"/>
              <p:cNvGrpSpPr/>
              <p:nvPr/>
            </p:nvGrpSpPr>
            <p:grpSpPr>
              <a:xfrm>
                <a:off x="6606360" y="5951880"/>
                <a:ext cx="178560" cy="192600"/>
                <a:chOff x="6606360" y="5951880"/>
                <a:chExt cx="178560" cy="192600"/>
              </a:xfrm>
            </p:grpSpPr>
            <p:sp>
              <p:nvSpPr>
                <p:cNvPr id="98" name="CustomShape 111"/>
                <p:cNvSpPr/>
                <p:nvPr/>
              </p:nvSpPr>
              <p:spPr>
                <a:xfrm rot="18240600">
                  <a:off x="6666480" y="6017760"/>
                  <a:ext cx="80640" cy="80640"/>
                </a:xfrm>
                <a:prstGeom prst="ellipse">
                  <a:avLst/>
                </a:prstGeom>
                <a:solidFill>
                  <a:srgbClr val="FF0000"/>
                </a:solidFill>
                <a:ln w="10080">
                  <a:solidFill>
                    <a:srgbClr val="FF4000"/>
                  </a:solidFill>
                  <a:round/>
                </a:ln>
              </p:spPr>
              <p:style>
                <a:lnRef idx="0">
                  <a:scrgbClr r="0" g="0" b="0"/>
                </a:lnRef>
                <a:fillRef idx="0">
                  <a:scrgbClr r="0" g="0" b="0"/>
                </a:fillRef>
                <a:effectRef idx="0">
                  <a:scrgbClr r="0" g="0" b="0"/>
                </a:effectRef>
                <a:fontRef idx="minor"/>
              </p:style>
            </p:sp>
            <p:sp>
              <p:nvSpPr>
                <p:cNvPr id="99" name="CustomShape 112"/>
                <p:cNvSpPr/>
                <p:nvPr/>
              </p:nvSpPr>
              <p:spPr>
                <a:xfrm rot="18240600">
                  <a:off x="6613920" y="6062040"/>
                  <a:ext cx="40320" cy="3996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100" name="CustomShape 113"/>
                <p:cNvSpPr/>
                <p:nvPr/>
              </p:nvSpPr>
              <p:spPr>
                <a:xfrm rot="18240600">
                  <a:off x="6625080" y="595944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101" name="CustomShape 114"/>
                <p:cNvSpPr/>
                <p:nvPr/>
              </p:nvSpPr>
              <p:spPr>
                <a:xfrm rot="18240600">
                  <a:off x="6736680" y="609588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102" name="CustomShape 115"/>
                <p:cNvSpPr/>
                <p:nvPr/>
              </p:nvSpPr>
              <p:spPr>
                <a:xfrm rot="18240600">
                  <a:off x="6722280" y="5972760"/>
                  <a:ext cx="40320" cy="40320"/>
                </a:xfrm>
                <a:prstGeom prst="ellipse">
                  <a:avLst/>
                </a:prstGeom>
                <a:solidFill>
                  <a:srgbClr val="FF0000"/>
                </a:solidFill>
                <a:ln w="10080">
                  <a:solidFill>
                    <a:srgbClr val="FF4000"/>
                  </a:solidFill>
                  <a:round/>
                </a:ln>
              </p:spPr>
              <p:style>
                <a:lnRef idx="0">
                  <a:scrgbClr r="0" g="0" b="0"/>
                </a:lnRef>
                <a:fillRef idx="0">
                  <a:scrgbClr r="0" g="0" b="0"/>
                </a:fillRef>
                <a:effectRef idx="0">
                  <a:scrgbClr r="0" g="0" b="0"/>
                </a:effectRef>
                <a:fontRef idx="minor"/>
              </p:style>
            </p:sp>
          </p:grpSp>
        </p:grpSp>
        <p:sp>
          <p:nvSpPr>
            <p:cNvPr id="108" name="Line 116"/>
            <p:cNvSpPr/>
            <p:nvPr/>
          </p:nvSpPr>
          <p:spPr>
            <a:xfrm flipV="1">
              <a:off x="6726330" y="2743200"/>
              <a:ext cx="640080" cy="1325880"/>
            </a:xfrm>
            <a:prstGeom prst="line">
              <a:avLst/>
            </a:prstGeom>
            <a:ln w="38160">
              <a:solidFill>
                <a:srgbClr val="55308D"/>
              </a:solidFill>
              <a:round/>
              <a:tailEnd type="stealth" w="med" len="med"/>
            </a:ln>
          </p:spPr>
          <p:style>
            <a:lnRef idx="0">
              <a:scrgbClr r="0" g="0" b="0"/>
            </a:lnRef>
            <a:fillRef idx="0">
              <a:scrgbClr r="0" g="0" b="0"/>
            </a:fillRef>
            <a:effectRef idx="0">
              <a:scrgbClr r="0" g="0" b="0"/>
            </a:effectRef>
            <a:fontRef idx="minor"/>
          </p:style>
        </p:sp>
        <p:sp>
          <p:nvSpPr>
            <p:cNvPr id="109" name="Line 117"/>
            <p:cNvSpPr/>
            <p:nvPr/>
          </p:nvSpPr>
          <p:spPr>
            <a:xfrm flipH="1" flipV="1">
              <a:off x="6452010" y="2423160"/>
              <a:ext cx="822960" cy="228600"/>
            </a:xfrm>
            <a:prstGeom prst="line">
              <a:avLst/>
            </a:prstGeom>
            <a:ln w="38160">
              <a:solidFill>
                <a:srgbClr val="55308D"/>
              </a:solidFill>
              <a:round/>
              <a:tailEnd type="stealth" w="med" len="med"/>
            </a:ln>
          </p:spPr>
          <p:style>
            <a:lnRef idx="0">
              <a:scrgbClr r="0" g="0" b="0"/>
            </a:lnRef>
            <a:fillRef idx="0">
              <a:scrgbClr r="0" g="0" b="0"/>
            </a:fillRef>
            <a:effectRef idx="0">
              <a:scrgbClr r="0" g="0" b="0"/>
            </a:effectRef>
            <a:fontRef idx="minor"/>
          </p:style>
        </p:sp>
        <p:sp>
          <p:nvSpPr>
            <p:cNvPr id="110" name="Line 118"/>
            <p:cNvSpPr/>
            <p:nvPr/>
          </p:nvSpPr>
          <p:spPr>
            <a:xfrm flipH="1">
              <a:off x="5034690" y="3703320"/>
              <a:ext cx="228600" cy="228600"/>
            </a:xfrm>
            <a:prstGeom prst="line">
              <a:avLst/>
            </a:prstGeom>
            <a:ln w="38160">
              <a:solidFill>
                <a:srgbClr val="55308D"/>
              </a:solidFill>
              <a:round/>
              <a:tailEnd type="stealth" w="med" len="med"/>
            </a:ln>
          </p:spPr>
          <p:style>
            <a:lnRef idx="0">
              <a:scrgbClr r="0" g="0" b="0"/>
            </a:lnRef>
            <a:fillRef idx="0">
              <a:scrgbClr r="0" g="0" b="0"/>
            </a:fillRef>
            <a:effectRef idx="0">
              <a:scrgbClr r="0" g="0" b="0"/>
            </a:effectRef>
            <a:fontRef idx="minor"/>
          </p:style>
        </p:sp>
        <p:sp>
          <p:nvSpPr>
            <p:cNvPr id="111" name="Freeform 119"/>
            <p:cNvSpPr/>
            <p:nvPr/>
          </p:nvSpPr>
          <p:spPr>
            <a:xfrm>
              <a:off x="5034690" y="3611880"/>
              <a:ext cx="960480" cy="594720"/>
            </a:xfrm>
            <a:custGeom>
              <a:avLst/>
              <a:gdLst/>
              <a:ahLst/>
              <a:cxnLst/>
              <a:rect l="0" t="0" r="r" b="b"/>
              <a:pathLst>
                <a:path w="2668" h="1652">
                  <a:moveTo>
                    <a:pt x="0" y="1143"/>
                  </a:moveTo>
                  <a:cubicBezTo>
                    <a:pt x="2667" y="0"/>
                    <a:pt x="1270" y="1524"/>
                    <a:pt x="2413" y="1651"/>
                  </a:cubicBezTo>
                  <a:lnTo>
                    <a:pt x="2667" y="1651"/>
                  </a:lnTo>
                </a:path>
              </a:pathLst>
            </a:custGeom>
            <a:ln w="38160">
              <a:solidFill>
                <a:srgbClr val="55308D"/>
              </a:solidFill>
              <a:round/>
              <a:tailEnd type="stealth" w="med" len="med"/>
            </a:ln>
          </p:spPr>
        </p:sp>
        <p:sp>
          <p:nvSpPr>
            <p:cNvPr id="112" name="Freeform 120"/>
            <p:cNvSpPr/>
            <p:nvPr/>
          </p:nvSpPr>
          <p:spPr>
            <a:xfrm>
              <a:off x="5446530" y="2560320"/>
              <a:ext cx="685800" cy="1006200"/>
            </a:xfrm>
            <a:custGeom>
              <a:avLst/>
              <a:gdLst/>
              <a:ahLst/>
              <a:cxnLst/>
              <a:rect l="0" t="0" r="r" b="b"/>
              <a:pathLst>
                <a:path w="1905" h="2795">
                  <a:moveTo>
                    <a:pt x="1904" y="0"/>
                  </a:moveTo>
                  <a:cubicBezTo>
                    <a:pt x="1269" y="1651"/>
                    <a:pt x="0" y="2794"/>
                    <a:pt x="0" y="2794"/>
                  </a:cubicBezTo>
                </a:path>
              </a:pathLst>
            </a:custGeom>
            <a:ln w="38160">
              <a:solidFill>
                <a:srgbClr val="55308D"/>
              </a:solidFill>
              <a:round/>
              <a:tailEnd type="stealth" w="med" len="med"/>
            </a:ln>
          </p:spPr>
        </p:sp>
        <p:sp>
          <p:nvSpPr>
            <p:cNvPr id="113" name="Freeform 121"/>
            <p:cNvSpPr/>
            <p:nvPr/>
          </p:nvSpPr>
          <p:spPr>
            <a:xfrm>
              <a:off x="4166010" y="3657600"/>
              <a:ext cx="686160" cy="274680"/>
            </a:xfrm>
            <a:custGeom>
              <a:avLst/>
              <a:gdLst/>
              <a:ahLst/>
              <a:cxnLst/>
              <a:rect l="0" t="0" r="r" b="b"/>
              <a:pathLst>
                <a:path w="1906" h="763">
                  <a:moveTo>
                    <a:pt x="1905" y="762"/>
                  </a:moveTo>
                  <a:cubicBezTo>
                    <a:pt x="1524" y="126"/>
                    <a:pt x="0" y="0"/>
                    <a:pt x="0" y="0"/>
                  </a:cubicBezTo>
                </a:path>
              </a:pathLst>
            </a:custGeom>
            <a:ln w="38160">
              <a:solidFill>
                <a:srgbClr val="2A6099"/>
              </a:solidFill>
              <a:round/>
              <a:tailEnd type="stealth" w="med" len="med"/>
            </a:ln>
          </p:spPr>
        </p:sp>
        <p:sp>
          <p:nvSpPr>
            <p:cNvPr id="114" name="Freeform 122"/>
            <p:cNvSpPr/>
            <p:nvPr/>
          </p:nvSpPr>
          <p:spPr>
            <a:xfrm>
              <a:off x="3983130" y="1234440"/>
              <a:ext cx="320400" cy="2149200"/>
            </a:xfrm>
            <a:custGeom>
              <a:avLst/>
              <a:gdLst/>
              <a:ahLst/>
              <a:cxnLst/>
              <a:rect l="0" t="0" r="r" b="b"/>
              <a:pathLst>
                <a:path w="890" h="5970">
                  <a:moveTo>
                    <a:pt x="381" y="5969"/>
                  </a:moveTo>
                  <a:cubicBezTo>
                    <a:pt x="508" y="4953"/>
                    <a:pt x="889" y="2032"/>
                    <a:pt x="0" y="0"/>
                  </a:cubicBezTo>
                </a:path>
              </a:pathLst>
            </a:custGeom>
            <a:ln w="38160">
              <a:solidFill>
                <a:srgbClr val="2A6099"/>
              </a:solidFill>
              <a:round/>
              <a:tailEnd type="stealth" w="med" len="med"/>
            </a:ln>
          </p:spPr>
        </p:sp>
        <p:sp>
          <p:nvSpPr>
            <p:cNvPr id="115" name="Freeform 123"/>
            <p:cNvSpPr/>
            <p:nvPr/>
          </p:nvSpPr>
          <p:spPr>
            <a:xfrm>
              <a:off x="2748690" y="1234440"/>
              <a:ext cx="1143360" cy="1234800"/>
            </a:xfrm>
            <a:custGeom>
              <a:avLst/>
              <a:gdLst/>
              <a:ahLst/>
              <a:cxnLst/>
              <a:rect l="0" t="0" r="r" b="b"/>
              <a:pathLst>
                <a:path w="3176" h="3430">
                  <a:moveTo>
                    <a:pt x="3175" y="0"/>
                  </a:moveTo>
                  <a:cubicBezTo>
                    <a:pt x="254" y="1397"/>
                    <a:pt x="2031" y="3429"/>
                    <a:pt x="0" y="3429"/>
                  </a:cubicBezTo>
                </a:path>
              </a:pathLst>
            </a:custGeom>
            <a:ln w="38160">
              <a:solidFill>
                <a:srgbClr val="2A6099"/>
              </a:solidFill>
              <a:round/>
              <a:tailEnd type="stealth" w="med" len="med"/>
            </a:ln>
          </p:spPr>
        </p:sp>
        <p:sp>
          <p:nvSpPr>
            <p:cNvPr id="116" name="Freeform 124"/>
            <p:cNvSpPr/>
            <p:nvPr/>
          </p:nvSpPr>
          <p:spPr>
            <a:xfrm>
              <a:off x="2748690" y="2514600"/>
              <a:ext cx="2149200" cy="1326240"/>
            </a:xfrm>
            <a:custGeom>
              <a:avLst/>
              <a:gdLst/>
              <a:ahLst/>
              <a:cxnLst/>
              <a:rect l="0" t="0" r="r" b="b"/>
              <a:pathLst>
                <a:path w="5970" h="3684">
                  <a:moveTo>
                    <a:pt x="0" y="0"/>
                  </a:moveTo>
                  <a:cubicBezTo>
                    <a:pt x="3683" y="635"/>
                    <a:pt x="3937" y="1269"/>
                    <a:pt x="5969" y="3683"/>
                  </a:cubicBezTo>
                </a:path>
              </a:pathLst>
            </a:custGeom>
            <a:ln w="38160">
              <a:solidFill>
                <a:srgbClr val="2A6099"/>
              </a:solidFill>
              <a:round/>
              <a:tailEnd type="stealth" w="med" len="med"/>
            </a:ln>
          </p:spPr>
        </p:sp>
        <p:sp>
          <p:nvSpPr>
            <p:cNvPr id="117" name="CustomShape 125"/>
            <p:cNvSpPr/>
            <p:nvPr/>
          </p:nvSpPr>
          <p:spPr>
            <a:xfrm>
              <a:off x="4110570" y="101160"/>
              <a:ext cx="1929960" cy="960120"/>
            </a:xfrm>
            <a:prstGeom prst="wedgeRoundRectCallout">
              <a:avLst>
                <a:gd name="adj1" fmla="val -56787"/>
                <a:gd name="adj2" fmla="val 41300"/>
                <a:gd name="adj3" fmla="val 16667"/>
              </a:avLst>
            </a:prstGeom>
            <a:solidFill>
              <a:schemeClr val="accent3">
                <a:lumMod val="20000"/>
                <a:lumOff val="80000"/>
                <a:alpha val="80000"/>
              </a:schemeClr>
            </a:solidFill>
            <a:ln w="19050">
              <a:solidFill>
                <a:schemeClr val="accent3"/>
              </a:solidFill>
              <a:round/>
            </a:ln>
            <a:effectLst>
              <a:glow rad="254000">
                <a:schemeClr val="bg1">
                  <a:alpha val="60000"/>
                </a:schemeClr>
              </a:glow>
            </a:effectLst>
          </p:spPr>
          <p:style>
            <a:lnRef idx="0">
              <a:scrgbClr r="0" g="0" b="0"/>
            </a:lnRef>
            <a:fillRef idx="0">
              <a:scrgbClr r="0" g="0" b="0"/>
            </a:fillRef>
            <a:effectRef idx="0">
              <a:scrgbClr r="0" g="0" b="0"/>
            </a:effectRef>
            <a:fontRef idx="minor"/>
          </p:style>
          <p:txBody>
            <a:bodyPr wrap="none" lIns="96120" tIns="51120" rIns="96120" bIns="51120" anchor="ctr">
              <a:noAutofit/>
            </a:bodyPr>
            <a:lstStyle/>
            <a:p>
              <a:pPr>
                <a:lnSpc>
                  <a:spcPct val="100000"/>
                </a:lnSpc>
              </a:pPr>
              <a:r>
                <a:rPr lang="en-US" sz="1800" b="1" strike="noStrike" spc="-1" dirty="0">
                  <a:solidFill>
                    <a:schemeClr val="accent3">
                      <a:lumMod val="75000"/>
                    </a:schemeClr>
                  </a:solidFill>
                  <a:latin typeface="Times New Roman"/>
                  <a:ea typeface="微软雅黑"/>
                </a:rPr>
                <a:t>Sensors Needing</a:t>
              </a:r>
              <a:r>
                <a:rPr dirty="0">
                  <a:solidFill>
                    <a:schemeClr val="accent3">
                      <a:lumMod val="75000"/>
                    </a:schemeClr>
                  </a:solidFill>
                </a:rPr>
                <a:t/>
              </a:r>
              <a:br>
                <a:rPr dirty="0">
                  <a:solidFill>
                    <a:schemeClr val="accent3">
                      <a:lumMod val="75000"/>
                    </a:schemeClr>
                  </a:solidFill>
                </a:rPr>
              </a:br>
              <a:r>
                <a:rPr lang="en-US" sz="1800" b="1" strike="noStrike" spc="-1" dirty="0">
                  <a:solidFill>
                    <a:schemeClr val="accent3">
                      <a:lumMod val="75000"/>
                    </a:schemeClr>
                  </a:solidFill>
                  <a:latin typeface="Times New Roman"/>
                  <a:ea typeface="微软雅黑"/>
                </a:rPr>
                <a:t>Cali. This </a:t>
              </a:r>
              <a:r>
                <a:rPr lang="en-US" sz="1800" b="1" strike="noStrike" spc="-1" dirty="0" err="1">
                  <a:solidFill>
                    <a:schemeClr val="accent3">
                      <a:lumMod val="75000"/>
                    </a:schemeClr>
                  </a:solidFill>
                  <a:latin typeface="Times New Roman"/>
                  <a:ea typeface="微软雅黑"/>
                </a:rPr>
                <a:t>Iter</a:t>
              </a:r>
              <a:r>
                <a:rPr lang="en-US" sz="1800" b="1" strike="noStrike" spc="-1" dirty="0">
                  <a:solidFill>
                    <a:schemeClr val="accent3">
                      <a:lumMod val="75000"/>
                    </a:schemeClr>
                  </a:solidFill>
                  <a:latin typeface="Times New Roman"/>
                  <a:ea typeface="微软雅黑"/>
                </a:rPr>
                <a:t>.</a:t>
              </a:r>
              <a:endParaRPr lang="en-US" sz="1800" b="0" strike="noStrike" spc="-1" dirty="0">
                <a:solidFill>
                  <a:schemeClr val="accent3">
                    <a:lumMod val="75000"/>
                  </a:schemeClr>
                </a:solidFill>
                <a:latin typeface="Arial"/>
              </a:endParaRPr>
            </a:p>
            <a:p>
              <a:pPr>
                <a:lnSpc>
                  <a:spcPct val="100000"/>
                </a:lnSpc>
              </a:pPr>
              <a:r>
                <a:rPr lang="en-US" sz="1800" b="0" i="1" strike="noStrike" spc="-1" dirty="0">
                  <a:latin typeface="Times New Roman"/>
                  <a:ea typeface="微软雅黑"/>
                </a:rPr>
                <a:t>Must Select</a:t>
              </a:r>
              <a:endParaRPr lang="en-US" sz="1800" b="0" strike="noStrike" spc="-1" dirty="0">
                <a:latin typeface="Arial"/>
              </a:endParaRPr>
            </a:p>
          </p:txBody>
        </p:sp>
        <p:sp>
          <p:nvSpPr>
            <p:cNvPr id="118" name="CustomShape 126"/>
            <p:cNvSpPr/>
            <p:nvPr/>
          </p:nvSpPr>
          <p:spPr>
            <a:xfrm>
              <a:off x="2042054" y="4614851"/>
              <a:ext cx="1874520" cy="960120"/>
            </a:xfrm>
            <a:prstGeom prst="wedgeRoundRectCallout">
              <a:avLst>
                <a:gd name="adj1" fmla="val -74255"/>
                <a:gd name="adj2" fmla="val -28948"/>
                <a:gd name="adj3" fmla="val 16667"/>
              </a:avLst>
            </a:prstGeom>
            <a:solidFill>
              <a:schemeClr val="bg1">
                <a:alpha val="80000"/>
              </a:schemeClr>
            </a:solidFill>
            <a:ln w="19050">
              <a:solidFill>
                <a:srgbClr val="333333"/>
              </a:solidFill>
              <a:prstDash val="dash"/>
              <a:round/>
            </a:ln>
            <a:effectLst>
              <a:glow rad="254000">
                <a:schemeClr val="bg1">
                  <a:alpha val="60000"/>
                </a:schemeClr>
              </a:glow>
            </a:effectLst>
          </p:spPr>
          <p:style>
            <a:lnRef idx="0">
              <a:scrgbClr r="0" g="0" b="0"/>
            </a:lnRef>
            <a:fillRef idx="0">
              <a:scrgbClr r="0" g="0" b="0"/>
            </a:fillRef>
            <a:effectRef idx="0">
              <a:scrgbClr r="0" g="0" b="0"/>
            </a:effectRef>
            <a:fontRef idx="minor"/>
          </p:style>
          <p:txBody>
            <a:bodyPr wrap="none" lIns="96120" tIns="51120" rIns="96120" bIns="51120" anchor="ctr">
              <a:noAutofit/>
            </a:bodyPr>
            <a:lstStyle/>
            <a:p>
              <a:pPr>
                <a:lnSpc>
                  <a:spcPct val="100000"/>
                </a:lnSpc>
              </a:pPr>
              <a:r>
                <a:rPr lang="en-US" sz="1800" b="1" strike="noStrike" spc="-1" dirty="0">
                  <a:solidFill>
                    <a:srgbClr val="333333"/>
                  </a:solidFill>
                  <a:latin typeface="Times New Roman"/>
                  <a:ea typeface="微软雅黑"/>
                </a:rPr>
                <a:t>Example Spot</a:t>
              </a:r>
              <a:endParaRPr lang="en-US" sz="1800" b="0" strike="noStrike" spc="-1" dirty="0">
                <a:latin typeface="Arial"/>
              </a:endParaRPr>
            </a:p>
            <a:p>
              <a:pPr>
                <a:lnSpc>
                  <a:spcPct val="100000"/>
                </a:lnSpc>
              </a:pPr>
              <a:r>
                <a:rPr lang="en-US" sz="1800" b="1" strike="noStrike" spc="-1" dirty="0">
                  <a:solidFill>
                    <a:srgbClr val="333333"/>
                  </a:solidFill>
                  <a:latin typeface="Times New Roman"/>
                  <a:ea typeface="微软雅黑"/>
                </a:rPr>
                <a:t>3 Nodes</a:t>
              </a:r>
              <a:endParaRPr lang="en-US" sz="1800" b="0" strike="noStrike" spc="-1" dirty="0">
                <a:latin typeface="Arial"/>
              </a:endParaRPr>
            </a:p>
            <a:p>
              <a:pPr>
                <a:lnSpc>
                  <a:spcPct val="100000"/>
                </a:lnSpc>
              </a:pPr>
              <a:r>
                <a:rPr lang="en-US" sz="1800" b="1" strike="noStrike" spc="-1" dirty="0">
                  <a:solidFill>
                    <a:srgbClr val="333333"/>
                  </a:solidFill>
                  <a:latin typeface="Times New Roman"/>
                  <a:ea typeface="微软雅黑"/>
                </a:rPr>
                <a:t>4 Sensors Each</a:t>
              </a:r>
              <a:endParaRPr lang="en-US" sz="1800" b="0" strike="noStrike" spc="-1" dirty="0">
                <a:latin typeface="Arial"/>
              </a:endParaRPr>
            </a:p>
          </p:txBody>
        </p:sp>
        <p:sp>
          <p:nvSpPr>
            <p:cNvPr id="119" name="CustomShape 127"/>
            <p:cNvSpPr/>
            <p:nvPr/>
          </p:nvSpPr>
          <p:spPr>
            <a:xfrm>
              <a:off x="1194210" y="2788920"/>
              <a:ext cx="1874520" cy="960120"/>
            </a:xfrm>
            <a:prstGeom prst="wedgeRoundRectCallout">
              <a:avLst>
                <a:gd name="adj1" fmla="val 24500"/>
                <a:gd name="adj2" fmla="val -70162"/>
                <a:gd name="adj3" fmla="val 16667"/>
              </a:avLst>
            </a:prstGeom>
            <a:solidFill>
              <a:schemeClr val="accent4">
                <a:lumMod val="20000"/>
                <a:lumOff val="80000"/>
                <a:alpha val="80000"/>
              </a:schemeClr>
            </a:solidFill>
            <a:ln w="19050">
              <a:solidFill>
                <a:schemeClr val="accent4"/>
              </a:solidFill>
              <a:round/>
            </a:ln>
            <a:effectLst>
              <a:glow rad="254000">
                <a:schemeClr val="bg1">
                  <a:alpha val="60000"/>
                </a:schemeClr>
              </a:glow>
            </a:effectLst>
          </p:spPr>
          <p:style>
            <a:lnRef idx="0">
              <a:scrgbClr r="0" g="0" b="0"/>
            </a:lnRef>
            <a:fillRef idx="0">
              <a:scrgbClr r="0" g="0" b="0"/>
            </a:fillRef>
            <a:effectRef idx="0">
              <a:scrgbClr r="0" g="0" b="0"/>
            </a:effectRef>
            <a:fontRef idx="minor"/>
          </p:style>
          <p:txBody>
            <a:bodyPr wrap="none" lIns="96120" tIns="51120" rIns="96120" bIns="51120" anchor="ctr">
              <a:noAutofit/>
            </a:bodyPr>
            <a:lstStyle/>
            <a:p>
              <a:pPr>
                <a:lnSpc>
                  <a:spcPct val="100000"/>
                </a:lnSpc>
              </a:pPr>
              <a:r>
                <a:rPr lang="en-US" sz="1800" b="1" strike="noStrike" spc="-1" dirty="0">
                  <a:solidFill>
                    <a:schemeClr val="accent4">
                      <a:lumMod val="50000"/>
                    </a:schemeClr>
                  </a:solidFill>
                  <a:latin typeface="Times New Roman"/>
                  <a:ea typeface="微软雅黑"/>
                </a:rPr>
                <a:t>Other Selected</a:t>
              </a:r>
              <a:r>
                <a:rPr dirty="0">
                  <a:solidFill>
                    <a:schemeClr val="accent4">
                      <a:lumMod val="50000"/>
                    </a:schemeClr>
                  </a:solidFill>
                </a:rPr>
                <a:t/>
              </a:r>
              <a:br>
                <a:rPr dirty="0">
                  <a:solidFill>
                    <a:schemeClr val="accent4">
                      <a:lumMod val="50000"/>
                    </a:schemeClr>
                  </a:solidFill>
                </a:rPr>
              </a:br>
              <a:r>
                <a:rPr lang="en-US" sz="1800" b="1" strike="noStrike" spc="-1" dirty="0">
                  <a:solidFill>
                    <a:schemeClr val="accent4">
                      <a:lumMod val="50000"/>
                    </a:schemeClr>
                  </a:solidFill>
                  <a:latin typeface="Times New Roman"/>
                  <a:ea typeface="微软雅黑"/>
                </a:rPr>
                <a:t>Sensors </a:t>
              </a:r>
              <a:r>
                <a:rPr lang="en-US" sz="1800" b="0" i="1" strike="noStrike" spc="-1" dirty="0">
                  <a:solidFill>
                    <a:srgbClr val="000000"/>
                  </a:solidFill>
                  <a:latin typeface="Times New Roman"/>
                  <a:ea typeface="微软雅黑"/>
                </a:rPr>
                <a:t>Seeking</a:t>
              </a:r>
              <a:r>
                <a:rPr dirty="0"/>
                <a:t/>
              </a:r>
              <a:br>
                <a:rPr dirty="0"/>
              </a:br>
              <a:r>
                <a:rPr lang="en-US" sz="1800" b="0" i="1" strike="noStrike" spc="-1" dirty="0">
                  <a:solidFill>
                    <a:srgbClr val="000000"/>
                  </a:solidFill>
                  <a:latin typeface="Times New Roman"/>
                  <a:ea typeface="微软雅黑"/>
                </a:rPr>
                <a:t>Lower Avg. Cost</a:t>
              </a:r>
              <a:endParaRPr lang="en-US" sz="1800" b="0" strike="noStrike" spc="-1" dirty="0">
                <a:latin typeface="Arial"/>
              </a:endParaRPr>
            </a:p>
          </p:txBody>
        </p:sp>
        <p:sp>
          <p:nvSpPr>
            <p:cNvPr id="120" name="TextShape 128"/>
            <p:cNvSpPr txBox="1"/>
            <p:nvPr/>
          </p:nvSpPr>
          <p:spPr>
            <a:xfrm>
              <a:off x="4394610" y="2649600"/>
              <a:ext cx="1419840" cy="644877"/>
            </a:xfrm>
            <a:prstGeom prst="rect">
              <a:avLst/>
            </a:prstGeom>
            <a:noFill/>
            <a:ln>
              <a:noFill/>
            </a:ln>
          </p:spPr>
          <p:txBody>
            <a:bodyPr lIns="90000" tIns="45000" rIns="90000" bIns="45000">
              <a:spAutoFit/>
            </a:bodyPr>
            <a:lstStyle/>
            <a:p>
              <a:pPr>
                <a:lnSpc>
                  <a:spcPct val="100000"/>
                </a:lnSpc>
              </a:pPr>
              <a:r>
                <a:rPr lang="en-US" sz="1800" b="0" i="1" strike="noStrike" spc="-1" dirty="0">
                  <a:solidFill>
                    <a:srgbClr val="55308D"/>
                  </a:solidFill>
                  <a:effectLst>
                    <a:glow rad="254000">
                      <a:schemeClr val="bg1">
                        <a:alpha val="60000"/>
                      </a:schemeClr>
                    </a:glow>
                  </a:effectLst>
                  <a:latin typeface="Times New Roman"/>
                  <a:ea typeface="微软雅黑"/>
                </a:rPr>
                <a:t>Paths of</a:t>
              </a:r>
              <a:r>
                <a:rPr dirty="0">
                  <a:effectLst>
                    <a:glow rad="254000">
                      <a:schemeClr val="bg1">
                        <a:alpha val="60000"/>
                      </a:schemeClr>
                    </a:glow>
                  </a:effectLst>
                </a:rPr>
                <a:t/>
              </a:r>
              <a:br>
                <a:rPr dirty="0">
                  <a:effectLst>
                    <a:glow rad="254000">
                      <a:schemeClr val="bg1">
                        <a:alpha val="60000"/>
                      </a:schemeClr>
                    </a:glow>
                  </a:effectLst>
                </a:rPr>
              </a:br>
              <a:r>
                <a:rPr lang="en-US" sz="1800" b="0" i="1" strike="noStrike" spc="-1" dirty="0">
                  <a:solidFill>
                    <a:srgbClr val="55308D"/>
                  </a:solidFill>
                  <a:effectLst>
                    <a:glow rad="254000">
                      <a:schemeClr val="bg1">
                        <a:alpha val="60000"/>
                      </a:schemeClr>
                    </a:glow>
                  </a:effectLst>
                  <a:latin typeface="Times New Roman"/>
                  <a:ea typeface="微软雅黑"/>
                </a:rPr>
                <a:t>2 Calibrators</a:t>
              </a:r>
              <a:endParaRPr lang="en-US" sz="1800" b="0" strike="noStrike" spc="-1" dirty="0">
                <a:effectLst>
                  <a:glow rad="254000">
                    <a:schemeClr val="bg1">
                      <a:alpha val="60000"/>
                    </a:schemeClr>
                  </a:glow>
                </a:effectLst>
                <a:latin typeface="Arial"/>
              </a:endParaRPr>
            </a:p>
          </p:txBody>
        </p:sp>
        <p:pic>
          <p:nvPicPr>
            <p:cNvPr id="121" name="Picture 120"/>
            <p:cNvPicPr/>
            <p:nvPr/>
          </p:nvPicPr>
          <p:blipFill>
            <a:blip r:embed="rId3"/>
            <a:stretch/>
          </p:blipFill>
          <p:spPr>
            <a:xfrm>
              <a:off x="7320690" y="4480560"/>
              <a:ext cx="548640" cy="548640"/>
            </a:xfrm>
            <a:prstGeom prst="rect">
              <a:avLst/>
            </a:prstGeom>
            <a:ln>
              <a:noFill/>
            </a:ln>
          </p:spPr>
        </p:pic>
        <p:pic>
          <p:nvPicPr>
            <p:cNvPr id="122" name="Picture 121"/>
            <p:cNvPicPr/>
            <p:nvPr/>
          </p:nvPicPr>
          <p:blipFill>
            <a:blip r:embed="rId3"/>
            <a:stretch/>
          </p:blipFill>
          <p:spPr>
            <a:xfrm>
              <a:off x="6360570" y="5257800"/>
              <a:ext cx="548640" cy="548640"/>
            </a:xfrm>
            <a:prstGeom prst="rect">
              <a:avLst/>
            </a:prstGeom>
            <a:ln>
              <a:noFill/>
            </a:ln>
          </p:spPr>
        </p:pic>
        <p:pic>
          <p:nvPicPr>
            <p:cNvPr id="123" name="Picture 122"/>
            <p:cNvPicPr/>
            <p:nvPr/>
          </p:nvPicPr>
          <p:blipFill>
            <a:blip r:embed="rId3"/>
            <a:stretch/>
          </p:blipFill>
          <p:spPr>
            <a:xfrm>
              <a:off x="4760370" y="4892040"/>
              <a:ext cx="548640" cy="548640"/>
            </a:xfrm>
            <a:prstGeom prst="rect">
              <a:avLst/>
            </a:prstGeom>
            <a:ln>
              <a:noFill/>
            </a:ln>
          </p:spPr>
        </p:pic>
        <p:grpSp>
          <p:nvGrpSpPr>
            <p:cNvPr id="124" name="Group 132"/>
            <p:cNvGrpSpPr/>
            <p:nvPr/>
          </p:nvGrpSpPr>
          <p:grpSpPr>
            <a:xfrm>
              <a:off x="6177690" y="3932280"/>
              <a:ext cx="192240" cy="228240"/>
              <a:chOff x="5489640" y="7323840"/>
              <a:chExt cx="192240" cy="228240"/>
            </a:xfrm>
            <a:effectLst>
              <a:glow rad="63500">
                <a:schemeClr val="bg1">
                  <a:alpha val="80000"/>
                </a:schemeClr>
              </a:glow>
            </a:effectLst>
          </p:grpSpPr>
          <p:sp>
            <p:nvSpPr>
              <p:cNvPr id="125" name="CustomShape 133"/>
              <p:cNvSpPr/>
              <p:nvPr/>
            </p:nvSpPr>
            <p:spPr>
              <a:xfrm rot="20287800">
                <a:off x="5549040" y="7409160"/>
                <a:ext cx="80640" cy="8064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126" name="CustomShape 134"/>
              <p:cNvSpPr/>
              <p:nvPr/>
            </p:nvSpPr>
            <p:spPr>
              <a:xfrm rot="20287800">
                <a:off x="5495400" y="7408440"/>
                <a:ext cx="40320" cy="3996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127" name="CustomShape 135"/>
              <p:cNvSpPr/>
              <p:nvPr/>
            </p:nvSpPr>
            <p:spPr>
              <a:xfrm rot="20287800">
                <a:off x="5562000" y="732996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128" name="CustomShape 136"/>
              <p:cNvSpPr/>
              <p:nvPr/>
            </p:nvSpPr>
            <p:spPr>
              <a:xfrm rot="20287800">
                <a:off x="5577840" y="750564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129" name="CustomShape 137"/>
              <p:cNvSpPr/>
              <p:nvPr/>
            </p:nvSpPr>
            <p:spPr>
              <a:xfrm rot="20287800">
                <a:off x="5635080" y="739548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grpSp>
        <p:grpSp>
          <p:nvGrpSpPr>
            <p:cNvPr id="130" name="Group 138"/>
            <p:cNvGrpSpPr/>
            <p:nvPr/>
          </p:nvGrpSpPr>
          <p:grpSpPr>
            <a:xfrm>
              <a:off x="6341130" y="3987720"/>
              <a:ext cx="192240" cy="228240"/>
              <a:chOff x="5653080" y="7379280"/>
              <a:chExt cx="192240" cy="228240"/>
            </a:xfrm>
            <a:effectLst>
              <a:glow rad="63500">
                <a:schemeClr val="bg1">
                  <a:alpha val="80000"/>
                </a:schemeClr>
              </a:glow>
            </a:effectLst>
          </p:grpSpPr>
          <p:sp>
            <p:nvSpPr>
              <p:cNvPr id="131" name="CustomShape 139"/>
              <p:cNvSpPr/>
              <p:nvPr/>
            </p:nvSpPr>
            <p:spPr>
              <a:xfrm rot="20287800">
                <a:off x="5712480" y="7464600"/>
                <a:ext cx="80640" cy="8064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132" name="CustomShape 140"/>
              <p:cNvSpPr/>
              <p:nvPr/>
            </p:nvSpPr>
            <p:spPr>
              <a:xfrm rot="20287800">
                <a:off x="5658840" y="7463880"/>
                <a:ext cx="40320" cy="3996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133" name="CustomShape 141"/>
              <p:cNvSpPr/>
              <p:nvPr/>
            </p:nvSpPr>
            <p:spPr>
              <a:xfrm rot="20287800">
                <a:off x="5725440" y="738540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134" name="CustomShape 142"/>
              <p:cNvSpPr/>
              <p:nvPr/>
            </p:nvSpPr>
            <p:spPr>
              <a:xfrm rot="20287800">
                <a:off x="5741280" y="756108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sp>
            <p:nvSpPr>
              <p:cNvPr id="135" name="CustomShape 143"/>
              <p:cNvSpPr/>
              <p:nvPr/>
            </p:nvSpPr>
            <p:spPr>
              <a:xfrm rot="20287800">
                <a:off x="5798520" y="7450920"/>
                <a:ext cx="40320" cy="40320"/>
              </a:xfrm>
              <a:prstGeom prst="ellipse">
                <a:avLst/>
              </a:prstGeom>
              <a:solidFill>
                <a:srgbClr val="158466"/>
              </a:solidFill>
              <a:ln w="10080">
                <a:solidFill>
                  <a:srgbClr val="81D41A"/>
                </a:solidFill>
                <a:round/>
              </a:ln>
            </p:spPr>
            <p:style>
              <a:lnRef idx="0">
                <a:scrgbClr r="0" g="0" b="0"/>
              </a:lnRef>
              <a:fillRef idx="0">
                <a:scrgbClr r="0" g="0" b="0"/>
              </a:fillRef>
              <a:effectRef idx="0">
                <a:scrgbClr r="0" g="0" b="0"/>
              </a:effectRef>
              <a:fontRef idx="minor"/>
            </p:style>
          </p:sp>
        </p:grpSp>
        <p:pic>
          <p:nvPicPr>
            <p:cNvPr id="136" name="Picture 135"/>
            <p:cNvPicPr/>
            <p:nvPr/>
          </p:nvPicPr>
          <p:blipFill>
            <a:blip r:embed="rId3"/>
            <a:stretch/>
          </p:blipFill>
          <p:spPr>
            <a:xfrm>
              <a:off x="7320690" y="5623560"/>
              <a:ext cx="548640" cy="548640"/>
            </a:xfrm>
            <a:prstGeom prst="rect">
              <a:avLst/>
            </a:prstGeom>
            <a:ln>
              <a:noFill/>
            </a:ln>
          </p:spPr>
        </p:pic>
        <p:grpSp>
          <p:nvGrpSpPr>
            <p:cNvPr id="137" name="Group 144"/>
            <p:cNvGrpSpPr/>
            <p:nvPr/>
          </p:nvGrpSpPr>
          <p:grpSpPr>
            <a:xfrm>
              <a:off x="5277690" y="5440680"/>
              <a:ext cx="844200" cy="726840"/>
              <a:chOff x="4589640" y="8832240"/>
              <a:chExt cx="844200" cy="726840"/>
            </a:xfrm>
          </p:grpSpPr>
          <p:pic>
            <p:nvPicPr>
              <p:cNvPr id="138" name="Picture 137"/>
              <p:cNvPicPr/>
              <p:nvPr/>
            </p:nvPicPr>
            <p:blipFill>
              <a:blip r:embed="rId4"/>
              <a:stretch/>
            </p:blipFill>
            <p:spPr>
              <a:xfrm>
                <a:off x="4589640" y="8832240"/>
                <a:ext cx="726840" cy="726840"/>
              </a:xfrm>
              <a:prstGeom prst="rect">
                <a:avLst/>
              </a:prstGeom>
              <a:ln>
                <a:noFill/>
              </a:ln>
            </p:spPr>
          </p:pic>
          <p:pic>
            <p:nvPicPr>
              <p:cNvPr id="139" name="Picture 138"/>
              <p:cNvPicPr/>
              <p:nvPr/>
            </p:nvPicPr>
            <p:blipFill>
              <a:blip r:embed="rId5"/>
              <a:stretch/>
            </p:blipFill>
            <p:spPr>
              <a:xfrm>
                <a:off x="5068080" y="8907120"/>
                <a:ext cx="365760" cy="365760"/>
              </a:xfrm>
              <a:prstGeom prst="rect">
                <a:avLst/>
              </a:prstGeom>
              <a:ln>
                <a:noFill/>
              </a:ln>
            </p:spPr>
          </p:pic>
        </p:grpSp>
        <p:sp>
          <p:nvSpPr>
            <p:cNvPr id="140" name="Line 145"/>
            <p:cNvSpPr/>
            <p:nvPr/>
          </p:nvSpPr>
          <p:spPr>
            <a:xfrm>
              <a:off x="5034690" y="5349240"/>
              <a:ext cx="365760" cy="594360"/>
            </a:xfrm>
            <a:prstGeom prst="line">
              <a:avLst/>
            </a:prstGeom>
            <a:ln w="6480">
              <a:solidFill>
                <a:srgbClr val="000000"/>
              </a:solidFill>
              <a:prstDash val="dash"/>
              <a:round/>
              <a:headEnd type="triangle" w="med" len="med"/>
              <a:tailEnd type="triangle" w="med" len="med"/>
            </a:ln>
          </p:spPr>
          <p:style>
            <a:lnRef idx="0">
              <a:scrgbClr r="0" g="0" b="0"/>
            </a:lnRef>
            <a:fillRef idx="0">
              <a:scrgbClr r="0" g="0" b="0"/>
            </a:fillRef>
            <a:effectRef idx="0">
              <a:scrgbClr r="0" g="0" b="0"/>
            </a:effectRef>
            <a:fontRef idx="minor"/>
          </p:style>
        </p:sp>
        <p:sp>
          <p:nvSpPr>
            <p:cNvPr id="141" name="Line 146"/>
            <p:cNvSpPr/>
            <p:nvPr/>
          </p:nvSpPr>
          <p:spPr>
            <a:xfrm flipH="1">
              <a:off x="6086250" y="5577840"/>
              <a:ext cx="274320" cy="137160"/>
            </a:xfrm>
            <a:prstGeom prst="line">
              <a:avLst/>
            </a:prstGeom>
            <a:ln w="6480">
              <a:solidFill>
                <a:srgbClr val="000000"/>
              </a:solidFill>
              <a:prstDash val="dash"/>
              <a:round/>
              <a:headEnd type="triangle" w="med" len="med"/>
              <a:tailEnd type="triangle" w="med" len="med"/>
            </a:ln>
          </p:spPr>
          <p:style>
            <a:lnRef idx="0">
              <a:scrgbClr r="0" g="0" b="0"/>
            </a:lnRef>
            <a:fillRef idx="0">
              <a:scrgbClr r="0" g="0" b="0"/>
            </a:fillRef>
            <a:effectRef idx="0">
              <a:scrgbClr r="0" g="0" b="0"/>
            </a:effectRef>
            <a:fontRef idx="minor"/>
          </p:style>
        </p:sp>
        <p:sp>
          <p:nvSpPr>
            <p:cNvPr id="142" name="Line 147"/>
            <p:cNvSpPr/>
            <p:nvPr/>
          </p:nvSpPr>
          <p:spPr>
            <a:xfrm>
              <a:off x="5309010" y="5166360"/>
              <a:ext cx="1051560" cy="320040"/>
            </a:xfrm>
            <a:prstGeom prst="line">
              <a:avLst/>
            </a:prstGeom>
            <a:ln w="6480">
              <a:solidFill>
                <a:srgbClr val="000000"/>
              </a:solidFill>
              <a:prstDash val="dash"/>
              <a:round/>
              <a:headEnd type="triangle" w="med" len="med"/>
              <a:tailEnd type="triangle" w="med" len="med"/>
            </a:ln>
          </p:spPr>
          <p:style>
            <a:lnRef idx="0">
              <a:scrgbClr r="0" g="0" b="0"/>
            </a:lnRef>
            <a:fillRef idx="0">
              <a:scrgbClr r="0" g="0" b="0"/>
            </a:fillRef>
            <a:effectRef idx="0">
              <a:scrgbClr r="0" g="0" b="0"/>
            </a:effectRef>
            <a:fontRef idx="minor"/>
          </p:style>
        </p:sp>
        <p:sp>
          <p:nvSpPr>
            <p:cNvPr id="143" name="Line 148"/>
            <p:cNvSpPr/>
            <p:nvPr/>
          </p:nvSpPr>
          <p:spPr>
            <a:xfrm flipH="1">
              <a:off x="6909210" y="4892040"/>
              <a:ext cx="457200" cy="548640"/>
            </a:xfrm>
            <a:prstGeom prst="line">
              <a:avLst/>
            </a:prstGeom>
            <a:ln w="6480">
              <a:solidFill>
                <a:srgbClr val="000000"/>
              </a:solidFill>
              <a:prstDash val="dash"/>
              <a:round/>
              <a:headEnd type="triangle" w="med" len="med"/>
              <a:tailEnd type="triangle" w="med" len="med"/>
            </a:ln>
          </p:spPr>
          <p:style>
            <a:lnRef idx="0">
              <a:scrgbClr r="0" g="0" b="0"/>
            </a:lnRef>
            <a:fillRef idx="0">
              <a:scrgbClr r="0" g="0" b="0"/>
            </a:fillRef>
            <a:effectRef idx="0">
              <a:scrgbClr r="0" g="0" b="0"/>
            </a:effectRef>
            <a:fontRef idx="minor"/>
          </p:style>
        </p:sp>
        <p:sp>
          <p:nvSpPr>
            <p:cNvPr id="144" name="Line 149"/>
            <p:cNvSpPr/>
            <p:nvPr/>
          </p:nvSpPr>
          <p:spPr>
            <a:xfrm flipH="1" flipV="1">
              <a:off x="6909210" y="5577840"/>
              <a:ext cx="411480" cy="320040"/>
            </a:xfrm>
            <a:prstGeom prst="line">
              <a:avLst/>
            </a:prstGeom>
            <a:ln w="6480">
              <a:solidFill>
                <a:srgbClr val="000000"/>
              </a:solidFill>
              <a:prstDash val="dash"/>
              <a:round/>
              <a:headEnd type="triangle" w="med" len="med"/>
              <a:tailEnd type="triangle" w="med" len="med"/>
            </a:ln>
          </p:spPr>
          <p:style>
            <a:lnRef idx="0">
              <a:scrgbClr r="0" g="0" b="0"/>
            </a:lnRef>
            <a:fillRef idx="0">
              <a:scrgbClr r="0" g="0" b="0"/>
            </a:fillRef>
            <a:effectRef idx="0">
              <a:scrgbClr r="0" g="0" b="0"/>
            </a:effectRef>
            <a:fontRef idx="minor"/>
          </p:style>
        </p:sp>
        <p:sp>
          <p:nvSpPr>
            <p:cNvPr id="145" name="Freeform 150"/>
            <p:cNvSpPr/>
            <p:nvPr/>
          </p:nvSpPr>
          <p:spPr>
            <a:xfrm>
              <a:off x="4851810" y="4297680"/>
              <a:ext cx="2926440" cy="640440"/>
            </a:xfrm>
            <a:custGeom>
              <a:avLst/>
              <a:gdLst/>
              <a:ahLst/>
              <a:cxnLst/>
              <a:rect l="0" t="0" r="r" b="b"/>
              <a:pathLst>
                <a:path w="8129" h="1779">
                  <a:moveTo>
                    <a:pt x="0" y="1778"/>
                  </a:moveTo>
                  <a:lnTo>
                    <a:pt x="3302" y="0"/>
                  </a:lnTo>
                  <a:lnTo>
                    <a:pt x="5207" y="0"/>
                  </a:lnTo>
                  <a:lnTo>
                    <a:pt x="8128" y="635"/>
                  </a:lnTo>
                </a:path>
              </a:pathLst>
            </a:custGeom>
            <a:noFill/>
            <a:ln>
              <a:solidFill>
                <a:srgbClr val="808080"/>
              </a:solidFill>
              <a:prstDash val="dash"/>
            </a:ln>
          </p:spPr>
        </p:sp>
        <p:sp>
          <p:nvSpPr>
            <p:cNvPr id="146" name="TextShape 151"/>
            <p:cNvSpPr txBox="1"/>
            <p:nvPr/>
          </p:nvSpPr>
          <p:spPr>
            <a:xfrm>
              <a:off x="1706850" y="5729400"/>
              <a:ext cx="3660480" cy="644877"/>
            </a:xfrm>
            <a:prstGeom prst="rect">
              <a:avLst/>
            </a:prstGeom>
            <a:noFill/>
            <a:ln>
              <a:noFill/>
            </a:ln>
          </p:spPr>
          <p:txBody>
            <a:bodyPr lIns="90000" tIns="45000" rIns="90000" bIns="45000">
              <a:spAutoFit/>
            </a:bodyPr>
            <a:lstStyle/>
            <a:p>
              <a:pPr>
                <a:lnSpc>
                  <a:spcPct val="100000"/>
                </a:lnSpc>
              </a:pPr>
              <a:r>
                <a:rPr lang="en-US" sz="1800" b="0" strike="noStrike" spc="-1" dirty="0">
                  <a:solidFill>
                    <a:schemeClr val="tx2"/>
                  </a:solidFill>
                  <a:latin typeface="Times New Roman"/>
                  <a:ea typeface="微软雅黑"/>
                </a:rPr>
                <a:t>At each spot with selected sensors(s)</a:t>
              </a:r>
              <a:endParaRPr lang="en-US" sz="1800" b="0" strike="noStrike" spc="-1" dirty="0">
                <a:solidFill>
                  <a:schemeClr val="tx2"/>
                </a:solidFill>
                <a:latin typeface="Arial"/>
              </a:endParaRPr>
            </a:p>
            <a:p>
              <a:pPr>
                <a:lnSpc>
                  <a:spcPct val="100000"/>
                </a:lnSpc>
              </a:pPr>
              <a:r>
                <a:rPr lang="en-US" sz="1800" b="0" strike="noStrike" spc="-1" dirty="0">
                  <a:solidFill>
                    <a:schemeClr val="tx2"/>
                  </a:solidFill>
                  <a:latin typeface="Times New Roman"/>
                  <a:ea typeface="微软雅黑"/>
                </a:rPr>
                <a:t>Multi-party multi-hop calibration</a:t>
              </a:r>
              <a:endParaRPr lang="en-US" sz="1800" b="0" strike="noStrike" spc="-1" dirty="0">
                <a:solidFill>
                  <a:schemeClr val="tx2"/>
                </a:solidFill>
                <a:latin typeface="Arial"/>
              </a:endParaRPr>
            </a:p>
          </p:txBody>
        </p:sp>
        <p:sp>
          <p:nvSpPr>
            <p:cNvPr id="147" name="CustomShape 152"/>
            <p:cNvSpPr/>
            <p:nvPr/>
          </p:nvSpPr>
          <p:spPr>
            <a:xfrm>
              <a:off x="6213690" y="4228560"/>
              <a:ext cx="320040" cy="320040"/>
            </a:xfrm>
            <a:custGeom>
              <a:avLst/>
              <a:gdLst/>
              <a:ahLst/>
              <a:cxnLst/>
              <a:rect l="0" t="0" r="r" b="b"/>
              <a:pathLst>
                <a:path w="890" h="890">
                  <a:moveTo>
                    <a:pt x="169" y="889"/>
                  </a:moveTo>
                  <a:lnTo>
                    <a:pt x="169" y="668"/>
                  </a:lnTo>
                  <a:lnTo>
                    <a:pt x="0" y="668"/>
                  </a:lnTo>
                  <a:lnTo>
                    <a:pt x="444" y="0"/>
                  </a:lnTo>
                  <a:lnTo>
                    <a:pt x="889" y="668"/>
                  </a:lnTo>
                  <a:lnTo>
                    <a:pt x="720" y="668"/>
                  </a:lnTo>
                  <a:lnTo>
                    <a:pt x="720" y="889"/>
                  </a:lnTo>
                  <a:lnTo>
                    <a:pt x="169" y="889"/>
                  </a:lnTo>
                </a:path>
              </a:pathLst>
            </a:custGeom>
            <a:solidFill>
              <a:srgbClr val="FFFFFF"/>
            </a:solidFill>
            <a:ln w="19080">
              <a:solidFill>
                <a:srgbClr val="333333"/>
              </a:solidFill>
              <a:round/>
            </a:ln>
          </p:spPr>
          <p:style>
            <a:lnRef idx="0">
              <a:scrgbClr r="0" g="0" b="0"/>
            </a:lnRef>
            <a:fillRef idx="0">
              <a:scrgbClr r="0" g="0" b="0"/>
            </a:fillRef>
            <a:effectRef idx="0">
              <a:scrgbClr r="0" g="0" b="0"/>
            </a:effectRef>
            <a:fontRef idx="minor"/>
          </p:style>
        </p:sp>
      </p:grpSp>
    </p:spTree>
    <p:extLst>
      <p:ext uri="{BB962C8B-B14F-4D97-AF65-F5344CB8AC3E}">
        <p14:creationId xmlns:p14="http://schemas.microsoft.com/office/powerpoint/2010/main" val="4266973516"/>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Terms and notations</a:t>
            </a:r>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1028700" y="4150414"/>
                <a:ext cx="7200900" cy="2302971"/>
              </a:xfrm>
            </p:spPr>
            <p:txBody>
              <a:bodyPr/>
              <a:lstStyle/>
              <a:p>
                <a:r>
                  <a:rPr lang="en-US" dirty="0" smtClean="0"/>
                  <a:t>Given a long </a:t>
                </a:r>
                <a:r>
                  <a:rPr lang="en-US" b="1" dirty="0" smtClean="0"/>
                  <a:t>maintenance period</a:t>
                </a:r>
                <a:r>
                  <a:rPr lang="en-US" dirty="0" smtClean="0"/>
                  <a:t> </a:t>
                </a:r>
                <a14:m>
                  <m:oMath xmlns:m="http://schemas.openxmlformats.org/officeDocument/2006/math">
                    <m:r>
                      <a:rPr lang="en-US" b="0" i="1" smtClean="0">
                        <a:latin typeface="Cambria Math" panose="02040503050406030204" pitchFamily="18" charset="0"/>
                      </a:rPr>
                      <m:t>𝑇</m:t>
                    </m:r>
                  </m:oMath>
                </a14:m>
                <a:r>
                  <a:rPr lang="en-US" dirty="0" smtClean="0"/>
                  <a:t>, we plan the number of iterations </a:t>
                </a:r>
                <a14:m>
                  <m:oMath xmlns:m="http://schemas.openxmlformats.org/officeDocument/2006/math">
                    <m:r>
                      <m:rPr>
                        <m:sty m:val="p"/>
                      </m:rPr>
                      <a:rPr lang="en-US" b="0" i="0" smtClean="0">
                        <a:latin typeface="Cambria Math" panose="02040503050406030204" pitchFamily="18" charset="0"/>
                      </a:rPr>
                      <m:t>Ω</m:t>
                    </m:r>
                  </m:oMath>
                </a14:m>
                <a:r>
                  <a:rPr lang="en-US" dirty="0" smtClean="0"/>
                  <a:t>, and the time that each </a:t>
                </a:r>
                <a:r>
                  <a:rPr lang="en-US" b="1" dirty="0" smtClean="0"/>
                  <a:t>iteration</a:t>
                </a:r>
                <a:r>
                  <a:rPr lang="en-US" dirty="0" smtClean="0"/>
                  <a:t> </a:t>
                </a:r>
                <a14:m>
                  <m:oMath xmlns:m="http://schemas.openxmlformats.org/officeDocument/2006/math">
                    <m:r>
                      <a:rPr lang="en-US" b="0" i="1" smtClean="0">
                        <a:latin typeface="Cambria Math" panose="02040503050406030204" pitchFamily="18" charset="0"/>
                      </a:rPr>
                      <m:t>𝜔</m:t>
                    </m:r>
                    <m:r>
                      <a:rPr lang="en-US" b="0" i="1" smtClean="0">
                        <a:latin typeface="Cambria Math" panose="02040503050406030204" pitchFamily="18" charset="0"/>
                      </a:rPr>
                      <m:t>=1,2,…,</m:t>
                    </m:r>
                    <m:r>
                      <m:rPr>
                        <m:sty m:val="p"/>
                      </m:rPr>
                      <a:rPr lang="en-US" b="0" i="0" smtClean="0">
                        <a:latin typeface="Cambria Math" panose="02040503050406030204" pitchFamily="18" charset="0"/>
                      </a:rPr>
                      <m:t>Ω</m:t>
                    </m:r>
                  </m:oMath>
                </a14:m>
                <a:r>
                  <a:rPr lang="en-US" dirty="0" smtClean="0"/>
                  <a:t> takes place.</a:t>
                </a:r>
              </a:p>
              <a:p>
                <a:r>
                  <a:rPr lang="en-US" dirty="0" smtClean="0">
                    <a:solidFill>
                      <a:srgbClr val="660066"/>
                    </a:solidFill>
                    <a:effectLst>
                      <a:glow rad="254000">
                        <a:schemeClr val="bg1">
                          <a:alpha val="60000"/>
                        </a:schemeClr>
                      </a:glow>
                    </a:effectLst>
                  </a:rPr>
                  <a:t>We assume that each iteration is associated with:</a:t>
                </a:r>
              </a:p>
              <a:p>
                <a:pPr lvl="1"/>
                <a:r>
                  <a:rPr lang="en-US" dirty="0" smtClean="0">
                    <a:solidFill>
                      <a:srgbClr val="660066"/>
                    </a:solidFill>
                    <a:effectLst>
                      <a:glow rad="254000">
                        <a:schemeClr val="bg1">
                          <a:alpha val="60000"/>
                        </a:schemeClr>
                      </a:glow>
                    </a:effectLst>
                  </a:rPr>
                  <a:t>A fixed cost, called the </a:t>
                </a:r>
                <a:r>
                  <a:rPr lang="en-US" b="1" dirty="0" smtClean="0">
                    <a:solidFill>
                      <a:srgbClr val="660066"/>
                    </a:solidFill>
                    <a:effectLst>
                      <a:glow rad="254000">
                        <a:schemeClr val="bg1">
                          <a:alpha val="60000"/>
                        </a:schemeClr>
                      </a:glow>
                    </a:effectLst>
                  </a:rPr>
                  <a:t>iteration overhead</a:t>
                </a:r>
                <a:r>
                  <a:rPr lang="en-US" dirty="0" smtClean="0">
                    <a:solidFill>
                      <a:srgbClr val="660066"/>
                    </a:solidFill>
                    <a:effectLst>
                      <a:glow rad="254000">
                        <a:schemeClr val="bg1">
                          <a:alpha val="60000"/>
                        </a:schemeClr>
                      </a:glow>
                    </a:effectLst>
                  </a:rPr>
                  <a:t> </a:t>
                </a:r>
                <a14:m>
                  <m:oMath xmlns:m="http://schemas.openxmlformats.org/officeDocument/2006/math">
                    <m:sSub>
                      <m:sSubPr>
                        <m:ctrlPr>
                          <a:rPr lang="en-US" b="0" i="1" smtClean="0">
                            <a:solidFill>
                              <a:srgbClr val="660066"/>
                            </a:solidFill>
                            <a:effectLst>
                              <a:glow rad="254000">
                                <a:schemeClr val="bg1">
                                  <a:alpha val="60000"/>
                                </a:schemeClr>
                              </a:glow>
                            </a:effectLst>
                            <a:latin typeface="Cambria Math" panose="02040503050406030204" pitchFamily="18" charset="0"/>
                          </a:rPr>
                        </m:ctrlPr>
                      </m:sSubPr>
                      <m:e>
                        <m:r>
                          <a:rPr lang="en-US" b="0" i="1" smtClean="0">
                            <a:solidFill>
                              <a:srgbClr val="660066"/>
                            </a:solidFill>
                            <a:effectLst>
                              <a:glow rad="254000">
                                <a:schemeClr val="bg1">
                                  <a:alpha val="60000"/>
                                </a:schemeClr>
                              </a:glow>
                            </a:effectLst>
                            <a:latin typeface="Cambria Math" panose="02040503050406030204" pitchFamily="18" charset="0"/>
                          </a:rPr>
                          <m:t>𝐶</m:t>
                        </m:r>
                      </m:e>
                      <m:sub>
                        <m:r>
                          <m:rPr>
                            <m:sty m:val="p"/>
                          </m:rPr>
                          <a:rPr lang="en-US" b="0" i="0" smtClean="0">
                            <a:solidFill>
                              <a:srgbClr val="660066"/>
                            </a:solidFill>
                            <a:effectLst>
                              <a:glow rad="254000">
                                <a:schemeClr val="bg1">
                                  <a:alpha val="60000"/>
                                </a:schemeClr>
                              </a:glow>
                            </a:effectLst>
                            <a:latin typeface="Cambria Math" panose="02040503050406030204" pitchFamily="18" charset="0"/>
                          </a:rPr>
                          <m:t>it</m:t>
                        </m:r>
                      </m:sub>
                    </m:sSub>
                  </m:oMath>
                </a14:m>
                <a:r>
                  <a:rPr lang="en-US" dirty="0" smtClean="0">
                    <a:solidFill>
                      <a:srgbClr val="660066"/>
                    </a:solidFill>
                    <a:effectLst>
                      <a:glow rad="254000">
                        <a:schemeClr val="bg1">
                          <a:alpha val="60000"/>
                        </a:schemeClr>
                      </a:glow>
                    </a:effectLst>
                  </a:rPr>
                  <a:t>;</a:t>
                </a:r>
              </a:p>
              <a:p>
                <a:pPr lvl="1"/>
                <a:r>
                  <a:rPr lang="en-US" dirty="0">
                    <a:solidFill>
                      <a:srgbClr val="660066"/>
                    </a:solidFill>
                    <a:effectLst>
                      <a:glow rad="254000">
                        <a:schemeClr val="bg1">
                          <a:alpha val="60000"/>
                        </a:schemeClr>
                      </a:glow>
                    </a:effectLst>
                  </a:rPr>
                  <a:t>T</a:t>
                </a:r>
                <a:r>
                  <a:rPr lang="en-US" dirty="0" smtClean="0">
                    <a:solidFill>
                      <a:srgbClr val="660066"/>
                    </a:solidFill>
                    <a:effectLst>
                      <a:glow rad="254000">
                        <a:schemeClr val="bg1">
                          <a:alpha val="60000"/>
                        </a:schemeClr>
                      </a:glow>
                    </a:effectLst>
                  </a:rPr>
                  <a:t>he cost that depends on the amount of work.</a:t>
                </a:r>
                <a:endParaRPr lang="en-US" dirty="0">
                  <a:solidFill>
                    <a:srgbClr val="660066"/>
                  </a:solidFill>
                  <a:effectLst>
                    <a:glow rad="254000">
                      <a:schemeClr val="bg1">
                        <a:alpha val="60000"/>
                      </a:schemeClr>
                    </a:glow>
                  </a:effectLst>
                </a:endParaRPr>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1028700" y="4150414"/>
                <a:ext cx="7200900" cy="2302971"/>
              </a:xfrm>
              <a:blipFill>
                <a:blip r:embed="rId2"/>
                <a:stretch>
                  <a:fillRect l="-2202" t="-2381" b="-2381"/>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69E57DC2-970A-4B3E-BB1C-7A09969E49DF}" type="slidenum">
              <a:rPr lang="en-US" smtClean="0"/>
              <a:t>36</a:t>
            </a:fld>
            <a:endParaRPr lang="en-US" dirty="0"/>
          </a:p>
        </p:txBody>
      </p:sp>
      <p:grpSp>
        <p:nvGrpSpPr>
          <p:cNvPr id="5" name="Group 4"/>
          <p:cNvGrpSpPr/>
          <p:nvPr/>
        </p:nvGrpSpPr>
        <p:grpSpPr>
          <a:xfrm>
            <a:off x="1102770" y="1702401"/>
            <a:ext cx="7052400" cy="1342440"/>
            <a:chOff x="414720" y="403200"/>
            <a:chExt cx="7052400" cy="1342440"/>
          </a:xfrm>
        </p:grpSpPr>
        <p:sp>
          <p:nvSpPr>
            <p:cNvPr id="7" name="CustomShape 2"/>
            <p:cNvSpPr/>
            <p:nvPr/>
          </p:nvSpPr>
          <p:spPr>
            <a:xfrm>
              <a:off x="414720" y="1517040"/>
              <a:ext cx="7052400" cy="228600"/>
            </a:xfrm>
            <a:prstGeom prst="rect">
              <a:avLst/>
            </a:prstGeom>
            <a:solidFill>
              <a:srgbClr val="DDDDDD"/>
            </a:solidFill>
            <a:ln w="19050">
              <a:solidFill>
                <a:srgbClr val="3465A4"/>
              </a:solidFill>
              <a:round/>
            </a:ln>
          </p:spPr>
          <p:style>
            <a:lnRef idx="0">
              <a:scrgbClr r="0" g="0" b="0"/>
            </a:lnRef>
            <a:fillRef idx="0">
              <a:scrgbClr r="0" g="0" b="0"/>
            </a:fillRef>
            <a:effectRef idx="0">
              <a:scrgbClr r="0" g="0" b="0"/>
            </a:effectRef>
            <a:fontRef idx="minor"/>
          </p:style>
        </p:sp>
        <p:sp>
          <p:nvSpPr>
            <p:cNvPr id="8" name="CustomShape 3"/>
            <p:cNvSpPr/>
            <p:nvPr/>
          </p:nvSpPr>
          <p:spPr>
            <a:xfrm>
              <a:off x="414720" y="1517040"/>
              <a:ext cx="228600" cy="228600"/>
            </a:xfrm>
            <a:prstGeom prst="rect">
              <a:avLst/>
            </a:prstGeom>
            <a:solidFill>
              <a:srgbClr val="729FCF"/>
            </a:solidFill>
            <a:ln w="19050">
              <a:solidFill>
                <a:srgbClr val="2A6099"/>
              </a:solidFill>
              <a:round/>
            </a:ln>
          </p:spPr>
          <p:style>
            <a:lnRef idx="0">
              <a:scrgbClr r="0" g="0" b="0"/>
            </a:lnRef>
            <a:fillRef idx="0">
              <a:scrgbClr r="0" g="0" b="0"/>
            </a:fillRef>
            <a:effectRef idx="0">
              <a:scrgbClr r="0" g="0" b="0"/>
            </a:effectRef>
            <a:fontRef idx="minor"/>
          </p:style>
        </p:sp>
        <p:sp>
          <p:nvSpPr>
            <p:cNvPr id="9" name="CustomShape 4"/>
            <p:cNvSpPr/>
            <p:nvPr/>
          </p:nvSpPr>
          <p:spPr>
            <a:xfrm>
              <a:off x="2700720" y="1517040"/>
              <a:ext cx="228600" cy="228600"/>
            </a:xfrm>
            <a:prstGeom prst="rect">
              <a:avLst/>
            </a:prstGeom>
            <a:solidFill>
              <a:srgbClr val="729FCF"/>
            </a:solidFill>
            <a:ln w="19050">
              <a:solidFill>
                <a:srgbClr val="2A6099"/>
              </a:solidFill>
              <a:round/>
            </a:ln>
          </p:spPr>
          <p:style>
            <a:lnRef idx="0">
              <a:scrgbClr r="0" g="0" b="0"/>
            </a:lnRef>
            <a:fillRef idx="0">
              <a:scrgbClr r="0" g="0" b="0"/>
            </a:fillRef>
            <a:effectRef idx="0">
              <a:scrgbClr r="0" g="0" b="0"/>
            </a:effectRef>
            <a:fontRef idx="minor"/>
          </p:style>
        </p:sp>
        <p:sp>
          <p:nvSpPr>
            <p:cNvPr id="10" name="CustomShape 5"/>
            <p:cNvSpPr/>
            <p:nvPr/>
          </p:nvSpPr>
          <p:spPr>
            <a:xfrm>
              <a:off x="5809680" y="1517040"/>
              <a:ext cx="228600" cy="228600"/>
            </a:xfrm>
            <a:prstGeom prst="rect">
              <a:avLst/>
            </a:prstGeom>
            <a:solidFill>
              <a:srgbClr val="729FCF"/>
            </a:solidFill>
            <a:ln w="19050">
              <a:solidFill>
                <a:srgbClr val="2A6099"/>
              </a:solidFill>
              <a:round/>
            </a:ln>
          </p:spPr>
          <p:style>
            <a:lnRef idx="0">
              <a:scrgbClr r="0" g="0" b="0"/>
            </a:lnRef>
            <a:fillRef idx="0">
              <a:scrgbClr r="0" g="0" b="0"/>
            </a:fillRef>
            <a:effectRef idx="0">
              <a:scrgbClr r="0" g="0" b="0"/>
            </a:effectRef>
            <a:fontRef idx="minor"/>
          </p:style>
        </p:sp>
        <p:sp>
          <p:nvSpPr>
            <p:cNvPr id="11" name="CustomShape 6"/>
            <p:cNvSpPr/>
            <p:nvPr/>
          </p:nvSpPr>
          <p:spPr>
            <a:xfrm>
              <a:off x="6952680" y="1517040"/>
              <a:ext cx="228600" cy="228600"/>
            </a:xfrm>
            <a:prstGeom prst="rect">
              <a:avLst/>
            </a:prstGeom>
            <a:solidFill>
              <a:srgbClr val="729FCF"/>
            </a:solidFill>
            <a:ln w="19050">
              <a:solidFill>
                <a:srgbClr val="2A6099"/>
              </a:solidFill>
              <a:round/>
            </a:ln>
          </p:spPr>
          <p:style>
            <a:lnRef idx="0">
              <a:scrgbClr r="0" g="0" b="0"/>
            </a:lnRef>
            <a:fillRef idx="0">
              <a:scrgbClr r="0" g="0" b="0"/>
            </a:fillRef>
            <a:effectRef idx="0">
              <a:scrgbClr r="0" g="0" b="0"/>
            </a:effectRef>
            <a:fontRef idx="minor"/>
          </p:style>
        </p:sp>
        <p:sp>
          <p:nvSpPr>
            <p:cNvPr id="12" name="Line 7"/>
            <p:cNvSpPr/>
            <p:nvPr/>
          </p:nvSpPr>
          <p:spPr>
            <a:xfrm>
              <a:off x="414720" y="648360"/>
              <a:ext cx="7052400" cy="0"/>
            </a:xfrm>
            <a:prstGeom prst="line">
              <a:avLst/>
            </a:prstGeom>
            <a:ln w="19050">
              <a:solidFill>
                <a:srgbClr val="333333"/>
              </a:solidFill>
              <a:round/>
              <a:headEnd type="triangle" w="med" len="lg"/>
              <a:tailEnd type="triangle" w="med" len="lg"/>
            </a:ln>
          </p:spPr>
          <p:style>
            <a:lnRef idx="0">
              <a:scrgbClr r="0" g="0" b="0"/>
            </a:lnRef>
            <a:fillRef idx="0">
              <a:scrgbClr r="0" g="0" b="0"/>
            </a:fillRef>
            <a:effectRef idx="0">
              <a:scrgbClr r="0" g="0" b="0"/>
            </a:effectRef>
            <a:fontRef idx="minor"/>
          </p:style>
        </p:sp>
        <mc:AlternateContent xmlns:mc="http://schemas.openxmlformats.org/markup-compatibility/2006" xmlns:a14="http://schemas.microsoft.com/office/drawing/2010/main">
          <mc:Choice Requires="a14">
            <p:sp>
              <p:nvSpPr>
                <p:cNvPr id="13" name="TextShape 8"/>
                <p:cNvSpPr txBox="1"/>
                <p:nvPr/>
              </p:nvSpPr>
              <p:spPr>
                <a:xfrm>
                  <a:off x="2585610" y="403200"/>
                  <a:ext cx="2596680" cy="367878"/>
                </a:xfrm>
                <a:prstGeom prst="rect">
                  <a:avLst/>
                </a:prstGeom>
                <a:solidFill>
                  <a:schemeClr val="bg2"/>
                </a:solidFill>
                <a:ln>
                  <a:noFill/>
                </a:ln>
              </p:spPr>
              <p:txBody>
                <a:bodyPr wrap="square" lIns="90000" tIns="45000" rIns="90000" bIns="45000">
                  <a:spAutoFit/>
                </a:bodyPr>
                <a:lstStyle/>
                <a:p>
                  <a:pPr algn="ctr">
                    <a:lnSpc>
                      <a:spcPct val="100000"/>
                    </a:lnSpc>
                  </a:pPr>
                  <a:r>
                    <a:rPr lang="en-US" sz="1800" b="1" strike="noStrike" spc="-1" dirty="0" smtClean="0">
                      <a:solidFill>
                        <a:srgbClr val="333333"/>
                      </a:solidFill>
                      <a:effectLst>
                        <a:outerShdw blurRad="38100" dist="38100" dir="2700000" algn="tl">
                          <a:srgbClr val="000000">
                            <a:alpha val="43137"/>
                          </a:srgbClr>
                        </a:outerShdw>
                      </a:effectLst>
                      <a:latin typeface="Times New Roman"/>
                      <a:ea typeface="微软雅黑"/>
                    </a:rPr>
                    <a:t>Maintenance Period</a:t>
                  </a:r>
                  <a:r>
                    <a:rPr lang="en-US" sz="1800" strike="noStrike" spc="-1" dirty="0" smtClean="0">
                      <a:solidFill>
                        <a:srgbClr val="333333"/>
                      </a:solidFill>
                      <a:latin typeface="Times New Roman"/>
                      <a:ea typeface="微软雅黑"/>
                    </a:rPr>
                    <a:t> </a:t>
                  </a:r>
                  <a14:m>
                    <m:oMath xmlns:m="http://schemas.openxmlformats.org/officeDocument/2006/math">
                      <m:r>
                        <a:rPr lang="en-US" sz="1800" b="0" i="1" strike="noStrike" spc="-1" smtClean="0">
                          <a:solidFill>
                            <a:srgbClr val="333333"/>
                          </a:solidFill>
                          <a:latin typeface="Cambria Math" panose="02040503050406030204" pitchFamily="18" charset="0"/>
                          <a:ea typeface="微软雅黑"/>
                        </a:rPr>
                        <m:t>𝑇</m:t>
                      </m:r>
                    </m:oMath>
                  </a14:m>
                  <a:endParaRPr lang="en-US" sz="1800" b="0" strike="noStrike" spc="-1" dirty="0">
                    <a:effectLst>
                      <a:outerShdw blurRad="38100" dist="38100" dir="2700000" algn="tl">
                        <a:srgbClr val="000000">
                          <a:alpha val="43137"/>
                        </a:srgbClr>
                      </a:outerShdw>
                    </a:effectLst>
                    <a:latin typeface="Arial"/>
                  </a:endParaRPr>
                </a:p>
              </p:txBody>
            </p:sp>
          </mc:Choice>
          <mc:Fallback xmlns="">
            <p:sp>
              <p:nvSpPr>
                <p:cNvPr id="13" name="TextShape 8"/>
                <p:cNvSpPr txBox="1">
                  <a:spLocks noRot="1" noChangeAspect="1" noMove="1" noResize="1" noEditPoints="1" noAdjustHandles="1" noChangeArrowheads="1" noChangeShapeType="1" noTextEdit="1"/>
                </p:cNvSpPr>
                <p:nvPr/>
              </p:nvSpPr>
              <p:spPr>
                <a:xfrm>
                  <a:off x="2585610" y="403200"/>
                  <a:ext cx="2596680" cy="367878"/>
                </a:xfrm>
                <a:prstGeom prst="rect">
                  <a:avLst/>
                </a:prstGeom>
                <a:blipFill>
                  <a:blip r:embed="rId3"/>
                  <a:stretch>
                    <a:fillRect t="-9836" b="-3278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ustomShape 9"/>
                <p:cNvSpPr/>
                <p:nvPr/>
              </p:nvSpPr>
              <p:spPr>
                <a:xfrm>
                  <a:off x="882333" y="831240"/>
                  <a:ext cx="1818387" cy="457200"/>
                </a:xfrm>
                <a:prstGeom prst="wedgeRoundRectCallout">
                  <a:avLst>
                    <a:gd name="adj1" fmla="val 48893"/>
                    <a:gd name="adj2" fmla="val 88708"/>
                    <a:gd name="adj3" fmla="val 16667"/>
                  </a:avLst>
                </a:prstGeom>
                <a:solidFill>
                  <a:srgbClr val="DEE6EF"/>
                </a:solidFill>
                <a:ln w="19050">
                  <a:solidFill>
                    <a:schemeClr val="tx2">
                      <a:lumMod val="75000"/>
                      <a:lumOff val="25000"/>
                    </a:schemeClr>
                  </a:solidFill>
                  <a:round/>
                </a:ln>
                <a:effectLst>
                  <a:glow rad="254000">
                    <a:schemeClr val="bg1">
                      <a:alpha val="60000"/>
                    </a:schemeClr>
                  </a:glow>
                </a:effectLst>
              </p:spPr>
              <p:style>
                <a:lnRef idx="0">
                  <a:scrgbClr r="0" g="0" b="0"/>
                </a:lnRef>
                <a:fillRef idx="0">
                  <a:scrgbClr r="0" g="0" b="0"/>
                </a:fillRef>
                <a:effectRef idx="0">
                  <a:scrgbClr r="0" g="0" b="0"/>
                </a:effectRef>
                <a:fontRef idx="minor"/>
              </p:style>
              <p:txBody>
                <a:bodyPr wrap="none" lIns="96120" tIns="51120" rIns="96120" bIns="51120" anchor="ctr">
                  <a:noAutofit/>
                </a:bodyPr>
                <a:lstStyle/>
                <a:p>
                  <a:pPr algn="ctr">
                    <a:lnSpc>
                      <a:spcPct val="100000"/>
                    </a:lnSpc>
                  </a:pPr>
                  <a:r>
                    <a:rPr lang="en-US" sz="1800" b="1" strike="noStrike" spc="-1" dirty="0" smtClean="0">
                      <a:solidFill>
                        <a:schemeClr val="tx2">
                          <a:lumMod val="90000"/>
                          <a:lumOff val="10000"/>
                        </a:schemeClr>
                      </a:solidFill>
                      <a:latin typeface="Times New Roman"/>
                      <a:ea typeface="微软雅黑"/>
                    </a:rPr>
                    <a:t>Iteration</a:t>
                  </a:r>
                  <a:r>
                    <a:rPr lang="en-US" sz="1800" strike="noStrike" spc="-1" dirty="0" smtClean="0">
                      <a:solidFill>
                        <a:schemeClr val="tx2">
                          <a:lumMod val="90000"/>
                          <a:lumOff val="10000"/>
                        </a:schemeClr>
                      </a:solidFill>
                      <a:latin typeface="Times New Roman"/>
                      <a:ea typeface="微软雅黑"/>
                    </a:rPr>
                    <a:t> </a:t>
                  </a:r>
                  <a14:m>
                    <m:oMath xmlns:m="http://schemas.openxmlformats.org/officeDocument/2006/math">
                      <m:r>
                        <a:rPr lang="en-US" sz="1800" b="0" i="1" strike="noStrike" spc="-1" smtClean="0">
                          <a:solidFill>
                            <a:schemeClr val="tx2">
                              <a:lumMod val="90000"/>
                              <a:lumOff val="10000"/>
                            </a:schemeClr>
                          </a:solidFill>
                          <a:latin typeface="Cambria Math" panose="02040503050406030204" pitchFamily="18" charset="0"/>
                          <a:ea typeface="微软雅黑"/>
                        </a:rPr>
                        <m:t>𝜔</m:t>
                      </m:r>
                      <m:r>
                        <a:rPr lang="en-US" sz="1800" b="0" i="1" strike="noStrike" spc="-1" smtClean="0">
                          <a:solidFill>
                            <a:schemeClr val="tx2">
                              <a:lumMod val="90000"/>
                              <a:lumOff val="10000"/>
                            </a:schemeClr>
                          </a:solidFill>
                          <a:latin typeface="Cambria Math" panose="02040503050406030204" pitchFamily="18" charset="0"/>
                          <a:ea typeface="微软雅黑"/>
                        </a:rPr>
                        <m:t>=2</m:t>
                      </m:r>
                    </m:oMath>
                  </a14:m>
                  <a:endParaRPr lang="en-US" sz="1800" b="0" strike="noStrike" spc="-1" dirty="0">
                    <a:solidFill>
                      <a:schemeClr val="tx2">
                        <a:lumMod val="90000"/>
                        <a:lumOff val="10000"/>
                      </a:schemeClr>
                    </a:solidFill>
                    <a:latin typeface="Arial"/>
                  </a:endParaRPr>
                </a:p>
              </p:txBody>
            </p:sp>
          </mc:Choice>
          <mc:Fallback xmlns="">
            <p:sp>
              <p:nvSpPr>
                <p:cNvPr id="14" name="CustomShape 9"/>
                <p:cNvSpPr>
                  <a:spLocks noRot="1" noChangeAspect="1" noMove="1" noResize="1" noEditPoints="1" noAdjustHandles="1" noChangeArrowheads="1" noChangeShapeType="1" noTextEdit="1"/>
                </p:cNvSpPr>
                <p:nvPr/>
              </p:nvSpPr>
              <p:spPr>
                <a:xfrm>
                  <a:off x="882333" y="831240"/>
                  <a:ext cx="1818387" cy="457200"/>
                </a:xfrm>
                <a:prstGeom prst="wedgeRoundRectCallout">
                  <a:avLst>
                    <a:gd name="adj1" fmla="val 48893"/>
                    <a:gd name="adj2" fmla="val 88708"/>
                    <a:gd name="adj3" fmla="val 16667"/>
                  </a:avLst>
                </a:prstGeom>
                <a:blipFill>
                  <a:blip r:embed="rId4"/>
                  <a:stretch>
                    <a:fillRect/>
                  </a:stretch>
                </a:blipFill>
                <a:ln w="19050">
                  <a:solidFill>
                    <a:schemeClr val="tx2">
                      <a:lumMod val="75000"/>
                      <a:lumOff val="25000"/>
                    </a:schemeClr>
                  </a:solidFill>
                  <a:round/>
                </a:ln>
                <a:effectLst>
                  <a:glow rad="254000">
                    <a:schemeClr val="bg1">
                      <a:alpha val="60000"/>
                    </a:schemeClr>
                  </a:glo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Shape 130"/>
                <p:cNvSpPr txBox="1"/>
                <p:nvPr/>
              </p:nvSpPr>
              <p:spPr>
                <a:xfrm>
                  <a:off x="3432324" y="641520"/>
                  <a:ext cx="4032996" cy="367878"/>
                </a:xfrm>
                <a:prstGeom prst="rect">
                  <a:avLst/>
                </a:prstGeom>
                <a:noFill/>
                <a:ln>
                  <a:noFill/>
                </a:ln>
              </p:spPr>
              <p:txBody>
                <a:bodyPr wrap="square" lIns="90000" tIns="45000" rIns="90000" bIns="45000">
                  <a:spAutoFit/>
                </a:bodyPr>
                <a:lstStyle/>
                <a:p>
                  <a:pPr algn="r">
                    <a:lnSpc>
                      <a:spcPct val="100000"/>
                    </a:lnSpc>
                  </a:pPr>
                  <a:r>
                    <a:rPr lang="en-US" sz="1800" b="0" strike="noStrike" spc="-1" dirty="0" smtClean="0">
                      <a:solidFill>
                        <a:srgbClr val="808080"/>
                      </a:solidFill>
                      <a:latin typeface="Times New Roman"/>
                      <a:ea typeface="微软雅黑"/>
                    </a:rPr>
                    <a:t>Find number </a:t>
                  </a:r>
                  <a14:m>
                    <m:oMath xmlns:m="http://schemas.openxmlformats.org/officeDocument/2006/math">
                      <m:r>
                        <m:rPr>
                          <m:sty m:val="p"/>
                        </m:rPr>
                        <a:rPr lang="en-US" sz="1800" b="0" i="0" strike="noStrike" spc="-1" smtClean="0">
                          <a:solidFill>
                            <a:srgbClr val="808080"/>
                          </a:solidFill>
                          <a:latin typeface="Cambria Math" panose="02040503050406030204" pitchFamily="18" charset="0"/>
                          <a:ea typeface="微软雅黑"/>
                        </a:rPr>
                        <m:t>Ω</m:t>
                      </m:r>
                    </m:oMath>
                  </a14:m>
                  <a:r>
                    <a:rPr lang="en-US" sz="1800" b="0" strike="noStrike" spc="-1" dirty="0" smtClean="0">
                      <a:solidFill>
                        <a:srgbClr val="808080"/>
                      </a:solidFill>
                      <a:latin typeface="Times New Roman"/>
                      <a:ea typeface="微软雅黑"/>
                    </a:rPr>
                    <a:t> </a:t>
                  </a:r>
                  <a:r>
                    <a:rPr lang="en-US" sz="1800" b="0" strike="noStrike" spc="-1" dirty="0">
                      <a:solidFill>
                        <a:srgbClr val="808080"/>
                      </a:solidFill>
                      <a:latin typeface="Times New Roman"/>
                      <a:ea typeface="微软雅黑"/>
                    </a:rPr>
                    <a:t>and time </a:t>
                  </a:r>
                  <a14:m>
                    <m:oMath xmlns:m="http://schemas.openxmlformats.org/officeDocument/2006/math">
                      <m:sSub>
                        <m:sSubPr>
                          <m:ctrlPr>
                            <a:rPr lang="en-US" sz="1800" b="0" i="1" strike="noStrike" spc="-1" smtClean="0">
                              <a:solidFill>
                                <a:srgbClr val="808080"/>
                              </a:solidFill>
                              <a:latin typeface="Cambria Math" panose="02040503050406030204" pitchFamily="18" charset="0"/>
                              <a:ea typeface="微软雅黑"/>
                            </a:rPr>
                          </m:ctrlPr>
                        </m:sSubPr>
                        <m:e>
                          <m:r>
                            <a:rPr lang="en-US" sz="1800" b="0" i="1" strike="noStrike" spc="-1" smtClean="0">
                              <a:solidFill>
                                <a:srgbClr val="808080"/>
                              </a:solidFill>
                              <a:latin typeface="Cambria Math" panose="02040503050406030204" pitchFamily="18" charset="0"/>
                              <a:ea typeface="微软雅黑"/>
                            </a:rPr>
                            <m:t>𝑡</m:t>
                          </m:r>
                        </m:e>
                        <m:sub>
                          <m:r>
                            <a:rPr lang="en-US" sz="1800" b="0" i="1" strike="noStrike" spc="-1" smtClean="0">
                              <a:solidFill>
                                <a:srgbClr val="808080"/>
                              </a:solidFill>
                              <a:latin typeface="Cambria Math" panose="02040503050406030204" pitchFamily="18" charset="0"/>
                              <a:ea typeface="微软雅黑"/>
                            </a:rPr>
                            <m:t>𝜔</m:t>
                          </m:r>
                        </m:sub>
                      </m:sSub>
                    </m:oMath>
                  </a14:m>
                  <a:r>
                    <a:rPr lang="en-US" sz="1800" b="0" strike="noStrike" spc="-1" dirty="0" smtClean="0">
                      <a:solidFill>
                        <a:srgbClr val="808080"/>
                      </a:solidFill>
                      <a:latin typeface="Times New Roman"/>
                      <a:ea typeface="微软雅黑"/>
                    </a:rPr>
                    <a:t> of </a:t>
                  </a:r>
                  <a:r>
                    <a:rPr lang="en-US" sz="1800" b="0" strike="noStrike" spc="-1" dirty="0">
                      <a:solidFill>
                        <a:srgbClr val="808080"/>
                      </a:solidFill>
                      <a:latin typeface="Times New Roman"/>
                      <a:ea typeface="微软雅黑"/>
                    </a:rPr>
                    <a:t>iterations</a:t>
                  </a:r>
                  <a:endParaRPr lang="en-US" sz="1800" b="0" strike="noStrike" spc="-1" dirty="0">
                    <a:latin typeface="Arial"/>
                  </a:endParaRPr>
                </a:p>
              </p:txBody>
            </p:sp>
          </mc:Choice>
          <mc:Fallback xmlns="">
            <p:sp>
              <p:nvSpPr>
                <p:cNvPr id="19" name="TextShape 130"/>
                <p:cNvSpPr txBox="1">
                  <a:spLocks noRot="1" noChangeAspect="1" noMove="1" noResize="1" noEditPoints="1" noAdjustHandles="1" noChangeArrowheads="1" noChangeShapeType="1" noTextEdit="1"/>
                </p:cNvSpPr>
                <p:nvPr/>
              </p:nvSpPr>
              <p:spPr>
                <a:xfrm>
                  <a:off x="3432324" y="641520"/>
                  <a:ext cx="4032996" cy="367878"/>
                </a:xfrm>
                <a:prstGeom prst="rect">
                  <a:avLst/>
                </a:prstGeom>
                <a:blipFill>
                  <a:blip r:embed="rId5"/>
                  <a:stretch>
                    <a:fillRect t="-8197" r="-1362" b="-24590"/>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2" name="TextBox 21"/>
              <p:cNvSpPr txBox="1"/>
              <p:nvPr/>
            </p:nvSpPr>
            <p:spPr>
              <a:xfrm>
                <a:off x="1028700" y="3044841"/>
                <a:ext cx="7200900" cy="369332"/>
              </a:xfrm>
              <a:prstGeom prst="rect">
                <a:avLst/>
              </a:prstGeom>
              <a:noFill/>
            </p:spPr>
            <p:txBody>
              <a:bodyPr wrap="square" rtlCol="0">
                <a:spAutoFit/>
              </a:bodyPr>
              <a:lstStyle/>
              <a:p>
                <a:pPr>
                  <a:tabLst>
                    <a:tab pos="2057400" algn="l"/>
                    <a:tab pos="4175125" algn="l"/>
                    <a:tab pos="6340475" algn="l"/>
                  </a:tabLst>
                </a:pPr>
                <a14:m>
                  <m:oMath xmlns:m="http://schemas.openxmlformats.org/officeDocument/2006/math">
                    <m:r>
                      <a:rPr lang="en-US" b="0" i="1" smtClean="0">
                        <a:solidFill>
                          <a:schemeClr val="tx2"/>
                        </a:solidFill>
                        <a:latin typeface="Cambria Math" panose="02040503050406030204" pitchFamily="18" charset="0"/>
                      </a:rPr>
                      <m:t>𝜔</m:t>
                    </m:r>
                    <m:r>
                      <a:rPr lang="en-US" b="0" i="1" smtClean="0">
                        <a:solidFill>
                          <a:schemeClr val="tx2"/>
                        </a:solidFill>
                        <a:latin typeface="Cambria Math" panose="02040503050406030204" pitchFamily="18" charset="0"/>
                      </a:rPr>
                      <m:t>=1</m:t>
                    </m:r>
                  </m:oMath>
                </a14:m>
                <a:r>
                  <a:rPr lang="en-US" dirty="0" smtClean="0">
                    <a:solidFill>
                      <a:schemeClr val="tx2"/>
                    </a:solidFill>
                  </a:rPr>
                  <a:t>	</a:t>
                </a:r>
                <a14:m>
                  <m:oMath xmlns:m="http://schemas.openxmlformats.org/officeDocument/2006/math">
                    <m:r>
                      <a:rPr lang="en-US" b="0" i="1" smtClean="0">
                        <a:solidFill>
                          <a:schemeClr val="tx2"/>
                        </a:solidFill>
                        <a:latin typeface="Cambria Math" panose="02040503050406030204" pitchFamily="18" charset="0"/>
                      </a:rPr>
                      <m:t>𝜔</m:t>
                    </m:r>
                    <m:r>
                      <a:rPr lang="en-US" b="0" i="1" smtClean="0">
                        <a:solidFill>
                          <a:schemeClr val="tx2"/>
                        </a:solidFill>
                        <a:latin typeface="Cambria Math" panose="02040503050406030204" pitchFamily="18" charset="0"/>
                      </a:rPr>
                      <m:t>=2</m:t>
                    </m:r>
                  </m:oMath>
                </a14:m>
                <a:r>
                  <a:rPr lang="en-US" dirty="0" smtClean="0">
                    <a:solidFill>
                      <a:schemeClr val="tx2"/>
                    </a:solidFill>
                  </a:rPr>
                  <a:t>	</a:t>
                </a:r>
                <a14:m>
                  <m:oMath xmlns:m="http://schemas.openxmlformats.org/officeDocument/2006/math">
                    <m:r>
                      <a:rPr lang="en-US" b="0" i="1" smtClean="0">
                        <a:solidFill>
                          <a:schemeClr val="tx2"/>
                        </a:solidFill>
                        <a:latin typeface="Cambria Math" panose="02040503050406030204" pitchFamily="18" charset="0"/>
                      </a:rPr>
                      <m:t>…</m:t>
                    </m:r>
                  </m:oMath>
                </a14:m>
                <a:r>
                  <a:rPr lang="en-US" dirty="0" smtClean="0">
                    <a:solidFill>
                      <a:schemeClr val="tx2"/>
                    </a:solidFill>
                  </a:rPr>
                  <a:t>	</a:t>
                </a:r>
                <a14:m>
                  <m:oMath xmlns:m="http://schemas.openxmlformats.org/officeDocument/2006/math">
                    <m:r>
                      <a:rPr lang="en-US" b="0" i="1" smtClean="0">
                        <a:solidFill>
                          <a:schemeClr val="tx2"/>
                        </a:solidFill>
                        <a:latin typeface="Cambria Math" panose="02040503050406030204" pitchFamily="18" charset="0"/>
                      </a:rPr>
                      <m:t>𝜔</m:t>
                    </m:r>
                    <m:r>
                      <a:rPr lang="en-US" b="0" i="1" smtClean="0">
                        <a:solidFill>
                          <a:schemeClr val="tx2"/>
                        </a:solidFill>
                        <a:latin typeface="Cambria Math" panose="02040503050406030204" pitchFamily="18" charset="0"/>
                      </a:rPr>
                      <m:t>=</m:t>
                    </m:r>
                    <m:r>
                      <m:rPr>
                        <m:sty m:val="p"/>
                      </m:rPr>
                      <a:rPr lang="en-US" b="0" i="1" smtClean="0">
                        <a:solidFill>
                          <a:schemeClr val="tx2"/>
                        </a:solidFill>
                        <a:latin typeface="Cambria Math" panose="02040503050406030204" pitchFamily="18" charset="0"/>
                      </a:rPr>
                      <m:t>Ω</m:t>
                    </m:r>
                  </m:oMath>
                </a14:m>
                <a:endParaRPr lang="en-US" b="0" dirty="0" smtClean="0">
                  <a:solidFill>
                    <a:schemeClr val="tx2"/>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028700" y="3044841"/>
                <a:ext cx="7200900" cy="369332"/>
              </a:xfrm>
              <a:prstGeom prst="rect">
                <a:avLst/>
              </a:prstGeom>
              <a:blipFill>
                <a:blip r:embed="rId6"/>
                <a:stretch>
                  <a:fillRect/>
                </a:stretch>
              </a:blipFill>
            </p:spPr>
            <p:txBody>
              <a:bodyPr/>
              <a:lstStyle/>
              <a:p>
                <a:r>
                  <a:rPr lang="en-US">
                    <a:noFill/>
                  </a:rPr>
                  <a:t> </a:t>
                </a:r>
              </a:p>
            </p:txBody>
          </p:sp>
        </mc:Fallback>
      </mc:AlternateContent>
      <p:pic>
        <p:nvPicPr>
          <p:cNvPr id="23" name="Google Shape;593;p46"/>
          <p:cNvPicPr preferRelativeResize="0"/>
          <p:nvPr/>
        </p:nvPicPr>
        <p:blipFill>
          <a:blip r:embed="rId7">
            <a:alphaModFix/>
          </a:blip>
          <a:stretch>
            <a:fillRect/>
          </a:stretch>
        </p:blipFill>
        <p:spPr>
          <a:xfrm>
            <a:off x="992483" y="3406909"/>
            <a:ext cx="449173" cy="320347"/>
          </a:xfrm>
          <a:prstGeom prst="rect">
            <a:avLst/>
          </a:prstGeom>
          <a:noFill/>
          <a:ln>
            <a:noFill/>
          </a:ln>
        </p:spPr>
      </p:pic>
      <p:pic>
        <p:nvPicPr>
          <p:cNvPr id="24" name="Google Shape;593;p46"/>
          <p:cNvPicPr preferRelativeResize="0"/>
          <p:nvPr/>
        </p:nvPicPr>
        <p:blipFill>
          <a:blip r:embed="rId7">
            <a:alphaModFix/>
          </a:blip>
          <a:stretch>
            <a:fillRect/>
          </a:stretch>
        </p:blipFill>
        <p:spPr>
          <a:xfrm>
            <a:off x="3278483" y="3406909"/>
            <a:ext cx="449173" cy="320347"/>
          </a:xfrm>
          <a:prstGeom prst="rect">
            <a:avLst/>
          </a:prstGeom>
          <a:noFill/>
          <a:ln>
            <a:noFill/>
          </a:ln>
        </p:spPr>
      </p:pic>
      <p:pic>
        <p:nvPicPr>
          <p:cNvPr id="25" name="Google Shape;593;p46"/>
          <p:cNvPicPr preferRelativeResize="0"/>
          <p:nvPr/>
        </p:nvPicPr>
        <p:blipFill>
          <a:blip r:embed="rId7">
            <a:alphaModFix/>
          </a:blip>
          <a:stretch>
            <a:fillRect/>
          </a:stretch>
        </p:blipFill>
        <p:spPr>
          <a:xfrm>
            <a:off x="6387443" y="3409285"/>
            <a:ext cx="449173" cy="320347"/>
          </a:xfrm>
          <a:prstGeom prst="rect">
            <a:avLst/>
          </a:prstGeom>
          <a:noFill/>
          <a:ln>
            <a:noFill/>
          </a:ln>
        </p:spPr>
      </p:pic>
      <p:pic>
        <p:nvPicPr>
          <p:cNvPr id="26" name="Google Shape;593;p46"/>
          <p:cNvPicPr preferRelativeResize="0"/>
          <p:nvPr/>
        </p:nvPicPr>
        <p:blipFill>
          <a:blip r:embed="rId7">
            <a:alphaModFix/>
          </a:blip>
          <a:stretch>
            <a:fillRect/>
          </a:stretch>
        </p:blipFill>
        <p:spPr>
          <a:xfrm>
            <a:off x="7530443" y="3402984"/>
            <a:ext cx="449173" cy="320347"/>
          </a:xfrm>
          <a:prstGeom prst="rect">
            <a:avLst/>
          </a:prstGeom>
          <a:noFill/>
          <a:ln>
            <a:noFill/>
          </a:ln>
        </p:spPr>
      </p:pic>
      <mc:AlternateContent xmlns:mc="http://schemas.openxmlformats.org/markup-compatibility/2006" xmlns:a14="http://schemas.microsoft.com/office/drawing/2010/main">
        <mc:Choice Requires="a14">
          <p:sp>
            <p:nvSpPr>
              <p:cNvPr id="27" name="Rectangle 26"/>
              <p:cNvSpPr/>
              <p:nvPr/>
            </p:nvSpPr>
            <p:spPr>
              <a:xfrm>
                <a:off x="1331370" y="3591575"/>
                <a:ext cx="496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2"/>
                              </a:solidFill>
                              <a:latin typeface="Cambria Math" panose="02040503050406030204" pitchFamily="18" charset="0"/>
                            </a:rPr>
                          </m:ctrlPr>
                        </m:sSubPr>
                        <m:e>
                          <m:r>
                            <a:rPr lang="en-US" i="1">
                              <a:solidFill>
                                <a:schemeClr val="tx2"/>
                              </a:solidFill>
                              <a:latin typeface="Cambria Math" panose="02040503050406030204" pitchFamily="18" charset="0"/>
                            </a:rPr>
                            <m:t>𝐶</m:t>
                          </m:r>
                        </m:e>
                        <m:sub>
                          <m:r>
                            <m:rPr>
                              <m:sty m:val="p"/>
                            </m:rPr>
                            <a:rPr lang="en-US">
                              <a:solidFill>
                                <a:schemeClr val="tx2"/>
                              </a:solidFill>
                              <a:latin typeface="Cambria Math" panose="02040503050406030204" pitchFamily="18" charset="0"/>
                            </a:rPr>
                            <m:t>it</m:t>
                          </m:r>
                        </m:sub>
                      </m:sSub>
                    </m:oMath>
                  </m:oMathPara>
                </a14:m>
                <a:endParaRPr lang="en-US" dirty="0">
                  <a:solidFill>
                    <a:schemeClr val="tx2"/>
                  </a:solidFill>
                </a:endParaRPr>
              </a:p>
            </p:txBody>
          </p:sp>
        </mc:Choice>
        <mc:Fallback xmlns="">
          <p:sp>
            <p:nvSpPr>
              <p:cNvPr id="27" name="Rectangle 26"/>
              <p:cNvSpPr>
                <a:spLocks noRot="1" noChangeAspect="1" noMove="1" noResize="1" noEditPoints="1" noAdjustHandles="1" noChangeArrowheads="1" noChangeShapeType="1" noTextEdit="1"/>
              </p:cNvSpPr>
              <p:nvPr/>
            </p:nvSpPr>
            <p:spPr>
              <a:xfrm>
                <a:off x="1331370" y="3591575"/>
                <a:ext cx="496483" cy="369332"/>
              </a:xfrm>
              <a:prstGeom prst="rect">
                <a:avLst/>
              </a:prstGeom>
              <a:blipFill>
                <a:blip r:embed="rId8"/>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3623891" y="3591575"/>
                <a:ext cx="496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2"/>
                              </a:solidFill>
                              <a:latin typeface="Cambria Math" panose="02040503050406030204" pitchFamily="18" charset="0"/>
                            </a:rPr>
                          </m:ctrlPr>
                        </m:sSubPr>
                        <m:e>
                          <m:r>
                            <a:rPr lang="en-US" i="1">
                              <a:solidFill>
                                <a:schemeClr val="tx2"/>
                              </a:solidFill>
                              <a:latin typeface="Cambria Math" panose="02040503050406030204" pitchFamily="18" charset="0"/>
                            </a:rPr>
                            <m:t>𝐶</m:t>
                          </m:r>
                        </m:e>
                        <m:sub>
                          <m:r>
                            <m:rPr>
                              <m:sty m:val="p"/>
                            </m:rPr>
                            <a:rPr lang="en-US">
                              <a:solidFill>
                                <a:schemeClr val="tx2"/>
                              </a:solidFill>
                              <a:latin typeface="Cambria Math" panose="02040503050406030204" pitchFamily="18" charset="0"/>
                            </a:rPr>
                            <m:t>it</m:t>
                          </m:r>
                        </m:sub>
                      </m:sSub>
                    </m:oMath>
                  </m:oMathPara>
                </a14:m>
                <a:endParaRPr lang="en-US" dirty="0">
                  <a:solidFill>
                    <a:schemeClr val="tx2"/>
                  </a:solidFill>
                </a:endParaRPr>
              </a:p>
            </p:txBody>
          </p:sp>
        </mc:Choice>
        <mc:Fallback xmlns="">
          <p:sp>
            <p:nvSpPr>
              <p:cNvPr id="28" name="Rectangle 27"/>
              <p:cNvSpPr>
                <a:spLocks noRot="1" noChangeAspect="1" noMove="1" noResize="1" noEditPoints="1" noAdjustHandles="1" noChangeArrowheads="1" noChangeShapeType="1" noTextEdit="1"/>
              </p:cNvSpPr>
              <p:nvPr/>
            </p:nvSpPr>
            <p:spPr>
              <a:xfrm>
                <a:off x="3623891" y="3591575"/>
                <a:ext cx="496483" cy="369332"/>
              </a:xfrm>
              <a:prstGeom prst="rect">
                <a:avLst/>
              </a:prstGeom>
              <a:blipFill>
                <a:blip r:embed="rId9"/>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6001247" y="3591575"/>
                <a:ext cx="496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2"/>
                              </a:solidFill>
                              <a:latin typeface="Cambria Math" panose="02040503050406030204" pitchFamily="18" charset="0"/>
                            </a:rPr>
                          </m:ctrlPr>
                        </m:sSubPr>
                        <m:e>
                          <m:r>
                            <a:rPr lang="en-US" i="1">
                              <a:solidFill>
                                <a:schemeClr val="tx2"/>
                              </a:solidFill>
                              <a:latin typeface="Cambria Math" panose="02040503050406030204" pitchFamily="18" charset="0"/>
                            </a:rPr>
                            <m:t>𝐶</m:t>
                          </m:r>
                        </m:e>
                        <m:sub>
                          <m:r>
                            <m:rPr>
                              <m:sty m:val="p"/>
                            </m:rPr>
                            <a:rPr lang="en-US">
                              <a:solidFill>
                                <a:schemeClr val="tx2"/>
                              </a:solidFill>
                              <a:latin typeface="Cambria Math" panose="02040503050406030204" pitchFamily="18" charset="0"/>
                            </a:rPr>
                            <m:t>it</m:t>
                          </m:r>
                        </m:sub>
                      </m:sSub>
                    </m:oMath>
                  </m:oMathPara>
                </a14:m>
                <a:endParaRPr lang="en-US" dirty="0">
                  <a:solidFill>
                    <a:schemeClr val="tx2"/>
                  </a:solidFill>
                </a:endParaRPr>
              </a:p>
            </p:txBody>
          </p:sp>
        </mc:Choice>
        <mc:Fallback xmlns="">
          <p:sp>
            <p:nvSpPr>
              <p:cNvPr id="29" name="Rectangle 28"/>
              <p:cNvSpPr>
                <a:spLocks noRot="1" noChangeAspect="1" noMove="1" noResize="1" noEditPoints="1" noAdjustHandles="1" noChangeArrowheads="1" noChangeShapeType="1" noTextEdit="1"/>
              </p:cNvSpPr>
              <p:nvPr/>
            </p:nvSpPr>
            <p:spPr>
              <a:xfrm>
                <a:off x="6001247" y="3591575"/>
                <a:ext cx="496483" cy="369332"/>
              </a:xfrm>
              <a:prstGeom prst="rect">
                <a:avLst/>
              </a:prstGeom>
              <a:blipFill>
                <a:blip r:embed="rId10"/>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7150768" y="3591575"/>
                <a:ext cx="49648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tx2"/>
                              </a:solidFill>
                              <a:latin typeface="Cambria Math" panose="02040503050406030204" pitchFamily="18" charset="0"/>
                            </a:rPr>
                          </m:ctrlPr>
                        </m:sSubPr>
                        <m:e>
                          <m:r>
                            <a:rPr lang="en-US" i="1">
                              <a:solidFill>
                                <a:schemeClr val="tx2"/>
                              </a:solidFill>
                              <a:latin typeface="Cambria Math" panose="02040503050406030204" pitchFamily="18" charset="0"/>
                            </a:rPr>
                            <m:t>𝐶</m:t>
                          </m:r>
                        </m:e>
                        <m:sub>
                          <m:r>
                            <m:rPr>
                              <m:sty m:val="p"/>
                            </m:rPr>
                            <a:rPr lang="en-US">
                              <a:solidFill>
                                <a:schemeClr val="tx2"/>
                              </a:solidFill>
                              <a:latin typeface="Cambria Math" panose="02040503050406030204" pitchFamily="18" charset="0"/>
                            </a:rPr>
                            <m:t>it</m:t>
                          </m:r>
                        </m:sub>
                      </m:sSub>
                    </m:oMath>
                  </m:oMathPara>
                </a14:m>
                <a:endParaRPr lang="en-US" dirty="0">
                  <a:solidFill>
                    <a:schemeClr val="tx2"/>
                  </a:solidFill>
                </a:endParaRPr>
              </a:p>
            </p:txBody>
          </p:sp>
        </mc:Choice>
        <mc:Fallback xmlns="">
          <p:sp>
            <p:nvSpPr>
              <p:cNvPr id="30" name="Rectangle 29"/>
              <p:cNvSpPr>
                <a:spLocks noRot="1" noChangeAspect="1" noMove="1" noResize="1" noEditPoints="1" noAdjustHandles="1" noChangeArrowheads="1" noChangeShapeType="1" noTextEdit="1"/>
              </p:cNvSpPr>
              <p:nvPr/>
            </p:nvSpPr>
            <p:spPr>
              <a:xfrm>
                <a:off x="7150768" y="3591575"/>
                <a:ext cx="496483" cy="369332"/>
              </a:xfrm>
              <a:prstGeom prst="rect">
                <a:avLst/>
              </a:prstGeom>
              <a:blipFill>
                <a:blip r:embed="rId11"/>
                <a:stretch>
                  <a:fillRect b="-1639"/>
                </a:stretch>
              </a:blipFill>
            </p:spPr>
            <p:txBody>
              <a:bodyPr/>
              <a:lstStyle/>
              <a:p>
                <a:r>
                  <a:rPr lang="en-US">
                    <a:noFill/>
                  </a:rPr>
                  <a:t> </a:t>
                </a:r>
              </a:p>
            </p:txBody>
          </p:sp>
        </mc:Fallback>
      </mc:AlternateContent>
    </p:spTree>
    <p:extLst>
      <p:ext uri="{BB962C8B-B14F-4D97-AF65-F5344CB8AC3E}">
        <p14:creationId xmlns:p14="http://schemas.microsoft.com/office/powerpoint/2010/main" val="153922636"/>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Sensor types and presence</a:t>
            </a:r>
            <a:endParaRPr lang="en-US" dirty="0"/>
          </a:p>
        </p:txBody>
      </p:sp>
      <p:sp>
        <p:nvSpPr>
          <p:cNvPr id="2" name="Slide Number Placeholder 1"/>
          <p:cNvSpPr>
            <a:spLocks noGrp="1"/>
          </p:cNvSpPr>
          <p:nvPr>
            <p:ph type="sldNum" sz="quarter" idx="12"/>
          </p:nvPr>
        </p:nvSpPr>
        <p:spPr/>
        <p:txBody>
          <a:bodyPr/>
          <a:lstStyle/>
          <a:p>
            <a:fld id="{69E57DC2-970A-4B3E-BB1C-7A09969E49DF}" type="slidenum">
              <a:rPr lang="en-US" smtClean="0"/>
              <a:t>37</a:t>
            </a:fld>
            <a:endParaRPr lang="en-US" dirty="0"/>
          </a:p>
        </p:txBody>
      </p:sp>
      <p:grpSp>
        <p:nvGrpSpPr>
          <p:cNvPr id="118" name="Google Shape;321;p36"/>
          <p:cNvGrpSpPr/>
          <p:nvPr/>
        </p:nvGrpSpPr>
        <p:grpSpPr>
          <a:xfrm>
            <a:off x="1024128" y="2030593"/>
            <a:ext cx="7205472" cy="3836808"/>
            <a:chOff x="311688" y="1562125"/>
            <a:chExt cx="8520612" cy="4537101"/>
          </a:xfrm>
        </p:grpSpPr>
        <p:grpSp>
          <p:nvGrpSpPr>
            <p:cNvPr id="120" name="Google Shape;322;p36"/>
            <p:cNvGrpSpPr/>
            <p:nvPr/>
          </p:nvGrpSpPr>
          <p:grpSpPr>
            <a:xfrm>
              <a:off x="1748825" y="2518525"/>
              <a:ext cx="4949575" cy="485876"/>
              <a:chOff x="1748825" y="2405275"/>
              <a:chExt cx="4949575" cy="485876"/>
            </a:xfrm>
          </p:grpSpPr>
          <p:cxnSp>
            <p:nvCxnSpPr>
              <p:cNvPr id="168" name="Google Shape;323;p36"/>
              <p:cNvCxnSpPr>
                <a:stCxn id="169" idx="3"/>
                <a:endCxn id="174" idx="1"/>
              </p:cNvCxnSpPr>
              <p:nvPr/>
            </p:nvCxnSpPr>
            <p:spPr>
              <a:xfrm>
                <a:off x="2430650" y="2648213"/>
                <a:ext cx="3781800" cy="0"/>
              </a:xfrm>
              <a:prstGeom prst="straightConnector1">
                <a:avLst/>
              </a:prstGeom>
              <a:noFill/>
              <a:ln w="28575" cap="flat" cmpd="sng">
                <a:solidFill>
                  <a:schemeClr val="accent2"/>
                </a:solidFill>
                <a:prstDash val="dash"/>
                <a:round/>
                <a:headEnd type="none" w="med" len="med"/>
                <a:tailEnd type="none" w="med" len="med"/>
              </a:ln>
            </p:spPr>
          </p:cxnSp>
          <p:pic>
            <p:nvPicPr>
              <p:cNvPr id="169" name="Google Shape;324;p36"/>
              <p:cNvPicPr preferRelativeResize="0"/>
              <p:nvPr/>
            </p:nvPicPr>
            <p:blipFill>
              <a:blip r:embed="rId2">
                <a:alphaModFix/>
              </a:blip>
              <a:stretch>
                <a:fillRect/>
              </a:stretch>
            </p:blipFill>
            <p:spPr>
              <a:xfrm>
                <a:off x="1748825" y="2405275"/>
                <a:ext cx="681825" cy="485875"/>
              </a:xfrm>
              <a:prstGeom prst="rect">
                <a:avLst/>
              </a:prstGeom>
              <a:noFill/>
              <a:ln>
                <a:noFill/>
              </a:ln>
            </p:spPr>
          </p:pic>
          <p:pic>
            <p:nvPicPr>
              <p:cNvPr id="170" name="Google Shape;326;p36"/>
              <p:cNvPicPr preferRelativeResize="0"/>
              <p:nvPr/>
            </p:nvPicPr>
            <p:blipFill>
              <a:blip r:embed="rId3">
                <a:alphaModFix/>
              </a:blip>
              <a:stretch>
                <a:fillRect/>
              </a:stretch>
            </p:blipFill>
            <p:spPr>
              <a:xfrm>
                <a:off x="3367350" y="2405275"/>
                <a:ext cx="485875" cy="485875"/>
              </a:xfrm>
              <a:prstGeom prst="rect">
                <a:avLst/>
              </a:prstGeom>
              <a:noFill/>
              <a:ln>
                <a:noFill/>
              </a:ln>
            </p:spPr>
          </p:pic>
          <p:pic>
            <p:nvPicPr>
              <p:cNvPr id="171" name="Google Shape;327;p36"/>
              <p:cNvPicPr preferRelativeResize="0"/>
              <p:nvPr/>
            </p:nvPicPr>
            <p:blipFill>
              <a:blip r:embed="rId4">
                <a:alphaModFix/>
              </a:blip>
              <a:stretch>
                <a:fillRect/>
              </a:stretch>
            </p:blipFill>
            <p:spPr>
              <a:xfrm>
                <a:off x="4078638" y="2405275"/>
                <a:ext cx="485875" cy="485875"/>
              </a:xfrm>
              <a:prstGeom prst="rect">
                <a:avLst/>
              </a:prstGeom>
              <a:noFill/>
              <a:ln>
                <a:noFill/>
              </a:ln>
            </p:spPr>
          </p:pic>
          <p:pic>
            <p:nvPicPr>
              <p:cNvPr id="172" name="Google Shape;328;p36"/>
              <p:cNvPicPr preferRelativeResize="0"/>
              <p:nvPr/>
            </p:nvPicPr>
            <p:blipFill>
              <a:blip r:embed="rId5">
                <a:alphaModFix/>
              </a:blip>
              <a:stretch>
                <a:fillRect/>
              </a:stretch>
            </p:blipFill>
            <p:spPr>
              <a:xfrm>
                <a:off x="4789925" y="2405275"/>
                <a:ext cx="485875" cy="485875"/>
              </a:xfrm>
              <a:prstGeom prst="rect">
                <a:avLst/>
              </a:prstGeom>
              <a:noFill/>
              <a:ln>
                <a:noFill/>
              </a:ln>
            </p:spPr>
          </p:pic>
          <p:pic>
            <p:nvPicPr>
              <p:cNvPr id="173" name="Google Shape;329;p36"/>
              <p:cNvPicPr preferRelativeResize="0"/>
              <p:nvPr/>
            </p:nvPicPr>
            <p:blipFill>
              <a:blip r:embed="rId6">
                <a:alphaModFix/>
              </a:blip>
              <a:stretch>
                <a:fillRect/>
              </a:stretch>
            </p:blipFill>
            <p:spPr>
              <a:xfrm>
                <a:off x="5501225" y="2405275"/>
                <a:ext cx="485876" cy="485876"/>
              </a:xfrm>
              <a:prstGeom prst="rect">
                <a:avLst/>
              </a:prstGeom>
              <a:noFill/>
              <a:ln>
                <a:noFill/>
              </a:ln>
            </p:spPr>
          </p:pic>
          <p:pic>
            <p:nvPicPr>
              <p:cNvPr id="174" name="Google Shape;325;p36"/>
              <p:cNvPicPr preferRelativeResize="0"/>
              <p:nvPr/>
            </p:nvPicPr>
            <p:blipFill>
              <a:blip r:embed="rId7">
                <a:alphaModFix/>
              </a:blip>
              <a:stretch>
                <a:fillRect/>
              </a:stretch>
            </p:blipFill>
            <p:spPr>
              <a:xfrm>
                <a:off x="6212525" y="2405275"/>
                <a:ext cx="485875" cy="485875"/>
              </a:xfrm>
              <a:prstGeom prst="rect">
                <a:avLst/>
              </a:prstGeom>
              <a:noFill/>
              <a:ln>
                <a:noFill/>
              </a:ln>
            </p:spPr>
          </p:pic>
        </p:grpSp>
        <p:sp>
          <p:nvSpPr>
            <p:cNvPr id="121" name="Google Shape;330;p36"/>
            <p:cNvSpPr txBox="1"/>
            <p:nvPr/>
          </p:nvSpPr>
          <p:spPr>
            <a:xfrm>
              <a:off x="3367288"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1</a:t>
              </a:r>
              <a:endParaRPr/>
            </a:p>
          </p:txBody>
        </p:sp>
        <p:sp>
          <p:nvSpPr>
            <p:cNvPr id="122" name="Google Shape;331;p36"/>
            <p:cNvSpPr txBox="1"/>
            <p:nvPr/>
          </p:nvSpPr>
          <p:spPr>
            <a:xfrm>
              <a:off x="4078563"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2</a:t>
              </a:r>
              <a:endParaRPr/>
            </a:p>
          </p:txBody>
        </p:sp>
        <p:sp>
          <p:nvSpPr>
            <p:cNvPr id="123" name="Google Shape;332;p36"/>
            <p:cNvSpPr txBox="1"/>
            <p:nvPr/>
          </p:nvSpPr>
          <p:spPr>
            <a:xfrm>
              <a:off x="4789838"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3</a:t>
              </a:r>
              <a:endParaRPr/>
            </a:p>
          </p:txBody>
        </p:sp>
        <p:sp>
          <p:nvSpPr>
            <p:cNvPr id="124" name="Google Shape;333;p36"/>
            <p:cNvSpPr txBox="1"/>
            <p:nvPr/>
          </p:nvSpPr>
          <p:spPr>
            <a:xfrm>
              <a:off x="5501113"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4</a:t>
              </a:r>
              <a:endParaRPr/>
            </a:p>
          </p:txBody>
        </p:sp>
        <p:sp>
          <p:nvSpPr>
            <p:cNvPr id="125" name="Google Shape;334;p36"/>
            <p:cNvSpPr txBox="1"/>
            <p:nvPr/>
          </p:nvSpPr>
          <p:spPr>
            <a:xfrm>
              <a:off x="6212388"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5</a:t>
              </a:r>
              <a:endParaRPr/>
            </a:p>
          </p:txBody>
        </p:sp>
        <p:sp>
          <p:nvSpPr>
            <p:cNvPr id="126" name="Google Shape;335;p36"/>
            <p:cNvSpPr txBox="1"/>
            <p:nvPr/>
          </p:nvSpPr>
          <p:spPr>
            <a:xfrm>
              <a:off x="6923663"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6</a:t>
              </a:r>
              <a:endParaRPr/>
            </a:p>
          </p:txBody>
        </p:sp>
        <p:sp>
          <p:nvSpPr>
            <p:cNvPr id="127" name="Google Shape;336;p36"/>
            <p:cNvSpPr txBox="1"/>
            <p:nvPr/>
          </p:nvSpPr>
          <p:spPr>
            <a:xfrm>
              <a:off x="7634938"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7</a:t>
              </a:r>
              <a:endParaRPr/>
            </a:p>
          </p:txBody>
        </p:sp>
        <p:sp>
          <p:nvSpPr>
            <p:cNvPr id="128" name="Google Shape;337;p36"/>
            <p:cNvSpPr txBox="1"/>
            <p:nvPr/>
          </p:nvSpPr>
          <p:spPr>
            <a:xfrm>
              <a:off x="8346213"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8</a:t>
              </a:r>
              <a:endParaRPr/>
            </a:p>
          </p:txBody>
        </p:sp>
        <p:grpSp>
          <p:nvGrpSpPr>
            <p:cNvPr id="129" name="Google Shape;338;p36"/>
            <p:cNvGrpSpPr/>
            <p:nvPr/>
          </p:nvGrpSpPr>
          <p:grpSpPr>
            <a:xfrm>
              <a:off x="1748825" y="3292231"/>
              <a:ext cx="7083475" cy="485876"/>
              <a:chOff x="1748825" y="2405275"/>
              <a:chExt cx="7083475" cy="485876"/>
            </a:xfrm>
          </p:grpSpPr>
          <p:cxnSp>
            <p:nvCxnSpPr>
              <p:cNvPr id="158" name="Google Shape;339;p36"/>
              <p:cNvCxnSpPr>
                <a:stCxn id="159" idx="3"/>
                <a:endCxn id="167" idx="1"/>
              </p:cNvCxnSpPr>
              <p:nvPr/>
            </p:nvCxnSpPr>
            <p:spPr>
              <a:xfrm>
                <a:off x="2430650" y="2648213"/>
                <a:ext cx="5915700" cy="0"/>
              </a:xfrm>
              <a:prstGeom prst="straightConnector1">
                <a:avLst/>
              </a:prstGeom>
              <a:noFill/>
              <a:ln w="28575" cap="flat" cmpd="sng">
                <a:solidFill>
                  <a:schemeClr val="accent2"/>
                </a:solidFill>
                <a:prstDash val="dash"/>
                <a:round/>
                <a:headEnd type="none" w="med" len="med"/>
                <a:tailEnd type="none" w="med" len="med"/>
              </a:ln>
            </p:spPr>
          </p:cxnSp>
          <p:pic>
            <p:nvPicPr>
              <p:cNvPr id="159" name="Google Shape;340;p36"/>
              <p:cNvPicPr preferRelativeResize="0"/>
              <p:nvPr/>
            </p:nvPicPr>
            <p:blipFill>
              <a:blip r:embed="rId2">
                <a:alphaModFix/>
              </a:blip>
              <a:stretch>
                <a:fillRect/>
              </a:stretch>
            </p:blipFill>
            <p:spPr>
              <a:xfrm>
                <a:off x="1748825" y="2405275"/>
                <a:ext cx="681825" cy="485875"/>
              </a:xfrm>
              <a:prstGeom prst="rect">
                <a:avLst/>
              </a:prstGeom>
              <a:noFill/>
              <a:ln>
                <a:noFill/>
              </a:ln>
            </p:spPr>
          </p:pic>
          <p:pic>
            <p:nvPicPr>
              <p:cNvPr id="160" name="Google Shape;342;p36"/>
              <p:cNvPicPr preferRelativeResize="0"/>
              <p:nvPr/>
            </p:nvPicPr>
            <p:blipFill>
              <a:blip r:embed="rId3">
                <a:alphaModFix/>
              </a:blip>
              <a:stretch>
                <a:fillRect/>
              </a:stretch>
            </p:blipFill>
            <p:spPr>
              <a:xfrm>
                <a:off x="3367350" y="2405275"/>
                <a:ext cx="485875" cy="485875"/>
              </a:xfrm>
              <a:prstGeom prst="rect">
                <a:avLst/>
              </a:prstGeom>
              <a:noFill/>
              <a:ln>
                <a:noFill/>
              </a:ln>
            </p:spPr>
          </p:pic>
          <p:pic>
            <p:nvPicPr>
              <p:cNvPr id="161" name="Google Shape;343;p36"/>
              <p:cNvPicPr preferRelativeResize="0"/>
              <p:nvPr/>
            </p:nvPicPr>
            <p:blipFill>
              <a:blip r:embed="rId8">
                <a:alphaModFix/>
              </a:blip>
              <a:stretch>
                <a:fillRect/>
              </a:stretch>
            </p:blipFill>
            <p:spPr>
              <a:xfrm>
                <a:off x="6923825" y="2405275"/>
                <a:ext cx="485875" cy="485875"/>
              </a:xfrm>
              <a:prstGeom prst="rect">
                <a:avLst/>
              </a:prstGeom>
              <a:noFill/>
              <a:ln>
                <a:noFill/>
              </a:ln>
            </p:spPr>
          </p:pic>
          <p:pic>
            <p:nvPicPr>
              <p:cNvPr id="162" name="Google Shape;344;p36"/>
              <p:cNvPicPr preferRelativeResize="0"/>
              <p:nvPr/>
            </p:nvPicPr>
            <p:blipFill>
              <a:blip r:embed="rId4">
                <a:alphaModFix/>
              </a:blip>
              <a:stretch>
                <a:fillRect/>
              </a:stretch>
            </p:blipFill>
            <p:spPr>
              <a:xfrm>
                <a:off x="4078638" y="2405275"/>
                <a:ext cx="485875" cy="485875"/>
              </a:xfrm>
              <a:prstGeom prst="rect">
                <a:avLst/>
              </a:prstGeom>
              <a:noFill/>
              <a:ln>
                <a:noFill/>
              </a:ln>
            </p:spPr>
          </p:pic>
          <p:pic>
            <p:nvPicPr>
              <p:cNvPr id="163" name="Google Shape;345;p36"/>
              <p:cNvPicPr preferRelativeResize="0"/>
              <p:nvPr/>
            </p:nvPicPr>
            <p:blipFill>
              <a:blip r:embed="rId5">
                <a:alphaModFix/>
              </a:blip>
              <a:stretch>
                <a:fillRect/>
              </a:stretch>
            </p:blipFill>
            <p:spPr>
              <a:xfrm>
                <a:off x="4789925" y="2405275"/>
                <a:ext cx="485875" cy="485875"/>
              </a:xfrm>
              <a:prstGeom prst="rect">
                <a:avLst/>
              </a:prstGeom>
              <a:noFill/>
              <a:ln>
                <a:noFill/>
              </a:ln>
            </p:spPr>
          </p:pic>
          <p:pic>
            <p:nvPicPr>
              <p:cNvPr id="164" name="Google Shape;346;p36"/>
              <p:cNvPicPr preferRelativeResize="0"/>
              <p:nvPr/>
            </p:nvPicPr>
            <p:blipFill>
              <a:blip r:embed="rId6">
                <a:alphaModFix/>
              </a:blip>
              <a:stretch>
                <a:fillRect/>
              </a:stretch>
            </p:blipFill>
            <p:spPr>
              <a:xfrm>
                <a:off x="5501225" y="2405275"/>
                <a:ext cx="485876" cy="485876"/>
              </a:xfrm>
              <a:prstGeom prst="rect">
                <a:avLst/>
              </a:prstGeom>
              <a:noFill/>
              <a:ln>
                <a:noFill/>
              </a:ln>
            </p:spPr>
          </p:pic>
          <p:pic>
            <p:nvPicPr>
              <p:cNvPr id="165" name="Google Shape;347;p36"/>
              <p:cNvPicPr preferRelativeResize="0"/>
              <p:nvPr/>
            </p:nvPicPr>
            <p:blipFill>
              <a:blip r:embed="rId7">
                <a:alphaModFix/>
              </a:blip>
              <a:stretch>
                <a:fillRect/>
              </a:stretch>
            </p:blipFill>
            <p:spPr>
              <a:xfrm>
                <a:off x="6212525" y="2405275"/>
                <a:ext cx="485875" cy="485875"/>
              </a:xfrm>
              <a:prstGeom prst="rect">
                <a:avLst/>
              </a:prstGeom>
              <a:noFill/>
              <a:ln>
                <a:noFill/>
              </a:ln>
            </p:spPr>
          </p:pic>
          <p:pic>
            <p:nvPicPr>
              <p:cNvPr id="166" name="Google Shape;348;p36"/>
              <p:cNvPicPr preferRelativeResize="0"/>
              <p:nvPr/>
            </p:nvPicPr>
            <p:blipFill>
              <a:blip r:embed="rId8">
                <a:alphaModFix/>
              </a:blip>
              <a:stretch>
                <a:fillRect/>
              </a:stretch>
            </p:blipFill>
            <p:spPr>
              <a:xfrm>
                <a:off x="7635113" y="2405275"/>
                <a:ext cx="485875" cy="485875"/>
              </a:xfrm>
              <a:prstGeom prst="rect">
                <a:avLst/>
              </a:prstGeom>
              <a:noFill/>
              <a:ln>
                <a:noFill/>
              </a:ln>
            </p:spPr>
          </p:pic>
          <p:pic>
            <p:nvPicPr>
              <p:cNvPr id="167" name="Google Shape;341;p36"/>
              <p:cNvPicPr preferRelativeResize="0"/>
              <p:nvPr/>
            </p:nvPicPr>
            <p:blipFill>
              <a:blip r:embed="rId8">
                <a:alphaModFix/>
              </a:blip>
              <a:stretch>
                <a:fillRect/>
              </a:stretch>
            </p:blipFill>
            <p:spPr>
              <a:xfrm>
                <a:off x="8346425" y="2405275"/>
                <a:ext cx="485875" cy="485875"/>
              </a:xfrm>
              <a:prstGeom prst="rect">
                <a:avLst/>
              </a:prstGeom>
              <a:noFill/>
              <a:ln>
                <a:noFill/>
              </a:ln>
            </p:spPr>
          </p:pic>
        </p:grpSp>
        <p:grpSp>
          <p:nvGrpSpPr>
            <p:cNvPr id="130" name="Google Shape;349;p36"/>
            <p:cNvGrpSpPr/>
            <p:nvPr/>
          </p:nvGrpSpPr>
          <p:grpSpPr>
            <a:xfrm>
              <a:off x="1748825" y="4065938"/>
              <a:ext cx="6372163" cy="485876"/>
              <a:chOff x="1748825" y="2405275"/>
              <a:chExt cx="6372163" cy="485876"/>
            </a:xfrm>
          </p:grpSpPr>
          <p:cxnSp>
            <p:nvCxnSpPr>
              <p:cNvPr id="152" name="Google Shape;350;p36"/>
              <p:cNvCxnSpPr>
                <a:stCxn id="153" idx="3"/>
                <a:endCxn id="157" idx="1"/>
              </p:cNvCxnSpPr>
              <p:nvPr/>
            </p:nvCxnSpPr>
            <p:spPr>
              <a:xfrm>
                <a:off x="2430650" y="2648213"/>
                <a:ext cx="5204400" cy="0"/>
              </a:xfrm>
              <a:prstGeom prst="straightConnector1">
                <a:avLst/>
              </a:prstGeom>
              <a:noFill/>
              <a:ln w="28575" cap="flat" cmpd="sng">
                <a:solidFill>
                  <a:schemeClr val="accent2"/>
                </a:solidFill>
                <a:prstDash val="dash"/>
                <a:round/>
                <a:headEnd type="none" w="med" len="med"/>
                <a:tailEnd type="none" w="med" len="med"/>
              </a:ln>
            </p:spPr>
          </p:cxnSp>
          <p:pic>
            <p:nvPicPr>
              <p:cNvPr id="153" name="Google Shape;351;p36"/>
              <p:cNvPicPr preferRelativeResize="0"/>
              <p:nvPr/>
            </p:nvPicPr>
            <p:blipFill>
              <a:blip r:embed="rId2">
                <a:alphaModFix/>
              </a:blip>
              <a:stretch>
                <a:fillRect/>
              </a:stretch>
            </p:blipFill>
            <p:spPr>
              <a:xfrm>
                <a:off x="1748825" y="2405275"/>
                <a:ext cx="681825" cy="485875"/>
              </a:xfrm>
              <a:prstGeom prst="rect">
                <a:avLst/>
              </a:prstGeom>
              <a:noFill/>
              <a:ln>
                <a:noFill/>
              </a:ln>
            </p:spPr>
          </p:pic>
          <p:pic>
            <p:nvPicPr>
              <p:cNvPr id="154" name="Google Shape;353;p36"/>
              <p:cNvPicPr preferRelativeResize="0"/>
              <p:nvPr/>
            </p:nvPicPr>
            <p:blipFill>
              <a:blip r:embed="rId8">
                <a:alphaModFix/>
              </a:blip>
              <a:stretch>
                <a:fillRect/>
              </a:stretch>
            </p:blipFill>
            <p:spPr>
              <a:xfrm>
                <a:off x="6923825" y="2405275"/>
                <a:ext cx="485875" cy="485875"/>
              </a:xfrm>
              <a:prstGeom prst="rect">
                <a:avLst/>
              </a:prstGeom>
              <a:noFill/>
              <a:ln>
                <a:noFill/>
              </a:ln>
            </p:spPr>
          </p:pic>
          <p:pic>
            <p:nvPicPr>
              <p:cNvPr id="155" name="Google Shape;354;p36"/>
              <p:cNvPicPr preferRelativeResize="0"/>
              <p:nvPr/>
            </p:nvPicPr>
            <p:blipFill>
              <a:blip r:embed="rId4">
                <a:alphaModFix/>
              </a:blip>
              <a:stretch>
                <a:fillRect/>
              </a:stretch>
            </p:blipFill>
            <p:spPr>
              <a:xfrm>
                <a:off x="4078638" y="2405275"/>
                <a:ext cx="485875" cy="485875"/>
              </a:xfrm>
              <a:prstGeom prst="rect">
                <a:avLst/>
              </a:prstGeom>
              <a:noFill/>
              <a:ln>
                <a:noFill/>
              </a:ln>
            </p:spPr>
          </p:pic>
          <p:pic>
            <p:nvPicPr>
              <p:cNvPr id="156" name="Google Shape;355;p36"/>
              <p:cNvPicPr preferRelativeResize="0"/>
              <p:nvPr/>
            </p:nvPicPr>
            <p:blipFill>
              <a:blip r:embed="rId6">
                <a:alphaModFix/>
              </a:blip>
              <a:stretch>
                <a:fillRect/>
              </a:stretch>
            </p:blipFill>
            <p:spPr>
              <a:xfrm>
                <a:off x="5501225" y="2405275"/>
                <a:ext cx="485876" cy="485876"/>
              </a:xfrm>
              <a:prstGeom prst="rect">
                <a:avLst/>
              </a:prstGeom>
              <a:noFill/>
              <a:ln>
                <a:noFill/>
              </a:ln>
            </p:spPr>
          </p:pic>
          <p:pic>
            <p:nvPicPr>
              <p:cNvPr id="157" name="Google Shape;352;p36"/>
              <p:cNvPicPr preferRelativeResize="0"/>
              <p:nvPr/>
            </p:nvPicPr>
            <p:blipFill>
              <a:blip r:embed="rId8">
                <a:alphaModFix/>
              </a:blip>
              <a:stretch>
                <a:fillRect/>
              </a:stretch>
            </p:blipFill>
            <p:spPr>
              <a:xfrm>
                <a:off x="7635113" y="2405275"/>
                <a:ext cx="485875" cy="485875"/>
              </a:xfrm>
              <a:prstGeom prst="rect">
                <a:avLst/>
              </a:prstGeom>
              <a:noFill/>
              <a:ln>
                <a:noFill/>
              </a:ln>
            </p:spPr>
          </p:pic>
        </p:grpSp>
        <p:grpSp>
          <p:nvGrpSpPr>
            <p:cNvPr id="131" name="Google Shape;356;p36"/>
            <p:cNvGrpSpPr/>
            <p:nvPr/>
          </p:nvGrpSpPr>
          <p:grpSpPr>
            <a:xfrm>
              <a:off x="1748825" y="4839644"/>
              <a:ext cx="7083475" cy="485876"/>
              <a:chOff x="1748825" y="2405275"/>
              <a:chExt cx="7083475" cy="485876"/>
            </a:xfrm>
          </p:grpSpPr>
          <p:cxnSp>
            <p:nvCxnSpPr>
              <p:cNvPr id="144" name="Google Shape;357;p36"/>
              <p:cNvCxnSpPr>
                <a:stCxn id="145" idx="3"/>
                <a:endCxn id="151" idx="1"/>
              </p:cNvCxnSpPr>
              <p:nvPr/>
            </p:nvCxnSpPr>
            <p:spPr>
              <a:xfrm>
                <a:off x="2430650" y="2648213"/>
                <a:ext cx="5915700" cy="0"/>
              </a:xfrm>
              <a:prstGeom prst="straightConnector1">
                <a:avLst/>
              </a:prstGeom>
              <a:noFill/>
              <a:ln w="28575" cap="flat" cmpd="sng">
                <a:solidFill>
                  <a:schemeClr val="accent2"/>
                </a:solidFill>
                <a:prstDash val="dash"/>
                <a:round/>
                <a:headEnd type="none" w="med" len="med"/>
                <a:tailEnd type="none" w="med" len="med"/>
              </a:ln>
            </p:spPr>
          </p:cxnSp>
          <p:pic>
            <p:nvPicPr>
              <p:cNvPr id="145" name="Google Shape;358;p36"/>
              <p:cNvPicPr preferRelativeResize="0"/>
              <p:nvPr/>
            </p:nvPicPr>
            <p:blipFill>
              <a:blip r:embed="rId2">
                <a:alphaModFix/>
              </a:blip>
              <a:stretch>
                <a:fillRect/>
              </a:stretch>
            </p:blipFill>
            <p:spPr>
              <a:xfrm>
                <a:off x="1748825" y="2405275"/>
                <a:ext cx="681825" cy="485875"/>
              </a:xfrm>
              <a:prstGeom prst="rect">
                <a:avLst/>
              </a:prstGeom>
              <a:noFill/>
              <a:ln>
                <a:noFill/>
              </a:ln>
            </p:spPr>
          </p:pic>
          <p:pic>
            <p:nvPicPr>
              <p:cNvPr id="146" name="Google Shape;360;p36"/>
              <p:cNvPicPr preferRelativeResize="0"/>
              <p:nvPr/>
            </p:nvPicPr>
            <p:blipFill>
              <a:blip r:embed="rId3">
                <a:alphaModFix/>
              </a:blip>
              <a:stretch>
                <a:fillRect/>
              </a:stretch>
            </p:blipFill>
            <p:spPr>
              <a:xfrm>
                <a:off x="3367350" y="2405275"/>
                <a:ext cx="485875" cy="485875"/>
              </a:xfrm>
              <a:prstGeom prst="rect">
                <a:avLst/>
              </a:prstGeom>
              <a:noFill/>
              <a:ln>
                <a:noFill/>
              </a:ln>
            </p:spPr>
          </p:pic>
          <p:pic>
            <p:nvPicPr>
              <p:cNvPr id="147" name="Google Shape;361;p36"/>
              <p:cNvPicPr preferRelativeResize="0"/>
              <p:nvPr/>
            </p:nvPicPr>
            <p:blipFill>
              <a:blip r:embed="rId8">
                <a:alphaModFix/>
              </a:blip>
              <a:stretch>
                <a:fillRect/>
              </a:stretch>
            </p:blipFill>
            <p:spPr>
              <a:xfrm>
                <a:off x="6923825" y="2405275"/>
                <a:ext cx="485875" cy="485875"/>
              </a:xfrm>
              <a:prstGeom prst="rect">
                <a:avLst/>
              </a:prstGeom>
              <a:noFill/>
              <a:ln>
                <a:noFill/>
              </a:ln>
            </p:spPr>
          </p:pic>
          <p:pic>
            <p:nvPicPr>
              <p:cNvPr id="148" name="Google Shape;362;p36"/>
              <p:cNvPicPr preferRelativeResize="0"/>
              <p:nvPr/>
            </p:nvPicPr>
            <p:blipFill>
              <a:blip r:embed="rId4">
                <a:alphaModFix/>
              </a:blip>
              <a:stretch>
                <a:fillRect/>
              </a:stretch>
            </p:blipFill>
            <p:spPr>
              <a:xfrm>
                <a:off x="4078638" y="2405275"/>
                <a:ext cx="485875" cy="485875"/>
              </a:xfrm>
              <a:prstGeom prst="rect">
                <a:avLst/>
              </a:prstGeom>
              <a:noFill/>
              <a:ln>
                <a:noFill/>
              </a:ln>
            </p:spPr>
          </p:pic>
          <p:pic>
            <p:nvPicPr>
              <p:cNvPr id="149" name="Google Shape;363;p36"/>
              <p:cNvPicPr preferRelativeResize="0"/>
              <p:nvPr/>
            </p:nvPicPr>
            <p:blipFill>
              <a:blip r:embed="rId5">
                <a:alphaModFix/>
              </a:blip>
              <a:stretch>
                <a:fillRect/>
              </a:stretch>
            </p:blipFill>
            <p:spPr>
              <a:xfrm>
                <a:off x="4789925" y="2405275"/>
                <a:ext cx="485875" cy="485875"/>
              </a:xfrm>
              <a:prstGeom prst="rect">
                <a:avLst/>
              </a:prstGeom>
              <a:noFill/>
              <a:ln>
                <a:noFill/>
              </a:ln>
            </p:spPr>
          </p:pic>
          <p:pic>
            <p:nvPicPr>
              <p:cNvPr id="150" name="Google Shape;364;p36"/>
              <p:cNvPicPr preferRelativeResize="0"/>
              <p:nvPr/>
            </p:nvPicPr>
            <p:blipFill>
              <a:blip r:embed="rId6">
                <a:alphaModFix/>
              </a:blip>
              <a:stretch>
                <a:fillRect/>
              </a:stretch>
            </p:blipFill>
            <p:spPr>
              <a:xfrm>
                <a:off x="5501225" y="2405275"/>
                <a:ext cx="485876" cy="485876"/>
              </a:xfrm>
              <a:prstGeom prst="rect">
                <a:avLst/>
              </a:prstGeom>
              <a:noFill/>
              <a:ln>
                <a:noFill/>
              </a:ln>
            </p:spPr>
          </p:pic>
          <p:pic>
            <p:nvPicPr>
              <p:cNvPr id="151" name="Google Shape;359;p36"/>
              <p:cNvPicPr preferRelativeResize="0"/>
              <p:nvPr/>
            </p:nvPicPr>
            <p:blipFill>
              <a:blip r:embed="rId8">
                <a:alphaModFix/>
              </a:blip>
              <a:stretch>
                <a:fillRect/>
              </a:stretch>
            </p:blipFill>
            <p:spPr>
              <a:xfrm>
                <a:off x="8346425" y="2405275"/>
                <a:ext cx="485875" cy="485875"/>
              </a:xfrm>
              <a:prstGeom prst="rect">
                <a:avLst/>
              </a:prstGeom>
              <a:noFill/>
              <a:ln>
                <a:noFill/>
              </a:ln>
            </p:spPr>
          </p:pic>
        </p:grpSp>
        <p:grpSp>
          <p:nvGrpSpPr>
            <p:cNvPr id="132" name="Google Shape;365;p36"/>
            <p:cNvGrpSpPr/>
            <p:nvPr/>
          </p:nvGrpSpPr>
          <p:grpSpPr>
            <a:xfrm>
              <a:off x="1748825" y="5613350"/>
              <a:ext cx="7083475" cy="485876"/>
              <a:chOff x="1748825" y="2405275"/>
              <a:chExt cx="7083475" cy="485876"/>
            </a:xfrm>
          </p:grpSpPr>
          <p:cxnSp>
            <p:nvCxnSpPr>
              <p:cNvPr id="138" name="Google Shape;366;p36"/>
              <p:cNvCxnSpPr>
                <a:stCxn id="139" idx="3"/>
                <a:endCxn id="143" idx="1"/>
              </p:cNvCxnSpPr>
              <p:nvPr/>
            </p:nvCxnSpPr>
            <p:spPr>
              <a:xfrm>
                <a:off x="2430650" y="2648213"/>
                <a:ext cx="5915700" cy="0"/>
              </a:xfrm>
              <a:prstGeom prst="straightConnector1">
                <a:avLst/>
              </a:prstGeom>
              <a:noFill/>
              <a:ln w="28575" cap="flat" cmpd="sng">
                <a:solidFill>
                  <a:schemeClr val="accent2"/>
                </a:solidFill>
                <a:prstDash val="dash"/>
                <a:round/>
                <a:headEnd type="none" w="med" len="med"/>
                <a:tailEnd type="none" w="med" len="med"/>
              </a:ln>
            </p:spPr>
          </p:cxnSp>
          <p:pic>
            <p:nvPicPr>
              <p:cNvPr id="139" name="Google Shape;367;p36"/>
              <p:cNvPicPr preferRelativeResize="0"/>
              <p:nvPr/>
            </p:nvPicPr>
            <p:blipFill>
              <a:blip r:embed="rId2">
                <a:alphaModFix/>
              </a:blip>
              <a:stretch>
                <a:fillRect/>
              </a:stretch>
            </p:blipFill>
            <p:spPr>
              <a:xfrm>
                <a:off x="1748825" y="2405275"/>
                <a:ext cx="681825" cy="485875"/>
              </a:xfrm>
              <a:prstGeom prst="rect">
                <a:avLst/>
              </a:prstGeom>
              <a:noFill/>
              <a:ln>
                <a:noFill/>
              </a:ln>
            </p:spPr>
          </p:pic>
          <p:pic>
            <p:nvPicPr>
              <p:cNvPr id="140" name="Google Shape;369;p36"/>
              <p:cNvPicPr preferRelativeResize="0"/>
              <p:nvPr/>
            </p:nvPicPr>
            <p:blipFill>
              <a:blip r:embed="rId5">
                <a:alphaModFix/>
              </a:blip>
              <a:stretch>
                <a:fillRect/>
              </a:stretch>
            </p:blipFill>
            <p:spPr>
              <a:xfrm>
                <a:off x="4789925" y="2405275"/>
                <a:ext cx="485875" cy="485875"/>
              </a:xfrm>
              <a:prstGeom prst="rect">
                <a:avLst/>
              </a:prstGeom>
              <a:noFill/>
              <a:ln>
                <a:noFill/>
              </a:ln>
            </p:spPr>
          </p:pic>
          <p:pic>
            <p:nvPicPr>
              <p:cNvPr id="141" name="Google Shape;370;p36"/>
              <p:cNvPicPr preferRelativeResize="0"/>
              <p:nvPr/>
            </p:nvPicPr>
            <p:blipFill>
              <a:blip r:embed="rId6">
                <a:alphaModFix/>
              </a:blip>
              <a:stretch>
                <a:fillRect/>
              </a:stretch>
            </p:blipFill>
            <p:spPr>
              <a:xfrm>
                <a:off x="5501225" y="2405275"/>
                <a:ext cx="485876" cy="485876"/>
              </a:xfrm>
              <a:prstGeom prst="rect">
                <a:avLst/>
              </a:prstGeom>
              <a:noFill/>
              <a:ln>
                <a:noFill/>
              </a:ln>
            </p:spPr>
          </p:pic>
          <p:pic>
            <p:nvPicPr>
              <p:cNvPr id="142" name="Google Shape;371;p36"/>
              <p:cNvPicPr preferRelativeResize="0"/>
              <p:nvPr/>
            </p:nvPicPr>
            <p:blipFill>
              <a:blip r:embed="rId7">
                <a:alphaModFix/>
              </a:blip>
              <a:stretch>
                <a:fillRect/>
              </a:stretch>
            </p:blipFill>
            <p:spPr>
              <a:xfrm>
                <a:off x="6212525" y="2405275"/>
                <a:ext cx="485875" cy="485875"/>
              </a:xfrm>
              <a:prstGeom prst="rect">
                <a:avLst/>
              </a:prstGeom>
              <a:noFill/>
              <a:ln>
                <a:noFill/>
              </a:ln>
            </p:spPr>
          </p:pic>
          <p:pic>
            <p:nvPicPr>
              <p:cNvPr id="143" name="Google Shape;368;p36"/>
              <p:cNvPicPr preferRelativeResize="0"/>
              <p:nvPr/>
            </p:nvPicPr>
            <p:blipFill>
              <a:blip r:embed="rId8">
                <a:alphaModFix/>
              </a:blip>
              <a:stretch>
                <a:fillRect/>
              </a:stretch>
            </p:blipFill>
            <p:spPr>
              <a:xfrm>
                <a:off x="8346425" y="2405275"/>
                <a:ext cx="485875" cy="485875"/>
              </a:xfrm>
              <a:prstGeom prst="rect">
                <a:avLst/>
              </a:prstGeom>
              <a:noFill/>
              <a:ln>
                <a:noFill/>
              </a:ln>
            </p:spPr>
          </p:pic>
        </p:grpSp>
        <p:sp>
          <p:nvSpPr>
            <p:cNvPr id="133" name="Google Shape;372;p36"/>
            <p:cNvSpPr txBox="1"/>
            <p:nvPr/>
          </p:nvSpPr>
          <p:spPr>
            <a:xfrm>
              <a:off x="311688" y="2518463"/>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dirty="0">
                  <a:solidFill>
                    <a:schemeClr val="dk1"/>
                  </a:solidFill>
                  <a:latin typeface="Cambria"/>
                  <a:ea typeface="Cambria"/>
                  <a:cs typeface="Cambria"/>
                  <a:sym typeface="Cambria"/>
                </a:rPr>
                <a:t>n</a:t>
              </a:r>
              <a:r>
                <a:rPr lang="en" sz="1800" baseline="-25000" dirty="0">
                  <a:solidFill>
                    <a:schemeClr val="dk1"/>
                  </a:solidFill>
                  <a:latin typeface="Cambria"/>
                  <a:ea typeface="Cambria"/>
                  <a:cs typeface="Cambria"/>
                  <a:sym typeface="Cambria"/>
                </a:rPr>
                <a:t>1</a:t>
              </a:r>
              <a:endParaRPr dirty="0"/>
            </a:p>
          </p:txBody>
        </p:sp>
        <p:sp>
          <p:nvSpPr>
            <p:cNvPr id="134" name="Google Shape;373;p36"/>
            <p:cNvSpPr txBox="1"/>
            <p:nvPr/>
          </p:nvSpPr>
          <p:spPr>
            <a:xfrm>
              <a:off x="311688" y="3292150"/>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dirty="0">
                  <a:solidFill>
                    <a:schemeClr val="dk1"/>
                  </a:solidFill>
                  <a:latin typeface="Cambria"/>
                  <a:ea typeface="Cambria"/>
                  <a:cs typeface="Cambria"/>
                  <a:sym typeface="Cambria"/>
                </a:rPr>
                <a:t>n</a:t>
              </a:r>
              <a:r>
                <a:rPr lang="en" sz="1800" baseline="-25000" dirty="0">
                  <a:solidFill>
                    <a:schemeClr val="dk1"/>
                  </a:solidFill>
                  <a:latin typeface="Cambria"/>
                  <a:ea typeface="Cambria"/>
                  <a:cs typeface="Cambria"/>
                  <a:sym typeface="Cambria"/>
                </a:rPr>
                <a:t>2</a:t>
              </a:r>
              <a:endParaRPr dirty="0"/>
            </a:p>
          </p:txBody>
        </p:sp>
        <p:sp>
          <p:nvSpPr>
            <p:cNvPr id="135" name="Google Shape;374;p36"/>
            <p:cNvSpPr txBox="1"/>
            <p:nvPr/>
          </p:nvSpPr>
          <p:spPr>
            <a:xfrm>
              <a:off x="311688" y="4065813"/>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n</a:t>
              </a:r>
              <a:r>
                <a:rPr lang="en" sz="1800" baseline="-25000">
                  <a:solidFill>
                    <a:schemeClr val="dk1"/>
                  </a:solidFill>
                  <a:latin typeface="Cambria"/>
                  <a:ea typeface="Cambria"/>
                  <a:cs typeface="Cambria"/>
                  <a:sym typeface="Cambria"/>
                </a:rPr>
                <a:t>3</a:t>
              </a:r>
              <a:endParaRPr/>
            </a:p>
          </p:txBody>
        </p:sp>
        <p:sp>
          <p:nvSpPr>
            <p:cNvPr id="136" name="Google Shape;375;p36"/>
            <p:cNvSpPr txBox="1"/>
            <p:nvPr/>
          </p:nvSpPr>
          <p:spPr>
            <a:xfrm>
              <a:off x="311688" y="4839500"/>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n</a:t>
              </a:r>
              <a:r>
                <a:rPr lang="en" sz="1800" baseline="-25000">
                  <a:solidFill>
                    <a:schemeClr val="dk1"/>
                  </a:solidFill>
                  <a:latin typeface="Cambria"/>
                  <a:ea typeface="Cambria"/>
                  <a:cs typeface="Cambria"/>
                  <a:sym typeface="Cambria"/>
                </a:rPr>
                <a:t>4</a:t>
              </a:r>
              <a:endParaRPr/>
            </a:p>
          </p:txBody>
        </p:sp>
        <p:sp>
          <p:nvSpPr>
            <p:cNvPr id="137" name="Google Shape;376;p36"/>
            <p:cNvSpPr txBox="1"/>
            <p:nvPr/>
          </p:nvSpPr>
          <p:spPr>
            <a:xfrm>
              <a:off x="311688" y="561317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n</a:t>
              </a:r>
              <a:r>
                <a:rPr lang="en" sz="1800" baseline="-25000">
                  <a:solidFill>
                    <a:schemeClr val="dk1"/>
                  </a:solidFill>
                  <a:latin typeface="Cambria"/>
                  <a:ea typeface="Cambria"/>
                  <a:cs typeface="Cambria"/>
                  <a:sym typeface="Cambria"/>
                </a:rPr>
                <a:t>5</a:t>
              </a:r>
              <a:endParaRPr/>
            </a:p>
          </p:txBody>
        </p:sp>
      </p:grpSp>
      <p:sp>
        <p:nvSpPr>
          <p:cNvPr id="175" name="Left Brace 174"/>
          <p:cNvSpPr/>
          <p:nvPr/>
        </p:nvSpPr>
        <p:spPr>
          <a:xfrm rot="5400000">
            <a:off x="5781655" y="-266112"/>
            <a:ext cx="274320" cy="4621425"/>
          </a:xfrm>
          <a:prstGeom prst="leftBrac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6" name="TextBox 175"/>
              <p:cNvSpPr txBox="1"/>
              <p:nvPr/>
            </p:nvSpPr>
            <p:spPr>
              <a:xfrm>
                <a:off x="4444630" y="1539645"/>
                <a:ext cx="2948371" cy="369332"/>
              </a:xfrm>
              <a:prstGeom prst="rect">
                <a:avLst/>
              </a:prstGeom>
              <a:noFill/>
            </p:spPr>
            <p:txBody>
              <a:bodyPr wrap="none" rtlCol="0">
                <a:spAutoFit/>
              </a:bodyPr>
              <a:lstStyle/>
              <a:p>
                <a:pPr algn="ctr"/>
                <a:r>
                  <a:rPr lang="en-US" b="1" dirty="0" smtClean="0">
                    <a:solidFill>
                      <a:schemeClr val="tx2"/>
                    </a:solidFill>
                  </a:rPr>
                  <a:t>Sensor type</a:t>
                </a:r>
                <a:r>
                  <a:rPr lang="en-US" dirty="0" smtClean="0">
                    <a:solidFill>
                      <a:schemeClr val="tx2"/>
                    </a:solidFill>
                  </a:rPr>
                  <a:t> </a:t>
                </a:r>
                <a14:m>
                  <m:oMath xmlns:m="http://schemas.openxmlformats.org/officeDocument/2006/math">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𝑠</m:t>
                        </m:r>
                      </m:e>
                      <m:sub>
                        <m:r>
                          <a:rPr lang="en-US" b="0" i="1" smtClean="0">
                            <a:solidFill>
                              <a:schemeClr val="tx2"/>
                            </a:solidFill>
                            <a:latin typeface="Cambria Math" panose="02040503050406030204" pitchFamily="18" charset="0"/>
                          </a:rPr>
                          <m:t>𝑘</m:t>
                        </m:r>
                      </m:sub>
                    </m:sSub>
                  </m:oMath>
                </a14:m>
                <a:r>
                  <a:rPr lang="en-US" dirty="0" smtClean="0">
                    <a:solidFill>
                      <a:schemeClr val="tx2"/>
                    </a:solidFill>
                  </a:rPr>
                  <a:t>, </a:t>
                </a:r>
                <a14:m>
                  <m:oMath xmlns:m="http://schemas.openxmlformats.org/officeDocument/2006/math">
                    <m:r>
                      <a:rPr lang="en-US" b="0" i="1" smtClean="0">
                        <a:solidFill>
                          <a:schemeClr val="tx2"/>
                        </a:solidFill>
                        <a:latin typeface="Cambria Math" panose="02040503050406030204" pitchFamily="18" charset="0"/>
                      </a:rPr>
                      <m:t>𝑘</m:t>
                    </m:r>
                    <m:r>
                      <a:rPr lang="en-US" b="0" i="1" smtClean="0">
                        <a:solidFill>
                          <a:schemeClr val="tx2"/>
                        </a:solidFill>
                        <a:latin typeface="Cambria Math" panose="02040503050406030204" pitchFamily="18" charset="0"/>
                      </a:rPr>
                      <m:t>=1,…,</m:t>
                    </m:r>
                    <m:r>
                      <a:rPr lang="en-US" b="0" i="1" smtClean="0">
                        <a:solidFill>
                          <a:schemeClr val="tx2"/>
                        </a:solidFill>
                        <a:latin typeface="Cambria Math" panose="02040503050406030204" pitchFamily="18" charset="0"/>
                      </a:rPr>
                      <m:t>𝐾</m:t>
                    </m:r>
                  </m:oMath>
                </a14:m>
                <a:endParaRPr lang="en-US" dirty="0">
                  <a:solidFill>
                    <a:schemeClr val="tx2"/>
                  </a:solidFill>
                </a:endParaRPr>
              </a:p>
            </p:txBody>
          </p:sp>
        </mc:Choice>
        <mc:Fallback xmlns="">
          <p:sp>
            <p:nvSpPr>
              <p:cNvPr id="176" name="TextBox 175"/>
              <p:cNvSpPr txBox="1">
                <a:spLocks noRot="1" noChangeAspect="1" noMove="1" noResize="1" noEditPoints="1" noAdjustHandles="1" noChangeArrowheads="1" noChangeShapeType="1" noTextEdit="1"/>
              </p:cNvSpPr>
              <p:nvPr/>
            </p:nvSpPr>
            <p:spPr>
              <a:xfrm>
                <a:off x="4444630" y="1539645"/>
                <a:ext cx="2948371" cy="369332"/>
              </a:xfrm>
              <a:prstGeom prst="rect">
                <a:avLst/>
              </a:prstGeom>
              <a:blipFill>
                <a:blip r:embed="rId9"/>
                <a:stretch>
                  <a:fillRect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7" name="TextBox 176"/>
              <p:cNvSpPr txBox="1"/>
              <p:nvPr/>
            </p:nvSpPr>
            <p:spPr>
              <a:xfrm>
                <a:off x="1024129" y="1539645"/>
                <a:ext cx="1321506" cy="668645"/>
              </a:xfrm>
              <a:prstGeom prst="rect">
                <a:avLst/>
              </a:prstGeom>
              <a:noFill/>
            </p:spPr>
            <p:txBody>
              <a:bodyPr wrap="square" rtlCol="0">
                <a:spAutoFit/>
              </a:bodyPr>
              <a:lstStyle/>
              <a:p>
                <a:r>
                  <a:rPr lang="en-US" b="1" dirty="0" smtClean="0">
                    <a:solidFill>
                      <a:schemeClr val="tx2"/>
                    </a:solidFill>
                  </a:rPr>
                  <a:t>Node</a:t>
                </a:r>
                <a:r>
                  <a:rPr lang="en-US" dirty="0" smtClean="0">
                    <a:solidFill>
                      <a:schemeClr val="tx2"/>
                    </a:solidFill>
                  </a:rPr>
                  <a:t> </a:t>
                </a:r>
                <a14:m>
                  <m:oMath xmlns:m="http://schemas.openxmlformats.org/officeDocument/2006/math">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𝑛</m:t>
                        </m:r>
                      </m:e>
                      <m:sub>
                        <m:r>
                          <a:rPr lang="en-US" b="0" i="1" smtClean="0">
                            <a:solidFill>
                              <a:schemeClr val="tx2"/>
                            </a:solidFill>
                            <a:latin typeface="Cambria Math" panose="02040503050406030204" pitchFamily="18" charset="0"/>
                          </a:rPr>
                          <m:t>𝑗</m:t>
                        </m:r>
                      </m:sub>
                    </m:sSub>
                  </m:oMath>
                </a14:m>
                <a:r>
                  <a:rPr lang="en-US" dirty="0" smtClean="0">
                    <a:solidFill>
                      <a:schemeClr val="tx2"/>
                    </a:solidFill>
                  </a:rPr>
                  <a:t>,</a:t>
                </a:r>
              </a:p>
              <a:p>
                <a:pPr/>
                <a14:m>
                  <m:oMathPara xmlns:m="http://schemas.openxmlformats.org/officeDocument/2006/math">
                    <m:oMathParaPr>
                      <m:jc m:val="centerGroup"/>
                    </m:oMathParaPr>
                    <m:oMath xmlns:m="http://schemas.openxmlformats.org/officeDocument/2006/math">
                      <m:r>
                        <a:rPr lang="en-US" b="0" i="1" smtClean="0">
                          <a:solidFill>
                            <a:schemeClr val="tx2"/>
                          </a:solidFill>
                          <a:latin typeface="Cambria Math" panose="02040503050406030204" pitchFamily="18" charset="0"/>
                        </a:rPr>
                        <m:t>𝑗</m:t>
                      </m:r>
                      <m:r>
                        <a:rPr lang="en-US" b="0" i="1" smtClean="0">
                          <a:solidFill>
                            <a:schemeClr val="tx2"/>
                          </a:solidFill>
                          <a:latin typeface="Cambria Math" panose="02040503050406030204" pitchFamily="18" charset="0"/>
                        </a:rPr>
                        <m:t>=1,…,</m:t>
                      </m:r>
                      <m:r>
                        <a:rPr lang="en-US" b="0" i="1" smtClean="0">
                          <a:solidFill>
                            <a:schemeClr val="tx2"/>
                          </a:solidFill>
                          <a:latin typeface="Cambria Math" panose="02040503050406030204" pitchFamily="18" charset="0"/>
                        </a:rPr>
                        <m:t>𝑁</m:t>
                      </m:r>
                    </m:oMath>
                  </m:oMathPara>
                </a14:m>
                <a:endParaRPr lang="en-US" dirty="0">
                  <a:solidFill>
                    <a:schemeClr val="tx2"/>
                  </a:solidFill>
                </a:endParaRPr>
              </a:p>
            </p:txBody>
          </p:sp>
        </mc:Choice>
        <mc:Fallback xmlns="">
          <p:sp>
            <p:nvSpPr>
              <p:cNvPr id="177" name="TextBox 176"/>
              <p:cNvSpPr txBox="1">
                <a:spLocks noRot="1" noChangeAspect="1" noMove="1" noResize="1" noEditPoints="1" noAdjustHandles="1" noChangeArrowheads="1" noChangeShapeType="1" noTextEdit="1"/>
              </p:cNvSpPr>
              <p:nvPr/>
            </p:nvSpPr>
            <p:spPr>
              <a:xfrm>
                <a:off x="1024129" y="1539645"/>
                <a:ext cx="1321506" cy="668645"/>
              </a:xfrm>
              <a:prstGeom prst="rect">
                <a:avLst/>
              </a:prstGeom>
              <a:blipFill>
                <a:blip r:embed="rId10"/>
                <a:stretch>
                  <a:fillRect l="-3687" t="-5505" b="-8257"/>
                </a:stretch>
              </a:blipFill>
            </p:spPr>
            <p:txBody>
              <a:bodyPr/>
              <a:lstStyle/>
              <a:p>
                <a:r>
                  <a:rPr lang="en-US">
                    <a:noFill/>
                  </a:rPr>
                  <a:t> </a:t>
                </a:r>
              </a:p>
            </p:txBody>
          </p:sp>
        </mc:Fallback>
      </mc:AlternateContent>
      <p:sp>
        <p:nvSpPr>
          <p:cNvPr id="186" name="Down Arrow 185"/>
          <p:cNvSpPr/>
          <p:nvPr/>
        </p:nvSpPr>
        <p:spPr>
          <a:xfrm>
            <a:off x="1088533" y="2305878"/>
            <a:ext cx="282176" cy="533444"/>
          </a:xfrm>
          <a:prstGeom prst="downArrow">
            <a:avLst>
              <a:gd name="adj1" fmla="val 50000"/>
              <a:gd name="adj2" fmla="val 120446"/>
            </a:avLst>
          </a:prstGeom>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88" name="Table 187"/>
          <p:cNvGraphicFramePr>
            <a:graphicFrameLocks noGrp="1"/>
          </p:cNvGraphicFramePr>
          <p:nvPr>
            <p:extLst>
              <p:ext uri="{D42A27DB-BD31-4B8C-83A1-F6EECF244321}">
                <p14:modId xmlns:p14="http://schemas.microsoft.com/office/powerpoint/2010/main" val="1625435154"/>
              </p:ext>
            </p:extLst>
          </p:nvPr>
        </p:nvGraphicFramePr>
        <p:xfrm>
          <a:off x="3508511" y="2710340"/>
          <a:ext cx="4818888" cy="3291840"/>
        </p:xfrm>
        <a:graphic>
          <a:graphicData uri="http://schemas.openxmlformats.org/drawingml/2006/table">
            <a:tbl>
              <a:tblPr bandRow="1">
                <a:tableStyleId>{5C22544A-7EE6-4342-B048-85BDC9FD1C3A}</a:tableStyleId>
              </a:tblPr>
              <a:tblGrid>
                <a:gridCol w="602361">
                  <a:extLst>
                    <a:ext uri="{9D8B030D-6E8A-4147-A177-3AD203B41FA5}">
                      <a16:colId xmlns:a16="http://schemas.microsoft.com/office/drawing/2014/main" val="2211040199"/>
                    </a:ext>
                  </a:extLst>
                </a:gridCol>
                <a:gridCol w="602361">
                  <a:extLst>
                    <a:ext uri="{9D8B030D-6E8A-4147-A177-3AD203B41FA5}">
                      <a16:colId xmlns:a16="http://schemas.microsoft.com/office/drawing/2014/main" val="441335217"/>
                    </a:ext>
                  </a:extLst>
                </a:gridCol>
                <a:gridCol w="602361">
                  <a:extLst>
                    <a:ext uri="{9D8B030D-6E8A-4147-A177-3AD203B41FA5}">
                      <a16:colId xmlns:a16="http://schemas.microsoft.com/office/drawing/2014/main" val="2989464073"/>
                    </a:ext>
                  </a:extLst>
                </a:gridCol>
                <a:gridCol w="602361">
                  <a:extLst>
                    <a:ext uri="{9D8B030D-6E8A-4147-A177-3AD203B41FA5}">
                      <a16:colId xmlns:a16="http://schemas.microsoft.com/office/drawing/2014/main" val="2770131203"/>
                    </a:ext>
                  </a:extLst>
                </a:gridCol>
                <a:gridCol w="602361">
                  <a:extLst>
                    <a:ext uri="{9D8B030D-6E8A-4147-A177-3AD203B41FA5}">
                      <a16:colId xmlns:a16="http://schemas.microsoft.com/office/drawing/2014/main" val="4274652293"/>
                    </a:ext>
                  </a:extLst>
                </a:gridCol>
                <a:gridCol w="602361">
                  <a:extLst>
                    <a:ext uri="{9D8B030D-6E8A-4147-A177-3AD203B41FA5}">
                      <a16:colId xmlns:a16="http://schemas.microsoft.com/office/drawing/2014/main" val="2639530305"/>
                    </a:ext>
                  </a:extLst>
                </a:gridCol>
                <a:gridCol w="602361">
                  <a:extLst>
                    <a:ext uri="{9D8B030D-6E8A-4147-A177-3AD203B41FA5}">
                      <a16:colId xmlns:a16="http://schemas.microsoft.com/office/drawing/2014/main" val="3143014377"/>
                    </a:ext>
                  </a:extLst>
                </a:gridCol>
                <a:gridCol w="602361">
                  <a:extLst>
                    <a:ext uri="{9D8B030D-6E8A-4147-A177-3AD203B41FA5}">
                      <a16:colId xmlns:a16="http://schemas.microsoft.com/office/drawing/2014/main" val="3129631468"/>
                    </a:ext>
                  </a:extLst>
                </a:gridCol>
              </a:tblGrid>
              <a:tr h="658368">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0</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0</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0</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extLst>
                  <a:ext uri="{0D108BD9-81ED-4DB2-BD59-A6C34878D82A}">
                    <a16:rowId xmlns:a16="http://schemas.microsoft.com/office/drawing/2014/main" val="1825138920"/>
                  </a:ext>
                </a:extLst>
              </a:tr>
              <a:tr h="658368">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extLst>
                  <a:ext uri="{0D108BD9-81ED-4DB2-BD59-A6C34878D82A}">
                    <a16:rowId xmlns:a16="http://schemas.microsoft.com/office/drawing/2014/main" val="1904950095"/>
                  </a:ext>
                </a:extLst>
              </a:tr>
              <a:tr h="658368">
                <a:tc>
                  <a:txBody>
                    <a:bodyPr/>
                    <a:lstStyle/>
                    <a:p>
                      <a:pPr algn="ctr"/>
                      <a:r>
                        <a:rPr lang="en-US" b="1" dirty="0" smtClean="0">
                          <a:solidFill>
                            <a:schemeClr val="accent1"/>
                          </a:solidFill>
                        </a:rPr>
                        <a:t>0</a:t>
                      </a:r>
                      <a:endParaRPr lang="en-US" b="1" dirty="0">
                        <a:solidFill>
                          <a:schemeClr val="accent1"/>
                        </a:solidFill>
                      </a:endParaRPr>
                    </a:p>
                  </a:txBody>
                  <a:tcPr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0</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0</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0</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extLst>
                  <a:ext uri="{0D108BD9-81ED-4DB2-BD59-A6C34878D82A}">
                    <a16:rowId xmlns:a16="http://schemas.microsoft.com/office/drawing/2014/main" val="2341323978"/>
                  </a:ext>
                </a:extLst>
              </a:tr>
              <a:tr h="658368">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0</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0</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extLst>
                  <a:ext uri="{0D108BD9-81ED-4DB2-BD59-A6C34878D82A}">
                    <a16:rowId xmlns:a16="http://schemas.microsoft.com/office/drawing/2014/main" val="1095652512"/>
                  </a:ext>
                </a:extLst>
              </a:tr>
              <a:tr h="658368">
                <a:tc>
                  <a:txBody>
                    <a:bodyPr/>
                    <a:lstStyle/>
                    <a:p>
                      <a:pPr algn="ctr"/>
                      <a:r>
                        <a:rPr lang="en-US" b="1" dirty="0" smtClean="0">
                          <a:solidFill>
                            <a:schemeClr val="accent1"/>
                          </a:solidFill>
                        </a:rPr>
                        <a:t>0</a:t>
                      </a:r>
                      <a:endParaRPr lang="en-US" b="1" dirty="0">
                        <a:solidFill>
                          <a:schemeClr val="accent1"/>
                        </a:solidFill>
                      </a:endParaRPr>
                    </a:p>
                  </a:txBody>
                  <a:tcPr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0</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0</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0</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80000"/>
                      </a:schemeClr>
                    </a:solidFill>
                  </a:tcPr>
                </a:tc>
                <a:extLst>
                  <a:ext uri="{0D108BD9-81ED-4DB2-BD59-A6C34878D82A}">
                    <a16:rowId xmlns:a16="http://schemas.microsoft.com/office/drawing/2014/main" val="3891671933"/>
                  </a:ext>
                </a:extLst>
              </a:tr>
            </a:tbl>
          </a:graphicData>
        </a:graphic>
      </p:graphicFrame>
      <mc:AlternateContent xmlns:mc="http://schemas.openxmlformats.org/markup-compatibility/2006" xmlns:a14="http://schemas.microsoft.com/office/drawing/2010/main">
        <mc:Choice Requires="a14">
          <p:sp>
            <p:nvSpPr>
              <p:cNvPr id="190" name="TextBox 189"/>
              <p:cNvSpPr txBox="1"/>
              <p:nvPr/>
            </p:nvSpPr>
            <p:spPr>
              <a:xfrm>
                <a:off x="3347892" y="6006813"/>
                <a:ext cx="5140125" cy="391646"/>
              </a:xfrm>
              <a:prstGeom prst="rect">
                <a:avLst/>
              </a:prstGeom>
              <a:noFill/>
            </p:spPr>
            <p:txBody>
              <a:bodyPr wrap="none" rtlCol="0">
                <a:spAutoFit/>
              </a:bodyPr>
              <a:lstStyle/>
              <a:p>
                <a:pPr algn="ctr"/>
                <a:r>
                  <a:rPr lang="en-US" dirty="0" smtClean="0">
                    <a:solidFill>
                      <a:schemeClr val="tx2"/>
                    </a:solidFill>
                  </a:rPr>
                  <a:t>Sensor presence matrix </a:t>
                </a:r>
                <a14:m>
                  <m:oMath xmlns:m="http://schemas.openxmlformats.org/officeDocument/2006/math">
                    <m:sSub>
                      <m:sSubPr>
                        <m:ctrlPr>
                          <a:rPr lang="en-US" b="0" i="1" smtClean="0">
                            <a:solidFill>
                              <a:schemeClr val="tx2"/>
                            </a:solidFill>
                            <a:latin typeface="Cambria Math" panose="02040503050406030204" pitchFamily="18" charset="0"/>
                          </a:rPr>
                        </m:ctrlPr>
                      </m:sSubPr>
                      <m:e>
                        <m:r>
                          <a:rPr lang="en-US" b="1" i="0" smtClean="0">
                            <a:solidFill>
                              <a:schemeClr val="tx2"/>
                            </a:solidFill>
                            <a:latin typeface="Cambria Math" panose="02040503050406030204" pitchFamily="18" charset="0"/>
                          </a:rPr>
                          <m:t>𝐐</m:t>
                        </m:r>
                      </m:e>
                      <m:sub>
                        <m:r>
                          <a:rPr lang="en-US" b="0" i="1" smtClean="0">
                            <a:solidFill>
                              <a:schemeClr val="tx2"/>
                            </a:solidFill>
                            <a:latin typeface="Cambria Math" panose="02040503050406030204" pitchFamily="18" charset="0"/>
                          </a:rPr>
                          <m:t>𝑁</m:t>
                        </m:r>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𝐾</m:t>
                        </m:r>
                      </m:sub>
                    </m:sSub>
                  </m:oMath>
                </a14:m>
                <a:r>
                  <a:rPr lang="en-US" dirty="0" smtClean="0">
                    <a:solidFill>
                      <a:schemeClr val="tx2"/>
                    </a:solidFill>
                  </a:rPr>
                  <a:t>, </a:t>
                </a:r>
                <a14:m>
                  <m:oMath xmlns:m="http://schemas.openxmlformats.org/officeDocument/2006/math">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𝑄</m:t>
                        </m:r>
                      </m:e>
                      <m:sub>
                        <m:r>
                          <a:rPr lang="en-US" b="0" i="1" smtClean="0">
                            <a:solidFill>
                              <a:schemeClr val="tx2"/>
                            </a:solidFill>
                            <a:latin typeface="Cambria Math" panose="02040503050406030204" pitchFamily="18" charset="0"/>
                          </a:rPr>
                          <m:t>𝑗</m:t>
                        </m:r>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𝑘</m:t>
                        </m:r>
                      </m:sub>
                    </m:sSub>
                    <m:r>
                      <a:rPr lang="en-US" b="0" i="1" smtClean="0">
                        <a:solidFill>
                          <a:schemeClr val="tx2"/>
                        </a:solidFill>
                        <a:latin typeface="Cambria Math" panose="02040503050406030204" pitchFamily="18" charset="0"/>
                      </a:rPr>
                      <m:t>=1</m:t>
                    </m:r>
                  </m:oMath>
                </a14:m>
                <a:r>
                  <a:rPr lang="en-US" dirty="0" smtClean="0">
                    <a:solidFill>
                      <a:schemeClr val="tx2"/>
                    </a:solidFill>
                  </a:rPr>
                  <a:t> if </a:t>
                </a:r>
                <a14:m>
                  <m:oMath xmlns:m="http://schemas.openxmlformats.org/officeDocument/2006/math">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𝑛</m:t>
                        </m:r>
                      </m:e>
                      <m:sub>
                        <m:r>
                          <a:rPr lang="en-US" b="0" i="1" smtClean="0">
                            <a:solidFill>
                              <a:schemeClr val="tx2"/>
                            </a:solidFill>
                            <a:latin typeface="Cambria Math" panose="02040503050406030204" pitchFamily="18" charset="0"/>
                          </a:rPr>
                          <m:t>𝑗</m:t>
                        </m:r>
                      </m:sub>
                    </m:sSub>
                  </m:oMath>
                </a14:m>
                <a:r>
                  <a:rPr lang="en-US" dirty="0" smtClean="0">
                    <a:solidFill>
                      <a:schemeClr val="tx2"/>
                    </a:solidFill>
                  </a:rPr>
                  <a:t> has </a:t>
                </a:r>
                <a14:m>
                  <m:oMath xmlns:m="http://schemas.openxmlformats.org/officeDocument/2006/math">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𝑠</m:t>
                        </m:r>
                      </m:e>
                      <m:sub>
                        <m:r>
                          <a:rPr lang="en-US" b="0" i="1" smtClean="0">
                            <a:solidFill>
                              <a:schemeClr val="tx2"/>
                            </a:solidFill>
                            <a:latin typeface="Cambria Math" panose="02040503050406030204" pitchFamily="18" charset="0"/>
                          </a:rPr>
                          <m:t>𝑘</m:t>
                        </m:r>
                      </m:sub>
                    </m:sSub>
                  </m:oMath>
                </a14:m>
                <a:endParaRPr lang="en-US" dirty="0">
                  <a:solidFill>
                    <a:schemeClr val="tx2"/>
                  </a:solidFill>
                </a:endParaRPr>
              </a:p>
            </p:txBody>
          </p:sp>
        </mc:Choice>
        <mc:Fallback xmlns="">
          <p:sp>
            <p:nvSpPr>
              <p:cNvPr id="190" name="TextBox 189"/>
              <p:cNvSpPr txBox="1">
                <a:spLocks noRot="1" noChangeAspect="1" noMove="1" noResize="1" noEditPoints="1" noAdjustHandles="1" noChangeArrowheads="1" noChangeShapeType="1" noTextEdit="1"/>
              </p:cNvSpPr>
              <p:nvPr/>
            </p:nvSpPr>
            <p:spPr>
              <a:xfrm>
                <a:off x="3347892" y="6006813"/>
                <a:ext cx="5140125" cy="391646"/>
              </a:xfrm>
              <a:prstGeom prst="rect">
                <a:avLst/>
              </a:prstGeom>
              <a:blipFill>
                <a:blip r:embed="rId11"/>
                <a:stretch>
                  <a:fillRect l="-712" t="-7692" b="-16923"/>
                </a:stretch>
              </a:blipFill>
            </p:spPr>
            <p:txBody>
              <a:bodyPr/>
              <a:lstStyle/>
              <a:p>
                <a:r>
                  <a:rPr lang="en-US">
                    <a:noFill/>
                  </a:rPr>
                  <a:t> </a:t>
                </a:r>
              </a:p>
            </p:txBody>
          </p:sp>
        </mc:Fallback>
      </mc:AlternateContent>
    </p:spTree>
    <p:extLst>
      <p:ext uri="{BB962C8B-B14F-4D97-AF65-F5344CB8AC3E}">
        <p14:creationId xmlns:p14="http://schemas.microsoft.com/office/powerpoint/2010/main" val="3621706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500"/>
                                        <p:tgtEl>
                                          <p:spTgt spid="18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0"/>
                                        </p:tgtEl>
                                        <p:attrNameLst>
                                          <p:attrName>style.visibility</p:attrName>
                                        </p:attrNameLst>
                                      </p:cBhvr>
                                      <p:to>
                                        <p:strVal val="visible"/>
                                      </p:to>
                                    </p:set>
                                    <p:animEffect transition="in" filter="fade">
                                      <p:cBhvr>
                                        <p:cTn id="10" dur="5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Calibration time and period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28700" y="1703673"/>
                <a:ext cx="7200900" cy="4163728"/>
              </a:xfrm>
            </p:spPr>
            <p:txBody>
              <a:bodyPr>
                <a:normAutofit/>
              </a:bodyPr>
              <a:lstStyle/>
              <a:p>
                <a:r>
                  <a:rPr lang="en-US" dirty="0" smtClean="0"/>
                  <a:t>Each sensor of type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𝑘</m:t>
                        </m:r>
                      </m:sub>
                    </m:sSub>
                  </m:oMath>
                </a14:m>
                <a:r>
                  <a:rPr lang="en-US" dirty="0" smtClean="0"/>
                  <a:t> </a:t>
                </a:r>
                <a:r>
                  <a:rPr lang="en-US" dirty="0"/>
                  <a:t>is associated with </a:t>
                </a:r>
                <a:r>
                  <a:rPr lang="en-US" dirty="0" smtClean="0"/>
                  <a:t>a </a:t>
                </a:r>
                <a:r>
                  <a:rPr lang="en-US" b="1" dirty="0" smtClean="0"/>
                  <a:t>calibration time</a:t>
                </a:r>
                <a:r>
                  <a:rPr lang="en-US" dirty="0" smtClean="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𝜏</m:t>
                        </m:r>
                      </m:e>
                      <m:sub>
                        <m:r>
                          <a:rPr lang="en-US" b="0" i="1" smtClean="0">
                            <a:latin typeface="Cambria Math" panose="02040503050406030204" pitchFamily="18" charset="0"/>
                          </a:rPr>
                          <m:t>𝑘</m:t>
                        </m:r>
                      </m:sub>
                    </m:sSub>
                  </m:oMath>
                </a14:m>
                <a:r>
                  <a:rPr lang="en-US" dirty="0" smtClean="0"/>
                  <a:t>, i.e. how long does it take to calibrate a sensor of this type; and a </a:t>
                </a:r>
                <a:r>
                  <a:rPr lang="en-US" b="1" dirty="0"/>
                  <a:t>calibration period</a:t>
                </a:r>
                <a:r>
                  <a:rPr lang="en-US" dirty="0" smtClean="0"/>
                  <a:t>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𝑇</m:t>
                        </m:r>
                      </m:e>
                      <m:sub>
                        <m:r>
                          <a:rPr lang="en-US" i="1" dirty="0" smtClean="0">
                            <a:latin typeface="Cambria Math" panose="02040503050406030204" pitchFamily="18" charset="0"/>
                          </a:rPr>
                          <m:t>𝑘</m:t>
                        </m:r>
                      </m:sub>
                    </m:sSub>
                  </m:oMath>
                </a14:m>
                <a:r>
                  <a:rPr lang="en-US" dirty="0" smtClean="0"/>
                  <a:t>, i.e. how </a:t>
                </a:r>
                <a:r>
                  <a:rPr lang="en-US" dirty="0"/>
                  <a:t>often </a:t>
                </a:r>
                <a:r>
                  <a:rPr lang="en-US" dirty="0" smtClean="0"/>
                  <a:t>a sensor of this </a:t>
                </a:r>
                <a:r>
                  <a:rPr lang="en-US" dirty="0"/>
                  <a:t>type </a:t>
                </a:r>
                <a:r>
                  <a:rPr lang="en-US" dirty="0" smtClean="0"/>
                  <a:t>needs </a:t>
                </a:r>
                <a:r>
                  <a:rPr lang="en-US" dirty="0"/>
                  <a:t>to be </a:t>
                </a:r>
                <a:r>
                  <a:rPr lang="en-US" dirty="0" smtClean="0"/>
                  <a:t>calibrated. For example –</a:t>
                </a:r>
              </a:p>
              <a:p>
                <a:pPr marL="0" indent="0">
                  <a:buNone/>
                </a:pPr>
                <a:endParaRPr lang="en-US" dirty="0"/>
              </a:p>
              <a:p>
                <a:pPr marL="0" indent="0">
                  <a:buNone/>
                </a:pPr>
                <a:endParaRPr lang="en-US" dirty="0" smtClean="0"/>
              </a:p>
              <a:p>
                <a:pPr marL="0" indent="0">
                  <a:buNone/>
                </a:pPr>
                <a:endParaRPr lang="en-US" dirty="0"/>
              </a:p>
              <a:p>
                <a:r>
                  <a:rPr lang="en-US" dirty="0"/>
                  <a:t>Each </a:t>
                </a:r>
                <a:r>
                  <a:rPr lang="en-US" dirty="0" smtClean="0"/>
                  <a:t>individual sensor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𝑗</m:t>
                        </m:r>
                        <m:r>
                          <a:rPr lang="en-US" b="0" i="1" smtClean="0">
                            <a:latin typeface="Cambria Math" panose="02040503050406030204" pitchFamily="18" charset="0"/>
                          </a:rPr>
                          <m:t>,</m:t>
                        </m:r>
                        <m:r>
                          <a:rPr lang="en-US" b="0" i="1" smtClean="0">
                            <a:latin typeface="Cambria Math" panose="02040503050406030204" pitchFamily="18" charset="0"/>
                          </a:rPr>
                          <m:t>𝑘</m:t>
                        </m:r>
                      </m:e>
                    </m:d>
                  </m:oMath>
                </a14:m>
                <a:r>
                  <a:rPr lang="en-US" dirty="0" smtClean="0"/>
                  <a:t> is </a:t>
                </a:r>
                <a:r>
                  <a:rPr lang="en-US" dirty="0"/>
                  <a:t>associated with a </a:t>
                </a:r>
                <a:r>
                  <a:rPr lang="en-US" b="1" dirty="0" smtClean="0"/>
                  <a:t>time to next calibration (TTNC)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𝑗</m:t>
                        </m:r>
                        <m:r>
                          <a:rPr lang="en-US" b="0" i="1" smtClean="0">
                            <a:latin typeface="Cambria Math" panose="02040503050406030204" pitchFamily="18" charset="0"/>
                          </a:rPr>
                          <m:t>,</m:t>
                        </m:r>
                        <m:r>
                          <a:rPr lang="en-US" b="0" i="1" smtClean="0">
                            <a:latin typeface="Cambria Math" panose="02040503050406030204" pitchFamily="18" charset="0"/>
                          </a:rPr>
                          <m:t>𝑘</m:t>
                        </m:r>
                      </m:sub>
                    </m:sSub>
                  </m:oMath>
                </a14:m>
                <a:r>
                  <a:rPr lang="en-US" dirty="0" smtClean="0"/>
                  <a:t> at any time instant. If the TTNC of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𝑗</m:t>
                        </m:r>
                        <m:r>
                          <a:rPr lang="en-US" i="1">
                            <a:latin typeface="Cambria Math" panose="02040503050406030204" pitchFamily="18" charset="0"/>
                          </a:rPr>
                          <m:t>,</m:t>
                        </m:r>
                        <m:r>
                          <a:rPr lang="en-US" i="1">
                            <a:latin typeface="Cambria Math" panose="02040503050406030204" pitchFamily="18" charset="0"/>
                          </a:rPr>
                          <m:t>𝑘</m:t>
                        </m:r>
                      </m:e>
                    </m:d>
                  </m:oMath>
                </a14:m>
                <a:r>
                  <a:rPr lang="en-US" dirty="0" smtClean="0"/>
                  <a:t> drops to 0, an iteration must be carried out to ensure its acceptable accuracy. After calibration, the TTNC changes back to the calibration period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𝑇</m:t>
                        </m:r>
                      </m:e>
                      <m:sub>
                        <m:r>
                          <a:rPr lang="en-US" i="1" dirty="0">
                            <a:latin typeface="Cambria Math" panose="02040503050406030204" pitchFamily="18" charset="0"/>
                          </a:rPr>
                          <m:t>𝑘</m:t>
                        </m:r>
                      </m:sub>
                    </m:sSub>
                  </m:oMath>
                </a14:m>
                <a:r>
                  <a:rPr lang="en-US" dirty="0" smtClean="0"/>
                  <a:t> of sensor type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𝑘</m:t>
                        </m:r>
                      </m:sub>
                    </m:sSub>
                  </m:oMath>
                </a14:m>
                <a:r>
                  <a:rPr lang="en-US" dirty="0" smtClean="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28700" y="1703673"/>
                <a:ext cx="7200900" cy="4163728"/>
              </a:xfrm>
              <a:blipFill>
                <a:blip r:embed="rId2"/>
                <a:stretch>
                  <a:fillRect l="-762" t="-1170" r="-762" b="-2485"/>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9E57DC2-970A-4B3E-BB1C-7A09969E49DF}" type="slidenum">
              <a:rPr lang="en-US" smtClean="0"/>
              <a:t>38</a:t>
            </a:fld>
            <a:endParaRPr lang="en-US" dirty="0"/>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2055365688"/>
                  </p:ext>
                </p:extLst>
              </p:nvPr>
            </p:nvGraphicFramePr>
            <p:xfrm>
              <a:off x="1530626" y="3036957"/>
              <a:ext cx="6510141" cy="1112520"/>
            </p:xfrm>
            <a:graphic>
              <a:graphicData uri="http://schemas.openxmlformats.org/drawingml/2006/table">
                <a:tbl>
                  <a:tblPr firstRow="1" firstCol="1" bandRow="1">
                    <a:tableStyleId>{00A15C55-8517-42AA-B614-E9B94910E393}</a:tableStyleId>
                  </a:tblPr>
                  <a:tblGrid>
                    <a:gridCol w="1083365">
                      <a:extLst>
                        <a:ext uri="{9D8B030D-6E8A-4147-A177-3AD203B41FA5}">
                          <a16:colId xmlns:a16="http://schemas.microsoft.com/office/drawing/2014/main" val="2327132213"/>
                        </a:ext>
                      </a:extLst>
                    </a:gridCol>
                    <a:gridCol w="678347">
                      <a:extLst>
                        <a:ext uri="{9D8B030D-6E8A-4147-A177-3AD203B41FA5}">
                          <a16:colId xmlns:a16="http://schemas.microsoft.com/office/drawing/2014/main" val="1329569229"/>
                        </a:ext>
                      </a:extLst>
                    </a:gridCol>
                    <a:gridCol w="678347">
                      <a:extLst>
                        <a:ext uri="{9D8B030D-6E8A-4147-A177-3AD203B41FA5}">
                          <a16:colId xmlns:a16="http://schemas.microsoft.com/office/drawing/2014/main" val="2208374946"/>
                        </a:ext>
                      </a:extLst>
                    </a:gridCol>
                    <a:gridCol w="678347">
                      <a:extLst>
                        <a:ext uri="{9D8B030D-6E8A-4147-A177-3AD203B41FA5}">
                          <a16:colId xmlns:a16="http://schemas.microsoft.com/office/drawing/2014/main" val="1058379382"/>
                        </a:ext>
                      </a:extLst>
                    </a:gridCol>
                    <a:gridCol w="678347">
                      <a:extLst>
                        <a:ext uri="{9D8B030D-6E8A-4147-A177-3AD203B41FA5}">
                          <a16:colId xmlns:a16="http://schemas.microsoft.com/office/drawing/2014/main" val="4246866132"/>
                        </a:ext>
                      </a:extLst>
                    </a:gridCol>
                    <a:gridCol w="678347">
                      <a:extLst>
                        <a:ext uri="{9D8B030D-6E8A-4147-A177-3AD203B41FA5}">
                          <a16:colId xmlns:a16="http://schemas.microsoft.com/office/drawing/2014/main" val="319780999"/>
                        </a:ext>
                      </a:extLst>
                    </a:gridCol>
                    <a:gridCol w="678347">
                      <a:extLst>
                        <a:ext uri="{9D8B030D-6E8A-4147-A177-3AD203B41FA5}">
                          <a16:colId xmlns:a16="http://schemas.microsoft.com/office/drawing/2014/main" val="2199437747"/>
                        </a:ext>
                      </a:extLst>
                    </a:gridCol>
                    <a:gridCol w="678347">
                      <a:extLst>
                        <a:ext uri="{9D8B030D-6E8A-4147-A177-3AD203B41FA5}">
                          <a16:colId xmlns:a16="http://schemas.microsoft.com/office/drawing/2014/main" val="1128019955"/>
                        </a:ext>
                      </a:extLst>
                    </a:gridCol>
                    <a:gridCol w="678347">
                      <a:extLst>
                        <a:ext uri="{9D8B030D-6E8A-4147-A177-3AD203B41FA5}">
                          <a16:colId xmlns:a16="http://schemas.microsoft.com/office/drawing/2014/main" val="1736101587"/>
                        </a:ext>
                      </a:extLst>
                    </a:gridCol>
                  </a:tblGrid>
                  <a:tr h="370840">
                    <a:tc>
                      <a:txBody>
                        <a:bodyPr/>
                        <a:lstStyle/>
                        <a:p>
                          <a:pPr algn="ctr"/>
                          <a:endParaRPr lang="en-US" sz="1400"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𝒔</m:t>
                                    </m:r>
                                  </m:e>
                                  <m:sub>
                                    <m:r>
                                      <a:rPr lang="en-US" sz="1400" b="1" i="1" smtClean="0">
                                        <a:latin typeface="Cambria Math" panose="02040503050406030204" pitchFamily="18" charset="0"/>
                                      </a:rPr>
                                      <m:t>𝟏</m:t>
                                    </m:r>
                                  </m:sub>
                                </m:sSub>
                              </m:oMath>
                            </m:oMathPara>
                          </a14:m>
                          <a:endParaRPr lang="en-US" sz="1400"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𝒔</m:t>
                                    </m:r>
                                  </m:e>
                                  <m:sub>
                                    <m:r>
                                      <a:rPr kumimoji="0" lang="en-US" sz="1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𝟐</m:t>
                                    </m:r>
                                  </m:sub>
                                </m:sSub>
                              </m:oMath>
                            </m:oMathPara>
                          </a14:m>
                          <a:endParaRPr kumimoji="0" lang="en-US" sz="1400" b="1"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𝒔</m:t>
                                    </m:r>
                                  </m:e>
                                  <m:sub>
                                    <m:r>
                                      <a:rPr kumimoji="0" lang="en-US" sz="1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𝟑</m:t>
                                    </m:r>
                                  </m:sub>
                                </m:sSub>
                              </m:oMath>
                            </m:oMathPara>
                          </a14:m>
                          <a:endParaRPr kumimoji="0" lang="en-US" sz="1400" b="1"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𝒔</m:t>
                                    </m:r>
                                  </m:e>
                                  <m:sub>
                                    <m:r>
                                      <a:rPr kumimoji="0" lang="en-US" sz="1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𝟒</m:t>
                                    </m:r>
                                  </m:sub>
                                </m:sSub>
                              </m:oMath>
                            </m:oMathPara>
                          </a14:m>
                          <a:endParaRPr kumimoji="0" lang="en-US" sz="1400" b="1"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𝒔</m:t>
                                    </m:r>
                                  </m:e>
                                  <m:sub>
                                    <m:r>
                                      <a:rPr kumimoji="0" lang="en-US" sz="1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𝟓</m:t>
                                    </m:r>
                                  </m:sub>
                                </m:sSub>
                              </m:oMath>
                            </m:oMathPara>
                          </a14:m>
                          <a:endParaRPr kumimoji="0" lang="en-US" sz="1400" b="1"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𝒔</m:t>
                                    </m:r>
                                  </m:e>
                                  <m:sub>
                                    <m:r>
                                      <a:rPr kumimoji="0" lang="en-US" sz="1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𝟔</m:t>
                                    </m:r>
                                  </m:sub>
                                </m:sSub>
                              </m:oMath>
                            </m:oMathPara>
                          </a14:m>
                          <a:endParaRPr kumimoji="0" lang="en-US" sz="1400" b="1"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𝒔</m:t>
                                    </m:r>
                                  </m:e>
                                  <m:sub>
                                    <m:r>
                                      <a:rPr kumimoji="0" lang="en-US" sz="1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𝟕</m:t>
                                    </m:r>
                                  </m:sub>
                                </m:sSub>
                              </m:oMath>
                            </m:oMathPara>
                          </a14:m>
                          <a:endParaRPr kumimoji="0" lang="en-US" sz="1400" b="1"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1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𝒔</m:t>
                                    </m:r>
                                  </m:e>
                                  <m:sub>
                                    <m:r>
                                      <a:rPr kumimoji="0" lang="en-US" sz="1400" b="1"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𝟖</m:t>
                                    </m:r>
                                  </m:sub>
                                </m:sSub>
                              </m:oMath>
                            </m:oMathPara>
                          </a14:m>
                          <a:endParaRPr kumimoji="0" lang="en-US" sz="1400" b="1"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a:txBody>
                      <a:tcPr anchor="ctr"/>
                    </a:tc>
                    <a:extLst>
                      <a:ext uri="{0D108BD9-81ED-4DB2-BD59-A6C34878D82A}">
                        <a16:rowId xmlns:a16="http://schemas.microsoft.com/office/drawing/2014/main" val="2243383444"/>
                      </a:ext>
                    </a:extLst>
                  </a:tr>
                  <a:tr h="370840">
                    <a:tc>
                      <a:txBody>
                        <a:bodyPr/>
                        <a:lstStyle/>
                        <a:p>
                          <a:pPr algn="ctr"/>
                          <a14:m>
                            <m:oMath xmlns:m="http://schemas.openxmlformats.org/officeDocument/2006/math">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𝝉</m:t>
                                  </m:r>
                                </m:e>
                                <m:sub>
                                  <m:r>
                                    <a:rPr lang="en-US" sz="1400" b="1" i="1" smtClean="0">
                                      <a:latin typeface="Cambria Math" panose="02040503050406030204" pitchFamily="18" charset="0"/>
                                    </a:rPr>
                                    <m:t>𝒌</m:t>
                                  </m:r>
                                </m:sub>
                              </m:sSub>
                            </m:oMath>
                          </a14:m>
                          <a:r>
                            <a:rPr lang="en-US" sz="1400" dirty="0" smtClean="0"/>
                            <a:t> / min</a:t>
                          </a:r>
                          <a:endParaRPr lang="en-US" sz="1400" dirty="0"/>
                        </a:p>
                      </a:txBody>
                      <a:tcPr anchor="ctr"/>
                    </a:tc>
                    <a:tc>
                      <a:txBody>
                        <a:bodyPr/>
                        <a:lstStyle/>
                        <a:p>
                          <a:pPr algn="ctr"/>
                          <a:r>
                            <a:rPr lang="en-US" sz="1400" b="0" dirty="0" smtClean="0">
                              <a:solidFill>
                                <a:schemeClr val="tx2"/>
                              </a:solidFill>
                            </a:rPr>
                            <a:t>20</a:t>
                          </a:r>
                          <a:endParaRPr lang="en-US" sz="1400" b="0" dirty="0">
                            <a:solidFill>
                              <a:schemeClr val="tx2"/>
                            </a:solidFill>
                          </a:endParaRPr>
                        </a:p>
                      </a:txBody>
                      <a:tcPr anchor="ctr"/>
                    </a:tc>
                    <a:tc>
                      <a:txBody>
                        <a:bodyPr/>
                        <a:lstStyle/>
                        <a:p>
                          <a:pPr algn="ctr"/>
                          <a:r>
                            <a:rPr lang="en-US" sz="1400" b="0" dirty="0" smtClean="0">
                              <a:solidFill>
                                <a:schemeClr val="tx2"/>
                              </a:solidFill>
                            </a:rPr>
                            <a:t>20</a:t>
                          </a:r>
                          <a:endParaRPr lang="en-US" sz="1400" b="0" dirty="0">
                            <a:solidFill>
                              <a:schemeClr val="tx2"/>
                            </a:solidFill>
                          </a:endParaRPr>
                        </a:p>
                      </a:txBody>
                      <a:tcPr anchor="ctr"/>
                    </a:tc>
                    <a:tc>
                      <a:txBody>
                        <a:bodyPr/>
                        <a:lstStyle/>
                        <a:p>
                          <a:pPr algn="ctr"/>
                          <a:r>
                            <a:rPr lang="en-US" sz="1400" b="0" dirty="0" smtClean="0">
                              <a:solidFill>
                                <a:schemeClr val="tx2"/>
                              </a:solidFill>
                            </a:rPr>
                            <a:t>30</a:t>
                          </a:r>
                          <a:endParaRPr lang="en-US" sz="1400" b="0" dirty="0">
                            <a:solidFill>
                              <a:schemeClr val="tx2"/>
                            </a:solidFill>
                          </a:endParaRPr>
                        </a:p>
                      </a:txBody>
                      <a:tcPr anchor="ctr"/>
                    </a:tc>
                    <a:tc>
                      <a:txBody>
                        <a:bodyPr/>
                        <a:lstStyle/>
                        <a:p>
                          <a:pPr algn="ctr"/>
                          <a:r>
                            <a:rPr lang="en-US" sz="1400" b="0" dirty="0" smtClean="0">
                              <a:solidFill>
                                <a:schemeClr val="tx2"/>
                              </a:solidFill>
                            </a:rPr>
                            <a:t>1</a:t>
                          </a:r>
                          <a:endParaRPr lang="en-US" sz="1400" b="0" dirty="0">
                            <a:solidFill>
                              <a:schemeClr val="tx2"/>
                            </a:solidFill>
                          </a:endParaRPr>
                        </a:p>
                      </a:txBody>
                      <a:tcPr anchor="ctr"/>
                    </a:tc>
                    <a:tc>
                      <a:txBody>
                        <a:bodyPr/>
                        <a:lstStyle/>
                        <a:p>
                          <a:pPr algn="ctr"/>
                          <a:r>
                            <a:rPr lang="en-US" sz="1400" b="0" dirty="0" smtClean="0">
                              <a:solidFill>
                                <a:schemeClr val="tx2"/>
                              </a:solidFill>
                            </a:rPr>
                            <a:t>5</a:t>
                          </a:r>
                          <a:endParaRPr lang="en-US" sz="1400" b="0" dirty="0">
                            <a:solidFill>
                              <a:schemeClr val="tx2"/>
                            </a:solidFill>
                          </a:endParaRPr>
                        </a:p>
                      </a:txBody>
                      <a:tcPr anchor="ctr"/>
                    </a:tc>
                    <a:tc>
                      <a:txBody>
                        <a:bodyPr/>
                        <a:lstStyle/>
                        <a:p>
                          <a:pPr algn="ctr"/>
                          <a:r>
                            <a:rPr lang="en-US" sz="1400" b="0" dirty="0" smtClean="0">
                              <a:solidFill>
                                <a:schemeClr val="tx2"/>
                              </a:solidFill>
                            </a:rPr>
                            <a:t>20</a:t>
                          </a:r>
                          <a:endParaRPr lang="en-US" sz="1400" b="0" dirty="0">
                            <a:solidFill>
                              <a:schemeClr val="tx2"/>
                            </a:solidFill>
                          </a:endParaRPr>
                        </a:p>
                      </a:txBody>
                      <a:tcPr anchor="ctr"/>
                    </a:tc>
                    <a:tc>
                      <a:txBody>
                        <a:bodyPr/>
                        <a:lstStyle/>
                        <a:p>
                          <a:pPr algn="ctr"/>
                          <a:r>
                            <a:rPr lang="en-US" sz="1400" b="0" dirty="0" smtClean="0">
                              <a:solidFill>
                                <a:schemeClr val="tx2"/>
                              </a:solidFill>
                            </a:rPr>
                            <a:t>15</a:t>
                          </a:r>
                          <a:endParaRPr lang="en-US" sz="1400" b="0" dirty="0">
                            <a:solidFill>
                              <a:schemeClr val="tx2"/>
                            </a:solidFill>
                          </a:endParaRPr>
                        </a:p>
                      </a:txBody>
                      <a:tcPr anchor="ctr"/>
                    </a:tc>
                    <a:tc>
                      <a:txBody>
                        <a:bodyPr/>
                        <a:lstStyle/>
                        <a:p>
                          <a:pPr algn="ctr"/>
                          <a:r>
                            <a:rPr lang="en-US" sz="1400" b="0" dirty="0" smtClean="0">
                              <a:solidFill>
                                <a:schemeClr val="tx2"/>
                              </a:solidFill>
                            </a:rPr>
                            <a:t>20</a:t>
                          </a:r>
                          <a:endParaRPr lang="en-US" sz="1400" b="0" dirty="0">
                            <a:solidFill>
                              <a:schemeClr val="tx2"/>
                            </a:solidFill>
                          </a:endParaRPr>
                        </a:p>
                      </a:txBody>
                      <a:tcPr anchor="ctr"/>
                    </a:tc>
                    <a:extLst>
                      <a:ext uri="{0D108BD9-81ED-4DB2-BD59-A6C34878D82A}">
                        <a16:rowId xmlns:a16="http://schemas.microsoft.com/office/drawing/2014/main" val="3691959397"/>
                      </a:ext>
                    </a:extLst>
                  </a:tr>
                  <a:tr h="370840">
                    <a:tc>
                      <a:txBody>
                        <a:bodyPr/>
                        <a:lstStyle/>
                        <a:p>
                          <a:pPr algn="ctr"/>
                          <a14:m>
                            <m:oMath xmlns:m="http://schemas.openxmlformats.org/officeDocument/2006/math">
                              <m:sSub>
                                <m:sSubPr>
                                  <m:ctrlPr>
                                    <a:rPr lang="en-US" sz="1400" b="1" i="1" smtClean="0">
                                      <a:latin typeface="Cambria Math" panose="02040503050406030204" pitchFamily="18" charset="0"/>
                                    </a:rPr>
                                  </m:ctrlPr>
                                </m:sSubPr>
                                <m:e>
                                  <m:r>
                                    <a:rPr lang="en-US" sz="1400" b="1" i="1" smtClean="0">
                                      <a:latin typeface="Cambria Math" panose="02040503050406030204" pitchFamily="18" charset="0"/>
                                    </a:rPr>
                                    <m:t>𝑻</m:t>
                                  </m:r>
                                </m:e>
                                <m:sub>
                                  <m:r>
                                    <a:rPr lang="en-US" sz="1400" b="1" i="1" smtClean="0">
                                      <a:latin typeface="Cambria Math" panose="02040503050406030204" pitchFamily="18" charset="0"/>
                                    </a:rPr>
                                    <m:t>𝒌</m:t>
                                  </m:r>
                                </m:sub>
                              </m:sSub>
                            </m:oMath>
                          </a14:m>
                          <a:r>
                            <a:rPr lang="en-US" sz="1400" dirty="0" smtClean="0"/>
                            <a:t> / day</a:t>
                          </a:r>
                          <a:endParaRPr lang="en-US" sz="1400" dirty="0"/>
                        </a:p>
                      </a:txBody>
                      <a:tcPr anchor="ctr"/>
                    </a:tc>
                    <a:tc>
                      <a:txBody>
                        <a:bodyPr/>
                        <a:lstStyle/>
                        <a:p>
                          <a:pPr algn="ctr"/>
                          <a:r>
                            <a:rPr lang="en-US" sz="1400" b="0" dirty="0" smtClean="0">
                              <a:solidFill>
                                <a:schemeClr val="tx2"/>
                              </a:solidFill>
                            </a:rPr>
                            <a:t>60</a:t>
                          </a:r>
                          <a:endParaRPr lang="en-US" sz="1400" b="0" dirty="0">
                            <a:solidFill>
                              <a:schemeClr val="tx2"/>
                            </a:solidFill>
                          </a:endParaRPr>
                        </a:p>
                      </a:txBody>
                      <a:tcPr anchor="ctr"/>
                    </a:tc>
                    <a:tc>
                      <a:txBody>
                        <a:bodyPr/>
                        <a:lstStyle/>
                        <a:p>
                          <a:pPr algn="ctr"/>
                          <a:r>
                            <a:rPr lang="en-US" sz="1400" b="0" dirty="0" smtClean="0">
                              <a:solidFill>
                                <a:schemeClr val="tx2"/>
                              </a:solidFill>
                            </a:rPr>
                            <a:t>28</a:t>
                          </a:r>
                          <a:endParaRPr lang="en-US" sz="1400" b="0" dirty="0">
                            <a:solidFill>
                              <a:schemeClr val="tx2"/>
                            </a:solidFill>
                          </a:endParaRPr>
                        </a:p>
                      </a:txBody>
                      <a:tcPr anchor="ctr"/>
                    </a:tc>
                    <a:tc>
                      <a:txBody>
                        <a:bodyPr/>
                        <a:lstStyle/>
                        <a:p>
                          <a:pPr algn="ctr"/>
                          <a:r>
                            <a:rPr lang="en-US" sz="1400" b="0" dirty="0" smtClean="0">
                              <a:solidFill>
                                <a:schemeClr val="tx2"/>
                              </a:solidFill>
                            </a:rPr>
                            <a:t>16</a:t>
                          </a:r>
                          <a:endParaRPr lang="en-US" sz="1400" b="0" dirty="0">
                            <a:solidFill>
                              <a:schemeClr val="tx2"/>
                            </a:solidFill>
                          </a:endParaRPr>
                        </a:p>
                      </a:txBody>
                      <a:tcPr anchor="ctr"/>
                    </a:tc>
                    <a:tc>
                      <a:txBody>
                        <a:bodyPr/>
                        <a:lstStyle/>
                        <a:p>
                          <a:pPr algn="ctr"/>
                          <a:r>
                            <a:rPr lang="en-US" sz="1400" b="0" dirty="0" smtClean="0">
                              <a:solidFill>
                                <a:schemeClr val="tx2"/>
                              </a:solidFill>
                            </a:rPr>
                            <a:t>90</a:t>
                          </a:r>
                          <a:endParaRPr lang="en-US" sz="1400" b="0" dirty="0">
                            <a:solidFill>
                              <a:schemeClr val="tx2"/>
                            </a:solidFill>
                          </a:endParaRPr>
                        </a:p>
                      </a:txBody>
                      <a:tcPr anchor="ctr"/>
                    </a:tc>
                    <a:tc>
                      <a:txBody>
                        <a:bodyPr/>
                        <a:lstStyle/>
                        <a:p>
                          <a:pPr algn="ctr"/>
                          <a:r>
                            <a:rPr lang="en-US" sz="1400" b="0" dirty="0" smtClean="0">
                              <a:solidFill>
                                <a:schemeClr val="tx2"/>
                              </a:solidFill>
                            </a:rPr>
                            <a:t>7</a:t>
                          </a:r>
                          <a:endParaRPr lang="en-US" sz="1400" b="0" dirty="0">
                            <a:solidFill>
                              <a:schemeClr val="tx2"/>
                            </a:solidFill>
                          </a:endParaRPr>
                        </a:p>
                      </a:txBody>
                      <a:tcPr anchor="ctr"/>
                    </a:tc>
                    <a:tc>
                      <a:txBody>
                        <a:bodyPr/>
                        <a:lstStyle/>
                        <a:p>
                          <a:pPr algn="ctr"/>
                          <a:r>
                            <a:rPr lang="en-US" sz="1400" b="0" dirty="0" smtClean="0">
                              <a:solidFill>
                                <a:schemeClr val="tx2"/>
                              </a:solidFill>
                            </a:rPr>
                            <a:t>45</a:t>
                          </a:r>
                          <a:endParaRPr lang="en-US" sz="1400" b="0" dirty="0">
                            <a:solidFill>
                              <a:schemeClr val="tx2"/>
                            </a:solidFill>
                          </a:endParaRPr>
                        </a:p>
                      </a:txBody>
                      <a:tcPr anchor="ctr"/>
                    </a:tc>
                    <a:tc>
                      <a:txBody>
                        <a:bodyPr/>
                        <a:lstStyle/>
                        <a:p>
                          <a:pPr algn="ctr"/>
                          <a:r>
                            <a:rPr lang="en-US" sz="1400" b="0" dirty="0" smtClean="0">
                              <a:solidFill>
                                <a:schemeClr val="tx2"/>
                              </a:solidFill>
                            </a:rPr>
                            <a:t>45</a:t>
                          </a:r>
                          <a:endParaRPr lang="en-US" sz="1400" b="0" dirty="0">
                            <a:solidFill>
                              <a:schemeClr val="tx2"/>
                            </a:solidFill>
                          </a:endParaRPr>
                        </a:p>
                      </a:txBody>
                      <a:tcPr anchor="ctr"/>
                    </a:tc>
                    <a:tc>
                      <a:txBody>
                        <a:bodyPr/>
                        <a:lstStyle/>
                        <a:p>
                          <a:pPr algn="ctr"/>
                          <a:r>
                            <a:rPr lang="en-US" sz="1400" b="0" dirty="0" smtClean="0">
                              <a:solidFill>
                                <a:schemeClr val="tx2"/>
                              </a:solidFill>
                            </a:rPr>
                            <a:t>10</a:t>
                          </a:r>
                          <a:endParaRPr lang="en-US" sz="1400" b="0" dirty="0">
                            <a:solidFill>
                              <a:schemeClr val="tx2"/>
                            </a:solidFill>
                          </a:endParaRPr>
                        </a:p>
                      </a:txBody>
                      <a:tcPr anchor="ctr"/>
                    </a:tc>
                    <a:extLst>
                      <a:ext uri="{0D108BD9-81ED-4DB2-BD59-A6C34878D82A}">
                        <a16:rowId xmlns:a16="http://schemas.microsoft.com/office/drawing/2014/main" val="1269311030"/>
                      </a:ext>
                    </a:extLst>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2055365688"/>
                  </p:ext>
                </p:extLst>
              </p:nvPr>
            </p:nvGraphicFramePr>
            <p:xfrm>
              <a:off x="1530626" y="3036957"/>
              <a:ext cx="6510141" cy="1112520"/>
            </p:xfrm>
            <a:graphic>
              <a:graphicData uri="http://schemas.openxmlformats.org/drawingml/2006/table">
                <a:tbl>
                  <a:tblPr firstRow="1" firstCol="1" bandRow="1">
                    <a:tableStyleId>{00A15C55-8517-42AA-B614-E9B94910E393}</a:tableStyleId>
                  </a:tblPr>
                  <a:tblGrid>
                    <a:gridCol w="1083365">
                      <a:extLst>
                        <a:ext uri="{9D8B030D-6E8A-4147-A177-3AD203B41FA5}">
                          <a16:colId xmlns:a16="http://schemas.microsoft.com/office/drawing/2014/main" val="2327132213"/>
                        </a:ext>
                      </a:extLst>
                    </a:gridCol>
                    <a:gridCol w="678347">
                      <a:extLst>
                        <a:ext uri="{9D8B030D-6E8A-4147-A177-3AD203B41FA5}">
                          <a16:colId xmlns:a16="http://schemas.microsoft.com/office/drawing/2014/main" val="1329569229"/>
                        </a:ext>
                      </a:extLst>
                    </a:gridCol>
                    <a:gridCol w="678347">
                      <a:extLst>
                        <a:ext uri="{9D8B030D-6E8A-4147-A177-3AD203B41FA5}">
                          <a16:colId xmlns:a16="http://schemas.microsoft.com/office/drawing/2014/main" val="2208374946"/>
                        </a:ext>
                      </a:extLst>
                    </a:gridCol>
                    <a:gridCol w="678347">
                      <a:extLst>
                        <a:ext uri="{9D8B030D-6E8A-4147-A177-3AD203B41FA5}">
                          <a16:colId xmlns:a16="http://schemas.microsoft.com/office/drawing/2014/main" val="1058379382"/>
                        </a:ext>
                      </a:extLst>
                    </a:gridCol>
                    <a:gridCol w="678347">
                      <a:extLst>
                        <a:ext uri="{9D8B030D-6E8A-4147-A177-3AD203B41FA5}">
                          <a16:colId xmlns:a16="http://schemas.microsoft.com/office/drawing/2014/main" val="4246866132"/>
                        </a:ext>
                      </a:extLst>
                    </a:gridCol>
                    <a:gridCol w="678347">
                      <a:extLst>
                        <a:ext uri="{9D8B030D-6E8A-4147-A177-3AD203B41FA5}">
                          <a16:colId xmlns:a16="http://schemas.microsoft.com/office/drawing/2014/main" val="319780999"/>
                        </a:ext>
                      </a:extLst>
                    </a:gridCol>
                    <a:gridCol w="678347">
                      <a:extLst>
                        <a:ext uri="{9D8B030D-6E8A-4147-A177-3AD203B41FA5}">
                          <a16:colId xmlns:a16="http://schemas.microsoft.com/office/drawing/2014/main" val="2199437747"/>
                        </a:ext>
                      </a:extLst>
                    </a:gridCol>
                    <a:gridCol w="678347">
                      <a:extLst>
                        <a:ext uri="{9D8B030D-6E8A-4147-A177-3AD203B41FA5}">
                          <a16:colId xmlns:a16="http://schemas.microsoft.com/office/drawing/2014/main" val="1128019955"/>
                        </a:ext>
                      </a:extLst>
                    </a:gridCol>
                    <a:gridCol w="678347">
                      <a:extLst>
                        <a:ext uri="{9D8B030D-6E8A-4147-A177-3AD203B41FA5}">
                          <a16:colId xmlns:a16="http://schemas.microsoft.com/office/drawing/2014/main" val="1736101587"/>
                        </a:ext>
                      </a:extLst>
                    </a:gridCol>
                  </a:tblGrid>
                  <a:tr h="370840">
                    <a:tc>
                      <a:txBody>
                        <a:bodyPr/>
                        <a:lstStyle/>
                        <a:p>
                          <a:pPr algn="ctr"/>
                          <a:endParaRPr lang="en-US" sz="1400" dirty="0"/>
                        </a:p>
                      </a:txBody>
                      <a:tcPr anchor="ctr"/>
                    </a:tc>
                    <a:tc>
                      <a:txBody>
                        <a:bodyPr/>
                        <a:lstStyle/>
                        <a:p>
                          <a:endParaRPr lang="en-US"/>
                        </a:p>
                      </a:txBody>
                      <a:tcPr anchor="ctr">
                        <a:blipFill>
                          <a:blip r:embed="rId3"/>
                          <a:stretch>
                            <a:fillRect l="-161261" t="-1639" r="-706306" b="-206557"/>
                          </a:stretch>
                        </a:blipFill>
                      </a:tcPr>
                    </a:tc>
                    <a:tc>
                      <a:txBody>
                        <a:bodyPr/>
                        <a:lstStyle/>
                        <a:p>
                          <a:endParaRPr lang="en-US"/>
                        </a:p>
                      </a:txBody>
                      <a:tcPr anchor="ctr">
                        <a:blipFill>
                          <a:blip r:embed="rId3"/>
                          <a:stretch>
                            <a:fillRect l="-258929" t="-1639" r="-600000" b="-206557"/>
                          </a:stretch>
                        </a:blipFill>
                      </a:tcPr>
                    </a:tc>
                    <a:tc>
                      <a:txBody>
                        <a:bodyPr/>
                        <a:lstStyle/>
                        <a:p>
                          <a:endParaRPr lang="en-US"/>
                        </a:p>
                      </a:txBody>
                      <a:tcPr anchor="ctr">
                        <a:blipFill>
                          <a:blip r:embed="rId3"/>
                          <a:stretch>
                            <a:fillRect l="-362162" t="-1639" r="-505405" b="-206557"/>
                          </a:stretch>
                        </a:blipFill>
                      </a:tcPr>
                    </a:tc>
                    <a:tc>
                      <a:txBody>
                        <a:bodyPr/>
                        <a:lstStyle/>
                        <a:p>
                          <a:endParaRPr lang="en-US"/>
                        </a:p>
                      </a:txBody>
                      <a:tcPr anchor="ctr">
                        <a:blipFill>
                          <a:blip r:embed="rId3"/>
                          <a:stretch>
                            <a:fillRect l="-462162" t="-1639" r="-405405" b="-206557"/>
                          </a:stretch>
                        </a:blipFill>
                      </a:tcPr>
                    </a:tc>
                    <a:tc>
                      <a:txBody>
                        <a:bodyPr/>
                        <a:lstStyle/>
                        <a:p>
                          <a:endParaRPr lang="en-US"/>
                        </a:p>
                      </a:txBody>
                      <a:tcPr anchor="ctr">
                        <a:blipFill>
                          <a:blip r:embed="rId3"/>
                          <a:stretch>
                            <a:fillRect l="-557143" t="-1639" r="-301786" b="-206557"/>
                          </a:stretch>
                        </a:blipFill>
                      </a:tcPr>
                    </a:tc>
                    <a:tc>
                      <a:txBody>
                        <a:bodyPr/>
                        <a:lstStyle/>
                        <a:p>
                          <a:endParaRPr lang="en-US"/>
                        </a:p>
                      </a:txBody>
                      <a:tcPr anchor="ctr">
                        <a:blipFill>
                          <a:blip r:embed="rId3"/>
                          <a:stretch>
                            <a:fillRect l="-663063" t="-1639" r="-204505" b="-206557"/>
                          </a:stretch>
                        </a:blipFill>
                      </a:tcPr>
                    </a:tc>
                    <a:tc>
                      <a:txBody>
                        <a:bodyPr/>
                        <a:lstStyle/>
                        <a:p>
                          <a:endParaRPr lang="en-US"/>
                        </a:p>
                      </a:txBody>
                      <a:tcPr anchor="ctr">
                        <a:blipFill>
                          <a:blip r:embed="rId3"/>
                          <a:stretch>
                            <a:fillRect l="-756250" t="-1639" r="-102679" b="-206557"/>
                          </a:stretch>
                        </a:blipFill>
                      </a:tcPr>
                    </a:tc>
                    <a:tc>
                      <a:txBody>
                        <a:bodyPr/>
                        <a:lstStyle/>
                        <a:p>
                          <a:endParaRPr lang="en-US"/>
                        </a:p>
                      </a:txBody>
                      <a:tcPr anchor="ctr">
                        <a:blipFill>
                          <a:blip r:embed="rId3"/>
                          <a:stretch>
                            <a:fillRect l="-863964" t="-1639" r="-3604" b="-206557"/>
                          </a:stretch>
                        </a:blipFill>
                      </a:tcPr>
                    </a:tc>
                    <a:extLst>
                      <a:ext uri="{0D108BD9-81ED-4DB2-BD59-A6C34878D82A}">
                        <a16:rowId xmlns:a16="http://schemas.microsoft.com/office/drawing/2014/main" val="2243383444"/>
                      </a:ext>
                    </a:extLst>
                  </a:tr>
                  <a:tr h="370840">
                    <a:tc>
                      <a:txBody>
                        <a:bodyPr/>
                        <a:lstStyle/>
                        <a:p>
                          <a:endParaRPr lang="en-US"/>
                        </a:p>
                      </a:txBody>
                      <a:tcPr anchor="ctr">
                        <a:blipFill>
                          <a:blip r:embed="rId3"/>
                          <a:stretch>
                            <a:fillRect l="-562" t="-101639" r="-502809" b="-106557"/>
                          </a:stretch>
                        </a:blipFill>
                      </a:tcPr>
                    </a:tc>
                    <a:tc>
                      <a:txBody>
                        <a:bodyPr/>
                        <a:lstStyle/>
                        <a:p>
                          <a:pPr algn="ctr"/>
                          <a:r>
                            <a:rPr lang="en-US" sz="1400" b="0" dirty="0" smtClean="0">
                              <a:solidFill>
                                <a:schemeClr val="tx2"/>
                              </a:solidFill>
                            </a:rPr>
                            <a:t>20</a:t>
                          </a:r>
                          <a:endParaRPr lang="en-US" sz="1400" b="0" dirty="0">
                            <a:solidFill>
                              <a:schemeClr val="tx2"/>
                            </a:solidFill>
                          </a:endParaRPr>
                        </a:p>
                      </a:txBody>
                      <a:tcPr anchor="ctr"/>
                    </a:tc>
                    <a:tc>
                      <a:txBody>
                        <a:bodyPr/>
                        <a:lstStyle/>
                        <a:p>
                          <a:pPr algn="ctr"/>
                          <a:r>
                            <a:rPr lang="en-US" sz="1400" b="0" dirty="0" smtClean="0">
                              <a:solidFill>
                                <a:schemeClr val="tx2"/>
                              </a:solidFill>
                            </a:rPr>
                            <a:t>20</a:t>
                          </a:r>
                          <a:endParaRPr lang="en-US" sz="1400" b="0" dirty="0">
                            <a:solidFill>
                              <a:schemeClr val="tx2"/>
                            </a:solidFill>
                          </a:endParaRPr>
                        </a:p>
                      </a:txBody>
                      <a:tcPr anchor="ctr"/>
                    </a:tc>
                    <a:tc>
                      <a:txBody>
                        <a:bodyPr/>
                        <a:lstStyle/>
                        <a:p>
                          <a:pPr algn="ctr"/>
                          <a:r>
                            <a:rPr lang="en-US" sz="1400" b="0" dirty="0" smtClean="0">
                              <a:solidFill>
                                <a:schemeClr val="tx2"/>
                              </a:solidFill>
                            </a:rPr>
                            <a:t>30</a:t>
                          </a:r>
                          <a:endParaRPr lang="en-US" sz="1400" b="0" dirty="0">
                            <a:solidFill>
                              <a:schemeClr val="tx2"/>
                            </a:solidFill>
                          </a:endParaRPr>
                        </a:p>
                      </a:txBody>
                      <a:tcPr anchor="ctr"/>
                    </a:tc>
                    <a:tc>
                      <a:txBody>
                        <a:bodyPr/>
                        <a:lstStyle/>
                        <a:p>
                          <a:pPr algn="ctr"/>
                          <a:r>
                            <a:rPr lang="en-US" sz="1400" b="0" dirty="0" smtClean="0">
                              <a:solidFill>
                                <a:schemeClr val="tx2"/>
                              </a:solidFill>
                            </a:rPr>
                            <a:t>1</a:t>
                          </a:r>
                          <a:endParaRPr lang="en-US" sz="1400" b="0" dirty="0">
                            <a:solidFill>
                              <a:schemeClr val="tx2"/>
                            </a:solidFill>
                          </a:endParaRPr>
                        </a:p>
                      </a:txBody>
                      <a:tcPr anchor="ctr"/>
                    </a:tc>
                    <a:tc>
                      <a:txBody>
                        <a:bodyPr/>
                        <a:lstStyle/>
                        <a:p>
                          <a:pPr algn="ctr"/>
                          <a:r>
                            <a:rPr lang="en-US" sz="1400" b="0" dirty="0" smtClean="0">
                              <a:solidFill>
                                <a:schemeClr val="tx2"/>
                              </a:solidFill>
                            </a:rPr>
                            <a:t>5</a:t>
                          </a:r>
                          <a:endParaRPr lang="en-US" sz="1400" b="0" dirty="0">
                            <a:solidFill>
                              <a:schemeClr val="tx2"/>
                            </a:solidFill>
                          </a:endParaRPr>
                        </a:p>
                      </a:txBody>
                      <a:tcPr anchor="ctr"/>
                    </a:tc>
                    <a:tc>
                      <a:txBody>
                        <a:bodyPr/>
                        <a:lstStyle/>
                        <a:p>
                          <a:pPr algn="ctr"/>
                          <a:r>
                            <a:rPr lang="en-US" sz="1400" b="0" dirty="0" smtClean="0">
                              <a:solidFill>
                                <a:schemeClr val="tx2"/>
                              </a:solidFill>
                            </a:rPr>
                            <a:t>20</a:t>
                          </a:r>
                          <a:endParaRPr lang="en-US" sz="1400" b="0" dirty="0">
                            <a:solidFill>
                              <a:schemeClr val="tx2"/>
                            </a:solidFill>
                          </a:endParaRPr>
                        </a:p>
                      </a:txBody>
                      <a:tcPr anchor="ctr"/>
                    </a:tc>
                    <a:tc>
                      <a:txBody>
                        <a:bodyPr/>
                        <a:lstStyle/>
                        <a:p>
                          <a:pPr algn="ctr"/>
                          <a:r>
                            <a:rPr lang="en-US" sz="1400" b="0" dirty="0" smtClean="0">
                              <a:solidFill>
                                <a:schemeClr val="tx2"/>
                              </a:solidFill>
                            </a:rPr>
                            <a:t>15</a:t>
                          </a:r>
                          <a:endParaRPr lang="en-US" sz="1400" b="0" dirty="0">
                            <a:solidFill>
                              <a:schemeClr val="tx2"/>
                            </a:solidFill>
                          </a:endParaRPr>
                        </a:p>
                      </a:txBody>
                      <a:tcPr anchor="ctr"/>
                    </a:tc>
                    <a:tc>
                      <a:txBody>
                        <a:bodyPr/>
                        <a:lstStyle/>
                        <a:p>
                          <a:pPr algn="ctr"/>
                          <a:r>
                            <a:rPr lang="en-US" sz="1400" b="0" dirty="0" smtClean="0">
                              <a:solidFill>
                                <a:schemeClr val="tx2"/>
                              </a:solidFill>
                            </a:rPr>
                            <a:t>20</a:t>
                          </a:r>
                          <a:endParaRPr lang="en-US" sz="1400" b="0" dirty="0">
                            <a:solidFill>
                              <a:schemeClr val="tx2"/>
                            </a:solidFill>
                          </a:endParaRPr>
                        </a:p>
                      </a:txBody>
                      <a:tcPr anchor="ctr"/>
                    </a:tc>
                    <a:extLst>
                      <a:ext uri="{0D108BD9-81ED-4DB2-BD59-A6C34878D82A}">
                        <a16:rowId xmlns:a16="http://schemas.microsoft.com/office/drawing/2014/main" val="3691959397"/>
                      </a:ext>
                    </a:extLst>
                  </a:tr>
                  <a:tr h="370840">
                    <a:tc>
                      <a:txBody>
                        <a:bodyPr/>
                        <a:lstStyle/>
                        <a:p>
                          <a:endParaRPr lang="en-US"/>
                        </a:p>
                      </a:txBody>
                      <a:tcPr anchor="ctr">
                        <a:blipFill>
                          <a:blip r:embed="rId3"/>
                          <a:stretch>
                            <a:fillRect l="-562" t="-201639" r="-502809" b="-6557"/>
                          </a:stretch>
                        </a:blipFill>
                      </a:tcPr>
                    </a:tc>
                    <a:tc>
                      <a:txBody>
                        <a:bodyPr/>
                        <a:lstStyle/>
                        <a:p>
                          <a:pPr algn="ctr"/>
                          <a:r>
                            <a:rPr lang="en-US" sz="1400" b="0" dirty="0" smtClean="0">
                              <a:solidFill>
                                <a:schemeClr val="tx2"/>
                              </a:solidFill>
                            </a:rPr>
                            <a:t>60</a:t>
                          </a:r>
                          <a:endParaRPr lang="en-US" sz="1400" b="0" dirty="0">
                            <a:solidFill>
                              <a:schemeClr val="tx2"/>
                            </a:solidFill>
                          </a:endParaRPr>
                        </a:p>
                      </a:txBody>
                      <a:tcPr anchor="ctr"/>
                    </a:tc>
                    <a:tc>
                      <a:txBody>
                        <a:bodyPr/>
                        <a:lstStyle/>
                        <a:p>
                          <a:pPr algn="ctr"/>
                          <a:r>
                            <a:rPr lang="en-US" sz="1400" b="0" dirty="0" smtClean="0">
                              <a:solidFill>
                                <a:schemeClr val="tx2"/>
                              </a:solidFill>
                            </a:rPr>
                            <a:t>28</a:t>
                          </a:r>
                          <a:endParaRPr lang="en-US" sz="1400" b="0" dirty="0">
                            <a:solidFill>
                              <a:schemeClr val="tx2"/>
                            </a:solidFill>
                          </a:endParaRPr>
                        </a:p>
                      </a:txBody>
                      <a:tcPr anchor="ctr"/>
                    </a:tc>
                    <a:tc>
                      <a:txBody>
                        <a:bodyPr/>
                        <a:lstStyle/>
                        <a:p>
                          <a:pPr algn="ctr"/>
                          <a:r>
                            <a:rPr lang="en-US" sz="1400" b="0" dirty="0" smtClean="0">
                              <a:solidFill>
                                <a:schemeClr val="tx2"/>
                              </a:solidFill>
                            </a:rPr>
                            <a:t>16</a:t>
                          </a:r>
                          <a:endParaRPr lang="en-US" sz="1400" b="0" dirty="0">
                            <a:solidFill>
                              <a:schemeClr val="tx2"/>
                            </a:solidFill>
                          </a:endParaRPr>
                        </a:p>
                      </a:txBody>
                      <a:tcPr anchor="ctr"/>
                    </a:tc>
                    <a:tc>
                      <a:txBody>
                        <a:bodyPr/>
                        <a:lstStyle/>
                        <a:p>
                          <a:pPr algn="ctr"/>
                          <a:r>
                            <a:rPr lang="en-US" sz="1400" b="0" dirty="0" smtClean="0">
                              <a:solidFill>
                                <a:schemeClr val="tx2"/>
                              </a:solidFill>
                            </a:rPr>
                            <a:t>90</a:t>
                          </a:r>
                          <a:endParaRPr lang="en-US" sz="1400" b="0" dirty="0">
                            <a:solidFill>
                              <a:schemeClr val="tx2"/>
                            </a:solidFill>
                          </a:endParaRPr>
                        </a:p>
                      </a:txBody>
                      <a:tcPr anchor="ctr"/>
                    </a:tc>
                    <a:tc>
                      <a:txBody>
                        <a:bodyPr/>
                        <a:lstStyle/>
                        <a:p>
                          <a:pPr algn="ctr"/>
                          <a:r>
                            <a:rPr lang="en-US" sz="1400" b="0" dirty="0" smtClean="0">
                              <a:solidFill>
                                <a:schemeClr val="tx2"/>
                              </a:solidFill>
                            </a:rPr>
                            <a:t>7</a:t>
                          </a:r>
                          <a:endParaRPr lang="en-US" sz="1400" b="0" dirty="0">
                            <a:solidFill>
                              <a:schemeClr val="tx2"/>
                            </a:solidFill>
                          </a:endParaRPr>
                        </a:p>
                      </a:txBody>
                      <a:tcPr anchor="ctr"/>
                    </a:tc>
                    <a:tc>
                      <a:txBody>
                        <a:bodyPr/>
                        <a:lstStyle/>
                        <a:p>
                          <a:pPr algn="ctr"/>
                          <a:r>
                            <a:rPr lang="en-US" sz="1400" b="0" dirty="0" smtClean="0">
                              <a:solidFill>
                                <a:schemeClr val="tx2"/>
                              </a:solidFill>
                            </a:rPr>
                            <a:t>45</a:t>
                          </a:r>
                          <a:endParaRPr lang="en-US" sz="1400" b="0" dirty="0">
                            <a:solidFill>
                              <a:schemeClr val="tx2"/>
                            </a:solidFill>
                          </a:endParaRPr>
                        </a:p>
                      </a:txBody>
                      <a:tcPr anchor="ctr"/>
                    </a:tc>
                    <a:tc>
                      <a:txBody>
                        <a:bodyPr/>
                        <a:lstStyle/>
                        <a:p>
                          <a:pPr algn="ctr"/>
                          <a:r>
                            <a:rPr lang="en-US" sz="1400" b="0" dirty="0" smtClean="0">
                              <a:solidFill>
                                <a:schemeClr val="tx2"/>
                              </a:solidFill>
                            </a:rPr>
                            <a:t>45</a:t>
                          </a:r>
                          <a:endParaRPr lang="en-US" sz="1400" b="0" dirty="0">
                            <a:solidFill>
                              <a:schemeClr val="tx2"/>
                            </a:solidFill>
                          </a:endParaRPr>
                        </a:p>
                      </a:txBody>
                      <a:tcPr anchor="ctr"/>
                    </a:tc>
                    <a:tc>
                      <a:txBody>
                        <a:bodyPr/>
                        <a:lstStyle/>
                        <a:p>
                          <a:pPr algn="ctr"/>
                          <a:r>
                            <a:rPr lang="en-US" sz="1400" b="0" dirty="0" smtClean="0">
                              <a:solidFill>
                                <a:schemeClr val="tx2"/>
                              </a:solidFill>
                            </a:rPr>
                            <a:t>10</a:t>
                          </a:r>
                          <a:endParaRPr lang="en-US" sz="1400" b="0" dirty="0">
                            <a:solidFill>
                              <a:schemeClr val="tx2"/>
                            </a:solidFill>
                          </a:endParaRPr>
                        </a:p>
                      </a:txBody>
                      <a:tcPr anchor="ctr"/>
                    </a:tc>
                    <a:extLst>
                      <a:ext uri="{0D108BD9-81ED-4DB2-BD59-A6C34878D82A}">
                        <a16:rowId xmlns:a16="http://schemas.microsoft.com/office/drawing/2014/main" val="1269311030"/>
                      </a:ext>
                    </a:extLst>
                  </a:tr>
                </a:tbl>
              </a:graphicData>
            </a:graphic>
          </p:graphicFrame>
        </mc:Fallback>
      </mc:AlternateContent>
    </p:spTree>
    <p:extLst>
      <p:ext uri="{BB962C8B-B14F-4D97-AF65-F5344CB8AC3E}">
        <p14:creationId xmlns:p14="http://schemas.microsoft.com/office/powerpoint/2010/main" val="2125894819"/>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TTNC and TTNI</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39</a:t>
            </a:fld>
            <a:endParaRPr lang="en-US" dirty="0"/>
          </a:p>
        </p:txBody>
      </p:sp>
      <p:grpSp>
        <p:nvGrpSpPr>
          <p:cNvPr id="5" name="Google Shape;321;p36"/>
          <p:cNvGrpSpPr/>
          <p:nvPr/>
        </p:nvGrpSpPr>
        <p:grpSpPr>
          <a:xfrm>
            <a:off x="1024128" y="2030593"/>
            <a:ext cx="7205472" cy="3836808"/>
            <a:chOff x="311688" y="1562125"/>
            <a:chExt cx="8520612" cy="4537101"/>
          </a:xfrm>
        </p:grpSpPr>
        <p:grpSp>
          <p:nvGrpSpPr>
            <p:cNvPr id="7" name="Google Shape;322;p36"/>
            <p:cNvGrpSpPr/>
            <p:nvPr/>
          </p:nvGrpSpPr>
          <p:grpSpPr>
            <a:xfrm>
              <a:off x="1748825" y="2518525"/>
              <a:ext cx="4949575" cy="485876"/>
              <a:chOff x="1748825" y="2405275"/>
              <a:chExt cx="4949575" cy="485876"/>
            </a:xfrm>
          </p:grpSpPr>
          <p:cxnSp>
            <p:nvCxnSpPr>
              <p:cNvPr id="55" name="Google Shape;323;p36"/>
              <p:cNvCxnSpPr>
                <a:stCxn id="56" idx="3"/>
                <a:endCxn id="61" idx="1"/>
              </p:cNvCxnSpPr>
              <p:nvPr/>
            </p:nvCxnSpPr>
            <p:spPr>
              <a:xfrm>
                <a:off x="2430650" y="2648213"/>
                <a:ext cx="3781800" cy="0"/>
              </a:xfrm>
              <a:prstGeom prst="straightConnector1">
                <a:avLst/>
              </a:prstGeom>
              <a:noFill/>
              <a:ln w="28575" cap="flat" cmpd="sng">
                <a:solidFill>
                  <a:schemeClr val="accent2"/>
                </a:solidFill>
                <a:prstDash val="dash"/>
                <a:round/>
                <a:headEnd type="none" w="med" len="med"/>
                <a:tailEnd type="none" w="med" len="med"/>
              </a:ln>
            </p:spPr>
          </p:cxnSp>
          <p:pic>
            <p:nvPicPr>
              <p:cNvPr id="56" name="Google Shape;324;p36"/>
              <p:cNvPicPr preferRelativeResize="0"/>
              <p:nvPr/>
            </p:nvPicPr>
            <p:blipFill>
              <a:blip r:embed="rId2">
                <a:alphaModFix/>
              </a:blip>
              <a:stretch>
                <a:fillRect/>
              </a:stretch>
            </p:blipFill>
            <p:spPr>
              <a:xfrm>
                <a:off x="1748825" y="2405275"/>
                <a:ext cx="681825" cy="485875"/>
              </a:xfrm>
              <a:prstGeom prst="rect">
                <a:avLst/>
              </a:prstGeom>
              <a:noFill/>
              <a:ln>
                <a:noFill/>
              </a:ln>
            </p:spPr>
          </p:pic>
          <p:pic>
            <p:nvPicPr>
              <p:cNvPr id="57" name="Google Shape;326;p36"/>
              <p:cNvPicPr preferRelativeResize="0"/>
              <p:nvPr/>
            </p:nvPicPr>
            <p:blipFill>
              <a:blip r:embed="rId3">
                <a:alphaModFix/>
              </a:blip>
              <a:stretch>
                <a:fillRect/>
              </a:stretch>
            </p:blipFill>
            <p:spPr>
              <a:xfrm>
                <a:off x="3367350" y="2405275"/>
                <a:ext cx="485875" cy="485875"/>
              </a:xfrm>
              <a:prstGeom prst="rect">
                <a:avLst/>
              </a:prstGeom>
              <a:noFill/>
              <a:ln>
                <a:noFill/>
              </a:ln>
            </p:spPr>
          </p:pic>
          <p:pic>
            <p:nvPicPr>
              <p:cNvPr id="58" name="Google Shape;327;p36"/>
              <p:cNvPicPr preferRelativeResize="0"/>
              <p:nvPr/>
            </p:nvPicPr>
            <p:blipFill>
              <a:blip r:embed="rId4">
                <a:alphaModFix/>
              </a:blip>
              <a:stretch>
                <a:fillRect/>
              </a:stretch>
            </p:blipFill>
            <p:spPr>
              <a:xfrm>
                <a:off x="4078638" y="2405275"/>
                <a:ext cx="485875" cy="485875"/>
              </a:xfrm>
              <a:prstGeom prst="rect">
                <a:avLst/>
              </a:prstGeom>
              <a:noFill/>
              <a:ln>
                <a:noFill/>
              </a:ln>
            </p:spPr>
          </p:pic>
          <p:pic>
            <p:nvPicPr>
              <p:cNvPr id="59" name="Google Shape;328;p36"/>
              <p:cNvPicPr preferRelativeResize="0"/>
              <p:nvPr/>
            </p:nvPicPr>
            <p:blipFill>
              <a:blip r:embed="rId5">
                <a:alphaModFix/>
              </a:blip>
              <a:stretch>
                <a:fillRect/>
              </a:stretch>
            </p:blipFill>
            <p:spPr>
              <a:xfrm>
                <a:off x="4789925" y="2405275"/>
                <a:ext cx="485875" cy="485875"/>
              </a:xfrm>
              <a:prstGeom prst="rect">
                <a:avLst/>
              </a:prstGeom>
              <a:noFill/>
              <a:ln>
                <a:noFill/>
              </a:ln>
            </p:spPr>
          </p:pic>
          <p:pic>
            <p:nvPicPr>
              <p:cNvPr id="60" name="Google Shape;329;p36"/>
              <p:cNvPicPr preferRelativeResize="0"/>
              <p:nvPr/>
            </p:nvPicPr>
            <p:blipFill>
              <a:blip r:embed="rId6">
                <a:alphaModFix/>
              </a:blip>
              <a:stretch>
                <a:fillRect/>
              </a:stretch>
            </p:blipFill>
            <p:spPr>
              <a:xfrm>
                <a:off x="5501225" y="2405275"/>
                <a:ext cx="485876" cy="485876"/>
              </a:xfrm>
              <a:prstGeom prst="rect">
                <a:avLst/>
              </a:prstGeom>
              <a:noFill/>
              <a:ln>
                <a:noFill/>
              </a:ln>
            </p:spPr>
          </p:pic>
          <p:pic>
            <p:nvPicPr>
              <p:cNvPr id="61" name="Google Shape;325;p36"/>
              <p:cNvPicPr preferRelativeResize="0"/>
              <p:nvPr/>
            </p:nvPicPr>
            <p:blipFill>
              <a:blip r:embed="rId7">
                <a:alphaModFix/>
              </a:blip>
              <a:stretch>
                <a:fillRect/>
              </a:stretch>
            </p:blipFill>
            <p:spPr>
              <a:xfrm>
                <a:off x="6212525" y="2405275"/>
                <a:ext cx="485875" cy="485875"/>
              </a:xfrm>
              <a:prstGeom prst="rect">
                <a:avLst/>
              </a:prstGeom>
              <a:noFill/>
              <a:ln>
                <a:noFill/>
              </a:ln>
            </p:spPr>
          </p:pic>
        </p:grpSp>
        <p:sp>
          <p:nvSpPr>
            <p:cNvPr id="8" name="Google Shape;330;p36"/>
            <p:cNvSpPr txBox="1"/>
            <p:nvPr/>
          </p:nvSpPr>
          <p:spPr>
            <a:xfrm>
              <a:off x="3367288"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1</a:t>
              </a:r>
              <a:endParaRPr/>
            </a:p>
          </p:txBody>
        </p:sp>
        <p:sp>
          <p:nvSpPr>
            <p:cNvPr id="9" name="Google Shape;331;p36"/>
            <p:cNvSpPr txBox="1"/>
            <p:nvPr/>
          </p:nvSpPr>
          <p:spPr>
            <a:xfrm>
              <a:off x="4078563"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2</a:t>
              </a:r>
              <a:endParaRPr/>
            </a:p>
          </p:txBody>
        </p:sp>
        <p:sp>
          <p:nvSpPr>
            <p:cNvPr id="10" name="Google Shape;332;p36"/>
            <p:cNvSpPr txBox="1"/>
            <p:nvPr/>
          </p:nvSpPr>
          <p:spPr>
            <a:xfrm>
              <a:off x="4789838"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3</a:t>
              </a:r>
              <a:endParaRPr/>
            </a:p>
          </p:txBody>
        </p:sp>
        <p:sp>
          <p:nvSpPr>
            <p:cNvPr id="11" name="Google Shape;333;p36"/>
            <p:cNvSpPr txBox="1"/>
            <p:nvPr/>
          </p:nvSpPr>
          <p:spPr>
            <a:xfrm>
              <a:off x="5501113"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4</a:t>
              </a:r>
              <a:endParaRPr/>
            </a:p>
          </p:txBody>
        </p:sp>
        <p:sp>
          <p:nvSpPr>
            <p:cNvPr id="12" name="Google Shape;334;p36"/>
            <p:cNvSpPr txBox="1"/>
            <p:nvPr/>
          </p:nvSpPr>
          <p:spPr>
            <a:xfrm>
              <a:off x="6212388"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5</a:t>
              </a:r>
              <a:endParaRPr/>
            </a:p>
          </p:txBody>
        </p:sp>
        <p:sp>
          <p:nvSpPr>
            <p:cNvPr id="13" name="Google Shape;335;p36"/>
            <p:cNvSpPr txBox="1"/>
            <p:nvPr/>
          </p:nvSpPr>
          <p:spPr>
            <a:xfrm>
              <a:off x="6923663"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6</a:t>
              </a:r>
              <a:endParaRPr/>
            </a:p>
          </p:txBody>
        </p:sp>
        <p:sp>
          <p:nvSpPr>
            <p:cNvPr id="14" name="Google Shape;336;p36"/>
            <p:cNvSpPr txBox="1"/>
            <p:nvPr/>
          </p:nvSpPr>
          <p:spPr>
            <a:xfrm>
              <a:off x="7634938"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7</a:t>
              </a:r>
              <a:endParaRPr/>
            </a:p>
          </p:txBody>
        </p:sp>
        <p:sp>
          <p:nvSpPr>
            <p:cNvPr id="15" name="Google Shape;337;p36"/>
            <p:cNvSpPr txBox="1"/>
            <p:nvPr/>
          </p:nvSpPr>
          <p:spPr>
            <a:xfrm>
              <a:off x="8346213"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8</a:t>
              </a:r>
              <a:endParaRPr/>
            </a:p>
          </p:txBody>
        </p:sp>
        <p:grpSp>
          <p:nvGrpSpPr>
            <p:cNvPr id="16" name="Google Shape;338;p36"/>
            <p:cNvGrpSpPr/>
            <p:nvPr/>
          </p:nvGrpSpPr>
          <p:grpSpPr>
            <a:xfrm>
              <a:off x="1748825" y="3292231"/>
              <a:ext cx="7083475" cy="485876"/>
              <a:chOff x="1748825" y="2405275"/>
              <a:chExt cx="7083475" cy="485876"/>
            </a:xfrm>
          </p:grpSpPr>
          <p:cxnSp>
            <p:nvCxnSpPr>
              <p:cNvPr id="45" name="Google Shape;339;p36"/>
              <p:cNvCxnSpPr>
                <a:stCxn id="46" idx="3"/>
                <a:endCxn id="54" idx="1"/>
              </p:cNvCxnSpPr>
              <p:nvPr/>
            </p:nvCxnSpPr>
            <p:spPr>
              <a:xfrm>
                <a:off x="2430650" y="2648213"/>
                <a:ext cx="5915700" cy="0"/>
              </a:xfrm>
              <a:prstGeom prst="straightConnector1">
                <a:avLst/>
              </a:prstGeom>
              <a:noFill/>
              <a:ln w="28575" cap="flat" cmpd="sng">
                <a:solidFill>
                  <a:schemeClr val="accent2"/>
                </a:solidFill>
                <a:prstDash val="dash"/>
                <a:round/>
                <a:headEnd type="none" w="med" len="med"/>
                <a:tailEnd type="none" w="med" len="med"/>
              </a:ln>
            </p:spPr>
          </p:cxnSp>
          <p:pic>
            <p:nvPicPr>
              <p:cNvPr id="46" name="Google Shape;340;p36"/>
              <p:cNvPicPr preferRelativeResize="0"/>
              <p:nvPr/>
            </p:nvPicPr>
            <p:blipFill>
              <a:blip r:embed="rId2">
                <a:alphaModFix/>
              </a:blip>
              <a:stretch>
                <a:fillRect/>
              </a:stretch>
            </p:blipFill>
            <p:spPr>
              <a:xfrm>
                <a:off x="1748825" y="2405275"/>
                <a:ext cx="681825" cy="485875"/>
              </a:xfrm>
              <a:prstGeom prst="rect">
                <a:avLst/>
              </a:prstGeom>
              <a:noFill/>
              <a:ln>
                <a:noFill/>
              </a:ln>
            </p:spPr>
          </p:pic>
          <p:pic>
            <p:nvPicPr>
              <p:cNvPr id="47" name="Google Shape;342;p36"/>
              <p:cNvPicPr preferRelativeResize="0"/>
              <p:nvPr/>
            </p:nvPicPr>
            <p:blipFill>
              <a:blip r:embed="rId3">
                <a:alphaModFix/>
              </a:blip>
              <a:stretch>
                <a:fillRect/>
              </a:stretch>
            </p:blipFill>
            <p:spPr>
              <a:xfrm>
                <a:off x="3367350" y="2405275"/>
                <a:ext cx="485875" cy="485875"/>
              </a:xfrm>
              <a:prstGeom prst="rect">
                <a:avLst/>
              </a:prstGeom>
              <a:noFill/>
              <a:ln>
                <a:noFill/>
              </a:ln>
            </p:spPr>
          </p:pic>
          <p:pic>
            <p:nvPicPr>
              <p:cNvPr id="48" name="Google Shape;343;p36"/>
              <p:cNvPicPr preferRelativeResize="0"/>
              <p:nvPr/>
            </p:nvPicPr>
            <p:blipFill>
              <a:blip r:embed="rId8">
                <a:alphaModFix/>
              </a:blip>
              <a:stretch>
                <a:fillRect/>
              </a:stretch>
            </p:blipFill>
            <p:spPr>
              <a:xfrm>
                <a:off x="6923825" y="2405275"/>
                <a:ext cx="485875" cy="485875"/>
              </a:xfrm>
              <a:prstGeom prst="rect">
                <a:avLst/>
              </a:prstGeom>
              <a:noFill/>
              <a:ln>
                <a:noFill/>
              </a:ln>
            </p:spPr>
          </p:pic>
          <p:pic>
            <p:nvPicPr>
              <p:cNvPr id="49" name="Google Shape;344;p36"/>
              <p:cNvPicPr preferRelativeResize="0"/>
              <p:nvPr/>
            </p:nvPicPr>
            <p:blipFill>
              <a:blip r:embed="rId4">
                <a:alphaModFix/>
              </a:blip>
              <a:stretch>
                <a:fillRect/>
              </a:stretch>
            </p:blipFill>
            <p:spPr>
              <a:xfrm>
                <a:off x="4078638" y="2405275"/>
                <a:ext cx="485875" cy="485875"/>
              </a:xfrm>
              <a:prstGeom prst="rect">
                <a:avLst/>
              </a:prstGeom>
              <a:noFill/>
              <a:ln>
                <a:noFill/>
              </a:ln>
            </p:spPr>
          </p:pic>
          <p:pic>
            <p:nvPicPr>
              <p:cNvPr id="50" name="Google Shape;345;p36"/>
              <p:cNvPicPr preferRelativeResize="0"/>
              <p:nvPr/>
            </p:nvPicPr>
            <p:blipFill>
              <a:blip r:embed="rId5">
                <a:alphaModFix/>
              </a:blip>
              <a:stretch>
                <a:fillRect/>
              </a:stretch>
            </p:blipFill>
            <p:spPr>
              <a:xfrm>
                <a:off x="4789925" y="2405275"/>
                <a:ext cx="485875" cy="485875"/>
              </a:xfrm>
              <a:prstGeom prst="rect">
                <a:avLst/>
              </a:prstGeom>
              <a:noFill/>
              <a:ln>
                <a:noFill/>
              </a:ln>
            </p:spPr>
          </p:pic>
          <p:pic>
            <p:nvPicPr>
              <p:cNvPr id="51" name="Google Shape;346;p36"/>
              <p:cNvPicPr preferRelativeResize="0"/>
              <p:nvPr/>
            </p:nvPicPr>
            <p:blipFill>
              <a:blip r:embed="rId6">
                <a:alphaModFix/>
              </a:blip>
              <a:stretch>
                <a:fillRect/>
              </a:stretch>
            </p:blipFill>
            <p:spPr>
              <a:xfrm>
                <a:off x="5501225" y="2405275"/>
                <a:ext cx="485876" cy="485876"/>
              </a:xfrm>
              <a:prstGeom prst="rect">
                <a:avLst/>
              </a:prstGeom>
              <a:noFill/>
              <a:ln>
                <a:noFill/>
              </a:ln>
            </p:spPr>
          </p:pic>
          <p:pic>
            <p:nvPicPr>
              <p:cNvPr id="52" name="Google Shape;347;p36"/>
              <p:cNvPicPr preferRelativeResize="0"/>
              <p:nvPr/>
            </p:nvPicPr>
            <p:blipFill>
              <a:blip r:embed="rId7">
                <a:alphaModFix/>
              </a:blip>
              <a:stretch>
                <a:fillRect/>
              </a:stretch>
            </p:blipFill>
            <p:spPr>
              <a:xfrm>
                <a:off x="6212525" y="2405275"/>
                <a:ext cx="485875" cy="485875"/>
              </a:xfrm>
              <a:prstGeom prst="rect">
                <a:avLst/>
              </a:prstGeom>
              <a:noFill/>
              <a:ln>
                <a:noFill/>
              </a:ln>
            </p:spPr>
          </p:pic>
          <p:pic>
            <p:nvPicPr>
              <p:cNvPr id="53" name="Google Shape;348;p36"/>
              <p:cNvPicPr preferRelativeResize="0"/>
              <p:nvPr/>
            </p:nvPicPr>
            <p:blipFill>
              <a:blip r:embed="rId8">
                <a:alphaModFix/>
              </a:blip>
              <a:stretch>
                <a:fillRect/>
              </a:stretch>
            </p:blipFill>
            <p:spPr>
              <a:xfrm>
                <a:off x="7635113" y="2405275"/>
                <a:ext cx="485875" cy="485875"/>
              </a:xfrm>
              <a:prstGeom prst="rect">
                <a:avLst/>
              </a:prstGeom>
              <a:noFill/>
              <a:ln>
                <a:noFill/>
              </a:ln>
            </p:spPr>
          </p:pic>
          <p:pic>
            <p:nvPicPr>
              <p:cNvPr id="54" name="Google Shape;341;p36"/>
              <p:cNvPicPr preferRelativeResize="0"/>
              <p:nvPr/>
            </p:nvPicPr>
            <p:blipFill>
              <a:blip r:embed="rId8">
                <a:alphaModFix/>
              </a:blip>
              <a:stretch>
                <a:fillRect/>
              </a:stretch>
            </p:blipFill>
            <p:spPr>
              <a:xfrm>
                <a:off x="8346425" y="2405275"/>
                <a:ext cx="485875" cy="485875"/>
              </a:xfrm>
              <a:prstGeom prst="rect">
                <a:avLst/>
              </a:prstGeom>
              <a:noFill/>
              <a:ln>
                <a:noFill/>
              </a:ln>
            </p:spPr>
          </p:pic>
        </p:grpSp>
        <p:grpSp>
          <p:nvGrpSpPr>
            <p:cNvPr id="17" name="Google Shape;349;p36"/>
            <p:cNvGrpSpPr/>
            <p:nvPr/>
          </p:nvGrpSpPr>
          <p:grpSpPr>
            <a:xfrm>
              <a:off x="1748825" y="4065938"/>
              <a:ext cx="6372163" cy="485876"/>
              <a:chOff x="1748825" y="2405275"/>
              <a:chExt cx="6372163" cy="485876"/>
            </a:xfrm>
          </p:grpSpPr>
          <p:cxnSp>
            <p:nvCxnSpPr>
              <p:cNvPr id="39" name="Google Shape;350;p36"/>
              <p:cNvCxnSpPr>
                <a:stCxn id="40" idx="3"/>
                <a:endCxn id="44" idx="1"/>
              </p:cNvCxnSpPr>
              <p:nvPr/>
            </p:nvCxnSpPr>
            <p:spPr>
              <a:xfrm>
                <a:off x="2430650" y="2648213"/>
                <a:ext cx="5204400" cy="0"/>
              </a:xfrm>
              <a:prstGeom prst="straightConnector1">
                <a:avLst/>
              </a:prstGeom>
              <a:noFill/>
              <a:ln w="28575" cap="flat" cmpd="sng">
                <a:solidFill>
                  <a:schemeClr val="accent2"/>
                </a:solidFill>
                <a:prstDash val="dash"/>
                <a:round/>
                <a:headEnd type="none" w="med" len="med"/>
                <a:tailEnd type="none" w="med" len="med"/>
              </a:ln>
            </p:spPr>
          </p:cxnSp>
          <p:pic>
            <p:nvPicPr>
              <p:cNvPr id="40" name="Google Shape;351;p36"/>
              <p:cNvPicPr preferRelativeResize="0"/>
              <p:nvPr/>
            </p:nvPicPr>
            <p:blipFill>
              <a:blip r:embed="rId2">
                <a:alphaModFix/>
              </a:blip>
              <a:stretch>
                <a:fillRect/>
              </a:stretch>
            </p:blipFill>
            <p:spPr>
              <a:xfrm>
                <a:off x="1748825" y="2405275"/>
                <a:ext cx="681825" cy="485875"/>
              </a:xfrm>
              <a:prstGeom prst="rect">
                <a:avLst/>
              </a:prstGeom>
              <a:noFill/>
              <a:ln>
                <a:noFill/>
              </a:ln>
            </p:spPr>
          </p:pic>
          <p:pic>
            <p:nvPicPr>
              <p:cNvPr id="41" name="Google Shape;353;p36"/>
              <p:cNvPicPr preferRelativeResize="0"/>
              <p:nvPr/>
            </p:nvPicPr>
            <p:blipFill>
              <a:blip r:embed="rId8">
                <a:alphaModFix/>
              </a:blip>
              <a:stretch>
                <a:fillRect/>
              </a:stretch>
            </p:blipFill>
            <p:spPr>
              <a:xfrm>
                <a:off x="6923825" y="2405275"/>
                <a:ext cx="485875" cy="485875"/>
              </a:xfrm>
              <a:prstGeom prst="rect">
                <a:avLst/>
              </a:prstGeom>
              <a:noFill/>
              <a:ln>
                <a:noFill/>
              </a:ln>
            </p:spPr>
          </p:pic>
          <p:pic>
            <p:nvPicPr>
              <p:cNvPr id="42" name="Google Shape;354;p36"/>
              <p:cNvPicPr preferRelativeResize="0"/>
              <p:nvPr/>
            </p:nvPicPr>
            <p:blipFill>
              <a:blip r:embed="rId4">
                <a:alphaModFix/>
              </a:blip>
              <a:stretch>
                <a:fillRect/>
              </a:stretch>
            </p:blipFill>
            <p:spPr>
              <a:xfrm>
                <a:off x="4078638" y="2405275"/>
                <a:ext cx="485875" cy="485875"/>
              </a:xfrm>
              <a:prstGeom prst="rect">
                <a:avLst/>
              </a:prstGeom>
              <a:noFill/>
              <a:ln>
                <a:noFill/>
              </a:ln>
            </p:spPr>
          </p:pic>
          <p:pic>
            <p:nvPicPr>
              <p:cNvPr id="43" name="Google Shape;355;p36"/>
              <p:cNvPicPr preferRelativeResize="0"/>
              <p:nvPr/>
            </p:nvPicPr>
            <p:blipFill>
              <a:blip r:embed="rId6">
                <a:alphaModFix/>
              </a:blip>
              <a:stretch>
                <a:fillRect/>
              </a:stretch>
            </p:blipFill>
            <p:spPr>
              <a:xfrm>
                <a:off x="5501225" y="2405275"/>
                <a:ext cx="485876" cy="485876"/>
              </a:xfrm>
              <a:prstGeom prst="rect">
                <a:avLst/>
              </a:prstGeom>
              <a:noFill/>
              <a:ln>
                <a:noFill/>
              </a:ln>
            </p:spPr>
          </p:pic>
          <p:pic>
            <p:nvPicPr>
              <p:cNvPr id="44" name="Google Shape;352;p36"/>
              <p:cNvPicPr preferRelativeResize="0"/>
              <p:nvPr/>
            </p:nvPicPr>
            <p:blipFill>
              <a:blip r:embed="rId8">
                <a:alphaModFix/>
              </a:blip>
              <a:stretch>
                <a:fillRect/>
              </a:stretch>
            </p:blipFill>
            <p:spPr>
              <a:xfrm>
                <a:off x="7635113" y="2405275"/>
                <a:ext cx="485875" cy="485875"/>
              </a:xfrm>
              <a:prstGeom prst="rect">
                <a:avLst/>
              </a:prstGeom>
              <a:noFill/>
              <a:ln>
                <a:noFill/>
              </a:ln>
            </p:spPr>
          </p:pic>
        </p:grpSp>
        <p:grpSp>
          <p:nvGrpSpPr>
            <p:cNvPr id="18" name="Google Shape;356;p36"/>
            <p:cNvGrpSpPr/>
            <p:nvPr/>
          </p:nvGrpSpPr>
          <p:grpSpPr>
            <a:xfrm>
              <a:off x="1748825" y="4839644"/>
              <a:ext cx="7083475" cy="485876"/>
              <a:chOff x="1748825" y="2405275"/>
              <a:chExt cx="7083475" cy="485876"/>
            </a:xfrm>
          </p:grpSpPr>
          <p:cxnSp>
            <p:nvCxnSpPr>
              <p:cNvPr id="31" name="Google Shape;357;p36"/>
              <p:cNvCxnSpPr>
                <a:stCxn id="32" idx="3"/>
                <a:endCxn id="38" idx="1"/>
              </p:cNvCxnSpPr>
              <p:nvPr/>
            </p:nvCxnSpPr>
            <p:spPr>
              <a:xfrm>
                <a:off x="2430650" y="2648213"/>
                <a:ext cx="5915700" cy="0"/>
              </a:xfrm>
              <a:prstGeom prst="straightConnector1">
                <a:avLst/>
              </a:prstGeom>
              <a:noFill/>
              <a:ln w="28575" cap="flat" cmpd="sng">
                <a:solidFill>
                  <a:schemeClr val="accent2"/>
                </a:solidFill>
                <a:prstDash val="dash"/>
                <a:round/>
                <a:headEnd type="none" w="med" len="med"/>
                <a:tailEnd type="none" w="med" len="med"/>
              </a:ln>
            </p:spPr>
          </p:cxnSp>
          <p:pic>
            <p:nvPicPr>
              <p:cNvPr id="32" name="Google Shape;358;p36"/>
              <p:cNvPicPr preferRelativeResize="0"/>
              <p:nvPr/>
            </p:nvPicPr>
            <p:blipFill>
              <a:blip r:embed="rId2">
                <a:alphaModFix/>
              </a:blip>
              <a:stretch>
                <a:fillRect/>
              </a:stretch>
            </p:blipFill>
            <p:spPr>
              <a:xfrm>
                <a:off x="1748825" y="2405275"/>
                <a:ext cx="681825" cy="485875"/>
              </a:xfrm>
              <a:prstGeom prst="rect">
                <a:avLst/>
              </a:prstGeom>
              <a:noFill/>
              <a:ln>
                <a:noFill/>
              </a:ln>
            </p:spPr>
          </p:pic>
          <p:pic>
            <p:nvPicPr>
              <p:cNvPr id="33" name="Google Shape;360;p36"/>
              <p:cNvPicPr preferRelativeResize="0"/>
              <p:nvPr/>
            </p:nvPicPr>
            <p:blipFill>
              <a:blip r:embed="rId3">
                <a:alphaModFix/>
              </a:blip>
              <a:stretch>
                <a:fillRect/>
              </a:stretch>
            </p:blipFill>
            <p:spPr>
              <a:xfrm>
                <a:off x="3367350" y="2405275"/>
                <a:ext cx="485875" cy="485875"/>
              </a:xfrm>
              <a:prstGeom prst="rect">
                <a:avLst/>
              </a:prstGeom>
              <a:noFill/>
              <a:ln>
                <a:noFill/>
              </a:ln>
            </p:spPr>
          </p:pic>
          <p:pic>
            <p:nvPicPr>
              <p:cNvPr id="34" name="Google Shape;361;p36"/>
              <p:cNvPicPr preferRelativeResize="0"/>
              <p:nvPr/>
            </p:nvPicPr>
            <p:blipFill>
              <a:blip r:embed="rId8">
                <a:alphaModFix/>
              </a:blip>
              <a:stretch>
                <a:fillRect/>
              </a:stretch>
            </p:blipFill>
            <p:spPr>
              <a:xfrm>
                <a:off x="6923825" y="2405275"/>
                <a:ext cx="485875" cy="485875"/>
              </a:xfrm>
              <a:prstGeom prst="rect">
                <a:avLst/>
              </a:prstGeom>
              <a:noFill/>
              <a:ln>
                <a:noFill/>
              </a:ln>
            </p:spPr>
          </p:pic>
          <p:pic>
            <p:nvPicPr>
              <p:cNvPr id="35" name="Google Shape;362;p36"/>
              <p:cNvPicPr preferRelativeResize="0"/>
              <p:nvPr/>
            </p:nvPicPr>
            <p:blipFill>
              <a:blip r:embed="rId4">
                <a:alphaModFix/>
              </a:blip>
              <a:stretch>
                <a:fillRect/>
              </a:stretch>
            </p:blipFill>
            <p:spPr>
              <a:xfrm>
                <a:off x="4078638" y="2405275"/>
                <a:ext cx="485875" cy="485875"/>
              </a:xfrm>
              <a:prstGeom prst="rect">
                <a:avLst/>
              </a:prstGeom>
              <a:noFill/>
              <a:ln>
                <a:noFill/>
              </a:ln>
            </p:spPr>
          </p:pic>
          <p:pic>
            <p:nvPicPr>
              <p:cNvPr id="36" name="Google Shape;363;p36"/>
              <p:cNvPicPr preferRelativeResize="0"/>
              <p:nvPr/>
            </p:nvPicPr>
            <p:blipFill>
              <a:blip r:embed="rId5">
                <a:alphaModFix/>
              </a:blip>
              <a:stretch>
                <a:fillRect/>
              </a:stretch>
            </p:blipFill>
            <p:spPr>
              <a:xfrm>
                <a:off x="4789925" y="2405275"/>
                <a:ext cx="485875" cy="485875"/>
              </a:xfrm>
              <a:prstGeom prst="rect">
                <a:avLst/>
              </a:prstGeom>
              <a:noFill/>
              <a:ln>
                <a:noFill/>
              </a:ln>
            </p:spPr>
          </p:pic>
          <p:pic>
            <p:nvPicPr>
              <p:cNvPr id="37" name="Google Shape;364;p36"/>
              <p:cNvPicPr preferRelativeResize="0"/>
              <p:nvPr/>
            </p:nvPicPr>
            <p:blipFill>
              <a:blip r:embed="rId6">
                <a:alphaModFix/>
              </a:blip>
              <a:stretch>
                <a:fillRect/>
              </a:stretch>
            </p:blipFill>
            <p:spPr>
              <a:xfrm>
                <a:off x="5501225" y="2405275"/>
                <a:ext cx="485876" cy="485876"/>
              </a:xfrm>
              <a:prstGeom prst="rect">
                <a:avLst/>
              </a:prstGeom>
              <a:noFill/>
              <a:ln>
                <a:noFill/>
              </a:ln>
            </p:spPr>
          </p:pic>
          <p:pic>
            <p:nvPicPr>
              <p:cNvPr id="38" name="Google Shape;359;p36"/>
              <p:cNvPicPr preferRelativeResize="0"/>
              <p:nvPr/>
            </p:nvPicPr>
            <p:blipFill>
              <a:blip r:embed="rId8">
                <a:alphaModFix/>
              </a:blip>
              <a:stretch>
                <a:fillRect/>
              </a:stretch>
            </p:blipFill>
            <p:spPr>
              <a:xfrm>
                <a:off x="8346425" y="2405275"/>
                <a:ext cx="485875" cy="485875"/>
              </a:xfrm>
              <a:prstGeom prst="rect">
                <a:avLst/>
              </a:prstGeom>
              <a:noFill/>
              <a:ln>
                <a:noFill/>
              </a:ln>
            </p:spPr>
          </p:pic>
        </p:grpSp>
        <p:grpSp>
          <p:nvGrpSpPr>
            <p:cNvPr id="19" name="Google Shape;365;p36"/>
            <p:cNvGrpSpPr/>
            <p:nvPr/>
          </p:nvGrpSpPr>
          <p:grpSpPr>
            <a:xfrm>
              <a:off x="1748825" y="5613350"/>
              <a:ext cx="7083475" cy="485876"/>
              <a:chOff x="1748825" y="2405275"/>
              <a:chExt cx="7083475" cy="485876"/>
            </a:xfrm>
          </p:grpSpPr>
          <p:cxnSp>
            <p:nvCxnSpPr>
              <p:cNvPr id="25" name="Google Shape;366;p36"/>
              <p:cNvCxnSpPr>
                <a:stCxn id="26" idx="3"/>
                <a:endCxn id="30" idx="1"/>
              </p:cNvCxnSpPr>
              <p:nvPr/>
            </p:nvCxnSpPr>
            <p:spPr>
              <a:xfrm>
                <a:off x="2430650" y="2648213"/>
                <a:ext cx="5915700" cy="0"/>
              </a:xfrm>
              <a:prstGeom prst="straightConnector1">
                <a:avLst/>
              </a:prstGeom>
              <a:noFill/>
              <a:ln w="28575" cap="flat" cmpd="sng">
                <a:solidFill>
                  <a:schemeClr val="accent2"/>
                </a:solidFill>
                <a:prstDash val="dash"/>
                <a:round/>
                <a:headEnd type="none" w="med" len="med"/>
                <a:tailEnd type="none" w="med" len="med"/>
              </a:ln>
            </p:spPr>
          </p:cxnSp>
          <p:pic>
            <p:nvPicPr>
              <p:cNvPr id="26" name="Google Shape;367;p36"/>
              <p:cNvPicPr preferRelativeResize="0"/>
              <p:nvPr/>
            </p:nvPicPr>
            <p:blipFill>
              <a:blip r:embed="rId2">
                <a:alphaModFix/>
              </a:blip>
              <a:stretch>
                <a:fillRect/>
              </a:stretch>
            </p:blipFill>
            <p:spPr>
              <a:xfrm>
                <a:off x="1748825" y="2405275"/>
                <a:ext cx="681825" cy="485875"/>
              </a:xfrm>
              <a:prstGeom prst="rect">
                <a:avLst/>
              </a:prstGeom>
              <a:noFill/>
              <a:ln>
                <a:noFill/>
              </a:ln>
            </p:spPr>
          </p:pic>
          <p:pic>
            <p:nvPicPr>
              <p:cNvPr id="27" name="Google Shape;369;p36"/>
              <p:cNvPicPr preferRelativeResize="0"/>
              <p:nvPr/>
            </p:nvPicPr>
            <p:blipFill>
              <a:blip r:embed="rId5">
                <a:alphaModFix/>
              </a:blip>
              <a:stretch>
                <a:fillRect/>
              </a:stretch>
            </p:blipFill>
            <p:spPr>
              <a:xfrm>
                <a:off x="4789925" y="2405275"/>
                <a:ext cx="485875" cy="485875"/>
              </a:xfrm>
              <a:prstGeom prst="rect">
                <a:avLst/>
              </a:prstGeom>
              <a:noFill/>
              <a:ln>
                <a:noFill/>
              </a:ln>
            </p:spPr>
          </p:pic>
          <p:pic>
            <p:nvPicPr>
              <p:cNvPr id="28" name="Google Shape;370;p36"/>
              <p:cNvPicPr preferRelativeResize="0"/>
              <p:nvPr/>
            </p:nvPicPr>
            <p:blipFill>
              <a:blip r:embed="rId6">
                <a:alphaModFix/>
              </a:blip>
              <a:stretch>
                <a:fillRect/>
              </a:stretch>
            </p:blipFill>
            <p:spPr>
              <a:xfrm>
                <a:off x="5501225" y="2405275"/>
                <a:ext cx="485876" cy="485876"/>
              </a:xfrm>
              <a:prstGeom prst="rect">
                <a:avLst/>
              </a:prstGeom>
              <a:noFill/>
              <a:ln>
                <a:noFill/>
              </a:ln>
            </p:spPr>
          </p:pic>
          <p:pic>
            <p:nvPicPr>
              <p:cNvPr id="29" name="Google Shape;371;p36"/>
              <p:cNvPicPr preferRelativeResize="0"/>
              <p:nvPr/>
            </p:nvPicPr>
            <p:blipFill>
              <a:blip r:embed="rId7">
                <a:alphaModFix/>
              </a:blip>
              <a:stretch>
                <a:fillRect/>
              </a:stretch>
            </p:blipFill>
            <p:spPr>
              <a:xfrm>
                <a:off x="6212525" y="2405275"/>
                <a:ext cx="485875" cy="485875"/>
              </a:xfrm>
              <a:prstGeom prst="rect">
                <a:avLst/>
              </a:prstGeom>
              <a:noFill/>
              <a:ln>
                <a:noFill/>
              </a:ln>
            </p:spPr>
          </p:pic>
          <p:pic>
            <p:nvPicPr>
              <p:cNvPr id="30" name="Google Shape;368;p36"/>
              <p:cNvPicPr preferRelativeResize="0"/>
              <p:nvPr/>
            </p:nvPicPr>
            <p:blipFill>
              <a:blip r:embed="rId8">
                <a:alphaModFix/>
              </a:blip>
              <a:stretch>
                <a:fillRect/>
              </a:stretch>
            </p:blipFill>
            <p:spPr>
              <a:xfrm>
                <a:off x="8346425" y="2405275"/>
                <a:ext cx="485875" cy="485875"/>
              </a:xfrm>
              <a:prstGeom prst="rect">
                <a:avLst/>
              </a:prstGeom>
              <a:noFill/>
              <a:ln>
                <a:noFill/>
              </a:ln>
            </p:spPr>
          </p:pic>
        </p:grpSp>
        <p:sp>
          <p:nvSpPr>
            <p:cNvPr id="20" name="Google Shape;372;p36"/>
            <p:cNvSpPr txBox="1"/>
            <p:nvPr/>
          </p:nvSpPr>
          <p:spPr>
            <a:xfrm>
              <a:off x="311688" y="2518463"/>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n</a:t>
              </a:r>
              <a:r>
                <a:rPr lang="en" sz="1800" baseline="-25000">
                  <a:solidFill>
                    <a:schemeClr val="dk1"/>
                  </a:solidFill>
                  <a:latin typeface="Cambria"/>
                  <a:ea typeface="Cambria"/>
                  <a:cs typeface="Cambria"/>
                  <a:sym typeface="Cambria"/>
                </a:rPr>
                <a:t>1</a:t>
              </a:r>
              <a:endParaRPr/>
            </a:p>
          </p:txBody>
        </p:sp>
        <p:sp>
          <p:nvSpPr>
            <p:cNvPr id="21" name="Google Shape;373;p36"/>
            <p:cNvSpPr txBox="1"/>
            <p:nvPr/>
          </p:nvSpPr>
          <p:spPr>
            <a:xfrm>
              <a:off x="311688" y="3292150"/>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dirty="0">
                  <a:solidFill>
                    <a:schemeClr val="dk1"/>
                  </a:solidFill>
                  <a:latin typeface="Cambria"/>
                  <a:ea typeface="Cambria"/>
                  <a:cs typeface="Cambria"/>
                  <a:sym typeface="Cambria"/>
                </a:rPr>
                <a:t>n</a:t>
              </a:r>
              <a:r>
                <a:rPr lang="en" sz="1800" baseline="-25000" dirty="0">
                  <a:solidFill>
                    <a:schemeClr val="dk1"/>
                  </a:solidFill>
                  <a:latin typeface="Cambria"/>
                  <a:ea typeface="Cambria"/>
                  <a:cs typeface="Cambria"/>
                  <a:sym typeface="Cambria"/>
                </a:rPr>
                <a:t>2</a:t>
              </a:r>
              <a:endParaRPr dirty="0"/>
            </a:p>
          </p:txBody>
        </p:sp>
        <p:sp>
          <p:nvSpPr>
            <p:cNvPr id="22" name="Google Shape;374;p36"/>
            <p:cNvSpPr txBox="1"/>
            <p:nvPr/>
          </p:nvSpPr>
          <p:spPr>
            <a:xfrm>
              <a:off x="311688" y="4065813"/>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n</a:t>
              </a:r>
              <a:r>
                <a:rPr lang="en" sz="1800" baseline="-25000">
                  <a:solidFill>
                    <a:schemeClr val="dk1"/>
                  </a:solidFill>
                  <a:latin typeface="Cambria"/>
                  <a:ea typeface="Cambria"/>
                  <a:cs typeface="Cambria"/>
                  <a:sym typeface="Cambria"/>
                </a:rPr>
                <a:t>3</a:t>
              </a:r>
              <a:endParaRPr/>
            </a:p>
          </p:txBody>
        </p:sp>
        <p:sp>
          <p:nvSpPr>
            <p:cNvPr id="23" name="Google Shape;375;p36"/>
            <p:cNvSpPr txBox="1"/>
            <p:nvPr/>
          </p:nvSpPr>
          <p:spPr>
            <a:xfrm>
              <a:off x="311688" y="4839500"/>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n</a:t>
              </a:r>
              <a:r>
                <a:rPr lang="en" sz="1800" baseline="-25000">
                  <a:solidFill>
                    <a:schemeClr val="dk1"/>
                  </a:solidFill>
                  <a:latin typeface="Cambria"/>
                  <a:ea typeface="Cambria"/>
                  <a:cs typeface="Cambria"/>
                  <a:sym typeface="Cambria"/>
                </a:rPr>
                <a:t>4</a:t>
              </a:r>
              <a:endParaRPr/>
            </a:p>
          </p:txBody>
        </p:sp>
        <p:sp>
          <p:nvSpPr>
            <p:cNvPr id="24" name="Google Shape;376;p36"/>
            <p:cNvSpPr txBox="1"/>
            <p:nvPr/>
          </p:nvSpPr>
          <p:spPr>
            <a:xfrm>
              <a:off x="311688" y="561317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n</a:t>
              </a:r>
              <a:r>
                <a:rPr lang="en" sz="1800" baseline="-25000">
                  <a:solidFill>
                    <a:schemeClr val="dk1"/>
                  </a:solidFill>
                  <a:latin typeface="Cambria"/>
                  <a:ea typeface="Cambria"/>
                  <a:cs typeface="Cambria"/>
                  <a:sym typeface="Cambria"/>
                </a:rPr>
                <a:t>5</a:t>
              </a:r>
              <a:endParaRPr/>
            </a:p>
          </p:txBody>
        </p:sp>
      </p:grpSp>
      <p:graphicFrame>
        <p:nvGraphicFramePr>
          <p:cNvPr id="63" name="Table 62"/>
          <p:cNvGraphicFramePr>
            <a:graphicFrameLocks noGrp="1"/>
          </p:cNvGraphicFramePr>
          <p:nvPr>
            <p:extLst>
              <p:ext uri="{D42A27DB-BD31-4B8C-83A1-F6EECF244321}">
                <p14:modId xmlns:p14="http://schemas.microsoft.com/office/powerpoint/2010/main" val="2346474423"/>
              </p:ext>
            </p:extLst>
          </p:nvPr>
        </p:nvGraphicFramePr>
        <p:xfrm>
          <a:off x="3508511" y="2710340"/>
          <a:ext cx="4818888" cy="3291840"/>
        </p:xfrm>
        <a:graphic>
          <a:graphicData uri="http://schemas.openxmlformats.org/drawingml/2006/table">
            <a:tbl>
              <a:tblPr bandRow="1">
                <a:tableStyleId>{5C22544A-7EE6-4342-B048-85BDC9FD1C3A}</a:tableStyleId>
              </a:tblPr>
              <a:tblGrid>
                <a:gridCol w="602361">
                  <a:extLst>
                    <a:ext uri="{9D8B030D-6E8A-4147-A177-3AD203B41FA5}">
                      <a16:colId xmlns:a16="http://schemas.microsoft.com/office/drawing/2014/main" val="2211040199"/>
                    </a:ext>
                  </a:extLst>
                </a:gridCol>
                <a:gridCol w="602361">
                  <a:extLst>
                    <a:ext uri="{9D8B030D-6E8A-4147-A177-3AD203B41FA5}">
                      <a16:colId xmlns:a16="http://schemas.microsoft.com/office/drawing/2014/main" val="441335217"/>
                    </a:ext>
                  </a:extLst>
                </a:gridCol>
                <a:gridCol w="602361">
                  <a:extLst>
                    <a:ext uri="{9D8B030D-6E8A-4147-A177-3AD203B41FA5}">
                      <a16:colId xmlns:a16="http://schemas.microsoft.com/office/drawing/2014/main" val="2989464073"/>
                    </a:ext>
                  </a:extLst>
                </a:gridCol>
                <a:gridCol w="602361">
                  <a:extLst>
                    <a:ext uri="{9D8B030D-6E8A-4147-A177-3AD203B41FA5}">
                      <a16:colId xmlns:a16="http://schemas.microsoft.com/office/drawing/2014/main" val="2770131203"/>
                    </a:ext>
                  </a:extLst>
                </a:gridCol>
                <a:gridCol w="602361">
                  <a:extLst>
                    <a:ext uri="{9D8B030D-6E8A-4147-A177-3AD203B41FA5}">
                      <a16:colId xmlns:a16="http://schemas.microsoft.com/office/drawing/2014/main" val="4274652293"/>
                    </a:ext>
                  </a:extLst>
                </a:gridCol>
                <a:gridCol w="602361">
                  <a:extLst>
                    <a:ext uri="{9D8B030D-6E8A-4147-A177-3AD203B41FA5}">
                      <a16:colId xmlns:a16="http://schemas.microsoft.com/office/drawing/2014/main" val="2639530305"/>
                    </a:ext>
                  </a:extLst>
                </a:gridCol>
                <a:gridCol w="602361">
                  <a:extLst>
                    <a:ext uri="{9D8B030D-6E8A-4147-A177-3AD203B41FA5}">
                      <a16:colId xmlns:a16="http://schemas.microsoft.com/office/drawing/2014/main" val="3143014377"/>
                    </a:ext>
                  </a:extLst>
                </a:gridCol>
                <a:gridCol w="602361">
                  <a:extLst>
                    <a:ext uri="{9D8B030D-6E8A-4147-A177-3AD203B41FA5}">
                      <a16:colId xmlns:a16="http://schemas.microsoft.com/office/drawing/2014/main" val="3129631468"/>
                    </a:ext>
                  </a:extLst>
                </a:gridCol>
              </a:tblGrid>
              <a:tr h="658368">
                <a:tc>
                  <a:txBody>
                    <a:bodyPr/>
                    <a:lstStyle/>
                    <a:p>
                      <a:pPr algn="ctr"/>
                      <a:r>
                        <a:rPr lang="en-US" b="1" dirty="0" smtClean="0">
                          <a:solidFill>
                            <a:schemeClr val="tx2"/>
                          </a:solidFill>
                        </a:rPr>
                        <a:t>10</a:t>
                      </a:r>
                      <a:endParaRPr lang="en-US" b="1" dirty="0">
                        <a:solidFill>
                          <a:schemeClr val="tx2"/>
                        </a:solidFill>
                      </a:endParaRPr>
                    </a:p>
                  </a:txBody>
                  <a:tcPr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14</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6</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6</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5</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extLst>
                  <a:ext uri="{0D108BD9-81ED-4DB2-BD59-A6C34878D82A}">
                    <a16:rowId xmlns:a16="http://schemas.microsoft.com/office/drawing/2014/main" val="1825138920"/>
                  </a:ext>
                </a:extLst>
              </a:tr>
              <a:tr h="658368">
                <a:tc>
                  <a:txBody>
                    <a:bodyPr/>
                    <a:lstStyle/>
                    <a:p>
                      <a:pPr algn="ctr"/>
                      <a:r>
                        <a:rPr lang="en-US" b="1" dirty="0" smtClean="0">
                          <a:solidFill>
                            <a:schemeClr val="tx2"/>
                          </a:solidFill>
                        </a:rPr>
                        <a:t>60</a:t>
                      </a:r>
                      <a:endParaRPr lang="en-US" b="1" dirty="0">
                        <a:solidFill>
                          <a:schemeClr val="tx2"/>
                        </a:solidFill>
                      </a:endParaRPr>
                    </a:p>
                  </a:txBody>
                  <a:tcPr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28</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15</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90</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7</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45</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45</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10</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extLst>
                  <a:ext uri="{0D108BD9-81ED-4DB2-BD59-A6C34878D82A}">
                    <a16:rowId xmlns:a16="http://schemas.microsoft.com/office/drawing/2014/main" val="1904950095"/>
                  </a:ext>
                </a:extLst>
              </a:tr>
              <a:tr h="658368">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tc>
                  <a:txBody>
                    <a:bodyPr/>
                    <a:lstStyle/>
                    <a:p>
                      <a:pPr algn="ctr"/>
                      <a:r>
                        <a:rPr lang="en-US" b="1" dirty="0" smtClean="0">
                          <a:solidFill>
                            <a:schemeClr val="tx2"/>
                          </a:solidFill>
                        </a:rPr>
                        <a:t>11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tc>
                  <a:txBody>
                    <a:bodyPr/>
                    <a:lstStyle/>
                    <a:p>
                      <a:pPr algn="ctr"/>
                      <a:r>
                        <a:rPr lang="en-US" b="1" dirty="0" smtClean="0">
                          <a:solidFill>
                            <a:schemeClr val="tx2"/>
                          </a:solidFill>
                        </a:rPr>
                        <a:t>45</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tc>
                  <a:txBody>
                    <a:bodyPr/>
                    <a:lstStyle/>
                    <a:p>
                      <a:pPr algn="ctr"/>
                      <a:r>
                        <a:rPr lang="en-US" b="1" dirty="0" smtClean="0">
                          <a:solidFill>
                            <a:schemeClr val="tx2"/>
                          </a:solidFill>
                        </a:rPr>
                        <a:t>5</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5</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extLst>
                  <a:ext uri="{0D108BD9-81ED-4DB2-BD59-A6C34878D82A}">
                    <a16:rowId xmlns:a16="http://schemas.microsoft.com/office/drawing/2014/main" val="2341323978"/>
                  </a:ext>
                </a:extLst>
              </a:tr>
              <a:tr h="658368">
                <a:tc>
                  <a:txBody>
                    <a:bodyPr/>
                    <a:lstStyle/>
                    <a:p>
                      <a:pPr algn="ctr"/>
                      <a:r>
                        <a:rPr lang="en-US" b="1" dirty="0" smtClean="0">
                          <a:solidFill>
                            <a:schemeClr val="tx2"/>
                          </a:solidFill>
                        </a:rPr>
                        <a:t>18</a:t>
                      </a:r>
                      <a:endParaRPr lang="en-US" b="1" dirty="0">
                        <a:solidFill>
                          <a:schemeClr val="tx2"/>
                        </a:solidFill>
                      </a:endParaRPr>
                    </a:p>
                  </a:txBody>
                  <a:tcPr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14</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8</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48</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tc>
                  <a:txBody>
                    <a:bodyPr/>
                    <a:lstStyle/>
                    <a:p>
                      <a:pPr algn="ctr"/>
                      <a:r>
                        <a:rPr lang="en-US" b="1" dirty="0" smtClean="0">
                          <a:solidFill>
                            <a:schemeClr val="tx2"/>
                          </a:solidFill>
                        </a:rPr>
                        <a:t>8</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tc>
                  <a:txBody>
                    <a:bodyPr/>
                    <a:lstStyle/>
                    <a:p>
                      <a:pPr algn="ctr"/>
                      <a:r>
                        <a:rPr lang="en-US" b="1" dirty="0" smtClean="0">
                          <a:solidFill>
                            <a:schemeClr val="tx2"/>
                          </a:solidFill>
                        </a:rPr>
                        <a:t>8</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extLst>
                  <a:ext uri="{0D108BD9-81ED-4DB2-BD59-A6C34878D82A}">
                    <a16:rowId xmlns:a16="http://schemas.microsoft.com/office/drawing/2014/main" val="1095652512"/>
                  </a:ext>
                </a:extLst>
              </a:tr>
              <a:tr h="658368">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30000"/>
                      </a:schemeClr>
                    </a:solidFill>
                  </a:tcPr>
                </a:tc>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30000"/>
                      </a:schemeClr>
                    </a:solidFill>
                  </a:tcPr>
                </a:tc>
                <a:tc>
                  <a:txBody>
                    <a:bodyPr/>
                    <a:lstStyle/>
                    <a:p>
                      <a:pPr algn="ctr"/>
                      <a:r>
                        <a:rPr lang="en-US" b="1" dirty="0" smtClean="0">
                          <a:solidFill>
                            <a:schemeClr val="tx2"/>
                          </a:solidFill>
                        </a:rPr>
                        <a:t>16</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76</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5</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30000"/>
                      </a:schemeClr>
                    </a:solidFill>
                  </a:tcPr>
                </a:tc>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30000"/>
                      </a:schemeClr>
                    </a:solidFill>
                  </a:tcPr>
                </a:tc>
                <a:tc>
                  <a:txBody>
                    <a:bodyPr/>
                    <a:lstStyle/>
                    <a:p>
                      <a:pPr algn="ctr"/>
                      <a:r>
                        <a:rPr lang="en-US" b="1" dirty="0" smtClean="0">
                          <a:solidFill>
                            <a:schemeClr val="tx2"/>
                          </a:solidFill>
                        </a:rPr>
                        <a:t>8</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80000"/>
                      </a:schemeClr>
                    </a:solidFill>
                  </a:tcPr>
                </a:tc>
                <a:extLst>
                  <a:ext uri="{0D108BD9-81ED-4DB2-BD59-A6C34878D82A}">
                    <a16:rowId xmlns:a16="http://schemas.microsoft.com/office/drawing/2014/main" val="3891671933"/>
                  </a:ext>
                </a:extLst>
              </a:tr>
            </a:tbl>
          </a:graphicData>
        </a:graphic>
      </p:graphicFrame>
      <mc:AlternateContent xmlns:mc="http://schemas.openxmlformats.org/markup-compatibility/2006" xmlns:a14="http://schemas.microsoft.com/office/drawing/2010/main">
        <mc:Choice Requires="a14">
          <p:sp>
            <p:nvSpPr>
              <p:cNvPr id="62" name="TextBox 61"/>
              <p:cNvSpPr txBox="1"/>
              <p:nvPr/>
            </p:nvSpPr>
            <p:spPr>
              <a:xfrm>
                <a:off x="2172380" y="6006813"/>
                <a:ext cx="6289927" cy="391646"/>
              </a:xfrm>
              <a:prstGeom prst="rect">
                <a:avLst/>
              </a:prstGeom>
              <a:noFill/>
            </p:spPr>
            <p:txBody>
              <a:bodyPr wrap="none" rtlCol="0">
                <a:spAutoFit/>
              </a:bodyPr>
              <a:lstStyle/>
              <a:p>
                <a:pPr algn="ctr"/>
                <a:r>
                  <a:rPr lang="en-US" dirty="0" smtClean="0">
                    <a:solidFill>
                      <a:schemeClr val="tx2"/>
                    </a:solidFill>
                  </a:rPr>
                  <a:t>TTNC matrix </a:t>
                </a:r>
                <a14:m>
                  <m:oMath xmlns:m="http://schemas.openxmlformats.org/officeDocument/2006/math">
                    <m:sSub>
                      <m:sSubPr>
                        <m:ctrlPr>
                          <a:rPr lang="en-US" b="0" i="1" smtClean="0">
                            <a:solidFill>
                              <a:schemeClr val="tx2"/>
                            </a:solidFill>
                            <a:latin typeface="Cambria Math" panose="02040503050406030204" pitchFamily="18" charset="0"/>
                          </a:rPr>
                        </m:ctrlPr>
                      </m:sSubPr>
                      <m:e>
                        <m:r>
                          <a:rPr lang="en-US" b="1" i="0" smtClean="0">
                            <a:solidFill>
                              <a:schemeClr val="tx2"/>
                            </a:solidFill>
                            <a:latin typeface="Cambria Math" panose="02040503050406030204" pitchFamily="18" charset="0"/>
                          </a:rPr>
                          <m:t>𝐅</m:t>
                        </m:r>
                      </m:e>
                      <m:sub>
                        <m:r>
                          <a:rPr lang="en-US" b="0" i="1" smtClean="0">
                            <a:solidFill>
                              <a:schemeClr val="tx2"/>
                            </a:solidFill>
                            <a:latin typeface="Cambria Math" panose="02040503050406030204" pitchFamily="18" charset="0"/>
                          </a:rPr>
                          <m:t>𝑁</m:t>
                        </m:r>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𝐾</m:t>
                        </m:r>
                      </m:sub>
                    </m:sSub>
                  </m:oMath>
                </a14:m>
                <a:r>
                  <a:rPr lang="en-US" dirty="0" smtClean="0">
                    <a:solidFill>
                      <a:schemeClr val="tx2"/>
                    </a:solidFill>
                  </a:rPr>
                  <a:t>, </a:t>
                </a:r>
                <a14:m>
                  <m:oMath xmlns:m="http://schemas.openxmlformats.org/officeDocument/2006/math">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𝐹</m:t>
                        </m:r>
                      </m:e>
                      <m:sub>
                        <m:r>
                          <a:rPr lang="en-US" b="0" i="1" smtClean="0">
                            <a:solidFill>
                              <a:schemeClr val="tx2"/>
                            </a:solidFill>
                            <a:latin typeface="Cambria Math" panose="02040503050406030204" pitchFamily="18" charset="0"/>
                          </a:rPr>
                          <m:t>𝑗</m:t>
                        </m:r>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𝑘</m:t>
                        </m:r>
                      </m:sub>
                    </m:sSub>
                    <m:d>
                      <m:dPr>
                        <m:begChr m:val="["/>
                        <m:endChr m:val="]"/>
                        <m:ctrlPr>
                          <a:rPr lang="en-US" b="0" i="1" smtClean="0">
                            <a:solidFill>
                              <a:schemeClr val="tx2"/>
                            </a:solidFill>
                            <a:latin typeface="Cambria Math" panose="02040503050406030204" pitchFamily="18" charset="0"/>
                          </a:rPr>
                        </m:ctrlPr>
                      </m:dPr>
                      <m:e>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𝜔</m:t>
                            </m:r>
                          </m:e>
                          <m:sub>
                            <m:r>
                              <a:rPr lang="en-US" b="0" i="1" smtClean="0">
                                <a:solidFill>
                                  <a:schemeClr val="tx2"/>
                                </a:solidFill>
                                <a:latin typeface="Cambria Math" panose="02040503050406030204" pitchFamily="18" charset="0"/>
                                <a:ea typeface="Cambria Math" panose="02040503050406030204" pitchFamily="18" charset="0"/>
                              </a:rPr>
                              <m:t>±</m:t>
                            </m:r>
                          </m:sub>
                        </m:sSub>
                      </m:e>
                    </m:d>
                  </m:oMath>
                </a14:m>
                <a:r>
                  <a:rPr lang="en-US" dirty="0" smtClean="0">
                    <a:solidFill>
                      <a:schemeClr val="tx2"/>
                    </a:solidFill>
                  </a:rPr>
                  <a:t> is the TTNC of </a:t>
                </a:r>
                <a14:m>
                  <m:oMath xmlns:m="http://schemas.openxmlformats.org/officeDocument/2006/math">
                    <m:d>
                      <m:dPr>
                        <m:ctrlPr>
                          <a:rPr lang="en-US" b="0"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rPr>
                          <m:t>𝑗</m:t>
                        </m:r>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𝑘</m:t>
                        </m:r>
                      </m:e>
                    </m:d>
                  </m:oMath>
                </a14:m>
                <a:r>
                  <a:rPr lang="en-US" dirty="0" smtClean="0">
                    <a:solidFill>
                      <a:schemeClr val="tx2"/>
                    </a:solidFill>
                  </a:rPr>
                  <a:t> before/after </a:t>
                </a:r>
                <a14:m>
                  <m:oMath xmlns:m="http://schemas.openxmlformats.org/officeDocument/2006/math">
                    <m:r>
                      <a:rPr lang="en-US" b="0" i="1" smtClean="0">
                        <a:solidFill>
                          <a:schemeClr val="tx2"/>
                        </a:solidFill>
                        <a:latin typeface="Cambria Math" panose="02040503050406030204" pitchFamily="18" charset="0"/>
                      </a:rPr>
                      <m:t>𝜔</m:t>
                    </m:r>
                  </m:oMath>
                </a14:m>
                <a:endParaRPr lang="en-US" dirty="0">
                  <a:solidFill>
                    <a:schemeClr val="tx2"/>
                  </a:solidFill>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2172380" y="6006813"/>
                <a:ext cx="6289927" cy="391646"/>
              </a:xfrm>
              <a:prstGeom prst="rect">
                <a:avLst/>
              </a:prstGeom>
              <a:blipFill>
                <a:blip r:embed="rId9"/>
                <a:stretch>
                  <a:fillRect l="-97" t="-7692" b="-16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ounded Rectangular Callout 2"/>
              <p:cNvSpPr/>
              <p:nvPr/>
            </p:nvSpPr>
            <p:spPr>
              <a:xfrm>
                <a:off x="1315325" y="1679514"/>
                <a:ext cx="1500708" cy="707000"/>
              </a:xfrm>
              <a:prstGeom prst="wedgeRoundRectCallout">
                <a:avLst>
                  <a:gd name="adj1" fmla="val 95276"/>
                  <a:gd name="adj2" fmla="val 93077"/>
                  <a:gd name="adj3" fmla="val 16667"/>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Assume this</a:t>
                </a:r>
                <a:br>
                  <a:rPr lang="en-US" dirty="0" smtClean="0">
                    <a:solidFill>
                      <a:schemeClr val="tx2"/>
                    </a:solidFill>
                  </a:rPr>
                </a:br>
                <a14:m>
                  <m:oMathPara xmlns:m="http://schemas.openxmlformats.org/officeDocument/2006/math">
                    <m:oMathParaPr>
                      <m:jc m:val="centerGroup"/>
                    </m:oMathParaPr>
                    <m:oMath xmlns:m="http://schemas.openxmlformats.org/officeDocument/2006/math">
                      <m:r>
                        <a:rPr lang="en-US" b="1" i="0" smtClean="0">
                          <a:solidFill>
                            <a:schemeClr val="tx2"/>
                          </a:solidFill>
                          <a:latin typeface="Cambria Math" panose="02040503050406030204" pitchFamily="18" charset="0"/>
                        </a:rPr>
                        <m:t>𝐅</m:t>
                      </m:r>
                      <m:d>
                        <m:dPr>
                          <m:begChr m:val="["/>
                          <m:endChr m:val="]"/>
                          <m:ctrlPr>
                            <a:rPr lang="en-US" b="0" i="1" smtClean="0">
                              <a:solidFill>
                                <a:schemeClr val="tx2"/>
                              </a:solidFill>
                              <a:latin typeface="Cambria Math" panose="02040503050406030204" pitchFamily="18" charset="0"/>
                            </a:rPr>
                          </m:ctrlPr>
                        </m:dPr>
                        <m:e>
                          <m:sSub>
                            <m:sSubPr>
                              <m:ctrlPr>
                                <a:rPr lang="en-US" b="0" i="1" smtClean="0">
                                  <a:solidFill>
                                    <a:schemeClr val="tx2"/>
                                  </a:solidFill>
                                  <a:latin typeface="Cambria Math" panose="02040503050406030204" pitchFamily="18" charset="0"/>
                                </a:rPr>
                              </m:ctrlPr>
                            </m:sSubPr>
                            <m:e>
                              <m:d>
                                <m:dPr>
                                  <m:ctrlPr>
                                    <a:rPr lang="en-US" b="0"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rPr>
                                    <m:t>𝜔</m:t>
                                  </m:r>
                                  <m:r>
                                    <a:rPr lang="en-US" b="0" i="1" smtClean="0">
                                      <a:solidFill>
                                        <a:schemeClr val="tx2"/>
                                      </a:solidFill>
                                      <a:latin typeface="Cambria Math" panose="02040503050406030204" pitchFamily="18" charset="0"/>
                                    </a:rPr>
                                    <m:t>−1</m:t>
                                  </m:r>
                                </m:e>
                              </m:d>
                            </m:e>
                            <m:sub>
                              <m:r>
                                <a:rPr lang="en-US" b="0" i="1" smtClean="0">
                                  <a:solidFill>
                                    <a:schemeClr val="tx2"/>
                                  </a:solidFill>
                                  <a:latin typeface="Cambria Math" panose="02040503050406030204" pitchFamily="18" charset="0"/>
                                </a:rPr>
                                <m:t>+</m:t>
                              </m:r>
                            </m:sub>
                          </m:sSub>
                        </m:e>
                      </m:d>
                    </m:oMath>
                  </m:oMathPara>
                </a14:m>
                <a:endParaRPr lang="en-US" dirty="0">
                  <a:solidFill>
                    <a:schemeClr val="tx2"/>
                  </a:solidFill>
                </a:endParaRPr>
              </a:p>
            </p:txBody>
          </p:sp>
        </mc:Choice>
        <mc:Fallback xmlns="">
          <p:sp>
            <p:nvSpPr>
              <p:cNvPr id="3" name="Rounded Rectangular Callout 2"/>
              <p:cNvSpPr>
                <a:spLocks noRot="1" noChangeAspect="1" noMove="1" noResize="1" noEditPoints="1" noAdjustHandles="1" noChangeArrowheads="1" noChangeShapeType="1" noTextEdit="1"/>
              </p:cNvSpPr>
              <p:nvPr/>
            </p:nvSpPr>
            <p:spPr>
              <a:xfrm>
                <a:off x="1315325" y="1679514"/>
                <a:ext cx="1500708" cy="707000"/>
              </a:xfrm>
              <a:prstGeom prst="wedgeRoundRectCallout">
                <a:avLst>
                  <a:gd name="adj1" fmla="val 95276"/>
                  <a:gd name="adj2" fmla="val 93077"/>
                  <a:gd name="adj3" fmla="val 16667"/>
                </a:avLst>
              </a:prstGeom>
              <a:blipFill>
                <a:blip r:embed="rId10"/>
                <a:stretch>
                  <a:fillRect l="-554"/>
                </a:stretch>
              </a:blipFill>
              <a:ln w="19050">
                <a:solidFill>
                  <a:schemeClr val="bg1">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ounded Rectangular Callout 63"/>
              <p:cNvSpPr/>
              <p:nvPr/>
            </p:nvSpPr>
            <p:spPr>
              <a:xfrm>
                <a:off x="4811084" y="885004"/>
                <a:ext cx="3516315" cy="1152182"/>
              </a:xfrm>
              <a:prstGeom prst="wedgeRoundRectCallout">
                <a:avLst>
                  <a:gd name="adj1" fmla="val -2314"/>
                  <a:gd name="adj2" fmla="val 107119"/>
                  <a:gd name="adj3" fmla="val 16667"/>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Next iteration </a:t>
                </a:r>
                <a14:m>
                  <m:oMath xmlns:m="http://schemas.openxmlformats.org/officeDocument/2006/math">
                    <m:r>
                      <a:rPr lang="en-US" b="0" i="1" smtClean="0">
                        <a:solidFill>
                          <a:schemeClr val="tx2"/>
                        </a:solidFill>
                        <a:latin typeface="Cambria Math" panose="02040503050406030204" pitchFamily="18" charset="0"/>
                      </a:rPr>
                      <m:t>𝜔</m:t>
                    </m:r>
                  </m:oMath>
                </a14:m>
                <a:r>
                  <a:rPr lang="en-US" dirty="0" smtClean="0">
                    <a:solidFill>
                      <a:schemeClr val="tx2"/>
                    </a:solidFill>
                  </a:rPr>
                  <a:t> must take place in </a:t>
                </a:r>
                <a14:m>
                  <m:oMath xmlns:m="http://schemas.openxmlformats.org/officeDocument/2006/math">
                    <m:func>
                      <m:funcPr>
                        <m:ctrlPr>
                          <a:rPr lang="en-US" b="0" i="1" smtClean="0">
                            <a:solidFill>
                              <a:schemeClr val="accent3">
                                <a:lumMod val="75000"/>
                              </a:schemeClr>
                            </a:solidFill>
                            <a:latin typeface="Cambria Math" panose="02040503050406030204" pitchFamily="18" charset="0"/>
                          </a:rPr>
                        </m:ctrlPr>
                      </m:funcPr>
                      <m:fName>
                        <m:r>
                          <m:rPr>
                            <m:sty m:val="p"/>
                          </m:rPr>
                          <a:rPr lang="en-US" b="0" i="0" smtClean="0">
                            <a:solidFill>
                              <a:schemeClr val="accent3">
                                <a:lumMod val="75000"/>
                              </a:schemeClr>
                            </a:solidFill>
                            <a:latin typeface="Cambria Math" panose="02040503050406030204" pitchFamily="18" charset="0"/>
                          </a:rPr>
                          <m:t>min</m:t>
                        </m:r>
                      </m:fName>
                      <m:e>
                        <m:r>
                          <a:rPr lang="en-US" b="1">
                            <a:solidFill>
                              <a:schemeClr val="accent3">
                                <a:lumMod val="75000"/>
                              </a:schemeClr>
                            </a:solidFill>
                            <a:latin typeface="Cambria Math" panose="02040503050406030204" pitchFamily="18" charset="0"/>
                          </a:rPr>
                          <m:t>𝐅</m:t>
                        </m:r>
                        <m:d>
                          <m:dPr>
                            <m:begChr m:val="["/>
                            <m:endChr m:val="]"/>
                            <m:ctrlPr>
                              <a:rPr lang="en-US" i="1">
                                <a:solidFill>
                                  <a:schemeClr val="accent3">
                                    <a:lumMod val="75000"/>
                                  </a:schemeClr>
                                </a:solidFill>
                                <a:latin typeface="Cambria Math" panose="02040503050406030204" pitchFamily="18" charset="0"/>
                              </a:rPr>
                            </m:ctrlPr>
                          </m:dPr>
                          <m:e>
                            <m:sSub>
                              <m:sSubPr>
                                <m:ctrlPr>
                                  <a:rPr lang="en-US" i="1">
                                    <a:solidFill>
                                      <a:schemeClr val="accent3">
                                        <a:lumMod val="75000"/>
                                      </a:schemeClr>
                                    </a:solidFill>
                                    <a:latin typeface="Cambria Math" panose="02040503050406030204" pitchFamily="18" charset="0"/>
                                  </a:rPr>
                                </m:ctrlPr>
                              </m:sSubPr>
                              <m:e>
                                <m:d>
                                  <m:dPr>
                                    <m:ctrlPr>
                                      <a:rPr lang="en-US" i="1">
                                        <a:solidFill>
                                          <a:schemeClr val="accent3">
                                            <a:lumMod val="75000"/>
                                          </a:schemeClr>
                                        </a:solidFill>
                                        <a:latin typeface="Cambria Math" panose="02040503050406030204" pitchFamily="18" charset="0"/>
                                      </a:rPr>
                                    </m:ctrlPr>
                                  </m:dPr>
                                  <m:e>
                                    <m:r>
                                      <a:rPr lang="en-US" i="1">
                                        <a:solidFill>
                                          <a:schemeClr val="accent3">
                                            <a:lumMod val="75000"/>
                                          </a:schemeClr>
                                        </a:solidFill>
                                        <a:latin typeface="Cambria Math" panose="02040503050406030204" pitchFamily="18" charset="0"/>
                                      </a:rPr>
                                      <m:t>𝜔</m:t>
                                    </m:r>
                                    <m:r>
                                      <a:rPr lang="en-US" i="1">
                                        <a:solidFill>
                                          <a:schemeClr val="accent3">
                                            <a:lumMod val="75000"/>
                                          </a:schemeClr>
                                        </a:solidFill>
                                        <a:latin typeface="Cambria Math" panose="02040503050406030204" pitchFamily="18" charset="0"/>
                                      </a:rPr>
                                      <m:t>−1</m:t>
                                    </m:r>
                                  </m:e>
                                </m:d>
                              </m:e>
                              <m:sub>
                                <m:r>
                                  <a:rPr lang="en-US" i="1">
                                    <a:solidFill>
                                      <a:schemeClr val="accent3">
                                        <a:lumMod val="75000"/>
                                      </a:schemeClr>
                                    </a:solidFill>
                                    <a:latin typeface="Cambria Math" panose="02040503050406030204" pitchFamily="18" charset="0"/>
                                  </a:rPr>
                                  <m:t>+</m:t>
                                </m:r>
                              </m:sub>
                            </m:sSub>
                          </m:e>
                        </m:d>
                      </m:e>
                    </m:func>
                  </m:oMath>
                </a14:m>
                <a:r>
                  <a:rPr lang="en-US" dirty="0" smtClean="0">
                    <a:solidFill>
                      <a:schemeClr val="tx2"/>
                    </a:solidFill>
                  </a:rPr>
                  <a:t> days, which</a:t>
                </a:r>
              </a:p>
              <a:p>
                <a:pPr algn="ctr"/>
                <a:r>
                  <a:rPr lang="en-US" dirty="0" smtClean="0">
                    <a:solidFill>
                      <a:schemeClr val="tx2"/>
                    </a:solidFill>
                  </a:rPr>
                  <a:t>is the </a:t>
                </a:r>
                <a:r>
                  <a:rPr lang="en-US" b="1" dirty="0" smtClean="0">
                    <a:solidFill>
                      <a:schemeClr val="tx2"/>
                    </a:solidFill>
                  </a:rPr>
                  <a:t>time to next iteration (TTNI)</a:t>
                </a:r>
                <a:endParaRPr lang="en-US" b="1" dirty="0">
                  <a:solidFill>
                    <a:schemeClr val="tx2"/>
                  </a:solidFill>
                </a:endParaRPr>
              </a:p>
            </p:txBody>
          </p:sp>
        </mc:Choice>
        <mc:Fallback xmlns="">
          <p:sp>
            <p:nvSpPr>
              <p:cNvPr id="64" name="Rounded Rectangular Callout 63"/>
              <p:cNvSpPr>
                <a:spLocks noRot="1" noChangeAspect="1" noMove="1" noResize="1" noEditPoints="1" noAdjustHandles="1" noChangeArrowheads="1" noChangeShapeType="1" noTextEdit="1"/>
              </p:cNvSpPr>
              <p:nvPr/>
            </p:nvSpPr>
            <p:spPr>
              <a:xfrm>
                <a:off x="4811084" y="885004"/>
                <a:ext cx="3516315" cy="1152182"/>
              </a:xfrm>
              <a:prstGeom prst="wedgeRoundRectCallout">
                <a:avLst>
                  <a:gd name="adj1" fmla="val -2314"/>
                  <a:gd name="adj2" fmla="val 107119"/>
                  <a:gd name="adj3" fmla="val 16667"/>
                </a:avLst>
              </a:prstGeom>
              <a:blipFill>
                <a:blip r:embed="rId11"/>
                <a:stretch>
                  <a:fillRect/>
                </a:stretch>
              </a:blipFill>
              <a:ln w="19050">
                <a:solidFill>
                  <a:srgbClr val="FF0000"/>
                </a:solidFill>
              </a:ln>
            </p:spPr>
            <p:txBody>
              <a:bodyPr/>
              <a:lstStyle/>
              <a:p>
                <a:r>
                  <a:rPr lang="en-US">
                    <a:noFill/>
                  </a:rPr>
                  <a:t> </a:t>
                </a:r>
              </a:p>
            </p:txBody>
          </p:sp>
        </mc:Fallback>
      </mc:AlternateContent>
      <p:sp>
        <p:nvSpPr>
          <p:cNvPr id="6" name="Oval 5"/>
          <p:cNvSpPr/>
          <p:nvPr/>
        </p:nvSpPr>
        <p:spPr>
          <a:xfrm>
            <a:off x="6034990" y="2855784"/>
            <a:ext cx="365760" cy="3657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164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3" grpId="0" animBg="1"/>
      <p:bldP spid="6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Community IoT</a:t>
            </a:r>
            <a:endParaRPr lang="en-US" dirty="0"/>
          </a:p>
        </p:txBody>
      </p:sp>
      <p:sp>
        <p:nvSpPr>
          <p:cNvPr id="7" name="Content Placeholder 6"/>
          <p:cNvSpPr>
            <a:spLocks noGrp="1"/>
          </p:cNvSpPr>
          <p:nvPr>
            <p:ph idx="1"/>
          </p:nvPr>
        </p:nvSpPr>
        <p:spPr/>
        <p:txBody>
          <a:bodyPr/>
          <a:lstStyle/>
          <a:p>
            <a:r>
              <a:rPr lang="en-US" dirty="0" smtClean="0"/>
              <a:t>Indoor/outdoor deployments</a:t>
            </a:r>
          </a:p>
          <a:p>
            <a:r>
              <a:rPr lang="en-US" dirty="0" smtClean="0"/>
              <a:t>Situation awareness in community scale</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8435"/>
            <a:ext cx="9144000" cy="4019565"/>
          </a:xfrm>
          <a:prstGeom prst="rect">
            <a:avLst/>
          </a:prstGeom>
        </p:spPr>
      </p:pic>
    </p:spTree>
    <p:extLst>
      <p:ext uri="{BB962C8B-B14F-4D97-AF65-F5344CB8AC3E}">
        <p14:creationId xmlns:p14="http://schemas.microsoft.com/office/powerpoint/2010/main" val="1171367947"/>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TTNC and TTNI (cont.)</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40</a:t>
            </a:fld>
            <a:endParaRPr lang="en-US" dirty="0"/>
          </a:p>
        </p:txBody>
      </p:sp>
      <p:grpSp>
        <p:nvGrpSpPr>
          <p:cNvPr id="5" name="Google Shape;321;p36"/>
          <p:cNvGrpSpPr/>
          <p:nvPr/>
        </p:nvGrpSpPr>
        <p:grpSpPr>
          <a:xfrm>
            <a:off x="1024128" y="2030593"/>
            <a:ext cx="7205472" cy="3836808"/>
            <a:chOff x="311688" y="1562125"/>
            <a:chExt cx="8520612" cy="4537101"/>
          </a:xfrm>
        </p:grpSpPr>
        <p:grpSp>
          <p:nvGrpSpPr>
            <p:cNvPr id="7" name="Google Shape;322;p36"/>
            <p:cNvGrpSpPr/>
            <p:nvPr/>
          </p:nvGrpSpPr>
          <p:grpSpPr>
            <a:xfrm>
              <a:off x="1748825" y="2518525"/>
              <a:ext cx="4949575" cy="485876"/>
              <a:chOff x="1748825" y="2405275"/>
              <a:chExt cx="4949575" cy="485876"/>
            </a:xfrm>
          </p:grpSpPr>
          <p:cxnSp>
            <p:nvCxnSpPr>
              <p:cNvPr id="55" name="Google Shape;323;p36"/>
              <p:cNvCxnSpPr>
                <a:stCxn id="56" idx="3"/>
                <a:endCxn id="61" idx="1"/>
              </p:cNvCxnSpPr>
              <p:nvPr/>
            </p:nvCxnSpPr>
            <p:spPr>
              <a:xfrm>
                <a:off x="2430650" y="2648213"/>
                <a:ext cx="3781800" cy="0"/>
              </a:xfrm>
              <a:prstGeom prst="straightConnector1">
                <a:avLst/>
              </a:prstGeom>
              <a:noFill/>
              <a:ln w="28575" cap="flat" cmpd="sng">
                <a:solidFill>
                  <a:schemeClr val="accent2"/>
                </a:solidFill>
                <a:prstDash val="dash"/>
                <a:round/>
                <a:headEnd type="none" w="med" len="med"/>
                <a:tailEnd type="none" w="med" len="med"/>
              </a:ln>
            </p:spPr>
          </p:cxnSp>
          <p:pic>
            <p:nvPicPr>
              <p:cNvPr id="56" name="Google Shape;324;p36"/>
              <p:cNvPicPr preferRelativeResize="0"/>
              <p:nvPr/>
            </p:nvPicPr>
            <p:blipFill>
              <a:blip r:embed="rId2">
                <a:alphaModFix/>
              </a:blip>
              <a:stretch>
                <a:fillRect/>
              </a:stretch>
            </p:blipFill>
            <p:spPr>
              <a:xfrm>
                <a:off x="1748825" y="2405275"/>
                <a:ext cx="681825" cy="485875"/>
              </a:xfrm>
              <a:prstGeom prst="rect">
                <a:avLst/>
              </a:prstGeom>
              <a:noFill/>
              <a:ln>
                <a:noFill/>
              </a:ln>
            </p:spPr>
          </p:pic>
          <p:pic>
            <p:nvPicPr>
              <p:cNvPr id="57" name="Google Shape;326;p36"/>
              <p:cNvPicPr preferRelativeResize="0"/>
              <p:nvPr/>
            </p:nvPicPr>
            <p:blipFill>
              <a:blip r:embed="rId3">
                <a:alphaModFix/>
              </a:blip>
              <a:stretch>
                <a:fillRect/>
              </a:stretch>
            </p:blipFill>
            <p:spPr>
              <a:xfrm>
                <a:off x="3367350" y="2405275"/>
                <a:ext cx="485875" cy="485875"/>
              </a:xfrm>
              <a:prstGeom prst="rect">
                <a:avLst/>
              </a:prstGeom>
              <a:noFill/>
              <a:ln>
                <a:noFill/>
              </a:ln>
            </p:spPr>
          </p:pic>
          <p:pic>
            <p:nvPicPr>
              <p:cNvPr id="58" name="Google Shape;327;p36"/>
              <p:cNvPicPr preferRelativeResize="0"/>
              <p:nvPr/>
            </p:nvPicPr>
            <p:blipFill>
              <a:blip r:embed="rId4">
                <a:alphaModFix/>
              </a:blip>
              <a:stretch>
                <a:fillRect/>
              </a:stretch>
            </p:blipFill>
            <p:spPr>
              <a:xfrm>
                <a:off x="4078638" y="2405275"/>
                <a:ext cx="485875" cy="485875"/>
              </a:xfrm>
              <a:prstGeom prst="rect">
                <a:avLst/>
              </a:prstGeom>
              <a:noFill/>
              <a:ln>
                <a:noFill/>
              </a:ln>
            </p:spPr>
          </p:pic>
          <p:pic>
            <p:nvPicPr>
              <p:cNvPr id="59" name="Google Shape;328;p36"/>
              <p:cNvPicPr preferRelativeResize="0"/>
              <p:nvPr/>
            </p:nvPicPr>
            <p:blipFill>
              <a:blip r:embed="rId5">
                <a:alphaModFix/>
              </a:blip>
              <a:stretch>
                <a:fillRect/>
              </a:stretch>
            </p:blipFill>
            <p:spPr>
              <a:xfrm>
                <a:off x="4789925" y="2405275"/>
                <a:ext cx="485875" cy="485875"/>
              </a:xfrm>
              <a:prstGeom prst="rect">
                <a:avLst/>
              </a:prstGeom>
              <a:noFill/>
              <a:ln>
                <a:noFill/>
              </a:ln>
            </p:spPr>
          </p:pic>
          <p:pic>
            <p:nvPicPr>
              <p:cNvPr id="60" name="Google Shape;329;p36"/>
              <p:cNvPicPr preferRelativeResize="0"/>
              <p:nvPr/>
            </p:nvPicPr>
            <p:blipFill>
              <a:blip r:embed="rId6">
                <a:alphaModFix/>
              </a:blip>
              <a:stretch>
                <a:fillRect/>
              </a:stretch>
            </p:blipFill>
            <p:spPr>
              <a:xfrm>
                <a:off x="5501225" y="2405275"/>
                <a:ext cx="485876" cy="485876"/>
              </a:xfrm>
              <a:prstGeom prst="rect">
                <a:avLst/>
              </a:prstGeom>
              <a:noFill/>
              <a:ln>
                <a:noFill/>
              </a:ln>
            </p:spPr>
          </p:pic>
          <p:pic>
            <p:nvPicPr>
              <p:cNvPr id="61" name="Google Shape;325;p36"/>
              <p:cNvPicPr preferRelativeResize="0"/>
              <p:nvPr/>
            </p:nvPicPr>
            <p:blipFill>
              <a:blip r:embed="rId7">
                <a:alphaModFix/>
              </a:blip>
              <a:stretch>
                <a:fillRect/>
              </a:stretch>
            </p:blipFill>
            <p:spPr>
              <a:xfrm>
                <a:off x="6212525" y="2405275"/>
                <a:ext cx="485875" cy="485875"/>
              </a:xfrm>
              <a:prstGeom prst="rect">
                <a:avLst/>
              </a:prstGeom>
              <a:noFill/>
              <a:ln>
                <a:noFill/>
              </a:ln>
            </p:spPr>
          </p:pic>
        </p:grpSp>
        <p:sp>
          <p:nvSpPr>
            <p:cNvPr id="8" name="Google Shape;330;p36"/>
            <p:cNvSpPr txBox="1"/>
            <p:nvPr/>
          </p:nvSpPr>
          <p:spPr>
            <a:xfrm>
              <a:off x="3367288"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1</a:t>
              </a:r>
              <a:endParaRPr/>
            </a:p>
          </p:txBody>
        </p:sp>
        <p:sp>
          <p:nvSpPr>
            <p:cNvPr id="9" name="Google Shape;331;p36"/>
            <p:cNvSpPr txBox="1"/>
            <p:nvPr/>
          </p:nvSpPr>
          <p:spPr>
            <a:xfrm>
              <a:off x="4078563"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2</a:t>
              </a:r>
              <a:endParaRPr/>
            </a:p>
          </p:txBody>
        </p:sp>
        <p:sp>
          <p:nvSpPr>
            <p:cNvPr id="10" name="Google Shape;332;p36"/>
            <p:cNvSpPr txBox="1"/>
            <p:nvPr/>
          </p:nvSpPr>
          <p:spPr>
            <a:xfrm>
              <a:off x="4789838"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3</a:t>
              </a:r>
              <a:endParaRPr/>
            </a:p>
          </p:txBody>
        </p:sp>
        <p:sp>
          <p:nvSpPr>
            <p:cNvPr id="11" name="Google Shape;333;p36"/>
            <p:cNvSpPr txBox="1"/>
            <p:nvPr/>
          </p:nvSpPr>
          <p:spPr>
            <a:xfrm>
              <a:off x="5501113"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4</a:t>
              </a:r>
              <a:endParaRPr/>
            </a:p>
          </p:txBody>
        </p:sp>
        <p:sp>
          <p:nvSpPr>
            <p:cNvPr id="12" name="Google Shape;334;p36"/>
            <p:cNvSpPr txBox="1"/>
            <p:nvPr/>
          </p:nvSpPr>
          <p:spPr>
            <a:xfrm>
              <a:off x="6212388"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5</a:t>
              </a:r>
              <a:endParaRPr/>
            </a:p>
          </p:txBody>
        </p:sp>
        <p:sp>
          <p:nvSpPr>
            <p:cNvPr id="13" name="Google Shape;335;p36"/>
            <p:cNvSpPr txBox="1"/>
            <p:nvPr/>
          </p:nvSpPr>
          <p:spPr>
            <a:xfrm>
              <a:off x="6923663"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6</a:t>
              </a:r>
              <a:endParaRPr/>
            </a:p>
          </p:txBody>
        </p:sp>
        <p:sp>
          <p:nvSpPr>
            <p:cNvPr id="14" name="Google Shape;336;p36"/>
            <p:cNvSpPr txBox="1"/>
            <p:nvPr/>
          </p:nvSpPr>
          <p:spPr>
            <a:xfrm>
              <a:off x="7634938"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7</a:t>
              </a:r>
              <a:endParaRPr/>
            </a:p>
          </p:txBody>
        </p:sp>
        <p:sp>
          <p:nvSpPr>
            <p:cNvPr id="15" name="Google Shape;337;p36"/>
            <p:cNvSpPr txBox="1"/>
            <p:nvPr/>
          </p:nvSpPr>
          <p:spPr>
            <a:xfrm>
              <a:off x="8346213"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8</a:t>
              </a:r>
              <a:endParaRPr/>
            </a:p>
          </p:txBody>
        </p:sp>
        <p:grpSp>
          <p:nvGrpSpPr>
            <p:cNvPr id="16" name="Google Shape;338;p36"/>
            <p:cNvGrpSpPr/>
            <p:nvPr/>
          </p:nvGrpSpPr>
          <p:grpSpPr>
            <a:xfrm>
              <a:off x="1748825" y="3292231"/>
              <a:ext cx="7083475" cy="485876"/>
              <a:chOff x="1748825" y="2405275"/>
              <a:chExt cx="7083475" cy="485876"/>
            </a:xfrm>
          </p:grpSpPr>
          <p:cxnSp>
            <p:nvCxnSpPr>
              <p:cNvPr id="45" name="Google Shape;339;p36"/>
              <p:cNvCxnSpPr>
                <a:stCxn id="46" idx="3"/>
                <a:endCxn id="54" idx="1"/>
              </p:cNvCxnSpPr>
              <p:nvPr/>
            </p:nvCxnSpPr>
            <p:spPr>
              <a:xfrm>
                <a:off x="2430650" y="2648213"/>
                <a:ext cx="5915700" cy="0"/>
              </a:xfrm>
              <a:prstGeom prst="straightConnector1">
                <a:avLst/>
              </a:prstGeom>
              <a:noFill/>
              <a:ln w="28575" cap="flat" cmpd="sng">
                <a:solidFill>
                  <a:schemeClr val="accent2"/>
                </a:solidFill>
                <a:prstDash val="dash"/>
                <a:round/>
                <a:headEnd type="none" w="med" len="med"/>
                <a:tailEnd type="none" w="med" len="med"/>
              </a:ln>
            </p:spPr>
          </p:cxnSp>
          <p:pic>
            <p:nvPicPr>
              <p:cNvPr id="46" name="Google Shape;340;p36"/>
              <p:cNvPicPr preferRelativeResize="0"/>
              <p:nvPr/>
            </p:nvPicPr>
            <p:blipFill>
              <a:blip r:embed="rId2">
                <a:alphaModFix/>
              </a:blip>
              <a:stretch>
                <a:fillRect/>
              </a:stretch>
            </p:blipFill>
            <p:spPr>
              <a:xfrm>
                <a:off x="1748825" y="2405275"/>
                <a:ext cx="681825" cy="485875"/>
              </a:xfrm>
              <a:prstGeom prst="rect">
                <a:avLst/>
              </a:prstGeom>
              <a:noFill/>
              <a:ln>
                <a:noFill/>
              </a:ln>
            </p:spPr>
          </p:pic>
          <p:pic>
            <p:nvPicPr>
              <p:cNvPr id="47" name="Google Shape;342;p36"/>
              <p:cNvPicPr preferRelativeResize="0"/>
              <p:nvPr/>
            </p:nvPicPr>
            <p:blipFill>
              <a:blip r:embed="rId3">
                <a:alphaModFix/>
              </a:blip>
              <a:stretch>
                <a:fillRect/>
              </a:stretch>
            </p:blipFill>
            <p:spPr>
              <a:xfrm>
                <a:off x="3367350" y="2405275"/>
                <a:ext cx="485875" cy="485875"/>
              </a:xfrm>
              <a:prstGeom prst="rect">
                <a:avLst/>
              </a:prstGeom>
              <a:noFill/>
              <a:ln>
                <a:noFill/>
              </a:ln>
            </p:spPr>
          </p:pic>
          <p:pic>
            <p:nvPicPr>
              <p:cNvPr id="48" name="Google Shape;343;p36"/>
              <p:cNvPicPr preferRelativeResize="0"/>
              <p:nvPr/>
            </p:nvPicPr>
            <p:blipFill>
              <a:blip r:embed="rId8">
                <a:alphaModFix/>
              </a:blip>
              <a:stretch>
                <a:fillRect/>
              </a:stretch>
            </p:blipFill>
            <p:spPr>
              <a:xfrm>
                <a:off x="6923825" y="2405275"/>
                <a:ext cx="485875" cy="485875"/>
              </a:xfrm>
              <a:prstGeom prst="rect">
                <a:avLst/>
              </a:prstGeom>
              <a:noFill/>
              <a:ln>
                <a:noFill/>
              </a:ln>
            </p:spPr>
          </p:pic>
          <p:pic>
            <p:nvPicPr>
              <p:cNvPr id="49" name="Google Shape;344;p36"/>
              <p:cNvPicPr preferRelativeResize="0"/>
              <p:nvPr/>
            </p:nvPicPr>
            <p:blipFill>
              <a:blip r:embed="rId4">
                <a:alphaModFix/>
              </a:blip>
              <a:stretch>
                <a:fillRect/>
              </a:stretch>
            </p:blipFill>
            <p:spPr>
              <a:xfrm>
                <a:off x="4078638" y="2405275"/>
                <a:ext cx="485875" cy="485875"/>
              </a:xfrm>
              <a:prstGeom prst="rect">
                <a:avLst/>
              </a:prstGeom>
              <a:noFill/>
              <a:ln>
                <a:noFill/>
              </a:ln>
            </p:spPr>
          </p:pic>
          <p:pic>
            <p:nvPicPr>
              <p:cNvPr id="50" name="Google Shape;345;p36"/>
              <p:cNvPicPr preferRelativeResize="0"/>
              <p:nvPr/>
            </p:nvPicPr>
            <p:blipFill>
              <a:blip r:embed="rId5">
                <a:alphaModFix/>
              </a:blip>
              <a:stretch>
                <a:fillRect/>
              </a:stretch>
            </p:blipFill>
            <p:spPr>
              <a:xfrm>
                <a:off x="4789925" y="2405275"/>
                <a:ext cx="485875" cy="485875"/>
              </a:xfrm>
              <a:prstGeom prst="rect">
                <a:avLst/>
              </a:prstGeom>
              <a:noFill/>
              <a:ln>
                <a:noFill/>
              </a:ln>
            </p:spPr>
          </p:pic>
          <p:pic>
            <p:nvPicPr>
              <p:cNvPr id="51" name="Google Shape;346;p36"/>
              <p:cNvPicPr preferRelativeResize="0"/>
              <p:nvPr/>
            </p:nvPicPr>
            <p:blipFill>
              <a:blip r:embed="rId6">
                <a:alphaModFix/>
              </a:blip>
              <a:stretch>
                <a:fillRect/>
              </a:stretch>
            </p:blipFill>
            <p:spPr>
              <a:xfrm>
                <a:off x="5501225" y="2405275"/>
                <a:ext cx="485876" cy="485876"/>
              </a:xfrm>
              <a:prstGeom prst="rect">
                <a:avLst/>
              </a:prstGeom>
              <a:noFill/>
              <a:ln>
                <a:noFill/>
              </a:ln>
            </p:spPr>
          </p:pic>
          <p:pic>
            <p:nvPicPr>
              <p:cNvPr id="52" name="Google Shape;347;p36"/>
              <p:cNvPicPr preferRelativeResize="0"/>
              <p:nvPr/>
            </p:nvPicPr>
            <p:blipFill>
              <a:blip r:embed="rId7">
                <a:alphaModFix/>
              </a:blip>
              <a:stretch>
                <a:fillRect/>
              </a:stretch>
            </p:blipFill>
            <p:spPr>
              <a:xfrm>
                <a:off x="6212525" y="2405275"/>
                <a:ext cx="485875" cy="485875"/>
              </a:xfrm>
              <a:prstGeom prst="rect">
                <a:avLst/>
              </a:prstGeom>
              <a:noFill/>
              <a:ln>
                <a:noFill/>
              </a:ln>
            </p:spPr>
          </p:pic>
          <p:pic>
            <p:nvPicPr>
              <p:cNvPr id="53" name="Google Shape;348;p36"/>
              <p:cNvPicPr preferRelativeResize="0"/>
              <p:nvPr/>
            </p:nvPicPr>
            <p:blipFill>
              <a:blip r:embed="rId8">
                <a:alphaModFix/>
              </a:blip>
              <a:stretch>
                <a:fillRect/>
              </a:stretch>
            </p:blipFill>
            <p:spPr>
              <a:xfrm>
                <a:off x="7635113" y="2405275"/>
                <a:ext cx="485875" cy="485875"/>
              </a:xfrm>
              <a:prstGeom prst="rect">
                <a:avLst/>
              </a:prstGeom>
              <a:noFill/>
              <a:ln>
                <a:noFill/>
              </a:ln>
            </p:spPr>
          </p:pic>
          <p:pic>
            <p:nvPicPr>
              <p:cNvPr id="54" name="Google Shape;341;p36"/>
              <p:cNvPicPr preferRelativeResize="0"/>
              <p:nvPr/>
            </p:nvPicPr>
            <p:blipFill>
              <a:blip r:embed="rId8">
                <a:alphaModFix/>
              </a:blip>
              <a:stretch>
                <a:fillRect/>
              </a:stretch>
            </p:blipFill>
            <p:spPr>
              <a:xfrm>
                <a:off x="8346425" y="2405275"/>
                <a:ext cx="485875" cy="485875"/>
              </a:xfrm>
              <a:prstGeom prst="rect">
                <a:avLst/>
              </a:prstGeom>
              <a:noFill/>
              <a:ln>
                <a:noFill/>
              </a:ln>
            </p:spPr>
          </p:pic>
        </p:grpSp>
        <p:grpSp>
          <p:nvGrpSpPr>
            <p:cNvPr id="17" name="Google Shape;349;p36"/>
            <p:cNvGrpSpPr/>
            <p:nvPr/>
          </p:nvGrpSpPr>
          <p:grpSpPr>
            <a:xfrm>
              <a:off x="1748825" y="4065938"/>
              <a:ext cx="6372163" cy="485876"/>
              <a:chOff x="1748825" y="2405275"/>
              <a:chExt cx="6372163" cy="485876"/>
            </a:xfrm>
          </p:grpSpPr>
          <p:cxnSp>
            <p:nvCxnSpPr>
              <p:cNvPr id="39" name="Google Shape;350;p36"/>
              <p:cNvCxnSpPr>
                <a:stCxn id="40" idx="3"/>
                <a:endCxn id="44" idx="1"/>
              </p:cNvCxnSpPr>
              <p:nvPr/>
            </p:nvCxnSpPr>
            <p:spPr>
              <a:xfrm>
                <a:off x="2430650" y="2648213"/>
                <a:ext cx="5204400" cy="0"/>
              </a:xfrm>
              <a:prstGeom prst="straightConnector1">
                <a:avLst/>
              </a:prstGeom>
              <a:noFill/>
              <a:ln w="28575" cap="flat" cmpd="sng">
                <a:solidFill>
                  <a:schemeClr val="accent2"/>
                </a:solidFill>
                <a:prstDash val="dash"/>
                <a:round/>
                <a:headEnd type="none" w="med" len="med"/>
                <a:tailEnd type="none" w="med" len="med"/>
              </a:ln>
            </p:spPr>
          </p:cxnSp>
          <p:pic>
            <p:nvPicPr>
              <p:cNvPr id="40" name="Google Shape;351;p36"/>
              <p:cNvPicPr preferRelativeResize="0"/>
              <p:nvPr/>
            </p:nvPicPr>
            <p:blipFill>
              <a:blip r:embed="rId2">
                <a:alphaModFix/>
              </a:blip>
              <a:stretch>
                <a:fillRect/>
              </a:stretch>
            </p:blipFill>
            <p:spPr>
              <a:xfrm>
                <a:off x="1748825" y="2405275"/>
                <a:ext cx="681825" cy="485875"/>
              </a:xfrm>
              <a:prstGeom prst="rect">
                <a:avLst/>
              </a:prstGeom>
              <a:noFill/>
              <a:ln>
                <a:noFill/>
              </a:ln>
            </p:spPr>
          </p:pic>
          <p:pic>
            <p:nvPicPr>
              <p:cNvPr id="41" name="Google Shape;353;p36"/>
              <p:cNvPicPr preferRelativeResize="0"/>
              <p:nvPr/>
            </p:nvPicPr>
            <p:blipFill>
              <a:blip r:embed="rId8">
                <a:alphaModFix/>
              </a:blip>
              <a:stretch>
                <a:fillRect/>
              </a:stretch>
            </p:blipFill>
            <p:spPr>
              <a:xfrm>
                <a:off x="6923825" y="2405275"/>
                <a:ext cx="485875" cy="485875"/>
              </a:xfrm>
              <a:prstGeom prst="rect">
                <a:avLst/>
              </a:prstGeom>
              <a:noFill/>
              <a:ln>
                <a:noFill/>
              </a:ln>
            </p:spPr>
          </p:pic>
          <p:pic>
            <p:nvPicPr>
              <p:cNvPr id="42" name="Google Shape;354;p36"/>
              <p:cNvPicPr preferRelativeResize="0"/>
              <p:nvPr/>
            </p:nvPicPr>
            <p:blipFill>
              <a:blip r:embed="rId4">
                <a:alphaModFix/>
              </a:blip>
              <a:stretch>
                <a:fillRect/>
              </a:stretch>
            </p:blipFill>
            <p:spPr>
              <a:xfrm>
                <a:off x="4078638" y="2405275"/>
                <a:ext cx="485875" cy="485875"/>
              </a:xfrm>
              <a:prstGeom prst="rect">
                <a:avLst/>
              </a:prstGeom>
              <a:noFill/>
              <a:ln>
                <a:noFill/>
              </a:ln>
            </p:spPr>
          </p:pic>
          <p:pic>
            <p:nvPicPr>
              <p:cNvPr id="43" name="Google Shape;355;p36"/>
              <p:cNvPicPr preferRelativeResize="0"/>
              <p:nvPr/>
            </p:nvPicPr>
            <p:blipFill>
              <a:blip r:embed="rId6">
                <a:alphaModFix/>
              </a:blip>
              <a:stretch>
                <a:fillRect/>
              </a:stretch>
            </p:blipFill>
            <p:spPr>
              <a:xfrm>
                <a:off x="5501225" y="2405275"/>
                <a:ext cx="485876" cy="485876"/>
              </a:xfrm>
              <a:prstGeom prst="rect">
                <a:avLst/>
              </a:prstGeom>
              <a:noFill/>
              <a:ln>
                <a:noFill/>
              </a:ln>
            </p:spPr>
          </p:pic>
          <p:pic>
            <p:nvPicPr>
              <p:cNvPr id="44" name="Google Shape;352;p36"/>
              <p:cNvPicPr preferRelativeResize="0"/>
              <p:nvPr/>
            </p:nvPicPr>
            <p:blipFill>
              <a:blip r:embed="rId8">
                <a:alphaModFix/>
              </a:blip>
              <a:stretch>
                <a:fillRect/>
              </a:stretch>
            </p:blipFill>
            <p:spPr>
              <a:xfrm>
                <a:off x="7635113" y="2405275"/>
                <a:ext cx="485875" cy="485875"/>
              </a:xfrm>
              <a:prstGeom prst="rect">
                <a:avLst/>
              </a:prstGeom>
              <a:noFill/>
              <a:ln>
                <a:noFill/>
              </a:ln>
            </p:spPr>
          </p:pic>
        </p:grpSp>
        <p:grpSp>
          <p:nvGrpSpPr>
            <p:cNvPr id="18" name="Google Shape;356;p36"/>
            <p:cNvGrpSpPr/>
            <p:nvPr/>
          </p:nvGrpSpPr>
          <p:grpSpPr>
            <a:xfrm>
              <a:off x="1748825" y="4839644"/>
              <a:ext cx="7083475" cy="485876"/>
              <a:chOff x="1748825" y="2405275"/>
              <a:chExt cx="7083475" cy="485876"/>
            </a:xfrm>
          </p:grpSpPr>
          <p:cxnSp>
            <p:nvCxnSpPr>
              <p:cNvPr id="31" name="Google Shape;357;p36"/>
              <p:cNvCxnSpPr>
                <a:stCxn id="32" idx="3"/>
                <a:endCxn id="38" idx="1"/>
              </p:cNvCxnSpPr>
              <p:nvPr/>
            </p:nvCxnSpPr>
            <p:spPr>
              <a:xfrm>
                <a:off x="2430650" y="2648213"/>
                <a:ext cx="5915700" cy="0"/>
              </a:xfrm>
              <a:prstGeom prst="straightConnector1">
                <a:avLst/>
              </a:prstGeom>
              <a:noFill/>
              <a:ln w="28575" cap="flat" cmpd="sng">
                <a:solidFill>
                  <a:schemeClr val="accent2"/>
                </a:solidFill>
                <a:prstDash val="dash"/>
                <a:round/>
                <a:headEnd type="none" w="med" len="med"/>
                <a:tailEnd type="none" w="med" len="med"/>
              </a:ln>
            </p:spPr>
          </p:cxnSp>
          <p:pic>
            <p:nvPicPr>
              <p:cNvPr id="32" name="Google Shape;358;p36"/>
              <p:cNvPicPr preferRelativeResize="0"/>
              <p:nvPr/>
            </p:nvPicPr>
            <p:blipFill>
              <a:blip r:embed="rId2">
                <a:alphaModFix/>
              </a:blip>
              <a:stretch>
                <a:fillRect/>
              </a:stretch>
            </p:blipFill>
            <p:spPr>
              <a:xfrm>
                <a:off x="1748825" y="2405275"/>
                <a:ext cx="681825" cy="485875"/>
              </a:xfrm>
              <a:prstGeom prst="rect">
                <a:avLst/>
              </a:prstGeom>
              <a:noFill/>
              <a:ln>
                <a:noFill/>
              </a:ln>
            </p:spPr>
          </p:pic>
          <p:pic>
            <p:nvPicPr>
              <p:cNvPr id="33" name="Google Shape;360;p36"/>
              <p:cNvPicPr preferRelativeResize="0"/>
              <p:nvPr/>
            </p:nvPicPr>
            <p:blipFill>
              <a:blip r:embed="rId3">
                <a:alphaModFix/>
              </a:blip>
              <a:stretch>
                <a:fillRect/>
              </a:stretch>
            </p:blipFill>
            <p:spPr>
              <a:xfrm>
                <a:off x="3367350" y="2405275"/>
                <a:ext cx="485875" cy="485875"/>
              </a:xfrm>
              <a:prstGeom prst="rect">
                <a:avLst/>
              </a:prstGeom>
              <a:noFill/>
              <a:ln>
                <a:noFill/>
              </a:ln>
            </p:spPr>
          </p:pic>
          <p:pic>
            <p:nvPicPr>
              <p:cNvPr id="34" name="Google Shape;361;p36"/>
              <p:cNvPicPr preferRelativeResize="0"/>
              <p:nvPr/>
            </p:nvPicPr>
            <p:blipFill>
              <a:blip r:embed="rId8">
                <a:alphaModFix/>
              </a:blip>
              <a:stretch>
                <a:fillRect/>
              </a:stretch>
            </p:blipFill>
            <p:spPr>
              <a:xfrm>
                <a:off x="6923825" y="2405275"/>
                <a:ext cx="485875" cy="485875"/>
              </a:xfrm>
              <a:prstGeom prst="rect">
                <a:avLst/>
              </a:prstGeom>
              <a:noFill/>
              <a:ln>
                <a:noFill/>
              </a:ln>
            </p:spPr>
          </p:pic>
          <p:pic>
            <p:nvPicPr>
              <p:cNvPr id="35" name="Google Shape;362;p36"/>
              <p:cNvPicPr preferRelativeResize="0"/>
              <p:nvPr/>
            </p:nvPicPr>
            <p:blipFill>
              <a:blip r:embed="rId4">
                <a:alphaModFix/>
              </a:blip>
              <a:stretch>
                <a:fillRect/>
              </a:stretch>
            </p:blipFill>
            <p:spPr>
              <a:xfrm>
                <a:off x="4078638" y="2405275"/>
                <a:ext cx="485875" cy="485875"/>
              </a:xfrm>
              <a:prstGeom prst="rect">
                <a:avLst/>
              </a:prstGeom>
              <a:noFill/>
              <a:ln>
                <a:noFill/>
              </a:ln>
            </p:spPr>
          </p:pic>
          <p:pic>
            <p:nvPicPr>
              <p:cNvPr id="36" name="Google Shape;363;p36"/>
              <p:cNvPicPr preferRelativeResize="0"/>
              <p:nvPr/>
            </p:nvPicPr>
            <p:blipFill>
              <a:blip r:embed="rId5">
                <a:alphaModFix/>
              </a:blip>
              <a:stretch>
                <a:fillRect/>
              </a:stretch>
            </p:blipFill>
            <p:spPr>
              <a:xfrm>
                <a:off x="4789925" y="2405275"/>
                <a:ext cx="485875" cy="485875"/>
              </a:xfrm>
              <a:prstGeom prst="rect">
                <a:avLst/>
              </a:prstGeom>
              <a:noFill/>
              <a:ln>
                <a:noFill/>
              </a:ln>
            </p:spPr>
          </p:pic>
          <p:pic>
            <p:nvPicPr>
              <p:cNvPr id="37" name="Google Shape;364;p36"/>
              <p:cNvPicPr preferRelativeResize="0"/>
              <p:nvPr/>
            </p:nvPicPr>
            <p:blipFill>
              <a:blip r:embed="rId6">
                <a:alphaModFix/>
              </a:blip>
              <a:stretch>
                <a:fillRect/>
              </a:stretch>
            </p:blipFill>
            <p:spPr>
              <a:xfrm>
                <a:off x="5501225" y="2405275"/>
                <a:ext cx="485876" cy="485876"/>
              </a:xfrm>
              <a:prstGeom prst="rect">
                <a:avLst/>
              </a:prstGeom>
              <a:noFill/>
              <a:ln>
                <a:noFill/>
              </a:ln>
            </p:spPr>
          </p:pic>
          <p:pic>
            <p:nvPicPr>
              <p:cNvPr id="38" name="Google Shape;359;p36"/>
              <p:cNvPicPr preferRelativeResize="0"/>
              <p:nvPr/>
            </p:nvPicPr>
            <p:blipFill>
              <a:blip r:embed="rId8">
                <a:alphaModFix/>
              </a:blip>
              <a:stretch>
                <a:fillRect/>
              </a:stretch>
            </p:blipFill>
            <p:spPr>
              <a:xfrm>
                <a:off x="8346425" y="2405275"/>
                <a:ext cx="485875" cy="485875"/>
              </a:xfrm>
              <a:prstGeom prst="rect">
                <a:avLst/>
              </a:prstGeom>
              <a:noFill/>
              <a:ln>
                <a:noFill/>
              </a:ln>
            </p:spPr>
          </p:pic>
        </p:grpSp>
        <p:grpSp>
          <p:nvGrpSpPr>
            <p:cNvPr id="19" name="Google Shape;365;p36"/>
            <p:cNvGrpSpPr/>
            <p:nvPr/>
          </p:nvGrpSpPr>
          <p:grpSpPr>
            <a:xfrm>
              <a:off x="1748825" y="5613350"/>
              <a:ext cx="7083475" cy="485876"/>
              <a:chOff x="1748825" y="2405275"/>
              <a:chExt cx="7083475" cy="485876"/>
            </a:xfrm>
          </p:grpSpPr>
          <p:cxnSp>
            <p:nvCxnSpPr>
              <p:cNvPr id="25" name="Google Shape;366;p36"/>
              <p:cNvCxnSpPr>
                <a:stCxn id="26" idx="3"/>
                <a:endCxn id="30" idx="1"/>
              </p:cNvCxnSpPr>
              <p:nvPr/>
            </p:nvCxnSpPr>
            <p:spPr>
              <a:xfrm>
                <a:off x="2430650" y="2648213"/>
                <a:ext cx="5915700" cy="0"/>
              </a:xfrm>
              <a:prstGeom prst="straightConnector1">
                <a:avLst/>
              </a:prstGeom>
              <a:noFill/>
              <a:ln w="28575" cap="flat" cmpd="sng">
                <a:solidFill>
                  <a:schemeClr val="accent2"/>
                </a:solidFill>
                <a:prstDash val="dash"/>
                <a:round/>
                <a:headEnd type="none" w="med" len="med"/>
                <a:tailEnd type="none" w="med" len="med"/>
              </a:ln>
            </p:spPr>
          </p:cxnSp>
          <p:pic>
            <p:nvPicPr>
              <p:cNvPr id="26" name="Google Shape;367;p36"/>
              <p:cNvPicPr preferRelativeResize="0"/>
              <p:nvPr/>
            </p:nvPicPr>
            <p:blipFill>
              <a:blip r:embed="rId2">
                <a:alphaModFix/>
              </a:blip>
              <a:stretch>
                <a:fillRect/>
              </a:stretch>
            </p:blipFill>
            <p:spPr>
              <a:xfrm>
                <a:off x="1748825" y="2405275"/>
                <a:ext cx="681825" cy="485875"/>
              </a:xfrm>
              <a:prstGeom prst="rect">
                <a:avLst/>
              </a:prstGeom>
              <a:noFill/>
              <a:ln>
                <a:noFill/>
              </a:ln>
            </p:spPr>
          </p:pic>
          <p:pic>
            <p:nvPicPr>
              <p:cNvPr id="27" name="Google Shape;369;p36"/>
              <p:cNvPicPr preferRelativeResize="0"/>
              <p:nvPr/>
            </p:nvPicPr>
            <p:blipFill>
              <a:blip r:embed="rId5">
                <a:alphaModFix/>
              </a:blip>
              <a:stretch>
                <a:fillRect/>
              </a:stretch>
            </p:blipFill>
            <p:spPr>
              <a:xfrm>
                <a:off x="4789925" y="2405275"/>
                <a:ext cx="485875" cy="485875"/>
              </a:xfrm>
              <a:prstGeom prst="rect">
                <a:avLst/>
              </a:prstGeom>
              <a:noFill/>
              <a:ln>
                <a:noFill/>
              </a:ln>
            </p:spPr>
          </p:pic>
          <p:pic>
            <p:nvPicPr>
              <p:cNvPr id="28" name="Google Shape;370;p36"/>
              <p:cNvPicPr preferRelativeResize="0"/>
              <p:nvPr/>
            </p:nvPicPr>
            <p:blipFill>
              <a:blip r:embed="rId6">
                <a:alphaModFix/>
              </a:blip>
              <a:stretch>
                <a:fillRect/>
              </a:stretch>
            </p:blipFill>
            <p:spPr>
              <a:xfrm>
                <a:off x="5501225" y="2405275"/>
                <a:ext cx="485876" cy="485876"/>
              </a:xfrm>
              <a:prstGeom prst="rect">
                <a:avLst/>
              </a:prstGeom>
              <a:noFill/>
              <a:ln>
                <a:noFill/>
              </a:ln>
            </p:spPr>
          </p:pic>
          <p:pic>
            <p:nvPicPr>
              <p:cNvPr id="29" name="Google Shape;371;p36"/>
              <p:cNvPicPr preferRelativeResize="0"/>
              <p:nvPr/>
            </p:nvPicPr>
            <p:blipFill>
              <a:blip r:embed="rId7">
                <a:alphaModFix/>
              </a:blip>
              <a:stretch>
                <a:fillRect/>
              </a:stretch>
            </p:blipFill>
            <p:spPr>
              <a:xfrm>
                <a:off x="6212525" y="2405275"/>
                <a:ext cx="485875" cy="485875"/>
              </a:xfrm>
              <a:prstGeom prst="rect">
                <a:avLst/>
              </a:prstGeom>
              <a:noFill/>
              <a:ln>
                <a:noFill/>
              </a:ln>
            </p:spPr>
          </p:pic>
          <p:pic>
            <p:nvPicPr>
              <p:cNvPr id="30" name="Google Shape;368;p36"/>
              <p:cNvPicPr preferRelativeResize="0"/>
              <p:nvPr/>
            </p:nvPicPr>
            <p:blipFill>
              <a:blip r:embed="rId8">
                <a:alphaModFix/>
              </a:blip>
              <a:stretch>
                <a:fillRect/>
              </a:stretch>
            </p:blipFill>
            <p:spPr>
              <a:xfrm>
                <a:off x="8346425" y="2405275"/>
                <a:ext cx="485875" cy="485875"/>
              </a:xfrm>
              <a:prstGeom prst="rect">
                <a:avLst/>
              </a:prstGeom>
              <a:noFill/>
              <a:ln>
                <a:noFill/>
              </a:ln>
            </p:spPr>
          </p:pic>
        </p:grpSp>
        <p:sp>
          <p:nvSpPr>
            <p:cNvPr id="20" name="Google Shape;372;p36"/>
            <p:cNvSpPr txBox="1"/>
            <p:nvPr/>
          </p:nvSpPr>
          <p:spPr>
            <a:xfrm>
              <a:off x="311688" y="2518463"/>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n</a:t>
              </a:r>
              <a:r>
                <a:rPr lang="en" sz="1800" baseline="-25000">
                  <a:solidFill>
                    <a:schemeClr val="dk1"/>
                  </a:solidFill>
                  <a:latin typeface="Cambria"/>
                  <a:ea typeface="Cambria"/>
                  <a:cs typeface="Cambria"/>
                  <a:sym typeface="Cambria"/>
                </a:rPr>
                <a:t>1</a:t>
              </a:r>
              <a:endParaRPr/>
            </a:p>
          </p:txBody>
        </p:sp>
        <p:sp>
          <p:nvSpPr>
            <p:cNvPr id="21" name="Google Shape;373;p36"/>
            <p:cNvSpPr txBox="1"/>
            <p:nvPr/>
          </p:nvSpPr>
          <p:spPr>
            <a:xfrm>
              <a:off x="311688" y="3292150"/>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dirty="0">
                  <a:solidFill>
                    <a:schemeClr val="dk1"/>
                  </a:solidFill>
                  <a:latin typeface="Cambria"/>
                  <a:ea typeface="Cambria"/>
                  <a:cs typeface="Cambria"/>
                  <a:sym typeface="Cambria"/>
                </a:rPr>
                <a:t>n</a:t>
              </a:r>
              <a:r>
                <a:rPr lang="en" sz="1800" baseline="-25000" dirty="0">
                  <a:solidFill>
                    <a:schemeClr val="dk1"/>
                  </a:solidFill>
                  <a:latin typeface="Cambria"/>
                  <a:ea typeface="Cambria"/>
                  <a:cs typeface="Cambria"/>
                  <a:sym typeface="Cambria"/>
                </a:rPr>
                <a:t>2</a:t>
              </a:r>
              <a:endParaRPr dirty="0"/>
            </a:p>
          </p:txBody>
        </p:sp>
        <p:sp>
          <p:nvSpPr>
            <p:cNvPr id="22" name="Google Shape;374;p36"/>
            <p:cNvSpPr txBox="1"/>
            <p:nvPr/>
          </p:nvSpPr>
          <p:spPr>
            <a:xfrm>
              <a:off x="311688" y="4065813"/>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n</a:t>
              </a:r>
              <a:r>
                <a:rPr lang="en" sz="1800" baseline="-25000">
                  <a:solidFill>
                    <a:schemeClr val="dk1"/>
                  </a:solidFill>
                  <a:latin typeface="Cambria"/>
                  <a:ea typeface="Cambria"/>
                  <a:cs typeface="Cambria"/>
                  <a:sym typeface="Cambria"/>
                </a:rPr>
                <a:t>3</a:t>
              </a:r>
              <a:endParaRPr/>
            </a:p>
          </p:txBody>
        </p:sp>
        <p:sp>
          <p:nvSpPr>
            <p:cNvPr id="23" name="Google Shape;375;p36"/>
            <p:cNvSpPr txBox="1"/>
            <p:nvPr/>
          </p:nvSpPr>
          <p:spPr>
            <a:xfrm>
              <a:off x="311688" y="4839500"/>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n</a:t>
              </a:r>
              <a:r>
                <a:rPr lang="en" sz="1800" baseline="-25000">
                  <a:solidFill>
                    <a:schemeClr val="dk1"/>
                  </a:solidFill>
                  <a:latin typeface="Cambria"/>
                  <a:ea typeface="Cambria"/>
                  <a:cs typeface="Cambria"/>
                  <a:sym typeface="Cambria"/>
                </a:rPr>
                <a:t>4</a:t>
              </a:r>
              <a:endParaRPr/>
            </a:p>
          </p:txBody>
        </p:sp>
        <p:sp>
          <p:nvSpPr>
            <p:cNvPr id="24" name="Google Shape;376;p36"/>
            <p:cNvSpPr txBox="1"/>
            <p:nvPr/>
          </p:nvSpPr>
          <p:spPr>
            <a:xfrm>
              <a:off x="311688" y="561317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n</a:t>
              </a:r>
              <a:r>
                <a:rPr lang="en" sz="1800" baseline="-25000">
                  <a:solidFill>
                    <a:schemeClr val="dk1"/>
                  </a:solidFill>
                  <a:latin typeface="Cambria"/>
                  <a:ea typeface="Cambria"/>
                  <a:cs typeface="Cambria"/>
                  <a:sym typeface="Cambria"/>
                </a:rPr>
                <a:t>5</a:t>
              </a:r>
              <a:endParaRPr/>
            </a:p>
          </p:txBody>
        </p:sp>
      </p:grpSp>
      <p:graphicFrame>
        <p:nvGraphicFramePr>
          <p:cNvPr id="63" name="Table 62"/>
          <p:cNvGraphicFramePr>
            <a:graphicFrameLocks noGrp="1"/>
          </p:cNvGraphicFramePr>
          <p:nvPr>
            <p:extLst>
              <p:ext uri="{D42A27DB-BD31-4B8C-83A1-F6EECF244321}">
                <p14:modId xmlns:p14="http://schemas.microsoft.com/office/powerpoint/2010/main" val="1064530314"/>
              </p:ext>
            </p:extLst>
          </p:nvPr>
        </p:nvGraphicFramePr>
        <p:xfrm>
          <a:off x="3508511" y="2710340"/>
          <a:ext cx="4818888" cy="3291840"/>
        </p:xfrm>
        <a:graphic>
          <a:graphicData uri="http://schemas.openxmlformats.org/drawingml/2006/table">
            <a:tbl>
              <a:tblPr bandRow="1">
                <a:tableStyleId>{5C22544A-7EE6-4342-B048-85BDC9FD1C3A}</a:tableStyleId>
              </a:tblPr>
              <a:tblGrid>
                <a:gridCol w="602361">
                  <a:extLst>
                    <a:ext uri="{9D8B030D-6E8A-4147-A177-3AD203B41FA5}">
                      <a16:colId xmlns:a16="http://schemas.microsoft.com/office/drawing/2014/main" val="2211040199"/>
                    </a:ext>
                  </a:extLst>
                </a:gridCol>
                <a:gridCol w="602361">
                  <a:extLst>
                    <a:ext uri="{9D8B030D-6E8A-4147-A177-3AD203B41FA5}">
                      <a16:colId xmlns:a16="http://schemas.microsoft.com/office/drawing/2014/main" val="441335217"/>
                    </a:ext>
                  </a:extLst>
                </a:gridCol>
                <a:gridCol w="602361">
                  <a:extLst>
                    <a:ext uri="{9D8B030D-6E8A-4147-A177-3AD203B41FA5}">
                      <a16:colId xmlns:a16="http://schemas.microsoft.com/office/drawing/2014/main" val="2989464073"/>
                    </a:ext>
                  </a:extLst>
                </a:gridCol>
                <a:gridCol w="602361">
                  <a:extLst>
                    <a:ext uri="{9D8B030D-6E8A-4147-A177-3AD203B41FA5}">
                      <a16:colId xmlns:a16="http://schemas.microsoft.com/office/drawing/2014/main" val="2770131203"/>
                    </a:ext>
                  </a:extLst>
                </a:gridCol>
                <a:gridCol w="602361">
                  <a:extLst>
                    <a:ext uri="{9D8B030D-6E8A-4147-A177-3AD203B41FA5}">
                      <a16:colId xmlns:a16="http://schemas.microsoft.com/office/drawing/2014/main" val="4274652293"/>
                    </a:ext>
                  </a:extLst>
                </a:gridCol>
                <a:gridCol w="602361">
                  <a:extLst>
                    <a:ext uri="{9D8B030D-6E8A-4147-A177-3AD203B41FA5}">
                      <a16:colId xmlns:a16="http://schemas.microsoft.com/office/drawing/2014/main" val="2639530305"/>
                    </a:ext>
                  </a:extLst>
                </a:gridCol>
                <a:gridCol w="602361">
                  <a:extLst>
                    <a:ext uri="{9D8B030D-6E8A-4147-A177-3AD203B41FA5}">
                      <a16:colId xmlns:a16="http://schemas.microsoft.com/office/drawing/2014/main" val="3143014377"/>
                    </a:ext>
                  </a:extLst>
                </a:gridCol>
                <a:gridCol w="602361">
                  <a:extLst>
                    <a:ext uri="{9D8B030D-6E8A-4147-A177-3AD203B41FA5}">
                      <a16:colId xmlns:a16="http://schemas.microsoft.com/office/drawing/2014/main" val="3129631468"/>
                    </a:ext>
                  </a:extLst>
                </a:gridCol>
              </a:tblGrid>
              <a:tr h="658368">
                <a:tc>
                  <a:txBody>
                    <a:bodyPr/>
                    <a:lstStyle/>
                    <a:p>
                      <a:pPr algn="ctr"/>
                      <a:r>
                        <a:rPr lang="en-US" b="1" dirty="0" smtClean="0">
                          <a:solidFill>
                            <a:schemeClr val="tx2"/>
                          </a:solidFill>
                        </a:rPr>
                        <a:t>5</a:t>
                      </a:r>
                      <a:endParaRPr lang="en-US" b="1" dirty="0">
                        <a:solidFill>
                          <a:schemeClr val="tx2"/>
                        </a:solidFill>
                      </a:endParaRPr>
                    </a:p>
                  </a:txBody>
                  <a:tcPr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9</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rgbClr val="FF0000"/>
                          </a:solidFill>
                        </a:rPr>
                        <a:t>0</a:t>
                      </a:r>
                      <a:endParaRPr lang="en-US" b="1" dirty="0">
                        <a:solidFill>
                          <a:srgbClr val="FF0000"/>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extLst>
                  <a:ext uri="{0D108BD9-81ED-4DB2-BD59-A6C34878D82A}">
                    <a16:rowId xmlns:a16="http://schemas.microsoft.com/office/drawing/2014/main" val="1825138920"/>
                  </a:ext>
                </a:extLst>
              </a:tr>
              <a:tr h="658368">
                <a:tc>
                  <a:txBody>
                    <a:bodyPr/>
                    <a:lstStyle/>
                    <a:p>
                      <a:pPr algn="ctr"/>
                      <a:r>
                        <a:rPr lang="en-US" b="1" dirty="0" smtClean="0">
                          <a:solidFill>
                            <a:schemeClr val="tx2"/>
                          </a:solidFill>
                        </a:rPr>
                        <a:t>55</a:t>
                      </a:r>
                      <a:endParaRPr lang="en-US" b="1" dirty="0">
                        <a:solidFill>
                          <a:schemeClr val="tx2"/>
                        </a:solidFill>
                      </a:endParaRPr>
                    </a:p>
                  </a:txBody>
                  <a:tcPr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23</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10</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85</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2</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40</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40</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5</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extLst>
                  <a:ext uri="{0D108BD9-81ED-4DB2-BD59-A6C34878D82A}">
                    <a16:rowId xmlns:a16="http://schemas.microsoft.com/office/drawing/2014/main" val="1904950095"/>
                  </a:ext>
                </a:extLst>
              </a:tr>
              <a:tr h="658368">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tc>
                  <a:txBody>
                    <a:bodyPr/>
                    <a:lstStyle/>
                    <a:p>
                      <a:pPr algn="ctr"/>
                      <a:r>
                        <a:rPr lang="en-US" b="1" dirty="0" smtClean="0">
                          <a:solidFill>
                            <a:schemeClr val="tx2"/>
                          </a:solidFill>
                        </a:rPr>
                        <a:t>6</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tc>
                  <a:txBody>
                    <a:bodyPr/>
                    <a:lstStyle/>
                    <a:p>
                      <a:pPr algn="ctr"/>
                      <a:r>
                        <a:rPr lang="en-US" b="1" dirty="0" smtClean="0">
                          <a:solidFill>
                            <a:schemeClr val="tx2"/>
                          </a:solidFill>
                        </a:rPr>
                        <a:t>40</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tc>
                  <a:txBody>
                    <a:bodyPr/>
                    <a:lstStyle/>
                    <a:p>
                      <a:pPr algn="ctr"/>
                      <a:r>
                        <a:rPr lang="en-US" b="1" dirty="0" smtClean="0">
                          <a:solidFill>
                            <a:srgbClr val="FF0000"/>
                          </a:solidFill>
                        </a:rPr>
                        <a:t>0</a:t>
                      </a:r>
                      <a:endParaRPr lang="en-US" b="1" dirty="0">
                        <a:solidFill>
                          <a:srgbClr val="FF0000"/>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rgbClr val="FF0000"/>
                          </a:solidFill>
                        </a:rPr>
                        <a:t>0</a:t>
                      </a:r>
                      <a:endParaRPr lang="en-US" b="1" dirty="0">
                        <a:solidFill>
                          <a:srgbClr val="FF0000"/>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extLst>
                  <a:ext uri="{0D108BD9-81ED-4DB2-BD59-A6C34878D82A}">
                    <a16:rowId xmlns:a16="http://schemas.microsoft.com/office/drawing/2014/main" val="2341323978"/>
                  </a:ext>
                </a:extLst>
              </a:tr>
              <a:tr h="658368">
                <a:tc>
                  <a:txBody>
                    <a:bodyPr/>
                    <a:lstStyle/>
                    <a:p>
                      <a:pPr algn="ctr"/>
                      <a:r>
                        <a:rPr lang="en-US" b="1" dirty="0" smtClean="0">
                          <a:solidFill>
                            <a:schemeClr val="tx2"/>
                          </a:solidFill>
                        </a:rPr>
                        <a:t>13</a:t>
                      </a:r>
                      <a:endParaRPr lang="en-US" b="1" dirty="0">
                        <a:solidFill>
                          <a:schemeClr val="tx2"/>
                        </a:solidFill>
                      </a:endParaRPr>
                    </a:p>
                  </a:txBody>
                  <a:tcPr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9</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3</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43</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tc>
                  <a:txBody>
                    <a:bodyPr/>
                    <a:lstStyle/>
                    <a:p>
                      <a:pPr algn="ctr"/>
                      <a:r>
                        <a:rPr lang="en-US" b="1" dirty="0" smtClean="0">
                          <a:solidFill>
                            <a:schemeClr val="tx2"/>
                          </a:solidFill>
                        </a:rPr>
                        <a:t>3</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tc>
                  <a:txBody>
                    <a:bodyPr/>
                    <a:lstStyle/>
                    <a:p>
                      <a:pPr algn="ctr"/>
                      <a:r>
                        <a:rPr lang="en-US" b="1" dirty="0" smtClean="0">
                          <a:solidFill>
                            <a:schemeClr val="tx2"/>
                          </a:solidFill>
                        </a:rPr>
                        <a:t>3</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extLst>
                  <a:ext uri="{0D108BD9-81ED-4DB2-BD59-A6C34878D82A}">
                    <a16:rowId xmlns:a16="http://schemas.microsoft.com/office/drawing/2014/main" val="1095652512"/>
                  </a:ext>
                </a:extLst>
              </a:tr>
              <a:tr h="658368">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30000"/>
                      </a:schemeClr>
                    </a:solidFill>
                  </a:tcPr>
                </a:tc>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30000"/>
                      </a:schemeClr>
                    </a:solidFill>
                  </a:tcPr>
                </a:tc>
                <a:tc>
                  <a:txBody>
                    <a:bodyPr/>
                    <a:lstStyle/>
                    <a:p>
                      <a:pPr algn="ctr"/>
                      <a:r>
                        <a:rPr lang="en-US" b="1" dirty="0" smtClean="0">
                          <a:solidFill>
                            <a:schemeClr val="tx2"/>
                          </a:solidFill>
                        </a:rPr>
                        <a:t>11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80000"/>
                      </a:schemeClr>
                    </a:solidFill>
                  </a:tcPr>
                </a:tc>
                <a:tc>
                  <a:txBody>
                    <a:bodyPr/>
                    <a:lstStyle/>
                    <a:p>
                      <a:pPr algn="ctr"/>
                      <a:r>
                        <a:rPr lang="en-US" b="1" dirty="0" smtClean="0">
                          <a:solidFill>
                            <a:schemeClr val="tx2"/>
                          </a:solidFill>
                        </a:rPr>
                        <a:t>71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80000"/>
                      </a:schemeClr>
                    </a:solidFill>
                  </a:tcPr>
                </a:tc>
                <a:tc>
                  <a:txBody>
                    <a:bodyPr/>
                    <a:lstStyle/>
                    <a:p>
                      <a:pPr algn="ctr"/>
                      <a:r>
                        <a:rPr lang="en-US" b="1" dirty="0" smtClean="0">
                          <a:solidFill>
                            <a:srgbClr val="FF0000"/>
                          </a:solidFill>
                        </a:rPr>
                        <a:t>0</a:t>
                      </a:r>
                      <a:endParaRPr lang="en-US" b="1" dirty="0">
                        <a:solidFill>
                          <a:srgbClr val="FF0000"/>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80000"/>
                      </a:schemeClr>
                    </a:solidFill>
                  </a:tcPr>
                </a:tc>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30000"/>
                      </a:schemeClr>
                    </a:solidFill>
                  </a:tcPr>
                </a:tc>
                <a:tc>
                  <a:txBody>
                    <a:bodyPr/>
                    <a:lstStyle/>
                    <a:p>
                      <a:pPr algn="ctr"/>
                      <a:r>
                        <a:rPr lang="en-US" b="1" dirty="0" smtClean="0">
                          <a:solidFill>
                            <a:schemeClr val="accent1"/>
                          </a:solidFill>
                        </a:rPr>
                        <a:t>+∞</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30000"/>
                      </a:schemeClr>
                    </a:solidFill>
                  </a:tcPr>
                </a:tc>
                <a:tc>
                  <a:txBody>
                    <a:bodyPr/>
                    <a:lstStyle/>
                    <a:p>
                      <a:pPr algn="ctr"/>
                      <a:r>
                        <a:rPr lang="en-US" b="1" dirty="0" smtClean="0">
                          <a:solidFill>
                            <a:schemeClr val="tx2"/>
                          </a:solidFill>
                        </a:rPr>
                        <a:t>3</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80000"/>
                      </a:schemeClr>
                    </a:solidFill>
                  </a:tcPr>
                </a:tc>
                <a:extLst>
                  <a:ext uri="{0D108BD9-81ED-4DB2-BD59-A6C34878D82A}">
                    <a16:rowId xmlns:a16="http://schemas.microsoft.com/office/drawing/2014/main" val="3891671933"/>
                  </a:ext>
                </a:extLst>
              </a:tr>
            </a:tbl>
          </a:graphicData>
        </a:graphic>
      </p:graphicFrame>
      <mc:AlternateContent xmlns:mc="http://schemas.openxmlformats.org/markup-compatibility/2006" xmlns:a14="http://schemas.microsoft.com/office/drawing/2010/main">
        <mc:Choice Requires="a14">
          <p:sp>
            <p:nvSpPr>
              <p:cNvPr id="62" name="Rounded Rectangular Callout 61"/>
              <p:cNvSpPr/>
              <p:nvPr/>
            </p:nvSpPr>
            <p:spPr>
              <a:xfrm>
                <a:off x="1898374" y="1680538"/>
                <a:ext cx="917658" cy="707000"/>
              </a:xfrm>
              <a:prstGeom prst="wedgeRoundRectCallout">
                <a:avLst>
                  <a:gd name="adj1" fmla="val 126260"/>
                  <a:gd name="adj2" fmla="val 94483"/>
                  <a:gd name="adj3" fmla="val 16667"/>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This is </a:t>
                </a:r>
                <a:br>
                  <a:rPr lang="en-US" dirty="0" smtClean="0">
                    <a:solidFill>
                      <a:schemeClr val="tx2"/>
                    </a:solidFill>
                  </a:rPr>
                </a:br>
                <a14:m>
                  <m:oMathPara xmlns:m="http://schemas.openxmlformats.org/officeDocument/2006/math">
                    <m:oMathParaPr>
                      <m:jc m:val="centerGroup"/>
                    </m:oMathParaPr>
                    <m:oMath xmlns:m="http://schemas.openxmlformats.org/officeDocument/2006/math">
                      <m:r>
                        <a:rPr lang="en-US" b="1" i="0" smtClean="0">
                          <a:solidFill>
                            <a:schemeClr val="tx2"/>
                          </a:solidFill>
                          <a:latin typeface="Cambria Math" panose="02040503050406030204" pitchFamily="18" charset="0"/>
                        </a:rPr>
                        <m:t>𝐅</m:t>
                      </m:r>
                      <m:d>
                        <m:dPr>
                          <m:begChr m:val="["/>
                          <m:endChr m:val="]"/>
                          <m:ctrlPr>
                            <a:rPr lang="en-US" b="0" i="1" smtClean="0">
                              <a:solidFill>
                                <a:schemeClr val="tx2"/>
                              </a:solidFill>
                              <a:latin typeface="Cambria Math" panose="02040503050406030204" pitchFamily="18" charset="0"/>
                            </a:rPr>
                          </m:ctrlPr>
                        </m:dPr>
                        <m:e>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𝜔</m:t>
                              </m:r>
                            </m:e>
                            <m:sub>
                              <m:r>
                                <a:rPr lang="en-US" b="0" i="1" smtClean="0">
                                  <a:solidFill>
                                    <a:schemeClr val="tx2"/>
                                  </a:solidFill>
                                  <a:latin typeface="Cambria Math" panose="02040503050406030204" pitchFamily="18" charset="0"/>
                                </a:rPr>
                                <m:t>−</m:t>
                              </m:r>
                            </m:sub>
                          </m:sSub>
                        </m:e>
                      </m:d>
                    </m:oMath>
                  </m:oMathPara>
                </a14:m>
                <a:endParaRPr lang="en-US" dirty="0">
                  <a:solidFill>
                    <a:schemeClr val="tx2"/>
                  </a:solidFill>
                </a:endParaRPr>
              </a:p>
            </p:txBody>
          </p:sp>
        </mc:Choice>
        <mc:Fallback xmlns="">
          <p:sp>
            <p:nvSpPr>
              <p:cNvPr id="62" name="Rounded Rectangular Callout 61"/>
              <p:cNvSpPr>
                <a:spLocks noRot="1" noChangeAspect="1" noMove="1" noResize="1" noEditPoints="1" noAdjustHandles="1" noChangeArrowheads="1" noChangeShapeType="1" noTextEdit="1"/>
              </p:cNvSpPr>
              <p:nvPr/>
            </p:nvSpPr>
            <p:spPr>
              <a:xfrm>
                <a:off x="1898374" y="1680538"/>
                <a:ext cx="917658" cy="707000"/>
              </a:xfrm>
              <a:prstGeom prst="wedgeRoundRectCallout">
                <a:avLst>
                  <a:gd name="adj1" fmla="val 126260"/>
                  <a:gd name="adj2" fmla="val 94483"/>
                  <a:gd name="adj3" fmla="val 16667"/>
                </a:avLst>
              </a:prstGeom>
              <a:blipFill>
                <a:blip r:embed="rId9"/>
                <a:stretch>
                  <a:fillRect l="-370"/>
                </a:stretch>
              </a:blipFill>
              <a:ln w="19050">
                <a:solidFill>
                  <a:schemeClr val="bg1">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3815679" y="1599095"/>
                <a:ext cx="4203395" cy="369332"/>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r>
                        <a:rPr lang="en-US" b="1" smtClean="0">
                          <a:solidFill>
                            <a:schemeClr val="tx2"/>
                          </a:solidFill>
                          <a:latin typeface="Cambria Math" panose="02040503050406030204" pitchFamily="18" charset="0"/>
                        </a:rPr>
                        <m:t>𝐅</m:t>
                      </m:r>
                      <m:d>
                        <m:dPr>
                          <m:begChr m:val="["/>
                          <m:endChr m:val="]"/>
                          <m:ctrlPr>
                            <a:rPr lang="en-US" i="1">
                              <a:solidFill>
                                <a:schemeClr val="tx2"/>
                              </a:solidFill>
                              <a:latin typeface="Cambria Math" panose="02040503050406030204" pitchFamily="18" charset="0"/>
                            </a:rPr>
                          </m:ctrlPr>
                        </m:dPr>
                        <m:e>
                          <m:sSub>
                            <m:sSubPr>
                              <m:ctrlPr>
                                <a:rPr lang="en-US" i="1">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𝜔</m:t>
                              </m:r>
                            </m:e>
                            <m:sub>
                              <m:r>
                                <a:rPr lang="en-US" i="1">
                                  <a:solidFill>
                                    <a:schemeClr val="tx2"/>
                                  </a:solidFill>
                                  <a:latin typeface="Cambria Math" panose="02040503050406030204" pitchFamily="18" charset="0"/>
                                </a:rPr>
                                <m:t>−</m:t>
                              </m:r>
                            </m:sub>
                          </m:sSub>
                        </m:e>
                      </m:d>
                      <m:r>
                        <a:rPr lang="en-US" b="0" i="1" smtClean="0">
                          <a:solidFill>
                            <a:schemeClr val="tx2"/>
                          </a:solidFill>
                          <a:latin typeface="Cambria Math" panose="02040503050406030204" pitchFamily="18" charset="0"/>
                        </a:rPr>
                        <m:t>=</m:t>
                      </m:r>
                      <m:r>
                        <a:rPr lang="en-US" b="1">
                          <a:solidFill>
                            <a:schemeClr val="tx2"/>
                          </a:solidFill>
                          <a:latin typeface="Cambria Math" panose="02040503050406030204" pitchFamily="18" charset="0"/>
                        </a:rPr>
                        <m:t>𝐅</m:t>
                      </m:r>
                      <m:d>
                        <m:dPr>
                          <m:begChr m:val="["/>
                          <m:endChr m:val="]"/>
                          <m:ctrlPr>
                            <a:rPr lang="en-US" i="1">
                              <a:solidFill>
                                <a:schemeClr val="tx2"/>
                              </a:solidFill>
                              <a:latin typeface="Cambria Math" panose="02040503050406030204" pitchFamily="18" charset="0"/>
                            </a:rPr>
                          </m:ctrlPr>
                        </m:dPr>
                        <m:e>
                          <m:sSub>
                            <m:sSubPr>
                              <m:ctrlPr>
                                <a:rPr lang="en-US" i="1">
                                  <a:solidFill>
                                    <a:schemeClr val="tx2"/>
                                  </a:solidFill>
                                  <a:latin typeface="Cambria Math" panose="02040503050406030204" pitchFamily="18" charset="0"/>
                                </a:rPr>
                              </m:ctrlPr>
                            </m:sSubPr>
                            <m:e>
                              <m:d>
                                <m:dPr>
                                  <m:ctrlPr>
                                    <a:rPr lang="en-US" i="1">
                                      <a:solidFill>
                                        <a:schemeClr val="tx2"/>
                                      </a:solidFill>
                                      <a:latin typeface="Cambria Math" panose="02040503050406030204" pitchFamily="18" charset="0"/>
                                    </a:rPr>
                                  </m:ctrlPr>
                                </m:dPr>
                                <m:e>
                                  <m:r>
                                    <a:rPr lang="en-US" i="1">
                                      <a:solidFill>
                                        <a:schemeClr val="tx2"/>
                                      </a:solidFill>
                                      <a:latin typeface="Cambria Math" panose="02040503050406030204" pitchFamily="18" charset="0"/>
                                    </a:rPr>
                                    <m:t>𝜔</m:t>
                                  </m:r>
                                  <m:r>
                                    <a:rPr lang="en-US" b="0" i="1" smtClean="0">
                                      <a:solidFill>
                                        <a:schemeClr val="tx2"/>
                                      </a:solidFill>
                                      <a:latin typeface="Cambria Math" panose="02040503050406030204" pitchFamily="18" charset="0"/>
                                    </a:rPr>
                                    <m:t>−1</m:t>
                                  </m:r>
                                </m:e>
                              </m:d>
                            </m:e>
                            <m:sub>
                              <m:r>
                                <a:rPr lang="en-US" i="1">
                                  <a:solidFill>
                                    <a:schemeClr val="tx2"/>
                                  </a:solidFill>
                                  <a:latin typeface="Cambria Math" panose="02040503050406030204" pitchFamily="18" charset="0"/>
                                </a:rPr>
                                <m:t>+</m:t>
                              </m:r>
                            </m:sub>
                          </m:sSub>
                        </m:e>
                      </m:d>
                      <m:r>
                        <a:rPr lang="en-US" b="0" i="1" smtClean="0">
                          <a:solidFill>
                            <a:schemeClr val="tx2"/>
                          </a:solidFill>
                          <a:latin typeface="Cambria Math" panose="02040503050406030204" pitchFamily="18" charset="0"/>
                        </a:rPr>
                        <m:t>−</m:t>
                      </m:r>
                      <m:func>
                        <m:funcPr>
                          <m:ctrlPr>
                            <a:rPr lang="en-US" i="1">
                              <a:solidFill>
                                <a:schemeClr val="tx2"/>
                              </a:solidFill>
                              <a:latin typeface="Cambria Math" panose="02040503050406030204" pitchFamily="18" charset="0"/>
                            </a:rPr>
                          </m:ctrlPr>
                        </m:funcPr>
                        <m:fName>
                          <m:r>
                            <m:rPr>
                              <m:sty m:val="p"/>
                            </m:rPr>
                            <a:rPr lang="en-US">
                              <a:solidFill>
                                <a:schemeClr val="tx2"/>
                              </a:solidFill>
                              <a:latin typeface="Cambria Math" panose="02040503050406030204" pitchFamily="18" charset="0"/>
                            </a:rPr>
                            <m:t>min</m:t>
                          </m:r>
                        </m:fName>
                        <m:e>
                          <m:r>
                            <a:rPr lang="en-US" b="1">
                              <a:solidFill>
                                <a:schemeClr val="tx2"/>
                              </a:solidFill>
                              <a:latin typeface="Cambria Math" panose="02040503050406030204" pitchFamily="18" charset="0"/>
                            </a:rPr>
                            <m:t>𝐅</m:t>
                          </m:r>
                          <m:d>
                            <m:dPr>
                              <m:begChr m:val="["/>
                              <m:endChr m:val="]"/>
                              <m:ctrlPr>
                                <a:rPr lang="en-US" i="1">
                                  <a:solidFill>
                                    <a:schemeClr val="tx2"/>
                                  </a:solidFill>
                                  <a:latin typeface="Cambria Math" panose="02040503050406030204" pitchFamily="18" charset="0"/>
                                </a:rPr>
                              </m:ctrlPr>
                            </m:dPr>
                            <m:e>
                              <m:sSub>
                                <m:sSubPr>
                                  <m:ctrlPr>
                                    <a:rPr lang="en-US" i="1">
                                      <a:solidFill>
                                        <a:schemeClr val="tx2"/>
                                      </a:solidFill>
                                      <a:latin typeface="Cambria Math" panose="02040503050406030204" pitchFamily="18" charset="0"/>
                                    </a:rPr>
                                  </m:ctrlPr>
                                </m:sSubPr>
                                <m:e>
                                  <m:d>
                                    <m:dPr>
                                      <m:ctrlPr>
                                        <a:rPr lang="en-US" i="1">
                                          <a:solidFill>
                                            <a:schemeClr val="tx2"/>
                                          </a:solidFill>
                                          <a:latin typeface="Cambria Math" panose="02040503050406030204" pitchFamily="18" charset="0"/>
                                        </a:rPr>
                                      </m:ctrlPr>
                                    </m:dPr>
                                    <m:e>
                                      <m:r>
                                        <a:rPr lang="en-US" i="1">
                                          <a:solidFill>
                                            <a:schemeClr val="tx2"/>
                                          </a:solidFill>
                                          <a:latin typeface="Cambria Math" panose="02040503050406030204" pitchFamily="18" charset="0"/>
                                        </a:rPr>
                                        <m:t>𝜔</m:t>
                                      </m:r>
                                      <m:r>
                                        <a:rPr lang="en-US" i="1">
                                          <a:solidFill>
                                            <a:schemeClr val="tx2"/>
                                          </a:solidFill>
                                          <a:latin typeface="Cambria Math" panose="02040503050406030204" pitchFamily="18" charset="0"/>
                                        </a:rPr>
                                        <m:t>−1</m:t>
                                      </m:r>
                                    </m:e>
                                  </m:d>
                                </m:e>
                                <m:sub>
                                  <m:r>
                                    <a:rPr lang="en-US" i="1">
                                      <a:solidFill>
                                        <a:schemeClr val="tx2"/>
                                      </a:solidFill>
                                      <a:latin typeface="Cambria Math" panose="02040503050406030204" pitchFamily="18" charset="0"/>
                                    </a:rPr>
                                    <m:t>+</m:t>
                                  </m:r>
                                </m:sub>
                              </m:sSub>
                            </m:e>
                          </m:d>
                        </m:e>
                      </m:func>
                    </m:oMath>
                  </m:oMathPara>
                </a14:m>
                <a:endParaRPr lang="en-US" dirty="0">
                  <a:solidFill>
                    <a:schemeClr val="tx2"/>
                  </a:solidFill>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3815679" y="1599095"/>
                <a:ext cx="4203395" cy="369332"/>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3762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Sensor selection</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41</a:t>
            </a:fld>
            <a:endParaRPr lang="en-US" dirty="0"/>
          </a:p>
        </p:txBody>
      </p:sp>
      <p:grpSp>
        <p:nvGrpSpPr>
          <p:cNvPr id="6" name="Google Shape;390;p38"/>
          <p:cNvGrpSpPr/>
          <p:nvPr/>
        </p:nvGrpSpPr>
        <p:grpSpPr>
          <a:xfrm>
            <a:off x="1024128" y="2030593"/>
            <a:ext cx="7205472" cy="3836808"/>
            <a:chOff x="311688" y="1562125"/>
            <a:chExt cx="8520612" cy="4537101"/>
          </a:xfrm>
        </p:grpSpPr>
        <p:grpSp>
          <p:nvGrpSpPr>
            <p:cNvPr id="7" name="Google Shape;391;p38"/>
            <p:cNvGrpSpPr/>
            <p:nvPr/>
          </p:nvGrpSpPr>
          <p:grpSpPr>
            <a:xfrm>
              <a:off x="1748825" y="2518525"/>
              <a:ext cx="4949575" cy="485876"/>
              <a:chOff x="1748825" y="2405275"/>
              <a:chExt cx="4949575" cy="485876"/>
            </a:xfrm>
          </p:grpSpPr>
          <p:cxnSp>
            <p:nvCxnSpPr>
              <p:cNvPr id="55" name="Google Shape;392;p38"/>
              <p:cNvCxnSpPr>
                <a:stCxn id="56" idx="3"/>
                <a:endCxn id="61" idx="1"/>
              </p:cNvCxnSpPr>
              <p:nvPr/>
            </p:nvCxnSpPr>
            <p:spPr>
              <a:xfrm>
                <a:off x="2430650" y="2648213"/>
                <a:ext cx="3781800" cy="0"/>
              </a:xfrm>
              <a:prstGeom prst="straightConnector1">
                <a:avLst/>
              </a:prstGeom>
              <a:noFill/>
              <a:ln w="28575" cap="flat" cmpd="sng">
                <a:solidFill>
                  <a:schemeClr val="accent2"/>
                </a:solidFill>
                <a:prstDash val="dash"/>
                <a:round/>
                <a:headEnd type="none" w="med" len="med"/>
                <a:tailEnd type="none" w="med" len="med"/>
              </a:ln>
            </p:spPr>
          </p:cxnSp>
          <p:pic>
            <p:nvPicPr>
              <p:cNvPr id="56" name="Google Shape;393;p38"/>
              <p:cNvPicPr preferRelativeResize="0"/>
              <p:nvPr/>
            </p:nvPicPr>
            <p:blipFill>
              <a:blip r:embed="rId2">
                <a:alphaModFix/>
              </a:blip>
              <a:stretch>
                <a:fillRect/>
              </a:stretch>
            </p:blipFill>
            <p:spPr>
              <a:xfrm>
                <a:off x="1748825" y="2405275"/>
                <a:ext cx="681825" cy="485875"/>
              </a:xfrm>
              <a:prstGeom prst="rect">
                <a:avLst/>
              </a:prstGeom>
              <a:noFill/>
              <a:ln>
                <a:noFill/>
              </a:ln>
            </p:spPr>
          </p:pic>
          <p:pic>
            <p:nvPicPr>
              <p:cNvPr id="57" name="Google Shape;395;p38"/>
              <p:cNvPicPr preferRelativeResize="0"/>
              <p:nvPr/>
            </p:nvPicPr>
            <p:blipFill>
              <a:blip r:embed="rId3">
                <a:alphaModFix/>
              </a:blip>
              <a:stretch>
                <a:fillRect/>
              </a:stretch>
            </p:blipFill>
            <p:spPr>
              <a:xfrm>
                <a:off x="3367350" y="2405275"/>
                <a:ext cx="485875" cy="485875"/>
              </a:xfrm>
              <a:prstGeom prst="rect">
                <a:avLst/>
              </a:prstGeom>
              <a:noFill/>
              <a:ln>
                <a:noFill/>
              </a:ln>
            </p:spPr>
          </p:pic>
          <p:pic>
            <p:nvPicPr>
              <p:cNvPr id="58" name="Google Shape;396;p38"/>
              <p:cNvPicPr preferRelativeResize="0"/>
              <p:nvPr/>
            </p:nvPicPr>
            <p:blipFill>
              <a:blip r:embed="rId4">
                <a:alphaModFix/>
              </a:blip>
              <a:stretch>
                <a:fillRect/>
              </a:stretch>
            </p:blipFill>
            <p:spPr>
              <a:xfrm>
                <a:off x="4078638" y="2405275"/>
                <a:ext cx="485875" cy="485875"/>
              </a:xfrm>
              <a:prstGeom prst="rect">
                <a:avLst/>
              </a:prstGeom>
              <a:noFill/>
              <a:ln>
                <a:noFill/>
              </a:ln>
            </p:spPr>
          </p:pic>
          <p:pic>
            <p:nvPicPr>
              <p:cNvPr id="59" name="Google Shape;397;p38"/>
              <p:cNvPicPr preferRelativeResize="0"/>
              <p:nvPr/>
            </p:nvPicPr>
            <p:blipFill>
              <a:blip r:embed="rId5">
                <a:alphaModFix/>
              </a:blip>
              <a:stretch>
                <a:fillRect/>
              </a:stretch>
            </p:blipFill>
            <p:spPr>
              <a:xfrm>
                <a:off x="4789925" y="2405275"/>
                <a:ext cx="485875" cy="485875"/>
              </a:xfrm>
              <a:prstGeom prst="rect">
                <a:avLst/>
              </a:prstGeom>
              <a:noFill/>
              <a:ln>
                <a:noFill/>
              </a:ln>
            </p:spPr>
          </p:pic>
          <p:pic>
            <p:nvPicPr>
              <p:cNvPr id="60" name="Google Shape;398;p38"/>
              <p:cNvPicPr preferRelativeResize="0"/>
              <p:nvPr/>
            </p:nvPicPr>
            <p:blipFill>
              <a:blip r:embed="rId6">
                <a:alphaModFix/>
              </a:blip>
              <a:stretch>
                <a:fillRect/>
              </a:stretch>
            </p:blipFill>
            <p:spPr>
              <a:xfrm>
                <a:off x="5501225" y="2405275"/>
                <a:ext cx="485876" cy="485876"/>
              </a:xfrm>
              <a:prstGeom prst="rect">
                <a:avLst/>
              </a:prstGeom>
              <a:noFill/>
              <a:ln>
                <a:noFill/>
              </a:ln>
            </p:spPr>
          </p:pic>
          <p:pic>
            <p:nvPicPr>
              <p:cNvPr id="61" name="Google Shape;394;p38"/>
              <p:cNvPicPr preferRelativeResize="0"/>
              <p:nvPr/>
            </p:nvPicPr>
            <p:blipFill>
              <a:blip r:embed="rId7">
                <a:alphaModFix/>
              </a:blip>
              <a:stretch>
                <a:fillRect/>
              </a:stretch>
            </p:blipFill>
            <p:spPr>
              <a:xfrm>
                <a:off x="6212525" y="2405275"/>
                <a:ext cx="485875" cy="485875"/>
              </a:xfrm>
              <a:prstGeom prst="rect">
                <a:avLst/>
              </a:prstGeom>
              <a:noFill/>
              <a:ln>
                <a:noFill/>
              </a:ln>
            </p:spPr>
          </p:pic>
        </p:grpSp>
        <p:sp>
          <p:nvSpPr>
            <p:cNvPr id="8" name="Google Shape;399;p38"/>
            <p:cNvSpPr txBox="1"/>
            <p:nvPr/>
          </p:nvSpPr>
          <p:spPr>
            <a:xfrm>
              <a:off x="3367288"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1</a:t>
              </a:r>
              <a:endParaRPr/>
            </a:p>
          </p:txBody>
        </p:sp>
        <p:sp>
          <p:nvSpPr>
            <p:cNvPr id="9" name="Google Shape;400;p38"/>
            <p:cNvSpPr txBox="1"/>
            <p:nvPr/>
          </p:nvSpPr>
          <p:spPr>
            <a:xfrm>
              <a:off x="4078563"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2</a:t>
              </a:r>
              <a:endParaRPr/>
            </a:p>
          </p:txBody>
        </p:sp>
        <p:sp>
          <p:nvSpPr>
            <p:cNvPr id="10" name="Google Shape;401;p38"/>
            <p:cNvSpPr txBox="1"/>
            <p:nvPr/>
          </p:nvSpPr>
          <p:spPr>
            <a:xfrm>
              <a:off x="4789838"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3</a:t>
              </a:r>
              <a:endParaRPr/>
            </a:p>
          </p:txBody>
        </p:sp>
        <p:sp>
          <p:nvSpPr>
            <p:cNvPr id="11" name="Google Shape;402;p38"/>
            <p:cNvSpPr txBox="1"/>
            <p:nvPr/>
          </p:nvSpPr>
          <p:spPr>
            <a:xfrm>
              <a:off x="5501113"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4</a:t>
              </a:r>
              <a:endParaRPr/>
            </a:p>
          </p:txBody>
        </p:sp>
        <p:sp>
          <p:nvSpPr>
            <p:cNvPr id="12" name="Google Shape;403;p38"/>
            <p:cNvSpPr txBox="1"/>
            <p:nvPr/>
          </p:nvSpPr>
          <p:spPr>
            <a:xfrm>
              <a:off x="6212388"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5</a:t>
              </a:r>
              <a:endParaRPr/>
            </a:p>
          </p:txBody>
        </p:sp>
        <p:sp>
          <p:nvSpPr>
            <p:cNvPr id="13" name="Google Shape;404;p38"/>
            <p:cNvSpPr txBox="1"/>
            <p:nvPr/>
          </p:nvSpPr>
          <p:spPr>
            <a:xfrm>
              <a:off x="6923663"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6</a:t>
              </a:r>
              <a:endParaRPr/>
            </a:p>
          </p:txBody>
        </p:sp>
        <p:sp>
          <p:nvSpPr>
            <p:cNvPr id="14" name="Google Shape;405;p38"/>
            <p:cNvSpPr txBox="1"/>
            <p:nvPr/>
          </p:nvSpPr>
          <p:spPr>
            <a:xfrm>
              <a:off x="7634938"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7</a:t>
              </a:r>
              <a:endParaRPr/>
            </a:p>
          </p:txBody>
        </p:sp>
        <p:sp>
          <p:nvSpPr>
            <p:cNvPr id="15" name="Google Shape;406;p38"/>
            <p:cNvSpPr txBox="1"/>
            <p:nvPr/>
          </p:nvSpPr>
          <p:spPr>
            <a:xfrm>
              <a:off x="8346213" y="156212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s</a:t>
              </a:r>
              <a:r>
                <a:rPr lang="en" sz="1800" baseline="-25000">
                  <a:solidFill>
                    <a:schemeClr val="dk1"/>
                  </a:solidFill>
                  <a:latin typeface="Cambria"/>
                  <a:ea typeface="Cambria"/>
                  <a:cs typeface="Cambria"/>
                  <a:sym typeface="Cambria"/>
                </a:rPr>
                <a:t>8</a:t>
              </a:r>
              <a:endParaRPr/>
            </a:p>
          </p:txBody>
        </p:sp>
        <p:grpSp>
          <p:nvGrpSpPr>
            <p:cNvPr id="16" name="Google Shape;407;p38"/>
            <p:cNvGrpSpPr/>
            <p:nvPr/>
          </p:nvGrpSpPr>
          <p:grpSpPr>
            <a:xfrm>
              <a:off x="1748825" y="3292231"/>
              <a:ext cx="7083475" cy="485876"/>
              <a:chOff x="1748825" y="2405275"/>
              <a:chExt cx="7083475" cy="485876"/>
            </a:xfrm>
          </p:grpSpPr>
          <p:cxnSp>
            <p:nvCxnSpPr>
              <p:cNvPr id="45" name="Google Shape;408;p38"/>
              <p:cNvCxnSpPr>
                <a:stCxn id="46" idx="3"/>
                <a:endCxn id="54" idx="1"/>
              </p:cNvCxnSpPr>
              <p:nvPr/>
            </p:nvCxnSpPr>
            <p:spPr>
              <a:xfrm>
                <a:off x="2430650" y="2648213"/>
                <a:ext cx="5915700" cy="0"/>
              </a:xfrm>
              <a:prstGeom prst="straightConnector1">
                <a:avLst/>
              </a:prstGeom>
              <a:noFill/>
              <a:ln w="28575" cap="flat" cmpd="sng">
                <a:solidFill>
                  <a:schemeClr val="accent2"/>
                </a:solidFill>
                <a:prstDash val="dash"/>
                <a:round/>
                <a:headEnd type="none" w="med" len="med"/>
                <a:tailEnd type="none" w="med" len="med"/>
              </a:ln>
            </p:spPr>
          </p:cxnSp>
          <p:pic>
            <p:nvPicPr>
              <p:cNvPr id="46" name="Google Shape;409;p38"/>
              <p:cNvPicPr preferRelativeResize="0"/>
              <p:nvPr/>
            </p:nvPicPr>
            <p:blipFill>
              <a:blip r:embed="rId8">
                <a:alphaModFix/>
              </a:blip>
              <a:stretch>
                <a:fillRect/>
              </a:stretch>
            </p:blipFill>
            <p:spPr>
              <a:xfrm>
                <a:off x="1748825" y="2405275"/>
                <a:ext cx="681825" cy="485875"/>
              </a:xfrm>
              <a:prstGeom prst="rect">
                <a:avLst/>
              </a:prstGeom>
              <a:noFill/>
              <a:ln>
                <a:noFill/>
              </a:ln>
            </p:spPr>
          </p:pic>
          <p:pic>
            <p:nvPicPr>
              <p:cNvPr id="47" name="Google Shape;411;p38"/>
              <p:cNvPicPr preferRelativeResize="0"/>
              <p:nvPr/>
            </p:nvPicPr>
            <p:blipFill>
              <a:blip r:embed="rId9">
                <a:alphaModFix/>
              </a:blip>
              <a:stretch>
                <a:fillRect/>
              </a:stretch>
            </p:blipFill>
            <p:spPr>
              <a:xfrm>
                <a:off x="3367350" y="2405275"/>
                <a:ext cx="485875" cy="485875"/>
              </a:xfrm>
              <a:prstGeom prst="rect">
                <a:avLst/>
              </a:prstGeom>
              <a:noFill/>
              <a:ln>
                <a:noFill/>
              </a:ln>
            </p:spPr>
          </p:pic>
          <p:pic>
            <p:nvPicPr>
              <p:cNvPr id="48" name="Google Shape;412;p38"/>
              <p:cNvPicPr preferRelativeResize="0"/>
              <p:nvPr/>
            </p:nvPicPr>
            <p:blipFill>
              <a:blip r:embed="rId10">
                <a:alphaModFix/>
              </a:blip>
              <a:stretch>
                <a:fillRect/>
              </a:stretch>
            </p:blipFill>
            <p:spPr>
              <a:xfrm>
                <a:off x="6923825" y="2405275"/>
                <a:ext cx="485875" cy="485875"/>
              </a:xfrm>
              <a:prstGeom prst="rect">
                <a:avLst/>
              </a:prstGeom>
              <a:noFill/>
              <a:ln>
                <a:noFill/>
              </a:ln>
            </p:spPr>
          </p:pic>
          <p:pic>
            <p:nvPicPr>
              <p:cNvPr id="49" name="Google Shape;413;p38"/>
              <p:cNvPicPr preferRelativeResize="0"/>
              <p:nvPr/>
            </p:nvPicPr>
            <p:blipFill>
              <a:blip r:embed="rId11">
                <a:alphaModFix/>
              </a:blip>
              <a:stretch>
                <a:fillRect/>
              </a:stretch>
            </p:blipFill>
            <p:spPr>
              <a:xfrm>
                <a:off x="4078638" y="2405275"/>
                <a:ext cx="485875" cy="485875"/>
              </a:xfrm>
              <a:prstGeom prst="rect">
                <a:avLst/>
              </a:prstGeom>
              <a:noFill/>
              <a:ln>
                <a:noFill/>
              </a:ln>
            </p:spPr>
          </p:pic>
          <p:pic>
            <p:nvPicPr>
              <p:cNvPr id="50" name="Google Shape;414;p38"/>
              <p:cNvPicPr preferRelativeResize="0"/>
              <p:nvPr/>
            </p:nvPicPr>
            <p:blipFill>
              <a:blip r:embed="rId12">
                <a:alphaModFix/>
              </a:blip>
              <a:stretch>
                <a:fillRect/>
              </a:stretch>
            </p:blipFill>
            <p:spPr>
              <a:xfrm>
                <a:off x="4789925" y="2405275"/>
                <a:ext cx="485875" cy="485875"/>
              </a:xfrm>
              <a:prstGeom prst="rect">
                <a:avLst/>
              </a:prstGeom>
              <a:noFill/>
              <a:ln>
                <a:noFill/>
              </a:ln>
            </p:spPr>
          </p:pic>
          <p:pic>
            <p:nvPicPr>
              <p:cNvPr id="51" name="Google Shape;415;p38"/>
              <p:cNvPicPr preferRelativeResize="0"/>
              <p:nvPr/>
            </p:nvPicPr>
            <p:blipFill>
              <a:blip r:embed="rId13">
                <a:alphaModFix/>
              </a:blip>
              <a:stretch>
                <a:fillRect/>
              </a:stretch>
            </p:blipFill>
            <p:spPr>
              <a:xfrm>
                <a:off x="5501225" y="2405275"/>
                <a:ext cx="485876" cy="485876"/>
              </a:xfrm>
              <a:prstGeom prst="rect">
                <a:avLst/>
              </a:prstGeom>
              <a:noFill/>
              <a:ln>
                <a:noFill/>
              </a:ln>
            </p:spPr>
          </p:pic>
          <p:pic>
            <p:nvPicPr>
              <p:cNvPr id="52" name="Google Shape;416;p38"/>
              <p:cNvPicPr preferRelativeResize="0"/>
              <p:nvPr/>
            </p:nvPicPr>
            <p:blipFill>
              <a:blip r:embed="rId14">
                <a:alphaModFix/>
              </a:blip>
              <a:stretch>
                <a:fillRect/>
              </a:stretch>
            </p:blipFill>
            <p:spPr>
              <a:xfrm>
                <a:off x="6212525" y="2405275"/>
                <a:ext cx="485875" cy="485875"/>
              </a:xfrm>
              <a:prstGeom prst="rect">
                <a:avLst/>
              </a:prstGeom>
              <a:noFill/>
              <a:ln>
                <a:noFill/>
              </a:ln>
            </p:spPr>
          </p:pic>
          <p:pic>
            <p:nvPicPr>
              <p:cNvPr id="53" name="Google Shape;417;p38"/>
              <p:cNvPicPr preferRelativeResize="0"/>
              <p:nvPr/>
            </p:nvPicPr>
            <p:blipFill>
              <a:blip r:embed="rId10">
                <a:alphaModFix/>
              </a:blip>
              <a:stretch>
                <a:fillRect/>
              </a:stretch>
            </p:blipFill>
            <p:spPr>
              <a:xfrm>
                <a:off x="7635113" y="2405275"/>
                <a:ext cx="485875" cy="485875"/>
              </a:xfrm>
              <a:prstGeom prst="rect">
                <a:avLst/>
              </a:prstGeom>
              <a:noFill/>
              <a:ln>
                <a:noFill/>
              </a:ln>
            </p:spPr>
          </p:pic>
          <p:pic>
            <p:nvPicPr>
              <p:cNvPr id="54" name="Google Shape;410;p38"/>
              <p:cNvPicPr preferRelativeResize="0"/>
              <p:nvPr/>
            </p:nvPicPr>
            <p:blipFill>
              <a:blip r:embed="rId10">
                <a:alphaModFix/>
              </a:blip>
              <a:stretch>
                <a:fillRect/>
              </a:stretch>
            </p:blipFill>
            <p:spPr>
              <a:xfrm>
                <a:off x="8346425" y="2405275"/>
                <a:ext cx="485875" cy="485875"/>
              </a:xfrm>
              <a:prstGeom prst="rect">
                <a:avLst/>
              </a:prstGeom>
              <a:noFill/>
              <a:ln>
                <a:noFill/>
              </a:ln>
            </p:spPr>
          </p:pic>
        </p:grpSp>
        <p:grpSp>
          <p:nvGrpSpPr>
            <p:cNvPr id="17" name="Google Shape;418;p38"/>
            <p:cNvGrpSpPr/>
            <p:nvPr/>
          </p:nvGrpSpPr>
          <p:grpSpPr>
            <a:xfrm>
              <a:off x="1748825" y="4065938"/>
              <a:ext cx="6372163" cy="485876"/>
              <a:chOff x="1748825" y="2405275"/>
              <a:chExt cx="6372163" cy="485876"/>
            </a:xfrm>
          </p:grpSpPr>
          <p:cxnSp>
            <p:nvCxnSpPr>
              <p:cNvPr id="39" name="Google Shape;419;p38"/>
              <p:cNvCxnSpPr>
                <a:stCxn id="40" idx="3"/>
                <a:endCxn id="44" idx="1"/>
              </p:cNvCxnSpPr>
              <p:nvPr/>
            </p:nvCxnSpPr>
            <p:spPr>
              <a:xfrm>
                <a:off x="2430650" y="2648213"/>
                <a:ext cx="5204400" cy="0"/>
              </a:xfrm>
              <a:prstGeom prst="straightConnector1">
                <a:avLst/>
              </a:prstGeom>
              <a:noFill/>
              <a:ln w="28575" cap="flat" cmpd="sng">
                <a:solidFill>
                  <a:schemeClr val="accent2"/>
                </a:solidFill>
                <a:prstDash val="dash"/>
                <a:round/>
                <a:headEnd type="none" w="med" len="med"/>
                <a:tailEnd type="none" w="med" len="med"/>
              </a:ln>
            </p:spPr>
          </p:cxnSp>
          <p:pic>
            <p:nvPicPr>
              <p:cNvPr id="40" name="Google Shape;420;p38"/>
              <p:cNvPicPr preferRelativeResize="0"/>
              <p:nvPr/>
            </p:nvPicPr>
            <p:blipFill>
              <a:blip r:embed="rId2">
                <a:alphaModFix/>
              </a:blip>
              <a:stretch>
                <a:fillRect/>
              </a:stretch>
            </p:blipFill>
            <p:spPr>
              <a:xfrm>
                <a:off x="1748825" y="2405275"/>
                <a:ext cx="681825" cy="485875"/>
              </a:xfrm>
              <a:prstGeom prst="rect">
                <a:avLst/>
              </a:prstGeom>
              <a:noFill/>
              <a:ln>
                <a:noFill/>
              </a:ln>
            </p:spPr>
          </p:pic>
          <p:pic>
            <p:nvPicPr>
              <p:cNvPr id="41" name="Google Shape;422;p38"/>
              <p:cNvPicPr preferRelativeResize="0"/>
              <p:nvPr/>
            </p:nvPicPr>
            <p:blipFill>
              <a:blip r:embed="rId15">
                <a:alphaModFix/>
              </a:blip>
              <a:stretch>
                <a:fillRect/>
              </a:stretch>
            </p:blipFill>
            <p:spPr>
              <a:xfrm>
                <a:off x="6923825" y="2405275"/>
                <a:ext cx="485875" cy="485875"/>
              </a:xfrm>
              <a:prstGeom prst="rect">
                <a:avLst/>
              </a:prstGeom>
              <a:noFill/>
              <a:ln>
                <a:noFill/>
              </a:ln>
            </p:spPr>
          </p:pic>
          <p:pic>
            <p:nvPicPr>
              <p:cNvPr id="42" name="Google Shape;423;p38"/>
              <p:cNvPicPr preferRelativeResize="0"/>
              <p:nvPr/>
            </p:nvPicPr>
            <p:blipFill>
              <a:blip r:embed="rId4">
                <a:alphaModFix/>
              </a:blip>
              <a:stretch>
                <a:fillRect/>
              </a:stretch>
            </p:blipFill>
            <p:spPr>
              <a:xfrm>
                <a:off x="4078638" y="2405275"/>
                <a:ext cx="485875" cy="485875"/>
              </a:xfrm>
              <a:prstGeom prst="rect">
                <a:avLst/>
              </a:prstGeom>
              <a:noFill/>
              <a:ln>
                <a:noFill/>
              </a:ln>
            </p:spPr>
          </p:pic>
          <p:pic>
            <p:nvPicPr>
              <p:cNvPr id="43" name="Google Shape;424;p38"/>
              <p:cNvPicPr preferRelativeResize="0"/>
              <p:nvPr/>
            </p:nvPicPr>
            <p:blipFill>
              <a:blip r:embed="rId6">
                <a:alphaModFix/>
              </a:blip>
              <a:stretch>
                <a:fillRect/>
              </a:stretch>
            </p:blipFill>
            <p:spPr>
              <a:xfrm>
                <a:off x="5501225" y="2405275"/>
                <a:ext cx="485876" cy="485876"/>
              </a:xfrm>
              <a:prstGeom prst="rect">
                <a:avLst/>
              </a:prstGeom>
              <a:noFill/>
              <a:ln>
                <a:noFill/>
              </a:ln>
            </p:spPr>
          </p:pic>
          <p:pic>
            <p:nvPicPr>
              <p:cNvPr id="44" name="Google Shape;421;p38"/>
              <p:cNvPicPr preferRelativeResize="0"/>
              <p:nvPr/>
            </p:nvPicPr>
            <p:blipFill>
              <a:blip r:embed="rId15">
                <a:alphaModFix/>
              </a:blip>
              <a:stretch>
                <a:fillRect/>
              </a:stretch>
            </p:blipFill>
            <p:spPr>
              <a:xfrm>
                <a:off x="7635113" y="2405275"/>
                <a:ext cx="485875" cy="485875"/>
              </a:xfrm>
              <a:prstGeom prst="rect">
                <a:avLst/>
              </a:prstGeom>
              <a:noFill/>
              <a:ln>
                <a:noFill/>
              </a:ln>
            </p:spPr>
          </p:pic>
        </p:grpSp>
        <p:grpSp>
          <p:nvGrpSpPr>
            <p:cNvPr id="18" name="Google Shape;425;p38"/>
            <p:cNvGrpSpPr/>
            <p:nvPr/>
          </p:nvGrpSpPr>
          <p:grpSpPr>
            <a:xfrm>
              <a:off x="1748825" y="4839644"/>
              <a:ext cx="7083475" cy="485876"/>
              <a:chOff x="1748825" y="2405275"/>
              <a:chExt cx="7083475" cy="485876"/>
            </a:xfrm>
          </p:grpSpPr>
          <p:cxnSp>
            <p:nvCxnSpPr>
              <p:cNvPr id="31" name="Google Shape;426;p38"/>
              <p:cNvCxnSpPr>
                <a:stCxn id="32" idx="3"/>
                <a:endCxn id="38" idx="1"/>
              </p:cNvCxnSpPr>
              <p:nvPr/>
            </p:nvCxnSpPr>
            <p:spPr>
              <a:xfrm>
                <a:off x="2430650" y="2648213"/>
                <a:ext cx="5915700" cy="0"/>
              </a:xfrm>
              <a:prstGeom prst="straightConnector1">
                <a:avLst/>
              </a:prstGeom>
              <a:noFill/>
              <a:ln w="28575" cap="flat" cmpd="sng">
                <a:solidFill>
                  <a:schemeClr val="accent2"/>
                </a:solidFill>
                <a:prstDash val="dash"/>
                <a:round/>
                <a:headEnd type="none" w="med" len="med"/>
                <a:tailEnd type="none" w="med" len="med"/>
              </a:ln>
            </p:spPr>
          </p:cxnSp>
          <p:pic>
            <p:nvPicPr>
              <p:cNvPr id="32" name="Google Shape;427;p38"/>
              <p:cNvPicPr preferRelativeResize="0"/>
              <p:nvPr/>
            </p:nvPicPr>
            <p:blipFill>
              <a:blip r:embed="rId2">
                <a:alphaModFix/>
              </a:blip>
              <a:stretch>
                <a:fillRect/>
              </a:stretch>
            </p:blipFill>
            <p:spPr>
              <a:xfrm>
                <a:off x="1748825" y="2405275"/>
                <a:ext cx="681825" cy="485875"/>
              </a:xfrm>
              <a:prstGeom prst="rect">
                <a:avLst/>
              </a:prstGeom>
              <a:noFill/>
              <a:ln>
                <a:noFill/>
              </a:ln>
            </p:spPr>
          </p:pic>
          <p:pic>
            <p:nvPicPr>
              <p:cNvPr id="33" name="Google Shape;429;p38"/>
              <p:cNvPicPr preferRelativeResize="0"/>
              <p:nvPr/>
            </p:nvPicPr>
            <p:blipFill>
              <a:blip r:embed="rId9">
                <a:alphaModFix/>
              </a:blip>
              <a:stretch>
                <a:fillRect/>
              </a:stretch>
            </p:blipFill>
            <p:spPr>
              <a:xfrm>
                <a:off x="3367350" y="2405275"/>
                <a:ext cx="485875" cy="485875"/>
              </a:xfrm>
              <a:prstGeom prst="rect">
                <a:avLst/>
              </a:prstGeom>
              <a:noFill/>
              <a:ln>
                <a:noFill/>
              </a:ln>
            </p:spPr>
          </p:pic>
          <p:pic>
            <p:nvPicPr>
              <p:cNvPr id="34" name="Google Shape;430;p38"/>
              <p:cNvPicPr preferRelativeResize="0"/>
              <p:nvPr/>
            </p:nvPicPr>
            <p:blipFill>
              <a:blip r:embed="rId10">
                <a:alphaModFix/>
              </a:blip>
              <a:stretch>
                <a:fillRect/>
              </a:stretch>
            </p:blipFill>
            <p:spPr>
              <a:xfrm>
                <a:off x="6923825" y="2405275"/>
                <a:ext cx="485875" cy="485875"/>
              </a:xfrm>
              <a:prstGeom prst="rect">
                <a:avLst/>
              </a:prstGeom>
              <a:noFill/>
              <a:ln>
                <a:noFill/>
              </a:ln>
            </p:spPr>
          </p:pic>
          <p:pic>
            <p:nvPicPr>
              <p:cNvPr id="35" name="Google Shape;431;p38"/>
              <p:cNvPicPr preferRelativeResize="0"/>
              <p:nvPr/>
            </p:nvPicPr>
            <p:blipFill>
              <a:blip r:embed="rId11">
                <a:alphaModFix/>
              </a:blip>
              <a:stretch>
                <a:fillRect/>
              </a:stretch>
            </p:blipFill>
            <p:spPr>
              <a:xfrm>
                <a:off x="4078638" y="2405275"/>
                <a:ext cx="485875" cy="485875"/>
              </a:xfrm>
              <a:prstGeom prst="rect">
                <a:avLst/>
              </a:prstGeom>
              <a:noFill/>
              <a:ln>
                <a:noFill/>
              </a:ln>
            </p:spPr>
          </p:pic>
          <p:pic>
            <p:nvPicPr>
              <p:cNvPr id="36" name="Google Shape;432;p38"/>
              <p:cNvPicPr preferRelativeResize="0"/>
              <p:nvPr/>
            </p:nvPicPr>
            <p:blipFill>
              <a:blip r:embed="rId5">
                <a:alphaModFix/>
              </a:blip>
              <a:stretch>
                <a:fillRect/>
              </a:stretch>
            </p:blipFill>
            <p:spPr>
              <a:xfrm>
                <a:off x="4789925" y="2405275"/>
                <a:ext cx="485875" cy="485875"/>
              </a:xfrm>
              <a:prstGeom prst="rect">
                <a:avLst/>
              </a:prstGeom>
              <a:noFill/>
              <a:ln>
                <a:noFill/>
              </a:ln>
            </p:spPr>
          </p:pic>
          <p:pic>
            <p:nvPicPr>
              <p:cNvPr id="37" name="Google Shape;433;p38"/>
              <p:cNvPicPr preferRelativeResize="0"/>
              <p:nvPr/>
            </p:nvPicPr>
            <p:blipFill>
              <a:blip r:embed="rId6">
                <a:alphaModFix/>
              </a:blip>
              <a:stretch>
                <a:fillRect/>
              </a:stretch>
            </p:blipFill>
            <p:spPr>
              <a:xfrm>
                <a:off x="5501225" y="2405275"/>
                <a:ext cx="485876" cy="485876"/>
              </a:xfrm>
              <a:prstGeom prst="rect">
                <a:avLst/>
              </a:prstGeom>
              <a:noFill/>
              <a:ln>
                <a:noFill/>
              </a:ln>
            </p:spPr>
          </p:pic>
          <p:pic>
            <p:nvPicPr>
              <p:cNvPr id="38" name="Google Shape;428;p38"/>
              <p:cNvPicPr preferRelativeResize="0"/>
              <p:nvPr/>
            </p:nvPicPr>
            <p:blipFill>
              <a:blip r:embed="rId15">
                <a:alphaModFix/>
              </a:blip>
              <a:stretch>
                <a:fillRect/>
              </a:stretch>
            </p:blipFill>
            <p:spPr>
              <a:xfrm>
                <a:off x="8346425" y="2405275"/>
                <a:ext cx="485875" cy="485875"/>
              </a:xfrm>
              <a:prstGeom prst="rect">
                <a:avLst/>
              </a:prstGeom>
              <a:noFill/>
              <a:ln>
                <a:noFill/>
              </a:ln>
            </p:spPr>
          </p:pic>
        </p:grpSp>
        <p:grpSp>
          <p:nvGrpSpPr>
            <p:cNvPr id="19" name="Google Shape;434;p38"/>
            <p:cNvGrpSpPr/>
            <p:nvPr/>
          </p:nvGrpSpPr>
          <p:grpSpPr>
            <a:xfrm>
              <a:off x="1748825" y="5613350"/>
              <a:ext cx="7083475" cy="485876"/>
              <a:chOff x="1748825" y="2405275"/>
              <a:chExt cx="7083475" cy="485876"/>
            </a:xfrm>
          </p:grpSpPr>
          <p:cxnSp>
            <p:nvCxnSpPr>
              <p:cNvPr id="25" name="Google Shape;435;p38"/>
              <p:cNvCxnSpPr>
                <a:stCxn id="26" idx="3"/>
                <a:endCxn id="30" idx="1"/>
              </p:cNvCxnSpPr>
              <p:nvPr/>
            </p:nvCxnSpPr>
            <p:spPr>
              <a:xfrm>
                <a:off x="2430650" y="2648213"/>
                <a:ext cx="5915700" cy="0"/>
              </a:xfrm>
              <a:prstGeom prst="straightConnector1">
                <a:avLst/>
              </a:prstGeom>
              <a:noFill/>
              <a:ln w="28575" cap="flat" cmpd="sng">
                <a:solidFill>
                  <a:schemeClr val="accent2"/>
                </a:solidFill>
                <a:prstDash val="dash"/>
                <a:round/>
                <a:headEnd type="none" w="med" len="med"/>
                <a:tailEnd type="none" w="med" len="med"/>
              </a:ln>
            </p:spPr>
          </p:cxnSp>
          <p:pic>
            <p:nvPicPr>
              <p:cNvPr id="26" name="Google Shape;436;p38"/>
              <p:cNvPicPr preferRelativeResize="0"/>
              <p:nvPr/>
            </p:nvPicPr>
            <p:blipFill>
              <a:blip r:embed="rId2">
                <a:alphaModFix/>
              </a:blip>
              <a:stretch>
                <a:fillRect/>
              </a:stretch>
            </p:blipFill>
            <p:spPr>
              <a:xfrm>
                <a:off x="1748825" y="2405275"/>
                <a:ext cx="681825" cy="485875"/>
              </a:xfrm>
              <a:prstGeom prst="rect">
                <a:avLst/>
              </a:prstGeom>
              <a:noFill/>
              <a:ln>
                <a:noFill/>
              </a:ln>
            </p:spPr>
          </p:pic>
          <p:pic>
            <p:nvPicPr>
              <p:cNvPr id="27" name="Google Shape;438;p38"/>
              <p:cNvPicPr preferRelativeResize="0"/>
              <p:nvPr/>
            </p:nvPicPr>
            <p:blipFill>
              <a:blip r:embed="rId5">
                <a:alphaModFix/>
              </a:blip>
              <a:stretch>
                <a:fillRect/>
              </a:stretch>
            </p:blipFill>
            <p:spPr>
              <a:xfrm>
                <a:off x="4789925" y="2405275"/>
                <a:ext cx="485875" cy="485875"/>
              </a:xfrm>
              <a:prstGeom prst="rect">
                <a:avLst/>
              </a:prstGeom>
              <a:noFill/>
              <a:ln>
                <a:noFill/>
              </a:ln>
            </p:spPr>
          </p:pic>
          <p:pic>
            <p:nvPicPr>
              <p:cNvPr id="28" name="Google Shape;439;p38"/>
              <p:cNvPicPr preferRelativeResize="0"/>
              <p:nvPr/>
            </p:nvPicPr>
            <p:blipFill>
              <a:blip r:embed="rId6">
                <a:alphaModFix/>
              </a:blip>
              <a:stretch>
                <a:fillRect/>
              </a:stretch>
            </p:blipFill>
            <p:spPr>
              <a:xfrm>
                <a:off x="5501225" y="2405275"/>
                <a:ext cx="485876" cy="485876"/>
              </a:xfrm>
              <a:prstGeom prst="rect">
                <a:avLst/>
              </a:prstGeom>
              <a:noFill/>
              <a:ln>
                <a:noFill/>
              </a:ln>
            </p:spPr>
          </p:pic>
          <p:pic>
            <p:nvPicPr>
              <p:cNvPr id="29" name="Google Shape;440;p38"/>
              <p:cNvPicPr preferRelativeResize="0"/>
              <p:nvPr/>
            </p:nvPicPr>
            <p:blipFill>
              <a:blip r:embed="rId7">
                <a:alphaModFix/>
              </a:blip>
              <a:stretch>
                <a:fillRect/>
              </a:stretch>
            </p:blipFill>
            <p:spPr>
              <a:xfrm>
                <a:off x="6212525" y="2405275"/>
                <a:ext cx="485875" cy="485875"/>
              </a:xfrm>
              <a:prstGeom prst="rect">
                <a:avLst/>
              </a:prstGeom>
              <a:noFill/>
              <a:ln>
                <a:noFill/>
              </a:ln>
            </p:spPr>
          </p:pic>
          <p:pic>
            <p:nvPicPr>
              <p:cNvPr id="30" name="Google Shape;437;p38"/>
              <p:cNvPicPr preferRelativeResize="0"/>
              <p:nvPr/>
            </p:nvPicPr>
            <p:blipFill>
              <a:blip r:embed="rId15">
                <a:alphaModFix/>
              </a:blip>
              <a:stretch>
                <a:fillRect/>
              </a:stretch>
            </p:blipFill>
            <p:spPr>
              <a:xfrm>
                <a:off x="8346425" y="2405275"/>
                <a:ext cx="485875" cy="485875"/>
              </a:xfrm>
              <a:prstGeom prst="rect">
                <a:avLst/>
              </a:prstGeom>
              <a:noFill/>
              <a:ln>
                <a:noFill/>
              </a:ln>
            </p:spPr>
          </p:pic>
        </p:grpSp>
        <p:sp>
          <p:nvSpPr>
            <p:cNvPr id="20" name="Google Shape;441;p38"/>
            <p:cNvSpPr txBox="1"/>
            <p:nvPr/>
          </p:nvSpPr>
          <p:spPr>
            <a:xfrm>
              <a:off x="311688" y="2518463"/>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n</a:t>
              </a:r>
              <a:r>
                <a:rPr lang="en" sz="1800" baseline="-25000">
                  <a:solidFill>
                    <a:schemeClr val="dk1"/>
                  </a:solidFill>
                  <a:latin typeface="Cambria"/>
                  <a:ea typeface="Cambria"/>
                  <a:cs typeface="Cambria"/>
                  <a:sym typeface="Cambria"/>
                </a:rPr>
                <a:t>1</a:t>
              </a:r>
              <a:endParaRPr/>
            </a:p>
          </p:txBody>
        </p:sp>
        <p:sp>
          <p:nvSpPr>
            <p:cNvPr id="21" name="Google Shape;442;p38"/>
            <p:cNvSpPr txBox="1"/>
            <p:nvPr/>
          </p:nvSpPr>
          <p:spPr>
            <a:xfrm>
              <a:off x="311688" y="3292150"/>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n</a:t>
              </a:r>
              <a:r>
                <a:rPr lang="en" sz="1800" baseline="-25000">
                  <a:solidFill>
                    <a:schemeClr val="dk1"/>
                  </a:solidFill>
                  <a:latin typeface="Cambria"/>
                  <a:ea typeface="Cambria"/>
                  <a:cs typeface="Cambria"/>
                  <a:sym typeface="Cambria"/>
                </a:rPr>
                <a:t>2</a:t>
              </a:r>
              <a:endParaRPr/>
            </a:p>
          </p:txBody>
        </p:sp>
        <p:sp>
          <p:nvSpPr>
            <p:cNvPr id="22" name="Google Shape;443;p38"/>
            <p:cNvSpPr txBox="1"/>
            <p:nvPr/>
          </p:nvSpPr>
          <p:spPr>
            <a:xfrm>
              <a:off x="311688" y="4065813"/>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n</a:t>
              </a:r>
              <a:r>
                <a:rPr lang="en" sz="1800" baseline="-25000">
                  <a:solidFill>
                    <a:schemeClr val="dk1"/>
                  </a:solidFill>
                  <a:latin typeface="Cambria"/>
                  <a:ea typeface="Cambria"/>
                  <a:cs typeface="Cambria"/>
                  <a:sym typeface="Cambria"/>
                </a:rPr>
                <a:t>3</a:t>
              </a:r>
              <a:endParaRPr/>
            </a:p>
          </p:txBody>
        </p:sp>
        <p:sp>
          <p:nvSpPr>
            <p:cNvPr id="23" name="Google Shape;444;p38"/>
            <p:cNvSpPr txBox="1"/>
            <p:nvPr/>
          </p:nvSpPr>
          <p:spPr>
            <a:xfrm>
              <a:off x="311688" y="4839500"/>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n</a:t>
              </a:r>
              <a:r>
                <a:rPr lang="en" sz="1800" baseline="-25000">
                  <a:solidFill>
                    <a:schemeClr val="dk1"/>
                  </a:solidFill>
                  <a:latin typeface="Cambria"/>
                  <a:ea typeface="Cambria"/>
                  <a:cs typeface="Cambria"/>
                  <a:sym typeface="Cambria"/>
                </a:rPr>
                <a:t>4</a:t>
              </a:r>
              <a:endParaRPr/>
            </a:p>
          </p:txBody>
        </p:sp>
        <p:sp>
          <p:nvSpPr>
            <p:cNvPr id="24" name="Google Shape;445;p38"/>
            <p:cNvSpPr txBox="1"/>
            <p:nvPr/>
          </p:nvSpPr>
          <p:spPr>
            <a:xfrm>
              <a:off x="311688" y="5613175"/>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n</a:t>
              </a:r>
              <a:r>
                <a:rPr lang="en" sz="1800" baseline="-25000">
                  <a:solidFill>
                    <a:schemeClr val="dk1"/>
                  </a:solidFill>
                  <a:latin typeface="Cambria"/>
                  <a:ea typeface="Cambria"/>
                  <a:cs typeface="Cambria"/>
                  <a:sym typeface="Cambria"/>
                </a:rPr>
                <a:t>5</a:t>
              </a:r>
              <a:endParaRPr/>
            </a:p>
          </p:txBody>
        </p:sp>
      </p:grpSp>
      <p:graphicFrame>
        <p:nvGraphicFramePr>
          <p:cNvPr id="63" name="Table 62"/>
          <p:cNvGraphicFramePr>
            <a:graphicFrameLocks noGrp="1"/>
          </p:cNvGraphicFramePr>
          <p:nvPr>
            <p:extLst>
              <p:ext uri="{D42A27DB-BD31-4B8C-83A1-F6EECF244321}">
                <p14:modId xmlns:p14="http://schemas.microsoft.com/office/powerpoint/2010/main" val="3244383312"/>
              </p:ext>
            </p:extLst>
          </p:nvPr>
        </p:nvGraphicFramePr>
        <p:xfrm>
          <a:off x="3508511" y="2710340"/>
          <a:ext cx="4818888" cy="3291840"/>
        </p:xfrm>
        <a:graphic>
          <a:graphicData uri="http://schemas.openxmlformats.org/drawingml/2006/table">
            <a:tbl>
              <a:tblPr bandRow="1">
                <a:tableStyleId>{5C22544A-7EE6-4342-B048-85BDC9FD1C3A}</a:tableStyleId>
              </a:tblPr>
              <a:tblGrid>
                <a:gridCol w="602361">
                  <a:extLst>
                    <a:ext uri="{9D8B030D-6E8A-4147-A177-3AD203B41FA5}">
                      <a16:colId xmlns:a16="http://schemas.microsoft.com/office/drawing/2014/main" val="2211040199"/>
                    </a:ext>
                  </a:extLst>
                </a:gridCol>
                <a:gridCol w="602361">
                  <a:extLst>
                    <a:ext uri="{9D8B030D-6E8A-4147-A177-3AD203B41FA5}">
                      <a16:colId xmlns:a16="http://schemas.microsoft.com/office/drawing/2014/main" val="441335217"/>
                    </a:ext>
                  </a:extLst>
                </a:gridCol>
                <a:gridCol w="602361">
                  <a:extLst>
                    <a:ext uri="{9D8B030D-6E8A-4147-A177-3AD203B41FA5}">
                      <a16:colId xmlns:a16="http://schemas.microsoft.com/office/drawing/2014/main" val="2989464073"/>
                    </a:ext>
                  </a:extLst>
                </a:gridCol>
                <a:gridCol w="602361">
                  <a:extLst>
                    <a:ext uri="{9D8B030D-6E8A-4147-A177-3AD203B41FA5}">
                      <a16:colId xmlns:a16="http://schemas.microsoft.com/office/drawing/2014/main" val="2770131203"/>
                    </a:ext>
                  </a:extLst>
                </a:gridCol>
                <a:gridCol w="602361">
                  <a:extLst>
                    <a:ext uri="{9D8B030D-6E8A-4147-A177-3AD203B41FA5}">
                      <a16:colId xmlns:a16="http://schemas.microsoft.com/office/drawing/2014/main" val="4274652293"/>
                    </a:ext>
                  </a:extLst>
                </a:gridCol>
                <a:gridCol w="602361">
                  <a:extLst>
                    <a:ext uri="{9D8B030D-6E8A-4147-A177-3AD203B41FA5}">
                      <a16:colId xmlns:a16="http://schemas.microsoft.com/office/drawing/2014/main" val="2639530305"/>
                    </a:ext>
                  </a:extLst>
                </a:gridCol>
                <a:gridCol w="602361">
                  <a:extLst>
                    <a:ext uri="{9D8B030D-6E8A-4147-A177-3AD203B41FA5}">
                      <a16:colId xmlns:a16="http://schemas.microsoft.com/office/drawing/2014/main" val="3143014377"/>
                    </a:ext>
                  </a:extLst>
                </a:gridCol>
                <a:gridCol w="602361">
                  <a:extLst>
                    <a:ext uri="{9D8B030D-6E8A-4147-A177-3AD203B41FA5}">
                      <a16:colId xmlns:a16="http://schemas.microsoft.com/office/drawing/2014/main" val="3129631468"/>
                    </a:ext>
                  </a:extLst>
                </a:gridCol>
              </a:tblGrid>
              <a:tr h="658368">
                <a:tc>
                  <a:txBody>
                    <a:bodyPr/>
                    <a:lstStyle/>
                    <a:p>
                      <a:pPr algn="l"/>
                      <a:r>
                        <a:rPr lang="en-US" b="0" dirty="0" smtClean="0">
                          <a:solidFill>
                            <a:schemeClr val="accent1"/>
                          </a:solidFill>
                        </a:rPr>
                        <a:t>5</a:t>
                      </a:r>
                    </a:p>
                    <a:p>
                      <a:pPr algn="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l"/>
                      <a:r>
                        <a:rPr lang="en-US" b="0" dirty="0" smtClean="0">
                          <a:solidFill>
                            <a:schemeClr val="accent1"/>
                          </a:solidFill>
                        </a:rPr>
                        <a:t>9</a:t>
                      </a:r>
                    </a:p>
                    <a:p>
                      <a:pPr algn="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l"/>
                      <a:r>
                        <a:rPr lang="en-US" b="0" dirty="0" smtClean="0">
                          <a:solidFill>
                            <a:schemeClr val="accent1"/>
                          </a:solidFill>
                        </a:rPr>
                        <a:t>1</a:t>
                      </a:r>
                    </a:p>
                    <a:p>
                      <a:pPr algn="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l"/>
                      <a:r>
                        <a:rPr lang="en-US" b="0" dirty="0" smtClean="0">
                          <a:solidFill>
                            <a:schemeClr val="accent1"/>
                          </a:solidFill>
                        </a:rPr>
                        <a:t>1</a:t>
                      </a:r>
                    </a:p>
                    <a:p>
                      <a:pPr algn="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l"/>
                      <a:r>
                        <a:rPr lang="en-US" b="0" dirty="0" smtClean="0">
                          <a:solidFill>
                            <a:schemeClr val="accent3">
                              <a:lumMod val="60000"/>
                              <a:lumOff val="40000"/>
                            </a:schemeClr>
                          </a:solidFill>
                        </a:rPr>
                        <a:t>0</a:t>
                      </a:r>
                    </a:p>
                    <a:p>
                      <a:pPr algn="r"/>
                      <a:r>
                        <a:rPr lang="en-US" b="1" dirty="0" smtClean="0">
                          <a:solidFill>
                            <a:srgbClr val="FF0000"/>
                          </a:solidFill>
                        </a:rPr>
                        <a:t>1</a:t>
                      </a:r>
                      <a:endParaRPr lang="en-US" b="1" dirty="0">
                        <a:solidFill>
                          <a:srgbClr val="FF0000"/>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l"/>
                      <a:r>
                        <a:rPr lang="en-US" b="0" dirty="0" smtClean="0">
                          <a:solidFill>
                            <a:schemeClr val="bg2">
                              <a:lumMod val="75000"/>
                            </a:schemeClr>
                          </a:solidFill>
                        </a:rPr>
                        <a:t>+∞</a:t>
                      </a:r>
                    </a:p>
                    <a:p>
                      <a:pPr algn="r"/>
                      <a:r>
                        <a:rPr lang="en-US" b="1" dirty="0" smtClean="0">
                          <a:solidFill>
                            <a:schemeClr val="bg2">
                              <a:lumMod val="75000"/>
                            </a:schemeClr>
                          </a:solidFill>
                        </a:rPr>
                        <a:t>0</a:t>
                      </a:r>
                      <a:endParaRPr lang="en-US" b="1" dirty="0">
                        <a:solidFill>
                          <a:schemeClr val="bg2">
                            <a:lumMod val="75000"/>
                          </a:schemeClr>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smtClean="0">
                          <a:ln>
                            <a:noFill/>
                          </a:ln>
                          <a:solidFill>
                            <a:schemeClr val="bg2">
                              <a:lumMod val="75000"/>
                            </a:schemeClr>
                          </a:solidFill>
                          <a:effectLst/>
                          <a:uLnTx/>
                          <a:uFillTx/>
                          <a:latin typeface="Franklin Gothic Book" panose="020B0503020102020204"/>
                          <a:ea typeface="+mn-ea"/>
                          <a:cs typeface="+mn-cs"/>
                        </a:rPr>
                        <a:t>+∞</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smtClean="0">
                          <a:ln>
                            <a:noFill/>
                          </a:ln>
                          <a:solidFill>
                            <a:schemeClr val="bg2">
                              <a:lumMod val="75000"/>
                            </a:schemeClr>
                          </a:solidFill>
                          <a:effectLst/>
                          <a:uLnTx/>
                          <a:uFillTx/>
                          <a:latin typeface="Franklin Gothic Book" panose="020B0503020102020204"/>
                          <a:ea typeface="+mn-ea"/>
                          <a:cs typeface="+mn-cs"/>
                        </a:rPr>
                        <a:t>0</a:t>
                      </a:r>
                      <a:endParaRPr kumimoji="0" lang="en-US" sz="1350" b="1" i="0" u="none" strike="noStrike" kern="1200" cap="none" spc="0" normalizeH="0" baseline="0" noProof="0" dirty="0">
                        <a:ln>
                          <a:noFill/>
                        </a:ln>
                        <a:solidFill>
                          <a:schemeClr val="bg2">
                            <a:lumMod val="75000"/>
                          </a:schemeClr>
                        </a:solidFill>
                        <a:effectLst/>
                        <a:uLnTx/>
                        <a:uFillTx/>
                        <a:latin typeface="Franklin Gothic Book" panose="020B0503020102020204"/>
                        <a:ea typeface="+mn-ea"/>
                        <a:cs typeface="+mn-cs"/>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smtClean="0">
                          <a:ln>
                            <a:noFill/>
                          </a:ln>
                          <a:solidFill>
                            <a:schemeClr val="bg2">
                              <a:lumMod val="75000"/>
                            </a:schemeClr>
                          </a:solidFill>
                          <a:effectLst/>
                          <a:uLnTx/>
                          <a:uFillTx/>
                          <a:latin typeface="Franklin Gothic Book" panose="020B0503020102020204"/>
                          <a:ea typeface="+mn-ea"/>
                          <a:cs typeface="+mn-cs"/>
                        </a:rPr>
                        <a:t>+∞</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smtClean="0">
                          <a:ln>
                            <a:noFill/>
                          </a:ln>
                          <a:solidFill>
                            <a:schemeClr val="bg2">
                              <a:lumMod val="75000"/>
                            </a:schemeClr>
                          </a:solidFill>
                          <a:effectLst/>
                          <a:uLnTx/>
                          <a:uFillTx/>
                          <a:latin typeface="Franklin Gothic Book" panose="020B0503020102020204"/>
                          <a:ea typeface="+mn-ea"/>
                          <a:cs typeface="+mn-cs"/>
                        </a:rPr>
                        <a:t>0</a:t>
                      </a:r>
                      <a:endParaRPr kumimoji="0" lang="en-US" sz="1350" b="1" i="0" u="none" strike="noStrike" kern="1200" cap="none" spc="0" normalizeH="0" baseline="0" noProof="0" dirty="0">
                        <a:ln>
                          <a:noFill/>
                        </a:ln>
                        <a:solidFill>
                          <a:schemeClr val="bg2">
                            <a:lumMod val="75000"/>
                          </a:schemeClr>
                        </a:solidFill>
                        <a:effectLst/>
                        <a:uLnTx/>
                        <a:uFillTx/>
                        <a:latin typeface="Franklin Gothic Book" panose="020B0503020102020204"/>
                        <a:ea typeface="+mn-ea"/>
                        <a:cs typeface="+mn-cs"/>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extLst>
                  <a:ext uri="{0D108BD9-81ED-4DB2-BD59-A6C34878D82A}">
                    <a16:rowId xmlns:a16="http://schemas.microsoft.com/office/drawing/2014/main" val="1825138920"/>
                  </a:ext>
                </a:extLst>
              </a:tr>
              <a:tr h="658368">
                <a:tc>
                  <a:txBody>
                    <a:bodyPr/>
                    <a:lstStyle/>
                    <a:p>
                      <a:pPr algn="l"/>
                      <a:r>
                        <a:rPr lang="en-US" b="0" dirty="0" smtClean="0">
                          <a:solidFill>
                            <a:schemeClr val="accent1"/>
                          </a:solidFill>
                        </a:rPr>
                        <a:t>55</a:t>
                      </a:r>
                    </a:p>
                    <a:p>
                      <a:pPr algn="r"/>
                      <a:r>
                        <a:rPr lang="en-US" b="1" dirty="0" smtClean="0">
                          <a:solidFill>
                            <a:schemeClr val="tx2"/>
                          </a:solidFill>
                        </a:rPr>
                        <a:t>0</a:t>
                      </a:r>
                      <a:endParaRPr lang="en-US" b="1" dirty="0">
                        <a:solidFill>
                          <a:schemeClr val="tx2"/>
                        </a:solidFill>
                      </a:endParaRPr>
                    </a:p>
                  </a:txBody>
                  <a:tcPr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l"/>
                      <a:r>
                        <a:rPr lang="en-US" b="0" dirty="0" smtClean="0">
                          <a:solidFill>
                            <a:schemeClr val="accent1"/>
                          </a:solidFill>
                        </a:rPr>
                        <a:t>23</a:t>
                      </a:r>
                    </a:p>
                    <a:p>
                      <a:pPr algn="r"/>
                      <a:r>
                        <a:rPr lang="en-US" b="1" dirty="0" smtClean="0">
                          <a:solidFill>
                            <a:schemeClr val="tx2"/>
                          </a:solidFill>
                        </a:rPr>
                        <a:t>0</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l"/>
                      <a:r>
                        <a:rPr lang="en-US" b="0" dirty="0" smtClean="0">
                          <a:solidFill>
                            <a:schemeClr val="accent1"/>
                          </a:solidFill>
                        </a:rPr>
                        <a:t>10</a:t>
                      </a:r>
                    </a:p>
                    <a:p>
                      <a:pPr algn="r"/>
                      <a:r>
                        <a:rPr lang="en-US" b="1" dirty="0" smtClean="0">
                          <a:solidFill>
                            <a:schemeClr val="tx2"/>
                          </a:solidFill>
                        </a:rPr>
                        <a:t>0</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l"/>
                      <a:r>
                        <a:rPr lang="en-US" b="0" dirty="0" smtClean="0">
                          <a:solidFill>
                            <a:schemeClr val="accent1"/>
                          </a:solidFill>
                        </a:rPr>
                        <a:t>85</a:t>
                      </a:r>
                    </a:p>
                    <a:p>
                      <a:pPr algn="r"/>
                      <a:r>
                        <a:rPr lang="en-US" b="1" dirty="0" smtClean="0">
                          <a:solidFill>
                            <a:schemeClr val="tx2"/>
                          </a:solidFill>
                        </a:rPr>
                        <a:t>0</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l"/>
                      <a:r>
                        <a:rPr lang="en-US" b="0" dirty="0" smtClean="0">
                          <a:solidFill>
                            <a:schemeClr val="accent1"/>
                          </a:solidFill>
                        </a:rPr>
                        <a:t>2</a:t>
                      </a:r>
                    </a:p>
                    <a:p>
                      <a:pPr algn="r"/>
                      <a:r>
                        <a:rPr lang="en-US" b="1" dirty="0" smtClean="0">
                          <a:solidFill>
                            <a:schemeClr val="tx2"/>
                          </a:solidFill>
                        </a:rPr>
                        <a:t>0</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l"/>
                      <a:r>
                        <a:rPr lang="en-US" b="0" dirty="0" smtClean="0">
                          <a:solidFill>
                            <a:schemeClr val="accent1"/>
                          </a:solidFill>
                        </a:rPr>
                        <a:t>40</a:t>
                      </a:r>
                    </a:p>
                    <a:p>
                      <a:pPr algn="r"/>
                      <a:r>
                        <a:rPr lang="en-US" b="1" dirty="0" smtClean="0">
                          <a:solidFill>
                            <a:schemeClr val="tx2"/>
                          </a:solidFill>
                        </a:rPr>
                        <a:t>0</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l"/>
                      <a:r>
                        <a:rPr lang="en-US" b="0" dirty="0" smtClean="0">
                          <a:solidFill>
                            <a:schemeClr val="accent1"/>
                          </a:solidFill>
                        </a:rPr>
                        <a:t>40</a:t>
                      </a:r>
                    </a:p>
                    <a:p>
                      <a:pPr algn="r"/>
                      <a:r>
                        <a:rPr lang="en-US" b="1" dirty="0" smtClean="0">
                          <a:solidFill>
                            <a:schemeClr val="tx2"/>
                          </a:solidFill>
                        </a:rPr>
                        <a:t>0</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l"/>
                      <a:r>
                        <a:rPr lang="en-US" b="0" dirty="0" smtClean="0">
                          <a:solidFill>
                            <a:schemeClr val="accent1"/>
                          </a:solidFill>
                        </a:rPr>
                        <a:t>5</a:t>
                      </a:r>
                    </a:p>
                    <a:p>
                      <a:pPr algn="r"/>
                      <a:r>
                        <a:rPr lang="en-US" b="1" dirty="0" smtClean="0">
                          <a:solidFill>
                            <a:schemeClr val="tx2"/>
                          </a:solidFill>
                        </a:rPr>
                        <a:t>0</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extLst>
                  <a:ext uri="{0D108BD9-81ED-4DB2-BD59-A6C34878D82A}">
                    <a16:rowId xmlns:a16="http://schemas.microsoft.com/office/drawing/2014/main" val="1904950095"/>
                  </a:ext>
                </a:extLst>
              </a:tr>
              <a:tr h="65836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smtClean="0">
                          <a:ln>
                            <a:noFill/>
                          </a:ln>
                          <a:solidFill>
                            <a:schemeClr val="bg2">
                              <a:lumMod val="75000"/>
                            </a:schemeClr>
                          </a:solidFill>
                          <a:effectLst/>
                          <a:uLnTx/>
                          <a:uFillTx/>
                          <a:latin typeface="+mn-lt"/>
                          <a:ea typeface="+mn-ea"/>
                          <a:cs typeface="+mn-cs"/>
                        </a:rPr>
                        <a:t>+∞</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smtClean="0">
                          <a:ln>
                            <a:noFill/>
                          </a:ln>
                          <a:solidFill>
                            <a:schemeClr val="bg2">
                              <a:lumMod val="75000"/>
                            </a:schemeClr>
                          </a:solidFill>
                          <a:effectLst/>
                          <a:uLnTx/>
                          <a:uFillTx/>
                          <a:latin typeface="+mn-lt"/>
                          <a:ea typeface="+mn-ea"/>
                          <a:cs typeface="+mn-cs"/>
                        </a:rPr>
                        <a:t>0</a:t>
                      </a:r>
                      <a:endParaRPr kumimoji="0" lang="en-US" sz="1350" b="1" i="0" u="none" strike="noStrike" kern="1200" cap="none" spc="0" normalizeH="0" baseline="0" noProof="0" dirty="0">
                        <a:ln>
                          <a:noFill/>
                        </a:ln>
                        <a:solidFill>
                          <a:schemeClr val="bg2">
                            <a:lumMod val="75000"/>
                          </a:schemeClr>
                        </a:solidFill>
                        <a:effectLst/>
                        <a:uLnTx/>
                        <a:uFillTx/>
                        <a:latin typeface="+mn-lt"/>
                        <a:ea typeface="+mn-ea"/>
                        <a:cs typeface="+mn-cs"/>
                      </a:endParaRPr>
                    </a:p>
                  </a:txBody>
                  <a:tcPr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tc>
                  <a:txBody>
                    <a:bodyPr/>
                    <a:lstStyle/>
                    <a:p>
                      <a:pPr algn="l"/>
                      <a:r>
                        <a:rPr lang="en-US" b="0" dirty="0" smtClean="0">
                          <a:solidFill>
                            <a:schemeClr val="accent1"/>
                          </a:solidFill>
                        </a:rPr>
                        <a:t>6</a:t>
                      </a:r>
                    </a:p>
                    <a:p>
                      <a:pPr algn="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smtClean="0">
                          <a:ln>
                            <a:noFill/>
                          </a:ln>
                          <a:solidFill>
                            <a:schemeClr val="bg2">
                              <a:lumMod val="75000"/>
                            </a:schemeClr>
                          </a:solidFill>
                          <a:effectLst/>
                          <a:uLnTx/>
                          <a:uFillTx/>
                          <a:latin typeface="+mn-lt"/>
                          <a:ea typeface="+mn-ea"/>
                          <a:cs typeface="+mn-cs"/>
                        </a:rPr>
                        <a:t>+∞</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smtClean="0">
                          <a:ln>
                            <a:noFill/>
                          </a:ln>
                          <a:solidFill>
                            <a:schemeClr val="bg2">
                              <a:lumMod val="75000"/>
                            </a:schemeClr>
                          </a:solidFill>
                          <a:effectLst/>
                          <a:uLnTx/>
                          <a:uFillTx/>
                          <a:latin typeface="+mn-lt"/>
                          <a:ea typeface="+mn-ea"/>
                          <a:cs typeface="+mn-cs"/>
                        </a:rPr>
                        <a:t>0</a:t>
                      </a:r>
                      <a:endParaRPr kumimoji="0" lang="en-US" sz="1350" b="1" i="0" u="none" strike="noStrike" kern="1200" cap="none" spc="0" normalizeH="0" baseline="0" noProof="0" dirty="0">
                        <a:ln>
                          <a:noFill/>
                        </a:ln>
                        <a:solidFill>
                          <a:schemeClr val="bg2">
                            <a:lumMod val="75000"/>
                          </a:schemeClr>
                        </a:solidFill>
                        <a:effectLst/>
                        <a:uLnTx/>
                        <a:uFillTx/>
                        <a:latin typeface="+mn-lt"/>
                        <a:ea typeface="+mn-ea"/>
                        <a:cs typeface="+mn-cs"/>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tc>
                  <a:txBody>
                    <a:bodyPr/>
                    <a:lstStyle/>
                    <a:p>
                      <a:pPr algn="l"/>
                      <a:r>
                        <a:rPr lang="en-US" b="0" dirty="0" smtClean="0">
                          <a:solidFill>
                            <a:schemeClr val="accent1"/>
                          </a:solidFill>
                        </a:rPr>
                        <a:t>40</a:t>
                      </a:r>
                    </a:p>
                    <a:p>
                      <a:pPr algn="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smtClean="0">
                          <a:ln>
                            <a:noFill/>
                          </a:ln>
                          <a:solidFill>
                            <a:srgbClr val="EBE7DD">
                              <a:lumMod val="75000"/>
                            </a:srgbClr>
                          </a:solidFill>
                          <a:effectLst/>
                          <a:uLnTx/>
                          <a:uFillTx/>
                          <a:latin typeface="Franklin Gothic Book" panose="020B0503020102020204"/>
                          <a:ea typeface="+mn-ea"/>
                          <a:cs typeface="+mn-cs"/>
                        </a:rPr>
                        <a:t>+∞</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smtClean="0">
                          <a:ln>
                            <a:noFill/>
                          </a:ln>
                          <a:solidFill>
                            <a:srgbClr val="EBE7DD">
                              <a:lumMod val="75000"/>
                            </a:srgbClr>
                          </a:solidFill>
                          <a:effectLst/>
                          <a:uLnTx/>
                          <a:uFillTx/>
                          <a:latin typeface="Franklin Gothic Book" panose="020B0503020102020204"/>
                          <a:ea typeface="+mn-ea"/>
                          <a:cs typeface="+mn-cs"/>
                        </a:rPr>
                        <a:t>0</a:t>
                      </a:r>
                      <a:endParaRPr kumimoji="0" lang="en-US" sz="1350" b="1" i="0" u="none" strike="noStrike" kern="1200" cap="none" spc="0" normalizeH="0" baseline="0" noProof="0" dirty="0">
                        <a:ln>
                          <a:noFill/>
                        </a:ln>
                        <a:solidFill>
                          <a:srgbClr val="EBE7DD">
                            <a:lumMod val="75000"/>
                          </a:srgbClr>
                        </a:solidFill>
                        <a:effectLst/>
                        <a:uLnTx/>
                        <a:uFillTx/>
                        <a:latin typeface="Franklin Gothic Book" panose="020B0503020102020204"/>
                        <a:ea typeface="+mn-ea"/>
                        <a:cs typeface="+mn-cs"/>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tc>
                  <a:txBody>
                    <a:bodyPr/>
                    <a:lstStyle/>
                    <a:p>
                      <a:pPr algn="l"/>
                      <a:r>
                        <a:rPr lang="en-US" b="0" dirty="0" smtClean="0">
                          <a:solidFill>
                            <a:schemeClr val="accent3">
                              <a:lumMod val="60000"/>
                              <a:lumOff val="40000"/>
                            </a:schemeClr>
                          </a:solidFill>
                        </a:rPr>
                        <a:t>0</a:t>
                      </a:r>
                    </a:p>
                    <a:p>
                      <a:pPr algn="r"/>
                      <a:r>
                        <a:rPr lang="en-US" b="1" dirty="0" smtClean="0">
                          <a:solidFill>
                            <a:srgbClr val="FF0000"/>
                          </a:solidFill>
                        </a:rPr>
                        <a:t>1</a:t>
                      </a:r>
                      <a:endParaRPr lang="en-US" b="1" dirty="0">
                        <a:solidFill>
                          <a:srgbClr val="FF0000"/>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l"/>
                      <a:r>
                        <a:rPr lang="en-US" b="0" dirty="0" smtClean="0">
                          <a:solidFill>
                            <a:schemeClr val="accent3">
                              <a:lumMod val="60000"/>
                              <a:lumOff val="40000"/>
                            </a:schemeClr>
                          </a:solidFill>
                        </a:rPr>
                        <a:t>0</a:t>
                      </a:r>
                    </a:p>
                    <a:p>
                      <a:pPr algn="r"/>
                      <a:r>
                        <a:rPr lang="en-US" b="1" dirty="0" smtClean="0">
                          <a:solidFill>
                            <a:srgbClr val="FF0000"/>
                          </a:solidFill>
                        </a:rPr>
                        <a:t>1</a:t>
                      </a:r>
                      <a:endParaRPr lang="en-US" b="1" dirty="0">
                        <a:solidFill>
                          <a:srgbClr val="FF0000"/>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smtClean="0">
                          <a:ln>
                            <a:noFill/>
                          </a:ln>
                          <a:solidFill>
                            <a:schemeClr val="bg2">
                              <a:lumMod val="75000"/>
                            </a:schemeClr>
                          </a:solidFill>
                          <a:effectLst/>
                          <a:uLnTx/>
                          <a:uFillTx/>
                          <a:latin typeface="+mn-lt"/>
                          <a:ea typeface="+mn-ea"/>
                          <a:cs typeface="+mn-cs"/>
                        </a:rPr>
                        <a:t>+∞</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smtClean="0">
                          <a:ln>
                            <a:noFill/>
                          </a:ln>
                          <a:solidFill>
                            <a:schemeClr val="bg2">
                              <a:lumMod val="75000"/>
                            </a:schemeClr>
                          </a:solidFill>
                          <a:effectLst/>
                          <a:uLnTx/>
                          <a:uFillTx/>
                          <a:latin typeface="+mn-lt"/>
                          <a:ea typeface="+mn-ea"/>
                          <a:cs typeface="+mn-cs"/>
                        </a:rPr>
                        <a:t>0</a:t>
                      </a:r>
                      <a:endParaRPr kumimoji="0" lang="en-US" sz="1350" b="1" i="0" u="none" strike="noStrike" kern="1200" cap="none" spc="0" normalizeH="0" baseline="0" noProof="0" dirty="0">
                        <a:ln>
                          <a:noFill/>
                        </a:ln>
                        <a:solidFill>
                          <a:schemeClr val="bg2">
                            <a:lumMod val="75000"/>
                          </a:schemeClr>
                        </a:solidFill>
                        <a:effectLst/>
                        <a:uLnTx/>
                        <a:uFillTx/>
                        <a:latin typeface="+mn-lt"/>
                        <a:ea typeface="+mn-ea"/>
                        <a:cs typeface="+mn-cs"/>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extLst>
                  <a:ext uri="{0D108BD9-81ED-4DB2-BD59-A6C34878D82A}">
                    <a16:rowId xmlns:a16="http://schemas.microsoft.com/office/drawing/2014/main" val="2341323978"/>
                  </a:ext>
                </a:extLst>
              </a:tr>
              <a:tr h="658368">
                <a:tc>
                  <a:txBody>
                    <a:bodyPr/>
                    <a:lstStyle/>
                    <a:p>
                      <a:pPr algn="l"/>
                      <a:r>
                        <a:rPr lang="en-US" b="0" dirty="0" smtClean="0">
                          <a:solidFill>
                            <a:schemeClr val="accent1"/>
                          </a:solidFill>
                        </a:rPr>
                        <a:t>13</a:t>
                      </a:r>
                    </a:p>
                    <a:p>
                      <a:pPr algn="r"/>
                      <a:r>
                        <a:rPr lang="en-US" b="1" dirty="0" smtClean="0">
                          <a:solidFill>
                            <a:schemeClr val="tx2"/>
                          </a:solidFill>
                        </a:rPr>
                        <a:t>0</a:t>
                      </a:r>
                      <a:endParaRPr lang="en-US" b="1" dirty="0">
                        <a:solidFill>
                          <a:schemeClr val="tx2"/>
                        </a:solidFill>
                      </a:endParaRPr>
                    </a:p>
                  </a:txBody>
                  <a:tcPr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l"/>
                      <a:r>
                        <a:rPr lang="en-US" b="0" dirty="0" smtClean="0">
                          <a:solidFill>
                            <a:schemeClr val="accent1"/>
                          </a:solidFill>
                        </a:rPr>
                        <a:t>9</a:t>
                      </a:r>
                    </a:p>
                    <a:p>
                      <a:pPr algn="r"/>
                      <a:r>
                        <a:rPr lang="en-US" b="1" dirty="0" smtClean="0">
                          <a:solidFill>
                            <a:schemeClr val="tx2"/>
                          </a:solidFill>
                        </a:rPr>
                        <a:t>0</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l"/>
                      <a:r>
                        <a:rPr lang="en-US" b="0" dirty="0" smtClean="0">
                          <a:solidFill>
                            <a:schemeClr val="accent1"/>
                          </a:solidFill>
                        </a:rPr>
                        <a:t>3</a:t>
                      </a:r>
                    </a:p>
                    <a:p>
                      <a:pPr algn="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algn="l"/>
                      <a:r>
                        <a:rPr lang="en-US" b="0" dirty="0" smtClean="0">
                          <a:solidFill>
                            <a:schemeClr val="accent1"/>
                          </a:solidFill>
                        </a:rPr>
                        <a:t>43</a:t>
                      </a:r>
                    </a:p>
                    <a:p>
                      <a:pPr algn="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smtClean="0">
                          <a:ln>
                            <a:noFill/>
                          </a:ln>
                          <a:solidFill>
                            <a:srgbClr val="EBE7DD">
                              <a:lumMod val="75000"/>
                            </a:srgbClr>
                          </a:solidFill>
                          <a:effectLst/>
                          <a:uLnTx/>
                          <a:uFillTx/>
                          <a:latin typeface="Franklin Gothic Book" panose="020B0503020102020204"/>
                          <a:ea typeface="+mn-ea"/>
                          <a:cs typeface="+mn-cs"/>
                        </a:rPr>
                        <a:t>+∞</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smtClean="0">
                          <a:ln>
                            <a:noFill/>
                          </a:ln>
                          <a:solidFill>
                            <a:srgbClr val="EBE7DD">
                              <a:lumMod val="75000"/>
                            </a:srgbClr>
                          </a:solidFill>
                          <a:effectLst/>
                          <a:uLnTx/>
                          <a:uFillTx/>
                          <a:latin typeface="Franklin Gothic Book" panose="020B0503020102020204"/>
                          <a:ea typeface="+mn-ea"/>
                          <a:cs typeface="+mn-cs"/>
                        </a:rPr>
                        <a:t>0</a:t>
                      </a:r>
                      <a:endParaRPr kumimoji="0" lang="en-US" sz="1350" b="1" i="0" u="none" strike="noStrike" kern="1200" cap="none" spc="0" normalizeH="0" baseline="0" noProof="0" dirty="0">
                        <a:ln>
                          <a:noFill/>
                        </a:ln>
                        <a:solidFill>
                          <a:srgbClr val="EBE7DD">
                            <a:lumMod val="75000"/>
                          </a:srgbClr>
                        </a:solidFill>
                        <a:effectLst/>
                        <a:uLnTx/>
                        <a:uFillTx/>
                        <a:latin typeface="Franklin Gothic Book" panose="020B0503020102020204"/>
                        <a:ea typeface="+mn-ea"/>
                        <a:cs typeface="+mn-cs"/>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tc>
                  <a:txBody>
                    <a:bodyPr/>
                    <a:lstStyle/>
                    <a:p>
                      <a:pPr algn="l"/>
                      <a:r>
                        <a:rPr lang="en-US" b="0" dirty="0" smtClean="0">
                          <a:solidFill>
                            <a:schemeClr val="accent1"/>
                          </a:solidFill>
                        </a:rPr>
                        <a:t>3</a:t>
                      </a:r>
                    </a:p>
                    <a:p>
                      <a:pPr algn="r"/>
                      <a:r>
                        <a:rPr lang="en-US" b="1" dirty="0" smtClean="0">
                          <a:solidFill>
                            <a:schemeClr val="tx2"/>
                          </a:solidFill>
                        </a:rPr>
                        <a:t>0</a:t>
                      </a:r>
                      <a:endParaRPr lang="en-US" b="1" dirty="0">
                        <a:solidFill>
                          <a:schemeClr val="accent1"/>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smtClean="0">
                          <a:ln>
                            <a:noFill/>
                          </a:ln>
                          <a:solidFill>
                            <a:srgbClr val="EBE7DD">
                              <a:lumMod val="75000"/>
                            </a:srgbClr>
                          </a:solidFill>
                          <a:effectLst/>
                          <a:uLnTx/>
                          <a:uFillTx/>
                          <a:latin typeface="Franklin Gothic Book" panose="020B0503020102020204"/>
                          <a:ea typeface="+mn-ea"/>
                          <a:cs typeface="+mn-cs"/>
                        </a:rPr>
                        <a:t>+∞</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smtClean="0">
                          <a:ln>
                            <a:noFill/>
                          </a:ln>
                          <a:solidFill>
                            <a:srgbClr val="EBE7DD">
                              <a:lumMod val="75000"/>
                            </a:srgbClr>
                          </a:solidFill>
                          <a:effectLst/>
                          <a:uLnTx/>
                          <a:uFillTx/>
                          <a:latin typeface="Franklin Gothic Book" panose="020B0503020102020204"/>
                          <a:ea typeface="+mn-ea"/>
                          <a:cs typeface="+mn-cs"/>
                        </a:rPr>
                        <a:t>0</a:t>
                      </a:r>
                      <a:endParaRPr kumimoji="0" lang="en-US" sz="1350" b="1" i="0" u="none" strike="noStrike" kern="1200" cap="none" spc="0" normalizeH="0" baseline="0" noProof="0" dirty="0">
                        <a:ln>
                          <a:noFill/>
                        </a:ln>
                        <a:solidFill>
                          <a:srgbClr val="EBE7DD">
                            <a:lumMod val="75000"/>
                          </a:srgbClr>
                        </a:solidFill>
                        <a:effectLst/>
                        <a:uLnTx/>
                        <a:uFillTx/>
                        <a:latin typeface="Franklin Gothic Book" panose="020B0503020102020204"/>
                        <a:ea typeface="+mn-ea"/>
                        <a:cs typeface="+mn-cs"/>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30000"/>
                      </a:schemeClr>
                    </a:solidFill>
                  </a:tcPr>
                </a:tc>
                <a:tc>
                  <a:txBody>
                    <a:bodyPr/>
                    <a:lstStyle/>
                    <a:p>
                      <a:pPr algn="l"/>
                      <a:r>
                        <a:rPr lang="en-US" b="0" dirty="0" smtClean="0">
                          <a:solidFill>
                            <a:schemeClr val="accent1"/>
                          </a:solidFill>
                        </a:rPr>
                        <a:t>3</a:t>
                      </a:r>
                    </a:p>
                    <a:p>
                      <a:pPr algn="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ysDot"/>
                      <a:round/>
                      <a:headEnd type="none" w="med" len="med"/>
                      <a:tailEnd type="none" w="med" len="med"/>
                    </a:lnB>
                    <a:solidFill>
                      <a:schemeClr val="bg1">
                        <a:alpha val="80000"/>
                      </a:schemeClr>
                    </a:solidFill>
                  </a:tcPr>
                </a:tc>
                <a:extLst>
                  <a:ext uri="{0D108BD9-81ED-4DB2-BD59-A6C34878D82A}">
                    <a16:rowId xmlns:a16="http://schemas.microsoft.com/office/drawing/2014/main" val="1095652512"/>
                  </a:ext>
                </a:extLst>
              </a:tr>
              <a:tr h="65836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smtClean="0">
                          <a:ln>
                            <a:noFill/>
                          </a:ln>
                          <a:solidFill>
                            <a:srgbClr val="EBE7DD">
                              <a:lumMod val="75000"/>
                            </a:srgbClr>
                          </a:solidFill>
                          <a:effectLst/>
                          <a:uLnTx/>
                          <a:uFillTx/>
                          <a:latin typeface="Franklin Gothic Book" panose="020B0503020102020204"/>
                          <a:ea typeface="+mn-ea"/>
                          <a:cs typeface="+mn-cs"/>
                        </a:rPr>
                        <a:t>+∞</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smtClean="0">
                          <a:ln>
                            <a:noFill/>
                          </a:ln>
                          <a:solidFill>
                            <a:srgbClr val="EBE7DD">
                              <a:lumMod val="75000"/>
                            </a:srgbClr>
                          </a:solidFill>
                          <a:effectLst/>
                          <a:uLnTx/>
                          <a:uFillTx/>
                          <a:latin typeface="Franklin Gothic Book" panose="020B0503020102020204"/>
                          <a:ea typeface="+mn-ea"/>
                          <a:cs typeface="+mn-cs"/>
                        </a:rPr>
                        <a:t>0</a:t>
                      </a:r>
                      <a:endParaRPr kumimoji="0" lang="en-US" sz="1350" b="1" i="0" u="none" strike="noStrike" kern="1200" cap="none" spc="0" normalizeH="0" baseline="0" noProof="0" dirty="0">
                        <a:ln>
                          <a:noFill/>
                        </a:ln>
                        <a:solidFill>
                          <a:srgbClr val="EBE7DD">
                            <a:lumMod val="75000"/>
                          </a:srgbClr>
                        </a:solidFill>
                        <a:effectLst/>
                        <a:uLnTx/>
                        <a:uFillTx/>
                        <a:latin typeface="Franklin Gothic Book" panose="020B0503020102020204"/>
                        <a:ea typeface="+mn-ea"/>
                        <a:cs typeface="+mn-cs"/>
                      </a:endParaRPr>
                    </a:p>
                  </a:txBody>
                  <a:tcPr anchor="ct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3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smtClean="0">
                          <a:ln>
                            <a:noFill/>
                          </a:ln>
                          <a:solidFill>
                            <a:srgbClr val="EBE7DD">
                              <a:lumMod val="75000"/>
                            </a:srgbClr>
                          </a:solidFill>
                          <a:effectLst/>
                          <a:uLnTx/>
                          <a:uFillTx/>
                          <a:latin typeface="Franklin Gothic Book" panose="020B0503020102020204"/>
                          <a:ea typeface="+mn-ea"/>
                          <a:cs typeface="+mn-cs"/>
                        </a:rPr>
                        <a:t>+∞</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smtClean="0">
                          <a:ln>
                            <a:noFill/>
                          </a:ln>
                          <a:solidFill>
                            <a:srgbClr val="EBE7DD">
                              <a:lumMod val="75000"/>
                            </a:srgbClr>
                          </a:solidFill>
                          <a:effectLst/>
                          <a:uLnTx/>
                          <a:uFillTx/>
                          <a:latin typeface="Franklin Gothic Book" panose="020B0503020102020204"/>
                          <a:ea typeface="+mn-ea"/>
                          <a:cs typeface="+mn-cs"/>
                        </a:rPr>
                        <a:t>0</a:t>
                      </a:r>
                      <a:endParaRPr kumimoji="0" lang="en-US" sz="1350" b="1" i="0" u="none" strike="noStrike" kern="1200" cap="none" spc="0" normalizeH="0" baseline="0" noProof="0" dirty="0">
                        <a:ln>
                          <a:noFill/>
                        </a:ln>
                        <a:solidFill>
                          <a:srgbClr val="EBE7DD">
                            <a:lumMod val="75000"/>
                          </a:srgbClr>
                        </a:solidFill>
                        <a:effectLst/>
                        <a:uLnTx/>
                        <a:uFillTx/>
                        <a:latin typeface="Franklin Gothic Book" panose="020B0503020102020204"/>
                        <a:ea typeface="+mn-ea"/>
                        <a:cs typeface="+mn-cs"/>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30000"/>
                      </a:schemeClr>
                    </a:solidFill>
                  </a:tcPr>
                </a:tc>
                <a:tc>
                  <a:txBody>
                    <a:bodyPr/>
                    <a:lstStyle/>
                    <a:p>
                      <a:pPr algn="l"/>
                      <a:r>
                        <a:rPr lang="en-US" b="0" dirty="0" smtClean="0">
                          <a:solidFill>
                            <a:schemeClr val="accent1"/>
                          </a:solidFill>
                        </a:rPr>
                        <a:t>11</a:t>
                      </a:r>
                    </a:p>
                    <a:p>
                      <a:pPr algn="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80000"/>
                      </a:schemeClr>
                    </a:solidFill>
                  </a:tcPr>
                </a:tc>
                <a:tc>
                  <a:txBody>
                    <a:bodyPr/>
                    <a:lstStyle/>
                    <a:p>
                      <a:pPr algn="l"/>
                      <a:r>
                        <a:rPr lang="en-US" b="0" dirty="0" smtClean="0">
                          <a:solidFill>
                            <a:schemeClr val="accent1"/>
                          </a:solidFill>
                        </a:rPr>
                        <a:t>71</a:t>
                      </a:r>
                    </a:p>
                    <a:p>
                      <a:pPr algn="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80000"/>
                      </a:schemeClr>
                    </a:solidFill>
                  </a:tcPr>
                </a:tc>
                <a:tc>
                  <a:txBody>
                    <a:bodyPr/>
                    <a:lstStyle/>
                    <a:p>
                      <a:pPr algn="l"/>
                      <a:r>
                        <a:rPr lang="en-US" b="0" dirty="0" smtClean="0">
                          <a:solidFill>
                            <a:schemeClr val="accent3">
                              <a:lumMod val="60000"/>
                              <a:lumOff val="40000"/>
                            </a:schemeClr>
                          </a:solidFill>
                        </a:rPr>
                        <a:t>0</a:t>
                      </a:r>
                    </a:p>
                    <a:p>
                      <a:pPr algn="r"/>
                      <a:r>
                        <a:rPr lang="en-US" b="1" dirty="0" smtClean="0">
                          <a:solidFill>
                            <a:srgbClr val="FF0000"/>
                          </a:solidFill>
                        </a:rPr>
                        <a:t>1</a:t>
                      </a:r>
                      <a:endParaRPr lang="en-US" b="1" dirty="0">
                        <a:solidFill>
                          <a:srgbClr val="FF0000"/>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smtClean="0">
                          <a:ln>
                            <a:noFill/>
                          </a:ln>
                          <a:solidFill>
                            <a:srgbClr val="EBE7DD">
                              <a:lumMod val="75000"/>
                            </a:srgbClr>
                          </a:solidFill>
                          <a:effectLst/>
                          <a:uLnTx/>
                          <a:uFillTx/>
                          <a:latin typeface="Franklin Gothic Book" panose="020B0503020102020204"/>
                          <a:ea typeface="+mn-ea"/>
                          <a:cs typeface="+mn-cs"/>
                        </a:rPr>
                        <a:t>+∞</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smtClean="0">
                          <a:ln>
                            <a:noFill/>
                          </a:ln>
                          <a:solidFill>
                            <a:srgbClr val="EBE7DD">
                              <a:lumMod val="75000"/>
                            </a:srgbClr>
                          </a:solidFill>
                          <a:effectLst/>
                          <a:uLnTx/>
                          <a:uFillTx/>
                          <a:latin typeface="Franklin Gothic Book" panose="020B0503020102020204"/>
                          <a:ea typeface="+mn-ea"/>
                          <a:cs typeface="+mn-cs"/>
                        </a:rPr>
                        <a:t>0</a:t>
                      </a:r>
                      <a:endParaRPr kumimoji="0" lang="en-US" sz="1350" b="1" i="0" u="none" strike="noStrike" kern="1200" cap="none" spc="0" normalizeH="0" baseline="0" noProof="0" dirty="0">
                        <a:ln>
                          <a:noFill/>
                        </a:ln>
                        <a:solidFill>
                          <a:srgbClr val="EBE7DD">
                            <a:lumMod val="75000"/>
                          </a:srgbClr>
                        </a:solidFill>
                        <a:effectLst/>
                        <a:uLnTx/>
                        <a:uFillTx/>
                        <a:latin typeface="Franklin Gothic Book" panose="020B0503020102020204"/>
                        <a:ea typeface="+mn-ea"/>
                        <a:cs typeface="+mn-cs"/>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3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smtClean="0">
                          <a:ln>
                            <a:noFill/>
                          </a:ln>
                          <a:solidFill>
                            <a:srgbClr val="EBE7DD">
                              <a:lumMod val="75000"/>
                            </a:srgbClr>
                          </a:solidFill>
                          <a:effectLst/>
                          <a:uLnTx/>
                          <a:uFillTx/>
                          <a:latin typeface="Franklin Gothic Book" panose="020B0503020102020204"/>
                          <a:ea typeface="+mn-ea"/>
                          <a:cs typeface="+mn-cs"/>
                        </a:rPr>
                        <a:t>+∞</a:t>
                      </a: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smtClean="0">
                          <a:ln>
                            <a:noFill/>
                          </a:ln>
                          <a:solidFill>
                            <a:srgbClr val="EBE7DD">
                              <a:lumMod val="75000"/>
                            </a:srgbClr>
                          </a:solidFill>
                          <a:effectLst/>
                          <a:uLnTx/>
                          <a:uFillTx/>
                          <a:latin typeface="Franklin Gothic Book" panose="020B0503020102020204"/>
                          <a:ea typeface="+mn-ea"/>
                          <a:cs typeface="+mn-cs"/>
                        </a:rPr>
                        <a:t>0</a:t>
                      </a:r>
                      <a:endParaRPr kumimoji="0" lang="en-US" sz="1350" b="1" i="0" u="none" strike="noStrike" kern="1200" cap="none" spc="0" normalizeH="0" baseline="0" noProof="0" dirty="0">
                        <a:ln>
                          <a:noFill/>
                        </a:ln>
                        <a:solidFill>
                          <a:srgbClr val="EBE7DD">
                            <a:lumMod val="75000"/>
                          </a:srgbClr>
                        </a:solidFill>
                        <a:effectLst/>
                        <a:uLnTx/>
                        <a:uFillTx/>
                        <a:latin typeface="Franklin Gothic Book" panose="020B0503020102020204"/>
                        <a:ea typeface="+mn-ea"/>
                        <a:cs typeface="+mn-cs"/>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ysDot"/>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30000"/>
                      </a:schemeClr>
                    </a:solidFill>
                  </a:tcPr>
                </a:tc>
                <a:tc>
                  <a:txBody>
                    <a:bodyPr/>
                    <a:lstStyle/>
                    <a:p>
                      <a:pPr algn="l"/>
                      <a:r>
                        <a:rPr lang="en-US" b="0" dirty="0" smtClean="0">
                          <a:solidFill>
                            <a:schemeClr val="accent1"/>
                          </a:solidFill>
                        </a:rPr>
                        <a:t>3</a:t>
                      </a:r>
                    </a:p>
                    <a:p>
                      <a:pPr algn="r"/>
                      <a:r>
                        <a:rPr lang="en-US" b="1" dirty="0" smtClean="0">
                          <a:solidFill>
                            <a:schemeClr val="tx2"/>
                          </a:solidFill>
                        </a:rPr>
                        <a:t>1</a:t>
                      </a:r>
                      <a:endParaRPr lang="en-US" b="1" dirty="0">
                        <a:solidFill>
                          <a:schemeClr val="tx2"/>
                        </a:solidFill>
                      </a:endParaRPr>
                    </a:p>
                  </a:txBody>
                  <a:tcPr anchor="ctr">
                    <a:lnL w="19050" cap="flat" cmpd="sng" algn="ctr">
                      <a:solidFill>
                        <a:schemeClr val="accent1">
                          <a:lumMod val="50000"/>
                        </a:schemeClr>
                      </a:solidFill>
                      <a:prstDash val="sysDot"/>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ysDot"/>
                      <a:round/>
                      <a:headEnd type="none" w="med" len="med"/>
                      <a:tailEnd type="none" w="med" len="med"/>
                    </a:lnT>
                    <a:lnB w="19050" cap="flat" cmpd="sng" algn="ctr">
                      <a:solidFill>
                        <a:schemeClr val="accent1">
                          <a:lumMod val="50000"/>
                        </a:schemeClr>
                      </a:solidFill>
                      <a:prstDash val="solid"/>
                      <a:round/>
                      <a:headEnd type="none" w="med" len="med"/>
                      <a:tailEnd type="none" w="med" len="med"/>
                    </a:lnB>
                    <a:solidFill>
                      <a:schemeClr val="bg1">
                        <a:alpha val="80000"/>
                      </a:schemeClr>
                    </a:solidFill>
                  </a:tcPr>
                </a:tc>
                <a:extLst>
                  <a:ext uri="{0D108BD9-81ED-4DB2-BD59-A6C34878D82A}">
                    <a16:rowId xmlns:a16="http://schemas.microsoft.com/office/drawing/2014/main" val="3891671933"/>
                  </a:ext>
                </a:extLst>
              </a:tr>
            </a:tbl>
          </a:graphicData>
        </a:graphic>
      </p:graphicFrame>
      <mc:AlternateContent xmlns:mc="http://schemas.openxmlformats.org/markup-compatibility/2006" xmlns:a14="http://schemas.microsoft.com/office/drawing/2010/main">
        <mc:Choice Requires="a14">
          <p:sp>
            <p:nvSpPr>
              <p:cNvPr id="64" name="TextBox 63"/>
              <p:cNvSpPr txBox="1"/>
              <p:nvPr/>
            </p:nvSpPr>
            <p:spPr>
              <a:xfrm>
                <a:off x="2299092" y="6006813"/>
                <a:ext cx="6036524" cy="391646"/>
              </a:xfrm>
              <a:prstGeom prst="rect">
                <a:avLst/>
              </a:prstGeom>
              <a:noFill/>
            </p:spPr>
            <p:txBody>
              <a:bodyPr wrap="none" rtlCol="0">
                <a:spAutoFit/>
              </a:bodyPr>
              <a:lstStyle/>
              <a:p>
                <a:pPr algn="ctr"/>
                <a:r>
                  <a:rPr lang="en-US" dirty="0" smtClean="0">
                    <a:solidFill>
                      <a:schemeClr val="tx2"/>
                    </a:solidFill>
                  </a:rPr>
                  <a:t>Sensor selection matrix </a:t>
                </a:r>
                <a14:m>
                  <m:oMath xmlns:m="http://schemas.openxmlformats.org/officeDocument/2006/math">
                    <m:sSub>
                      <m:sSubPr>
                        <m:ctrlPr>
                          <a:rPr lang="en-US" b="0" i="1" smtClean="0">
                            <a:solidFill>
                              <a:schemeClr val="tx2"/>
                            </a:solidFill>
                            <a:latin typeface="Cambria Math" panose="02040503050406030204" pitchFamily="18" charset="0"/>
                          </a:rPr>
                        </m:ctrlPr>
                      </m:sSubPr>
                      <m:e>
                        <m:r>
                          <a:rPr lang="en-US" b="1" i="0" smtClean="0">
                            <a:solidFill>
                              <a:schemeClr val="tx2"/>
                            </a:solidFill>
                            <a:latin typeface="Cambria Math" panose="02040503050406030204" pitchFamily="18" charset="0"/>
                          </a:rPr>
                          <m:t>𝚪</m:t>
                        </m:r>
                      </m:e>
                      <m:sub>
                        <m:r>
                          <a:rPr lang="en-US" b="0" i="1" smtClean="0">
                            <a:solidFill>
                              <a:schemeClr val="tx2"/>
                            </a:solidFill>
                            <a:latin typeface="Cambria Math" panose="02040503050406030204" pitchFamily="18" charset="0"/>
                          </a:rPr>
                          <m:t>𝑁</m:t>
                        </m:r>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𝐾</m:t>
                        </m:r>
                      </m:sub>
                    </m:sSub>
                  </m:oMath>
                </a14:m>
                <a:r>
                  <a:rPr lang="en-US" dirty="0" smtClean="0">
                    <a:solidFill>
                      <a:schemeClr val="tx2"/>
                    </a:solidFill>
                  </a:rPr>
                  <a:t>, </a:t>
                </a:r>
                <a14:m>
                  <m:oMath xmlns:m="http://schemas.openxmlformats.org/officeDocument/2006/math">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𝛤</m:t>
                        </m:r>
                      </m:e>
                      <m:sub>
                        <m:r>
                          <a:rPr lang="en-US" b="0" i="1" smtClean="0">
                            <a:solidFill>
                              <a:schemeClr val="tx2"/>
                            </a:solidFill>
                            <a:latin typeface="Cambria Math" panose="02040503050406030204" pitchFamily="18" charset="0"/>
                          </a:rPr>
                          <m:t>𝑗</m:t>
                        </m:r>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𝑘</m:t>
                        </m:r>
                      </m:sub>
                    </m:sSub>
                    <m:d>
                      <m:dPr>
                        <m:begChr m:val="["/>
                        <m:endChr m:val="]"/>
                        <m:ctrlPr>
                          <a:rPr lang="en-US" b="0"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rPr>
                          <m:t>𝜔</m:t>
                        </m:r>
                      </m:e>
                    </m:d>
                    <m:r>
                      <a:rPr lang="en-US" b="0" i="1" smtClean="0">
                        <a:solidFill>
                          <a:schemeClr val="tx2"/>
                        </a:solidFill>
                        <a:latin typeface="Cambria Math" panose="02040503050406030204" pitchFamily="18" charset="0"/>
                      </a:rPr>
                      <m:t>=1</m:t>
                    </m:r>
                  </m:oMath>
                </a14:m>
                <a:r>
                  <a:rPr lang="en-US" dirty="0" smtClean="0">
                    <a:solidFill>
                      <a:schemeClr val="tx2"/>
                    </a:solidFill>
                  </a:rPr>
                  <a:t> if </a:t>
                </a:r>
                <a14:m>
                  <m:oMath xmlns:m="http://schemas.openxmlformats.org/officeDocument/2006/math">
                    <m:d>
                      <m:dPr>
                        <m:ctrlPr>
                          <a:rPr lang="en-US" b="0"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rPr>
                          <m:t>𝑗</m:t>
                        </m:r>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𝑘</m:t>
                        </m:r>
                      </m:e>
                    </m:d>
                  </m:oMath>
                </a14:m>
                <a:r>
                  <a:rPr lang="en-US" dirty="0" smtClean="0">
                    <a:solidFill>
                      <a:schemeClr val="tx2"/>
                    </a:solidFill>
                  </a:rPr>
                  <a:t> is selected</a:t>
                </a:r>
                <a:endParaRPr lang="en-US" dirty="0">
                  <a:solidFill>
                    <a:schemeClr val="tx2"/>
                  </a:solidFill>
                </a:endParaRPr>
              </a:p>
            </p:txBody>
          </p:sp>
        </mc:Choice>
        <mc:Fallback xmlns="">
          <p:sp>
            <p:nvSpPr>
              <p:cNvPr id="64" name="TextBox 63"/>
              <p:cNvSpPr txBox="1">
                <a:spLocks noRot="1" noChangeAspect="1" noMove="1" noResize="1" noEditPoints="1" noAdjustHandles="1" noChangeArrowheads="1" noChangeShapeType="1" noTextEdit="1"/>
              </p:cNvSpPr>
              <p:nvPr/>
            </p:nvSpPr>
            <p:spPr>
              <a:xfrm>
                <a:off x="2299092" y="6006813"/>
                <a:ext cx="6036524" cy="391646"/>
              </a:xfrm>
              <a:prstGeom prst="rect">
                <a:avLst/>
              </a:prstGeom>
              <a:blipFill>
                <a:blip r:embed="rId16"/>
                <a:stretch>
                  <a:fillRect l="-404" t="-7692" r="-505" b="-169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ounded Rectangular Callout 64"/>
              <p:cNvSpPr/>
              <p:nvPr/>
            </p:nvSpPr>
            <p:spPr>
              <a:xfrm>
                <a:off x="1719470" y="1683529"/>
                <a:ext cx="1096563" cy="707000"/>
              </a:xfrm>
              <a:prstGeom prst="wedgeRoundRectCallout">
                <a:avLst>
                  <a:gd name="adj1" fmla="val 112644"/>
                  <a:gd name="adj2" fmla="val 92196"/>
                  <a:gd name="adj3" fmla="val 16667"/>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sSub>
                      <m:sSubPr>
                        <m:ctrlPr>
                          <a:rPr lang="en-US" b="0" i="1" smtClean="0">
                            <a:solidFill>
                              <a:schemeClr val="accent1"/>
                            </a:solidFill>
                            <a:latin typeface="Cambria Math" panose="02040503050406030204" pitchFamily="18" charset="0"/>
                          </a:rPr>
                        </m:ctrlPr>
                      </m:sSubPr>
                      <m:e>
                        <m:r>
                          <a:rPr lang="en-US" b="0" i="1" smtClean="0">
                            <a:solidFill>
                              <a:schemeClr val="accent1"/>
                            </a:solidFill>
                            <a:latin typeface="Cambria Math" panose="02040503050406030204" pitchFamily="18" charset="0"/>
                          </a:rPr>
                          <m:t>𝐹</m:t>
                        </m:r>
                      </m:e>
                      <m:sub>
                        <m:r>
                          <a:rPr lang="en-US" b="0" i="1" smtClean="0">
                            <a:solidFill>
                              <a:schemeClr val="accent1"/>
                            </a:solidFill>
                            <a:latin typeface="Cambria Math" panose="02040503050406030204" pitchFamily="18" charset="0"/>
                          </a:rPr>
                          <m:t>𝑗</m:t>
                        </m:r>
                        <m:r>
                          <a:rPr lang="en-US" b="0" i="1" smtClean="0">
                            <a:solidFill>
                              <a:schemeClr val="accent1"/>
                            </a:solidFill>
                            <a:latin typeface="Cambria Math" panose="02040503050406030204" pitchFamily="18" charset="0"/>
                          </a:rPr>
                          <m:t>,</m:t>
                        </m:r>
                        <m:r>
                          <a:rPr lang="en-US" b="0" i="1" smtClean="0">
                            <a:solidFill>
                              <a:schemeClr val="accent1"/>
                            </a:solidFill>
                            <a:latin typeface="Cambria Math" panose="02040503050406030204" pitchFamily="18" charset="0"/>
                          </a:rPr>
                          <m:t>𝑘</m:t>
                        </m:r>
                      </m:sub>
                    </m:sSub>
                    <m:d>
                      <m:dPr>
                        <m:begChr m:val="["/>
                        <m:endChr m:val="]"/>
                        <m:ctrlPr>
                          <a:rPr lang="en-US" b="0" i="1" smtClean="0">
                            <a:solidFill>
                              <a:schemeClr val="accent1"/>
                            </a:solidFill>
                            <a:latin typeface="Cambria Math" panose="02040503050406030204" pitchFamily="18" charset="0"/>
                          </a:rPr>
                        </m:ctrlPr>
                      </m:dPr>
                      <m:e>
                        <m:sSub>
                          <m:sSubPr>
                            <m:ctrlPr>
                              <a:rPr lang="en-US" b="0" i="1" smtClean="0">
                                <a:solidFill>
                                  <a:schemeClr val="accent1"/>
                                </a:solidFill>
                                <a:latin typeface="Cambria Math" panose="02040503050406030204" pitchFamily="18" charset="0"/>
                              </a:rPr>
                            </m:ctrlPr>
                          </m:sSubPr>
                          <m:e>
                            <m:r>
                              <a:rPr lang="en-US" b="0" i="1" smtClean="0">
                                <a:solidFill>
                                  <a:schemeClr val="accent1"/>
                                </a:solidFill>
                                <a:latin typeface="Cambria Math" panose="02040503050406030204" pitchFamily="18" charset="0"/>
                              </a:rPr>
                              <m:t>𝜔</m:t>
                            </m:r>
                          </m:e>
                          <m:sub>
                            <m:r>
                              <a:rPr lang="en-US" b="0" i="1" smtClean="0">
                                <a:solidFill>
                                  <a:schemeClr val="accent1"/>
                                </a:solidFill>
                                <a:latin typeface="Cambria Math" panose="02040503050406030204" pitchFamily="18" charset="0"/>
                              </a:rPr>
                              <m:t>−</m:t>
                            </m:r>
                          </m:sub>
                        </m:sSub>
                      </m:e>
                    </m:d>
                  </m:oMath>
                </a14:m>
                <a:r>
                  <a:rPr lang="en-US" dirty="0" smtClean="0">
                    <a:solidFill>
                      <a:schemeClr val="tx2"/>
                    </a:solidFill>
                  </a:rPr>
                  <a:t> </a:t>
                </a:r>
              </a:p>
              <a:p>
                <a:pPr algn="r"/>
                <a:r>
                  <a:rPr lang="en-US" b="0" dirty="0" smtClean="0">
                    <a:solidFill>
                      <a:schemeClr val="tx2"/>
                    </a:solidFill>
                  </a:rPr>
                  <a:t> </a:t>
                </a:r>
                <a14:m>
                  <m:oMath xmlns:m="http://schemas.openxmlformats.org/officeDocument/2006/math">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𝛤</m:t>
                        </m:r>
                      </m:e>
                      <m:sub>
                        <m:r>
                          <a:rPr lang="en-US" b="0" i="1" smtClean="0">
                            <a:solidFill>
                              <a:schemeClr val="tx2"/>
                            </a:solidFill>
                            <a:latin typeface="Cambria Math" panose="02040503050406030204" pitchFamily="18" charset="0"/>
                          </a:rPr>
                          <m:t>𝑗</m:t>
                        </m:r>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𝑘</m:t>
                        </m:r>
                      </m:sub>
                    </m:sSub>
                    <m:d>
                      <m:dPr>
                        <m:begChr m:val="["/>
                        <m:endChr m:val="]"/>
                        <m:ctrlPr>
                          <a:rPr lang="en-US" b="0" i="1" smtClean="0">
                            <a:solidFill>
                              <a:schemeClr val="tx2"/>
                            </a:solidFill>
                            <a:latin typeface="Cambria Math" panose="02040503050406030204" pitchFamily="18" charset="0"/>
                          </a:rPr>
                        </m:ctrlPr>
                      </m:dPr>
                      <m:e>
                        <m:r>
                          <a:rPr lang="en-US" b="0" i="1" smtClean="0">
                            <a:solidFill>
                              <a:schemeClr val="tx2"/>
                            </a:solidFill>
                            <a:latin typeface="Cambria Math" panose="02040503050406030204" pitchFamily="18" charset="0"/>
                          </a:rPr>
                          <m:t>𝜔</m:t>
                        </m:r>
                      </m:e>
                    </m:d>
                  </m:oMath>
                </a14:m>
                <a:endParaRPr lang="en-US" dirty="0">
                  <a:solidFill>
                    <a:schemeClr val="tx2"/>
                  </a:solidFill>
                </a:endParaRPr>
              </a:p>
            </p:txBody>
          </p:sp>
        </mc:Choice>
        <mc:Fallback xmlns="">
          <p:sp>
            <p:nvSpPr>
              <p:cNvPr id="65" name="Rounded Rectangular Callout 64"/>
              <p:cNvSpPr>
                <a:spLocks noRot="1" noChangeAspect="1" noMove="1" noResize="1" noEditPoints="1" noAdjustHandles="1" noChangeArrowheads="1" noChangeShapeType="1" noTextEdit="1"/>
              </p:cNvSpPr>
              <p:nvPr/>
            </p:nvSpPr>
            <p:spPr>
              <a:xfrm>
                <a:off x="1719470" y="1683529"/>
                <a:ext cx="1096563" cy="707000"/>
              </a:xfrm>
              <a:prstGeom prst="wedgeRoundRectCallout">
                <a:avLst>
                  <a:gd name="adj1" fmla="val 112644"/>
                  <a:gd name="adj2" fmla="val 92196"/>
                  <a:gd name="adj3" fmla="val 16667"/>
                </a:avLst>
              </a:prstGeom>
              <a:blipFill>
                <a:blip r:embed="rId17"/>
                <a:stretch>
                  <a:fillRect/>
                </a:stretch>
              </a:blipFill>
              <a:ln w="19050">
                <a:solidFill>
                  <a:schemeClr val="bg1">
                    <a:lumMod val="5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427449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Community/building map</a:t>
            </a:r>
            <a:endParaRPr lang="en-US" dirty="0"/>
          </a:p>
        </p:txBody>
      </p:sp>
      <p:sp>
        <p:nvSpPr>
          <p:cNvPr id="51" name="Content Placeholder 50"/>
          <p:cNvSpPr>
            <a:spLocks noGrp="1"/>
          </p:cNvSpPr>
          <p:nvPr>
            <p:ph idx="1"/>
          </p:nvPr>
        </p:nvSpPr>
        <p:spPr>
          <a:xfrm>
            <a:off x="1028700" y="2810903"/>
            <a:ext cx="3001323" cy="3056498"/>
          </a:xfrm>
        </p:spPr>
        <p:txBody>
          <a:bodyPr/>
          <a:lstStyle/>
          <a:p>
            <a:r>
              <a:rPr lang="en-US" dirty="0" smtClean="0"/>
              <a:t>Each node can only be deployed at one spot, but it is okay to have multiple nodes deployed at the same spot.</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42</a:t>
            </a:fld>
            <a:endParaRPr lang="en-US" dirty="0"/>
          </a:p>
        </p:txBody>
      </p:sp>
      <p:pic>
        <p:nvPicPr>
          <p:cNvPr id="6" name="Google Shape;496;p40"/>
          <p:cNvPicPr preferRelativeResize="0"/>
          <p:nvPr/>
        </p:nvPicPr>
        <p:blipFill>
          <a:blip r:embed="rId2">
            <a:alphaModFix/>
          </a:blip>
          <a:stretch>
            <a:fillRect/>
          </a:stretch>
        </p:blipFill>
        <p:spPr>
          <a:xfrm>
            <a:off x="4030023" y="1745684"/>
            <a:ext cx="4204149" cy="4121717"/>
          </a:xfrm>
          <a:prstGeom prst="rect">
            <a:avLst/>
          </a:prstGeom>
          <a:noFill/>
          <a:ln>
            <a:noFill/>
          </a:ln>
        </p:spPr>
      </p:pic>
      <mc:AlternateContent xmlns:mc="http://schemas.openxmlformats.org/markup-compatibility/2006" xmlns:a14="http://schemas.microsoft.com/office/drawing/2010/main">
        <mc:Choice Requires="a14">
          <p:sp>
            <p:nvSpPr>
              <p:cNvPr id="3" name="TextBox 2"/>
              <p:cNvSpPr txBox="1"/>
              <p:nvPr/>
            </p:nvSpPr>
            <p:spPr>
              <a:xfrm>
                <a:off x="6218857" y="1569367"/>
                <a:ext cx="2010743" cy="369332"/>
              </a:xfrm>
              <a:prstGeom prst="rect">
                <a:avLst/>
              </a:prstGeom>
              <a:noFill/>
            </p:spPr>
            <p:txBody>
              <a:bodyPr wrap="none" rtlCol="0">
                <a:spAutoFit/>
              </a:bodyPr>
              <a:lstStyle/>
              <a:p>
                <a:r>
                  <a:rPr lang="en-US" dirty="0" smtClean="0">
                    <a:solidFill>
                      <a:schemeClr val="tx2"/>
                    </a:solidFill>
                  </a:rPr>
                  <a:t>Spot </a:t>
                </a:r>
                <a14:m>
                  <m:oMath xmlns:m="http://schemas.openxmlformats.org/officeDocument/2006/math">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𝜈</m:t>
                        </m:r>
                      </m:e>
                      <m:sub>
                        <m:r>
                          <a:rPr lang="en-US" b="0" i="1" smtClean="0">
                            <a:solidFill>
                              <a:schemeClr val="tx2"/>
                            </a:solidFill>
                            <a:latin typeface="Cambria Math" panose="02040503050406030204" pitchFamily="18" charset="0"/>
                          </a:rPr>
                          <m:t>𝑙</m:t>
                        </m:r>
                      </m:sub>
                    </m:sSub>
                  </m:oMath>
                </a14:m>
                <a:r>
                  <a:rPr lang="en-US" dirty="0" smtClean="0">
                    <a:solidFill>
                      <a:schemeClr val="tx2"/>
                    </a:solidFill>
                  </a:rPr>
                  <a:t>, </a:t>
                </a:r>
                <a14:m>
                  <m:oMath xmlns:m="http://schemas.openxmlformats.org/officeDocument/2006/math">
                    <m:r>
                      <a:rPr lang="en-US" b="0" i="1" smtClean="0">
                        <a:solidFill>
                          <a:schemeClr val="tx2"/>
                        </a:solidFill>
                        <a:latin typeface="Cambria Math" panose="02040503050406030204" pitchFamily="18" charset="0"/>
                      </a:rPr>
                      <m:t>𝑙</m:t>
                    </m:r>
                    <m:r>
                      <a:rPr lang="en-US" b="0" i="1" smtClean="0">
                        <a:solidFill>
                          <a:schemeClr val="tx2"/>
                        </a:solidFill>
                        <a:latin typeface="Cambria Math" panose="02040503050406030204" pitchFamily="18" charset="0"/>
                      </a:rPr>
                      <m:t>=1,…,</m:t>
                    </m:r>
                    <m:r>
                      <a:rPr lang="en-US" b="0" i="1" smtClean="0">
                        <a:solidFill>
                          <a:schemeClr val="tx2"/>
                        </a:solidFill>
                        <a:latin typeface="Cambria Math" panose="02040503050406030204" pitchFamily="18" charset="0"/>
                      </a:rPr>
                      <m:t>𝐿</m:t>
                    </m:r>
                  </m:oMath>
                </a14:m>
                <a:endParaRPr lang="en-US" dirty="0">
                  <a:solidFill>
                    <a:schemeClr val="tx2"/>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6218857" y="1569367"/>
                <a:ext cx="2010743" cy="369332"/>
              </a:xfrm>
              <a:prstGeom prst="rect">
                <a:avLst/>
              </a:prstGeom>
              <a:blipFill>
                <a:blip r:embed="rId3"/>
                <a:stretch>
                  <a:fillRect l="-2424" t="-8197" b="-24590"/>
                </a:stretch>
              </a:blipFill>
            </p:spPr>
            <p:txBody>
              <a:bodyPr/>
              <a:lstStyle/>
              <a:p>
                <a:r>
                  <a:rPr lang="en-US">
                    <a:noFill/>
                  </a:rPr>
                  <a:t> </a:t>
                </a:r>
              </a:p>
            </p:txBody>
          </p:sp>
        </mc:Fallback>
      </mc:AlternateContent>
      <p:cxnSp>
        <p:nvCxnSpPr>
          <p:cNvPr id="47" name="Straight Connector 46"/>
          <p:cNvCxnSpPr/>
          <p:nvPr/>
        </p:nvCxnSpPr>
        <p:spPr>
          <a:xfrm>
            <a:off x="5349921" y="5619247"/>
            <a:ext cx="1554480" cy="0"/>
          </a:xfrm>
          <a:prstGeom prst="line">
            <a:avLst/>
          </a:prstGeom>
          <a:ln w="38100">
            <a:solidFill>
              <a:schemeClr val="accent3"/>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p:cNvSpPr txBox="1"/>
              <p:nvPr/>
            </p:nvSpPr>
            <p:spPr>
              <a:xfrm>
                <a:off x="3134231" y="5687487"/>
                <a:ext cx="5095369" cy="393121"/>
              </a:xfrm>
              <a:prstGeom prst="rect">
                <a:avLst/>
              </a:prstGeom>
              <a:noFill/>
            </p:spPr>
            <p:txBody>
              <a:bodyPr wrap="none" rtlCol="0">
                <a:spAutoFit/>
              </a:bodyPr>
              <a:lstStyle/>
              <a:p>
                <a14:m>
                  <m:oMath xmlns:m="http://schemas.openxmlformats.org/officeDocument/2006/math">
                    <m:sSub>
                      <m:sSubPr>
                        <m:ctrlPr>
                          <a:rPr lang="en-US" b="0" i="1" smtClean="0">
                            <a:solidFill>
                              <a:schemeClr val="accent3">
                                <a:lumMod val="75000"/>
                              </a:schemeClr>
                            </a:solidFill>
                            <a:latin typeface="Cambria Math" panose="02040503050406030204" pitchFamily="18" charset="0"/>
                          </a:rPr>
                        </m:ctrlPr>
                      </m:sSubPr>
                      <m:e>
                        <m:r>
                          <a:rPr lang="en-US" b="0" i="1" smtClean="0">
                            <a:solidFill>
                              <a:schemeClr val="accent3">
                                <a:lumMod val="75000"/>
                              </a:schemeClr>
                            </a:solidFill>
                            <a:latin typeface="Cambria Math" panose="02040503050406030204" pitchFamily="18" charset="0"/>
                          </a:rPr>
                          <m:t>𝐺</m:t>
                        </m:r>
                      </m:e>
                      <m:sub>
                        <m:sSub>
                          <m:sSubPr>
                            <m:ctrlPr>
                              <a:rPr lang="en-US" b="0" i="1" smtClean="0">
                                <a:solidFill>
                                  <a:schemeClr val="accent3">
                                    <a:lumMod val="75000"/>
                                  </a:schemeClr>
                                </a:solidFill>
                                <a:latin typeface="Cambria Math" panose="02040503050406030204" pitchFamily="18" charset="0"/>
                              </a:rPr>
                            </m:ctrlPr>
                          </m:sSubPr>
                          <m:e>
                            <m:r>
                              <a:rPr lang="en-US" b="0" i="1" smtClean="0">
                                <a:solidFill>
                                  <a:schemeClr val="accent3">
                                    <a:lumMod val="75000"/>
                                  </a:schemeClr>
                                </a:solidFill>
                                <a:latin typeface="Cambria Math" panose="02040503050406030204" pitchFamily="18" charset="0"/>
                              </a:rPr>
                              <m:t>𝑙</m:t>
                            </m:r>
                          </m:e>
                          <m:sub>
                            <m:r>
                              <a:rPr lang="en-US" b="0" i="1" smtClean="0">
                                <a:solidFill>
                                  <a:schemeClr val="accent3">
                                    <a:lumMod val="75000"/>
                                  </a:schemeClr>
                                </a:solidFill>
                                <a:latin typeface="Cambria Math" panose="02040503050406030204" pitchFamily="18" charset="0"/>
                              </a:rPr>
                              <m:t>1</m:t>
                            </m:r>
                          </m:sub>
                        </m:sSub>
                        <m:r>
                          <a:rPr lang="en-US" b="0" i="1" smtClean="0">
                            <a:solidFill>
                              <a:schemeClr val="accent3">
                                <a:lumMod val="75000"/>
                              </a:schemeClr>
                            </a:solidFill>
                            <a:latin typeface="Cambria Math" panose="02040503050406030204" pitchFamily="18" charset="0"/>
                          </a:rPr>
                          <m:t>,</m:t>
                        </m:r>
                        <m:sSub>
                          <m:sSubPr>
                            <m:ctrlPr>
                              <a:rPr lang="en-US" b="0" i="1" smtClean="0">
                                <a:solidFill>
                                  <a:schemeClr val="accent3">
                                    <a:lumMod val="75000"/>
                                  </a:schemeClr>
                                </a:solidFill>
                                <a:latin typeface="Cambria Math" panose="02040503050406030204" pitchFamily="18" charset="0"/>
                              </a:rPr>
                            </m:ctrlPr>
                          </m:sSubPr>
                          <m:e>
                            <m:r>
                              <a:rPr lang="en-US" b="0" i="1" smtClean="0">
                                <a:solidFill>
                                  <a:schemeClr val="accent3">
                                    <a:lumMod val="75000"/>
                                  </a:schemeClr>
                                </a:solidFill>
                                <a:latin typeface="Cambria Math" panose="02040503050406030204" pitchFamily="18" charset="0"/>
                              </a:rPr>
                              <m:t>𝑙</m:t>
                            </m:r>
                          </m:e>
                          <m:sub>
                            <m:r>
                              <a:rPr lang="en-US" b="0" i="1" smtClean="0">
                                <a:solidFill>
                                  <a:schemeClr val="accent3">
                                    <a:lumMod val="75000"/>
                                  </a:schemeClr>
                                </a:solidFill>
                                <a:latin typeface="Cambria Math" panose="02040503050406030204" pitchFamily="18" charset="0"/>
                              </a:rPr>
                              <m:t>2</m:t>
                            </m:r>
                          </m:sub>
                        </m:sSub>
                      </m:sub>
                    </m:sSub>
                  </m:oMath>
                </a14:m>
                <a:r>
                  <a:rPr lang="en-US" dirty="0" smtClean="0">
                    <a:solidFill>
                      <a:schemeClr val="accent3">
                        <a:lumMod val="75000"/>
                      </a:schemeClr>
                    </a:solidFill>
                  </a:rPr>
                  <a:t> is the shortest movement time from </a:t>
                </a:r>
                <a14:m>
                  <m:oMath xmlns:m="http://schemas.openxmlformats.org/officeDocument/2006/math">
                    <m:sSub>
                      <m:sSubPr>
                        <m:ctrlPr>
                          <a:rPr lang="en-US" b="0" i="1" smtClean="0">
                            <a:solidFill>
                              <a:schemeClr val="accent3">
                                <a:lumMod val="75000"/>
                              </a:schemeClr>
                            </a:solidFill>
                            <a:latin typeface="Cambria Math" panose="02040503050406030204" pitchFamily="18" charset="0"/>
                          </a:rPr>
                        </m:ctrlPr>
                      </m:sSubPr>
                      <m:e>
                        <m:r>
                          <a:rPr lang="en-US" b="0" i="1" smtClean="0">
                            <a:solidFill>
                              <a:schemeClr val="accent3">
                                <a:lumMod val="75000"/>
                              </a:schemeClr>
                            </a:solidFill>
                            <a:latin typeface="Cambria Math" panose="02040503050406030204" pitchFamily="18" charset="0"/>
                          </a:rPr>
                          <m:t>𝜈</m:t>
                        </m:r>
                      </m:e>
                      <m:sub>
                        <m:sSub>
                          <m:sSubPr>
                            <m:ctrlPr>
                              <a:rPr lang="en-US" b="0" i="1" smtClean="0">
                                <a:solidFill>
                                  <a:schemeClr val="accent3">
                                    <a:lumMod val="75000"/>
                                  </a:schemeClr>
                                </a:solidFill>
                                <a:latin typeface="Cambria Math" panose="02040503050406030204" pitchFamily="18" charset="0"/>
                              </a:rPr>
                            </m:ctrlPr>
                          </m:sSubPr>
                          <m:e>
                            <m:r>
                              <a:rPr lang="en-US" b="0" i="1" smtClean="0">
                                <a:solidFill>
                                  <a:schemeClr val="accent3">
                                    <a:lumMod val="75000"/>
                                  </a:schemeClr>
                                </a:solidFill>
                                <a:latin typeface="Cambria Math" panose="02040503050406030204" pitchFamily="18" charset="0"/>
                              </a:rPr>
                              <m:t>𝑙</m:t>
                            </m:r>
                          </m:e>
                          <m:sub>
                            <m:r>
                              <a:rPr lang="en-US" b="0" i="1" smtClean="0">
                                <a:solidFill>
                                  <a:schemeClr val="accent3">
                                    <a:lumMod val="75000"/>
                                  </a:schemeClr>
                                </a:solidFill>
                                <a:latin typeface="Cambria Math" panose="02040503050406030204" pitchFamily="18" charset="0"/>
                              </a:rPr>
                              <m:t>1</m:t>
                            </m:r>
                          </m:sub>
                        </m:sSub>
                      </m:sub>
                    </m:sSub>
                  </m:oMath>
                </a14:m>
                <a:r>
                  <a:rPr lang="en-US" dirty="0" smtClean="0">
                    <a:solidFill>
                      <a:schemeClr val="accent3">
                        <a:lumMod val="75000"/>
                      </a:schemeClr>
                    </a:solidFill>
                  </a:rPr>
                  <a:t> to </a:t>
                </a:r>
                <a14:m>
                  <m:oMath xmlns:m="http://schemas.openxmlformats.org/officeDocument/2006/math">
                    <m:sSub>
                      <m:sSubPr>
                        <m:ctrlPr>
                          <a:rPr lang="en-US" i="1">
                            <a:solidFill>
                              <a:schemeClr val="accent3">
                                <a:lumMod val="75000"/>
                              </a:schemeClr>
                            </a:solidFill>
                            <a:latin typeface="Cambria Math" panose="02040503050406030204" pitchFamily="18" charset="0"/>
                          </a:rPr>
                        </m:ctrlPr>
                      </m:sSubPr>
                      <m:e>
                        <m:r>
                          <a:rPr lang="en-US" i="1">
                            <a:solidFill>
                              <a:schemeClr val="accent3">
                                <a:lumMod val="75000"/>
                              </a:schemeClr>
                            </a:solidFill>
                            <a:latin typeface="Cambria Math" panose="02040503050406030204" pitchFamily="18" charset="0"/>
                          </a:rPr>
                          <m:t>𝜈</m:t>
                        </m:r>
                      </m:e>
                      <m:sub>
                        <m:sSub>
                          <m:sSubPr>
                            <m:ctrlPr>
                              <a:rPr lang="en-US" i="1">
                                <a:solidFill>
                                  <a:schemeClr val="accent3">
                                    <a:lumMod val="75000"/>
                                  </a:schemeClr>
                                </a:solidFill>
                                <a:latin typeface="Cambria Math" panose="02040503050406030204" pitchFamily="18" charset="0"/>
                              </a:rPr>
                            </m:ctrlPr>
                          </m:sSubPr>
                          <m:e>
                            <m:r>
                              <a:rPr lang="en-US" i="1">
                                <a:solidFill>
                                  <a:schemeClr val="accent3">
                                    <a:lumMod val="75000"/>
                                  </a:schemeClr>
                                </a:solidFill>
                                <a:latin typeface="Cambria Math" panose="02040503050406030204" pitchFamily="18" charset="0"/>
                              </a:rPr>
                              <m:t>𝑙</m:t>
                            </m:r>
                          </m:e>
                          <m:sub>
                            <m:r>
                              <a:rPr lang="en-US" b="0" i="1" smtClean="0">
                                <a:solidFill>
                                  <a:schemeClr val="accent3">
                                    <a:lumMod val="75000"/>
                                  </a:schemeClr>
                                </a:solidFill>
                                <a:latin typeface="Cambria Math" panose="02040503050406030204" pitchFamily="18" charset="0"/>
                              </a:rPr>
                              <m:t>2</m:t>
                            </m:r>
                          </m:sub>
                        </m:sSub>
                      </m:sub>
                    </m:sSub>
                  </m:oMath>
                </a14:m>
                <a:endParaRPr lang="en-US" dirty="0">
                  <a:solidFill>
                    <a:schemeClr val="accent3">
                      <a:lumMod val="75000"/>
                    </a:schemeClr>
                  </a:solidFill>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3134231" y="5687487"/>
                <a:ext cx="5095369" cy="393121"/>
              </a:xfrm>
              <a:prstGeom prst="rect">
                <a:avLst/>
              </a:prstGeom>
              <a:blipFill>
                <a:blip r:embed="rId4"/>
                <a:stretch>
                  <a:fillRect t="-9375" b="-18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3140083" y="5314709"/>
                <a:ext cx="1325299" cy="369332"/>
              </a:xfrm>
              <a:prstGeom prst="rect">
                <a:avLst/>
              </a:prstGeom>
              <a:noFill/>
            </p:spPr>
            <p:txBody>
              <a:bodyPr wrap="none" rtlCol="0">
                <a:spAutoFit/>
              </a:bodyPr>
              <a:lstStyle/>
              <a:p>
                <a:r>
                  <a:rPr lang="en-US" dirty="0" smtClean="0">
                    <a:solidFill>
                      <a:schemeClr val="tx2"/>
                    </a:solidFill>
                  </a:rPr>
                  <a:t>Matrix </a:t>
                </a:r>
                <a14:m>
                  <m:oMath xmlns:m="http://schemas.openxmlformats.org/officeDocument/2006/math">
                    <m:sSub>
                      <m:sSubPr>
                        <m:ctrlPr>
                          <a:rPr lang="en-US" b="0" i="1" smtClean="0">
                            <a:solidFill>
                              <a:schemeClr val="tx2"/>
                            </a:solidFill>
                            <a:latin typeface="Cambria Math" panose="02040503050406030204" pitchFamily="18" charset="0"/>
                          </a:rPr>
                        </m:ctrlPr>
                      </m:sSubPr>
                      <m:e>
                        <m:r>
                          <a:rPr lang="en-US" b="1" i="0" smtClean="0">
                            <a:solidFill>
                              <a:schemeClr val="tx2"/>
                            </a:solidFill>
                            <a:latin typeface="Cambria Math" panose="02040503050406030204" pitchFamily="18" charset="0"/>
                          </a:rPr>
                          <m:t>𝐆</m:t>
                        </m:r>
                      </m:e>
                      <m:sub>
                        <m:r>
                          <a:rPr lang="en-US" b="0" i="1" smtClean="0">
                            <a:solidFill>
                              <a:schemeClr val="tx2"/>
                            </a:solidFill>
                            <a:latin typeface="Cambria Math" panose="02040503050406030204" pitchFamily="18" charset="0"/>
                          </a:rPr>
                          <m:t>𝐿</m:t>
                        </m:r>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𝐿</m:t>
                        </m:r>
                      </m:sub>
                    </m:sSub>
                  </m:oMath>
                </a14:m>
                <a:endParaRPr lang="en-US" dirty="0">
                  <a:solidFill>
                    <a:schemeClr val="tx2"/>
                  </a:solidFill>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3140083" y="5314709"/>
                <a:ext cx="1325299" cy="369332"/>
              </a:xfrm>
              <a:prstGeom prst="rect">
                <a:avLst/>
              </a:prstGeom>
              <a:blipFill>
                <a:blip r:embed="rId5"/>
                <a:stretch>
                  <a:fillRect l="-3670" t="-10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ounded Rectangular Callout 49"/>
              <p:cNvSpPr/>
              <p:nvPr/>
            </p:nvSpPr>
            <p:spPr>
              <a:xfrm>
                <a:off x="1160059" y="1568139"/>
                <a:ext cx="2743200" cy="1097280"/>
              </a:xfrm>
              <a:prstGeom prst="wedgeRoundRectCallout">
                <a:avLst>
                  <a:gd name="adj1" fmla="val 126208"/>
                  <a:gd name="adj2" fmla="val -21570"/>
                  <a:gd name="adj3" fmla="val 16667"/>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Location matrix </a:t>
                </a:r>
                <a14:m>
                  <m:oMath xmlns:m="http://schemas.openxmlformats.org/officeDocument/2006/math">
                    <m:sSub>
                      <m:sSubPr>
                        <m:ctrlPr>
                          <a:rPr lang="en-US" b="0" i="1" smtClean="0">
                            <a:solidFill>
                              <a:schemeClr val="tx2"/>
                            </a:solidFill>
                            <a:latin typeface="Cambria Math" panose="02040503050406030204" pitchFamily="18" charset="0"/>
                          </a:rPr>
                        </m:ctrlPr>
                      </m:sSubPr>
                      <m:e>
                        <m:r>
                          <a:rPr lang="en-US" b="1" i="0" smtClean="0">
                            <a:solidFill>
                              <a:schemeClr val="tx2"/>
                            </a:solidFill>
                            <a:latin typeface="Cambria Math" panose="02040503050406030204" pitchFamily="18" charset="0"/>
                          </a:rPr>
                          <m:t>𝐃</m:t>
                        </m:r>
                      </m:e>
                      <m:sub>
                        <m:r>
                          <a:rPr lang="en-US" b="0" i="1" smtClean="0">
                            <a:solidFill>
                              <a:schemeClr val="tx2"/>
                            </a:solidFill>
                            <a:latin typeface="Cambria Math" panose="02040503050406030204" pitchFamily="18" charset="0"/>
                          </a:rPr>
                          <m:t>𝑁</m:t>
                        </m:r>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𝐿</m:t>
                        </m:r>
                      </m:sub>
                    </m:sSub>
                  </m:oMath>
                </a14:m>
                <a:endParaRPr lang="en-US" dirty="0" smtClean="0">
                  <a:solidFill>
                    <a:schemeClr val="tx2"/>
                  </a:solidFill>
                </a:endParaRPr>
              </a:p>
              <a:p>
                <a:pPr algn="ctr"/>
                <a14:m>
                  <m:oMath xmlns:m="http://schemas.openxmlformats.org/officeDocument/2006/math">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𝐷</m:t>
                        </m:r>
                      </m:e>
                      <m:sub>
                        <m:r>
                          <a:rPr lang="en-US" b="0" i="1" smtClean="0">
                            <a:solidFill>
                              <a:schemeClr val="tx2"/>
                            </a:solidFill>
                            <a:latin typeface="Cambria Math" panose="02040503050406030204" pitchFamily="18" charset="0"/>
                          </a:rPr>
                          <m:t>𝑗</m:t>
                        </m:r>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𝑙</m:t>
                        </m:r>
                      </m:sub>
                    </m:sSub>
                    <m:r>
                      <a:rPr lang="en-US" b="0" i="1" smtClean="0">
                        <a:solidFill>
                          <a:schemeClr val="tx2"/>
                        </a:solidFill>
                        <a:latin typeface="Cambria Math" panose="02040503050406030204" pitchFamily="18" charset="0"/>
                      </a:rPr>
                      <m:t>=1</m:t>
                    </m:r>
                  </m:oMath>
                </a14:m>
                <a:r>
                  <a:rPr lang="en-US" dirty="0" smtClean="0">
                    <a:solidFill>
                      <a:schemeClr val="tx2"/>
                    </a:solidFill>
                  </a:rPr>
                  <a:t> if in-situ node </a:t>
                </a:r>
                <a14:m>
                  <m:oMath xmlns:m="http://schemas.openxmlformats.org/officeDocument/2006/math">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𝑛</m:t>
                        </m:r>
                      </m:e>
                      <m:sub>
                        <m:r>
                          <a:rPr lang="en-US" b="0" i="1" smtClean="0">
                            <a:solidFill>
                              <a:schemeClr val="tx2"/>
                            </a:solidFill>
                            <a:latin typeface="Cambria Math" panose="02040503050406030204" pitchFamily="18" charset="0"/>
                          </a:rPr>
                          <m:t>𝑗</m:t>
                        </m:r>
                      </m:sub>
                    </m:sSub>
                  </m:oMath>
                </a14:m>
                <a:r>
                  <a:rPr lang="en-US" dirty="0" smtClean="0">
                    <a:solidFill>
                      <a:schemeClr val="tx2"/>
                    </a:solidFill>
                  </a:rPr>
                  <a:t> is deployed at spot </a:t>
                </a:r>
                <a14:m>
                  <m:oMath xmlns:m="http://schemas.openxmlformats.org/officeDocument/2006/math">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𝜈</m:t>
                        </m:r>
                      </m:e>
                      <m:sub>
                        <m:r>
                          <a:rPr lang="en-US" b="0" i="1" smtClean="0">
                            <a:solidFill>
                              <a:schemeClr val="tx2"/>
                            </a:solidFill>
                            <a:latin typeface="Cambria Math" panose="02040503050406030204" pitchFamily="18" charset="0"/>
                          </a:rPr>
                          <m:t>𝑙</m:t>
                        </m:r>
                      </m:sub>
                    </m:sSub>
                  </m:oMath>
                </a14:m>
                <a:endParaRPr lang="en-US" dirty="0">
                  <a:solidFill>
                    <a:schemeClr val="tx2"/>
                  </a:solidFill>
                </a:endParaRPr>
              </a:p>
            </p:txBody>
          </p:sp>
        </mc:Choice>
        <mc:Fallback xmlns="">
          <p:sp>
            <p:nvSpPr>
              <p:cNvPr id="50" name="Rounded Rectangular Callout 49"/>
              <p:cNvSpPr>
                <a:spLocks noRot="1" noChangeAspect="1" noMove="1" noResize="1" noEditPoints="1" noAdjustHandles="1" noChangeArrowheads="1" noChangeShapeType="1" noTextEdit="1"/>
              </p:cNvSpPr>
              <p:nvPr/>
            </p:nvSpPr>
            <p:spPr>
              <a:xfrm>
                <a:off x="1160059" y="1568139"/>
                <a:ext cx="2743200" cy="1097280"/>
              </a:xfrm>
              <a:prstGeom prst="wedgeRoundRectCallout">
                <a:avLst>
                  <a:gd name="adj1" fmla="val 126208"/>
                  <a:gd name="adj2" fmla="val -21570"/>
                  <a:gd name="adj3" fmla="val 16667"/>
                </a:avLst>
              </a:prstGeom>
              <a:blipFill>
                <a:blip r:embed="rId6"/>
                <a:stretch>
                  <a:fillRect b="-546"/>
                </a:stretch>
              </a:blipFill>
              <a:ln w="19050">
                <a:solidFill>
                  <a:schemeClr val="bg1">
                    <a:lumMod val="50000"/>
                  </a:schemeClr>
                </a:solidFill>
              </a:ln>
            </p:spPr>
            <p:txBody>
              <a:bodyPr/>
              <a:lstStyle/>
              <a:p>
                <a:r>
                  <a:rPr lang="en-US">
                    <a:noFill/>
                  </a:rPr>
                  <a:t> </a:t>
                </a:r>
              </a:p>
            </p:txBody>
          </p:sp>
        </mc:Fallback>
      </mc:AlternateContent>
      <p:sp>
        <p:nvSpPr>
          <p:cNvPr id="52" name="TextBox 51"/>
          <p:cNvSpPr txBox="1"/>
          <p:nvPr/>
        </p:nvSpPr>
        <p:spPr>
          <a:xfrm>
            <a:off x="4023358" y="4529000"/>
            <a:ext cx="4206242" cy="646331"/>
          </a:xfrm>
          <a:prstGeom prst="rect">
            <a:avLst/>
          </a:prstGeom>
          <a:solidFill>
            <a:schemeClr val="bg1">
              <a:alpha val="90000"/>
            </a:schemeClr>
          </a:solidFill>
          <a:ln w="19050">
            <a:solidFill>
              <a:srgbClr val="7030A0"/>
            </a:solidFill>
            <a:prstDash val="sysDash"/>
          </a:ln>
        </p:spPr>
        <p:txBody>
          <a:bodyPr wrap="square" rtlCol="0">
            <a:spAutoFit/>
          </a:bodyPr>
          <a:lstStyle/>
          <a:p>
            <a:r>
              <a:rPr lang="en-US" i="1" dirty="0" smtClean="0">
                <a:solidFill>
                  <a:srgbClr val="660066"/>
                </a:solidFill>
              </a:rPr>
              <a:t>Movement time is the same for all mobile calibrators.</a:t>
            </a:r>
            <a:endParaRPr lang="en-US" i="1" dirty="0">
              <a:solidFill>
                <a:srgbClr val="660066"/>
              </a:solidFill>
            </a:endParaRPr>
          </a:p>
        </p:txBody>
      </p:sp>
    </p:spTree>
    <p:extLst>
      <p:ext uri="{BB962C8B-B14F-4D97-AF65-F5344CB8AC3E}">
        <p14:creationId xmlns:p14="http://schemas.microsoft.com/office/powerpoint/2010/main" val="1648062714"/>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Paths of mobile calibrators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28701" y="1703673"/>
                <a:ext cx="2994658" cy="4163728"/>
              </a:xfrm>
            </p:spPr>
            <p:txBody>
              <a:bodyPr/>
              <a:lstStyle/>
              <a:p>
                <a:r>
                  <a:rPr lang="en-US" dirty="0" smtClean="0"/>
                  <a:t>Paths are represented in 3-dimensional matrix </a:t>
                </a:r>
                <a14:m>
                  <m:oMath xmlns:m="http://schemas.openxmlformats.org/officeDocument/2006/math">
                    <m:sSub>
                      <m:sSubPr>
                        <m:ctrlPr>
                          <a:rPr lang="en-US" b="0" i="1" smtClean="0">
                            <a:latin typeface="Cambria Math" panose="02040503050406030204" pitchFamily="18" charset="0"/>
                          </a:rPr>
                        </m:ctrlPr>
                      </m:sSubPr>
                      <m:e>
                        <m:r>
                          <a:rPr lang="en-US" b="1" i="0" smtClean="0">
                            <a:latin typeface="Cambria Math" panose="02040503050406030204" pitchFamily="18" charset="0"/>
                          </a:rPr>
                          <m:t>𝐖</m:t>
                        </m:r>
                      </m:e>
                      <m:sub>
                        <m:r>
                          <a:rPr lang="en-US" b="0" i="1" smtClean="0">
                            <a:latin typeface="Cambria Math" panose="02040503050406030204" pitchFamily="18" charset="0"/>
                          </a:rPr>
                          <m:t>𝐿</m:t>
                        </m:r>
                        <m:r>
                          <a:rPr lang="en-US" b="0" i="1" smtClean="0">
                            <a:latin typeface="Cambria Math" panose="02040503050406030204" pitchFamily="18" charset="0"/>
                          </a:rPr>
                          <m:t>×</m:t>
                        </m:r>
                        <m:r>
                          <a:rPr lang="en-US" b="0" i="1" smtClean="0">
                            <a:latin typeface="Cambria Math" panose="02040503050406030204" pitchFamily="18" charset="0"/>
                          </a:rPr>
                          <m:t>𝐿</m:t>
                        </m:r>
                        <m:r>
                          <a:rPr lang="en-US" b="0" i="1" smtClean="0">
                            <a:latin typeface="Cambria Math" panose="02040503050406030204" pitchFamily="18" charset="0"/>
                          </a:rPr>
                          <m:t>×</m:t>
                        </m:r>
                        <m:r>
                          <a:rPr lang="en-US" b="0" i="1" smtClean="0">
                            <a:latin typeface="Cambria Math" panose="02040503050406030204" pitchFamily="18" charset="0"/>
                          </a:rPr>
                          <m:t>𝑀</m:t>
                        </m:r>
                      </m:sub>
                    </m:sSub>
                  </m:oMath>
                </a14:m>
                <a:r>
                  <a:rPr lang="en-US" dirty="0" smtClean="0"/>
                  <a:t>, where </a:t>
                </a:r>
                <a14:m>
                  <m:oMath xmlns:m="http://schemas.openxmlformats.org/officeDocument/2006/math">
                    <m:r>
                      <a:rPr lang="en-US" b="0" i="1" smtClean="0">
                        <a:latin typeface="Cambria Math" panose="02040503050406030204" pitchFamily="18" charset="0"/>
                      </a:rPr>
                      <m:t>𝑀</m:t>
                    </m:r>
                  </m:oMath>
                </a14:m>
                <a:r>
                  <a:rPr lang="en-US" dirty="0" smtClean="0"/>
                  <a:t> is the number of mobile calibrators.</a:t>
                </a:r>
              </a:p>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𝑖</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𝜔</m:t>
                        </m:r>
                      </m:e>
                    </m:d>
                    <m:r>
                      <a:rPr lang="en-US" b="0" i="1" smtClean="0">
                        <a:latin typeface="Cambria Math" panose="02040503050406030204" pitchFamily="18" charset="0"/>
                      </a:rPr>
                      <m:t>=</m:t>
                    </m:r>
                    <m:r>
                      <a:rPr lang="en-US" b="0" i="1" smtClean="0">
                        <a:latin typeface="Cambria Math" panose="02040503050406030204" pitchFamily="18" charset="0"/>
                      </a:rPr>
                      <m:t>1</m:t>
                    </m:r>
                  </m:oMath>
                </a14:m>
                <a:r>
                  <a:rPr lang="en-US" dirty="0" smtClean="0"/>
                  <a:t> if calibrator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𝑖</m:t>
                        </m:r>
                      </m:sub>
                    </m:sSub>
                  </m:oMath>
                </a14:m>
                <a:r>
                  <a:rPr lang="en-US" dirty="0" smtClean="0"/>
                  <a:t> visits spot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𝜈</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2</m:t>
                            </m:r>
                          </m:sub>
                        </m:sSub>
                      </m:sub>
                    </m:sSub>
                  </m:oMath>
                </a14:m>
                <a:r>
                  <a:rPr lang="en-US" dirty="0" smtClean="0"/>
                  <a:t> immediately</a:t>
                </a:r>
                <a:br>
                  <a:rPr lang="en-US" dirty="0" smtClean="0"/>
                </a:br>
                <a:r>
                  <a:rPr lang="en-US" dirty="0" smtClean="0"/>
                  <a:t>after visiting spot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𝜈</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1</m:t>
                            </m:r>
                          </m:sub>
                        </m:sSub>
                      </m:sub>
                    </m:sSub>
                  </m:oMath>
                </a14:m>
                <a:r>
                  <a:rPr lang="en-US" dirty="0" smtClean="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28701" y="1703673"/>
                <a:ext cx="2994658" cy="4163728"/>
              </a:xfrm>
              <a:blipFill>
                <a:blip r:embed="rId2"/>
                <a:stretch>
                  <a:fillRect l="-1833" t="-1170" r="-3055"/>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9E57DC2-970A-4B3E-BB1C-7A09969E49DF}" type="slidenum">
              <a:rPr lang="en-US" smtClean="0"/>
              <a:t>43</a:t>
            </a:fld>
            <a:endParaRPr lang="en-US" dirty="0"/>
          </a:p>
        </p:txBody>
      </p:sp>
      <p:grpSp>
        <p:nvGrpSpPr>
          <p:cNvPr id="5" name="Google Shape;550;p44"/>
          <p:cNvGrpSpPr>
            <a:grpSpLocks noChangeAspect="1"/>
          </p:cNvGrpSpPr>
          <p:nvPr/>
        </p:nvGrpSpPr>
        <p:grpSpPr>
          <a:xfrm>
            <a:off x="4023360" y="1743634"/>
            <a:ext cx="4206240" cy="4123767"/>
            <a:chOff x="3683494" y="1562125"/>
            <a:chExt cx="4620291" cy="4529700"/>
          </a:xfrm>
        </p:grpSpPr>
        <p:pic>
          <p:nvPicPr>
            <p:cNvPr id="6" name="Google Shape;551;p44"/>
            <p:cNvPicPr preferRelativeResize="0"/>
            <p:nvPr/>
          </p:nvPicPr>
          <p:blipFill>
            <a:blip r:embed="rId3">
              <a:alphaModFix/>
            </a:blip>
            <a:stretch>
              <a:fillRect/>
            </a:stretch>
          </p:blipFill>
          <p:spPr>
            <a:xfrm>
              <a:off x="3683494" y="1562125"/>
              <a:ext cx="4620291" cy="4529700"/>
            </a:xfrm>
            <a:prstGeom prst="rect">
              <a:avLst/>
            </a:prstGeom>
            <a:noFill/>
            <a:ln>
              <a:noFill/>
            </a:ln>
          </p:spPr>
        </p:pic>
        <p:sp>
          <p:nvSpPr>
            <p:cNvPr id="7" name="Google Shape;552;p44"/>
            <p:cNvSpPr/>
            <p:nvPr/>
          </p:nvSpPr>
          <p:spPr>
            <a:xfrm>
              <a:off x="4894975" y="5674459"/>
              <a:ext cx="339900" cy="339900"/>
            </a:xfrm>
            <a:prstGeom prst="ellipse">
              <a:avLst/>
            </a:prstGeom>
            <a:solidFill>
              <a:schemeClr val="accent3"/>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 name="Google Shape;553;p44"/>
            <p:cNvCxnSpPr/>
            <p:nvPr/>
          </p:nvCxnSpPr>
          <p:spPr>
            <a:xfrm rot="10800000">
              <a:off x="4303509" y="2592275"/>
              <a:ext cx="697800" cy="3069600"/>
            </a:xfrm>
            <a:prstGeom prst="straightConnector1">
              <a:avLst/>
            </a:prstGeom>
            <a:noFill/>
            <a:ln w="38100" cap="flat" cmpd="sng">
              <a:solidFill>
                <a:srgbClr val="9900FF"/>
              </a:solidFill>
              <a:prstDash val="solid"/>
              <a:round/>
              <a:headEnd type="none" w="med" len="med"/>
              <a:tailEnd type="triangle" w="med" len="lg"/>
            </a:ln>
          </p:spPr>
        </p:cxnSp>
        <p:cxnSp>
          <p:nvCxnSpPr>
            <p:cNvPr id="9" name="Google Shape;554;p44"/>
            <p:cNvCxnSpPr/>
            <p:nvPr/>
          </p:nvCxnSpPr>
          <p:spPr>
            <a:xfrm>
              <a:off x="4404225" y="2515992"/>
              <a:ext cx="3208800" cy="0"/>
            </a:xfrm>
            <a:prstGeom prst="straightConnector1">
              <a:avLst/>
            </a:prstGeom>
            <a:noFill/>
            <a:ln w="38100" cap="flat" cmpd="sng">
              <a:solidFill>
                <a:srgbClr val="9900FF"/>
              </a:solidFill>
              <a:prstDash val="solid"/>
              <a:round/>
              <a:headEnd type="none" w="med" len="med"/>
              <a:tailEnd type="triangle" w="med" len="lg"/>
            </a:ln>
          </p:spPr>
        </p:cxnSp>
        <p:cxnSp>
          <p:nvCxnSpPr>
            <p:cNvPr id="10" name="Google Shape;555;p44"/>
            <p:cNvCxnSpPr/>
            <p:nvPr/>
          </p:nvCxnSpPr>
          <p:spPr>
            <a:xfrm>
              <a:off x="7738833" y="2617358"/>
              <a:ext cx="364800" cy="1648500"/>
            </a:xfrm>
            <a:prstGeom prst="straightConnector1">
              <a:avLst/>
            </a:prstGeom>
            <a:noFill/>
            <a:ln w="38100" cap="flat" cmpd="sng">
              <a:solidFill>
                <a:srgbClr val="9900FF"/>
              </a:solidFill>
              <a:prstDash val="solid"/>
              <a:round/>
              <a:headEnd type="none" w="med" len="med"/>
              <a:tailEnd type="triangle" w="med" len="lg"/>
            </a:ln>
          </p:spPr>
        </p:cxnSp>
        <p:cxnSp>
          <p:nvCxnSpPr>
            <p:cNvPr id="11" name="Google Shape;556;p44"/>
            <p:cNvCxnSpPr/>
            <p:nvPr/>
          </p:nvCxnSpPr>
          <p:spPr>
            <a:xfrm flipH="1">
              <a:off x="5197682" y="4428754"/>
              <a:ext cx="2819400" cy="1358400"/>
            </a:xfrm>
            <a:prstGeom prst="straightConnector1">
              <a:avLst/>
            </a:prstGeom>
            <a:noFill/>
            <a:ln w="38100" cap="flat" cmpd="sng">
              <a:solidFill>
                <a:srgbClr val="9900FF"/>
              </a:solidFill>
              <a:prstDash val="solid"/>
              <a:round/>
              <a:headEnd type="none" w="med" len="med"/>
              <a:tailEnd type="triangle" w="med" len="lg"/>
            </a:ln>
          </p:spPr>
        </p:cxnSp>
        <p:cxnSp>
          <p:nvCxnSpPr>
            <p:cNvPr id="12" name="Google Shape;557;p44"/>
            <p:cNvCxnSpPr>
              <a:stCxn id="7" idx="6"/>
            </p:cNvCxnSpPr>
            <p:nvPr/>
          </p:nvCxnSpPr>
          <p:spPr>
            <a:xfrm>
              <a:off x="5234875" y="5844409"/>
              <a:ext cx="1623000" cy="6900"/>
            </a:xfrm>
            <a:prstGeom prst="straightConnector1">
              <a:avLst/>
            </a:prstGeom>
            <a:noFill/>
            <a:ln w="38100" cap="flat" cmpd="sng">
              <a:solidFill>
                <a:srgbClr val="00FF00"/>
              </a:solidFill>
              <a:prstDash val="solid"/>
              <a:round/>
              <a:headEnd type="none" w="med" len="med"/>
              <a:tailEnd type="triangle" w="med" len="lg"/>
            </a:ln>
          </p:spPr>
        </p:cxnSp>
        <p:cxnSp>
          <p:nvCxnSpPr>
            <p:cNvPr id="13" name="Google Shape;558;p44"/>
            <p:cNvCxnSpPr/>
            <p:nvPr/>
          </p:nvCxnSpPr>
          <p:spPr>
            <a:xfrm flipH="1">
              <a:off x="5090067" y="1812025"/>
              <a:ext cx="887100" cy="3862500"/>
            </a:xfrm>
            <a:prstGeom prst="straightConnector1">
              <a:avLst/>
            </a:prstGeom>
            <a:noFill/>
            <a:ln w="38100" cap="flat" cmpd="sng">
              <a:solidFill>
                <a:srgbClr val="00FF00"/>
              </a:solidFill>
              <a:prstDash val="solid"/>
              <a:round/>
              <a:headEnd type="none" w="med" len="med"/>
              <a:tailEnd type="triangle" w="med" len="lg"/>
            </a:ln>
          </p:spPr>
        </p:cxnSp>
        <p:cxnSp>
          <p:nvCxnSpPr>
            <p:cNvPr id="14" name="Google Shape;559;p44"/>
            <p:cNvCxnSpPr/>
            <p:nvPr/>
          </p:nvCxnSpPr>
          <p:spPr>
            <a:xfrm rot="10800000">
              <a:off x="6027517" y="1811975"/>
              <a:ext cx="893400" cy="3926100"/>
            </a:xfrm>
            <a:prstGeom prst="straightConnector1">
              <a:avLst/>
            </a:prstGeom>
            <a:noFill/>
            <a:ln w="38100" cap="flat" cmpd="sng">
              <a:solidFill>
                <a:srgbClr val="00FF00"/>
              </a:solidFill>
              <a:prstDash val="solid"/>
              <a:round/>
              <a:headEnd type="none" w="med" len="med"/>
              <a:tailEnd type="triangle" w="med" len="lg"/>
            </a:ln>
          </p:spPr>
        </p:cxnSp>
        <p:pic>
          <p:nvPicPr>
            <p:cNvPr id="15" name="Google Shape;560;p44"/>
            <p:cNvPicPr preferRelativeResize="0"/>
            <p:nvPr/>
          </p:nvPicPr>
          <p:blipFill>
            <a:blip r:embed="rId4">
              <a:alphaModFix/>
            </a:blip>
            <a:stretch>
              <a:fillRect/>
            </a:stretch>
          </p:blipFill>
          <p:spPr>
            <a:xfrm>
              <a:off x="3721250" y="4184890"/>
              <a:ext cx="339900" cy="335368"/>
            </a:xfrm>
            <a:prstGeom prst="rect">
              <a:avLst/>
            </a:prstGeom>
            <a:noFill/>
            <a:ln>
              <a:noFill/>
            </a:ln>
          </p:spPr>
        </p:pic>
      </p:grpSp>
      <mc:AlternateContent xmlns:mc="http://schemas.openxmlformats.org/markup-compatibility/2006" xmlns:a14="http://schemas.microsoft.com/office/drawing/2010/main">
        <mc:Choice Requires="a14">
          <p:sp>
            <p:nvSpPr>
              <p:cNvPr id="16" name="Rounded Rectangular Callout 15"/>
              <p:cNvSpPr/>
              <p:nvPr/>
            </p:nvSpPr>
            <p:spPr>
              <a:xfrm>
                <a:off x="2315121" y="4770121"/>
                <a:ext cx="2011680" cy="1097280"/>
              </a:xfrm>
              <a:prstGeom prst="wedgeRoundRectCallout">
                <a:avLst>
                  <a:gd name="adj1" fmla="val 90369"/>
                  <a:gd name="adj2" fmla="val 22081"/>
                  <a:gd name="adj3" fmla="val 16667"/>
                </a:avLst>
              </a:prstGeom>
              <a:solidFill>
                <a:schemeClr val="bg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Depot </a:t>
                </a:r>
                <a14:m>
                  <m:oMath xmlns:m="http://schemas.openxmlformats.org/officeDocument/2006/math">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𝜈</m:t>
                        </m:r>
                      </m:e>
                      <m:sub>
                        <m:r>
                          <a:rPr lang="en-US" b="0" i="1" smtClean="0">
                            <a:solidFill>
                              <a:schemeClr val="tx2"/>
                            </a:solidFill>
                            <a:latin typeface="Cambria Math" panose="02040503050406030204" pitchFamily="18" charset="0"/>
                          </a:rPr>
                          <m:t>1</m:t>
                        </m:r>
                      </m:sub>
                    </m:sSub>
                  </m:oMath>
                </a14:m>
                <a:r>
                  <a:rPr lang="en-US" dirty="0" smtClean="0">
                    <a:solidFill>
                      <a:schemeClr val="tx2"/>
                    </a:solidFill>
                  </a:rPr>
                  <a:t>, where all mobile calibrators start</a:t>
                </a:r>
                <a:endParaRPr lang="en-US" dirty="0">
                  <a:solidFill>
                    <a:schemeClr val="tx2"/>
                  </a:solidFill>
                </a:endParaRPr>
              </a:p>
            </p:txBody>
          </p:sp>
        </mc:Choice>
        <mc:Fallback xmlns="">
          <p:sp>
            <p:nvSpPr>
              <p:cNvPr id="16" name="Rounded Rectangular Callout 15"/>
              <p:cNvSpPr>
                <a:spLocks noRot="1" noChangeAspect="1" noMove="1" noResize="1" noEditPoints="1" noAdjustHandles="1" noChangeArrowheads="1" noChangeShapeType="1" noTextEdit="1"/>
              </p:cNvSpPr>
              <p:nvPr/>
            </p:nvSpPr>
            <p:spPr>
              <a:xfrm>
                <a:off x="2315121" y="4770121"/>
                <a:ext cx="2011680" cy="1097280"/>
              </a:xfrm>
              <a:prstGeom prst="wedgeRoundRectCallout">
                <a:avLst>
                  <a:gd name="adj1" fmla="val 90369"/>
                  <a:gd name="adj2" fmla="val 22081"/>
                  <a:gd name="adj3" fmla="val 16667"/>
                </a:avLst>
              </a:prstGeom>
              <a:blipFill>
                <a:blip r:embed="rId5"/>
                <a:stretch>
                  <a:fillRect/>
                </a:stretch>
              </a:blipFill>
              <a:ln w="19050">
                <a:solidFill>
                  <a:schemeClr val="bg1">
                    <a:lumMod val="50000"/>
                  </a:schemeClr>
                </a:solidFill>
              </a:ln>
            </p:spPr>
            <p:txBody>
              <a:bodyPr/>
              <a:lstStyle/>
              <a:p>
                <a:r>
                  <a:rPr lang="en-US">
                    <a:noFill/>
                  </a:rPr>
                  <a:t> </a:t>
                </a:r>
              </a:p>
            </p:txBody>
          </p:sp>
        </mc:Fallback>
      </mc:AlternateContent>
      <p:sp>
        <p:nvSpPr>
          <p:cNvPr id="17" name="TextBox 16"/>
          <p:cNvSpPr txBox="1"/>
          <p:nvPr/>
        </p:nvSpPr>
        <p:spPr>
          <a:xfrm>
            <a:off x="4023359" y="3344878"/>
            <a:ext cx="4206242" cy="646331"/>
          </a:xfrm>
          <a:prstGeom prst="rect">
            <a:avLst/>
          </a:prstGeom>
          <a:solidFill>
            <a:schemeClr val="bg1">
              <a:alpha val="90000"/>
            </a:schemeClr>
          </a:solidFill>
          <a:ln w="19050">
            <a:solidFill>
              <a:srgbClr val="7030A0"/>
            </a:solidFill>
            <a:prstDash val="sysDash"/>
          </a:ln>
        </p:spPr>
        <p:txBody>
          <a:bodyPr wrap="square" rtlCol="0">
            <a:spAutoFit/>
          </a:bodyPr>
          <a:lstStyle/>
          <a:p>
            <a:r>
              <a:rPr lang="en-US" i="1" dirty="0" smtClean="0">
                <a:solidFill>
                  <a:srgbClr val="660066"/>
                </a:solidFill>
              </a:rPr>
              <a:t>Each “selected spot” is visited exactly once by only one mobile calibrator.</a:t>
            </a:r>
            <a:endParaRPr lang="en-US" i="1" dirty="0">
              <a:solidFill>
                <a:srgbClr val="660066"/>
              </a:solidFill>
            </a:endParaRPr>
          </a:p>
        </p:txBody>
      </p:sp>
      <mc:AlternateContent xmlns:mc="http://schemas.openxmlformats.org/markup-compatibility/2006" xmlns:a14="http://schemas.microsoft.com/office/drawing/2010/main">
        <mc:Choice Requires="a14">
          <p:sp>
            <p:nvSpPr>
              <p:cNvPr id="18" name="TextBox 17"/>
              <p:cNvSpPr txBox="1"/>
              <p:nvPr/>
            </p:nvSpPr>
            <p:spPr>
              <a:xfrm>
                <a:off x="4023360" y="1702820"/>
                <a:ext cx="4206241" cy="923330"/>
              </a:xfrm>
              <a:prstGeom prst="rect">
                <a:avLst/>
              </a:prstGeom>
              <a:solidFill>
                <a:schemeClr val="bg1">
                  <a:alpha val="90000"/>
                </a:schemeClr>
              </a:solidFill>
              <a:ln w="19050">
                <a:solidFill>
                  <a:srgbClr val="7030A0"/>
                </a:solidFill>
                <a:prstDash val="sysDash"/>
              </a:ln>
            </p:spPr>
            <p:txBody>
              <a:bodyPr wrap="square" rtlCol="0">
                <a:spAutoFit/>
              </a:bodyPr>
              <a:lstStyle/>
              <a:p>
                <a:r>
                  <a:rPr lang="en-US" i="1" dirty="0" smtClean="0">
                    <a:solidFill>
                      <a:srgbClr val="660066"/>
                    </a:solidFill>
                  </a:rPr>
                  <a:t>No mobile calibrator should work for longer than </a:t>
                </a:r>
                <a14:m>
                  <m:oMath xmlns:m="http://schemas.openxmlformats.org/officeDocument/2006/math">
                    <m:acc>
                      <m:accPr>
                        <m:chr m:val="̂"/>
                        <m:ctrlPr>
                          <a:rPr lang="en-US" i="1" smtClean="0">
                            <a:solidFill>
                              <a:srgbClr val="660066"/>
                            </a:solidFill>
                            <a:latin typeface="Cambria Math" panose="02040503050406030204" pitchFamily="18" charset="0"/>
                          </a:rPr>
                        </m:ctrlPr>
                      </m:accPr>
                      <m:e>
                        <m:r>
                          <a:rPr lang="en-US" b="0" i="1" smtClean="0">
                            <a:solidFill>
                              <a:srgbClr val="660066"/>
                            </a:solidFill>
                            <a:latin typeface="Cambria Math" panose="02040503050406030204" pitchFamily="18" charset="0"/>
                          </a:rPr>
                          <m:t>𝑐</m:t>
                        </m:r>
                      </m:e>
                    </m:acc>
                  </m:oMath>
                </a14:m>
                <a:r>
                  <a:rPr lang="en-US" i="1" dirty="0" smtClean="0">
                    <a:solidFill>
                      <a:srgbClr val="660066"/>
                    </a:solidFill>
                  </a:rPr>
                  <a:t> time, this includes movement time and calibration time.</a:t>
                </a:r>
                <a:endParaRPr lang="en-US" i="1" dirty="0">
                  <a:solidFill>
                    <a:srgbClr val="660066"/>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023360" y="1702820"/>
                <a:ext cx="4206241" cy="923330"/>
              </a:xfrm>
              <a:prstGeom prst="rect">
                <a:avLst/>
              </a:prstGeom>
              <a:blipFill>
                <a:blip r:embed="rId6"/>
                <a:stretch>
                  <a:fillRect l="-1010" t="-2581" b="-7742"/>
                </a:stretch>
              </a:blipFill>
              <a:ln w="19050">
                <a:solidFill>
                  <a:srgbClr val="7030A0"/>
                </a:solidFill>
                <a:prstDash val="sysDash"/>
              </a:ln>
            </p:spPr>
            <p:txBody>
              <a:bodyPr/>
              <a:lstStyle/>
              <a:p>
                <a:r>
                  <a:rPr lang="en-US">
                    <a:noFill/>
                  </a:rPr>
                  <a:t> </a:t>
                </a:r>
              </a:p>
            </p:txBody>
          </p:sp>
        </mc:Fallback>
      </mc:AlternateContent>
      <p:sp>
        <p:nvSpPr>
          <p:cNvPr id="19" name="TextBox 18"/>
          <p:cNvSpPr txBox="1"/>
          <p:nvPr/>
        </p:nvSpPr>
        <p:spPr>
          <a:xfrm>
            <a:off x="4023358" y="4165907"/>
            <a:ext cx="4206242" cy="369332"/>
          </a:xfrm>
          <a:prstGeom prst="rect">
            <a:avLst/>
          </a:prstGeom>
          <a:solidFill>
            <a:schemeClr val="bg1">
              <a:alpha val="90000"/>
            </a:schemeClr>
          </a:solidFill>
          <a:ln w="19050">
            <a:solidFill>
              <a:srgbClr val="7030A0"/>
            </a:solidFill>
            <a:prstDash val="sysDash"/>
          </a:ln>
        </p:spPr>
        <p:txBody>
          <a:bodyPr wrap="square" rtlCol="0">
            <a:spAutoFit/>
          </a:bodyPr>
          <a:lstStyle/>
          <a:p>
            <a:r>
              <a:rPr lang="en-US" i="1" dirty="0" smtClean="0">
                <a:solidFill>
                  <a:srgbClr val="660066"/>
                </a:solidFill>
              </a:rPr>
              <a:t>No node is deployed at the depot.</a:t>
            </a:r>
            <a:endParaRPr lang="en-US" i="1" dirty="0">
              <a:solidFill>
                <a:srgbClr val="660066"/>
              </a:solidFill>
            </a:endParaRPr>
          </a:p>
        </p:txBody>
      </p:sp>
      <p:sp>
        <p:nvSpPr>
          <p:cNvPr id="20" name="TextBox 19"/>
          <p:cNvSpPr txBox="1"/>
          <p:nvPr/>
        </p:nvSpPr>
        <p:spPr>
          <a:xfrm>
            <a:off x="4023358" y="2800848"/>
            <a:ext cx="4206242" cy="369332"/>
          </a:xfrm>
          <a:prstGeom prst="rect">
            <a:avLst/>
          </a:prstGeom>
          <a:solidFill>
            <a:schemeClr val="bg1">
              <a:alpha val="90000"/>
            </a:schemeClr>
          </a:solidFill>
          <a:ln w="19050">
            <a:solidFill>
              <a:srgbClr val="7030A0"/>
            </a:solidFill>
            <a:prstDash val="sysDash"/>
          </a:ln>
        </p:spPr>
        <p:txBody>
          <a:bodyPr wrap="square" rtlCol="0">
            <a:spAutoFit/>
          </a:bodyPr>
          <a:lstStyle/>
          <a:p>
            <a:r>
              <a:rPr lang="en-US" i="1" dirty="0" smtClean="0">
                <a:solidFill>
                  <a:srgbClr val="660066"/>
                </a:solidFill>
              </a:rPr>
              <a:t>We have enough mobile calibrators.</a:t>
            </a:r>
            <a:endParaRPr lang="en-US" i="1" dirty="0">
              <a:solidFill>
                <a:srgbClr val="660066"/>
              </a:solidFill>
            </a:endParaRPr>
          </a:p>
        </p:txBody>
      </p:sp>
    </p:spTree>
    <p:extLst>
      <p:ext uri="{BB962C8B-B14F-4D97-AF65-F5344CB8AC3E}">
        <p14:creationId xmlns:p14="http://schemas.microsoft.com/office/powerpoint/2010/main" val="38149208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of cost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Three major types of cost</a:t>
                </a:r>
              </a:p>
              <a:p>
                <a:pPr lvl="1"/>
                <a:r>
                  <a:rPr lang="en-US" b="1" dirty="0" smtClean="0"/>
                  <a:t>Iteration overhead</a:t>
                </a:r>
                <a:r>
                  <a:rPr lang="en-US" dirty="0" smtClean="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m:rPr>
                            <m:sty m:val="p"/>
                          </m:rPr>
                          <a:rPr lang="en-US" b="0" i="0" smtClean="0">
                            <a:latin typeface="Cambria Math" panose="02040503050406030204" pitchFamily="18" charset="0"/>
                          </a:rPr>
                          <m:t>it</m:t>
                        </m:r>
                      </m:sub>
                    </m:sSub>
                  </m:oMath>
                </a14:m>
                <a:endParaRPr lang="en-US" dirty="0" smtClean="0"/>
              </a:p>
              <a:p>
                <a:pPr lvl="1"/>
                <a:r>
                  <a:rPr lang="en-US" b="1" dirty="0" smtClean="0"/>
                  <a:t>Movement cost</a:t>
                </a:r>
                <a:r>
                  <a:rPr lang="en-US" dirty="0" smtClean="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𝑤</m:t>
                        </m:r>
                      </m:sub>
                    </m:sSub>
                    <m:d>
                      <m:dPr>
                        <m:ctrlPr>
                          <a:rPr lang="en-US" b="0" i="1" smtClean="0">
                            <a:latin typeface="Cambria Math" panose="02040503050406030204" pitchFamily="18" charset="0"/>
                          </a:rPr>
                        </m:ctrlPr>
                      </m:dPr>
                      <m:e>
                        <m:r>
                          <a:rPr lang="en-US" b="1" i="0" smtClean="0">
                            <a:latin typeface="Cambria Math" panose="02040503050406030204" pitchFamily="18" charset="0"/>
                          </a:rPr>
                          <m:t>𝐖</m:t>
                        </m:r>
                      </m:e>
                    </m:d>
                  </m:oMath>
                </a14:m>
                <a:endParaRPr lang="en-US" dirty="0" smtClean="0"/>
              </a:p>
              <a:p>
                <a:pPr lvl="1"/>
                <a:r>
                  <a:rPr lang="en-US" b="1" dirty="0" smtClean="0"/>
                  <a:t>Calibration cost</a:t>
                </a:r>
                <a:r>
                  <a:rPr lang="en-US" dirty="0" smtClean="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𝑐</m:t>
                        </m:r>
                      </m:sub>
                    </m:sSub>
                    <m:d>
                      <m:dPr>
                        <m:ctrlPr>
                          <a:rPr lang="en-US" b="0" i="1" smtClean="0">
                            <a:latin typeface="Cambria Math" panose="02040503050406030204" pitchFamily="18" charset="0"/>
                          </a:rPr>
                        </m:ctrlPr>
                      </m:dPr>
                      <m:e>
                        <m:r>
                          <a:rPr lang="en-US" b="1" i="0" smtClean="0">
                            <a:latin typeface="Cambria Math" panose="02040503050406030204" pitchFamily="18" charset="0"/>
                          </a:rPr>
                          <m:t>𝚪</m:t>
                        </m:r>
                        <m:r>
                          <a:rPr lang="en-US" b="0" i="1" smtClean="0">
                            <a:latin typeface="Cambria Math" panose="02040503050406030204" pitchFamily="18" charset="0"/>
                          </a:rPr>
                          <m:t>,</m:t>
                        </m:r>
                        <m:r>
                          <a:rPr lang="en-US" b="1" i="0" smtClean="0">
                            <a:latin typeface="Cambria Math" panose="02040503050406030204" pitchFamily="18" charset="0"/>
                          </a:rPr>
                          <m:t>𝐖</m:t>
                        </m:r>
                      </m:e>
                    </m:d>
                  </m:oMath>
                </a14:m>
                <a:endParaRPr lang="en-US" dirty="0" smtClean="0"/>
              </a:p>
              <a:p>
                <a:r>
                  <a:rPr lang="en-US" dirty="0" smtClean="0"/>
                  <a:t>The iteration overhead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m:rPr>
                            <m:sty m:val="p"/>
                          </m:rPr>
                          <a:rPr lang="en-US">
                            <a:latin typeface="Cambria Math" panose="02040503050406030204" pitchFamily="18" charset="0"/>
                          </a:rPr>
                          <m:t>it</m:t>
                        </m:r>
                      </m:sub>
                    </m:sSub>
                  </m:oMath>
                </a14:m>
                <a:r>
                  <a:rPr lang="en-US" dirty="0" smtClean="0"/>
                  <a:t> is a constant that is the same for every iteration.</a:t>
                </a:r>
              </a:p>
              <a:p>
                <a:r>
                  <a:rPr lang="en-US" dirty="0" smtClean="0"/>
                  <a:t>The movement cost is derived from the total movement time of the paths of mobile calibrators.</a:t>
                </a:r>
              </a:p>
              <a:p>
                <a:pPr marL="395288" indent="0">
                  <a:buNone/>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𝑤</m:t>
                        </m:r>
                        <m:r>
                          <a:rPr lang="en-US" b="0" i="1" smtClean="0">
                            <a:latin typeface="Cambria Math" panose="02040503050406030204" pitchFamily="18" charset="0"/>
                          </a:rPr>
                          <m:t>,</m:t>
                        </m:r>
                        <m:r>
                          <a:rPr lang="en-US" b="0" i="1" smtClean="0">
                            <a:latin typeface="Cambria Math" panose="02040503050406030204" pitchFamily="18" charset="0"/>
                          </a:rPr>
                          <m:t>𝑖</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𝜔</m:t>
                        </m:r>
                      </m:e>
                    </m:d>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sSub>
                          <m:sSubPr>
                            <m:ctrlPr>
                              <a:rPr lang="en-US" b="0" i="1" smtClean="0">
                                <a:latin typeface="Cambria Math" panose="02040503050406030204" pitchFamily="18" charset="0"/>
                              </a:rPr>
                            </m:ctrlPr>
                          </m:sSubPr>
                          <m:e>
                            <m:r>
                              <m:rPr>
                                <m:brk m:alnAt="23"/>
                              </m:rPr>
                              <a:rPr lang="en-US" b="0" i="1" smtClean="0">
                                <a:latin typeface="Cambria Math" panose="02040503050406030204" pitchFamily="18" charset="0"/>
                              </a:rPr>
                              <m:t>𝑙</m:t>
                            </m:r>
                          </m:e>
                          <m:sub>
                            <m:r>
                              <m:rPr>
                                <m:brk m:alnAt="23"/>
                              </m:rPr>
                              <a:rPr lang="en-US" b="0" i="1" smtClean="0">
                                <a:latin typeface="Cambria Math" panose="02040503050406030204" pitchFamily="18" charset="0"/>
                              </a:rPr>
                              <m:t>1</m:t>
                            </m:r>
                          </m:sub>
                        </m:sSub>
                        <m:r>
                          <m:rPr>
                            <m:brk m:alnAt="23"/>
                          </m:rPr>
                          <a:rPr lang="en-US" b="0" i="1" smtClean="0">
                            <a:latin typeface="Cambria Math" panose="02040503050406030204" pitchFamily="18" charset="0"/>
                          </a:rPr>
                          <m:t>=</m:t>
                        </m:r>
                        <m:r>
                          <a:rPr lang="en-US" b="0" i="1" smtClean="0">
                            <a:latin typeface="Cambria Math" panose="02040503050406030204" pitchFamily="18" charset="0"/>
                          </a:rPr>
                          <m:t>1</m:t>
                        </m:r>
                      </m:sub>
                      <m:sup>
                        <m:r>
                          <a:rPr lang="en-US" b="0" i="1" smtClean="0">
                            <a:latin typeface="Cambria Math" panose="02040503050406030204" pitchFamily="18" charset="0"/>
                          </a:rPr>
                          <m:t>𝐿</m:t>
                        </m:r>
                      </m:sup>
                      <m:e>
                        <m:nary>
                          <m:naryPr>
                            <m:chr m:val="∑"/>
                            <m:ctrlPr>
                              <a:rPr lang="en-US" i="1">
                                <a:latin typeface="Cambria Math" panose="02040503050406030204" pitchFamily="18" charset="0"/>
                              </a:rPr>
                            </m:ctrlPr>
                          </m:naryPr>
                          <m:sub>
                            <m:sSub>
                              <m:sSubPr>
                                <m:ctrlPr>
                                  <a:rPr lang="en-US" i="1">
                                    <a:latin typeface="Cambria Math" panose="02040503050406030204" pitchFamily="18" charset="0"/>
                                  </a:rPr>
                                </m:ctrlPr>
                              </m:sSubPr>
                              <m:e>
                                <m:r>
                                  <m:rPr>
                                    <m:brk m:alnAt="23"/>
                                  </m:rPr>
                                  <a:rPr lang="en-US" i="1">
                                    <a:latin typeface="Cambria Math" panose="02040503050406030204" pitchFamily="18" charset="0"/>
                                  </a:rPr>
                                  <m:t>𝑙</m:t>
                                </m:r>
                              </m:e>
                              <m:sub>
                                <m:r>
                                  <a:rPr lang="en-US" b="0" i="1" smtClean="0">
                                    <a:latin typeface="Cambria Math" panose="02040503050406030204" pitchFamily="18" charset="0"/>
                                  </a:rPr>
                                  <m:t>2</m:t>
                                </m:r>
                              </m:sub>
                            </m:sSub>
                            <m:r>
                              <m:rPr>
                                <m:brk m:alnAt="23"/>
                              </m:rPr>
                              <a:rPr lang="en-US" i="1">
                                <a:latin typeface="Cambria Math" panose="02040503050406030204" pitchFamily="18" charset="0"/>
                              </a:rPr>
                              <m:t>=</m:t>
                            </m:r>
                            <m:r>
                              <a:rPr lang="en-US" i="1">
                                <a:latin typeface="Cambria Math" panose="02040503050406030204" pitchFamily="18" charset="0"/>
                              </a:rPr>
                              <m:t>1</m:t>
                            </m:r>
                          </m:sub>
                          <m:sup>
                            <m:r>
                              <a:rPr lang="en-US" i="1">
                                <a:latin typeface="Cambria Math" panose="02040503050406030204" pitchFamily="18" charset="0"/>
                              </a:rPr>
                              <m:t>𝐿</m:t>
                            </m:r>
                          </m:sup>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𝑙</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𝑖</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𝜔</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𝐺</m:t>
                                    </m:r>
                                  </m:e>
                                  <m:sub>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𝑙</m:t>
                                        </m:r>
                                      </m:e>
                                      <m:sub>
                                        <m:r>
                                          <a:rPr lang="en-US" i="1">
                                            <a:latin typeface="Cambria Math" panose="02040503050406030204" pitchFamily="18" charset="0"/>
                                          </a:rPr>
                                          <m:t>2</m:t>
                                        </m:r>
                                      </m:sub>
                                    </m:sSub>
                                  </m:sub>
                                </m:sSub>
                              </m:e>
                            </m:d>
                          </m:e>
                        </m:nary>
                      </m:e>
                    </m:nary>
                  </m:oMath>
                </a14:m>
                <a:r>
                  <a:rPr lang="en-US" dirty="0" smtClean="0"/>
                  <a:t>,</a:t>
                </a:r>
              </a:p>
              <a:p>
                <a:pPr marL="395288" indent="0">
                  <a:buNone/>
                </a:pP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𝑤</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𝜔</m:t>
                        </m:r>
                      </m:e>
                    </m:d>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𝑀</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𝑤</m:t>
                            </m:r>
                            <m:r>
                              <a:rPr lang="en-US" b="0" i="1" smtClean="0">
                                <a:latin typeface="Cambria Math" panose="02040503050406030204" pitchFamily="18" charset="0"/>
                              </a:rPr>
                              <m:t>,</m:t>
                            </m:r>
                            <m:r>
                              <a:rPr lang="en-US" b="0" i="1" smtClean="0">
                                <a:latin typeface="Cambria Math" panose="02040503050406030204" pitchFamily="18" charset="0"/>
                              </a:rPr>
                              <m:t>𝑖</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𝜔</m:t>
                            </m:r>
                          </m:e>
                        </m:d>
                      </m:e>
                    </m:nary>
                  </m:oMath>
                </a14:m>
                <a:r>
                  <a:rPr lang="en-US" dirty="0" smtClean="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762" t="-1170" b="-1125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9E57DC2-970A-4B3E-BB1C-7A09969E49DF}" type="slidenum">
              <a:rPr lang="en-US" smtClean="0"/>
              <a:t>44</a:t>
            </a:fld>
            <a:endParaRPr lang="en-US" dirty="0"/>
          </a:p>
        </p:txBody>
      </p:sp>
      <p:sp>
        <p:nvSpPr>
          <p:cNvPr id="5" name="Right Brace 4"/>
          <p:cNvSpPr/>
          <p:nvPr/>
        </p:nvSpPr>
        <p:spPr>
          <a:xfrm>
            <a:off x="4663440" y="2197291"/>
            <a:ext cx="182880" cy="914400"/>
          </a:xfrm>
          <a:prstGeom prst="rightBrace">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p:cNvSpPr txBox="1"/>
              <p:nvPr/>
            </p:nvSpPr>
            <p:spPr>
              <a:xfrm>
                <a:off x="4846320" y="1708230"/>
                <a:ext cx="3383280" cy="1454757"/>
              </a:xfrm>
              <a:prstGeom prst="rect">
                <a:avLst/>
              </a:prstGeom>
              <a:noFill/>
            </p:spPr>
            <p:txBody>
              <a:bodyPr wrap="square" rtlCol="0">
                <a:spAutoFit/>
              </a:bodyPr>
              <a:lstStyle/>
              <a:p>
                <a:pPr>
                  <a:lnSpc>
                    <a:spcPct val="94000"/>
                  </a:lnSpc>
                  <a:spcBef>
                    <a:spcPts val="1000"/>
                  </a:spcBef>
                  <a:spcAft>
                    <a:spcPts val="600"/>
                  </a:spcAft>
                </a:pPr>
                <a:r>
                  <a:rPr lang="en-US" sz="2000" dirty="0" smtClean="0">
                    <a:solidFill>
                      <a:schemeClr val="tx2"/>
                    </a:solidFill>
                  </a:rPr>
                  <a:t>The total cost </a:t>
                </a:r>
                <a14:m>
                  <m:oMath xmlns:m="http://schemas.openxmlformats.org/officeDocument/2006/math">
                    <m:r>
                      <a:rPr lang="en-US" sz="2000" b="0" i="1" smtClean="0">
                        <a:solidFill>
                          <a:schemeClr val="tx2"/>
                        </a:solidFill>
                        <a:latin typeface="Cambria Math" panose="02040503050406030204" pitchFamily="18" charset="0"/>
                      </a:rPr>
                      <m:t>𝐶</m:t>
                    </m:r>
                  </m:oMath>
                </a14:m>
                <a:r>
                  <a:rPr lang="en-US" sz="2000" dirty="0" smtClean="0">
                    <a:solidFill>
                      <a:schemeClr val="tx2"/>
                    </a:solidFill>
                  </a:rPr>
                  <a:t> is the weighted sum of them, i.e.</a:t>
                </a:r>
              </a:p>
              <a:p>
                <a:pPr>
                  <a:lnSpc>
                    <a:spcPct val="94000"/>
                  </a:lnSpc>
                  <a:spcBef>
                    <a:spcPts val="1000"/>
                  </a:spcBef>
                  <a:spcAft>
                    <a:spcPts val="200"/>
                  </a:spcAft>
                </a:pPr>
                <a14:m>
                  <m:oMath xmlns:m="http://schemas.openxmlformats.org/officeDocument/2006/math">
                    <m:r>
                      <a:rPr lang="en-US" sz="2000" i="1">
                        <a:solidFill>
                          <a:schemeClr val="tx2"/>
                        </a:solidFill>
                        <a:latin typeface="Cambria Math" panose="02040503050406030204" pitchFamily="18" charset="0"/>
                      </a:rPr>
                      <m:t>𝐶</m:t>
                    </m:r>
                    <m:d>
                      <m:dPr>
                        <m:ctrlPr>
                          <a:rPr lang="en-US" sz="2000" i="1">
                            <a:solidFill>
                              <a:schemeClr val="tx2"/>
                            </a:solidFill>
                            <a:latin typeface="Cambria Math" panose="02040503050406030204" pitchFamily="18" charset="0"/>
                          </a:rPr>
                        </m:ctrlPr>
                      </m:dPr>
                      <m:e>
                        <m:r>
                          <a:rPr lang="en-US" sz="2000" b="1" i="1" smtClean="0">
                            <a:solidFill>
                              <a:schemeClr val="tx2"/>
                            </a:solidFill>
                            <a:latin typeface="Cambria Math" panose="02040503050406030204" pitchFamily="18" charset="0"/>
                          </a:rPr>
                          <m:t>𝚪</m:t>
                        </m:r>
                        <m:r>
                          <a:rPr lang="en-US" sz="2000" i="1">
                            <a:solidFill>
                              <a:schemeClr val="tx2"/>
                            </a:solidFill>
                            <a:latin typeface="Cambria Math" panose="02040503050406030204" pitchFamily="18" charset="0"/>
                          </a:rPr>
                          <m:t>,</m:t>
                        </m:r>
                        <m:r>
                          <a:rPr lang="en-US" sz="2000" b="1" i="0">
                            <a:solidFill>
                              <a:schemeClr val="tx2"/>
                            </a:solidFill>
                            <a:latin typeface="Cambria Math" panose="02040503050406030204" pitchFamily="18" charset="0"/>
                          </a:rPr>
                          <m:t>𝐖</m:t>
                        </m:r>
                      </m:e>
                    </m:d>
                    <m:r>
                      <a:rPr lang="en-US" sz="2000" i="1">
                        <a:solidFill>
                          <a:schemeClr val="tx2"/>
                        </a:solidFill>
                        <a:latin typeface="Cambria Math" panose="02040503050406030204" pitchFamily="18" charset="0"/>
                      </a:rPr>
                      <m:t>=</m:t>
                    </m:r>
                  </m:oMath>
                </a14:m>
                <a:r>
                  <a:rPr lang="en-US" sz="2000" dirty="0" smtClean="0">
                    <a:solidFill>
                      <a:schemeClr val="tx2"/>
                    </a:solidFill>
                  </a:rPr>
                  <a:t> </a:t>
                </a:r>
                <a:br>
                  <a:rPr lang="en-US" sz="2000" dirty="0" smtClean="0">
                    <a:solidFill>
                      <a:schemeClr val="tx2"/>
                    </a:solidFill>
                  </a:rPr>
                </a:br>
                <a14:m>
                  <m:oMath xmlns:m="http://schemas.openxmlformats.org/officeDocument/2006/math">
                    <m:sSub>
                      <m:sSubPr>
                        <m:ctrlPr>
                          <a:rPr lang="en-US" sz="2000" b="0" i="1" smtClean="0">
                            <a:solidFill>
                              <a:schemeClr val="tx2"/>
                            </a:solidFill>
                            <a:latin typeface="Cambria Math" panose="02040503050406030204" pitchFamily="18" charset="0"/>
                          </a:rPr>
                        </m:ctrlPr>
                      </m:sSubPr>
                      <m:e>
                        <m:r>
                          <a:rPr lang="en-US" sz="2000" b="0" i="1" smtClean="0">
                            <a:solidFill>
                              <a:schemeClr val="tx2"/>
                            </a:solidFill>
                            <a:latin typeface="Cambria Math" panose="02040503050406030204" pitchFamily="18" charset="0"/>
                          </a:rPr>
                          <m:t>𝜇</m:t>
                        </m:r>
                      </m:e>
                      <m:sub>
                        <m:r>
                          <a:rPr lang="en-US" sz="2000" b="0" i="1" smtClean="0">
                            <a:solidFill>
                              <a:schemeClr val="tx2"/>
                            </a:solidFill>
                            <a:latin typeface="Cambria Math" panose="02040503050406030204" pitchFamily="18" charset="0"/>
                          </a:rPr>
                          <m:t>0</m:t>
                        </m:r>
                      </m:sub>
                    </m:sSub>
                    <m:r>
                      <a:rPr lang="en-US" sz="2000" b="0" i="1" smtClean="0">
                        <a:solidFill>
                          <a:schemeClr val="tx2"/>
                        </a:solidFill>
                        <a:latin typeface="Cambria Math" panose="02040503050406030204" pitchFamily="18" charset="0"/>
                      </a:rPr>
                      <m:t>⋅</m:t>
                    </m:r>
                    <m:sSub>
                      <m:sSubPr>
                        <m:ctrlPr>
                          <a:rPr lang="en-US" sz="2000" b="0" i="1" smtClean="0">
                            <a:solidFill>
                              <a:schemeClr val="tx2"/>
                            </a:solidFill>
                            <a:latin typeface="Cambria Math" panose="02040503050406030204" pitchFamily="18" charset="0"/>
                          </a:rPr>
                        </m:ctrlPr>
                      </m:sSubPr>
                      <m:e>
                        <m:r>
                          <a:rPr lang="en-US" sz="2000" b="0" i="1" smtClean="0">
                            <a:solidFill>
                              <a:schemeClr val="tx2"/>
                            </a:solidFill>
                            <a:latin typeface="Cambria Math" panose="02040503050406030204" pitchFamily="18" charset="0"/>
                          </a:rPr>
                          <m:t>𝐶</m:t>
                        </m:r>
                      </m:e>
                      <m:sub>
                        <m:r>
                          <m:rPr>
                            <m:sty m:val="p"/>
                          </m:rPr>
                          <a:rPr lang="en-US" sz="2000" b="0" i="0" smtClean="0">
                            <a:solidFill>
                              <a:schemeClr val="tx2"/>
                            </a:solidFill>
                            <a:latin typeface="Cambria Math" panose="02040503050406030204" pitchFamily="18" charset="0"/>
                          </a:rPr>
                          <m:t>it</m:t>
                        </m:r>
                      </m:sub>
                    </m:sSub>
                    <m:r>
                      <a:rPr lang="en-US" sz="2000" b="0" i="1" smtClean="0">
                        <a:solidFill>
                          <a:schemeClr val="tx2"/>
                        </a:solidFill>
                        <a:latin typeface="Cambria Math" panose="02040503050406030204" pitchFamily="18" charset="0"/>
                      </a:rPr>
                      <m:t>+</m:t>
                    </m:r>
                    <m:sSub>
                      <m:sSubPr>
                        <m:ctrlPr>
                          <a:rPr lang="en-US" sz="2000" b="0" i="1" smtClean="0">
                            <a:solidFill>
                              <a:schemeClr val="tx2"/>
                            </a:solidFill>
                            <a:latin typeface="Cambria Math" panose="02040503050406030204" pitchFamily="18" charset="0"/>
                          </a:rPr>
                        </m:ctrlPr>
                      </m:sSubPr>
                      <m:e>
                        <m:r>
                          <a:rPr lang="en-US" sz="2000" b="0" i="1" smtClean="0">
                            <a:solidFill>
                              <a:schemeClr val="tx2"/>
                            </a:solidFill>
                            <a:latin typeface="Cambria Math" panose="02040503050406030204" pitchFamily="18" charset="0"/>
                          </a:rPr>
                          <m:t>𝜇</m:t>
                        </m:r>
                      </m:e>
                      <m:sub>
                        <m:r>
                          <a:rPr lang="en-US" sz="2000" b="0" i="1" smtClean="0">
                            <a:solidFill>
                              <a:schemeClr val="tx2"/>
                            </a:solidFill>
                            <a:latin typeface="Cambria Math" panose="02040503050406030204" pitchFamily="18" charset="0"/>
                          </a:rPr>
                          <m:t>𝑤</m:t>
                        </m:r>
                      </m:sub>
                    </m:sSub>
                    <m:r>
                      <a:rPr lang="en-US" sz="2000" i="1">
                        <a:solidFill>
                          <a:schemeClr val="tx2"/>
                        </a:solidFill>
                        <a:latin typeface="Cambria Math" panose="02040503050406030204" pitchFamily="18" charset="0"/>
                      </a:rPr>
                      <m:t>⋅</m:t>
                    </m:r>
                    <m:sSub>
                      <m:sSubPr>
                        <m:ctrlPr>
                          <a:rPr lang="en-US" sz="2000" b="0" i="1" smtClean="0">
                            <a:solidFill>
                              <a:schemeClr val="tx2"/>
                            </a:solidFill>
                            <a:latin typeface="Cambria Math" panose="02040503050406030204" pitchFamily="18" charset="0"/>
                          </a:rPr>
                        </m:ctrlPr>
                      </m:sSubPr>
                      <m:e>
                        <m:r>
                          <a:rPr lang="en-US" sz="2000" b="0" i="1" smtClean="0">
                            <a:solidFill>
                              <a:schemeClr val="tx2"/>
                            </a:solidFill>
                            <a:latin typeface="Cambria Math" panose="02040503050406030204" pitchFamily="18" charset="0"/>
                          </a:rPr>
                          <m:t>𝐶</m:t>
                        </m:r>
                      </m:e>
                      <m:sub>
                        <m:r>
                          <a:rPr lang="en-US" sz="2000" b="0" i="1" smtClean="0">
                            <a:solidFill>
                              <a:schemeClr val="tx2"/>
                            </a:solidFill>
                            <a:latin typeface="Cambria Math" panose="02040503050406030204" pitchFamily="18" charset="0"/>
                          </a:rPr>
                          <m:t>𝑤</m:t>
                        </m:r>
                      </m:sub>
                    </m:sSub>
                    <m:r>
                      <a:rPr lang="en-US" sz="2000" b="0" i="1" smtClean="0">
                        <a:solidFill>
                          <a:schemeClr val="tx2"/>
                        </a:solidFill>
                        <a:latin typeface="Cambria Math" panose="02040503050406030204" pitchFamily="18" charset="0"/>
                      </a:rPr>
                      <m:t>+</m:t>
                    </m:r>
                    <m:sSub>
                      <m:sSubPr>
                        <m:ctrlPr>
                          <a:rPr lang="en-US" sz="2000" b="0" i="1" smtClean="0">
                            <a:solidFill>
                              <a:schemeClr val="tx2"/>
                            </a:solidFill>
                            <a:latin typeface="Cambria Math" panose="02040503050406030204" pitchFamily="18" charset="0"/>
                          </a:rPr>
                        </m:ctrlPr>
                      </m:sSubPr>
                      <m:e>
                        <m:r>
                          <a:rPr lang="en-US" sz="2000" b="0" i="1" smtClean="0">
                            <a:solidFill>
                              <a:schemeClr val="tx2"/>
                            </a:solidFill>
                            <a:latin typeface="Cambria Math" panose="02040503050406030204" pitchFamily="18" charset="0"/>
                          </a:rPr>
                          <m:t>𝜇</m:t>
                        </m:r>
                      </m:e>
                      <m:sub>
                        <m:r>
                          <a:rPr lang="en-US" sz="2000" b="0" i="1" smtClean="0">
                            <a:solidFill>
                              <a:schemeClr val="tx2"/>
                            </a:solidFill>
                            <a:latin typeface="Cambria Math" panose="02040503050406030204" pitchFamily="18" charset="0"/>
                          </a:rPr>
                          <m:t>𝑐</m:t>
                        </m:r>
                      </m:sub>
                    </m:sSub>
                    <m:r>
                      <a:rPr lang="en-US" sz="2000" b="0" i="1" smtClean="0">
                        <a:solidFill>
                          <a:schemeClr val="tx2"/>
                        </a:solidFill>
                        <a:latin typeface="Cambria Math" panose="02040503050406030204" pitchFamily="18" charset="0"/>
                      </a:rPr>
                      <m:t>⋅</m:t>
                    </m:r>
                    <m:sSub>
                      <m:sSubPr>
                        <m:ctrlPr>
                          <a:rPr lang="en-US" sz="2000" b="0" i="1" smtClean="0">
                            <a:solidFill>
                              <a:schemeClr val="tx2"/>
                            </a:solidFill>
                            <a:latin typeface="Cambria Math" panose="02040503050406030204" pitchFamily="18" charset="0"/>
                          </a:rPr>
                        </m:ctrlPr>
                      </m:sSubPr>
                      <m:e>
                        <m:r>
                          <a:rPr lang="en-US" sz="2000" b="0" i="1" smtClean="0">
                            <a:solidFill>
                              <a:schemeClr val="tx2"/>
                            </a:solidFill>
                            <a:latin typeface="Cambria Math" panose="02040503050406030204" pitchFamily="18" charset="0"/>
                          </a:rPr>
                          <m:t>𝐶</m:t>
                        </m:r>
                      </m:e>
                      <m:sub>
                        <m:r>
                          <a:rPr lang="en-US" sz="2000" b="0" i="1" smtClean="0">
                            <a:solidFill>
                              <a:schemeClr val="tx2"/>
                            </a:solidFill>
                            <a:latin typeface="Cambria Math" panose="02040503050406030204" pitchFamily="18" charset="0"/>
                          </a:rPr>
                          <m:t>𝑐</m:t>
                        </m:r>
                      </m:sub>
                    </m:sSub>
                  </m:oMath>
                </a14:m>
                <a:r>
                  <a:rPr lang="en-US" sz="2000" dirty="0" smtClean="0">
                    <a:solidFill>
                      <a:schemeClr val="tx2"/>
                    </a:solidFill>
                  </a:rPr>
                  <a:t> .</a:t>
                </a:r>
              </a:p>
            </p:txBody>
          </p:sp>
        </mc:Choice>
        <mc:Fallback xmlns="">
          <p:sp>
            <p:nvSpPr>
              <p:cNvPr id="6" name="TextBox 5"/>
              <p:cNvSpPr txBox="1">
                <a:spLocks noRot="1" noChangeAspect="1" noMove="1" noResize="1" noEditPoints="1" noAdjustHandles="1" noChangeArrowheads="1" noChangeShapeType="1" noTextEdit="1"/>
              </p:cNvSpPr>
              <p:nvPr/>
            </p:nvSpPr>
            <p:spPr>
              <a:xfrm>
                <a:off x="4846320" y="1708230"/>
                <a:ext cx="3383280" cy="1454757"/>
              </a:xfrm>
              <a:prstGeom prst="rect">
                <a:avLst/>
              </a:prstGeom>
              <a:blipFill>
                <a:blip r:embed="rId3"/>
                <a:stretch>
                  <a:fillRect l="-1802" t="-3347" b="-6695"/>
                </a:stretch>
              </a:blipFill>
            </p:spPr>
            <p:txBody>
              <a:bodyPr/>
              <a:lstStyle/>
              <a:p>
                <a:r>
                  <a:rPr lang="en-US">
                    <a:noFill/>
                  </a:rPr>
                  <a:t> </a:t>
                </a:r>
              </a:p>
            </p:txBody>
          </p:sp>
        </mc:Fallback>
      </mc:AlternateContent>
    </p:spTree>
    <p:extLst>
      <p:ext uri="{BB962C8B-B14F-4D97-AF65-F5344CB8AC3E}">
        <p14:creationId xmlns:p14="http://schemas.microsoft.com/office/powerpoint/2010/main" val="1891535582"/>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Calibration cost</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45</a:t>
            </a:fld>
            <a:endParaRPr lang="en-US" dirty="0"/>
          </a:p>
        </p:txBody>
      </p:sp>
      <p:grpSp>
        <p:nvGrpSpPr>
          <p:cNvPr id="35" name="Group 34"/>
          <p:cNvGrpSpPr>
            <a:grpSpLocks noChangeAspect="1"/>
          </p:cNvGrpSpPr>
          <p:nvPr/>
        </p:nvGrpSpPr>
        <p:grpSpPr>
          <a:xfrm>
            <a:off x="1026414" y="2036844"/>
            <a:ext cx="7205472" cy="3830557"/>
            <a:chOff x="311702" y="1164150"/>
            <a:chExt cx="8520595" cy="4529700"/>
          </a:xfrm>
        </p:grpSpPr>
        <p:pic>
          <p:nvPicPr>
            <p:cNvPr id="5" name="Google Shape;508;p42"/>
            <p:cNvPicPr preferRelativeResize="0"/>
            <p:nvPr/>
          </p:nvPicPr>
          <p:blipFill rotWithShape="1">
            <a:blip r:embed="rId2">
              <a:alphaModFix/>
            </a:blip>
            <a:srcRect l="49914"/>
            <a:stretch/>
          </p:blipFill>
          <p:spPr>
            <a:xfrm>
              <a:off x="311702" y="1164150"/>
              <a:ext cx="2314050" cy="4529700"/>
            </a:xfrm>
            <a:prstGeom prst="rect">
              <a:avLst/>
            </a:prstGeom>
            <a:noFill/>
            <a:ln>
              <a:noFill/>
            </a:ln>
          </p:spPr>
        </p:pic>
        <p:grpSp>
          <p:nvGrpSpPr>
            <p:cNvPr id="6" name="Google Shape;509;p42"/>
            <p:cNvGrpSpPr/>
            <p:nvPr/>
          </p:nvGrpSpPr>
          <p:grpSpPr>
            <a:xfrm>
              <a:off x="3418610" y="1317513"/>
              <a:ext cx="5413687" cy="4222975"/>
              <a:chOff x="2727738" y="1640163"/>
              <a:chExt cx="5413687" cy="4222975"/>
            </a:xfrm>
          </p:grpSpPr>
          <p:grpSp>
            <p:nvGrpSpPr>
              <p:cNvPr id="11" name="Google Shape;510;p42"/>
              <p:cNvGrpSpPr/>
              <p:nvPr/>
            </p:nvGrpSpPr>
            <p:grpSpPr>
              <a:xfrm>
                <a:off x="2727738" y="1640163"/>
                <a:ext cx="1848413" cy="2163306"/>
                <a:chOff x="2727738" y="1640163"/>
                <a:chExt cx="1848413" cy="2163306"/>
              </a:xfrm>
            </p:grpSpPr>
            <p:sp>
              <p:nvSpPr>
                <p:cNvPr id="27" name="Google Shape;511;p42"/>
                <p:cNvSpPr txBox="1"/>
                <p:nvPr/>
              </p:nvSpPr>
              <p:spPr>
                <a:xfrm>
                  <a:off x="2727738" y="1640163"/>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n</a:t>
                  </a:r>
                  <a:r>
                    <a:rPr lang="en" sz="1800" baseline="-25000">
                      <a:solidFill>
                        <a:schemeClr val="dk1"/>
                      </a:solidFill>
                      <a:latin typeface="Cambria"/>
                      <a:ea typeface="Cambria"/>
                      <a:cs typeface="Cambria"/>
                      <a:sym typeface="Cambria"/>
                    </a:rPr>
                    <a:t>4</a:t>
                  </a:r>
                  <a:endParaRPr/>
                </a:p>
              </p:txBody>
            </p:sp>
            <p:pic>
              <p:nvPicPr>
                <p:cNvPr id="28" name="Google Shape;512;p42"/>
                <p:cNvPicPr preferRelativeResize="0"/>
                <p:nvPr/>
              </p:nvPicPr>
              <p:blipFill>
                <a:blip r:embed="rId3">
                  <a:alphaModFix/>
                </a:blip>
                <a:stretch>
                  <a:fillRect/>
                </a:stretch>
              </p:blipFill>
              <p:spPr>
                <a:xfrm>
                  <a:off x="3408450" y="1640238"/>
                  <a:ext cx="681825" cy="485875"/>
                </a:xfrm>
                <a:prstGeom prst="rect">
                  <a:avLst/>
                </a:prstGeom>
                <a:noFill/>
                <a:ln>
                  <a:noFill/>
                </a:ln>
              </p:spPr>
            </p:pic>
            <p:pic>
              <p:nvPicPr>
                <p:cNvPr id="29" name="Google Shape;513;p42"/>
                <p:cNvPicPr preferRelativeResize="0"/>
                <p:nvPr/>
              </p:nvPicPr>
              <p:blipFill>
                <a:blip r:embed="rId4">
                  <a:alphaModFix/>
                </a:blip>
                <a:stretch>
                  <a:fillRect/>
                </a:stretch>
              </p:blipFill>
              <p:spPr>
                <a:xfrm>
                  <a:off x="4090275" y="2199394"/>
                  <a:ext cx="485875" cy="485875"/>
                </a:xfrm>
                <a:prstGeom prst="rect">
                  <a:avLst/>
                </a:prstGeom>
                <a:noFill/>
                <a:ln>
                  <a:noFill/>
                </a:ln>
              </p:spPr>
            </p:pic>
            <p:pic>
              <p:nvPicPr>
                <p:cNvPr id="30" name="Google Shape;514;p42"/>
                <p:cNvPicPr preferRelativeResize="0"/>
                <p:nvPr/>
              </p:nvPicPr>
              <p:blipFill>
                <a:blip r:embed="rId5">
                  <a:alphaModFix/>
                </a:blip>
                <a:stretch>
                  <a:fillRect/>
                </a:stretch>
              </p:blipFill>
              <p:spPr>
                <a:xfrm>
                  <a:off x="4090275" y="2758494"/>
                  <a:ext cx="485876" cy="485876"/>
                </a:xfrm>
                <a:prstGeom prst="rect">
                  <a:avLst/>
                </a:prstGeom>
                <a:noFill/>
                <a:ln>
                  <a:noFill/>
                </a:ln>
              </p:spPr>
            </p:pic>
            <p:pic>
              <p:nvPicPr>
                <p:cNvPr id="31" name="Google Shape;515;p42"/>
                <p:cNvPicPr preferRelativeResize="0"/>
                <p:nvPr/>
              </p:nvPicPr>
              <p:blipFill>
                <a:blip r:embed="rId6">
                  <a:alphaModFix/>
                </a:blip>
                <a:stretch>
                  <a:fillRect/>
                </a:stretch>
              </p:blipFill>
              <p:spPr>
                <a:xfrm>
                  <a:off x="4090275" y="3317594"/>
                  <a:ext cx="485875" cy="485875"/>
                </a:xfrm>
                <a:prstGeom prst="rect">
                  <a:avLst/>
                </a:prstGeom>
                <a:noFill/>
                <a:ln>
                  <a:noFill/>
                </a:ln>
              </p:spPr>
            </p:pic>
            <p:cxnSp>
              <p:nvCxnSpPr>
                <p:cNvPr id="32" name="Google Shape;516;p42"/>
                <p:cNvCxnSpPr>
                  <a:endCxn id="29" idx="1"/>
                </p:cNvCxnSpPr>
                <p:nvPr/>
              </p:nvCxnSpPr>
              <p:spPr>
                <a:xfrm rot="-5400000" flipH="1">
                  <a:off x="3722775" y="2074831"/>
                  <a:ext cx="394200" cy="340800"/>
                </a:xfrm>
                <a:prstGeom prst="bentConnector2">
                  <a:avLst/>
                </a:prstGeom>
                <a:noFill/>
                <a:ln w="28575" cap="flat" cmpd="sng">
                  <a:solidFill>
                    <a:schemeClr val="accent2"/>
                  </a:solidFill>
                  <a:prstDash val="solid"/>
                  <a:round/>
                  <a:headEnd type="none" w="med" len="med"/>
                  <a:tailEnd type="none" w="med" len="med"/>
                </a:ln>
              </p:spPr>
            </p:cxnSp>
            <p:cxnSp>
              <p:nvCxnSpPr>
                <p:cNvPr id="33" name="Google Shape;517;p42"/>
                <p:cNvCxnSpPr>
                  <a:endCxn id="30" idx="1"/>
                </p:cNvCxnSpPr>
                <p:nvPr/>
              </p:nvCxnSpPr>
              <p:spPr>
                <a:xfrm rot="-5400000" flipH="1">
                  <a:off x="3443175" y="2354332"/>
                  <a:ext cx="953400" cy="340800"/>
                </a:xfrm>
                <a:prstGeom prst="bentConnector2">
                  <a:avLst/>
                </a:prstGeom>
                <a:noFill/>
                <a:ln w="28575" cap="flat" cmpd="sng">
                  <a:solidFill>
                    <a:schemeClr val="accent2"/>
                  </a:solidFill>
                  <a:prstDash val="solid"/>
                  <a:round/>
                  <a:headEnd type="none" w="med" len="med"/>
                  <a:tailEnd type="none" w="med" len="med"/>
                </a:ln>
              </p:spPr>
            </p:cxnSp>
            <p:cxnSp>
              <p:nvCxnSpPr>
                <p:cNvPr id="34" name="Google Shape;518;p42"/>
                <p:cNvCxnSpPr>
                  <a:stCxn id="28" idx="2"/>
                  <a:endCxn id="31" idx="1"/>
                </p:cNvCxnSpPr>
                <p:nvPr/>
              </p:nvCxnSpPr>
              <p:spPr>
                <a:xfrm rot="-5400000" flipH="1">
                  <a:off x="3202612" y="2672863"/>
                  <a:ext cx="1434300" cy="340800"/>
                </a:xfrm>
                <a:prstGeom prst="bentConnector2">
                  <a:avLst/>
                </a:prstGeom>
                <a:noFill/>
                <a:ln w="28575" cap="flat" cmpd="sng">
                  <a:solidFill>
                    <a:schemeClr val="accent2"/>
                  </a:solidFill>
                  <a:prstDash val="solid"/>
                  <a:round/>
                  <a:headEnd type="none" w="med" len="med"/>
                  <a:tailEnd type="none" w="med" len="med"/>
                </a:ln>
              </p:spPr>
            </p:cxnSp>
          </p:grpSp>
          <p:sp>
            <p:nvSpPr>
              <p:cNvPr id="12" name="Google Shape;519;p42"/>
              <p:cNvSpPr/>
              <p:nvPr/>
            </p:nvSpPr>
            <p:spPr>
              <a:xfrm>
                <a:off x="4781725" y="2366888"/>
                <a:ext cx="1585500" cy="150900"/>
              </a:xfrm>
              <a:prstGeom prst="rect">
                <a:avLst/>
              </a:prstGeom>
              <a:solidFill>
                <a:srgbClr val="B6D7A8"/>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 name="Google Shape;520;p42"/>
              <p:cNvSpPr/>
              <p:nvPr/>
            </p:nvSpPr>
            <p:spPr>
              <a:xfrm>
                <a:off x="4781725" y="2926000"/>
                <a:ext cx="906000" cy="150900"/>
              </a:xfrm>
              <a:prstGeom prst="rect">
                <a:avLst/>
              </a:prstGeom>
              <a:solidFill>
                <a:srgbClr val="B6D7A8"/>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521;p42"/>
              <p:cNvSpPr/>
              <p:nvPr/>
            </p:nvSpPr>
            <p:spPr>
              <a:xfrm>
                <a:off x="4781725" y="3485100"/>
                <a:ext cx="3359700" cy="150900"/>
              </a:xfrm>
              <a:prstGeom prst="rect">
                <a:avLst/>
              </a:prstGeom>
              <a:solidFill>
                <a:srgbClr val="B6D7A8"/>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522;p42"/>
              <p:cNvSpPr/>
              <p:nvPr/>
            </p:nvSpPr>
            <p:spPr>
              <a:xfrm>
                <a:off x="4781725" y="4594038"/>
                <a:ext cx="1585500" cy="150900"/>
              </a:xfrm>
              <a:prstGeom prst="rect">
                <a:avLst/>
              </a:prstGeom>
              <a:solidFill>
                <a:srgbClr val="B6D7A8"/>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 name="Google Shape;523;p42"/>
              <p:cNvSpPr/>
              <p:nvPr/>
            </p:nvSpPr>
            <p:spPr>
              <a:xfrm>
                <a:off x="4781725" y="5153150"/>
                <a:ext cx="2491500" cy="150900"/>
              </a:xfrm>
              <a:prstGeom prst="rect">
                <a:avLst/>
              </a:prstGeom>
              <a:solidFill>
                <a:srgbClr val="B6D7A8"/>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17" name="Google Shape;524;p42"/>
              <p:cNvGrpSpPr/>
              <p:nvPr/>
            </p:nvGrpSpPr>
            <p:grpSpPr>
              <a:xfrm>
                <a:off x="2727738" y="3879100"/>
                <a:ext cx="1848412" cy="1606875"/>
                <a:chOff x="2727738" y="3879100"/>
                <a:chExt cx="1848412" cy="1606875"/>
              </a:xfrm>
            </p:grpSpPr>
            <p:pic>
              <p:nvPicPr>
                <p:cNvPr id="21" name="Google Shape;525;p42"/>
                <p:cNvPicPr preferRelativeResize="0"/>
                <p:nvPr/>
              </p:nvPicPr>
              <p:blipFill>
                <a:blip r:embed="rId3">
                  <a:alphaModFix/>
                </a:blip>
                <a:stretch>
                  <a:fillRect/>
                </a:stretch>
              </p:blipFill>
              <p:spPr>
                <a:xfrm>
                  <a:off x="3408450" y="3879175"/>
                  <a:ext cx="681825" cy="485875"/>
                </a:xfrm>
                <a:prstGeom prst="rect">
                  <a:avLst/>
                </a:prstGeom>
                <a:noFill/>
                <a:ln>
                  <a:noFill/>
                </a:ln>
              </p:spPr>
            </p:pic>
            <p:sp>
              <p:nvSpPr>
                <p:cNvPr id="22" name="Google Shape;526;p42"/>
                <p:cNvSpPr txBox="1"/>
                <p:nvPr/>
              </p:nvSpPr>
              <p:spPr>
                <a:xfrm>
                  <a:off x="2727738" y="3879100"/>
                  <a:ext cx="486000" cy="48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1600"/>
                    </a:spcAft>
                    <a:buNone/>
                  </a:pPr>
                  <a:r>
                    <a:rPr lang="en" sz="1800" i="1">
                      <a:solidFill>
                        <a:schemeClr val="dk1"/>
                      </a:solidFill>
                      <a:latin typeface="Cambria"/>
                      <a:ea typeface="Cambria"/>
                      <a:cs typeface="Cambria"/>
                      <a:sym typeface="Cambria"/>
                    </a:rPr>
                    <a:t>n</a:t>
                  </a:r>
                  <a:r>
                    <a:rPr lang="en" sz="1800" baseline="-25000">
                      <a:solidFill>
                        <a:schemeClr val="dk1"/>
                      </a:solidFill>
                      <a:latin typeface="Cambria"/>
                      <a:ea typeface="Cambria"/>
                      <a:cs typeface="Cambria"/>
                      <a:sym typeface="Cambria"/>
                    </a:rPr>
                    <a:t>5</a:t>
                  </a:r>
                  <a:endParaRPr/>
                </a:p>
              </p:txBody>
            </p:sp>
            <p:pic>
              <p:nvPicPr>
                <p:cNvPr id="23" name="Google Shape;527;p42"/>
                <p:cNvPicPr preferRelativeResize="0"/>
                <p:nvPr/>
              </p:nvPicPr>
              <p:blipFill>
                <a:blip r:embed="rId4">
                  <a:alphaModFix/>
                </a:blip>
                <a:stretch>
                  <a:fillRect/>
                </a:stretch>
              </p:blipFill>
              <p:spPr>
                <a:xfrm>
                  <a:off x="4090275" y="4440744"/>
                  <a:ext cx="485875" cy="485875"/>
                </a:xfrm>
                <a:prstGeom prst="rect">
                  <a:avLst/>
                </a:prstGeom>
                <a:noFill/>
                <a:ln>
                  <a:noFill/>
                </a:ln>
              </p:spPr>
            </p:pic>
            <p:cxnSp>
              <p:nvCxnSpPr>
                <p:cNvPr id="24" name="Google Shape;528;p42"/>
                <p:cNvCxnSpPr>
                  <a:endCxn id="23" idx="1"/>
                </p:cNvCxnSpPr>
                <p:nvPr/>
              </p:nvCxnSpPr>
              <p:spPr>
                <a:xfrm rot="-5400000" flipH="1">
                  <a:off x="3722775" y="4316181"/>
                  <a:ext cx="394200" cy="340800"/>
                </a:xfrm>
                <a:prstGeom prst="bentConnector2">
                  <a:avLst/>
                </a:prstGeom>
                <a:noFill/>
                <a:ln w="28575" cap="flat" cmpd="sng">
                  <a:solidFill>
                    <a:schemeClr val="accent2"/>
                  </a:solidFill>
                  <a:prstDash val="solid"/>
                  <a:round/>
                  <a:headEnd type="none" w="med" len="med"/>
                  <a:tailEnd type="none" w="med" len="med"/>
                </a:ln>
              </p:spPr>
            </p:cxnSp>
            <p:cxnSp>
              <p:nvCxnSpPr>
                <p:cNvPr id="25" name="Google Shape;529;p42"/>
                <p:cNvCxnSpPr>
                  <a:endCxn id="26" idx="1"/>
                </p:cNvCxnSpPr>
                <p:nvPr/>
              </p:nvCxnSpPr>
              <p:spPr>
                <a:xfrm rot="-5400000" flipH="1">
                  <a:off x="3443025" y="4595788"/>
                  <a:ext cx="953700" cy="340800"/>
                </a:xfrm>
                <a:prstGeom prst="bentConnector2">
                  <a:avLst/>
                </a:prstGeom>
                <a:noFill/>
                <a:ln w="28575" cap="flat" cmpd="sng">
                  <a:solidFill>
                    <a:schemeClr val="accent2"/>
                  </a:solidFill>
                  <a:prstDash val="solid"/>
                  <a:round/>
                  <a:headEnd type="none" w="med" len="med"/>
                  <a:tailEnd type="none" w="med" len="med"/>
                </a:ln>
              </p:spPr>
            </p:cxnSp>
            <p:pic>
              <p:nvPicPr>
                <p:cNvPr id="26" name="Google Shape;530;p42"/>
                <p:cNvPicPr preferRelativeResize="0"/>
                <p:nvPr/>
              </p:nvPicPr>
              <p:blipFill>
                <a:blip r:embed="rId7">
                  <a:alphaModFix/>
                </a:blip>
                <a:stretch>
                  <a:fillRect/>
                </a:stretch>
              </p:blipFill>
              <p:spPr>
                <a:xfrm>
                  <a:off x="4090275" y="5000100"/>
                  <a:ext cx="485875" cy="485875"/>
                </a:xfrm>
                <a:prstGeom prst="rect">
                  <a:avLst/>
                </a:prstGeom>
                <a:noFill/>
                <a:ln>
                  <a:noFill/>
                </a:ln>
              </p:spPr>
            </p:pic>
          </p:grpSp>
          <p:sp>
            <p:nvSpPr>
              <p:cNvPr id="18" name="Google Shape;531;p42"/>
              <p:cNvSpPr/>
              <p:nvPr/>
            </p:nvSpPr>
            <p:spPr>
              <a:xfrm>
                <a:off x="4781725" y="1813438"/>
                <a:ext cx="3359700" cy="150900"/>
              </a:xfrm>
              <a:prstGeom prst="rect">
                <a:avLst/>
              </a:prstGeom>
              <a:solidFill>
                <a:srgbClr val="A4C2F4"/>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 name="Google Shape;532;p42"/>
              <p:cNvSpPr/>
              <p:nvPr/>
            </p:nvSpPr>
            <p:spPr>
              <a:xfrm>
                <a:off x="4781725" y="4039575"/>
                <a:ext cx="2491500" cy="150900"/>
              </a:xfrm>
              <a:prstGeom prst="rect">
                <a:avLst/>
              </a:prstGeom>
              <a:solidFill>
                <a:srgbClr val="A4C2F4"/>
              </a:solidFill>
              <a:ln w="19050"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533;p42"/>
              <p:cNvSpPr/>
              <p:nvPr/>
            </p:nvSpPr>
            <p:spPr>
              <a:xfrm>
                <a:off x="4781725" y="5712238"/>
                <a:ext cx="3359700" cy="150900"/>
              </a:xfrm>
              <a:prstGeom prst="rect">
                <a:avLst/>
              </a:prstGeom>
              <a:solidFill>
                <a:srgbClr val="F9CB9C"/>
              </a:solidFill>
              <a:ln w="19050"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cxnSp>
          <p:nvCxnSpPr>
            <p:cNvPr id="7" name="Google Shape;534;p42"/>
            <p:cNvCxnSpPr>
              <a:endCxn id="20" idx="3"/>
            </p:cNvCxnSpPr>
            <p:nvPr/>
          </p:nvCxnSpPr>
          <p:spPr>
            <a:xfrm>
              <a:off x="8832297" y="1566238"/>
              <a:ext cx="0" cy="3898800"/>
            </a:xfrm>
            <a:prstGeom prst="straightConnector1">
              <a:avLst/>
            </a:prstGeom>
            <a:noFill/>
            <a:ln w="19050" cap="flat" cmpd="sng">
              <a:solidFill>
                <a:srgbClr val="B45F06"/>
              </a:solidFill>
              <a:prstDash val="dash"/>
              <a:round/>
              <a:headEnd type="none" w="med" len="med"/>
              <a:tailEnd type="none" w="med" len="med"/>
            </a:ln>
          </p:spPr>
        </p:cxnSp>
        <p:cxnSp>
          <p:nvCxnSpPr>
            <p:cNvPr id="8" name="Google Shape;535;p42"/>
            <p:cNvCxnSpPr>
              <a:stCxn id="19" idx="3"/>
              <a:endCxn id="16" idx="3"/>
            </p:cNvCxnSpPr>
            <p:nvPr/>
          </p:nvCxnSpPr>
          <p:spPr>
            <a:xfrm>
              <a:off x="7964097" y="3792375"/>
              <a:ext cx="0" cy="1113600"/>
            </a:xfrm>
            <a:prstGeom prst="straightConnector1">
              <a:avLst/>
            </a:prstGeom>
            <a:noFill/>
            <a:ln w="19050" cap="flat" cmpd="sng">
              <a:solidFill>
                <a:srgbClr val="1155CC"/>
              </a:solidFill>
              <a:prstDash val="dash"/>
              <a:round/>
              <a:headEnd type="none" w="med" len="med"/>
              <a:tailEnd type="none" w="med" len="med"/>
            </a:ln>
          </p:spPr>
        </p:cxnSp>
        <p:cxnSp>
          <p:nvCxnSpPr>
            <p:cNvPr id="9" name="Google Shape;536;p42"/>
            <p:cNvCxnSpPr>
              <a:stCxn id="27" idx="1"/>
            </p:cNvCxnSpPr>
            <p:nvPr/>
          </p:nvCxnSpPr>
          <p:spPr>
            <a:xfrm flipH="1">
              <a:off x="2554310" y="1560513"/>
              <a:ext cx="864300" cy="2382900"/>
            </a:xfrm>
            <a:prstGeom prst="straightConnector1">
              <a:avLst/>
            </a:prstGeom>
            <a:noFill/>
            <a:ln w="38100" cap="flat" cmpd="sng">
              <a:solidFill>
                <a:schemeClr val="lt2"/>
              </a:solidFill>
              <a:prstDash val="solid"/>
              <a:round/>
              <a:headEnd type="none" w="med" len="med"/>
              <a:tailEnd type="triangle" w="med" len="med"/>
            </a:ln>
          </p:spPr>
        </p:cxnSp>
        <p:cxnSp>
          <p:nvCxnSpPr>
            <p:cNvPr id="10" name="Google Shape;537;p42"/>
            <p:cNvCxnSpPr>
              <a:stCxn id="22" idx="1"/>
            </p:cNvCxnSpPr>
            <p:nvPr/>
          </p:nvCxnSpPr>
          <p:spPr>
            <a:xfrm flipH="1">
              <a:off x="2554310" y="3799450"/>
              <a:ext cx="864300" cy="181500"/>
            </a:xfrm>
            <a:prstGeom prst="straightConnector1">
              <a:avLst/>
            </a:prstGeom>
            <a:noFill/>
            <a:ln w="38100" cap="flat" cmpd="sng">
              <a:solidFill>
                <a:schemeClr val="lt2"/>
              </a:solidFill>
              <a:prstDash val="solid"/>
              <a:round/>
              <a:headEnd type="none" w="med" len="med"/>
              <a:tailEnd type="triangle" w="med" len="med"/>
            </a:ln>
          </p:spPr>
        </p:cxnSp>
      </p:grpSp>
      <p:cxnSp>
        <p:nvCxnSpPr>
          <p:cNvPr id="36" name="Straight Arrow Connector 35"/>
          <p:cNvCxnSpPr>
            <a:stCxn id="27" idx="2"/>
          </p:cNvCxnSpPr>
          <p:nvPr/>
        </p:nvCxnSpPr>
        <p:spPr>
          <a:xfrm flipH="1">
            <a:off x="2922884" y="2577524"/>
            <a:ext cx="936392" cy="1809614"/>
          </a:xfrm>
          <a:prstGeom prst="straightConnector1">
            <a:avLst/>
          </a:prstGeom>
          <a:ln w="34925">
            <a:solidFill>
              <a:schemeClr val="accent2"/>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2" idx="1"/>
          </p:cNvCxnSpPr>
          <p:nvPr/>
        </p:nvCxnSpPr>
        <p:spPr>
          <a:xfrm flipH="1">
            <a:off x="2922884" y="4265395"/>
            <a:ext cx="730898" cy="121743"/>
          </a:xfrm>
          <a:prstGeom prst="straightConnector1">
            <a:avLst/>
          </a:prstGeom>
          <a:ln w="34925">
            <a:solidFill>
              <a:schemeClr val="accent2"/>
            </a:solidFill>
            <a:tailEnd type="triangle"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p:cNvSpPr txBox="1"/>
              <p:nvPr/>
            </p:nvSpPr>
            <p:spPr>
              <a:xfrm>
                <a:off x="2778298" y="4495431"/>
                <a:ext cx="1644637" cy="923330"/>
              </a:xfrm>
              <a:prstGeom prst="rect">
                <a:avLst/>
              </a:prstGeom>
              <a:noFill/>
            </p:spPr>
            <p:txBody>
              <a:bodyPr wrap="square" rtlCol="0">
                <a:spAutoFit/>
              </a:bodyPr>
              <a:lstStyle/>
              <a:p>
                <a14:m>
                  <m:oMath xmlns:m="http://schemas.openxmlformats.org/officeDocument/2006/math">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𝑛</m:t>
                        </m:r>
                      </m:e>
                      <m:sub>
                        <m:r>
                          <a:rPr lang="en-US" b="0" i="1" smtClean="0">
                            <a:solidFill>
                              <a:schemeClr val="tx2"/>
                            </a:solidFill>
                            <a:latin typeface="Cambria Math" panose="02040503050406030204" pitchFamily="18" charset="0"/>
                          </a:rPr>
                          <m:t>4</m:t>
                        </m:r>
                      </m:sub>
                    </m:sSub>
                  </m:oMath>
                </a14:m>
                <a:r>
                  <a:rPr lang="en-US" dirty="0" smtClean="0">
                    <a:solidFill>
                      <a:schemeClr val="tx2"/>
                    </a:solidFill>
                  </a:rPr>
                  <a:t> and </a:t>
                </a:r>
                <a14:m>
                  <m:oMath xmlns:m="http://schemas.openxmlformats.org/officeDocument/2006/math">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𝑛</m:t>
                        </m:r>
                      </m:e>
                      <m:sub>
                        <m:r>
                          <a:rPr lang="en-US" b="0" i="1" smtClean="0">
                            <a:solidFill>
                              <a:schemeClr val="tx2"/>
                            </a:solidFill>
                            <a:latin typeface="Cambria Math" panose="02040503050406030204" pitchFamily="18" charset="0"/>
                          </a:rPr>
                          <m:t>5</m:t>
                        </m:r>
                      </m:sub>
                    </m:sSub>
                  </m:oMath>
                </a14:m>
                <a:r>
                  <a:rPr lang="en-US" dirty="0" smtClean="0">
                    <a:solidFill>
                      <a:schemeClr val="tx2"/>
                    </a:solidFill>
                  </a:rPr>
                  <a:t> are both deployed at spot </a:t>
                </a:r>
                <a14:m>
                  <m:oMath xmlns:m="http://schemas.openxmlformats.org/officeDocument/2006/math">
                    <m:sSub>
                      <m:sSubPr>
                        <m:ctrlPr>
                          <a:rPr lang="en-US" b="0" i="1" smtClean="0">
                            <a:solidFill>
                              <a:schemeClr val="tx2"/>
                            </a:solidFill>
                            <a:latin typeface="Cambria Math" panose="02040503050406030204" pitchFamily="18" charset="0"/>
                          </a:rPr>
                        </m:ctrlPr>
                      </m:sSubPr>
                      <m:e>
                        <m:r>
                          <a:rPr lang="en-US" b="0" i="1" smtClean="0">
                            <a:solidFill>
                              <a:schemeClr val="tx2"/>
                            </a:solidFill>
                            <a:latin typeface="Cambria Math" panose="02040503050406030204" pitchFamily="18" charset="0"/>
                          </a:rPr>
                          <m:t>𝜈</m:t>
                        </m:r>
                      </m:e>
                      <m:sub>
                        <m:r>
                          <a:rPr lang="en-US" b="0" i="1" smtClean="0">
                            <a:solidFill>
                              <a:schemeClr val="tx2"/>
                            </a:solidFill>
                            <a:latin typeface="Cambria Math" panose="02040503050406030204" pitchFamily="18" charset="0"/>
                          </a:rPr>
                          <m:t>𝑙</m:t>
                        </m:r>
                      </m:sub>
                    </m:sSub>
                  </m:oMath>
                </a14:m>
                <a:endParaRPr lang="en-US" dirty="0">
                  <a:solidFill>
                    <a:schemeClr val="tx2"/>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2778298" y="4495431"/>
                <a:ext cx="1644637" cy="923330"/>
              </a:xfrm>
              <a:prstGeom prst="rect">
                <a:avLst/>
              </a:prstGeom>
              <a:blipFill>
                <a:blip r:embed="rId8"/>
                <a:stretch>
                  <a:fillRect l="-3333" t="-3289" b="-9211"/>
                </a:stretch>
              </a:blipFill>
            </p:spPr>
            <p:txBody>
              <a:bodyPr/>
              <a:lstStyle/>
              <a:p>
                <a:r>
                  <a:rPr lang="en-US">
                    <a:noFill/>
                  </a:rPr>
                  <a:t> </a:t>
                </a:r>
              </a:p>
            </p:txBody>
          </p:sp>
        </mc:Fallback>
      </mc:AlternateContent>
      <p:sp>
        <p:nvSpPr>
          <p:cNvPr id="42" name="TextBox 41"/>
          <p:cNvSpPr txBox="1"/>
          <p:nvPr/>
        </p:nvSpPr>
        <p:spPr>
          <a:xfrm>
            <a:off x="3200400" y="1404950"/>
            <a:ext cx="5029200" cy="646331"/>
          </a:xfrm>
          <a:prstGeom prst="rect">
            <a:avLst/>
          </a:prstGeom>
          <a:solidFill>
            <a:schemeClr val="bg1">
              <a:alpha val="90000"/>
            </a:schemeClr>
          </a:solidFill>
          <a:ln w="19050">
            <a:solidFill>
              <a:srgbClr val="7030A0"/>
            </a:solidFill>
            <a:prstDash val="sysDash"/>
          </a:ln>
        </p:spPr>
        <p:txBody>
          <a:bodyPr wrap="square" rtlCol="0">
            <a:spAutoFit/>
          </a:bodyPr>
          <a:lstStyle/>
          <a:p>
            <a:r>
              <a:rPr lang="en-US" i="1" dirty="0" smtClean="0">
                <a:solidFill>
                  <a:srgbClr val="660066"/>
                </a:solidFill>
              </a:rPr>
              <a:t>Multi-party multi-hop calibration helps to save time when calibrating sensors at the same spot.</a:t>
            </a:r>
            <a:endParaRPr lang="en-US" i="1" dirty="0">
              <a:solidFill>
                <a:srgbClr val="660066"/>
              </a:solidFill>
            </a:endParaRPr>
          </a:p>
        </p:txBody>
      </p:sp>
      <mc:AlternateContent xmlns:mc="http://schemas.openxmlformats.org/markup-compatibility/2006" xmlns:a14="http://schemas.microsoft.com/office/drawing/2010/main">
        <mc:Choice Requires="a14">
          <p:sp>
            <p:nvSpPr>
              <p:cNvPr id="43" name="TextBox 42"/>
              <p:cNvSpPr txBox="1"/>
              <p:nvPr/>
            </p:nvSpPr>
            <p:spPr>
              <a:xfrm>
                <a:off x="2778297" y="5483813"/>
                <a:ext cx="2612445" cy="369332"/>
              </a:xfrm>
              <a:prstGeom prst="rect">
                <a:avLst/>
              </a:prstGeom>
              <a:noFill/>
            </p:spPr>
            <p:txBody>
              <a:bodyPr wrap="square" rtlCol="0">
                <a:spAutoFit/>
              </a:bodyPr>
              <a:lstStyle/>
              <a:p>
                <a:r>
                  <a:rPr lang="en-US" dirty="0" smtClean="0">
                    <a:solidFill>
                      <a:schemeClr val="accent5">
                        <a:lumMod val="75000"/>
                      </a:schemeClr>
                    </a:solidFill>
                    <a:hlinkClick r:id="rId9" action="ppaction://hlinksldjump"/>
                  </a:rPr>
                  <a:t>Calibration time</a:t>
                </a:r>
                <a:r>
                  <a:rPr lang="en-US" dirty="0" smtClean="0">
                    <a:solidFill>
                      <a:schemeClr val="accent5">
                        <a:lumMod val="75000"/>
                      </a:schemeClr>
                    </a:solidFill>
                  </a:rPr>
                  <a:t> </a:t>
                </a:r>
                <a14:m>
                  <m:oMath xmlns:m="http://schemas.openxmlformats.org/officeDocument/2006/math">
                    <m:sSub>
                      <m:sSubPr>
                        <m:ctrlPr>
                          <a:rPr lang="en-US" b="0" i="1" smtClean="0">
                            <a:solidFill>
                              <a:schemeClr val="accent5">
                                <a:lumMod val="75000"/>
                              </a:schemeClr>
                            </a:solidFill>
                            <a:latin typeface="Cambria Math" panose="02040503050406030204" pitchFamily="18" charset="0"/>
                          </a:rPr>
                        </m:ctrlPr>
                      </m:sSubPr>
                      <m:e>
                        <m:r>
                          <m:rPr>
                            <m:sty m:val="p"/>
                          </m:rPr>
                          <a:rPr lang="en-US" b="0" i="0" smtClean="0">
                            <a:solidFill>
                              <a:schemeClr val="accent5">
                                <a:lumMod val="75000"/>
                              </a:schemeClr>
                            </a:solidFill>
                            <a:latin typeface="Cambria Math" panose="02040503050406030204" pitchFamily="18" charset="0"/>
                          </a:rPr>
                          <m:t>Υ</m:t>
                        </m:r>
                      </m:e>
                      <m:sub>
                        <m:r>
                          <a:rPr lang="en-US" b="0" i="1" smtClean="0">
                            <a:solidFill>
                              <a:schemeClr val="accent5">
                                <a:lumMod val="75000"/>
                              </a:schemeClr>
                            </a:solidFill>
                            <a:latin typeface="Cambria Math" panose="02040503050406030204" pitchFamily="18" charset="0"/>
                          </a:rPr>
                          <m:t>𝑙</m:t>
                        </m:r>
                      </m:sub>
                    </m:sSub>
                  </m:oMath>
                </a14:m>
                <a:r>
                  <a:rPr lang="en-US" dirty="0" smtClean="0">
                    <a:solidFill>
                      <a:schemeClr val="accent5">
                        <a:lumMod val="75000"/>
                      </a:schemeClr>
                    </a:solidFill>
                  </a:rPr>
                  <a:t> at </a:t>
                </a:r>
                <a14:m>
                  <m:oMath xmlns:m="http://schemas.openxmlformats.org/officeDocument/2006/math">
                    <m:sSub>
                      <m:sSubPr>
                        <m:ctrlPr>
                          <a:rPr lang="en-US" b="0" i="1" smtClean="0">
                            <a:solidFill>
                              <a:schemeClr val="accent5">
                                <a:lumMod val="75000"/>
                              </a:schemeClr>
                            </a:solidFill>
                            <a:latin typeface="Cambria Math" panose="02040503050406030204" pitchFamily="18" charset="0"/>
                          </a:rPr>
                        </m:ctrlPr>
                      </m:sSubPr>
                      <m:e>
                        <m:r>
                          <a:rPr lang="en-US" b="0" i="1" smtClean="0">
                            <a:solidFill>
                              <a:schemeClr val="accent5">
                                <a:lumMod val="75000"/>
                              </a:schemeClr>
                            </a:solidFill>
                            <a:latin typeface="Cambria Math" panose="02040503050406030204" pitchFamily="18" charset="0"/>
                          </a:rPr>
                          <m:t>𝑣</m:t>
                        </m:r>
                      </m:e>
                      <m:sub>
                        <m:r>
                          <a:rPr lang="en-US" b="0" i="1" smtClean="0">
                            <a:solidFill>
                              <a:schemeClr val="accent5">
                                <a:lumMod val="75000"/>
                              </a:schemeClr>
                            </a:solidFill>
                            <a:latin typeface="Cambria Math" panose="02040503050406030204" pitchFamily="18" charset="0"/>
                          </a:rPr>
                          <m:t>𝑙</m:t>
                        </m:r>
                      </m:sub>
                    </m:sSub>
                  </m:oMath>
                </a14:m>
                <a:endParaRPr lang="en-US" b="0" dirty="0" smtClean="0">
                  <a:solidFill>
                    <a:schemeClr val="accent5">
                      <a:lumMod val="75000"/>
                    </a:schemeClr>
                  </a:solidFill>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2778297" y="5483813"/>
                <a:ext cx="2612445" cy="369332"/>
              </a:xfrm>
              <a:prstGeom prst="rect">
                <a:avLst/>
              </a:prstGeom>
              <a:blipFill>
                <a:blip r:embed="rId10"/>
                <a:stretch>
                  <a:fillRect l="-2103" t="-10000" b="-26667"/>
                </a:stretch>
              </a:blipFill>
            </p:spPr>
            <p:txBody>
              <a:bodyPr/>
              <a:lstStyle/>
              <a:p>
                <a:r>
                  <a:rPr lang="en-US">
                    <a:noFill/>
                  </a:rPr>
                  <a:t> </a:t>
                </a:r>
              </a:p>
            </p:txBody>
          </p:sp>
        </mc:Fallback>
      </mc:AlternateContent>
    </p:spTree>
    <p:extLst>
      <p:ext uri="{BB962C8B-B14F-4D97-AF65-F5344CB8AC3E}">
        <p14:creationId xmlns:p14="http://schemas.microsoft.com/office/powerpoint/2010/main" val="2599388113"/>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Calibration cost (cont.)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smtClean="0"/>
                  <a:t>Calibration cost of an individual mobile calibrator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𝑖</m:t>
                        </m:r>
                      </m:sub>
                    </m:sSub>
                  </m:oMath>
                </a14:m>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𝑖</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𝜔</m:t>
                          </m:r>
                        </m:e>
                      </m:d>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𝑙</m:t>
                          </m:r>
                          <m:r>
                            <a:rPr lang="en-US" b="0" i="1" smtClean="0">
                              <a:latin typeface="Cambria Math" panose="02040503050406030204" pitchFamily="18" charset="0"/>
                            </a:rPr>
                            <m:t>=1</m:t>
                          </m:r>
                        </m:sub>
                        <m:sup>
                          <m:r>
                            <a:rPr lang="en-US" b="0" i="1" smtClean="0">
                              <a:latin typeface="Cambria Math" panose="02040503050406030204" pitchFamily="18" charset="0"/>
                            </a:rPr>
                            <m:t>𝐿</m:t>
                          </m:r>
                        </m:sup>
                        <m:e>
                          <m:d>
                            <m:dPr>
                              <m:ctrlPr>
                                <a:rPr lang="en-US" b="0" i="1" smtClean="0">
                                  <a:latin typeface="Cambria Math" panose="02040503050406030204" pitchFamily="18" charset="0"/>
                                </a:rPr>
                              </m:ctrlPr>
                            </m:dPr>
                            <m:e>
                              <m:func>
                                <m:funcPr>
                                  <m:ctrlPr>
                                    <a:rPr lang="en-US" b="0" i="1" smtClean="0">
                                      <a:solidFill>
                                        <a:schemeClr val="accent5">
                                          <a:lumMod val="75000"/>
                                        </a:schemeClr>
                                      </a:solidFill>
                                      <a:effectLst>
                                        <a:glow rad="127000">
                                          <a:schemeClr val="bg1">
                                            <a:alpha val="60000"/>
                                          </a:schemeClr>
                                        </a:glow>
                                      </a:effectLst>
                                      <a:latin typeface="Cambria Math" panose="02040503050406030204" pitchFamily="18" charset="0"/>
                                    </a:rPr>
                                  </m:ctrlPr>
                                </m:funcPr>
                                <m:fName>
                                  <m:limLow>
                                    <m:limLowPr>
                                      <m:ctrlPr>
                                        <a:rPr lang="en-US" b="0" i="1" smtClean="0">
                                          <a:solidFill>
                                            <a:schemeClr val="accent5">
                                              <a:lumMod val="75000"/>
                                            </a:schemeClr>
                                          </a:solidFill>
                                          <a:effectLst>
                                            <a:glow rad="127000">
                                              <a:schemeClr val="bg1">
                                                <a:alpha val="60000"/>
                                              </a:schemeClr>
                                            </a:glow>
                                          </a:effectLst>
                                          <a:latin typeface="Cambria Math" panose="02040503050406030204" pitchFamily="18" charset="0"/>
                                        </a:rPr>
                                      </m:ctrlPr>
                                    </m:limLowPr>
                                    <m:e>
                                      <m:r>
                                        <m:rPr>
                                          <m:sty m:val="p"/>
                                        </m:rPr>
                                        <a:rPr lang="en-US" b="0" i="0" smtClean="0">
                                          <a:solidFill>
                                            <a:schemeClr val="accent5">
                                              <a:lumMod val="75000"/>
                                            </a:schemeClr>
                                          </a:solidFill>
                                          <a:effectLst>
                                            <a:glow rad="127000">
                                              <a:schemeClr val="bg1">
                                                <a:alpha val="60000"/>
                                              </a:schemeClr>
                                            </a:glow>
                                          </a:effectLst>
                                          <a:latin typeface="Cambria Math" panose="02040503050406030204" pitchFamily="18" charset="0"/>
                                        </a:rPr>
                                        <m:t>max</m:t>
                                      </m:r>
                                    </m:e>
                                    <m:lim>
                                      <m:r>
                                        <a:rPr lang="en-US" b="0" i="1" smtClean="0">
                                          <a:solidFill>
                                            <a:schemeClr val="accent5">
                                              <a:lumMod val="75000"/>
                                            </a:schemeClr>
                                          </a:solidFill>
                                          <a:effectLst>
                                            <a:glow rad="127000">
                                              <a:schemeClr val="bg1">
                                                <a:alpha val="60000"/>
                                              </a:schemeClr>
                                            </a:glow>
                                          </a:effectLst>
                                          <a:latin typeface="Cambria Math" panose="02040503050406030204" pitchFamily="18" charset="0"/>
                                        </a:rPr>
                                        <m:t>𝑗</m:t>
                                      </m:r>
                                      <m:r>
                                        <a:rPr lang="en-US" b="0" i="1" smtClean="0">
                                          <a:solidFill>
                                            <a:schemeClr val="accent5">
                                              <a:lumMod val="75000"/>
                                            </a:schemeClr>
                                          </a:solidFill>
                                          <a:effectLst>
                                            <a:glow rad="127000">
                                              <a:schemeClr val="bg1">
                                                <a:alpha val="60000"/>
                                              </a:schemeClr>
                                            </a:glow>
                                          </a:effectLst>
                                          <a:latin typeface="Cambria Math" panose="02040503050406030204" pitchFamily="18" charset="0"/>
                                        </a:rPr>
                                        <m:t>,</m:t>
                                      </m:r>
                                      <m:r>
                                        <a:rPr lang="en-US" b="0" i="1" smtClean="0">
                                          <a:solidFill>
                                            <a:schemeClr val="accent5">
                                              <a:lumMod val="75000"/>
                                            </a:schemeClr>
                                          </a:solidFill>
                                          <a:effectLst>
                                            <a:glow rad="127000">
                                              <a:schemeClr val="bg1">
                                                <a:alpha val="60000"/>
                                              </a:schemeClr>
                                            </a:glow>
                                          </a:effectLst>
                                          <a:latin typeface="Cambria Math" panose="02040503050406030204" pitchFamily="18" charset="0"/>
                                        </a:rPr>
                                        <m:t>𝑘</m:t>
                                      </m:r>
                                    </m:lim>
                                  </m:limLow>
                                </m:fName>
                                <m:e>
                                  <m:d>
                                    <m:dPr>
                                      <m:ctrlPr>
                                        <a:rPr lang="en-US" b="0" i="1" smtClean="0">
                                          <a:solidFill>
                                            <a:schemeClr val="accent5">
                                              <a:lumMod val="75000"/>
                                            </a:schemeClr>
                                          </a:solidFill>
                                          <a:effectLst>
                                            <a:glow rad="127000">
                                              <a:schemeClr val="bg1">
                                                <a:alpha val="60000"/>
                                              </a:schemeClr>
                                            </a:glow>
                                          </a:effectLst>
                                          <a:latin typeface="Cambria Math" panose="02040503050406030204" pitchFamily="18" charset="0"/>
                                        </a:rPr>
                                      </m:ctrlPr>
                                    </m:dPr>
                                    <m:e>
                                      <m:sSub>
                                        <m:sSubPr>
                                          <m:ctrlPr>
                                            <a:rPr lang="en-US" b="0" i="1" smtClean="0">
                                              <a:solidFill>
                                                <a:schemeClr val="accent5">
                                                  <a:lumMod val="75000"/>
                                                </a:schemeClr>
                                              </a:solidFill>
                                              <a:effectLst>
                                                <a:glow rad="127000">
                                                  <a:schemeClr val="bg1">
                                                    <a:alpha val="60000"/>
                                                  </a:schemeClr>
                                                </a:glow>
                                              </a:effectLst>
                                              <a:latin typeface="Cambria Math" panose="02040503050406030204" pitchFamily="18" charset="0"/>
                                            </a:rPr>
                                          </m:ctrlPr>
                                        </m:sSubPr>
                                        <m:e>
                                          <m:r>
                                            <a:rPr lang="en-US" b="0" i="1" smtClean="0">
                                              <a:solidFill>
                                                <a:schemeClr val="accent5">
                                                  <a:lumMod val="75000"/>
                                                </a:schemeClr>
                                              </a:solidFill>
                                              <a:effectLst>
                                                <a:glow rad="127000">
                                                  <a:schemeClr val="bg1">
                                                    <a:alpha val="60000"/>
                                                  </a:schemeClr>
                                                </a:glow>
                                              </a:effectLst>
                                              <a:latin typeface="Cambria Math" panose="02040503050406030204" pitchFamily="18" charset="0"/>
                                            </a:rPr>
                                            <m:t>𝐷</m:t>
                                          </m:r>
                                        </m:e>
                                        <m:sub>
                                          <m:r>
                                            <a:rPr lang="en-US" b="0" i="1" smtClean="0">
                                              <a:solidFill>
                                                <a:schemeClr val="accent5">
                                                  <a:lumMod val="75000"/>
                                                </a:schemeClr>
                                              </a:solidFill>
                                              <a:effectLst>
                                                <a:glow rad="127000">
                                                  <a:schemeClr val="bg1">
                                                    <a:alpha val="60000"/>
                                                  </a:schemeClr>
                                                </a:glow>
                                              </a:effectLst>
                                              <a:latin typeface="Cambria Math" panose="02040503050406030204" pitchFamily="18" charset="0"/>
                                            </a:rPr>
                                            <m:t>𝑗</m:t>
                                          </m:r>
                                          <m:r>
                                            <a:rPr lang="en-US" b="0" i="1" smtClean="0">
                                              <a:solidFill>
                                                <a:schemeClr val="accent5">
                                                  <a:lumMod val="75000"/>
                                                </a:schemeClr>
                                              </a:solidFill>
                                              <a:effectLst>
                                                <a:glow rad="127000">
                                                  <a:schemeClr val="bg1">
                                                    <a:alpha val="60000"/>
                                                  </a:schemeClr>
                                                </a:glow>
                                              </a:effectLst>
                                              <a:latin typeface="Cambria Math" panose="02040503050406030204" pitchFamily="18" charset="0"/>
                                            </a:rPr>
                                            <m:t>,</m:t>
                                          </m:r>
                                          <m:r>
                                            <a:rPr lang="en-US" b="0" i="1" smtClean="0">
                                              <a:solidFill>
                                                <a:schemeClr val="accent5">
                                                  <a:lumMod val="75000"/>
                                                </a:schemeClr>
                                              </a:solidFill>
                                              <a:effectLst>
                                                <a:glow rad="127000">
                                                  <a:schemeClr val="bg1">
                                                    <a:alpha val="60000"/>
                                                  </a:schemeClr>
                                                </a:glow>
                                              </a:effectLst>
                                              <a:latin typeface="Cambria Math" panose="02040503050406030204" pitchFamily="18" charset="0"/>
                                            </a:rPr>
                                            <m:t>𝑙</m:t>
                                          </m:r>
                                        </m:sub>
                                      </m:sSub>
                                      <m:r>
                                        <a:rPr lang="en-US" b="0" i="1" smtClean="0">
                                          <a:solidFill>
                                            <a:schemeClr val="accent5">
                                              <a:lumMod val="75000"/>
                                            </a:schemeClr>
                                          </a:solidFill>
                                          <a:effectLst>
                                            <a:glow rad="127000">
                                              <a:schemeClr val="bg1">
                                                <a:alpha val="60000"/>
                                              </a:schemeClr>
                                            </a:glow>
                                          </a:effectLst>
                                          <a:latin typeface="Cambria Math" panose="02040503050406030204" pitchFamily="18" charset="0"/>
                                        </a:rPr>
                                        <m:t>⋅</m:t>
                                      </m:r>
                                      <m:sSub>
                                        <m:sSubPr>
                                          <m:ctrlPr>
                                            <a:rPr lang="en-US" b="0" i="1" smtClean="0">
                                              <a:solidFill>
                                                <a:schemeClr val="accent5">
                                                  <a:lumMod val="75000"/>
                                                </a:schemeClr>
                                              </a:solidFill>
                                              <a:effectLst>
                                                <a:glow rad="127000">
                                                  <a:schemeClr val="bg1">
                                                    <a:alpha val="60000"/>
                                                  </a:schemeClr>
                                                </a:glow>
                                              </a:effectLst>
                                              <a:latin typeface="Cambria Math" panose="02040503050406030204" pitchFamily="18" charset="0"/>
                                            </a:rPr>
                                          </m:ctrlPr>
                                        </m:sSubPr>
                                        <m:e>
                                          <m:r>
                                            <a:rPr lang="en-US" b="0" i="1" smtClean="0">
                                              <a:solidFill>
                                                <a:schemeClr val="accent5">
                                                  <a:lumMod val="75000"/>
                                                </a:schemeClr>
                                              </a:solidFill>
                                              <a:effectLst>
                                                <a:glow rad="127000">
                                                  <a:schemeClr val="bg1">
                                                    <a:alpha val="60000"/>
                                                  </a:schemeClr>
                                                </a:glow>
                                              </a:effectLst>
                                              <a:latin typeface="Cambria Math" panose="02040503050406030204" pitchFamily="18" charset="0"/>
                                            </a:rPr>
                                            <m:t>𝛤</m:t>
                                          </m:r>
                                        </m:e>
                                        <m:sub>
                                          <m:r>
                                            <a:rPr lang="en-US" b="0" i="1" smtClean="0">
                                              <a:solidFill>
                                                <a:schemeClr val="accent5">
                                                  <a:lumMod val="75000"/>
                                                </a:schemeClr>
                                              </a:solidFill>
                                              <a:effectLst>
                                                <a:glow rad="127000">
                                                  <a:schemeClr val="bg1">
                                                    <a:alpha val="60000"/>
                                                  </a:schemeClr>
                                                </a:glow>
                                              </a:effectLst>
                                              <a:latin typeface="Cambria Math" panose="02040503050406030204" pitchFamily="18" charset="0"/>
                                            </a:rPr>
                                            <m:t>𝑗</m:t>
                                          </m:r>
                                          <m:r>
                                            <a:rPr lang="en-US" b="0" i="1" smtClean="0">
                                              <a:solidFill>
                                                <a:schemeClr val="accent5">
                                                  <a:lumMod val="75000"/>
                                                </a:schemeClr>
                                              </a:solidFill>
                                              <a:effectLst>
                                                <a:glow rad="127000">
                                                  <a:schemeClr val="bg1">
                                                    <a:alpha val="60000"/>
                                                  </a:schemeClr>
                                                </a:glow>
                                              </a:effectLst>
                                              <a:latin typeface="Cambria Math" panose="02040503050406030204" pitchFamily="18" charset="0"/>
                                            </a:rPr>
                                            <m:t>,</m:t>
                                          </m:r>
                                          <m:r>
                                            <a:rPr lang="en-US" b="0" i="1" smtClean="0">
                                              <a:solidFill>
                                                <a:schemeClr val="accent5">
                                                  <a:lumMod val="75000"/>
                                                </a:schemeClr>
                                              </a:solidFill>
                                              <a:effectLst>
                                                <a:glow rad="127000">
                                                  <a:schemeClr val="bg1">
                                                    <a:alpha val="60000"/>
                                                  </a:schemeClr>
                                                </a:glow>
                                              </a:effectLst>
                                              <a:latin typeface="Cambria Math" panose="02040503050406030204" pitchFamily="18" charset="0"/>
                                            </a:rPr>
                                            <m:t>𝑘</m:t>
                                          </m:r>
                                        </m:sub>
                                      </m:sSub>
                                      <m:d>
                                        <m:dPr>
                                          <m:begChr m:val="["/>
                                          <m:endChr m:val="]"/>
                                          <m:ctrlPr>
                                            <a:rPr lang="en-US" b="0" i="1" smtClean="0">
                                              <a:solidFill>
                                                <a:schemeClr val="accent5">
                                                  <a:lumMod val="75000"/>
                                                </a:schemeClr>
                                              </a:solidFill>
                                              <a:effectLst>
                                                <a:glow rad="127000">
                                                  <a:schemeClr val="bg1">
                                                    <a:alpha val="60000"/>
                                                  </a:schemeClr>
                                                </a:glow>
                                              </a:effectLst>
                                              <a:latin typeface="Cambria Math" panose="02040503050406030204" pitchFamily="18" charset="0"/>
                                            </a:rPr>
                                          </m:ctrlPr>
                                        </m:dPr>
                                        <m:e>
                                          <m:r>
                                            <a:rPr lang="en-US" b="0" i="1" smtClean="0">
                                              <a:solidFill>
                                                <a:schemeClr val="accent5">
                                                  <a:lumMod val="75000"/>
                                                </a:schemeClr>
                                              </a:solidFill>
                                              <a:effectLst>
                                                <a:glow rad="127000">
                                                  <a:schemeClr val="bg1">
                                                    <a:alpha val="60000"/>
                                                  </a:schemeClr>
                                                </a:glow>
                                              </a:effectLst>
                                              <a:latin typeface="Cambria Math" panose="02040503050406030204" pitchFamily="18" charset="0"/>
                                            </a:rPr>
                                            <m:t>𝜔</m:t>
                                          </m:r>
                                        </m:e>
                                      </m:d>
                                      <m:r>
                                        <a:rPr lang="en-US" b="0" i="1" smtClean="0">
                                          <a:solidFill>
                                            <a:schemeClr val="accent5">
                                              <a:lumMod val="75000"/>
                                            </a:schemeClr>
                                          </a:solidFill>
                                          <a:effectLst>
                                            <a:glow rad="127000">
                                              <a:schemeClr val="bg1">
                                                <a:alpha val="60000"/>
                                              </a:schemeClr>
                                            </a:glow>
                                          </a:effectLst>
                                          <a:latin typeface="Cambria Math" panose="02040503050406030204" pitchFamily="18" charset="0"/>
                                        </a:rPr>
                                        <m:t>⋅</m:t>
                                      </m:r>
                                      <m:sSub>
                                        <m:sSubPr>
                                          <m:ctrlPr>
                                            <a:rPr lang="en-US" b="0" i="1" smtClean="0">
                                              <a:solidFill>
                                                <a:schemeClr val="accent5">
                                                  <a:lumMod val="75000"/>
                                                </a:schemeClr>
                                              </a:solidFill>
                                              <a:effectLst>
                                                <a:glow rad="127000">
                                                  <a:schemeClr val="bg1">
                                                    <a:alpha val="60000"/>
                                                  </a:schemeClr>
                                                </a:glow>
                                              </a:effectLst>
                                              <a:latin typeface="Cambria Math" panose="02040503050406030204" pitchFamily="18" charset="0"/>
                                            </a:rPr>
                                          </m:ctrlPr>
                                        </m:sSubPr>
                                        <m:e>
                                          <m:r>
                                            <a:rPr lang="en-US" b="0" i="1" smtClean="0">
                                              <a:solidFill>
                                                <a:schemeClr val="accent5">
                                                  <a:lumMod val="75000"/>
                                                </a:schemeClr>
                                              </a:solidFill>
                                              <a:effectLst>
                                                <a:glow rad="127000">
                                                  <a:schemeClr val="bg1">
                                                    <a:alpha val="60000"/>
                                                  </a:schemeClr>
                                                </a:glow>
                                              </a:effectLst>
                                              <a:latin typeface="Cambria Math" panose="02040503050406030204" pitchFamily="18" charset="0"/>
                                            </a:rPr>
                                            <m:t>𝜏</m:t>
                                          </m:r>
                                        </m:e>
                                        <m:sub>
                                          <m:r>
                                            <a:rPr lang="en-US" b="0" i="1" smtClean="0">
                                              <a:solidFill>
                                                <a:schemeClr val="accent5">
                                                  <a:lumMod val="75000"/>
                                                </a:schemeClr>
                                              </a:solidFill>
                                              <a:effectLst>
                                                <a:glow rad="127000">
                                                  <a:schemeClr val="bg1">
                                                    <a:alpha val="60000"/>
                                                  </a:schemeClr>
                                                </a:glow>
                                              </a:effectLst>
                                              <a:latin typeface="Cambria Math" panose="02040503050406030204" pitchFamily="18" charset="0"/>
                                            </a:rPr>
                                            <m:t>𝑘</m:t>
                                          </m:r>
                                        </m:sub>
                                      </m:sSub>
                                    </m:e>
                                  </m:d>
                                </m:e>
                              </m:func>
                              <m:r>
                                <a:rPr lang="en-US" b="0" i="1" smtClean="0">
                                  <a:latin typeface="Cambria Math" panose="02040503050406030204" pitchFamily="18" charset="0"/>
                                </a:rPr>
                                <m:t>⋅</m:t>
                              </m:r>
                              <m:nary>
                                <m:naryPr>
                                  <m:chr m:val="∑"/>
                                  <m:ctrlPr>
                                    <a:rPr lang="en-US" i="1">
                                      <a:latin typeface="Cambria Math" panose="02040503050406030204" pitchFamily="18" charset="0"/>
                                    </a:rPr>
                                  </m:ctrlPr>
                                </m:naryPr>
                                <m:sub>
                                  <m:sSup>
                                    <m:sSupPr>
                                      <m:ctrlPr>
                                        <a:rPr lang="en-US" i="1">
                                          <a:latin typeface="Cambria Math" panose="02040503050406030204" pitchFamily="18" charset="0"/>
                                        </a:rPr>
                                      </m:ctrlPr>
                                    </m:sSupPr>
                                    <m:e>
                                      <m:r>
                                        <m:rPr>
                                          <m:brk m:alnAt="23"/>
                                        </m:rPr>
                                        <a:rPr lang="en-US" i="1">
                                          <a:latin typeface="Cambria Math" panose="02040503050406030204" pitchFamily="18" charset="0"/>
                                        </a:rPr>
                                        <m:t>𝑙</m:t>
                                      </m:r>
                                    </m:e>
                                    <m:sup>
                                      <m:r>
                                        <a:rPr lang="en-US" i="1">
                                          <a:latin typeface="Cambria Math" panose="02040503050406030204" pitchFamily="18" charset="0"/>
                                        </a:rPr>
                                        <m:t>′</m:t>
                                      </m:r>
                                    </m:sup>
                                  </m:sSup>
                                  <m:r>
                                    <m:rPr>
                                      <m:brk m:alnAt="23"/>
                                    </m:rPr>
                                    <a:rPr lang="en-US" i="1">
                                      <a:latin typeface="Cambria Math" panose="02040503050406030204" pitchFamily="18" charset="0"/>
                                    </a:rPr>
                                    <m:t>=</m:t>
                                  </m:r>
                                  <m:r>
                                    <a:rPr lang="en-US" i="1">
                                      <a:latin typeface="Cambria Math" panose="02040503050406030204" pitchFamily="18" charset="0"/>
                                    </a:rPr>
                                    <m:t>1</m:t>
                                  </m:r>
                                </m:sub>
                                <m:sup>
                                  <m:r>
                                    <a:rPr lang="en-US" i="1">
                                      <a:latin typeface="Cambria Math" panose="02040503050406030204" pitchFamily="18" charset="0"/>
                                    </a:rPr>
                                    <m:t>𝐿</m:t>
                                  </m:r>
                                </m:sup>
                                <m:e>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𝑙</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𝑙</m:t>
                                          </m:r>
                                        </m:e>
                                        <m:sup>
                                          <m:r>
                                            <a:rPr lang="en-US" i="1">
                                              <a:latin typeface="Cambria Math" panose="02040503050406030204" pitchFamily="18" charset="0"/>
                                            </a:rPr>
                                            <m:t>′</m:t>
                                          </m:r>
                                        </m:sup>
                                      </m:sSup>
                                      <m:r>
                                        <a:rPr lang="en-US" i="1">
                                          <a:latin typeface="Cambria Math" panose="02040503050406030204" pitchFamily="18" charset="0"/>
                                        </a:rPr>
                                        <m:t>,</m:t>
                                      </m:r>
                                      <m:r>
                                        <a:rPr lang="en-US" i="1">
                                          <a:latin typeface="Cambria Math" panose="02040503050406030204" pitchFamily="18" charset="0"/>
                                        </a:rPr>
                                        <m:t>𝑖</m:t>
                                      </m:r>
                                    </m:sub>
                                  </m:sSub>
                                  <m:d>
                                    <m:dPr>
                                      <m:begChr m:val="["/>
                                      <m:endChr m:val="]"/>
                                      <m:ctrlPr>
                                        <a:rPr lang="en-US" i="1">
                                          <a:latin typeface="Cambria Math" panose="02040503050406030204" pitchFamily="18" charset="0"/>
                                        </a:rPr>
                                      </m:ctrlPr>
                                    </m:dPr>
                                    <m:e>
                                      <m:r>
                                        <a:rPr lang="en-US" i="1">
                                          <a:latin typeface="Cambria Math" panose="02040503050406030204" pitchFamily="18" charset="0"/>
                                        </a:rPr>
                                        <m:t>𝜔</m:t>
                                      </m:r>
                                    </m:e>
                                  </m:d>
                                </m:e>
                              </m:nary>
                            </m:e>
                          </m:d>
                        </m:e>
                      </m:nary>
                    </m:oMath>
                  </m:oMathPara>
                </a14:m>
                <a:endParaRPr lang="en-US" dirty="0" smtClean="0"/>
              </a:p>
              <a:p>
                <a:r>
                  <a:rPr lang="en-US" dirty="0" smtClean="0"/>
                  <a:t>Total calibration cost of all mobile calibrators</a:t>
                </a: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𝑐</m:t>
                          </m:r>
                          <m:r>
                            <a:rPr lang="en-US" i="1">
                              <a:latin typeface="Cambria Math" panose="02040503050406030204" pitchFamily="18" charset="0"/>
                            </a:rPr>
                            <m:t>,</m:t>
                          </m:r>
                          <m:r>
                            <a:rPr lang="en-US" i="1">
                              <a:latin typeface="Cambria Math" panose="02040503050406030204" pitchFamily="18" charset="0"/>
                            </a:rPr>
                            <m:t>𝑖</m:t>
                          </m:r>
                        </m:sub>
                      </m:sSub>
                      <m:d>
                        <m:dPr>
                          <m:begChr m:val="["/>
                          <m:endChr m:val="]"/>
                          <m:ctrlPr>
                            <a:rPr lang="en-US" i="1">
                              <a:latin typeface="Cambria Math" panose="02040503050406030204" pitchFamily="18" charset="0"/>
                            </a:rPr>
                          </m:ctrlPr>
                        </m:dPr>
                        <m:e>
                          <m:r>
                            <a:rPr lang="en-US" i="1">
                              <a:latin typeface="Cambria Math" panose="02040503050406030204" pitchFamily="18" charset="0"/>
                            </a:rPr>
                            <m:t>𝜔</m:t>
                          </m:r>
                        </m:e>
                      </m:d>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𝑙</m:t>
                          </m:r>
                          <m:r>
                            <a:rPr lang="en-US" b="0" i="1" smtClean="0">
                              <a:latin typeface="Cambria Math" panose="02040503050406030204" pitchFamily="18" charset="0"/>
                            </a:rPr>
                            <m:t>=1</m:t>
                          </m:r>
                        </m:sub>
                        <m:sup>
                          <m:r>
                            <a:rPr lang="en-US" b="0" i="1" smtClean="0">
                              <a:latin typeface="Cambria Math" panose="02040503050406030204" pitchFamily="18" charset="0"/>
                            </a:rPr>
                            <m:t>𝐿</m:t>
                          </m:r>
                        </m:sup>
                        <m:e>
                          <m:func>
                            <m:funcPr>
                              <m:ctrlPr>
                                <a:rPr lang="en-US" i="1">
                                  <a:solidFill>
                                    <a:schemeClr val="accent5">
                                      <a:lumMod val="75000"/>
                                    </a:schemeClr>
                                  </a:solidFill>
                                  <a:effectLst>
                                    <a:glow rad="127000">
                                      <a:schemeClr val="bg1">
                                        <a:alpha val="60000"/>
                                      </a:schemeClr>
                                    </a:glow>
                                  </a:effectLst>
                                  <a:latin typeface="Cambria Math" panose="02040503050406030204" pitchFamily="18" charset="0"/>
                                </a:rPr>
                              </m:ctrlPr>
                            </m:funcPr>
                            <m:fName>
                              <m:limLow>
                                <m:limLowPr>
                                  <m:ctrlPr>
                                    <a:rPr lang="en-US" i="1">
                                      <a:solidFill>
                                        <a:schemeClr val="accent5">
                                          <a:lumMod val="75000"/>
                                        </a:schemeClr>
                                      </a:solidFill>
                                      <a:effectLst>
                                        <a:glow rad="127000">
                                          <a:schemeClr val="bg1">
                                            <a:alpha val="60000"/>
                                          </a:schemeClr>
                                        </a:glow>
                                      </a:effectLst>
                                      <a:latin typeface="Cambria Math" panose="02040503050406030204" pitchFamily="18" charset="0"/>
                                    </a:rPr>
                                  </m:ctrlPr>
                                </m:limLowPr>
                                <m:e>
                                  <m:r>
                                    <m:rPr>
                                      <m:sty m:val="p"/>
                                    </m:rPr>
                                    <a:rPr lang="en-US">
                                      <a:solidFill>
                                        <a:schemeClr val="accent5">
                                          <a:lumMod val="75000"/>
                                        </a:schemeClr>
                                      </a:solidFill>
                                      <a:effectLst>
                                        <a:glow rad="127000">
                                          <a:schemeClr val="bg1">
                                            <a:alpha val="60000"/>
                                          </a:schemeClr>
                                        </a:glow>
                                      </a:effectLst>
                                      <a:latin typeface="Cambria Math" panose="02040503050406030204" pitchFamily="18" charset="0"/>
                                    </a:rPr>
                                    <m:t>max</m:t>
                                  </m:r>
                                </m:e>
                                <m:lim>
                                  <m:r>
                                    <a:rPr lang="en-US" i="1">
                                      <a:solidFill>
                                        <a:schemeClr val="accent5">
                                          <a:lumMod val="75000"/>
                                        </a:schemeClr>
                                      </a:solidFill>
                                      <a:effectLst>
                                        <a:glow rad="127000">
                                          <a:schemeClr val="bg1">
                                            <a:alpha val="60000"/>
                                          </a:schemeClr>
                                        </a:glow>
                                      </a:effectLst>
                                      <a:latin typeface="Cambria Math" panose="02040503050406030204" pitchFamily="18" charset="0"/>
                                    </a:rPr>
                                    <m:t>𝑗</m:t>
                                  </m:r>
                                  <m:r>
                                    <a:rPr lang="en-US" i="1">
                                      <a:solidFill>
                                        <a:schemeClr val="accent5">
                                          <a:lumMod val="75000"/>
                                        </a:schemeClr>
                                      </a:solidFill>
                                      <a:effectLst>
                                        <a:glow rad="127000">
                                          <a:schemeClr val="bg1">
                                            <a:alpha val="60000"/>
                                          </a:schemeClr>
                                        </a:glow>
                                      </a:effectLst>
                                      <a:latin typeface="Cambria Math" panose="02040503050406030204" pitchFamily="18" charset="0"/>
                                    </a:rPr>
                                    <m:t>,</m:t>
                                  </m:r>
                                  <m:r>
                                    <a:rPr lang="en-US" i="1">
                                      <a:solidFill>
                                        <a:schemeClr val="accent5">
                                          <a:lumMod val="75000"/>
                                        </a:schemeClr>
                                      </a:solidFill>
                                      <a:effectLst>
                                        <a:glow rad="127000">
                                          <a:schemeClr val="bg1">
                                            <a:alpha val="60000"/>
                                          </a:schemeClr>
                                        </a:glow>
                                      </a:effectLst>
                                      <a:latin typeface="Cambria Math" panose="02040503050406030204" pitchFamily="18" charset="0"/>
                                    </a:rPr>
                                    <m:t>𝑘</m:t>
                                  </m:r>
                                </m:lim>
                              </m:limLow>
                            </m:fName>
                            <m:e>
                              <m:d>
                                <m:dPr>
                                  <m:ctrlPr>
                                    <a:rPr lang="en-US" i="1">
                                      <a:solidFill>
                                        <a:schemeClr val="accent5">
                                          <a:lumMod val="75000"/>
                                        </a:schemeClr>
                                      </a:solidFill>
                                      <a:effectLst>
                                        <a:glow rad="127000">
                                          <a:schemeClr val="bg1">
                                            <a:alpha val="60000"/>
                                          </a:schemeClr>
                                        </a:glow>
                                      </a:effectLst>
                                      <a:latin typeface="Cambria Math" panose="02040503050406030204" pitchFamily="18" charset="0"/>
                                    </a:rPr>
                                  </m:ctrlPr>
                                </m:dPr>
                                <m:e>
                                  <m:sSub>
                                    <m:sSubPr>
                                      <m:ctrlPr>
                                        <a:rPr lang="en-US" i="1">
                                          <a:solidFill>
                                            <a:schemeClr val="accent5">
                                              <a:lumMod val="75000"/>
                                            </a:schemeClr>
                                          </a:solidFill>
                                          <a:effectLst>
                                            <a:glow rad="127000">
                                              <a:schemeClr val="bg1">
                                                <a:alpha val="60000"/>
                                              </a:schemeClr>
                                            </a:glow>
                                          </a:effectLst>
                                          <a:latin typeface="Cambria Math" panose="02040503050406030204" pitchFamily="18" charset="0"/>
                                        </a:rPr>
                                      </m:ctrlPr>
                                    </m:sSubPr>
                                    <m:e>
                                      <m:r>
                                        <a:rPr lang="en-US" i="1">
                                          <a:solidFill>
                                            <a:schemeClr val="accent5">
                                              <a:lumMod val="75000"/>
                                            </a:schemeClr>
                                          </a:solidFill>
                                          <a:effectLst>
                                            <a:glow rad="127000">
                                              <a:schemeClr val="bg1">
                                                <a:alpha val="60000"/>
                                              </a:schemeClr>
                                            </a:glow>
                                          </a:effectLst>
                                          <a:latin typeface="Cambria Math" panose="02040503050406030204" pitchFamily="18" charset="0"/>
                                        </a:rPr>
                                        <m:t>𝐷</m:t>
                                      </m:r>
                                    </m:e>
                                    <m:sub>
                                      <m:r>
                                        <a:rPr lang="en-US" i="1">
                                          <a:solidFill>
                                            <a:schemeClr val="accent5">
                                              <a:lumMod val="75000"/>
                                            </a:schemeClr>
                                          </a:solidFill>
                                          <a:effectLst>
                                            <a:glow rad="127000">
                                              <a:schemeClr val="bg1">
                                                <a:alpha val="60000"/>
                                              </a:schemeClr>
                                            </a:glow>
                                          </a:effectLst>
                                          <a:latin typeface="Cambria Math" panose="02040503050406030204" pitchFamily="18" charset="0"/>
                                        </a:rPr>
                                        <m:t>𝑗</m:t>
                                      </m:r>
                                      <m:r>
                                        <a:rPr lang="en-US" i="1">
                                          <a:solidFill>
                                            <a:schemeClr val="accent5">
                                              <a:lumMod val="75000"/>
                                            </a:schemeClr>
                                          </a:solidFill>
                                          <a:effectLst>
                                            <a:glow rad="127000">
                                              <a:schemeClr val="bg1">
                                                <a:alpha val="60000"/>
                                              </a:schemeClr>
                                            </a:glow>
                                          </a:effectLst>
                                          <a:latin typeface="Cambria Math" panose="02040503050406030204" pitchFamily="18" charset="0"/>
                                        </a:rPr>
                                        <m:t>,</m:t>
                                      </m:r>
                                      <m:r>
                                        <a:rPr lang="en-US" i="1">
                                          <a:solidFill>
                                            <a:schemeClr val="accent5">
                                              <a:lumMod val="75000"/>
                                            </a:schemeClr>
                                          </a:solidFill>
                                          <a:effectLst>
                                            <a:glow rad="127000">
                                              <a:schemeClr val="bg1">
                                                <a:alpha val="60000"/>
                                              </a:schemeClr>
                                            </a:glow>
                                          </a:effectLst>
                                          <a:latin typeface="Cambria Math" panose="02040503050406030204" pitchFamily="18" charset="0"/>
                                        </a:rPr>
                                        <m:t>𝑙</m:t>
                                      </m:r>
                                    </m:sub>
                                  </m:sSub>
                                  <m:r>
                                    <a:rPr lang="en-US" i="1">
                                      <a:solidFill>
                                        <a:schemeClr val="accent5">
                                          <a:lumMod val="75000"/>
                                        </a:schemeClr>
                                      </a:solidFill>
                                      <a:effectLst>
                                        <a:glow rad="127000">
                                          <a:schemeClr val="bg1">
                                            <a:alpha val="60000"/>
                                          </a:schemeClr>
                                        </a:glow>
                                      </a:effectLst>
                                      <a:latin typeface="Cambria Math" panose="02040503050406030204" pitchFamily="18" charset="0"/>
                                    </a:rPr>
                                    <m:t>⋅</m:t>
                                  </m:r>
                                  <m:sSub>
                                    <m:sSubPr>
                                      <m:ctrlPr>
                                        <a:rPr lang="en-US" i="1">
                                          <a:solidFill>
                                            <a:schemeClr val="accent5">
                                              <a:lumMod val="75000"/>
                                            </a:schemeClr>
                                          </a:solidFill>
                                          <a:effectLst>
                                            <a:glow rad="127000">
                                              <a:schemeClr val="bg1">
                                                <a:alpha val="60000"/>
                                              </a:schemeClr>
                                            </a:glow>
                                          </a:effectLst>
                                          <a:latin typeface="Cambria Math" panose="02040503050406030204" pitchFamily="18" charset="0"/>
                                        </a:rPr>
                                      </m:ctrlPr>
                                    </m:sSubPr>
                                    <m:e>
                                      <m:r>
                                        <a:rPr lang="en-US" i="1">
                                          <a:solidFill>
                                            <a:schemeClr val="accent5">
                                              <a:lumMod val="75000"/>
                                            </a:schemeClr>
                                          </a:solidFill>
                                          <a:effectLst>
                                            <a:glow rad="127000">
                                              <a:schemeClr val="bg1">
                                                <a:alpha val="60000"/>
                                              </a:schemeClr>
                                            </a:glow>
                                          </a:effectLst>
                                          <a:latin typeface="Cambria Math" panose="02040503050406030204" pitchFamily="18" charset="0"/>
                                        </a:rPr>
                                        <m:t>𝛤</m:t>
                                      </m:r>
                                    </m:e>
                                    <m:sub>
                                      <m:r>
                                        <a:rPr lang="en-US" i="1">
                                          <a:solidFill>
                                            <a:schemeClr val="accent5">
                                              <a:lumMod val="75000"/>
                                            </a:schemeClr>
                                          </a:solidFill>
                                          <a:effectLst>
                                            <a:glow rad="127000">
                                              <a:schemeClr val="bg1">
                                                <a:alpha val="60000"/>
                                              </a:schemeClr>
                                            </a:glow>
                                          </a:effectLst>
                                          <a:latin typeface="Cambria Math" panose="02040503050406030204" pitchFamily="18" charset="0"/>
                                        </a:rPr>
                                        <m:t>𝑗</m:t>
                                      </m:r>
                                      <m:r>
                                        <a:rPr lang="en-US" i="1">
                                          <a:solidFill>
                                            <a:schemeClr val="accent5">
                                              <a:lumMod val="75000"/>
                                            </a:schemeClr>
                                          </a:solidFill>
                                          <a:effectLst>
                                            <a:glow rad="127000">
                                              <a:schemeClr val="bg1">
                                                <a:alpha val="60000"/>
                                              </a:schemeClr>
                                            </a:glow>
                                          </a:effectLst>
                                          <a:latin typeface="Cambria Math" panose="02040503050406030204" pitchFamily="18" charset="0"/>
                                        </a:rPr>
                                        <m:t>,</m:t>
                                      </m:r>
                                      <m:r>
                                        <a:rPr lang="en-US" i="1">
                                          <a:solidFill>
                                            <a:schemeClr val="accent5">
                                              <a:lumMod val="75000"/>
                                            </a:schemeClr>
                                          </a:solidFill>
                                          <a:effectLst>
                                            <a:glow rad="127000">
                                              <a:schemeClr val="bg1">
                                                <a:alpha val="60000"/>
                                              </a:schemeClr>
                                            </a:glow>
                                          </a:effectLst>
                                          <a:latin typeface="Cambria Math" panose="02040503050406030204" pitchFamily="18" charset="0"/>
                                        </a:rPr>
                                        <m:t>𝑘</m:t>
                                      </m:r>
                                    </m:sub>
                                  </m:sSub>
                                  <m:d>
                                    <m:dPr>
                                      <m:begChr m:val="["/>
                                      <m:endChr m:val="]"/>
                                      <m:ctrlPr>
                                        <a:rPr lang="en-US" i="1">
                                          <a:solidFill>
                                            <a:schemeClr val="accent5">
                                              <a:lumMod val="75000"/>
                                            </a:schemeClr>
                                          </a:solidFill>
                                          <a:effectLst>
                                            <a:glow rad="127000">
                                              <a:schemeClr val="bg1">
                                                <a:alpha val="60000"/>
                                              </a:schemeClr>
                                            </a:glow>
                                          </a:effectLst>
                                          <a:latin typeface="Cambria Math" panose="02040503050406030204" pitchFamily="18" charset="0"/>
                                        </a:rPr>
                                      </m:ctrlPr>
                                    </m:dPr>
                                    <m:e>
                                      <m:r>
                                        <a:rPr lang="en-US" i="1">
                                          <a:solidFill>
                                            <a:schemeClr val="accent5">
                                              <a:lumMod val="75000"/>
                                            </a:schemeClr>
                                          </a:solidFill>
                                          <a:effectLst>
                                            <a:glow rad="127000">
                                              <a:schemeClr val="bg1">
                                                <a:alpha val="60000"/>
                                              </a:schemeClr>
                                            </a:glow>
                                          </a:effectLst>
                                          <a:latin typeface="Cambria Math" panose="02040503050406030204" pitchFamily="18" charset="0"/>
                                        </a:rPr>
                                        <m:t>𝜔</m:t>
                                      </m:r>
                                    </m:e>
                                  </m:d>
                                  <m:r>
                                    <a:rPr lang="en-US" i="1">
                                      <a:solidFill>
                                        <a:schemeClr val="accent5">
                                          <a:lumMod val="75000"/>
                                        </a:schemeClr>
                                      </a:solidFill>
                                      <a:effectLst>
                                        <a:glow rad="127000">
                                          <a:schemeClr val="bg1">
                                            <a:alpha val="60000"/>
                                          </a:schemeClr>
                                        </a:glow>
                                      </a:effectLst>
                                      <a:latin typeface="Cambria Math" panose="02040503050406030204" pitchFamily="18" charset="0"/>
                                    </a:rPr>
                                    <m:t>⋅</m:t>
                                  </m:r>
                                  <m:sSub>
                                    <m:sSubPr>
                                      <m:ctrlPr>
                                        <a:rPr lang="en-US" i="1">
                                          <a:solidFill>
                                            <a:schemeClr val="accent5">
                                              <a:lumMod val="75000"/>
                                            </a:schemeClr>
                                          </a:solidFill>
                                          <a:effectLst>
                                            <a:glow rad="127000">
                                              <a:schemeClr val="bg1">
                                                <a:alpha val="60000"/>
                                              </a:schemeClr>
                                            </a:glow>
                                          </a:effectLst>
                                          <a:latin typeface="Cambria Math" panose="02040503050406030204" pitchFamily="18" charset="0"/>
                                        </a:rPr>
                                      </m:ctrlPr>
                                    </m:sSubPr>
                                    <m:e>
                                      <m:r>
                                        <a:rPr lang="en-US" i="1">
                                          <a:solidFill>
                                            <a:schemeClr val="accent5">
                                              <a:lumMod val="75000"/>
                                            </a:schemeClr>
                                          </a:solidFill>
                                          <a:effectLst>
                                            <a:glow rad="127000">
                                              <a:schemeClr val="bg1">
                                                <a:alpha val="60000"/>
                                              </a:schemeClr>
                                            </a:glow>
                                          </a:effectLst>
                                          <a:latin typeface="Cambria Math" panose="02040503050406030204" pitchFamily="18" charset="0"/>
                                        </a:rPr>
                                        <m:t>𝜏</m:t>
                                      </m:r>
                                    </m:e>
                                    <m:sub>
                                      <m:r>
                                        <a:rPr lang="en-US" i="1">
                                          <a:solidFill>
                                            <a:schemeClr val="accent5">
                                              <a:lumMod val="75000"/>
                                            </a:schemeClr>
                                          </a:solidFill>
                                          <a:effectLst>
                                            <a:glow rad="127000">
                                              <a:schemeClr val="bg1">
                                                <a:alpha val="60000"/>
                                              </a:schemeClr>
                                            </a:glow>
                                          </a:effectLst>
                                          <a:latin typeface="Cambria Math" panose="02040503050406030204" pitchFamily="18" charset="0"/>
                                        </a:rPr>
                                        <m:t>𝑘</m:t>
                                      </m:r>
                                    </m:sub>
                                  </m:sSub>
                                </m:e>
                              </m:d>
                            </m:e>
                          </m:func>
                        </m:e>
                      </m:nary>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762" t="-117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9E57DC2-970A-4B3E-BB1C-7A09969E49DF}" type="slidenum">
              <a:rPr lang="en-US" smtClean="0"/>
              <a:t>46</a:t>
            </a:fld>
            <a:endParaRPr lang="en-US" dirty="0"/>
          </a:p>
        </p:txBody>
      </p:sp>
    </p:spTree>
    <p:extLst>
      <p:ext uri="{BB962C8B-B14F-4D97-AF65-F5344CB8AC3E}">
        <p14:creationId xmlns:p14="http://schemas.microsoft.com/office/powerpoint/2010/main" val="3766628835"/>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Formulation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smtClean="0"/>
                  <a:t>Given the maintenance period </a:t>
                </a:r>
                <a14:m>
                  <m:oMath xmlns:m="http://schemas.openxmlformats.org/officeDocument/2006/math">
                    <m:r>
                      <a:rPr lang="en-US" b="0" i="1" smtClean="0">
                        <a:latin typeface="Cambria Math" panose="02040503050406030204" pitchFamily="18" charset="0"/>
                      </a:rPr>
                      <m:t>𝑇</m:t>
                    </m:r>
                  </m:oMath>
                </a14:m>
                <a:r>
                  <a:rPr lang="en-US" dirty="0" smtClean="0"/>
                  <a:t>, map </a:t>
                </a:r>
                <a14:m>
                  <m:oMath xmlns:m="http://schemas.openxmlformats.org/officeDocument/2006/math">
                    <m:r>
                      <a:rPr lang="en-US" b="1" i="0" smtClean="0">
                        <a:latin typeface="Cambria Math" panose="02040503050406030204" pitchFamily="18" charset="0"/>
                      </a:rPr>
                      <m:t>𝐆</m:t>
                    </m:r>
                  </m:oMath>
                </a14:m>
                <a:r>
                  <a:rPr lang="en-US" dirty="0" smtClean="0"/>
                  <a:t>, deployment location matrix </a:t>
                </a:r>
                <a14:m>
                  <m:oMath xmlns:m="http://schemas.openxmlformats.org/officeDocument/2006/math">
                    <m:r>
                      <a:rPr lang="en-US" b="1" i="0" smtClean="0">
                        <a:latin typeface="Cambria Math" panose="02040503050406030204" pitchFamily="18" charset="0"/>
                      </a:rPr>
                      <m:t>𝐃</m:t>
                    </m:r>
                  </m:oMath>
                </a14:m>
                <a:r>
                  <a:rPr lang="en-US" dirty="0" smtClean="0"/>
                  <a:t>, sensor presence matrix </a:t>
                </a:r>
                <a14:m>
                  <m:oMath xmlns:m="http://schemas.openxmlformats.org/officeDocument/2006/math">
                    <m:r>
                      <a:rPr lang="en-US" b="1" i="0" smtClean="0">
                        <a:latin typeface="Cambria Math" panose="02040503050406030204" pitchFamily="18" charset="0"/>
                      </a:rPr>
                      <m:t>𝐐</m:t>
                    </m:r>
                  </m:oMath>
                </a14:m>
                <a:r>
                  <a:rPr lang="en-US" dirty="0" smtClean="0"/>
                  <a:t>, calibration time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𝜏</m:t>
                        </m:r>
                      </m:e>
                      <m:sub>
                        <m:r>
                          <a:rPr lang="en-US" b="0" i="1" smtClean="0">
                            <a:latin typeface="Cambria Math" panose="02040503050406030204" pitchFamily="18" charset="0"/>
                          </a:rPr>
                          <m:t>𝑘</m:t>
                        </m:r>
                      </m:sub>
                    </m:sSub>
                  </m:oMath>
                </a14:m>
                <a:r>
                  <a:rPr lang="en-US" dirty="0" smtClean="0"/>
                  <a:t>, calibration period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𝑘</m:t>
                        </m:r>
                      </m:sub>
                    </m:sSub>
                  </m:oMath>
                </a14:m>
                <a:r>
                  <a:rPr lang="en-US" dirty="0" smtClean="0"/>
                  <a:t> (for each sensor type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𝑘</m:t>
                        </m:r>
                      </m:sub>
                    </m:sSub>
                  </m:oMath>
                </a14:m>
                <a:r>
                  <a:rPr lang="en-US" dirty="0" smtClean="0"/>
                  <a:t>), and initial TTNC </a:t>
                </a:r>
                <a14:m>
                  <m:oMath xmlns:m="http://schemas.openxmlformats.org/officeDocument/2006/math">
                    <m:r>
                      <a:rPr lang="en-US" b="1" i="0" smtClean="0">
                        <a:latin typeface="Cambria Math" panose="02040503050406030204" pitchFamily="18" charset="0"/>
                      </a:rPr>
                      <m:t>𝐅</m:t>
                    </m:r>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1</m:t>
                            </m:r>
                          </m:e>
                          <m:sub>
                            <m:r>
                              <a:rPr lang="en-US" b="0" i="1" smtClean="0">
                                <a:latin typeface="Cambria Math" panose="02040503050406030204" pitchFamily="18" charset="0"/>
                              </a:rPr>
                              <m:t>−</m:t>
                            </m:r>
                          </m:sub>
                        </m:sSub>
                      </m:e>
                    </m:d>
                  </m:oMath>
                </a14:m>
                <a:r>
                  <a:rPr lang="en-US" b="0" dirty="0" smtClean="0"/>
                  <a:t>;</a:t>
                </a:r>
              </a:p>
              <a:p>
                <a:pPr marL="0" indent="0">
                  <a:buNone/>
                </a:pPr>
                <a:r>
                  <a:rPr lang="en-US" dirty="0" smtClean="0"/>
                  <a:t>Find the </a:t>
                </a:r>
                <a:r>
                  <a:rPr lang="en-US" b="1" dirty="0" smtClean="0">
                    <a:solidFill>
                      <a:srgbClr val="C00000"/>
                    </a:solidFill>
                  </a:rPr>
                  <a:t>number of iterations</a:t>
                </a:r>
                <a:r>
                  <a:rPr lang="en-US" dirty="0" smtClean="0"/>
                  <a:t> </a:t>
                </a:r>
                <a14:m>
                  <m:oMath xmlns:m="http://schemas.openxmlformats.org/officeDocument/2006/math">
                    <m:r>
                      <m:rPr>
                        <m:sty m:val="p"/>
                      </m:rPr>
                      <a:rPr lang="en-US" b="0" i="0" smtClean="0">
                        <a:latin typeface="Cambria Math" panose="02040503050406030204" pitchFamily="18" charset="0"/>
                      </a:rPr>
                      <m:t>Ω</m:t>
                    </m:r>
                  </m:oMath>
                </a14:m>
                <a:r>
                  <a:rPr lang="en-US" dirty="0" smtClean="0"/>
                  <a:t>, the </a:t>
                </a:r>
                <a:r>
                  <a:rPr lang="en-US" b="1" dirty="0" smtClean="0">
                    <a:solidFill>
                      <a:srgbClr val="C00000"/>
                    </a:solidFill>
                  </a:rPr>
                  <a:t>time</a:t>
                </a:r>
                <a:r>
                  <a:rPr lang="en-US" dirty="0" smtClean="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𝜔</m:t>
                        </m:r>
                      </m:sub>
                    </m:sSub>
                  </m:oMath>
                </a14:m>
                <a:r>
                  <a:rPr lang="en-US" dirty="0" smtClean="0"/>
                  <a:t> that they take place, the </a:t>
                </a:r>
                <a:r>
                  <a:rPr lang="en-US" b="1" dirty="0" smtClean="0">
                    <a:solidFill>
                      <a:srgbClr val="C00000"/>
                    </a:solidFill>
                  </a:rPr>
                  <a:t>sensors selection plan </a:t>
                </a:r>
                <a14:m>
                  <m:oMath xmlns:m="http://schemas.openxmlformats.org/officeDocument/2006/math">
                    <m:r>
                      <a:rPr lang="en-US" b="1" i="0" smtClean="0">
                        <a:latin typeface="Cambria Math" panose="02040503050406030204" pitchFamily="18" charset="0"/>
                      </a:rPr>
                      <m:t>𝚪</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𝜔</m:t>
                        </m:r>
                      </m:e>
                    </m:d>
                  </m:oMath>
                </a14:m>
                <a:r>
                  <a:rPr lang="en-US" dirty="0" smtClean="0"/>
                  <a:t> and </a:t>
                </a:r>
                <a:r>
                  <a:rPr lang="en-US" b="1" dirty="0" smtClean="0">
                    <a:solidFill>
                      <a:srgbClr val="C00000"/>
                    </a:solidFill>
                  </a:rPr>
                  <a:t>paths of mobile calibrators</a:t>
                </a:r>
                <a:r>
                  <a:rPr lang="en-US" dirty="0" smtClean="0"/>
                  <a:t> </a:t>
                </a:r>
                <a14:m>
                  <m:oMath xmlns:m="http://schemas.openxmlformats.org/officeDocument/2006/math">
                    <m:r>
                      <a:rPr lang="en-US" b="1" i="0" smtClean="0">
                        <a:latin typeface="Cambria Math" panose="02040503050406030204" pitchFamily="18" charset="0"/>
                      </a:rPr>
                      <m:t>𝐖</m:t>
                    </m:r>
                    <m:r>
                      <a:rPr lang="en-US" b="0" i="1" smtClean="0">
                        <a:latin typeface="Cambria Math" panose="02040503050406030204" pitchFamily="18" charset="0"/>
                      </a:rPr>
                      <m:t>[</m:t>
                    </m:r>
                    <m:r>
                      <a:rPr lang="en-US" b="0" i="1" smtClean="0">
                        <a:latin typeface="Cambria Math" panose="02040503050406030204" pitchFamily="18" charset="0"/>
                      </a:rPr>
                      <m:t>𝜔</m:t>
                    </m:r>
                    <m:r>
                      <a:rPr lang="en-US" b="0" i="1" smtClean="0">
                        <a:latin typeface="Cambria Math" panose="02040503050406030204" pitchFamily="18" charset="0"/>
                      </a:rPr>
                      <m:t>]</m:t>
                    </m:r>
                  </m:oMath>
                </a14:m>
                <a:r>
                  <a:rPr lang="en-US" dirty="0" smtClean="0"/>
                  <a:t> for each iteration </a:t>
                </a:r>
                <a14:m>
                  <m:oMath xmlns:m="http://schemas.openxmlformats.org/officeDocument/2006/math">
                    <m:r>
                      <a:rPr lang="en-US" b="0" i="1" smtClean="0">
                        <a:latin typeface="Cambria Math" panose="02040503050406030204" pitchFamily="18" charset="0"/>
                      </a:rPr>
                      <m:t>𝜔</m:t>
                    </m:r>
                  </m:oMath>
                </a14:m>
                <a:r>
                  <a:rPr lang="en-US" dirty="0" smtClean="0"/>
                  <a:t>.</a:t>
                </a:r>
              </a:p>
              <a:p>
                <a:pPr marL="0" indent="0">
                  <a:buNone/>
                </a:pPr>
                <a14:m>
                  <m:oMathPara xmlns:m="http://schemas.openxmlformats.org/officeDocument/2006/math">
                    <m:oMathParaPr>
                      <m:jc m:val="centerGroup"/>
                    </m:oMathParaPr>
                    <m:oMath xmlns:m="http://schemas.openxmlformats.org/officeDocument/2006/math">
                      <m:func>
                        <m:funcPr>
                          <m:ctrlPr>
                            <a:rPr lang="en-US" b="0" i="1" smtClean="0">
                              <a:solidFill>
                                <a:schemeClr val="tx1"/>
                              </a:solidFill>
                              <a:effectLst>
                                <a:glow rad="127000">
                                  <a:schemeClr val="bg1">
                                    <a:alpha val="80000"/>
                                  </a:schemeClr>
                                </a:glow>
                              </a:effectLst>
                              <a:latin typeface="Cambria Math" panose="02040503050406030204" pitchFamily="18" charset="0"/>
                            </a:rPr>
                          </m:ctrlPr>
                        </m:funcPr>
                        <m:fName>
                          <m:r>
                            <m:rPr>
                              <m:sty m:val="p"/>
                            </m:rPr>
                            <a:rPr lang="en-US" b="0" i="0" smtClean="0">
                              <a:solidFill>
                                <a:schemeClr val="tx1"/>
                              </a:solidFill>
                              <a:effectLst>
                                <a:glow rad="127000">
                                  <a:schemeClr val="bg1">
                                    <a:alpha val="80000"/>
                                  </a:schemeClr>
                                </a:glow>
                              </a:effectLst>
                              <a:latin typeface="Cambria Math" panose="02040503050406030204" pitchFamily="18" charset="0"/>
                            </a:rPr>
                            <m:t>min</m:t>
                          </m:r>
                        </m:fName>
                        <m:e>
                          <m:f>
                            <m:fPr>
                              <m:ctrlPr>
                                <a:rPr lang="en-US" b="0" i="1" smtClean="0">
                                  <a:solidFill>
                                    <a:schemeClr val="tx1"/>
                                  </a:solidFill>
                                  <a:effectLst>
                                    <a:glow rad="127000">
                                      <a:schemeClr val="bg1">
                                        <a:alpha val="80000"/>
                                      </a:schemeClr>
                                    </a:glow>
                                  </a:effectLst>
                                  <a:latin typeface="Cambria Math" panose="02040503050406030204" pitchFamily="18" charset="0"/>
                                </a:rPr>
                              </m:ctrlPr>
                            </m:fPr>
                            <m:num>
                              <m:r>
                                <a:rPr lang="en-US" b="0" i="1" smtClean="0">
                                  <a:solidFill>
                                    <a:schemeClr val="tx1"/>
                                  </a:solidFill>
                                  <a:effectLst>
                                    <a:glow rad="127000">
                                      <a:schemeClr val="bg1">
                                        <a:alpha val="80000"/>
                                      </a:schemeClr>
                                    </a:glow>
                                  </a:effectLst>
                                  <a:latin typeface="Cambria Math" panose="02040503050406030204" pitchFamily="18" charset="0"/>
                                </a:rPr>
                                <m:t>1</m:t>
                              </m:r>
                            </m:num>
                            <m:den>
                              <m:r>
                                <a:rPr lang="en-US" b="0" i="1" smtClean="0">
                                  <a:solidFill>
                                    <a:schemeClr val="tx1"/>
                                  </a:solidFill>
                                  <a:effectLst>
                                    <a:glow rad="127000">
                                      <a:schemeClr val="bg1">
                                        <a:alpha val="80000"/>
                                      </a:schemeClr>
                                    </a:glow>
                                  </a:effectLst>
                                  <a:latin typeface="Cambria Math" panose="02040503050406030204" pitchFamily="18" charset="0"/>
                                </a:rPr>
                                <m:t>𝑇</m:t>
                              </m:r>
                            </m:den>
                          </m:f>
                          <m:r>
                            <a:rPr lang="en-US" b="0" i="1" smtClean="0">
                              <a:solidFill>
                                <a:schemeClr val="tx1"/>
                              </a:solidFill>
                              <a:effectLst>
                                <a:glow rad="127000">
                                  <a:schemeClr val="bg1">
                                    <a:alpha val="80000"/>
                                  </a:schemeClr>
                                </a:glow>
                              </a:effectLst>
                              <a:latin typeface="Cambria Math" panose="02040503050406030204" pitchFamily="18" charset="0"/>
                            </a:rPr>
                            <m:t>⋅</m:t>
                          </m:r>
                          <m:nary>
                            <m:naryPr>
                              <m:chr m:val="∑"/>
                              <m:ctrlPr>
                                <a:rPr lang="en-US" b="0" i="1" smtClean="0">
                                  <a:solidFill>
                                    <a:schemeClr val="tx1"/>
                                  </a:solidFill>
                                  <a:effectLst>
                                    <a:glow rad="127000">
                                      <a:schemeClr val="bg1">
                                        <a:alpha val="80000"/>
                                      </a:schemeClr>
                                    </a:glow>
                                  </a:effectLst>
                                  <a:latin typeface="Cambria Math" panose="02040503050406030204" pitchFamily="18" charset="0"/>
                                </a:rPr>
                              </m:ctrlPr>
                            </m:naryPr>
                            <m:sub>
                              <m:r>
                                <a:rPr lang="en-US" b="0" i="1" smtClean="0">
                                  <a:solidFill>
                                    <a:schemeClr val="tx1"/>
                                  </a:solidFill>
                                  <a:effectLst>
                                    <a:glow rad="127000">
                                      <a:schemeClr val="bg1">
                                        <a:alpha val="80000"/>
                                      </a:schemeClr>
                                    </a:glow>
                                  </a:effectLst>
                                  <a:latin typeface="Cambria Math" panose="02040503050406030204" pitchFamily="18" charset="0"/>
                                </a:rPr>
                                <m:t>𝜔</m:t>
                              </m:r>
                              <m:r>
                                <a:rPr lang="en-US" b="0" i="1" smtClean="0">
                                  <a:solidFill>
                                    <a:schemeClr val="tx1"/>
                                  </a:solidFill>
                                  <a:effectLst>
                                    <a:glow rad="127000">
                                      <a:schemeClr val="bg1">
                                        <a:alpha val="80000"/>
                                      </a:schemeClr>
                                    </a:glow>
                                  </a:effectLst>
                                  <a:latin typeface="Cambria Math" panose="02040503050406030204" pitchFamily="18" charset="0"/>
                                </a:rPr>
                                <m:t>=1</m:t>
                              </m:r>
                            </m:sub>
                            <m:sup>
                              <m:r>
                                <m:rPr>
                                  <m:sty m:val="p"/>
                                </m:rPr>
                                <a:rPr lang="en-US" b="0" i="0" smtClean="0">
                                  <a:solidFill>
                                    <a:schemeClr val="tx1"/>
                                  </a:solidFill>
                                  <a:effectLst>
                                    <a:glow rad="127000">
                                      <a:schemeClr val="bg1">
                                        <a:alpha val="80000"/>
                                      </a:schemeClr>
                                    </a:glow>
                                  </a:effectLst>
                                  <a:latin typeface="Cambria Math" panose="02040503050406030204" pitchFamily="18" charset="0"/>
                                </a:rPr>
                                <m:t>Ω</m:t>
                              </m:r>
                            </m:sup>
                            <m:e>
                              <m:r>
                                <a:rPr lang="en-US" b="0" i="1" smtClean="0">
                                  <a:solidFill>
                                    <a:schemeClr val="tx1"/>
                                  </a:solidFill>
                                  <a:effectLst>
                                    <a:glow rad="127000">
                                      <a:schemeClr val="bg1">
                                        <a:alpha val="80000"/>
                                      </a:schemeClr>
                                    </a:glow>
                                  </a:effectLst>
                                  <a:latin typeface="Cambria Math" panose="02040503050406030204" pitchFamily="18" charset="0"/>
                                </a:rPr>
                                <m:t>𝐶</m:t>
                              </m:r>
                              <m:d>
                                <m:dPr>
                                  <m:ctrlPr>
                                    <a:rPr lang="en-US" b="0" i="1" smtClean="0">
                                      <a:solidFill>
                                        <a:schemeClr val="tx1"/>
                                      </a:solidFill>
                                      <a:effectLst>
                                        <a:glow rad="127000">
                                          <a:schemeClr val="bg1">
                                            <a:alpha val="80000"/>
                                          </a:schemeClr>
                                        </a:glow>
                                      </a:effectLst>
                                      <a:latin typeface="Cambria Math" panose="02040503050406030204" pitchFamily="18" charset="0"/>
                                    </a:rPr>
                                  </m:ctrlPr>
                                </m:dPr>
                                <m:e>
                                  <m:r>
                                    <a:rPr lang="en-US" b="1" i="0" smtClean="0">
                                      <a:solidFill>
                                        <a:schemeClr val="tx1"/>
                                      </a:solidFill>
                                      <a:effectLst>
                                        <a:glow rad="127000">
                                          <a:schemeClr val="bg1">
                                            <a:alpha val="80000"/>
                                          </a:schemeClr>
                                        </a:glow>
                                      </a:effectLst>
                                      <a:latin typeface="Cambria Math" panose="02040503050406030204" pitchFamily="18" charset="0"/>
                                    </a:rPr>
                                    <m:t>𝚪</m:t>
                                  </m:r>
                                  <m:d>
                                    <m:dPr>
                                      <m:begChr m:val="["/>
                                      <m:endChr m:val="]"/>
                                      <m:ctrlPr>
                                        <a:rPr lang="en-US" b="0" i="1" smtClean="0">
                                          <a:solidFill>
                                            <a:schemeClr val="tx1"/>
                                          </a:solidFill>
                                          <a:effectLst>
                                            <a:glow rad="127000">
                                              <a:schemeClr val="bg1">
                                                <a:alpha val="80000"/>
                                              </a:schemeClr>
                                            </a:glow>
                                          </a:effectLst>
                                          <a:latin typeface="Cambria Math" panose="02040503050406030204" pitchFamily="18" charset="0"/>
                                        </a:rPr>
                                      </m:ctrlPr>
                                    </m:dPr>
                                    <m:e>
                                      <m:r>
                                        <a:rPr lang="en-US" b="0" i="1" smtClean="0">
                                          <a:solidFill>
                                            <a:schemeClr val="tx1"/>
                                          </a:solidFill>
                                          <a:effectLst>
                                            <a:glow rad="127000">
                                              <a:schemeClr val="bg1">
                                                <a:alpha val="80000"/>
                                              </a:schemeClr>
                                            </a:glow>
                                          </a:effectLst>
                                          <a:latin typeface="Cambria Math" panose="02040503050406030204" pitchFamily="18" charset="0"/>
                                        </a:rPr>
                                        <m:t>𝜔</m:t>
                                      </m:r>
                                    </m:e>
                                  </m:d>
                                  <m:r>
                                    <a:rPr lang="en-US" b="0" i="1" smtClean="0">
                                      <a:solidFill>
                                        <a:schemeClr val="tx1"/>
                                      </a:solidFill>
                                      <a:effectLst>
                                        <a:glow rad="127000">
                                          <a:schemeClr val="bg1">
                                            <a:alpha val="80000"/>
                                          </a:schemeClr>
                                        </a:glow>
                                      </a:effectLst>
                                      <a:latin typeface="Cambria Math" panose="02040503050406030204" pitchFamily="18" charset="0"/>
                                    </a:rPr>
                                    <m:t>,</m:t>
                                  </m:r>
                                  <m:r>
                                    <a:rPr lang="en-US" b="1">
                                      <a:solidFill>
                                        <a:schemeClr val="tx1"/>
                                      </a:solidFill>
                                      <a:effectLst>
                                        <a:glow rad="127000">
                                          <a:schemeClr val="bg1">
                                            <a:alpha val="80000"/>
                                          </a:schemeClr>
                                        </a:glow>
                                      </a:effectLst>
                                      <a:latin typeface="Cambria Math" panose="02040503050406030204" pitchFamily="18" charset="0"/>
                                    </a:rPr>
                                    <m:t>𝐖</m:t>
                                  </m:r>
                                  <m:d>
                                    <m:dPr>
                                      <m:begChr m:val="["/>
                                      <m:endChr m:val="]"/>
                                      <m:ctrlPr>
                                        <a:rPr lang="en-US" i="1">
                                          <a:solidFill>
                                            <a:schemeClr val="tx1"/>
                                          </a:solidFill>
                                          <a:effectLst>
                                            <a:glow rad="127000">
                                              <a:schemeClr val="bg1">
                                                <a:alpha val="80000"/>
                                              </a:schemeClr>
                                            </a:glow>
                                          </a:effectLst>
                                          <a:latin typeface="Cambria Math" panose="02040503050406030204" pitchFamily="18" charset="0"/>
                                        </a:rPr>
                                      </m:ctrlPr>
                                    </m:dPr>
                                    <m:e>
                                      <m:r>
                                        <a:rPr lang="en-US" i="1">
                                          <a:solidFill>
                                            <a:schemeClr val="tx1"/>
                                          </a:solidFill>
                                          <a:effectLst>
                                            <a:glow rad="127000">
                                              <a:schemeClr val="bg1">
                                                <a:alpha val="80000"/>
                                              </a:schemeClr>
                                            </a:glow>
                                          </a:effectLst>
                                          <a:latin typeface="Cambria Math" panose="02040503050406030204" pitchFamily="18" charset="0"/>
                                        </a:rPr>
                                        <m:t>𝜔</m:t>
                                      </m:r>
                                    </m:e>
                                  </m:d>
                                </m:e>
                              </m:d>
                            </m:e>
                          </m:nary>
                        </m:e>
                      </m:func>
                    </m:oMath>
                  </m:oMathPara>
                </a14:m>
                <a:endParaRPr lang="en-US" dirty="0" smtClean="0"/>
              </a:p>
              <a:p>
                <a:pPr marL="0" indent="0">
                  <a:buNone/>
                </a:pPr>
                <a:r>
                  <a:rPr lang="en-US" dirty="0" smtClean="0"/>
                  <a:t>Subject to constraints: </a:t>
                </a:r>
                <a:r>
                  <a:rPr lang="en-US" dirty="0" smtClean="0">
                    <a:hlinkClick r:id="rId2" action="ppaction://hlinksldjump"/>
                  </a:rPr>
                  <a:t>Only select present sensors, non-negative TTNC, all spots with selected sensors are visited, maximum workload, etc.</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931" t="-1170" r="-423" b="-102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9E57DC2-970A-4B3E-BB1C-7A09969E49DF}" type="slidenum">
              <a:rPr lang="en-US" smtClean="0"/>
              <a:t>47</a:t>
            </a:fld>
            <a:endParaRPr lang="en-US" dirty="0"/>
          </a:p>
        </p:txBody>
      </p:sp>
    </p:spTree>
    <p:extLst>
      <p:ext uri="{BB962C8B-B14F-4D97-AF65-F5344CB8AC3E}">
        <p14:creationId xmlns:p14="http://schemas.microsoft.com/office/powerpoint/2010/main" val="1392673412"/>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1028700" y="0"/>
            <a:ext cx="6003828" cy="6857999"/>
          </a:xfrm>
          <a:prstGeom prst="rect">
            <a:avLst/>
          </a:prstGeom>
        </p:spPr>
      </p:pic>
      <p:sp>
        <p:nvSpPr>
          <p:cNvPr id="4" name="Slide Number Placeholder 3"/>
          <p:cNvSpPr>
            <a:spLocks noGrp="1"/>
          </p:cNvSpPr>
          <p:nvPr>
            <p:ph type="sldNum" sz="quarter" idx="12"/>
          </p:nvPr>
        </p:nvSpPr>
        <p:spPr/>
        <p:txBody>
          <a:bodyPr/>
          <a:lstStyle/>
          <a:p>
            <a:fld id="{69E57DC2-970A-4B3E-BB1C-7A09969E49DF}" type="slidenum">
              <a:rPr lang="en-US" smtClean="0"/>
              <a:t>48</a:t>
            </a:fld>
            <a:endParaRPr lang="en-US" dirty="0"/>
          </a:p>
        </p:txBody>
      </p:sp>
      <p:grpSp>
        <p:nvGrpSpPr>
          <p:cNvPr id="21" name="Group 20"/>
          <p:cNvGrpSpPr/>
          <p:nvPr/>
        </p:nvGrpSpPr>
        <p:grpSpPr>
          <a:xfrm>
            <a:off x="5303520" y="182880"/>
            <a:ext cx="1117272" cy="559965"/>
            <a:chOff x="4547131" y="220253"/>
            <a:chExt cx="1117272" cy="559965"/>
          </a:xfrm>
        </p:grpSpPr>
        <p:pic>
          <p:nvPicPr>
            <p:cNvPr id="10" name="Google Shape;602;p46"/>
            <p:cNvPicPr preferRelativeResize="0"/>
            <p:nvPr/>
          </p:nvPicPr>
          <p:blipFill>
            <a:blip r:embed="rId3">
              <a:alphaModFix/>
            </a:blip>
            <a:stretch>
              <a:fillRect/>
            </a:stretch>
          </p:blipFill>
          <p:spPr>
            <a:xfrm>
              <a:off x="5207203" y="323018"/>
              <a:ext cx="457200" cy="457200"/>
            </a:xfrm>
            <a:prstGeom prst="rect">
              <a:avLst/>
            </a:prstGeom>
            <a:noFill/>
            <a:ln>
              <a:noFill/>
            </a:ln>
          </p:spPr>
        </p:pic>
        <p:pic>
          <p:nvPicPr>
            <p:cNvPr id="11" name="Google Shape;603;p46"/>
            <p:cNvPicPr preferRelativeResize="0"/>
            <p:nvPr/>
          </p:nvPicPr>
          <p:blipFill>
            <a:blip r:embed="rId4">
              <a:alphaModFix/>
            </a:blip>
            <a:stretch>
              <a:fillRect/>
            </a:stretch>
          </p:blipFill>
          <p:spPr>
            <a:xfrm>
              <a:off x="4547131" y="220253"/>
              <a:ext cx="482026" cy="343778"/>
            </a:xfrm>
            <a:prstGeom prst="rect">
              <a:avLst/>
            </a:prstGeom>
            <a:noFill/>
            <a:ln>
              <a:noFill/>
            </a:ln>
          </p:spPr>
        </p:pic>
        <p:cxnSp>
          <p:nvCxnSpPr>
            <p:cNvPr id="12" name="Google Shape;604;p46"/>
            <p:cNvCxnSpPr/>
            <p:nvPr/>
          </p:nvCxnSpPr>
          <p:spPr>
            <a:xfrm flipH="1">
              <a:off x="4963556" y="241130"/>
              <a:ext cx="278227" cy="482025"/>
            </a:xfrm>
            <a:prstGeom prst="straightConnector1">
              <a:avLst/>
            </a:prstGeom>
            <a:noFill/>
            <a:ln w="19050" cap="flat" cmpd="sng">
              <a:solidFill>
                <a:schemeClr val="tx2"/>
              </a:solidFill>
              <a:prstDash val="solid"/>
              <a:round/>
              <a:headEnd type="none" w="med" len="med"/>
              <a:tailEnd type="none" w="med" len="med"/>
            </a:ln>
          </p:spPr>
        </p:cxnSp>
      </p:grpSp>
      <p:grpSp>
        <p:nvGrpSpPr>
          <p:cNvPr id="26" name="Group 25"/>
          <p:cNvGrpSpPr/>
          <p:nvPr/>
        </p:nvGrpSpPr>
        <p:grpSpPr>
          <a:xfrm>
            <a:off x="7032528" y="685782"/>
            <a:ext cx="1629823" cy="2617312"/>
            <a:chOff x="7032528" y="3836074"/>
            <a:chExt cx="1629823" cy="2617312"/>
          </a:xfrm>
        </p:grpSpPr>
        <mc:AlternateContent xmlns:mc="http://schemas.openxmlformats.org/markup-compatibility/2006" xmlns:a14="http://schemas.microsoft.com/office/drawing/2010/main">
          <mc:Choice Requires="a14">
            <p:sp>
              <p:nvSpPr>
                <p:cNvPr id="22" name="TextBox 21"/>
                <p:cNvSpPr txBox="1"/>
                <p:nvPr/>
              </p:nvSpPr>
              <p:spPr>
                <a:xfrm>
                  <a:off x="7032528" y="3836074"/>
                  <a:ext cx="1629823" cy="1015663"/>
                </a:xfrm>
                <a:prstGeom prst="rect">
                  <a:avLst/>
                </a:prstGeom>
                <a:solidFill>
                  <a:schemeClr val="bg1"/>
                </a:solidFill>
              </p:spPr>
              <p:txBody>
                <a:bodyPr wrap="square" rtlCol="0">
                  <a:spAutoFit/>
                </a:bodyPr>
                <a:lstStyle/>
                <a:p>
                  <a:r>
                    <a:rPr lang="en-US" sz="2000" dirty="0" smtClean="0">
                      <a:solidFill>
                        <a:schemeClr val="tx1"/>
                      </a:solidFill>
                    </a:rPr>
                    <a:t>Given –</a:t>
                  </a:r>
                </a:p>
                <a:p>
                  <a14:m>
                    <m:oMath xmlns:m="http://schemas.openxmlformats.org/officeDocument/2006/math">
                      <m:r>
                        <a:rPr lang="en-US" sz="2000" b="0" i="1" smtClean="0">
                          <a:solidFill>
                            <a:schemeClr val="tx1"/>
                          </a:solidFill>
                          <a:latin typeface="Cambria Math" panose="02040503050406030204" pitchFamily="18" charset="0"/>
                        </a:rPr>
                        <m:t>𝑇</m:t>
                      </m:r>
                    </m:oMath>
                  </a14:m>
                  <a:r>
                    <a:rPr lang="en-US" sz="2000" dirty="0" smtClean="0">
                      <a:solidFill>
                        <a:schemeClr val="tx1"/>
                      </a:solidFill>
                    </a:rPr>
                    <a:t>, </a:t>
                  </a:r>
                  <a14:m>
                    <m:oMath xmlns:m="http://schemas.openxmlformats.org/officeDocument/2006/math">
                      <m:r>
                        <a:rPr lang="en-US" sz="2000" b="1" i="0" smtClean="0">
                          <a:solidFill>
                            <a:schemeClr val="tx1"/>
                          </a:solidFill>
                          <a:latin typeface="Cambria Math" panose="02040503050406030204" pitchFamily="18" charset="0"/>
                        </a:rPr>
                        <m:t>𝐆</m:t>
                      </m:r>
                    </m:oMath>
                  </a14:m>
                  <a:r>
                    <a:rPr lang="en-US" sz="2000" dirty="0" smtClean="0">
                      <a:solidFill>
                        <a:schemeClr val="tx1"/>
                      </a:solidFill>
                    </a:rPr>
                    <a:t>, </a:t>
                  </a:r>
                  <a14:m>
                    <m:oMath xmlns:m="http://schemas.openxmlformats.org/officeDocument/2006/math">
                      <m:r>
                        <a:rPr lang="en-US" sz="2000" b="1" i="0" smtClean="0">
                          <a:solidFill>
                            <a:schemeClr val="tx1"/>
                          </a:solidFill>
                          <a:latin typeface="Cambria Math" panose="02040503050406030204" pitchFamily="18" charset="0"/>
                        </a:rPr>
                        <m:t>𝐃</m:t>
                      </m:r>
                    </m:oMath>
                  </a14:m>
                  <a:r>
                    <a:rPr lang="en-US" sz="2000" dirty="0" smtClean="0">
                      <a:solidFill>
                        <a:schemeClr val="tx1"/>
                      </a:solidFill>
                    </a:rPr>
                    <a:t>, </a:t>
                  </a:r>
                  <a14:m>
                    <m:oMath xmlns:m="http://schemas.openxmlformats.org/officeDocument/2006/math">
                      <m:r>
                        <a:rPr lang="en-US" sz="2000" b="1" i="0" smtClean="0">
                          <a:solidFill>
                            <a:schemeClr val="tx1"/>
                          </a:solidFill>
                          <a:latin typeface="Cambria Math" panose="02040503050406030204" pitchFamily="18" charset="0"/>
                        </a:rPr>
                        <m:t>𝐐</m:t>
                      </m:r>
                    </m:oMath>
                  </a14:m>
                  <a:r>
                    <a:rPr lang="en-US" sz="2000" dirty="0" smtClean="0">
                      <a:solidFill>
                        <a:schemeClr val="tx1"/>
                      </a:solidFill>
                    </a:rPr>
                    <a:t>,</a:t>
                  </a:r>
                </a:p>
                <a:p>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𝜏</m:t>
                          </m:r>
                        </m:e>
                        <m:sub>
                          <m:r>
                            <a:rPr lang="en-US" sz="2000" b="0" i="1" smtClean="0">
                              <a:solidFill>
                                <a:schemeClr val="tx1"/>
                              </a:solidFill>
                              <a:latin typeface="Cambria Math" panose="02040503050406030204" pitchFamily="18" charset="0"/>
                            </a:rPr>
                            <m:t>𝑘</m:t>
                          </m:r>
                        </m:sub>
                      </m:sSub>
                    </m:oMath>
                  </a14:m>
                  <a:r>
                    <a:rPr lang="en-US" sz="2000" dirty="0" smtClean="0">
                      <a:solidFill>
                        <a:schemeClr val="tx1"/>
                      </a:solidFill>
                    </a:rPr>
                    <a:t>, </a:t>
                  </a: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𝑇</m:t>
                          </m:r>
                        </m:e>
                        <m:sub>
                          <m:r>
                            <a:rPr lang="en-US" sz="2000" b="0" i="1" smtClean="0">
                              <a:solidFill>
                                <a:schemeClr val="tx1"/>
                              </a:solidFill>
                              <a:latin typeface="Cambria Math" panose="02040503050406030204" pitchFamily="18" charset="0"/>
                            </a:rPr>
                            <m:t>𝑘</m:t>
                          </m:r>
                        </m:sub>
                      </m:sSub>
                    </m:oMath>
                  </a14:m>
                  <a:r>
                    <a:rPr lang="en-US" sz="2000" dirty="0" smtClean="0">
                      <a:solidFill>
                        <a:schemeClr val="tx1"/>
                      </a:solidFill>
                    </a:rPr>
                    <a:t>, </a:t>
                  </a:r>
                  <a14:m>
                    <m:oMath xmlns:m="http://schemas.openxmlformats.org/officeDocument/2006/math">
                      <m:r>
                        <a:rPr lang="en-US" sz="2000" b="1" i="0" smtClean="0">
                          <a:solidFill>
                            <a:schemeClr val="tx1"/>
                          </a:solidFill>
                          <a:latin typeface="Cambria Math" panose="02040503050406030204" pitchFamily="18" charset="0"/>
                        </a:rPr>
                        <m:t>𝐅</m:t>
                      </m:r>
                      <m:d>
                        <m:dPr>
                          <m:begChr m:val="["/>
                          <m:endChr m:val="]"/>
                          <m:ctrlPr>
                            <a:rPr lang="en-US" sz="2000" b="0" i="1" smtClean="0">
                              <a:solidFill>
                                <a:schemeClr val="tx1"/>
                              </a:solidFill>
                              <a:latin typeface="Cambria Math" panose="02040503050406030204" pitchFamily="18" charset="0"/>
                            </a:rPr>
                          </m:ctrlPr>
                        </m:dPr>
                        <m:e>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1</m:t>
                              </m:r>
                            </m:e>
                            <m:sub>
                              <m:r>
                                <a:rPr lang="en-US" sz="2000" b="0" i="1" smtClean="0">
                                  <a:solidFill>
                                    <a:schemeClr val="tx1"/>
                                  </a:solidFill>
                                  <a:latin typeface="Cambria Math" panose="02040503050406030204" pitchFamily="18" charset="0"/>
                                </a:rPr>
                                <m:t>−</m:t>
                              </m:r>
                            </m:sub>
                          </m:sSub>
                        </m:e>
                      </m:d>
                    </m:oMath>
                  </a14:m>
                  <a:endParaRPr lang="en-US" sz="2000" dirty="0">
                    <a:solidFill>
                      <a:schemeClr val="tx1"/>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7032528" y="3836074"/>
                  <a:ext cx="1629823" cy="1015663"/>
                </a:xfrm>
                <a:prstGeom prst="rect">
                  <a:avLst/>
                </a:prstGeom>
                <a:blipFill>
                  <a:blip r:embed="rId5"/>
                  <a:stretch>
                    <a:fillRect l="-4120" t="-2994" b="-9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7032528" y="5437723"/>
                  <a:ext cx="1629823" cy="1015663"/>
                </a:xfrm>
                <a:prstGeom prst="rect">
                  <a:avLst/>
                </a:prstGeom>
                <a:solidFill>
                  <a:schemeClr val="bg1"/>
                </a:solidFill>
              </p:spPr>
              <p:txBody>
                <a:bodyPr wrap="square" rtlCol="0">
                  <a:spAutoFit/>
                </a:bodyPr>
                <a:lstStyle/>
                <a:p>
                  <a:r>
                    <a:rPr lang="en-US" sz="2000" dirty="0" smtClean="0">
                      <a:solidFill>
                        <a:schemeClr val="tx1"/>
                      </a:solidFill>
                    </a:rPr>
                    <a:t>Find</a:t>
                  </a:r>
                  <a:r>
                    <a:rPr lang="en-US" sz="2000" dirty="0">
                      <a:solidFill>
                        <a:schemeClr val="tx1"/>
                      </a:solidFill>
                    </a:rPr>
                    <a:t> –</a:t>
                  </a:r>
                </a:p>
                <a:p>
                  <a14:m>
                    <m:oMath xmlns:m="http://schemas.openxmlformats.org/officeDocument/2006/math">
                      <m:r>
                        <m:rPr>
                          <m:sty m:val="p"/>
                        </m:rPr>
                        <a:rPr lang="en-US" sz="2000" b="0" i="0" smtClean="0">
                          <a:solidFill>
                            <a:schemeClr val="tx1"/>
                          </a:solidFill>
                          <a:latin typeface="Cambria Math" panose="02040503050406030204" pitchFamily="18" charset="0"/>
                        </a:rPr>
                        <m:t>Ω</m:t>
                      </m:r>
                    </m:oMath>
                  </a14:m>
                  <a:r>
                    <a:rPr lang="en-US" sz="2000" dirty="0" smtClean="0">
                      <a:solidFill>
                        <a:schemeClr val="tx1"/>
                      </a:solidFill>
                    </a:rPr>
                    <a:t>, </a:t>
                  </a: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𝑡</m:t>
                          </m:r>
                        </m:e>
                        <m:sub>
                          <m:r>
                            <a:rPr lang="en-US" sz="2000" b="0" i="1" smtClean="0">
                              <a:solidFill>
                                <a:schemeClr val="tx1"/>
                              </a:solidFill>
                              <a:latin typeface="Cambria Math" panose="02040503050406030204" pitchFamily="18" charset="0"/>
                            </a:rPr>
                            <m:t>𝜔</m:t>
                          </m:r>
                        </m:sub>
                      </m:sSub>
                    </m:oMath>
                  </a14:m>
                  <a:r>
                    <a:rPr lang="en-US" sz="2000" dirty="0" smtClean="0">
                      <a:solidFill>
                        <a:schemeClr val="tx1"/>
                      </a:solidFill>
                    </a:rPr>
                    <a:t>,</a:t>
                  </a:r>
                </a:p>
                <a:p>
                  <a14:m>
                    <m:oMath xmlns:m="http://schemas.openxmlformats.org/officeDocument/2006/math">
                      <m:r>
                        <a:rPr lang="en-US" sz="2000" b="1" i="0" smtClean="0">
                          <a:solidFill>
                            <a:schemeClr val="tx1"/>
                          </a:solidFill>
                          <a:latin typeface="Cambria Math" panose="02040503050406030204" pitchFamily="18" charset="0"/>
                        </a:rPr>
                        <m:t>𝚪</m:t>
                      </m:r>
                      <m:d>
                        <m:dPr>
                          <m:begChr m:val="["/>
                          <m:endChr m:val="]"/>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𝜔</m:t>
                          </m:r>
                        </m:e>
                      </m:d>
                    </m:oMath>
                  </a14:m>
                  <a:r>
                    <a:rPr lang="en-US" sz="2000" dirty="0" smtClean="0">
                      <a:solidFill>
                        <a:schemeClr val="tx1"/>
                      </a:solidFill>
                    </a:rPr>
                    <a:t>, </a:t>
                  </a:r>
                  <a14:m>
                    <m:oMath xmlns:m="http://schemas.openxmlformats.org/officeDocument/2006/math">
                      <m:r>
                        <a:rPr lang="en-US" sz="2000" b="1" i="0" smtClean="0">
                          <a:solidFill>
                            <a:schemeClr val="tx1"/>
                          </a:solidFill>
                          <a:latin typeface="Cambria Math" panose="02040503050406030204" pitchFamily="18" charset="0"/>
                        </a:rPr>
                        <m:t>𝐖</m:t>
                      </m:r>
                      <m:d>
                        <m:dPr>
                          <m:begChr m:val="["/>
                          <m:endChr m:val="]"/>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𝜔</m:t>
                          </m:r>
                        </m:e>
                      </m:d>
                    </m:oMath>
                  </a14:m>
                  <a:endParaRPr lang="en-US" sz="2000" dirty="0">
                    <a:solidFill>
                      <a:schemeClr val="tx1"/>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7032528" y="5437723"/>
                  <a:ext cx="1629823" cy="1015663"/>
                </a:xfrm>
                <a:prstGeom prst="rect">
                  <a:avLst/>
                </a:prstGeom>
                <a:blipFill>
                  <a:blip r:embed="rId6"/>
                  <a:stretch>
                    <a:fillRect l="-4120" t="-2994" b="-9581"/>
                  </a:stretch>
                </a:blipFill>
              </p:spPr>
              <p:txBody>
                <a:bodyPr/>
                <a:lstStyle/>
                <a:p>
                  <a:r>
                    <a:rPr lang="en-US">
                      <a:noFill/>
                    </a:rPr>
                    <a:t> </a:t>
                  </a:r>
                </a:p>
              </p:txBody>
            </p:sp>
          </mc:Fallback>
        </mc:AlternateContent>
        <p:sp>
          <p:nvSpPr>
            <p:cNvPr id="24" name="Down Arrow 23"/>
            <p:cNvSpPr/>
            <p:nvPr/>
          </p:nvSpPr>
          <p:spPr>
            <a:xfrm>
              <a:off x="7618839" y="4916109"/>
              <a:ext cx="457200" cy="457242"/>
            </a:xfrm>
            <a:prstGeom prst="downArrow">
              <a:avLst>
                <a:gd name="adj1" fmla="val 50000"/>
                <a:gd name="adj2" fmla="val 708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2802835" y="2107096"/>
            <a:ext cx="184731" cy="369332"/>
          </a:xfrm>
          <a:prstGeom prst="rect">
            <a:avLst/>
          </a:prstGeom>
          <a:noFill/>
        </p:spPr>
        <p:txBody>
          <a:bodyPr wrap="none" rtlCol="0">
            <a:spAutoFit/>
          </a:bodyPr>
          <a:lstStyle/>
          <a:p>
            <a:endParaRPr lang="en-US" dirty="0"/>
          </a:p>
        </p:txBody>
      </p:sp>
      <p:sp>
        <p:nvSpPr>
          <p:cNvPr id="2" name="TextBox 1"/>
          <p:cNvSpPr txBox="1"/>
          <p:nvPr/>
        </p:nvSpPr>
        <p:spPr>
          <a:xfrm>
            <a:off x="4472611" y="2641373"/>
            <a:ext cx="2559917" cy="307777"/>
          </a:xfrm>
          <a:prstGeom prst="rect">
            <a:avLst/>
          </a:prstGeom>
          <a:noFill/>
        </p:spPr>
        <p:txBody>
          <a:bodyPr wrap="square" rtlCol="0">
            <a:spAutoFit/>
          </a:bodyPr>
          <a:lstStyle/>
          <a:p>
            <a:pPr algn="r"/>
            <a:r>
              <a:rPr lang="en-US" sz="1400" i="1" dirty="0" smtClean="0">
                <a:solidFill>
                  <a:schemeClr val="accent1">
                    <a:lumMod val="75000"/>
                  </a:schemeClr>
                </a:solidFill>
              </a:rPr>
              <a:t>Do not select an absent sensor</a:t>
            </a:r>
            <a:endParaRPr lang="en-US" sz="1400" i="1" dirty="0">
              <a:solidFill>
                <a:schemeClr val="accent1">
                  <a:lumMod val="75000"/>
                </a:schemeClr>
              </a:solidFill>
            </a:endParaRPr>
          </a:p>
        </p:txBody>
      </p:sp>
      <p:sp>
        <p:nvSpPr>
          <p:cNvPr id="15" name="TextBox 14"/>
          <p:cNvSpPr txBox="1"/>
          <p:nvPr/>
        </p:nvSpPr>
        <p:spPr>
          <a:xfrm>
            <a:off x="5521384" y="3384218"/>
            <a:ext cx="1511144" cy="307777"/>
          </a:xfrm>
          <a:prstGeom prst="rect">
            <a:avLst/>
          </a:prstGeom>
          <a:noFill/>
        </p:spPr>
        <p:txBody>
          <a:bodyPr wrap="square" rtlCol="0">
            <a:spAutoFit/>
          </a:bodyPr>
          <a:lstStyle/>
          <a:p>
            <a:pPr algn="r"/>
            <a:r>
              <a:rPr lang="en-US" sz="1400" i="1" dirty="0" smtClean="0">
                <a:solidFill>
                  <a:schemeClr val="accent1">
                    <a:lumMod val="75000"/>
                  </a:schemeClr>
                </a:solidFill>
              </a:rPr>
              <a:t>TTNC transition</a:t>
            </a:r>
            <a:endParaRPr lang="en-US" sz="1400" i="1" dirty="0">
              <a:solidFill>
                <a:schemeClr val="accent1">
                  <a:lumMod val="75000"/>
                </a:schemeClr>
              </a:solidFill>
            </a:endParaRPr>
          </a:p>
        </p:txBody>
      </p:sp>
      <p:sp>
        <p:nvSpPr>
          <p:cNvPr id="16" name="TextBox 15"/>
          <p:cNvSpPr txBox="1"/>
          <p:nvPr/>
        </p:nvSpPr>
        <p:spPr>
          <a:xfrm>
            <a:off x="5203728" y="3754294"/>
            <a:ext cx="1828800" cy="307777"/>
          </a:xfrm>
          <a:prstGeom prst="rect">
            <a:avLst/>
          </a:prstGeom>
          <a:noFill/>
        </p:spPr>
        <p:txBody>
          <a:bodyPr wrap="square" rtlCol="0">
            <a:spAutoFit/>
          </a:bodyPr>
          <a:lstStyle/>
          <a:p>
            <a:pPr algn="r"/>
            <a:r>
              <a:rPr lang="en-US" sz="1400" i="1" dirty="0" smtClean="0">
                <a:solidFill>
                  <a:schemeClr val="accent1">
                    <a:lumMod val="75000"/>
                  </a:schemeClr>
                </a:solidFill>
              </a:rPr>
              <a:t>TTNI definition</a:t>
            </a:r>
            <a:endParaRPr lang="en-US" sz="1400" i="1" dirty="0">
              <a:solidFill>
                <a:schemeClr val="accent1">
                  <a:lumMod val="75000"/>
                </a:schemeClr>
              </a:solidFill>
            </a:endParaRPr>
          </a:p>
        </p:txBody>
      </p:sp>
      <p:sp>
        <p:nvSpPr>
          <p:cNvPr id="18" name="TextBox 17"/>
          <p:cNvSpPr txBox="1"/>
          <p:nvPr/>
        </p:nvSpPr>
        <p:spPr>
          <a:xfrm>
            <a:off x="3881823" y="4124370"/>
            <a:ext cx="2743200" cy="307777"/>
          </a:xfrm>
          <a:prstGeom prst="rect">
            <a:avLst/>
          </a:prstGeom>
          <a:noFill/>
        </p:spPr>
        <p:txBody>
          <a:bodyPr wrap="square" rtlCol="0">
            <a:spAutoFit/>
          </a:bodyPr>
          <a:lstStyle/>
          <a:p>
            <a:pPr algn="r"/>
            <a:r>
              <a:rPr lang="en-US" sz="1400" i="1" dirty="0" smtClean="0">
                <a:solidFill>
                  <a:schemeClr val="accent1">
                    <a:lumMod val="75000"/>
                  </a:schemeClr>
                </a:solidFill>
              </a:rPr>
              <a:t>Maintenance period fully covered</a:t>
            </a:r>
            <a:endParaRPr lang="en-US" sz="1400" i="1" dirty="0">
              <a:solidFill>
                <a:schemeClr val="accent1">
                  <a:lumMod val="75000"/>
                </a:schemeClr>
              </a:solidFill>
            </a:endParaRPr>
          </a:p>
        </p:txBody>
      </p:sp>
      <p:sp>
        <p:nvSpPr>
          <p:cNvPr id="19" name="TextBox 18"/>
          <p:cNvSpPr txBox="1"/>
          <p:nvPr/>
        </p:nvSpPr>
        <p:spPr>
          <a:xfrm>
            <a:off x="4796223" y="4710633"/>
            <a:ext cx="1828800" cy="307777"/>
          </a:xfrm>
          <a:prstGeom prst="rect">
            <a:avLst/>
          </a:prstGeom>
          <a:noFill/>
        </p:spPr>
        <p:txBody>
          <a:bodyPr wrap="square" rtlCol="0">
            <a:spAutoFit/>
          </a:bodyPr>
          <a:lstStyle/>
          <a:p>
            <a:pPr algn="r"/>
            <a:r>
              <a:rPr lang="en-US" sz="1400" i="1" dirty="0" smtClean="0">
                <a:solidFill>
                  <a:schemeClr val="accent1">
                    <a:lumMod val="75000"/>
                  </a:schemeClr>
                </a:solidFill>
              </a:rPr>
              <a:t>Selected spots</a:t>
            </a:r>
            <a:endParaRPr lang="en-US" sz="1400" i="1" dirty="0">
              <a:solidFill>
                <a:schemeClr val="accent1">
                  <a:lumMod val="75000"/>
                </a:schemeClr>
              </a:solidFill>
            </a:endParaRPr>
          </a:p>
        </p:txBody>
      </p:sp>
      <p:sp>
        <p:nvSpPr>
          <p:cNvPr id="20" name="TextBox 19"/>
          <p:cNvSpPr txBox="1"/>
          <p:nvPr/>
        </p:nvSpPr>
        <p:spPr>
          <a:xfrm>
            <a:off x="3881823" y="5784316"/>
            <a:ext cx="2743200" cy="307777"/>
          </a:xfrm>
          <a:prstGeom prst="rect">
            <a:avLst/>
          </a:prstGeom>
          <a:noFill/>
        </p:spPr>
        <p:txBody>
          <a:bodyPr wrap="square" rtlCol="0">
            <a:spAutoFit/>
          </a:bodyPr>
          <a:lstStyle/>
          <a:p>
            <a:pPr algn="r"/>
            <a:r>
              <a:rPr lang="en-US" sz="1400" i="1" dirty="0" smtClean="0">
                <a:solidFill>
                  <a:schemeClr val="accent1">
                    <a:lumMod val="75000"/>
                  </a:schemeClr>
                </a:solidFill>
              </a:rPr>
              <a:t>All selected spots are visited</a:t>
            </a:r>
            <a:endParaRPr lang="en-US" sz="1400" i="1" dirty="0">
              <a:solidFill>
                <a:schemeClr val="accent1">
                  <a:lumMod val="75000"/>
                </a:schemeClr>
              </a:solidFill>
            </a:endParaRPr>
          </a:p>
        </p:txBody>
      </p:sp>
      <p:sp>
        <p:nvSpPr>
          <p:cNvPr id="27" name="TextBox 26"/>
          <p:cNvSpPr txBox="1"/>
          <p:nvPr/>
        </p:nvSpPr>
        <p:spPr>
          <a:xfrm>
            <a:off x="4613343" y="6167268"/>
            <a:ext cx="2011680" cy="307777"/>
          </a:xfrm>
          <a:prstGeom prst="rect">
            <a:avLst/>
          </a:prstGeom>
          <a:noFill/>
        </p:spPr>
        <p:txBody>
          <a:bodyPr wrap="square" rtlCol="0">
            <a:spAutoFit/>
          </a:bodyPr>
          <a:lstStyle/>
          <a:p>
            <a:pPr algn="r"/>
            <a:r>
              <a:rPr lang="en-US" sz="1400" i="1" dirty="0" smtClean="0">
                <a:solidFill>
                  <a:schemeClr val="accent1">
                    <a:lumMod val="75000"/>
                  </a:schemeClr>
                </a:solidFill>
              </a:rPr>
              <a:t>Individual workload limit</a:t>
            </a:r>
            <a:endParaRPr lang="en-US" sz="1400" i="1" dirty="0">
              <a:solidFill>
                <a:schemeClr val="accent1">
                  <a:lumMod val="75000"/>
                </a:schemeClr>
              </a:solidFill>
            </a:endParaRPr>
          </a:p>
        </p:txBody>
      </p:sp>
      <p:sp>
        <p:nvSpPr>
          <p:cNvPr id="28" name="TextBox 27"/>
          <p:cNvSpPr txBox="1"/>
          <p:nvPr/>
        </p:nvSpPr>
        <p:spPr>
          <a:xfrm>
            <a:off x="2320984" y="531893"/>
            <a:ext cx="3200400" cy="523220"/>
          </a:xfrm>
          <a:prstGeom prst="rect">
            <a:avLst/>
          </a:prstGeom>
          <a:noFill/>
        </p:spPr>
        <p:txBody>
          <a:bodyPr wrap="square" rtlCol="0">
            <a:spAutoFit/>
          </a:bodyPr>
          <a:lstStyle/>
          <a:p>
            <a:r>
              <a:rPr lang="en-US" sz="1400" i="1" dirty="0" smtClean="0">
                <a:solidFill>
                  <a:schemeClr val="accent1">
                    <a:lumMod val="75000"/>
                  </a:schemeClr>
                </a:solidFill>
              </a:rPr>
              <a:t>Total cost depends on</a:t>
            </a:r>
          </a:p>
          <a:p>
            <a:pPr algn="r"/>
            <a:r>
              <a:rPr lang="en-US" sz="1400" i="1" dirty="0" smtClean="0">
                <a:solidFill>
                  <a:schemeClr val="accent1">
                    <a:lumMod val="75000"/>
                  </a:schemeClr>
                </a:solidFill>
              </a:rPr>
              <a:t>sensor selection and calibrator paths</a:t>
            </a:r>
            <a:endParaRPr lang="en-US" sz="1400" i="1" dirty="0">
              <a:solidFill>
                <a:schemeClr val="accent1">
                  <a:lumMod val="75000"/>
                </a:schemeClr>
              </a:solidFill>
            </a:endParaRPr>
          </a:p>
        </p:txBody>
      </p:sp>
      <p:cxnSp>
        <p:nvCxnSpPr>
          <p:cNvPr id="5" name="Curved Connector 4"/>
          <p:cNvCxnSpPr/>
          <p:nvPr/>
        </p:nvCxnSpPr>
        <p:spPr>
          <a:xfrm rot="10800000">
            <a:off x="6420793" y="3180523"/>
            <a:ext cx="427269" cy="248476"/>
          </a:xfrm>
          <a:prstGeom prst="curvedConnector3">
            <a:avLst>
              <a:gd name="adj1" fmla="val -8155"/>
            </a:avLst>
          </a:prstGeom>
          <a:ln w="19050">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15" idx="1"/>
          </p:cNvCxnSpPr>
          <p:nvPr/>
        </p:nvCxnSpPr>
        <p:spPr>
          <a:xfrm flipH="1">
            <a:off x="5521384" y="3538107"/>
            <a:ext cx="198561" cy="0"/>
          </a:xfrm>
          <a:prstGeom prst="straightConnector1">
            <a:avLst/>
          </a:prstGeom>
          <a:ln w="19050">
            <a:prstDash val="dash"/>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673743"/>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Two-phase iterative approach</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49</a:t>
            </a:fld>
            <a:endParaRPr lang="en-US" dirty="0"/>
          </a:p>
        </p:txBody>
      </p:sp>
      <p:grpSp>
        <p:nvGrpSpPr>
          <p:cNvPr id="41" name="Group 40"/>
          <p:cNvGrpSpPr>
            <a:grpSpLocks noChangeAspect="1"/>
          </p:cNvGrpSpPr>
          <p:nvPr/>
        </p:nvGrpSpPr>
        <p:grpSpPr>
          <a:xfrm>
            <a:off x="1028700" y="1703673"/>
            <a:ext cx="7200900" cy="4206730"/>
            <a:chOff x="705754" y="1162607"/>
            <a:chExt cx="7727585" cy="4514417"/>
          </a:xfrm>
        </p:grpSpPr>
        <p:sp>
          <p:nvSpPr>
            <p:cNvPr id="5" name="Google Shape;572;p46"/>
            <p:cNvSpPr/>
            <p:nvPr/>
          </p:nvSpPr>
          <p:spPr>
            <a:xfrm>
              <a:off x="2614376" y="1865632"/>
              <a:ext cx="2792700" cy="321300"/>
            </a:xfrm>
            <a:prstGeom prst="rightArrow">
              <a:avLst>
                <a:gd name="adj1" fmla="val 50000"/>
                <a:gd name="adj2" fmla="val 119989"/>
              </a:avLst>
            </a:prstGeom>
            <a:solidFill>
              <a:schemeClr val="accent5">
                <a:lumMod val="20000"/>
                <a:lumOff val="80000"/>
              </a:schemeClr>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chemeClr val="accent5">
                    <a:lumMod val="50000"/>
                  </a:schemeClr>
                </a:solidFill>
              </a:endParaRPr>
            </a:p>
          </p:txBody>
        </p:sp>
        <mc:AlternateContent xmlns:mc="http://schemas.openxmlformats.org/markup-compatibility/2006" xmlns:a14="http://schemas.microsoft.com/office/drawing/2010/main">
          <mc:Choice Requires="a14">
            <p:sp>
              <p:nvSpPr>
                <p:cNvPr id="6" name="Google Shape;573;p46"/>
                <p:cNvSpPr/>
                <p:nvPr/>
              </p:nvSpPr>
              <p:spPr>
                <a:xfrm>
                  <a:off x="1796390" y="1162607"/>
                  <a:ext cx="981281" cy="421800"/>
                </a:xfrm>
                <a:prstGeom prst="wedgeRoundRectCallout">
                  <a:avLst>
                    <a:gd name="adj1" fmla="val 31546"/>
                    <a:gd name="adj2" fmla="val 124793"/>
                    <a:gd name="adj3" fmla="val 0"/>
                  </a:avLst>
                </a:prstGeom>
                <a:solidFill>
                  <a:schemeClr val="accent5">
                    <a:lumMod val="20000"/>
                    <a:lumOff val="80000"/>
                  </a:schemeClr>
                </a:solidFill>
                <a:ln w="19050" cap="flat" cmpd="sng">
                  <a:solidFill>
                    <a:schemeClr val="accent5"/>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 sz="1600" i="1" dirty="0" smtClean="0">
                            <a:solidFill>
                              <a:schemeClr val="accent5">
                                <a:lumMod val="50000"/>
                              </a:schemeClr>
                            </a:solidFill>
                            <a:latin typeface="Cambria Math" panose="02040503050406030204" pitchFamily="18" charset="0"/>
                            <a:ea typeface="Cambria"/>
                            <a:cs typeface="Cambria"/>
                            <a:sym typeface="Cambria"/>
                          </a:rPr>
                          <m:t>𝜔</m:t>
                        </m:r>
                        <m:r>
                          <a:rPr lang="en" sz="1600" i="1" dirty="0" smtClean="0">
                            <a:solidFill>
                              <a:schemeClr val="accent5">
                                <a:lumMod val="50000"/>
                              </a:schemeClr>
                            </a:solidFill>
                            <a:latin typeface="Cambria Math" panose="02040503050406030204" pitchFamily="18" charset="0"/>
                            <a:ea typeface="Cambria"/>
                            <a:cs typeface="Cambria"/>
                            <a:sym typeface="Cambria"/>
                          </a:rPr>
                          <m:t>=1</m:t>
                        </m:r>
                      </m:oMath>
                    </m:oMathPara>
                  </a14:m>
                  <a:endParaRPr lang="en" sz="1600" dirty="0">
                    <a:solidFill>
                      <a:schemeClr val="accent5">
                        <a:lumMod val="50000"/>
                      </a:schemeClr>
                    </a:solidFill>
                    <a:latin typeface="Cambria"/>
                    <a:ea typeface="Cambria"/>
                    <a:cs typeface="Cambria"/>
                    <a:sym typeface="Cambria"/>
                  </a:endParaRPr>
                </a:p>
              </p:txBody>
            </p:sp>
          </mc:Choice>
          <mc:Fallback xmlns="">
            <p:sp>
              <p:nvSpPr>
                <p:cNvPr id="6" name="Google Shape;573;p46"/>
                <p:cNvSpPr>
                  <a:spLocks noRot="1" noChangeAspect="1" noMove="1" noResize="1" noEditPoints="1" noAdjustHandles="1" noChangeArrowheads="1" noChangeShapeType="1" noTextEdit="1"/>
                </p:cNvSpPr>
                <p:nvPr/>
              </p:nvSpPr>
              <p:spPr>
                <a:xfrm>
                  <a:off x="1796390" y="1162607"/>
                  <a:ext cx="981281" cy="421800"/>
                </a:xfrm>
                <a:prstGeom prst="wedgeRoundRectCallout">
                  <a:avLst>
                    <a:gd name="adj1" fmla="val 31546"/>
                    <a:gd name="adj2" fmla="val 124793"/>
                    <a:gd name="adj3" fmla="val 0"/>
                  </a:avLst>
                </a:prstGeom>
                <a:blipFill>
                  <a:blip r:embed="rId2"/>
                  <a:stretch>
                    <a:fillRect/>
                  </a:stretch>
                </a:blipFill>
                <a:ln w="19050" cap="flat" cmpd="sng">
                  <a:solidFill>
                    <a:schemeClr val="accent5"/>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Google Shape;574;p46"/>
                <p:cNvSpPr/>
                <p:nvPr/>
              </p:nvSpPr>
              <p:spPr>
                <a:xfrm>
                  <a:off x="2233663" y="2843732"/>
                  <a:ext cx="785024" cy="421800"/>
                </a:xfrm>
                <a:prstGeom prst="roundRect">
                  <a:avLst>
                    <a:gd name="adj" fmla="val 16667"/>
                  </a:avLst>
                </a:prstGeom>
                <a:solidFill>
                  <a:schemeClr val="accent5">
                    <a:lumMod val="20000"/>
                    <a:lumOff val="80000"/>
                  </a:schemeClr>
                </a:solidFill>
                <a:ln w="19050" cap="flat" cmpd="sng">
                  <a:solidFill>
                    <a:schemeClr val="accent5"/>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ar-AE" sz="1600" b="1" i="0" dirty="0" smtClean="0">
                            <a:solidFill>
                              <a:schemeClr val="accent5">
                                <a:lumMod val="50000"/>
                              </a:schemeClr>
                            </a:solidFill>
                            <a:latin typeface="Cambria Math" panose="02040503050406030204" pitchFamily="18" charset="0"/>
                            <a:ea typeface="Cambria"/>
                            <a:cs typeface="Cambria"/>
                            <a:sym typeface="Cambria"/>
                          </a:rPr>
                          <m:t>𝐅</m:t>
                        </m:r>
                        <m:d>
                          <m:dPr>
                            <m:begChr m:val="["/>
                            <m:endChr m:val="]"/>
                            <m:ctrlPr>
                              <a:rPr lang="ar-AE" sz="1600" i="1" dirty="0">
                                <a:solidFill>
                                  <a:schemeClr val="accent5">
                                    <a:lumMod val="50000"/>
                                  </a:schemeClr>
                                </a:solidFill>
                                <a:latin typeface="Cambria Math" panose="02040503050406030204" pitchFamily="18" charset="0"/>
                                <a:ea typeface="Cambria"/>
                                <a:cs typeface="Cambria"/>
                                <a:sym typeface="Cambria"/>
                              </a:rPr>
                            </m:ctrlPr>
                          </m:dPr>
                          <m:e>
                            <m:sSub>
                              <m:sSubPr>
                                <m:ctrlPr>
                                  <a:rPr lang="ar-AE" sz="1600" b="0" i="1" dirty="0" smtClean="0">
                                    <a:solidFill>
                                      <a:schemeClr val="accent5">
                                        <a:lumMod val="50000"/>
                                      </a:schemeClr>
                                    </a:solidFill>
                                    <a:latin typeface="Cambria Math" panose="02040503050406030204" pitchFamily="18" charset="0"/>
                                    <a:ea typeface="Cambria"/>
                                    <a:cs typeface="Cambria"/>
                                    <a:sym typeface="Cambria"/>
                                  </a:rPr>
                                </m:ctrlPr>
                              </m:sSubPr>
                              <m:e>
                                <m:r>
                                  <a:rPr lang="ar-AE" sz="1600" i="1" dirty="0">
                                    <a:solidFill>
                                      <a:schemeClr val="accent5">
                                        <a:lumMod val="50000"/>
                                      </a:schemeClr>
                                    </a:solidFill>
                                    <a:latin typeface="Cambria Math" panose="02040503050406030204" pitchFamily="18" charset="0"/>
                                    <a:ea typeface="Cambria"/>
                                    <a:cs typeface="Cambria"/>
                                    <a:sym typeface="Cambria"/>
                                  </a:rPr>
                                  <m:t>1</m:t>
                                </m:r>
                              </m:e>
                              <m:sub>
                                <m:r>
                                  <a:rPr lang="ar-AE" sz="1600" b="0" i="1" dirty="0" smtClean="0">
                                    <a:solidFill>
                                      <a:schemeClr val="accent5">
                                        <a:lumMod val="50000"/>
                                      </a:schemeClr>
                                    </a:solidFill>
                                    <a:latin typeface="Cambria Math" panose="02040503050406030204" pitchFamily="18" charset="0"/>
                                    <a:ea typeface="Cambria"/>
                                    <a:cs typeface="Cambria"/>
                                    <a:sym typeface="Cambria"/>
                                  </a:rPr>
                                  <m:t>−</m:t>
                                </m:r>
                              </m:sub>
                            </m:sSub>
                          </m:e>
                        </m:d>
                      </m:oMath>
                    </m:oMathPara>
                  </a14:m>
                  <a:endParaRPr lang="ar-AE" sz="1600" dirty="0">
                    <a:solidFill>
                      <a:schemeClr val="accent5">
                        <a:lumMod val="50000"/>
                      </a:schemeClr>
                    </a:solidFill>
                    <a:latin typeface="Cambria"/>
                    <a:ea typeface="Cambria"/>
                    <a:cs typeface="Cambria"/>
                    <a:sym typeface="Cambria"/>
                  </a:endParaRPr>
                </a:p>
              </p:txBody>
            </p:sp>
          </mc:Choice>
          <mc:Fallback xmlns="">
            <p:sp>
              <p:nvSpPr>
                <p:cNvPr id="7" name="Google Shape;574;p46"/>
                <p:cNvSpPr>
                  <a:spLocks noRot="1" noChangeAspect="1" noMove="1" noResize="1" noEditPoints="1" noAdjustHandles="1" noChangeArrowheads="1" noChangeShapeType="1" noTextEdit="1"/>
                </p:cNvSpPr>
                <p:nvPr/>
              </p:nvSpPr>
              <p:spPr>
                <a:xfrm>
                  <a:off x="2233663" y="2843732"/>
                  <a:ext cx="785024" cy="421800"/>
                </a:xfrm>
                <a:prstGeom prst="roundRect">
                  <a:avLst>
                    <a:gd name="adj" fmla="val 16667"/>
                  </a:avLst>
                </a:prstGeom>
                <a:blipFill>
                  <a:blip r:embed="rId3"/>
                  <a:stretch>
                    <a:fillRect r="-1626" b="-7353"/>
                  </a:stretch>
                </a:blipFill>
                <a:ln w="19050" cap="flat" cmpd="sng">
                  <a:solidFill>
                    <a:schemeClr val="accent5"/>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Google Shape;575;p46"/>
                <p:cNvSpPr/>
                <p:nvPr/>
              </p:nvSpPr>
              <p:spPr>
                <a:xfrm>
                  <a:off x="1753951" y="3874282"/>
                  <a:ext cx="1720800" cy="421800"/>
                </a:xfrm>
                <a:prstGeom prst="snip2DiagRect">
                  <a:avLst>
                    <a:gd name="adj1" fmla="val 0"/>
                    <a:gd name="adj2" fmla="val 16667"/>
                  </a:avLst>
                </a:prstGeom>
                <a:solidFill>
                  <a:schemeClr val="accent4">
                    <a:lumMod val="20000"/>
                    <a:lumOff val="80000"/>
                  </a:schemeClr>
                </a:solidFill>
                <a:ln w="19050" cap="flat" cmpd="sng">
                  <a:solidFill>
                    <a:schemeClr val="accent4"/>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dirty="0" smtClean="0">
                      <a:solidFill>
                        <a:schemeClr val="accent4">
                          <a:lumMod val="50000"/>
                        </a:schemeClr>
                      </a:solidFill>
                    </a:rPr>
                    <a:t>Selection </a:t>
                  </a:r>
                  <a14:m>
                    <m:oMath xmlns:m="http://schemas.openxmlformats.org/officeDocument/2006/math">
                      <m:r>
                        <a:rPr lang="en" sz="1600" b="1" i="0" dirty="0" smtClean="0">
                          <a:solidFill>
                            <a:schemeClr val="accent4">
                              <a:lumMod val="50000"/>
                            </a:schemeClr>
                          </a:solidFill>
                          <a:latin typeface="Cambria Math" panose="02040503050406030204" pitchFamily="18" charset="0"/>
                          <a:ea typeface="Cambria"/>
                          <a:cs typeface="Cambria"/>
                          <a:sym typeface="Cambria"/>
                        </a:rPr>
                        <m:t>𝚪</m:t>
                      </m:r>
                      <m:d>
                        <m:dPr>
                          <m:begChr m:val="["/>
                          <m:endChr m:val="]"/>
                          <m:ctrlPr>
                            <a:rPr lang="en-US" sz="1600" b="1" i="1" dirty="0" smtClean="0">
                              <a:solidFill>
                                <a:schemeClr val="accent4">
                                  <a:lumMod val="50000"/>
                                </a:schemeClr>
                              </a:solidFill>
                              <a:latin typeface="Cambria Math" panose="02040503050406030204" pitchFamily="18" charset="0"/>
                              <a:ea typeface="Cambria"/>
                              <a:sym typeface="Cambria"/>
                            </a:rPr>
                          </m:ctrlPr>
                        </m:dPr>
                        <m:e>
                          <m:r>
                            <a:rPr lang="en-US" sz="1600" b="0" i="0" dirty="0" smtClean="0">
                              <a:solidFill>
                                <a:schemeClr val="accent4">
                                  <a:lumMod val="50000"/>
                                </a:schemeClr>
                              </a:solidFill>
                              <a:latin typeface="Cambria Math" panose="02040503050406030204" pitchFamily="18" charset="0"/>
                              <a:ea typeface="Cambria"/>
                              <a:sym typeface="Cambria"/>
                            </a:rPr>
                            <m:t>1</m:t>
                          </m:r>
                        </m:e>
                      </m:d>
                    </m:oMath>
                  </a14:m>
                  <a:endParaRPr sz="1600" b="1" dirty="0">
                    <a:solidFill>
                      <a:schemeClr val="accent4">
                        <a:lumMod val="50000"/>
                      </a:schemeClr>
                    </a:solidFill>
                    <a:latin typeface="Cambria"/>
                    <a:ea typeface="Cambria"/>
                    <a:cs typeface="Cambria"/>
                    <a:sym typeface="Cambria"/>
                  </a:endParaRPr>
                </a:p>
              </p:txBody>
            </p:sp>
          </mc:Choice>
          <mc:Fallback xmlns="">
            <p:sp>
              <p:nvSpPr>
                <p:cNvPr id="8" name="Google Shape;575;p46"/>
                <p:cNvSpPr>
                  <a:spLocks noRot="1" noChangeAspect="1" noMove="1" noResize="1" noEditPoints="1" noAdjustHandles="1" noChangeArrowheads="1" noChangeShapeType="1" noTextEdit="1"/>
                </p:cNvSpPr>
                <p:nvPr/>
              </p:nvSpPr>
              <p:spPr>
                <a:xfrm>
                  <a:off x="1753951" y="3874282"/>
                  <a:ext cx="1720800" cy="421800"/>
                </a:xfrm>
                <a:prstGeom prst="snip2DiagRect">
                  <a:avLst>
                    <a:gd name="adj1" fmla="val 0"/>
                    <a:gd name="adj2" fmla="val 16667"/>
                  </a:avLst>
                </a:prstGeom>
                <a:blipFill>
                  <a:blip r:embed="rId4"/>
                  <a:stretch>
                    <a:fillRect b="-10448"/>
                  </a:stretch>
                </a:blipFill>
                <a:ln w="19050" cap="flat" cmpd="sng">
                  <a:solidFill>
                    <a:schemeClr val="accent4"/>
                  </a:solidFill>
                  <a:prstDash val="solid"/>
                  <a:round/>
                  <a:headEnd type="none" w="sm" len="sm"/>
                  <a:tailEnd type="none" w="sm" len="sm"/>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Google Shape;576;p46"/>
                <p:cNvSpPr/>
                <p:nvPr/>
              </p:nvSpPr>
              <p:spPr>
                <a:xfrm>
                  <a:off x="1753976" y="4904832"/>
                  <a:ext cx="1720800" cy="421800"/>
                </a:xfrm>
                <a:prstGeom prst="snip2DiagRect">
                  <a:avLst>
                    <a:gd name="adj1" fmla="val 0"/>
                    <a:gd name="adj2" fmla="val 16667"/>
                  </a:avLst>
                </a:prstGeom>
                <a:solidFill>
                  <a:schemeClr val="accent4">
                    <a:lumMod val="20000"/>
                    <a:lumOff val="80000"/>
                  </a:schemeClr>
                </a:solidFill>
                <a:ln w="19050" cap="flat" cmpd="sng">
                  <a:solidFill>
                    <a:schemeClr val="accent4"/>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dirty="0" smtClean="0">
                      <a:solidFill>
                        <a:schemeClr val="accent4">
                          <a:lumMod val="50000"/>
                        </a:schemeClr>
                      </a:solidFill>
                    </a:rPr>
                    <a:t>Paths </a:t>
                  </a:r>
                  <a14:m>
                    <m:oMath xmlns:m="http://schemas.openxmlformats.org/officeDocument/2006/math">
                      <m:r>
                        <a:rPr lang="en-US" sz="1600" b="1" i="0" smtClean="0">
                          <a:solidFill>
                            <a:schemeClr val="accent4">
                              <a:lumMod val="50000"/>
                            </a:schemeClr>
                          </a:solidFill>
                          <a:latin typeface="Cambria Math" panose="02040503050406030204" pitchFamily="18" charset="0"/>
                        </a:rPr>
                        <m:t>𝐖</m:t>
                      </m:r>
                      <m:d>
                        <m:dPr>
                          <m:begChr m:val="["/>
                          <m:endChr m:val="]"/>
                          <m:ctrlPr>
                            <a:rPr lang="en-US" sz="1600" b="0" i="1" smtClean="0">
                              <a:solidFill>
                                <a:schemeClr val="accent4">
                                  <a:lumMod val="50000"/>
                                </a:schemeClr>
                              </a:solidFill>
                              <a:latin typeface="Cambria Math" panose="02040503050406030204" pitchFamily="18" charset="0"/>
                            </a:rPr>
                          </m:ctrlPr>
                        </m:dPr>
                        <m:e>
                          <m:r>
                            <a:rPr lang="en-US" sz="1600" b="0" i="1" smtClean="0">
                              <a:solidFill>
                                <a:schemeClr val="accent4">
                                  <a:lumMod val="50000"/>
                                </a:schemeClr>
                              </a:solidFill>
                              <a:latin typeface="Cambria Math" panose="02040503050406030204" pitchFamily="18" charset="0"/>
                            </a:rPr>
                            <m:t>1</m:t>
                          </m:r>
                        </m:e>
                      </m:d>
                    </m:oMath>
                  </a14:m>
                  <a:endParaRPr sz="1600" dirty="0">
                    <a:solidFill>
                      <a:schemeClr val="accent4">
                        <a:lumMod val="50000"/>
                      </a:schemeClr>
                    </a:solidFill>
                    <a:latin typeface="Cambria"/>
                    <a:ea typeface="Cambria"/>
                    <a:cs typeface="Cambria"/>
                    <a:sym typeface="Cambria"/>
                  </a:endParaRPr>
                </a:p>
              </p:txBody>
            </p:sp>
          </mc:Choice>
          <mc:Fallback xmlns="">
            <p:sp>
              <p:nvSpPr>
                <p:cNvPr id="9" name="Google Shape;576;p46"/>
                <p:cNvSpPr>
                  <a:spLocks noRot="1" noChangeAspect="1" noMove="1" noResize="1" noEditPoints="1" noAdjustHandles="1" noChangeArrowheads="1" noChangeShapeType="1" noTextEdit="1"/>
                </p:cNvSpPr>
                <p:nvPr/>
              </p:nvSpPr>
              <p:spPr>
                <a:xfrm>
                  <a:off x="1753976" y="4904832"/>
                  <a:ext cx="1720800" cy="421800"/>
                </a:xfrm>
                <a:prstGeom prst="snip2DiagRect">
                  <a:avLst>
                    <a:gd name="adj1" fmla="val 0"/>
                    <a:gd name="adj2" fmla="val 16667"/>
                  </a:avLst>
                </a:prstGeom>
                <a:blipFill>
                  <a:blip r:embed="rId5"/>
                  <a:stretch>
                    <a:fillRect b="-8955"/>
                  </a:stretch>
                </a:blipFill>
                <a:ln w="19050" cap="flat" cmpd="sng">
                  <a:solidFill>
                    <a:schemeClr val="accent4"/>
                  </a:solidFill>
                  <a:prstDash val="solid"/>
                  <a:round/>
                  <a:headEnd type="none" w="sm" len="sm"/>
                  <a:tailEnd type="none" w="sm" len="sm"/>
                </a:ln>
              </p:spPr>
              <p:txBody>
                <a:bodyPr/>
                <a:lstStyle/>
                <a:p>
                  <a:r>
                    <a:rPr lang="en-US">
                      <a:noFill/>
                    </a:rPr>
                    <a:t> </a:t>
                  </a:r>
                </a:p>
              </p:txBody>
            </p:sp>
          </mc:Fallback>
        </mc:AlternateContent>
        <p:sp>
          <p:nvSpPr>
            <p:cNvPr id="10" name="Google Shape;577;p46"/>
            <p:cNvSpPr txBox="1"/>
            <p:nvPr/>
          </p:nvSpPr>
          <p:spPr>
            <a:xfrm>
              <a:off x="4474330" y="2265718"/>
              <a:ext cx="1462500" cy="2642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dirty="0">
                  <a:solidFill>
                    <a:schemeClr val="tx2"/>
                  </a:solidFill>
                </a:rPr>
                <a:t>Int. </a:t>
              </a:r>
              <a:r>
                <a:rPr lang="en" sz="1600" dirty="0">
                  <a:solidFill>
                    <a:schemeClr val="tx2"/>
                  </a:solidFill>
                  <a:latin typeface="Cambria"/>
                  <a:ea typeface="Cambria"/>
                  <a:cs typeface="Cambria"/>
                  <a:sym typeface="Cambria"/>
                </a:rPr>
                <a:t>min </a:t>
              </a:r>
              <a:r>
                <a:rPr lang="en" sz="1600" b="1" dirty="0">
                  <a:solidFill>
                    <a:schemeClr val="tx2"/>
                  </a:solidFill>
                  <a:latin typeface="Cambria"/>
                  <a:ea typeface="Cambria"/>
                  <a:cs typeface="Cambria"/>
                  <a:sym typeface="Cambria"/>
                </a:rPr>
                <a:t>F</a:t>
              </a:r>
              <a:r>
                <a:rPr lang="en" sz="1600" dirty="0">
                  <a:solidFill>
                    <a:schemeClr val="tx2"/>
                  </a:solidFill>
                  <a:latin typeface="Cambria"/>
                  <a:ea typeface="Cambria"/>
                  <a:cs typeface="Cambria"/>
                  <a:sym typeface="Cambria"/>
                </a:rPr>
                <a:t>[1</a:t>
              </a:r>
              <a:r>
                <a:rPr lang="en" sz="1600" baseline="-25000" dirty="0">
                  <a:solidFill>
                    <a:schemeClr val="tx2"/>
                  </a:solidFill>
                  <a:latin typeface="Cambria"/>
                  <a:ea typeface="Cambria"/>
                  <a:cs typeface="Cambria"/>
                  <a:sym typeface="Cambria"/>
                </a:rPr>
                <a:t>+</a:t>
              </a:r>
              <a:r>
                <a:rPr lang="en" sz="1600" dirty="0">
                  <a:solidFill>
                    <a:schemeClr val="tx2"/>
                  </a:solidFill>
                  <a:latin typeface="Cambria"/>
                  <a:ea typeface="Cambria"/>
                  <a:cs typeface="Cambria"/>
                  <a:sym typeface="Cambria"/>
                </a:rPr>
                <a:t>]</a:t>
              </a:r>
              <a:endParaRPr sz="1600" dirty="0">
                <a:solidFill>
                  <a:schemeClr val="tx2"/>
                </a:solidFill>
              </a:endParaRPr>
            </a:p>
          </p:txBody>
        </p:sp>
        <mc:AlternateContent xmlns:mc="http://schemas.openxmlformats.org/markup-compatibility/2006" xmlns:a14="http://schemas.microsoft.com/office/drawing/2010/main">
          <mc:Choice Requires="a14">
            <p:sp>
              <p:nvSpPr>
                <p:cNvPr id="11" name="Google Shape;578;p46"/>
                <p:cNvSpPr/>
                <p:nvPr/>
              </p:nvSpPr>
              <p:spPr>
                <a:xfrm>
                  <a:off x="3900326" y="2843732"/>
                  <a:ext cx="785024" cy="421800"/>
                </a:xfrm>
                <a:prstGeom prst="roundRect">
                  <a:avLst>
                    <a:gd name="adj" fmla="val 16667"/>
                  </a:avLst>
                </a:prstGeom>
                <a:solidFill>
                  <a:schemeClr val="tx2">
                    <a:lumMod val="10000"/>
                    <a:lumOff val="90000"/>
                  </a:schemeClr>
                </a:solidFill>
                <a:ln w="19050" cap="flat" cmpd="sng">
                  <a:solidFill>
                    <a:srgbClr val="0B5394"/>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ar-AE" sz="1600" b="1" i="0" dirty="0" smtClean="0">
                            <a:solidFill>
                              <a:schemeClr val="tx2"/>
                            </a:solidFill>
                            <a:latin typeface="Cambria Math" panose="02040503050406030204" pitchFamily="18" charset="0"/>
                            <a:ea typeface="Cambria"/>
                            <a:cs typeface="Cambria"/>
                            <a:sym typeface="Cambria"/>
                          </a:rPr>
                          <m:t>𝐅</m:t>
                        </m:r>
                        <m:d>
                          <m:dPr>
                            <m:begChr m:val="["/>
                            <m:endChr m:val="]"/>
                            <m:ctrlPr>
                              <a:rPr lang="ar-AE" sz="1600" b="0" i="1" dirty="0">
                                <a:solidFill>
                                  <a:schemeClr val="tx2"/>
                                </a:solidFill>
                                <a:latin typeface="Cambria Math" panose="02040503050406030204" pitchFamily="18" charset="0"/>
                                <a:ea typeface="Cambria"/>
                                <a:cs typeface="Cambria"/>
                                <a:sym typeface="Cambria"/>
                              </a:rPr>
                            </m:ctrlPr>
                          </m:dPr>
                          <m:e>
                            <m:sSub>
                              <m:sSubPr>
                                <m:ctrlPr>
                                  <a:rPr lang="ar-AE" sz="1600" b="0" i="1" dirty="0" smtClean="0">
                                    <a:solidFill>
                                      <a:schemeClr val="tx2"/>
                                    </a:solidFill>
                                    <a:latin typeface="Cambria Math" panose="02040503050406030204" pitchFamily="18" charset="0"/>
                                    <a:ea typeface="Cambria"/>
                                    <a:cs typeface="Cambria"/>
                                    <a:sym typeface="Cambria"/>
                                  </a:rPr>
                                </m:ctrlPr>
                              </m:sSubPr>
                              <m:e>
                                <m:r>
                                  <a:rPr lang="ar-AE" sz="1600" i="1" dirty="0">
                                    <a:solidFill>
                                      <a:schemeClr val="tx2"/>
                                    </a:solidFill>
                                    <a:latin typeface="Cambria Math" panose="02040503050406030204" pitchFamily="18" charset="0"/>
                                    <a:ea typeface="Cambria"/>
                                    <a:cs typeface="Cambria"/>
                                    <a:sym typeface="Cambria"/>
                                  </a:rPr>
                                  <m:t>1</m:t>
                                </m:r>
                              </m:e>
                              <m:sub>
                                <m:r>
                                  <a:rPr lang="ar-AE" sz="1600" b="0" i="1" dirty="0" smtClean="0">
                                    <a:solidFill>
                                      <a:schemeClr val="tx2"/>
                                    </a:solidFill>
                                    <a:latin typeface="Cambria Math" panose="02040503050406030204" pitchFamily="18" charset="0"/>
                                    <a:ea typeface="Cambria"/>
                                    <a:cs typeface="Cambria"/>
                                    <a:sym typeface="Cambria"/>
                                  </a:rPr>
                                  <m:t>+</m:t>
                                </m:r>
                              </m:sub>
                            </m:sSub>
                          </m:e>
                        </m:d>
                      </m:oMath>
                    </m:oMathPara>
                  </a14:m>
                  <a:endParaRPr lang="ar-AE" sz="1600" dirty="0">
                    <a:solidFill>
                      <a:schemeClr val="tx2"/>
                    </a:solidFill>
                    <a:latin typeface="Cambria"/>
                    <a:ea typeface="Cambria"/>
                    <a:cs typeface="Cambria"/>
                    <a:sym typeface="Cambria"/>
                  </a:endParaRPr>
                </a:p>
              </p:txBody>
            </p:sp>
          </mc:Choice>
          <mc:Fallback xmlns="">
            <p:sp>
              <p:nvSpPr>
                <p:cNvPr id="11" name="Google Shape;578;p46"/>
                <p:cNvSpPr>
                  <a:spLocks noRot="1" noChangeAspect="1" noMove="1" noResize="1" noEditPoints="1" noAdjustHandles="1" noChangeArrowheads="1" noChangeShapeType="1" noTextEdit="1"/>
                </p:cNvSpPr>
                <p:nvPr/>
              </p:nvSpPr>
              <p:spPr>
                <a:xfrm>
                  <a:off x="3900326" y="2843732"/>
                  <a:ext cx="785024" cy="421800"/>
                </a:xfrm>
                <a:prstGeom prst="roundRect">
                  <a:avLst>
                    <a:gd name="adj" fmla="val 16667"/>
                  </a:avLst>
                </a:prstGeom>
                <a:blipFill>
                  <a:blip r:embed="rId6"/>
                  <a:stretch>
                    <a:fillRect r="-1626" b="-7353"/>
                  </a:stretch>
                </a:blipFill>
                <a:ln w="19050" cap="flat" cmpd="sng">
                  <a:solidFill>
                    <a:srgbClr val="0B5394"/>
                  </a:solidFill>
                  <a:prstDash val="solid"/>
                  <a:round/>
                  <a:headEnd type="none" w="sm" len="sm"/>
                  <a:tailEnd type="none" w="sm" len="sm"/>
                </a:ln>
              </p:spPr>
              <p:txBody>
                <a:bodyPr/>
                <a:lstStyle/>
                <a:p>
                  <a:r>
                    <a:rPr lang="en-US">
                      <a:noFill/>
                    </a:rPr>
                    <a:t> </a:t>
                  </a:r>
                </a:p>
              </p:txBody>
            </p:sp>
          </mc:Fallback>
        </mc:AlternateContent>
        <p:sp>
          <p:nvSpPr>
            <p:cNvPr id="12" name="Google Shape;579;p46"/>
            <p:cNvSpPr/>
            <p:nvPr/>
          </p:nvSpPr>
          <p:spPr>
            <a:xfrm>
              <a:off x="5496753" y="1865632"/>
              <a:ext cx="2059200" cy="321300"/>
            </a:xfrm>
            <a:prstGeom prst="rightArrow">
              <a:avLst>
                <a:gd name="adj1" fmla="val 50000"/>
                <a:gd name="adj2" fmla="val 119989"/>
              </a:avLst>
            </a:prstGeom>
            <a:solidFill>
              <a:schemeClr val="bg1">
                <a:lumMod val="95000"/>
              </a:schemeClr>
            </a:solidFill>
            <a:ln w="19050" cap="flat" cmpd="sng">
              <a:solidFill>
                <a:schemeClr val="bg1">
                  <a:lumMod val="50000"/>
                </a:schemeClr>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rgbClr val="0B5394"/>
                </a:solidFill>
              </a:endParaRPr>
            </a:p>
          </p:txBody>
        </p:sp>
        <mc:AlternateContent xmlns:mc="http://schemas.openxmlformats.org/markup-compatibility/2006" xmlns:a14="http://schemas.microsoft.com/office/drawing/2010/main">
          <mc:Choice Requires="a14">
            <p:sp>
              <p:nvSpPr>
                <p:cNvPr id="13" name="Google Shape;580;p46"/>
                <p:cNvSpPr/>
                <p:nvPr/>
              </p:nvSpPr>
              <p:spPr>
                <a:xfrm>
                  <a:off x="4666989" y="1162607"/>
                  <a:ext cx="981281" cy="421800"/>
                </a:xfrm>
                <a:prstGeom prst="wedgeRoundRectCallout">
                  <a:avLst>
                    <a:gd name="adj1" fmla="val 31546"/>
                    <a:gd name="adj2" fmla="val 124793"/>
                    <a:gd name="adj3" fmla="val 0"/>
                  </a:avLst>
                </a:prstGeom>
                <a:solidFill>
                  <a:schemeClr val="bg1">
                    <a:lumMod val="95000"/>
                  </a:schemeClr>
                </a:solidFill>
                <a:ln w="19050" cap="flat" cmpd="sng">
                  <a:solidFill>
                    <a:schemeClr val="bg1">
                      <a:lumMod val="50000"/>
                    </a:schemeClr>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14:m>
                    <m:oMathPara xmlns:m="http://schemas.openxmlformats.org/officeDocument/2006/math">
                      <m:oMathParaPr>
                        <m:jc m:val="centerGroup"/>
                      </m:oMathParaPr>
                      <m:oMath xmlns:m="http://schemas.openxmlformats.org/officeDocument/2006/math">
                        <m:r>
                          <a:rPr lang="en" sz="1600" i="1" dirty="0" smtClean="0">
                            <a:solidFill>
                              <a:schemeClr val="tx2"/>
                            </a:solidFill>
                            <a:latin typeface="Cambria Math" panose="02040503050406030204" pitchFamily="18" charset="0"/>
                            <a:ea typeface="Cambria"/>
                            <a:cs typeface="Cambria"/>
                            <a:sym typeface="Cambria"/>
                          </a:rPr>
                          <m:t>𝜔</m:t>
                        </m:r>
                        <m:r>
                          <a:rPr lang="en" sz="1600" i="1" dirty="0" smtClean="0">
                            <a:solidFill>
                              <a:schemeClr val="tx2"/>
                            </a:solidFill>
                            <a:latin typeface="Cambria Math" panose="02040503050406030204" pitchFamily="18" charset="0"/>
                            <a:ea typeface="Cambria"/>
                            <a:cs typeface="Cambria"/>
                            <a:sym typeface="Cambria"/>
                          </a:rPr>
                          <m:t>=</m:t>
                        </m:r>
                        <m:r>
                          <a:rPr lang="en" sz="1600" i="1" dirty="0" smtClean="0">
                            <a:solidFill>
                              <a:schemeClr val="tx2"/>
                            </a:solidFill>
                            <a:latin typeface="Cambria Math" panose="02040503050406030204" pitchFamily="18" charset="0"/>
                            <a:ea typeface="Cambria"/>
                            <a:cs typeface="Cambria"/>
                            <a:sym typeface="Cambria"/>
                          </a:rPr>
                          <m:t>2</m:t>
                        </m:r>
                      </m:oMath>
                    </m:oMathPara>
                  </a14:m>
                  <a:endParaRPr lang="en" sz="1600" dirty="0">
                    <a:solidFill>
                      <a:schemeClr val="tx2"/>
                    </a:solidFill>
                    <a:latin typeface="Cambria"/>
                    <a:ea typeface="Cambria"/>
                    <a:cs typeface="Cambria"/>
                    <a:sym typeface="Cambria"/>
                  </a:endParaRPr>
                </a:p>
              </p:txBody>
            </p:sp>
          </mc:Choice>
          <mc:Fallback xmlns="">
            <p:sp>
              <p:nvSpPr>
                <p:cNvPr id="13" name="Google Shape;580;p46"/>
                <p:cNvSpPr>
                  <a:spLocks noRot="1" noChangeAspect="1" noMove="1" noResize="1" noEditPoints="1" noAdjustHandles="1" noChangeArrowheads="1" noChangeShapeType="1" noTextEdit="1"/>
                </p:cNvSpPr>
                <p:nvPr/>
              </p:nvSpPr>
              <p:spPr>
                <a:xfrm>
                  <a:off x="4666989" y="1162607"/>
                  <a:ext cx="981281" cy="421800"/>
                </a:xfrm>
                <a:prstGeom prst="wedgeRoundRectCallout">
                  <a:avLst>
                    <a:gd name="adj1" fmla="val 31546"/>
                    <a:gd name="adj2" fmla="val 124793"/>
                    <a:gd name="adj3" fmla="val 0"/>
                  </a:avLst>
                </a:prstGeom>
                <a:blipFill>
                  <a:blip r:embed="rId7"/>
                  <a:stretch>
                    <a:fillRect/>
                  </a:stretch>
                </a:blipFill>
                <a:ln w="19050" cap="flat" cmpd="sng">
                  <a:solidFill>
                    <a:schemeClr val="bg1">
                      <a:lumMod val="50000"/>
                    </a:schemeClr>
                  </a:solidFill>
                  <a:prstDash val="solid"/>
                  <a:round/>
                  <a:headEnd type="none" w="sm" len="sm"/>
                  <a:tailEnd type="none" w="sm" len="sm"/>
                </a:ln>
              </p:spPr>
              <p:txBody>
                <a:bodyPr/>
                <a:lstStyle/>
                <a:p>
                  <a:r>
                    <a:rPr lang="en-US">
                      <a:noFill/>
                    </a:rPr>
                    <a:t> </a:t>
                  </a:r>
                </a:p>
              </p:txBody>
            </p:sp>
          </mc:Fallback>
        </mc:AlternateContent>
        <p:sp>
          <p:nvSpPr>
            <p:cNvPr id="14" name="Google Shape;581;p46"/>
            <p:cNvSpPr txBox="1"/>
            <p:nvPr/>
          </p:nvSpPr>
          <p:spPr>
            <a:xfrm>
              <a:off x="6372002" y="2269780"/>
              <a:ext cx="1185300" cy="2642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1600" dirty="0">
                  <a:solidFill>
                    <a:schemeClr val="tx2"/>
                  </a:solidFill>
                </a:rPr>
                <a:t>Interval 2</a:t>
              </a:r>
              <a:endParaRPr sz="1600" dirty="0">
                <a:solidFill>
                  <a:schemeClr val="tx2"/>
                </a:solidFill>
              </a:endParaRPr>
            </a:p>
          </p:txBody>
        </p:sp>
        <p:cxnSp>
          <p:nvCxnSpPr>
            <p:cNvPr id="15" name="Google Shape;582;p46"/>
            <p:cNvCxnSpPr>
              <a:stCxn id="7" idx="2"/>
              <a:endCxn id="8" idx="3"/>
            </p:cNvCxnSpPr>
            <p:nvPr/>
          </p:nvCxnSpPr>
          <p:spPr>
            <a:xfrm flipH="1">
              <a:off x="2614351" y="3265532"/>
              <a:ext cx="11824" cy="608750"/>
            </a:xfrm>
            <a:prstGeom prst="straightConnector1">
              <a:avLst/>
            </a:prstGeom>
            <a:noFill/>
            <a:ln w="19050" cap="flat" cmpd="sng">
              <a:solidFill>
                <a:schemeClr val="dk2"/>
              </a:solidFill>
              <a:prstDash val="solid"/>
              <a:round/>
              <a:headEnd type="none" w="med" len="med"/>
              <a:tailEnd type="triangle" w="med" len="med"/>
            </a:ln>
          </p:spPr>
        </p:cxnSp>
        <p:cxnSp>
          <p:nvCxnSpPr>
            <p:cNvPr id="16" name="Google Shape;583;p46"/>
            <p:cNvCxnSpPr>
              <a:stCxn id="8" idx="1"/>
              <a:endCxn id="9" idx="3"/>
            </p:cNvCxnSpPr>
            <p:nvPr/>
          </p:nvCxnSpPr>
          <p:spPr>
            <a:xfrm>
              <a:off x="2614351" y="4296083"/>
              <a:ext cx="25" cy="608749"/>
            </a:xfrm>
            <a:prstGeom prst="straightConnector1">
              <a:avLst/>
            </a:prstGeom>
            <a:noFill/>
            <a:ln w="19050" cap="flat" cmpd="sng">
              <a:solidFill>
                <a:schemeClr val="dk2"/>
              </a:solidFill>
              <a:prstDash val="solid"/>
              <a:round/>
              <a:headEnd type="none" w="med" len="med"/>
              <a:tailEnd type="triangle" w="med" len="med"/>
            </a:ln>
          </p:spPr>
        </p:cxnSp>
        <p:cxnSp>
          <p:nvCxnSpPr>
            <p:cNvPr id="17" name="Google Shape;584;p46"/>
            <p:cNvCxnSpPr>
              <a:stCxn id="8" idx="0"/>
              <a:endCxn id="18" idx="4"/>
            </p:cNvCxnSpPr>
            <p:nvPr/>
          </p:nvCxnSpPr>
          <p:spPr>
            <a:xfrm flipV="1">
              <a:off x="3474751" y="3064582"/>
              <a:ext cx="217253" cy="1020601"/>
            </a:xfrm>
            <a:prstGeom prst="bentConnector2">
              <a:avLst/>
            </a:prstGeom>
            <a:noFill/>
            <a:ln w="19050" cap="flat" cmpd="sng">
              <a:solidFill>
                <a:schemeClr val="dk2"/>
              </a:solidFill>
              <a:prstDash val="solid"/>
              <a:round/>
              <a:headEnd type="none" w="med" len="med"/>
              <a:tailEnd type="triangle" w="med" len="med"/>
            </a:ln>
          </p:spPr>
        </p:cxnSp>
        <p:sp>
          <p:nvSpPr>
            <p:cNvPr id="18" name="Google Shape;585;p46"/>
            <p:cNvSpPr/>
            <p:nvPr/>
          </p:nvSpPr>
          <p:spPr>
            <a:xfrm>
              <a:off x="3656904" y="2994382"/>
              <a:ext cx="70200" cy="70200"/>
            </a:xfrm>
            <a:prstGeom prst="flowChartConnector">
              <a:avLst/>
            </a:pr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cxnSp>
          <p:nvCxnSpPr>
            <p:cNvPr id="21" name="Google Shape;588;p46"/>
            <p:cNvCxnSpPr>
              <a:stCxn id="18" idx="0"/>
              <a:endCxn id="25" idx="1"/>
            </p:cNvCxnSpPr>
            <p:nvPr/>
          </p:nvCxnSpPr>
          <p:spPr>
            <a:xfrm rot="5400000" flipH="1" flipV="1">
              <a:off x="3573640" y="2516198"/>
              <a:ext cx="596550" cy="359821"/>
            </a:xfrm>
            <a:prstGeom prst="bentConnector2">
              <a:avLst/>
            </a:prstGeom>
            <a:noFill/>
            <a:ln w="19050" cap="flat" cmpd="sng">
              <a:solidFill>
                <a:srgbClr val="0070C0"/>
              </a:solidFill>
              <a:prstDash val="solid"/>
              <a:round/>
              <a:headEnd type="none" w="med" len="med"/>
              <a:tailEnd type="triangle" w="med" len="med"/>
            </a:ln>
          </p:spPr>
        </p:cxnSp>
        <p:sp>
          <p:nvSpPr>
            <p:cNvPr id="22" name="Google Shape;590;p46"/>
            <p:cNvSpPr txBox="1"/>
            <p:nvPr/>
          </p:nvSpPr>
          <p:spPr>
            <a:xfrm>
              <a:off x="705754" y="3397928"/>
              <a:ext cx="1851600" cy="2642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 sz="1600" dirty="0">
                  <a:solidFill>
                    <a:schemeClr val="tx2"/>
                  </a:solidFill>
                </a:rPr>
                <a:t>Selection planning</a:t>
              </a:r>
              <a:endParaRPr sz="1600" dirty="0">
                <a:solidFill>
                  <a:schemeClr val="tx2"/>
                </a:solidFill>
              </a:endParaRPr>
            </a:p>
          </p:txBody>
        </p:sp>
        <p:sp>
          <p:nvSpPr>
            <p:cNvPr id="23" name="Google Shape;591;p46"/>
            <p:cNvSpPr txBox="1"/>
            <p:nvPr/>
          </p:nvSpPr>
          <p:spPr>
            <a:xfrm>
              <a:off x="705754" y="4432128"/>
              <a:ext cx="1851600" cy="2642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 sz="1600" dirty="0">
                  <a:solidFill>
                    <a:schemeClr val="tx2"/>
                  </a:solidFill>
                </a:rPr>
                <a:t>Multi-path planning</a:t>
              </a:r>
              <a:endParaRPr sz="1600" dirty="0">
                <a:solidFill>
                  <a:schemeClr val="tx2"/>
                </a:solidFill>
              </a:endParaRPr>
            </a:p>
          </p:txBody>
        </p:sp>
        <p:pic>
          <p:nvPicPr>
            <p:cNvPr id="24" name="Google Shape;592;p46"/>
            <p:cNvPicPr preferRelativeResize="0"/>
            <p:nvPr/>
          </p:nvPicPr>
          <p:blipFill>
            <a:blip r:embed="rId8">
              <a:alphaModFix/>
              <a:duotone>
                <a:schemeClr val="bg2">
                  <a:shade val="45000"/>
                  <a:satMod val="135000"/>
                </a:schemeClr>
                <a:prstClr val="white"/>
              </a:duotone>
            </a:blip>
            <a:stretch>
              <a:fillRect/>
            </a:stretch>
          </p:blipFill>
          <p:spPr>
            <a:xfrm>
              <a:off x="5989120" y="2160882"/>
              <a:ext cx="482025" cy="482025"/>
            </a:xfrm>
            <a:prstGeom prst="rect">
              <a:avLst/>
            </a:prstGeom>
            <a:noFill/>
            <a:ln>
              <a:noFill/>
            </a:ln>
          </p:spPr>
        </p:pic>
        <p:pic>
          <p:nvPicPr>
            <p:cNvPr id="25" name="Google Shape;589;p46"/>
            <p:cNvPicPr preferRelativeResize="0"/>
            <p:nvPr/>
          </p:nvPicPr>
          <p:blipFill>
            <a:blip r:embed="rId8">
              <a:alphaModFix/>
            </a:blip>
            <a:stretch>
              <a:fillRect/>
            </a:stretch>
          </p:blipFill>
          <p:spPr>
            <a:xfrm>
              <a:off x="4051825" y="2156820"/>
              <a:ext cx="482025" cy="482025"/>
            </a:xfrm>
            <a:prstGeom prst="rect">
              <a:avLst/>
            </a:prstGeom>
            <a:noFill/>
            <a:ln>
              <a:noFill/>
            </a:ln>
          </p:spPr>
        </p:pic>
        <p:pic>
          <p:nvPicPr>
            <p:cNvPr id="26" name="Google Shape;593;p46"/>
            <p:cNvPicPr preferRelativeResize="0"/>
            <p:nvPr/>
          </p:nvPicPr>
          <p:blipFill>
            <a:blip r:embed="rId9">
              <a:alphaModFix/>
            </a:blip>
            <a:stretch>
              <a:fillRect/>
            </a:stretch>
          </p:blipFill>
          <p:spPr>
            <a:xfrm>
              <a:off x="2576690" y="1479454"/>
              <a:ext cx="482026" cy="343778"/>
            </a:xfrm>
            <a:prstGeom prst="rect">
              <a:avLst/>
            </a:prstGeom>
            <a:noFill/>
            <a:ln>
              <a:noFill/>
            </a:ln>
          </p:spPr>
        </p:pic>
        <p:pic>
          <p:nvPicPr>
            <p:cNvPr id="27" name="Google Shape;594;p46"/>
            <p:cNvPicPr preferRelativeResize="0"/>
            <p:nvPr/>
          </p:nvPicPr>
          <p:blipFill>
            <a:blip r:embed="rId9">
              <a:alphaModFix/>
              <a:duotone>
                <a:schemeClr val="bg2">
                  <a:shade val="45000"/>
                  <a:satMod val="135000"/>
                </a:schemeClr>
                <a:prstClr val="white"/>
              </a:duotone>
            </a:blip>
            <a:stretch>
              <a:fillRect/>
            </a:stretch>
          </p:blipFill>
          <p:spPr>
            <a:xfrm>
              <a:off x="5459065" y="1479454"/>
              <a:ext cx="482026" cy="343778"/>
            </a:xfrm>
            <a:prstGeom prst="rect">
              <a:avLst/>
            </a:prstGeom>
            <a:noFill/>
            <a:ln>
              <a:noFill/>
            </a:ln>
          </p:spPr>
        </p:pic>
        <p:pic>
          <p:nvPicPr>
            <p:cNvPr id="28" name="Google Shape;595;p46"/>
            <p:cNvPicPr preferRelativeResize="0"/>
            <p:nvPr/>
          </p:nvPicPr>
          <p:blipFill>
            <a:blip r:embed="rId9">
              <a:alphaModFix/>
            </a:blip>
            <a:stretch>
              <a:fillRect/>
            </a:stretch>
          </p:blipFill>
          <p:spPr>
            <a:xfrm>
              <a:off x="3232796" y="5191329"/>
              <a:ext cx="482026" cy="343778"/>
            </a:xfrm>
            <a:prstGeom prst="rect">
              <a:avLst/>
            </a:prstGeom>
            <a:noFill/>
            <a:ln>
              <a:noFill/>
            </a:ln>
          </p:spPr>
        </p:pic>
        <p:pic>
          <p:nvPicPr>
            <p:cNvPr id="29" name="Google Shape;596;p46"/>
            <p:cNvPicPr preferRelativeResize="0"/>
            <p:nvPr/>
          </p:nvPicPr>
          <p:blipFill>
            <a:blip r:embed="rId9">
              <a:alphaModFix/>
            </a:blip>
            <a:stretch>
              <a:fillRect/>
            </a:stretch>
          </p:blipFill>
          <p:spPr>
            <a:xfrm>
              <a:off x="3232796" y="4167129"/>
              <a:ext cx="482026" cy="343778"/>
            </a:xfrm>
            <a:prstGeom prst="rect">
              <a:avLst/>
            </a:prstGeom>
            <a:noFill/>
            <a:ln>
              <a:noFill/>
            </a:ln>
          </p:spPr>
        </p:pic>
        <mc:AlternateContent xmlns:mc="http://schemas.openxmlformats.org/markup-compatibility/2006" xmlns:a14="http://schemas.microsoft.com/office/drawing/2010/main">
          <mc:Choice Requires="a14">
            <p:sp>
              <p:nvSpPr>
                <p:cNvPr id="30" name="Google Shape;597;p46"/>
                <p:cNvSpPr txBox="1"/>
                <p:nvPr/>
              </p:nvSpPr>
              <p:spPr>
                <a:xfrm>
                  <a:off x="3736181" y="4206903"/>
                  <a:ext cx="1720800" cy="2642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600" dirty="0" smtClean="0">
                      <a:solidFill>
                        <a:schemeClr val="accent3"/>
                      </a:solidFill>
                      <a:highlight>
                        <a:srgbClr val="FFFF00"/>
                      </a:highlight>
                    </a:rPr>
                    <a:t>Calibration </a:t>
                  </a:r>
                  <a14:m>
                    <m:oMath xmlns:m="http://schemas.openxmlformats.org/officeDocument/2006/math">
                      <m:sSub>
                        <m:sSubPr>
                          <m:ctrlPr>
                            <a:rPr lang="en-US" sz="1600" b="0" i="1" smtClean="0">
                              <a:solidFill>
                                <a:schemeClr val="accent3"/>
                              </a:solidFill>
                              <a:highlight>
                                <a:srgbClr val="FFFF00"/>
                              </a:highlight>
                              <a:latin typeface="Cambria Math" panose="02040503050406030204" pitchFamily="18" charset="0"/>
                            </a:rPr>
                          </m:ctrlPr>
                        </m:sSubPr>
                        <m:e>
                          <m:r>
                            <a:rPr lang="en-US" sz="1600" b="0" i="1" smtClean="0">
                              <a:solidFill>
                                <a:schemeClr val="accent3"/>
                              </a:solidFill>
                              <a:highlight>
                                <a:srgbClr val="FFFF00"/>
                              </a:highlight>
                              <a:latin typeface="Cambria Math" panose="02040503050406030204" pitchFamily="18" charset="0"/>
                            </a:rPr>
                            <m:t>𝐶</m:t>
                          </m:r>
                        </m:e>
                        <m:sub>
                          <m:r>
                            <a:rPr lang="en-US" sz="1600" b="0" i="1" smtClean="0">
                              <a:solidFill>
                                <a:schemeClr val="accent3"/>
                              </a:solidFill>
                              <a:highlight>
                                <a:srgbClr val="FFFF00"/>
                              </a:highlight>
                              <a:latin typeface="Cambria Math" panose="02040503050406030204" pitchFamily="18" charset="0"/>
                            </a:rPr>
                            <m:t>𝑐</m:t>
                          </m:r>
                        </m:sub>
                      </m:sSub>
                      <m:d>
                        <m:dPr>
                          <m:begChr m:val="["/>
                          <m:endChr m:val="]"/>
                          <m:ctrlPr>
                            <a:rPr lang="en-US" sz="1600" b="0" i="1" smtClean="0">
                              <a:solidFill>
                                <a:schemeClr val="accent3"/>
                              </a:solidFill>
                              <a:highlight>
                                <a:srgbClr val="FFFF00"/>
                              </a:highlight>
                              <a:latin typeface="Cambria Math" panose="02040503050406030204" pitchFamily="18" charset="0"/>
                            </a:rPr>
                          </m:ctrlPr>
                        </m:dPr>
                        <m:e>
                          <m:r>
                            <a:rPr lang="en-US" sz="1600" b="0" i="1" smtClean="0">
                              <a:solidFill>
                                <a:schemeClr val="accent3"/>
                              </a:solidFill>
                              <a:highlight>
                                <a:srgbClr val="FFFF00"/>
                              </a:highlight>
                              <a:latin typeface="Cambria Math" panose="02040503050406030204" pitchFamily="18" charset="0"/>
                            </a:rPr>
                            <m:t>1</m:t>
                          </m:r>
                        </m:e>
                      </m:d>
                    </m:oMath>
                  </a14:m>
                  <a:endParaRPr sz="1600" b="1" dirty="0">
                    <a:solidFill>
                      <a:schemeClr val="accent3"/>
                    </a:solidFill>
                    <a:highlight>
                      <a:srgbClr val="FFFF00"/>
                    </a:highlight>
                    <a:latin typeface="Cambria"/>
                    <a:ea typeface="Cambria"/>
                    <a:cs typeface="Cambria"/>
                    <a:sym typeface="Cambria"/>
                  </a:endParaRPr>
                </a:p>
              </p:txBody>
            </p:sp>
          </mc:Choice>
          <mc:Fallback xmlns="">
            <p:sp>
              <p:nvSpPr>
                <p:cNvPr id="30" name="Google Shape;597;p46"/>
                <p:cNvSpPr txBox="1">
                  <a:spLocks noRot="1" noChangeAspect="1" noMove="1" noResize="1" noEditPoints="1" noAdjustHandles="1" noChangeArrowheads="1" noChangeShapeType="1" noTextEdit="1"/>
                </p:cNvSpPr>
                <p:nvPr/>
              </p:nvSpPr>
              <p:spPr>
                <a:xfrm>
                  <a:off x="3736181" y="4206903"/>
                  <a:ext cx="1720800" cy="264230"/>
                </a:xfrm>
                <a:prstGeom prst="rect">
                  <a:avLst/>
                </a:prstGeom>
                <a:blipFill>
                  <a:blip r:embed="rId10"/>
                  <a:stretch>
                    <a:fillRect l="-7985" t="-27500" b="-5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Google Shape;598;p46"/>
                <p:cNvSpPr txBox="1"/>
                <p:nvPr/>
              </p:nvSpPr>
              <p:spPr>
                <a:xfrm>
                  <a:off x="3736181" y="5231101"/>
                  <a:ext cx="1720800" cy="2642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600" dirty="0" smtClean="0">
                      <a:solidFill>
                        <a:schemeClr val="accent3"/>
                      </a:solidFill>
                      <a:highlight>
                        <a:srgbClr val="FFFF00"/>
                      </a:highlight>
                    </a:rPr>
                    <a:t>Movement </a:t>
                  </a:r>
                  <a14:m>
                    <m:oMath xmlns:m="http://schemas.openxmlformats.org/officeDocument/2006/math">
                      <m:sSub>
                        <m:sSubPr>
                          <m:ctrlPr>
                            <a:rPr lang="en-US" sz="1600" b="0" i="1" smtClean="0">
                              <a:solidFill>
                                <a:schemeClr val="accent3"/>
                              </a:solidFill>
                              <a:highlight>
                                <a:srgbClr val="FFFF00"/>
                              </a:highlight>
                              <a:latin typeface="Cambria Math" panose="02040503050406030204" pitchFamily="18" charset="0"/>
                            </a:rPr>
                          </m:ctrlPr>
                        </m:sSubPr>
                        <m:e>
                          <m:r>
                            <a:rPr lang="en-US" sz="1600" b="0" i="1" smtClean="0">
                              <a:solidFill>
                                <a:schemeClr val="accent3"/>
                              </a:solidFill>
                              <a:highlight>
                                <a:srgbClr val="FFFF00"/>
                              </a:highlight>
                              <a:latin typeface="Cambria Math" panose="02040503050406030204" pitchFamily="18" charset="0"/>
                            </a:rPr>
                            <m:t>𝐶</m:t>
                          </m:r>
                        </m:e>
                        <m:sub>
                          <m:r>
                            <a:rPr lang="en-US" sz="1600" b="0" i="1" smtClean="0">
                              <a:solidFill>
                                <a:schemeClr val="accent3"/>
                              </a:solidFill>
                              <a:highlight>
                                <a:srgbClr val="FFFF00"/>
                              </a:highlight>
                              <a:latin typeface="Cambria Math" panose="02040503050406030204" pitchFamily="18" charset="0"/>
                            </a:rPr>
                            <m:t>𝑤</m:t>
                          </m:r>
                        </m:sub>
                      </m:sSub>
                      <m:d>
                        <m:dPr>
                          <m:begChr m:val="["/>
                          <m:endChr m:val="]"/>
                          <m:ctrlPr>
                            <a:rPr lang="en-US" sz="1600" b="0" i="1" smtClean="0">
                              <a:solidFill>
                                <a:schemeClr val="accent3"/>
                              </a:solidFill>
                              <a:highlight>
                                <a:srgbClr val="FFFF00"/>
                              </a:highlight>
                              <a:latin typeface="Cambria Math" panose="02040503050406030204" pitchFamily="18" charset="0"/>
                            </a:rPr>
                          </m:ctrlPr>
                        </m:dPr>
                        <m:e>
                          <m:r>
                            <a:rPr lang="en-US" sz="1600" b="0" i="1" smtClean="0">
                              <a:solidFill>
                                <a:schemeClr val="accent3"/>
                              </a:solidFill>
                              <a:highlight>
                                <a:srgbClr val="FFFF00"/>
                              </a:highlight>
                              <a:latin typeface="Cambria Math" panose="02040503050406030204" pitchFamily="18" charset="0"/>
                            </a:rPr>
                            <m:t>1</m:t>
                          </m:r>
                        </m:e>
                      </m:d>
                    </m:oMath>
                  </a14:m>
                  <a:endParaRPr sz="1600" b="1" dirty="0">
                    <a:solidFill>
                      <a:schemeClr val="accent3"/>
                    </a:solidFill>
                    <a:highlight>
                      <a:srgbClr val="FFFF00"/>
                    </a:highlight>
                  </a:endParaRPr>
                </a:p>
              </p:txBody>
            </p:sp>
          </mc:Choice>
          <mc:Fallback xmlns="">
            <p:sp>
              <p:nvSpPr>
                <p:cNvPr id="31" name="Google Shape;598;p46"/>
                <p:cNvSpPr txBox="1">
                  <a:spLocks noRot="1" noChangeAspect="1" noMove="1" noResize="1" noEditPoints="1" noAdjustHandles="1" noChangeArrowheads="1" noChangeShapeType="1" noTextEdit="1"/>
                </p:cNvSpPr>
                <p:nvPr/>
              </p:nvSpPr>
              <p:spPr>
                <a:xfrm>
                  <a:off x="3736181" y="5231101"/>
                  <a:ext cx="1720800" cy="264230"/>
                </a:xfrm>
                <a:prstGeom prst="rect">
                  <a:avLst/>
                </a:prstGeom>
                <a:blipFill>
                  <a:blip r:embed="rId11"/>
                  <a:stretch>
                    <a:fillRect l="-7985" t="-24390" b="-4878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Google Shape;599;p46"/>
                <p:cNvSpPr txBox="1"/>
                <p:nvPr/>
              </p:nvSpPr>
              <p:spPr>
                <a:xfrm>
                  <a:off x="3084199" y="1519228"/>
                  <a:ext cx="1720800" cy="264230"/>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600" dirty="0" smtClean="0">
                      <a:solidFill>
                        <a:schemeClr val="accent3"/>
                      </a:solidFill>
                      <a:highlight>
                        <a:srgbClr val="FFFF00"/>
                      </a:highlight>
                    </a:rPr>
                    <a:t>Overhead </a:t>
                  </a:r>
                  <a14:m>
                    <m:oMath xmlns:m="http://schemas.openxmlformats.org/officeDocument/2006/math">
                      <m:sSub>
                        <m:sSubPr>
                          <m:ctrlPr>
                            <a:rPr lang="en-US" sz="1600" b="0" i="1" smtClean="0">
                              <a:solidFill>
                                <a:schemeClr val="accent3"/>
                              </a:solidFill>
                              <a:highlight>
                                <a:srgbClr val="FFFF00"/>
                              </a:highlight>
                              <a:latin typeface="Cambria Math" panose="02040503050406030204" pitchFamily="18" charset="0"/>
                            </a:rPr>
                          </m:ctrlPr>
                        </m:sSubPr>
                        <m:e>
                          <m:r>
                            <a:rPr lang="en-US" sz="1600" b="0" i="1" smtClean="0">
                              <a:solidFill>
                                <a:schemeClr val="accent3"/>
                              </a:solidFill>
                              <a:highlight>
                                <a:srgbClr val="FFFF00"/>
                              </a:highlight>
                              <a:latin typeface="Cambria Math" panose="02040503050406030204" pitchFamily="18" charset="0"/>
                            </a:rPr>
                            <m:t>𝐶</m:t>
                          </m:r>
                        </m:e>
                        <m:sub>
                          <m:r>
                            <m:rPr>
                              <m:sty m:val="p"/>
                            </m:rPr>
                            <a:rPr lang="en-US" sz="1600" b="0" i="0" smtClean="0">
                              <a:solidFill>
                                <a:schemeClr val="accent3"/>
                              </a:solidFill>
                              <a:highlight>
                                <a:srgbClr val="FFFF00"/>
                              </a:highlight>
                              <a:latin typeface="Cambria Math" panose="02040503050406030204" pitchFamily="18" charset="0"/>
                            </a:rPr>
                            <m:t>it</m:t>
                          </m:r>
                        </m:sub>
                      </m:sSub>
                    </m:oMath>
                  </a14:m>
                  <a:endParaRPr sz="1600" baseline="-25000" dirty="0">
                    <a:solidFill>
                      <a:schemeClr val="accent3"/>
                    </a:solidFill>
                    <a:highlight>
                      <a:srgbClr val="FFFF00"/>
                    </a:highlight>
                    <a:latin typeface="Cambria"/>
                    <a:ea typeface="Cambria"/>
                    <a:cs typeface="Cambria"/>
                    <a:sym typeface="Cambria"/>
                  </a:endParaRPr>
                </a:p>
              </p:txBody>
            </p:sp>
          </mc:Choice>
          <mc:Fallback xmlns="">
            <p:sp>
              <p:nvSpPr>
                <p:cNvPr id="32" name="Google Shape;599;p46"/>
                <p:cNvSpPr txBox="1">
                  <a:spLocks noRot="1" noChangeAspect="1" noMove="1" noResize="1" noEditPoints="1" noAdjustHandles="1" noChangeArrowheads="1" noChangeShapeType="1" noTextEdit="1"/>
                </p:cNvSpPr>
                <p:nvPr/>
              </p:nvSpPr>
              <p:spPr>
                <a:xfrm>
                  <a:off x="3084199" y="1519228"/>
                  <a:ext cx="1720800" cy="264230"/>
                </a:xfrm>
                <a:prstGeom prst="rect">
                  <a:avLst/>
                </a:prstGeom>
                <a:blipFill>
                  <a:blip r:embed="rId12"/>
                  <a:stretch>
                    <a:fillRect l="-7605" t="-27500" b="-50000"/>
                  </a:stretch>
                </a:blipFill>
                <a:ln>
                  <a:noFill/>
                </a:ln>
              </p:spPr>
              <p:txBody>
                <a:bodyPr/>
                <a:lstStyle/>
                <a:p>
                  <a:r>
                    <a:rPr lang="en-US">
                      <a:noFill/>
                    </a:rPr>
                    <a:t> </a:t>
                  </a:r>
                </a:p>
              </p:txBody>
            </p:sp>
          </mc:Fallback>
        </mc:AlternateContent>
        <p:grpSp>
          <p:nvGrpSpPr>
            <p:cNvPr id="33" name="Google Shape;600;p46"/>
            <p:cNvGrpSpPr/>
            <p:nvPr/>
          </p:nvGrpSpPr>
          <p:grpSpPr>
            <a:xfrm>
              <a:off x="6078266" y="4018904"/>
              <a:ext cx="2355073" cy="1658120"/>
              <a:chOff x="5856287" y="4281722"/>
              <a:chExt cx="2355073" cy="1658120"/>
            </a:xfrm>
          </p:grpSpPr>
          <p:grpSp>
            <p:nvGrpSpPr>
              <p:cNvPr id="36" name="Google Shape;601;p46"/>
              <p:cNvGrpSpPr/>
              <p:nvPr/>
            </p:nvGrpSpPr>
            <p:grpSpPr>
              <a:xfrm>
                <a:off x="7142465" y="4281722"/>
                <a:ext cx="983549" cy="885928"/>
                <a:chOff x="7308165" y="4163785"/>
                <a:chExt cx="983549" cy="885928"/>
              </a:xfrm>
            </p:grpSpPr>
            <p:pic>
              <p:nvPicPr>
                <p:cNvPr id="38" name="Google Shape;602;p46"/>
                <p:cNvPicPr preferRelativeResize="0"/>
                <p:nvPr/>
              </p:nvPicPr>
              <p:blipFill>
                <a:blip r:embed="rId8">
                  <a:alphaModFix/>
                </a:blip>
                <a:stretch>
                  <a:fillRect/>
                </a:stretch>
              </p:blipFill>
              <p:spPr>
                <a:xfrm>
                  <a:off x="7809689" y="4567688"/>
                  <a:ext cx="482025" cy="482025"/>
                </a:xfrm>
                <a:prstGeom prst="rect">
                  <a:avLst/>
                </a:prstGeom>
                <a:noFill/>
                <a:ln>
                  <a:noFill/>
                </a:ln>
              </p:spPr>
            </p:pic>
            <p:pic>
              <p:nvPicPr>
                <p:cNvPr id="39" name="Google Shape;603;p46"/>
                <p:cNvPicPr preferRelativeResize="0"/>
                <p:nvPr/>
              </p:nvPicPr>
              <p:blipFill>
                <a:blip r:embed="rId9">
                  <a:alphaModFix/>
                </a:blip>
                <a:stretch>
                  <a:fillRect/>
                </a:stretch>
              </p:blipFill>
              <p:spPr>
                <a:xfrm>
                  <a:off x="7308165" y="4163785"/>
                  <a:ext cx="482026" cy="343778"/>
                </a:xfrm>
                <a:prstGeom prst="rect">
                  <a:avLst/>
                </a:prstGeom>
                <a:noFill/>
                <a:ln>
                  <a:noFill/>
                </a:ln>
              </p:spPr>
            </p:pic>
            <p:cxnSp>
              <p:nvCxnSpPr>
                <p:cNvPr id="40" name="Google Shape;604;p46"/>
                <p:cNvCxnSpPr/>
                <p:nvPr/>
              </p:nvCxnSpPr>
              <p:spPr>
                <a:xfrm flipH="1">
                  <a:off x="7575773" y="4316188"/>
                  <a:ext cx="376800" cy="652800"/>
                </a:xfrm>
                <a:prstGeom prst="straightConnector1">
                  <a:avLst/>
                </a:prstGeom>
                <a:noFill/>
                <a:ln w="19050" cap="flat" cmpd="sng">
                  <a:solidFill>
                    <a:srgbClr val="000000"/>
                  </a:solidFill>
                  <a:prstDash val="solid"/>
                  <a:round/>
                  <a:headEnd type="none" w="med" len="med"/>
                  <a:tailEnd type="none" w="med" len="med"/>
                </a:ln>
              </p:spPr>
            </p:cxnSp>
          </p:grpSp>
          <mc:AlternateContent xmlns:mc="http://schemas.openxmlformats.org/markup-compatibility/2006" xmlns:a14="http://schemas.microsoft.com/office/drawing/2010/main">
            <mc:Choice Requires="a14">
              <p:sp>
                <p:nvSpPr>
                  <p:cNvPr id="37" name="Google Shape;605;p46"/>
                  <p:cNvSpPr txBox="1"/>
                  <p:nvPr/>
                </p:nvSpPr>
                <p:spPr>
                  <a:xfrm>
                    <a:off x="5856287" y="5312226"/>
                    <a:ext cx="2355073" cy="62761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r"/>
                    <a14:m>
                      <m:oMathPara xmlns:m="http://schemas.openxmlformats.org/officeDocument/2006/math">
                        <m:oMathParaPr>
                          <m:jc m:val="centerGroup"/>
                        </m:oMathParaPr>
                        <m:oMath xmlns:m="http://schemas.openxmlformats.org/officeDocument/2006/math">
                          <m:f>
                            <m:fPr>
                              <m:ctrlPr>
                                <a:rPr lang="en-US" sz="1800" i="1">
                                  <a:solidFill>
                                    <a:schemeClr val="tx2"/>
                                  </a:solidFill>
                                  <a:latin typeface="Cambria Math" panose="02040503050406030204" pitchFamily="18" charset="0"/>
                                </a:rPr>
                              </m:ctrlPr>
                            </m:fPr>
                            <m:num>
                              <m:sSub>
                                <m:sSubPr>
                                  <m:ctrlPr>
                                    <a:rPr lang="en-US" sz="1800" i="1">
                                      <a:solidFill>
                                        <a:schemeClr val="tx2"/>
                                      </a:solidFill>
                                      <a:latin typeface="Cambria Math" panose="02040503050406030204" pitchFamily="18" charset="0"/>
                                    </a:rPr>
                                  </m:ctrlPr>
                                </m:sSubPr>
                                <m:e>
                                  <m:r>
                                    <a:rPr lang="en-US" sz="1800" i="1">
                                      <a:solidFill>
                                        <a:schemeClr val="tx2"/>
                                      </a:solidFill>
                                      <a:latin typeface="Cambria Math" panose="02040503050406030204" pitchFamily="18" charset="0"/>
                                    </a:rPr>
                                    <m:t>𝐶</m:t>
                                  </m:r>
                                </m:e>
                                <m:sub>
                                  <m:r>
                                    <a:rPr lang="en-US" sz="1800" i="1">
                                      <a:solidFill>
                                        <a:schemeClr val="tx2"/>
                                      </a:solidFill>
                                      <a:latin typeface="Cambria Math" panose="02040503050406030204" pitchFamily="18" charset="0"/>
                                    </a:rPr>
                                    <m:t>𝑖𝑡</m:t>
                                  </m:r>
                                </m:sub>
                              </m:sSub>
                              <m:r>
                                <a:rPr lang="en-US" sz="1800" i="1">
                                  <a:solidFill>
                                    <a:schemeClr val="tx2"/>
                                  </a:solidFill>
                                  <a:latin typeface="Cambria Math" panose="02040503050406030204" pitchFamily="18" charset="0"/>
                                </a:rPr>
                                <m:t>+</m:t>
                              </m:r>
                              <m:sSub>
                                <m:sSubPr>
                                  <m:ctrlPr>
                                    <a:rPr lang="en-US" sz="1800" i="1">
                                      <a:solidFill>
                                        <a:schemeClr val="tx2"/>
                                      </a:solidFill>
                                      <a:latin typeface="Cambria Math" panose="02040503050406030204" pitchFamily="18" charset="0"/>
                                    </a:rPr>
                                  </m:ctrlPr>
                                </m:sSubPr>
                                <m:e>
                                  <m:r>
                                    <a:rPr lang="en-US" sz="1800" i="1">
                                      <a:solidFill>
                                        <a:schemeClr val="tx2"/>
                                      </a:solidFill>
                                      <a:latin typeface="Cambria Math" panose="02040503050406030204" pitchFamily="18" charset="0"/>
                                    </a:rPr>
                                    <m:t>𝐶</m:t>
                                  </m:r>
                                </m:e>
                                <m:sub>
                                  <m:r>
                                    <a:rPr lang="en-US" sz="1800" i="1">
                                      <a:solidFill>
                                        <a:schemeClr val="tx2"/>
                                      </a:solidFill>
                                      <a:latin typeface="Cambria Math" panose="02040503050406030204" pitchFamily="18" charset="0"/>
                                    </a:rPr>
                                    <m:t>𝑐</m:t>
                                  </m:r>
                                </m:sub>
                              </m:sSub>
                              <m:d>
                                <m:dPr>
                                  <m:begChr m:val="["/>
                                  <m:endChr m:val="]"/>
                                  <m:ctrlPr>
                                    <a:rPr lang="en-US" sz="1800" i="1">
                                      <a:solidFill>
                                        <a:schemeClr val="tx2"/>
                                      </a:solidFill>
                                      <a:latin typeface="Cambria Math" panose="02040503050406030204" pitchFamily="18" charset="0"/>
                                    </a:rPr>
                                  </m:ctrlPr>
                                </m:dPr>
                                <m:e>
                                  <m:r>
                                    <a:rPr lang="en-US" sz="1800" i="1">
                                      <a:solidFill>
                                        <a:schemeClr val="tx2"/>
                                      </a:solidFill>
                                      <a:latin typeface="Cambria Math" panose="02040503050406030204" pitchFamily="18" charset="0"/>
                                    </a:rPr>
                                    <m:t>𝜔</m:t>
                                  </m:r>
                                </m:e>
                              </m:d>
                              <m:r>
                                <a:rPr lang="en-US" sz="1800" i="1">
                                  <a:solidFill>
                                    <a:schemeClr val="tx2"/>
                                  </a:solidFill>
                                  <a:latin typeface="Cambria Math" panose="02040503050406030204" pitchFamily="18" charset="0"/>
                                </a:rPr>
                                <m:t>+</m:t>
                              </m:r>
                              <m:sSub>
                                <m:sSubPr>
                                  <m:ctrlPr>
                                    <a:rPr lang="en-US" sz="1800" i="1">
                                      <a:solidFill>
                                        <a:schemeClr val="tx2"/>
                                      </a:solidFill>
                                      <a:latin typeface="Cambria Math" panose="02040503050406030204" pitchFamily="18" charset="0"/>
                                    </a:rPr>
                                  </m:ctrlPr>
                                </m:sSubPr>
                                <m:e>
                                  <m:r>
                                    <a:rPr lang="en-US" sz="1800" i="1">
                                      <a:solidFill>
                                        <a:schemeClr val="tx2"/>
                                      </a:solidFill>
                                      <a:latin typeface="Cambria Math" panose="02040503050406030204" pitchFamily="18" charset="0"/>
                                    </a:rPr>
                                    <m:t>𝐶</m:t>
                                  </m:r>
                                </m:e>
                                <m:sub>
                                  <m:r>
                                    <a:rPr lang="en-US" sz="1800" i="1">
                                      <a:solidFill>
                                        <a:schemeClr val="tx2"/>
                                      </a:solidFill>
                                      <a:latin typeface="Cambria Math" panose="02040503050406030204" pitchFamily="18" charset="0"/>
                                    </a:rPr>
                                    <m:t>𝑤</m:t>
                                  </m:r>
                                </m:sub>
                              </m:sSub>
                              <m:d>
                                <m:dPr>
                                  <m:begChr m:val="["/>
                                  <m:endChr m:val="]"/>
                                  <m:ctrlPr>
                                    <a:rPr lang="en-US" sz="1800" i="1">
                                      <a:solidFill>
                                        <a:schemeClr val="tx2"/>
                                      </a:solidFill>
                                      <a:latin typeface="Cambria Math" panose="02040503050406030204" pitchFamily="18" charset="0"/>
                                    </a:rPr>
                                  </m:ctrlPr>
                                </m:dPr>
                                <m:e>
                                  <m:r>
                                    <a:rPr lang="en-US" sz="1800" i="1">
                                      <a:solidFill>
                                        <a:schemeClr val="tx2"/>
                                      </a:solidFill>
                                      <a:latin typeface="Cambria Math" panose="02040503050406030204" pitchFamily="18" charset="0"/>
                                    </a:rPr>
                                    <m:t>𝜔</m:t>
                                  </m:r>
                                </m:e>
                              </m:d>
                            </m:num>
                            <m:den>
                              <m:func>
                                <m:funcPr>
                                  <m:ctrlPr>
                                    <a:rPr lang="en-US" sz="1800" i="1">
                                      <a:solidFill>
                                        <a:schemeClr val="tx2"/>
                                      </a:solidFill>
                                      <a:latin typeface="Cambria Math" panose="02040503050406030204" pitchFamily="18" charset="0"/>
                                    </a:rPr>
                                  </m:ctrlPr>
                                </m:funcPr>
                                <m:fName>
                                  <m:r>
                                    <m:rPr>
                                      <m:sty m:val="p"/>
                                    </m:rPr>
                                    <a:rPr lang="en-US" sz="1800">
                                      <a:solidFill>
                                        <a:schemeClr val="tx2"/>
                                      </a:solidFill>
                                      <a:latin typeface="Cambria Math" panose="02040503050406030204" pitchFamily="18" charset="0"/>
                                    </a:rPr>
                                    <m:t>min</m:t>
                                  </m:r>
                                </m:fName>
                                <m:e>
                                  <m:r>
                                    <a:rPr lang="en-US" sz="1800" b="1" i="0">
                                      <a:solidFill>
                                        <a:schemeClr val="tx2"/>
                                      </a:solidFill>
                                      <a:latin typeface="Cambria Math" panose="02040503050406030204" pitchFamily="18" charset="0"/>
                                    </a:rPr>
                                    <m:t>𝐅</m:t>
                                  </m:r>
                                  <m:d>
                                    <m:dPr>
                                      <m:begChr m:val="["/>
                                      <m:endChr m:val="]"/>
                                      <m:ctrlPr>
                                        <a:rPr lang="en-US" sz="1800" i="1">
                                          <a:solidFill>
                                            <a:schemeClr val="tx2"/>
                                          </a:solidFill>
                                          <a:latin typeface="Cambria Math" panose="02040503050406030204" pitchFamily="18" charset="0"/>
                                        </a:rPr>
                                      </m:ctrlPr>
                                    </m:dPr>
                                    <m:e>
                                      <m:sSub>
                                        <m:sSubPr>
                                          <m:ctrlPr>
                                            <a:rPr lang="en-US" sz="1800" i="1">
                                              <a:solidFill>
                                                <a:schemeClr val="tx2"/>
                                              </a:solidFill>
                                              <a:latin typeface="Cambria Math" panose="02040503050406030204" pitchFamily="18" charset="0"/>
                                            </a:rPr>
                                          </m:ctrlPr>
                                        </m:sSubPr>
                                        <m:e>
                                          <m:r>
                                            <a:rPr lang="en-US" sz="1800" i="1">
                                              <a:solidFill>
                                                <a:schemeClr val="tx2"/>
                                              </a:solidFill>
                                              <a:latin typeface="Cambria Math" panose="02040503050406030204" pitchFamily="18" charset="0"/>
                                            </a:rPr>
                                            <m:t>1</m:t>
                                          </m:r>
                                        </m:e>
                                        <m:sub>
                                          <m:r>
                                            <a:rPr lang="en-US" sz="1800" i="1">
                                              <a:solidFill>
                                                <a:schemeClr val="tx2"/>
                                              </a:solidFill>
                                              <a:latin typeface="Cambria Math" panose="02040503050406030204" pitchFamily="18" charset="0"/>
                                            </a:rPr>
                                            <m:t>+</m:t>
                                          </m:r>
                                        </m:sub>
                                      </m:sSub>
                                    </m:e>
                                  </m:d>
                                </m:e>
                              </m:func>
                            </m:den>
                          </m:f>
                        </m:oMath>
                      </m:oMathPara>
                    </a14:m>
                    <a:endParaRPr sz="1800" dirty="0">
                      <a:solidFill>
                        <a:schemeClr val="tx2"/>
                      </a:solidFill>
                    </a:endParaRPr>
                  </a:p>
                </p:txBody>
              </p:sp>
            </mc:Choice>
            <mc:Fallback xmlns="">
              <p:sp>
                <p:nvSpPr>
                  <p:cNvPr id="37" name="Google Shape;605;p46"/>
                  <p:cNvSpPr txBox="1">
                    <a:spLocks noRot="1" noChangeAspect="1" noMove="1" noResize="1" noEditPoints="1" noAdjustHandles="1" noChangeArrowheads="1" noChangeShapeType="1" noTextEdit="1"/>
                  </p:cNvSpPr>
                  <p:nvPr/>
                </p:nvSpPr>
                <p:spPr>
                  <a:xfrm>
                    <a:off x="5856287" y="5312226"/>
                    <a:ext cx="2355073" cy="627616"/>
                  </a:xfrm>
                  <a:prstGeom prst="rect">
                    <a:avLst/>
                  </a:prstGeom>
                  <a:blipFill>
                    <a:blip r:embed="rId13"/>
                    <a:stretch>
                      <a:fillRect/>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4" name="Google Shape;606;p46"/>
                <p:cNvSpPr/>
                <p:nvPr/>
              </p:nvSpPr>
              <p:spPr>
                <a:xfrm>
                  <a:off x="5126963" y="2843732"/>
                  <a:ext cx="785024" cy="421800"/>
                </a:xfrm>
                <a:prstGeom prst="roundRect">
                  <a:avLst>
                    <a:gd name="adj" fmla="val 16667"/>
                  </a:avLst>
                </a:prstGeom>
                <a:solidFill>
                  <a:schemeClr val="tx2">
                    <a:lumMod val="10000"/>
                    <a:lumOff val="90000"/>
                  </a:schemeClr>
                </a:solidFill>
                <a:ln w="19050" cap="flat" cmpd="sng">
                  <a:solidFill>
                    <a:srgbClr val="0B5394"/>
                  </a:solidFill>
                  <a:prstDash val="solid"/>
                  <a:round/>
                  <a:headEnd type="none" w="sm" len="sm"/>
                  <a:tailEnd type="none" w="sm" len="sm"/>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14:m>
                    <m:oMathPara xmlns:m="http://schemas.openxmlformats.org/officeDocument/2006/math">
                      <m:oMathParaPr>
                        <m:jc m:val="centerGroup"/>
                      </m:oMathParaPr>
                      <m:oMath xmlns:m="http://schemas.openxmlformats.org/officeDocument/2006/math">
                        <m:r>
                          <a:rPr lang="ar-AE" sz="1600" b="1" dirty="0" smtClean="0">
                            <a:solidFill>
                              <a:schemeClr val="tx2"/>
                            </a:solidFill>
                            <a:latin typeface="Cambria Math" panose="02040503050406030204" pitchFamily="18" charset="0"/>
                            <a:ea typeface="Cambria"/>
                            <a:cs typeface="Cambria"/>
                            <a:sym typeface="Cambria"/>
                          </a:rPr>
                          <m:t>𝐅</m:t>
                        </m:r>
                        <m:d>
                          <m:dPr>
                            <m:begChr m:val="["/>
                            <m:endChr m:val="]"/>
                            <m:ctrlPr>
                              <a:rPr lang="ar-AE" sz="1600" i="1" dirty="0">
                                <a:solidFill>
                                  <a:schemeClr val="tx2"/>
                                </a:solidFill>
                                <a:latin typeface="Cambria Math" panose="02040503050406030204" pitchFamily="18" charset="0"/>
                                <a:ea typeface="Cambria"/>
                                <a:cs typeface="Cambria"/>
                                <a:sym typeface="Cambria"/>
                              </a:rPr>
                            </m:ctrlPr>
                          </m:dPr>
                          <m:e>
                            <m:sSub>
                              <m:sSubPr>
                                <m:ctrlPr>
                                  <a:rPr lang="ar-AE" sz="1600" i="1" dirty="0">
                                    <a:solidFill>
                                      <a:schemeClr val="tx2"/>
                                    </a:solidFill>
                                    <a:latin typeface="Cambria Math" panose="02040503050406030204" pitchFamily="18" charset="0"/>
                                    <a:ea typeface="Cambria"/>
                                    <a:cs typeface="Cambria"/>
                                    <a:sym typeface="Cambria"/>
                                  </a:rPr>
                                </m:ctrlPr>
                              </m:sSubPr>
                              <m:e>
                                <m:r>
                                  <a:rPr lang="en-US" sz="1600" b="0" i="1" dirty="0" smtClean="0">
                                    <a:solidFill>
                                      <a:schemeClr val="tx2"/>
                                    </a:solidFill>
                                    <a:latin typeface="Cambria Math" panose="02040503050406030204" pitchFamily="18" charset="0"/>
                                    <a:ea typeface="Cambria"/>
                                    <a:cs typeface="Cambria"/>
                                    <a:sym typeface="Cambria"/>
                                  </a:rPr>
                                  <m:t>2</m:t>
                                </m:r>
                              </m:e>
                              <m:sub>
                                <m:r>
                                  <a:rPr lang="en-US" sz="1600" b="0" i="1" dirty="0" smtClean="0">
                                    <a:solidFill>
                                      <a:schemeClr val="tx2"/>
                                    </a:solidFill>
                                    <a:latin typeface="Cambria Math" panose="02040503050406030204" pitchFamily="18" charset="0"/>
                                    <a:ea typeface="Cambria"/>
                                    <a:cs typeface="Cambria"/>
                                    <a:sym typeface="Cambria"/>
                                  </a:rPr>
                                  <m:t>−</m:t>
                                </m:r>
                              </m:sub>
                            </m:sSub>
                          </m:e>
                        </m:d>
                      </m:oMath>
                    </m:oMathPara>
                  </a14:m>
                  <a:endParaRPr lang="ar-AE" sz="1600" dirty="0">
                    <a:solidFill>
                      <a:schemeClr val="tx2"/>
                    </a:solidFill>
                    <a:latin typeface="Cambria"/>
                    <a:ea typeface="Cambria"/>
                    <a:cs typeface="Cambria"/>
                    <a:sym typeface="Cambria"/>
                  </a:endParaRPr>
                </a:p>
              </p:txBody>
            </p:sp>
          </mc:Choice>
          <mc:Fallback xmlns="">
            <p:sp>
              <p:nvSpPr>
                <p:cNvPr id="34" name="Google Shape;606;p46"/>
                <p:cNvSpPr>
                  <a:spLocks noRot="1" noChangeAspect="1" noMove="1" noResize="1" noEditPoints="1" noAdjustHandles="1" noChangeArrowheads="1" noChangeShapeType="1" noTextEdit="1"/>
                </p:cNvSpPr>
                <p:nvPr/>
              </p:nvSpPr>
              <p:spPr>
                <a:xfrm>
                  <a:off x="5126963" y="2843732"/>
                  <a:ext cx="785024" cy="421800"/>
                </a:xfrm>
                <a:prstGeom prst="roundRect">
                  <a:avLst>
                    <a:gd name="adj" fmla="val 16667"/>
                  </a:avLst>
                </a:prstGeom>
                <a:blipFill>
                  <a:blip r:embed="rId14"/>
                  <a:stretch>
                    <a:fillRect r="-1626" b="-7353"/>
                  </a:stretch>
                </a:blipFill>
                <a:ln w="19050" cap="flat" cmpd="sng">
                  <a:solidFill>
                    <a:srgbClr val="0B5394"/>
                  </a:solidFill>
                  <a:prstDash val="solid"/>
                  <a:round/>
                  <a:headEnd type="none" w="sm" len="sm"/>
                  <a:tailEnd type="none" w="sm" len="sm"/>
                </a:ln>
              </p:spPr>
              <p:txBody>
                <a:bodyPr/>
                <a:lstStyle/>
                <a:p>
                  <a:r>
                    <a:rPr lang="en-US">
                      <a:noFill/>
                    </a:rPr>
                    <a:t> </a:t>
                  </a:r>
                </a:p>
              </p:txBody>
            </p:sp>
          </mc:Fallback>
        </mc:AlternateContent>
      </p:grpSp>
      <p:cxnSp>
        <p:nvCxnSpPr>
          <p:cNvPr id="46" name="Straight Arrow Connector 45"/>
          <p:cNvCxnSpPr>
            <a:stCxn id="7" idx="3"/>
            <a:endCxn id="18" idx="3"/>
          </p:cNvCxnSpPr>
          <p:nvPr/>
        </p:nvCxnSpPr>
        <p:spPr>
          <a:xfrm flipV="1">
            <a:off x="3183992" y="3466436"/>
            <a:ext cx="604298" cy="308"/>
          </a:xfrm>
          <a:prstGeom prst="straightConnector1">
            <a:avLst/>
          </a:prstGeom>
          <a:ln w="19050">
            <a:solidFill>
              <a:srgbClr val="0070C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8" idx="5"/>
            <a:endCxn id="11" idx="1"/>
          </p:cNvCxnSpPr>
          <p:nvPr/>
        </p:nvCxnSpPr>
        <p:spPr>
          <a:xfrm>
            <a:off x="3834545" y="3466436"/>
            <a:ext cx="170996" cy="308"/>
          </a:xfrm>
          <a:prstGeom prst="straightConnector1">
            <a:avLst/>
          </a:prstGeom>
          <a:ln w="19050">
            <a:solidFill>
              <a:srgbClr val="0070C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1" idx="3"/>
            <a:endCxn id="34" idx="1"/>
          </p:cNvCxnSpPr>
          <p:nvPr/>
        </p:nvCxnSpPr>
        <p:spPr>
          <a:xfrm>
            <a:off x="4737061" y="3466744"/>
            <a:ext cx="411514" cy="0"/>
          </a:xfrm>
          <a:prstGeom prst="straightConnector1">
            <a:avLst/>
          </a:prstGeom>
          <a:ln w="19050">
            <a:solidFill>
              <a:srgbClr val="0070C0"/>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309047"/>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Community IoT (cont.)</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38435"/>
            <a:ext cx="9143999" cy="4019565"/>
          </a:xfrm>
          <a:prstGeom prst="rect">
            <a:avLst/>
          </a:prstGeom>
          <a:noFill/>
        </p:spPr>
      </p:pic>
      <p:grpSp>
        <p:nvGrpSpPr>
          <p:cNvPr id="2" name="Group 1"/>
          <p:cNvGrpSpPr/>
          <p:nvPr/>
        </p:nvGrpSpPr>
        <p:grpSpPr>
          <a:xfrm>
            <a:off x="1028700" y="1703673"/>
            <a:ext cx="3291840" cy="1828800"/>
            <a:chOff x="1028700" y="1703673"/>
            <a:chExt cx="3291840" cy="1828800"/>
          </a:xfrm>
        </p:grpSpPr>
        <p:grpSp>
          <p:nvGrpSpPr>
            <p:cNvPr id="19" name="Group 18"/>
            <p:cNvGrpSpPr/>
            <p:nvPr/>
          </p:nvGrpSpPr>
          <p:grpSpPr>
            <a:xfrm>
              <a:off x="1028700" y="1703673"/>
              <a:ext cx="3291840" cy="1828800"/>
              <a:chOff x="1028700" y="1703673"/>
              <a:chExt cx="3291840" cy="1828800"/>
            </a:xfrm>
          </p:grpSpPr>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9167" r="830"/>
              <a:stretch/>
            </p:blipFill>
            <p:spPr>
              <a:xfrm>
                <a:off x="1028700" y="1703673"/>
                <a:ext cx="3291840" cy="1828800"/>
              </a:xfrm>
              <a:prstGeom prst="rect">
                <a:avLst/>
              </a:prstGeom>
              <a:ln w="88900" cap="sq" cmpd="thickThin">
                <a:solidFill>
                  <a:schemeClr val="tx2"/>
                </a:solidFill>
                <a:prstDash val="solid"/>
                <a:miter lim="800000"/>
              </a:ln>
              <a:effectLst>
                <a:innerShdw blurRad="76200">
                  <a:srgbClr val="000000"/>
                </a:innerShdw>
              </a:effectLst>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180" y="1732686"/>
                <a:ext cx="2210585" cy="640080"/>
              </a:xfrm>
              <a:prstGeom prst="rect">
                <a:avLst/>
              </a:prstGeom>
              <a:solidFill>
                <a:schemeClr val="bg1">
                  <a:alpha val="80000"/>
                </a:schemeClr>
              </a:solidFill>
            </p:spPr>
          </p:pic>
        </p:grpSp>
        <p:sp>
          <p:nvSpPr>
            <p:cNvPr id="22" name="TextBox 21"/>
            <p:cNvSpPr txBox="1"/>
            <p:nvPr/>
          </p:nvSpPr>
          <p:spPr>
            <a:xfrm>
              <a:off x="1028700" y="3270863"/>
              <a:ext cx="3291840" cy="261610"/>
            </a:xfrm>
            <a:prstGeom prst="rect">
              <a:avLst/>
            </a:prstGeom>
            <a:solidFill>
              <a:schemeClr val="bg1">
                <a:alpha val="80000"/>
              </a:schemeClr>
            </a:solidFill>
          </p:spPr>
          <p:txBody>
            <a:bodyPr wrap="square" rtlCol="0">
              <a:spAutoFit/>
            </a:bodyPr>
            <a:lstStyle/>
            <a:p>
              <a:pPr algn="r"/>
              <a:r>
                <a:rPr lang="en-US" sz="1100" b="1" dirty="0" smtClean="0">
                  <a:solidFill>
                    <a:schemeClr val="tx2"/>
                  </a:solidFill>
                  <a:latin typeface="Cambria" panose="02040503050406030204" pitchFamily="18" charset="0"/>
                </a:rPr>
                <a:t>Pasadena, California</a:t>
              </a:r>
            </a:p>
          </p:txBody>
        </p:sp>
      </p:grpSp>
      <p:grpSp>
        <p:nvGrpSpPr>
          <p:cNvPr id="7" name="Group 6"/>
          <p:cNvGrpSpPr/>
          <p:nvPr/>
        </p:nvGrpSpPr>
        <p:grpSpPr>
          <a:xfrm>
            <a:off x="4937760" y="1703673"/>
            <a:ext cx="3291840" cy="1828800"/>
            <a:chOff x="4937760" y="1703673"/>
            <a:chExt cx="3291840" cy="1828800"/>
          </a:xfrm>
        </p:grpSpPr>
        <p:grpSp>
          <p:nvGrpSpPr>
            <p:cNvPr id="20" name="Group 19"/>
            <p:cNvGrpSpPr/>
            <p:nvPr/>
          </p:nvGrpSpPr>
          <p:grpSpPr>
            <a:xfrm>
              <a:off x="4937760" y="1703673"/>
              <a:ext cx="3291840" cy="1828800"/>
              <a:chOff x="4937760" y="4023360"/>
              <a:chExt cx="3291840" cy="1828800"/>
            </a:xfrm>
          </p:grpSpPr>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886" b="261"/>
              <a:stretch/>
            </p:blipFill>
            <p:spPr>
              <a:xfrm>
                <a:off x="4937760" y="4023360"/>
                <a:ext cx="3291840" cy="1828800"/>
              </a:xfrm>
              <a:prstGeom prst="rect">
                <a:avLst/>
              </a:prstGeom>
              <a:ln w="88900" cap="sq" cmpd="thickThin">
                <a:solidFill>
                  <a:schemeClr val="tx2"/>
                </a:solidFill>
                <a:prstDash val="solid"/>
                <a:miter lim="800000"/>
              </a:ln>
              <a:effectLst>
                <a:innerShdw blurRad="76200">
                  <a:srgbClr val="000000"/>
                </a:innerShdw>
              </a:effectLst>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3480" y="4084320"/>
                <a:ext cx="2106444" cy="640080"/>
              </a:xfrm>
              <a:prstGeom prst="rect">
                <a:avLst/>
              </a:prstGeom>
            </p:spPr>
          </p:pic>
        </p:grpSp>
        <p:sp>
          <p:nvSpPr>
            <p:cNvPr id="23" name="TextBox 22"/>
            <p:cNvSpPr txBox="1"/>
            <p:nvPr/>
          </p:nvSpPr>
          <p:spPr>
            <a:xfrm>
              <a:off x="4937760" y="3270863"/>
              <a:ext cx="3291840" cy="261610"/>
            </a:xfrm>
            <a:prstGeom prst="rect">
              <a:avLst/>
            </a:prstGeom>
            <a:solidFill>
              <a:schemeClr val="bg1">
                <a:alpha val="80000"/>
              </a:schemeClr>
            </a:solidFill>
          </p:spPr>
          <p:txBody>
            <a:bodyPr wrap="square" rtlCol="0">
              <a:spAutoFit/>
            </a:bodyPr>
            <a:lstStyle/>
            <a:p>
              <a:pPr algn="r"/>
              <a:r>
                <a:rPr lang="en-US" sz="1100" b="1" dirty="0" smtClean="0">
                  <a:solidFill>
                    <a:schemeClr val="tx2"/>
                  </a:solidFill>
                  <a:latin typeface="Cambria" panose="02040503050406030204" pitchFamily="18" charset="0"/>
                </a:rPr>
                <a:t>Paris, France</a:t>
              </a:r>
            </a:p>
          </p:txBody>
        </p:sp>
      </p:grpSp>
      <p:grpSp>
        <p:nvGrpSpPr>
          <p:cNvPr id="8" name="Group 7"/>
          <p:cNvGrpSpPr/>
          <p:nvPr/>
        </p:nvGrpSpPr>
        <p:grpSpPr>
          <a:xfrm>
            <a:off x="1028700" y="4060134"/>
            <a:ext cx="3291840" cy="1828800"/>
            <a:chOff x="1028700" y="4060134"/>
            <a:chExt cx="3291840" cy="1828800"/>
          </a:xfrm>
        </p:grpSpPr>
        <p:grpSp>
          <p:nvGrpSpPr>
            <p:cNvPr id="21" name="Group 20"/>
            <p:cNvGrpSpPr/>
            <p:nvPr/>
          </p:nvGrpSpPr>
          <p:grpSpPr>
            <a:xfrm>
              <a:off x="1028700" y="4060134"/>
              <a:ext cx="3291840" cy="1828800"/>
              <a:chOff x="1028700" y="4023360"/>
              <a:chExt cx="3291840" cy="1828800"/>
            </a:xfrm>
          </p:grpSpPr>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t="2719" r="9999" b="2719"/>
              <a:stretch/>
            </p:blipFill>
            <p:spPr>
              <a:xfrm>
                <a:off x="1028700" y="4023360"/>
                <a:ext cx="3291840" cy="1828800"/>
              </a:xfrm>
              <a:prstGeom prst="rect">
                <a:avLst/>
              </a:prstGeom>
              <a:ln w="88900" cap="sq" cmpd="thickThin">
                <a:solidFill>
                  <a:schemeClr val="tx2"/>
                </a:solidFill>
                <a:prstDash val="solid"/>
                <a:miter lim="800000"/>
              </a:ln>
              <a:effectLst>
                <a:innerShdw blurRad="76200">
                  <a:srgbClr val="000000"/>
                </a:innerShdw>
              </a:effectLst>
            </p:spPr>
          </p:pic>
          <p:pic>
            <p:nvPicPr>
              <p:cNvPr id="16" name="Picture 15"/>
              <p:cNvPicPr>
                <a:picLocks noChangeAspect="1"/>
              </p:cNvPicPr>
              <p:nvPr/>
            </p:nvPicPr>
            <p:blipFill>
              <a:blip r:embed="rId9">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542541" y="4053840"/>
                <a:ext cx="1747519" cy="914400"/>
              </a:xfrm>
              <a:prstGeom prst="rect">
                <a:avLst/>
              </a:prstGeom>
              <a:solidFill>
                <a:schemeClr val="bg1">
                  <a:alpha val="80000"/>
                </a:schemeClr>
              </a:solidFill>
            </p:spPr>
          </p:pic>
        </p:grpSp>
        <p:sp>
          <p:nvSpPr>
            <p:cNvPr id="24" name="TextBox 23"/>
            <p:cNvSpPr txBox="1"/>
            <p:nvPr/>
          </p:nvSpPr>
          <p:spPr>
            <a:xfrm>
              <a:off x="1028700" y="5627324"/>
              <a:ext cx="3291840" cy="261610"/>
            </a:xfrm>
            <a:prstGeom prst="rect">
              <a:avLst/>
            </a:prstGeom>
            <a:solidFill>
              <a:schemeClr val="bg1">
                <a:alpha val="80000"/>
              </a:schemeClr>
            </a:solidFill>
          </p:spPr>
          <p:txBody>
            <a:bodyPr wrap="square" rtlCol="0">
              <a:spAutoFit/>
            </a:bodyPr>
            <a:lstStyle/>
            <a:p>
              <a:pPr algn="r"/>
              <a:r>
                <a:rPr lang="en-US" sz="1100" b="1" dirty="0">
                  <a:solidFill>
                    <a:schemeClr val="tx2"/>
                  </a:solidFill>
                  <a:latin typeface="Cambria" panose="02040503050406030204" pitchFamily="18" charset="0"/>
                </a:rPr>
                <a:t>Chicago, Illinois</a:t>
              </a:r>
              <a:endParaRPr lang="en-US" sz="1100" b="1" dirty="0" smtClean="0">
                <a:solidFill>
                  <a:schemeClr val="tx2"/>
                </a:solidFill>
                <a:latin typeface="Cambria" panose="02040503050406030204" pitchFamily="18" charset="0"/>
              </a:endParaRPr>
            </a:p>
          </p:txBody>
        </p:sp>
      </p:grpSp>
      <p:grpSp>
        <p:nvGrpSpPr>
          <p:cNvPr id="10" name="Group 9"/>
          <p:cNvGrpSpPr/>
          <p:nvPr/>
        </p:nvGrpSpPr>
        <p:grpSpPr>
          <a:xfrm>
            <a:off x="4937760" y="4060134"/>
            <a:ext cx="3291840" cy="1828800"/>
            <a:chOff x="4937760" y="4060134"/>
            <a:chExt cx="3291840" cy="1828800"/>
          </a:xfrm>
        </p:grpSpPr>
        <p:pic>
          <p:nvPicPr>
            <p:cNvPr id="15" name="Picture 14"/>
            <p:cNvPicPr>
              <a:picLocks noChangeAspect="1"/>
            </p:cNvPicPr>
            <p:nvPr/>
          </p:nvPicPr>
          <p:blipFill rotWithShape="1">
            <a:blip r:embed="rId11">
              <a:extLst>
                <a:ext uri="{28A0092B-C50C-407E-A947-70E740481C1C}">
                  <a14:useLocalDpi xmlns:a14="http://schemas.microsoft.com/office/drawing/2010/main" val="0"/>
                </a:ext>
              </a:extLst>
            </a:blip>
            <a:srcRect l="1364" r="484"/>
            <a:stretch/>
          </p:blipFill>
          <p:spPr>
            <a:xfrm>
              <a:off x="4937760" y="4060134"/>
              <a:ext cx="3291840" cy="1828800"/>
            </a:xfrm>
            <a:prstGeom prst="rect">
              <a:avLst/>
            </a:prstGeom>
            <a:ln w="88900" cap="sq" cmpd="thickThin">
              <a:solidFill>
                <a:schemeClr val="tx2"/>
              </a:solidFill>
              <a:prstDash val="solid"/>
              <a:miter lim="800000"/>
            </a:ln>
            <a:effectLst>
              <a:innerShdw blurRad="76200">
                <a:srgbClr val="000000"/>
              </a:innerShdw>
            </a:effectLst>
          </p:spPr>
        </p:pic>
        <p:sp>
          <p:nvSpPr>
            <p:cNvPr id="25" name="TextBox 24"/>
            <p:cNvSpPr txBox="1"/>
            <p:nvPr/>
          </p:nvSpPr>
          <p:spPr>
            <a:xfrm>
              <a:off x="4937760" y="5627324"/>
              <a:ext cx="3291840" cy="261610"/>
            </a:xfrm>
            <a:prstGeom prst="rect">
              <a:avLst/>
            </a:prstGeom>
            <a:solidFill>
              <a:schemeClr val="bg1">
                <a:alpha val="80000"/>
              </a:schemeClr>
            </a:solidFill>
          </p:spPr>
          <p:txBody>
            <a:bodyPr wrap="square" rtlCol="0">
              <a:spAutoFit/>
            </a:bodyPr>
            <a:lstStyle/>
            <a:p>
              <a:pPr algn="r"/>
              <a:r>
                <a:rPr lang="en-US" sz="1100" b="1" dirty="0" smtClean="0">
                  <a:solidFill>
                    <a:schemeClr val="tx2"/>
                  </a:solidFill>
                  <a:latin typeface="Cambria" panose="02040503050406030204" pitchFamily="18" charset="0"/>
                </a:rPr>
                <a:t>Hangzhou, China</a:t>
              </a:r>
            </a:p>
          </p:txBody>
        </p:sp>
      </p:grpSp>
    </p:spTree>
    <p:extLst>
      <p:ext uri="{BB962C8B-B14F-4D97-AF65-F5344CB8AC3E}">
        <p14:creationId xmlns:p14="http://schemas.microsoft.com/office/powerpoint/2010/main" val="1936345466"/>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TTNI-driven sensor selection</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50</a:t>
            </a:fld>
            <a:endParaRPr lang="en-US" dirty="0"/>
          </a:p>
        </p:txBody>
      </p:sp>
      <p:sp>
        <p:nvSpPr>
          <p:cNvPr id="6" name="CustomShape 2"/>
          <p:cNvSpPr/>
          <p:nvPr/>
        </p:nvSpPr>
        <p:spPr>
          <a:xfrm>
            <a:off x="1102770" y="2508195"/>
            <a:ext cx="7052400" cy="228600"/>
          </a:xfrm>
          <a:prstGeom prst="rect">
            <a:avLst/>
          </a:prstGeom>
          <a:solidFill>
            <a:srgbClr val="DDDDDD"/>
          </a:solidFill>
          <a:ln w="19050">
            <a:solidFill>
              <a:srgbClr val="3465A4"/>
            </a:solidFill>
            <a:round/>
          </a:ln>
        </p:spPr>
        <p:style>
          <a:lnRef idx="0">
            <a:scrgbClr r="0" g="0" b="0"/>
          </a:lnRef>
          <a:fillRef idx="0">
            <a:scrgbClr r="0" g="0" b="0"/>
          </a:fillRef>
          <a:effectRef idx="0">
            <a:scrgbClr r="0" g="0" b="0"/>
          </a:effectRef>
          <a:fontRef idx="minor"/>
        </p:style>
      </p:sp>
      <p:sp>
        <p:nvSpPr>
          <p:cNvPr id="7" name="CustomShape 4"/>
          <p:cNvSpPr/>
          <p:nvPr/>
        </p:nvSpPr>
        <p:spPr>
          <a:xfrm>
            <a:off x="1819277" y="2508195"/>
            <a:ext cx="228600" cy="228600"/>
          </a:xfrm>
          <a:prstGeom prst="rect">
            <a:avLst/>
          </a:prstGeom>
          <a:solidFill>
            <a:srgbClr val="729FCF"/>
          </a:solidFill>
          <a:ln w="19050">
            <a:solidFill>
              <a:srgbClr val="2A6099"/>
            </a:solidFill>
            <a:round/>
          </a:ln>
        </p:spPr>
        <p:style>
          <a:lnRef idx="0">
            <a:scrgbClr r="0" g="0" b="0"/>
          </a:lnRef>
          <a:fillRef idx="0">
            <a:scrgbClr r="0" g="0" b="0"/>
          </a:fillRef>
          <a:effectRef idx="0">
            <a:scrgbClr r="0" g="0" b="0"/>
          </a:effectRef>
          <a:fontRef idx="minor"/>
        </p:style>
      </p:sp>
      <p:sp>
        <p:nvSpPr>
          <p:cNvPr id="8" name="Rounded Rectangular Callout 7"/>
          <p:cNvSpPr/>
          <p:nvPr/>
        </p:nvSpPr>
        <p:spPr>
          <a:xfrm>
            <a:off x="1028699" y="1703673"/>
            <a:ext cx="1463040" cy="548640"/>
          </a:xfrm>
          <a:prstGeom prst="wedgeRoundRectCallout">
            <a:avLst>
              <a:gd name="adj1" fmla="val 11161"/>
              <a:gd name="adj2" fmla="val 98018"/>
              <a:gd name="adj3" fmla="val 16667"/>
            </a:avLst>
          </a:prstGeom>
          <a:solidFill>
            <a:schemeClr val="accent5">
              <a:lumMod val="20000"/>
              <a:lumOff val="80000"/>
            </a:schemeClr>
          </a:solidFill>
          <a:ln w="19050">
            <a:solidFill>
              <a:schemeClr val="accent5"/>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solidFill>
                  <a:schemeClr val="accent5">
                    <a:lumMod val="50000"/>
                  </a:schemeClr>
                </a:solidFill>
              </a:rPr>
              <a:t>We are here</a:t>
            </a:r>
            <a:endParaRPr lang="en-US" dirty="0">
              <a:solidFill>
                <a:schemeClr val="accent5">
                  <a:lumMod val="50000"/>
                </a:schemeClr>
              </a:solidFill>
            </a:endParaRPr>
          </a:p>
        </p:txBody>
      </p:sp>
      <p:grpSp>
        <p:nvGrpSpPr>
          <p:cNvPr id="18" name="Group 17"/>
          <p:cNvGrpSpPr>
            <a:grpSpLocks noChangeAspect="1"/>
          </p:cNvGrpSpPr>
          <p:nvPr/>
        </p:nvGrpSpPr>
        <p:grpSpPr>
          <a:xfrm>
            <a:off x="1704977" y="3056835"/>
            <a:ext cx="457200" cy="457200"/>
            <a:chOff x="6373504" y="3493827"/>
            <a:chExt cx="1371600" cy="1371600"/>
          </a:xfrm>
        </p:grpSpPr>
        <p:sp>
          <p:nvSpPr>
            <p:cNvPr id="9" name="Rectangle 8"/>
            <p:cNvSpPr>
              <a:spLocks noChangeAspect="1"/>
            </p:cNvSpPr>
            <p:nvPr/>
          </p:nvSpPr>
          <p:spPr>
            <a:xfrm>
              <a:off x="6373504" y="3493827"/>
              <a:ext cx="4572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ChangeAspect="1"/>
            </p:cNvSpPr>
            <p:nvPr/>
          </p:nvSpPr>
          <p:spPr>
            <a:xfrm>
              <a:off x="6830704" y="3493827"/>
              <a:ext cx="457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a:spLocks noChangeAspect="1"/>
            </p:cNvSpPr>
            <p:nvPr/>
          </p:nvSpPr>
          <p:spPr>
            <a:xfrm>
              <a:off x="7287904" y="3493827"/>
              <a:ext cx="4572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ChangeAspect="1"/>
            </p:cNvSpPr>
            <p:nvPr/>
          </p:nvSpPr>
          <p:spPr>
            <a:xfrm>
              <a:off x="6373504" y="3951027"/>
              <a:ext cx="4572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a:spLocks noChangeAspect="1"/>
            </p:cNvSpPr>
            <p:nvPr/>
          </p:nvSpPr>
          <p:spPr>
            <a:xfrm>
              <a:off x="6830704" y="3951027"/>
              <a:ext cx="4572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ChangeAspect="1"/>
            </p:cNvSpPr>
            <p:nvPr/>
          </p:nvSpPr>
          <p:spPr>
            <a:xfrm>
              <a:off x="7287904" y="3951027"/>
              <a:ext cx="457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a:spLocks noChangeAspect="1"/>
            </p:cNvSpPr>
            <p:nvPr/>
          </p:nvSpPr>
          <p:spPr>
            <a:xfrm>
              <a:off x="6373504" y="4408227"/>
              <a:ext cx="4572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ChangeAspect="1"/>
            </p:cNvSpPr>
            <p:nvPr/>
          </p:nvSpPr>
          <p:spPr>
            <a:xfrm>
              <a:off x="6830704" y="4408227"/>
              <a:ext cx="4572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a:spLocks noChangeAspect="1"/>
            </p:cNvSpPr>
            <p:nvPr/>
          </p:nvSpPr>
          <p:spPr>
            <a:xfrm>
              <a:off x="7287904" y="4408227"/>
              <a:ext cx="4572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a:grpSpLocks noChangeAspect="1"/>
          </p:cNvGrpSpPr>
          <p:nvPr/>
        </p:nvGrpSpPr>
        <p:grpSpPr>
          <a:xfrm>
            <a:off x="1704977" y="3666435"/>
            <a:ext cx="457200" cy="457200"/>
            <a:chOff x="6373504" y="3493827"/>
            <a:chExt cx="1371600" cy="1371600"/>
          </a:xfrm>
        </p:grpSpPr>
        <p:sp>
          <p:nvSpPr>
            <p:cNvPr id="20" name="Rectangle 19"/>
            <p:cNvSpPr>
              <a:spLocks noChangeAspect="1"/>
            </p:cNvSpPr>
            <p:nvPr/>
          </p:nvSpPr>
          <p:spPr>
            <a:xfrm>
              <a:off x="6373504" y="3493827"/>
              <a:ext cx="4572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a:spLocks noChangeAspect="1"/>
            </p:cNvSpPr>
            <p:nvPr/>
          </p:nvSpPr>
          <p:spPr>
            <a:xfrm>
              <a:off x="6830704" y="3493827"/>
              <a:ext cx="457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a:spLocks noChangeAspect="1"/>
            </p:cNvSpPr>
            <p:nvPr/>
          </p:nvSpPr>
          <p:spPr>
            <a:xfrm>
              <a:off x="7287904" y="3493827"/>
              <a:ext cx="4572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a:spLocks noChangeAspect="1"/>
            </p:cNvSpPr>
            <p:nvPr/>
          </p:nvSpPr>
          <p:spPr>
            <a:xfrm>
              <a:off x="6373504" y="3951027"/>
              <a:ext cx="4572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a:spLocks noChangeAspect="1"/>
            </p:cNvSpPr>
            <p:nvPr/>
          </p:nvSpPr>
          <p:spPr>
            <a:xfrm>
              <a:off x="6830704" y="3951027"/>
              <a:ext cx="4572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a:spLocks noChangeAspect="1"/>
            </p:cNvSpPr>
            <p:nvPr/>
          </p:nvSpPr>
          <p:spPr>
            <a:xfrm>
              <a:off x="7287904" y="3951027"/>
              <a:ext cx="457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a:spLocks noChangeAspect="1"/>
            </p:cNvSpPr>
            <p:nvPr/>
          </p:nvSpPr>
          <p:spPr>
            <a:xfrm>
              <a:off x="6373504" y="4408227"/>
              <a:ext cx="4572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a:spLocks noChangeAspect="1"/>
            </p:cNvSpPr>
            <p:nvPr/>
          </p:nvSpPr>
          <p:spPr>
            <a:xfrm>
              <a:off x="6830704" y="4408227"/>
              <a:ext cx="4572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a:spLocks noChangeAspect="1"/>
            </p:cNvSpPr>
            <p:nvPr/>
          </p:nvSpPr>
          <p:spPr>
            <a:xfrm>
              <a:off x="7287904" y="4408227"/>
              <a:ext cx="4572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a:grpSpLocks noChangeAspect="1"/>
          </p:cNvGrpSpPr>
          <p:nvPr/>
        </p:nvGrpSpPr>
        <p:grpSpPr>
          <a:xfrm>
            <a:off x="1704977" y="4276035"/>
            <a:ext cx="457200" cy="457200"/>
            <a:chOff x="6373504" y="3493827"/>
            <a:chExt cx="1371600" cy="1371600"/>
          </a:xfrm>
        </p:grpSpPr>
        <p:sp>
          <p:nvSpPr>
            <p:cNvPr id="30" name="Rectangle 29"/>
            <p:cNvSpPr>
              <a:spLocks noChangeAspect="1"/>
            </p:cNvSpPr>
            <p:nvPr/>
          </p:nvSpPr>
          <p:spPr>
            <a:xfrm>
              <a:off x="6373504" y="3493827"/>
              <a:ext cx="4572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a:spLocks noChangeAspect="1"/>
            </p:cNvSpPr>
            <p:nvPr/>
          </p:nvSpPr>
          <p:spPr>
            <a:xfrm>
              <a:off x="6830704" y="3493827"/>
              <a:ext cx="457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a:spLocks noChangeAspect="1"/>
            </p:cNvSpPr>
            <p:nvPr/>
          </p:nvSpPr>
          <p:spPr>
            <a:xfrm>
              <a:off x="7287904" y="3493827"/>
              <a:ext cx="4572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a:spLocks noChangeAspect="1"/>
            </p:cNvSpPr>
            <p:nvPr/>
          </p:nvSpPr>
          <p:spPr>
            <a:xfrm>
              <a:off x="6373504" y="3951027"/>
              <a:ext cx="4572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a:spLocks noChangeAspect="1"/>
            </p:cNvSpPr>
            <p:nvPr/>
          </p:nvSpPr>
          <p:spPr>
            <a:xfrm>
              <a:off x="6830704" y="3951027"/>
              <a:ext cx="4572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a:spLocks noChangeAspect="1"/>
            </p:cNvSpPr>
            <p:nvPr/>
          </p:nvSpPr>
          <p:spPr>
            <a:xfrm>
              <a:off x="7287904" y="3951027"/>
              <a:ext cx="457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a:spLocks noChangeAspect="1"/>
            </p:cNvSpPr>
            <p:nvPr/>
          </p:nvSpPr>
          <p:spPr>
            <a:xfrm>
              <a:off x="6373504" y="4408227"/>
              <a:ext cx="4572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a:spLocks noChangeAspect="1"/>
            </p:cNvSpPr>
            <p:nvPr/>
          </p:nvSpPr>
          <p:spPr>
            <a:xfrm>
              <a:off x="6830704" y="4408227"/>
              <a:ext cx="4572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a:spLocks noChangeAspect="1"/>
            </p:cNvSpPr>
            <p:nvPr/>
          </p:nvSpPr>
          <p:spPr>
            <a:xfrm>
              <a:off x="7287904" y="4408227"/>
              <a:ext cx="4572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a:grpSpLocks noChangeAspect="1"/>
          </p:cNvGrpSpPr>
          <p:nvPr/>
        </p:nvGrpSpPr>
        <p:grpSpPr>
          <a:xfrm>
            <a:off x="1704977" y="4885635"/>
            <a:ext cx="457200" cy="457200"/>
            <a:chOff x="6373504" y="3493827"/>
            <a:chExt cx="1371600" cy="1371600"/>
          </a:xfrm>
        </p:grpSpPr>
        <p:sp>
          <p:nvSpPr>
            <p:cNvPr id="40" name="Rectangle 39"/>
            <p:cNvSpPr>
              <a:spLocks noChangeAspect="1"/>
            </p:cNvSpPr>
            <p:nvPr/>
          </p:nvSpPr>
          <p:spPr>
            <a:xfrm>
              <a:off x="6373504" y="3493827"/>
              <a:ext cx="4572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a:spLocks noChangeAspect="1"/>
            </p:cNvSpPr>
            <p:nvPr/>
          </p:nvSpPr>
          <p:spPr>
            <a:xfrm>
              <a:off x="6830704" y="3493827"/>
              <a:ext cx="457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a:spLocks noChangeAspect="1"/>
            </p:cNvSpPr>
            <p:nvPr/>
          </p:nvSpPr>
          <p:spPr>
            <a:xfrm>
              <a:off x="7287904" y="3493827"/>
              <a:ext cx="4572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a:spLocks noChangeAspect="1"/>
            </p:cNvSpPr>
            <p:nvPr/>
          </p:nvSpPr>
          <p:spPr>
            <a:xfrm>
              <a:off x="6373504" y="3951027"/>
              <a:ext cx="4572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a:spLocks noChangeAspect="1"/>
            </p:cNvSpPr>
            <p:nvPr/>
          </p:nvSpPr>
          <p:spPr>
            <a:xfrm>
              <a:off x="6830704" y="3951027"/>
              <a:ext cx="4572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a:spLocks noChangeAspect="1"/>
            </p:cNvSpPr>
            <p:nvPr/>
          </p:nvSpPr>
          <p:spPr>
            <a:xfrm>
              <a:off x="7287904" y="3951027"/>
              <a:ext cx="4572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a:spLocks noChangeAspect="1"/>
            </p:cNvSpPr>
            <p:nvPr/>
          </p:nvSpPr>
          <p:spPr>
            <a:xfrm>
              <a:off x="6373504" y="4408227"/>
              <a:ext cx="4572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a:spLocks noChangeAspect="1"/>
            </p:cNvSpPr>
            <p:nvPr/>
          </p:nvSpPr>
          <p:spPr>
            <a:xfrm>
              <a:off x="6830704" y="4408227"/>
              <a:ext cx="4572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a:spLocks noChangeAspect="1"/>
            </p:cNvSpPr>
            <p:nvPr/>
          </p:nvSpPr>
          <p:spPr>
            <a:xfrm>
              <a:off x="7287904" y="4408227"/>
              <a:ext cx="4572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49" name="TextBox 48"/>
              <p:cNvSpPr txBox="1"/>
              <p:nvPr/>
            </p:nvSpPr>
            <p:spPr>
              <a:xfrm>
                <a:off x="1025919" y="3056836"/>
                <a:ext cx="461665" cy="2286000"/>
              </a:xfrm>
              <a:prstGeom prst="rect">
                <a:avLst/>
              </a:prstGeom>
              <a:noFill/>
            </p:spPr>
            <p:txBody>
              <a:bodyPr vert="vert270" wrap="square" rtlCol="0">
                <a:spAutoFit/>
              </a:bodyPr>
              <a:lstStyle/>
              <a:p>
                <a:pPr algn="ctr"/>
                <a:r>
                  <a:rPr lang="en-US" dirty="0" smtClean="0">
                    <a:solidFill>
                      <a:schemeClr val="tx2"/>
                    </a:solidFill>
                  </a:rPr>
                  <a:t>Different selections </a:t>
                </a:r>
                <a14:m>
                  <m:oMath xmlns:m="http://schemas.openxmlformats.org/officeDocument/2006/math">
                    <m:r>
                      <a:rPr lang="en-US" b="1" i="0" smtClean="0">
                        <a:solidFill>
                          <a:schemeClr val="tx2"/>
                        </a:solidFill>
                        <a:latin typeface="Cambria Math" panose="02040503050406030204" pitchFamily="18" charset="0"/>
                      </a:rPr>
                      <m:t>𝚪</m:t>
                    </m:r>
                  </m:oMath>
                </a14:m>
                <a:endParaRPr lang="en-US" b="1" dirty="0">
                  <a:solidFill>
                    <a:schemeClr val="tx2"/>
                  </a:solidFill>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1025919" y="3056836"/>
                <a:ext cx="461665" cy="2286000"/>
              </a:xfrm>
              <a:prstGeom prst="rect">
                <a:avLst/>
              </a:prstGeom>
              <a:blipFill>
                <a:blip r:embed="rId3"/>
                <a:stretch>
                  <a:fillRect r="-10526" b="-1333"/>
                </a:stretch>
              </a:blipFill>
            </p:spPr>
            <p:txBody>
              <a:bodyPr/>
              <a:lstStyle/>
              <a:p>
                <a:r>
                  <a:rPr lang="en-US">
                    <a:noFill/>
                  </a:rPr>
                  <a:t> </a:t>
                </a:r>
              </a:p>
            </p:txBody>
          </p:sp>
        </mc:Fallback>
      </mc:AlternateContent>
      <p:sp>
        <p:nvSpPr>
          <p:cNvPr id="51" name="CustomShape 4"/>
          <p:cNvSpPr/>
          <p:nvPr/>
        </p:nvSpPr>
        <p:spPr>
          <a:xfrm>
            <a:off x="2764384" y="2508195"/>
            <a:ext cx="228600" cy="228600"/>
          </a:xfrm>
          <a:prstGeom prst="rect">
            <a:avLst/>
          </a:prstGeom>
          <a:pattFill prst="wdUpDiag">
            <a:fgClr>
              <a:schemeClr val="bg1">
                <a:lumMod val="50000"/>
              </a:schemeClr>
            </a:fgClr>
            <a:bgClr>
              <a:schemeClr val="bg1">
                <a:lumMod val="95000"/>
              </a:schemeClr>
            </a:bgClr>
          </a:pattFill>
          <a:ln w="19050">
            <a:solidFill>
              <a:schemeClr val="bg1">
                <a:lumMod val="50000"/>
              </a:schemeClr>
            </a:solidFill>
            <a:round/>
          </a:ln>
        </p:spPr>
        <p:style>
          <a:lnRef idx="0">
            <a:scrgbClr r="0" g="0" b="0"/>
          </a:lnRef>
          <a:fillRef idx="0">
            <a:scrgbClr r="0" g="0" b="0"/>
          </a:fillRef>
          <a:effectRef idx="0">
            <a:scrgbClr r="0" g="0" b="0"/>
          </a:effectRef>
          <a:fontRef idx="minor"/>
        </p:style>
      </p:sp>
      <p:sp>
        <p:nvSpPr>
          <p:cNvPr id="52" name="CustomShape 4"/>
          <p:cNvSpPr/>
          <p:nvPr/>
        </p:nvSpPr>
        <p:spPr>
          <a:xfrm>
            <a:off x="3465113" y="2508195"/>
            <a:ext cx="228600" cy="228600"/>
          </a:xfrm>
          <a:prstGeom prst="rect">
            <a:avLst/>
          </a:prstGeom>
          <a:pattFill prst="wdUpDiag">
            <a:fgClr>
              <a:schemeClr val="bg1">
                <a:lumMod val="50000"/>
              </a:schemeClr>
            </a:fgClr>
            <a:bgClr>
              <a:schemeClr val="bg1">
                <a:lumMod val="95000"/>
              </a:schemeClr>
            </a:bgClr>
          </a:pattFill>
          <a:ln w="19050">
            <a:solidFill>
              <a:schemeClr val="bg1">
                <a:lumMod val="50000"/>
              </a:schemeClr>
            </a:solidFill>
            <a:round/>
          </a:ln>
        </p:spPr>
        <p:style>
          <a:lnRef idx="0">
            <a:scrgbClr r="0" g="0" b="0"/>
          </a:lnRef>
          <a:fillRef idx="0">
            <a:scrgbClr r="0" g="0" b="0"/>
          </a:fillRef>
          <a:effectRef idx="0">
            <a:scrgbClr r="0" g="0" b="0"/>
          </a:effectRef>
          <a:fontRef idx="minor"/>
        </p:style>
      </p:sp>
      <p:sp>
        <p:nvSpPr>
          <p:cNvPr id="53" name="CustomShape 4"/>
          <p:cNvSpPr/>
          <p:nvPr/>
        </p:nvSpPr>
        <p:spPr>
          <a:xfrm>
            <a:off x="4995112" y="2508195"/>
            <a:ext cx="228600" cy="228600"/>
          </a:xfrm>
          <a:prstGeom prst="rect">
            <a:avLst/>
          </a:prstGeom>
          <a:pattFill prst="wdUpDiag">
            <a:fgClr>
              <a:schemeClr val="bg1">
                <a:lumMod val="50000"/>
              </a:schemeClr>
            </a:fgClr>
            <a:bgClr>
              <a:schemeClr val="bg1">
                <a:lumMod val="95000"/>
              </a:schemeClr>
            </a:bgClr>
          </a:pattFill>
          <a:ln w="19050">
            <a:solidFill>
              <a:schemeClr val="bg1">
                <a:lumMod val="50000"/>
              </a:schemeClr>
            </a:solidFill>
            <a:round/>
          </a:ln>
        </p:spPr>
        <p:style>
          <a:lnRef idx="0">
            <a:scrgbClr r="0" g="0" b="0"/>
          </a:lnRef>
          <a:fillRef idx="0">
            <a:scrgbClr r="0" g="0" b="0"/>
          </a:fillRef>
          <a:effectRef idx="0">
            <a:scrgbClr r="0" g="0" b="0"/>
          </a:effectRef>
          <a:fontRef idx="minor"/>
        </p:style>
      </p:sp>
      <p:sp>
        <p:nvSpPr>
          <p:cNvPr id="54" name="CustomShape 4"/>
          <p:cNvSpPr/>
          <p:nvPr/>
        </p:nvSpPr>
        <p:spPr>
          <a:xfrm>
            <a:off x="5943176" y="2508195"/>
            <a:ext cx="228600" cy="228600"/>
          </a:xfrm>
          <a:prstGeom prst="rect">
            <a:avLst/>
          </a:prstGeom>
          <a:pattFill prst="wdUpDiag">
            <a:fgClr>
              <a:schemeClr val="bg1">
                <a:lumMod val="50000"/>
              </a:schemeClr>
            </a:fgClr>
            <a:bgClr>
              <a:schemeClr val="bg1">
                <a:lumMod val="95000"/>
              </a:schemeClr>
            </a:bgClr>
          </a:pattFill>
          <a:ln w="19050">
            <a:solidFill>
              <a:schemeClr val="bg1">
                <a:lumMod val="50000"/>
              </a:schemeClr>
            </a:solidFill>
            <a:round/>
          </a:ln>
        </p:spPr>
        <p:style>
          <a:lnRef idx="0">
            <a:scrgbClr r="0" g="0" b="0"/>
          </a:lnRef>
          <a:fillRef idx="0">
            <a:scrgbClr r="0" g="0" b="0"/>
          </a:fillRef>
          <a:effectRef idx="0">
            <a:scrgbClr r="0" g="0" b="0"/>
          </a:effectRef>
          <a:fontRef idx="minor"/>
        </p:style>
      </p:sp>
      <p:cxnSp>
        <p:nvCxnSpPr>
          <p:cNvPr id="56" name="Elbow Connector 55"/>
          <p:cNvCxnSpPr>
            <a:stCxn id="17" idx="3"/>
            <a:endCxn id="51" idx="2"/>
          </p:cNvCxnSpPr>
          <p:nvPr/>
        </p:nvCxnSpPr>
        <p:spPr>
          <a:xfrm flipV="1">
            <a:off x="2162177" y="2736795"/>
            <a:ext cx="716507" cy="701040"/>
          </a:xfrm>
          <a:prstGeom prst="bentConnector2">
            <a:avLst/>
          </a:prstGeom>
          <a:ln w="19050">
            <a:solidFill>
              <a:schemeClr val="bg1">
                <a:lumMod val="50000"/>
              </a:schemeClr>
            </a:solidFill>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58" name="Elbow Connector 57"/>
          <p:cNvCxnSpPr>
            <a:stCxn id="28" idx="3"/>
            <a:endCxn id="52" idx="2"/>
          </p:cNvCxnSpPr>
          <p:nvPr/>
        </p:nvCxnSpPr>
        <p:spPr>
          <a:xfrm flipV="1">
            <a:off x="2162177" y="2736795"/>
            <a:ext cx="1417236" cy="1310640"/>
          </a:xfrm>
          <a:prstGeom prst="bentConnector2">
            <a:avLst/>
          </a:prstGeom>
          <a:ln w="19050">
            <a:solidFill>
              <a:schemeClr val="bg1">
                <a:lumMod val="50000"/>
              </a:schemeClr>
            </a:solidFill>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60" name="Elbow Connector 59"/>
          <p:cNvCxnSpPr>
            <a:stCxn id="38" idx="3"/>
            <a:endCxn id="53" idx="2"/>
          </p:cNvCxnSpPr>
          <p:nvPr/>
        </p:nvCxnSpPr>
        <p:spPr>
          <a:xfrm flipV="1">
            <a:off x="2162177" y="2736795"/>
            <a:ext cx="2947235" cy="1920240"/>
          </a:xfrm>
          <a:prstGeom prst="bentConnector2">
            <a:avLst/>
          </a:prstGeom>
          <a:ln w="19050">
            <a:solidFill>
              <a:schemeClr val="bg1">
                <a:lumMod val="50000"/>
              </a:schemeClr>
            </a:solidFill>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64" name="Elbow Connector 63"/>
          <p:cNvCxnSpPr>
            <a:stCxn id="48" idx="3"/>
            <a:endCxn id="54" idx="2"/>
          </p:cNvCxnSpPr>
          <p:nvPr/>
        </p:nvCxnSpPr>
        <p:spPr>
          <a:xfrm flipV="1">
            <a:off x="2162177" y="2736795"/>
            <a:ext cx="3895299" cy="2529840"/>
          </a:xfrm>
          <a:prstGeom prst="bentConnector2">
            <a:avLst/>
          </a:prstGeom>
          <a:ln w="19050">
            <a:solidFill>
              <a:schemeClr val="bg1">
                <a:lumMod val="50000"/>
              </a:schemeClr>
            </a:solidFill>
            <a:prstDash val="dash"/>
            <a:tailEnd type="triangle" w="med" len="lg"/>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1028699" y="5498069"/>
            <a:ext cx="7200901" cy="369332"/>
          </a:xfrm>
          <a:prstGeom prst="rect">
            <a:avLst/>
          </a:prstGeom>
          <a:noFill/>
        </p:spPr>
        <p:txBody>
          <a:bodyPr wrap="square" rtlCol="0">
            <a:spAutoFit/>
          </a:bodyPr>
          <a:lstStyle/>
          <a:p>
            <a:pPr algn="ctr"/>
            <a:r>
              <a:rPr lang="en-US" dirty="0" smtClean="0">
                <a:solidFill>
                  <a:schemeClr val="tx2"/>
                </a:solidFill>
              </a:rPr>
              <a:t>The more we select, the longer we can wait before the next iteration.</a:t>
            </a:r>
            <a:endParaRPr lang="en-US" dirty="0">
              <a:solidFill>
                <a:schemeClr val="tx2"/>
              </a:solidFill>
            </a:endParaRPr>
          </a:p>
        </p:txBody>
      </p:sp>
      <p:sp>
        <p:nvSpPr>
          <p:cNvPr id="66" name="TextBox 65"/>
          <p:cNvSpPr txBox="1"/>
          <p:nvPr/>
        </p:nvSpPr>
        <p:spPr>
          <a:xfrm>
            <a:off x="2342725" y="3181124"/>
            <a:ext cx="5812445" cy="1477328"/>
          </a:xfrm>
          <a:prstGeom prst="rect">
            <a:avLst/>
          </a:prstGeom>
          <a:solidFill>
            <a:schemeClr val="bg1">
              <a:alpha val="80000"/>
            </a:schemeClr>
          </a:solidFill>
          <a:ln w="19050">
            <a:solidFill>
              <a:schemeClr val="tx2"/>
            </a:solidFill>
            <a:prstDash val="dash"/>
          </a:ln>
        </p:spPr>
        <p:txBody>
          <a:bodyPr wrap="square" rtlCol="0">
            <a:spAutoFit/>
          </a:bodyPr>
          <a:lstStyle/>
          <a:p>
            <a:r>
              <a:rPr lang="en-US" dirty="0" smtClean="0">
                <a:solidFill>
                  <a:schemeClr val="tx2"/>
                </a:solidFill>
              </a:rPr>
              <a:t>Minimize the movement and calibration cost for each TTNI</a:t>
            </a:r>
          </a:p>
          <a:p>
            <a:pPr marL="342900" indent="-342900">
              <a:buAutoNum type="arabicParenBoth"/>
            </a:pPr>
            <a:r>
              <a:rPr lang="en-US" dirty="0" smtClean="0">
                <a:solidFill>
                  <a:schemeClr val="tx2"/>
                </a:solidFill>
              </a:rPr>
              <a:t>Select all sensors that must be calibrated to meet it;</a:t>
            </a:r>
          </a:p>
          <a:p>
            <a:pPr marL="342900" indent="-342900">
              <a:buAutoNum type="arabicParenBoth"/>
            </a:pPr>
            <a:r>
              <a:rPr lang="en-US" dirty="0" smtClean="0">
                <a:solidFill>
                  <a:schemeClr val="tx2"/>
                </a:solidFill>
              </a:rPr>
              <a:t>Select all sensors that can be calibrated without extra cost (i.e. sensors at the same spots with the already selected ones).</a:t>
            </a:r>
            <a:endParaRPr lang="en-US" dirty="0">
              <a:solidFill>
                <a:schemeClr val="tx2"/>
              </a:solidFill>
            </a:endParaRPr>
          </a:p>
        </p:txBody>
      </p:sp>
    </p:spTree>
    <p:extLst>
      <p:ext uri="{BB962C8B-B14F-4D97-AF65-F5344CB8AC3E}">
        <p14:creationId xmlns:p14="http://schemas.microsoft.com/office/powerpoint/2010/main" val="36710409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lstStyle/>
          <a:p>
            <a:r>
              <a:rPr lang="en-US" dirty="0" smtClean="0"/>
              <a:t>TTNI-driven sensor selection (cont.)</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51</a:t>
            </a:fld>
            <a:endParaRPr lang="en-US" dirty="0"/>
          </a:p>
        </p:txBody>
      </p:sp>
      <p:pic>
        <p:nvPicPr>
          <p:cNvPr id="6" name="Picture 5"/>
          <p:cNvPicPr>
            <a:picLocks noChangeAspect="1"/>
          </p:cNvPicPr>
          <p:nvPr/>
        </p:nvPicPr>
        <p:blipFill rotWithShape="1">
          <a:blip r:embed="rId2"/>
          <a:srcRect l="-89" r="-89"/>
          <a:stretch/>
        </p:blipFill>
        <p:spPr>
          <a:xfrm>
            <a:off x="1028700" y="0"/>
            <a:ext cx="5486400" cy="6853019"/>
          </a:xfrm>
          <a:prstGeom prst="rect">
            <a:avLst/>
          </a:prstGeom>
        </p:spPr>
      </p:pic>
    </p:spTree>
    <p:extLst>
      <p:ext uri="{BB962C8B-B14F-4D97-AF65-F5344CB8AC3E}">
        <p14:creationId xmlns:p14="http://schemas.microsoft.com/office/powerpoint/2010/main" val="3637195597"/>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Multi-path planning phase</a:t>
            </a:r>
            <a:endParaRPr lang="en-US" dirty="0"/>
          </a:p>
        </p:txBody>
      </p:sp>
      <p:sp>
        <p:nvSpPr>
          <p:cNvPr id="6" name="Content Placeholder 5"/>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52</a:t>
            </a:fld>
            <a:endParaRPr lang="en-US" dirty="0"/>
          </a:p>
        </p:txBody>
      </p:sp>
      <mc:AlternateContent xmlns:mc="http://schemas.openxmlformats.org/markup-compatibility/2006" xmlns:a14="http://schemas.microsoft.com/office/drawing/2010/main">
        <mc:Choice Requires="a14">
          <p:sp>
            <p:nvSpPr>
              <p:cNvPr id="11" name="TextBox 10"/>
              <p:cNvSpPr txBox="1"/>
              <p:nvPr/>
            </p:nvSpPr>
            <p:spPr>
              <a:xfrm>
                <a:off x="1028700" y="1703673"/>
                <a:ext cx="1528246" cy="1015663"/>
              </a:xfrm>
              <a:prstGeom prst="rect">
                <a:avLst/>
              </a:prstGeom>
              <a:solidFill>
                <a:schemeClr val="bg1"/>
              </a:solidFill>
            </p:spPr>
            <p:txBody>
              <a:bodyPr wrap="square" rtlCol="0">
                <a:spAutoFit/>
              </a:bodyPr>
              <a:lstStyle/>
              <a:p>
                <a:r>
                  <a:rPr lang="en-US" sz="2000" dirty="0" smtClean="0">
                    <a:solidFill>
                      <a:schemeClr val="tx1"/>
                    </a:solidFill>
                  </a:rPr>
                  <a:t>Given –</a:t>
                </a:r>
              </a:p>
              <a:p>
                <a14:m>
                  <m:oMath xmlns:m="http://schemas.openxmlformats.org/officeDocument/2006/math">
                    <m:r>
                      <a:rPr lang="en-US" sz="2000" b="1" i="0" smtClean="0">
                        <a:solidFill>
                          <a:schemeClr val="tx1"/>
                        </a:solidFill>
                        <a:latin typeface="Cambria Math" panose="02040503050406030204" pitchFamily="18" charset="0"/>
                      </a:rPr>
                      <m:t>𝐆</m:t>
                    </m:r>
                  </m:oMath>
                </a14:m>
                <a:r>
                  <a:rPr lang="en-US" sz="2000" dirty="0" smtClean="0">
                    <a:solidFill>
                      <a:schemeClr val="tx1"/>
                    </a:solidFill>
                  </a:rPr>
                  <a:t>, </a:t>
                </a:r>
                <a14:m>
                  <m:oMath xmlns:m="http://schemas.openxmlformats.org/officeDocument/2006/math">
                    <m:r>
                      <a:rPr lang="en-US" sz="2000" b="1" i="0" smtClean="0">
                        <a:solidFill>
                          <a:schemeClr val="tx1"/>
                        </a:solidFill>
                        <a:latin typeface="Cambria Math" panose="02040503050406030204" pitchFamily="18" charset="0"/>
                      </a:rPr>
                      <m:t>𝐃</m:t>
                    </m:r>
                  </m:oMath>
                </a14:m>
                <a:r>
                  <a:rPr lang="en-US" sz="2000" dirty="0" smtClean="0">
                    <a:solidFill>
                      <a:schemeClr val="tx1"/>
                    </a:solidFill>
                  </a:rPr>
                  <a:t>, </a:t>
                </a:r>
                <a14:m>
                  <m:oMath xmlns:m="http://schemas.openxmlformats.org/officeDocument/2006/math">
                    <m:r>
                      <a:rPr lang="en-US" sz="2000" b="1">
                        <a:latin typeface="Cambria Math" panose="02040503050406030204" pitchFamily="18" charset="0"/>
                      </a:rPr>
                      <m:t>𝚪</m:t>
                    </m:r>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𝜔</m:t>
                        </m:r>
                      </m:e>
                    </m:d>
                  </m:oMath>
                </a14:m>
                <a:r>
                  <a:rPr lang="en-US" sz="2000" dirty="0" smtClean="0">
                    <a:solidFill>
                      <a:schemeClr val="tx1"/>
                    </a:solidFill>
                  </a:rPr>
                  <a:t>,</a:t>
                </a:r>
              </a:p>
              <a:p>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𝜏</m:t>
                        </m:r>
                      </m:e>
                      <m:sub>
                        <m:r>
                          <a:rPr lang="en-US" sz="2000" b="0" i="1" smtClean="0">
                            <a:solidFill>
                              <a:schemeClr val="tx1"/>
                            </a:solidFill>
                            <a:latin typeface="Cambria Math" panose="02040503050406030204" pitchFamily="18" charset="0"/>
                          </a:rPr>
                          <m:t>𝑘</m:t>
                        </m:r>
                      </m:sub>
                    </m:sSub>
                  </m:oMath>
                </a14:m>
                <a:r>
                  <a:rPr lang="en-US" sz="2000" dirty="0" smtClean="0">
                    <a:solidFill>
                      <a:schemeClr val="tx1"/>
                    </a:solidFill>
                  </a:rPr>
                  <a:t>, </a:t>
                </a: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𝑇</m:t>
                        </m:r>
                      </m:e>
                      <m:sub>
                        <m:r>
                          <a:rPr lang="en-US" sz="2000" b="0" i="1" smtClean="0">
                            <a:solidFill>
                              <a:schemeClr val="tx1"/>
                            </a:solidFill>
                            <a:latin typeface="Cambria Math" panose="02040503050406030204" pitchFamily="18" charset="0"/>
                          </a:rPr>
                          <m:t>𝑘</m:t>
                        </m:r>
                      </m:sub>
                    </m:sSub>
                  </m:oMath>
                </a14:m>
                <a:endParaRPr lang="en-US" sz="2000" dirty="0">
                  <a:solidFill>
                    <a:schemeClr val="tx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028700" y="1703673"/>
                <a:ext cx="1528246" cy="1015663"/>
              </a:xfrm>
              <a:prstGeom prst="rect">
                <a:avLst/>
              </a:prstGeom>
              <a:blipFill>
                <a:blip r:embed="rId2"/>
                <a:stretch>
                  <a:fillRect l="-4400" t="-2994" b="-9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028700" y="3305322"/>
                <a:ext cx="1528246" cy="707886"/>
              </a:xfrm>
              <a:prstGeom prst="rect">
                <a:avLst/>
              </a:prstGeom>
              <a:solidFill>
                <a:schemeClr val="bg1"/>
              </a:solidFill>
            </p:spPr>
            <p:txBody>
              <a:bodyPr wrap="square" rtlCol="0">
                <a:spAutoFit/>
              </a:bodyPr>
              <a:lstStyle/>
              <a:p>
                <a:r>
                  <a:rPr lang="en-US" sz="2000" dirty="0" smtClean="0">
                    <a:solidFill>
                      <a:schemeClr val="tx1"/>
                    </a:solidFill>
                  </a:rPr>
                  <a:t>Find</a:t>
                </a:r>
                <a:r>
                  <a:rPr lang="en-US" sz="2000" dirty="0">
                    <a:solidFill>
                      <a:schemeClr val="tx1"/>
                    </a:solidFill>
                  </a:rPr>
                  <a:t> –</a:t>
                </a:r>
                <a:endParaRPr lang="en-US" sz="2000" dirty="0" smtClean="0">
                  <a:solidFill>
                    <a:schemeClr val="tx1"/>
                  </a:solidFill>
                </a:endParaRPr>
              </a:p>
              <a:p>
                <a14:m>
                  <m:oMath xmlns:m="http://schemas.openxmlformats.org/officeDocument/2006/math">
                    <m:r>
                      <a:rPr lang="en-US" sz="2000" b="1" i="0" smtClean="0">
                        <a:solidFill>
                          <a:schemeClr val="tx1"/>
                        </a:solidFill>
                        <a:latin typeface="Cambria Math" panose="02040503050406030204" pitchFamily="18" charset="0"/>
                      </a:rPr>
                      <m:t>𝐖</m:t>
                    </m:r>
                    <m:d>
                      <m:dPr>
                        <m:begChr m:val="["/>
                        <m:endChr m:val="]"/>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𝜔</m:t>
                        </m:r>
                      </m:e>
                    </m:d>
                  </m:oMath>
                </a14:m>
                <a:r>
                  <a:rPr lang="en-US" sz="2000" dirty="0" smtClean="0">
                    <a:solidFill>
                      <a:schemeClr val="tx1"/>
                    </a:solidFill>
                  </a:rPr>
                  <a:t> </a:t>
                </a:r>
                <a:endParaRPr lang="en-US" sz="2000" dirty="0">
                  <a:solidFill>
                    <a:schemeClr val="tx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028700" y="3305322"/>
                <a:ext cx="1528246" cy="707886"/>
              </a:xfrm>
              <a:prstGeom prst="rect">
                <a:avLst/>
              </a:prstGeom>
              <a:blipFill>
                <a:blip r:embed="rId3"/>
                <a:stretch>
                  <a:fillRect l="-4400" t="-4310"/>
                </a:stretch>
              </a:blipFill>
            </p:spPr>
            <p:txBody>
              <a:bodyPr/>
              <a:lstStyle/>
              <a:p>
                <a:r>
                  <a:rPr lang="en-US">
                    <a:noFill/>
                  </a:rPr>
                  <a:t> </a:t>
                </a:r>
              </a:p>
            </p:txBody>
          </p:sp>
        </mc:Fallback>
      </mc:AlternateContent>
      <p:sp>
        <p:nvSpPr>
          <p:cNvPr id="13" name="Down Arrow 12"/>
          <p:cNvSpPr/>
          <p:nvPr/>
        </p:nvSpPr>
        <p:spPr>
          <a:xfrm>
            <a:off x="1564223" y="2783708"/>
            <a:ext cx="457200" cy="457242"/>
          </a:xfrm>
          <a:prstGeom prst="downArrow">
            <a:avLst>
              <a:gd name="adj1" fmla="val 50000"/>
              <a:gd name="adj2" fmla="val 708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2556946" y="1703673"/>
            <a:ext cx="5672654" cy="4158884"/>
          </a:xfrm>
          <a:prstGeom prst="rect">
            <a:avLst/>
          </a:prstGeom>
        </p:spPr>
      </p:pic>
      <p:sp>
        <p:nvSpPr>
          <p:cNvPr id="9" name="TextBox 8"/>
          <p:cNvSpPr txBox="1"/>
          <p:nvPr/>
        </p:nvSpPr>
        <p:spPr>
          <a:xfrm>
            <a:off x="5267741" y="1933544"/>
            <a:ext cx="2559917" cy="307777"/>
          </a:xfrm>
          <a:prstGeom prst="rect">
            <a:avLst/>
          </a:prstGeom>
          <a:noFill/>
        </p:spPr>
        <p:txBody>
          <a:bodyPr wrap="square" rtlCol="0">
            <a:spAutoFit/>
          </a:bodyPr>
          <a:lstStyle/>
          <a:p>
            <a:pPr algn="r"/>
            <a:r>
              <a:rPr lang="en-US" sz="1400" i="1" dirty="0" smtClean="0">
                <a:solidFill>
                  <a:schemeClr val="accent1">
                    <a:lumMod val="75000"/>
                  </a:schemeClr>
                </a:solidFill>
              </a:rPr>
              <a:t>Total movement time</a:t>
            </a:r>
            <a:endParaRPr lang="en-US" sz="1400" i="1" dirty="0">
              <a:solidFill>
                <a:schemeClr val="accent1">
                  <a:lumMod val="75000"/>
                </a:schemeClr>
              </a:solidFill>
            </a:endParaRPr>
          </a:p>
        </p:txBody>
      </p:sp>
      <p:sp>
        <p:nvSpPr>
          <p:cNvPr id="14" name="TextBox 13"/>
          <p:cNvSpPr txBox="1"/>
          <p:nvPr/>
        </p:nvSpPr>
        <p:spPr>
          <a:xfrm>
            <a:off x="5669683" y="2858440"/>
            <a:ext cx="2559917" cy="307777"/>
          </a:xfrm>
          <a:prstGeom prst="rect">
            <a:avLst/>
          </a:prstGeom>
          <a:noFill/>
        </p:spPr>
        <p:txBody>
          <a:bodyPr wrap="square" rtlCol="0">
            <a:spAutoFit/>
          </a:bodyPr>
          <a:lstStyle/>
          <a:p>
            <a:pPr algn="r"/>
            <a:r>
              <a:rPr lang="en-US" sz="1400" i="1" dirty="0" smtClean="0">
                <a:solidFill>
                  <a:schemeClr val="accent1">
                    <a:lumMod val="75000"/>
                  </a:schemeClr>
                </a:solidFill>
              </a:rPr>
              <a:t>Do not loop locally</a:t>
            </a:r>
            <a:endParaRPr lang="en-US" sz="1400" i="1" dirty="0">
              <a:solidFill>
                <a:schemeClr val="accent1">
                  <a:lumMod val="75000"/>
                </a:schemeClr>
              </a:solidFill>
            </a:endParaRPr>
          </a:p>
        </p:txBody>
      </p:sp>
      <p:sp>
        <p:nvSpPr>
          <p:cNvPr id="15" name="TextBox 14"/>
          <p:cNvSpPr txBox="1"/>
          <p:nvPr/>
        </p:nvSpPr>
        <p:spPr>
          <a:xfrm>
            <a:off x="5669683" y="3255070"/>
            <a:ext cx="2559917" cy="307777"/>
          </a:xfrm>
          <a:prstGeom prst="rect">
            <a:avLst/>
          </a:prstGeom>
          <a:noFill/>
        </p:spPr>
        <p:txBody>
          <a:bodyPr wrap="square" rtlCol="0">
            <a:spAutoFit/>
          </a:bodyPr>
          <a:lstStyle/>
          <a:p>
            <a:pPr algn="r"/>
            <a:r>
              <a:rPr lang="en-US" sz="1400" i="1" dirty="0" smtClean="0">
                <a:solidFill>
                  <a:schemeClr val="accent1">
                    <a:lumMod val="75000"/>
                  </a:schemeClr>
                </a:solidFill>
              </a:rPr>
              <a:t>Every calibrator starts at depot</a:t>
            </a:r>
            <a:endParaRPr lang="en-US" sz="1400" i="1" dirty="0">
              <a:solidFill>
                <a:schemeClr val="accent1">
                  <a:lumMod val="75000"/>
                </a:schemeClr>
              </a:solidFill>
            </a:endParaRPr>
          </a:p>
        </p:txBody>
      </p:sp>
      <p:sp>
        <p:nvSpPr>
          <p:cNvPr id="16" name="TextBox 15"/>
          <p:cNvSpPr txBox="1"/>
          <p:nvPr/>
        </p:nvSpPr>
        <p:spPr>
          <a:xfrm>
            <a:off x="5669683" y="3651700"/>
            <a:ext cx="2559917" cy="307777"/>
          </a:xfrm>
          <a:prstGeom prst="rect">
            <a:avLst/>
          </a:prstGeom>
          <a:noFill/>
        </p:spPr>
        <p:txBody>
          <a:bodyPr wrap="square" rtlCol="0">
            <a:spAutoFit/>
          </a:bodyPr>
          <a:lstStyle/>
          <a:p>
            <a:pPr algn="r"/>
            <a:r>
              <a:rPr lang="en-US" sz="1400" i="1" dirty="0" smtClean="0">
                <a:solidFill>
                  <a:schemeClr val="accent1">
                    <a:lumMod val="75000"/>
                  </a:schemeClr>
                </a:solidFill>
              </a:rPr>
              <a:t>In </a:t>
            </a:r>
            <a:r>
              <a:rPr lang="en-US" sz="1400" i="1" dirty="0">
                <a:solidFill>
                  <a:schemeClr val="accent1">
                    <a:lumMod val="75000"/>
                  </a:schemeClr>
                </a:solidFill>
              </a:rPr>
              <a:t>=</a:t>
            </a:r>
            <a:r>
              <a:rPr lang="en-US" sz="1400" i="1" dirty="0" smtClean="0">
                <a:solidFill>
                  <a:schemeClr val="accent1">
                    <a:lumMod val="75000"/>
                  </a:schemeClr>
                </a:solidFill>
              </a:rPr>
              <a:t> out</a:t>
            </a:r>
            <a:endParaRPr lang="en-US" sz="1400" i="1" dirty="0">
              <a:solidFill>
                <a:schemeClr val="accent1">
                  <a:lumMod val="75000"/>
                </a:schemeClr>
              </a:solidFill>
            </a:endParaRPr>
          </a:p>
        </p:txBody>
      </p:sp>
      <p:sp>
        <p:nvSpPr>
          <p:cNvPr id="17" name="TextBox 16"/>
          <p:cNvSpPr txBox="1"/>
          <p:nvPr/>
        </p:nvSpPr>
        <p:spPr>
          <a:xfrm>
            <a:off x="5267740" y="4048330"/>
            <a:ext cx="2559917" cy="307777"/>
          </a:xfrm>
          <a:prstGeom prst="rect">
            <a:avLst/>
          </a:prstGeom>
          <a:noFill/>
        </p:spPr>
        <p:txBody>
          <a:bodyPr wrap="square" rtlCol="0">
            <a:spAutoFit/>
          </a:bodyPr>
          <a:lstStyle/>
          <a:p>
            <a:pPr algn="r"/>
            <a:r>
              <a:rPr lang="en-US" sz="1400" i="1" dirty="0" smtClean="0">
                <a:solidFill>
                  <a:schemeClr val="accent1">
                    <a:lumMod val="75000"/>
                  </a:schemeClr>
                </a:solidFill>
              </a:rPr>
              <a:t>Visit selected spots</a:t>
            </a:r>
            <a:endParaRPr lang="en-US" sz="1400" i="1" dirty="0">
              <a:solidFill>
                <a:schemeClr val="accent1">
                  <a:lumMod val="75000"/>
                </a:schemeClr>
              </a:solidFill>
            </a:endParaRPr>
          </a:p>
        </p:txBody>
      </p:sp>
      <p:sp>
        <p:nvSpPr>
          <p:cNvPr id="18" name="TextBox 17"/>
          <p:cNvSpPr txBox="1"/>
          <p:nvPr/>
        </p:nvSpPr>
        <p:spPr>
          <a:xfrm>
            <a:off x="5482022" y="4449351"/>
            <a:ext cx="2743200" cy="307777"/>
          </a:xfrm>
          <a:prstGeom prst="rect">
            <a:avLst/>
          </a:prstGeom>
          <a:noFill/>
        </p:spPr>
        <p:txBody>
          <a:bodyPr wrap="square" rtlCol="0">
            <a:spAutoFit/>
          </a:bodyPr>
          <a:lstStyle/>
          <a:p>
            <a:pPr algn="r"/>
            <a:r>
              <a:rPr lang="en-US" sz="1400" i="1" dirty="0" smtClean="0">
                <a:solidFill>
                  <a:schemeClr val="accent1">
                    <a:lumMod val="75000"/>
                  </a:schemeClr>
                </a:solidFill>
              </a:rPr>
              <a:t>Sub-tour elimination constraints</a:t>
            </a:r>
            <a:endParaRPr lang="en-US" sz="1400" i="1" dirty="0">
              <a:solidFill>
                <a:schemeClr val="accent1">
                  <a:lumMod val="75000"/>
                </a:schemeClr>
              </a:solidFill>
            </a:endParaRPr>
          </a:p>
        </p:txBody>
      </p:sp>
      <p:cxnSp>
        <p:nvCxnSpPr>
          <p:cNvPr id="19" name="Straight Arrow Connector 18"/>
          <p:cNvCxnSpPr/>
          <p:nvPr/>
        </p:nvCxnSpPr>
        <p:spPr>
          <a:xfrm flipH="1">
            <a:off x="4611757" y="4591655"/>
            <a:ext cx="1068827" cy="0"/>
          </a:xfrm>
          <a:prstGeom prst="straightConnector1">
            <a:avLst/>
          </a:prstGeom>
          <a:ln w="19050">
            <a:prstDash val="dash"/>
            <a:tailEnd type="triangle" w="med" len="lg"/>
          </a:ln>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rot="10800000" flipV="1">
            <a:off x="7586508" y="4735230"/>
            <a:ext cx="427269" cy="248476"/>
          </a:xfrm>
          <a:prstGeom prst="curvedConnector3">
            <a:avLst>
              <a:gd name="adj1" fmla="val -8155"/>
            </a:avLst>
          </a:prstGeom>
          <a:ln w="19050">
            <a:prstDash val="dash"/>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644528"/>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Nearest-neighbor-based MPP</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dirty="0" smtClean="0"/>
                  <a:t>Modified from the corresponding greedy algorithm for TSP.</a:t>
                </a:r>
              </a:p>
              <a:p>
                <a:pPr marL="457200" indent="-457200">
                  <a:buFont typeface="+mj-lt"/>
                  <a:buAutoNum type="arabicPeriod"/>
                </a:pPr>
                <a:r>
                  <a:rPr lang="en-US" dirty="0" smtClean="0"/>
                  <a:t>Start </a:t>
                </a:r>
                <a:r>
                  <a:rPr lang="en-US" dirty="0"/>
                  <a:t>with a set of empty paths (i.e. all the calibrators stay at the depot) and the set of all selected spots </a:t>
                </a:r>
                <a14:m>
                  <m:oMath xmlns:m="http://schemas.openxmlformats.org/officeDocument/2006/math">
                    <m:r>
                      <a:rPr lang="en-US" b="0" i="1" smtClean="0">
                        <a:latin typeface="Cambria Math" panose="02040503050406030204" pitchFamily="18" charset="0"/>
                      </a:rPr>
                      <m:t>𝐻</m:t>
                    </m:r>
                  </m:oMath>
                </a14:m>
                <a:r>
                  <a:rPr lang="en-US" dirty="0" smtClean="0"/>
                  <a:t>.</a:t>
                </a:r>
                <a:endParaRPr lang="en-US" dirty="0"/>
              </a:p>
              <a:p>
                <a:pPr marL="457200" indent="-457200">
                  <a:buFont typeface="+mj-lt"/>
                  <a:buAutoNum type="arabicPeriod"/>
                </a:pPr>
                <a:r>
                  <a:rPr lang="en-US" dirty="0" smtClean="0"/>
                  <a:t>At </a:t>
                </a:r>
                <a:r>
                  <a:rPr lang="en-US" dirty="0"/>
                  <a:t>each step, for </a:t>
                </a:r>
                <a:r>
                  <a:rPr lang="en-US" b="1" dirty="0"/>
                  <a:t>every unvisited spot</a:t>
                </a:r>
                <a:r>
                  <a:rPr lang="en-US" dirty="0"/>
                  <a:t>, compute the </a:t>
                </a:r>
                <a:r>
                  <a:rPr lang="en-US" b="1" dirty="0"/>
                  <a:t>extra travel and calibration time</a:t>
                </a:r>
                <a:r>
                  <a:rPr lang="en-US" dirty="0"/>
                  <a:t> yield by adding it to the end of the path of each mobile calibrator as long as the calibrator is not </a:t>
                </a:r>
                <a:r>
                  <a:rPr lang="en-US" dirty="0" smtClean="0"/>
                  <a:t>overloaded.</a:t>
                </a:r>
                <a:br>
                  <a:rPr lang="en-US" dirty="0" smtClean="0"/>
                </a:br>
                <a:r>
                  <a:rPr lang="en-US" dirty="0" smtClean="0"/>
                  <a:t>Pick </a:t>
                </a:r>
                <a:r>
                  <a:rPr lang="en-US" dirty="0"/>
                  <a:t>the spot-calibrator pair that induces the least additional movement time</a:t>
                </a:r>
                <a:r>
                  <a:rPr lang="en-US" dirty="0" smtClean="0"/>
                  <a:t>.</a:t>
                </a:r>
                <a:r>
                  <a:rPr lang="en-US" dirty="0"/>
                  <a:t/>
                </a:r>
                <a:br>
                  <a:rPr lang="en-US" dirty="0"/>
                </a:br>
                <a:r>
                  <a:rPr lang="en-US" dirty="0"/>
                  <a:t>Note that the spot could be added to an old </a:t>
                </a:r>
                <a:r>
                  <a:rPr lang="en-US" dirty="0" smtClean="0"/>
                  <a:t>calibrator or a new calibrator.</a:t>
                </a:r>
              </a:p>
              <a:p>
                <a:pPr marL="457200" indent="-457200">
                  <a:buFont typeface="+mj-lt"/>
                  <a:buAutoNum type="arabicPeriod"/>
                </a:pPr>
                <a:r>
                  <a:rPr lang="en-US" dirty="0" smtClean="0"/>
                  <a:t>Loop </a:t>
                </a:r>
                <a:r>
                  <a:rPr lang="en-US" dirty="0"/>
                  <a:t>until all the spots are </a:t>
                </a:r>
                <a:r>
                  <a:rPr lang="en-US" dirty="0" smtClean="0"/>
                  <a:t>visited.</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931" t="-1170" r="-84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9E57DC2-970A-4B3E-BB1C-7A09969E49DF}" type="slidenum">
              <a:rPr lang="en-US" smtClean="0"/>
              <a:t>53</a:t>
            </a:fld>
            <a:endParaRPr lang="en-US" dirty="0"/>
          </a:p>
        </p:txBody>
      </p:sp>
    </p:spTree>
    <p:extLst>
      <p:ext uri="{BB962C8B-B14F-4D97-AF65-F5344CB8AC3E}">
        <p14:creationId xmlns:p14="http://schemas.microsoft.com/office/powerpoint/2010/main" val="3077706188"/>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Improved GA for MPP</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28700" y="1703672"/>
                <a:ext cx="7200900" cy="4749713"/>
              </a:xfrm>
            </p:spPr>
            <p:txBody>
              <a:bodyPr/>
              <a:lstStyle/>
              <a:p>
                <a:r>
                  <a:rPr lang="en-US" b="1" dirty="0" smtClean="0"/>
                  <a:t>Chromosome:</a:t>
                </a:r>
                <a:r>
                  <a:rPr lang="en-US" dirty="0" smtClean="0"/>
                  <a:t> An </a:t>
                </a:r>
                <a:r>
                  <a:rPr lang="en-US" dirty="0"/>
                  <a:t>integer vector that is made of two parts: </a:t>
                </a:r>
                <a:r>
                  <a:rPr lang="en-US" dirty="0" smtClean="0"/>
                  <a:t/>
                </a:r>
                <a:br>
                  <a:rPr lang="en-US" dirty="0" smtClean="0"/>
                </a:br>
                <a:r>
                  <a:rPr lang="en-US" dirty="0" smtClean="0"/>
                  <a:t>a </a:t>
                </a:r>
                <a:r>
                  <a:rPr lang="en-US" b="1" dirty="0"/>
                  <a:t>permutation</a:t>
                </a:r>
                <a:r>
                  <a:rPr lang="en-US" dirty="0"/>
                  <a:t> of all the selected spots (1st half) and </a:t>
                </a:r>
                <a:r>
                  <a:rPr lang="en-US" dirty="0" smtClean="0"/>
                  <a:t/>
                </a:r>
                <a:br>
                  <a:rPr lang="en-US" dirty="0" smtClean="0"/>
                </a:br>
                <a:r>
                  <a:rPr lang="en-US" dirty="0" smtClean="0"/>
                  <a:t>an </a:t>
                </a:r>
                <a:r>
                  <a:rPr lang="en-US" b="1" dirty="0"/>
                  <a:t>assignment</a:t>
                </a:r>
                <a:r>
                  <a:rPr lang="en-US" dirty="0"/>
                  <a:t> mapping the spots to </a:t>
                </a:r>
                <a:r>
                  <a:rPr lang="en-US" dirty="0" smtClean="0"/>
                  <a:t>calibrators </a:t>
                </a:r>
                <a:r>
                  <a:rPr lang="en-US" dirty="0"/>
                  <a:t>(2nd half</a:t>
                </a:r>
                <a:r>
                  <a:rPr lang="en-US" dirty="0" smtClean="0"/>
                  <a:t>).</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bar>
                            <m:barPr>
                              <m:ctrlPr>
                                <a:rPr lang="en-US" b="0" i="1" smtClean="0">
                                  <a:solidFill>
                                    <a:srgbClr val="7030A0"/>
                                  </a:solidFill>
                                  <a:latin typeface="Cambria Math" panose="02040503050406030204" pitchFamily="18" charset="0"/>
                                </a:rPr>
                              </m:ctrlPr>
                            </m:barPr>
                            <m:e>
                              <m:r>
                                <a:rPr lang="en-US" i="1" smtClean="0">
                                  <a:solidFill>
                                    <a:srgbClr val="7030A0"/>
                                  </a:solidFill>
                                  <a:latin typeface="Cambria Math" panose="02040503050406030204" pitchFamily="18" charset="0"/>
                                </a:rPr>
                                <m:t>2</m:t>
                              </m:r>
                              <m:r>
                                <a:rPr lang="en-US" i="1" smtClean="0">
                                  <a:solidFill>
                                    <a:srgbClr val="7030A0"/>
                                  </a:solidFill>
                                  <a:latin typeface="Cambria Math" panose="02040503050406030204" pitchFamily="18" charset="0"/>
                                </a:rPr>
                                <m:t>, </m:t>
                              </m:r>
                              <m:r>
                                <a:rPr lang="en-US" i="1" smtClean="0">
                                  <a:solidFill>
                                    <a:srgbClr val="7030A0"/>
                                  </a:solidFill>
                                  <a:latin typeface="Cambria Math" panose="02040503050406030204" pitchFamily="18" charset="0"/>
                                </a:rPr>
                                <m:t>4</m:t>
                              </m:r>
                            </m:e>
                          </m:bar>
                          <m:r>
                            <a:rPr lang="en-US" b="0" i="1" smtClean="0">
                              <a:latin typeface="Cambria Math" panose="02040503050406030204" pitchFamily="18" charset="0"/>
                            </a:rPr>
                            <m:t>,</m:t>
                          </m:r>
                          <m:bar>
                            <m:barPr>
                              <m:ctrlPr>
                                <a:rPr lang="en-US" b="0" i="1" smtClean="0">
                                  <a:solidFill>
                                    <a:srgbClr val="00B050"/>
                                  </a:solidFill>
                                  <a:latin typeface="Cambria Math" panose="02040503050406030204" pitchFamily="18" charset="0"/>
                                </a:rPr>
                              </m:ctrlPr>
                            </m:barPr>
                            <m:e>
                              <m:r>
                                <a:rPr lang="en-US" i="1">
                                  <a:solidFill>
                                    <a:srgbClr val="00B050"/>
                                  </a:solidFill>
                                  <a:latin typeface="Cambria Math" panose="02040503050406030204" pitchFamily="18" charset="0"/>
                                </a:rPr>
                                <m:t>5</m:t>
                              </m:r>
                              <m:r>
                                <a:rPr lang="en-US" i="1">
                                  <a:solidFill>
                                    <a:srgbClr val="00B050"/>
                                  </a:solidFill>
                                  <a:latin typeface="Cambria Math" panose="02040503050406030204" pitchFamily="18" charset="0"/>
                                </a:rPr>
                                <m:t>, </m:t>
                              </m:r>
                              <m:r>
                                <a:rPr lang="en-US" i="1">
                                  <a:solidFill>
                                    <a:srgbClr val="00B050"/>
                                  </a:solidFill>
                                  <a:latin typeface="Cambria Math" panose="02040503050406030204" pitchFamily="18" charset="0"/>
                                </a:rPr>
                                <m:t>6</m:t>
                              </m:r>
                              <m:r>
                                <a:rPr lang="en-US" i="1">
                                  <a:solidFill>
                                    <a:srgbClr val="00B050"/>
                                  </a:solidFill>
                                  <a:latin typeface="Cambria Math" panose="02040503050406030204" pitchFamily="18" charset="0"/>
                                </a:rPr>
                                <m:t>, </m:t>
                              </m:r>
                              <m:r>
                                <a:rPr lang="en-US" i="1">
                                  <a:solidFill>
                                    <a:srgbClr val="00B050"/>
                                  </a:solidFill>
                                  <a:latin typeface="Cambria Math" panose="02040503050406030204" pitchFamily="18" charset="0"/>
                                </a:rPr>
                                <m:t>3</m:t>
                              </m:r>
                            </m:e>
                          </m:bar>
                          <m:r>
                            <a:rPr lang="en-US" b="0" i="1" smtClean="0">
                              <a:latin typeface="Cambria Math" panose="02040503050406030204" pitchFamily="18" charset="0"/>
                            </a:rPr>
                            <m:t>,</m:t>
                          </m:r>
                          <m:r>
                            <a:rPr lang="en-US" b="0" i="1" smtClean="0">
                              <a:latin typeface="Cambria Math" panose="02040503050406030204" pitchFamily="18" charset="0"/>
                            </a:rPr>
                            <m:t>2</m:t>
                          </m:r>
                          <m:r>
                            <a:rPr lang="en-US" b="0" i="1" smtClean="0">
                              <a:latin typeface="Cambria Math" panose="02040503050406030204" pitchFamily="18" charset="0"/>
                            </a:rPr>
                            <m:t>, </m:t>
                          </m:r>
                          <m:r>
                            <a:rPr lang="en-US" b="0" i="1" smtClean="0">
                              <a:latin typeface="Cambria Math" panose="02040503050406030204" pitchFamily="18" charset="0"/>
                            </a:rPr>
                            <m:t>3</m:t>
                          </m:r>
                          <m:r>
                            <a:rPr lang="en-US" b="0" i="1" smtClean="0">
                              <a:latin typeface="Cambria Math" panose="02040503050406030204" pitchFamily="18" charset="0"/>
                            </a:rPr>
                            <m:t>, </m:t>
                          </m:r>
                          <m:r>
                            <a:rPr lang="en-US" b="0" i="1" smtClean="0">
                              <a:latin typeface="Cambria Math" panose="02040503050406030204" pitchFamily="18" charset="0"/>
                            </a:rPr>
                            <m:t>0</m:t>
                          </m:r>
                          <m:r>
                            <a:rPr lang="en-US" b="0" i="1" smtClean="0">
                              <a:latin typeface="Cambria Math" panose="02040503050406030204" pitchFamily="18" charset="0"/>
                            </a:rPr>
                            <m:t>, </m:t>
                          </m:r>
                          <m:r>
                            <a:rPr lang="en-US" b="0" i="1" smtClean="0">
                              <a:latin typeface="Cambria Math" panose="02040503050406030204" pitchFamily="18" charset="0"/>
                            </a:rPr>
                            <m:t>0</m:t>
                          </m:r>
                          <m:r>
                            <a:rPr lang="en-US" b="0" i="1" smtClean="0">
                              <a:latin typeface="Cambria Math" panose="02040503050406030204" pitchFamily="18" charset="0"/>
                            </a:rPr>
                            <m:t>, </m:t>
                          </m:r>
                          <m:r>
                            <a:rPr lang="en-US" b="0" i="1" smtClean="0">
                              <a:latin typeface="Cambria Math" panose="02040503050406030204" pitchFamily="18" charset="0"/>
                            </a:rPr>
                            <m:t>0</m:t>
                          </m:r>
                        </m:e>
                      </m:d>
                    </m:oMath>
                  </m:oMathPara>
                </a14:m>
                <a:endParaRPr lang="en-US" dirty="0" smtClean="0"/>
              </a:p>
              <a:p>
                <a:r>
                  <a:rPr lang="en-US" b="1" dirty="0"/>
                  <a:t>Fitness:</a:t>
                </a:r>
                <a:r>
                  <a:rPr lang="en-US" dirty="0"/>
                  <a:t> </a:t>
                </a:r>
                <a:r>
                  <a:rPr lang="en-US" dirty="0" smtClean="0"/>
                  <a:t>The </a:t>
                </a:r>
                <a:r>
                  <a:rPr lang="en-US" dirty="0"/>
                  <a:t>negative of the total movement time of all the mobile </a:t>
                </a:r>
                <a:r>
                  <a:rPr lang="en-US" dirty="0" smtClean="0"/>
                  <a:t>calibrators. </a:t>
                </a:r>
                <a:r>
                  <a:rPr lang="en-US" b="1" dirty="0" smtClean="0"/>
                  <a:t>Selection</a:t>
                </a:r>
                <a:r>
                  <a:rPr lang="en-US" b="1" dirty="0"/>
                  <a:t>:</a:t>
                </a:r>
                <a:r>
                  <a:rPr lang="en-US" dirty="0"/>
                  <a:t> </a:t>
                </a:r>
                <a:r>
                  <a:rPr lang="en-US" dirty="0" smtClean="0"/>
                  <a:t>Standard </a:t>
                </a:r>
                <a:r>
                  <a:rPr lang="en-US" dirty="0"/>
                  <a:t>scaled-fitness proportional selection</a:t>
                </a:r>
                <a:r>
                  <a:rPr lang="en-US" dirty="0" smtClean="0"/>
                  <a:t>.</a:t>
                </a:r>
              </a:p>
              <a:p>
                <a:r>
                  <a:rPr lang="en-US" b="1" dirty="0" smtClean="0"/>
                  <a:t>Initial population:</a:t>
                </a:r>
                <a:r>
                  <a:rPr lang="en-US" dirty="0" smtClean="0"/>
                  <a:t> Uniformly random permutation and uniformly random subtraction assignment.</a:t>
                </a:r>
              </a:p>
              <a:p>
                <a:r>
                  <a:rPr lang="en-US" b="1" dirty="0" smtClean="0"/>
                  <a:t>Crossover:</a:t>
                </a:r>
                <a:r>
                  <a:rPr lang="en-US" dirty="0" smtClean="0"/>
                  <a:t> Standard order crossover on the permutation half.</a:t>
                </a:r>
              </a:p>
              <a:p>
                <a:r>
                  <a:rPr lang="en-US" b="1" dirty="0" smtClean="0"/>
                  <a:t>Mutation:</a:t>
                </a:r>
                <a:r>
                  <a:rPr lang="en-US" dirty="0" smtClean="0"/>
                  <a:t> (a) two-point swap; (b) segment reversal; (c) 3-opt local optimization (for directed graph); (d) merge of 2 paths.</a:t>
                </a:r>
              </a:p>
              <a:p>
                <a:r>
                  <a:rPr lang="en-US" b="1" dirty="0" smtClean="0"/>
                  <a:t>Auxiliary functions:</a:t>
                </a:r>
                <a:r>
                  <a:rPr lang="en-US" dirty="0" smtClean="0"/>
                  <a:t> (a) compress; (b) split; (c) merge.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28700" y="1703672"/>
                <a:ext cx="7200900" cy="4749713"/>
              </a:xfrm>
              <a:blipFill>
                <a:blip r:embed="rId2"/>
                <a:stretch>
                  <a:fillRect l="-762" t="-1026" b="-51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9E57DC2-970A-4B3E-BB1C-7A09969E49DF}" type="slidenum">
              <a:rPr lang="en-US" smtClean="0"/>
              <a:t>54</a:t>
            </a:fld>
            <a:endParaRPr lang="en-US" dirty="0"/>
          </a:p>
        </p:txBody>
      </p:sp>
    </p:spTree>
    <p:extLst>
      <p:ext uri="{BB962C8B-B14F-4D97-AF65-F5344CB8AC3E}">
        <p14:creationId xmlns:p14="http://schemas.microsoft.com/office/powerpoint/2010/main" val="3222933176"/>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setup</a:t>
            </a:r>
            <a:endParaRPr lang="en-US" dirty="0"/>
          </a:p>
        </p:txBody>
      </p:sp>
      <p:sp>
        <p:nvSpPr>
          <p:cNvPr id="7" name="Text Placeholder 6"/>
          <p:cNvSpPr>
            <a:spLocks noGrp="1"/>
          </p:cNvSpPr>
          <p:nvPr>
            <p:ph type="body" idx="1"/>
          </p:nvPr>
        </p:nvSpPr>
        <p:spPr/>
        <p:txBody>
          <a:bodyPr/>
          <a:lstStyle/>
          <a:p>
            <a:r>
              <a:rPr lang="en-US" dirty="0" smtClean="0"/>
              <a:t>Indoor map data set</a:t>
            </a:r>
          </a:p>
          <a:p>
            <a:r>
              <a:rPr lang="en-US" dirty="0" smtClean="0"/>
              <a:t>DBH floorplan</a:t>
            </a:r>
            <a:endParaRPr lang="en-US" dirty="0"/>
          </a:p>
        </p:txBody>
      </p:sp>
      <p:sp>
        <p:nvSpPr>
          <p:cNvPr id="9" name="Text Placeholder 8"/>
          <p:cNvSpPr>
            <a:spLocks noGrp="1"/>
          </p:cNvSpPr>
          <p:nvPr>
            <p:ph type="body" sz="quarter" idx="3"/>
          </p:nvPr>
        </p:nvSpPr>
        <p:spPr/>
        <p:txBody>
          <a:bodyPr/>
          <a:lstStyle/>
          <a:p>
            <a:r>
              <a:rPr lang="en-US" dirty="0" smtClean="0"/>
              <a:t>Outdoor map data set</a:t>
            </a:r>
          </a:p>
          <a:p>
            <a:r>
              <a:rPr lang="en-US" dirty="0" smtClean="0"/>
              <a:t>A city district in Paris</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55</a:t>
            </a:fld>
            <a:endParaRPr lang="en-US" dirty="0"/>
          </a:p>
        </p:txBody>
      </p:sp>
      <p:pic>
        <p:nvPicPr>
          <p:cNvPr id="11"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3579" t="8223" r="13406" b="15109"/>
          <a:stretch/>
        </p:blipFill>
        <p:spPr>
          <a:xfrm>
            <a:off x="1028700" y="2733575"/>
            <a:ext cx="3337560" cy="3137850"/>
          </a:xfrm>
          <a:ln w="38100">
            <a:solidFill>
              <a:schemeClr val="tx2"/>
            </a:solidFill>
          </a:ln>
        </p:spPr>
      </p:pic>
      <p:pic>
        <p:nvPicPr>
          <p:cNvPr id="16" name="Content Placeholder 12"/>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21544" b="19719"/>
          <a:stretch/>
        </p:blipFill>
        <p:spPr>
          <a:prstGeom prst="rect">
            <a:avLst/>
          </a:prstGeom>
          <a:ln w="38100">
            <a:solidFill>
              <a:schemeClr val="tx2"/>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4640" y="2926080"/>
            <a:ext cx="1371600" cy="550985"/>
          </a:xfrm>
          <a:prstGeom prst="rect">
            <a:avLst/>
          </a:prstGeom>
        </p:spPr>
      </p:pic>
      <p:grpSp>
        <p:nvGrpSpPr>
          <p:cNvPr id="10" name="Group 9"/>
          <p:cNvGrpSpPr/>
          <p:nvPr/>
        </p:nvGrpSpPr>
        <p:grpSpPr>
          <a:xfrm>
            <a:off x="7212191" y="582328"/>
            <a:ext cx="1931809" cy="918482"/>
            <a:chOff x="7212191" y="582328"/>
            <a:chExt cx="1931809" cy="918482"/>
          </a:xfrm>
        </p:grpSpPr>
        <p:pic>
          <p:nvPicPr>
            <p:cNvPr id="12" name="Picture 11">
              <a:extLst>
                <a:ext uri="{FF2B5EF4-FFF2-40B4-BE49-F238E27FC236}">
                  <a16:creationId xmlns:a16="http://schemas.microsoft.com/office/drawing/2014/main" id="{5C8D23D4-DB09-814E-95DE-B7261151EFB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212191" y="586410"/>
              <a:ext cx="916813" cy="914400"/>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t="-69558" b="-29705"/>
            <a:stretch/>
          </p:blipFill>
          <p:spPr>
            <a:xfrm>
              <a:off x="8229600" y="582328"/>
              <a:ext cx="914400" cy="914400"/>
            </a:xfrm>
            <a:prstGeom prst="rect">
              <a:avLst/>
            </a:prstGeom>
            <a:solidFill>
              <a:srgbClr val="FFFFFF"/>
            </a:solidFill>
          </p:spPr>
        </p:pic>
      </p:grpSp>
    </p:spTree>
    <p:extLst>
      <p:ext uri="{BB962C8B-B14F-4D97-AF65-F5344CB8AC3E}">
        <p14:creationId xmlns:p14="http://schemas.microsoft.com/office/powerpoint/2010/main" val="3845311334"/>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a:t>
            </a:r>
            <a:r>
              <a:rPr lang="en-US" dirty="0" smtClean="0"/>
              <a:t>setup (cont.)</a:t>
            </a:r>
            <a:endParaRPr lang="en-US" dirty="0"/>
          </a:p>
        </p:txBody>
      </p:sp>
      <mc:AlternateContent xmlns:mc="http://schemas.openxmlformats.org/markup-compatibility/2006" xmlns:a14="http://schemas.microsoft.com/office/drawing/2010/main">
        <mc:Choice Requires="a14">
          <p:graphicFrame>
            <p:nvGraphicFramePr>
              <p:cNvPr id="5" name="Content Placeholder 4"/>
              <p:cNvGraphicFramePr>
                <a:graphicFrameLocks noGrp="1"/>
              </p:cNvGraphicFramePr>
              <p:nvPr>
                <p:ph idx="1"/>
                <p:extLst>
                  <p:ext uri="{D42A27DB-BD31-4B8C-83A1-F6EECF244321}">
                    <p14:modId xmlns:p14="http://schemas.microsoft.com/office/powerpoint/2010/main" val="3643552392"/>
                  </p:ext>
                </p:extLst>
              </p:nvPr>
            </p:nvGraphicFramePr>
            <p:xfrm>
              <a:off x="1028700" y="1703388"/>
              <a:ext cx="7200900" cy="4450080"/>
            </p:xfrm>
            <a:graphic>
              <a:graphicData uri="http://schemas.openxmlformats.org/drawingml/2006/table">
                <a:tbl>
                  <a:tblPr firstRow="1" firstCol="1" bandRow="1">
                    <a:tableStyleId>{5C22544A-7EE6-4342-B048-85BDC9FD1C3A}</a:tableStyleId>
                  </a:tblPr>
                  <a:tblGrid>
                    <a:gridCol w="468289">
                      <a:extLst>
                        <a:ext uri="{9D8B030D-6E8A-4147-A177-3AD203B41FA5}">
                          <a16:colId xmlns:a16="http://schemas.microsoft.com/office/drawing/2014/main" val="724120932"/>
                        </a:ext>
                      </a:extLst>
                    </a:gridCol>
                    <a:gridCol w="468289">
                      <a:extLst>
                        <a:ext uri="{9D8B030D-6E8A-4147-A177-3AD203B41FA5}">
                          <a16:colId xmlns:a16="http://schemas.microsoft.com/office/drawing/2014/main" val="2204829478"/>
                        </a:ext>
                      </a:extLst>
                    </a:gridCol>
                    <a:gridCol w="2238232">
                      <a:extLst>
                        <a:ext uri="{9D8B030D-6E8A-4147-A177-3AD203B41FA5}">
                          <a16:colId xmlns:a16="http://schemas.microsoft.com/office/drawing/2014/main" val="1625279078"/>
                        </a:ext>
                      </a:extLst>
                    </a:gridCol>
                    <a:gridCol w="1342030">
                      <a:extLst>
                        <a:ext uri="{9D8B030D-6E8A-4147-A177-3AD203B41FA5}">
                          <a16:colId xmlns:a16="http://schemas.microsoft.com/office/drawing/2014/main" val="4159449376"/>
                        </a:ext>
                      </a:extLst>
                    </a:gridCol>
                    <a:gridCol w="1342030">
                      <a:extLst>
                        <a:ext uri="{9D8B030D-6E8A-4147-A177-3AD203B41FA5}">
                          <a16:colId xmlns:a16="http://schemas.microsoft.com/office/drawing/2014/main" val="2621638036"/>
                        </a:ext>
                      </a:extLst>
                    </a:gridCol>
                    <a:gridCol w="1342030">
                      <a:extLst>
                        <a:ext uri="{9D8B030D-6E8A-4147-A177-3AD203B41FA5}">
                          <a16:colId xmlns:a16="http://schemas.microsoft.com/office/drawing/2014/main" val="2212713021"/>
                        </a:ext>
                      </a:extLst>
                    </a:gridCol>
                  </a:tblGrid>
                  <a:tr h="370840">
                    <a:tc rowSpan="2" gridSpan="3">
                      <a:txBody>
                        <a:bodyPr/>
                        <a:lstStyle/>
                        <a:p>
                          <a:pPr algn="ctr"/>
                          <a:r>
                            <a:rPr lang="en-US" sz="1600" dirty="0" smtClean="0"/>
                            <a:t>Input data</a:t>
                          </a:r>
                          <a:endParaRPr lang="en-US" sz="1600" dirty="0"/>
                        </a:p>
                      </a:txBody>
                      <a:tcPr anchor="ctr">
                        <a:lnL w="38100" cap="flat" cmpd="sng" algn="ctr">
                          <a:solidFill>
                            <a:schemeClr val="tx2"/>
                          </a:solidFill>
                          <a:prstDash val="solid"/>
                          <a:round/>
                          <a:headEnd type="none" w="med" len="med"/>
                          <a:tailEnd type="none" w="med" len="med"/>
                        </a:lnL>
                        <a:lnT w="38100" cap="flat" cmpd="sng" algn="ctr">
                          <a:solidFill>
                            <a:schemeClr val="tx2"/>
                          </a:solidFill>
                          <a:prstDash val="solid"/>
                          <a:round/>
                          <a:headEnd type="none" w="med" len="med"/>
                          <a:tailEnd type="none" w="med" len="med"/>
                        </a:lnT>
                      </a:tcPr>
                    </a:tc>
                    <a:tc rowSpan="2" hMerge="1">
                      <a:txBody>
                        <a:bodyPr/>
                        <a:lstStyle/>
                        <a:p>
                          <a:pPr algn="ctr"/>
                          <a:endParaRPr lang="en-US"/>
                        </a:p>
                      </a:txBody>
                      <a:tcPr anchor="ctr"/>
                    </a:tc>
                    <a:tc rowSpan="2" hMerge="1">
                      <a:txBody>
                        <a:bodyPr/>
                        <a:lstStyle/>
                        <a:p>
                          <a:endParaRPr lang="en-US"/>
                        </a:p>
                      </a:txBody>
                      <a:tcPr/>
                    </a:tc>
                    <a:tc gridSpan="2">
                      <a:txBody>
                        <a:bodyPr/>
                        <a:lstStyle/>
                        <a:p>
                          <a:pPr algn="ctr"/>
                          <a:r>
                            <a:rPr lang="en-US" sz="1600" dirty="0" smtClean="0"/>
                            <a:t>Indoor</a:t>
                          </a:r>
                          <a:endParaRPr lang="en-US" sz="1600" dirty="0"/>
                        </a:p>
                      </a:txBody>
                      <a:tcPr anchor="ctr">
                        <a:lnT w="38100" cap="flat" cmpd="sng" algn="ctr">
                          <a:solidFill>
                            <a:schemeClr val="tx2"/>
                          </a:solidFill>
                          <a:prstDash val="solid"/>
                          <a:round/>
                          <a:headEnd type="none" w="med" len="med"/>
                          <a:tailEnd type="none" w="med" len="med"/>
                        </a:lnT>
                      </a:tcPr>
                    </a:tc>
                    <a:tc hMerge="1">
                      <a:txBody>
                        <a:bodyPr/>
                        <a:lstStyle/>
                        <a:p>
                          <a:pPr algn="ctr"/>
                          <a:endParaRPr lang="en-US" dirty="0"/>
                        </a:p>
                      </a:txBody>
                      <a:tcPr anchor="ctr">
                        <a:lnT w="38100" cap="flat" cmpd="sng" algn="ctr">
                          <a:solidFill>
                            <a:schemeClr val="tx2"/>
                          </a:solidFill>
                          <a:prstDash val="solid"/>
                          <a:round/>
                          <a:headEnd type="none" w="med" len="med"/>
                          <a:tailEnd type="none" w="med" len="med"/>
                        </a:lnT>
                      </a:tcPr>
                    </a:tc>
                    <a:tc rowSpan="2">
                      <a:txBody>
                        <a:bodyPr/>
                        <a:lstStyle/>
                        <a:p>
                          <a:pPr algn="ctr"/>
                          <a:r>
                            <a:rPr lang="en-US" sz="1600" dirty="0" smtClean="0"/>
                            <a:t>Outdoor</a:t>
                          </a:r>
                          <a:endParaRPr lang="en-US" sz="1600" dirty="0"/>
                        </a:p>
                      </a:txBody>
                      <a:tcPr anchor="ctr">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tcPr>
                    </a:tc>
                    <a:extLst>
                      <a:ext uri="{0D108BD9-81ED-4DB2-BD59-A6C34878D82A}">
                        <a16:rowId xmlns:a16="http://schemas.microsoft.com/office/drawing/2014/main" val="2632380095"/>
                      </a:ext>
                    </a:extLst>
                  </a:tr>
                  <a:tr h="370840">
                    <a:tc gridSpan="3" vMerge="1">
                      <a:txBody>
                        <a:bodyPr/>
                        <a:lstStyle/>
                        <a:p>
                          <a:pPr algn="ctr"/>
                          <a:endParaRPr lang="en-US" dirty="0"/>
                        </a:p>
                      </a:txBody>
                      <a:tcPr anchor="ctr"/>
                    </a:tc>
                    <a:tc hMerge="1" vMerge="1">
                      <a:txBody>
                        <a:bodyPr/>
                        <a:lstStyle/>
                        <a:p>
                          <a:pPr algn="ctr"/>
                          <a:endParaRPr lang="en-US" dirty="0"/>
                        </a:p>
                      </a:txBody>
                      <a:tcPr anchor="ctr"/>
                    </a:tc>
                    <a:tc hMerge="1" vMerge="1">
                      <a:txBody>
                        <a:bodyPr/>
                        <a:lstStyle/>
                        <a:p>
                          <a:endParaRPr lang="en-US"/>
                        </a:p>
                      </a:txBody>
                      <a:tcPr/>
                    </a:tc>
                    <a:tc>
                      <a:txBody>
                        <a:bodyPr/>
                        <a:lstStyle/>
                        <a:p>
                          <a:pPr algn="ctr"/>
                          <a:r>
                            <a:rPr lang="en-US" sz="1600" b="1" dirty="0" smtClean="0"/>
                            <a:t>Normal</a:t>
                          </a:r>
                          <a:endParaRPr lang="en-US" sz="1600" b="1" dirty="0"/>
                        </a:p>
                      </a:txBody>
                      <a:tcPr anchor="ctr"/>
                    </a:tc>
                    <a:tc>
                      <a:txBody>
                        <a:bodyPr/>
                        <a:lstStyle/>
                        <a:p>
                          <a:pPr algn="ctr"/>
                          <a:r>
                            <a:rPr lang="en-US" sz="1600" b="1" dirty="0" smtClean="0">
                              <a:solidFill>
                                <a:srgbClr val="FF6600"/>
                              </a:solidFill>
                            </a:rPr>
                            <a:t>Emergency</a:t>
                          </a:r>
                          <a:endParaRPr lang="en-US" sz="1600" b="1" dirty="0">
                            <a:solidFill>
                              <a:srgbClr val="FF6600"/>
                            </a:solidFill>
                          </a:endParaRPr>
                        </a:p>
                      </a:txBody>
                      <a:tcPr anchor="ctr"/>
                    </a:tc>
                    <a:tc vMerge="1">
                      <a:txBody>
                        <a:bodyPr/>
                        <a:lstStyle/>
                        <a:p>
                          <a:pPr algn="ctr"/>
                          <a:endParaRPr lang="en-US" dirty="0"/>
                        </a:p>
                      </a:txBody>
                      <a:tcPr anchor="ctr"/>
                    </a:tc>
                    <a:extLst>
                      <a:ext uri="{0D108BD9-81ED-4DB2-BD59-A6C34878D82A}">
                        <a16:rowId xmlns:a16="http://schemas.microsoft.com/office/drawing/2014/main" val="2228188668"/>
                      </a:ext>
                    </a:extLst>
                  </a:tr>
                  <a:tr h="370840">
                    <a:tc rowSpan="2">
                      <a:txBody>
                        <a:bodyPr/>
                        <a:lstStyle/>
                        <a:p>
                          <a:pPr algn="ctr"/>
                          <a:r>
                            <a:rPr lang="en-US" sz="1600" dirty="0" smtClean="0"/>
                            <a:t>Map</a:t>
                          </a:r>
                          <a:endParaRPr lang="en-US" sz="1600" dirty="0"/>
                        </a:p>
                      </a:txBody>
                      <a:tcPr vert="vert270" anchor="ctr">
                        <a:lnL w="38100" cap="flat" cmpd="sng" algn="ctr">
                          <a:solidFill>
                            <a:schemeClr val="tx2"/>
                          </a:solidFill>
                          <a:prstDash val="solid"/>
                          <a:round/>
                          <a:headEnd type="none" w="med" len="med"/>
                          <a:tailEnd type="none" w="med" len="med"/>
                        </a:lnL>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𝐿</m:t>
                                </m:r>
                              </m:oMath>
                            </m:oMathPara>
                          </a14:m>
                          <a:endParaRPr lang="en-US" sz="1600" dirty="0"/>
                        </a:p>
                      </a:txBody>
                      <a:tcPr anchor="ctr"/>
                    </a:tc>
                    <a:tc>
                      <a:txBody>
                        <a:bodyPr/>
                        <a:lstStyle/>
                        <a:p>
                          <a:pPr algn="l"/>
                          <a:r>
                            <a:rPr lang="en-US" sz="1600" dirty="0" smtClean="0"/>
                            <a:t>Number of spots</a:t>
                          </a:r>
                          <a:endParaRPr lang="en-US" sz="1600" dirty="0"/>
                        </a:p>
                      </a:txBody>
                      <a:tcPr anchor="ctr"/>
                    </a:tc>
                    <a:tc gridSpan="2">
                      <a:txBody>
                        <a:bodyPr/>
                        <a:lstStyle/>
                        <a:p>
                          <a:pPr algn="ctr"/>
                          <a:r>
                            <a:rPr lang="en-US" sz="1600" dirty="0" smtClean="0"/>
                            <a:t>60</a:t>
                          </a:r>
                          <a:endParaRPr lang="en-US" sz="1600" dirty="0"/>
                        </a:p>
                      </a:txBody>
                      <a:tcPr anchor="ctr"/>
                    </a:tc>
                    <a:tc hMerge="1">
                      <a:txBody>
                        <a:bodyPr/>
                        <a:lstStyle/>
                        <a:p>
                          <a:pPr algn="ctr"/>
                          <a:endParaRPr lang="en-US" dirty="0"/>
                        </a:p>
                      </a:txBody>
                      <a:tcPr anchor="ctr"/>
                    </a:tc>
                    <a:tc>
                      <a:txBody>
                        <a:bodyPr/>
                        <a:lstStyle/>
                        <a:p>
                          <a:pPr algn="ctr"/>
                          <a:r>
                            <a:rPr lang="en-US" sz="1600" dirty="0" smtClean="0"/>
                            <a:t>63</a:t>
                          </a:r>
                          <a:endParaRPr lang="en-US" sz="1600" dirty="0"/>
                        </a:p>
                      </a:txBody>
                      <a:tcPr anchor="ct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2883332409"/>
                      </a:ext>
                    </a:extLst>
                  </a:tr>
                  <a:tr h="370840">
                    <a:tc vMerge="1">
                      <a:txBody>
                        <a:bodyPr/>
                        <a:lstStyle/>
                        <a:p>
                          <a:pPr algn="ct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𝐺</m:t>
                                </m:r>
                              </m:oMath>
                            </m:oMathPara>
                          </a14:m>
                          <a:endParaRPr lang="en-US" sz="1600" dirty="0"/>
                        </a:p>
                      </a:txBody>
                      <a:tcPr anchor="ctr"/>
                    </a:tc>
                    <a:tc>
                      <a:txBody>
                        <a:bodyPr/>
                        <a:lstStyle/>
                        <a:p>
                          <a:pPr algn="l"/>
                          <a:r>
                            <a:rPr lang="en-US" sz="1600" dirty="0" smtClean="0"/>
                            <a:t>Pairwise traveling time</a:t>
                          </a:r>
                          <a:endParaRPr lang="en-US" sz="1600" dirty="0"/>
                        </a:p>
                      </a:txBody>
                      <a:tcPr anchor="ctr"/>
                    </a:tc>
                    <a:tc gridSpan="2">
                      <a:txBody>
                        <a:bodyPr/>
                        <a:lstStyle/>
                        <a:p>
                          <a:pPr algn="ctr"/>
                          <a:r>
                            <a:rPr lang="en-US" sz="1600" dirty="0" smtClean="0"/>
                            <a:t>≤ 53 sec</a:t>
                          </a:r>
                          <a:endParaRPr lang="en-US" sz="1600" dirty="0"/>
                        </a:p>
                      </a:txBody>
                      <a:tcPr anchor="ctr"/>
                    </a:tc>
                    <a:tc hMerge="1">
                      <a:txBody>
                        <a:bodyPr/>
                        <a:lstStyle/>
                        <a:p>
                          <a:pPr algn="ctr"/>
                          <a:endParaRPr lang="en-US" dirty="0"/>
                        </a:p>
                      </a:txBody>
                      <a:tcPr anchor="ctr"/>
                    </a:tc>
                    <a:tc>
                      <a:txBody>
                        <a:bodyPr/>
                        <a:lstStyle/>
                        <a:p>
                          <a:pPr algn="ctr"/>
                          <a:r>
                            <a:rPr lang="en-US" sz="1600" dirty="0" smtClean="0"/>
                            <a:t>≤ 73 min</a:t>
                          </a:r>
                          <a:endParaRPr lang="en-US" sz="1600" dirty="0"/>
                        </a:p>
                      </a:txBody>
                      <a:tcPr anchor="ctr">
                        <a:lnR w="38100" cap="flat" cmpd="sng" algn="ctr">
                          <a:solidFill>
                            <a:schemeClr val="tx2"/>
                          </a:solidFill>
                          <a:prstDash val="solid"/>
                          <a:round/>
                          <a:headEnd type="none" w="med" len="med"/>
                          <a:tailEnd type="none" w="med" len="med"/>
                        </a:lnR>
                        <a:solidFill>
                          <a:srgbClr val="FFFF00"/>
                        </a:solidFill>
                      </a:tcPr>
                    </a:tc>
                    <a:extLst>
                      <a:ext uri="{0D108BD9-81ED-4DB2-BD59-A6C34878D82A}">
                        <a16:rowId xmlns:a16="http://schemas.microsoft.com/office/drawing/2014/main" val="1353467840"/>
                      </a:ext>
                    </a:extLst>
                  </a:tr>
                  <a:tr h="370840">
                    <a:tc rowSpan="3">
                      <a:txBody>
                        <a:bodyPr/>
                        <a:lstStyle/>
                        <a:p>
                          <a:pPr algn="ctr"/>
                          <a:r>
                            <a:rPr lang="en-US" sz="1600" dirty="0" smtClean="0"/>
                            <a:t>Sensors</a:t>
                          </a:r>
                          <a:endParaRPr lang="en-US" sz="1600" dirty="0"/>
                        </a:p>
                      </a:txBody>
                      <a:tcPr vert="vert270" anchor="ctr">
                        <a:lnL w="38100" cap="flat" cmpd="sng" algn="ctr">
                          <a:solidFill>
                            <a:schemeClr val="tx2"/>
                          </a:solidFill>
                          <a:prstDash val="solid"/>
                          <a:round/>
                          <a:headEnd type="none" w="med" len="med"/>
                          <a:tailEnd type="none" w="med" len="med"/>
                        </a:lnL>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𝐾</m:t>
                                </m:r>
                              </m:oMath>
                            </m:oMathPara>
                          </a14:m>
                          <a:endParaRPr lang="en-US" sz="1600" dirty="0"/>
                        </a:p>
                      </a:txBody>
                      <a:tcPr anchor="ctr"/>
                    </a:tc>
                    <a:tc>
                      <a:txBody>
                        <a:bodyPr/>
                        <a:lstStyle/>
                        <a:p>
                          <a:pPr algn="l"/>
                          <a:r>
                            <a:rPr lang="en-US" sz="1600" dirty="0" smtClean="0"/>
                            <a:t>Number of types</a:t>
                          </a:r>
                          <a:endParaRPr lang="en-US" sz="1600" dirty="0"/>
                        </a:p>
                      </a:txBody>
                      <a:tcPr anchor="ctr"/>
                    </a:tc>
                    <a:tc gridSpan="2">
                      <a:txBody>
                        <a:bodyPr/>
                        <a:lstStyle/>
                        <a:p>
                          <a:pPr algn="ctr"/>
                          <a:r>
                            <a:rPr lang="en-US" sz="1600" dirty="0" smtClean="0"/>
                            <a:t>10</a:t>
                          </a:r>
                          <a:endParaRPr lang="en-US" sz="1600" dirty="0"/>
                        </a:p>
                      </a:txBody>
                      <a:tcPr anchor="ctr"/>
                    </a:tc>
                    <a:tc hMerge="1">
                      <a:txBody>
                        <a:bodyPr/>
                        <a:lstStyle/>
                        <a:p>
                          <a:pPr algn="ctr"/>
                          <a:endParaRPr lang="en-US" dirty="0"/>
                        </a:p>
                      </a:txBody>
                      <a:tcPr anchor="ctr"/>
                    </a:tc>
                    <a:tc>
                      <a:txBody>
                        <a:bodyPr/>
                        <a:lstStyle/>
                        <a:p>
                          <a:pPr algn="ctr"/>
                          <a:r>
                            <a:rPr lang="en-US" sz="1600" dirty="0" smtClean="0"/>
                            <a:t>8</a:t>
                          </a:r>
                          <a:endParaRPr lang="en-US" sz="1600" dirty="0"/>
                        </a:p>
                      </a:txBody>
                      <a:tcPr anchor="ct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2612286608"/>
                      </a:ext>
                    </a:extLst>
                  </a:tr>
                  <a:tr h="370840">
                    <a:tc vMerge="1">
                      <a:txBody>
                        <a:bodyPr/>
                        <a:lstStyle/>
                        <a:p>
                          <a:pPr algn="ct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𝜏</m:t>
                                    </m:r>
                                  </m:e>
                                  <m:sub>
                                    <m:r>
                                      <a:rPr lang="en-US" sz="1600" b="0" i="1" smtClean="0">
                                        <a:latin typeface="Cambria Math" panose="02040503050406030204" pitchFamily="18" charset="0"/>
                                      </a:rPr>
                                      <m:t>𝑘</m:t>
                                    </m:r>
                                  </m:sub>
                                </m:sSub>
                              </m:oMath>
                            </m:oMathPara>
                          </a14:m>
                          <a:endParaRPr lang="en-US" sz="1600" dirty="0"/>
                        </a:p>
                      </a:txBody>
                      <a:tcPr anchor="ctr"/>
                    </a:tc>
                    <a:tc>
                      <a:txBody>
                        <a:bodyPr/>
                        <a:lstStyle/>
                        <a:p>
                          <a:pPr algn="l"/>
                          <a:r>
                            <a:rPr lang="en-US" sz="1600" dirty="0" smtClean="0"/>
                            <a:t>Calibration time</a:t>
                          </a:r>
                          <a:endParaRPr lang="en-US" sz="1600" dirty="0"/>
                        </a:p>
                      </a:txBody>
                      <a:tcPr anchor="ctr"/>
                    </a:tc>
                    <a:tc gridSpan="2">
                      <a:txBody>
                        <a:bodyPr/>
                        <a:lstStyle/>
                        <a:p>
                          <a:pPr algn="ctr"/>
                          <a:r>
                            <a:rPr lang="en-US" sz="1600" dirty="0" smtClean="0"/>
                            <a:t>1~30</a:t>
                          </a:r>
                          <a:r>
                            <a:rPr lang="en-US" sz="1600" baseline="0" dirty="0" smtClean="0"/>
                            <a:t> min</a:t>
                          </a:r>
                          <a:endParaRPr lang="en-US" sz="1600" dirty="0"/>
                        </a:p>
                      </a:txBody>
                      <a:tcPr anchor="ctr"/>
                    </a:tc>
                    <a:tc hMerge="1">
                      <a:txBody>
                        <a:bodyPr/>
                        <a:lstStyle/>
                        <a:p>
                          <a:pPr algn="ctr"/>
                          <a:endParaRPr lang="en-US" dirty="0"/>
                        </a:p>
                      </a:txBody>
                      <a:tcPr anchor="ctr"/>
                    </a:tc>
                    <a:tc>
                      <a:txBody>
                        <a:bodyPr/>
                        <a:lstStyle/>
                        <a:p>
                          <a:pPr algn="ctr"/>
                          <a:r>
                            <a:rPr lang="en-US" sz="1600" dirty="0" smtClean="0"/>
                            <a:t>0.25~1 min</a:t>
                          </a:r>
                          <a:endParaRPr lang="en-US" sz="1600" dirty="0"/>
                        </a:p>
                      </a:txBody>
                      <a:tcPr anchor="ct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3032511206"/>
                      </a:ext>
                    </a:extLst>
                  </a:tr>
                  <a:tr h="370840">
                    <a:tc vMerge="1">
                      <a:txBody>
                        <a:bodyPr/>
                        <a:lstStyle/>
                        <a:p>
                          <a:pPr algn="ct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𝑇</m:t>
                                    </m:r>
                                  </m:e>
                                  <m:sub>
                                    <m:r>
                                      <a:rPr lang="en-US" sz="1600" b="0" i="1" smtClean="0">
                                        <a:latin typeface="Cambria Math" panose="02040503050406030204" pitchFamily="18" charset="0"/>
                                      </a:rPr>
                                      <m:t>𝑘</m:t>
                                    </m:r>
                                  </m:sub>
                                </m:sSub>
                              </m:oMath>
                            </m:oMathPara>
                          </a14:m>
                          <a:endParaRPr lang="en-US" sz="1600" dirty="0"/>
                        </a:p>
                      </a:txBody>
                      <a:tcPr anchor="ctr"/>
                    </a:tc>
                    <a:tc>
                      <a:txBody>
                        <a:bodyPr/>
                        <a:lstStyle/>
                        <a:p>
                          <a:pPr algn="l"/>
                          <a:r>
                            <a:rPr lang="en-US" sz="1600" dirty="0" smtClean="0"/>
                            <a:t>Calibration period</a:t>
                          </a:r>
                          <a:endParaRPr lang="en-US" sz="1600" dirty="0"/>
                        </a:p>
                      </a:txBody>
                      <a:tcPr anchor="ctr"/>
                    </a:tc>
                    <a:tc>
                      <a:txBody>
                        <a:bodyPr/>
                        <a:lstStyle/>
                        <a:p>
                          <a:pPr algn="ctr"/>
                          <a:r>
                            <a:rPr lang="en-US" sz="1600" dirty="0" smtClean="0"/>
                            <a:t>14~91 days</a:t>
                          </a:r>
                          <a:endParaRPr lang="en-US" sz="1600" dirty="0"/>
                        </a:p>
                      </a:txBody>
                      <a:tcPr anchor="ctr"/>
                    </a:tc>
                    <a:tc>
                      <a:txBody>
                        <a:bodyPr/>
                        <a:lstStyle/>
                        <a:p>
                          <a:pPr algn="ctr"/>
                          <a:r>
                            <a:rPr lang="en-US" sz="1600" dirty="0" smtClean="0"/>
                            <a:t>7~91 days</a:t>
                          </a:r>
                          <a:endParaRPr lang="en-US" sz="1600" dirty="0"/>
                        </a:p>
                      </a:txBody>
                      <a:tcPr anchor="ctr"/>
                    </a:tc>
                    <a:tc>
                      <a:txBody>
                        <a:bodyPr/>
                        <a:lstStyle/>
                        <a:p>
                          <a:pPr algn="ctr"/>
                          <a:r>
                            <a:rPr lang="en-US" sz="1600" dirty="0" smtClean="0"/>
                            <a:t>28~123 days</a:t>
                          </a:r>
                          <a:endParaRPr lang="en-US" sz="1600" dirty="0"/>
                        </a:p>
                      </a:txBody>
                      <a:tcPr anchor="ct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241425118"/>
                      </a:ext>
                    </a:extLst>
                  </a:tr>
                  <a:tr h="370840">
                    <a:tc rowSpan="2">
                      <a:txBody>
                        <a:bodyPr/>
                        <a:lstStyle/>
                        <a:p>
                          <a:pPr algn="ctr"/>
                          <a:r>
                            <a:rPr lang="en-US" sz="1600" dirty="0" smtClean="0"/>
                            <a:t>Nodes</a:t>
                          </a:r>
                          <a:endParaRPr lang="en-US" sz="1600" dirty="0"/>
                        </a:p>
                      </a:txBody>
                      <a:tcPr vert="vert270" anchor="ctr">
                        <a:lnL w="38100" cap="flat" cmpd="sng" algn="ctr">
                          <a:solidFill>
                            <a:schemeClr val="tx2"/>
                          </a:solidFill>
                          <a:prstDash val="solid"/>
                          <a:round/>
                          <a:headEnd type="none" w="med" len="med"/>
                          <a:tailEnd type="none" w="med" len="med"/>
                        </a:lnL>
                      </a:tcP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𝑁</m:t>
                                </m:r>
                              </m:oMath>
                            </m:oMathPara>
                          </a14:m>
                          <a:endParaRPr lang="en-US" sz="1600" dirty="0"/>
                        </a:p>
                      </a:txBody>
                      <a:tcPr anchor="ctr"/>
                    </a:tc>
                    <a:tc>
                      <a:txBody>
                        <a:bodyPr/>
                        <a:lstStyle/>
                        <a:p>
                          <a:pPr algn="l"/>
                          <a:r>
                            <a:rPr lang="en-US" sz="1600" dirty="0" smtClean="0"/>
                            <a:t>Number of nodes</a:t>
                          </a:r>
                          <a:endParaRPr lang="en-US" sz="1600" dirty="0"/>
                        </a:p>
                      </a:txBody>
                      <a:tcPr anchor="ctr"/>
                    </a:tc>
                    <a:tc gridSpan="3">
                      <a:txBody>
                        <a:bodyPr/>
                        <a:lstStyle/>
                        <a:p>
                          <a:pPr algn="ctr"/>
                          <a:r>
                            <a:rPr lang="en-US" sz="1600" dirty="0" smtClean="0"/>
                            <a:t>100</a:t>
                          </a:r>
                          <a:r>
                            <a:rPr lang="en-US" sz="1600" baseline="0" dirty="0" smtClean="0"/>
                            <a:t> </a:t>
                          </a:r>
                          <a:r>
                            <a:rPr lang="en-US" sz="1600" i="1" baseline="0" dirty="0" smtClean="0">
                              <a:solidFill>
                                <a:schemeClr val="accent1">
                                  <a:lumMod val="50000"/>
                                </a:schemeClr>
                              </a:solidFill>
                            </a:rPr>
                            <a:t>(varies if used as independent variable)</a:t>
                          </a:r>
                          <a:endParaRPr lang="en-US" sz="1600" i="1" dirty="0">
                            <a:solidFill>
                              <a:schemeClr val="accent1">
                                <a:lumMod val="50000"/>
                              </a:schemeClr>
                            </a:solidFill>
                          </a:endParaRPr>
                        </a:p>
                      </a:txBody>
                      <a:tcPr anchor="ctr">
                        <a:lnR w="38100" cap="flat" cmpd="sng" algn="ctr">
                          <a:solidFill>
                            <a:schemeClr val="tx2"/>
                          </a:solidFill>
                          <a:prstDash val="solid"/>
                          <a:round/>
                          <a:headEnd type="none" w="med" len="med"/>
                          <a:tailEnd type="none" w="med" len="med"/>
                        </a:lnR>
                      </a:tcPr>
                    </a:tc>
                    <a:tc hMerge="1">
                      <a:txBody>
                        <a:bodyPr/>
                        <a:lstStyle/>
                        <a:p>
                          <a:pPr algn="ctr"/>
                          <a:endParaRPr lang="en-US" dirty="0"/>
                        </a:p>
                      </a:txBody>
                      <a:tcPr anchor="ctr"/>
                    </a:tc>
                    <a:tc hMerge="1">
                      <a:txBody>
                        <a:bodyPr/>
                        <a:lstStyle/>
                        <a:p>
                          <a:pPr algn="ctr"/>
                          <a:endParaRPr lang="en-US" dirty="0"/>
                        </a:p>
                      </a:txBody>
                      <a:tcPr anchor="ct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738631168"/>
                      </a:ext>
                    </a:extLst>
                  </a:tr>
                  <a:tr h="370840">
                    <a:tc vMerge="1">
                      <a:txBody>
                        <a:bodyPr/>
                        <a:lstStyle/>
                        <a:p>
                          <a:pPr algn="ct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600" b="1" i="0" smtClean="0">
                                    <a:latin typeface="Cambria Math" panose="02040503050406030204" pitchFamily="18" charset="0"/>
                                  </a:rPr>
                                  <m:t>𝐐</m:t>
                                </m:r>
                              </m:oMath>
                            </m:oMathPara>
                          </a14:m>
                          <a:endParaRPr lang="en-US" sz="1600" b="1" i="0" dirty="0"/>
                        </a:p>
                      </a:txBody>
                      <a:tcPr anchor="ctr"/>
                    </a:tc>
                    <a:tc>
                      <a:txBody>
                        <a:bodyPr/>
                        <a:lstStyle/>
                        <a:p>
                          <a:pPr algn="l"/>
                          <a:r>
                            <a:rPr lang="en-US" sz="1600" dirty="0" smtClean="0"/>
                            <a:t>Sensor</a:t>
                          </a:r>
                          <a:r>
                            <a:rPr lang="en-US" sz="1600" baseline="0" dirty="0" smtClean="0"/>
                            <a:t> presence</a:t>
                          </a:r>
                          <a:endParaRPr lang="en-US" sz="1600" dirty="0"/>
                        </a:p>
                      </a:txBody>
                      <a:tcPr anchor="ctr"/>
                    </a:tc>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dirty="0" smtClean="0"/>
                            <a:t>50</a:t>
                          </a:r>
                          <a:r>
                            <a:rPr lang="en-US" sz="1600" baseline="0" dirty="0" smtClean="0"/>
                            <a:t> </a:t>
                          </a:r>
                          <a:r>
                            <a:rPr lang="en-US" sz="1600" i="1" baseline="0" dirty="0" smtClean="0">
                              <a:solidFill>
                                <a:schemeClr val="accent1">
                                  <a:lumMod val="50000"/>
                                </a:schemeClr>
                              </a:solidFill>
                            </a:rPr>
                            <a:t>(varies if used as independent variable)</a:t>
                          </a:r>
                          <a:endParaRPr lang="en-US" sz="1600" i="1" dirty="0" smtClean="0">
                            <a:solidFill>
                              <a:schemeClr val="accent1">
                                <a:lumMod val="50000"/>
                              </a:schemeClr>
                            </a:solidFill>
                          </a:endParaRPr>
                        </a:p>
                      </a:txBody>
                      <a:tcPr anchor="ctr">
                        <a:lnR w="38100" cap="flat" cmpd="sng" algn="ctr">
                          <a:solidFill>
                            <a:schemeClr val="tx2"/>
                          </a:solidFill>
                          <a:prstDash val="solid"/>
                          <a:round/>
                          <a:headEnd type="none" w="med" len="med"/>
                          <a:tailEnd type="none" w="med" len="med"/>
                        </a:lnR>
                      </a:tcPr>
                    </a:tc>
                    <a:tc hMerge="1">
                      <a:txBody>
                        <a:bodyPr/>
                        <a:lstStyle/>
                        <a:p>
                          <a:pPr algn="ctr"/>
                          <a:endParaRPr lang="en-US" dirty="0"/>
                        </a:p>
                      </a:txBody>
                      <a:tcPr anchor="ctr"/>
                    </a:tc>
                    <a:tc hMerge="1">
                      <a:txBody>
                        <a:bodyPr/>
                        <a:lstStyle/>
                        <a:p>
                          <a:pPr algn="ctr"/>
                          <a:endParaRPr lang="en-US" dirty="0"/>
                        </a:p>
                      </a:txBody>
                      <a:tcPr anchor="ct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3849623771"/>
                      </a:ext>
                    </a:extLst>
                  </a:tr>
                  <a:tr h="370840">
                    <a:tc rowSpan="3">
                      <a:txBody>
                        <a:bodyPr/>
                        <a:lstStyle/>
                        <a:p>
                          <a:pPr algn="ctr"/>
                          <a:r>
                            <a:rPr lang="en-US" sz="1600" dirty="0" smtClean="0"/>
                            <a:t>User req.</a:t>
                          </a:r>
                          <a:endParaRPr lang="en-US" sz="1600" dirty="0"/>
                        </a:p>
                      </a:txBody>
                      <a:tcPr vert="vert270" anchor="ctr">
                        <a:lnL w="38100" cap="flat" cmpd="sng" algn="ctr">
                          <a:solidFill>
                            <a:schemeClr val="tx2"/>
                          </a:solidFill>
                          <a:prstDash val="solid"/>
                          <a:round/>
                          <a:headEnd type="none" w="med" len="med"/>
                          <a:tailEnd type="none" w="med" len="med"/>
                        </a:lnL>
                        <a:lnB w="38100" cap="flat" cmpd="sng" algn="ctr">
                          <a:solidFill>
                            <a:schemeClr val="tx2"/>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rPr>
                                    </m:ctrlPr>
                                  </m:accPr>
                                  <m:e>
                                    <m:r>
                                      <a:rPr lang="en-US" sz="1600" b="0" i="1" smtClean="0">
                                        <a:latin typeface="Cambria Math" panose="02040503050406030204" pitchFamily="18" charset="0"/>
                                      </a:rPr>
                                      <m:t>𝑐</m:t>
                                    </m:r>
                                  </m:e>
                                </m:acc>
                              </m:oMath>
                            </m:oMathPara>
                          </a14:m>
                          <a:endParaRPr lang="en-US" sz="1600" dirty="0"/>
                        </a:p>
                      </a:txBody>
                      <a:tcPr anchor="ctr"/>
                    </a:tc>
                    <a:tc>
                      <a:txBody>
                        <a:bodyPr/>
                        <a:lstStyle/>
                        <a:p>
                          <a:pPr algn="l"/>
                          <a:r>
                            <a:rPr lang="en-US" sz="1600" dirty="0" smtClean="0"/>
                            <a:t>Workload</a:t>
                          </a:r>
                          <a:r>
                            <a:rPr lang="en-US" sz="1600" baseline="0" dirty="0" smtClean="0"/>
                            <a:t> limit</a:t>
                          </a:r>
                          <a:endParaRPr lang="en-US" sz="1600" dirty="0"/>
                        </a:p>
                      </a:txBody>
                      <a:tcPr anchor="ctr"/>
                    </a:tc>
                    <a:tc gridSpan="2">
                      <a:txBody>
                        <a:bodyPr/>
                        <a:lstStyle/>
                        <a:p>
                          <a:pPr algn="ctr"/>
                          <a:r>
                            <a:rPr lang="en-US" sz="1600" dirty="0" smtClean="0"/>
                            <a:t>2 hours</a:t>
                          </a:r>
                          <a:endParaRPr lang="en-US" sz="1600" dirty="0"/>
                        </a:p>
                      </a:txBody>
                      <a:tcPr anchor="ctr"/>
                    </a:tc>
                    <a:tc hMerge="1">
                      <a:txBody>
                        <a:bodyPr/>
                        <a:lstStyle/>
                        <a:p>
                          <a:pPr algn="ctr"/>
                          <a:endParaRPr lang="en-US" dirty="0"/>
                        </a:p>
                      </a:txBody>
                      <a:tcPr anchor="ctr"/>
                    </a:tc>
                    <a:tc>
                      <a:txBody>
                        <a:bodyPr/>
                        <a:lstStyle/>
                        <a:p>
                          <a:pPr algn="ctr"/>
                          <a:r>
                            <a:rPr lang="en-US" sz="1600" dirty="0" smtClean="0"/>
                            <a:t>4 hours</a:t>
                          </a:r>
                          <a:endParaRPr lang="en-US" sz="1600" dirty="0"/>
                        </a:p>
                      </a:txBody>
                      <a:tcPr anchor="ct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3300703278"/>
                      </a:ext>
                    </a:extLst>
                  </a:tr>
                  <a:tr h="370840">
                    <a:tc vMerge="1">
                      <a:txBody>
                        <a:bodyPr/>
                        <a:lstStyle/>
                        <a:p>
                          <a:pPr algn="ct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𝜇</m:t>
                                </m:r>
                              </m:oMath>
                            </m:oMathPara>
                          </a14:m>
                          <a:endParaRPr lang="en-US" sz="1600" dirty="0"/>
                        </a:p>
                      </a:txBody>
                      <a:tcPr anchor="ctr"/>
                    </a:tc>
                    <a:tc>
                      <a:txBody>
                        <a:bodyPr/>
                        <a:lstStyle/>
                        <a:p>
                          <a:pPr algn="l"/>
                          <a:r>
                            <a:rPr lang="en-US" sz="1600" dirty="0" smtClean="0"/>
                            <a:t>Coefficients</a:t>
                          </a:r>
                          <a:endParaRPr lang="en-US" sz="1600" dirty="0"/>
                        </a:p>
                      </a:txBody>
                      <a:tcPr anchor="ctr"/>
                    </a:tc>
                    <a:tc gridSpan="3">
                      <a:txBody>
                        <a:bodyPr/>
                        <a:lstStyle/>
                        <a:p>
                          <a:pPr algn="ct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𝐶</m:t>
                                  </m:r>
                                </m:e>
                                <m:sub>
                                  <m:r>
                                    <m:rPr>
                                      <m:sty m:val="p"/>
                                    </m:rPr>
                                    <a:rPr lang="en-US" sz="1600" b="0" i="0" smtClean="0">
                                      <a:latin typeface="Cambria Math" panose="02040503050406030204" pitchFamily="18" charset="0"/>
                                    </a:rPr>
                                    <m:t>it</m:t>
                                  </m:r>
                                </m:sub>
                              </m:sSub>
                              <m:r>
                                <a:rPr lang="en-US" sz="1600" b="0" i="1" smtClean="0">
                                  <a:latin typeface="Cambria Math" panose="02040503050406030204" pitchFamily="18" charset="0"/>
                                </a:rPr>
                                <m:t>=10000</m:t>
                              </m:r>
                            </m:oMath>
                          </a14:m>
                          <a:r>
                            <a:rPr lang="en-US" sz="1600" dirty="0" smtClean="0"/>
                            <a: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𝜇</m:t>
                                  </m:r>
                                </m:e>
                                <m:sub>
                                  <m:r>
                                    <a:rPr lang="en-US" sz="1600" b="0" i="1" smtClean="0">
                                      <a:latin typeface="Cambria Math" panose="02040503050406030204" pitchFamily="18" charset="0"/>
                                    </a:rPr>
                                    <m:t>0</m:t>
                                  </m:r>
                                </m:sub>
                              </m:sSub>
                              <m:r>
                                <a:rPr lang="en-US" sz="1600" b="0" i="1" smtClean="0">
                                  <a:latin typeface="Cambria Math" panose="02040503050406030204" pitchFamily="18" charset="0"/>
                                </a:rPr>
                                <m:t>=1</m:t>
                              </m:r>
                            </m:oMath>
                          </a14:m>
                          <a:r>
                            <a:rPr lang="en-US" sz="1600" dirty="0" smtClean="0"/>
                            <a: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𝜇</m:t>
                                  </m:r>
                                </m:e>
                                <m:sub>
                                  <m:r>
                                    <a:rPr lang="en-US" sz="1600" b="0" i="1" smtClean="0">
                                      <a:latin typeface="Cambria Math" panose="02040503050406030204" pitchFamily="18" charset="0"/>
                                    </a:rPr>
                                    <m:t>𝑤</m:t>
                                  </m:r>
                                </m:sub>
                              </m:sSub>
                              <m:r>
                                <a:rPr lang="en-US" sz="1600" b="0" i="1" smtClean="0">
                                  <a:latin typeface="Cambria Math" panose="02040503050406030204" pitchFamily="18" charset="0"/>
                                </a:rPr>
                                <m:t>=5</m:t>
                              </m:r>
                            </m:oMath>
                          </a14:m>
                          <a:r>
                            <a:rPr lang="en-US" sz="1600" dirty="0" smtClean="0"/>
                            <a:t>,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𝜇</m:t>
                                  </m:r>
                                </m:e>
                                <m:sub>
                                  <m:r>
                                    <a:rPr lang="en-US" sz="1600" b="0" i="1" smtClean="0">
                                      <a:latin typeface="Cambria Math" panose="02040503050406030204" pitchFamily="18" charset="0"/>
                                    </a:rPr>
                                    <m:t>𝑐</m:t>
                                  </m:r>
                                </m:sub>
                              </m:sSub>
                              <m:r>
                                <a:rPr lang="en-US" sz="1600" b="0" i="1" smtClean="0">
                                  <a:latin typeface="Cambria Math" panose="02040503050406030204" pitchFamily="18" charset="0"/>
                                </a:rPr>
                                <m:t>=1</m:t>
                              </m:r>
                            </m:oMath>
                          </a14:m>
                          <a:endParaRPr lang="en-US" sz="1600" dirty="0"/>
                        </a:p>
                      </a:txBody>
                      <a:tcPr anchor="ctr">
                        <a:lnR w="38100" cap="flat" cmpd="sng" algn="ctr">
                          <a:solidFill>
                            <a:schemeClr val="tx2"/>
                          </a:solidFill>
                          <a:prstDash val="solid"/>
                          <a:round/>
                          <a:headEnd type="none" w="med" len="med"/>
                          <a:tailEnd type="none" w="med" len="med"/>
                        </a:lnR>
                      </a:tcPr>
                    </a:tc>
                    <a:tc hMerge="1">
                      <a:txBody>
                        <a:bodyPr/>
                        <a:lstStyle/>
                        <a:p>
                          <a:pPr algn="ctr"/>
                          <a:endParaRPr lang="en-US" dirty="0"/>
                        </a:p>
                      </a:txBody>
                      <a:tcPr anchor="ctr"/>
                    </a:tc>
                    <a:tc hMerge="1">
                      <a:txBody>
                        <a:bodyPr/>
                        <a:lstStyle/>
                        <a:p>
                          <a:pPr algn="ctr"/>
                          <a:endParaRPr lang="en-US" dirty="0"/>
                        </a:p>
                      </a:txBody>
                      <a:tcPr anchor="ct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2013872418"/>
                      </a:ext>
                    </a:extLst>
                  </a:tr>
                  <a:tr h="370840">
                    <a:tc vMerge="1">
                      <a:txBody>
                        <a:bodyPr/>
                        <a:lstStyle/>
                        <a:p>
                          <a:pPr algn="ct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𝑇</m:t>
                                </m:r>
                              </m:oMath>
                            </m:oMathPara>
                          </a14:m>
                          <a:endParaRPr lang="en-US" sz="1600" dirty="0"/>
                        </a:p>
                      </a:txBody>
                      <a:tcPr anchor="ctr">
                        <a:lnB w="38100" cap="flat" cmpd="sng" algn="ctr">
                          <a:solidFill>
                            <a:schemeClr val="tx2"/>
                          </a:solidFill>
                          <a:prstDash val="solid"/>
                          <a:round/>
                          <a:headEnd type="none" w="med" len="med"/>
                          <a:tailEnd type="none" w="med" len="med"/>
                        </a:lnB>
                      </a:tcPr>
                    </a:tc>
                    <a:tc>
                      <a:txBody>
                        <a:bodyPr/>
                        <a:lstStyle/>
                        <a:p>
                          <a:pPr algn="l"/>
                          <a:r>
                            <a:rPr lang="en-US" sz="1600" dirty="0" smtClean="0"/>
                            <a:t>Maintenance period</a:t>
                          </a:r>
                          <a:endParaRPr lang="en-US" sz="1600" dirty="0"/>
                        </a:p>
                      </a:txBody>
                      <a:tcPr anchor="ctr">
                        <a:lnB w="38100" cap="flat" cmpd="sng" algn="ctr">
                          <a:solidFill>
                            <a:schemeClr val="tx2"/>
                          </a:solidFill>
                          <a:prstDash val="solid"/>
                          <a:round/>
                          <a:headEnd type="none" w="med" len="med"/>
                          <a:tailEnd type="none" w="med" len="med"/>
                        </a:lnB>
                      </a:tcPr>
                    </a:tc>
                    <a:tc gridSpan="3">
                      <a:txBody>
                        <a:bodyPr/>
                        <a:lstStyle/>
                        <a:p>
                          <a:pPr algn="ctr"/>
                          <a:r>
                            <a:rPr lang="en-US" sz="1600" dirty="0" smtClean="0"/>
                            <a:t>360 days</a:t>
                          </a:r>
                          <a:endParaRPr lang="en-US" sz="1600" dirty="0"/>
                        </a:p>
                      </a:txBody>
                      <a:tcPr anchor="ctr">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tcPr>
                    </a:tc>
                    <a:tc hMerge="1">
                      <a:txBody>
                        <a:bodyPr/>
                        <a:lstStyle/>
                        <a:p>
                          <a:pPr algn="ctr"/>
                          <a:endParaRPr lang="en-US"/>
                        </a:p>
                      </a:txBody>
                      <a:tcPr anchor="ctr">
                        <a:lnB w="38100" cap="flat" cmpd="sng" algn="ctr">
                          <a:solidFill>
                            <a:schemeClr val="tx2"/>
                          </a:solidFill>
                          <a:prstDash val="solid"/>
                          <a:round/>
                          <a:headEnd type="none" w="med" len="med"/>
                          <a:tailEnd type="none" w="med" len="med"/>
                        </a:lnB>
                      </a:tcPr>
                    </a:tc>
                    <a:tc hMerge="1">
                      <a:txBody>
                        <a:bodyPr/>
                        <a:lstStyle/>
                        <a:p>
                          <a:pPr algn="ctr"/>
                          <a:endParaRPr lang="en-US" dirty="0"/>
                        </a:p>
                      </a:txBody>
                      <a:tcPr anchor="ctr">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873213149"/>
                      </a:ext>
                    </a:extLst>
                  </a:tr>
                </a:tbl>
              </a:graphicData>
            </a:graphic>
          </p:graphicFrame>
        </mc:Choice>
        <mc:Fallback xmlns="">
          <p:graphicFrame>
            <p:nvGraphicFramePr>
              <p:cNvPr id="5" name="Content Placeholder 4"/>
              <p:cNvGraphicFramePr>
                <a:graphicFrameLocks noGrp="1"/>
              </p:cNvGraphicFramePr>
              <p:nvPr>
                <p:ph idx="1"/>
                <p:extLst>
                  <p:ext uri="{D42A27DB-BD31-4B8C-83A1-F6EECF244321}">
                    <p14:modId xmlns:p14="http://schemas.microsoft.com/office/powerpoint/2010/main" val="3643552392"/>
                  </p:ext>
                </p:extLst>
              </p:nvPr>
            </p:nvGraphicFramePr>
            <p:xfrm>
              <a:off x="1028700" y="1703388"/>
              <a:ext cx="7200900" cy="4450080"/>
            </p:xfrm>
            <a:graphic>
              <a:graphicData uri="http://schemas.openxmlformats.org/drawingml/2006/table">
                <a:tbl>
                  <a:tblPr firstRow="1" firstCol="1" bandRow="1">
                    <a:tableStyleId>{5C22544A-7EE6-4342-B048-85BDC9FD1C3A}</a:tableStyleId>
                  </a:tblPr>
                  <a:tblGrid>
                    <a:gridCol w="468289">
                      <a:extLst>
                        <a:ext uri="{9D8B030D-6E8A-4147-A177-3AD203B41FA5}">
                          <a16:colId xmlns:a16="http://schemas.microsoft.com/office/drawing/2014/main" val="724120932"/>
                        </a:ext>
                      </a:extLst>
                    </a:gridCol>
                    <a:gridCol w="468289">
                      <a:extLst>
                        <a:ext uri="{9D8B030D-6E8A-4147-A177-3AD203B41FA5}">
                          <a16:colId xmlns:a16="http://schemas.microsoft.com/office/drawing/2014/main" val="2204829478"/>
                        </a:ext>
                      </a:extLst>
                    </a:gridCol>
                    <a:gridCol w="2238232">
                      <a:extLst>
                        <a:ext uri="{9D8B030D-6E8A-4147-A177-3AD203B41FA5}">
                          <a16:colId xmlns:a16="http://schemas.microsoft.com/office/drawing/2014/main" val="1625279078"/>
                        </a:ext>
                      </a:extLst>
                    </a:gridCol>
                    <a:gridCol w="1342030">
                      <a:extLst>
                        <a:ext uri="{9D8B030D-6E8A-4147-A177-3AD203B41FA5}">
                          <a16:colId xmlns:a16="http://schemas.microsoft.com/office/drawing/2014/main" val="4159449376"/>
                        </a:ext>
                      </a:extLst>
                    </a:gridCol>
                    <a:gridCol w="1342030">
                      <a:extLst>
                        <a:ext uri="{9D8B030D-6E8A-4147-A177-3AD203B41FA5}">
                          <a16:colId xmlns:a16="http://schemas.microsoft.com/office/drawing/2014/main" val="2621638036"/>
                        </a:ext>
                      </a:extLst>
                    </a:gridCol>
                    <a:gridCol w="1342030">
                      <a:extLst>
                        <a:ext uri="{9D8B030D-6E8A-4147-A177-3AD203B41FA5}">
                          <a16:colId xmlns:a16="http://schemas.microsoft.com/office/drawing/2014/main" val="2212713021"/>
                        </a:ext>
                      </a:extLst>
                    </a:gridCol>
                  </a:tblGrid>
                  <a:tr h="370840">
                    <a:tc rowSpan="2" gridSpan="3">
                      <a:txBody>
                        <a:bodyPr/>
                        <a:lstStyle/>
                        <a:p>
                          <a:pPr algn="ctr"/>
                          <a:r>
                            <a:rPr lang="en-US" sz="1600" dirty="0" smtClean="0"/>
                            <a:t>Input data</a:t>
                          </a:r>
                          <a:endParaRPr lang="en-US" sz="1600" dirty="0"/>
                        </a:p>
                      </a:txBody>
                      <a:tcPr anchor="ctr">
                        <a:lnL w="38100" cap="flat" cmpd="sng" algn="ctr">
                          <a:solidFill>
                            <a:schemeClr val="tx2"/>
                          </a:solidFill>
                          <a:prstDash val="solid"/>
                          <a:round/>
                          <a:headEnd type="none" w="med" len="med"/>
                          <a:tailEnd type="none" w="med" len="med"/>
                        </a:lnL>
                        <a:lnT w="38100" cap="flat" cmpd="sng" algn="ctr">
                          <a:solidFill>
                            <a:schemeClr val="tx2"/>
                          </a:solidFill>
                          <a:prstDash val="solid"/>
                          <a:round/>
                          <a:headEnd type="none" w="med" len="med"/>
                          <a:tailEnd type="none" w="med" len="med"/>
                        </a:lnT>
                      </a:tcPr>
                    </a:tc>
                    <a:tc rowSpan="2" hMerge="1">
                      <a:txBody>
                        <a:bodyPr/>
                        <a:lstStyle/>
                        <a:p>
                          <a:pPr algn="ctr"/>
                          <a:endParaRPr lang="en-US"/>
                        </a:p>
                      </a:txBody>
                      <a:tcPr anchor="ctr"/>
                    </a:tc>
                    <a:tc rowSpan="2" hMerge="1">
                      <a:txBody>
                        <a:bodyPr/>
                        <a:lstStyle/>
                        <a:p>
                          <a:endParaRPr lang="en-US"/>
                        </a:p>
                      </a:txBody>
                      <a:tcPr/>
                    </a:tc>
                    <a:tc gridSpan="2">
                      <a:txBody>
                        <a:bodyPr/>
                        <a:lstStyle/>
                        <a:p>
                          <a:pPr algn="ctr"/>
                          <a:r>
                            <a:rPr lang="en-US" sz="1600" dirty="0" smtClean="0"/>
                            <a:t>Indoor</a:t>
                          </a:r>
                          <a:endParaRPr lang="en-US" sz="1600" dirty="0"/>
                        </a:p>
                      </a:txBody>
                      <a:tcPr anchor="ctr">
                        <a:lnT w="38100" cap="flat" cmpd="sng" algn="ctr">
                          <a:solidFill>
                            <a:schemeClr val="tx2"/>
                          </a:solidFill>
                          <a:prstDash val="solid"/>
                          <a:round/>
                          <a:headEnd type="none" w="med" len="med"/>
                          <a:tailEnd type="none" w="med" len="med"/>
                        </a:lnT>
                      </a:tcPr>
                    </a:tc>
                    <a:tc hMerge="1">
                      <a:txBody>
                        <a:bodyPr/>
                        <a:lstStyle/>
                        <a:p>
                          <a:pPr algn="ctr"/>
                          <a:endParaRPr lang="en-US" dirty="0"/>
                        </a:p>
                      </a:txBody>
                      <a:tcPr anchor="ctr">
                        <a:lnT w="38100" cap="flat" cmpd="sng" algn="ctr">
                          <a:solidFill>
                            <a:schemeClr val="tx2"/>
                          </a:solidFill>
                          <a:prstDash val="solid"/>
                          <a:round/>
                          <a:headEnd type="none" w="med" len="med"/>
                          <a:tailEnd type="none" w="med" len="med"/>
                        </a:lnT>
                      </a:tcPr>
                    </a:tc>
                    <a:tc rowSpan="2">
                      <a:txBody>
                        <a:bodyPr/>
                        <a:lstStyle/>
                        <a:p>
                          <a:pPr algn="ctr"/>
                          <a:r>
                            <a:rPr lang="en-US" sz="1600" dirty="0" smtClean="0"/>
                            <a:t>Outdoor</a:t>
                          </a:r>
                          <a:endParaRPr lang="en-US" sz="1600" dirty="0"/>
                        </a:p>
                      </a:txBody>
                      <a:tcPr anchor="ctr">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tcPr>
                    </a:tc>
                    <a:extLst>
                      <a:ext uri="{0D108BD9-81ED-4DB2-BD59-A6C34878D82A}">
                        <a16:rowId xmlns:a16="http://schemas.microsoft.com/office/drawing/2014/main" val="2632380095"/>
                      </a:ext>
                    </a:extLst>
                  </a:tr>
                  <a:tr h="370840">
                    <a:tc gridSpan="3" vMerge="1">
                      <a:txBody>
                        <a:bodyPr/>
                        <a:lstStyle/>
                        <a:p>
                          <a:pPr algn="ctr"/>
                          <a:endParaRPr lang="en-US" dirty="0"/>
                        </a:p>
                      </a:txBody>
                      <a:tcPr anchor="ctr"/>
                    </a:tc>
                    <a:tc hMerge="1" vMerge="1">
                      <a:txBody>
                        <a:bodyPr/>
                        <a:lstStyle/>
                        <a:p>
                          <a:pPr algn="ctr"/>
                          <a:endParaRPr lang="en-US" dirty="0"/>
                        </a:p>
                      </a:txBody>
                      <a:tcPr anchor="ctr"/>
                    </a:tc>
                    <a:tc hMerge="1" vMerge="1">
                      <a:txBody>
                        <a:bodyPr/>
                        <a:lstStyle/>
                        <a:p>
                          <a:endParaRPr lang="en-US"/>
                        </a:p>
                      </a:txBody>
                      <a:tcPr/>
                    </a:tc>
                    <a:tc>
                      <a:txBody>
                        <a:bodyPr/>
                        <a:lstStyle/>
                        <a:p>
                          <a:pPr algn="ctr"/>
                          <a:r>
                            <a:rPr lang="en-US" sz="1600" b="1" dirty="0" smtClean="0"/>
                            <a:t>Normal</a:t>
                          </a:r>
                          <a:endParaRPr lang="en-US" sz="1600" b="1" dirty="0"/>
                        </a:p>
                      </a:txBody>
                      <a:tcPr anchor="ctr"/>
                    </a:tc>
                    <a:tc>
                      <a:txBody>
                        <a:bodyPr/>
                        <a:lstStyle/>
                        <a:p>
                          <a:pPr algn="ctr"/>
                          <a:r>
                            <a:rPr lang="en-US" sz="1600" b="1" dirty="0" smtClean="0">
                              <a:solidFill>
                                <a:srgbClr val="FF6600"/>
                              </a:solidFill>
                            </a:rPr>
                            <a:t>Emergency</a:t>
                          </a:r>
                          <a:endParaRPr lang="en-US" sz="1600" b="1" dirty="0">
                            <a:solidFill>
                              <a:srgbClr val="FF6600"/>
                            </a:solidFill>
                          </a:endParaRPr>
                        </a:p>
                      </a:txBody>
                      <a:tcPr anchor="ctr"/>
                    </a:tc>
                    <a:tc vMerge="1">
                      <a:txBody>
                        <a:bodyPr/>
                        <a:lstStyle/>
                        <a:p>
                          <a:pPr algn="ctr"/>
                          <a:endParaRPr lang="en-US" dirty="0"/>
                        </a:p>
                      </a:txBody>
                      <a:tcPr anchor="ctr"/>
                    </a:tc>
                    <a:extLst>
                      <a:ext uri="{0D108BD9-81ED-4DB2-BD59-A6C34878D82A}">
                        <a16:rowId xmlns:a16="http://schemas.microsoft.com/office/drawing/2014/main" val="2228188668"/>
                      </a:ext>
                    </a:extLst>
                  </a:tr>
                  <a:tr h="370840">
                    <a:tc rowSpan="2">
                      <a:txBody>
                        <a:bodyPr/>
                        <a:lstStyle/>
                        <a:p>
                          <a:pPr algn="ctr"/>
                          <a:r>
                            <a:rPr lang="en-US" sz="1600" dirty="0" smtClean="0"/>
                            <a:t>Map</a:t>
                          </a:r>
                          <a:endParaRPr lang="en-US" sz="1600" dirty="0"/>
                        </a:p>
                      </a:txBody>
                      <a:tcPr vert="vert270" anchor="ctr">
                        <a:lnL w="38100" cap="flat" cmpd="sng" algn="ctr">
                          <a:solidFill>
                            <a:schemeClr val="tx2"/>
                          </a:solidFill>
                          <a:prstDash val="solid"/>
                          <a:round/>
                          <a:headEnd type="none" w="med" len="med"/>
                          <a:tailEnd type="none" w="med" len="med"/>
                        </a:lnL>
                      </a:tcPr>
                    </a:tc>
                    <a:tc>
                      <a:txBody>
                        <a:bodyPr/>
                        <a:lstStyle/>
                        <a:p>
                          <a:endParaRPr lang="en-US"/>
                        </a:p>
                      </a:txBody>
                      <a:tcPr anchor="ctr">
                        <a:blipFill>
                          <a:blip r:embed="rId2"/>
                          <a:stretch>
                            <a:fillRect l="-103896" t="-204918" r="-1344156" b="-914754"/>
                          </a:stretch>
                        </a:blipFill>
                      </a:tcPr>
                    </a:tc>
                    <a:tc>
                      <a:txBody>
                        <a:bodyPr/>
                        <a:lstStyle/>
                        <a:p>
                          <a:pPr algn="l"/>
                          <a:r>
                            <a:rPr lang="en-US" sz="1600" dirty="0" smtClean="0"/>
                            <a:t>Number of spots</a:t>
                          </a:r>
                          <a:endParaRPr lang="en-US" sz="1600" dirty="0"/>
                        </a:p>
                      </a:txBody>
                      <a:tcPr anchor="ctr"/>
                    </a:tc>
                    <a:tc gridSpan="2">
                      <a:txBody>
                        <a:bodyPr/>
                        <a:lstStyle/>
                        <a:p>
                          <a:pPr algn="ctr"/>
                          <a:r>
                            <a:rPr lang="en-US" sz="1600" dirty="0" smtClean="0"/>
                            <a:t>60</a:t>
                          </a:r>
                          <a:endParaRPr lang="en-US" sz="1600" dirty="0"/>
                        </a:p>
                      </a:txBody>
                      <a:tcPr anchor="ctr"/>
                    </a:tc>
                    <a:tc hMerge="1">
                      <a:txBody>
                        <a:bodyPr/>
                        <a:lstStyle/>
                        <a:p>
                          <a:pPr algn="ctr"/>
                          <a:endParaRPr lang="en-US" dirty="0"/>
                        </a:p>
                      </a:txBody>
                      <a:tcPr anchor="ctr"/>
                    </a:tc>
                    <a:tc>
                      <a:txBody>
                        <a:bodyPr/>
                        <a:lstStyle/>
                        <a:p>
                          <a:pPr algn="ctr"/>
                          <a:r>
                            <a:rPr lang="en-US" sz="1600" dirty="0" smtClean="0"/>
                            <a:t>63</a:t>
                          </a:r>
                          <a:endParaRPr lang="en-US" sz="1600" dirty="0"/>
                        </a:p>
                      </a:txBody>
                      <a:tcPr anchor="ct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2883332409"/>
                      </a:ext>
                    </a:extLst>
                  </a:tr>
                  <a:tr h="370840">
                    <a:tc vMerge="1">
                      <a:txBody>
                        <a:bodyPr/>
                        <a:lstStyle/>
                        <a:p>
                          <a:pPr algn="ctr"/>
                          <a:endParaRPr lang="en-US" dirty="0"/>
                        </a:p>
                      </a:txBody>
                      <a:tcPr anchor="ctr"/>
                    </a:tc>
                    <a:tc>
                      <a:txBody>
                        <a:bodyPr/>
                        <a:lstStyle/>
                        <a:p>
                          <a:endParaRPr lang="en-US"/>
                        </a:p>
                      </a:txBody>
                      <a:tcPr anchor="ctr">
                        <a:blipFill>
                          <a:blip r:embed="rId2"/>
                          <a:stretch>
                            <a:fillRect l="-103896" t="-304918" r="-1344156" b="-814754"/>
                          </a:stretch>
                        </a:blipFill>
                      </a:tcPr>
                    </a:tc>
                    <a:tc>
                      <a:txBody>
                        <a:bodyPr/>
                        <a:lstStyle/>
                        <a:p>
                          <a:pPr algn="l"/>
                          <a:r>
                            <a:rPr lang="en-US" sz="1600" dirty="0" smtClean="0"/>
                            <a:t>Pairwise traveling time</a:t>
                          </a:r>
                          <a:endParaRPr lang="en-US" sz="1600" dirty="0"/>
                        </a:p>
                      </a:txBody>
                      <a:tcPr anchor="ctr"/>
                    </a:tc>
                    <a:tc gridSpan="2">
                      <a:txBody>
                        <a:bodyPr/>
                        <a:lstStyle/>
                        <a:p>
                          <a:pPr algn="ctr"/>
                          <a:r>
                            <a:rPr lang="en-US" sz="1600" dirty="0" smtClean="0"/>
                            <a:t>≤ 53 sec</a:t>
                          </a:r>
                          <a:endParaRPr lang="en-US" sz="1600" dirty="0"/>
                        </a:p>
                      </a:txBody>
                      <a:tcPr anchor="ctr"/>
                    </a:tc>
                    <a:tc hMerge="1">
                      <a:txBody>
                        <a:bodyPr/>
                        <a:lstStyle/>
                        <a:p>
                          <a:pPr algn="ctr"/>
                          <a:endParaRPr lang="en-US" dirty="0"/>
                        </a:p>
                      </a:txBody>
                      <a:tcPr anchor="ctr"/>
                    </a:tc>
                    <a:tc>
                      <a:txBody>
                        <a:bodyPr/>
                        <a:lstStyle/>
                        <a:p>
                          <a:pPr algn="ctr"/>
                          <a:r>
                            <a:rPr lang="en-US" sz="1600" dirty="0" smtClean="0"/>
                            <a:t>≤ 73 min</a:t>
                          </a:r>
                          <a:endParaRPr lang="en-US" sz="1600" dirty="0"/>
                        </a:p>
                      </a:txBody>
                      <a:tcPr anchor="ctr">
                        <a:lnR w="38100" cap="flat" cmpd="sng" algn="ctr">
                          <a:solidFill>
                            <a:schemeClr val="tx2"/>
                          </a:solidFill>
                          <a:prstDash val="solid"/>
                          <a:round/>
                          <a:headEnd type="none" w="med" len="med"/>
                          <a:tailEnd type="none" w="med" len="med"/>
                        </a:lnR>
                        <a:solidFill>
                          <a:srgbClr val="FFFF00"/>
                        </a:solidFill>
                      </a:tcPr>
                    </a:tc>
                    <a:extLst>
                      <a:ext uri="{0D108BD9-81ED-4DB2-BD59-A6C34878D82A}">
                        <a16:rowId xmlns:a16="http://schemas.microsoft.com/office/drawing/2014/main" val="1353467840"/>
                      </a:ext>
                    </a:extLst>
                  </a:tr>
                  <a:tr h="370840">
                    <a:tc rowSpan="3">
                      <a:txBody>
                        <a:bodyPr/>
                        <a:lstStyle/>
                        <a:p>
                          <a:pPr algn="ctr"/>
                          <a:r>
                            <a:rPr lang="en-US" sz="1600" dirty="0" smtClean="0"/>
                            <a:t>Sensors</a:t>
                          </a:r>
                          <a:endParaRPr lang="en-US" sz="1600" dirty="0"/>
                        </a:p>
                      </a:txBody>
                      <a:tcPr vert="vert270" anchor="ctr">
                        <a:lnL w="38100" cap="flat" cmpd="sng" algn="ctr">
                          <a:solidFill>
                            <a:schemeClr val="tx2"/>
                          </a:solidFill>
                          <a:prstDash val="solid"/>
                          <a:round/>
                          <a:headEnd type="none" w="med" len="med"/>
                          <a:tailEnd type="none" w="med" len="med"/>
                        </a:lnL>
                      </a:tcPr>
                    </a:tc>
                    <a:tc>
                      <a:txBody>
                        <a:bodyPr/>
                        <a:lstStyle/>
                        <a:p>
                          <a:endParaRPr lang="en-US"/>
                        </a:p>
                      </a:txBody>
                      <a:tcPr anchor="ctr">
                        <a:blipFill>
                          <a:blip r:embed="rId2"/>
                          <a:stretch>
                            <a:fillRect l="-103896" t="-404918" r="-1344156" b="-714754"/>
                          </a:stretch>
                        </a:blipFill>
                      </a:tcPr>
                    </a:tc>
                    <a:tc>
                      <a:txBody>
                        <a:bodyPr/>
                        <a:lstStyle/>
                        <a:p>
                          <a:pPr algn="l"/>
                          <a:r>
                            <a:rPr lang="en-US" sz="1600" dirty="0" smtClean="0"/>
                            <a:t>Number of types</a:t>
                          </a:r>
                          <a:endParaRPr lang="en-US" sz="1600" dirty="0"/>
                        </a:p>
                      </a:txBody>
                      <a:tcPr anchor="ctr"/>
                    </a:tc>
                    <a:tc gridSpan="2">
                      <a:txBody>
                        <a:bodyPr/>
                        <a:lstStyle/>
                        <a:p>
                          <a:pPr algn="ctr"/>
                          <a:r>
                            <a:rPr lang="en-US" sz="1600" dirty="0" smtClean="0"/>
                            <a:t>10</a:t>
                          </a:r>
                          <a:endParaRPr lang="en-US" sz="1600" dirty="0"/>
                        </a:p>
                      </a:txBody>
                      <a:tcPr anchor="ctr"/>
                    </a:tc>
                    <a:tc hMerge="1">
                      <a:txBody>
                        <a:bodyPr/>
                        <a:lstStyle/>
                        <a:p>
                          <a:pPr algn="ctr"/>
                          <a:endParaRPr lang="en-US" dirty="0"/>
                        </a:p>
                      </a:txBody>
                      <a:tcPr anchor="ctr"/>
                    </a:tc>
                    <a:tc>
                      <a:txBody>
                        <a:bodyPr/>
                        <a:lstStyle/>
                        <a:p>
                          <a:pPr algn="ctr"/>
                          <a:r>
                            <a:rPr lang="en-US" sz="1600" dirty="0" smtClean="0"/>
                            <a:t>8</a:t>
                          </a:r>
                          <a:endParaRPr lang="en-US" sz="1600" dirty="0"/>
                        </a:p>
                      </a:txBody>
                      <a:tcPr anchor="ct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2612286608"/>
                      </a:ext>
                    </a:extLst>
                  </a:tr>
                  <a:tr h="370840">
                    <a:tc vMerge="1">
                      <a:txBody>
                        <a:bodyPr/>
                        <a:lstStyle/>
                        <a:p>
                          <a:pPr algn="ctr"/>
                          <a:endParaRPr lang="en-US" dirty="0"/>
                        </a:p>
                      </a:txBody>
                      <a:tcPr anchor="ctr"/>
                    </a:tc>
                    <a:tc>
                      <a:txBody>
                        <a:bodyPr/>
                        <a:lstStyle/>
                        <a:p>
                          <a:endParaRPr lang="en-US"/>
                        </a:p>
                      </a:txBody>
                      <a:tcPr anchor="ctr">
                        <a:blipFill>
                          <a:blip r:embed="rId2"/>
                          <a:stretch>
                            <a:fillRect l="-103896" t="-504918" r="-1344156" b="-614754"/>
                          </a:stretch>
                        </a:blipFill>
                      </a:tcPr>
                    </a:tc>
                    <a:tc>
                      <a:txBody>
                        <a:bodyPr/>
                        <a:lstStyle/>
                        <a:p>
                          <a:pPr algn="l"/>
                          <a:r>
                            <a:rPr lang="en-US" sz="1600" dirty="0" smtClean="0"/>
                            <a:t>Calibration time</a:t>
                          </a:r>
                          <a:endParaRPr lang="en-US" sz="1600" dirty="0"/>
                        </a:p>
                      </a:txBody>
                      <a:tcPr anchor="ctr"/>
                    </a:tc>
                    <a:tc gridSpan="2">
                      <a:txBody>
                        <a:bodyPr/>
                        <a:lstStyle/>
                        <a:p>
                          <a:pPr algn="ctr"/>
                          <a:r>
                            <a:rPr lang="en-US" sz="1600" dirty="0" smtClean="0"/>
                            <a:t>1~30</a:t>
                          </a:r>
                          <a:r>
                            <a:rPr lang="en-US" sz="1600" baseline="0" dirty="0" smtClean="0"/>
                            <a:t> min</a:t>
                          </a:r>
                          <a:endParaRPr lang="en-US" sz="1600" dirty="0"/>
                        </a:p>
                      </a:txBody>
                      <a:tcPr anchor="ctr"/>
                    </a:tc>
                    <a:tc hMerge="1">
                      <a:txBody>
                        <a:bodyPr/>
                        <a:lstStyle/>
                        <a:p>
                          <a:pPr algn="ctr"/>
                          <a:endParaRPr lang="en-US" dirty="0"/>
                        </a:p>
                      </a:txBody>
                      <a:tcPr anchor="ctr"/>
                    </a:tc>
                    <a:tc>
                      <a:txBody>
                        <a:bodyPr/>
                        <a:lstStyle/>
                        <a:p>
                          <a:pPr algn="ctr"/>
                          <a:r>
                            <a:rPr lang="en-US" sz="1600" dirty="0" smtClean="0"/>
                            <a:t>0.25~1 min</a:t>
                          </a:r>
                          <a:endParaRPr lang="en-US" sz="1600" dirty="0"/>
                        </a:p>
                      </a:txBody>
                      <a:tcPr anchor="ct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3032511206"/>
                      </a:ext>
                    </a:extLst>
                  </a:tr>
                  <a:tr h="370840">
                    <a:tc vMerge="1">
                      <a:txBody>
                        <a:bodyPr/>
                        <a:lstStyle/>
                        <a:p>
                          <a:pPr algn="ctr"/>
                          <a:endParaRPr lang="en-US" dirty="0"/>
                        </a:p>
                      </a:txBody>
                      <a:tcPr anchor="ctr"/>
                    </a:tc>
                    <a:tc>
                      <a:txBody>
                        <a:bodyPr/>
                        <a:lstStyle/>
                        <a:p>
                          <a:endParaRPr lang="en-US"/>
                        </a:p>
                      </a:txBody>
                      <a:tcPr anchor="ctr">
                        <a:blipFill>
                          <a:blip r:embed="rId2"/>
                          <a:stretch>
                            <a:fillRect l="-103896" t="-615000" r="-1344156" b="-525000"/>
                          </a:stretch>
                        </a:blipFill>
                      </a:tcPr>
                    </a:tc>
                    <a:tc>
                      <a:txBody>
                        <a:bodyPr/>
                        <a:lstStyle/>
                        <a:p>
                          <a:pPr algn="l"/>
                          <a:r>
                            <a:rPr lang="en-US" sz="1600" dirty="0" smtClean="0"/>
                            <a:t>Calibration period</a:t>
                          </a:r>
                          <a:endParaRPr lang="en-US" sz="1600" dirty="0"/>
                        </a:p>
                      </a:txBody>
                      <a:tcPr anchor="ctr"/>
                    </a:tc>
                    <a:tc>
                      <a:txBody>
                        <a:bodyPr/>
                        <a:lstStyle/>
                        <a:p>
                          <a:pPr algn="ctr"/>
                          <a:r>
                            <a:rPr lang="en-US" sz="1600" dirty="0" smtClean="0"/>
                            <a:t>14~91 days</a:t>
                          </a:r>
                          <a:endParaRPr lang="en-US" sz="1600" dirty="0"/>
                        </a:p>
                      </a:txBody>
                      <a:tcPr anchor="ctr"/>
                    </a:tc>
                    <a:tc>
                      <a:txBody>
                        <a:bodyPr/>
                        <a:lstStyle/>
                        <a:p>
                          <a:pPr algn="ctr"/>
                          <a:r>
                            <a:rPr lang="en-US" sz="1600" dirty="0" smtClean="0"/>
                            <a:t>7~91 days</a:t>
                          </a:r>
                          <a:endParaRPr lang="en-US" sz="1600" dirty="0"/>
                        </a:p>
                      </a:txBody>
                      <a:tcPr anchor="ctr"/>
                    </a:tc>
                    <a:tc>
                      <a:txBody>
                        <a:bodyPr/>
                        <a:lstStyle/>
                        <a:p>
                          <a:pPr algn="ctr"/>
                          <a:r>
                            <a:rPr lang="en-US" sz="1600" dirty="0" smtClean="0"/>
                            <a:t>28~123 days</a:t>
                          </a:r>
                          <a:endParaRPr lang="en-US" sz="1600" dirty="0"/>
                        </a:p>
                      </a:txBody>
                      <a:tcPr anchor="ct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241425118"/>
                      </a:ext>
                    </a:extLst>
                  </a:tr>
                  <a:tr h="370840">
                    <a:tc rowSpan="2">
                      <a:txBody>
                        <a:bodyPr/>
                        <a:lstStyle/>
                        <a:p>
                          <a:pPr algn="ctr"/>
                          <a:r>
                            <a:rPr lang="en-US" sz="1600" dirty="0" smtClean="0"/>
                            <a:t>Nodes</a:t>
                          </a:r>
                          <a:endParaRPr lang="en-US" sz="1600" dirty="0"/>
                        </a:p>
                      </a:txBody>
                      <a:tcPr vert="vert270" anchor="ctr">
                        <a:lnL w="38100" cap="flat" cmpd="sng" algn="ctr">
                          <a:solidFill>
                            <a:schemeClr val="tx2"/>
                          </a:solidFill>
                          <a:prstDash val="solid"/>
                          <a:round/>
                          <a:headEnd type="none" w="med" len="med"/>
                          <a:tailEnd type="none" w="med" len="med"/>
                        </a:lnL>
                      </a:tcPr>
                    </a:tc>
                    <a:tc>
                      <a:txBody>
                        <a:bodyPr/>
                        <a:lstStyle/>
                        <a:p>
                          <a:endParaRPr lang="en-US"/>
                        </a:p>
                      </a:txBody>
                      <a:tcPr anchor="ctr">
                        <a:blipFill>
                          <a:blip r:embed="rId2"/>
                          <a:stretch>
                            <a:fillRect l="-103896" t="-703279" r="-1344156" b="-416393"/>
                          </a:stretch>
                        </a:blipFill>
                      </a:tcPr>
                    </a:tc>
                    <a:tc>
                      <a:txBody>
                        <a:bodyPr/>
                        <a:lstStyle/>
                        <a:p>
                          <a:pPr algn="l"/>
                          <a:r>
                            <a:rPr lang="en-US" sz="1600" dirty="0" smtClean="0"/>
                            <a:t>Number of nodes</a:t>
                          </a:r>
                          <a:endParaRPr lang="en-US" sz="1600" dirty="0"/>
                        </a:p>
                      </a:txBody>
                      <a:tcPr anchor="ctr"/>
                    </a:tc>
                    <a:tc gridSpan="3">
                      <a:txBody>
                        <a:bodyPr/>
                        <a:lstStyle/>
                        <a:p>
                          <a:pPr algn="ctr"/>
                          <a:r>
                            <a:rPr lang="en-US" sz="1600" dirty="0" smtClean="0"/>
                            <a:t>100</a:t>
                          </a:r>
                          <a:r>
                            <a:rPr lang="en-US" sz="1600" baseline="0" dirty="0" smtClean="0"/>
                            <a:t> </a:t>
                          </a:r>
                          <a:r>
                            <a:rPr lang="en-US" sz="1600" i="1" baseline="0" dirty="0" smtClean="0">
                              <a:solidFill>
                                <a:schemeClr val="accent1">
                                  <a:lumMod val="50000"/>
                                </a:schemeClr>
                              </a:solidFill>
                            </a:rPr>
                            <a:t>(varies if used as independent variable)</a:t>
                          </a:r>
                          <a:endParaRPr lang="en-US" sz="1600" i="1" dirty="0">
                            <a:solidFill>
                              <a:schemeClr val="accent1">
                                <a:lumMod val="50000"/>
                              </a:schemeClr>
                            </a:solidFill>
                          </a:endParaRPr>
                        </a:p>
                      </a:txBody>
                      <a:tcPr anchor="ctr">
                        <a:lnR w="38100" cap="flat" cmpd="sng" algn="ctr">
                          <a:solidFill>
                            <a:schemeClr val="tx2"/>
                          </a:solidFill>
                          <a:prstDash val="solid"/>
                          <a:round/>
                          <a:headEnd type="none" w="med" len="med"/>
                          <a:tailEnd type="none" w="med" len="med"/>
                        </a:lnR>
                      </a:tcPr>
                    </a:tc>
                    <a:tc hMerge="1">
                      <a:txBody>
                        <a:bodyPr/>
                        <a:lstStyle/>
                        <a:p>
                          <a:pPr algn="ctr"/>
                          <a:endParaRPr lang="en-US" dirty="0"/>
                        </a:p>
                      </a:txBody>
                      <a:tcPr anchor="ctr"/>
                    </a:tc>
                    <a:tc hMerge="1">
                      <a:txBody>
                        <a:bodyPr/>
                        <a:lstStyle/>
                        <a:p>
                          <a:pPr algn="ctr"/>
                          <a:endParaRPr lang="en-US" dirty="0"/>
                        </a:p>
                      </a:txBody>
                      <a:tcPr anchor="ct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1738631168"/>
                      </a:ext>
                    </a:extLst>
                  </a:tr>
                  <a:tr h="370840">
                    <a:tc vMerge="1">
                      <a:txBody>
                        <a:bodyPr/>
                        <a:lstStyle/>
                        <a:p>
                          <a:pPr algn="ctr"/>
                          <a:endParaRPr lang="en-US" dirty="0"/>
                        </a:p>
                      </a:txBody>
                      <a:tcPr anchor="ctr"/>
                    </a:tc>
                    <a:tc>
                      <a:txBody>
                        <a:bodyPr/>
                        <a:lstStyle/>
                        <a:p>
                          <a:endParaRPr lang="en-US"/>
                        </a:p>
                      </a:txBody>
                      <a:tcPr anchor="ctr">
                        <a:blipFill>
                          <a:blip r:embed="rId2"/>
                          <a:stretch>
                            <a:fillRect l="-103896" t="-803279" r="-1344156" b="-316393"/>
                          </a:stretch>
                        </a:blipFill>
                      </a:tcPr>
                    </a:tc>
                    <a:tc>
                      <a:txBody>
                        <a:bodyPr/>
                        <a:lstStyle/>
                        <a:p>
                          <a:pPr algn="l"/>
                          <a:r>
                            <a:rPr lang="en-US" sz="1600" dirty="0" smtClean="0"/>
                            <a:t>Sensor</a:t>
                          </a:r>
                          <a:r>
                            <a:rPr lang="en-US" sz="1600" baseline="0" dirty="0" smtClean="0"/>
                            <a:t> presence</a:t>
                          </a:r>
                          <a:endParaRPr lang="en-US" sz="1600" dirty="0"/>
                        </a:p>
                      </a:txBody>
                      <a:tcPr anchor="ctr"/>
                    </a:tc>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600" dirty="0" smtClean="0"/>
                            <a:t>50</a:t>
                          </a:r>
                          <a:r>
                            <a:rPr lang="en-US" sz="1600" baseline="0" dirty="0" smtClean="0"/>
                            <a:t> </a:t>
                          </a:r>
                          <a:r>
                            <a:rPr lang="en-US" sz="1600" i="1" baseline="0" dirty="0" smtClean="0">
                              <a:solidFill>
                                <a:schemeClr val="accent1">
                                  <a:lumMod val="50000"/>
                                </a:schemeClr>
                              </a:solidFill>
                            </a:rPr>
                            <a:t>(varies if used as independent variable)</a:t>
                          </a:r>
                          <a:endParaRPr lang="en-US" sz="1600" i="1" dirty="0" smtClean="0">
                            <a:solidFill>
                              <a:schemeClr val="accent1">
                                <a:lumMod val="50000"/>
                              </a:schemeClr>
                            </a:solidFill>
                          </a:endParaRPr>
                        </a:p>
                      </a:txBody>
                      <a:tcPr anchor="ctr">
                        <a:lnR w="38100" cap="flat" cmpd="sng" algn="ctr">
                          <a:solidFill>
                            <a:schemeClr val="tx2"/>
                          </a:solidFill>
                          <a:prstDash val="solid"/>
                          <a:round/>
                          <a:headEnd type="none" w="med" len="med"/>
                          <a:tailEnd type="none" w="med" len="med"/>
                        </a:lnR>
                      </a:tcPr>
                    </a:tc>
                    <a:tc hMerge="1">
                      <a:txBody>
                        <a:bodyPr/>
                        <a:lstStyle/>
                        <a:p>
                          <a:pPr algn="ctr"/>
                          <a:endParaRPr lang="en-US" dirty="0"/>
                        </a:p>
                      </a:txBody>
                      <a:tcPr anchor="ctr"/>
                    </a:tc>
                    <a:tc hMerge="1">
                      <a:txBody>
                        <a:bodyPr/>
                        <a:lstStyle/>
                        <a:p>
                          <a:pPr algn="ctr"/>
                          <a:endParaRPr lang="en-US" dirty="0"/>
                        </a:p>
                      </a:txBody>
                      <a:tcPr anchor="ct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3849623771"/>
                      </a:ext>
                    </a:extLst>
                  </a:tr>
                  <a:tr h="370840">
                    <a:tc rowSpan="3">
                      <a:txBody>
                        <a:bodyPr/>
                        <a:lstStyle/>
                        <a:p>
                          <a:pPr algn="ctr"/>
                          <a:r>
                            <a:rPr lang="en-US" sz="1600" dirty="0" smtClean="0"/>
                            <a:t>User req.</a:t>
                          </a:r>
                          <a:endParaRPr lang="en-US" sz="1600" dirty="0"/>
                        </a:p>
                      </a:txBody>
                      <a:tcPr vert="vert270" anchor="ctr">
                        <a:lnL w="38100" cap="flat" cmpd="sng" algn="ctr">
                          <a:solidFill>
                            <a:schemeClr val="tx2"/>
                          </a:solidFill>
                          <a:prstDash val="solid"/>
                          <a:round/>
                          <a:headEnd type="none" w="med" len="med"/>
                          <a:tailEnd type="none" w="med" len="med"/>
                        </a:lnL>
                        <a:lnB w="38100" cap="flat" cmpd="sng" algn="ctr">
                          <a:solidFill>
                            <a:schemeClr val="tx2"/>
                          </a:solidFill>
                          <a:prstDash val="solid"/>
                          <a:round/>
                          <a:headEnd type="none" w="med" len="med"/>
                          <a:tailEnd type="none" w="med" len="med"/>
                        </a:lnB>
                      </a:tcPr>
                    </a:tc>
                    <a:tc>
                      <a:txBody>
                        <a:bodyPr/>
                        <a:lstStyle/>
                        <a:p>
                          <a:endParaRPr lang="en-US"/>
                        </a:p>
                      </a:txBody>
                      <a:tcPr anchor="ctr">
                        <a:blipFill>
                          <a:blip r:embed="rId2"/>
                          <a:stretch>
                            <a:fillRect l="-103896" t="-903279" r="-1344156" b="-216393"/>
                          </a:stretch>
                        </a:blipFill>
                      </a:tcPr>
                    </a:tc>
                    <a:tc>
                      <a:txBody>
                        <a:bodyPr/>
                        <a:lstStyle/>
                        <a:p>
                          <a:pPr algn="l"/>
                          <a:r>
                            <a:rPr lang="en-US" sz="1600" dirty="0" smtClean="0"/>
                            <a:t>Workload</a:t>
                          </a:r>
                          <a:r>
                            <a:rPr lang="en-US" sz="1600" baseline="0" dirty="0" smtClean="0"/>
                            <a:t> limit</a:t>
                          </a:r>
                          <a:endParaRPr lang="en-US" sz="1600" dirty="0"/>
                        </a:p>
                      </a:txBody>
                      <a:tcPr anchor="ctr"/>
                    </a:tc>
                    <a:tc gridSpan="2">
                      <a:txBody>
                        <a:bodyPr/>
                        <a:lstStyle/>
                        <a:p>
                          <a:pPr algn="ctr"/>
                          <a:r>
                            <a:rPr lang="en-US" sz="1600" dirty="0" smtClean="0"/>
                            <a:t>2 hours</a:t>
                          </a:r>
                          <a:endParaRPr lang="en-US" sz="1600" dirty="0"/>
                        </a:p>
                      </a:txBody>
                      <a:tcPr anchor="ctr"/>
                    </a:tc>
                    <a:tc hMerge="1">
                      <a:txBody>
                        <a:bodyPr/>
                        <a:lstStyle/>
                        <a:p>
                          <a:pPr algn="ctr"/>
                          <a:endParaRPr lang="en-US" dirty="0"/>
                        </a:p>
                      </a:txBody>
                      <a:tcPr anchor="ctr"/>
                    </a:tc>
                    <a:tc>
                      <a:txBody>
                        <a:bodyPr/>
                        <a:lstStyle/>
                        <a:p>
                          <a:pPr algn="ctr"/>
                          <a:r>
                            <a:rPr lang="en-US" sz="1600" dirty="0" smtClean="0"/>
                            <a:t>4 hours</a:t>
                          </a:r>
                          <a:endParaRPr lang="en-US" sz="1600" dirty="0"/>
                        </a:p>
                      </a:txBody>
                      <a:tcPr anchor="ct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3300703278"/>
                      </a:ext>
                    </a:extLst>
                  </a:tr>
                  <a:tr h="370840">
                    <a:tc vMerge="1">
                      <a:txBody>
                        <a:bodyPr/>
                        <a:lstStyle/>
                        <a:p>
                          <a:pPr algn="ctr"/>
                          <a:endParaRPr lang="en-US" dirty="0"/>
                        </a:p>
                      </a:txBody>
                      <a:tcPr anchor="ctr"/>
                    </a:tc>
                    <a:tc>
                      <a:txBody>
                        <a:bodyPr/>
                        <a:lstStyle/>
                        <a:p>
                          <a:endParaRPr lang="en-US"/>
                        </a:p>
                      </a:txBody>
                      <a:tcPr anchor="ctr">
                        <a:blipFill>
                          <a:blip r:embed="rId2"/>
                          <a:stretch>
                            <a:fillRect l="-103896" t="-1003279" r="-1344156" b="-116393"/>
                          </a:stretch>
                        </a:blipFill>
                      </a:tcPr>
                    </a:tc>
                    <a:tc>
                      <a:txBody>
                        <a:bodyPr/>
                        <a:lstStyle/>
                        <a:p>
                          <a:pPr algn="l"/>
                          <a:r>
                            <a:rPr lang="en-US" sz="1600" dirty="0" smtClean="0"/>
                            <a:t>Coefficients</a:t>
                          </a:r>
                          <a:endParaRPr lang="en-US" sz="1600" dirty="0"/>
                        </a:p>
                      </a:txBody>
                      <a:tcPr anchor="ctr"/>
                    </a:tc>
                    <a:tc gridSpan="3">
                      <a:txBody>
                        <a:bodyPr/>
                        <a:lstStyle/>
                        <a:p>
                          <a:endParaRPr lang="en-US"/>
                        </a:p>
                      </a:txBody>
                      <a:tcPr anchor="ctr">
                        <a:lnR w="38100" cap="flat" cmpd="sng" algn="ctr">
                          <a:solidFill>
                            <a:schemeClr val="tx2"/>
                          </a:solidFill>
                          <a:prstDash val="solid"/>
                          <a:round/>
                          <a:headEnd type="none" w="med" len="med"/>
                          <a:tailEnd type="none" w="med" len="med"/>
                        </a:lnR>
                        <a:blipFill>
                          <a:blip r:embed="rId2"/>
                          <a:stretch>
                            <a:fillRect l="-79274" t="-1003279" r="-1059" b="-116393"/>
                          </a:stretch>
                        </a:blipFill>
                      </a:tcPr>
                    </a:tc>
                    <a:tc hMerge="1">
                      <a:txBody>
                        <a:bodyPr/>
                        <a:lstStyle/>
                        <a:p>
                          <a:pPr algn="ctr"/>
                          <a:endParaRPr lang="en-US" dirty="0"/>
                        </a:p>
                      </a:txBody>
                      <a:tcPr anchor="ctr"/>
                    </a:tc>
                    <a:tc hMerge="1">
                      <a:txBody>
                        <a:bodyPr/>
                        <a:lstStyle/>
                        <a:p>
                          <a:pPr algn="ctr"/>
                          <a:endParaRPr lang="en-US" dirty="0"/>
                        </a:p>
                      </a:txBody>
                      <a:tcPr anchor="ctr">
                        <a:lnR w="38100" cap="flat" cmpd="sng" algn="ctr">
                          <a:solidFill>
                            <a:schemeClr val="tx2"/>
                          </a:solidFill>
                          <a:prstDash val="solid"/>
                          <a:round/>
                          <a:headEnd type="none" w="med" len="med"/>
                          <a:tailEnd type="none" w="med" len="med"/>
                        </a:lnR>
                      </a:tcPr>
                    </a:tc>
                    <a:extLst>
                      <a:ext uri="{0D108BD9-81ED-4DB2-BD59-A6C34878D82A}">
                        <a16:rowId xmlns:a16="http://schemas.microsoft.com/office/drawing/2014/main" val="2013872418"/>
                      </a:ext>
                    </a:extLst>
                  </a:tr>
                  <a:tr h="370840">
                    <a:tc vMerge="1">
                      <a:txBody>
                        <a:bodyPr/>
                        <a:lstStyle/>
                        <a:p>
                          <a:pPr algn="ctr"/>
                          <a:endParaRPr lang="en-US" dirty="0"/>
                        </a:p>
                      </a:txBody>
                      <a:tcPr anchor="ctr"/>
                    </a:tc>
                    <a:tc>
                      <a:txBody>
                        <a:bodyPr/>
                        <a:lstStyle/>
                        <a:p>
                          <a:endParaRPr lang="en-US"/>
                        </a:p>
                      </a:txBody>
                      <a:tcPr anchor="ctr">
                        <a:lnB w="38100" cap="flat" cmpd="sng" algn="ctr">
                          <a:solidFill>
                            <a:schemeClr val="tx2"/>
                          </a:solidFill>
                          <a:prstDash val="solid"/>
                          <a:round/>
                          <a:headEnd type="none" w="med" len="med"/>
                          <a:tailEnd type="none" w="med" len="med"/>
                        </a:lnB>
                        <a:blipFill>
                          <a:blip r:embed="rId2"/>
                          <a:stretch>
                            <a:fillRect l="-103896" t="-1103279" r="-1344156" b="-16393"/>
                          </a:stretch>
                        </a:blipFill>
                      </a:tcPr>
                    </a:tc>
                    <a:tc>
                      <a:txBody>
                        <a:bodyPr/>
                        <a:lstStyle/>
                        <a:p>
                          <a:pPr algn="l"/>
                          <a:r>
                            <a:rPr lang="en-US" sz="1600" dirty="0" smtClean="0"/>
                            <a:t>Maintenance period</a:t>
                          </a:r>
                          <a:endParaRPr lang="en-US" sz="1600" dirty="0"/>
                        </a:p>
                      </a:txBody>
                      <a:tcPr anchor="ctr">
                        <a:lnB w="38100" cap="flat" cmpd="sng" algn="ctr">
                          <a:solidFill>
                            <a:schemeClr val="tx2"/>
                          </a:solidFill>
                          <a:prstDash val="solid"/>
                          <a:round/>
                          <a:headEnd type="none" w="med" len="med"/>
                          <a:tailEnd type="none" w="med" len="med"/>
                        </a:lnB>
                      </a:tcPr>
                    </a:tc>
                    <a:tc gridSpan="3">
                      <a:txBody>
                        <a:bodyPr/>
                        <a:lstStyle/>
                        <a:p>
                          <a:pPr algn="ctr"/>
                          <a:r>
                            <a:rPr lang="en-US" sz="1600" dirty="0" smtClean="0"/>
                            <a:t>360 days</a:t>
                          </a:r>
                          <a:endParaRPr lang="en-US" sz="1600" dirty="0"/>
                        </a:p>
                      </a:txBody>
                      <a:tcPr anchor="ctr">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tcPr>
                    </a:tc>
                    <a:tc hMerge="1">
                      <a:txBody>
                        <a:bodyPr/>
                        <a:lstStyle/>
                        <a:p>
                          <a:pPr algn="ctr"/>
                          <a:endParaRPr lang="en-US"/>
                        </a:p>
                      </a:txBody>
                      <a:tcPr anchor="ctr">
                        <a:lnB w="38100" cap="flat" cmpd="sng" algn="ctr">
                          <a:solidFill>
                            <a:schemeClr val="tx2"/>
                          </a:solidFill>
                          <a:prstDash val="solid"/>
                          <a:round/>
                          <a:headEnd type="none" w="med" len="med"/>
                          <a:tailEnd type="none" w="med" len="med"/>
                        </a:lnB>
                      </a:tcPr>
                    </a:tc>
                    <a:tc hMerge="1">
                      <a:txBody>
                        <a:bodyPr/>
                        <a:lstStyle/>
                        <a:p>
                          <a:pPr algn="ctr"/>
                          <a:endParaRPr lang="en-US" dirty="0"/>
                        </a:p>
                      </a:txBody>
                      <a:tcPr anchor="ctr">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873213149"/>
                      </a:ext>
                    </a:extLst>
                  </a:tr>
                </a:tbl>
              </a:graphicData>
            </a:graphic>
          </p:graphicFrame>
        </mc:Fallback>
      </mc:AlternateContent>
      <p:sp>
        <p:nvSpPr>
          <p:cNvPr id="4" name="Slide Number Placeholder 3"/>
          <p:cNvSpPr>
            <a:spLocks noGrp="1"/>
          </p:cNvSpPr>
          <p:nvPr>
            <p:ph type="sldNum" sz="quarter" idx="12"/>
          </p:nvPr>
        </p:nvSpPr>
        <p:spPr/>
        <p:txBody>
          <a:bodyPr/>
          <a:lstStyle/>
          <a:p>
            <a:fld id="{69E57DC2-970A-4B3E-BB1C-7A09969E49DF}" type="slidenum">
              <a:rPr lang="en-US" smtClean="0"/>
              <a:t>56</a:t>
            </a:fld>
            <a:endParaRPr lang="en-US" dirty="0"/>
          </a:p>
        </p:txBody>
      </p:sp>
    </p:spTree>
    <p:extLst>
      <p:ext uri="{BB962C8B-B14F-4D97-AF65-F5344CB8AC3E}">
        <p14:creationId xmlns:p14="http://schemas.microsoft.com/office/powerpoint/2010/main" val="689821397"/>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Compared algorithms</a:t>
            </a:r>
            <a:endParaRPr lang="en-US" dirty="0"/>
          </a:p>
        </p:txBody>
      </p:sp>
      <p:sp>
        <p:nvSpPr>
          <p:cNvPr id="5" name="Text Placeholder 4"/>
          <p:cNvSpPr>
            <a:spLocks noGrp="1"/>
          </p:cNvSpPr>
          <p:nvPr>
            <p:ph sz="half" idx="1"/>
          </p:nvPr>
        </p:nvSpPr>
        <p:spPr/>
        <p:txBody>
          <a:bodyPr/>
          <a:lstStyle/>
          <a:p>
            <a:pPr marL="0" indent="0">
              <a:buNone/>
            </a:pPr>
            <a:r>
              <a:rPr lang="en-US" b="1" dirty="0" smtClean="0"/>
              <a:t>Sensor selectors</a:t>
            </a:r>
          </a:p>
          <a:p>
            <a:r>
              <a:rPr lang="en-US" b="1" dirty="0" smtClean="0"/>
              <a:t>All/Minimal: </a:t>
            </a:r>
            <a:r>
              <a:rPr lang="en-US" dirty="0" smtClean="0"/>
              <a:t>Naïve</a:t>
            </a:r>
            <a:endParaRPr lang="en-US" b="1" dirty="0" smtClean="0"/>
          </a:p>
          <a:p>
            <a:r>
              <a:rPr lang="en-US" b="1" dirty="0" smtClean="0"/>
              <a:t>Local: </a:t>
            </a:r>
            <a:r>
              <a:rPr lang="en-US" dirty="0" smtClean="0"/>
              <a:t>Minimal, adding all sensors at selected spots</a:t>
            </a:r>
          </a:p>
          <a:p>
            <a:r>
              <a:rPr lang="en-US" b="1" dirty="0" smtClean="0"/>
              <a:t>Local bounded: </a:t>
            </a:r>
            <a:r>
              <a:rPr lang="en-US" dirty="0" smtClean="0"/>
              <a:t>Similar to “local” but only adding sensors with shorter calibration time</a:t>
            </a:r>
          </a:p>
          <a:p>
            <a:r>
              <a:rPr lang="en-US" b="1" dirty="0" smtClean="0"/>
              <a:t>TTNI-driven</a:t>
            </a:r>
            <a:r>
              <a:rPr lang="en-US" dirty="0" smtClean="0"/>
              <a:t> (proposed)</a:t>
            </a:r>
          </a:p>
          <a:p>
            <a:pPr marL="0" indent="0">
              <a:buNone/>
            </a:pPr>
            <a:r>
              <a:rPr lang="en-US" b="1" dirty="0" smtClean="0">
                <a:solidFill>
                  <a:schemeClr val="accent3"/>
                </a:solidFill>
              </a:rPr>
              <a:t>Metrics: </a:t>
            </a:r>
            <a:r>
              <a:rPr lang="en-US" dirty="0" smtClean="0">
                <a:solidFill>
                  <a:schemeClr val="accent3"/>
                </a:solidFill>
              </a:rPr>
              <a:t>Average cost, running time, average TTNI.</a:t>
            </a:r>
            <a:endParaRPr lang="en-US" dirty="0">
              <a:solidFill>
                <a:schemeClr val="accent3"/>
              </a:solidFill>
            </a:endParaRPr>
          </a:p>
        </p:txBody>
      </p:sp>
      <p:sp>
        <p:nvSpPr>
          <p:cNvPr id="9" name="Content Placeholder 8"/>
          <p:cNvSpPr>
            <a:spLocks noGrp="1"/>
          </p:cNvSpPr>
          <p:nvPr>
            <p:ph sz="half" idx="2"/>
          </p:nvPr>
        </p:nvSpPr>
        <p:spPr/>
        <p:txBody>
          <a:bodyPr/>
          <a:lstStyle/>
          <a:p>
            <a:pPr marL="0" indent="0">
              <a:buNone/>
            </a:pPr>
            <a:r>
              <a:rPr lang="en-US" b="1" dirty="0" smtClean="0"/>
              <a:t>Multi-path planners</a:t>
            </a:r>
          </a:p>
          <a:p>
            <a:r>
              <a:rPr lang="en-US" b="1" dirty="0" smtClean="0"/>
              <a:t>Each: </a:t>
            </a:r>
            <a:r>
              <a:rPr lang="en-US" dirty="0" smtClean="0"/>
              <a:t>Each selected spot gets a distinct calibrator</a:t>
            </a:r>
          </a:p>
          <a:p>
            <a:r>
              <a:rPr lang="en-US" b="1" dirty="0" smtClean="0"/>
              <a:t>GLPK/</a:t>
            </a:r>
            <a:r>
              <a:rPr lang="en-US" b="1" dirty="0" err="1" smtClean="0"/>
              <a:t>Gurobi</a:t>
            </a:r>
            <a:r>
              <a:rPr lang="en-US" b="1" dirty="0" smtClean="0"/>
              <a:t>: </a:t>
            </a:r>
            <a:r>
              <a:rPr lang="en-US" dirty="0" smtClean="0"/>
              <a:t>MIP solver</a:t>
            </a:r>
          </a:p>
          <a:p>
            <a:r>
              <a:rPr lang="en-US" b="1" dirty="0" smtClean="0"/>
              <a:t>Nearest-neighbor</a:t>
            </a:r>
            <a:r>
              <a:rPr lang="en-US" dirty="0" smtClean="0"/>
              <a:t> greedy</a:t>
            </a:r>
          </a:p>
          <a:p>
            <a:r>
              <a:rPr lang="en-US" b="1" dirty="0" smtClean="0"/>
              <a:t>Improved GA</a:t>
            </a:r>
            <a:r>
              <a:rPr lang="en-US" dirty="0" smtClean="0"/>
              <a:t> (proposed)</a:t>
            </a:r>
          </a:p>
          <a:p>
            <a:pPr marL="0" indent="0">
              <a:buNone/>
            </a:pPr>
            <a:endParaRPr lang="en-US" dirty="0" smtClean="0"/>
          </a:p>
          <a:p>
            <a:pPr marL="0" indent="0">
              <a:buNone/>
            </a:pPr>
            <a:endParaRPr lang="en-US" dirty="0"/>
          </a:p>
          <a:p>
            <a:pPr marL="0" indent="0">
              <a:buNone/>
            </a:pPr>
            <a:r>
              <a:rPr lang="en-US" b="1" dirty="0" smtClean="0">
                <a:solidFill>
                  <a:schemeClr val="accent3"/>
                </a:solidFill>
              </a:rPr>
              <a:t>Metrics: </a:t>
            </a:r>
            <a:r>
              <a:rPr lang="en-US" dirty="0" smtClean="0">
                <a:solidFill>
                  <a:schemeClr val="accent3"/>
                </a:solidFill>
              </a:rPr>
              <a:t>Traveling time, running time, # calibrators.</a:t>
            </a:r>
            <a:endParaRPr lang="en-US" dirty="0">
              <a:solidFill>
                <a:schemeClr val="accent3"/>
              </a:solidFill>
            </a:endParaRPr>
          </a:p>
        </p:txBody>
      </p:sp>
      <p:sp>
        <p:nvSpPr>
          <p:cNvPr id="4" name="Slide Number Placeholder 3"/>
          <p:cNvSpPr>
            <a:spLocks noGrp="1"/>
          </p:cNvSpPr>
          <p:nvPr>
            <p:ph type="sldNum" sz="quarter" idx="12"/>
          </p:nvPr>
        </p:nvSpPr>
        <p:spPr/>
        <p:txBody>
          <a:bodyPr/>
          <a:lstStyle/>
          <a:p>
            <a:fld id="{69E57DC2-970A-4B3E-BB1C-7A09969E49DF}" type="slidenum">
              <a:rPr lang="en-US" smtClean="0"/>
              <a:t>57</a:t>
            </a:fld>
            <a:endParaRPr lang="en-US" dirty="0"/>
          </a:p>
        </p:txBody>
      </p:sp>
    </p:spTree>
    <p:extLst>
      <p:ext uri="{BB962C8B-B14F-4D97-AF65-F5344CB8AC3E}">
        <p14:creationId xmlns:p14="http://schemas.microsoft.com/office/powerpoint/2010/main" val="1277109760"/>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(indoor)</a:t>
            </a:r>
            <a:endParaRPr lang="en-US" dirty="0"/>
          </a:p>
        </p:txBody>
      </p:sp>
      <mc:AlternateContent xmlns:mc="http://schemas.openxmlformats.org/markup-compatibility/2006" xmlns:a14="http://schemas.microsoft.com/office/drawing/2010/main">
        <mc:Choice Requires="a14">
          <p:sp>
            <p:nvSpPr>
              <p:cNvPr id="9" name="Content Placeholder 8"/>
              <p:cNvSpPr>
                <a:spLocks noGrp="1"/>
              </p:cNvSpPr>
              <p:nvPr>
                <p:ph idx="1"/>
              </p:nvPr>
            </p:nvSpPr>
            <p:spPr>
              <a:xfrm>
                <a:off x="4754880" y="1703673"/>
                <a:ext cx="3474720" cy="2171700"/>
              </a:xfrm>
            </p:spPr>
            <p:txBody>
              <a:bodyPr>
                <a:normAutofit/>
              </a:bodyPr>
              <a:lstStyle/>
              <a:p>
                <a:pPr marL="0" indent="0">
                  <a:buNone/>
                </a:pPr>
                <a:r>
                  <a:rPr lang="en-US" b="1" dirty="0" smtClean="0"/>
                  <a:t>Indoor setup</a:t>
                </a:r>
              </a:p>
              <a:p>
                <a:pPr marL="0" indent="0">
                  <a:buNone/>
                </a:pPr>
                <a:r>
                  <a:rPr lang="en-US" dirty="0" smtClean="0"/>
                  <a:t>Impact of number of nodes </a:t>
                </a:r>
                <a14:m>
                  <m:oMath xmlns:m="http://schemas.openxmlformats.org/officeDocument/2006/math">
                    <m:r>
                      <a:rPr lang="en-US" b="0" i="1" smtClean="0">
                        <a:latin typeface="Cambria Math" panose="02040503050406030204" pitchFamily="18" charset="0"/>
                      </a:rPr>
                      <m:t>𝑁</m:t>
                    </m:r>
                  </m:oMath>
                </a14:m>
                <a:endParaRPr lang="en-US" dirty="0" smtClean="0"/>
              </a:p>
              <a:p>
                <a14:m>
                  <m:oMath xmlns:m="http://schemas.openxmlformats.org/officeDocument/2006/math">
                    <m:f>
                      <m:fPr>
                        <m:type m:val="lin"/>
                        <m:ctrlPr>
                          <a:rPr lang="en-US" i="1" smtClean="0">
                            <a:latin typeface="Cambria Math" panose="02040503050406030204" pitchFamily="18" charset="0"/>
                          </a:rPr>
                        </m:ctrlPr>
                      </m:fPr>
                      <m:num>
                        <m:nary>
                          <m:naryPr>
                            <m:chr m:val="∑"/>
                            <m:subHide m:val="on"/>
                            <m:supHide m:val="on"/>
                            <m:ctrlPr>
                              <a:rPr lang="en-US" i="1">
                                <a:latin typeface="Cambria Math" panose="02040503050406030204" pitchFamily="18" charset="0"/>
                              </a:rPr>
                            </m:ctrlPr>
                          </m:naryPr>
                          <m:sub/>
                          <m:sup/>
                          <m:e>
                            <m:r>
                              <a:rPr lang="en-US" b="1">
                                <a:latin typeface="Cambria Math" panose="02040503050406030204" pitchFamily="18" charset="0"/>
                              </a:rPr>
                              <m:t>𝐐</m:t>
                            </m:r>
                          </m:e>
                        </m:nary>
                      </m:num>
                      <m:den>
                        <m:d>
                          <m:dPr>
                            <m:ctrlPr>
                              <a:rPr lang="en-US" b="0" i="1" smtClean="0">
                                <a:latin typeface="Cambria Math" panose="02040503050406030204" pitchFamily="18" charset="0"/>
                              </a:rPr>
                            </m:ctrlPr>
                          </m:dPr>
                          <m:e>
                            <m:r>
                              <a:rPr lang="en-US" b="0" i="1" smtClean="0">
                                <a:latin typeface="Cambria Math" panose="02040503050406030204" pitchFamily="18" charset="0"/>
                              </a:rPr>
                              <m:t>𝑁</m:t>
                            </m:r>
                            <m:r>
                              <a:rPr lang="en-US" b="0" i="1" smtClean="0">
                                <a:latin typeface="Cambria Math" panose="02040503050406030204" pitchFamily="18" charset="0"/>
                              </a:rPr>
                              <m:t>⋅</m:t>
                            </m:r>
                            <m:r>
                              <a:rPr lang="en-US" b="0" i="1" smtClean="0">
                                <a:latin typeface="Cambria Math" panose="02040503050406030204" pitchFamily="18" charset="0"/>
                              </a:rPr>
                              <m:t>𝐾</m:t>
                            </m:r>
                          </m:e>
                        </m:d>
                        <m:r>
                          <a:rPr lang="en-US" i="1" smtClean="0">
                            <a:latin typeface="Cambria Math" panose="02040503050406030204" pitchFamily="18" charset="0"/>
                          </a:rPr>
                          <m:t> </m:t>
                        </m:r>
                      </m:den>
                    </m:f>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5</m:t>
                    </m:r>
                  </m:oMath>
                </a14:m>
                <a:endParaRPr lang="en-US" dirty="0" smtClean="0"/>
              </a:p>
              <a:p>
                <a:pPr marL="0" indent="0">
                  <a:buNone/>
                </a:pPr>
                <a:r>
                  <a:rPr lang="en-US" dirty="0" smtClean="0">
                    <a:solidFill>
                      <a:schemeClr val="tx1">
                        <a:lumMod val="65000"/>
                        <a:lumOff val="35000"/>
                      </a:schemeClr>
                    </a:solidFill>
                  </a:rPr>
                  <a:t>GA is used for multi-path planning in all tests.</a:t>
                </a:r>
              </a:p>
            </p:txBody>
          </p:sp>
        </mc:Choice>
        <mc:Fallback xmlns="">
          <p:sp>
            <p:nvSpPr>
              <p:cNvPr id="9" name="Content Placeholder 8"/>
              <p:cNvSpPr>
                <a:spLocks noGrp="1" noRot="1" noChangeAspect="1" noMove="1" noResize="1" noEditPoints="1" noAdjustHandles="1" noChangeArrowheads="1" noChangeShapeType="1" noTextEdit="1"/>
              </p:cNvSpPr>
              <p:nvPr>
                <p:ph idx="1"/>
              </p:nvPr>
            </p:nvSpPr>
            <p:spPr>
              <a:xfrm>
                <a:off x="4754880" y="1703673"/>
                <a:ext cx="3474720" cy="2171700"/>
              </a:xfrm>
              <a:blipFill>
                <a:blip r:embed="rId2"/>
                <a:stretch>
                  <a:fillRect l="-1754" t="-22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9E57DC2-970A-4B3E-BB1C-7A09969E49DF}" type="slidenum">
              <a:rPr lang="en-US" smtClean="0"/>
              <a:t>58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1703673"/>
            <a:ext cx="3474720" cy="2171700"/>
          </a:xfrm>
          <a:prstGeom prst="rect">
            <a:avLst/>
          </a:prstGeom>
          <a:ln w="19050">
            <a:solidFill>
              <a:schemeClr val="tx2"/>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 y="4078530"/>
            <a:ext cx="3474720" cy="2171699"/>
          </a:xfrm>
          <a:prstGeom prst="rect">
            <a:avLst/>
          </a:prstGeom>
          <a:ln w="19050">
            <a:solidFill>
              <a:schemeClr val="tx2"/>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4880" y="4078530"/>
            <a:ext cx="3474720" cy="2171700"/>
          </a:xfrm>
          <a:prstGeom prst="rect">
            <a:avLst/>
          </a:prstGeom>
          <a:ln w="19050">
            <a:solidFill>
              <a:schemeClr val="tx2"/>
            </a:solidFill>
          </a:ln>
        </p:spPr>
      </p:pic>
      <p:sp>
        <p:nvSpPr>
          <p:cNvPr id="10" name="TextBox 9"/>
          <p:cNvSpPr txBox="1"/>
          <p:nvPr/>
        </p:nvSpPr>
        <p:spPr>
          <a:xfrm>
            <a:off x="1900151" y="2965082"/>
            <a:ext cx="1280160" cy="492443"/>
          </a:xfrm>
          <a:prstGeom prst="rect">
            <a:avLst/>
          </a:prstGeom>
          <a:noFill/>
          <a:ln>
            <a:noFill/>
          </a:ln>
        </p:spPr>
        <p:txBody>
          <a:bodyPr wrap="square" tIns="0" bIns="0" rtlCol="0">
            <a:spAutoFit/>
          </a:bodyPr>
          <a:lstStyle/>
          <a:p>
            <a:pPr algn="ctr"/>
            <a:r>
              <a:rPr lang="en-US" sz="1600" b="1" dirty="0" smtClean="0">
                <a:solidFill>
                  <a:schemeClr val="tx1">
                    <a:lumMod val="65000"/>
                    <a:lumOff val="35000"/>
                  </a:schemeClr>
                </a:solidFill>
              </a:rPr>
              <a:t>Lower average cost</a:t>
            </a:r>
            <a:endParaRPr lang="en-US" sz="1600" b="1" dirty="0">
              <a:solidFill>
                <a:schemeClr val="tx1">
                  <a:lumMod val="65000"/>
                  <a:lumOff val="35000"/>
                </a:schemeClr>
              </a:solidFill>
            </a:endParaRPr>
          </a:p>
        </p:txBody>
      </p:sp>
      <p:sp>
        <p:nvSpPr>
          <p:cNvPr id="11" name="TextBox 10"/>
          <p:cNvSpPr txBox="1"/>
          <p:nvPr/>
        </p:nvSpPr>
        <p:spPr>
          <a:xfrm>
            <a:off x="1436205" y="4111394"/>
            <a:ext cx="1456082" cy="738664"/>
          </a:xfrm>
          <a:prstGeom prst="rect">
            <a:avLst/>
          </a:prstGeom>
          <a:noFill/>
          <a:ln>
            <a:noFill/>
          </a:ln>
        </p:spPr>
        <p:txBody>
          <a:bodyPr wrap="square" tIns="0" bIns="0" rtlCol="0">
            <a:spAutoFit/>
          </a:bodyPr>
          <a:lstStyle/>
          <a:p>
            <a:r>
              <a:rPr lang="en-US" sz="1600" b="1" dirty="0" smtClean="0">
                <a:solidFill>
                  <a:schemeClr val="tx1">
                    <a:lumMod val="65000"/>
                    <a:lumOff val="35000"/>
                  </a:schemeClr>
                </a:solidFill>
              </a:rPr>
              <a:t>Sometimes do more work for better TTNI</a:t>
            </a:r>
            <a:endParaRPr lang="en-US" sz="1600" b="1" dirty="0">
              <a:solidFill>
                <a:schemeClr val="tx1">
                  <a:lumMod val="65000"/>
                  <a:lumOff val="35000"/>
                </a:schemeClr>
              </a:solidFill>
            </a:endParaRPr>
          </a:p>
        </p:txBody>
      </p:sp>
      <p:sp>
        <p:nvSpPr>
          <p:cNvPr id="12" name="TextBox 11"/>
          <p:cNvSpPr txBox="1"/>
          <p:nvPr/>
        </p:nvSpPr>
        <p:spPr>
          <a:xfrm>
            <a:off x="6909684" y="4731570"/>
            <a:ext cx="1280160" cy="492443"/>
          </a:xfrm>
          <a:prstGeom prst="rect">
            <a:avLst/>
          </a:prstGeom>
          <a:noFill/>
          <a:ln>
            <a:noFill/>
          </a:ln>
        </p:spPr>
        <p:txBody>
          <a:bodyPr wrap="square" tIns="0" bIns="0" rtlCol="0">
            <a:spAutoFit/>
          </a:bodyPr>
          <a:lstStyle/>
          <a:p>
            <a:pPr algn="r"/>
            <a:r>
              <a:rPr lang="en-US" sz="1600" b="1" dirty="0" smtClean="0">
                <a:solidFill>
                  <a:schemeClr val="tx1">
                    <a:lumMod val="65000"/>
                    <a:lumOff val="35000"/>
                  </a:schemeClr>
                </a:solidFill>
              </a:rPr>
              <a:t>Slower for more nodes</a:t>
            </a:r>
            <a:endParaRPr lang="en-US" sz="1600" b="1" dirty="0">
              <a:solidFill>
                <a:schemeClr val="tx1">
                  <a:lumMod val="65000"/>
                  <a:lumOff val="35000"/>
                </a:schemeClr>
              </a:solidFill>
            </a:endParaRPr>
          </a:p>
        </p:txBody>
      </p:sp>
      <mc:AlternateContent xmlns:mc="http://schemas.openxmlformats.org/markup-compatibility/2006" xmlns:a14="http://schemas.microsoft.com/office/drawing/2010/main">
        <mc:Choice Requires="a14">
          <p:sp>
            <p:nvSpPr>
              <p:cNvPr id="14" name="Rounded Rectangular Callout 13"/>
              <p:cNvSpPr/>
              <p:nvPr/>
            </p:nvSpPr>
            <p:spPr>
              <a:xfrm>
                <a:off x="1028700" y="685801"/>
                <a:ext cx="4023360" cy="914399"/>
              </a:xfrm>
              <a:prstGeom prst="wedgeRoundRectCallout">
                <a:avLst>
                  <a:gd name="adj1" fmla="val -46846"/>
                  <a:gd name="adj2" fmla="val 131018"/>
                  <a:gd name="adj3" fmla="val 16667"/>
                </a:avLst>
              </a:prstGeom>
              <a:solidFill>
                <a:schemeClr val="bg1"/>
              </a:solidFill>
              <a:ln w="19050">
                <a:solidFill>
                  <a:schemeClr val="tx2"/>
                </a:solidFill>
                <a:prstDash val="dash"/>
              </a:ln>
            </p:spPr>
            <p:txBody>
              <a:bodyPr wrap="square">
                <a:noAutofit/>
              </a:bodyPr>
              <a:lstStyle/>
              <a:p>
                <a:r>
                  <a:rPr lang="en-US" b="1" dirty="0" smtClean="0">
                    <a:solidFill>
                      <a:schemeClr val="tx2"/>
                    </a:solidFill>
                    <a:effectLst/>
                  </a:rPr>
                  <a:t>Average cost:</a:t>
                </a:r>
              </a:p>
              <a:p>
                <a:pPr algn="r"/>
                <a14:m>
                  <m:oMath xmlns:m="http://schemas.openxmlformats.org/officeDocument/2006/math">
                    <m:func>
                      <m:funcPr>
                        <m:ctrlPr>
                          <a:rPr lang="en-US" i="1" smtClean="0">
                            <a:solidFill>
                              <a:schemeClr val="tx2"/>
                            </a:solidFill>
                            <a:effectLst/>
                            <a:latin typeface="Cambria Math" panose="02040503050406030204" pitchFamily="18" charset="0"/>
                          </a:rPr>
                        </m:ctrlPr>
                      </m:funcPr>
                      <m:fName>
                        <m:r>
                          <m:rPr>
                            <m:sty m:val="p"/>
                          </m:rPr>
                          <a:rPr lang="en-US">
                            <a:solidFill>
                              <a:schemeClr val="tx2"/>
                            </a:solidFill>
                            <a:effectLst/>
                            <a:latin typeface="Cambria Math" panose="02040503050406030204" pitchFamily="18" charset="0"/>
                          </a:rPr>
                          <m:t>min</m:t>
                        </m:r>
                      </m:fName>
                      <m:e>
                        <m:f>
                          <m:fPr>
                            <m:ctrlPr>
                              <a:rPr lang="en-US" i="1">
                                <a:solidFill>
                                  <a:schemeClr val="tx2"/>
                                </a:solidFill>
                                <a:effectLst/>
                                <a:latin typeface="Cambria Math" panose="02040503050406030204" pitchFamily="18" charset="0"/>
                              </a:rPr>
                            </m:ctrlPr>
                          </m:fPr>
                          <m:num>
                            <m:r>
                              <a:rPr lang="en-US" i="1">
                                <a:solidFill>
                                  <a:schemeClr val="tx2"/>
                                </a:solidFill>
                                <a:effectLst/>
                                <a:latin typeface="Cambria Math" panose="02040503050406030204" pitchFamily="18" charset="0"/>
                              </a:rPr>
                              <m:t>1</m:t>
                            </m:r>
                          </m:num>
                          <m:den>
                            <m:r>
                              <a:rPr lang="en-US" i="1">
                                <a:solidFill>
                                  <a:schemeClr val="tx2"/>
                                </a:solidFill>
                                <a:effectLst/>
                                <a:latin typeface="Cambria Math" panose="02040503050406030204" pitchFamily="18" charset="0"/>
                              </a:rPr>
                              <m:t>𝑇</m:t>
                            </m:r>
                          </m:den>
                        </m:f>
                        <m:r>
                          <a:rPr lang="en-US" i="1">
                            <a:solidFill>
                              <a:schemeClr val="tx2"/>
                            </a:solidFill>
                            <a:effectLst/>
                            <a:latin typeface="Cambria Math" panose="02040503050406030204" pitchFamily="18" charset="0"/>
                          </a:rPr>
                          <m:t>⋅</m:t>
                        </m:r>
                        <m:nary>
                          <m:naryPr>
                            <m:chr m:val="∑"/>
                            <m:ctrlPr>
                              <a:rPr lang="en-US" i="1">
                                <a:solidFill>
                                  <a:schemeClr val="tx2"/>
                                </a:solidFill>
                                <a:effectLst/>
                                <a:latin typeface="Cambria Math" panose="02040503050406030204" pitchFamily="18" charset="0"/>
                              </a:rPr>
                            </m:ctrlPr>
                          </m:naryPr>
                          <m:sub>
                            <m:r>
                              <a:rPr lang="en-US" i="1">
                                <a:solidFill>
                                  <a:schemeClr val="tx2"/>
                                </a:solidFill>
                                <a:effectLst/>
                                <a:latin typeface="Cambria Math" panose="02040503050406030204" pitchFamily="18" charset="0"/>
                              </a:rPr>
                              <m:t>𝜔</m:t>
                            </m:r>
                            <m:r>
                              <a:rPr lang="en-US" i="1">
                                <a:solidFill>
                                  <a:schemeClr val="tx2"/>
                                </a:solidFill>
                                <a:effectLst/>
                                <a:latin typeface="Cambria Math" panose="02040503050406030204" pitchFamily="18" charset="0"/>
                              </a:rPr>
                              <m:t>=</m:t>
                            </m:r>
                            <m:r>
                              <a:rPr lang="en-US" i="1">
                                <a:solidFill>
                                  <a:schemeClr val="tx2"/>
                                </a:solidFill>
                                <a:effectLst/>
                                <a:latin typeface="Cambria Math" panose="02040503050406030204" pitchFamily="18" charset="0"/>
                              </a:rPr>
                              <m:t>1</m:t>
                            </m:r>
                          </m:sub>
                          <m:sup>
                            <m:r>
                              <m:rPr>
                                <m:sty m:val="p"/>
                              </m:rPr>
                              <a:rPr lang="en-US">
                                <a:solidFill>
                                  <a:schemeClr val="tx2"/>
                                </a:solidFill>
                                <a:effectLst/>
                                <a:latin typeface="Cambria Math" panose="02040503050406030204" pitchFamily="18" charset="0"/>
                              </a:rPr>
                              <m:t>Ω</m:t>
                            </m:r>
                          </m:sup>
                          <m:e>
                            <m:r>
                              <a:rPr lang="en-US" i="1">
                                <a:solidFill>
                                  <a:schemeClr val="tx2"/>
                                </a:solidFill>
                                <a:effectLst/>
                                <a:latin typeface="Cambria Math" panose="02040503050406030204" pitchFamily="18" charset="0"/>
                              </a:rPr>
                              <m:t>𝐶</m:t>
                            </m:r>
                            <m:d>
                              <m:dPr>
                                <m:ctrlPr>
                                  <a:rPr lang="en-US" i="1">
                                    <a:solidFill>
                                      <a:schemeClr val="tx2"/>
                                    </a:solidFill>
                                    <a:effectLst/>
                                    <a:latin typeface="Cambria Math" panose="02040503050406030204" pitchFamily="18" charset="0"/>
                                  </a:rPr>
                                </m:ctrlPr>
                              </m:dPr>
                              <m:e>
                                <m:r>
                                  <a:rPr lang="en-US" b="1">
                                    <a:solidFill>
                                      <a:schemeClr val="tx2"/>
                                    </a:solidFill>
                                    <a:effectLst/>
                                    <a:latin typeface="Cambria Math" panose="02040503050406030204" pitchFamily="18" charset="0"/>
                                  </a:rPr>
                                  <m:t>𝚪</m:t>
                                </m:r>
                                <m:d>
                                  <m:dPr>
                                    <m:begChr m:val="["/>
                                    <m:endChr m:val="]"/>
                                    <m:ctrlPr>
                                      <a:rPr lang="en-US" i="1">
                                        <a:solidFill>
                                          <a:schemeClr val="tx2"/>
                                        </a:solidFill>
                                        <a:effectLst/>
                                        <a:latin typeface="Cambria Math" panose="02040503050406030204" pitchFamily="18" charset="0"/>
                                      </a:rPr>
                                    </m:ctrlPr>
                                  </m:dPr>
                                  <m:e>
                                    <m:r>
                                      <a:rPr lang="en-US" i="1">
                                        <a:solidFill>
                                          <a:schemeClr val="tx2"/>
                                        </a:solidFill>
                                        <a:effectLst/>
                                        <a:latin typeface="Cambria Math" panose="02040503050406030204" pitchFamily="18" charset="0"/>
                                      </a:rPr>
                                      <m:t>𝜔</m:t>
                                    </m:r>
                                  </m:e>
                                </m:d>
                                <m:r>
                                  <a:rPr lang="en-US" i="1">
                                    <a:solidFill>
                                      <a:schemeClr val="tx2"/>
                                    </a:solidFill>
                                    <a:effectLst/>
                                    <a:latin typeface="Cambria Math" panose="02040503050406030204" pitchFamily="18" charset="0"/>
                                  </a:rPr>
                                  <m:t>,</m:t>
                                </m:r>
                                <m:r>
                                  <a:rPr lang="en-US" b="1">
                                    <a:solidFill>
                                      <a:schemeClr val="tx2"/>
                                    </a:solidFill>
                                    <a:effectLst/>
                                    <a:latin typeface="Cambria Math" panose="02040503050406030204" pitchFamily="18" charset="0"/>
                                  </a:rPr>
                                  <m:t>𝐖</m:t>
                                </m:r>
                                <m:d>
                                  <m:dPr>
                                    <m:begChr m:val="["/>
                                    <m:endChr m:val="]"/>
                                    <m:ctrlPr>
                                      <a:rPr lang="en-US" i="1">
                                        <a:solidFill>
                                          <a:schemeClr val="tx2"/>
                                        </a:solidFill>
                                        <a:effectLst/>
                                        <a:latin typeface="Cambria Math" panose="02040503050406030204" pitchFamily="18" charset="0"/>
                                      </a:rPr>
                                    </m:ctrlPr>
                                  </m:dPr>
                                  <m:e>
                                    <m:r>
                                      <a:rPr lang="en-US" i="1">
                                        <a:solidFill>
                                          <a:schemeClr val="tx2"/>
                                        </a:solidFill>
                                        <a:effectLst/>
                                        <a:latin typeface="Cambria Math" panose="02040503050406030204" pitchFamily="18" charset="0"/>
                                      </a:rPr>
                                      <m:t>𝜔</m:t>
                                    </m:r>
                                  </m:e>
                                </m:d>
                              </m:e>
                            </m:d>
                          </m:e>
                        </m:nary>
                      </m:e>
                    </m:func>
                  </m:oMath>
                </a14:m>
                <a:r>
                  <a:rPr lang="en-US" dirty="0" smtClean="0">
                    <a:solidFill>
                      <a:schemeClr val="tx2"/>
                    </a:solidFill>
                    <a:effectLst/>
                  </a:rPr>
                  <a:t>.</a:t>
                </a:r>
                <a:endParaRPr lang="en-US" dirty="0">
                  <a:solidFill>
                    <a:schemeClr val="tx2"/>
                  </a:solidFill>
                  <a:effectLst/>
                </a:endParaRPr>
              </a:p>
            </p:txBody>
          </p:sp>
        </mc:Choice>
        <mc:Fallback xmlns="">
          <p:sp>
            <p:nvSpPr>
              <p:cNvPr id="14" name="Rounded Rectangular Callout 13"/>
              <p:cNvSpPr>
                <a:spLocks noRot="1" noChangeAspect="1" noMove="1" noResize="1" noEditPoints="1" noAdjustHandles="1" noChangeArrowheads="1" noChangeShapeType="1" noTextEdit="1"/>
              </p:cNvSpPr>
              <p:nvPr/>
            </p:nvSpPr>
            <p:spPr>
              <a:xfrm>
                <a:off x="1028700" y="685801"/>
                <a:ext cx="4023360" cy="914399"/>
              </a:xfrm>
              <a:prstGeom prst="wedgeRoundRectCallout">
                <a:avLst>
                  <a:gd name="adj1" fmla="val -46846"/>
                  <a:gd name="adj2" fmla="val 131018"/>
                  <a:gd name="adj3" fmla="val 16667"/>
                </a:avLst>
              </a:prstGeom>
              <a:blipFill>
                <a:blip r:embed="rId6"/>
                <a:stretch>
                  <a:fillRect t="-3636"/>
                </a:stretch>
              </a:blipFill>
              <a:ln w="19050">
                <a:solidFill>
                  <a:schemeClr val="tx2"/>
                </a:solidFill>
                <a:prstDash val="dash"/>
              </a:ln>
            </p:spPr>
            <p:txBody>
              <a:bodyPr/>
              <a:lstStyle/>
              <a:p>
                <a:r>
                  <a:rPr lang="en-US">
                    <a:noFill/>
                  </a:rPr>
                  <a:t> </a:t>
                </a:r>
              </a:p>
            </p:txBody>
          </p:sp>
        </mc:Fallback>
      </mc:AlternateContent>
    </p:spTree>
    <p:extLst>
      <p:ext uri="{BB962C8B-B14F-4D97-AF65-F5344CB8AC3E}">
        <p14:creationId xmlns:p14="http://schemas.microsoft.com/office/powerpoint/2010/main" val="1563840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(outdoor)</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754880" y="1703673"/>
                <a:ext cx="3474720" cy="2171699"/>
              </a:xfrm>
              <a:effectLst>
                <a:glow rad="254000">
                  <a:schemeClr val="bg1">
                    <a:alpha val="60000"/>
                  </a:schemeClr>
                </a:glow>
              </a:effectLst>
            </p:spPr>
            <p:txBody>
              <a:bodyPr>
                <a:normAutofit/>
              </a:bodyPr>
              <a:lstStyle/>
              <a:p>
                <a:pPr marL="0" indent="0">
                  <a:buNone/>
                </a:pPr>
                <a:r>
                  <a:rPr lang="en-US" b="1" dirty="0" smtClean="0"/>
                  <a:t>Outdoor </a:t>
                </a:r>
                <a:r>
                  <a:rPr lang="en-US" b="1" dirty="0"/>
                  <a:t>setup</a:t>
                </a:r>
              </a:p>
              <a:p>
                <a:pPr marL="0" indent="0">
                  <a:buNone/>
                </a:pPr>
                <a:r>
                  <a:rPr lang="en-US" dirty="0" smtClean="0">
                    <a:solidFill>
                      <a:srgbClr val="660066"/>
                    </a:solidFill>
                    <a:effectLst>
                      <a:glow rad="254000">
                        <a:schemeClr val="bg1">
                          <a:alpha val="80000"/>
                        </a:schemeClr>
                      </a:glow>
                    </a:effectLst>
                  </a:rPr>
                  <a:t>Longer dist. between spots</a:t>
                </a:r>
              </a:p>
              <a:p>
                <a:pPr marL="0" indent="0">
                  <a:buNone/>
                </a:pPr>
                <a:r>
                  <a:rPr lang="en-US" dirty="0" smtClean="0"/>
                  <a:t>Impact </a:t>
                </a:r>
                <a:r>
                  <a:rPr lang="en-US" dirty="0"/>
                  <a:t>of number of </a:t>
                </a:r>
                <a:r>
                  <a:rPr lang="en-US" dirty="0" smtClean="0"/>
                  <a:t>nodes </a:t>
                </a:r>
                <a14:m>
                  <m:oMath xmlns:m="http://schemas.openxmlformats.org/officeDocument/2006/math">
                    <m:r>
                      <a:rPr lang="en-US" b="0" i="1" smtClean="0">
                        <a:latin typeface="Cambria Math" panose="02040503050406030204" pitchFamily="18" charset="0"/>
                      </a:rPr>
                      <m:t>𝑁</m:t>
                    </m:r>
                  </m:oMath>
                </a14:m>
                <a:endParaRPr lang="en-US" dirty="0"/>
              </a:p>
              <a:p>
                <a:pPr marL="0" indent="0">
                  <a:buNone/>
                </a:pPr>
                <a:r>
                  <a:rPr lang="en-US" dirty="0" smtClean="0"/>
                  <a:t>Impact </a:t>
                </a:r>
                <a:r>
                  <a:rPr lang="en-US" dirty="0"/>
                  <a:t>of number of </a:t>
                </a:r>
                <a:r>
                  <a:rPr lang="en-US" dirty="0" smtClean="0"/>
                  <a:t>sensors</a:t>
                </a:r>
                <a:endParaRPr lang="en-US" dirty="0"/>
              </a:p>
              <a:p>
                <a14:m>
                  <m:oMath xmlns:m="http://schemas.openxmlformats.org/officeDocument/2006/math">
                    <m:r>
                      <a:rPr lang="en-US" i="1" smtClean="0">
                        <a:latin typeface="Cambria Math" panose="02040503050406030204" pitchFamily="18" charset="0"/>
                      </a:rPr>
                      <m:t>𝑁</m:t>
                    </m:r>
                    <m:r>
                      <a:rPr lang="en-US" i="1">
                        <a:latin typeface="Cambria Math" panose="02040503050406030204" pitchFamily="18" charset="0"/>
                      </a:rPr>
                      <m:t>=</m:t>
                    </m:r>
                    <m:r>
                      <a:rPr lang="en-US" b="0" i="1" smtClean="0">
                        <a:latin typeface="Cambria Math" panose="02040503050406030204" pitchFamily="18" charset="0"/>
                      </a:rPr>
                      <m:t>100</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754880" y="1703673"/>
                <a:ext cx="3474720" cy="2171699"/>
              </a:xfrm>
              <a:blipFill>
                <a:blip r:embed="rId2"/>
                <a:stretch>
                  <a:fillRect/>
                </a:stretch>
              </a:blipFill>
              <a:effectLst>
                <a:glow rad="254000">
                  <a:schemeClr val="bg1">
                    <a:alpha val="60000"/>
                  </a:schemeClr>
                </a:glow>
              </a:effectLst>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9E57DC2-970A-4B3E-BB1C-7A09969E49DF}" type="slidenum">
              <a:rPr lang="en-US" smtClean="0"/>
              <a:t>59</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1703673"/>
            <a:ext cx="3474720" cy="2171699"/>
          </a:xfrm>
          <a:prstGeom prst="rect">
            <a:avLst/>
          </a:prstGeom>
          <a:ln w="19050">
            <a:solidFill>
              <a:schemeClr val="tx2"/>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 y="4078530"/>
            <a:ext cx="3474720" cy="2171699"/>
          </a:xfrm>
          <a:prstGeom prst="rect">
            <a:avLst/>
          </a:prstGeom>
          <a:ln w="19050">
            <a:solidFill>
              <a:schemeClr val="tx2"/>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4880" y="4078530"/>
            <a:ext cx="3474720" cy="2171699"/>
          </a:xfrm>
          <a:prstGeom prst="rect">
            <a:avLst/>
          </a:prstGeom>
          <a:ln w="19050">
            <a:solidFill>
              <a:schemeClr val="tx2"/>
            </a:solidFill>
          </a:ln>
        </p:spPr>
      </p:pic>
      <p:sp>
        <p:nvSpPr>
          <p:cNvPr id="8" name="TextBox 7"/>
          <p:cNvSpPr txBox="1"/>
          <p:nvPr/>
        </p:nvSpPr>
        <p:spPr>
          <a:xfrm>
            <a:off x="5213074" y="4111394"/>
            <a:ext cx="2971800" cy="738664"/>
          </a:xfrm>
          <a:prstGeom prst="rect">
            <a:avLst/>
          </a:prstGeom>
          <a:solidFill>
            <a:schemeClr val="bg1">
              <a:alpha val="60000"/>
            </a:schemeClr>
          </a:solidFill>
          <a:ln>
            <a:noFill/>
          </a:ln>
        </p:spPr>
        <p:txBody>
          <a:bodyPr wrap="square" tIns="0" bIns="0" rtlCol="0">
            <a:spAutoFit/>
          </a:bodyPr>
          <a:lstStyle/>
          <a:p>
            <a:r>
              <a:rPr lang="en-US" sz="1600" b="1" dirty="0" smtClean="0">
                <a:solidFill>
                  <a:srgbClr val="0070C0"/>
                </a:solidFill>
              </a:rPr>
              <a:t>Local-bounded performs worse because it considers movement cost (space) but not TTNC (time)</a:t>
            </a:r>
          </a:p>
        </p:txBody>
      </p:sp>
      <p:sp>
        <p:nvSpPr>
          <p:cNvPr id="9" name="TextBox 8"/>
          <p:cNvSpPr txBox="1"/>
          <p:nvPr/>
        </p:nvSpPr>
        <p:spPr>
          <a:xfrm>
            <a:off x="1485900" y="4111394"/>
            <a:ext cx="1828800" cy="492443"/>
          </a:xfrm>
          <a:prstGeom prst="rect">
            <a:avLst/>
          </a:prstGeom>
          <a:noFill/>
          <a:ln>
            <a:noFill/>
          </a:ln>
        </p:spPr>
        <p:txBody>
          <a:bodyPr wrap="square" tIns="0" bIns="0" rtlCol="0">
            <a:spAutoFit/>
          </a:bodyPr>
          <a:lstStyle/>
          <a:p>
            <a:r>
              <a:rPr lang="en-US" sz="1600" b="1" dirty="0" smtClean="0">
                <a:solidFill>
                  <a:schemeClr val="tx1">
                    <a:lumMod val="65000"/>
                    <a:lumOff val="35000"/>
                  </a:schemeClr>
                </a:solidFill>
              </a:rPr>
              <a:t>Higher movement cost</a:t>
            </a:r>
            <a:endParaRPr lang="en-US" sz="1600" b="1" dirty="0">
              <a:solidFill>
                <a:schemeClr val="tx1">
                  <a:lumMod val="65000"/>
                  <a:lumOff val="35000"/>
                </a:schemeClr>
              </a:solidFill>
            </a:endParaRPr>
          </a:p>
        </p:txBody>
      </p:sp>
    </p:spTree>
    <p:extLst>
      <p:ext uri="{BB962C8B-B14F-4D97-AF65-F5344CB8AC3E}">
        <p14:creationId xmlns:p14="http://schemas.microsoft.com/office/powerpoint/2010/main" val="96676279"/>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Mobility and sensing</a:t>
            </a:r>
            <a:endParaRPr lang="en-US" dirty="0"/>
          </a:p>
        </p:txBody>
      </p:sp>
      <p:sp>
        <p:nvSpPr>
          <p:cNvPr id="5" name="Content Placeholder 4"/>
          <p:cNvSpPr>
            <a:spLocks noGrp="1"/>
          </p:cNvSpPr>
          <p:nvPr>
            <p:ph sz="half" idx="1"/>
          </p:nvPr>
        </p:nvSpPr>
        <p:spPr/>
        <p:txBody>
          <a:bodyPr>
            <a:normAutofit/>
          </a:bodyPr>
          <a:lstStyle/>
          <a:p>
            <a:r>
              <a:rPr lang="en-US" dirty="0" smtClean="0"/>
              <a:t>Increasing sensing, computing, and networking capabilities</a:t>
            </a:r>
          </a:p>
          <a:p>
            <a:r>
              <a:rPr lang="en-US" dirty="0" smtClean="0"/>
              <a:t>Large </a:t>
            </a:r>
            <a:r>
              <a:rPr lang="en-US" dirty="0"/>
              <a:t>number of mobile entities in </a:t>
            </a:r>
            <a:r>
              <a:rPr lang="en-US" dirty="0" smtClean="0"/>
              <a:t>communities</a:t>
            </a:r>
          </a:p>
          <a:p>
            <a:r>
              <a:rPr lang="en-US" dirty="0" smtClean="0"/>
              <a:t>Network coverage</a:t>
            </a:r>
          </a:p>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6</a:t>
            </a:fld>
            <a:endParaRPr lang="en-US" dirty="0"/>
          </a:p>
        </p:txBody>
      </p:sp>
      <p:grpSp>
        <p:nvGrpSpPr>
          <p:cNvPr id="17" name="Group 16"/>
          <p:cNvGrpSpPr/>
          <p:nvPr/>
        </p:nvGrpSpPr>
        <p:grpSpPr>
          <a:xfrm>
            <a:off x="5044645" y="1474088"/>
            <a:ext cx="3184955" cy="914400"/>
            <a:chOff x="5044645" y="2484894"/>
            <a:chExt cx="3184955" cy="914400"/>
          </a:xfrm>
        </p:grpSpPr>
        <p:grpSp>
          <p:nvGrpSpPr>
            <p:cNvPr id="12" name="Group 11"/>
            <p:cNvGrpSpPr/>
            <p:nvPr/>
          </p:nvGrpSpPr>
          <p:grpSpPr>
            <a:xfrm>
              <a:off x="6843901" y="2484894"/>
              <a:ext cx="1385699" cy="914400"/>
              <a:chOff x="6648450" y="2706930"/>
              <a:chExt cx="1653321" cy="1090999"/>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2165" r="23449"/>
              <a:stretch/>
            </p:blipFill>
            <p:spPr>
              <a:xfrm>
                <a:off x="7711221" y="2706930"/>
                <a:ext cx="590550" cy="108585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4444" r="14445"/>
              <a:stretch/>
            </p:blipFill>
            <p:spPr>
              <a:xfrm>
                <a:off x="6648450" y="2706930"/>
                <a:ext cx="775821" cy="1090999"/>
              </a:xfrm>
              <a:prstGeom prst="rect">
                <a:avLst/>
              </a:prstGeom>
            </p:spPr>
          </p:pic>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4645" y="2713494"/>
              <a:ext cx="641596" cy="457200"/>
            </a:xfrm>
            <a:prstGeom prst="rect">
              <a:avLst/>
            </a:prstGeom>
          </p:spPr>
        </p:pic>
        <p:pic>
          <p:nvPicPr>
            <p:cNvPr id="16" name="Picture 1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26743" y="2713494"/>
              <a:ext cx="676656" cy="457200"/>
            </a:xfrm>
            <a:prstGeom prst="rect">
              <a:avLst/>
            </a:prstGeom>
          </p:spPr>
        </p:pic>
      </p:grpSp>
      <p:grpSp>
        <p:nvGrpSpPr>
          <p:cNvPr id="30" name="Group 29"/>
          <p:cNvGrpSpPr/>
          <p:nvPr/>
        </p:nvGrpSpPr>
        <p:grpSpPr>
          <a:xfrm>
            <a:off x="5002237" y="2390774"/>
            <a:ext cx="3227363" cy="914400"/>
            <a:chOff x="5002237" y="2957410"/>
            <a:chExt cx="3227363" cy="914400"/>
          </a:xfrm>
        </p:grpSpPr>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5266" y="2957410"/>
              <a:ext cx="1324334" cy="914400"/>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6479" y="3048850"/>
              <a:ext cx="837184" cy="731520"/>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237" y="3048850"/>
              <a:ext cx="726412" cy="731520"/>
            </a:xfrm>
            <a:prstGeom prst="rect">
              <a:avLst/>
            </a:prstGeom>
          </p:spPr>
        </p:pic>
      </p:grpSp>
      <p:grpSp>
        <p:nvGrpSpPr>
          <p:cNvPr id="31" name="Group 30"/>
          <p:cNvGrpSpPr/>
          <p:nvPr/>
        </p:nvGrpSpPr>
        <p:grpSpPr>
          <a:xfrm>
            <a:off x="4265823" y="3304039"/>
            <a:ext cx="3957469" cy="553300"/>
            <a:chOff x="4265823" y="4218439"/>
            <a:chExt cx="3957469" cy="553300"/>
          </a:xfrm>
        </p:grpSpPr>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54502" y="4223099"/>
              <a:ext cx="948069" cy="548640"/>
            </a:xfrm>
            <a:prstGeom prst="rect">
              <a:avLst/>
            </a:prstGeom>
          </p:spPr>
        </p:pic>
        <p:pic>
          <p:nvPicPr>
            <p:cNvPr id="24" name="Picture 23"/>
            <p:cNvPicPr>
              <a:picLocks noChangeAspect="1"/>
            </p:cNvPicPr>
            <p:nvPr/>
          </p:nvPicPr>
          <p:blipFill rotWithShape="1">
            <a:blip r:embed="rId11">
              <a:extLst>
                <a:ext uri="{28A0092B-C50C-407E-A947-70E740481C1C}">
                  <a14:useLocalDpi xmlns:a14="http://schemas.microsoft.com/office/drawing/2010/main" val="0"/>
                </a:ext>
              </a:extLst>
            </a:blip>
            <a:srcRect l="20316" t="13559" r="21121" b="23108"/>
            <a:stretch/>
          </p:blipFill>
          <p:spPr>
            <a:xfrm>
              <a:off x="6683663" y="4218439"/>
              <a:ext cx="550445" cy="548640"/>
            </a:xfrm>
            <a:prstGeom prst="rect">
              <a:avLst/>
            </a:prstGeom>
          </p:spPr>
        </p:pic>
        <p:pic>
          <p:nvPicPr>
            <p:cNvPr id="27" name="Picture 26"/>
            <p:cNvPicPr>
              <a:picLocks noChangeAspect="1"/>
            </p:cNvPicPr>
            <p:nvPr/>
          </p:nvPicPr>
          <p:blipFill rotWithShape="1">
            <a:blip r:embed="rId12">
              <a:extLst>
                <a:ext uri="{28A0092B-C50C-407E-A947-70E740481C1C}">
                  <a14:useLocalDpi xmlns:a14="http://schemas.microsoft.com/office/drawing/2010/main" val="0"/>
                </a:ext>
              </a:extLst>
            </a:blip>
            <a:srcRect t="20017" b="19566"/>
            <a:stretch/>
          </p:blipFill>
          <p:spPr>
            <a:xfrm>
              <a:off x="7315200" y="4219574"/>
              <a:ext cx="908092" cy="548640"/>
            </a:xfrm>
            <a:prstGeom prst="rect">
              <a:avLst/>
            </a:prstGeom>
          </p:spPr>
        </p:pic>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50450" y="4218439"/>
              <a:ext cx="822960" cy="548640"/>
            </a:xfrm>
            <a:prstGeom prst="rect">
              <a:avLst/>
            </a:prstGeom>
          </p:spPr>
        </p:pic>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65823" y="4218439"/>
              <a:ext cx="403535" cy="548640"/>
            </a:xfrm>
            <a:prstGeom prst="rect">
              <a:avLst/>
            </a:prstGeom>
          </p:spPr>
        </p:pic>
      </p:grpSp>
      <p:pic>
        <p:nvPicPr>
          <p:cNvPr id="33" name="Picture 32"/>
          <p:cNvPicPr>
            <a:picLocks noChangeAspect="1"/>
          </p:cNvPicPr>
          <p:nvPr/>
        </p:nvPicPr>
        <p:blipFill rotWithShape="1">
          <a:blip r:embed="rId15">
            <a:extLst>
              <a:ext uri="{28A0092B-C50C-407E-A947-70E740481C1C}">
                <a14:useLocalDpi xmlns:a14="http://schemas.microsoft.com/office/drawing/2010/main" val="0"/>
              </a:ext>
            </a:extLst>
          </a:blip>
          <a:srcRect b="12770"/>
          <a:stretch/>
        </p:blipFill>
        <p:spPr>
          <a:xfrm>
            <a:off x="4908809" y="4420587"/>
            <a:ext cx="1172499" cy="146304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grpSp>
        <p:nvGrpSpPr>
          <p:cNvPr id="37" name="Group 36"/>
          <p:cNvGrpSpPr/>
          <p:nvPr/>
        </p:nvGrpSpPr>
        <p:grpSpPr>
          <a:xfrm>
            <a:off x="6272573" y="4421302"/>
            <a:ext cx="1950719" cy="1463040"/>
            <a:chOff x="6272573" y="4421302"/>
            <a:chExt cx="1950719" cy="1463040"/>
          </a:xfrm>
        </p:grpSpPr>
        <p:pic>
          <p:nvPicPr>
            <p:cNvPr id="32" name="Picture 3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72573" y="4421302"/>
              <a:ext cx="1950719" cy="146304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36" name="TextBox 35"/>
            <p:cNvSpPr txBox="1"/>
            <p:nvPr/>
          </p:nvSpPr>
          <p:spPr>
            <a:xfrm>
              <a:off x="6470692" y="4427235"/>
              <a:ext cx="1554480" cy="584775"/>
            </a:xfrm>
            <a:prstGeom prst="rect">
              <a:avLst/>
            </a:prstGeom>
            <a:noFill/>
          </p:spPr>
          <p:txBody>
            <a:bodyPr wrap="square" rtlCol="0">
              <a:spAutoFit/>
            </a:bodyPr>
            <a:lstStyle/>
            <a:p>
              <a:pPr algn="ctr"/>
              <a:r>
                <a:rPr lang="en-US" sz="1600" b="1" dirty="0" smtClean="0">
                  <a:solidFill>
                    <a:schemeClr val="bg1"/>
                  </a:solidFill>
                </a:rPr>
                <a:t>Delay-Tolerant Networks</a:t>
              </a:r>
              <a:endParaRPr lang="en-US" sz="1600" b="1" dirty="0">
                <a:solidFill>
                  <a:schemeClr val="bg1"/>
                </a:solidFill>
              </a:endParaRPr>
            </a:p>
          </p:txBody>
        </p:sp>
      </p:grpSp>
      <p:grpSp>
        <p:nvGrpSpPr>
          <p:cNvPr id="40" name="Group 39"/>
          <p:cNvGrpSpPr/>
          <p:nvPr/>
        </p:nvGrpSpPr>
        <p:grpSpPr>
          <a:xfrm>
            <a:off x="1028701" y="4421302"/>
            <a:ext cx="2034540" cy="1462325"/>
            <a:chOff x="1028701" y="4421302"/>
            <a:chExt cx="2034540" cy="1462325"/>
          </a:xfrm>
        </p:grpSpPr>
        <p:pic>
          <p:nvPicPr>
            <p:cNvPr id="34" name="Picture 33"/>
            <p:cNvPicPr>
              <a:picLocks noChangeAspect="1"/>
            </p:cNvPicPr>
            <p:nvPr/>
          </p:nvPicPr>
          <p:blipFill rotWithShape="1">
            <a:blip r:embed="rId17">
              <a:extLst>
                <a:ext uri="{28A0092B-C50C-407E-A947-70E740481C1C}">
                  <a14:useLocalDpi xmlns:a14="http://schemas.microsoft.com/office/drawing/2010/main" val="0"/>
                </a:ext>
              </a:extLst>
            </a:blip>
            <a:srcRect l="6716" r="40825"/>
            <a:stretch/>
          </p:blipFill>
          <p:spPr>
            <a:xfrm>
              <a:off x="1028701" y="4421302"/>
              <a:ext cx="2034540" cy="1462325"/>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38" name="TextBox 37"/>
            <p:cNvSpPr txBox="1"/>
            <p:nvPr/>
          </p:nvSpPr>
          <p:spPr>
            <a:xfrm>
              <a:off x="1131571" y="4503435"/>
              <a:ext cx="1828800" cy="338554"/>
            </a:xfrm>
            <a:prstGeom prst="rect">
              <a:avLst/>
            </a:prstGeom>
            <a:solidFill>
              <a:schemeClr val="bg1">
                <a:alpha val="80000"/>
              </a:schemeClr>
            </a:solidFill>
          </p:spPr>
          <p:txBody>
            <a:bodyPr wrap="square" rtlCol="0">
              <a:spAutoFit/>
            </a:bodyPr>
            <a:lstStyle/>
            <a:p>
              <a:pPr algn="ctr"/>
              <a:r>
                <a:rPr lang="en-US" sz="1600" b="1" dirty="0" smtClean="0"/>
                <a:t>Mobile Sensing</a:t>
              </a:r>
              <a:endParaRPr lang="en-US" sz="1600" b="1" dirty="0"/>
            </a:p>
          </p:txBody>
        </p:sp>
      </p:grpSp>
      <p:grpSp>
        <p:nvGrpSpPr>
          <p:cNvPr id="41" name="Group 40"/>
          <p:cNvGrpSpPr/>
          <p:nvPr/>
        </p:nvGrpSpPr>
        <p:grpSpPr>
          <a:xfrm>
            <a:off x="3254505" y="4420587"/>
            <a:ext cx="1463040" cy="1463040"/>
            <a:chOff x="3254505" y="4420587"/>
            <a:chExt cx="1463040" cy="1463040"/>
          </a:xfrm>
        </p:grpSpPr>
        <p:pic>
          <p:nvPicPr>
            <p:cNvPr id="35" name="Picture 3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54505" y="4420587"/>
              <a:ext cx="1463040" cy="146304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39" name="TextBox 38"/>
            <p:cNvSpPr txBox="1"/>
            <p:nvPr/>
          </p:nvSpPr>
          <p:spPr>
            <a:xfrm>
              <a:off x="3277365" y="4503435"/>
              <a:ext cx="1417320" cy="338554"/>
            </a:xfrm>
            <a:prstGeom prst="rect">
              <a:avLst/>
            </a:prstGeom>
            <a:solidFill>
              <a:schemeClr val="bg1">
                <a:alpha val="80000"/>
              </a:schemeClr>
            </a:solidFill>
          </p:spPr>
          <p:txBody>
            <a:bodyPr wrap="square" rtlCol="0">
              <a:spAutoFit/>
            </a:bodyPr>
            <a:lstStyle/>
            <a:p>
              <a:pPr algn="ctr"/>
              <a:r>
                <a:rPr lang="en-US" sz="1600" b="1" dirty="0" smtClean="0"/>
                <a:t>Crowdsensing</a:t>
              </a:r>
              <a:endParaRPr lang="en-US" sz="1600" b="1" dirty="0"/>
            </a:p>
          </p:txBody>
        </p:sp>
      </p:grpSp>
      <p:sp>
        <p:nvSpPr>
          <p:cNvPr id="42" name="TextBox 41">
            <a:extLst>
              <a:ext uri="{FF2B5EF4-FFF2-40B4-BE49-F238E27FC236}">
                <a16:creationId xmlns:a16="http://schemas.microsoft.com/office/drawing/2014/main" id="{6F433386-00EA-2140-B6FE-7A2082C65FE3}"/>
              </a:ext>
            </a:extLst>
          </p:cNvPr>
          <p:cNvSpPr txBox="1"/>
          <p:nvPr/>
        </p:nvSpPr>
        <p:spPr>
          <a:xfrm>
            <a:off x="4906367" y="5403649"/>
            <a:ext cx="3316925" cy="486625"/>
          </a:xfrm>
          <a:prstGeom prst="rect">
            <a:avLst/>
          </a:prstGeom>
          <a:solidFill>
            <a:schemeClr val="bg1">
              <a:alpha val="80000"/>
            </a:schemeClr>
          </a:solidFill>
          <a:ln w="19050">
            <a:solidFill>
              <a:srgbClr val="FF0000"/>
            </a:solidFill>
          </a:ln>
        </p:spPr>
        <p:txBody>
          <a:bodyPr wrap="square" lIns="91440" tIns="91440" rIns="91440" bIns="91440" rtlCol="0">
            <a:noAutofit/>
          </a:bodyPr>
          <a:lstStyle/>
          <a:p>
            <a:pPr algn="ctr">
              <a:lnSpc>
                <a:spcPct val="95000"/>
              </a:lnSpc>
              <a:spcBef>
                <a:spcPts val="1000"/>
              </a:spcBef>
              <a:spcAft>
                <a:spcPts val="200"/>
              </a:spcAft>
            </a:pPr>
            <a:r>
              <a:rPr lang="en-US" sz="1100" b="1" dirty="0">
                <a:solidFill>
                  <a:srgbClr val="C00000"/>
                </a:solidFill>
              </a:rPr>
              <a:t>Focus on placement, path planning, </a:t>
            </a:r>
            <a:r>
              <a:rPr lang="en-US" sz="1100" b="1" dirty="0" smtClean="0">
                <a:solidFill>
                  <a:srgbClr val="C00000"/>
                </a:solidFill>
              </a:rPr>
              <a:t>and energy, etc. – not on the timely </a:t>
            </a:r>
            <a:r>
              <a:rPr lang="en-US" sz="1100" b="1" dirty="0">
                <a:solidFill>
                  <a:srgbClr val="C00000"/>
                </a:solidFill>
              </a:rPr>
              <a:t>data upload to the cloud.</a:t>
            </a:r>
          </a:p>
        </p:txBody>
      </p:sp>
      <p:sp>
        <p:nvSpPr>
          <p:cNvPr id="43" name="TextBox 42">
            <a:extLst>
              <a:ext uri="{FF2B5EF4-FFF2-40B4-BE49-F238E27FC236}">
                <a16:creationId xmlns:a16="http://schemas.microsoft.com/office/drawing/2014/main" id="{6F433386-00EA-2140-B6FE-7A2082C65FE3}"/>
              </a:ext>
            </a:extLst>
          </p:cNvPr>
          <p:cNvSpPr txBox="1"/>
          <p:nvPr/>
        </p:nvSpPr>
        <p:spPr>
          <a:xfrm>
            <a:off x="1028700" y="5403649"/>
            <a:ext cx="3686402" cy="486625"/>
          </a:xfrm>
          <a:prstGeom prst="rect">
            <a:avLst/>
          </a:prstGeom>
          <a:solidFill>
            <a:schemeClr val="bg1">
              <a:alpha val="80000"/>
            </a:schemeClr>
          </a:solidFill>
          <a:ln w="19050">
            <a:solidFill>
              <a:srgbClr val="FF0000"/>
            </a:solidFill>
          </a:ln>
        </p:spPr>
        <p:txBody>
          <a:bodyPr wrap="square" lIns="91440" tIns="91440" rIns="91440" bIns="91440" rtlCol="0">
            <a:noAutofit/>
          </a:bodyPr>
          <a:lstStyle/>
          <a:p>
            <a:pPr algn="ctr">
              <a:lnSpc>
                <a:spcPct val="95000"/>
              </a:lnSpc>
              <a:spcBef>
                <a:spcPts val="1000"/>
              </a:spcBef>
              <a:spcAft>
                <a:spcPts val="200"/>
              </a:spcAft>
            </a:pPr>
            <a:r>
              <a:rPr lang="en-US" sz="1100" b="1" dirty="0">
                <a:solidFill>
                  <a:srgbClr val="C00000"/>
                </a:solidFill>
              </a:rPr>
              <a:t>Lack of runtime coordination for </a:t>
            </a:r>
            <a:r>
              <a:rPr lang="en-US" sz="1100" b="1" dirty="0" smtClean="0">
                <a:solidFill>
                  <a:srgbClr val="C00000"/>
                </a:solidFill>
              </a:rPr>
              <a:t>mobile/in-situ devices or for multiple </a:t>
            </a:r>
            <a:r>
              <a:rPr lang="en-US" sz="1100" b="1" dirty="0">
                <a:solidFill>
                  <a:srgbClr val="C00000"/>
                </a:solidFill>
              </a:rPr>
              <a:t>applications &amp; </a:t>
            </a:r>
            <a:r>
              <a:rPr lang="en-US" sz="1100" b="1" dirty="0" smtClean="0">
                <a:solidFill>
                  <a:srgbClr val="C00000"/>
                </a:solidFill>
              </a:rPr>
              <a:t>heterogeneous data.</a:t>
            </a:r>
            <a:endParaRPr lang="en-US" sz="1100" b="1" dirty="0">
              <a:solidFill>
                <a:srgbClr val="C00000"/>
              </a:solidFill>
            </a:endParaRPr>
          </a:p>
        </p:txBody>
      </p:sp>
    </p:spTree>
    <p:extLst>
      <p:ext uri="{BB962C8B-B14F-4D97-AF65-F5344CB8AC3E}">
        <p14:creationId xmlns:p14="http://schemas.microsoft.com/office/powerpoint/2010/main" val="307172087"/>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880" y="4078528"/>
            <a:ext cx="3474720" cy="2171699"/>
          </a:xfrm>
          <a:prstGeom prst="rect">
            <a:avLst/>
          </a:prstGeom>
          <a:ln w="19050">
            <a:solidFill>
              <a:schemeClr val="tx2"/>
            </a:solidFill>
          </a:ln>
        </p:spPr>
      </p:pic>
      <p:sp>
        <p:nvSpPr>
          <p:cNvPr id="2" name="Title 1"/>
          <p:cNvSpPr>
            <a:spLocks noGrp="1"/>
          </p:cNvSpPr>
          <p:nvPr>
            <p:ph type="title"/>
          </p:nvPr>
        </p:nvSpPr>
        <p:spPr/>
        <p:txBody>
          <a:bodyPr/>
          <a:lstStyle/>
          <a:p>
            <a:r>
              <a:rPr lang="en-US" dirty="0" smtClean="0"/>
              <a:t>Results (impact of # sensors)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28700" y="1703673"/>
                <a:ext cx="7200900" cy="2171696"/>
              </a:xfrm>
            </p:spPr>
            <p:txBody>
              <a:bodyPr/>
              <a:lstStyle/>
              <a:p>
                <a:pPr marL="0" indent="0">
                  <a:buNone/>
                </a:pPr>
                <a:r>
                  <a:rPr lang="en-US" b="1" dirty="0" smtClean="0"/>
                  <a:t>Indoor setup</a:t>
                </a:r>
              </a:p>
              <a:p>
                <a:r>
                  <a:rPr lang="en-US" dirty="0"/>
                  <a:t>Impact of number of sensors, </a:t>
                </a:r>
                <a14:m>
                  <m:oMath xmlns:m="http://schemas.openxmlformats.org/officeDocument/2006/math">
                    <m:r>
                      <a:rPr lang="en-US" i="1">
                        <a:latin typeface="Cambria Math" panose="02040503050406030204" pitchFamily="18" charset="0"/>
                      </a:rPr>
                      <m:t>𝑁</m:t>
                    </m:r>
                    <m:r>
                      <a:rPr lang="en-US" i="1">
                        <a:latin typeface="Cambria Math" panose="02040503050406030204" pitchFamily="18" charset="0"/>
                      </a:rPr>
                      <m:t>=</m:t>
                    </m:r>
                    <m:r>
                      <a:rPr lang="en-US" i="1">
                        <a:latin typeface="Cambria Math" panose="02040503050406030204" pitchFamily="18" charset="0"/>
                      </a:rPr>
                      <m:t>100</m:t>
                    </m:r>
                  </m:oMath>
                </a14:m>
                <a:endParaRPr lang="en-US" dirty="0"/>
              </a:p>
              <a:p>
                <a:pPr marL="0" indent="0">
                  <a:buNone/>
                </a:pPr>
                <a:r>
                  <a:rPr lang="en-US" dirty="0" smtClean="0"/>
                  <a:t>Comparing with an emergency (after fire) scenario, where some types of sensors need to be calibrated more often.</a:t>
                </a:r>
                <a:endParaRPr lang="en-US" dirty="0"/>
              </a:p>
              <a:p>
                <a:pPr marL="0" indent="0">
                  <a:buNone/>
                </a:pPr>
                <a:r>
                  <a:rPr lang="en-US" dirty="0" smtClean="0"/>
                  <a:t>Our approach perform well and stable in both sets.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28700" y="1703673"/>
                <a:ext cx="7200900" cy="2171696"/>
              </a:xfrm>
              <a:blipFill>
                <a:blip r:embed="rId3"/>
                <a:stretch>
                  <a:fillRect l="-931" t="-22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9E57DC2-970A-4B3E-BB1C-7A09969E49DF}" type="slidenum">
              <a:rPr lang="en-US" smtClean="0"/>
              <a:t>60</a:t>
            </a:fld>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 y="4078528"/>
            <a:ext cx="3474720" cy="2171699"/>
          </a:xfrm>
          <a:prstGeom prst="rect">
            <a:avLst/>
          </a:prstGeom>
          <a:ln w="19050">
            <a:solidFill>
              <a:schemeClr val="tx2"/>
            </a:solidFill>
          </a:ln>
        </p:spPr>
      </p:pic>
      <p:sp>
        <p:nvSpPr>
          <p:cNvPr id="8" name="TextBox 7"/>
          <p:cNvSpPr txBox="1"/>
          <p:nvPr/>
        </p:nvSpPr>
        <p:spPr>
          <a:xfrm>
            <a:off x="1436205" y="4111394"/>
            <a:ext cx="1828800" cy="246221"/>
          </a:xfrm>
          <a:prstGeom prst="rect">
            <a:avLst/>
          </a:prstGeom>
          <a:noFill/>
          <a:ln>
            <a:noFill/>
          </a:ln>
        </p:spPr>
        <p:txBody>
          <a:bodyPr wrap="square" tIns="0" bIns="0" rtlCol="0">
            <a:spAutoFit/>
          </a:bodyPr>
          <a:lstStyle/>
          <a:p>
            <a:r>
              <a:rPr lang="en-US" sz="1600" b="1" dirty="0" smtClean="0">
                <a:solidFill>
                  <a:schemeClr val="tx1">
                    <a:lumMod val="65000"/>
                    <a:lumOff val="35000"/>
                  </a:schemeClr>
                </a:solidFill>
              </a:rPr>
              <a:t>Normal</a:t>
            </a:r>
            <a:endParaRPr lang="en-US" sz="1600" b="1" dirty="0">
              <a:solidFill>
                <a:schemeClr val="tx1">
                  <a:lumMod val="65000"/>
                  <a:lumOff val="35000"/>
                </a:schemeClr>
              </a:solidFill>
            </a:endParaRPr>
          </a:p>
        </p:txBody>
      </p:sp>
      <p:sp>
        <p:nvSpPr>
          <p:cNvPr id="9" name="TextBox 8"/>
          <p:cNvSpPr txBox="1"/>
          <p:nvPr/>
        </p:nvSpPr>
        <p:spPr>
          <a:xfrm>
            <a:off x="5206179" y="4111394"/>
            <a:ext cx="1828800" cy="246221"/>
          </a:xfrm>
          <a:prstGeom prst="rect">
            <a:avLst/>
          </a:prstGeom>
          <a:noFill/>
          <a:ln>
            <a:noFill/>
          </a:ln>
        </p:spPr>
        <p:txBody>
          <a:bodyPr wrap="square" tIns="0" bIns="0" rtlCol="0">
            <a:spAutoFit/>
          </a:bodyPr>
          <a:lstStyle/>
          <a:p>
            <a:r>
              <a:rPr lang="en-US" sz="1600" b="1" dirty="0" smtClean="0">
                <a:solidFill>
                  <a:srgbClr val="FF6600"/>
                </a:solidFill>
              </a:rPr>
              <a:t>After fire</a:t>
            </a:r>
            <a:endParaRPr lang="en-US" sz="1600" b="1" dirty="0">
              <a:solidFill>
                <a:srgbClr val="FF6600"/>
              </a:solidFill>
            </a:endParaRPr>
          </a:p>
        </p:txBody>
      </p:sp>
    </p:spTree>
    <p:extLst>
      <p:ext uri="{BB962C8B-B14F-4D97-AF65-F5344CB8AC3E}">
        <p14:creationId xmlns:p14="http://schemas.microsoft.com/office/powerpoint/2010/main" val="2353183027"/>
      </p:ext>
    </p:extLst>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(path planning)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754880" y="1703673"/>
                <a:ext cx="3474719" cy="2171699"/>
              </a:xfrm>
            </p:spPr>
            <p:txBody>
              <a:bodyPr/>
              <a:lstStyle/>
              <a:p>
                <a:pPr marL="0" indent="0">
                  <a:buNone/>
                </a:pPr>
                <a:r>
                  <a:rPr lang="en-US" b="1" dirty="0" smtClean="0"/>
                  <a:t>Synthetic setup</a:t>
                </a:r>
              </a:p>
              <a:p>
                <a:pPr marL="0" indent="0">
                  <a:buNone/>
                </a:pPr>
                <a:r>
                  <a:rPr lang="en-US" dirty="0" smtClean="0"/>
                  <a:t>Impact of number of spots </a:t>
                </a:r>
                <a14:m>
                  <m:oMath xmlns:m="http://schemas.openxmlformats.org/officeDocument/2006/math">
                    <m:r>
                      <a:rPr lang="en-US" b="0" i="1" smtClean="0">
                        <a:latin typeface="Cambria Math" panose="02040503050406030204" pitchFamily="18" charset="0"/>
                      </a:rPr>
                      <m:t>𝐿</m:t>
                    </m:r>
                  </m:oMath>
                </a14:m>
                <a:endParaRPr lang="en-US" dirty="0" smtClean="0"/>
              </a:p>
              <a:p>
                <a:pPr marL="0" indent="0">
                  <a:buNone/>
                </a:pPr>
                <a:r>
                  <a:rPr lang="en-US" dirty="0" smtClean="0">
                    <a:solidFill>
                      <a:schemeClr val="accent4">
                        <a:lumMod val="75000"/>
                      </a:schemeClr>
                    </a:solidFill>
                  </a:rPr>
                  <a:t>Acceptable performance </a:t>
                </a:r>
                <a:r>
                  <a:rPr lang="en-US" dirty="0" smtClean="0"/>
                  <a:t>(close to optimal for smaller problems) and </a:t>
                </a:r>
                <a:br>
                  <a:rPr lang="en-US" dirty="0" smtClean="0"/>
                </a:br>
                <a:r>
                  <a:rPr lang="en-US" dirty="0" smtClean="0">
                    <a:solidFill>
                      <a:schemeClr val="accent4">
                        <a:lumMod val="75000"/>
                      </a:schemeClr>
                    </a:solidFill>
                  </a:rPr>
                  <a:t>shorter running time</a:t>
                </a:r>
                <a:r>
                  <a:rPr lang="en-US" dirty="0" smtClean="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754880" y="1703673"/>
                <a:ext cx="3474719" cy="2171699"/>
              </a:xfrm>
              <a:blipFill>
                <a:blip r:embed="rId2"/>
                <a:stretch>
                  <a:fillRect l="-1754" t="-2241" b="-22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9E57DC2-970A-4B3E-BB1C-7A09969E49DF}" type="slidenum">
              <a:rPr lang="en-US" smtClean="0"/>
              <a:t>61</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1" y="4078529"/>
            <a:ext cx="3474718" cy="2171699"/>
          </a:xfrm>
          <a:prstGeom prst="rect">
            <a:avLst/>
          </a:prstGeom>
          <a:ln w="19050">
            <a:solidFill>
              <a:schemeClr val="tx2"/>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81" y="4078530"/>
            <a:ext cx="3474718" cy="2171699"/>
          </a:xfrm>
          <a:prstGeom prst="rect">
            <a:avLst/>
          </a:prstGeom>
          <a:ln w="19050">
            <a:solidFill>
              <a:schemeClr val="tx2"/>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701" y="1703673"/>
            <a:ext cx="3474718" cy="2171699"/>
          </a:xfrm>
          <a:prstGeom prst="rect">
            <a:avLst/>
          </a:prstGeom>
          <a:ln w="19050">
            <a:solidFill>
              <a:schemeClr val="tx2"/>
            </a:solidFill>
          </a:ln>
        </p:spPr>
      </p:pic>
    </p:spTree>
    <p:extLst>
      <p:ext uri="{BB962C8B-B14F-4D97-AF65-F5344CB8AC3E}">
        <p14:creationId xmlns:p14="http://schemas.microsoft.com/office/powerpoint/2010/main" val="1584281595"/>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Towards a usable system</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62</a:t>
            </a:fld>
            <a:endParaRPr lang="en-US" dirty="0"/>
          </a:p>
        </p:txBody>
      </p:sp>
      <p:pic>
        <p:nvPicPr>
          <p:cNvPr id="9" name="Content Placeholder 8"/>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5888038" y="1703388"/>
            <a:ext cx="2341562" cy="4164012"/>
          </a:xfrm>
          <a:ln w="38100">
            <a:solidFill>
              <a:schemeClr val="tx2"/>
            </a:solidFill>
          </a:ln>
        </p:spPr>
      </p:pic>
      <p:pic>
        <p:nvPicPr>
          <p:cNvPr id="7" name="Content Placeholder 5"/>
          <p:cNvPicPr>
            <a:picLocks noChangeAspect="1"/>
          </p:cNvPicPr>
          <p:nvPr/>
        </p:nvPicPr>
        <p:blipFill rotWithShape="1">
          <a:blip r:embed="rId3">
            <a:extLst>
              <a:ext uri="{28A0092B-C50C-407E-A947-70E740481C1C}">
                <a14:useLocalDpi xmlns:a14="http://schemas.microsoft.com/office/drawing/2010/main" val="0"/>
              </a:ext>
            </a:extLst>
          </a:blip>
          <a:srcRect r="18608"/>
          <a:stretch/>
        </p:blipFill>
        <p:spPr>
          <a:xfrm>
            <a:off x="1028700" y="1703389"/>
            <a:ext cx="4663440" cy="4164012"/>
          </a:xfrm>
          <a:prstGeom prst="rect">
            <a:avLst/>
          </a:prstGeom>
          <a:ln w="38100">
            <a:solidFill>
              <a:schemeClr val="tx2"/>
            </a:solidFill>
          </a:ln>
        </p:spPr>
      </p:pic>
    </p:spTree>
    <p:extLst>
      <p:ext uri="{BB962C8B-B14F-4D97-AF65-F5344CB8AC3E}">
        <p14:creationId xmlns:p14="http://schemas.microsoft.com/office/powerpoint/2010/main" val="2869059693"/>
      </p:ext>
    </p:extLst>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r>
              <a:rPr lang="en-US" dirty="0"/>
              <a:t>A systematical study on the degradation of common sensor types</a:t>
            </a:r>
            <a:r>
              <a:rPr lang="en-US" dirty="0" smtClean="0"/>
              <a:t>.</a:t>
            </a:r>
          </a:p>
          <a:p>
            <a:pPr lvl="1"/>
            <a:r>
              <a:rPr lang="en-US" dirty="0" smtClean="0"/>
              <a:t>Comparison with real-world accurate sensors (collaboration with </a:t>
            </a:r>
            <a:r>
              <a:rPr lang="en-US" dirty="0" err="1" smtClean="0"/>
              <a:t>AirUCI</a:t>
            </a:r>
            <a:r>
              <a:rPr lang="en-US" dirty="0" smtClean="0"/>
              <a:t>, potentially a course project)</a:t>
            </a:r>
            <a:endParaRPr lang="en-US" dirty="0"/>
          </a:p>
          <a:p>
            <a:r>
              <a:rPr lang="en-US" dirty="0"/>
              <a:t>Long-term studies with an end-to-end system</a:t>
            </a:r>
            <a:r>
              <a:rPr lang="en-US" dirty="0" smtClean="0"/>
              <a:t>.</a:t>
            </a:r>
          </a:p>
          <a:p>
            <a:pPr lvl="1"/>
            <a:r>
              <a:rPr lang="en-US" dirty="0" smtClean="0"/>
              <a:t>Planner as a service</a:t>
            </a:r>
          </a:p>
          <a:p>
            <a:pPr lvl="1"/>
            <a:r>
              <a:rPr lang="en-US" dirty="0" smtClean="0"/>
              <a:t>Smartphone navigation app (work in progress)</a:t>
            </a:r>
            <a:endParaRPr lang="en-US" dirty="0"/>
          </a:p>
          <a:p>
            <a:r>
              <a:rPr lang="en-US" dirty="0"/>
              <a:t>A model that includes system/device dynamicity and the design of a new set of solutions and simulations.</a:t>
            </a:r>
          </a:p>
        </p:txBody>
      </p:sp>
      <p:sp>
        <p:nvSpPr>
          <p:cNvPr id="4" name="Slide Number Placeholder 3"/>
          <p:cNvSpPr>
            <a:spLocks noGrp="1"/>
          </p:cNvSpPr>
          <p:nvPr>
            <p:ph type="sldNum" sz="quarter" idx="12"/>
          </p:nvPr>
        </p:nvSpPr>
        <p:spPr/>
        <p:txBody>
          <a:bodyPr/>
          <a:lstStyle/>
          <a:p>
            <a:fld id="{69E57DC2-970A-4B3E-BB1C-7A09969E49DF}" type="slidenum">
              <a:rPr lang="en-US" smtClean="0"/>
              <a:t>63</a:t>
            </a:fld>
            <a:endParaRPr lang="en-US" dirty="0"/>
          </a:p>
        </p:txBody>
      </p:sp>
      <p:sp>
        <p:nvSpPr>
          <p:cNvPr id="5" name="Rectangle 4"/>
          <p:cNvSpPr/>
          <p:nvPr/>
        </p:nvSpPr>
        <p:spPr>
          <a:xfrm>
            <a:off x="640080" y="6176387"/>
            <a:ext cx="8503920" cy="276999"/>
          </a:xfrm>
          <a:prstGeom prst="rect">
            <a:avLst/>
          </a:prstGeom>
        </p:spPr>
        <p:txBody>
          <a:bodyPr wrap="square">
            <a:spAutoFit/>
          </a:bodyPr>
          <a:lstStyle/>
          <a:p>
            <a:pPr marL="1828800"/>
            <a:r>
              <a:rPr lang="en-US" sz="1200" dirty="0">
                <a:solidFill>
                  <a:schemeClr val="tx2"/>
                </a:solidFill>
                <a:latin typeface="Bahnschrift Light Condensed" panose="020B0502040204020203" pitchFamily="34" charset="0"/>
              </a:rPr>
              <a:t>Q. Zhu, et al. "</a:t>
            </a:r>
            <a:r>
              <a:rPr lang="en-US" sz="1200" b="1" dirty="0">
                <a:solidFill>
                  <a:schemeClr val="tx2"/>
                </a:solidFill>
                <a:latin typeface="Bahnschrift Light Condensed" panose="020B0502040204020203" pitchFamily="34" charset="0"/>
              </a:rPr>
              <a:t>Multi-Sensor Calibration Planning in IoT-Enabled Smart Spaces</a:t>
            </a:r>
            <a:r>
              <a:rPr lang="en-US" sz="1200" dirty="0">
                <a:solidFill>
                  <a:schemeClr val="tx2"/>
                </a:solidFill>
                <a:latin typeface="Bahnschrift Light Condensed" panose="020B0502040204020203" pitchFamily="34" charset="0"/>
              </a:rPr>
              <a:t>". in IEEE ICDCS 2019. (Camera-ready)</a:t>
            </a:r>
          </a:p>
        </p:txBody>
      </p:sp>
    </p:spTree>
    <p:extLst>
      <p:ext uri="{BB962C8B-B14F-4D97-AF65-F5344CB8AC3E}">
        <p14:creationId xmlns:p14="http://schemas.microsoft.com/office/powerpoint/2010/main" val="3399421836"/>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Contributions of this thesis</a:t>
            </a:r>
          </a:p>
        </p:txBody>
      </p:sp>
      <p:sp>
        <p:nvSpPr>
          <p:cNvPr id="3" name="Slide Number Placeholder 2"/>
          <p:cNvSpPr>
            <a:spLocks noGrp="1"/>
          </p:cNvSpPr>
          <p:nvPr>
            <p:ph type="sldNum" sz="quarter" idx="12"/>
          </p:nvPr>
        </p:nvSpPr>
        <p:spPr/>
        <p:txBody>
          <a:bodyPr/>
          <a:lstStyle/>
          <a:p>
            <a:fld id="{69E57DC2-970A-4B3E-BB1C-7A09969E49DF}" type="slidenum">
              <a:rPr lang="en-US" smtClean="0"/>
              <a:t>64</a:t>
            </a:fld>
            <a:endParaRPr lang="en-US" dirty="0"/>
          </a:p>
        </p:txBody>
      </p:sp>
      <p:grpSp>
        <p:nvGrpSpPr>
          <p:cNvPr id="15" name="Group 14"/>
          <p:cNvGrpSpPr/>
          <p:nvPr/>
        </p:nvGrpSpPr>
        <p:grpSpPr>
          <a:xfrm>
            <a:off x="1711141" y="2139617"/>
            <a:ext cx="5836018" cy="3291840"/>
            <a:chOff x="1689494" y="2139617"/>
            <a:chExt cx="5836018" cy="3291840"/>
          </a:xfrm>
        </p:grpSpPr>
        <p:grpSp>
          <p:nvGrpSpPr>
            <p:cNvPr id="10" name="Group 9"/>
            <p:cNvGrpSpPr/>
            <p:nvPr/>
          </p:nvGrpSpPr>
          <p:grpSpPr>
            <a:xfrm>
              <a:off x="1689494" y="3965835"/>
              <a:ext cx="2926080" cy="1463039"/>
              <a:chOff x="1028700" y="3961436"/>
              <a:chExt cx="3722625" cy="1861311"/>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653" b="6653"/>
              <a:stretch/>
            </p:blipFill>
            <p:spPr>
              <a:xfrm>
                <a:off x="1028700" y="3961436"/>
                <a:ext cx="3722625" cy="1861311"/>
              </a:xfrm>
              <a:prstGeom prst="rect">
                <a:avLst/>
              </a:prstGeom>
              <a:blipFill>
                <a:blip r:embed="rId4">
                  <a:alphaModFix amt="95000"/>
                </a:blip>
                <a:tile tx="0" ty="0" sx="100000" sy="100000" flip="none" algn="tl"/>
              </a:blipFill>
              <a:ln w="88900" cap="sq" cmpd="thickThin">
                <a:solidFill>
                  <a:schemeClr val="accent3"/>
                </a:solidFill>
                <a:prstDash val="solid"/>
                <a:miter lim="800000"/>
              </a:ln>
              <a:effectLst>
                <a:innerShdw blurRad="76200">
                  <a:srgbClr val="000000"/>
                </a:innerShdw>
              </a:effectLst>
            </p:spPr>
          </p:pic>
          <p:sp>
            <p:nvSpPr>
              <p:cNvPr id="7" name="TextBox 6"/>
              <p:cNvSpPr txBox="1"/>
              <p:nvPr/>
            </p:nvSpPr>
            <p:spPr>
              <a:xfrm>
                <a:off x="1518413" y="4441797"/>
                <a:ext cx="2743199" cy="900588"/>
              </a:xfrm>
              <a:prstGeom prst="rect">
                <a:avLst/>
              </a:prstGeom>
              <a:gradFill flip="none" rotWithShape="1">
                <a:gsLst>
                  <a:gs pos="80000">
                    <a:schemeClr val="bg1"/>
                  </a:gs>
                  <a:gs pos="100000">
                    <a:schemeClr val="bg1">
                      <a:alpha val="0"/>
                    </a:schemeClr>
                  </a:gs>
                </a:gsLst>
                <a:path path="rect">
                  <a:fillToRect l="50000" t="50000" r="50000" b="50000"/>
                </a:path>
                <a:tileRect/>
              </a:gradFill>
            </p:spPr>
            <p:txBody>
              <a:bodyPr wrap="square" rtlCol="0">
                <a:spAutoFit/>
              </a:bodyPr>
              <a:lstStyle/>
              <a:p>
                <a:pPr algn="ctr"/>
                <a:r>
                  <a:rPr lang="en-US" sz="2000" b="1" dirty="0" smtClean="0">
                    <a:solidFill>
                      <a:schemeClr val="accent3">
                        <a:lumMod val="75000"/>
                      </a:schemeClr>
                    </a:solidFill>
                  </a:rPr>
                  <a:t>Data upload</a:t>
                </a:r>
              </a:p>
              <a:p>
                <a:pPr algn="ctr"/>
                <a:r>
                  <a:rPr lang="en-US" sz="2000" b="1" dirty="0" smtClean="0">
                    <a:solidFill>
                      <a:schemeClr val="accent3">
                        <a:lumMod val="75000"/>
                      </a:schemeClr>
                    </a:solidFill>
                  </a:rPr>
                  <a:t>planning</a:t>
                </a:r>
                <a:endParaRPr lang="en-US" sz="2000" b="1" dirty="0">
                  <a:solidFill>
                    <a:schemeClr val="accent3">
                      <a:lumMod val="75000"/>
                    </a:schemeClr>
                  </a:solidFill>
                </a:endParaRPr>
              </a:p>
            </p:txBody>
          </p:sp>
        </p:grpSp>
        <p:grpSp>
          <p:nvGrpSpPr>
            <p:cNvPr id="11" name="Group 10"/>
            <p:cNvGrpSpPr/>
            <p:nvPr/>
          </p:nvGrpSpPr>
          <p:grpSpPr>
            <a:xfrm>
              <a:off x="1689494" y="2139617"/>
              <a:ext cx="2926080" cy="1463040"/>
              <a:chOff x="1028700" y="1700784"/>
              <a:chExt cx="3722625" cy="1861312"/>
            </a:xfrm>
          </p:grpSpPr>
          <p:pic>
            <p:nvPicPr>
              <p:cNvPr id="5" name="Picture 4"/>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9514" b="25709"/>
              <a:stretch/>
            </p:blipFill>
            <p:spPr>
              <a:xfrm>
                <a:off x="1028700" y="1700784"/>
                <a:ext cx="3722625" cy="1861312"/>
              </a:xfrm>
              <a:prstGeom prst="rect">
                <a:avLst/>
              </a:prstGeom>
              <a:solidFill>
                <a:schemeClr val="bg1">
                  <a:lumMod val="95000"/>
                </a:schemeClr>
              </a:solidFill>
              <a:ln w="88900" cap="sq" cmpd="thickThin">
                <a:solidFill>
                  <a:schemeClr val="accent4"/>
                </a:solidFill>
                <a:prstDash val="solid"/>
                <a:miter lim="800000"/>
              </a:ln>
              <a:effectLst>
                <a:innerShdw blurRad="76200">
                  <a:srgbClr val="000000"/>
                </a:innerShdw>
              </a:effectLst>
            </p:spPr>
          </p:pic>
          <p:sp>
            <p:nvSpPr>
              <p:cNvPr id="8" name="TextBox 7"/>
              <p:cNvSpPr txBox="1"/>
              <p:nvPr/>
            </p:nvSpPr>
            <p:spPr>
              <a:xfrm>
                <a:off x="1518413" y="2181146"/>
                <a:ext cx="2743199" cy="900588"/>
              </a:xfrm>
              <a:prstGeom prst="rect">
                <a:avLst/>
              </a:prstGeom>
              <a:gradFill flip="none" rotWithShape="1">
                <a:gsLst>
                  <a:gs pos="80000">
                    <a:schemeClr val="bg1"/>
                  </a:gs>
                  <a:gs pos="100000">
                    <a:schemeClr val="bg1">
                      <a:alpha val="0"/>
                    </a:schemeClr>
                  </a:gs>
                </a:gsLst>
                <a:path path="rect">
                  <a:fillToRect l="50000" t="50000" r="50000" b="50000"/>
                </a:path>
                <a:tileRect/>
              </a:gradFill>
            </p:spPr>
            <p:txBody>
              <a:bodyPr wrap="square" rtlCol="0">
                <a:spAutoFit/>
              </a:bodyPr>
              <a:lstStyle/>
              <a:p>
                <a:pPr algn="ctr"/>
                <a:r>
                  <a:rPr lang="en-US" sz="2000" b="1" dirty="0" smtClean="0">
                    <a:solidFill>
                      <a:schemeClr val="accent4">
                        <a:lumMod val="75000"/>
                      </a:schemeClr>
                    </a:solidFill>
                  </a:rPr>
                  <a:t>Data generation</a:t>
                </a:r>
              </a:p>
              <a:p>
                <a:pPr algn="ctr"/>
                <a:r>
                  <a:rPr lang="en-US" sz="2000" b="1" dirty="0" smtClean="0">
                    <a:solidFill>
                      <a:schemeClr val="accent4">
                        <a:lumMod val="75000"/>
                      </a:schemeClr>
                    </a:solidFill>
                  </a:rPr>
                  <a:t>planning</a:t>
                </a:r>
                <a:endParaRPr lang="en-US" sz="2000" b="1" dirty="0">
                  <a:solidFill>
                    <a:schemeClr val="accent4">
                      <a:lumMod val="75000"/>
                    </a:schemeClr>
                  </a:solidFill>
                </a:endParaRPr>
              </a:p>
            </p:txBody>
          </p:sp>
        </p:grpSp>
        <p:grpSp>
          <p:nvGrpSpPr>
            <p:cNvPr id="12" name="Group 11"/>
            <p:cNvGrpSpPr>
              <a:grpSpLocks noChangeAspect="1"/>
            </p:cNvGrpSpPr>
            <p:nvPr/>
          </p:nvGrpSpPr>
          <p:grpSpPr>
            <a:xfrm>
              <a:off x="4937760" y="2139617"/>
              <a:ext cx="2587752" cy="3291840"/>
              <a:chOff x="4937760" y="1811583"/>
              <a:chExt cx="3291840" cy="4158167"/>
            </a:xfrm>
          </p:grpSpPr>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328" b="499"/>
              <a:stretch/>
            </p:blipFill>
            <p:spPr>
              <a:xfrm>
                <a:off x="4937760" y="1811583"/>
                <a:ext cx="3291840" cy="4158167"/>
              </a:xfrm>
              <a:prstGeom prst="rect">
                <a:avLst/>
              </a:prstGeom>
              <a:solidFill>
                <a:schemeClr val="bg1">
                  <a:lumMod val="95000"/>
                </a:schemeClr>
              </a:solidFill>
              <a:ln w="88900" cap="sq" cmpd="thickThin">
                <a:solidFill>
                  <a:schemeClr val="accent2">
                    <a:lumMod val="75000"/>
                  </a:schemeClr>
                </a:solidFill>
                <a:prstDash val="solid"/>
                <a:miter lim="800000"/>
              </a:ln>
              <a:effectLst>
                <a:innerShdw blurRad="76200">
                  <a:srgbClr val="000000"/>
                </a:innerShdw>
              </a:effectLst>
            </p:spPr>
          </p:pic>
          <p:sp>
            <p:nvSpPr>
              <p:cNvPr id="9" name="TextBox 8"/>
              <p:cNvSpPr txBox="1"/>
              <p:nvPr/>
            </p:nvSpPr>
            <p:spPr>
              <a:xfrm>
                <a:off x="5212080" y="3445974"/>
                <a:ext cx="2743200" cy="889386"/>
              </a:xfrm>
              <a:prstGeom prst="rect">
                <a:avLst/>
              </a:prstGeom>
              <a:gradFill flip="none" rotWithShape="1">
                <a:gsLst>
                  <a:gs pos="80000">
                    <a:schemeClr val="bg1"/>
                  </a:gs>
                  <a:gs pos="100000">
                    <a:schemeClr val="bg1">
                      <a:alpha val="0"/>
                    </a:schemeClr>
                  </a:gs>
                </a:gsLst>
                <a:path path="rect">
                  <a:fillToRect l="50000" t="50000" r="50000" b="50000"/>
                </a:path>
                <a:tileRect/>
              </a:gradFill>
            </p:spPr>
            <p:txBody>
              <a:bodyPr wrap="square" rtlCol="0">
                <a:spAutoFit/>
              </a:bodyPr>
              <a:lstStyle/>
              <a:p>
                <a:pPr algn="ctr"/>
                <a:r>
                  <a:rPr lang="en-US" sz="2000" b="1" dirty="0" smtClean="0">
                    <a:solidFill>
                      <a:schemeClr val="accent2">
                        <a:lumMod val="50000"/>
                      </a:schemeClr>
                    </a:solidFill>
                  </a:rPr>
                  <a:t>Sensor calibration</a:t>
                </a:r>
              </a:p>
              <a:p>
                <a:pPr algn="ctr"/>
                <a:r>
                  <a:rPr lang="en-US" sz="2000" b="1" dirty="0" smtClean="0">
                    <a:solidFill>
                      <a:schemeClr val="accent2">
                        <a:lumMod val="50000"/>
                      </a:schemeClr>
                    </a:solidFill>
                  </a:rPr>
                  <a:t>planning</a:t>
                </a:r>
                <a:endParaRPr lang="en-US" sz="2000" b="1" dirty="0">
                  <a:solidFill>
                    <a:schemeClr val="accent2">
                      <a:lumMod val="50000"/>
                    </a:schemeClr>
                  </a:solidFill>
                </a:endParaRPr>
              </a:p>
            </p:txBody>
          </p:sp>
        </p:grpSp>
      </p:grpSp>
      <p:grpSp>
        <p:nvGrpSpPr>
          <p:cNvPr id="22" name="Group 21"/>
          <p:cNvGrpSpPr/>
          <p:nvPr/>
        </p:nvGrpSpPr>
        <p:grpSpPr>
          <a:xfrm>
            <a:off x="1028700" y="1697590"/>
            <a:ext cx="7200900" cy="4169811"/>
            <a:chOff x="1028700" y="1697590"/>
            <a:chExt cx="7200900" cy="4169811"/>
          </a:xfrm>
        </p:grpSpPr>
        <p:sp>
          <p:nvSpPr>
            <p:cNvPr id="16" name="TextBox 15"/>
            <p:cNvSpPr txBox="1"/>
            <p:nvPr/>
          </p:nvSpPr>
          <p:spPr>
            <a:xfrm>
              <a:off x="1028700" y="1697590"/>
              <a:ext cx="7200900" cy="338554"/>
            </a:xfrm>
            <a:prstGeom prst="rect">
              <a:avLst/>
            </a:prstGeom>
            <a:noFill/>
          </p:spPr>
          <p:txBody>
            <a:bodyPr wrap="square" rtlCol="0">
              <a:spAutoFit/>
            </a:bodyPr>
            <a:lstStyle/>
            <a:p>
              <a:pPr algn="ctr"/>
              <a:r>
                <a:rPr lang="en-US" sz="1600" dirty="0" smtClean="0">
                  <a:solidFill>
                    <a:schemeClr val="tx2">
                      <a:alpha val="50000"/>
                    </a:schemeClr>
                  </a:solidFill>
                </a:rPr>
                <a:t>Deployment planning </a:t>
              </a:r>
              <a:r>
                <a:rPr lang="en-US" sz="1600" dirty="0">
                  <a:solidFill>
                    <a:schemeClr val="tx2">
                      <a:alpha val="50000"/>
                    </a:schemeClr>
                  </a:solidFill>
                </a:rPr>
                <a:t>–</a:t>
              </a:r>
              <a:r>
                <a:rPr lang="en-US" sz="1600" dirty="0" smtClean="0">
                  <a:solidFill>
                    <a:schemeClr val="tx2">
                      <a:alpha val="50000"/>
                    </a:schemeClr>
                  </a:solidFill>
                </a:rPr>
                <a:t> Registration</a:t>
              </a:r>
              <a:r>
                <a:rPr lang="en-US" sz="1600" dirty="0">
                  <a:solidFill>
                    <a:schemeClr val="tx2">
                      <a:alpha val="50000"/>
                    </a:schemeClr>
                  </a:solidFill>
                </a:rPr>
                <a:t> – </a:t>
              </a:r>
              <a:r>
                <a:rPr lang="en-US" sz="1600" dirty="0" smtClean="0">
                  <a:solidFill>
                    <a:schemeClr val="tx2">
                      <a:alpha val="50000"/>
                    </a:schemeClr>
                  </a:solidFill>
                </a:rPr>
                <a:t>Compression </a:t>
              </a:r>
              <a:r>
                <a:rPr lang="en-US" sz="1600" dirty="0">
                  <a:solidFill>
                    <a:schemeClr val="tx2">
                      <a:alpha val="50000"/>
                    </a:schemeClr>
                  </a:solidFill>
                </a:rPr>
                <a:t>– </a:t>
              </a:r>
              <a:r>
                <a:rPr lang="en-US" sz="1600" dirty="0" smtClean="0">
                  <a:solidFill>
                    <a:schemeClr val="tx2">
                      <a:alpha val="50000"/>
                    </a:schemeClr>
                  </a:solidFill>
                </a:rPr>
                <a:t>Path planning</a:t>
              </a:r>
              <a:r>
                <a:rPr lang="en-US" sz="1600" dirty="0">
                  <a:solidFill>
                    <a:schemeClr val="tx2">
                      <a:alpha val="50000"/>
                    </a:schemeClr>
                  </a:solidFill>
                </a:rPr>
                <a:t> – Analysis</a:t>
              </a:r>
            </a:p>
          </p:txBody>
        </p:sp>
        <p:sp>
          <p:nvSpPr>
            <p:cNvPr id="17" name="TextBox 16"/>
            <p:cNvSpPr txBox="1"/>
            <p:nvPr/>
          </p:nvSpPr>
          <p:spPr>
            <a:xfrm>
              <a:off x="1028700" y="5528847"/>
              <a:ext cx="7200900" cy="338554"/>
            </a:xfrm>
            <a:prstGeom prst="rect">
              <a:avLst/>
            </a:prstGeom>
            <a:noFill/>
          </p:spPr>
          <p:txBody>
            <a:bodyPr wrap="square" rtlCol="0">
              <a:spAutoFit/>
            </a:bodyPr>
            <a:lstStyle/>
            <a:p>
              <a:pPr algn="ctr"/>
              <a:r>
                <a:rPr lang="en-US" sz="1600" dirty="0" smtClean="0">
                  <a:solidFill>
                    <a:schemeClr val="tx2">
                      <a:alpha val="50000"/>
                    </a:schemeClr>
                  </a:solidFill>
                </a:rPr>
                <a:t>Probabilistic broadcasting – Clustering </a:t>
              </a:r>
              <a:r>
                <a:rPr lang="en-US" sz="1600" dirty="0">
                  <a:solidFill>
                    <a:schemeClr val="tx2">
                      <a:alpha val="50000"/>
                    </a:schemeClr>
                  </a:solidFill>
                </a:rPr>
                <a:t>– Caching </a:t>
              </a:r>
              <a:r>
                <a:rPr lang="en-US" sz="1600" dirty="0" smtClean="0">
                  <a:solidFill>
                    <a:schemeClr val="tx2">
                      <a:alpha val="50000"/>
                    </a:schemeClr>
                  </a:solidFill>
                </a:rPr>
                <a:t>– Routing – Swarm planning</a:t>
              </a:r>
              <a:endParaRPr lang="en-US" sz="1600" dirty="0">
                <a:solidFill>
                  <a:schemeClr val="tx2">
                    <a:alpha val="50000"/>
                  </a:schemeClr>
                </a:solidFill>
              </a:endParaRPr>
            </a:p>
          </p:txBody>
        </p:sp>
        <p:sp>
          <p:nvSpPr>
            <p:cNvPr id="20" name="TextBox 19"/>
            <p:cNvSpPr txBox="1"/>
            <p:nvPr/>
          </p:nvSpPr>
          <p:spPr>
            <a:xfrm rot="5400000">
              <a:off x="6142028" y="3613221"/>
              <a:ext cx="3492701" cy="338554"/>
            </a:xfrm>
            <a:prstGeom prst="rect">
              <a:avLst/>
            </a:prstGeom>
            <a:noFill/>
          </p:spPr>
          <p:txBody>
            <a:bodyPr wrap="square" rtlCol="0">
              <a:spAutoFit/>
            </a:bodyPr>
            <a:lstStyle/>
            <a:p>
              <a:pPr algn="ctr"/>
              <a:r>
                <a:rPr lang="en-US" sz="1600" dirty="0">
                  <a:solidFill>
                    <a:schemeClr val="tx2">
                      <a:alpha val="50000"/>
                    </a:schemeClr>
                  </a:solidFill>
                </a:rPr>
                <a:t>– </a:t>
              </a:r>
              <a:r>
                <a:rPr lang="en-US" sz="1600" dirty="0" err="1" smtClean="0">
                  <a:solidFill>
                    <a:schemeClr val="tx2">
                      <a:alpha val="50000"/>
                    </a:schemeClr>
                  </a:solidFill>
                </a:rPr>
                <a:t>Muling</a:t>
              </a:r>
              <a:r>
                <a:rPr lang="en-US" sz="1600" dirty="0" smtClean="0">
                  <a:solidFill>
                    <a:schemeClr val="tx2">
                      <a:alpha val="50000"/>
                    </a:schemeClr>
                  </a:solidFill>
                </a:rPr>
                <a:t> </a:t>
              </a:r>
              <a:r>
                <a:rPr lang="en-US" sz="1600" dirty="0">
                  <a:solidFill>
                    <a:schemeClr val="tx2">
                      <a:alpha val="50000"/>
                    </a:schemeClr>
                  </a:solidFill>
                </a:rPr>
                <a:t>– </a:t>
              </a:r>
              <a:r>
                <a:rPr lang="en-US" sz="1600" dirty="0" smtClean="0">
                  <a:solidFill>
                    <a:schemeClr val="tx2">
                      <a:alpha val="50000"/>
                    </a:schemeClr>
                  </a:solidFill>
                </a:rPr>
                <a:t>Protocol – Mobile cloud</a:t>
              </a:r>
              <a:r>
                <a:rPr lang="en-US" sz="1600" dirty="0">
                  <a:solidFill>
                    <a:schemeClr val="tx2">
                      <a:alpha val="50000"/>
                    </a:schemeClr>
                  </a:solidFill>
                </a:rPr>
                <a:t> </a:t>
              </a:r>
              <a:r>
                <a:rPr lang="en-US" sz="1600" dirty="0" smtClean="0">
                  <a:solidFill>
                    <a:schemeClr val="tx2">
                      <a:alpha val="50000"/>
                    </a:schemeClr>
                  </a:solidFill>
                </a:rPr>
                <a:t>–</a:t>
              </a:r>
              <a:endParaRPr lang="en-US" sz="1600" dirty="0">
                <a:solidFill>
                  <a:schemeClr val="tx2">
                    <a:alpha val="50000"/>
                  </a:schemeClr>
                </a:solidFill>
              </a:endParaRPr>
            </a:p>
          </p:txBody>
        </p:sp>
        <p:sp>
          <p:nvSpPr>
            <p:cNvPr id="21" name="TextBox 20"/>
            <p:cNvSpPr txBox="1"/>
            <p:nvPr/>
          </p:nvSpPr>
          <p:spPr>
            <a:xfrm rot="16200000">
              <a:off x="-376431" y="3613220"/>
              <a:ext cx="3492701" cy="338554"/>
            </a:xfrm>
            <a:prstGeom prst="rect">
              <a:avLst/>
            </a:prstGeom>
            <a:noFill/>
          </p:spPr>
          <p:txBody>
            <a:bodyPr wrap="square" rtlCol="0">
              <a:spAutoFit/>
            </a:bodyPr>
            <a:lstStyle/>
            <a:p>
              <a:pPr algn="ctr"/>
              <a:r>
                <a:rPr lang="en-US" sz="1600" dirty="0" smtClean="0">
                  <a:solidFill>
                    <a:schemeClr val="tx2">
                      <a:alpha val="50000"/>
                    </a:schemeClr>
                  </a:solidFill>
                </a:rPr>
                <a:t>– Load balancing </a:t>
              </a:r>
              <a:r>
                <a:rPr lang="en-US" sz="1600" dirty="0">
                  <a:solidFill>
                    <a:schemeClr val="tx2">
                      <a:alpha val="50000"/>
                    </a:schemeClr>
                  </a:solidFill>
                </a:rPr>
                <a:t>– </a:t>
              </a:r>
              <a:r>
                <a:rPr lang="en-US" sz="1600" dirty="0" smtClean="0">
                  <a:solidFill>
                    <a:schemeClr val="tx2">
                      <a:alpha val="50000"/>
                    </a:schemeClr>
                  </a:solidFill>
                </a:rPr>
                <a:t>Crowd incentive</a:t>
              </a:r>
              <a:r>
                <a:rPr lang="en-US" sz="1600" dirty="0">
                  <a:solidFill>
                    <a:schemeClr val="tx2">
                      <a:alpha val="50000"/>
                    </a:schemeClr>
                  </a:solidFill>
                </a:rPr>
                <a:t> </a:t>
              </a:r>
              <a:r>
                <a:rPr lang="en-US" sz="1600" dirty="0" smtClean="0">
                  <a:solidFill>
                    <a:schemeClr val="tx2">
                      <a:alpha val="50000"/>
                    </a:schemeClr>
                  </a:solidFill>
                </a:rPr>
                <a:t>–</a:t>
              </a:r>
              <a:endParaRPr lang="en-US" sz="1600" dirty="0">
                <a:solidFill>
                  <a:schemeClr val="tx2">
                    <a:alpha val="50000"/>
                  </a:schemeClr>
                </a:solidFill>
              </a:endParaRPr>
            </a:p>
          </p:txBody>
        </p:sp>
      </p:grpSp>
    </p:spTree>
    <p:extLst>
      <p:ext uri="{BB962C8B-B14F-4D97-AF65-F5344CB8AC3E}">
        <p14:creationId xmlns:p14="http://schemas.microsoft.com/office/powerpoint/2010/main" val="2260586160"/>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Contributions of this thesis</a:t>
            </a:r>
            <a:endParaRPr lang="en-US" dirty="0"/>
          </a:p>
        </p:txBody>
      </p:sp>
      <p:sp>
        <p:nvSpPr>
          <p:cNvPr id="3" name="Content Placeholder 2"/>
          <p:cNvSpPr>
            <a:spLocks noGrp="1"/>
          </p:cNvSpPr>
          <p:nvPr>
            <p:ph idx="1"/>
          </p:nvPr>
        </p:nvSpPr>
        <p:spPr/>
        <p:txBody>
          <a:bodyPr/>
          <a:lstStyle/>
          <a:p>
            <a:r>
              <a:rPr lang="en-US" dirty="0" smtClean="0"/>
              <a:t>The </a:t>
            </a:r>
            <a:r>
              <a:rPr lang="en-US" dirty="0"/>
              <a:t>scheme that </a:t>
            </a:r>
            <a:r>
              <a:rPr lang="en-US" b="1" dirty="0">
                <a:solidFill>
                  <a:srgbClr val="C00000"/>
                </a:solidFill>
              </a:rPr>
              <a:t>combines in-situ deployments and mobile devices</a:t>
            </a:r>
            <a:r>
              <a:rPr lang="en-US" dirty="0"/>
              <a:t> </a:t>
            </a:r>
            <a:r>
              <a:rPr lang="en-US" dirty="0" smtClean="0"/>
              <a:t>and </a:t>
            </a:r>
            <a:r>
              <a:rPr lang="en-US" dirty="0"/>
              <a:t>leverages the mobility to enhance the community IoT </a:t>
            </a:r>
            <a:r>
              <a:rPr lang="en-US" dirty="0" smtClean="0"/>
              <a:t>systems using intelligent </a:t>
            </a:r>
            <a:r>
              <a:rPr lang="en-US" b="1" dirty="0" smtClean="0">
                <a:solidFill>
                  <a:srgbClr val="C00000"/>
                </a:solidFill>
              </a:rPr>
              <a:t>planning</a:t>
            </a:r>
            <a:r>
              <a:rPr lang="en-US" dirty="0" smtClean="0"/>
              <a:t>.</a:t>
            </a:r>
            <a:endParaRPr lang="en-US" dirty="0"/>
          </a:p>
          <a:p>
            <a:r>
              <a:rPr lang="en-US" b="1" dirty="0">
                <a:solidFill>
                  <a:srgbClr val="C00000"/>
                </a:solidFill>
              </a:rPr>
              <a:t>SCALECycle</a:t>
            </a:r>
            <a:r>
              <a:rPr lang="en-US" dirty="0"/>
              <a:t> mobile sensing platform and measurement study.</a:t>
            </a:r>
          </a:p>
          <a:p>
            <a:r>
              <a:rPr lang="en-US" dirty="0" smtClean="0"/>
              <a:t>Approaches </a:t>
            </a:r>
            <a:r>
              <a:rPr lang="en-US" dirty="0"/>
              <a:t>and algorithms that achieve</a:t>
            </a:r>
          </a:p>
          <a:p>
            <a:pPr lvl="1"/>
            <a:r>
              <a:rPr lang="en-US" dirty="0" smtClean="0"/>
              <a:t>Spatiotemporal sensing coverage in community with bounded data traffic</a:t>
            </a:r>
          </a:p>
          <a:p>
            <a:pPr lvl="1"/>
            <a:r>
              <a:rPr lang="en-US" dirty="0"/>
              <a:t>Timely delivery of high-priority data using mobile data collectors and community wireless networks</a:t>
            </a:r>
          </a:p>
          <a:p>
            <a:pPr lvl="1"/>
            <a:r>
              <a:rPr lang="en-US" dirty="0" smtClean="0"/>
              <a:t>Cost-efficient joint calibration of low-cost in-situ sensors</a:t>
            </a:r>
          </a:p>
          <a:p>
            <a:r>
              <a:rPr lang="en-US" dirty="0" smtClean="0"/>
              <a:t>Performance </a:t>
            </a:r>
            <a:r>
              <a:rPr lang="en-US" dirty="0"/>
              <a:t>evaluation driven by </a:t>
            </a:r>
            <a:r>
              <a:rPr lang="en-US" b="1" dirty="0">
                <a:solidFill>
                  <a:srgbClr val="C00000"/>
                </a:solidFill>
              </a:rPr>
              <a:t>real-world measurements</a:t>
            </a:r>
            <a:r>
              <a:rPr lang="en-US" dirty="0"/>
              <a:t>.</a:t>
            </a:r>
          </a:p>
        </p:txBody>
      </p:sp>
      <p:sp>
        <p:nvSpPr>
          <p:cNvPr id="4" name="Slide Number Placeholder 3"/>
          <p:cNvSpPr>
            <a:spLocks noGrp="1"/>
          </p:cNvSpPr>
          <p:nvPr>
            <p:ph type="sldNum" sz="quarter" idx="12"/>
          </p:nvPr>
        </p:nvSpPr>
        <p:spPr/>
        <p:txBody>
          <a:bodyPr/>
          <a:lstStyle/>
          <a:p>
            <a:fld id="{69E57DC2-970A-4B3E-BB1C-7A09969E49DF}" type="slidenum">
              <a:rPr lang="en-US" smtClean="0"/>
              <a:t>65</a:t>
            </a:fld>
            <a:endParaRPr lang="en-US" dirty="0"/>
          </a:p>
        </p:txBody>
      </p:sp>
    </p:spTree>
    <p:extLst>
      <p:ext uri="{BB962C8B-B14F-4D97-AF65-F5344CB8AC3E}">
        <p14:creationId xmlns:p14="http://schemas.microsoft.com/office/powerpoint/2010/main" val="1574288713"/>
      </p:ext>
    </p:extLst>
  </p:cSld>
  <p:clrMapOvr>
    <a:masterClrMapping/>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5" name="Content Placeholder 4"/>
          <p:cNvSpPr>
            <a:spLocks noGrp="1"/>
          </p:cNvSpPr>
          <p:nvPr>
            <p:ph sz="half" idx="1"/>
          </p:nvPr>
        </p:nvSpPr>
        <p:spPr/>
        <p:txBody>
          <a:bodyPr>
            <a:normAutofit/>
          </a:bodyPr>
          <a:lstStyle/>
          <a:p>
            <a:r>
              <a:rPr lang="en-US" b="1" dirty="0" smtClean="0">
                <a:solidFill>
                  <a:schemeClr val="accent4">
                    <a:lumMod val="75000"/>
                  </a:schemeClr>
                </a:solidFill>
              </a:rPr>
              <a:t>Data generation planning</a:t>
            </a:r>
          </a:p>
          <a:p>
            <a:pPr lvl="1"/>
            <a:r>
              <a:rPr lang="en-US" dirty="0" smtClean="0"/>
              <a:t>A scheduling </a:t>
            </a:r>
            <a:r>
              <a:rPr lang="en-US" dirty="0"/>
              <a:t>hierarchy that allows us to offload work to edge servers and devices</a:t>
            </a:r>
            <a:r>
              <a:rPr lang="en-US" dirty="0" smtClean="0"/>
              <a:t>.</a:t>
            </a:r>
          </a:p>
          <a:p>
            <a:pPr lvl="1"/>
            <a:r>
              <a:rPr lang="en-US" dirty="0"/>
              <a:t>A study on the impact of network connectivity uncertainties</a:t>
            </a:r>
            <a:r>
              <a:rPr lang="en-US" dirty="0" smtClean="0"/>
              <a:t>.</a:t>
            </a:r>
          </a:p>
          <a:p>
            <a:pPr lvl="1"/>
            <a:r>
              <a:rPr lang="en-US" dirty="0"/>
              <a:t>A model that allows prioritization of cells and time frames, </a:t>
            </a:r>
            <a:r>
              <a:rPr lang="en-US" dirty="0" smtClean="0"/>
              <a:t>useful </a:t>
            </a:r>
            <a:r>
              <a:rPr lang="en-US" dirty="0"/>
              <a:t>in emergencies</a:t>
            </a:r>
            <a:r>
              <a:rPr lang="en-US" dirty="0" smtClean="0"/>
              <a:t>.</a:t>
            </a:r>
          </a:p>
        </p:txBody>
      </p:sp>
      <p:sp>
        <p:nvSpPr>
          <p:cNvPr id="6" name="Content Placeholder 5"/>
          <p:cNvSpPr>
            <a:spLocks noGrp="1"/>
          </p:cNvSpPr>
          <p:nvPr>
            <p:ph sz="half" idx="2"/>
          </p:nvPr>
        </p:nvSpPr>
        <p:spPr/>
        <p:txBody>
          <a:bodyPr>
            <a:normAutofit/>
          </a:bodyPr>
          <a:lstStyle/>
          <a:p>
            <a:r>
              <a:rPr lang="en-US" b="1" dirty="0">
                <a:solidFill>
                  <a:schemeClr val="accent3">
                    <a:lumMod val="75000"/>
                  </a:schemeClr>
                </a:solidFill>
              </a:rPr>
              <a:t>Data upload planning</a:t>
            </a:r>
          </a:p>
          <a:p>
            <a:pPr lvl="1"/>
            <a:r>
              <a:rPr lang="en-US" dirty="0"/>
              <a:t>The joint data upload planning of multiple </a:t>
            </a:r>
            <a:r>
              <a:rPr lang="en-US" dirty="0" smtClean="0"/>
              <a:t>MDCs.</a:t>
            </a:r>
          </a:p>
          <a:p>
            <a:pPr lvl="1"/>
            <a:r>
              <a:rPr lang="en-US" dirty="0" smtClean="0"/>
              <a:t>A detour planning</a:t>
            </a:r>
            <a:r>
              <a:rPr lang="en-US" dirty="0"/>
              <a:t> </a:t>
            </a:r>
            <a:r>
              <a:rPr lang="en-US" dirty="0" smtClean="0"/>
              <a:t>model and framework.</a:t>
            </a:r>
          </a:p>
          <a:p>
            <a:pPr lvl="1"/>
            <a:r>
              <a:rPr lang="en-US" dirty="0"/>
              <a:t>A comprehensive multi-network model for the management of heterogeneous </a:t>
            </a:r>
            <a:r>
              <a:rPr lang="en-US" dirty="0" smtClean="0"/>
              <a:t>networks.</a:t>
            </a:r>
          </a:p>
        </p:txBody>
      </p:sp>
      <p:sp>
        <p:nvSpPr>
          <p:cNvPr id="4" name="Slide Number Placeholder 3"/>
          <p:cNvSpPr>
            <a:spLocks noGrp="1"/>
          </p:cNvSpPr>
          <p:nvPr>
            <p:ph type="sldNum" sz="quarter" idx="12"/>
          </p:nvPr>
        </p:nvSpPr>
        <p:spPr/>
        <p:txBody>
          <a:bodyPr/>
          <a:lstStyle/>
          <a:p>
            <a:fld id="{69E57DC2-970A-4B3E-BB1C-7A09969E49DF}" type="slidenum">
              <a:rPr lang="en-US" smtClean="0"/>
              <a:t>66</a:t>
            </a:fld>
            <a:endParaRPr lang="en-US" dirty="0"/>
          </a:p>
        </p:txBody>
      </p:sp>
    </p:spTree>
    <p:extLst>
      <p:ext uri="{BB962C8B-B14F-4D97-AF65-F5344CB8AC3E}">
        <p14:creationId xmlns:p14="http://schemas.microsoft.com/office/powerpoint/2010/main" val="3935674731"/>
      </p:ext>
    </p:extLst>
  </p:cSld>
  <p:clrMapOvr>
    <a:masterClrMapping/>
  </p:clrMapOvr>
  <p:transition spd="slow">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 (cont.)</a:t>
            </a:r>
            <a:endParaRPr lang="en-US" dirty="0"/>
          </a:p>
        </p:txBody>
      </p:sp>
      <p:sp>
        <p:nvSpPr>
          <p:cNvPr id="3" name="Content Placeholder 2"/>
          <p:cNvSpPr>
            <a:spLocks noGrp="1"/>
          </p:cNvSpPr>
          <p:nvPr>
            <p:ph idx="1"/>
          </p:nvPr>
        </p:nvSpPr>
        <p:spPr/>
        <p:txBody>
          <a:bodyPr/>
          <a:lstStyle/>
          <a:p>
            <a:r>
              <a:rPr lang="en-US" dirty="0" smtClean="0"/>
              <a:t>Systems that could be potentially integrated</a:t>
            </a:r>
          </a:p>
          <a:p>
            <a:pPr lvl="1"/>
            <a:r>
              <a:rPr lang="en-US" dirty="0"/>
              <a:t>Smart traffic </a:t>
            </a:r>
            <a:r>
              <a:rPr lang="en-US" dirty="0" smtClean="0"/>
              <a:t>systems;</a:t>
            </a:r>
          </a:p>
          <a:p>
            <a:pPr lvl="1"/>
            <a:r>
              <a:rPr lang="en-US" dirty="0"/>
              <a:t>Vehicular networks and vehicle-to-infrastructure </a:t>
            </a:r>
            <a:r>
              <a:rPr lang="en-US" dirty="0" smtClean="0"/>
              <a:t>communication;</a:t>
            </a:r>
          </a:p>
          <a:p>
            <a:pPr lvl="1"/>
            <a:r>
              <a:rPr lang="en-US" dirty="0"/>
              <a:t>Smart systems on city </a:t>
            </a:r>
            <a:r>
              <a:rPr lang="en-US" dirty="0" smtClean="0"/>
              <a:t>infrastructure;</a:t>
            </a:r>
          </a:p>
          <a:p>
            <a:pPr lvl="1"/>
            <a:r>
              <a:rPr lang="en-US" dirty="0"/>
              <a:t>Autonomous vehicles and </a:t>
            </a:r>
            <a:r>
              <a:rPr lang="en-US" dirty="0" smtClean="0"/>
              <a:t>drones.</a:t>
            </a:r>
            <a:endParaRPr lang="en-US" dirty="0"/>
          </a:p>
          <a:p>
            <a:r>
              <a:rPr lang="en-US" dirty="0" smtClean="0"/>
              <a:t>Work in progress at DSM</a:t>
            </a:r>
          </a:p>
          <a:p>
            <a:pPr lvl="1"/>
            <a:r>
              <a:rPr lang="en-US" dirty="0" smtClean="0"/>
              <a:t>Leveraging </a:t>
            </a:r>
            <a:r>
              <a:rPr lang="en-US" dirty="0"/>
              <a:t>public transportation systems in data </a:t>
            </a:r>
            <a:r>
              <a:rPr lang="en-US" dirty="0" smtClean="0"/>
              <a:t>collection;</a:t>
            </a:r>
          </a:p>
          <a:p>
            <a:pPr lvl="1"/>
            <a:r>
              <a:rPr lang="en-US" dirty="0" smtClean="0"/>
              <a:t>Leveraging drones for extended sensing coverage and space modeling.</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67</a:t>
            </a:fld>
            <a:endParaRPr lang="en-US" dirty="0"/>
          </a:p>
        </p:txBody>
      </p:sp>
    </p:spTree>
    <p:extLst>
      <p:ext uri="{BB962C8B-B14F-4D97-AF65-F5344CB8AC3E}">
        <p14:creationId xmlns:p14="http://schemas.microsoft.com/office/powerpoint/2010/main" val="3283505225"/>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68</a:t>
            </a:fld>
            <a:endParaRPr lang="en-US" dirty="0"/>
          </a:p>
        </p:txBody>
      </p:sp>
      <p:pic>
        <p:nvPicPr>
          <p:cNvPr id="5" name="Picture 4"/>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318033" y="4028663"/>
            <a:ext cx="2770256" cy="2829337"/>
          </a:xfrm>
          <a:prstGeom prst="rect">
            <a:avLst/>
          </a:prstGeom>
        </p:spPr>
      </p:pic>
    </p:spTree>
    <p:extLst>
      <p:ext uri="{BB962C8B-B14F-4D97-AF65-F5344CB8AC3E}">
        <p14:creationId xmlns:p14="http://schemas.microsoft.com/office/powerpoint/2010/main" val="1954282264"/>
      </p:ext>
    </p:extLst>
  </p:cSld>
  <p:clrMapOvr>
    <a:masterClrMapping/>
  </p:clrMapOvr>
  <p:transition spd="slow">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a:t>
            </a:r>
            <a:endParaRPr lang="en-US" dirty="0"/>
          </a:p>
        </p:txBody>
      </p:sp>
      <p:sp>
        <p:nvSpPr>
          <p:cNvPr id="3" name="Content Placeholder 2"/>
          <p:cNvSpPr>
            <a:spLocks noGrp="1"/>
          </p:cNvSpPr>
          <p:nvPr>
            <p:ph idx="1"/>
          </p:nvPr>
        </p:nvSpPr>
        <p:spPr/>
        <p:txBody>
          <a:bodyPr/>
          <a:lstStyle/>
          <a:p>
            <a:r>
              <a:rPr lang="en-US" b="1" dirty="0" smtClean="0"/>
              <a:t>Advisor:</a:t>
            </a:r>
            <a:r>
              <a:rPr lang="en-US" dirty="0" smtClean="0"/>
              <a:t> </a:t>
            </a:r>
            <a:r>
              <a:rPr lang="en-US" dirty="0" err="1" smtClean="0"/>
              <a:t>Nalini</a:t>
            </a:r>
            <a:r>
              <a:rPr lang="en-US" dirty="0" smtClean="0"/>
              <a:t> Venkatasubramanian</a:t>
            </a:r>
          </a:p>
          <a:p>
            <a:r>
              <a:rPr lang="en-US" b="1" dirty="0" smtClean="0"/>
              <a:t>Fellowship/grants:</a:t>
            </a:r>
            <a:r>
              <a:rPr lang="en-US" dirty="0" smtClean="0"/>
              <a:t> Donald Bren School of ICS, NSF, NIST</a:t>
            </a:r>
          </a:p>
          <a:p>
            <a:r>
              <a:rPr lang="en-US" b="1" dirty="0" smtClean="0"/>
              <a:t>Co-authors:</a:t>
            </a:r>
            <a:r>
              <a:rPr lang="en-US" dirty="0" smtClean="0"/>
              <a:t> </a:t>
            </a:r>
            <a:r>
              <a:rPr lang="en-US" dirty="0" err="1" smtClean="0"/>
              <a:t>Md</a:t>
            </a:r>
            <a:r>
              <a:rPr lang="en-US" dirty="0" smtClean="0"/>
              <a:t> Yusuf Sarwar Uddin, </a:t>
            </a:r>
            <a:r>
              <a:rPr lang="en-US" dirty="0" err="1" smtClean="0"/>
              <a:t>Zhijing</a:t>
            </a:r>
            <a:r>
              <a:rPr lang="en-US" dirty="0" smtClean="0"/>
              <a:t> Qin, Cheng-</a:t>
            </a:r>
            <a:r>
              <a:rPr lang="en-US" dirty="0" err="1" smtClean="0"/>
              <a:t>Hsin</a:t>
            </a:r>
            <a:r>
              <a:rPr lang="en-US" dirty="0" smtClean="0"/>
              <a:t> Hsu, </a:t>
            </a:r>
            <a:r>
              <a:rPr lang="en-US" dirty="0"/>
              <a:t>Chao-Wen </a:t>
            </a:r>
            <a:r>
              <a:rPr lang="en-US" dirty="0" smtClean="0"/>
              <a:t>Chen, Valerie Issarny, </a:t>
            </a:r>
            <a:r>
              <a:rPr lang="en-US" dirty="0"/>
              <a:t>Francoise </a:t>
            </a:r>
            <a:r>
              <a:rPr lang="en-US" dirty="0" smtClean="0"/>
              <a:t>Sailhan</a:t>
            </a:r>
          </a:p>
          <a:p>
            <a:r>
              <a:rPr lang="en-US" b="1" dirty="0" smtClean="0"/>
              <a:t>SCALE team:</a:t>
            </a:r>
            <a:r>
              <a:rPr lang="en-US" dirty="0" smtClean="0"/>
              <a:t> Kyle Benson, Guoxi Wang, Daniel Hoffman</a:t>
            </a:r>
          </a:p>
          <a:p>
            <a:r>
              <a:rPr lang="en-US" b="1" dirty="0" smtClean="0"/>
              <a:t>Committee:</a:t>
            </a:r>
            <a:r>
              <a:rPr lang="en-US" dirty="0" smtClean="0"/>
              <a:t> Nikil Dutt, Marco </a:t>
            </a:r>
            <a:r>
              <a:rPr lang="en-US" dirty="0" err="1" smtClean="0"/>
              <a:t>Levorato</a:t>
            </a:r>
            <a:r>
              <a:rPr lang="en-US" dirty="0" smtClean="0"/>
              <a:t>, </a:t>
            </a:r>
            <a:r>
              <a:rPr lang="en-US" dirty="0" err="1" smtClean="0"/>
              <a:t>Sharad</a:t>
            </a:r>
            <a:r>
              <a:rPr lang="en-US" dirty="0" smtClean="0"/>
              <a:t> </a:t>
            </a:r>
            <a:r>
              <a:rPr lang="en-US" dirty="0" err="1" smtClean="0"/>
              <a:t>Mehrotra</a:t>
            </a:r>
            <a:endParaRPr lang="en-US" dirty="0" smtClean="0"/>
          </a:p>
          <a:p>
            <a:r>
              <a:rPr lang="en-US" b="1" dirty="0" smtClean="0"/>
              <a:t>DSM group:</a:t>
            </a:r>
            <a:r>
              <a:rPr lang="en-US" dirty="0" smtClean="0"/>
              <a:t> Qing Han, Fangqi Liu, Hang Nguyen</a:t>
            </a:r>
            <a:r>
              <a:rPr lang="en-US" dirty="0"/>
              <a:t>, </a:t>
            </a:r>
            <a:r>
              <a:rPr lang="en-US" dirty="0" smtClean="0"/>
              <a:t/>
            </a:r>
            <a:br>
              <a:rPr lang="en-US" dirty="0" smtClean="0"/>
            </a:br>
            <a:r>
              <a:rPr lang="en-US" dirty="0" smtClean="0"/>
              <a:t>Praveen </a:t>
            </a:r>
            <a:r>
              <a:rPr lang="en-US" dirty="0" err="1"/>
              <a:t>Venkateswaran</a:t>
            </a:r>
            <a:r>
              <a:rPr lang="en-US" dirty="0"/>
              <a:t>, </a:t>
            </a:r>
            <a:r>
              <a:rPr lang="en-US" dirty="0" err="1" smtClean="0"/>
              <a:t>Nailah</a:t>
            </a:r>
            <a:r>
              <a:rPr lang="en-US" dirty="0" smtClean="0"/>
              <a:t> </a:t>
            </a:r>
            <a:r>
              <a:rPr lang="en-US" dirty="0"/>
              <a:t>Alhassoun</a:t>
            </a:r>
            <a:endParaRPr lang="en-US" dirty="0" smtClean="0"/>
          </a:p>
          <a:p>
            <a:r>
              <a:rPr lang="en-US" b="1" dirty="0" smtClean="0"/>
              <a:t>Information Systems Group</a:t>
            </a:r>
          </a:p>
          <a:p>
            <a:r>
              <a:rPr lang="en-US" b="1" dirty="0" smtClean="0"/>
              <a:t>My friends and family</a:t>
            </a:r>
            <a:endParaRPr lang="en-US" b="1" dirty="0"/>
          </a:p>
        </p:txBody>
      </p:sp>
      <p:sp>
        <p:nvSpPr>
          <p:cNvPr id="4" name="Slide Number Placeholder 3"/>
          <p:cNvSpPr>
            <a:spLocks noGrp="1"/>
          </p:cNvSpPr>
          <p:nvPr>
            <p:ph type="sldNum" sz="quarter" idx="12"/>
          </p:nvPr>
        </p:nvSpPr>
        <p:spPr/>
        <p:txBody>
          <a:bodyPr/>
          <a:lstStyle/>
          <a:p>
            <a:fld id="{69E57DC2-970A-4B3E-BB1C-7A09969E49DF}" type="slidenum">
              <a:rPr lang="en-US" smtClean="0"/>
              <a:t>69</a:t>
            </a:fld>
            <a:endParaRPr lang="en-US" dirty="0"/>
          </a:p>
        </p:txBody>
      </p:sp>
    </p:spTree>
    <p:extLst>
      <p:ext uri="{BB962C8B-B14F-4D97-AF65-F5344CB8AC3E}">
        <p14:creationId xmlns:p14="http://schemas.microsoft.com/office/powerpoint/2010/main" val="417018571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Combining in-situ and mobile</a:t>
            </a:r>
          </a:p>
        </p:txBody>
      </p:sp>
      <p:sp>
        <p:nvSpPr>
          <p:cNvPr id="3" name="Text Placeholder 2"/>
          <p:cNvSpPr>
            <a:spLocks noGrp="1"/>
          </p:cNvSpPr>
          <p:nvPr>
            <p:ph type="body" idx="1"/>
          </p:nvPr>
        </p:nvSpPr>
        <p:spPr>
          <a:xfrm>
            <a:off x="1028700" y="1778121"/>
            <a:ext cx="3335840" cy="455181"/>
          </a:xfrm>
        </p:spPr>
        <p:txBody>
          <a:bodyPr/>
          <a:lstStyle/>
          <a:p>
            <a:r>
              <a:rPr lang="en-US" dirty="0"/>
              <a:t>In-situ IoT deployments</a:t>
            </a:r>
          </a:p>
        </p:txBody>
      </p:sp>
      <p:sp>
        <p:nvSpPr>
          <p:cNvPr id="4" name="Content Placeholder 3"/>
          <p:cNvSpPr>
            <a:spLocks noGrp="1"/>
          </p:cNvSpPr>
          <p:nvPr>
            <p:ph sz="half" idx="2"/>
          </p:nvPr>
        </p:nvSpPr>
        <p:spPr>
          <a:xfrm>
            <a:off x="1028701" y="2364844"/>
            <a:ext cx="3169918" cy="2837051"/>
          </a:xfrm>
          <a:solidFill>
            <a:schemeClr val="bg1"/>
          </a:solidFill>
          <a:ln w="19050">
            <a:solidFill>
              <a:srgbClr val="002060"/>
            </a:solidFill>
          </a:ln>
          <a:effectLst>
            <a:outerShdw blurRad="50800" dist="38100" dir="2700000" algn="tl" rotWithShape="0">
              <a:prstClr val="black">
                <a:alpha val="40000"/>
              </a:prstClr>
            </a:outerShdw>
          </a:effectLst>
        </p:spPr>
        <p:txBody>
          <a:bodyPr anchor="ctr" anchorCtr="0"/>
          <a:lstStyle/>
          <a:p>
            <a:r>
              <a:rPr lang="en-US" dirty="0"/>
              <a:t>Large number of low-cost devices</a:t>
            </a:r>
          </a:p>
          <a:p>
            <a:r>
              <a:rPr lang="en-US" dirty="0"/>
              <a:t>Relatively stable and </a:t>
            </a:r>
            <a:r>
              <a:rPr lang="en-US" dirty="0" smtClean="0"/>
              <a:t>controllable </a:t>
            </a:r>
            <a:r>
              <a:rPr lang="en-US" dirty="0"/>
              <a:t>environment</a:t>
            </a:r>
          </a:p>
          <a:p>
            <a:r>
              <a:rPr lang="en-US" dirty="0"/>
              <a:t>Continuous operation and real-time </a:t>
            </a:r>
            <a:r>
              <a:rPr lang="en-US" dirty="0" smtClean="0"/>
              <a:t>situation awareness</a:t>
            </a:r>
            <a:endParaRPr lang="en-US" dirty="0"/>
          </a:p>
        </p:txBody>
      </p:sp>
      <p:sp>
        <p:nvSpPr>
          <p:cNvPr id="5" name="Text Placeholder 4"/>
          <p:cNvSpPr>
            <a:spLocks noGrp="1"/>
          </p:cNvSpPr>
          <p:nvPr>
            <p:ph type="body" sz="quarter" idx="3"/>
          </p:nvPr>
        </p:nvSpPr>
        <p:spPr>
          <a:xfrm>
            <a:off x="4893760" y="1778121"/>
            <a:ext cx="3335840" cy="455181"/>
          </a:xfrm>
        </p:spPr>
        <p:txBody>
          <a:bodyPr/>
          <a:lstStyle/>
          <a:p>
            <a:pPr algn="r"/>
            <a:r>
              <a:rPr lang="en-US" dirty="0"/>
              <a:t>Mobile devices</a:t>
            </a:r>
          </a:p>
        </p:txBody>
      </p:sp>
      <p:sp>
        <p:nvSpPr>
          <p:cNvPr id="6" name="Content Placeholder 5"/>
          <p:cNvSpPr>
            <a:spLocks noGrp="1"/>
          </p:cNvSpPr>
          <p:nvPr>
            <p:ph sz="quarter" idx="4"/>
          </p:nvPr>
        </p:nvSpPr>
        <p:spPr>
          <a:xfrm>
            <a:off x="5059680" y="2364844"/>
            <a:ext cx="3169920" cy="2837051"/>
          </a:xfrm>
          <a:solidFill>
            <a:schemeClr val="bg1"/>
          </a:solidFill>
          <a:ln w="19050">
            <a:solidFill>
              <a:srgbClr val="002060"/>
            </a:solidFill>
          </a:ln>
          <a:effectLst>
            <a:outerShdw blurRad="50800" dist="38100" dir="2700000" algn="tl" rotWithShape="0">
              <a:prstClr val="black">
                <a:alpha val="40000"/>
              </a:prstClr>
            </a:outerShdw>
          </a:effectLst>
        </p:spPr>
        <p:txBody>
          <a:bodyPr vert="horz" lIns="91440" tIns="45720" rIns="91440" bIns="45720" rtlCol="0" anchor="ctr" anchorCtr="0">
            <a:normAutofit/>
          </a:bodyPr>
          <a:lstStyle/>
          <a:p>
            <a:r>
              <a:rPr lang="en-US" dirty="0" smtClean="0"/>
              <a:t>Lower </a:t>
            </a:r>
            <a:r>
              <a:rPr lang="en-US" dirty="0"/>
              <a:t>dependency on </a:t>
            </a:r>
            <a:r>
              <a:rPr lang="en-US" dirty="0" smtClean="0"/>
              <a:t>infrastructure -- extends sensing coverage</a:t>
            </a:r>
            <a:endParaRPr lang="en-US" dirty="0"/>
          </a:p>
          <a:p>
            <a:r>
              <a:rPr lang="en-US" dirty="0" smtClean="0"/>
              <a:t>Existing </a:t>
            </a:r>
            <a:r>
              <a:rPr lang="en-US" dirty="0"/>
              <a:t>moving objects in </a:t>
            </a:r>
            <a:r>
              <a:rPr lang="en-US" dirty="0" smtClean="0"/>
              <a:t>communities</a:t>
            </a:r>
          </a:p>
          <a:p>
            <a:r>
              <a:rPr lang="en-US" dirty="0" smtClean="0"/>
              <a:t>Flexibility -- enables on-demand deployment in emergencies</a:t>
            </a:r>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7</a:t>
            </a:fld>
            <a:endParaRPr lang="en-US" dirty="0"/>
          </a:p>
        </p:txBody>
      </p:sp>
      <p:sp>
        <p:nvSpPr>
          <p:cNvPr id="8" name="Rounded Rectangle 7"/>
          <p:cNvSpPr/>
          <p:nvPr/>
        </p:nvSpPr>
        <p:spPr>
          <a:xfrm>
            <a:off x="1028700" y="5623329"/>
            <a:ext cx="7200900" cy="408623"/>
          </a:xfrm>
          <a:prstGeom prst="roundRect">
            <a:avLst/>
          </a:prstGeom>
          <a:solidFill>
            <a:schemeClr val="accent3">
              <a:lumMod val="20000"/>
              <a:lumOff val="80000"/>
              <a:alpha val="50000"/>
            </a:schemeClr>
          </a:solidFill>
          <a:ln w="28575">
            <a:solidFill>
              <a:srgbClr val="C00000"/>
            </a:solidFill>
          </a:ln>
          <a:effectLst>
            <a:glow rad="101600">
              <a:schemeClr val="bg1">
                <a:alpha val="60000"/>
              </a:schemeClr>
            </a:glow>
          </a:effectLst>
        </p:spPr>
        <p:txBody>
          <a:bodyPr wrap="square">
            <a:spAutoFit/>
          </a:bodyPr>
          <a:lstStyle/>
          <a:p>
            <a:pPr algn="ctr"/>
            <a:r>
              <a:rPr lang="en-US" b="1" dirty="0">
                <a:solidFill>
                  <a:srgbClr val="C00000"/>
                </a:solidFill>
              </a:rPr>
              <a:t>Leverage advantages </a:t>
            </a:r>
            <a:r>
              <a:rPr lang="en-US" b="1" dirty="0" smtClean="0">
                <a:solidFill>
                  <a:srgbClr val="C00000"/>
                </a:solidFill>
              </a:rPr>
              <a:t>of both w/ intelligent planning of device activities!</a:t>
            </a:r>
            <a:endParaRPr lang="en-US" b="1" dirty="0">
              <a:solidFill>
                <a:srgbClr val="C00000"/>
              </a:solidFill>
            </a:endParaRPr>
          </a:p>
        </p:txBody>
      </p:sp>
      <p:sp>
        <p:nvSpPr>
          <p:cNvPr id="9" name="Cross 8"/>
          <p:cNvSpPr/>
          <p:nvPr/>
        </p:nvSpPr>
        <p:spPr>
          <a:xfrm>
            <a:off x="4419567" y="3573786"/>
            <a:ext cx="419165" cy="419165"/>
          </a:xfrm>
          <a:prstGeom prst="plus">
            <a:avLst>
              <a:gd name="adj" fmla="val 31522"/>
            </a:avLst>
          </a:prstGeom>
          <a:solidFill>
            <a:schemeClr val="accent3">
              <a:lumMod val="20000"/>
              <a:lumOff val="80000"/>
            </a:schemeClr>
          </a:solidFill>
          <a:ln w="28575">
            <a:solidFill>
              <a:srgbClr val="C00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45421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3" presetClass="emph" presetSubtype="2" fill="hold" grpId="0" nodeType="withEffect">
                                  <p:stCondLst>
                                    <p:cond delay="0"/>
                                  </p:stCondLst>
                                  <p:childTnLst>
                                    <p:animClr clrSpc="rgb" dir="cw">
                                      <p:cBhvr override="childStyle">
                                        <p:cTn id="12" dur="500" fill="hold"/>
                                        <p:tgtEl>
                                          <p:spTgt spid="3">
                                            <p:txEl>
                                              <p:pRg st="0" end="0"/>
                                            </p:txEl>
                                          </p:spTgt>
                                        </p:tgtEl>
                                        <p:attrNameLst>
                                          <p:attrName>style.color</p:attrName>
                                        </p:attrNameLst>
                                      </p:cBhvr>
                                      <p:to>
                                        <a:srgbClr val="C00000"/>
                                      </p:to>
                                    </p:animClr>
                                  </p:childTnLst>
                                </p:cTn>
                              </p:par>
                              <p:par>
                                <p:cTn id="13" presetID="3" presetClass="emph" presetSubtype="2" fill="hold" grpId="0" nodeType="withEffect">
                                  <p:stCondLst>
                                    <p:cond delay="0"/>
                                  </p:stCondLst>
                                  <p:childTnLst>
                                    <p:animClr clrSpc="rgb" dir="cw">
                                      <p:cBhvr override="childStyle">
                                        <p:cTn id="14" dur="500" fill="hold"/>
                                        <p:tgtEl>
                                          <p:spTgt spid="5">
                                            <p:txEl>
                                              <p:pRg st="0" end="0"/>
                                            </p:txEl>
                                          </p:spTgt>
                                        </p:tgtEl>
                                        <p:attrNameLst>
                                          <p:attrName>style.color</p:attrName>
                                        </p:attrNameLst>
                                      </p:cBhvr>
                                      <p:to>
                                        <a:srgbClr val="C00000"/>
                                      </p:to>
                                    </p:animClr>
                                  </p:childTnLst>
                                </p:cTn>
                              </p:par>
                              <p:par>
                                <p:cTn id="15" presetID="7" presetClass="emph" presetSubtype="2" fill="hold" nodeType="withEffect">
                                  <p:stCondLst>
                                    <p:cond delay="0"/>
                                  </p:stCondLst>
                                  <p:childTnLst>
                                    <p:animClr clrSpc="rgb" dir="cw">
                                      <p:cBhvr>
                                        <p:cTn id="16" dur="500" fill="hold"/>
                                        <p:tgtEl>
                                          <p:spTgt spid="6"/>
                                        </p:tgtEl>
                                        <p:attrNameLst>
                                          <p:attrName>stroke.color</p:attrName>
                                        </p:attrNameLst>
                                      </p:cBhvr>
                                      <p:to>
                                        <a:srgbClr val="C00000"/>
                                      </p:to>
                                    </p:animClr>
                                    <p:set>
                                      <p:cBhvr>
                                        <p:cTn id="17" dur="500" fill="hold"/>
                                        <p:tgtEl>
                                          <p:spTgt spid="6"/>
                                        </p:tgtEl>
                                        <p:attrNameLst>
                                          <p:attrName>stroke.on</p:attrName>
                                        </p:attrNameLst>
                                      </p:cBhvr>
                                      <p:to>
                                        <p:strVal val="true"/>
                                      </p:to>
                                    </p:set>
                                  </p:childTnLst>
                                </p:cTn>
                              </p:par>
                              <p:par>
                                <p:cTn id="18" presetID="7" presetClass="emph" presetSubtype="2" fill="hold" nodeType="withEffect">
                                  <p:stCondLst>
                                    <p:cond delay="0"/>
                                  </p:stCondLst>
                                  <p:childTnLst>
                                    <p:animClr clrSpc="rgb" dir="cw">
                                      <p:cBhvr>
                                        <p:cTn id="19" dur="500" fill="hold"/>
                                        <p:tgtEl>
                                          <p:spTgt spid="4"/>
                                        </p:tgtEl>
                                        <p:attrNameLst>
                                          <p:attrName>stroke.color</p:attrName>
                                        </p:attrNameLst>
                                      </p:cBhvr>
                                      <p:to>
                                        <a:srgbClr val="C00000"/>
                                      </p:to>
                                    </p:animClr>
                                    <p:set>
                                      <p:cBhvr>
                                        <p:cTn id="20" dur="500" fill="hold"/>
                                        <p:tgtEl>
                                          <p:spTgt spid="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8"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005840" y="751398"/>
            <a:ext cx="7132320" cy="2098226"/>
          </a:xfrm>
        </p:spPr>
        <p:txBody>
          <a:bodyPr/>
          <a:lstStyle/>
          <a:p>
            <a:r>
              <a:rPr lang="en-US" dirty="0"/>
              <a:t>Exploiting Mobile Plus</a:t>
            </a:r>
            <a:br>
              <a:rPr lang="en-US" dirty="0"/>
            </a:br>
            <a:r>
              <a:rPr lang="en-US" dirty="0"/>
              <a:t>In-Situ Deployments in Community IoT Systems</a:t>
            </a:r>
          </a:p>
        </p:txBody>
      </p:sp>
      <p:sp>
        <p:nvSpPr>
          <p:cNvPr id="6" name="Subtitle 5"/>
          <p:cNvSpPr>
            <a:spLocks noGrp="1"/>
          </p:cNvSpPr>
          <p:nvPr>
            <p:ph type="subTitle" idx="1"/>
          </p:nvPr>
        </p:nvSpPr>
        <p:spPr/>
        <p:txBody>
          <a:bodyPr/>
          <a:lstStyle/>
          <a:p>
            <a:r>
              <a:rPr lang="en-US" dirty="0"/>
              <a:t>Thank you!</a:t>
            </a:r>
          </a:p>
        </p:txBody>
      </p:sp>
      <p:sp>
        <p:nvSpPr>
          <p:cNvPr id="4" name="Slide Number Placeholder 3"/>
          <p:cNvSpPr>
            <a:spLocks noGrp="1"/>
          </p:cNvSpPr>
          <p:nvPr>
            <p:ph type="sldNum" sz="quarter" idx="12"/>
          </p:nvPr>
        </p:nvSpPr>
        <p:spPr/>
        <p:txBody>
          <a:bodyPr/>
          <a:lstStyle/>
          <a:p>
            <a:fld id="{69E57DC2-970A-4B3E-BB1C-7A09969E49DF}" type="slidenum">
              <a:rPr lang="en-US" smtClean="0"/>
              <a:t>70</a:t>
            </a:fld>
            <a:endParaRPr lang="en-US" dirty="0"/>
          </a:p>
        </p:txBody>
      </p:sp>
      <p:sp>
        <p:nvSpPr>
          <p:cNvPr id="7" name="Rectangle 6">
            <a:extLst>
              <a:ext uri="{FF2B5EF4-FFF2-40B4-BE49-F238E27FC236}">
                <a16:creationId xmlns:a16="http://schemas.microsoft.com/office/drawing/2014/main" id="{0CFDB193-6BC1-7E44-8BF1-B6FD11F69BDB}"/>
              </a:ext>
            </a:extLst>
          </p:cNvPr>
          <p:cNvSpPr/>
          <p:nvPr/>
        </p:nvSpPr>
        <p:spPr>
          <a:xfrm>
            <a:off x="0" y="4005461"/>
            <a:ext cx="4572000" cy="2852539"/>
          </a:xfrm>
          <a:prstGeom prst="rect">
            <a:avLst/>
          </a:prstGeom>
          <a:gradFill flip="none" rotWithShape="1">
            <a:gsLst>
              <a:gs pos="0">
                <a:schemeClr val="accent1"/>
              </a:gs>
              <a:gs pos="70000">
                <a:schemeClr val="accent1"/>
              </a:gs>
              <a:gs pos="100000">
                <a:schemeClr val="accent1">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097280"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b="1" dirty="0"/>
              <a:t>Committee</a:t>
            </a:r>
            <a:r>
              <a:rPr lang="en-US" dirty="0"/>
              <a:t> (sorted by last name)</a:t>
            </a:r>
            <a:endParaRPr lang="en-US" b="1" dirty="0"/>
          </a:p>
          <a:p>
            <a:r>
              <a:rPr lang="en-US" dirty="0"/>
              <a:t>Nikil Dutt</a:t>
            </a:r>
          </a:p>
          <a:p>
            <a:r>
              <a:rPr lang="en-US" dirty="0"/>
              <a:t>Marco Levorato</a:t>
            </a:r>
          </a:p>
          <a:p>
            <a:r>
              <a:rPr lang="en-US" dirty="0"/>
              <a:t>Sharad Mehrotra</a:t>
            </a:r>
          </a:p>
          <a:p>
            <a:r>
              <a:rPr lang="en-US" dirty="0"/>
              <a:t>Nalini Venkatasubramanian (Chair)</a:t>
            </a:r>
          </a:p>
        </p:txBody>
      </p:sp>
    </p:spTree>
    <p:extLst>
      <p:ext uri="{BB962C8B-B14F-4D97-AF65-F5344CB8AC3E}">
        <p14:creationId xmlns:p14="http://schemas.microsoft.com/office/powerpoint/2010/main" val="534592774"/>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670779" y="502920"/>
            <a:ext cx="8374923" cy="6107716"/>
            <a:chOff x="670779" y="502920"/>
            <a:chExt cx="8374923" cy="6107716"/>
          </a:xfrm>
        </p:grpSpPr>
        <p:pic>
          <p:nvPicPr>
            <p:cNvPr id="33" name="Picture 32"/>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70779" y="1965960"/>
              <a:ext cx="6915150" cy="4644676"/>
            </a:xfrm>
            <a:prstGeom prst="rect">
              <a:avLst/>
            </a:prstGeom>
            <a:effectLst/>
          </p:spPr>
        </p:pic>
        <p:pic>
          <p:nvPicPr>
            <p:cNvPr id="32" name="Picture 31"/>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130552" y="502920"/>
              <a:ext cx="6915150" cy="4644676"/>
            </a:xfrm>
            <a:prstGeom prst="rect">
              <a:avLst/>
            </a:prstGeom>
            <a:effectLst/>
          </p:spPr>
        </p:pic>
        <p:pic>
          <p:nvPicPr>
            <p:cNvPr id="30" name="Picture 29"/>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64792" y="868680"/>
              <a:ext cx="6915150" cy="4644676"/>
            </a:xfrm>
            <a:prstGeom prst="rect">
              <a:avLst/>
            </a:prstGeom>
            <a:effectLst/>
          </p:spPr>
        </p:pic>
        <p:pic>
          <p:nvPicPr>
            <p:cNvPr id="29" name="Picture 28"/>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399032" y="1234440"/>
              <a:ext cx="6915150" cy="4644676"/>
            </a:xfrm>
            <a:prstGeom prst="rect">
              <a:avLst/>
            </a:prstGeom>
            <a:effectLst/>
          </p:spPr>
        </p:pic>
      </p:grpSp>
      <p:pic>
        <p:nvPicPr>
          <p:cNvPr id="4" name="Picture 3"/>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028700" y="1600200"/>
            <a:ext cx="6915150" cy="4644676"/>
          </a:xfrm>
          <a:prstGeom prst="rect">
            <a:avLst/>
          </a:prstGeom>
          <a:effectLst>
            <a:outerShdw blurRad="50800" dist="38100" dir="2700000" algn="tl" rotWithShape="0">
              <a:prstClr val="black">
                <a:alpha val="40000"/>
              </a:prstClr>
            </a:outerShdw>
          </a:effectLst>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1600200"/>
            <a:ext cx="6915150" cy="4644676"/>
          </a:xfrm>
          <a:prstGeom prst="rect">
            <a:avLst/>
          </a:prstGeom>
          <a:ln>
            <a:noFill/>
          </a:ln>
          <a:effectLst>
            <a:softEdge rad="112500"/>
          </a:effectLst>
        </p:spPr>
      </p:pic>
      <p:sp>
        <p:nvSpPr>
          <p:cNvPr id="2" name="Title 1"/>
          <p:cNvSpPr>
            <a:spLocks noGrp="1"/>
          </p:cNvSpPr>
          <p:nvPr>
            <p:ph type="title"/>
          </p:nvPr>
        </p:nvSpPr>
        <p:spPr/>
        <p:txBody>
          <a:bodyPr>
            <a:normAutofit/>
          </a:bodyPr>
          <a:lstStyle/>
          <a:p>
            <a:r>
              <a:rPr lang="en-US" dirty="0" smtClean="0">
                <a:effectLst>
                  <a:glow rad="190500">
                    <a:schemeClr val="bg2"/>
                  </a:glow>
                </a:effectLst>
              </a:rPr>
              <a:t>Scenario: </a:t>
            </a:r>
            <a:r>
              <a:rPr lang="en-US" dirty="0">
                <a:effectLst>
                  <a:glow rad="190500">
                    <a:schemeClr val="bg2"/>
                  </a:glow>
                </a:effectLst>
              </a:rPr>
              <a:t>Urban </a:t>
            </a:r>
            <a:r>
              <a:rPr lang="en-US" dirty="0" smtClean="0">
                <a:effectLst>
                  <a:glow rad="190500">
                    <a:schemeClr val="bg2"/>
                  </a:glow>
                </a:effectLst>
              </a:rPr>
              <a:t>env. sensing</a:t>
            </a:r>
            <a:endParaRPr lang="en-US" dirty="0">
              <a:effectLst>
                <a:glow rad="190500">
                  <a:schemeClr val="bg2"/>
                </a:glow>
              </a:effectLst>
            </a:endParaRPr>
          </a:p>
        </p:txBody>
      </p:sp>
      <p:sp>
        <p:nvSpPr>
          <p:cNvPr id="3" name="Slide Number Placeholder 2"/>
          <p:cNvSpPr>
            <a:spLocks noGrp="1"/>
          </p:cNvSpPr>
          <p:nvPr>
            <p:ph type="sldNum" sz="quarter" idx="12"/>
          </p:nvPr>
        </p:nvSpPr>
        <p:spPr/>
        <p:txBody>
          <a:bodyPr/>
          <a:lstStyle/>
          <a:p>
            <a:fld id="{69E57DC2-970A-4B3E-BB1C-7A09969E49DF}" type="slidenum">
              <a:rPr lang="en-US" smtClean="0"/>
              <a:t>8</a:t>
            </a:fld>
            <a:endParaRPr lang="en-US" dirty="0"/>
          </a:p>
        </p:txBody>
      </p:sp>
      <p:pic>
        <p:nvPicPr>
          <p:cNvPr id="5" name="Picture 4"/>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637297" y="2790305"/>
            <a:ext cx="491057" cy="491057"/>
          </a:xfrm>
          <a:prstGeom prst="rect">
            <a:avLst/>
          </a:prstGeom>
          <a:effectLst>
            <a:glow rad="101600">
              <a:schemeClr val="bg1">
                <a:alpha val="60000"/>
              </a:schemeClr>
            </a:glow>
          </a:effectLst>
        </p:spPr>
      </p:pic>
      <p:pic>
        <p:nvPicPr>
          <p:cNvPr id="6" name="Picture 5"/>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501102" y="3109393"/>
            <a:ext cx="491057" cy="491057"/>
          </a:xfrm>
          <a:prstGeom prst="rect">
            <a:avLst/>
          </a:prstGeom>
          <a:effectLst>
            <a:glow rad="101600">
              <a:schemeClr val="bg1">
                <a:alpha val="6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7653" y="3700755"/>
            <a:ext cx="491057" cy="491057"/>
          </a:xfrm>
          <a:prstGeom prst="rect">
            <a:avLst/>
          </a:prstGeom>
          <a:effectLst>
            <a:glow rad="101600">
              <a:schemeClr val="bg1">
                <a:alpha val="60000"/>
              </a:schemeClr>
            </a:glo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3975" y="1863739"/>
            <a:ext cx="491057" cy="491057"/>
          </a:xfrm>
          <a:prstGeom prst="rect">
            <a:avLst/>
          </a:prstGeom>
          <a:effectLst>
            <a:glow rad="101600">
              <a:schemeClr val="bg1">
                <a:alpha val="60000"/>
              </a:schemeClr>
            </a:glo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5573" y="5612546"/>
            <a:ext cx="491057" cy="491057"/>
          </a:xfrm>
          <a:prstGeom prst="rect">
            <a:avLst/>
          </a:prstGeom>
          <a:effectLst>
            <a:glow rad="101600">
              <a:schemeClr val="bg1">
                <a:alpha val="60000"/>
              </a:schemeClr>
            </a:glow>
          </a:effectLst>
        </p:spPr>
      </p:pic>
      <p:pic>
        <p:nvPicPr>
          <p:cNvPr id="11" name="Picture 10"/>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083334" y="3922538"/>
            <a:ext cx="491057" cy="491057"/>
          </a:xfrm>
          <a:prstGeom prst="rect">
            <a:avLst/>
          </a:prstGeom>
          <a:effectLst>
            <a:glow rad="101600">
              <a:schemeClr val="bg1">
                <a:alpha val="60000"/>
              </a:schemeClr>
            </a:glow>
          </a:effectLst>
        </p:spPr>
      </p:pic>
      <p:pic>
        <p:nvPicPr>
          <p:cNvPr id="12" name="Picture 11"/>
          <p:cNvPicPr>
            <a:picLocks noChangeAspect="1"/>
          </p:cNvPicPr>
          <p:nvPr/>
        </p:nvPicPr>
        <p:blipFill>
          <a:blip r:embed="rId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228725" y="5121489"/>
            <a:ext cx="491057" cy="491057"/>
          </a:xfrm>
          <a:prstGeom prst="rect">
            <a:avLst/>
          </a:prstGeom>
          <a:effectLst>
            <a:glow rad="101600">
              <a:schemeClr val="bg1">
                <a:alpha val="60000"/>
              </a:schemeClr>
            </a:glow>
          </a:effectLst>
        </p:spPr>
      </p:pic>
      <p:pic>
        <p:nvPicPr>
          <p:cNvPr id="13" name="Picture 12"/>
          <p:cNvPicPr>
            <a:picLocks noChangeAspect="1"/>
          </p:cNvPicPr>
          <p:nvPr/>
        </p:nvPicPr>
        <p:blipFill>
          <a:blip r:embed="rId5"/>
          <a:stretch>
            <a:fillRect/>
          </a:stretch>
        </p:blipFill>
        <p:spPr>
          <a:xfrm>
            <a:off x="3836507" y="5215672"/>
            <a:ext cx="1126954" cy="817668"/>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372033" y="3995417"/>
            <a:ext cx="1371600" cy="1371600"/>
          </a:xfrm>
          <a:prstGeom prst="rect">
            <a:avLst/>
          </a:prstGeom>
        </p:spPr>
      </p:pic>
      <p:cxnSp>
        <p:nvCxnSpPr>
          <p:cNvPr id="17" name="Curved Connector 16"/>
          <p:cNvCxnSpPr>
            <a:stCxn id="8" idx="2"/>
            <a:endCxn id="14" idx="3"/>
          </p:cNvCxnSpPr>
          <p:nvPr/>
        </p:nvCxnSpPr>
        <p:spPr>
          <a:xfrm rot="16200000" flipH="1">
            <a:off x="3307558" y="616741"/>
            <a:ext cx="2326421" cy="5802529"/>
          </a:xfrm>
          <a:prstGeom prst="curvedConnector2">
            <a:avLst/>
          </a:prstGeom>
          <a:ln w="28575">
            <a:solidFill>
              <a:schemeClr val="accent4"/>
            </a:solidFill>
            <a:prstDash val="sysDash"/>
            <a:tailEnd type="triangle"/>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cxnSp>
        <p:nvCxnSpPr>
          <p:cNvPr id="26" name="Curved Connector 25"/>
          <p:cNvCxnSpPr>
            <a:stCxn id="7" idx="2"/>
            <a:endCxn id="14" idx="3"/>
          </p:cNvCxnSpPr>
          <p:nvPr/>
        </p:nvCxnSpPr>
        <p:spPr>
          <a:xfrm rot="16200000" flipH="1">
            <a:off x="5947905" y="3257088"/>
            <a:ext cx="489405" cy="2358851"/>
          </a:xfrm>
          <a:prstGeom prst="curvedConnector2">
            <a:avLst/>
          </a:prstGeom>
          <a:ln w="28575">
            <a:solidFill>
              <a:schemeClr val="accent4"/>
            </a:solidFill>
            <a:prstDash val="sysDash"/>
            <a:tailEnd type="triangle"/>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24" name="Curved Connector 23"/>
          <p:cNvCxnSpPr>
            <a:stCxn id="11" idx="2"/>
            <a:endCxn id="14" idx="3"/>
          </p:cNvCxnSpPr>
          <p:nvPr/>
        </p:nvCxnSpPr>
        <p:spPr>
          <a:xfrm rot="16200000" flipH="1">
            <a:off x="4716637" y="2025821"/>
            <a:ext cx="267622" cy="5043170"/>
          </a:xfrm>
          <a:prstGeom prst="curvedConnector2">
            <a:avLst/>
          </a:prstGeom>
          <a:ln w="28575">
            <a:solidFill>
              <a:schemeClr val="accent4"/>
            </a:solidFill>
            <a:prstDash val="sysDash"/>
            <a:tailEnd type="triangle"/>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cxnSp>
        <p:nvCxnSpPr>
          <p:cNvPr id="19" name="Curved Connector 18"/>
          <p:cNvCxnSpPr>
            <a:stCxn id="5" idx="3"/>
            <a:endCxn id="14" idx="3"/>
          </p:cNvCxnSpPr>
          <p:nvPr/>
        </p:nvCxnSpPr>
        <p:spPr>
          <a:xfrm>
            <a:off x="4128354" y="3035834"/>
            <a:ext cx="3243679" cy="1645383"/>
          </a:xfrm>
          <a:prstGeom prst="curvedConnector3">
            <a:avLst>
              <a:gd name="adj1" fmla="val 50000"/>
            </a:avLst>
          </a:prstGeom>
          <a:ln w="28575">
            <a:solidFill>
              <a:schemeClr val="accent4"/>
            </a:solidFill>
            <a:prstDash val="sysDash"/>
            <a:tailEnd type="triangle"/>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cxnSp>
        <p:nvCxnSpPr>
          <p:cNvPr id="28" name="Curved Connector 27"/>
          <p:cNvCxnSpPr>
            <a:stCxn id="12" idx="0"/>
          </p:cNvCxnSpPr>
          <p:nvPr/>
        </p:nvCxnSpPr>
        <p:spPr>
          <a:xfrm rot="5400000" flipH="1" flipV="1">
            <a:off x="4203007" y="1952464"/>
            <a:ext cx="440273" cy="5897778"/>
          </a:xfrm>
          <a:prstGeom prst="curvedConnector2">
            <a:avLst/>
          </a:prstGeom>
          <a:ln w="28575">
            <a:solidFill>
              <a:schemeClr val="accent4"/>
            </a:solidFill>
            <a:prstDash val="sysDash"/>
            <a:tailEnd type="triangle"/>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cxnSp>
        <p:nvCxnSpPr>
          <p:cNvPr id="21" name="Curved Connector 20"/>
          <p:cNvCxnSpPr>
            <a:stCxn id="6" idx="2"/>
            <a:endCxn id="14" idx="3"/>
          </p:cNvCxnSpPr>
          <p:nvPr/>
        </p:nvCxnSpPr>
        <p:spPr>
          <a:xfrm rot="16200000" flipH="1">
            <a:off x="6518949" y="3828132"/>
            <a:ext cx="1080767" cy="625402"/>
          </a:xfrm>
          <a:prstGeom prst="curvedConnector2">
            <a:avLst/>
          </a:prstGeom>
          <a:ln w="28575">
            <a:solidFill>
              <a:schemeClr val="accent4"/>
            </a:solidFill>
            <a:prstDash val="sysDash"/>
            <a:tailEnd type="triangle"/>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cxnSp>
        <p:nvCxnSpPr>
          <p:cNvPr id="31" name="Curved Connector 30"/>
          <p:cNvCxnSpPr>
            <a:stCxn id="10" idx="0"/>
            <a:endCxn id="14" idx="3"/>
          </p:cNvCxnSpPr>
          <p:nvPr/>
        </p:nvCxnSpPr>
        <p:spPr>
          <a:xfrm rot="5400000" flipH="1" flipV="1">
            <a:off x="6470903" y="4711417"/>
            <a:ext cx="931329" cy="870931"/>
          </a:xfrm>
          <a:prstGeom prst="curvedConnector2">
            <a:avLst/>
          </a:prstGeom>
          <a:ln w="28575">
            <a:solidFill>
              <a:schemeClr val="accent4"/>
            </a:solidFill>
            <a:prstDash val="sysDash"/>
            <a:tailEnd type="triangle"/>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cxnSp>
        <p:nvCxnSpPr>
          <p:cNvPr id="43" name="Curved Connector 42"/>
          <p:cNvCxnSpPr>
            <a:stCxn id="7" idx="2"/>
            <a:endCxn id="14" idx="3"/>
          </p:cNvCxnSpPr>
          <p:nvPr/>
        </p:nvCxnSpPr>
        <p:spPr>
          <a:xfrm rot="16200000" flipH="1">
            <a:off x="5947905" y="3257088"/>
            <a:ext cx="489405" cy="2358851"/>
          </a:xfrm>
          <a:prstGeom prst="curvedConnector2">
            <a:avLst/>
          </a:prstGeom>
          <a:ln w="28575">
            <a:solidFill>
              <a:schemeClr val="accent5"/>
            </a:solidFill>
            <a:prstDash val="solid"/>
            <a:tailEnd type="triangle"/>
          </a:ln>
          <a:effectLst>
            <a:glow rad="1016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40" name="Curved Connector 39"/>
          <p:cNvCxnSpPr>
            <a:stCxn id="5" idx="3"/>
            <a:endCxn id="14" idx="3"/>
          </p:cNvCxnSpPr>
          <p:nvPr/>
        </p:nvCxnSpPr>
        <p:spPr>
          <a:xfrm>
            <a:off x="4128354" y="3035834"/>
            <a:ext cx="3243679" cy="1645383"/>
          </a:xfrm>
          <a:prstGeom prst="curvedConnector3">
            <a:avLst>
              <a:gd name="adj1" fmla="val 50000"/>
            </a:avLst>
          </a:prstGeom>
          <a:ln w="28575">
            <a:solidFill>
              <a:schemeClr val="accent5"/>
            </a:solidFill>
            <a:prstDash val="solid"/>
            <a:tailEnd type="triangle"/>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cxnSp>
        <p:nvCxnSpPr>
          <p:cNvPr id="46" name="Curved Connector 45"/>
          <p:cNvCxnSpPr>
            <a:stCxn id="6" idx="2"/>
            <a:endCxn id="14" idx="3"/>
          </p:cNvCxnSpPr>
          <p:nvPr/>
        </p:nvCxnSpPr>
        <p:spPr>
          <a:xfrm rot="16200000" flipH="1">
            <a:off x="6518949" y="3828132"/>
            <a:ext cx="1080767" cy="625402"/>
          </a:xfrm>
          <a:prstGeom prst="curvedConnector2">
            <a:avLst/>
          </a:prstGeom>
          <a:ln w="28575">
            <a:solidFill>
              <a:schemeClr val="accent5"/>
            </a:solidFill>
            <a:prstDash val="solid"/>
            <a:tailEnd type="triangle"/>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pic>
        <p:nvPicPr>
          <p:cNvPr id="9" name="Picture 8"/>
          <p:cNvPicPr>
            <a:picLocks noChangeAspect="1"/>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133286" y="2684698"/>
            <a:ext cx="1050453" cy="1050453"/>
          </a:xfrm>
          <a:prstGeom prst="rect">
            <a:avLst/>
          </a:prstGeom>
          <a:effectLst>
            <a:glow rad="101600">
              <a:srgbClr val="FF0000">
                <a:alpha val="60000"/>
              </a:srgbClr>
            </a:glow>
          </a:effectLst>
        </p:spPr>
      </p:pic>
      <p:cxnSp>
        <p:nvCxnSpPr>
          <p:cNvPr id="49" name="Curved Connector 48"/>
          <p:cNvCxnSpPr>
            <a:stCxn id="14" idx="3"/>
            <a:endCxn id="13" idx="0"/>
          </p:cNvCxnSpPr>
          <p:nvPr/>
        </p:nvCxnSpPr>
        <p:spPr>
          <a:xfrm rot="10800000" flipV="1">
            <a:off x="4399985" y="4681216"/>
            <a:ext cx="2972049" cy="534455"/>
          </a:xfrm>
          <a:prstGeom prst="curvedConnector2">
            <a:avLst/>
          </a:prstGeom>
          <a:ln w="28575">
            <a:solidFill>
              <a:srgbClr val="C00000"/>
            </a:solidFill>
            <a:prstDash val="solid"/>
            <a:tailEnd type="triangle"/>
          </a:ln>
          <a:effectLst>
            <a:glow rad="101600">
              <a:schemeClr val="bg1">
                <a:alpha val="60000"/>
              </a:schemeClr>
            </a:glow>
          </a:effectLst>
        </p:spPr>
        <p:style>
          <a:lnRef idx="1">
            <a:schemeClr val="dk1"/>
          </a:lnRef>
          <a:fillRef idx="0">
            <a:schemeClr val="dk1"/>
          </a:fillRef>
          <a:effectRef idx="0">
            <a:schemeClr val="dk1"/>
          </a:effectRef>
          <a:fontRef idx="minor">
            <a:schemeClr val="tx1"/>
          </a:fontRef>
        </p:style>
      </p:cxnSp>
      <p:pic>
        <p:nvPicPr>
          <p:cNvPr id="54" name="Picture 5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6433" y="3995417"/>
            <a:ext cx="457200" cy="457200"/>
          </a:xfrm>
          <a:prstGeom prst="rect">
            <a:avLst/>
          </a:prstGeom>
        </p:spPr>
      </p:pic>
      <p:sp>
        <p:nvSpPr>
          <p:cNvPr id="34" name="Rounded Rectangular Callout 33"/>
          <p:cNvSpPr/>
          <p:nvPr/>
        </p:nvSpPr>
        <p:spPr>
          <a:xfrm>
            <a:off x="2145196" y="1416356"/>
            <a:ext cx="1864434" cy="1268341"/>
          </a:xfrm>
          <a:prstGeom prst="wedgeRoundRectCallout">
            <a:avLst>
              <a:gd name="adj1" fmla="val -70053"/>
              <a:gd name="adj2" fmla="val -198"/>
              <a:gd name="adj3" fmla="val 16667"/>
            </a:avLst>
          </a:prstGeom>
          <a:solidFill>
            <a:schemeClr val="lt1">
              <a:alpha val="60000"/>
            </a:schemeClr>
          </a:solidFill>
          <a:ln w="19050">
            <a:solidFill>
              <a:schemeClr val="tx2">
                <a:lumMod val="75000"/>
                <a:lumOff val="25000"/>
              </a:schemeClr>
            </a:solid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smtClean="0">
                <a:latin typeface="Cambria" panose="02040503050406030204" pitchFamily="18" charset="0"/>
              </a:rPr>
              <a:t>In-situ nodes on street lamps, traffic signals, buildings, etc.</a:t>
            </a:r>
            <a:endParaRPr lang="en-US" dirty="0">
              <a:latin typeface="Cambria" panose="02040503050406030204" pitchFamily="18" charset="0"/>
            </a:endParaRPr>
          </a:p>
        </p:txBody>
      </p:sp>
      <p:sp>
        <p:nvSpPr>
          <p:cNvPr id="35" name="Rounded Rectangular Callout 34"/>
          <p:cNvSpPr/>
          <p:nvPr/>
        </p:nvSpPr>
        <p:spPr>
          <a:xfrm>
            <a:off x="1228360" y="3595756"/>
            <a:ext cx="1864434" cy="1268341"/>
          </a:xfrm>
          <a:prstGeom prst="wedgeRoundRectCallout">
            <a:avLst>
              <a:gd name="adj1" fmla="val -37535"/>
              <a:gd name="adj2" fmla="val 74247"/>
              <a:gd name="adj3" fmla="val 16667"/>
            </a:avLst>
          </a:prstGeom>
          <a:solidFill>
            <a:schemeClr val="lt1">
              <a:alpha val="60000"/>
            </a:schemeClr>
          </a:solidFill>
          <a:ln w="19050">
            <a:solidFill>
              <a:schemeClr val="accent2">
                <a:lumMod val="50000"/>
              </a:schemeClr>
            </a:solid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smtClean="0">
                <a:latin typeface="Cambria" panose="02040503050406030204" pitchFamily="18" charset="0"/>
              </a:rPr>
              <a:t>Mobile nodes on buses, golf carts, bikes, pedestrian, etc.</a:t>
            </a:r>
            <a:endParaRPr lang="en-US" dirty="0">
              <a:latin typeface="Cambria" panose="02040503050406030204" pitchFamily="18" charset="0"/>
            </a:endParaRPr>
          </a:p>
        </p:txBody>
      </p:sp>
      <p:sp>
        <p:nvSpPr>
          <p:cNvPr id="36" name="Rounded Rectangular Callout 35"/>
          <p:cNvSpPr/>
          <p:nvPr/>
        </p:nvSpPr>
        <p:spPr>
          <a:xfrm>
            <a:off x="4328173" y="1416356"/>
            <a:ext cx="1864434" cy="1268341"/>
          </a:xfrm>
          <a:prstGeom prst="wedgeRoundRectCallout">
            <a:avLst>
              <a:gd name="adj1" fmla="val -39667"/>
              <a:gd name="adj2" fmla="val 81300"/>
              <a:gd name="adj3" fmla="val 16667"/>
            </a:avLst>
          </a:prstGeom>
          <a:solidFill>
            <a:schemeClr val="lt1">
              <a:alpha val="60000"/>
            </a:schemeClr>
          </a:solidFill>
          <a:ln w="19050">
            <a:solidFill>
              <a:schemeClr val="accent4">
                <a:lumMod val="75000"/>
              </a:schemeClr>
            </a:solid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smtClean="0">
                <a:latin typeface="Cambria" panose="02040503050406030204" pitchFamily="18" charset="0"/>
              </a:rPr>
              <a:t>Data and events sent through Wi-Fi, cellular, UNB, etc.</a:t>
            </a:r>
            <a:endParaRPr lang="en-US" dirty="0">
              <a:latin typeface="Cambria" panose="02040503050406030204" pitchFamily="18" charset="0"/>
            </a:endParaRPr>
          </a:p>
        </p:txBody>
      </p:sp>
      <p:sp>
        <p:nvSpPr>
          <p:cNvPr id="37" name="Rounded Rectangle 36"/>
          <p:cNvSpPr/>
          <p:nvPr/>
        </p:nvSpPr>
        <p:spPr>
          <a:xfrm>
            <a:off x="3554058" y="4749292"/>
            <a:ext cx="1864434" cy="1268341"/>
          </a:xfrm>
          <a:prstGeom prst="round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smtClean="0">
                <a:solidFill>
                  <a:schemeClr val="accent3">
                    <a:lumMod val="75000"/>
                  </a:schemeClr>
                </a:solidFill>
                <a:effectLst>
                  <a:glow rad="381000">
                    <a:schemeClr val="bg1">
                      <a:alpha val="80000"/>
                    </a:schemeClr>
                  </a:glow>
                </a:effectLst>
                <a:latin typeface="Cambria" panose="02040503050406030204" pitchFamily="18" charset="0"/>
              </a:rPr>
              <a:t>High-resolution</a:t>
            </a:r>
          </a:p>
          <a:p>
            <a:pPr algn="ctr"/>
            <a:r>
              <a:rPr lang="en-US" dirty="0" smtClean="0">
                <a:solidFill>
                  <a:schemeClr val="accent3">
                    <a:lumMod val="75000"/>
                  </a:schemeClr>
                </a:solidFill>
                <a:effectLst>
                  <a:glow rad="381000">
                    <a:schemeClr val="bg1">
                      <a:alpha val="80000"/>
                    </a:schemeClr>
                  </a:glow>
                </a:effectLst>
                <a:latin typeface="Cambria" panose="02040503050406030204" pitchFamily="18" charset="0"/>
              </a:rPr>
              <a:t>spatiotemporal heatmap of sensor readings</a:t>
            </a:r>
          </a:p>
        </p:txBody>
      </p:sp>
      <p:grpSp>
        <p:nvGrpSpPr>
          <p:cNvPr id="16" name="Group 15"/>
          <p:cNvGrpSpPr/>
          <p:nvPr/>
        </p:nvGrpSpPr>
        <p:grpSpPr>
          <a:xfrm>
            <a:off x="7585928" y="1599666"/>
            <a:ext cx="1453035" cy="2115172"/>
            <a:chOff x="7585928" y="1599666"/>
            <a:chExt cx="1453035" cy="2115172"/>
          </a:xfrm>
        </p:grpSpPr>
        <p:sp>
          <p:nvSpPr>
            <p:cNvPr id="38" name="Rectangle 37"/>
            <p:cNvSpPr/>
            <p:nvPr/>
          </p:nvSpPr>
          <p:spPr>
            <a:xfrm rot="5400000">
              <a:off x="6707570" y="2478561"/>
              <a:ext cx="2114635" cy="357920"/>
            </a:xfrm>
            <a:prstGeom prst="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r>
                <a:rPr lang="en-US" dirty="0" smtClean="0">
                  <a:solidFill>
                    <a:schemeClr val="accent2">
                      <a:lumMod val="50000"/>
                    </a:schemeClr>
                  </a:solidFill>
                  <a:effectLst>
                    <a:glow rad="381000">
                      <a:schemeClr val="bg1">
                        <a:alpha val="80000"/>
                      </a:schemeClr>
                    </a:glow>
                  </a:effectLst>
                  <a:latin typeface="Cambria" panose="02040503050406030204" pitchFamily="18" charset="0"/>
                </a:rPr>
                <a:t>Carbon monoxide</a:t>
              </a:r>
            </a:p>
          </p:txBody>
        </p:sp>
        <p:sp>
          <p:nvSpPr>
            <p:cNvPr id="39" name="Rectangle 38"/>
            <p:cNvSpPr/>
            <p:nvPr/>
          </p:nvSpPr>
          <p:spPr>
            <a:xfrm rot="5400000">
              <a:off x="7078814" y="2478024"/>
              <a:ext cx="2114635" cy="357920"/>
            </a:xfrm>
            <a:prstGeom prst="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r>
                <a:rPr lang="en-US" dirty="0">
                  <a:solidFill>
                    <a:schemeClr val="tx2">
                      <a:lumMod val="75000"/>
                      <a:lumOff val="25000"/>
                    </a:schemeClr>
                  </a:solidFill>
                  <a:effectLst>
                    <a:glow rad="381000">
                      <a:schemeClr val="bg1">
                        <a:alpha val="80000"/>
                      </a:schemeClr>
                    </a:glow>
                  </a:effectLst>
                  <a:latin typeface="Cambria" panose="02040503050406030204" pitchFamily="18" charset="0"/>
                </a:rPr>
                <a:t>Particulate </a:t>
              </a:r>
              <a:r>
                <a:rPr lang="en-US" dirty="0" smtClean="0">
                  <a:solidFill>
                    <a:schemeClr val="tx2">
                      <a:lumMod val="75000"/>
                      <a:lumOff val="25000"/>
                    </a:schemeClr>
                  </a:solidFill>
                  <a:effectLst>
                    <a:glow rad="381000">
                      <a:schemeClr val="bg1">
                        <a:alpha val="80000"/>
                      </a:schemeClr>
                    </a:glow>
                  </a:effectLst>
                  <a:latin typeface="Cambria" panose="02040503050406030204" pitchFamily="18" charset="0"/>
                </a:rPr>
                <a:t>matter</a:t>
              </a:r>
            </a:p>
          </p:txBody>
        </p:sp>
        <p:sp>
          <p:nvSpPr>
            <p:cNvPr id="41" name="Rectangle 40"/>
            <p:cNvSpPr/>
            <p:nvPr/>
          </p:nvSpPr>
          <p:spPr>
            <a:xfrm rot="5400000">
              <a:off x="7439076" y="2478024"/>
              <a:ext cx="2114635" cy="357920"/>
            </a:xfrm>
            <a:prstGeom prst="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r>
                <a:rPr lang="en-US" dirty="0" smtClean="0">
                  <a:solidFill>
                    <a:schemeClr val="accent4">
                      <a:lumMod val="75000"/>
                    </a:schemeClr>
                  </a:solidFill>
                  <a:effectLst>
                    <a:glow rad="381000">
                      <a:schemeClr val="bg1">
                        <a:alpha val="80000"/>
                      </a:schemeClr>
                    </a:glow>
                  </a:effectLst>
                  <a:latin typeface="Cambria" panose="02040503050406030204" pitchFamily="18" charset="0"/>
                </a:rPr>
                <a:t>Noise</a:t>
              </a:r>
            </a:p>
          </p:txBody>
        </p:sp>
        <p:sp>
          <p:nvSpPr>
            <p:cNvPr id="42" name="Rectangle 41"/>
            <p:cNvSpPr/>
            <p:nvPr/>
          </p:nvSpPr>
          <p:spPr>
            <a:xfrm rot="5400000">
              <a:off x="7802685" y="2478024"/>
              <a:ext cx="2114635" cy="357920"/>
            </a:xfrm>
            <a:prstGeom prst="rect">
              <a:avLst/>
            </a:prstGeom>
            <a:noFill/>
            <a:ln w="19050">
              <a:noFill/>
            </a:ln>
            <a:effectLst/>
          </p:spPr>
          <p:style>
            <a:lnRef idx="2">
              <a:schemeClr val="accent4"/>
            </a:lnRef>
            <a:fillRef idx="1">
              <a:schemeClr val="lt1"/>
            </a:fillRef>
            <a:effectRef idx="0">
              <a:schemeClr val="accent4"/>
            </a:effectRef>
            <a:fontRef idx="minor">
              <a:schemeClr val="dk1"/>
            </a:fontRef>
          </p:style>
          <p:txBody>
            <a:bodyPr rtlCol="0" anchor="ctr"/>
            <a:lstStyle/>
            <a:p>
              <a:r>
                <a:rPr lang="en-US" dirty="0" smtClean="0">
                  <a:solidFill>
                    <a:schemeClr val="accent6">
                      <a:lumMod val="75000"/>
                    </a:schemeClr>
                  </a:solidFill>
                  <a:effectLst>
                    <a:glow rad="381000">
                      <a:schemeClr val="bg1">
                        <a:alpha val="80000"/>
                      </a:schemeClr>
                    </a:glow>
                  </a:effectLst>
                  <a:latin typeface="Cambria" panose="02040503050406030204" pitchFamily="18" charset="0"/>
                </a:rPr>
                <a:t>Wi-Fi coverage</a:t>
              </a:r>
            </a:p>
          </p:txBody>
        </p:sp>
      </p:grpSp>
    </p:spTree>
    <p:extLst>
      <p:ext uri="{BB962C8B-B14F-4D97-AF65-F5344CB8AC3E}">
        <p14:creationId xmlns:p14="http://schemas.microsoft.com/office/powerpoint/2010/main" val="144604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5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5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par>
                                <p:cTn id="38" presetID="22" presetClass="entr" presetSubtype="8"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par>
                                <p:cTn id="41" presetID="22" presetClass="entr" presetSubtype="8"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22" presetClass="entr" presetSubtype="8"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par>
                                <p:cTn id="47" presetID="22" presetClass="entr" presetSubtype="8"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500"/>
                                        <p:tgtEl>
                                          <p:spTgt spid="28"/>
                                        </p:tgtEl>
                                      </p:cBhvr>
                                    </p:animEffect>
                                  </p:childTnLst>
                                </p:cTn>
                              </p:par>
                              <p:par>
                                <p:cTn id="50" presetID="22" presetClass="entr" presetSubtype="8"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500"/>
                                        <p:tgtEl>
                                          <p:spTgt spid="31"/>
                                        </p:tgtEl>
                                      </p:cBhvr>
                                    </p:animEffect>
                                  </p:childTnLst>
                                </p:cTn>
                              </p:par>
                              <p:par>
                                <p:cTn id="53" presetID="22" presetClass="entr" presetSubtype="8"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left)">
                                      <p:cBhvr>
                                        <p:cTn id="55" dur="500"/>
                                        <p:tgtEl>
                                          <p:spTgt spid="26"/>
                                        </p:tgtEl>
                                      </p:cBhvr>
                                    </p:animEffect>
                                  </p:childTnLst>
                                </p:cTn>
                              </p:par>
                              <p:par>
                                <p:cTn id="56" presetID="10" presetClass="exit" presetSubtype="0" fill="hold" grpId="1" nodeType="withEffect">
                                  <p:stCondLst>
                                    <p:cond delay="0"/>
                                  </p:stCondLst>
                                  <p:childTnLst>
                                    <p:animEffect transition="out" filter="fade">
                                      <p:cBhvr>
                                        <p:cTn id="57" dur="500"/>
                                        <p:tgtEl>
                                          <p:spTgt spid="34"/>
                                        </p:tgtEl>
                                      </p:cBhvr>
                                    </p:animEffect>
                                    <p:set>
                                      <p:cBhvr>
                                        <p:cTn id="58" dur="1" fill="hold">
                                          <p:stCondLst>
                                            <p:cond delay="499"/>
                                          </p:stCondLst>
                                        </p:cTn>
                                        <p:tgtEl>
                                          <p:spTgt spid="34"/>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35"/>
                                        </p:tgtEl>
                                      </p:cBhvr>
                                    </p:animEffect>
                                    <p:set>
                                      <p:cBhvr>
                                        <p:cTn id="61" dur="1" fill="hold">
                                          <p:stCondLst>
                                            <p:cond delay="499"/>
                                          </p:stCondLst>
                                        </p:cTn>
                                        <p:tgtEl>
                                          <p:spTgt spid="35"/>
                                        </p:tgtEl>
                                        <p:attrNameLst>
                                          <p:attrName>style.visibility</p:attrName>
                                        </p:attrNameLst>
                                      </p:cBhvr>
                                      <p:to>
                                        <p:strVal val="hidden"/>
                                      </p:to>
                                    </p:se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500"/>
                                        <p:tgtEl>
                                          <p:spTgt spid="36"/>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par>
                          <p:cTn id="70" fill="hold">
                            <p:stCondLst>
                              <p:cond delay="1500"/>
                            </p:stCondLst>
                            <p:childTnLst>
                              <p:par>
                                <p:cTn id="71" presetID="10" presetClass="entr" presetSubtype="0" fill="hold" grpId="0" nodeType="after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36"/>
                                        </p:tgtEl>
                                      </p:cBhvr>
                                    </p:animEffect>
                                    <p:set>
                                      <p:cBhvr>
                                        <p:cTn id="78" dur="1" fill="hold">
                                          <p:stCondLst>
                                            <p:cond delay="499"/>
                                          </p:stCondLst>
                                        </p:cTn>
                                        <p:tgtEl>
                                          <p:spTgt spid="36"/>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37"/>
                                        </p:tgtEl>
                                      </p:cBhvr>
                                    </p:animEffect>
                                    <p:set>
                                      <p:cBhvr>
                                        <p:cTn id="81" dur="1" fill="hold">
                                          <p:stCondLst>
                                            <p:cond delay="499"/>
                                          </p:stCondLst>
                                        </p:cTn>
                                        <p:tgtEl>
                                          <p:spTgt spid="37"/>
                                        </p:tgtEl>
                                        <p:attrNameLst>
                                          <p:attrName>style.visibility</p:attrName>
                                        </p:attrNameLst>
                                      </p:cBhvr>
                                      <p:to>
                                        <p:strVal val="hidden"/>
                                      </p:to>
                                    </p:set>
                                  </p:childTnLst>
                                </p:cTn>
                              </p:par>
                            </p:childTnLst>
                          </p:cTn>
                        </p:par>
                        <p:par>
                          <p:cTn id="82" fill="hold">
                            <p:stCondLst>
                              <p:cond delay="500"/>
                            </p:stCondLst>
                            <p:childTnLst>
                              <p:par>
                                <p:cTn id="83" presetID="14" presetClass="entr" presetSubtype="10" fill="hold" nodeType="afterEffect">
                                  <p:stCondLst>
                                    <p:cond delay="0"/>
                                  </p:stCondLst>
                                  <p:childTnLst>
                                    <p:set>
                                      <p:cBhvr>
                                        <p:cTn id="84" dur="1" fill="hold">
                                          <p:stCondLst>
                                            <p:cond delay="0"/>
                                          </p:stCondLst>
                                        </p:cTn>
                                        <p:tgtEl>
                                          <p:spTgt spid="15"/>
                                        </p:tgtEl>
                                        <p:attrNameLst>
                                          <p:attrName>style.visibility</p:attrName>
                                        </p:attrNameLst>
                                      </p:cBhvr>
                                      <p:to>
                                        <p:strVal val="visible"/>
                                      </p:to>
                                    </p:set>
                                    <p:animEffect transition="in" filter="randombar(horizontal)">
                                      <p:cBhvr>
                                        <p:cTn id="85" dur="500"/>
                                        <p:tgtEl>
                                          <p:spTgt spid="15"/>
                                        </p:tgtEl>
                                      </p:cBhvr>
                                    </p:animEffect>
                                  </p:childTnLst>
                                </p:cTn>
                              </p:par>
                              <p:par>
                                <p:cTn id="86" presetID="10" presetClass="entr" presetSubtype="0" fill="hold" nodeType="with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fade">
                                      <p:cBhvr>
                                        <p:cTn id="88" dur="500"/>
                                        <p:tgtEl>
                                          <p:spTgt spid="16"/>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xit" presetSubtype="8" fill="hold" nodeType="clickEffect">
                                  <p:stCondLst>
                                    <p:cond delay="0"/>
                                  </p:stCondLst>
                                  <p:childTnLst>
                                    <p:animEffect transition="out" filter="wipe(left)">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par>
                                <p:cTn id="94" presetID="22" presetClass="exit" presetSubtype="8" fill="hold" nodeType="withEffect">
                                  <p:stCondLst>
                                    <p:cond delay="0"/>
                                  </p:stCondLst>
                                  <p:childTnLst>
                                    <p:animEffect transition="out" filter="wipe(left)">
                                      <p:cBhvr>
                                        <p:cTn id="95" dur="500"/>
                                        <p:tgtEl>
                                          <p:spTgt spid="19"/>
                                        </p:tgtEl>
                                      </p:cBhvr>
                                    </p:animEffect>
                                    <p:set>
                                      <p:cBhvr>
                                        <p:cTn id="96" dur="1" fill="hold">
                                          <p:stCondLst>
                                            <p:cond delay="499"/>
                                          </p:stCondLst>
                                        </p:cTn>
                                        <p:tgtEl>
                                          <p:spTgt spid="19"/>
                                        </p:tgtEl>
                                        <p:attrNameLst>
                                          <p:attrName>style.visibility</p:attrName>
                                        </p:attrNameLst>
                                      </p:cBhvr>
                                      <p:to>
                                        <p:strVal val="hidden"/>
                                      </p:to>
                                    </p:set>
                                  </p:childTnLst>
                                </p:cTn>
                              </p:par>
                              <p:par>
                                <p:cTn id="97" presetID="22" presetClass="exit" presetSubtype="8" fill="hold" nodeType="withEffect">
                                  <p:stCondLst>
                                    <p:cond delay="0"/>
                                  </p:stCondLst>
                                  <p:childTnLst>
                                    <p:animEffect transition="out" filter="wipe(left)">
                                      <p:cBhvr>
                                        <p:cTn id="98" dur="500"/>
                                        <p:tgtEl>
                                          <p:spTgt spid="17"/>
                                        </p:tgtEl>
                                      </p:cBhvr>
                                    </p:animEffect>
                                    <p:set>
                                      <p:cBhvr>
                                        <p:cTn id="99" dur="1" fill="hold">
                                          <p:stCondLst>
                                            <p:cond delay="499"/>
                                          </p:stCondLst>
                                        </p:cTn>
                                        <p:tgtEl>
                                          <p:spTgt spid="17"/>
                                        </p:tgtEl>
                                        <p:attrNameLst>
                                          <p:attrName>style.visibility</p:attrName>
                                        </p:attrNameLst>
                                      </p:cBhvr>
                                      <p:to>
                                        <p:strVal val="hidden"/>
                                      </p:to>
                                    </p:set>
                                  </p:childTnLst>
                                </p:cTn>
                              </p:par>
                              <p:par>
                                <p:cTn id="100" presetID="22" presetClass="exit" presetSubtype="8" fill="hold" nodeType="withEffect">
                                  <p:stCondLst>
                                    <p:cond delay="0"/>
                                  </p:stCondLst>
                                  <p:childTnLst>
                                    <p:animEffect transition="out" filter="wipe(left)">
                                      <p:cBhvr>
                                        <p:cTn id="101" dur="500"/>
                                        <p:tgtEl>
                                          <p:spTgt spid="24"/>
                                        </p:tgtEl>
                                      </p:cBhvr>
                                    </p:animEffect>
                                    <p:set>
                                      <p:cBhvr>
                                        <p:cTn id="102" dur="1" fill="hold">
                                          <p:stCondLst>
                                            <p:cond delay="499"/>
                                          </p:stCondLst>
                                        </p:cTn>
                                        <p:tgtEl>
                                          <p:spTgt spid="24"/>
                                        </p:tgtEl>
                                        <p:attrNameLst>
                                          <p:attrName>style.visibility</p:attrName>
                                        </p:attrNameLst>
                                      </p:cBhvr>
                                      <p:to>
                                        <p:strVal val="hidden"/>
                                      </p:to>
                                    </p:set>
                                  </p:childTnLst>
                                </p:cTn>
                              </p:par>
                              <p:par>
                                <p:cTn id="103" presetID="22" presetClass="exit" presetSubtype="8" fill="hold" nodeType="withEffect">
                                  <p:stCondLst>
                                    <p:cond delay="0"/>
                                  </p:stCondLst>
                                  <p:childTnLst>
                                    <p:animEffect transition="out" filter="wipe(left)">
                                      <p:cBhvr>
                                        <p:cTn id="104" dur="500"/>
                                        <p:tgtEl>
                                          <p:spTgt spid="28"/>
                                        </p:tgtEl>
                                      </p:cBhvr>
                                    </p:animEffect>
                                    <p:set>
                                      <p:cBhvr>
                                        <p:cTn id="105" dur="1" fill="hold">
                                          <p:stCondLst>
                                            <p:cond delay="499"/>
                                          </p:stCondLst>
                                        </p:cTn>
                                        <p:tgtEl>
                                          <p:spTgt spid="28"/>
                                        </p:tgtEl>
                                        <p:attrNameLst>
                                          <p:attrName>style.visibility</p:attrName>
                                        </p:attrNameLst>
                                      </p:cBhvr>
                                      <p:to>
                                        <p:strVal val="hidden"/>
                                      </p:to>
                                    </p:set>
                                  </p:childTnLst>
                                </p:cTn>
                              </p:par>
                              <p:par>
                                <p:cTn id="106" presetID="22" presetClass="exit" presetSubtype="8" fill="hold" nodeType="withEffect">
                                  <p:stCondLst>
                                    <p:cond delay="0"/>
                                  </p:stCondLst>
                                  <p:childTnLst>
                                    <p:animEffect transition="out" filter="wipe(left)">
                                      <p:cBhvr>
                                        <p:cTn id="107" dur="500"/>
                                        <p:tgtEl>
                                          <p:spTgt spid="31"/>
                                        </p:tgtEl>
                                      </p:cBhvr>
                                    </p:animEffect>
                                    <p:set>
                                      <p:cBhvr>
                                        <p:cTn id="108" dur="1" fill="hold">
                                          <p:stCondLst>
                                            <p:cond delay="499"/>
                                          </p:stCondLst>
                                        </p:cTn>
                                        <p:tgtEl>
                                          <p:spTgt spid="31"/>
                                        </p:tgtEl>
                                        <p:attrNameLst>
                                          <p:attrName>style.visibility</p:attrName>
                                        </p:attrNameLst>
                                      </p:cBhvr>
                                      <p:to>
                                        <p:strVal val="hidden"/>
                                      </p:to>
                                    </p:set>
                                  </p:childTnLst>
                                </p:cTn>
                              </p:par>
                              <p:par>
                                <p:cTn id="109" presetID="22" presetClass="exit" presetSubtype="8" fill="hold" nodeType="withEffect">
                                  <p:stCondLst>
                                    <p:cond delay="0"/>
                                  </p:stCondLst>
                                  <p:childTnLst>
                                    <p:animEffect transition="out" filter="wipe(left)">
                                      <p:cBhvr>
                                        <p:cTn id="110" dur="500"/>
                                        <p:tgtEl>
                                          <p:spTgt spid="26"/>
                                        </p:tgtEl>
                                      </p:cBhvr>
                                    </p:animEffect>
                                    <p:set>
                                      <p:cBhvr>
                                        <p:cTn id="111" dur="1" fill="hold">
                                          <p:stCondLst>
                                            <p:cond delay="499"/>
                                          </p:stCondLst>
                                        </p:cTn>
                                        <p:tgtEl>
                                          <p:spTgt spid="26"/>
                                        </p:tgtEl>
                                        <p:attrNameLst>
                                          <p:attrName>style.visibility</p:attrName>
                                        </p:attrNameLst>
                                      </p:cBhvr>
                                      <p:to>
                                        <p:strVal val="hidden"/>
                                      </p:to>
                                    </p:set>
                                  </p:childTnLst>
                                </p:cTn>
                              </p:par>
                            </p:childTnLst>
                          </p:cTn>
                        </p:par>
                        <p:par>
                          <p:cTn id="112" fill="hold">
                            <p:stCondLst>
                              <p:cond delay="500"/>
                            </p:stCondLst>
                            <p:childTnLst>
                              <p:par>
                                <p:cTn id="113" presetID="53" presetClass="entr" presetSubtype="16" fill="hold" nodeType="afterEffect">
                                  <p:stCondLst>
                                    <p:cond delay="0"/>
                                  </p:stCondLst>
                                  <p:childTnLst>
                                    <p:set>
                                      <p:cBhvr>
                                        <p:cTn id="114" dur="1" fill="hold">
                                          <p:stCondLst>
                                            <p:cond delay="0"/>
                                          </p:stCondLst>
                                        </p:cTn>
                                        <p:tgtEl>
                                          <p:spTgt spid="9"/>
                                        </p:tgtEl>
                                        <p:attrNameLst>
                                          <p:attrName>style.visibility</p:attrName>
                                        </p:attrNameLst>
                                      </p:cBhvr>
                                      <p:to>
                                        <p:strVal val="visible"/>
                                      </p:to>
                                    </p:set>
                                    <p:anim calcmode="lin" valueType="num">
                                      <p:cBhvr>
                                        <p:cTn id="115" dur="500" fill="hold"/>
                                        <p:tgtEl>
                                          <p:spTgt spid="9"/>
                                        </p:tgtEl>
                                        <p:attrNameLst>
                                          <p:attrName>ppt_w</p:attrName>
                                        </p:attrNameLst>
                                      </p:cBhvr>
                                      <p:tavLst>
                                        <p:tav tm="0">
                                          <p:val>
                                            <p:fltVal val="0"/>
                                          </p:val>
                                        </p:tav>
                                        <p:tav tm="100000">
                                          <p:val>
                                            <p:strVal val="#ppt_w"/>
                                          </p:val>
                                        </p:tav>
                                      </p:tavLst>
                                    </p:anim>
                                    <p:anim calcmode="lin" valueType="num">
                                      <p:cBhvr>
                                        <p:cTn id="116" dur="500" fill="hold"/>
                                        <p:tgtEl>
                                          <p:spTgt spid="9"/>
                                        </p:tgtEl>
                                        <p:attrNameLst>
                                          <p:attrName>ppt_h</p:attrName>
                                        </p:attrNameLst>
                                      </p:cBhvr>
                                      <p:tavLst>
                                        <p:tav tm="0">
                                          <p:val>
                                            <p:fltVal val="0"/>
                                          </p:val>
                                        </p:tav>
                                        <p:tav tm="100000">
                                          <p:val>
                                            <p:strVal val="#ppt_h"/>
                                          </p:val>
                                        </p:tav>
                                      </p:tavLst>
                                    </p:anim>
                                    <p:animEffect transition="in" filter="fade">
                                      <p:cBhvr>
                                        <p:cTn id="117" dur="500"/>
                                        <p:tgtEl>
                                          <p:spTgt spid="9"/>
                                        </p:tgtEl>
                                      </p:cBhvr>
                                    </p:animEffect>
                                  </p:childTnLst>
                                </p:cTn>
                              </p:par>
                              <p:par>
                                <p:cTn id="118" presetID="26" presetClass="emph" presetSubtype="0" repeatCount="indefinite" fill="hold" nodeType="withEffect">
                                  <p:stCondLst>
                                    <p:cond delay="0"/>
                                  </p:stCondLst>
                                  <p:endCondLst>
                                    <p:cond evt="onNext" delay="0">
                                      <p:tgtEl>
                                        <p:sldTgt/>
                                      </p:tgtEl>
                                    </p:cond>
                                  </p:endCondLst>
                                  <p:childTnLst>
                                    <p:animEffect transition="out" filter="fade">
                                      <p:cBhvr>
                                        <p:cTn id="119" dur="500" tmFilter="0, 0; .2, .5; .8, .5; 1, 0"/>
                                        <p:tgtEl>
                                          <p:spTgt spid="7"/>
                                        </p:tgtEl>
                                      </p:cBhvr>
                                    </p:animEffect>
                                    <p:animScale>
                                      <p:cBhvr>
                                        <p:cTn id="120" dur="250" autoRev="1" fill="hold"/>
                                        <p:tgtEl>
                                          <p:spTgt spid="7"/>
                                        </p:tgtEl>
                                      </p:cBhvr>
                                      <p:by x="105000" y="105000"/>
                                    </p:animScale>
                                  </p:childTnLst>
                                </p:cTn>
                              </p:par>
                              <p:par>
                                <p:cTn id="121" presetID="26" presetClass="emph" presetSubtype="0" repeatCount="indefinite" fill="hold" nodeType="withEffect">
                                  <p:stCondLst>
                                    <p:cond delay="0"/>
                                  </p:stCondLst>
                                  <p:endCondLst>
                                    <p:cond evt="onNext" delay="0">
                                      <p:tgtEl>
                                        <p:sldTgt/>
                                      </p:tgtEl>
                                    </p:cond>
                                  </p:endCondLst>
                                  <p:childTnLst>
                                    <p:animEffect transition="out" filter="fade">
                                      <p:cBhvr>
                                        <p:cTn id="122" dur="500" tmFilter="0, 0; .2, .5; .8, .5; 1, 0"/>
                                        <p:tgtEl>
                                          <p:spTgt spid="5"/>
                                        </p:tgtEl>
                                      </p:cBhvr>
                                    </p:animEffect>
                                    <p:animScale>
                                      <p:cBhvr>
                                        <p:cTn id="123" dur="250" autoRev="1" fill="hold"/>
                                        <p:tgtEl>
                                          <p:spTgt spid="5"/>
                                        </p:tgtEl>
                                      </p:cBhvr>
                                      <p:by x="105000" y="105000"/>
                                    </p:animScale>
                                  </p:childTnLst>
                                </p:cTn>
                              </p:par>
                              <p:par>
                                <p:cTn id="124" presetID="26" presetClass="emph" presetSubtype="0" repeatCount="indefinite" fill="hold" nodeType="withEffect">
                                  <p:stCondLst>
                                    <p:cond delay="0"/>
                                  </p:stCondLst>
                                  <p:endCondLst>
                                    <p:cond evt="onNext" delay="0">
                                      <p:tgtEl>
                                        <p:sldTgt/>
                                      </p:tgtEl>
                                    </p:cond>
                                  </p:endCondLst>
                                  <p:childTnLst>
                                    <p:animEffect transition="out" filter="fade">
                                      <p:cBhvr>
                                        <p:cTn id="125" dur="500" tmFilter="0, 0; .2, .5; .8, .5; 1, 0"/>
                                        <p:tgtEl>
                                          <p:spTgt spid="6"/>
                                        </p:tgtEl>
                                      </p:cBhvr>
                                    </p:animEffect>
                                    <p:animScale>
                                      <p:cBhvr>
                                        <p:cTn id="126" dur="250" autoRev="1" fill="hold"/>
                                        <p:tgtEl>
                                          <p:spTgt spid="6"/>
                                        </p:tgtEl>
                                      </p:cBhvr>
                                      <p:by x="105000" y="105000"/>
                                    </p:animScale>
                                  </p:childTnLst>
                                </p:cTn>
                              </p:par>
                            </p:childTnLst>
                          </p:cTn>
                        </p:par>
                        <p:par>
                          <p:cTn id="127" fill="hold">
                            <p:stCondLst>
                              <p:cond delay="1000"/>
                            </p:stCondLst>
                            <p:childTnLst>
                              <p:par>
                                <p:cTn id="128" presetID="22" presetClass="entr" presetSubtype="8" fill="hold" nodeType="afterEffect">
                                  <p:stCondLst>
                                    <p:cond delay="0"/>
                                  </p:stCondLst>
                                  <p:childTnLst>
                                    <p:set>
                                      <p:cBhvr>
                                        <p:cTn id="129" dur="1" fill="hold">
                                          <p:stCondLst>
                                            <p:cond delay="0"/>
                                          </p:stCondLst>
                                        </p:cTn>
                                        <p:tgtEl>
                                          <p:spTgt spid="46"/>
                                        </p:tgtEl>
                                        <p:attrNameLst>
                                          <p:attrName>style.visibility</p:attrName>
                                        </p:attrNameLst>
                                      </p:cBhvr>
                                      <p:to>
                                        <p:strVal val="visible"/>
                                      </p:to>
                                    </p:set>
                                    <p:animEffect transition="in" filter="wipe(left)">
                                      <p:cBhvr>
                                        <p:cTn id="130" dur="500"/>
                                        <p:tgtEl>
                                          <p:spTgt spid="46"/>
                                        </p:tgtEl>
                                      </p:cBhvr>
                                    </p:animEffect>
                                  </p:childTnLst>
                                </p:cTn>
                              </p:par>
                              <p:par>
                                <p:cTn id="131" presetID="22" presetClass="entr" presetSubtype="8" fill="hold" nodeType="with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wipe(left)">
                                      <p:cBhvr>
                                        <p:cTn id="133" dur="500"/>
                                        <p:tgtEl>
                                          <p:spTgt spid="40"/>
                                        </p:tgtEl>
                                      </p:cBhvr>
                                    </p:animEffect>
                                  </p:childTnLst>
                                </p:cTn>
                              </p:par>
                              <p:par>
                                <p:cTn id="134" presetID="22" presetClass="entr" presetSubtype="8" fill="hold" nodeType="withEffect">
                                  <p:stCondLst>
                                    <p:cond delay="0"/>
                                  </p:stCondLst>
                                  <p:childTnLst>
                                    <p:set>
                                      <p:cBhvr>
                                        <p:cTn id="135" dur="1" fill="hold">
                                          <p:stCondLst>
                                            <p:cond delay="0"/>
                                          </p:stCondLst>
                                        </p:cTn>
                                        <p:tgtEl>
                                          <p:spTgt spid="43"/>
                                        </p:tgtEl>
                                        <p:attrNameLst>
                                          <p:attrName>style.visibility</p:attrName>
                                        </p:attrNameLst>
                                      </p:cBhvr>
                                      <p:to>
                                        <p:strVal val="visible"/>
                                      </p:to>
                                    </p:set>
                                    <p:animEffect transition="in" filter="wipe(left)">
                                      <p:cBhvr>
                                        <p:cTn id="136" dur="500"/>
                                        <p:tgtEl>
                                          <p:spTgt spid="43"/>
                                        </p:tgtEl>
                                      </p:cBhvr>
                                    </p:animEffect>
                                  </p:childTnLst>
                                </p:cTn>
                              </p:par>
                            </p:childTnLst>
                          </p:cTn>
                        </p:par>
                        <p:par>
                          <p:cTn id="137" fill="hold">
                            <p:stCondLst>
                              <p:cond delay="1500"/>
                            </p:stCondLst>
                            <p:childTnLst>
                              <p:par>
                                <p:cTn id="138" presetID="53" presetClass="entr" presetSubtype="16" fill="hold" nodeType="afterEffect">
                                  <p:stCondLst>
                                    <p:cond delay="0"/>
                                  </p:stCondLst>
                                  <p:childTnLst>
                                    <p:set>
                                      <p:cBhvr>
                                        <p:cTn id="139" dur="1" fill="hold">
                                          <p:stCondLst>
                                            <p:cond delay="0"/>
                                          </p:stCondLst>
                                        </p:cTn>
                                        <p:tgtEl>
                                          <p:spTgt spid="54"/>
                                        </p:tgtEl>
                                        <p:attrNameLst>
                                          <p:attrName>style.visibility</p:attrName>
                                        </p:attrNameLst>
                                      </p:cBhvr>
                                      <p:to>
                                        <p:strVal val="visible"/>
                                      </p:to>
                                    </p:set>
                                    <p:anim calcmode="lin" valueType="num">
                                      <p:cBhvr>
                                        <p:cTn id="140" dur="500" fill="hold"/>
                                        <p:tgtEl>
                                          <p:spTgt spid="54"/>
                                        </p:tgtEl>
                                        <p:attrNameLst>
                                          <p:attrName>ppt_w</p:attrName>
                                        </p:attrNameLst>
                                      </p:cBhvr>
                                      <p:tavLst>
                                        <p:tav tm="0">
                                          <p:val>
                                            <p:fltVal val="0"/>
                                          </p:val>
                                        </p:tav>
                                        <p:tav tm="100000">
                                          <p:val>
                                            <p:strVal val="#ppt_w"/>
                                          </p:val>
                                        </p:tav>
                                      </p:tavLst>
                                    </p:anim>
                                    <p:anim calcmode="lin" valueType="num">
                                      <p:cBhvr>
                                        <p:cTn id="141" dur="500" fill="hold"/>
                                        <p:tgtEl>
                                          <p:spTgt spid="54"/>
                                        </p:tgtEl>
                                        <p:attrNameLst>
                                          <p:attrName>ppt_h</p:attrName>
                                        </p:attrNameLst>
                                      </p:cBhvr>
                                      <p:tavLst>
                                        <p:tav tm="0">
                                          <p:val>
                                            <p:fltVal val="0"/>
                                          </p:val>
                                        </p:tav>
                                        <p:tav tm="100000">
                                          <p:val>
                                            <p:strVal val="#ppt_h"/>
                                          </p:val>
                                        </p:tav>
                                      </p:tavLst>
                                    </p:anim>
                                    <p:animEffect transition="in" filter="fade">
                                      <p:cBhvr>
                                        <p:cTn id="142" dur="500"/>
                                        <p:tgtEl>
                                          <p:spTgt spid="54"/>
                                        </p:tgtEl>
                                      </p:cBhvr>
                                    </p:animEffect>
                                  </p:childTnLst>
                                </p:cTn>
                              </p:par>
                            </p:childTnLst>
                          </p:cTn>
                        </p:par>
                        <p:par>
                          <p:cTn id="143" fill="hold">
                            <p:stCondLst>
                              <p:cond delay="2000"/>
                            </p:stCondLst>
                            <p:childTnLst>
                              <p:par>
                                <p:cTn id="144" presetID="22" presetClass="entr" presetSubtype="2" fill="hold" nodeType="afterEffect">
                                  <p:stCondLst>
                                    <p:cond delay="0"/>
                                  </p:stCondLst>
                                  <p:childTnLst>
                                    <p:set>
                                      <p:cBhvr>
                                        <p:cTn id="145" dur="1" fill="hold">
                                          <p:stCondLst>
                                            <p:cond delay="0"/>
                                          </p:stCondLst>
                                        </p:cTn>
                                        <p:tgtEl>
                                          <p:spTgt spid="49"/>
                                        </p:tgtEl>
                                        <p:attrNameLst>
                                          <p:attrName>style.visibility</p:attrName>
                                        </p:attrNameLst>
                                      </p:cBhvr>
                                      <p:to>
                                        <p:strVal val="visible"/>
                                      </p:to>
                                    </p:set>
                                    <p:animEffect transition="in" filter="wipe(right)">
                                      <p:cBhvr>
                                        <p:cTn id="146" dur="500"/>
                                        <p:tgtEl>
                                          <p:spTgt spid="49"/>
                                        </p:tgtEl>
                                      </p:cBhvr>
                                    </p:animEffect>
                                  </p:childTnLst>
                                </p:cTn>
                              </p:par>
                              <p:par>
                                <p:cTn id="147" presetID="10" presetClass="entr" presetSubtype="0" fill="hold" nodeType="withEffect">
                                  <p:stCondLst>
                                    <p:cond delay="0"/>
                                  </p:stCondLst>
                                  <p:childTnLst>
                                    <p:set>
                                      <p:cBhvr>
                                        <p:cTn id="148" dur="1" fill="hold">
                                          <p:stCondLst>
                                            <p:cond delay="0"/>
                                          </p:stCondLst>
                                        </p:cTn>
                                        <p:tgtEl>
                                          <p:spTgt spid="13"/>
                                        </p:tgtEl>
                                        <p:attrNameLst>
                                          <p:attrName>style.visibility</p:attrName>
                                        </p:attrNameLst>
                                      </p:cBhvr>
                                      <p:to>
                                        <p:strVal val="visible"/>
                                      </p:to>
                                    </p:set>
                                    <p:animEffect transition="in" filter="fade">
                                      <p:cBhvr>
                                        <p:cTn id="1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5" grpId="0" animBg="1"/>
      <p:bldP spid="35" grpId="1" animBg="1"/>
      <p:bldP spid="36" grpId="0" animBg="1"/>
      <p:bldP spid="36" grpId="1" animBg="1"/>
      <p:bldP spid="37" grpId="0"/>
      <p:bldP spid="3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3343" y="685800"/>
            <a:ext cx="4856257" cy="914400"/>
          </a:xfrm>
        </p:spPr>
        <p:txBody>
          <a:bodyPr/>
          <a:lstStyle/>
          <a:p>
            <a:r>
              <a:rPr lang="en-US" dirty="0" smtClean="0"/>
              <a:t>Our IoT testbed</a:t>
            </a:r>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9</a:t>
            </a:fld>
            <a:endParaRPr lang="en-US" dirty="0"/>
          </a:p>
        </p:txBody>
      </p:sp>
      <p:pic>
        <p:nvPicPr>
          <p:cNvPr id="6" name="Picture 5" descr="scale_logo_final_big.pn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0677" b="16513"/>
          <a:stretch/>
        </p:blipFill>
        <p:spPr>
          <a:xfrm>
            <a:off x="1032731" y="624840"/>
            <a:ext cx="2286000" cy="804840"/>
          </a:xfrm>
          <a:prstGeom prst="rect">
            <a:avLst/>
          </a:prstGeom>
        </p:spPr>
      </p:pic>
      <p:grpSp>
        <p:nvGrpSpPr>
          <p:cNvPr id="10" name="Group 9"/>
          <p:cNvGrpSpPr>
            <a:grpSpLocks noChangeAspect="1"/>
          </p:cNvGrpSpPr>
          <p:nvPr/>
        </p:nvGrpSpPr>
        <p:grpSpPr>
          <a:xfrm>
            <a:off x="1028706" y="2145951"/>
            <a:ext cx="4114800" cy="2935229"/>
            <a:chOff x="1234931" y="2976759"/>
            <a:chExt cx="4873769" cy="3476626"/>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060"/>
            <a:stretch/>
          </p:blipFill>
          <p:spPr>
            <a:xfrm>
              <a:off x="1234931" y="2976759"/>
              <a:ext cx="4873769" cy="3476626"/>
            </a:xfrm>
            <a:prstGeom prst="rect">
              <a:avLst/>
            </a:prstGeom>
          </p:spPr>
        </p:pic>
        <p:sp>
          <p:nvSpPr>
            <p:cNvPr id="7" name="Up Arrow 6">
              <a:extLst>
                <a:ext uri="{FF2B5EF4-FFF2-40B4-BE49-F238E27FC236}">
                  <a16:creationId xmlns:a16="http://schemas.microsoft.com/office/drawing/2014/main" id="{BF971332-B7FF-B54D-89E2-CCFA076BC322}"/>
                </a:ext>
              </a:extLst>
            </p:cNvPr>
            <p:cNvSpPr/>
            <p:nvPr/>
          </p:nvSpPr>
          <p:spPr>
            <a:xfrm>
              <a:off x="1868487" y="4899222"/>
              <a:ext cx="271463" cy="396875"/>
            </a:xfrm>
            <a:prstGeom prst="upArrow">
              <a:avLst/>
            </a:prstGeom>
            <a:solidFill>
              <a:srgbClr val="FFFF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Up Arrow 7">
              <a:extLst>
                <a:ext uri="{FF2B5EF4-FFF2-40B4-BE49-F238E27FC236}">
                  <a16:creationId xmlns:a16="http://schemas.microsoft.com/office/drawing/2014/main" id="{4C5DAF3D-2C33-B142-BD94-A3FF1EB15F92}"/>
                </a:ext>
              </a:extLst>
            </p:cNvPr>
            <p:cNvSpPr/>
            <p:nvPr/>
          </p:nvSpPr>
          <p:spPr>
            <a:xfrm rot="5400000">
              <a:off x="4046933" y="3419275"/>
              <a:ext cx="271463" cy="537369"/>
            </a:xfrm>
            <a:prstGeom prst="upArrow">
              <a:avLst/>
            </a:prstGeom>
            <a:solidFill>
              <a:srgbClr val="FFFF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Up Arrow 8">
              <a:extLst>
                <a:ext uri="{FF2B5EF4-FFF2-40B4-BE49-F238E27FC236}">
                  <a16:creationId xmlns:a16="http://schemas.microsoft.com/office/drawing/2014/main" id="{DB0AF405-F265-E648-85A3-52CD34B35DAA}"/>
                </a:ext>
              </a:extLst>
            </p:cNvPr>
            <p:cNvSpPr/>
            <p:nvPr/>
          </p:nvSpPr>
          <p:spPr>
            <a:xfrm rot="4291315">
              <a:off x="2620914" y="2853146"/>
              <a:ext cx="271463" cy="1209723"/>
            </a:xfrm>
            <a:prstGeom prst="upArrow">
              <a:avLst/>
            </a:prstGeom>
            <a:solidFill>
              <a:srgbClr val="FFFF00"/>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10"/>
          <p:cNvSpPr/>
          <p:nvPr/>
        </p:nvSpPr>
        <p:spPr>
          <a:xfrm>
            <a:off x="1028700" y="1704915"/>
            <a:ext cx="7200900" cy="338554"/>
          </a:xfrm>
          <a:prstGeom prst="rect">
            <a:avLst/>
          </a:prstGeom>
        </p:spPr>
        <p:txBody>
          <a:bodyPr wrap="square">
            <a:spAutoFit/>
          </a:bodyPr>
          <a:lstStyle/>
          <a:p>
            <a:r>
              <a:rPr lang="en-US" sz="1600" i="1" dirty="0">
                <a:solidFill>
                  <a:srgbClr val="7F7F7F"/>
                </a:solidFill>
                <a:latin typeface="Arial" pitchFamily="34" charset="0"/>
                <a:cs typeface="Arial" pitchFamily="34" charset="0"/>
              </a:rPr>
              <a:t>“Democratizing safety by bringing the Internet of Things (IoT) to everyone”</a:t>
            </a:r>
            <a:endParaRPr lang="en-US" sz="1600" dirty="0"/>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700" y="5207374"/>
            <a:ext cx="2077186" cy="650764"/>
          </a:xfrm>
          <a:prstGeom prst="rect">
            <a:avLst/>
          </a:prstGeom>
        </p:spPr>
      </p:pic>
      <p:grpSp>
        <p:nvGrpSpPr>
          <p:cNvPr id="22" name="Group 21"/>
          <p:cNvGrpSpPr/>
          <p:nvPr/>
        </p:nvGrpSpPr>
        <p:grpSpPr>
          <a:xfrm>
            <a:off x="3606129" y="5166996"/>
            <a:ext cx="1537377" cy="731520"/>
            <a:chOff x="5908575" y="4751991"/>
            <a:chExt cx="1537377" cy="731520"/>
          </a:xfrm>
        </p:grpSpPr>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8575" y="4751991"/>
              <a:ext cx="733349" cy="731520"/>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8042" y="4751991"/>
              <a:ext cx="677910" cy="731520"/>
            </a:xfrm>
            <a:prstGeom prst="rect">
              <a:avLst/>
            </a:prstGeom>
          </p:spPr>
        </p:pic>
      </p:gr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0060"/>
            <a:ext cx="912127" cy="914400"/>
          </a:xfrm>
          <a:prstGeom prst="rect">
            <a:avLst/>
          </a:prstGeom>
        </p:spPr>
      </p:pic>
      <p:pic>
        <p:nvPicPr>
          <p:cNvPr id="28" name="Picture 27"/>
          <p:cNvPicPr>
            <a:picLocks noChangeAspect="1"/>
          </p:cNvPicPr>
          <p:nvPr/>
        </p:nvPicPr>
        <p:blipFill>
          <a:blip r:embed="rId9">
            <a:clrChange>
              <a:clrFrom>
                <a:srgbClr val="FFFFFF"/>
              </a:clrFrom>
              <a:clrTo>
                <a:srgbClr val="FFFFFF">
                  <a:alpha val="0"/>
                </a:srgbClr>
              </a:clrTo>
            </a:clrChange>
          </a:blip>
          <a:stretch>
            <a:fillRect/>
          </a:stretch>
        </p:blipFill>
        <p:spPr>
          <a:xfrm>
            <a:off x="1028700" y="6024710"/>
            <a:ext cx="4114800" cy="491705"/>
          </a:xfrm>
          <a:prstGeom prst="rect">
            <a:avLst/>
          </a:prstGeom>
        </p:spPr>
      </p:pic>
      <p:grpSp>
        <p:nvGrpSpPr>
          <p:cNvPr id="32" name="Group 31"/>
          <p:cNvGrpSpPr/>
          <p:nvPr/>
        </p:nvGrpSpPr>
        <p:grpSpPr>
          <a:xfrm>
            <a:off x="5349660" y="2145951"/>
            <a:ext cx="2952111" cy="1098979"/>
            <a:chOff x="5840089" y="3889682"/>
            <a:chExt cx="2952111" cy="1098979"/>
          </a:xfrm>
        </p:grpSpPr>
        <p:pic>
          <p:nvPicPr>
            <p:cNvPr id="30" name="Picture 29"/>
            <p:cNvPicPr>
              <a:picLocks noChangeAspect="1"/>
            </p:cNvPicPr>
            <p:nvPr/>
          </p:nvPicPr>
          <p:blipFill rotWithShape="1">
            <a:blip r:embed="rId10">
              <a:extLst>
                <a:ext uri="{28A0092B-C50C-407E-A947-70E740481C1C}">
                  <a14:useLocalDpi xmlns:a14="http://schemas.microsoft.com/office/drawing/2010/main" val="0"/>
                </a:ext>
              </a:extLst>
            </a:blip>
            <a:srcRect l="4253" r="5477" b="19198"/>
            <a:stretch/>
          </p:blipFill>
          <p:spPr>
            <a:xfrm>
              <a:off x="5840089" y="3891381"/>
              <a:ext cx="1443350" cy="1097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51079" y="3889682"/>
              <a:ext cx="1341121" cy="1097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49660" y="3643048"/>
            <a:ext cx="2952111" cy="2215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9822553"/>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A2E40"/>
      </a:dk2>
      <a:lt2>
        <a:srgbClr val="EBE7DD"/>
      </a:lt2>
      <a:accent1>
        <a:srgbClr val="69A1AB"/>
      </a:accent1>
      <a:accent2>
        <a:srgbClr val="F2C418"/>
      </a:accent2>
      <a:accent3>
        <a:srgbClr val="87492C"/>
      </a:accent3>
      <a:accent4>
        <a:srgbClr val="4A845E"/>
      </a:accent4>
      <a:accent5>
        <a:srgbClr val="DC9528"/>
      </a:accent5>
      <a:accent6>
        <a:srgbClr val="9A5D78"/>
      </a:accent6>
      <a:hlink>
        <a:srgbClr val="77A1AB"/>
      </a:hlink>
      <a:folHlink>
        <a:srgbClr val="9A5D78"/>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6392</TotalTime>
  <Words>5674</Words>
  <Application>Microsoft Office PowerPoint</Application>
  <PresentationFormat>On-screen Show (4:3)</PresentationFormat>
  <Paragraphs>1099</Paragraphs>
  <Slides>70</Slides>
  <Notes>27</Notes>
  <HiddenSlides>8</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70</vt:i4>
      </vt:variant>
    </vt:vector>
  </HeadingPairs>
  <TitlesOfParts>
    <vt:vector size="82" baseType="lpstr">
      <vt:lpstr>华文楷体</vt:lpstr>
      <vt:lpstr>微软雅黑</vt:lpstr>
      <vt:lpstr>Arial</vt:lpstr>
      <vt:lpstr>Bahnschrift Light Condensed</vt:lpstr>
      <vt:lpstr>Calibri</vt:lpstr>
      <vt:lpstr>Cambria</vt:lpstr>
      <vt:lpstr>Cambria Math</vt:lpstr>
      <vt:lpstr>Franklin Gothic Book</vt:lpstr>
      <vt:lpstr>Lucida Handwriting</vt:lpstr>
      <vt:lpstr>Times New Roman</vt:lpstr>
      <vt:lpstr>Wingdings</vt:lpstr>
      <vt:lpstr>Crop</vt:lpstr>
      <vt:lpstr>Exploiting Mobile Plus In-Situ Deployments in Community IoT Systems</vt:lpstr>
      <vt:lpstr>Outline</vt:lpstr>
      <vt:lpstr>Internet of Things</vt:lpstr>
      <vt:lpstr>Community IoT</vt:lpstr>
      <vt:lpstr>Community IoT (cont.)</vt:lpstr>
      <vt:lpstr>Mobility and sensing</vt:lpstr>
      <vt:lpstr>Combining in-situ and mobile</vt:lpstr>
      <vt:lpstr>Scenario: Urban env. sensing</vt:lpstr>
      <vt:lpstr>Our IoT testbed</vt:lpstr>
      <vt:lpstr>SCALECycle</vt:lpstr>
      <vt:lpstr>SCALECycle measurements</vt:lpstr>
      <vt:lpstr>Data collection challenges</vt:lpstr>
      <vt:lpstr>Planning is key</vt:lpstr>
      <vt:lpstr>PowerPoint Presentation</vt:lpstr>
      <vt:lpstr>Publications</vt:lpstr>
      <vt:lpstr>Publications</vt:lpstr>
      <vt:lpstr>Data generation planning</vt:lpstr>
      <vt:lpstr>Online scheduling approach</vt:lpstr>
      <vt:lpstr>Multi-objective optimization</vt:lpstr>
      <vt:lpstr>Highest score first</vt:lpstr>
      <vt:lpstr>Highest score first</vt:lpstr>
      <vt:lpstr>Lyapunov control</vt:lpstr>
      <vt:lpstr>Results</vt:lpstr>
      <vt:lpstr>Results: heterogeneity</vt:lpstr>
      <vt:lpstr>Data upload planning</vt:lpstr>
      <vt:lpstr>Two-phase approach</vt:lpstr>
      <vt:lpstr>Formulation and solution</vt:lpstr>
      <vt:lpstr>Results</vt:lpstr>
      <vt:lpstr>Outline</vt:lpstr>
      <vt:lpstr>Motivation of calibration</vt:lpstr>
      <vt:lpstr>Our experience</vt:lpstr>
      <vt:lpstr>Application scenario</vt:lpstr>
      <vt:lpstr>Calibration procedure</vt:lpstr>
      <vt:lpstr>Sensor calibration planning</vt:lpstr>
      <vt:lpstr>PowerPoint Presentation</vt:lpstr>
      <vt:lpstr>Terms and notations</vt:lpstr>
      <vt:lpstr>Sensor types and presence</vt:lpstr>
      <vt:lpstr>Calibration time and period</vt:lpstr>
      <vt:lpstr>TTNC and TTNI</vt:lpstr>
      <vt:lpstr>TTNC and TTNI (cont.)</vt:lpstr>
      <vt:lpstr>Sensor selection</vt:lpstr>
      <vt:lpstr>Community/building map</vt:lpstr>
      <vt:lpstr>Paths of mobile calibrators</vt:lpstr>
      <vt:lpstr>Definition of cost</vt:lpstr>
      <vt:lpstr>Calibration cost</vt:lpstr>
      <vt:lpstr>Calibration cost (cont.)</vt:lpstr>
      <vt:lpstr>Formulation</vt:lpstr>
      <vt:lpstr>PowerPoint Presentation</vt:lpstr>
      <vt:lpstr>Two-phase iterative approach</vt:lpstr>
      <vt:lpstr>TTNI-driven sensor selection</vt:lpstr>
      <vt:lpstr>TTNI-driven sensor selection (cont.)</vt:lpstr>
      <vt:lpstr>Multi-path planning phase</vt:lpstr>
      <vt:lpstr>Nearest-neighbor-based MPP</vt:lpstr>
      <vt:lpstr>Improved GA for MPP</vt:lpstr>
      <vt:lpstr>Evaluation setup</vt:lpstr>
      <vt:lpstr>Evaluation setup (cont.)</vt:lpstr>
      <vt:lpstr>Compared algorithms</vt:lpstr>
      <vt:lpstr>Results (indoor)</vt:lpstr>
      <vt:lpstr>Results (outdoor)</vt:lpstr>
      <vt:lpstr>Results (impact of # sensors)</vt:lpstr>
      <vt:lpstr>Results (path planning)</vt:lpstr>
      <vt:lpstr>Towards a usable system</vt:lpstr>
      <vt:lpstr>Future work</vt:lpstr>
      <vt:lpstr>Contributions of this thesis</vt:lpstr>
      <vt:lpstr>Contributions of this thesis</vt:lpstr>
      <vt:lpstr>Future work</vt:lpstr>
      <vt:lpstr>Future work (cont.)</vt:lpstr>
      <vt:lpstr>Questions?</vt:lpstr>
      <vt:lpstr>Acknowledgement</vt:lpstr>
      <vt:lpstr>Exploiting Mobile Plus In-Situ Deployments in Community IoT Systems</vt:lpstr>
    </vt:vector>
  </TitlesOfParts>
  <Company>University of California Irvine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Internet of Things with mobility</dc:title>
  <dc:creator>Administrator</dc:creator>
  <cp:lastModifiedBy>Qiuxi Zhu</cp:lastModifiedBy>
  <cp:revision>773</cp:revision>
  <dcterms:created xsi:type="dcterms:W3CDTF">2016-03-09T23:58:20Z</dcterms:created>
  <dcterms:modified xsi:type="dcterms:W3CDTF">2019-05-06T19:55:10Z</dcterms:modified>
</cp:coreProperties>
</file>