
<file path=[Content_Types].xml><?xml version="1.0" encoding="utf-8"?>
<Types xmlns="http://schemas.openxmlformats.org/package/2006/content-types">
  <Default Extension="xml" ContentType="application/xml"/>
  <Default Extension="wmf" ContentType="image/x-wmf"/>
  <Default Extension="vsdx" ContentType="application/vnd.ms-visio.drawing"/>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4.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933" r:id="rId1"/>
  </p:sldMasterIdLst>
  <p:notesMasterIdLst>
    <p:notesMasterId r:id="rId72"/>
  </p:notesMasterIdLst>
  <p:sldIdLst>
    <p:sldId id="429" r:id="rId2"/>
    <p:sldId id="606" r:id="rId3"/>
    <p:sldId id="548" r:id="rId4"/>
    <p:sldId id="560" r:id="rId5"/>
    <p:sldId id="559" r:id="rId6"/>
    <p:sldId id="561" r:id="rId7"/>
    <p:sldId id="576" r:id="rId8"/>
    <p:sldId id="579" r:id="rId9"/>
    <p:sldId id="580" r:id="rId10"/>
    <p:sldId id="562" r:id="rId11"/>
    <p:sldId id="577" r:id="rId12"/>
    <p:sldId id="549" r:id="rId13"/>
    <p:sldId id="436" r:id="rId14"/>
    <p:sldId id="528" r:id="rId15"/>
    <p:sldId id="581" r:id="rId16"/>
    <p:sldId id="582" r:id="rId17"/>
    <p:sldId id="583" r:id="rId18"/>
    <p:sldId id="439" r:id="rId19"/>
    <p:sldId id="584" r:id="rId20"/>
    <p:sldId id="530" r:id="rId21"/>
    <p:sldId id="552" r:id="rId22"/>
    <p:sldId id="553" r:id="rId23"/>
    <p:sldId id="554" r:id="rId24"/>
    <p:sldId id="555" r:id="rId25"/>
    <p:sldId id="551" r:id="rId26"/>
    <p:sldId id="585" r:id="rId27"/>
    <p:sldId id="607" r:id="rId28"/>
    <p:sldId id="550" r:id="rId29"/>
    <p:sldId id="531" r:id="rId30"/>
    <p:sldId id="558" r:id="rId31"/>
    <p:sldId id="586" r:id="rId32"/>
    <p:sldId id="587" r:id="rId33"/>
    <p:sldId id="588" r:id="rId34"/>
    <p:sldId id="557" r:id="rId35"/>
    <p:sldId id="625" r:id="rId36"/>
    <p:sldId id="609" r:id="rId37"/>
    <p:sldId id="610" r:id="rId38"/>
    <p:sldId id="596" r:id="rId39"/>
    <p:sldId id="592" r:id="rId40"/>
    <p:sldId id="608" r:id="rId41"/>
    <p:sldId id="612" r:id="rId42"/>
    <p:sldId id="614" r:id="rId43"/>
    <p:sldId id="615" r:id="rId44"/>
    <p:sldId id="613" r:id="rId45"/>
    <p:sldId id="616" r:id="rId46"/>
    <p:sldId id="594" r:id="rId47"/>
    <p:sldId id="624" r:id="rId48"/>
    <p:sldId id="617" r:id="rId49"/>
    <p:sldId id="618" r:id="rId50"/>
    <p:sldId id="595" r:id="rId51"/>
    <p:sldId id="619" r:id="rId52"/>
    <p:sldId id="601" r:id="rId53"/>
    <p:sldId id="620" r:id="rId54"/>
    <p:sldId id="453" r:id="rId55"/>
    <p:sldId id="590" r:id="rId56"/>
    <p:sldId id="568" r:id="rId57"/>
    <p:sldId id="570" r:id="rId58"/>
    <p:sldId id="621" r:id="rId59"/>
    <p:sldId id="571" r:id="rId60"/>
    <p:sldId id="622" r:id="rId61"/>
    <p:sldId id="604" r:id="rId62"/>
    <p:sldId id="623" r:id="rId63"/>
    <p:sldId id="572" r:id="rId64"/>
    <p:sldId id="573" r:id="rId65"/>
    <p:sldId id="574" r:id="rId66"/>
    <p:sldId id="605" r:id="rId67"/>
    <p:sldId id="542" r:id="rId68"/>
    <p:sldId id="525" r:id="rId69"/>
    <p:sldId id="543" r:id="rId70"/>
    <p:sldId id="475" r:id="rId71"/>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736">
          <p15:clr>
            <a:srgbClr val="A4A3A4"/>
          </p15:clr>
        </p15:guide>
        <p15:guide id="2" pos="561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nformation and Computer Science" initials="IaC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3B7FF"/>
    <a:srgbClr val="79FFB6"/>
    <a:srgbClr val="FFFF8B"/>
    <a:srgbClr val="71C2FF"/>
    <a:srgbClr val="9393FF"/>
    <a:srgbClr val="FF9B9B"/>
    <a:srgbClr val="FFC5C5"/>
    <a:srgbClr val="FFFFC1"/>
    <a:srgbClr val="FFFFB7"/>
    <a:srgbClr val="FFA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9" autoAdjust="0"/>
    <p:restoredTop sz="86275" autoAdjust="0"/>
  </p:normalViewPr>
  <p:slideViewPr>
    <p:cSldViewPr>
      <p:cViewPr varScale="1">
        <p:scale>
          <a:sx n="171" d="100"/>
          <a:sy n="171" d="100"/>
        </p:scale>
        <p:origin x="-616" y="-112"/>
      </p:cViewPr>
      <p:guideLst>
        <p:guide orient="horz" pos="2736"/>
        <p:guide pos="5616"/>
      </p:guideLst>
    </p:cSldViewPr>
  </p:slideViewPr>
  <p:notesTextViewPr>
    <p:cViewPr>
      <p:scale>
        <a:sx n="100" d="100"/>
        <a:sy n="100" d="100"/>
      </p:scale>
      <p:origin x="0" y="0"/>
    </p:cViewPr>
  </p:notesTextViewPr>
  <p:sorterViewPr>
    <p:cViewPr>
      <p:scale>
        <a:sx n="100" d="100"/>
        <a:sy n="100" d="100"/>
      </p:scale>
      <p:origin x="0" y="38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interSettings" Target="printerSettings/printerSettings1.bin"/><Relationship Id="rId74" Type="http://schemas.openxmlformats.org/officeDocument/2006/relationships/commentAuthors" Target="commentAuthors.xml"/><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 Id="rId2"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 Id="rId2"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 Id="rId2"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8114" name="Rectangle 2"/>
          <p:cNvSpPr>
            <a:spLocks noGrp="1" noChangeArrowheads="1"/>
          </p:cNvSpPr>
          <p:nvPr>
            <p:ph type="hdr" sz="quarter"/>
          </p:nvPr>
        </p:nvSpPr>
        <p:spPr bwMode="auto">
          <a:xfrm>
            <a:off x="0" y="0"/>
            <a:ext cx="2982641" cy="46482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eaLnBrk="1" hangingPunct="1">
              <a:defRPr sz="1200">
                <a:cs typeface="+mn-cs"/>
              </a:defRPr>
            </a:lvl1pPr>
          </a:lstStyle>
          <a:p>
            <a:pPr>
              <a:defRPr/>
            </a:pPr>
            <a:endParaRPr lang="en-US"/>
          </a:p>
        </p:txBody>
      </p:sp>
      <p:sp>
        <p:nvSpPr>
          <p:cNvPr id="218115" name="Rectangle 3"/>
          <p:cNvSpPr>
            <a:spLocks noGrp="1" noChangeArrowheads="1"/>
          </p:cNvSpPr>
          <p:nvPr>
            <p:ph type="dt" idx="1"/>
          </p:nvPr>
        </p:nvSpPr>
        <p:spPr bwMode="auto">
          <a:xfrm>
            <a:off x="3897609" y="0"/>
            <a:ext cx="2982641" cy="46482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r" eaLnBrk="1" hangingPunct="1">
              <a:defRPr sz="1200">
                <a:cs typeface="+mn-cs"/>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17600" y="696913"/>
            <a:ext cx="4646613" cy="3486150"/>
          </a:xfrm>
          <a:prstGeom prst="rect">
            <a:avLst/>
          </a:prstGeom>
          <a:noFill/>
          <a:ln w="9525">
            <a:solidFill>
              <a:srgbClr val="000000"/>
            </a:solidFill>
            <a:miter lim="800000"/>
            <a:headEnd/>
            <a:tailEnd/>
          </a:ln>
        </p:spPr>
      </p:sp>
      <p:sp>
        <p:nvSpPr>
          <p:cNvPr id="218117" name="Rectangle 5"/>
          <p:cNvSpPr>
            <a:spLocks noGrp="1" noChangeArrowheads="1"/>
          </p:cNvSpPr>
          <p:nvPr>
            <p:ph type="body" sz="quarter" idx="3"/>
          </p:nvPr>
        </p:nvSpPr>
        <p:spPr bwMode="auto">
          <a:xfrm>
            <a:off x="688182" y="4415790"/>
            <a:ext cx="5505450" cy="418338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8118" name="Rectangle 6"/>
          <p:cNvSpPr>
            <a:spLocks noGrp="1" noChangeArrowheads="1"/>
          </p:cNvSpPr>
          <p:nvPr>
            <p:ph type="ftr" sz="quarter" idx="4"/>
          </p:nvPr>
        </p:nvSpPr>
        <p:spPr bwMode="auto">
          <a:xfrm>
            <a:off x="0" y="8829989"/>
            <a:ext cx="2982641" cy="464820"/>
          </a:xfrm>
          <a:prstGeom prst="rect">
            <a:avLst/>
          </a:prstGeom>
          <a:noFill/>
          <a:ln w="9525">
            <a:noFill/>
            <a:miter lim="800000"/>
            <a:headEnd/>
            <a:tailEnd/>
          </a:ln>
          <a:effectLst/>
        </p:spPr>
        <p:txBody>
          <a:bodyPr vert="horz" wrap="square" lIns="91430" tIns="45716" rIns="91430" bIns="45716" numCol="1" anchor="b" anchorCtr="0" compatLnSpc="1">
            <a:prstTxWarp prst="textNoShape">
              <a:avLst/>
            </a:prstTxWarp>
          </a:bodyPr>
          <a:lstStyle>
            <a:lvl1pPr eaLnBrk="1" hangingPunct="1">
              <a:defRPr sz="1200">
                <a:cs typeface="+mn-cs"/>
              </a:defRPr>
            </a:lvl1pPr>
          </a:lstStyle>
          <a:p>
            <a:pPr>
              <a:defRPr/>
            </a:pPr>
            <a:endParaRPr lang="en-US"/>
          </a:p>
        </p:txBody>
      </p:sp>
      <p:sp>
        <p:nvSpPr>
          <p:cNvPr id="218119" name="Rectangle 7"/>
          <p:cNvSpPr>
            <a:spLocks noGrp="1" noChangeArrowheads="1"/>
          </p:cNvSpPr>
          <p:nvPr>
            <p:ph type="sldNum" sz="quarter" idx="5"/>
          </p:nvPr>
        </p:nvSpPr>
        <p:spPr bwMode="auto">
          <a:xfrm>
            <a:off x="3897609" y="8829989"/>
            <a:ext cx="2982641" cy="464820"/>
          </a:xfrm>
          <a:prstGeom prst="rect">
            <a:avLst/>
          </a:prstGeom>
          <a:noFill/>
          <a:ln w="9525">
            <a:noFill/>
            <a:miter lim="800000"/>
            <a:headEnd/>
            <a:tailEnd/>
          </a:ln>
          <a:effectLst/>
        </p:spPr>
        <p:txBody>
          <a:bodyPr vert="horz" wrap="square" lIns="91430" tIns="45716" rIns="91430" bIns="45716" numCol="1" anchor="b" anchorCtr="0" compatLnSpc="1">
            <a:prstTxWarp prst="textNoShape">
              <a:avLst/>
            </a:prstTxWarp>
          </a:bodyPr>
          <a:lstStyle>
            <a:lvl1pPr algn="r" eaLnBrk="1" hangingPunct="1">
              <a:defRPr sz="1200">
                <a:cs typeface="+mn-cs"/>
              </a:defRPr>
            </a:lvl1pPr>
          </a:lstStyle>
          <a:p>
            <a:pPr>
              <a:defRPr/>
            </a:pPr>
            <a:fld id="{49C37772-2151-4A56-B288-1092B6607B03}" type="slidenum">
              <a:rPr lang="en-US"/>
              <a:pPr>
                <a:defRPr/>
              </a:pPr>
              <a:t>‹#›</a:t>
            </a:fld>
            <a:endParaRPr lang="en-US"/>
          </a:p>
        </p:txBody>
      </p:sp>
    </p:spTree>
    <p:extLst>
      <p:ext uri="{BB962C8B-B14F-4D97-AF65-F5344CB8AC3E}">
        <p14:creationId xmlns:p14="http://schemas.microsoft.com/office/powerpoint/2010/main" val="32623776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should</a:t>
            </a:r>
            <a:r>
              <a:rPr lang="en-US" baseline="0" dirty="0" smtClean="0"/>
              <a:t> </a:t>
            </a:r>
          </a:p>
          <a:p>
            <a:pPr marL="171450" indent="-171450">
              <a:buFontTx/>
              <a:buChar char="-"/>
            </a:pPr>
            <a:r>
              <a:rPr lang="en-US" baseline="0" dirty="0" smtClean="0"/>
              <a:t>Present the material in the paper and </a:t>
            </a:r>
          </a:p>
          <a:p>
            <a:pPr marL="171450" indent="-171450">
              <a:buFontTx/>
              <a:buChar char="-"/>
            </a:pPr>
            <a:r>
              <a:rPr lang="en-US" baseline="0" dirty="0" smtClean="0"/>
              <a:t>Can also contribute your *own* analysis and criticism of the paper.</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49C37772-2151-4A56-B288-1092B6607B03}" type="slidenum">
              <a:rPr lang="en-US" smtClean="0"/>
              <a:pPr>
                <a:defRPr/>
              </a:pPr>
              <a:t>9</a:t>
            </a:fld>
            <a:endParaRPr lang="en-US"/>
          </a:p>
        </p:txBody>
      </p:sp>
    </p:spTree>
    <p:extLst>
      <p:ext uri="{BB962C8B-B14F-4D97-AF65-F5344CB8AC3E}">
        <p14:creationId xmlns:p14="http://schemas.microsoft.com/office/powerpoint/2010/main" val="1269624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for clues, trying “connect the dots”, … and all in automated fashion!</a:t>
            </a:r>
          </a:p>
          <a:p>
            <a:r>
              <a:rPr lang="en-US" dirty="0" smtClean="0"/>
              <a:t>Lots of papers exist on each aspect</a:t>
            </a:r>
          </a:p>
          <a:p>
            <a:endParaRPr lang="en-US" dirty="0"/>
          </a:p>
        </p:txBody>
      </p:sp>
      <p:sp>
        <p:nvSpPr>
          <p:cNvPr id="4" name="Slide Number Placeholder 3"/>
          <p:cNvSpPr>
            <a:spLocks noGrp="1"/>
          </p:cNvSpPr>
          <p:nvPr>
            <p:ph type="sldNum" sz="quarter" idx="10"/>
          </p:nvPr>
        </p:nvSpPr>
        <p:spPr/>
        <p:txBody>
          <a:bodyPr/>
          <a:lstStyle/>
          <a:p>
            <a:pPr>
              <a:defRPr/>
            </a:pPr>
            <a:fld id="{49C37772-2151-4A56-B288-1092B6607B03}" type="slidenum">
              <a:rPr lang="en-US" smtClean="0"/>
              <a:pPr>
                <a:defRPr/>
              </a:pPr>
              <a:t>40</a:t>
            </a:fld>
            <a:endParaRPr lang="en-US"/>
          </a:p>
        </p:txBody>
      </p:sp>
    </p:spTree>
    <p:extLst>
      <p:ext uri="{BB962C8B-B14F-4D97-AF65-F5344CB8AC3E}">
        <p14:creationId xmlns:p14="http://schemas.microsoft.com/office/powerpoint/2010/main" val="581759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Intel(R) Core(TM) i7-3820QM CPU @ 2.70GHz</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pPr>
              <a:defRPr/>
            </a:pPr>
            <a:fld id="{49C37772-2151-4A56-B288-1092B6607B03}" type="slidenum">
              <a:rPr lang="en-US" smtClean="0"/>
              <a:pPr>
                <a:defRPr/>
              </a:pPr>
              <a:t>41</a:t>
            </a:fld>
            <a:endParaRPr lang="en-US"/>
          </a:p>
        </p:txBody>
      </p:sp>
    </p:spTree>
    <p:extLst>
      <p:ext uri="{BB962C8B-B14F-4D97-AF65-F5344CB8AC3E}">
        <p14:creationId xmlns:p14="http://schemas.microsoft.com/office/powerpoint/2010/main" val="1070950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Intel(R) Core(TM) i7-3820QM CPU @ 2.70GHz</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pPr>
              <a:defRPr/>
            </a:pPr>
            <a:fld id="{49C37772-2151-4A56-B288-1092B6607B03}" type="slidenum">
              <a:rPr lang="en-US" smtClean="0"/>
              <a:pPr>
                <a:defRPr/>
              </a:pPr>
              <a:t>42</a:t>
            </a:fld>
            <a:endParaRPr lang="en-US"/>
          </a:p>
        </p:txBody>
      </p:sp>
    </p:spTree>
    <p:extLst>
      <p:ext uri="{BB962C8B-B14F-4D97-AF65-F5344CB8AC3E}">
        <p14:creationId xmlns:p14="http://schemas.microsoft.com/office/powerpoint/2010/main" val="1070950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WikiPedia</a:t>
            </a:r>
            <a:r>
              <a:rPr lang="en-US" dirty="0" smtClean="0"/>
              <a:t>: </a:t>
            </a:r>
            <a:r>
              <a:rPr lang="en-US" dirty="0" err="1" smtClean="0"/>
              <a:t>Soundex</a:t>
            </a:r>
            <a:r>
              <a:rPr lang="en-US" dirty="0" smtClean="0"/>
              <a:t> was developed by Robert C. Russell and Margaret K. Odell and patented in 1918[7] and 1922.[8] A variation called American </a:t>
            </a:r>
            <a:r>
              <a:rPr lang="en-US" dirty="0" err="1" smtClean="0"/>
              <a:t>Soundex</a:t>
            </a:r>
            <a:r>
              <a:rPr lang="en-US" dirty="0" smtClean="0"/>
              <a:t> was used in the 1930s for a retrospective analysis of the US censuses from 1890 through 1920. </a:t>
            </a:r>
            <a:endParaRPr lang="en-US" dirty="0"/>
          </a:p>
        </p:txBody>
      </p:sp>
      <p:sp>
        <p:nvSpPr>
          <p:cNvPr id="4" name="Slide Number Placeholder 3"/>
          <p:cNvSpPr>
            <a:spLocks noGrp="1"/>
          </p:cNvSpPr>
          <p:nvPr>
            <p:ph type="sldNum" sz="quarter" idx="10"/>
          </p:nvPr>
        </p:nvSpPr>
        <p:spPr/>
        <p:txBody>
          <a:bodyPr/>
          <a:lstStyle/>
          <a:p>
            <a:pPr>
              <a:defRPr/>
            </a:pPr>
            <a:fld id="{49C37772-2151-4A56-B288-1092B6607B03}" type="slidenum">
              <a:rPr lang="en-US" smtClean="0"/>
              <a:pPr>
                <a:defRPr/>
              </a:pPr>
              <a:t>44</a:t>
            </a:fld>
            <a:endParaRPr lang="en-US"/>
          </a:p>
        </p:txBody>
      </p:sp>
    </p:spTree>
    <p:extLst>
      <p:ext uri="{BB962C8B-B14F-4D97-AF65-F5344CB8AC3E}">
        <p14:creationId xmlns:p14="http://schemas.microsoft.com/office/powerpoint/2010/main" val="2641643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for clues, trying “connect the dots”, … and all in automated fashion!</a:t>
            </a:r>
          </a:p>
          <a:p>
            <a:r>
              <a:rPr lang="en-US" dirty="0" smtClean="0"/>
              <a:t>Lots of papers exist on each aspect</a:t>
            </a:r>
          </a:p>
          <a:p>
            <a:endParaRPr lang="en-US" dirty="0"/>
          </a:p>
        </p:txBody>
      </p:sp>
      <p:sp>
        <p:nvSpPr>
          <p:cNvPr id="4" name="Slide Number Placeholder 3"/>
          <p:cNvSpPr>
            <a:spLocks noGrp="1"/>
          </p:cNvSpPr>
          <p:nvPr>
            <p:ph type="sldNum" sz="quarter" idx="10"/>
          </p:nvPr>
        </p:nvSpPr>
        <p:spPr/>
        <p:txBody>
          <a:bodyPr/>
          <a:lstStyle/>
          <a:p>
            <a:pPr>
              <a:defRPr/>
            </a:pPr>
            <a:fld id="{49C37772-2151-4A56-B288-1092B6607B03}" type="slidenum">
              <a:rPr lang="en-US" smtClean="0"/>
              <a:pPr>
                <a:defRPr/>
              </a:pPr>
              <a:t>51</a:t>
            </a:fld>
            <a:endParaRPr lang="en-US"/>
          </a:p>
        </p:txBody>
      </p:sp>
    </p:spTree>
    <p:extLst>
      <p:ext uri="{BB962C8B-B14F-4D97-AF65-F5344CB8AC3E}">
        <p14:creationId xmlns:p14="http://schemas.microsoft.com/office/powerpoint/2010/main" val="581759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for clues, trying “connect the dots”, … and all in automated fashion!</a:t>
            </a:r>
          </a:p>
          <a:p>
            <a:r>
              <a:rPr lang="en-US" dirty="0" smtClean="0"/>
              <a:t>Lots of papers exist on each aspect</a:t>
            </a:r>
          </a:p>
          <a:p>
            <a:endParaRPr lang="en-US" dirty="0"/>
          </a:p>
        </p:txBody>
      </p:sp>
      <p:sp>
        <p:nvSpPr>
          <p:cNvPr id="4" name="Slide Number Placeholder 3"/>
          <p:cNvSpPr>
            <a:spLocks noGrp="1"/>
          </p:cNvSpPr>
          <p:nvPr>
            <p:ph type="sldNum" sz="quarter" idx="10"/>
          </p:nvPr>
        </p:nvSpPr>
        <p:spPr/>
        <p:txBody>
          <a:bodyPr/>
          <a:lstStyle/>
          <a:p>
            <a:pPr>
              <a:defRPr/>
            </a:pPr>
            <a:fld id="{49C37772-2151-4A56-B288-1092B6607B03}" type="slidenum">
              <a:rPr lang="en-US" smtClean="0"/>
              <a:pPr>
                <a:defRPr/>
              </a:pPr>
              <a:t>53</a:t>
            </a:fld>
            <a:endParaRPr lang="en-US"/>
          </a:p>
        </p:txBody>
      </p:sp>
    </p:spTree>
    <p:extLst>
      <p:ext uri="{BB962C8B-B14F-4D97-AF65-F5344CB8AC3E}">
        <p14:creationId xmlns:p14="http://schemas.microsoft.com/office/powerpoint/2010/main" val="581759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for clues, trying “connect the dots”, … and all in automated fashion!</a:t>
            </a:r>
          </a:p>
          <a:p>
            <a:r>
              <a:rPr lang="en-US" dirty="0" smtClean="0"/>
              <a:t>Lots of papers exist on each aspect</a:t>
            </a:r>
          </a:p>
          <a:p>
            <a:endParaRPr lang="en-US" dirty="0"/>
          </a:p>
        </p:txBody>
      </p:sp>
      <p:sp>
        <p:nvSpPr>
          <p:cNvPr id="4" name="Slide Number Placeholder 3"/>
          <p:cNvSpPr>
            <a:spLocks noGrp="1"/>
          </p:cNvSpPr>
          <p:nvPr>
            <p:ph type="sldNum" sz="quarter" idx="10"/>
          </p:nvPr>
        </p:nvSpPr>
        <p:spPr/>
        <p:txBody>
          <a:bodyPr/>
          <a:lstStyle/>
          <a:p>
            <a:pPr>
              <a:defRPr/>
            </a:pPr>
            <a:fld id="{49C37772-2151-4A56-B288-1092B6607B03}" type="slidenum">
              <a:rPr lang="en-US" smtClean="0"/>
              <a:pPr>
                <a:defRPr/>
              </a:pPr>
              <a:t>58</a:t>
            </a:fld>
            <a:endParaRPr lang="en-US"/>
          </a:p>
        </p:txBody>
      </p:sp>
    </p:spTree>
    <p:extLst>
      <p:ext uri="{BB962C8B-B14F-4D97-AF65-F5344CB8AC3E}">
        <p14:creationId xmlns:p14="http://schemas.microsoft.com/office/powerpoint/2010/main" val="581759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for clues, trying “connect the dots”, … and all in automated fashion!</a:t>
            </a:r>
          </a:p>
          <a:p>
            <a:r>
              <a:rPr lang="en-US" dirty="0" smtClean="0"/>
              <a:t>Lots of papers exist on each aspect</a:t>
            </a:r>
          </a:p>
          <a:p>
            <a:endParaRPr lang="en-US" dirty="0"/>
          </a:p>
        </p:txBody>
      </p:sp>
      <p:sp>
        <p:nvSpPr>
          <p:cNvPr id="4" name="Slide Number Placeholder 3"/>
          <p:cNvSpPr>
            <a:spLocks noGrp="1"/>
          </p:cNvSpPr>
          <p:nvPr>
            <p:ph type="sldNum" sz="quarter" idx="10"/>
          </p:nvPr>
        </p:nvSpPr>
        <p:spPr/>
        <p:txBody>
          <a:bodyPr/>
          <a:lstStyle/>
          <a:p>
            <a:pPr>
              <a:defRPr/>
            </a:pPr>
            <a:fld id="{49C37772-2151-4A56-B288-1092B6607B03}" type="slidenum">
              <a:rPr lang="en-US" smtClean="0"/>
              <a:pPr>
                <a:defRPr/>
              </a:pPr>
              <a:t>60</a:t>
            </a:fld>
            <a:endParaRPr lang="en-US"/>
          </a:p>
        </p:txBody>
      </p:sp>
    </p:spTree>
    <p:extLst>
      <p:ext uri="{BB962C8B-B14F-4D97-AF65-F5344CB8AC3E}">
        <p14:creationId xmlns:p14="http://schemas.microsoft.com/office/powerpoint/2010/main" val="581759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for clues, trying “connect the dots”, … and all in automated fashion!</a:t>
            </a:r>
          </a:p>
          <a:p>
            <a:r>
              <a:rPr lang="en-US" dirty="0" smtClean="0"/>
              <a:t>Lots of papers exist on each aspect</a:t>
            </a:r>
          </a:p>
          <a:p>
            <a:endParaRPr lang="en-US" dirty="0"/>
          </a:p>
        </p:txBody>
      </p:sp>
      <p:sp>
        <p:nvSpPr>
          <p:cNvPr id="4" name="Slide Number Placeholder 3"/>
          <p:cNvSpPr>
            <a:spLocks noGrp="1"/>
          </p:cNvSpPr>
          <p:nvPr>
            <p:ph type="sldNum" sz="quarter" idx="10"/>
          </p:nvPr>
        </p:nvSpPr>
        <p:spPr/>
        <p:txBody>
          <a:bodyPr/>
          <a:lstStyle/>
          <a:p>
            <a:pPr>
              <a:defRPr/>
            </a:pPr>
            <a:fld id="{49C37772-2151-4A56-B288-1092B6607B03}" type="slidenum">
              <a:rPr lang="en-US" smtClean="0"/>
              <a:pPr>
                <a:defRPr/>
              </a:pPr>
              <a:t>62</a:t>
            </a:fld>
            <a:endParaRPr lang="en-US"/>
          </a:p>
        </p:txBody>
      </p:sp>
    </p:spTree>
    <p:extLst>
      <p:ext uri="{BB962C8B-B14F-4D97-AF65-F5344CB8AC3E}">
        <p14:creationId xmlns:p14="http://schemas.microsoft.com/office/powerpoint/2010/main" val="581759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should</a:t>
            </a:r>
            <a:r>
              <a:rPr lang="en-US" baseline="0" dirty="0" smtClean="0"/>
              <a:t> </a:t>
            </a:r>
          </a:p>
          <a:p>
            <a:pPr marL="171450" indent="-171450">
              <a:buFontTx/>
              <a:buChar char="-"/>
            </a:pPr>
            <a:r>
              <a:rPr lang="en-US" baseline="0" dirty="0" smtClean="0"/>
              <a:t>Present the material in the paper and </a:t>
            </a:r>
          </a:p>
          <a:p>
            <a:pPr marL="171450" indent="-171450">
              <a:buFontTx/>
              <a:buChar char="-"/>
            </a:pPr>
            <a:r>
              <a:rPr lang="en-US" baseline="0" dirty="0" smtClean="0"/>
              <a:t>Can also contribute your *own* analysis and criticism of the paper.</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49C37772-2151-4A56-B288-1092B6607B03}" type="slidenum">
              <a:rPr lang="en-US" smtClean="0"/>
              <a:pPr>
                <a:defRPr/>
              </a:pPr>
              <a:t>10</a:t>
            </a:fld>
            <a:endParaRPr lang="en-US"/>
          </a:p>
        </p:txBody>
      </p:sp>
    </p:spTree>
    <p:extLst>
      <p:ext uri="{BB962C8B-B14F-4D97-AF65-F5344CB8AC3E}">
        <p14:creationId xmlns:p14="http://schemas.microsoft.com/office/powerpoint/2010/main" val="1269624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9C37772-2151-4A56-B288-1092B6607B03}" type="slidenum">
              <a:rPr lang="en-US" smtClean="0"/>
              <a:pPr>
                <a:defRPr/>
              </a:pPr>
              <a:t>13</a:t>
            </a:fld>
            <a:endParaRPr lang="en-US"/>
          </a:p>
        </p:txBody>
      </p:sp>
    </p:spTree>
    <p:extLst>
      <p:ext uri="{BB962C8B-B14F-4D97-AF65-F5344CB8AC3E}">
        <p14:creationId xmlns:p14="http://schemas.microsoft.com/office/powerpoint/2010/main" val="157932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9C37772-2151-4A56-B288-1092B6607B03}" type="slidenum">
              <a:rPr lang="en-US" smtClean="0"/>
              <a:pPr>
                <a:defRPr/>
              </a:pPr>
              <a:t>14</a:t>
            </a:fld>
            <a:endParaRPr lang="en-US"/>
          </a:p>
        </p:txBody>
      </p:sp>
    </p:spTree>
    <p:extLst>
      <p:ext uri="{BB962C8B-B14F-4D97-AF65-F5344CB8AC3E}">
        <p14:creationId xmlns:p14="http://schemas.microsoft.com/office/powerpoint/2010/main" val="1367209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A91A868-0657-4589-A144-A4CD8D817C57}" type="slidenum">
              <a:rPr lang="en-US" smtClean="0">
                <a:cs typeface="Arial" charset="0"/>
              </a:rPr>
              <a:pPr/>
              <a:t>18</a:t>
            </a:fld>
            <a:endParaRPr lang="en-US" smtClean="0">
              <a:cs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they are in top-20 because there are many of them</a:t>
            </a:r>
          </a:p>
        </p:txBody>
      </p:sp>
    </p:spTree>
    <p:extLst>
      <p:ext uri="{BB962C8B-B14F-4D97-AF65-F5344CB8AC3E}">
        <p14:creationId xmlns:p14="http://schemas.microsoft.com/office/powerpoint/2010/main" val="3568505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Manual entering of data</a:t>
            </a:r>
          </a:p>
          <a:p>
            <a:r>
              <a:rPr lang="en-US" dirty="0" smtClean="0"/>
              <a:t>Automated generation of DB content</a:t>
            </a:r>
          </a:p>
          <a:p>
            <a:pPr lvl="1"/>
            <a:r>
              <a:rPr lang="en-US" dirty="0" smtClean="0"/>
              <a:t>Prime reason for DQ issues nowadays</a:t>
            </a:r>
          </a:p>
          <a:p>
            <a:pPr lvl="1"/>
            <a:r>
              <a:rPr lang="en-US" dirty="0" smtClean="0"/>
              <a:t>Merging DBs or Data sources</a:t>
            </a:r>
          </a:p>
          <a:p>
            <a:pPr lvl="2"/>
            <a:r>
              <a:rPr lang="en-US" dirty="0" smtClean="0"/>
              <a:t>Duplicate information</a:t>
            </a:r>
          </a:p>
          <a:p>
            <a:pPr lvl="2"/>
            <a:r>
              <a:rPr lang="en-US" dirty="0" smtClean="0"/>
              <a:t>Inconsistent information</a:t>
            </a:r>
          </a:p>
          <a:p>
            <a:pPr lvl="2"/>
            <a:r>
              <a:rPr lang="en-US" dirty="0" smtClean="0"/>
              <a:t>Missing data</a:t>
            </a:r>
          </a:p>
          <a:p>
            <a:pPr lvl="1"/>
            <a:r>
              <a:rPr lang="en-US" dirty="0" smtClean="0"/>
              <a:t>Analyzing raw (</a:t>
            </a:r>
            <a:r>
              <a:rPr lang="en-US" dirty="0" smtClean="0">
                <a:solidFill>
                  <a:srgbClr val="012091"/>
                </a:solidFill>
              </a:rPr>
              <a:t>Internet</a:t>
            </a:r>
            <a:r>
              <a:rPr lang="en-US" dirty="0" smtClean="0"/>
              <a:t>) data</a:t>
            </a:r>
          </a:p>
          <a:p>
            <a:pPr lvl="2"/>
            <a:r>
              <a:rPr lang="en-US" dirty="0" smtClean="0">
                <a:solidFill>
                  <a:srgbClr val="012091"/>
                </a:solidFill>
              </a:rPr>
              <a:t>Over 8 ER submissions to VLDB 2010!</a:t>
            </a:r>
          </a:p>
          <a:p>
            <a:pPr lvl="1"/>
            <a:r>
              <a:rPr lang="en-US" dirty="0" smtClean="0">
                <a:solidFill>
                  <a:srgbClr val="012091"/>
                </a:solidFill>
              </a:rPr>
              <a:t>Information Extraction </a:t>
            </a:r>
            <a:r>
              <a:rPr lang="en-US" dirty="0" smtClean="0"/>
              <a:t>(from text)</a:t>
            </a:r>
          </a:p>
          <a:p>
            <a:r>
              <a:rPr lang="en-US" dirty="0" smtClean="0"/>
              <a:t>Inherent problems with data</a:t>
            </a:r>
          </a:p>
          <a:p>
            <a:pPr lvl="1"/>
            <a:r>
              <a:rPr lang="en-US" dirty="0" smtClean="0"/>
              <a:t>E.g. “Washington” – which one?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9C37772-2151-4A56-B288-1092B6607B03}" type="slidenum">
              <a:rPr lang="en-US" smtClean="0"/>
              <a:pPr>
                <a:defRPr/>
              </a:pPr>
              <a:t>26</a:t>
            </a:fld>
            <a:endParaRPr lang="en-US"/>
          </a:p>
        </p:txBody>
      </p:sp>
    </p:spTree>
    <p:extLst>
      <p:ext uri="{BB962C8B-B14F-4D97-AF65-F5344CB8AC3E}">
        <p14:creationId xmlns:p14="http://schemas.microsoft.com/office/powerpoint/2010/main" val="3980627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9C37772-2151-4A56-B288-1092B6607B03}" type="slidenum">
              <a:rPr lang="en-US" smtClean="0"/>
              <a:pPr>
                <a:defRPr/>
              </a:pPr>
              <a:t>29</a:t>
            </a:fld>
            <a:endParaRPr lang="en-US"/>
          </a:p>
        </p:txBody>
      </p:sp>
    </p:spTree>
    <p:extLst>
      <p:ext uri="{BB962C8B-B14F-4D97-AF65-F5344CB8AC3E}">
        <p14:creationId xmlns:p14="http://schemas.microsoft.com/office/powerpoint/2010/main" val="2798184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9C37772-2151-4A56-B288-1092B6607B03}" type="slidenum">
              <a:rPr lang="en-US" smtClean="0"/>
              <a:pPr>
                <a:defRPr/>
              </a:pPr>
              <a:t>30</a:t>
            </a:fld>
            <a:endParaRPr lang="en-US"/>
          </a:p>
        </p:txBody>
      </p:sp>
    </p:spTree>
    <p:extLst>
      <p:ext uri="{BB962C8B-B14F-4D97-AF65-F5344CB8AC3E}">
        <p14:creationId xmlns:p14="http://schemas.microsoft.com/office/powerpoint/2010/main" val="2084571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for clues, trying “connect the dots”, … and all in automated fashion!</a:t>
            </a:r>
          </a:p>
          <a:p>
            <a:r>
              <a:rPr lang="en-US" dirty="0" smtClean="0"/>
              <a:t>Lots of papers exist on each aspect</a:t>
            </a:r>
          </a:p>
          <a:p>
            <a:endParaRPr lang="en-US" dirty="0"/>
          </a:p>
        </p:txBody>
      </p:sp>
      <p:sp>
        <p:nvSpPr>
          <p:cNvPr id="4" name="Slide Number Placeholder 3"/>
          <p:cNvSpPr>
            <a:spLocks noGrp="1"/>
          </p:cNvSpPr>
          <p:nvPr>
            <p:ph type="sldNum" sz="quarter" idx="10"/>
          </p:nvPr>
        </p:nvSpPr>
        <p:spPr/>
        <p:txBody>
          <a:bodyPr/>
          <a:lstStyle/>
          <a:p>
            <a:pPr>
              <a:defRPr/>
            </a:pPr>
            <a:fld id="{49C37772-2151-4A56-B288-1092B6607B03}" type="slidenum">
              <a:rPr lang="en-US" smtClean="0"/>
              <a:pPr>
                <a:defRPr/>
              </a:pPr>
              <a:t>38</a:t>
            </a:fld>
            <a:endParaRPr lang="en-US"/>
          </a:p>
        </p:txBody>
      </p:sp>
    </p:spTree>
    <p:extLst>
      <p:ext uri="{BB962C8B-B14F-4D97-AF65-F5344CB8AC3E}">
        <p14:creationId xmlns:p14="http://schemas.microsoft.com/office/powerpoint/2010/main" val="581759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4678" name="Rectangle 6"/>
          <p:cNvSpPr>
            <a:spLocks noGrp="1" noChangeArrowheads="1"/>
          </p:cNvSpPr>
          <p:nvPr>
            <p:ph type="ctrTitle"/>
          </p:nvPr>
        </p:nvSpPr>
        <p:spPr>
          <a:xfrm>
            <a:off x="685800" y="1806575"/>
            <a:ext cx="7772400" cy="1470025"/>
          </a:xfrm>
        </p:spPr>
        <p:txBody>
          <a:bodyPr/>
          <a:lstStyle>
            <a:lvl1pPr>
              <a:defRPr>
                <a:solidFill>
                  <a:srgbClr val="00279F"/>
                </a:solidFill>
                <a:effectLst/>
              </a:defRPr>
            </a:lvl1pPr>
          </a:lstStyle>
          <a:p>
            <a:r>
              <a:rPr lang="en-US" dirty="0"/>
              <a:t>Click to edit Master title style</a:t>
            </a:r>
          </a:p>
        </p:txBody>
      </p:sp>
      <p:sp>
        <p:nvSpPr>
          <p:cNvPr id="284679" name="Rectangle 7"/>
          <p:cNvSpPr>
            <a:spLocks noGrp="1" noChangeArrowheads="1"/>
          </p:cNvSpPr>
          <p:nvPr>
            <p:ph type="subTitle" idx="1"/>
          </p:nvPr>
        </p:nvSpPr>
        <p:spPr>
          <a:xfrm>
            <a:off x="1371600" y="3886200"/>
            <a:ext cx="6400800" cy="1752600"/>
          </a:xfrm>
        </p:spPr>
        <p:txBody>
          <a:bodyPr/>
          <a:lstStyle>
            <a:lvl1pPr marL="0" indent="0" algn="ctr">
              <a:buFont typeface="Arial" charset="0"/>
              <a:buNone/>
              <a:defRPr>
                <a:effectLst/>
              </a:defRPr>
            </a:lvl1pPr>
          </a:lstStyle>
          <a:p>
            <a:r>
              <a:rPr lang="en-US" dirty="0"/>
              <a:t>Click to edit Master subtitle style</a:t>
            </a:r>
          </a:p>
        </p:txBody>
      </p:sp>
      <p:sp>
        <p:nvSpPr>
          <p:cNvPr id="4" name="Rectangle 2"/>
          <p:cNvSpPr>
            <a:spLocks noGrp="1" noChangeArrowheads="1"/>
          </p:cNvSpPr>
          <p:nvPr>
            <p:ph type="dt" sz="half" idx="10"/>
          </p:nvPr>
        </p:nvSpPr>
        <p:spPr>
          <a:xfrm>
            <a:off x="152400" y="6248400"/>
            <a:ext cx="2286000" cy="476250"/>
          </a:xfrm>
        </p:spPr>
        <p:txBody>
          <a:bodyPr/>
          <a:lstStyle>
            <a:lvl1pPr>
              <a:defRPr/>
            </a:lvl1pPr>
          </a:lstStyle>
          <a:p>
            <a:pPr>
              <a:defRPr/>
            </a:pPr>
            <a:endParaRPr lang="en-US" altLang="en-US"/>
          </a:p>
        </p:txBody>
      </p:sp>
      <p:sp>
        <p:nvSpPr>
          <p:cNvPr id="5" name="Rectangle 3"/>
          <p:cNvSpPr>
            <a:spLocks noGrp="1" noChangeArrowheads="1"/>
          </p:cNvSpPr>
          <p:nvPr>
            <p:ph type="ftr" sz="quarter" idx="11"/>
          </p:nvPr>
        </p:nvSpPr>
        <p:spPr>
          <a:xfrm>
            <a:off x="2590800" y="6245225"/>
            <a:ext cx="4114800" cy="476250"/>
          </a:xfrm>
        </p:spPr>
        <p:txBody>
          <a:bodyPr/>
          <a:lstStyle>
            <a:lvl1pPr>
              <a:defRPr/>
            </a:lvl1pPr>
          </a:lstStyle>
          <a:p>
            <a:pPr>
              <a:defRPr/>
            </a:pPr>
            <a:endParaRPr lang="en-US" altLang="en-US"/>
          </a:p>
        </p:txBody>
      </p:sp>
      <p:sp>
        <p:nvSpPr>
          <p:cNvPr id="6" name="Rectangle 4"/>
          <p:cNvSpPr>
            <a:spLocks noGrp="1" noChangeArrowheads="1"/>
          </p:cNvSpPr>
          <p:nvPr>
            <p:ph type="sldNum" sz="quarter" idx="12"/>
          </p:nvPr>
        </p:nvSpPr>
        <p:spPr>
          <a:xfrm>
            <a:off x="6858000" y="6248400"/>
            <a:ext cx="2133600" cy="476250"/>
          </a:xfrm>
        </p:spPr>
        <p:txBody>
          <a:bodyPr/>
          <a:lstStyle>
            <a:lvl1pPr>
              <a:defRPr sz="1300" b="0">
                <a:latin typeface="Times New Roman" pitchFamily="18" charset="0"/>
              </a:defRPr>
            </a:lvl1pPr>
          </a:lstStyle>
          <a:p>
            <a:pPr>
              <a:defRPr/>
            </a:pPr>
            <a:fld id="{A913B831-BC68-4DC1-A5BC-76D3AD2E7CE7}" type="slidenum">
              <a:rPr lang="en-US" altLang="en-US"/>
              <a:pPr>
                <a:defRPr/>
              </a:pPr>
              <a:t>‹#›</a:t>
            </a:fld>
            <a:endParaRPr lang="en-US" altLang="en-US"/>
          </a:p>
        </p:txBody>
      </p:sp>
    </p:spTree>
    <p:extLst>
      <p:ext uri="{BB962C8B-B14F-4D97-AF65-F5344CB8AC3E}">
        <p14:creationId xmlns:p14="http://schemas.microsoft.com/office/powerpoint/2010/main" val="21522144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
          <p:cNvSpPr>
            <a:spLocks noGrp="1" noChangeArrowheads="1"/>
          </p:cNvSpPr>
          <p:nvPr>
            <p:ph type="sldNum" sz="quarter" idx="12"/>
          </p:nvPr>
        </p:nvSpPr>
        <p:spPr>
          <a:ln/>
        </p:spPr>
        <p:txBody>
          <a:bodyPr/>
          <a:lstStyle>
            <a:lvl1pPr>
              <a:defRPr/>
            </a:lvl1pPr>
          </a:lstStyle>
          <a:p>
            <a:pPr>
              <a:defRPr/>
            </a:pPr>
            <a:fld id="{787744DA-1AC4-47F8-8183-2E87CCDDC13F}" type="slidenum">
              <a:rPr lang="en-US" altLang="en-US"/>
              <a:pPr>
                <a:defRPr/>
              </a:pPr>
              <a:t>‹#›</a:t>
            </a:fld>
            <a:endParaRPr lang="en-US" altLang="en-US"/>
          </a:p>
        </p:txBody>
      </p:sp>
    </p:spTree>
    <p:extLst>
      <p:ext uri="{BB962C8B-B14F-4D97-AF65-F5344CB8AC3E}">
        <p14:creationId xmlns:p14="http://schemas.microsoft.com/office/powerpoint/2010/main" val="31930936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0" y="990600"/>
            <a:ext cx="4267200" cy="5562600"/>
          </a:xfrm>
        </p:spPr>
        <p:txBody>
          <a:bodyPr/>
          <a:lstStyle>
            <a:lvl1pPr>
              <a:defRPr sz="2800">
                <a:effectLst>
                  <a:outerShdw blurRad="38100" dist="38100" dir="2700000" algn="tl">
                    <a:srgbClr val="000000">
                      <a:alpha val="43137"/>
                    </a:srgbClr>
                  </a:outerShdw>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90600"/>
            <a:ext cx="4267200" cy="5562600"/>
          </a:xfrm>
        </p:spPr>
        <p:txBody>
          <a:bodyPr/>
          <a:lstStyle>
            <a:lvl1pPr>
              <a:defRPr sz="2800">
                <a:effectLst>
                  <a:outerShdw blurRad="38100" dist="38100" dir="2700000" algn="tl">
                    <a:srgbClr val="000000">
                      <a:alpha val="43137"/>
                    </a:srgbClr>
                  </a:outerShdw>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
          <p:cNvSpPr>
            <a:spLocks noGrp="1" noChangeArrowheads="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endParaRPr lang="en-US" altLang="en-US"/>
          </a:p>
        </p:txBody>
      </p:sp>
      <p:sp>
        <p:nvSpPr>
          <p:cNvPr id="6" name="Rectangle 3"/>
          <p:cNvSpPr>
            <a:spLocks noGrp="1" noChangeArrowheads="1"/>
          </p:cNvSpPr>
          <p:nvPr>
            <p:ph type="ftr" sz="quarter" idx="11"/>
          </p:nvPr>
        </p:nvSpPr>
        <p:spPr/>
        <p:txBody>
          <a:bodyPr/>
          <a:lstStyle>
            <a:lvl1pPr>
              <a:defRPr>
                <a:effectLst>
                  <a:outerShdw blurRad="38100" dist="38100" dir="2700000" algn="tl">
                    <a:srgbClr val="000000">
                      <a:alpha val="43137"/>
                    </a:srgbClr>
                  </a:outerShdw>
                </a:effectLst>
              </a:defRPr>
            </a:lvl1pPr>
          </a:lstStyle>
          <a:p>
            <a:pPr>
              <a:defRPr/>
            </a:pPr>
            <a:endParaRPr lang="en-US" altLang="en-US"/>
          </a:p>
        </p:txBody>
      </p:sp>
      <p:sp>
        <p:nvSpPr>
          <p:cNvPr id="7" name="Rectangle 4"/>
          <p:cNvSpPr>
            <a:spLocks noGrp="1" noChangeArrowheads="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92F411BC-8220-4E7B-BD18-AD63FEF1D93F}" type="slidenum">
              <a:rPr lang="en-US" altLang="en-US"/>
              <a:pPr>
                <a:defRPr/>
              </a:pPr>
              <a:t>‹#›</a:t>
            </a:fld>
            <a:endParaRPr lang="en-US" altLang="en-US"/>
          </a:p>
        </p:txBody>
      </p:sp>
    </p:spTree>
    <p:extLst>
      <p:ext uri="{BB962C8B-B14F-4D97-AF65-F5344CB8AC3E}">
        <p14:creationId xmlns:p14="http://schemas.microsoft.com/office/powerpoint/2010/main" val="141389717"/>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533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990600"/>
            <a:ext cx="42672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990600"/>
            <a:ext cx="4267200" cy="2705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48100"/>
            <a:ext cx="4267200" cy="2705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3"/>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4"/>
          <p:cNvSpPr>
            <a:spLocks noGrp="1" noChangeArrowheads="1"/>
          </p:cNvSpPr>
          <p:nvPr>
            <p:ph type="sldNum" sz="quarter" idx="12"/>
          </p:nvPr>
        </p:nvSpPr>
        <p:spPr>
          <a:ln/>
        </p:spPr>
        <p:txBody>
          <a:bodyPr/>
          <a:lstStyle>
            <a:lvl1pPr>
              <a:defRPr/>
            </a:lvl1pPr>
          </a:lstStyle>
          <a:p>
            <a:pPr>
              <a:defRPr/>
            </a:pPr>
            <a:fld id="{2DC6E5DA-4F6B-47DB-96FF-A657B9710356}" type="slidenum">
              <a:rPr lang="en-US" altLang="en-US"/>
              <a:pPr>
                <a:defRPr/>
              </a:pPr>
              <a:t>‹#›</a:t>
            </a:fld>
            <a:endParaRPr lang="en-US" altLang="en-US"/>
          </a:p>
        </p:txBody>
      </p:sp>
    </p:spTree>
    <p:extLst>
      <p:ext uri="{BB962C8B-B14F-4D97-AF65-F5344CB8AC3E}">
        <p14:creationId xmlns:p14="http://schemas.microsoft.com/office/powerpoint/2010/main" val="4026896117"/>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lum/>
          </a:blip>
          <a:srcRect/>
          <a:stretch>
            <a:fillRect/>
          </a:stretch>
        </a:blip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dt" sz="half" idx="2"/>
          </p:nvPr>
        </p:nvSpPr>
        <p:spPr bwMode="auto">
          <a:xfrm>
            <a:off x="76200" y="6553200"/>
            <a:ext cx="1905000" cy="228600"/>
          </a:xfrm>
          <a:prstGeom prst="rect">
            <a:avLst/>
          </a:prstGeom>
          <a:noFill/>
          <a:ln w="9525">
            <a:noFill/>
            <a:miter lim="800000"/>
            <a:headEnd/>
            <a:tailEnd/>
          </a:ln>
          <a:effectLst/>
        </p:spPr>
        <p:txBody>
          <a:bodyPr vert="horz" wrap="none" lIns="84735" tIns="42368" rIns="84735" bIns="42368" numCol="1" anchor="ctr" anchorCtr="0" compatLnSpc="1">
            <a:prstTxWarp prst="textNoShape">
              <a:avLst/>
            </a:prstTxWarp>
          </a:bodyPr>
          <a:lstStyle>
            <a:lvl1pPr eaLnBrk="0" hangingPunct="0">
              <a:defRPr sz="1300">
                <a:latin typeface="Times New Roman" pitchFamily="18" charset="0"/>
              </a:defRPr>
            </a:lvl1pPr>
          </a:lstStyle>
          <a:p>
            <a:pPr>
              <a:defRPr/>
            </a:pPr>
            <a:endParaRPr lang="en-US" altLang="en-US"/>
          </a:p>
        </p:txBody>
      </p:sp>
      <p:sp>
        <p:nvSpPr>
          <p:cNvPr id="119811" name="Rectangle 3"/>
          <p:cNvSpPr>
            <a:spLocks noGrp="1" noChangeArrowheads="1"/>
          </p:cNvSpPr>
          <p:nvPr>
            <p:ph type="ftr" sz="quarter" idx="3"/>
          </p:nvPr>
        </p:nvSpPr>
        <p:spPr bwMode="auto">
          <a:xfrm>
            <a:off x="1981200" y="6553200"/>
            <a:ext cx="5715000" cy="228600"/>
          </a:xfrm>
          <a:prstGeom prst="rect">
            <a:avLst/>
          </a:prstGeom>
          <a:noFill/>
          <a:ln w="9525">
            <a:noFill/>
            <a:miter lim="800000"/>
            <a:headEnd/>
            <a:tailEnd/>
          </a:ln>
          <a:effectLst/>
        </p:spPr>
        <p:txBody>
          <a:bodyPr vert="horz" wrap="none" lIns="84735" tIns="42368" rIns="84735" bIns="42368" numCol="1" anchor="ctr" anchorCtr="0" compatLnSpc="1">
            <a:prstTxWarp prst="textNoShape">
              <a:avLst/>
            </a:prstTxWarp>
          </a:bodyPr>
          <a:lstStyle>
            <a:lvl1pPr algn="ctr" eaLnBrk="0" hangingPunct="0">
              <a:defRPr sz="1300">
                <a:solidFill>
                  <a:srgbClr val="336600"/>
                </a:solidFill>
                <a:latin typeface="Times New Roman" pitchFamily="18" charset="0"/>
              </a:defRPr>
            </a:lvl1pPr>
          </a:lstStyle>
          <a:p>
            <a:pPr>
              <a:defRPr/>
            </a:pPr>
            <a:endParaRPr lang="en-US" altLang="en-US"/>
          </a:p>
        </p:txBody>
      </p:sp>
      <p:sp>
        <p:nvSpPr>
          <p:cNvPr id="119812" name="Rectangle 4"/>
          <p:cNvSpPr>
            <a:spLocks noGrp="1" noChangeArrowheads="1"/>
          </p:cNvSpPr>
          <p:nvPr>
            <p:ph type="sldNum" sz="quarter" idx="4"/>
          </p:nvPr>
        </p:nvSpPr>
        <p:spPr bwMode="auto">
          <a:xfrm>
            <a:off x="7696200" y="6553200"/>
            <a:ext cx="1371600" cy="228600"/>
          </a:xfrm>
          <a:prstGeom prst="rect">
            <a:avLst/>
          </a:prstGeom>
          <a:noFill/>
          <a:ln w="9525">
            <a:noFill/>
            <a:miter lim="800000"/>
            <a:headEnd/>
            <a:tailEnd/>
          </a:ln>
          <a:effectLst/>
        </p:spPr>
        <p:txBody>
          <a:bodyPr vert="horz" wrap="none" lIns="84735" tIns="42368" rIns="84735" bIns="42368" numCol="1" anchor="ctr" anchorCtr="0" compatLnSpc="1">
            <a:prstTxWarp prst="textNoShape">
              <a:avLst/>
            </a:prstTxWarp>
          </a:bodyPr>
          <a:lstStyle>
            <a:lvl1pPr algn="r" eaLnBrk="0" hangingPunct="0">
              <a:defRPr sz="900" b="1"/>
            </a:lvl1pPr>
          </a:lstStyle>
          <a:p>
            <a:pPr>
              <a:defRPr/>
            </a:pPr>
            <a:fld id="{5E740310-8FB3-445A-BD7B-78C8AFBC845F}" type="slidenum">
              <a:rPr lang="en-US" altLang="en-US"/>
              <a:pPr>
                <a:defRPr/>
              </a:pPr>
              <a:t>‹#›</a:t>
            </a:fld>
            <a:endParaRPr lang="en-US" altLang="en-US"/>
          </a:p>
        </p:txBody>
      </p:sp>
      <p:sp>
        <p:nvSpPr>
          <p:cNvPr id="12293" name="Rectangle 6"/>
          <p:cNvSpPr>
            <a:spLocks noGrp="1" noChangeArrowheads="1"/>
          </p:cNvSpPr>
          <p:nvPr>
            <p:ph type="title"/>
          </p:nvPr>
        </p:nvSpPr>
        <p:spPr bwMode="auto">
          <a:xfrm>
            <a:off x="0" y="152400"/>
            <a:ext cx="9144000" cy="533400"/>
          </a:xfrm>
          <a:prstGeom prst="rect">
            <a:avLst/>
          </a:prstGeom>
          <a:noFill/>
          <a:ln w="9525">
            <a:noFill/>
            <a:miter lim="800000"/>
            <a:headEnd/>
            <a:tailEnd/>
          </a:ln>
        </p:spPr>
        <p:txBody>
          <a:bodyPr vert="horz" wrap="square" lIns="92039" tIns="45289" rIns="92039" bIns="45289" numCol="1" anchor="ctr" anchorCtr="0" compatLnSpc="1">
            <a:prstTxWarp prst="textNoShape">
              <a:avLst/>
            </a:prstTxWarp>
          </a:bodyPr>
          <a:lstStyle/>
          <a:p>
            <a:pPr lvl="0"/>
            <a:r>
              <a:rPr lang="en-US" altLang="en-US" dirty="0" smtClean="0"/>
              <a:t>Title: Cap All Words, Bold, Helvetica 32, </a:t>
            </a:r>
          </a:p>
        </p:txBody>
      </p:sp>
      <p:sp>
        <p:nvSpPr>
          <p:cNvPr id="12294" name="Rectangle 7"/>
          <p:cNvSpPr>
            <a:spLocks noGrp="1" noChangeArrowheads="1"/>
          </p:cNvSpPr>
          <p:nvPr>
            <p:ph type="body" idx="1"/>
          </p:nvPr>
        </p:nvSpPr>
        <p:spPr bwMode="auto">
          <a:xfrm>
            <a:off x="228600" y="990600"/>
            <a:ext cx="8686800" cy="5562600"/>
          </a:xfrm>
          <a:prstGeom prst="rect">
            <a:avLst/>
          </a:prstGeom>
          <a:noFill/>
          <a:ln w="9525">
            <a:noFill/>
            <a:miter lim="800000"/>
            <a:headEnd/>
            <a:tailEnd/>
          </a:ln>
        </p:spPr>
        <p:txBody>
          <a:bodyPr vert="horz" wrap="square" lIns="92039" tIns="45289" rIns="92039" bIns="45289" numCol="1" anchor="t" anchorCtr="0" compatLnSpc="1">
            <a:prstTxWarp prst="textNoShape">
              <a:avLst/>
            </a:prstTxWarp>
          </a:bodyPr>
          <a:lstStyle/>
          <a:p>
            <a:pPr lvl="0"/>
            <a:r>
              <a:rPr lang="en-US" altLang="en-US" dirty="0" smtClean="0"/>
              <a:t>Level one: int. cap, bold, </a:t>
            </a:r>
            <a:r>
              <a:rPr lang="en-US" altLang="en-US" dirty="0" err="1" smtClean="0"/>
              <a:t>helvetica</a:t>
            </a:r>
            <a:r>
              <a:rPr lang="en-US" altLang="en-US" dirty="0" smtClean="0"/>
              <a:t> 30, maroon</a:t>
            </a:r>
          </a:p>
          <a:p>
            <a:pPr lvl="1"/>
            <a:r>
              <a:rPr lang="en-US" altLang="en-US" dirty="0" smtClean="0"/>
              <a:t>Level two: initial cap, bold, </a:t>
            </a:r>
            <a:r>
              <a:rPr lang="en-US" altLang="en-US" dirty="0" err="1" smtClean="0"/>
              <a:t>helvetica</a:t>
            </a:r>
            <a:r>
              <a:rPr lang="en-US" altLang="en-US" dirty="0" smtClean="0"/>
              <a:t> 27, blue</a:t>
            </a:r>
          </a:p>
          <a:p>
            <a:pPr lvl="2"/>
            <a:r>
              <a:rPr lang="en-US" altLang="en-US" dirty="0" smtClean="0"/>
              <a:t>Level three: initial cap, bold, </a:t>
            </a:r>
            <a:r>
              <a:rPr lang="en-US" altLang="en-US" dirty="0" err="1" smtClean="0"/>
              <a:t>helvetica</a:t>
            </a:r>
            <a:r>
              <a:rPr lang="en-US" altLang="en-US" dirty="0" smtClean="0"/>
              <a:t> 24, green</a:t>
            </a:r>
          </a:p>
          <a:p>
            <a:pPr lvl="3"/>
            <a:r>
              <a:rPr lang="en-US" altLang="en-US" dirty="0" smtClean="0"/>
              <a:t>Level four	</a:t>
            </a:r>
          </a:p>
        </p:txBody>
      </p:sp>
    </p:spTree>
    <p:extLst>
      <p:ext uri="{BB962C8B-B14F-4D97-AF65-F5344CB8AC3E}">
        <p14:creationId xmlns:p14="http://schemas.microsoft.com/office/powerpoint/2010/main" val="270824394"/>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9638" rtl="0" eaLnBrk="0" fontAlgn="base" hangingPunct="0">
        <a:spcBef>
          <a:spcPct val="0"/>
        </a:spcBef>
        <a:spcAft>
          <a:spcPct val="0"/>
        </a:spcAft>
        <a:defRPr sz="2800">
          <a:solidFill>
            <a:schemeClr val="bg1"/>
          </a:solidFill>
          <a:effectLst>
            <a:outerShdw blurRad="38100" dist="38100" dir="2700000" algn="tl">
              <a:srgbClr val="000000">
                <a:alpha val="43137"/>
              </a:srgbClr>
            </a:outerShdw>
          </a:effectLst>
          <a:latin typeface="+mj-lt"/>
          <a:ea typeface="+mj-ea"/>
          <a:cs typeface="+mj-cs"/>
        </a:defRPr>
      </a:lvl1pPr>
      <a:lvl2pPr algn="ctr" defTabSz="909638" rtl="0" eaLnBrk="0" fontAlgn="base" hangingPunct="0">
        <a:spcBef>
          <a:spcPct val="0"/>
        </a:spcBef>
        <a:spcAft>
          <a:spcPct val="0"/>
        </a:spcAft>
        <a:defRPr sz="2800">
          <a:solidFill>
            <a:schemeClr val="bg1"/>
          </a:solidFill>
          <a:latin typeface="Arial Black" pitchFamily="34" charset="0"/>
          <a:cs typeface="Arial" charset="0"/>
        </a:defRPr>
      </a:lvl2pPr>
      <a:lvl3pPr algn="ctr" defTabSz="909638" rtl="0" eaLnBrk="0" fontAlgn="base" hangingPunct="0">
        <a:spcBef>
          <a:spcPct val="0"/>
        </a:spcBef>
        <a:spcAft>
          <a:spcPct val="0"/>
        </a:spcAft>
        <a:defRPr sz="2800">
          <a:solidFill>
            <a:schemeClr val="bg1"/>
          </a:solidFill>
          <a:latin typeface="Arial Black" pitchFamily="34" charset="0"/>
          <a:cs typeface="Arial" charset="0"/>
        </a:defRPr>
      </a:lvl3pPr>
      <a:lvl4pPr algn="ctr" defTabSz="909638" rtl="0" eaLnBrk="0" fontAlgn="base" hangingPunct="0">
        <a:spcBef>
          <a:spcPct val="0"/>
        </a:spcBef>
        <a:spcAft>
          <a:spcPct val="0"/>
        </a:spcAft>
        <a:defRPr sz="2800">
          <a:solidFill>
            <a:schemeClr val="bg1"/>
          </a:solidFill>
          <a:latin typeface="Arial Black" pitchFamily="34" charset="0"/>
          <a:cs typeface="Arial" charset="0"/>
        </a:defRPr>
      </a:lvl4pPr>
      <a:lvl5pPr algn="ctr" defTabSz="909638" rtl="0" eaLnBrk="0" fontAlgn="base" hangingPunct="0">
        <a:spcBef>
          <a:spcPct val="0"/>
        </a:spcBef>
        <a:spcAft>
          <a:spcPct val="0"/>
        </a:spcAft>
        <a:defRPr sz="2800">
          <a:solidFill>
            <a:schemeClr val="bg1"/>
          </a:solidFill>
          <a:latin typeface="Arial Black" pitchFamily="34" charset="0"/>
          <a:cs typeface="Arial" charset="0"/>
        </a:defRPr>
      </a:lvl5pPr>
      <a:lvl6pPr marL="457200" algn="ctr" defTabSz="909638" rtl="0" fontAlgn="base">
        <a:spcBef>
          <a:spcPct val="0"/>
        </a:spcBef>
        <a:spcAft>
          <a:spcPct val="0"/>
        </a:spcAft>
        <a:defRPr sz="2800">
          <a:solidFill>
            <a:schemeClr val="bg1"/>
          </a:solidFill>
          <a:latin typeface="Arial Black" pitchFamily="34" charset="0"/>
          <a:cs typeface="Arial" charset="0"/>
        </a:defRPr>
      </a:lvl6pPr>
      <a:lvl7pPr marL="914400" algn="ctr" defTabSz="909638" rtl="0" fontAlgn="base">
        <a:spcBef>
          <a:spcPct val="0"/>
        </a:spcBef>
        <a:spcAft>
          <a:spcPct val="0"/>
        </a:spcAft>
        <a:defRPr sz="2800">
          <a:solidFill>
            <a:schemeClr val="bg1"/>
          </a:solidFill>
          <a:latin typeface="Arial Black" pitchFamily="34" charset="0"/>
          <a:cs typeface="Arial" charset="0"/>
        </a:defRPr>
      </a:lvl7pPr>
      <a:lvl8pPr marL="1371600" algn="ctr" defTabSz="909638" rtl="0" fontAlgn="base">
        <a:spcBef>
          <a:spcPct val="0"/>
        </a:spcBef>
        <a:spcAft>
          <a:spcPct val="0"/>
        </a:spcAft>
        <a:defRPr sz="2800">
          <a:solidFill>
            <a:schemeClr val="bg1"/>
          </a:solidFill>
          <a:latin typeface="Arial Black" pitchFamily="34" charset="0"/>
          <a:cs typeface="Arial" charset="0"/>
        </a:defRPr>
      </a:lvl8pPr>
      <a:lvl9pPr marL="1828800" algn="ctr" defTabSz="909638" rtl="0" fontAlgn="base">
        <a:spcBef>
          <a:spcPct val="0"/>
        </a:spcBef>
        <a:spcAft>
          <a:spcPct val="0"/>
        </a:spcAft>
        <a:defRPr sz="2800">
          <a:solidFill>
            <a:schemeClr val="bg1"/>
          </a:solidFill>
          <a:latin typeface="Arial Black" pitchFamily="34" charset="0"/>
          <a:cs typeface="Arial" charset="0"/>
        </a:defRPr>
      </a:lvl9pPr>
    </p:titleStyle>
    <p:bodyStyle>
      <a:lvl1pPr marL="341313" indent="-341313" algn="l" defTabSz="909638" rtl="0" eaLnBrk="0" fontAlgn="base" hangingPunct="0">
        <a:spcBef>
          <a:spcPct val="20000"/>
        </a:spcBef>
        <a:spcAft>
          <a:spcPct val="0"/>
        </a:spcAft>
        <a:buClr>
          <a:schemeClr val="tx1"/>
        </a:buClr>
        <a:buSzPct val="115000"/>
        <a:buFont typeface="Arial" charset="0"/>
        <a:buChar char="•"/>
        <a:defRPr sz="2800" b="1">
          <a:solidFill>
            <a:srgbClr val="000000"/>
          </a:solidFill>
          <a:effectLst/>
          <a:latin typeface="+mn-lt"/>
          <a:ea typeface="+mn-ea"/>
          <a:cs typeface="+mn-cs"/>
        </a:defRPr>
      </a:lvl1pPr>
      <a:lvl2pPr marL="738188" indent="-284163" algn="l" defTabSz="909638" rtl="0" eaLnBrk="0" fontAlgn="base" hangingPunct="0">
        <a:spcBef>
          <a:spcPct val="20000"/>
        </a:spcBef>
        <a:spcAft>
          <a:spcPct val="0"/>
        </a:spcAft>
        <a:buClr>
          <a:schemeClr val="tx1"/>
        </a:buClr>
        <a:buSzPct val="100000"/>
        <a:buFont typeface="Arial" charset="0"/>
        <a:buChar char="–"/>
        <a:defRPr sz="2400">
          <a:solidFill>
            <a:schemeClr val="tx1"/>
          </a:solidFill>
          <a:latin typeface="+mn-lt"/>
          <a:cs typeface="+mn-cs"/>
        </a:defRPr>
      </a:lvl2pPr>
      <a:lvl3pPr marL="1138238" indent="-228600" algn="l" defTabSz="909638" rtl="0" eaLnBrk="0" fontAlgn="base" hangingPunct="0">
        <a:spcBef>
          <a:spcPct val="20000"/>
        </a:spcBef>
        <a:spcAft>
          <a:spcPct val="0"/>
        </a:spcAft>
        <a:buClr>
          <a:schemeClr val="tx1"/>
        </a:buClr>
        <a:buSzPct val="100000"/>
        <a:buFont typeface="Arial" charset="0"/>
        <a:buChar char="–"/>
        <a:defRPr sz="2000">
          <a:solidFill>
            <a:schemeClr val="tx1"/>
          </a:solidFill>
          <a:latin typeface="+mn-lt"/>
          <a:cs typeface="+mn-cs"/>
        </a:defRPr>
      </a:lvl3pPr>
      <a:lvl4pPr marL="1473200" indent="-209550" algn="l" defTabSz="909638" rtl="0" eaLnBrk="0" fontAlgn="base" hangingPunct="0">
        <a:spcBef>
          <a:spcPct val="20000"/>
        </a:spcBef>
        <a:spcAft>
          <a:spcPct val="0"/>
        </a:spcAft>
        <a:buSzPct val="100000"/>
        <a:buFont typeface="Arial" charset="0"/>
        <a:buChar char="–"/>
        <a:defRPr>
          <a:solidFill>
            <a:schemeClr val="tx1"/>
          </a:solidFill>
          <a:latin typeface="+mn-lt"/>
          <a:cs typeface="+mn-cs"/>
        </a:defRPr>
      </a:lvl4pPr>
      <a:lvl5pPr marL="1895475" indent="-211138" algn="l" defTabSz="909638" rtl="0" eaLnBrk="0" fontAlgn="base" hangingPunct="0">
        <a:spcBef>
          <a:spcPct val="20000"/>
        </a:spcBef>
        <a:spcAft>
          <a:spcPct val="0"/>
        </a:spcAft>
        <a:buSzPct val="100000"/>
        <a:buChar char="•"/>
        <a:defRPr>
          <a:solidFill>
            <a:schemeClr val="tx1"/>
          </a:solidFill>
          <a:latin typeface="Times New Roman" pitchFamily="18" charset="0"/>
          <a:cs typeface="+mn-cs"/>
        </a:defRPr>
      </a:lvl5pPr>
      <a:lvl6pPr marL="2352675" indent="-211138" algn="l" defTabSz="909638" rtl="0" fontAlgn="base">
        <a:spcBef>
          <a:spcPct val="20000"/>
        </a:spcBef>
        <a:spcAft>
          <a:spcPct val="0"/>
        </a:spcAft>
        <a:buSzPct val="100000"/>
        <a:buChar char="•"/>
        <a:defRPr>
          <a:solidFill>
            <a:schemeClr val="tx1"/>
          </a:solidFill>
          <a:latin typeface="Times New Roman" pitchFamily="18" charset="0"/>
          <a:cs typeface="+mn-cs"/>
        </a:defRPr>
      </a:lvl6pPr>
      <a:lvl7pPr marL="2809875" indent="-211138" algn="l" defTabSz="909638" rtl="0" fontAlgn="base">
        <a:spcBef>
          <a:spcPct val="20000"/>
        </a:spcBef>
        <a:spcAft>
          <a:spcPct val="0"/>
        </a:spcAft>
        <a:buSzPct val="100000"/>
        <a:buChar char="•"/>
        <a:defRPr>
          <a:solidFill>
            <a:schemeClr val="tx1"/>
          </a:solidFill>
          <a:latin typeface="Times New Roman" pitchFamily="18" charset="0"/>
          <a:cs typeface="+mn-cs"/>
        </a:defRPr>
      </a:lvl7pPr>
      <a:lvl8pPr marL="3267075" indent="-211138" algn="l" defTabSz="909638" rtl="0" fontAlgn="base">
        <a:spcBef>
          <a:spcPct val="20000"/>
        </a:spcBef>
        <a:spcAft>
          <a:spcPct val="0"/>
        </a:spcAft>
        <a:buSzPct val="100000"/>
        <a:buChar char="•"/>
        <a:defRPr>
          <a:solidFill>
            <a:schemeClr val="tx1"/>
          </a:solidFill>
          <a:latin typeface="Times New Roman" pitchFamily="18" charset="0"/>
          <a:cs typeface="+mn-cs"/>
        </a:defRPr>
      </a:lvl8pPr>
      <a:lvl9pPr marL="3724275" indent="-211138" algn="l" defTabSz="909638" rtl="0" fontAlgn="base">
        <a:spcBef>
          <a:spcPct val="20000"/>
        </a:spcBef>
        <a:spcAft>
          <a:spcPct val="0"/>
        </a:spcAft>
        <a:buSzPct val="100000"/>
        <a:buChar char="•"/>
        <a:defRPr>
          <a:solidFill>
            <a:schemeClr val="tx1"/>
          </a:solidFill>
          <a:latin typeface="Times New Roman"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1.wmf"/><Relationship Id="rId5" Type="http://schemas.openxmlformats.org/officeDocument/2006/relationships/image" Target="../media/image12.wmf"/><Relationship Id="rId6" Type="http://schemas.openxmlformats.org/officeDocument/2006/relationships/oleObject" Target="../embeddings/oleObject1.bin"/><Relationship Id="rId7"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5.emf"/><Relationship Id="rId5" Type="http://schemas.openxmlformats.org/officeDocument/2006/relationships/oleObject" Target="../embeddings/oleObject3.bin"/><Relationship Id="rId6"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 Id="rId3"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eg"/><Relationship Id="rId1" Type="http://schemas.openxmlformats.org/officeDocument/2006/relationships/slideLayout" Target="../slideLayouts/slideLayout3.xml"/><Relationship Id="rId2"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 Id="rId3"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package" Target="../embeddings/Microsoft_Visio_Drawing11111.vsdx"/><Relationship Id="rId4" Type="http://schemas.openxmlformats.org/officeDocument/2006/relationships/image" Target="../media/image19.emf"/><Relationship Id="rId5" Type="http://schemas.openxmlformats.org/officeDocument/2006/relationships/package" Target="../embeddings/Microsoft_Visio_Drawing22222.vsdx"/><Relationship Id="rId6" Type="http://schemas.openxmlformats.org/officeDocument/2006/relationships/image" Target="../media/image20.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52.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 Id="rId3" Type="http://schemas.openxmlformats.org/officeDocument/2006/relationships/image" Target="../media/image17.png"/></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24.emf"/><Relationship Id="rId5" Type="http://schemas.openxmlformats.org/officeDocument/2006/relationships/image" Target="../media/image25.jpeg"/><Relationship Id="rId6" Type="http://schemas.openxmlformats.org/officeDocument/2006/relationships/image" Target="../media/image26.jpeg"/><Relationship Id="rId7" Type="http://schemas.openxmlformats.org/officeDocument/2006/relationships/image" Target="../media/image27.jpeg"/><Relationship Id="rId8" Type="http://schemas.openxmlformats.org/officeDocument/2006/relationships/image" Target="../media/image11.wmf"/><Relationship Id="rId9" Type="http://schemas.openxmlformats.org/officeDocument/2006/relationships/image" Target="../media/image28.png"/><Relationship Id="rId10" Type="http://schemas.openxmlformats.org/officeDocument/2006/relationships/image" Target="../media/image16.png"/><Relationship Id="rId11" Type="http://schemas.openxmlformats.org/officeDocument/2006/relationships/image" Target="../media/image17.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 Id="rId3" Type="http://schemas.openxmlformats.org/officeDocument/2006/relationships/image" Target="../media/image1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63.x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emf"/><Relationship Id="rId5" Type="http://schemas.openxmlformats.org/officeDocument/2006/relationships/image" Target="../media/image33.emf"/><Relationship Id="rId1" Type="http://schemas.openxmlformats.org/officeDocument/2006/relationships/slideLayout" Target="../slideLayouts/slideLayout2.xml"/><Relationship Id="rId2" Type="http://schemas.openxmlformats.org/officeDocument/2006/relationships/image" Target="../media/image30.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w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5.emf"/><Relationship Id="rId5" Type="http://schemas.openxmlformats.org/officeDocument/2006/relationships/oleObject" Target="../embeddings/oleObject6.bin"/><Relationship Id="rId6" Type="http://schemas.openxmlformats.org/officeDocument/2006/relationships/image" Target="../media/image10.emf"/><Relationship Id="rId1" Type="http://schemas.openxmlformats.org/officeDocument/2006/relationships/vmlDrawing" Target="../drawings/vmlDrawing5.vml"/><Relationship Id="rId2"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png"/><Relationship Id="rId3" Type="http://schemas.openxmlformats.org/officeDocument/2006/relationships/image" Target="../media/image3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wmf"/><Relationship Id="rId1" Type="http://schemas.openxmlformats.org/officeDocument/2006/relationships/slideLayout" Target="../slideLayouts/slideLayout2.xml"/><Relationship Id="rId2" Type="http://schemas.openxmlformats.org/officeDocument/2006/relationships/image" Target="../media/image35.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ctrTitle"/>
          </p:nvPr>
        </p:nvSpPr>
        <p:spPr>
          <a:xfrm>
            <a:off x="152400" y="1905001"/>
            <a:ext cx="8839200" cy="761999"/>
          </a:xfrm>
        </p:spPr>
        <p:txBody>
          <a:bodyPr/>
          <a:lstStyle/>
          <a:p>
            <a:pPr eaLnBrk="1" hangingPunct="1">
              <a:defRPr/>
            </a:pPr>
            <a:r>
              <a:rPr lang="en-US" b="1" dirty="0">
                <a:effectLst/>
              </a:rPr>
              <a:t>CS295: Info </a:t>
            </a:r>
            <a:r>
              <a:rPr lang="en-US" b="1" dirty="0" smtClean="0">
                <a:effectLst/>
              </a:rPr>
              <a:t>Quality &amp; Entity Resolution</a:t>
            </a:r>
            <a:r>
              <a:rPr lang="en-US" b="1" dirty="0">
                <a:effectLst/>
              </a:rPr>
              <a:t/>
            </a:r>
            <a:br>
              <a:rPr lang="en-US" b="1" dirty="0">
                <a:effectLst/>
              </a:rPr>
            </a:br>
            <a:r>
              <a:rPr lang="en-US" b="1" dirty="0" smtClean="0">
                <a:effectLst/>
              </a:rPr>
              <a:t/>
            </a:r>
            <a:br>
              <a:rPr lang="en-US" b="1" dirty="0" smtClean="0">
                <a:effectLst/>
              </a:rPr>
            </a:br>
            <a:endParaRPr lang="en-US" dirty="0" smtClean="0">
              <a:solidFill>
                <a:schemeClr val="tx2"/>
              </a:solidFill>
              <a:effectLst/>
            </a:endParaRPr>
          </a:p>
        </p:txBody>
      </p:sp>
      <p:sp>
        <p:nvSpPr>
          <p:cNvPr id="423939" name="Rectangle 3"/>
          <p:cNvSpPr>
            <a:spLocks noGrp="1" noChangeArrowheads="1"/>
          </p:cNvSpPr>
          <p:nvPr>
            <p:ph type="subTitle" idx="1"/>
          </p:nvPr>
        </p:nvSpPr>
        <p:spPr>
          <a:xfrm>
            <a:off x="152400" y="2286000"/>
            <a:ext cx="8839200" cy="609600"/>
          </a:xfrm>
        </p:spPr>
        <p:txBody>
          <a:bodyPr/>
          <a:lstStyle/>
          <a:p>
            <a:pPr eaLnBrk="1" hangingPunct="1">
              <a:defRPr/>
            </a:pPr>
            <a:r>
              <a:rPr lang="en-US" dirty="0">
                <a:effectLst/>
              </a:rPr>
              <a:t>Course </a:t>
            </a:r>
            <a:r>
              <a:rPr lang="en-US" dirty="0" smtClean="0">
                <a:effectLst/>
              </a:rPr>
              <a:t>Introduction </a:t>
            </a:r>
            <a:r>
              <a:rPr lang="en-US" dirty="0"/>
              <a:t>S</a:t>
            </a:r>
            <a:r>
              <a:rPr lang="en-US" dirty="0" smtClean="0">
                <a:effectLst/>
              </a:rPr>
              <a:t>lides</a:t>
            </a:r>
          </a:p>
          <a:p>
            <a:pPr eaLnBrk="1" hangingPunct="1">
              <a:defRPr/>
            </a:pPr>
            <a:endParaRPr lang="en-US" sz="2400" b="0" dirty="0" smtClean="0">
              <a:effectLst/>
            </a:endParaRPr>
          </a:p>
          <a:p>
            <a:pPr eaLnBrk="1" hangingPunct="1">
              <a:defRPr/>
            </a:pPr>
            <a:r>
              <a:rPr lang="en-US" sz="2400" b="0" dirty="0" smtClean="0">
                <a:effectLst/>
              </a:rPr>
              <a:t>Dmitri V. Kalashnikov</a:t>
            </a:r>
          </a:p>
          <a:p>
            <a:pPr eaLnBrk="1" hangingPunct="1">
              <a:defRPr/>
            </a:pPr>
            <a:endParaRPr lang="en-US" sz="2400" b="0" dirty="0" smtClean="0">
              <a:effectLst/>
            </a:endParaRPr>
          </a:p>
          <a:p>
            <a:pPr eaLnBrk="1" hangingPunct="1">
              <a:defRPr/>
            </a:pPr>
            <a:r>
              <a:rPr lang="en-US" sz="2400" b="0" dirty="0" smtClean="0">
                <a:solidFill>
                  <a:schemeClr val="tx2"/>
                </a:solidFill>
              </a:rPr>
              <a:t>University of California, Irvine</a:t>
            </a:r>
            <a:br>
              <a:rPr lang="en-US" sz="2400" b="0" dirty="0" smtClean="0">
                <a:solidFill>
                  <a:schemeClr val="tx2"/>
                </a:solidFill>
              </a:rPr>
            </a:br>
            <a:r>
              <a:rPr lang="en-US" sz="2400" b="0" dirty="0" smtClean="0">
                <a:solidFill>
                  <a:schemeClr val="tx2"/>
                </a:solidFill>
              </a:rPr>
              <a:t>Spring 2013</a:t>
            </a:r>
            <a:r>
              <a:rPr lang="en-US" sz="2400" dirty="0">
                <a:solidFill>
                  <a:schemeClr val="tx2"/>
                </a:solidFill>
              </a:rPr>
              <a:t/>
            </a:r>
            <a:br>
              <a:rPr lang="en-US" sz="2400" dirty="0">
                <a:solidFill>
                  <a:schemeClr val="tx2"/>
                </a:solidFill>
              </a:rPr>
            </a:br>
            <a:endParaRPr lang="en-US" sz="2400" b="0" dirty="0" smtClean="0">
              <a:effectLst/>
            </a:endParaRPr>
          </a:p>
        </p:txBody>
      </p:sp>
      <p:sp>
        <p:nvSpPr>
          <p:cNvPr id="6" name="Rectangle 3"/>
          <p:cNvSpPr txBox="1">
            <a:spLocks noChangeArrowheads="1"/>
          </p:cNvSpPr>
          <p:nvPr/>
        </p:nvSpPr>
        <p:spPr bwMode="auto">
          <a:xfrm>
            <a:off x="228600" y="6477000"/>
            <a:ext cx="8839200" cy="304800"/>
          </a:xfrm>
          <a:prstGeom prst="rect">
            <a:avLst/>
          </a:prstGeom>
          <a:noFill/>
          <a:ln w="9525">
            <a:noFill/>
            <a:miter lim="800000"/>
            <a:headEnd/>
            <a:tailEnd/>
          </a:ln>
        </p:spPr>
        <p:txBody>
          <a:bodyPr vert="horz" wrap="square" lIns="92039" tIns="45289" rIns="92039" bIns="45289" numCol="1" anchor="t" anchorCtr="0" compatLnSpc="1">
            <a:prstTxWarp prst="textNoShape">
              <a:avLst/>
            </a:prstTxWarp>
          </a:bodyPr>
          <a:lstStyle>
            <a:lvl1pPr marL="0" indent="0" algn="ctr" defTabSz="909638" rtl="0" eaLnBrk="0" fontAlgn="base" hangingPunct="0">
              <a:spcBef>
                <a:spcPct val="20000"/>
              </a:spcBef>
              <a:spcAft>
                <a:spcPct val="0"/>
              </a:spcAft>
              <a:buClr>
                <a:schemeClr val="tx1"/>
              </a:buClr>
              <a:buSzPct val="115000"/>
              <a:buFont typeface="Arial" charset="0"/>
              <a:buNone/>
              <a:defRPr sz="2800" b="1">
                <a:solidFill>
                  <a:srgbClr val="000000"/>
                </a:solidFill>
                <a:effectLst>
                  <a:outerShdw blurRad="38100" dist="38100" dir="2700000" algn="tl">
                    <a:srgbClr val="000000">
                      <a:alpha val="43137"/>
                    </a:srgbClr>
                  </a:outerShdw>
                </a:effectLst>
                <a:latin typeface="+mn-lt"/>
                <a:ea typeface="+mn-ea"/>
                <a:cs typeface="+mn-cs"/>
              </a:defRPr>
            </a:lvl1pPr>
            <a:lvl2pPr marL="738188" indent="-284163" algn="l" defTabSz="909638" rtl="0" eaLnBrk="0" fontAlgn="base" hangingPunct="0">
              <a:spcBef>
                <a:spcPct val="20000"/>
              </a:spcBef>
              <a:spcAft>
                <a:spcPct val="0"/>
              </a:spcAft>
              <a:buClr>
                <a:schemeClr val="tx1"/>
              </a:buClr>
              <a:buSzPct val="100000"/>
              <a:buFont typeface="Arial" charset="0"/>
              <a:buChar char="–"/>
              <a:defRPr sz="2400">
                <a:solidFill>
                  <a:schemeClr val="tx1"/>
                </a:solidFill>
                <a:latin typeface="+mn-lt"/>
                <a:cs typeface="+mn-cs"/>
              </a:defRPr>
            </a:lvl2pPr>
            <a:lvl3pPr marL="1138238" indent="-228600" algn="l" defTabSz="909638" rtl="0" eaLnBrk="0" fontAlgn="base" hangingPunct="0">
              <a:spcBef>
                <a:spcPct val="20000"/>
              </a:spcBef>
              <a:spcAft>
                <a:spcPct val="0"/>
              </a:spcAft>
              <a:buClr>
                <a:schemeClr val="tx1"/>
              </a:buClr>
              <a:buSzPct val="100000"/>
              <a:buFont typeface="Arial" charset="0"/>
              <a:buChar char="–"/>
              <a:defRPr sz="2000">
                <a:solidFill>
                  <a:schemeClr val="tx1"/>
                </a:solidFill>
                <a:latin typeface="+mn-lt"/>
                <a:cs typeface="+mn-cs"/>
              </a:defRPr>
            </a:lvl3pPr>
            <a:lvl4pPr marL="1473200" indent="-209550" algn="l" defTabSz="909638" rtl="0" eaLnBrk="0" fontAlgn="base" hangingPunct="0">
              <a:spcBef>
                <a:spcPct val="20000"/>
              </a:spcBef>
              <a:spcAft>
                <a:spcPct val="0"/>
              </a:spcAft>
              <a:buSzPct val="100000"/>
              <a:buFont typeface="Arial" charset="0"/>
              <a:buChar char="–"/>
              <a:defRPr>
                <a:solidFill>
                  <a:schemeClr val="tx1"/>
                </a:solidFill>
                <a:latin typeface="+mn-lt"/>
                <a:cs typeface="+mn-cs"/>
              </a:defRPr>
            </a:lvl4pPr>
            <a:lvl5pPr marL="1895475" indent="-211138" algn="l" defTabSz="909638" rtl="0" eaLnBrk="0" fontAlgn="base" hangingPunct="0">
              <a:spcBef>
                <a:spcPct val="20000"/>
              </a:spcBef>
              <a:spcAft>
                <a:spcPct val="0"/>
              </a:spcAft>
              <a:buSzPct val="100000"/>
              <a:buChar char="•"/>
              <a:defRPr>
                <a:solidFill>
                  <a:schemeClr val="tx1"/>
                </a:solidFill>
                <a:latin typeface="Times New Roman" pitchFamily="18" charset="0"/>
                <a:cs typeface="+mn-cs"/>
              </a:defRPr>
            </a:lvl5pPr>
            <a:lvl6pPr marL="2352675" indent="-211138" algn="l" defTabSz="909638" rtl="0" fontAlgn="base">
              <a:spcBef>
                <a:spcPct val="20000"/>
              </a:spcBef>
              <a:spcAft>
                <a:spcPct val="0"/>
              </a:spcAft>
              <a:buSzPct val="100000"/>
              <a:buChar char="•"/>
              <a:defRPr>
                <a:solidFill>
                  <a:schemeClr val="tx1"/>
                </a:solidFill>
                <a:latin typeface="Times New Roman" pitchFamily="18" charset="0"/>
                <a:cs typeface="+mn-cs"/>
              </a:defRPr>
            </a:lvl6pPr>
            <a:lvl7pPr marL="2809875" indent="-211138" algn="l" defTabSz="909638" rtl="0" fontAlgn="base">
              <a:spcBef>
                <a:spcPct val="20000"/>
              </a:spcBef>
              <a:spcAft>
                <a:spcPct val="0"/>
              </a:spcAft>
              <a:buSzPct val="100000"/>
              <a:buChar char="•"/>
              <a:defRPr>
                <a:solidFill>
                  <a:schemeClr val="tx1"/>
                </a:solidFill>
                <a:latin typeface="Times New Roman" pitchFamily="18" charset="0"/>
                <a:cs typeface="+mn-cs"/>
              </a:defRPr>
            </a:lvl7pPr>
            <a:lvl8pPr marL="3267075" indent="-211138" algn="l" defTabSz="909638" rtl="0" fontAlgn="base">
              <a:spcBef>
                <a:spcPct val="20000"/>
              </a:spcBef>
              <a:spcAft>
                <a:spcPct val="0"/>
              </a:spcAft>
              <a:buSzPct val="100000"/>
              <a:buChar char="•"/>
              <a:defRPr>
                <a:solidFill>
                  <a:schemeClr val="tx1"/>
                </a:solidFill>
                <a:latin typeface="Times New Roman" pitchFamily="18" charset="0"/>
                <a:cs typeface="+mn-cs"/>
              </a:defRPr>
            </a:lvl8pPr>
            <a:lvl9pPr marL="3724275" indent="-211138" algn="l" defTabSz="909638" rtl="0" fontAlgn="base">
              <a:spcBef>
                <a:spcPct val="20000"/>
              </a:spcBef>
              <a:spcAft>
                <a:spcPct val="0"/>
              </a:spcAft>
              <a:buSzPct val="100000"/>
              <a:buChar char="•"/>
              <a:defRPr>
                <a:solidFill>
                  <a:schemeClr val="tx1"/>
                </a:solidFill>
                <a:latin typeface="Times New Roman" pitchFamily="18" charset="0"/>
                <a:cs typeface="+mn-cs"/>
              </a:defRPr>
            </a:lvl9pPr>
          </a:lstStyle>
          <a:p>
            <a:pPr eaLnBrk="1" hangingPunct="1">
              <a:defRPr/>
            </a:pPr>
            <a:r>
              <a:rPr lang="en-US" sz="1200" b="0" dirty="0" smtClean="0">
                <a:solidFill>
                  <a:schemeClr val="bg1">
                    <a:lumMod val="50000"/>
                  </a:schemeClr>
                </a:solidFill>
                <a:effectLst/>
              </a:rPr>
              <a:t>Copyright © Dmitri V. Kalashnikov, 2013</a:t>
            </a:r>
            <a:endParaRPr lang="en-US" sz="1100" b="0" dirty="0" smtClean="0">
              <a:solidFill>
                <a:schemeClr val="bg1">
                  <a:lumMod val="50000"/>
                </a:schemeClr>
              </a:solidFill>
              <a:effectLs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pPr eaLnBrk="1" hangingPunct="1">
              <a:defRPr/>
            </a:pPr>
            <a:r>
              <a:rPr lang="en-US" dirty="0" smtClean="0">
                <a:effectLst/>
              </a:rPr>
              <a:t>Presenting Experiments</a:t>
            </a:r>
            <a:endParaRPr lang="en-US" dirty="0">
              <a:effectLst/>
            </a:endParaRPr>
          </a:p>
        </p:txBody>
      </p:sp>
      <p:sp>
        <p:nvSpPr>
          <p:cNvPr id="444419" name="Rectangle 3"/>
          <p:cNvSpPr>
            <a:spLocks noGrp="1" noChangeArrowheads="1"/>
          </p:cNvSpPr>
          <p:nvPr>
            <p:ph idx="1"/>
          </p:nvPr>
        </p:nvSpPr>
        <p:spPr>
          <a:xfrm>
            <a:off x="76200" y="990600"/>
            <a:ext cx="8991600" cy="5486400"/>
          </a:xfrm>
        </p:spPr>
        <p:txBody>
          <a:bodyPr/>
          <a:lstStyle/>
          <a:p>
            <a:pPr eaLnBrk="1" hangingPunct="1">
              <a:defRPr/>
            </a:pPr>
            <a:r>
              <a:rPr lang="en-US" dirty="0" smtClean="0">
                <a:effectLst/>
              </a:rPr>
              <a:t>Presenting experiments</a:t>
            </a:r>
          </a:p>
          <a:p>
            <a:pPr lvl="1" eaLnBrk="1" hangingPunct="1">
              <a:defRPr/>
            </a:pPr>
            <a:r>
              <a:rPr lang="en-US" dirty="0" smtClean="0"/>
              <a:t>A presentation is </a:t>
            </a:r>
            <a:r>
              <a:rPr lang="en-US" b="1" dirty="0" smtClean="0"/>
              <a:t>incomplete</a:t>
            </a:r>
            <a:r>
              <a:rPr lang="en-US" dirty="0" smtClean="0"/>
              <a:t> without covering experiments</a:t>
            </a:r>
          </a:p>
          <a:p>
            <a:pPr lvl="2" eaLnBrk="1" hangingPunct="1">
              <a:defRPr/>
            </a:pPr>
            <a:r>
              <a:rPr lang="en-US" dirty="0"/>
              <a:t>W</a:t>
            </a:r>
            <a:r>
              <a:rPr lang="en-US" dirty="0" smtClean="0"/>
              <a:t>e want to see experiments!</a:t>
            </a:r>
          </a:p>
          <a:p>
            <a:pPr lvl="1" eaLnBrk="1" hangingPunct="1">
              <a:defRPr/>
            </a:pPr>
            <a:r>
              <a:rPr lang="en-US" dirty="0" smtClean="0"/>
              <a:t>Explain </a:t>
            </a:r>
          </a:p>
          <a:p>
            <a:pPr lvl="2" eaLnBrk="1" hangingPunct="1">
              <a:defRPr/>
            </a:pPr>
            <a:r>
              <a:rPr lang="en-US" dirty="0" smtClean="0"/>
              <a:t>Datasets</a:t>
            </a:r>
            <a:endParaRPr lang="en-US" dirty="0"/>
          </a:p>
          <a:p>
            <a:pPr lvl="2" eaLnBrk="1" hangingPunct="1">
              <a:defRPr/>
            </a:pPr>
            <a:r>
              <a:rPr lang="en-US" dirty="0" smtClean="0"/>
              <a:t>Setup</a:t>
            </a:r>
            <a:endParaRPr lang="en-US" dirty="0"/>
          </a:p>
          <a:p>
            <a:pPr lvl="2" eaLnBrk="1" hangingPunct="1">
              <a:defRPr/>
            </a:pPr>
            <a:r>
              <a:rPr lang="en-US" dirty="0"/>
              <a:t>P</a:t>
            </a:r>
            <a:r>
              <a:rPr lang="en-US" dirty="0" smtClean="0"/>
              <a:t>lots </a:t>
            </a:r>
            <a:r>
              <a:rPr lang="en-US" dirty="0" smtClean="0">
                <a:effectLst/>
              </a:rPr>
              <a:t>(analyze results)</a:t>
            </a:r>
          </a:p>
          <a:p>
            <a:pPr lvl="1" eaLnBrk="1" hangingPunct="1">
              <a:defRPr/>
            </a:pPr>
            <a:r>
              <a:rPr lang="en-US" dirty="0" smtClean="0"/>
              <a:t>Analyze experiments </a:t>
            </a:r>
            <a:r>
              <a:rPr lang="en-US" dirty="0">
                <a:solidFill>
                  <a:schemeClr val="bg2"/>
                </a:solidFill>
              </a:rPr>
              <a:t>[if you can]</a:t>
            </a:r>
            <a:endParaRPr lang="en-US" dirty="0" smtClean="0"/>
          </a:p>
          <a:p>
            <a:pPr lvl="2" eaLnBrk="1" hangingPunct="1">
              <a:defRPr/>
            </a:pPr>
            <a:r>
              <a:rPr lang="en-US" dirty="0" smtClean="0"/>
              <a:t>Explain what do you like about the experiments</a:t>
            </a:r>
          </a:p>
          <a:p>
            <a:pPr lvl="3" eaLnBrk="1" hangingPunct="1">
              <a:defRPr/>
            </a:pPr>
            <a:r>
              <a:rPr lang="en-US" dirty="0" smtClean="0">
                <a:effectLst/>
              </a:rPr>
              <a:t>Have authors done something unusually well in your view?</a:t>
            </a:r>
          </a:p>
          <a:p>
            <a:pPr lvl="2" eaLnBrk="1" hangingPunct="1">
              <a:defRPr/>
            </a:pPr>
            <a:r>
              <a:rPr lang="en-US" dirty="0" smtClean="0">
                <a:solidFill>
                  <a:schemeClr val="accent5">
                    <a:lumMod val="50000"/>
                  </a:schemeClr>
                </a:solidFill>
              </a:rPr>
              <a:t>Criticize experiments</a:t>
            </a:r>
            <a:endParaRPr lang="en-US" dirty="0" smtClean="0">
              <a:solidFill>
                <a:schemeClr val="bg2"/>
              </a:solidFill>
            </a:endParaRPr>
          </a:p>
          <a:p>
            <a:pPr lvl="3" eaLnBrk="1" hangingPunct="1">
              <a:defRPr/>
            </a:pPr>
            <a:r>
              <a:rPr lang="en-US" sz="1600" dirty="0" smtClean="0">
                <a:effectLst/>
              </a:rPr>
              <a:t>Large enough data? </a:t>
            </a:r>
          </a:p>
          <a:p>
            <a:pPr lvl="3" eaLnBrk="1" hangingPunct="1">
              <a:defRPr/>
            </a:pPr>
            <a:r>
              <a:rPr lang="en-US" sz="1600" dirty="0" smtClean="0">
                <a:effectLst/>
              </a:rPr>
              <a:t>Something else should be tested? </a:t>
            </a:r>
          </a:p>
          <a:p>
            <a:pPr lvl="3" eaLnBrk="1" hangingPunct="1">
              <a:defRPr/>
            </a:pPr>
            <a:r>
              <a:rPr lang="en-US" sz="1600" dirty="0" smtClean="0">
                <a:effectLst/>
              </a:rPr>
              <a:t>Curve trends in plots explained well? </a:t>
            </a:r>
          </a:p>
        </p:txBody>
      </p:sp>
      <p:sp>
        <p:nvSpPr>
          <p:cNvPr id="12291" name="Slide Number Placeholder 5"/>
          <p:cNvSpPr>
            <a:spLocks noGrp="1"/>
          </p:cNvSpPr>
          <p:nvPr>
            <p:ph type="sldNum" sz="quarter" idx="12"/>
          </p:nvPr>
        </p:nvSpPr>
        <p:spPr>
          <a:noFill/>
        </p:spPr>
        <p:txBody>
          <a:bodyPr/>
          <a:lstStyle/>
          <a:p>
            <a:pPr defTabSz="841375"/>
            <a:fld id="{7131EF6E-0521-49B8-943C-D684EBD16F3A}" type="slidenum">
              <a:rPr lang="en-US" altLang="en-US" smtClean="0"/>
              <a:pPr defTabSz="841375"/>
              <a:t>10</a:t>
            </a:fld>
            <a:endParaRPr lang="en-US" altLang="en-US" smtClean="0"/>
          </a:p>
        </p:txBody>
      </p:sp>
    </p:spTree>
    <p:extLst>
      <p:ext uri="{BB962C8B-B14F-4D97-AF65-F5344CB8AC3E}">
        <p14:creationId xmlns:p14="http://schemas.microsoft.com/office/powerpoint/2010/main" val="37869964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3-31 at 21.27.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35" y="1143000"/>
            <a:ext cx="9144000" cy="5001758"/>
          </a:xfrm>
          <a:prstGeom prst="rect">
            <a:avLst/>
          </a:prstGeom>
        </p:spPr>
      </p:pic>
      <p:sp>
        <p:nvSpPr>
          <p:cNvPr id="444418" name="Rectangle 2"/>
          <p:cNvSpPr>
            <a:spLocks noGrp="1" noChangeArrowheads="1"/>
          </p:cNvSpPr>
          <p:nvPr>
            <p:ph type="title"/>
          </p:nvPr>
        </p:nvSpPr>
        <p:spPr/>
        <p:txBody>
          <a:bodyPr/>
          <a:lstStyle/>
          <a:p>
            <a:pPr eaLnBrk="1" hangingPunct="1">
              <a:defRPr/>
            </a:pPr>
            <a:r>
              <a:rPr lang="en-US" dirty="0" smtClean="0"/>
              <a:t>Who wants to present next?</a:t>
            </a:r>
          </a:p>
        </p:txBody>
      </p:sp>
      <p:sp>
        <p:nvSpPr>
          <p:cNvPr id="12291" name="Slide Number Placeholder 5"/>
          <p:cNvSpPr>
            <a:spLocks noGrp="1"/>
          </p:cNvSpPr>
          <p:nvPr>
            <p:ph type="sldNum" sz="quarter" idx="12"/>
          </p:nvPr>
        </p:nvSpPr>
        <p:spPr>
          <a:noFill/>
        </p:spPr>
        <p:txBody>
          <a:bodyPr/>
          <a:lstStyle/>
          <a:p>
            <a:pPr defTabSz="841375"/>
            <a:fld id="{7131EF6E-0521-49B8-943C-D684EBD16F3A}" type="slidenum">
              <a:rPr lang="en-US" altLang="en-US" smtClean="0"/>
              <a:pPr defTabSz="841375"/>
              <a:t>11</a:t>
            </a:fld>
            <a:endParaRPr lang="en-US" altLang="en-US" smtClean="0"/>
          </a:p>
        </p:txBody>
      </p:sp>
      <p:sp>
        <p:nvSpPr>
          <p:cNvPr id="2" name="Oval 1"/>
          <p:cNvSpPr/>
          <p:nvPr/>
        </p:nvSpPr>
        <p:spPr bwMode="auto">
          <a:xfrm>
            <a:off x="2209800" y="3276600"/>
            <a:ext cx="2438400" cy="609600"/>
          </a:xfrm>
          <a:prstGeom prst="ellipse">
            <a:avLst/>
          </a:prstGeom>
          <a:noFill/>
          <a:ln w="44450" cap="flat" cmpd="sng" algn="ctr">
            <a:solidFill>
              <a:srgbClr val="FF0000"/>
            </a:solidFill>
            <a:prstDash val="solid"/>
            <a:round/>
            <a:headEnd type="none" w="med" len="med"/>
            <a:tailEnd type="none" w="med" len="med"/>
          </a:ln>
          <a:effectLst/>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5548734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pPr eaLnBrk="1" hangingPunct="1">
              <a:defRPr/>
            </a:pPr>
            <a:r>
              <a:rPr lang="en-US" dirty="0" smtClean="0"/>
              <a:t>Talk Overview</a:t>
            </a:r>
          </a:p>
        </p:txBody>
      </p:sp>
      <p:sp>
        <p:nvSpPr>
          <p:cNvPr id="444419" name="Rectangle 3"/>
          <p:cNvSpPr>
            <a:spLocks noGrp="1" noChangeArrowheads="1"/>
          </p:cNvSpPr>
          <p:nvPr>
            <p:ph idx="1"/>
          </p:nvPr>
        </p:nvSpPr>
        <p:spPr>
          <a:xfrm>
            <a:off x="762000" y="1143000"/>
            <a:ext cx="7543800" cy="5334000"/>
          </a:xfrm>
        </p:spPr>
        <p:txBody>
          <a:bodyPr/>
          <a:lstStyle/>
          <a:p>
            <a:pPr eaLnBrk="1" hangingPunct="1">
              <a:buFontTx/>
              <a:buChar char="•"/>
              <a:defRPr/>
            </a:pPr>
            <a:r>
              <a:rPr lang="en-US" dirty="0" smtClean="0">
                <a:effectLst/>
              </a:rPr>
              <a:t>Class organizational issues</a:t>
            </a:r>
          </a:p>
          <a:p>
            <a:pPr eaLnBrk="1" hangingPunct="1">
              <a:buFont typeface="Wingdings" pitchFamily="2" charset="2"/>
              <a:buChar char="Ø"/>
              <a:defRPr/>
            </a:pPr>
            <a:r>
              <a:rPr lang="en-US" dirty="0">
                <a:effectLst/>
              </a:rPr>
              <a:t>Intro to </a:t>
            </a:r>
            <a:r>
              <a:rPr lang="en-US" dirty="0" smtClean="0">
                <a:effectLst/>
              </a:rPr>
              <a:t>Entity Resolution</a:t>
            </a:r>
          </a:p>
        </p:txBody>
      </p:sp>
      <p:sp>
        <p:nvSpPr>
          <p:cNvPr id="12291" name="Slide Number Placeholder 5"/>
          <p:cNvSpPr>
            <a:spLocks noGrp="1"/>
          </p:cNvSpPr>
          <p:nvPr>
            <p:ph type="sldNum" sz="quarter" idx="12"/>
          </p:nvPr>
        </p:nvSpPr>
        <p:spPr>
          <a:noFill/>
        </p:spPr>
        <p:txBody>
          <a:bodyPr/>
          <a:lstStyle/>
          <a:p>
            <a:pPr defTabSz="841375"/>
            <a:fld id="{7131EF6E-0521-49B8-943C-D684EBD16F3A}" type="slidenum">
              <a:rPr lang="en-US" altLang="en-US" smtClean="0"/>
              <a:pPr defTabSz="841375"/>
              <a:t>12</a:t>
            </a:fld>
            <a:endParaRPr lang="en-US" altLang="en-US" smtClean="0"/>
          </a:p>
        </p:txBody>
      </p:sp>
    </p:spTree>
    <p:extLst>
      <p:ext uri="{BB962C8B-B14F-4D97-AF65-F5344CB8AC3E}">
        <p14:creationId xmlns:p14="http://schemas.microsoft.com/office/powerpoint/2010/main" val="21608972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76200" y="990600"/>
            <a:ext cx="8991600" cy="21336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lIns="100012" tIns="49212" rIns="100012" bIns="49212" anchor="ctr"/>
          <a:lstStyle/>
          <a:p>
            <a:pPr eaLnBrk="0" hangingPunct="0">
              <a:defRPr/>
            </a:pPr>
            <a:endParaRPr lang="en-US"/>
          </a:p>
        </p:txBody>
      </p:sp>
      <p:sp>
        <p:nvSpPr>
          <p:cNvPr id="10" name="Rectangle 2"/>
          <p:cNvSpPr>
            <a:spLocks noChangeArrowheads="1"/>
          </p:cNvSpPr>
          <p:nvPr/>
        </p:nvSpPr>
        <p:spPr bwMode="auto">
          <a:xfrm>
            <a:off x="76200" y="3200400"/>
            <a:ext cx="4419600" cy="35052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lIns="100012" tIns="49212" rIns="100012" bIns="49212" anchor="ctr"/>
          <a:lstStyle/>
          <a:p>
            <a:pPr eaLnBrk="0" hangingPunct="0">
              <a:defRPr/>
            </a:pPr>
            <a:endParaRPr lang="en-US"/>
          </a:p>
        </p:txBody>
      </p:sp>
      <p:sp>
        <p:nvSpPr>
          <p:cNvPr id="434178" name="Rectangle 2"/>
          <p:cNvSpPr>
            <a:spLocks noGrp="1" noChangeArrowheads="1"/>
          </p:cNvSpPr>
          <p:nvPr>
            <p:ph type="title"/>
          </p:nvPr>
        </p:nvSpPr>
        <p:spPr/>
        <p:txBody>
          <a:bodyPr/>
          <a:lstStyle/>
          <a:p>
            <a:pPr eaLnBrk="1" hangingPunct="1">
              <a:defRPr/>
            </a:pPr>
            <a:r>
              <a:rPr lang="en-US" dirty="0" smtClean="0"/>
              <a:t>Data Processing Flow</a:t>
            </a:r>
          </a:p>
        </p:txBody>
      </p:sp>
      <p:sp>
        <p:nvSpPr>
          <p:cNvPr id="12" name="Content Placeholder 11"/>
          <p:cNvSpPr>
            <a:spLocks noGrp="1"/>
          </p:cNvSpPr>
          <p:nvPr>
            <p:ph idx="1"/>
          </p:nvPr>
        </p:nvSpPr>
        <p:spPr>
          <a:xfrm>
            <a:off x="-228600" y="3200400"/>
            <a:ext cx="4876800" cy="3352800"/>
          </a:xfrm>
        </p:spPr>
        <p:txBody>
          <a:bodyPr/>
          <a:lstStyle/>
          <a:p>
            <a:pPr>
              <a:buNone/>
            </a:pPr>
            <a:r>
              <a:rPr lang="en-US" dirty="0" smtClean="0">
                <a:effectLst/>
              </a:rPr>
              <a:t>    Data</a:t>
            </a:r>
          </a:p>
          <a:p>
            <a:pPr lvl="1">
              <a:buFont typeface="Wingdings" pitchFamily="2" charset="2"/>
              <a:buChar char="§"/>
            </a:pPr>
            <a:r>
              <a:rPr lang="en-US" dirty="0" smtClean="0"/>
              <a:t>Organizations &amp; People collect large amounts of data</a:t>
            </a:r>
          </a:p>
          <a:p>
            <a:pPr lvl="1">
              <a:buFont typeface="Wingdings" pitchFamily="2" charset="2"/>
              <a:buChar char="§"/>
            </a:pPr>
            <a:r>
              <a:rPr lang="en-US" dirty="0" smtClean="0"/>
              <a:t>Many types of data</a:t>
            </a:r>
          </a:p>
          <a:p>
            <a:pPr lvl="2"/>
            <a:r>
              <a:rPr lang="en-US" dirty="0" smtClean="0"/>
              <a:t>Textual</a:t>
            </a:r>
          </a:p>
          <a:p>
            <a:pPr lvl="2"/>
            <a:r>
              <a:rPr lang="en-US" dirty="0" smtClean="0"/>
              <a:t>Semi structured</a:t>
            </a:r>
          </a:p>
          <a:p>
            <a:pPr lvl="2"/>
            <a:r>
              <a:rPr lang="en-US" dirty="0" smtClean="0"/>
              <a:t>Multimodal</a:t>
            </a:r>
            <a:endParaRPr lang="en-US" dirty="0"/>
          </a:p>
        </p:txBody>
      </p:sp>
      <p:sp>
        <p:nvSpPr>
          <p:cNvPr id="1027" name="Slide Number Placeholder 5"/>
          <p:cNvSpPr>
            <a:spLocks noGrp="1"/>
          </p:cNvSpPr>
          <p:nvPr>
            <p:ph type="sldNum" sz="quarter" idx="12"/>
          </p:nvPr>
        </p:nvSpPr>
        <p:spPr/>
        <p:txBody>
          <a:bodyPr/>
          <a:lstStyle/>
          <a:p>
            <a:pPr defTabSz="841375">
              <a:defRPr/>
            </a:pPr>
            <a:fld id="{DE105D47-3D6E-4E31-AC6D-8DE6975DFD84}" type="slidenum">
              <a:rPr lang="en-US" altLang="en-US">
                <a:effectLst>
                  <a:outerShdw blurRad="38100" dist="38100" dir="2700000" algn="tl">
                    <a:srgbClr val="000000">
                      <a:alpha val="43137"/>
                    </a:srgbClr>
                  </a:outerShdw>
                </a:effectLst>
              </a:rPr>
              <a:pPr defTabSz="841375">
                <a:defRPr/>
              </a:pPr>
              <a:t>13</a:t>
            </a:fld>
            <a:endParaRPr lang="en-US" altLang="en-US">
              <a:effectLst>
                <a:outerShdw blurRad="38100" dist="38100" dir="2700000" algn="tl">
                  <a:srgbClr val="000000">
                    <a:alpha val="43137"/>
                  </a:srgbClr>
                </a:outerShdw>
              </a:effectLst>
            </a:endParaRPr>
          </a:p>
        </p:txBody>
      </p:sp>
      <p:sp>
        <p:nvSpPr>
          <p:cNvPr id="7" name="Right Arrow 6"/>
          <p:cNvSpPr/>
          <p:nvPr/>
        </p:nvSpPr>
        <p:spPr bwMode="auto">
          <a:xfrm>
            <a:off x="2590800" y="1676400"/>
            <a:ext cx="838200" cy="533400"/>
          </a:xfrm>
          <a:prstGeom prst="rightArrow">
            <a:avLst/>
          </a:prstGeom>
          <a:solidFill>
            <a:srgbClr val="FF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defTabSz="912813" eaLnBrk="0" hangingPunct="0">
              <a:defRPr/>
            </a:pPr>
            <a:endParaRPr lang="en-US"/>
          </a:p>
        </p:txBody>
      </p:sp>
      <p:grpSp>
        <p:nvGrpSpPr>
          <p:cNvPr id="23" name="Group 22"/>
          <p:cNvGrpSpPr/>
          <p:nvPr/>
        </p:nvGrpSpPr>
        <p:grpSpPr>
          <a:xfrm>
            <a:off x="381000" y="1447800"/>
            <a:ext cx="2057400" cy="1066800"/>
            <a:chOff x="228600" y="1447800"/>
            <a:chExt cx="2057400" cy="1066800"/>
          </a:xfrm>
        </p:grpSpPr>
        <p:sp>
          <p:nvSpPr>
            <p:cNvPr id="13" name="Flowchart: Magnetic Disk 12"/>
            <p:cNvSpPr/>
            <p:nvPr/>
          </p:nvSpPr>
          <p:spPr bwMode="auto">
            <a:xfrm>
              <a:off x="228600" y="1447800"/>
              <a:ext cx="2057400" cy="1066800"/>
            </a:xfrm>
            <a:prstGeom prst="flowChartMagneticDisk">
              <a:avLst/>
            </a:prstGeom>
            <a:solidFill>
              <a:srgbClr val="FFFFB7"/>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228600" y="1905000"/>
              <a:ext cx="2057400" cy="461665"/>
            </a:xfrm>
            <a:prstGeom prst="rect">
              <a:avLst/>
            </a:prstGeom>
            <a:noFill/>
          </p:spPr>
          <p:txBody>
            <a:bodyPr wrap="square" rtlCol="0">
              <a:spAutoFit/>
            </a:bodyPr>
            <a:lstStyle/>
            <a:p>
              <a:pPr algn="ctr"/>
              <a:r>
                <a:rPr lang="en-US" sz="2400" b="1" dirty="0" smtClean="0"/>
                <a:t>Data</a:t>
              </a:r>
              <a:endParaRPr lang="en-US" sz="2400" b="1" dirty="0"/>
            </a:p>
          </p:txBody>
        </p:sp>
      </p:grpSp>
      <p:grpSp>
        <p:nvGrpSpPr>
          <p:cNvPr id="20" name="Group 19"/>
          <p:cNvGrpSpPr/>
          <p:nvPr/>
        </p:nvGrpSpPr>
        <p:grpSpPr>
          <a:xfrm>
            <a:off x="3581400" y="1447800"/>
            <a:ext cx="2057400" cy="1066800"/>
            <a:chOff x="3886200" y="1447800"/>
            <a:chExt cx="2057400" cy="1066800"/>
          </a:xfrm>
        </p:grpSpPr>
        <p:sp>
          <p:nvSpPr>
            <p:cNvPr id="16" name="Rectangle 15"/>
            <p:cNvSpPr/>
            <p:nvPr/>
          </p:nvSpPr>
          <p:spPr bwMode="auto">
            <a:xfrm>
              <a:off x="3886200" y="1447800"/>
              <a:ext cx="2057400" cy="1066800"/>
            </a:xfrm>
            <a:prstGeom prst="rect">
              <a:avLst/>
            </a:prstGeom>
            <a:solidFill>
              <a:srgbClr val="B3DE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01600" prst="riblet"/>
            </a:sp3d>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TextBox 16"/>
            <p:cNvSpPr txBox="1"/>
            <p:nvPr/>
          </p:nvSpPr>
          <p:spPr>
            <a:xfrm>
              <a:off x="3886200" y="1748135"/>
              <a:ext cx="2057400" cy="461665"/>
            </a:xfrm>
            <a:prstGeom prst="rect">
              <a:avLst/>
            </a:prstGeom>
            <a:noFill/>
          </p:spPr>
          <p:txBody>
            <a:bodyPr wrap="square" rtlCol="0">
              <a:spAutoFit/>
            </a:bodyPr>
            <a:lstStyle/>
            <a:p>
              <a:pPr algn="ctr"/>
              <a:r>
                <a:rPr lang="en-US" sz="2400" b="1" dirty="0" smtClean="0"/>
                <a:t>Analysis</a:t>
              </a:r>
              <a:endParaRPr lang="en-US" sz="2400" b="1" dirty="0"/>
            </a:p>
          </p:txBody>
        </p:sp>
      </p:grpSp>
      <p:sp>
        <p:nvSpPr>
          <p:cNvPr id="19" name="Right Arrow 18"/>
          <p:cNvSpPr/>
          <p:nvPr/>
        </p:nvSpPr>
        <p:spPr bwMode="auto">
          <a:xfrm>
            <a:off x="5791200" y="1676400"/>
            <a:ext cx="838200" cy="533400"/>
          </a:xfrm>
          <a:prstGeom prst="rightArrow">
            <a:avLst/>
          </a:prstGeom>
          <a:solidFill>
            <a:srgbClr val="FF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defTabSz="912813" eaLnBrk="0" hangingPunct="0">
              <a:defRPr/>
            </a:pPr>
            <a:endParaRPr lang="en-US"/>
          </a:p>
        </p:txBody>
      </p:sp>
      <p:grpSp>
        <p:nvGrpSpPr>
          <p:cNvPr id="22" name="Group 21"/>
          <p:cNvGrpSpPr/>
          <p:nvPr/>
        </p:nvGrpSpPr>
        <p:grpSpPr>
          <a:xfrm>
            <a:off x="6781800" y="1447800"/>
            <a:ext cx="2057400" cy="1066800"/>
            <a:chOff x="6629400" y="1447800"/>
            <a:chExt cx="2057400" cy="1066800"/>
          </a:xfrm>
        </p:grpSpPr>
        <p:sp>
          <p:nvSpPr>
            <p:cNvPr id="18" name="Rectangle 17"/>
            <p:cNvSpPr/>
            <p:nvPr/>
          </p:nvSpPr>
          <p:spPr bwMode="auto">
            <a:xfrm>
              <a:off x="6629400" y="1447800"/>
              <a:ext cx="2057400" cy="1066800"/>
            </a:xfrm>
            <a:prstGeom prst="rect">
              <a:avLst/>
            </a:prstGeom>
            <a:solidFill>
              <a:srgbClr val="FFC1C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01600" prst="riblet"/>
            </a:sp3d>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6629400" y="1752600"/>
              <a:ext cx="2057400" cy="461665"/>
            </a:xfrm>
            <a:prstGeom prst="rect">
              <a:avLst/>
            </a:prstGeom>
            <a:noFill/>
          </p:spPr>
          <p:txBody>
            <a:bodyPr wrap="square" rtlCol="0">
              <a:spAutoFit/>
            </a:bodyPr>
            <a:lstStyle/>
            <a:p>
              <a:pPr algn="ctr"/>
              <a:r>
                <a:rPr lang="en-US" sz="2400" b="1" dirty="0" smtClean="0"/>
                <a:t>Decisions</a:t>
              </a:r>
              <a:endParaRPr lang="en-US" sz="2400" b="1" dirty="0"/>
            </a:p>
          </p:txBody>
        </p:sp>
      </p:grpSp>
      <p:sp>
        <p:nvSpPr>
          <p:cNvPr id="24" name="Rectangle 2"/>
          <p:cNvSpPr>
            <a:spLocks noChangeArrowheads="1"/>
          </p:cNvSpPr>
          <p:nvPr/>
        </p:nvSpPr>
        <p:spPr bwMode="auto">
          <a:xfrm>
            <a:off x="4572000" y="3200400"/>
            <a:ext cx="4480560" cy="35052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lIns="100012" tIns="49212" rIns="100012" bIns="49212" anchor="ctr"/>
          <a:lstStyle/>
          <a:p>
            <a:pPr eaLnBrk="0" hangingPunct="0">
              <a:defRPr/>
            </a:pPr>
            <a:endParaRPr lang="en-US"/>
          </a:p>
        </p:txBody>
      </p:sp>
      <p:sp>
        <p:nvSpPr>
          <p:cNvPr id="25" name="Content Placeholder 11"/>
          <p:cNvSpPr txBox="1">
            <a:spLocks/>
          </p:cNvSpPr>
          <p:nvPr/>
        </p:nvSpPr>
        <p:spPr bwMode="auto">
          <a:xfrm>
            <a:off x="4267200" y="3200400"/>
            <a:ext cx="4876800" cy="2971800"/>
          </a:xfrm>
          <a:prstGeom prst="rect">
            <a:avLst/>
          </a:prstGeom>
          <a:noFill/>
          <a:ln w="9525">
            <a:noFill/>
            <a:miter lim="800000"/>
            <a:headEnd/>
            <a:tailEnd/>
          </a:ln>
        </p:spPr>
        <p:txBody>
          <a:bodyPr vert="horz" wrap="square" lIns="92039" tIns="45289" rIns="92039" bIns="45289" numCol="1" anchor="t" anchorCtr="0" compatLnSpc="1">
            <a:prstTxWarp prst="textNoShape">
              <a:avLst/>
            </a:prstTxWarp>
          </a:bodyPr>
          <a:lstStyle/>
          <a:p>
            <a:pPr marL="341313" marR="0" lvl="0" indent="-341313" algn="l" defTabSz="909638" rtl="0" eaLnBrk="0" fontAlgn="base" latinLnBrk="0" hangingPunct="0">
              <a:lnSpc>
                <a:spcPct val="100000"/>
              </a:lnSpc>
              <a:spcBef>
                <a:spcPct val="20000"/>
              </a:spcBef>
              <a:spcAft>
                <a:spcPct val="0"/>
              </a:spcAft>
              <a:buClr>
                <a:schemeClr val="tx1"/>
              </a:buClr>
              <a:buSzPct val="115000"/>
              <a:buFont typeface="Arial" charset="0"/>
              <a:buNone/>
              <a:tabLst/>
              <a:defRPr/>
            </a:pPr>
            <a:r>
              <a:rPr kumimoji="0" lang="en-US" sz="2800" b="1" i="0" u="none" strike="noStrike" kern="0" cap="none" spc="0" normalizeH="0" baseline="0" noProof="0" dirty="0" smtClean="0">
                <a:ln>
                  <a:noFill/>
                </a:ln>
                <a:solidFill>
                  <a:srgbClr val="000000"/>
                </a:solidFill>
                <a:uLnTx/>
                <a:uFillTx/>
                <a:latin typeface="+mn-lt"/>
                <a:ea typeface="+mn-ea"/>
                <a:cs typeface="+mn-cs"/>
              </a:rPr>
              <a:t>    Analysis</a:t>
            </a:r>
          </a:p>
          <a:p>
            <a:pPr marL="738188" marR="0" lvl="1" indent="-284163" algn="l" defTabSz="909638" rtl="0" eaLnBrk="0" fontAlgn="base" latinLnBrk="0" hangingPunct="0">
              <a:lnSpc>
                <a:spcPct val="100000"/>
              </a:lnSpc>
              <a:spcBef>
                <a:spcPct val="20000"/>
              </a:spcBef>
              <a:spcAft>
                <a:spcPct val="0"/>
              </a:spcAft>
              <a:buClr>
                <a:schemeClr val="tx1"/>
              </a:buClr>
              <a:buSzPct val="100000"/>
              <a:buFont typeface="Wingdings" pitchFamily="2" charset="2"/>
              <a:buChar char="§"/>
              <a:tabLst/>
              <a:defRPr/>
            </a:pPr>
            <a:r>
              <a:rPr kumimoji="0" lang="en-US" sz="2400" b="0" i="0" u="none" strike="noStrike" kern="0" cap="none" spc="0" normalizeH="0" baseline="0" noProof="0" dirty="0" smtClean="0">
                <a:ln>
                  <a:noFill/>
                </a:ln>
                <a:solidFill>
                  <a:schemeClr val="tx1"/>
                </a:solidFill>
                <a:effectLst/>
                <a:uLnTx/>
                <a:uFillTx/>
                <a:latin typeface="+mn-lt"/>
                <a:cs typeface="+mn-cs"/>
              </a:rPr>
              <a:t>Data</a:t>
            </a:r>
            <a:r>
              <a:rPr kumimoji="0" lang="en-US" sz="2400" b="0" i="0" u="none" strike="noStrike" kern="0" cap="none" spc="0" normalizeH="0" noProof="0" dirty="0" smtClean="0">
                <a:ln>
                  <a:noFill/>
                </a:ln>
                <a:solidFill>
                  <a:schemeClr val="tx1"/>
                </a:solidFill>
                <a:effectLst/>
                <a:uLnTx/>
                <a:uFillTx/>
                <a:latin typeface="+mn-lt"/>
                <a:cs typeface="+mn-cs"/>
              </a:rPr>
              <a:t> is analyzed for a variety of purposes</a:t>
            </a:r>
          </a:p>
          <a:p>
            <a:pPr marL="1195388" lvl="2" indent="-284163" defTabSz="909638" eaLnBrk="0" hangingPunct="0">
              <a:spcBef>
                <a:spcPct val="20000"/>
              </a:spcBef>
              <a:buClr>
                <a:schemeClr val="tx1"/>
              </a:buClr>
              <a:buSzPct val="100000"/>
              <a:buFont typeface="Arial" charset="0"/>
              <a:buChar char="–"/>
            </a:pPr>
            <a:r>
              <a:rPr lang="en-US" kern="0" baseline="0" dirty="0" smtClean="0">
                <a:latin typeface="+mn-lt"/>
                <a:cs typeface="+mn-cs"/>
              </a:rPr>
              <a:t>Automated analysis: Data </a:t>
            </a:r>
            <a:r>
              <a:rPr lang="en-US" kern="0" dirty="0" smtClean="0">
                <a:latin typeface="+mn-lt"/>
                <a:cs typeface="+mn-cs"/>
              </a:rPr>
              <a:t>M</a:t>
            </a:r>
            <a:r>
              <a:rPr lang="en-US" kern="0" baseline="0" dirty="0" smtClean="0">
                <a:latin typeface="+mn-lt"/>
                <a:cs typeface="+mn-cs"/>
              </a:rPr>
              <a:t>ining</a:t>
            </a:r>
          </a:p>
          <a:p>
            <a:pPr marL="1195388" lvl="2" indent="-284163" defTabSz="909638" eaLnBrk="0" hangingPunct="0">
              <a:spcBef>
                <a:spcPct val="20000"/>
              </a:spcBef>
              <a:buClr>
                <a:schemeClr val="tx1"/>
              </a:buClr>
              <a:buSzPct val="100000"/>
              <a:buFont typeface="Arial" charset="0"/>
              <a:buChar char="–"/>
            </a:pPr>
            <a:r>
              <a:rPr kumimoji="0" lang="en-US" b="0" i="0" u="none" strike="noStrike" kern="0" cap="none" spc="0" normalizeH="0" noProof="0" dirty="0" smtClean="0">
                <a:ln>
                  <a:noFill/>
                </a:ln>
                <a:solidFill>
                  <a:schemeClr val="tx1"/>
                </a:solidFill>
                <a:effectLst/>
                <a:uLnTx/>
                <a:uFillTx/>
                <a:latin typeface="+mn-lt"/>
                <a:cs typeface="+mn-cs"/>
              </a:rPr>
              <a:t>Human in the loop: OLAP</a:t>
            </a:r>
          </a:p>
          <a:p>
            <a:pPr marL="1195388" lvl="2" indent="-284163" defTabSz="909638" eaLnBrk="0" hangingPunct="0">
              <a:spcBef>
                <a:spcPct val="20000"/>
              </a:spcBef>
              <a:buClr>
                <a:schemeClr val="tx1"/>
              </a:buClr>
              <a:buSzPct val="100000"/>
              <a:buFont typeface="Arial" charset="0"/>
              <a:buChar char="–"/>
            </a:pPr>
            <a:r>
              <a:rPr lang="en-US" kern="0" baseline="0" dirty="0" smtClean="0">
                <a:latin typeface="+mn-lt"/>
                <a:cs typeface="+mn-cs"/>
              </a:rPr>
              <a:t>Ad hoc</a:t>
            </a:r>
          </a:p>
          <a:p>
            <a:pPr marL="738188" lvl="1" indent="-284163" defTabSz="909638" eaLnBrk="0" hangingPunct="0">
              <a:spcBef>
                <a:spcPct val="20000"/>
              </a:spcBef>
              <a:buClr>
                <a:schemeClr val="tx1"/>
              </a:buClr>
              <a:buSzPct val="100000"/>
              <a:buFont typeface="Wingdings" pitchFamily="2" charset="2"/>
              <a:buChar char="§"/>
            </a:pPr>
            <a:r>
              <a:rPr lang="en-US" sz="2400" kern="0" dirty="0" smtClean="0"/>
              <a:t>Analysis for </a:t>
            </a:r>
            <a:r>
              <a:rPr kumimoji="0" lang="en-US" sz="2400" b="0" i="0" u="none" strike="noStrike" kern="0" cap="none" spc="0" normalizeH="0" noProof="0" dirty="0" smtClean="0">
                <a:ln>
                  <a:noFill/>
                </a:ln>
                <a:solidFill>
                  <a:schemeClr val="tx1"/>
                </a:solidFill>
                <a:effectLst/>
                <a:uLnTx/>
                <a:uFillTx/>
                <a:latin typeface="+mn-lt"/>
                <a:cs typeface="+mn-cs"/>
              </a:rPr>
              <a:t>Decision Making</a:t>
            </a:r>
          </a:p>
          <a:p>
            <a:pPr marL="1195388" lvl="2" indent="-284163" defTabSz="909638" eaLnBrk="0" hangingPunct="0">
              <a:spcBef>
                <a:spcPct val="20000"/>
              </a:spcBef>
              <a:buClr>
                <a:schemeClr val="tx1"/>
              </a:buClr>
              <a:buSzPct val="100000"/>
              <a:buFont typeface="Arial" charset="0"/>
              <a:buChar char="–"/>
            </a:pPr>
            <a:r>
              <a:rPr lang="en-US" sz="2000" kern="0" baseline="0" dirty="0" smtClean="0">
                <a:latin typeface="+mn-lt"/>
                <a:cs typeface="+mn-cs"/>
              </a:rPr>
              <a:t>Business Decision Making</a:t>
            </a:r>
          </a:p>
          <a:p>
            <a:pPr marL="1195388" lvl="2" indent="-284163" defTabSz="909638" eaLnBrk="0" hangingPunct="0">
              <a:spcBef>
                <a:spcPct val="20000"/>
              </a:spcBef>
              <a:buClr>
                <a:schemeClr val="tx1"/>
              </a:buClr>
              <a:buSzPct val="100000"/>
              <a:buFont typeface="Arial" charset="0"/>
              <a:buChar char="–"/>
            </a:pPr>
            <a:r>
              <a:rPr lang="en-US" sz="2000" kern="0" dirty="0" smtClean="0">
                <a:latin typeface="+mn-lt"/>
                <a:cs typeface="+mn-cs"/>
              </a:rPr>
              <a:t>E</a:t>
            </a:r>
            <a:r>
              <a:rPr kumimoji="0" lang="en-US" sz="2000" b="0" i="0" u="none" strike="noStrike" kern="0" cap="none" spc="0" normalizeH="0" noProof="0" dirty="0" err="1" smtClean="0">
                <a:ln>
                  <a:noFill/>
                </a:ln>
                <a:solidFill>
                  <a:schemeClr val="tx1"/>
                </a:solidFill>
                <a:effectLst/>
                <a:uLnTx/>
                <a:uFillTx/>
                <a:latin typeface="+mn-lt"/>
                <a:cs typeface="+mn-cs"/>
              </a:rPr>
              <a:t>tc</a:t>
            </a:r>
            <a:endParaRPr kumimoji="0" lang="en-US" sz="2000" b="0" i="0" u="none" strike="noStrike" kern="0" cap="none" spc="0" normalizeH="0" baseline="0" noProof="0" dirty="0">
              <a:ln>
                <a:noFill/>
              </a:ln>
              <a:solidFill>
                <a:schemeClr val="tx1"/>
              </a:solidFill>
              <a:effectLst/>
              <a:uLnTx/>
              <a:uFillTx/>
              <a:latin typeface="+mn-lt"/>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76200" y="990600"/>
            <a:ext cx="8991600" cy="21336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lIns="100012" tIns="49212" rIns="100012" bIns="49212" anchor="ctr"/>
          <a:lstStyle/>
          <a:p>
            <a:pPr eaLnBrk="0" hangingPunct="0">
              <a:defRPr/>
            </a:pPr>
            <a:endParaRPr lang="en-US"/>
          </a:p>
        </p:txBody>
      </p:sp>
      <p:sp>
        <p:nvSpPr>
          <p:cNvPr id="10" name="Rectangle 2"/>
          <p:cNvSpPr>
            <a:spLocks noChangeArrowheads="1"/>
          </p:cNvSpPr>
          <p:nvPr/>
        </p:nvSpPr>
        <p:spPr bwMode="auto">
          <a:xfrm>
            <a:off x="76200" y="3200400"/>
            <a:ext cx="8991600" cy="35814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lIns="100012" tIns="49212" rIns="100012" bIns="49212" anchor="ctr"/>
          <a:lstStyle/>
          <a:p>
            <a:pPr eaLnBrk="0" hangingPunct="0">
              <a:defRPr/>
            </a:pPr>
            <a:endParaRPr lang="en-US"/>
          </a:p>
        </p:txBody>
      </p:sp>
      <p:sp>
        <p:nvSpPr>
          <p:cNvPr id="434178" name="Rectangle 2"/>
          <p:cNvSpPr>
            <a:spLocks noGrp="1" noChangeArrowheads="1"/>
          </p:cNvSpPr>
          <p:nvPr>
            <p:ph type="title"/>
          </p:nvPr>
        </p:nvSpPr>
        <p:spPr/>
        <p:txBody>
          <a:bodyPr/>
          <a:lstStyle/>
          <a:p>
            <a:pPr eaLnBrk="1" hangingPunct="1">
              <a:defRPr/>
            </a:pPr>
            <a:r>
              <a:rPr lang="en-US" sz="2600" dirty="0" smtClean="0"/>
              <a:t>Quality of decisions depends on quality of data</a:t>
            </a:r>
          </a:p>
        </p:txBody>
      </p:sp>
      <p:sp>
        <p:nvSpPr>
          <p:cNvPr id="12" name="Content Placeholder 11"/>
          <p:cNvSpPr>
            <a:spLocks noGrp="1"/>
          </p:cNvSpPr>
          <p:nvPr>
            <p:ph idx="1"/>
          </p:nvPr>
        </p:nvSpPr>
        <p:spPr>
          <a:xfrm>
            <a:off x="152400" y="3200400"/>
            <a:ext cx="8839200" cy="3200400"/>
          </a:xfrm>
        </p:spPr>
        <p:txBody>
          <a:bodyPr/>
          <a:lstStyle/>
          <a:p>
            <a:r>
              <a:rPr lang="en-US" dirty="0" smtClean="0">
                <a:effectLst/>
              </a:rPr>
              <a:t>Quality of data is critical</a:t>
            </a:r>
          </a:p>
          <a:p>
            <a:r>
              <a:rPr lang="en-US" dirty="0" smtClean="0">
                <a:effectLst/>
              </a:rPr>
              <a:t>$1 Billion market </a:t>
            </a:r>
          </a:p>
          <a:p>
            <a:pPr lvl="1"/>
            <a:r>
              <a:rPr lang="en-US" dirty="0" smtClean="0">
                <a:effectLst/>
              </a:rPr>
              <a:t>Estimated by Forrester </a:t>
            </a:r>
            <a:r>
              <a:rPr lang="en-US" dirty="0" smtClean="0">
                <a:effectLst/>
              </a:rPr>
              <a:t>Group (2008)</a:t>
            </a:r>
          </a:p>
          <a:p>
            <a:pPr lvl="1"/>
            <a:r>
              <a:rPr lang="en-US" dirty="0" smtClean="0">
                <a:effectLst/>
              </a:rPr>
              <a:t>$35.5 Billion for Database and Data integration (IDC 2011)  </a:t>
            </a:r>
            <a:endParaRPr lang="en-US" dirty="0" smtClean="0">
              <a:effectLst/>
            </a:endParaRPr>
          </a:p>
          <a:p>
            <a:r>
              <a:rPr lang="en-US" dirty="0" smtClean="0">
                <a:effectLst/>
              </a:rPr>
              <a:t>Data Quality</a:t>
            </a:r>
          </a:p>
          <a:p>
            <a:pPr lvl="1"/>
            <a:r>
              <a:rPr lang="en-US" dirty="0" smtClean="0"/>
              <a:t>Very old research area (over 50 years)</a:t>
            </a:r>
          </a:p>
          <a:p>
            <a:pPr lvl="1"/>
            <a:r>
              <a:rPr lang="en-US" dirty="0" smtClean="0">
                <a:effectLst/>
              </a:rPr>
              <a:t>But “small”, not organized and structured well </a:t>
            </a:r>
          </a:p>
          <a:p>
            <a:pPr lvl="2"/>
            <a:r>
              <a:rPr lang="en-US" sz="1600" dirty="0" smtClean="0"/>
              <a:t>E.g., n</a:t>
            </a:r>
            <a:r>
              <a:rPr lang="en-US" sz="1600" dirty="0" smtClean="0">
                <a:effectLst/>
              </a:rPr>
              <a:t>o comprehensive “big picture” textbook exists yet!</a:t>
            </a:r>
            <a:endParaRPr lang="en-US" sz="1600" dirty="0">
              <a:effectLst/>
            </a:endParaRPr>
          </a:p>
        </p:txBody>
      </p:sp>
      <p:sp>
        <p:nvSpPr>
          <p:cNvPr id="1027" name="Slide Number Placeholder 5"/>
          <p:cNvSpPr>
            <a:spLocks noGrp="1"/>
          </p:cNvSpPr>
          <p:nvPr>
            <p:ph type="sldNum" sz="quarter" idx="12"/>
          </p:nvPr>
        </p:nvSpPr>
        <p:spPr/>
        <p:txBody>
          <a:bodyPr/>
          <a:lstStyle/>
          <a:p>
            <a:pPr defTabSz="841375">
              <a:defRPr/>
            </a:pPr>
            <a:fld id="{DE105D47-3D6E-4E31-AC6D-8DE6975DFD84}" type="slidenum">
              <a:rPr lang="en-US" altLang="en-US">
                <a:effectLst>
                  <a:outerShdw blurRad="38100" dist="38100" dir="2700000" algn="tl">
                    <a:srgbClr val="000000">
                      <a:alpha val="43137"/>
                    </a:srgbClr>
                  </a:outerShdw>
                </a:effectLst>
              </a:rPr>
              <a:pPr defTabSz="841375">
                <a:defRPr/>
              </a:pPr>
              <a:t>14</a:t>
            </a:fld>
            <a:endParaRPr lang="en-US" altLang="en-US">
              <a:effectLst>
                <a:outerShdw blurRad="38100" dist="38100" dir="2700000" algn="tl">
                  <a:srgbClr val="000000">
                    <a:alpha val="43137"/>
                  </a:srgbClr>
                </a:outerShdw>
              </a:effectLst>
            </a:endParaRPr>
          </a:p>
        </p:txBody>
      </p:sp>
      <p:sp>
        <p:nvSpPr>
          <p:cNvPr id="7" name="Right Arrow 6"/>
          <p:cNvSpPr/>
          <p:nvPr/>
        </p:nvSpPr>
        <p:spPr bwMode="auto">
          <a:xfrm>
            <a:off x="2590800" y="1676400"/>
            <a:ext cx="838200" cy="533400"/>
          </a:xfrm>
          <a:prstGeom prst="rightArrow">
            <a:avLst/>
          </a:prstGeom>
          <a:solidFill>
            <a:srgbClr val="FF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defTabSz="912813" eaLnBrk="0" hangingPunct="0">
              <a:defRPr/>
            </a:pPr>
            <a:endParaRPr lang="en-US"/>
          </a:p>
        </p:txBody>
      </p:sp>
      <p:grpSp>
        <p:nvGrpSpPr>
          <p:cNvPr id="2" name="Group 22"/>
          <p:cNvGrpSpPr/>
          <p:nvPr/>
        </p:nvGrpSpPr>
        <p:grpSpPr>
          <a:xfrm>
            <a:off x="304800" y="1447800"/>
            <a:ext cx="2133600" cy="1143000"/>
            <a:chOff x="152400" y="1447800"/>
            <a:chExt cx="2133600" cy="1143000"/>
          </a:xfrm>
        </p:grpSpPr>
        <p:sp>
          <p:nvSpPr>
            <p:cNvPr id="13" name="Flowchart: Magnetic Disk 12"/>
            <p:cNvSpPr/>
            <p:nvPr/>
          </p:nvSpPr>
          <p:spPr bwMode="auto">
            <a:xfrm>
              <a:off x="228600" y="1447800"/>
              <a:ext cx="2057400" cy="1066800"/>
            </a:xfrm>
            <a:prstGeom prst="flowChartMagneticDisk">
              <a:avLst/>
            </a:prstGeom>
            <a:solidFill>
              <a:srgbClr val="FFFFB7"/>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152400" y="1759803"/>
              <a:ext cx="2057400" cy="830997"/>
            </a:xfrm>
            <a:prstGeom prst="rect">
              <a:avLst/>
            </a:prstGeom>
            <a:noFill/>
          </p:spPr>
          <p:txBody>
            <a:bodyPr wrap="square" rtlCol="0">
              <a:spAutoFit/>
            </a:bodyPr>
            <a:lstStyle/>
            <a:p>
              <a:pPr algn="ctr"/>
              <a:r>
                <a:rPr lang="en-US" sz="2400" b="1" dirty="0" smtClean="0"/>
                <a:t>Quality of Data</a:t>
              </a:r>
              <a:endParaRPr lang="en-US" sz="2400" b="1" dirty="0"/>
            </a:p>
          </p:txBody>
        </p:sp>
      </p:grpSp>
      <p:grpSp>
        <p:nvGrpSpPr>
          <p:cNvPr id="3" name="Group 19"/>
          <p:cNvGrpSpPr/>
          <p:nvPr/>
        </p:nvGrpSpPr>
        <p:grpSpPr>
          <a:xfrm>
            <a:off x="3581400" y="1447800"/>
            <a:ext cx="2057400" cy="1066800"/>
            <a:chOff x="3886200" y="1447800"/>
            <a:chExt cx="2057400" cy="1066800"/>
          </a:xfrm>
        </p:grpSpPr>
        <p:sp>
          <p:nvSpPr>
            <p:cNvPr id="16" name="Rectangle 15"/>
            <p:cNvSpPr/>
            <p:nvPr/>
          </p:nvSpPr>
          <p:spPr bwMode="auto">
            <a:xfrm>
              <a:off x="3886200" y="1447800"/>
              <a:ext cx="2057400" cy="1066800"/>
            </a:xfrm>
            <a:prstGeom prst="rect">
              <a:avLst/>
            </a:prstGeom>
            <a:solidFill>
              <a:srgbClr val="B3DE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01600" prst="riblet"/>
            </a:sp3d>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TextBox 16"/>
            <p:cNvSpPr txBox="1"/>
            <p:nvPr/>
          </p:nvSpPr>
          <p:spPr>
            <a:xfrm>
              <a:off x="3886200" y="1524000"/>
              <a:ext cx="2057400" cy="830997"/>
            </a:xfrm>
            <a:prstGeom prst="rect">
              <a:avLst/>
            </a:prstGeom>
            <a:noFill/>
          </p:spPr>
          <p:txBody>
            <a:bodyPr wrap="square" rtlCol="0">
              <a:spAutoFit/>
            </a:bodyPr>
            <a:lstStyle/>
            <a:p>
              <a:pPr algn="ctr"/>
              <a:r>
                <a:rPr lang="en-US" sz="2400" b="1" dirty="0" smtClean="0"/>
                <a:t>Quality of Analysis</a:t>
              </a:r>
              <a:endParaRPr lang="en-US" sz="2400" b="1" dirty="0"/>
            </a:p>
          </p:txBody>
        </p:sp>
      </p:grpSp>
      <p:sp>
        <p:nvSpPr>
          <p:cNvPr id="19" name="Right Arrow 18"/>
          <p:cNvSpPr/>
          <p:nvPr/>
        </p:nvSpPr>
        <p:spPr bwMode="auto">
          <a:xfrm>
            <a:off x="5791200" y="1676400"/>
            <a:ext cx="838200" cy="533400"/>
          </a:xfrm>
          <a:prstGeom prst="rightArrow">
            <a:avLst/>
          </a:prstGeom>
          <a:solidFill>
            <a:srgbClr val="FF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defTabSz="912813" eaLnBrk="0" hangingPunct="0">
              <a:defRPr/>
            </a:pPr>
            <a:endParaRPr lang="en-US"/>
          </a:p>
        </p:txBody>
      </p:sp>
      <p:grpSp>
        <p:nvGrpSpPr>
          <p:cNvPr id="4" name="Group 21"/>
          <p:cNvGrpSpPr/>
          <p:nvPr/>
        </p:nvGrpSpPr>
        <p:grpSpPr>
          <a:xfrm>
            <a:off x="6781800" y="1447800"/>
            <a:ext cx="2057400" cy="1066800"/>
            <a:chOff x="6629400" y="1447800"/>
            <a:chExt cx="2057400" cy="1066800"/>
          </a:xfrm>
        </p:grpSpPr>
        <p:sp>
          <p:nvSpPr>
            <p:cNvPr id="18" name="Rectangle 17"/>
            <p:cNvSpPr/>
            <p:nvPr/>
          </p:nvSpPr>
          <p:spPr bwMode="auto">
            <a:xfrm>
              <a:off x="6629400" y="1447800"/>
              <a:ext cx="2057400" cy="1066800"/>
            </a:xfrm>
            <a:prstGeom prst="rect">
              <a:avLst/>
            </a:prstGeom>
            <a:solidFill>
              <a:srgbClr val="FFC1C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01600" prst="riblet"/>
            </a:sp3d>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6629400" y="1524000"/>
              <a:ext cx="2057400" cy="830997"/>
            </a:xfrm>
            <a:prstGeom prst="rect">
              <a:avLst/>
            </a:prstGeom>
            <a:noFill/>
          </p:spPr>
          <p:txBody>
            <a:bodyPr wrap="square" rtlCol="0">
              <a:spAutoFit/>
            </a:bodyPr>
            <a:lstStyle/>
            <a:p>
              <a:pPr algn="ctr"/>
              <a:r>
                <a:rPr lang="en-US" sz="2400" b="1" dirty="0" smtClean="0"/>
                <a:t>Quality of Decisions</a:t>
              </a:r>
              <a:endParaRPr lang="en-US" sz="2400" b="1" dirty="0"/>
            </a:p>
          </p:txBody>
        </p:sp>
      </p:grpSp>
      <p:sp>
        <p:nvSpPr>
          <p:cNvPr id="5" name="TextBox 4"/>
          <p:cNvSpPr txBox="1"/>
          <p:nvPr/>
        </p:nvSpPr>
        <p:spPr>
          <a:xfrm>
            <a:off x="-126252" y="3966072"/>
            <a:ext cx="184666" cy="369332"/>
          </a:xfrm>
          <a:prstGeom prst="rect">
            <a:avLst/>
          </a:prstGeom>
          <a:noFill/>
        </p:spPr>
        <p:txBody>
          <a:bodyPr wrap="none" rtlCol="0">
            <a:spAutoFit/>
          </a:bodyPr>
          <a:lstStyle/>
          <a:p>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Background: a UCI DB Prof. Chen Li</a:t>
            </a:r>
            <a:endParaRPr lang="en-US" dirty="0"/>
          </a:p>
        </p:txBody>
      </p:sp>
      <p:sp>
        <p:nvSpPr>
          <p:cNvPr id="4" name="Slide Number Placeholder 3"/>
          <p:cNvSpPr>
            <a:spLocks noGrp="1"/>
          </p:cNvSpPr>
          <p:nvPr>
            <p:ph type="sldNum" sz="quarter" idx="12"/>
          </p:nvPr>
        </p:nvSpPr>
        <p:spPr/>
        <p:txBody>
          <a:bodyPr/>
          <a:lstStyle/>
          <a:p>
            <a:pPr>
              <a:defRPr/>
            </a:pPr>
            <a:fld id="{787744DA-1AC4-47F8-8183-2E87CCDDC13F}" type="slidenum">
              <a:rPr lang="en-US" altLang="en-US" smtClean="0"/>
              <a:pPr>
                <a:defRPr/>
              </a:pPr>
              <a:t>15</a:t>
            </a:fld>
            <a:endParaRPr lang="en-US" altLang="en-US"/>
          </a:p>
        </p:txBody>
      </p:sp>
      <p:pic>
        <p:nvPicPr>
          <p:cNvPr id="3" name="Picture 2" descr="Screen Shot 2013-03-07 at 16.37.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990600"/>
            <a:ext cx="7005650" cy="5562599"/>
          </a:xfrm>
          <a:prstGeom prst="rect">
            <a:avLst/>
          </a:prstGeom>
        </p:spPr>
      </p:pic>
    </p:spTree>
    <p:extLst>
      <p:ext uri="{BB962C8B-B14F-4D97-AF65-F5344CB8AC3E}">
        <p14:creationId xmlns:p14="http://schemas.microsoft.com/office/powerpoint/2010/main" val="11440062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6324600" y="2057972"/>
            <a:ext cx="2743199" cy="3609404"/>
          </a:xfrm>
          <a:prstGeom prst="rect">
            <a:avLst/>
          </a:prstGeom>
          <a:solidFill>
            <a:schemeClr val="bg1"/>
          </a:solidFill>
          <a:ln w="9525">
            <a:solidFill>
              <a:schemeClr val="bg1">
                <a:lumMod val="65000"/>
              </a:schemeClr>
            </a:solidFill>
            <a:miter lim="800000"/>
            <a:headEnd/>
            <a:tailEnd/>
          </a:ln>
          <a:effectLst>
            <a:outerShdw blurRad="50800" dist="38100" dir="2700000" algn="tl" rotWithShape="0">
              <a:prstClr val="black">
                <a:alpha val="40000"/>
              </a:prstClr>
            </a:outerShdw>
          </a:effectLst>
        </p:spPr>
        <p:txBody>
          <a:bodyPr wrap="none" lIns="100012" tIns="49212" rIns="100012" bIns="49212" anchor="ctr"/>
          <a:lstStyle/>
          <a:p>
            <a:pPr eaLnBrk="0" hangingPunct="0">
              <a:defRPr/>
            </a:pPr>
            <a:endParaRPr lang="en-US"/>
          </a:p>
        </p:txBody>
      </p:sp>
      <p:sp>
        <p:nvSpPr>
          <p:cNvPr id="2" name="Title 1"/>
          <p:cNvSpPr>
            <a:spLocks noGrp="1"/>
          </p:cNvSpPr>
          <p:nvPr>
            <p:ph type="title"/>
          </p:nvPr>
        </p:nvSpPr>
        <p:spPr/>
        <p:txBody>
          <a:bodyPr/>
          <a:lstStyle/>
          <a:p>
            <a:r>
              <a:rPr lang="en-US" dirty="0"/>
              <a:t>Example </a:t>
            </a:r>
            <a:r>
              <a:rPr lang="en-US" dirty="0" smtClean="0"/>
              <a:t>of Analysis on Bad Data</a:t>
            </a:r>
            <a:endParaRPr lang="en-US" dirty="0"/>
          </a:p>
        </p:txBody>
      </p:sp>
      <p:sp>
        <p:nvSpPr>
          <p:cNvPr id="3" name="Content Placeholder 2"/>
          <p:cNvSpPr>
            <a:spLocks noGrp="1"/>
          </p:cNvSpPr>
          <p:nvPr>
            <p:ph idx="1"/>
          </p:nvPr>
        </p:nvSpPr>
        <p:spPr>
          <a:xfrm>
            <a:off x="76199" y="990600"/>
            <a:ext cx="8991599" cy="4114800"/>
          </a:xfrm>
        </p:spPr>
        <p:txBody>
          <a:bodyPr/>
          <a:lstStyle/>
          <a:p>
            <a:pPr marL="0" indent="0">
              <a:buNone/>
            </a:pPr>
            <a:r>
              <a:rPr lang="en-US" sz="2400" dirty="0" smtClean="0"/>
              <a:t>Real-life Query: </a:t>
            </a:r>
            <a:r>
              <a:rPr lang="en-US" sz="2400" b="0" dirty="0" smtClean="0"/>
              <a:t>“Find me (in </a:t>
            </a:r>
            <a:r>
              <a:rPr lang="en-US" sz="2400" b="0" dirty="0" smtClean="0">
                <a:solidFill>
                  <a:schemeClr val="accent5">
                    <a:lumMod val="50000"/>
                  </a:schemeClr>
                </a:solidFill>
              </a:rPr>
              <a:t>Google Scholar</a:t>
            </a:r>
            <a:r>
              <a:rPr lang="en-US" sz="2400" b="0" dirty="0" smtClean="0"/>
              <a:t>) the paper count of  UCI’s Chen Li who is in CS area” </a:t>
            </a:r>
            <a:r>
              <a:rPr lang="en-US" sz="2400" b="0" dirty="0" smtClean="0">
                <a:solidFill>
                  <a:srgbClr val="FF0000"/>
                </a:solidFill>
              </a:rPr>
              <a:t>- a simple task to do?</a:t>
            </a:r>
            <a:endParaRPr lang="en-US" b="0" dirty="0">
              <a:solidFill>
                <a:srgbClr val="FF0000"/>
              </a:solidFill>
            </a:endParaRPr>
          </a:p>
        </p:txBody>
      </p:sp>
      <p:sp>
        <p:nvSpPr>
          <p:cNvPr id="4" name="Slide Number Placeholder 3"/>
          <p:cNvSpPr>
            <a:spLocks noGrp="1"/>
          </p:cNvSpPr>
          <p:nvPr>
            <p:ph type="sldNum" sz="quarter" idx="12"/>
          </p:nvPr>
        </p:nvSpPr>
        <p:spPr/>
        <p:txBody>
          <a:bodyPr/>
          <a:lstStyle/>
          <a:p>
            <a:pPr>
              <a:defRPr/>
            </a:pPr>
            <a:fld id="{787744DA-1AC4-47F8-8183-2E87CCDDC13F}" type="slidenum">
              <a:rPr lang="en-US" altLang="en-US" smtClean="0"/>
              <a:pPr>
                <a:defRPr/>
              </a:pPr>
              <a:t>16</a:t>
            </a:fld>
            <a:endParaRPr lang="en-US" altLang="en-US"/>
          </a:p>
        </p:txBody>
      </p:sp>
      <p:pic>
        <p:nvPicPr>
          <p:cNvPr id="1249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057400"/>
            <a:ext cx="6057900" cy="360997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9" name="Freeform 8"/>
          <p:cNvSpPr>
            <a:spLocks/>
          </p:cNvSpPr>
          <p:nvPr/>
        </p:nvSpPr>
        <p:spPr bwMode="auto">
          <a:xfrm>
            <a:off x="1284287" y="2057400"/>
            <a:ext cx="1044575" cy="374650"/>
          </a:xfrm>
          <a:custGeom>
            <a:avLst/>
            <a:gdLst>
              <a:gd name="T0" fmla="*/ 2147483647 w 415"/>
              <a:gd name="T1" fmla="*/ 2147483647 h 236"/>
              <a:gd name="T2" fmla="*/ 2147483647 w 415"/>
              <a:gd name="T3" fmla="*/ 2147483647 h 236"/>
              <a:gd name="T4" fmla="*/ 2147483647 w 415"/>
              <a:gd name="T5" fmla="*/ 2147483647 h 236"/>
              <a:gd name="T6" fmla="*/ 2147483647 w 415"/>
              <a:gd name="T7" fmla="*/ 2147483647 h 236"/>
              <a:gd name="T8" fmla="*/ 2147483647 w 415"/>
              <a:gd name="T9" fmla="*/ 2147483647 h 236"/>
              <a:gd name="T10" fmla="*/ 2147483647 w 415"/>
              <a:gd name="T11" fmla="*/ 2147483647 h 236"/>
              <a:gd name="T12" fmla="*/ 2147483647 w 415"/>
              <a:gd name="T13" fmla="*/ 2147483647 h 236"/>
              <a:gd name="T14" fmla="*/ 2147483647 w 415"/>
              <a:gd name="T15" fmla="*/ 2147483647 h 236"/>
              <a:gd name="T16" fmla="*/ 2147483647 w 415"/>
              <a:gd name="T17" fmla="*/ 2147483647 h 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5"/>
              <a:gd name="T28" fmla="*/ 0 h 236"/>
              <a:gd name="T29" fmla="*/ 415 w 415"/>
              <a:gd name="T30" fmla="*/ 236 h 2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5" h="236">
                <a:moveTo>
                  <a:pt x="355" y="62"/>
                </a:moveTo>
                <a:cubicBezTo>
                  <a:pt x="340" y="54"/>
                  <a:pt x="331" y="29"/>
                  <a:pt x="305" y="19"/>
                </a:cubicBezTo>
                <a:cubicBezTo>
                  <a:pt x="279" y="9"/>
                  <a:pt x="238" y="0"/>
                  <a:pt x="201" y="3"/>
                </a:cubicBezTo>
                <a:cubicBezTo>
                  <a:pt x="164" y="6"/>
                  <a:pt x="117" y="15"/>
                  <a:pt x="85" y="35"/>
                </a:cubicBezTo>
                <a:cubicBezTo>
                  <a:pt x="53" y="55"/>
                  <a:pt x="5" y="92"/>
                  <a:pt x="9" y="123"/>
                </a:cubicBezTo>
                <a:cubicBezTo>
                  <a:pt x="0" y="187"/>
                  <a:pt x="52" y="194"/>
                  <a:pt x="112" y="221"/>
                </a:cubicBezTo>
                <a:cubicBezTo>
                  <a:pt x="175" y="236"/>
                  <a:pt x="248" y="221"/>
                  <a:pt x="289" y="212"/>
                </a:cubicBezTo>
                <a:cubicBezTo>
                  <a:pt x="332" y="200"/>
                  <a:pt x="349" y="179"/>
                  <a:pt x="370" y="149"/>
                </a:cubicBezTo>
                <a:cubicBezTo>
                  <a:pt x="391" y="119"/>
                  <a:pt x="406" y="54"/>
                  <a:pt x="415" y="29"/>
                </a:cubicBezTo>
              </a:path>
            </a:pathLst>
          </a:custGeom>
          <a:noFill/>
          <a:ln w="38100">
            <a:solidFill>
              <a:srgbClr val="FF3300"/>
            </a:solidFill>
            <a:round/>
            <a:headEnd type="none" w="sm" len="sm"/>
            <a:tailEnd type="none" w="sm" len="sm"/>
          </a:ln>
        </p:spPr>
        <p:txBody>
          <a:bodyPr wrap="none"/>
          <a:lstStyle/>
          <a:p>
            <a:pPr eaLnBrk="0" hangingPunct="0"/>
            <a:endParaRPr lang="en-US"/>
          </a:p>
        </p:txBody>
      </p:sp>
      <p:sp>
        <p:nvSpPr>
          <p:cNvPr id="10" name="Oval 9"/>
          <p:cNvSpPr/>
          <p:nvPr/>
        </p:nvSpPr>
        <p:spPr bwMode="auto">
          <a:xfrm rot="16200000">
            <a:off x="2781300" y="2476500"/>
            <a:ext cx="1828800" cy="533400"/>
          </a:xfrm>
          <a:prstGeom prst="ellipse">
            <a:avLst/>
          </a:prstGeom>
          <a:noFill/>
          <a:ln w="44450" cap="flat" cmpd="sng" algn="ctr">
            <a:solidFill>
              <a:srgbClr val="FF0000"/>
            </a:solidFill>
            <a:prstDash val="solid"/>
            <a:round/>
            <a:headEnd type="none" w="med" len="med"/>
            <a:tailEnd type="none" w="med" len="med"/>
          </a:ln>
          <a:effectLst/>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Freeform 15"/>
          <p:cNvSpPr>
            <a:spLocks/>
          </p:cNvSpPr>
          <p:nvPr/>
        </p:nvSpPr>
        <p:spPr bwMode="auto">
          <a:xfrm>
            <a:off x="990600" y="3733800"/>
            <a:ext cx="1044575" cy="374650"/>
          </a:xfrm>
          <a:custGeom>
            <a:avLst/>
            <a:gdLst>
              <a:gd name="T0" fmla="*/ 2147483647 w 415"/>
              <a:gd name="T1" fmla="*/ 2147483647 h 236"/>
              <a:gd name="T2" fmla="*/ 2147483647 w 415"/>
              <a:gd name="T3" fmla="*/ 2147483647 h 236"/>
              <a:gd name="T4" fmla="*/ 2147483647 w 415"/>
              <a:gd name="T5" fmla="*/ 2147483647 h 236"/>
              <a:gd name="T6" fmla="*/ 2147483647 w 415"/>
              <a:gd name="T7" fmla="*/ 2147483647 h 236"/>
              <a:gd name="T8" fmla="*/ 2147483647 w 415"/>
              <a:gd name="T9" fmla="*/ 2147483647 h 236"/>
              <a:gd name="T10" fmla="*/ 2147483647 w 415"/>
              <a:gd name="T11" fmla="*/ 2147483647 h 236"/>
              <a:gd name="T12" fmla="*/ 2147483647 w 415"/>
              <a:gd name="T13" fmla="*/ 2147483647 h 236"/>
              <a:gd name="T14" fmla="*/ 2147483647 w 415"/>
              <a:gd name="T15" fmla="*/ 2147483647 h 236"/>
              <a:gd name="T16" fmla="*/ 2147483647 w 415"/>
              <a:gd name="T17" fmla="*/ 2147483647 h 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5"/>
              <a:gd name="T28" fmla="*/ 0 h 236"/>
              <a:gd name="T29" fmla="*/ 415 w 415"/>
              <a:gd name="T30" fmla="*/ 236 h 2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5" h="236">
                <a:moveTo>
                  <a:pt x="355" y="62"/>
                </a:moveTo>
                <a:cubicBezTo>
                  <a:pt x="340" y="54"/>
                  <a:pt x="331" y="29"/>
                  <a:pt x="305" y="19"/>
                </a:cubicBezTo>
                <a:cubicBezTo>
                  <a:pt x="279" y="9"/>
                  <a:pt x="238" y="0"/>
                  <a:pt x="201" y="3"/>
                </a:cubicBezTo>
                <a:cubicBezTo>
                  <a:pt x="164" y="6"/>
                  <a:pt x="117" y="15"/>
                  <a:pt x="85" y="35"/>
                </a:cubicBezTo>
                <a:cubicBezTo>
                  <a:pt x="53" y="55"/>
                  <a:pt x="5" y="92"/>
                  <a:pt x="9" y="123"/>
                </a:cubicBezTo>
                <a:cubicBezTo>
                  <a:pt x="0" y="187"/>
                  <a:pt x="52" y="194"/>
                  <a:pt x="112" y="221"/>
                </a:cubicBezTo>
                <a:cubicBezTo>
                  <a:pt x="175" y="236"/>
                  <a:pt x="248" y="221"/>
                  <a:pt x="289" y="212"/>
                </a:cubicBezTo>
                <a:cubicBezTo>
                  <a:pt x="332" y="200"/>
                  <a:pt x="349" y="179"/>
                  <a:pt x="370" y="149"/>
                </a:cubicBezTo>
                <a:cubicBezTo>
                  <a:pt x="391" y="119"/>
                  <a:pt x="406" y="54"/>
                  <a:pt x="415" y="29"/>
                </a:cubicBezTo>
              </a:path>
            </a:pathLst>
          </a:custGeom>
          <a:noFill/>
          <a:ln w="38100">
            <a:solidFill>
              <a:srgbClr val="0000FF"/>
            </a:solidFill>
            <a:round/>
            <a:headEnd type="none" w="sm" len="sm"/>
            <a:tailEnd type="none" w="sm" len="sm"/>
          </a:ln>
        </p:spPr>
        <p:txBody>
          <a:bodyPr wrap="none"/>
          <a:lstStyle/>
          <a:p>
            <a:pPr eaLnBrk="0" hangingPunct="0"/>
            <a:endParaRPr lang="en-US"/>
          </a:p>
        </p:txBody>
      </p:sp>
      <p:sp>
        <p:nvSpPr>
          <p:cNvPr id="12" name="Freeform 15"/>
          <p:cNvSpPr>
            <a:spLocks/>
          </p:cNvSpPr>
          <p:nvPr/>
        </p:nvSpPr>
        <p:spPr bwMode="auto">
          <a:xfrm>
            <a:off x="3352800" y="3675062"/>
            <a:ext cx="1273175" cy="374650"/>
          </a:xfrm>
          <a:custGeom>
            <a:avLst/>
            <a:gdLst>
              <a:gd name="T0" fmla="*/ 2147483647 w 415"/>
              <a:gd name="T1" fmla="*/ 2147483647 h 236"/>
              <a:gd name="T2" fmla="*/ 2147483647 w 415"/>
              <a:gd name="T3" fmla="*/ 2147483647 h 236"/>
              <a:gd name="T4" fmla="*/ 2147483647 w 415"/>
              <a:gd name="T5" fmla="*/ 2147483647 h 236"/>
              <a:gd name="T6" fmla="*/ 2147483647 w 415"/>
              <a:gd name="T7" fmla="*/ 2147483647 h 236"/>
              <a:gd name="T8" fmla="*/ 2147483647 w 415"/>
              <a:gd name="T9" fmla="*/ 2147483647 h 236"/>
              <a:gd name="T10" fmla="*/ 2147483647 w 415"/>
              <a:gd name="T11" fmla="*/ 2147483647 h 236"/>
              <a:gd name="T12" fmla="*/ 2147483647 w 415"/>
              <a:gd name="T13" fmla="*/ 2147483647 h 236"/>
              <a:gd name="T14" fmla="*/ 2147483647 w 415"/>
              <a:gd name="T15" fmla="*/ 2147483647 h 236"/>
              <a:gd name="T16" fmla="*/ 2147483647 w 415"/>
              <a:gd name="T17" fmla="*/ 2147483647 h 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5"/>
              <a:gd name="T28" fmla="*/ 0 h 236"/>
              <a:gd name="T29" fmla="*/ 415 w 415"/>
              <a:gd name="T30" fmla="*/ 236 h 2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5" h="236">
                <a:moveTo>
                  <a:pt x="355" y="62"/>
                </a:moveTo>
                <a:cubicBezTo>
                  <a:pt x="340" y="54"/>
                  <a:pt x="331" y="29"/>
                  <a:pt x="305" y="19"/>
                </a:cubicBezTo>
                <a:cubicBezTo>
                  <a:pt x="279" y="9"/>
                  <a:pt x="238" y="0"/>
                  <a:pt x="201" y="3"/>
                </a:cubicBezTo>
                <a:cubicBezTo>
                  <a:pt x="164" y="6"/>
                  <a:pt x="117" y="15"/>
                  <a:pt x="85" y="35"/>
                </a:cubicBezTo>
                <a:cubicBezTo>
                  <a:pt x="53" y="55"/>
                  <a:pt x="5" y="92"/>
                  <a:pt x="9" y="123"/>
                </a:cubicBezTo>
                <a:cubicBezTo>
                  <a:pt x="0" y="187"/>
                  <a:pt x="52" y="194"/>
                  <a:pt x="112" y="221"/>
                </a:cubicBezTo>
                <a:cubicBezTo>
                  <a:pt x="175" y="236"/>
                  <a:pt x="248" y="221"/>
                  <a:pt x="289" y="212"/>
                </a:cubicBezTo>
                <a:cubicBezTo>
                  <a:pt x="332" y="200"/>
                  <a:pt x="349" y="179"/>
                  <a:pt x="370" y="149"/>
                </a:cubicBezTo>
                <a:cubicBezTo>
                  <a:pt x="391" y="119"/>
                  <a:pt x="406" y="54"/>
                  <a:pt x="415" y="29"/>
                </a:cubicBezTo>
              </a:path>
            </a:pathLst>
          </a:custGeom>
          <a:noFill/>
          <a:ln w="38100">
            <a:solidFill>
              <a:srgbClr val="0000FF"/>
            </a:solidFill>
            <a:round/>
            <a:headEnd type="none" w="sm" len="sm"/>
            <a:tailEnd type="none" w="sm" len="sm"/>
          </a:ln>
        </p:spPr>
        <p:txBody>
          <a:bodyPr wrap="none"/>
          <a:lstStyle/>
          <a:p>
            <a:pPr eaLnBrk="0" hangingPunct="0"/>
            <a:endParaRPr lang="en-US"/>
          </a:p>
        </p:txBody>
      </p:sp>
      <p:sp>
        <p:nvSpPr>
          <p:cNvPr id="13" name="Content Placeholder 11"/>
          <p:cNvSpPr txBox="1">
            <a:spLocks/>
          </p:cNvSpPr>
          <p:nvPr/>
        </p:nvSpPr>
        <p:spPr bwMode="auto">
          <a:xfrm>
            <a:off x="6324600" y="2057971"/>
            <a:ext cx="2743199" cy="3352800"/>
          </a:xfrm>
          <a:prstGeom prst="rect">
            <a:avLst/>
          </a:prstGeom>
          <a:noFill/>
          <a:ln w="9525">
            <a:noFill/>
            <a:miter lim="800000"/>
            <a:headEnd/>
            <a:tailEnd/>
          </a:ln>
        </p:spPr>
        <p:txBody>
          <a:bodyPr vert="horz" wrap="square" lIns="92039" tIns="45289" rIns="92039" bIns="45289" numCol="1" anchor="t" anchorCtr="0" compatLnSpc="1">
            <a:prstTxWarp prst="textNoShape">
              <a:avLst/>
            </a:prstTxWarp>
          </a:bodyPr>
          <a:lstStyle>
            <a:lvl1pPr marL="341313" indent="-341313" algn="l" defTabSz="909638" rtl="0" eaLnBrk="0" fontAlgn="base" hangingPunct="0">
              <a:spcBef>
                <a:spcPct val="20000"/>
              </a:spcBef>
              <a:spcAft>
                <a:spcPct val="0"/>
              </a:spcAft>
              <a:buClr>
                <a:schemeClr val="tx1"/>
              </a:buClr>
              <a:buSzPct val="115000"/>
              <a:buFont typeface="Arial" charset="0"/>
              <a:buChar char="•"/>
              <a:defRPr sz="2800" b="1">
                <a:solidFill>
                  <a:srgbClr val="000000"/>
                </a:solidFill>
                <a:effectLst/>
                <a:latin typeface="+mn-lt"/>
                <a:ea typeface="+mn-ea"/>
                <a:cs typeface="+mn-cs"/>
              </a:defRPr>
            </a:lvl1pPr>
            <a:lvl2pPr marL="738188" indent="-284163" algn="l" defTabSz="909638" rtl="0" eaLnBrk="0" fontAlgn="base" hangingPunct="0">
              <a:spcBef>
                <a:spcPct val="20000"/>
              </a:spcBef>
              <a:spcAft>
                <a:spcPct val="0"/>
              </a:spcAft>
              <a:buClr>
                <a:schemeClr val="tx1"/>
              </a:buClr>
              <a:buSzPct val="100000"/>
              <a:buFont typeface="Arial" charset="0"/>
              <a:buChar char="–"/>
              <a:defRPr sz="2400">
                <a:solidFill>
                  <a:schemeClr val="tx1"/>
                </a:solidFill>
                <a:effectLst/>
                <a:latin typeface="+mn-lt"/>
                <a:cs typeface="+mn-cs"/>
              </a:defRPr>
            </a:lvl2pPr>
            <a:lvl3pPr marL="1138238" indent="-228600" algn="l" defTabSz="909638" rtl="0" eaLnBrk="0" fontAlgn="base" hangingPunct="0">
              <a:spcBef>
                <a:spcPct val="20000"/>
              </a:spcBef>
              <a:spcAft>
                <a:spcPct val="0"/>
              </a:spcAft>
              <a:buClr>
                <a:schemeClr val="tx1"/>
              </a:buClr>
              <a:buSzPct val="100000"/>
              <a:buFont typeface="Arial" charset="0"/>
              <a:buChar char="–"/>
              <a:defRPr sz="2000">
                <a:solidFill>
                  <a:schemeClr val="tx1"/>
                </a:solidFill>
                <a:effectLst/>
                <a:latin typeface="+mn-lt"/>
                <a:cs typeface="+mn-cs"/>
              </a:defRPr>
            </a:lvl3pPr>
            <a:lvl4pPr marL="1473200" indent="-209550" algn="l" defTabSz="909638" rtl="0" eaLnBrk="0" fontAlgn="base" hangingPunct="0">
              <a:spcBef>
                <a:spcPct val="20000"/>
              </a:spcBef>
              <a:spcAft>
                <a:spcPct val="0"/>
              </a:spcAft>
              <a:buSzPct val="100000"/>
              <a:buFont typeface="Arial" charset="0"/>
              <a:buChar char="–"/>
              <a:defRPr>
                <a:solidFill>
                  <a:schemeClr val="tx1"/>
                </a:solidFill>
                <a:effectLst/>
                <a:latin typeface="+mn-lt"/>
                <a:cs typeface="+mn-cs"/>
              </a:defRPr>
            </a:lvl4pPr>
            <a:lvl5pPr marL="1895475" indent="-211138" algn="l" defTabSz="909638" rtl="0" eaLnBrk="0" fontAlgn="base" hangingPunct="0">
              <a:spcBef>
                <a:spcPct val="20000"/>
              </a:spcBef>
              <a:spcAft>
                <a:spcPct val="0"/>
              </a:spcAft>
              <a:buSzPct val="100000"/>
              <a:buChar char="•"/>
              <a:defRPr>
                <a:solidFill>
                  <a:schemeClr val="tx1"/>
                </a:solidFill>
                <a:effectLst/>
                <a:latin typeface="Times New Roman" pitchFamily="18" charset="0"/>
                <a:cs typeface="+mn-cs"/>
              </a:defRPr>
            </a:lvl5pPr>
            <a:lvl6pPr marL="2352675" indent="-211138" algn="l" defTabSz="909638" rtl="0" fontAlgn="base">
              <a:spcBef>
                <a:spcPct val="20000"/>
              </a:spcBef>
              <a:spcAft>
                <a:spcPct val="0"/>
              </a:spcAft>
              <a:buSzPct val="100000"/>
              <a:buChar char="•"/>
              <a:defRPr>
                <a:solidFill>
                  <a:schemeClr val="tx1"/>
                </a:solidFill>
                <a:latin typeface="Times New Roman" pitchFamily="18" charset="0"/>
                <a:cs typeface="+mn-cs"/>
              </a:defRPr>
            </a:lvl6pPr>
            <a:lvl7pPr marL="2809875" indent="-211138" algn="l" defTabSz="909638" rtl="0" fontAlgn="base">
              <a:spcBef>
                <a:spcPct val="20000"/>
              </a:spcBef>
              <a:spcAft>
                <a:spcPct val="0"/>
              </a:spcAft>
              <a:buSzPct val="100000"/>
              <a:buChar char="•"/>
              <a:defRPr>
                <a:solidFill>
                  <a:schemeClr val="tx1"/>
                </a:solidFill>
                <a:latin typeface="Times New Roman" pitchFamily="18" charset="0"/>
                <a:cs typeface="+mn-cs"/>
              </a:defRPr>
            </a:lvl7pPr>
            <a:lvl8pPr marL="3267075" indent="-211138" algn="l" defTabSz="909638" rtl="0" fontAlgn="base">
              <a:spcBef>
                <a:spcPct val="20000"/>
              </a:spcBef>
              <a:spcAft>
                <a:spcPct val="0"/>
              </a:spcAft>
              <a:buSzPct val="100000"/>
              <a:buChar char="•"/>
              <a:defRPr>
                <a:solidFill>
                  <a:schemeClr val="tx1"/>
                </a:solidFill>
                <a:latin typeface="Times New Roman" pitchFamily="18" charset="0"/>
                <a:cs typeface="+mn-cs"/>
              </a:defRPr>
            </a:lvl8pPr>
            <a:lvl9pPr marL="3724275" indent="-211138" algn="l" defTabSz="909638" rtl="0" fontAlgn="base">
              <a:spcBef>
                <a:spcPct val="20000"/>
              </a:spcBef>
              <a:spcAft>
                <a:spcPct val="0"/>
              </a:spcAft>
              <a:buSzPct val="100000"/>
              <a:buChar char="•"/>
              <a:defRPr>
                <a:solidFill>
                  <a:schemeClr val="tx1"/>
                </a:solidFill>
                <a:latin typeface="Times New Roman" pitchFamily="18" charset="0"/>
                <a:cs typeface="+mn-cs"/>
              </a:defRPr>
            </a:lvl9pPr>
          </a:lstStyle>
          <a:p>
            <a:pPr marL="0" indent="0">
              <a:buNone/>
            </a:pPr>
            <a:r>
              <a:rPr lang="en-US" sz="2000" dirty="0" smtClean="0"/>
              <a:t>- Duplicate papers</a:t>
            </a:r>
          </a:p>
          <a:p>
            <a:pPr marL="0" indent="0">
              <a:buNone/>
            </a:pPr>
            <a:r>
              <a:rPr lang="en-US" sz="2000" dirty="0" smtClean="0"/>
              <a:t>- Duplicate authors </a:t>
            </a:r>
          </a:p>
          <a:p>
            <a:pPr marL="0" indent="0">
              <a:buNone/>
            </a:pPr>
            <a:r>
              <a:rPr lang="en-US" sz="2000" dirty="0" smtClean="0"/>
              <a:t>- </a:t>
            </a:r>
            <a:r>
              <a:rPr lang="en-US" sz="1800" dirty="0" smtClean="0">
                <a:solidFill>
                  <a:srgbClr val="012091"/>
                </a:solidFill>
              </a:rPr>
              <a:t>Correlate with pub list on Chen’s homepage?</a:t>
            </a:r>
          </a:p>
          <a:p>
            <a:pPr marL="0" indent="0">
              <a:buNone/>
            </a:pPr>
            <a:r>
              <a:rPr lang="en-US" sz="1800" dirty="0" smtClean="0">
                <a:solidFill>
                  <a:srgbClr val="FF0000"/>
                </a:solidFill>
              </a:rPr>
              <a:t>… impossible: my question was about another Chen Li: our new CS </a:t>
            </a:r>
            <a:r>
              <a:rPr lang="en-US" sz="1800" u="sng" dirty="0" smtClean="0">
                <a:solidFill>
                  <a:srgbClr val="FF0000"/>
                </a:solidFill>
              </a:rPr>
              <a:t>student</a:t>
            </a:r>
            <a:r>
              <a:rPr lang="en-US" sz="1800" dirty="0" smtClean="0">
                <a:solidFill>
                  <a:srgbClr val="FF0000"/>
                </a:solidFill>
              </a:rPr>
              <a:t>, he does not have a homepage yet !!!</a:t>
            </a:r>
            <a:r>
              <a:rPr lang="en-US" sz="2000" dirty="0" smtClean="0"/>
              <a:t>   </a:t>
            </a:r>
          </a:p>
        </p:txBody>
      </p:sp>
    </p:spTree>
    <p:extLst>
      <p:ext uri="{BB962C8B-B14F-4D97-AF65-F5344CB8AC3E}">
        <p14:creationId xmlns:p14="http://schemas.microsoft.com/office/powerpoint/2010/main" val="23148798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9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ppt_w</p:attrName>
                                        </p:attrNameLst>
                                      </p:cBhvr>
                                      <p:tavLst>
                                        <p:tav tm="0" fmla="#ppt_w*sin(2.5*pi*$)">
                                          <p:val>
                                            <p:fltVal val="0"/>
                                          </p:val>
                                        </p:tav>
                                        <p:tav tm="100000">
                                          <p:val>
                                            <p:fltVal val="1"/>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grpId="1" nodeType="clickEffect">
                                  <p:stCondLst>
                                    <p:cond delay="0"/>
                                  </p:stCondLst>
                                  <p:childTnLst>
                                    <p:animEffect transition="out" filter="dissolv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dissolv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grpId="1" nodeType="clickEffect">
                                  <p:stCondLst>
                                    <p:cond delay="0"/>
                                  </p:stCondLst>
                                  <p:childTnLst>
                                    <p:animEffect transition="out" filter="dissolve">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P spid="10" grpId="0" animBg="1"/>
      <p:bldP spid="11" grpId="0" animBg="1"/>
      <p:bldP spid="11" grpId="1" animBg="1"/>
      <p:bldP spid="12" grpId="0" animBg="1"/>
      <p:bldP spid="1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“Garbage in, Garbage out”</a:t>
            </a:r>
            <a:endParaRPr lang="en-US" dirty="0"/>
          </a:p>
        </p:txBody>
      </p:sp>
      <p:sp>
        <p:nvSpPr>
          <p:cNvPr id="4" name="Slide Number Placeholder 3"/>
          <p:cNvSpPr>
            <a:spLocks noGrp="1"/>
          </p:cNvSpPr>
          <p:nvPr>
            <p:ph type="sldNum" sz="quarter" idx="12"/>
          </p:nvPr>
        </p:nvSpPr>
        <p:spPr/>
        <p:txBody>
          <a:bodyPr/>
          <a:lstStyle/>
          <a:p>
            <a:pPr>
              <a:defRPr/>
            </a:pPr>
            <a:fld id="{787744DA-1AC4-47F8-8183-2E87CCDDC13F}" type="slidenum">
              <a:rPr lang="en-US" altLang="en-US" smtClean="0"/>
              <a:pPr>
                <a:defRPr/>
              </a:pPr>
              <a:t>17</a:t>
            </a:fld>
            <a:endParaRPr lang="en-US" altLang="en-US"/>
          </a:p>
        </p:txBody>
      </p:sp>
      <p:sp>
        <p:nvSpPr>
          <p:cNvPr id="5" name="Content Placeholder 2"/>
          <p:cNvSpPr txBox="1">
            <a:spLocks/>
          </p:cNvSpPr>
          <p:nvPr/>
        </p:nvSpPr>
        <p:spPr bwMode="auto">
          <a:xfrm>
            <a:off x="76200" y="914400"/>
            <a:ext cx="8991600" cy="5562600"/>
          </a:xfrm>
          <a:prstGeom prst="rect">
            <a:avLst/>
          </a:prstGeom>
          <a:noFill/>
          <a:ln w="9525">
            <a:noFill/>
            <a:miter lim="800000"/>
            <a:headEnd/>
            <a:tailEnd/>
          </a:ln>
        </p:spPr>
        <p:txBody>
          <a:bodyPr vert="horz" wrap="square" lIns="92039" tIns="45289" rIns="92039" bIns="45289" numCol="1" anchor="t" anchorCtr="0" compatLnSpc="1">
            <a:prstTxWarp prst="textNoShape">
              <a:avLst/>
            </a:prstTxWarp>
          </a:bodyPr>
          <a:lstStyle>
            <a:lvl1pPr marL="341313" indent="-341313" algn="l" defTabSz="909638" rtl="0" eaLnBrk="0" fontAlgn="base" hangingPunct="0">
              <a:spcBef>
                <a:spcPct val="20000"/>
              </a:spcBef>
              <a:spcAft>
                <a:spcPct val="0"/>
              </a:spcAft>
              <a:buClr>
                <a:schemeClr val="tx1"/>
              </a:buClr>
              <a:buSzPct val="115000"/>
              <a:buFont typeface="Arial" charset="0"/>
              <a:buChar char="•"/>
              <a:defRPr sz="2800" b="1">
                <a:solidFill>
                  <a:srgbClr val="000000"/>
                </a:solidFill>
                <a:effectLst/>
                <a:latin typeface="+mn-lt"/>
                <a:ea typeface="+mn-ea"/>
                <a:cs typeface="+mn-cs"/>
              </a:defRPr>
            </a:lvl1pPr>
            <a:lvl2pPr marL="738188" indent="-284163" algn="l" defTabSz="909638" rtl="0" eaLnBrk="0" fontAlgn="base" hangingPunct="0">
              <a:spcBef>
                <a:spcPct val="20000"/>
              </a:spcBef>
              <a:spcAft>
                <a:spcPct val="0"/>
              </a:spcAft>
              <a:buClr>
                <a:schemeClr val="tx1"/>
              </a:buClr>
              <a:buSzPct val="100000"/>
              <a:buFont typeface="Arial" charset="0"/>
              <a:buChar char="–"/>
              <a:defRPr sz="2400">
                <a:solidFill>
                  <a:schemeClr val="tx1"/>
                </a:solidFill>
                <a:effectLst/>
                <a:latin typeface="+mn-lt"/>
                <a:cs typeface="+mn-cs"/>
              </a:defRPr>
            </a:lvl2pPr>
            <a:lvl3pPr marL="1138238" indent="-228600" algn="l" defTabSz="909638" rtl="0" eaLnBrk="0" fontAlgn="base" hangingPunct="0">
              <a:spcBef>
                <a:spcPct val="20000"/>
              </a:spcBef>
              <a:spcAft>
                <a:spcPct val="0"/>
              </a:spcAft>
              <a:buClr>
                <a:schemeClr val="tx1"/>
              </a:buClr>
              <a:buSzPct val="100000"/>
              <a:buFont typeface="Arial" charset="0"/>
              <a:buChar char="–"/>
              <a:defRPr sz="2000">
                <a:solidFill>
                  <a:schemeClr val="tx1"/>
                </a:solidFill>
                <a:effectLst/>
                <a:latin typeface="+mn-lt"/>
                <a:cs typeface="+mn-cs"/>
              </a:defRPr>
            </a:lvl3pPr>
            <a:lvl4pPr marL="1473200" indent="-209550" algn="l" defTabSz="909638" rtl="0" eaLnBrk="0" fontAlgn="base" hangingPunct="0">
              <a:spcBef>
                <a:spcPct val="20000"/>
              </a:spcBef>
              <a:spcAft>
                <a:spcPct val="0"/>
              </a:spcAft>
              <a:buSzPct val="100000"/>
              <a:buFont typeface="Arial" charset="0"/>
              <a:buChar char="–"/>
              <a:defRPr>
                <a:solidFill>
                  <a:schemeClr val="tx1"/>
                </a:solidFill>
                <a:effectLst/>
                <a:latin typeface="+mn-lt"/>
                <a:cs typeface="+mn-cs"/>
              </a:defRPr>
            </a:lvl4pPr>
            <a:lvl5pPr marL="1895475" indent="-211138" algn="l" defTabSz="909638" rtl="0" eaLnBrk="0" fontAlgn="base" hangingPunct="0">
              <a:spcBef>
                <a:spcPct val="20000"/>
              </a:spcBef>
              <a:spcAft>
                <a:spcPct val="0"/>
              </a:spcAft>
              <a:buSzPct val="100000"/>
              <a:buChar char="•"/>
              <a:defRPr>
                <a:solidFill>
                  <a:schemeClr val="tx1"/>
                </a:solidFill>
                <a:effectLst/>
                <a:latin typeface="Times New Roman" pitchFamily="18" charset="0"/>
                <a:cs typeface="+mn-cs"/>
              </a:defRPr>
            </a:lvl5pPr>
            <a:lvl6pPr marL="2352675" indent="-211138" algn="l" defTabSz="909638" rtl="0" fontAlgn="base">
              <a:spcBef>
                <a:spcPct val="20000"/>
              </a:spcBef>
              <a:spcAft>
                <a:spcPct val="0"/>
              </a:spcAft>
              <a:buSzPct val="100000"/>
              <a:buChar char="•"/>
              <a:defRPr>
                <a:solidFill>
                  <a:schemeClr val="tx1"/>
                </a:solidFill>
                <a:latin typeface="Times New Roman" pitchFamily="18" charset="0"/>
                <a:cs typeface="+mn-cs"/>
              </a:defRPr>
            </a:lvl6pPr>
            <a:lvl7pPr marL="2809875" indent="-211138" algn="l" defTabSz="909638" rtl="0" fontAlgn="base">
              <a:spcBef>
                <a:spcPct val="20000"/>
              </a:spcBef>
              <a:spcAft>
                <a:spcPct val="0"/>
              </a:spcAft>
              <a:buSzPct val="100000"/>
              <a:buChar char="•"/>
              <a:defRPr>
                <a:solidFill>
                  <a:schemeClr val="tx1"/>
                </a:solidFill>
                <a:latin typeface="Times New Roman" pitchFamily="18" charset="0"/>
                <a:cs typeface="+mn-cs"/>
              </a:defRPr>
            </a:lvl7pPr>
            <a:lvl8pPr marL="3267075" indent="-211138" algn="l" defTabSz="909638" rtl="0" fontAlgn="base">
              <a:spcBef>
                <a:spcPct val="20000"/>
              </a:spcBef>
              <a:spcAft>
                <a:spcPct val="0"/>
              </a:spcAft>
              <a:buSzPct val="100000"/>
              <a:buChar char="•"/>
              <a:defRPr>
                <a:solidFill>
                  <a:schemeClr val="tx1"/>
                </a:solidFill>
                <a:latin typeface="Times New Roman" pitchFamily="18" charset="0"/>
                <a:cs typeface="+mn-cs"/>
              </a:defRPr>
            </a:lvl8pPr>
            <a:lvl9pPr marL="3724275" indent="-211138" algn="l" defTabSz="909638" rtl="0" fontAlgn="base">
              <a:spcBef>
                <a:spcPct val="20000"/>
              </a:spcBef>
              <a:spcAft>
                <a:spcPct val="0"/>
              </a:spcAft>
              <a:buSzPct val="100000"/>
              <a:buChar char="•"/>
              <a:defRPr>
                <a:solidFill>
                  <a:schemeClr val="tx1"/>
                </a:solidFill>
                <a:latin typeface="Times New Roman" pitchFamily="18" charset="0"/>
                <a:cs typeface="+mn-cs"/>
              </a:defRPr>
            </a:lvl9pPr>
          </a:lstStyle>
          <a:p>
            <a:r>
              <a:rPr lang="en-US" dirty="0"/>
              <a:t>Analysis on bad data can lead to incorrect </a:t>
            </a:r>
            <a:r>
              <a:rPr lang="en-US" dirty="0" smtClean="0"/>
              <a:t>results</a:t>
            </a:r>
            <a:endParaRPr lang="en-US" dirty="0"/>
          </a:p>
          <a:p>
            <a:r>
              <a:rPr lang="en-US" dirty="0" smtClean="0"/>
              <a:t>Fix </a:t>
            </a:r>
            <a:r>
              <a:rPr lang="en-US" dirty="0"/>
              <a:t>errors before </a:t>
            </a:r>
            <a:r>
              <a:rPr lang="en-US" dirty="0" smtClean="0"/>
              <a:t>analysis</a:t>
            </a:r>
          </a:p>
          <a:p>
            <a:pPr lvl="1"/>
            <a:r>
              <a:rPr lang="en-US" dirty="0" smtClean="0"/>
              <a:t>Or, account for them during analysis</a:t>
            </a:r>
            <a:endParaRPr lang="en-US" dirty="0"/>
          </a:p>
          <a:p>
            <a:pPr marL="454025" lvl="1" indent="0">
              <a:buFont typeface="Arial" charset="0"/>
              <a:buNone/>
            </a:pPr>
            <a:endParaRPr lang="en-US" dirty="0" smtClean="0"/>
          </a:p>
          <a:p>
            <a:endParaRPr lang="en-US" dirty="0" smtClean="0"/>
          </a:p>
          <a:p>
            <a:endParaRPr lang="en-US" dirty="0"/>
          </a:p>
        </p:txBody>
      </p:sp>
      <p:sp>
        <p:nvSpPr>
          <p:cNvPr id="9" name="TextBox 8"/>
          <p:cNvSpPr txBox="1"/>
          <p:nvPr/>
        </p:nvSpPr>
        <p:spPr>
          <a:xfrm>
            <a:off x="609600" y="3234035"/>
            <a:ext cx="7924800" cy="923330"/>
          </a:xfrm>
          <a:prstGeom prst="rect">
            <a:avLst/>
          </a:prstGeom>
          <a:noFill/>
        </p:spPr>
        <p:txBody>
          <a:bodyPr wrap="square" rtlCol="0">
            <a:spAutoFit/>
          </a:bodyPr>
          <a:lstStyle/>
          <a:p>
            <a:r>
              <a:rPr lang="en-US" i="1" dirty="0"/>
              <a:t>More than 80% of data </a:t>
            </a:r>
            <a:r>
              <a:rPr lang="en-US" i="1" dirty="0" smtClean="0"/>
              <a:t>mining researchers spend &gt;40</a:t>
            </a:r>
            <a:r>
              <a:rPr lang="en-US" i="1" dirty="0"/>
              <a:t>% of their project time on cleaning and preparation of data.</a:t>
            </a:r>
          </a:p>
          <a:p>
            <a:endParaRPr lang="en-US" dirty="0"/>
          </a:p>
        </p:txBody>
      </p:sp>
    </p:spTree>
    <p:extLst>
      <p:ext uri="{BB962C8B-B14F-4D97-AF65-F5344CB8AC3E}">
        <p14:creationId xmlns:p14="http://schemas.microsoft.com/office/powerpoint/2010/main" val="13675608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8278" name="Rectangle 6"/>
          <p:cNvSpPr>
            <a:spLocks noGrp="1" noChangeArrowheads="1"/>
          </p:cNvSpPr>
          <p:nvPr>
            <p:ph type="title"/>
          </p:nvPr>
        </p:nvSpPr>
        <p:spPr/>
        <p:txBody>
          <a:bodyPr/>
          <a:lstStyle/>
          <a:p>
            <a:pPr eaLnBrk="1" hangingPunct="1">
              <a:defRPr/>
            </a:pPr>
            <a:r>
              <a:rPr lang="en-US" dirty="0" smtClean="0"/>
              <a:t>Example of Analysis on Bad Data: </a:t>
            </a:r>
            <a:r>
              <a:rPr lang="en-US" dirty="0" err="1" smtClean="0"/>
              <a:t>CiteSeer</a:t>
            </a:r>
            <a:endParaRPr lang="en-US" dirty="0" smtClean="0"/>
          </a:p>
        </p:txBody>
      </p:sp>
      <p:sp>
        <p:nvSpPr>
          <p:cNvPr id="438275" name="Rectangle 3"/>
          <p:cNvSpPr>
            <a:spLocks noGrp="1" noChangeArrowheads="1"/>
          </p:cNvSpPr>
          <p:nvPr>
            <p:ph idx="1"/>
          </p:nvPr>
        </p:nvSpPr>
        <p:spPr>
          <a:xfrm>
            <a:off x="3886200" y="998538"/>
            <a:ext cx="4876800" cy="4640262"/>
          </a:xfrm>
        </p:spPr>
        <p:txBody>
          <a:bodyPr/>
          <a:lstStyle/>
          <a:p>
            <a:pPr eaLnBrk="1" hangingPunct="1">
              <a:buFont typeface="Arial" charset="0"/>
              <a:buNone/>
              <a:defRPr/>
            </a:pPr>
            <a:r>
              <a:rPr lang="en-US" dirty="0" smtClean="0"/>
              <a:t>       </a:t>
            </a:r>
            <a:r>
              <a:rPr lang="en-US" sz="2400" dirty="0" smtClean="0"/>
              <a:t>Unexpected Entries</a:t>
            </a:r>
            <a:endParaRPr lang="en-US" dirty="0" smtClean="0"/>
          </a:p>
          <a:p>
            <a:pPr lvl="2" eaLnBrk="1" hangingPunct="1">
              <a:defRPr/>
            </a:pPr>
            <a:r>
              <a:rPr lang="en-US" dirty="0" smtClean="0"/>
              <a:t>Lets check two people in DBLP</a:t>
            </a:r>
          </a:p>
          <a:p>
            <a:pPr lvl="3" eaLnBrk="1" hangingPunct="1">
              <a:defRPr/>
            </a:pPr>
            <a:r>
              <a:rPr lang="en-US" dirty="0" smtClean="0">
                <a:solidFill>
                  <a:srgbClr val="0000FF"/>
                </a:solidFill>
              </a:rPr>
              <a:t>“A. Gupta”</a:t>
            </a:r>
          </a:p>
          <a:p>
            <a:pPr lvl="3" eaLnBrk="1" hangingPunct="1">
              <a:defRPr/>
            </a:pPr>
            <a:r>
              <a:rPr lang="en-US" dirty="0" smtClean="0">
                <a:solidFill>
                  <a:srgbClr val="0000FF"/>
                </a:solidFill>
              </a:rPr>
              <a:t>“L. Zhang”</a:t>
            </a:r>
          </a:p>
        </p:txBody>
      </p:sp>
      <p:sp>
        <p:nvSpPr>
          <p:cNvPr id="14338" name="Slide Number Placeholder 5"/>
          <p:cNvSpPr>
            <a:spLocks noGrp="1"/>
          </p:cNvSpPr>
          <p:nvPr>
            <p:ph type="sldNum" sz="quarter" idx="12"/>
          </p:nvPr>
        </p:nvSpPr>
        <p:spPr>
          <a:noFill/>
        </p:spPr>
        <p:txBody>
          <a:bodyPr/>
          <a:lstStyle/>
          <a:p>
            <a:pPr defTabSz="841375"/>
            <a:fld id="{E0A667B1-CF5A-419F-882A-58B543E41F38}" type="slidenum">
              <a:rPr lang="en-US" altLang="en-US" smtClean="0"/>
              <a:pPr defTabSz="841375"/>
              <a:t>18</a:t>
            </a:fld>
            <a:endParaRPr lang="en-US" altLang="en-US" smtClean="0"/>
          </a:p>
        </p:txBody>
      </p:sp>
      <p:sp>
        <p:nvSpPr>
          <p:cNvPr id="438274" name="Rectangle 2"/>
          <p:cNvSpPr>
            <a:spLocks noChangeArrowheads="1"/>
          </p:cNvSpPr>
          <p:nvPr/>
        </p:nvSpPr>
        <p:spPr bwMode="auto">
          <a:xfrm>
            <a:off x="4572000" y="914400"/>
            <a:ext cx="4114800" cy="53340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lIns="100012" tIns="49212" rIns="100012" bIns="49212" anchor="ctr"/>
          <a:lstStyle/>
          <a:p>
            <a:pPr eaLnBrk="0" hangingPunct="0">
              <a:defRPr/>
            </a:pPr>
            <a:r>
              <a:rPr lang="en-US" dirty="0"/>
              <a:t>	</a:t>
            </a:r>
          </a:p>
        </p:txBody>
      </p:sp>
      <p:pic>
        <p:nvPicPr>
          <p:cNvPr id="17414" name="Picture 5"/>
          <p:cNvPicPr>
            <a:picLocks noChangeAspect="1" noChangeArrowheads="1"/>
          </p:cNvPicPr>
          <p:nvPr/>
        </p:nvPicPr>
        <p:blipFill>
          <a:blip r:embed="rId3"/>
          <a:srcRect/>
          <a:stretch>
            <a:fillRect/>
          </a:stretch>
        </p:blipFill>
        <p:spPr bwMode="auto">
          <a:xfrm>
            <a:off x="479425" y="922338"/>
            <a:ext cx="3863975" cy="535622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38279" name="Freeform 7"/>
          <p:cNvSpPr>
            <a:spLocks/>
          </p:cNvSpPr>
          <p:nvPr/>
        </p:nvSpPr>
        <p:spPr bwMode="auto">
          <a:xfrm>
            <a:off x="708025" y="2370138"/>
            <a:ext cx="1044575" cy="374650"/>
          </a:xfrm>
          <a:custGeom>
            <a:avLst/>
            <a:gdLst>
              <a:gd name="T0" fmla="*/ 2147483647 w 415"/>
              <a:gd name="T1" fmla="*/ 2147483647 h 236"/>
              <a:gd name="T2" fmla="*/ 2147483647 w 415"/>
              <a:gd name="T3" fmla="*/ 2147483647 h 236"/>
              <a:gd name="T4" fmla="*/ 2147483647 w 415"/>
              <a:gd name="T5" fmla="*/ 2147483647 h 236"/>
              <a:gd name="T6" fmla="*/ 2147483647 w 415"/>
              <a:gd name="T7" fmla="*/ 2147483647 h 236"/>
              <a:gd name="T8" fmla="*/ 2147483647 w 415"/>
              <a:gd name="T9" fmla="*/ 2147483647 h 236"/>
              <a:gd name="T10" fmla="*/ 2147483647 w 415"/>
              <a:gd name="T11" fmla="*/ 2147483647 h 236"/>
              <a:gd name="T12" fmla="*/ 2147483647 w 415"/>
              <a:gd name="T13" fmla="*/ 2147483647 h 236"/>
              <a:gd name="T14" fmla="*/ 2147483647 w 415"/>
              <a:gd name="T15" fmla="*/ 2147483647 h 236"/>
              <a:gd name="T16" fmla="*/ 2147483647 w 415"/>
              <a:gd name="T17" fmla="*/ 2147483647 h 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5"/>
              <a:gd name="T28" fmla="*/ 0 h 236"/>
              <a:gd name="T29" fmla="*/ 415 w 415"/>
              <a:gd name="T30" fmla="*/ 236 h 2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5" h="236">
                <a:moveTo>
                  <a:pt x="355" y="62"/>
                </a:moveTo>
                <a:cubicBezTo>
                  <a:pt x="340" y="54"/>
                  <a:pt x="331" y="29"/>
                  <a:pt x="305" y="19"/>
                </a:cubicBezTo>
                <a:cubicBezTo>
                  <a:pt x="279" y="9"/>
                  <a:pt x="238" y="0"/>
                  <a:pt x="201" y="3"/>
                </a:cubicBezTo>
                <a:cubicBezTo>
                  <a:pt x="164" y="6"/>
                  <a:pt x="117" y="15"/>
                  <a:pt x="85" y="35"/>
                </a:cubicBezTo>
                <a:cubicBezTo>
                  <a:pt x="53" y="55"/>
                  <a:pt x="5" y="92"/>
                  <a:pt x="9" y="123"/>
                </a:cubicBezTo>
                <a:cubicBezTo>
                  <a:pt x="0" y="187"/>
                  <a:pt x="52" y="194"/>
                  <a:pt x="112" y="221"/>
                </a:cubicBezTo>
                <a:cubicBezTo>
                  <a:pt x="175" y="236"/>
                  <a:pt x="248" y="221"/>
                  <a:pt x="289" y="212"/>
                </a:cubicBezTo>
                <a:cubicBezTo>
                  <a:pt x="332" y="200"/>
                  <a:pt x="349" y="179"/>
                  <a:pt x="370" y="149"/>
                </a:cubicBezTo>
                <a:cubicBezTo>
                  <a:pt x="391" y="119"/>
                  <a:pt x="406" y="54"/>
                  <a:pt x="415" y="29"/>
                </a:cubicBezTo>
              </a:path>
            </a:pathLst>
          </a:custGeom>
          <a:noFill/>
          <a:ln w="38100">
            <a:solidFill>
              <a:srgbClr val="FF3300"/>
            </a:solidFill>
            <a:round/>
            <a:headEnd type="none" w="sm" len="sm"/>
            <a:tailEnd type="none" w="sm" len="sm"/>
          </a:ln>
        </p:spPr>
        <p:txBody>
          <a:bodyPr wrap="none"/>
          <a:lstStyle/>
          <a:p>
            <a:pPr eaLnBrk="0" hangingPunct="0"/>
            <a:endParaRPr lang="en-US"/>
          </a:p>
        </p:txBody>
      </p:sp>
      <p:sp>
        <p:nvSpPr>
          <p:cNvPr id="438280" name="Freeform 8"/>
          <p:cNvSpPr>
            <a:spLocks/>
          </p:cNvSpPr>
          <p:nvPr/>
        </p:nvSpPr>
        <p:spPr bwMode="auto">
          <a:xfrm>
            <a:off x="762000" y="4738688"/>
            <a:ext cx="1044575" cy="374650"/>
          </a:xfrm>
          <a:custGeom>
            <a:avLst/>
            <a:gdLst>
              <a:gd name="T0" fmla="*/ 2147483647 w 415"/>
              <a:gd name="T1" fmla="*/ 2147483647 h 236"/>
              <a:gd name="T2" fmla="*/ 2147483647 w 415"/>
              <a:gd name="T3" fmla="*/ 2147483647 h 236"/>
              <a:gd name="T4" fmla="*/ 2147483647 w 415"/>
              <a:gd name="T5" fmla="*/ 2147483647 h 236"/>
              <a:gd name="T6" fmla="*/ 2147483647 w 415"/>
              <a:gd name="T7" fmla="*/ 2147483647 h 236"/>
              <a:gd name="T8" fmla="*/ 2147483647 w 415"/>
              <a:gd name="T9" fmla="*/ 2147483647 h 236"/>
              <a:gd name="T10" fmla="*/ 2147483647 w 415"/>
              <a:gd name="T11" fmla="*/ 2147483647 h 236"/>
              <a:gd name="T12" fmla="*/ 2147483647 w 415"/>
              <a:gd name="T13" fmla="*/ 2147483647 h 236"/>
              <a:gd name="T14" fmla="*/ 2147483647 w 415"/>
              <a:gd name="T15" fmla="*/ 2147483647 h 236"/>
              <a:gd name="T16" fmla="*/ 2147483647 w 415"/>
              <a:gd name="T17" fmla="*/ 2147483647 h 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5"/>
              <a:gd name="T28" fmla="*/ 0 h 236"/>
              <a:gd name="T29" fmla="*/ 415 w 415"/>
              <a:gd name="T30" fmla="*/ 236 h 2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5" h="236">
                <a:moveTo>
                  <a:pt x="355" y="62"/>
                </a:moveTo>
                <a:cubicBezTo>
                  <a:pt x="340" y="54"/>
                  <a:pt x="331" y="29"/>
                  <a:pt x="305" y="19"/>
                </a:cubicBezTo>
                <a:cubicBezTo>
                  <a:pt x="279" y="9"/>
                  <a:pt x="238" y="0"/>
                  <a:pt x="201" y="3"/>
                </a:cubicBezTo>
                <a:cubicBezTo>
                  <a:pt x="164" y="6"/>
                  <a:pt x="117" y="15"/>
                  <a:pt x="85" y="35"/>
                </a:cubicBezTo>
                <a:cubicBezTo>
                  <a:pt x="53" y="55"/>
                  <a:pt x="5" y="92"/>
                  <a:pt x="9" y="123"/>
                </a:cubicBezTo>
                <a:cubicBezTo>
                  <a:pt x="0" y="187"/>
                  <a:pt x="52" y="194"/>
                  <a:pt x="112" y="221"/>
                </a:cubicBezTo>
                <a:cubicBezTo>
                  <a:pt x="175" y="236"/>
                  <a:pt x="248" y="221"/>
                  <a:pt x="289" y="212"/>
                </a:cubicBezTo>
                <a:cubicBezTo>
                  <a:pt x="332" y="200"/>
                  <a:pt x="349" y="179"/>
                  <a:pt x="370" y="149"/>
                </a:cubicBezTo>
                <a:cubicBezTo>
                  <a:pt x="391" y="119"/>
                  <a:pt x="406" y="54"/>
                  <a:pt x="415" y="29"/>
                </a:cubicBezTo>
              </a:path>
            </a:pathLst>
          </a:custGeom>
          <a:noFill/>
          <a:ln w="38100">
            <a:solidFill>
              <a:srgbClr val="FF3300"/>
            </a:solidFill>
            <a:round/>
            <a:headEnd type="none" w="sm" len="sm"/>
            <a:tailEnd type="none" w="sm" len="sm"/>
          </a:ln>
        </p:spPr>
        <p:txBody>
          <a:bodyPr wrap="none"/>
          <a:lstStyle/>
          <a:p>
            <a:pPr eaLnBrk="0" hangingPunct="0"/>
            <a:endParaRPr lang="en-US"/>
          </a:p>
        </p:txBody>
      </p:sp>
      <p:sp>
        <p:nvSpPr>
          <p:cNvPr id="438281" name="Freeform 9"/>
          <p:cNvSpPr>
            <a:spLocks/>
          </p:cNvSpPr>
          <p:nvPr/>
        </p:nvSpPr>
        <p:spPr bwMode="auto">
          <a:xfrm>
            <a:off x="784225" y="5646738"/>
            <a:ext cx="1044575" cy="374650"/>
          </a:xfrm>
          <a:custGeom>
            <a:avLst/>
            <a:gdLst>
              <a:gd name="T0" fmla="*/ 2147483647 w 415"/>
              <a:gd name="T1" fmla="*/ 2147483647 h 236"/>
              <a:gd name="T2" fmla="*/ 2147483647 w 415"/>
              <a:gd name="T3" fmla="*/ 2147483647 h 236"/>
              <a:gd name="T4" fmla="*/ 2147483647 w 415"/>
              <a:gd name="T5" fmla="*/ 2147483647 h 236"/>
              <a:gd name="T6" fmla="*/ 2147483647 w 415"/>
              <a:gd name="T7" fmla="*/ 2147483647 h 236"/>
              <a:gd name="T8" fmla="*/ 2147483647 w 415"/>
              <a:gd name="T9" fmla="*/ 2147483647 h 236"/>
              <a:gd name="T10" fmla="*/ 2147483647 w 415"/>
              <a:gd name="T11" fmla="*/ 2147483647 h 236"/>
              <a:gd name="T12" fmla="*/ 2147483647 w 415"/>
              <a:gd name="T13" fmla="*/ 2147483647 h 236"/>
              <a:gd name="T14" fmla="*/ 2147483647 w 415"/>
              <a:gd name="T15" fmla="*/ 2147483647 h 236"/>
              <a:gd name="T16" fmla="*/ 2147483647 w 415"/>
              <a:gd name="T17" fmla="*/ 2147483647 h 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5"/>
              <a:gd name="T28" fmla="*/ 0 h 236"/>
              <a:gd name="T29" fmla="*/ 415 w 415"/>
              <a:gd name="T30" fmla="*/ 236 h 2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5" h="236">
                <a:moveTo>
                  <a:pt x="355" y="62"/>
                </a:moveTo>
                <a:cubicBezTo>
                  <a:pt x="340" y="54"/>
                  <a:pt x="331" y="29"/>
                  <a:pt x="305" y="19"/>
                </a:cubicBezTo>
                <a:cubicBezTo>
                  <a:pt x="279" y="9"/>
                  <a:pt x="238" y="0"/>
                  <a:pt x="201" y="3"/>
                </a:cubicBezTo>
                <a:cubicBezTo>
                  <a:pt x="164" y="6"/>
                  <a:pt x="117" y="15"/>
                  <a:pt x="85" y="35"/>
                </a:cubicBezTo>
                <a:cubicBezTo>
                  <a:pt x="53" y="55"/>
                  <a:pt x="5" y="92"/>
                  <a:pt x="9" y="123"/>
                </a:cubicBezTo>
                <a:cubicBezTo>
                  <a:pt x="0" y="187"/>
                  <a:pt x="52" y="194"/>
                  <a:pt x="112" y="221"/>
                </a:cubicBezTo>
                <a:cubicBezTo>
                  <a:pt x="175" y="236"/>
                  <a:pt x="248" y="221"/>
                  <a:pt x="289" y="212"/>
                </a:cubicBezTo>
                <a:cubicBezTo>
                  <a:pt x="332" y="200"/>
                  <a:pt x="349" y="179"/>
                  <a:pt x="370" y="149"/>
                </a:cubicBezTo>
                <a:cubicBezTo>
                  <a:pt x="391" y="119"/>
                  <a:pt x="406" y="54"/>
                  <a:pt x="415" y="29"/>
                </a:cubicBezTo>
              </a:path>
            </a:pathLst>
          </a:custGeom>
          <a:noFill/>
          <a:ln w="38100">
            <a:solidFill>
              <a:srgbClr val="FF3300"/>
            </a:solidFill>
            <a:round/>
            <a:headEnd type="none" w="sm" len="sm"/>
            <a:tailEnd type="none" w="sm" len="sm"/>
          </a:ln>
        </p:spPr>
        <p:txBody>
          <a:bodyPr wrap="none"/>
          <a:lstStyle/>
          <a:p>
            <a:pPr eaLnBrk="0" hangingPunct="0"/>
            <a:endParaRPr lang="en-US"/>
          </a:p>
        </p:txBody>
      </p:sp>
      <p:sp>
        <p:nvSpPr>
          <p:cNvPr id="30731" name="Rectangle 10"/>
          <p:cNvSpPr>
            <a:spLocks noChangeArrowheads="1"/>
          </p:cNvSpPr>
          <p:nvPr/>
        </p:nvSpPr>
        <p:spPr bwMode="auto">
          <a:xfrm>
            <a:off x="381000" y="6332538"/>
            <a:ext cx="4038600" cy="376237"/>
          </a:xfrm>
          <a:prstGeom prst="rect">
            <a:avLst/>
          </a:prstGeom>
          <a:noFill/>
          <a:ln w="9525">
            <a:noFill/>
            <a:miter lim="800000"/>
            <a:headEnd/>
            <a:tailEnd/>
          </a:ln>
        </p:spPr>
        <p:txBody>
          <a:bodyPr lIns="100012" tIns="49212" rIns="100012" bIns="49212">
            <a:spAutoFit/>
          </a:bodyPr>
          <a:lstStyle/>
          <a:p>
            <a:pPr defTabSz="912813" eaLnBrk="0" hangingPunct="0">
              <a:defRPr/>
            </a:pPr>
            <a:r>
              <a:rPr lang="en-US" dirty="0" err="1">
                <a:effectLst>
                  <a:outerShdw blurRad="38100" dist="38100" dir="2700000" algn="tl">
                    <a:srgbClr val="000000">
                      <a:alpha val="43137"/>
                    </a:srgbClr>
                  </a:outerShdw>
                </a:effectLst>
              </a:rPr>
              <a:t>CiteSeer</a:t>
            </a:r>
            <a:r>
              <a:rPr lang="en-US" dirty="0">
                <a:effectLst>
                  <a:outerShdw blurRad="38100" dist="38100" dir="2700000" algn="tl">
                    <a:srgbClr val="000000">
                      <a:alpha val="43137"/>
                    </a:srgbClr>
                  </a:outerShdw>
                </a:effectLst>
              </a:rPr>
              <a:t>: Top-</a:t>
            </a:r>
            <a:r>
              <a:rPr lang="en-US" i="1" dirty="0">
                <a:effectLst>
                  <a:outerShdw blurRad="38100" dist="38100" dir="2700000" algn="tl">
                    <a:srgbClr val="000000">
                      <a:alpha val="43137"/>
                    </a:srgbClr>
                  </a:outerShdw>
                </a:effectLst>
              </a:rPr>
              <a:t>k</a:t>
            </a:r>
            <a:r>
              <a:rPr lang="en-US" dirty="0">
                <a:effectLst>
                  <a:outerShdw blurRad="38100" dist="38100" dir="2700000" algn="tl">
                    <a:srgbClr val="000000">
                      <a:alpha val="43137"/>
                    </a:srgbClr>
                  </a:outerShdw>
                </a:effectLst>
              </a:rPr>
              <a:t> most cited authors</a:t>
            </a:r>
          </a:p>
        </p:txBody>
      </p:sp>
      <p:sp>
        <p:nvSpPr>
          <p:cNvPr id="438284" name="Rectangle 12"/>
          <p:cNvSpPr>
            <a:spLocks noChangeArrowheads="1"/>
          </p:cNvSpPr>
          <p:nvPr/>
        </p:nvSpPr>
        <p:spPr bwMode="auto">
          <a:xfrm>
            <a:off x="5334000" y="6332538"/>
            <a:ext cx="796925" cy="373062"/>
          </a:xfrm>
          <a:prstGeom prst="rect">
            <a:avLst/>
          </a:prstGeom>
          <a:noFill/>
          <a:ln w="9525">
            <a:noFill/>
            <a:miter lim="800000"/>
            <a:headEnd/>
            <a:tailEnd/>
          </a:ln>
        </p:spPr>
        <p:txBody>
          <a:bodyPr wrap="none" lIns="100012" tIns="49212" rIns="100012" bIns="49212">
            <a:spAutoFit/>
          </a:bodyPr>
          <a:lstStyle/>
          <a:p>
            <a:pPr defTabSz="912813" eaLnBrk="0" hangingPunct="0">
              <a:defRPr/>
            </a:pPr>
            <a:r>
              <a:rPr lang="en-US">
                <a:effectLst>
                  <a:outerShdw blurRad="38100" dist="38100" dir="2700000" algn="tl">
                    <a:srgbClr val="000000">
                      <a:alpha val="43137"/>
                    </a:srgbClr>
                  </a:outerShdw>
                </a:effectLst>
              </a:rPr>
              <a:t>DBLP</a:t>
            </a:r>
          </a:p>
        </p:txBody>
      </p:sp>
      <p:sp>
        <p:nvSpPr>
          <p:cNvPr id="438285" name="Rectangle 13"/>
          <p:cNvSpPr>
            <a:spLocks noChangeArrowheads="1"/>
          </p:cNvSpPr>
          <p:nvPr/>
        </p:nvSpPr>
        <p:spPr bwMode="auto">
          <a:xfrm>
            <a:off x="7432675" y="6332538"/>
            <a:ext cx="796925" cy="373062"/>
          </a:xfrm>
          <a:prstGeom prst="rect">
            <a:avLst/>
          </a:prstGeom>
          <a:noFill/>
          <a:ln w="9525">
            <a:noFill/>
            <a:miter lim="800000"/>
            <a:headEnd/>
            <a:tailEnd/>
          </a:ln>
        </p:spPr>
        <p:txBody>
          <a:bodyPr wrap="none" lIns="100012" tIns="49212" rIns="100012" bIns="49212">
            <a:spAutoFit/>
          </a:bodyPr>
          <a:lstStyle/>
          <a:p>
            <a:pPr defTabSz="912813" eaLnBrk="0" hangingPunct="0">
              <a:defRPr/>
            </a:pPr>
            <a:r>
              <a:rPr lang="en-US" dirty="0">
                <a:effectLst>
                  <a:outerShdw blurRad="38100" dist="38100" dir="2700000" algn="tl">
                    <a:srgbClr val="000000">
                      <a:alpha val="43137"/>
                    </a:srgbClr>
                  </a:outerShdw>
                </a:effectLst>
              </a:rPr>
              <a:t>DBLP</a:t>
            </a:r>
          </a:p>
        </p:txBody>
      </p:sp>
      <p:sp>
        <p:nvSpPr>
          <p:cNvPr id="438286" name="Freeform 14"/>
          <p:cNvSpPr>
            <a:spLocks/>
          </p:cNvSpPr>
          <p:nvPr/>
        </p:nvSpPr>
        <p:spPr bwMode="auto">
          <a:xfrm>
            <a:off x="685800" y="2139950"/>
            <a:ext cx="1044575" cy="374650"/>
          </a:xfrm>
          <a:custGeom>
            <a:avLst/>
            <a:gdLst>
              <a:gd name="T0" fmla="*/ 2147483647 w 415"/>
              <a:gd name="T1" fmla="*/ 2147483647 h 236"/>
              <a:gd name="T2" fmla="*/ 2147483647 w 415"/>
              <a:gd name="T3" fmla="*/ 2147483647 h 236"/>
              <a:gd name="T4" fmla="*/ 2147483647 w 415"/>
              <a:gd name="T5" fmla="*/ 2147483647 h 236"/>
              <a:gd name="T6" fmla="*/ 2147483647 w 415"/>
              <a:gd name="T7" fmla="*/ 2147483647 h 236"/>
              <a:gd name="T8" fmla="*/ 2147483647 w 415"/>
              <a:gd name="T9" fmla="*/ 2147483647 h 236"/>
              <a:gd name="T10" fmla="*/ 2147483647 w 415"/>
              <a:gd name="T11" fmla="*/ 2147483647 h 236"/>
              <a:gd name="T12" fmla="*/ 2147483647 w 415"/>
              <a:gd name="T13" fmla="*/ 2147483647 h 236"/>
              <a:gd name="T14" fmla="*/ 2147483647 w 415"/>
              <a:gd name="T15" fmla="*/ 2147483647 h 236"/>
              <a:gd name="T16" fmla="*/ 2147483647 w 415"/>
              <a:gd name="T17" fmla="*/ 2147483647 h 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5"/>
              <a:gd name="T28" fmla="*/ 0 h 236"/>
              <a:gd name="T29" fmla="*/ 415 w 415"/>
              <a:gd name="T30" fmla="*/ 236 h 2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5" h="236">
                <a:moveTo>
                  <a:pt x="355" y="62"/>
                </a:moveTo>
                <a:cubicBezTo>
                  <a:pt x="340" y="54"/>
                  <a:pt x="331" y="29"/>
                  <a:pt x="305" y="19"/>
                </a:cubicBezTo>
                <a:cubicBezTo>
                  <a:pt x="279" y="9"/>
                  <a:pt x="238" y="0"/>
                  <a:pt x="201" y="3"/>
                </a:cubicBezTo>
                <a:cubicBezTo>
                  <a:pt x="164" y="6"/>
                  <a:pt x="117" y="15"/>
                  <a:pt x="85" y="35"/>
                </a:cubicBezTo>
                <a:cubicBezTo>
                  <a:pt x="53" y="55"/>
                  <a:pt x="5" y="92"/>
                  <a:pt x="9" y="123"/>
                </a:cubicBezTo>
                <a:cubicBezTo>
                  <a:pt x="0" y="187"/>
                  <a:pt x="52" y="194"/>
                  <a:pt x="112" y="221"/>
                </a:cubicBezTo>
                <a:cubicBezTo>
                  <a:pt x="175" y="236"/>
                  <a:pt x="248" y="221"/>
                  <a:pt x="289" y="212"/>
                </a:cubicBezTo>
                <a:cubicBezTo>
                  <a:pt x="332" y="200"/>
                  <a:pt x="349" y="179"/>
                  <a:pt x="370" y="149"/>
                </a:cubicBezTo>
                <a:cubicBezTo>
                  <a:pt x="391" y="119"/>
                  <a:pt x="406" y="54"/>
                  <a:pt x="415" y="29"/>
                </a:cubicBezTo>
              </a:path>
            </a:pathLst>
          </a:custGeom>
          <a:noFill/>
          <a:ln w="38100">
            <a:solidFill>
              <a:srgbClr val="0000FF"/>
            </a:solidFill>
            <a:round/>
            <a:headEnd type="none" w="sm" len="sm"/>
            <a:tailEnd type="none" w="sm" len="sm"/>
          </a:ln>
        </p:spPr>
        <p:txBody>
          <a:bodyPr wrap="none"/>
          <a:lstStyle/>
          <a:p>
            <a:pPr eaLnBrk="0" hangingPunct="0"/>
            <a:endParaRPr lang="en-US"/>
          </a:p>
        </p:txBody>
      </p:sp>
      <p:sp>
        <p:nvSpPr>
          <p:cNvPr id="438287" name="Freeform 15"/>
          <p:cNvSpPr>
            <a:spLocks/>
          </p:cNvSpPr>
          <p:nvPr/>
        </p:nvSpPr>
        <p:spPr bwMode="auto">
          <a:xfrm>
            <a:off x="762000" y="5181600"/>
            <a:ext cx="1044575" cy="374650"/>
          </a:xfrm>
          <a:custGeom>
            <a:avLst/>
            <a:gdLst>
              <a:gd name="T0" fmla="*/ 2147483647 w 415"/>
              <a:gd name="T1" fmla="*/ 2147483647 h 236"/>
              <a:gd name="T2" fmla="*/ 2147483647 w 415"/>
              <a:gd name="T3" fmla="*/ 2147483647 h 236"/>
              <a:gd name="T4" fmla="*/ 2147483647 w 415"/>
              <a:gd name="T5" fmla="*/ 2147483647 h 236"/>
              <a:gd name="T6" fmla="*/ 2147483647 w 415"/>
              <a:gd name="T7" fmla="*/ 2147483647 h 236"/>
              <a:gd name="T8" fmla="*/ 2147483647 w 415"/>
              <a:gd name="T9" fmla="*/ 2147483647 h 236"/>
              <a:gd name="T10" fmla="*/ 2147483647 w 415"/>
              <a:gd name="T11" fmla="*/ 2147483647 h 236"/>
              <a:gd name="T12" fmla="*/ 2147483647 w 415"/>
              <a:gd name="T13" fmla="*/ 2147483647 h 236"/>
              <a:gd name="T14" fmla="*/ 2147483647 w 415"/>
              <a:gd name="T15" fmla="*/ 2147483647 h 236"/>
              <a:gd name="T16" fmla="*/ 2147483647 w 415"/>
              <a:gd name="T17" fmla="*/ 2147483647 h 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5"/>
              <a:gd name="T28" fmla="*/ 0 h 236"/>
              <a:gd name="T29" fmla="*/ 415 w 415"/>
              <a:gd name="T30" fmla="*/ 236 h 2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5" h="236">
                <a:moveTo>
                  <a:pt x="355" y="62"/>
                </a:moveTo>
                <a:cubicBezTo>
                  <a:pt x="340" y="54"/>
                  <a:pt x="331" y="29"/>
                  <a:pt x="305" y="19"/>
                </a:cubicBezTo>
                <a:cubicBezTo>
                  <a:pt x="279" y="9"/>
                  <a:pt x="238" y="0"/>
                  <a:pt x="201" y="3"/>
                </a:cubicBezTo>
                <a:cubicBezTo>
                  <a:pt x="164" y="6"/>
                  <a:pt x="117" y="15"/>
                  <a:pt x="85" y="35"/>
                </a:cubicBezTo>
                <a:cubicBezTo>
                  <a:pt x="53" y="55"/>
                  <a:pt x="5" y="92"/>
                  <a:pt x="9" y="123"/>
                </a:cubicBezTo>
                <a:cubicBezTo>
                  <a:pt x="0" y="187"/>
                  <a:pt x="52" y="194"/>
                  <a:pt x="112" y="221"/>
                </a:cubicBezTo>
                <a:cubicBezTo>
                  <a:pt x="175" y="236"/>
                  <a:pt x="248" y="221"/>
                  <a:pt x="289" y="212"/>
                </a:cubicBezTo>
                <a:cubicBezTo>
                  <a:pt x="332" y="200"/>
                  <a:pt x="349" y="179"/>
                  <a:pt x="370" y="149"/>
                </a:cubicBezTo>
                <a:cubicBezTo>
                  <a:pt x="391" y="119"/>
                  <a:pt x="406" y="54"/>
                  <a:pt x="415" y="29"/>
                </a:cubicBezTo>
              </a:path>
            </a:pathLst>
          </a:custGeom>
          <a:noFill/>
          <a:ln w="38100">
            <a:solidFill>
              <a:srgbClr val="0000FF"/>
            </a:solidFill>
            <a:round/>
            <a:headEnd type="none" w="sm" len="sm"/>
            <a:tailEnd type="none" w="sm" len="sm"/>
          </a:ln>
        </p:spPr>
        <p:txBody>
          <a:bodyPr wrap="none"/>
          <a:lstStyle/>
          <a:p>
            <a:pPr eaLnBrk="0" hangingPunct="0"/>
            <a:endParaRPr lang="en-US"/>
          </a:p>
        </p:txBody>
      </p:sp>
      <p:sp>
        <p:nvSpPr>
          <p:cNvPr id="438288" name="Freeform 16"/>
          <p:cNvSpPr>
            <a:spLocks/>
          </p:cNvSpPr>
          <p:nvPr/>
        </p:nvSpPr>
        <p:spPr bwMode="auto">
          <a:xfrm>
            <a:off x="685800" y="2819400"/>
            <a:ext cx="1044575" cy="374650"/>
          </a:xfrm>
          <a:custGeom>
            <a:avLst/>
            <a:gdLst>
              <a:gd name="T0" fmla="*/ 2147483647 w 415"/>
              <a:gd name="T1" fmla="*/ 2147483647 h 236"/>
              <a:gd name="T2" fmla="*/ 2147483647 w 415"/>
              <a:gd name="T3" fmla="*/ 2147483647 h 236"/>
              <a:gd name="T4" fmla="*/ 2147483647 w 415"/>
              <a:gd name="T5" fmla="*/ 2147483647 h 236"/>
              <a:gd name="T6" fmla="*/ 2147483647 w 415"/>
              <a:gd name="T7" fmla="*/ 2147483647 h 236"/>
              <a:gd name="T8" fmla="*/ 2147483647 w 415"/>
              <a:gd name="T9" fmla="*/ 2147483647 h 236"/>
              <a:gd name="T10" fmla="*/ 2147483647 w 415"/>
              <a:gd name="T11" fmla="*/ 2147483647 h 236"/>
              <a:gd name="T12" fmla="*/ 2147483647 w 415"/>
              <a:gd name="T13" fmla="*/ 2147483647 h 236"/>
              <a:gd name="T14" fmla="*/ 2147483647 w 415"/>
              <a:gd name="T15" fmla="*/ 2147483647 h 236"/>
              <a:gd name="T16" fmla="*/ 2147483647 w 415"/>
              <a:gd name="T17" fmla="*/ 2147483647 h 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5"/>
              <a:gd name="T28" fmla="*/ 0 h 236"/>
              <a:gd name="T29" fmla="*/ 415 w 415"/>
              <a:gd name="T30" fmla="*/ 236 h 2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5" h="236">
                <a:moveTo>
                  <a:pt x="355" y="62"/>
                </a:moveTo>
                <a:cubicBezTo>
                  <a:pt x="340" y="54"/>
                  <a:pt x="331" y="29"/>
                  <a:pt x="305" y="19"/>
                </a:cubicBezTo>
                <a:cubicBezTo>
                  <a:pt x="279" y="9"/>
                  <a:pt x="238" y="0"/>
                  <a:pt x="201" y="3"/>
                </a:cubicBezTo>
                <a:cubicBezTo>
                  <a:pt x="164" y="6"/>
                  <a:pt x="117" y="15"/>
                  <a:pt x="85" y="35"/>
                </a:cubicBezTo>
                <a:cubicBezTo>
                  <a:pt x="53" y="55"/>
                  <a:pt x="5" y="92"/>
                  <a:pt x="9" y="123"/>
                </a:cubicBezTo>
                <a:cubicBezTo>
                  <a:pt x="0" y="187"/>
                  <a:pt x="52" y="194"/>
                  <a:pt x="112" y="221"/>
                </a:cubicBezTo>
                <a:cubicBezTo>
                  <a:pt x="175" y="236"/>
                  <a:pt x="248" y="221"/>
                  <a:pt x="289" y="212"/>
                </a:cubicBezTo>
                <a:cubicBezTo>
                  <a:pt x="332" y="200"/>
                  <a:pt x="349" y="179"/>
                  <a:pt x="370" y="149"/>
                </a:cubicBezTo>
                <a:cubicBezTo>
                  <a:pt x="391" y="119"/>
                  <a:pt x="406" y="54"/>
                  <a:pt x="415" y="29"/>
                </a:cubicBezTo>
              </a:path>
            </a:pathLst>
          </a:custGeom>
          <a:noFill/>
          <a:ln w="38100">
            <a:solidFill>
              <a:srgbClr val="0000FF"/>
            </a:solidFill>
            <a:round/>
            <a:headEnd type="none" w="sm" len="sm"/>
            <a:tailEnd type="none" w="sm" len="sm"/>
          </a:ln>
        </p:spPr>
        <p:txBody>
          <a:bodyPr wrap="none"/>
          <a:lstStyle/>
          <a:p>
            <a:pPr eaLnBrk="0" hangingPunct="0"/>
            <a:endParaRPr lang="en-US"/>
          </a:p>
        </p:txBody>
      </p:sp>
      <p:pic>
        <p:nvPicPr>
          <p:cNvPr id="438276" name="Picture 4"/>
          <p:cNvPicPr>
            <a:picLocks noChangeAspect="1" noChangeArrowheads="1"/>
          </p:cNvPicPr>
          <p:nvPr/>
        </p:nvPicPr>
        <p:blipFill>
          <a:blip r:embed="rId4"/>
          <a:srcRect/>
          <a:stretch>
            <a:fillRect/>
          </a:stretch>
        </p:blipFill>
        <p:spPr bwMode="auto">
          <a:xfrm>
            <a:off x="4724400" y="922338"/>
            <a:ext cx="2044700" cy="54102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38289" name="Line 17"/>
          <p:cNvSpPr>
            <a:spLocks noChangeShapeType="1"/>
          </p:cNvSpPr>
          <p:nvPr/>
        </p:nvSpPr>
        <p:spPr bwMode="auto">
          <a:xfrm flipV="1">
            <a:off x="1676400" y="2209800"/>
            <a:ext cx="3276600" cy="304800"/>
          </a:xfrm>
          <a:prstGeom prst="line">
            <a:avLst/>
          </a:prstGeom>
          <a:noFill/>
          <a:ln w="28575">
            <a:solidFill>
              <a:schemeClr val="hlink"/>
            </a:solidFill>
            <a:round/>
            <a:headEnd/>
            <a:tailEnd type="stealth" w="lg" len="lg"/>
          </a:ln>
        </p:spPr>
        <p:txBody>
          <a:bodyPr lIns="100012" tIns="49212" rIns="100012" bIns="49212" anchor="ctr"/>
          <a:lstStyle/>
          <a:p>
            <a:endParaRPr lang="en-US"/>
          </a:p>
        </p:txBody>
      </p:sp>
      <p:pic>
        <p:nvPicPr>
          <p:cNvPr id="438283" name="Picture 11"/>
          <p:cNvPicPr>
            <a:picLocks noChangeAspect="1" noChangeArrowheads="1"/>
          </p:cNvPicPr>
          <p:nvPr/>
        </p:nvPicPr>
        <p:blipFill>
          <a:blip r:embed="rId5"/>
          <a:srcRect/>
          <a:stretch>
            <a:fillRect/>
          </a:stretch>
        </p:blipFill>
        <p:spPr bwMode="auto">
          <a:xfrm>
            <a:off x="6743700" y="914400"/>
            <a:ext cx="2019300" cy="54102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38290" name="Line 18"/>
          <p:cNvSpPr>
            <a:spLocks noChangeShapeType="1"/>
          </p:cNvSpPr>
          <p:nvPr/>
        </p:nvSpPr>
        <p:spPr bwMode="auto">
          <a:xfrm flipV="1">
            <a:off x="1752600" y="2133600"/>
            <a:ext cx="5257800" cy="3657600"/>
          </a:xfrm>
          <a:prstGeom prst="line">
            <a:avLst/>
          </a:prstGeom>
          <a:noFill/>
          <a:ln w="28575">
            <a:solidFill>
              <a:schemeClr val="hlink"/>
            </a:solidFill>
            <a:round/>
            <a:headEnd/>
            <a:tailEnd type="stealth" w="lg" len="lg"/>
          </a:ln>
        </p:spPr>
        <p:txBody>
          <a:bodyPr lIns="100012" tIns="49212" rIns="100012" bIns="49212" anchor="ctr"/>
          <a:lstStyle/>
          <a:p>
            <a:endParaRPr lang="en-US"/>
          </a:p>
        </p:txBody>
      </p:sp>
      <p:sp>
        <p:nvSpPr>
          <p:cNvPr id="20" name="Rectangle 19"/>
          <p:cNvSpPr/>
          <p:nvPr/>
        </p:nvSpPr>
        <p:spPr bwMode="auto">
          <a:xfrm>
            <a:off x="0" y="914400"/>
            <a:ext cx="9144000" cy="5943600"/>
          </a:xfrm>
          <a:prstGeom prst="rect">
            <a:avLst/>
          </a:prstGeom>
          <a:solidFill>
            <a:schemeClr val="bg2">
              <a:lumMod val="20000"/>
              <a:lumOff val="80000"/>
              <a:alpha val="77000"/>
            </a:schemeClr>
          </a:solidFill>
          <a:ln w="9525" cap="flat" cmpd="sng" algn="ctr">
            <a:noFill/>
            <a:prstDash val="solid"/>
            <a:round/>
            <a:headEnd type="none" w="med" len="med"/>
            <a:tailEnd type="none" w="med" len="med"/>
          </a:ln>
          <a:effectLst/>
        </p:spPr>
        <p:txBody>
          <a:bodyPr lIns="100012" tIns="49212" rIns="100012" bIns="49212" anchor="ctr"/>
          <a:lstStyle/>
          <a:p>
            <a:pPr defTabSz="912813" eaLnBrk="0" hangingPunct="0">
              <a:defRPr/>
            </a:pPr>
            <a:endParaRPr lang="en-US"/>
          </a:p>
        </p:txBody>
      </p:sp>
      <p:grpSp>
        <p:nvGrpSpPr>
          <p:cNvPr id="2" name="Group 23"/>
          <p:cNvGrpSpPr>
            <a:grpSpLocks/>
          </p:cNvGrpSpPr>
          <p:nvPr/>
        </p:nvGrpSpPr>
        <p:grpSpPr bwMode="auto">
          <a:xfrm>
            <a:off x="304800" y="1905000"/>
            <a:ext cx="8610600" cy="2286000"/>
            <a:chOff x="304800" y="1905000"/>
            <a:chExt cx="8610600" cy="2438400"/>
          </a:xfrm>
        </p:grpSpPr>
        <p:sp>
          <p:nvSpPr>
            <p:cNvPr id="22" name="Rectangle 5"/>
            <p:cNvSpPr>
              <a:spLocks noChangeArrowheads="1"/>
            </p:cNvSpPr>
            <p:nvPr/>
          </p:nvSpPr>
          <p:spPr bwMode="auto">
            <a:xfrm>
              <a:off x="304800" y="1905000"/>
              <a:ext cx="8610600" cy="2438400"/>
            </a:xfrm>
            <a:prstGeom prst="rect">
              <a:avLst/>
            </a:prstGeom>
            <a:solidFill>
              <a:schemeClr val="bg1"/>
            </a:solidFill>
            <a:ln w="19050">
              <a:solidFill>
                <a:schemeClr val="tx1"/>
              </a:solidFill>
              <a:miter lim="800000"/>
              <a:headEnd/>
              <a:tailEnd/>
            </a:ln>
            <a:effectLst>
              <a:outerShdw blurRad="50800" dist="38100" dir="2700000" algn="tl" rotWithShape="0">
                <a:prstClr val="black">
                  <a:alpha val="40000"/>
                </a:prstClr>
              </a:outerShdw>
            </a:effectLst>
          </p:spPr>
          <p:txBody>
            <a:bodyPr wrap="none" lIns="100012" tIns="49212" rIns="100012" bIns="49212" anchor="ctr"/>
            <a:lstStyle/>
            <a:p>
              <a:pPr eaLnBrk="0" hangingPunct="0">
                <a:defRPr/>
              </a:pPr>
              <a:endParaRPr lang="en-US">
                <a:effectLst>
                  <a:outerShdw blurRad="38100" dist="38100" dir="2700000" algn="tl">
                    <a:srgbClr val="000000">
                      <a:alpha val="43137"/>
                    </a:srgbClr>
                  </a:outerShdw>
                </a:effectLst>
              </a:endParaRPr>
            </a:p>
          </p:txBody>
        </p:sp>
        <p:sp>
          <p:nvSpPr>
            <p:cNvPr id="23" name="Text Box 6"/>
            <p:cNvSpPr txBox="1">
              <a:spLocks noChangeArrowheads="1"/>
            </p:cNvSpPr>
            <p:nvPr/>
          </p:nvSpPr>
          <p:spPr bwMode="auto">
            <a:xfrm>
              <a:off x="381000" y="2067560"/>
              <a:ext cx="8534400" cy="1090507"/>
            </a:xfrm>
            <a:prstGeom prst="rect">
              <a:avLst/>
            </a:prstGeom>
            <a:noFill/>
            <a:ln w="9525">
              <a:noFill/>
              <a:miter lim="800000"/>
              <a:headEnd/>
              <a:tailEnd/>
            </a:ln>
          </p:spPr>
          <p:txBody>
            <a:bodyPr lIns="100012" tIns="49212" rIns="100012" bIns="49212">
              <a:spAutoFit/>
            </a:bodyPr>
            <a:lstStyle/>
            <a:p>
              <a:pPr>
                <a:buFont typeface="Arial" pitchFamily="34" charset="0"/>
                <a:buChar char="•"/>
                <a:defRPr/>
              </a:pPr>
              <a:r>
                <a:rPr lang="en-US" sz="3200" dirty="0"/>
                <a:t> </a:t>
              </a:r>
              <a:r>
                <a:rPr lang="en-US" sz="2800" dirty="0"/>
                <a:t>Analysis on </a:t>
              </a:r>
              <a:r>
                <a:rPr lang="en-US" sz="1600" dirty="0"/>
                <a:t> </a:t>
              </a:r>
              <a:r>
                <a:rPr lang="en-US" sz="2800" dirty="0"/>
                <a:t>bad data can lead to incorrect results.</a:t>
              </a:r>
            </a:p>
            <a:p>
              <a:pPr>
                <a:buFont typeface="Arial" pitchFamily="34" charset="0"/>
                <a:buChar char="•"/>
                <a:defRPr/>
              </a:pPr>
              <a:r>
                <a:rPr lang="en-US" sz="2800" dirty="0"/>
                <a:t> Fix errors before analysis.</a:t>
              </a:r>
              <a:endParaRPr lang="en-US" sz="2000" dirty="0"/>
            </a:p>
          </p:txBody>
        </p:sp>
      </p:grpSp>
      <p:sp>
        <p:nvSpPr>
          <p:cNvPr id="3" name="Rectangle 2"/>
          <p:cNvSpPr/>
          <p:nvPr/>
        </p:nvSpPr>
        <p:spPr>
          <a:xfrm>
            <a:off x="381000" y="3447443"/>
            <a:ext cx="8435975" cy="646331"/>
          </a:xfrm>
          <a:prstGeom prst="rect">
            <a:avLst/>
          </a:prstGeom>
        </p:spPr>
        <p:txBody>
          <a:bodyPr wrap="square">
            <a:spAutoFit/>
          </a:bodyPr>
          <a:lstStyle/>
          <a:p>
            <a:r>
              <a:rPr lang="en-US" i="1" dirty="0" smtClean="0"/>
              <a:t>More </a:t>
            </a:r>
            <a:r>
              <a:rPr lang="en-US" i="1" dirty="0"/>
              <a:t>than 80% of </a:t>
            </a:r>
            <a:r>
              <a:rPr lang="en-US" i="1" dirty="0" smtClean="0"/>
              <a:t>researchers </a:t>
            </a:r>
            <a:r>
              <a:rPr lang="en-US" i="1" dirty="0"/>
              <a:t>working on data mining projects spend </a:t>
            </a:r>
            <a:r>
              <a:rPr lang="en-US" i="1" dirty="0" smtClean="0"/>
              <a:t>more than </a:t>
            </a:r>
            <a:r>
              <a:rPr lang="en-US" i="1" dirty="0"/>
              <a:t>40% of their project time on cleaning and </a:t>
            </a:r>
            <a:r>
              <a:rPr lang="en-US" i="1" dirty="0" smtClean="0"/>
              <a:t>preparation </a:t>
            </a:r>
            <a:r>
              <a:rPr lang="en-US" i="1" dirty="0"/>
              <a:t>of data.</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8286"/>
                                        </p:tgtEl>
                                        <p:attrNameLst>
                                          <p:attrName>style.visibility</p:attrName>
                                        </p:attrNameLst>
                                      </p:cBhvr>
                                      <p:to>
                                        <p:strVal val="visible"/>
                                      </p:to>
                                    </p:set>
                                    <p:animEffect transition="in" filter="dissolve">
                                      <p:cBhvr>
                                        <p:cTn id="7" dur="500"/>
                                        <p:tgtEl>
                                          <p:spTgt spid="43828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38288"/>
                                        </p:tgtEl>
                                        <p:attrNameLst>
                                          <p:attrName>style.visibility</p:attrName>
                                        </p:attrNameLst>
                                      </p:cBhvr>
                                      <p:to>
                                        <p:strVal val="visible"/>
                                      </p:to>
                                    </p:set>
                                    <p:animEffect transition="in" filter="dissolve">
                                      <p:cBhvr>
                                        <p:cTn id="12" dur="500"/>
                                        <p:tgtEl>
                                          <p:spTgt spid="43828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38287"/>
                                        </p:tgtEl>
                                        <p:attrNameLst>
                                          <p:attrName>style.visibility</p:attrName>
                                        </p:attrNameLst>
                                      </p:cBhvr>
                                      <p:to>
                                        <p:strVal val="visible"/>
                                      </p:to>
                                    </p:set>
                                    <p:animEffect transition="in" filter="dissolve">
                                      <p:cBhvr>
                                        <p:cTn id="17" dur="500"/>
                                        <p:tgtEl>
                                          <p:spTgt spid="43828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438286"/>
                                        </p:tgtEl>
                                      </p:cBhvr>
                                    </p:animEffect>
                                    <p:set>
                                      <p:cBhvr>
                                        <p:cTn id="22" dur="1" fill="hold">
                                          <p:stCondLst>
                                            <p:cond delay="499"/>
                                          </p:stCondLst>
                                        </p:cTn>
                                        <p:tgtEl>
                                          <p:spTgt spid="438286"/>
                                        </p:tgtEl>
                                        <p:attrNameLst>
                                          <p:attrName>style.visibility</p:attrName>
                                        </p:attrNameLst>
                                      </p:cBhvr>
                                      <p:to>
                                        <p:strVal val="hidden"/>
                                      </p:to>
                                    </p:set>
                                  </p:childTnLst>
                                </p:cTn>
                              </p:par>
                              <p:par>
                                <p:cTn id="23" presetID="9" presetClass="exit" presetSubtype="0" fill="hold" grpId="1" nodeType="withEffect">
                                  <p:stCondLst>
                                    <p:cond delay="0"/>
                                  </p:stCondLst>
                                  <p:childTnLst>
                                    <p:animEffect transition="out" filter="dissolve">
                                      <p:cBhvr>
                                        <p:cTn id="24" dur="500"/>
                                        <p:tgtEl>
                                          <p:spTgt spid="438288"/>
                                        </p:tgtEl>
                                      </p:cBhvr>
                                    </p:animEffect>
                                    <p:set>
                                      <p:cBhvr>
                                        <p:cTn id="25" dur="1" fill="hold">
                                          <p:stCondLst>
                                            <p:cond delay="499"/>
                                          </p:stCondLst>
                                        </p:cTn>
                                        <p:tgtEl>
                                          <p:spTgt spid="438288"/>
                                        </p:tgtEl>
                                        <p:attrNameLst>
                                          <p:attrName>style.visibility</p:attrName>
                                        </p:attrNameLst>
                                      </p:cBhvr>
                                      <p:to>
                                        <p:strVal val="hidden"/>
                                      </p:to>
                                    </p:set>
                                  </p:childTnLst>
                                </p:cTn>
                              </p:par>
                              <p:par>
                                <p:cTn id="26" presetID="9" presetClass="exit" presetSubtype="0" fill="hold" grpId="1" nodeType="withEffect">
                                  <p:stCondLst>
                                    <p:cond delay="0"/>
                                  </p:stCondLst>
                                  <p:childTnLst>
                                    <p:animEffect transition="out" filter="dissolve">
                                      <p:cBhvr>
                                        <p:cTn id="27" dur="500"/>
                                        <p:tgtEl>
                                          <p:spTgt spid="438287"/>
                                        </p:tgtEl>
                                      </p:cBhvr>
                                    </p:animEffect>
                                    <p:set>
                                      <p:cBhvr>
                                        <p:cTn id="28" dur="1" fill="hold">
                                          <p:stCondLst>
                                            <p:cond delay="499"/>
                                          </p:stCondLst>
                                        </p:cTn>
                                        <p:tgtEl>
                                          <p:spTgt spid="438287"/>
                                        </p:tgtEl>
                                        <p:attrNameLst>
                                          <p:attrName>style.visibility</p:attrName>
                                        </p:attrNameLst>
                                      </p:cBhvr>
                                      <p:to>
                                        <p:strVal val="hidden"/>
                                      </p:to>
                                    </p:set>
                                  </p:childTnLst>
                                </p:cTn>
                              </p:par>
                              <p:par>
                                <p:cTn id="29" presetID="9" presetClass="entr" presetSubtype="0" fill="hold" grpId="0" nodeType="withEffect">
                                  <p:stCondLst>
                                    <p:cond delay="0"/>
                                  </p:stCondLst>
                                  <p:childTnLst>
                                    <p:set>
                                      <p:cBhvr>
                                        <p:cTn id="30" dur="1" fill="hold">
                                          <p:stCondLst>
                                            <p:cond delay="0"/>
                                          </p:stCondLst>
                                        </p:cTn>
                                        <p:tgtEl>
                                          <p:spTgt spid="438279"/>
                                        </p:tgtEl>
                                        <p:attrNameLst>
                                          <p:attrName>style.visibility</p:attrName>
                                        </p:attrNameLst>
                                      </p:cBhvr>
                                      <p:to>
                                        <p:strVal val="visible"/>
                                      </p:to>
                                    </p:set>
                                    <p:animEffect transition="in" filter="dissolve">
                                      <p:cBhvr>
                                        <p:cTn id="31" dur="500"/>
                                        <p:tgtEl>
                                          <p:spTgt spid="438279"/>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438280"/>
                                        </p:tgtEl>
                                        <p:attrNameLst>
                                          <p:attrName>style.visibility</p:attrName>
                                        </p:attrNameLst>
                                      </p:cBhvr>
                                      <p:to>
                                        <p:strVal val="visible"/>
                                      </p:to>
                                    </p:set>
                                    <p:animEffect transition="in" filter="dissolve">
                                      <p:cBhvr>
                                        <p:cTn id="36" dur="500"/>
                                        <p:tgtEl>
                                          <p:spTgt spid="438280"/>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438281"/>
                                        </p:tgtEl>
                                        <p:attrNameLst>
                                          <p:attrName>style.visibility</p:attrName>
                                        </p:attrNameLst>
                                      </p:cBhvr>
                                      <p:to>
                                        <p:strVal val="visible"/>
                                      </p:to>
                                    </p:set>
                                    <p:animEffect transition="in" filter="dissolve">
                                      <p:cBhvr>
                                        <p:cTn id="41" dur="500"/>
                                        <p:tgtEl>
                                          <p:spTgt spid="438281"/>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38274"/>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438275">
                                            <p:txEl>
                                              <p:pRg st="0" end="0"/>
                                            </p:txEl>
                                          </p:spTgt>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438275">
                                            <p:txEl>
                                              <p:pRg st="1" end="1"/>
                                            </p:txEl>
                                          </p:spTgt>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438275">
                                            <p:txEl>
                                              <p:pRg st="2" end="2"/>
                                            </p:txEl>
                                          </p:spTgt>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438275">
                                            <p:txEl>
                                              <p:pRg st="3" end="3"/>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438276"/>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438283"/>
                                        </p:tgtEl>
                                        <p:attrNameLst>
                                          <p:attrName>style.visibility</p:attrName>
                                        </p:attrNameLst>
                                      </p:cBhvr>
                                      <p:to>
                                        <p:strVal val="visible"/>
                                      </p:to>
                                    </p:set>
                                  </p:childTnLst>
                                </p:cTn>
                              </p:par>
                              <p:par>
                                <p:cTn id="60" presetID="9" presetClass="entr" presetSubtype="0" fill="hold" grpId="0" nodeType="withEffect">
                                  <p:stCondLst>
                                    <p:cond delay="0"/>
                                  </p:stCondLst>
                                  <p:childTnLst>
                                    <p:set>
                                      <p:cBhvr>
                                        <p:cTn id="61" dur="1" fill="hold">
                                          <p:stCondLst>
                                            <p:cond delay="0"/>
                                          </p:stCondLst>
                                        </p:cTn>
                                        <p:tgtEl>
                                          <p:spTgt spid="438284"/>
                                        </p:tgtEl>
                                        <p:attrNameLst>
                                          <p:attrName>style.visibility</p:attrName>
                                        </p:attrNameLst>
                                      </p:cBhvr>
                                      <p:to>
                                        <p:strVal val="visible"/>
                                      </p:to>
                                    </p:set>
                                    <p:animEffect transition="in" filter="dissolve">
                                      <p:cBhvr>
                                        <p:cTn id="62" dur="500"/>
                                        <p:tgtEl>
                                          <p:spTgt spid="438284"/>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438285"/>
                                        </p:tgtEl>
                                        <p:attrNameLst>
                                          <p:attrName>style.visibility</p:attrName>
                                        </p:attrNameLst>
                                      </p:cBhvr>
                                      <p:to>
                                        <p:strVal val="visible"/>
                                      </p:to>
                                    </p:set>
                                    <p:animEffect transition="in" filter="dissolve">
                                      <p:cBhvr>
                                        <p:cTn id="65" dur="500"/>
                                        <p:tgtEl>
                                          <p:spTgt spid="438285"/>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438289"/>
                                        </p:tgtEl>
                                        <p:attrNameLst>
                                          <p:attrName>style.visibility</p:attrName>
                                        </p:attrNameLst>
                                      </p:cBhvr>
                                      <p:to>
                                        <p:strVal val="visible"/>
                                      </p:to>
                                    </p:set>
                                    <p:animEffect transition="in" filter="dissolve">
                                      <p:cBhvr>
                                        <p:cTn id="68" dur="500"/>
                                        <p:tgtEl>
                                          <p:spTgt spid="438289"/>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438290"/>
                                        </p:tgtEl>
                                        <p:attrNameLst>
                                          <p:attrName>style.visibility</p:attrName>
                                        </p:attrNameLst>
                                      </p:cBhvr>
                                      <p:to>
                                        <p:strVal val="visible"/>
                                      </p:to>
                                    </p:set>
                                    <p:animEffect transition="in" filter="dissolve">
                                      <p:cBhvr>
                                        <p:cTn id="71" dur="500"/>
                                        <p:tgtEl>
                                          <p:spTgt spid="438290"/>
                                        </p:tgtEl>
                                      </p:cBhvr>
                                    </p:animEffect>
                                  </p:childTnLst>
                                </p:cTn>
                              </p:par>
                              <p:par>
                                <p:cTn id="72" presetID="1" presetClass="exit" presetSubtype="0" fill="hold" grpId="1" nodeType="withEffect">
                                  <p:stCondLst>
                                    <p:cond delay="0"/>
                                  </p:stCondLst>
                                  <p:childTnLst>
                                    <p:set>
                                      <p:cBhvr>
                                        <p:cTn id="73" dur="1" fill="hold">
                                          <p:stCondLst>
                                            <p:cond delay="0"/>
                                          </p:stCondLst>
                                        </p:cTn>
                                        <p:tgtEl>
                                          <p:spTgt spid="438274"/>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2"/>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5" grpId="0" build="p"/>
      <p:bldP spid="438274" grpId="0" animBg="1"/>
      <p:bldP spid="438274" grpId="1" animBg="1"/>
      <p:bldP spid="438279" grpId="0" animBg="1"/>
      <p:bldP spid="438280" grpId="0" animBg="1"/>
      <p:bldP spid="438281" grpId="0" animBg="1"/>
      <p:bldP spid="438284" grpId="0"/>
      <p:bldP spid="438285" grpId="0"/>
      <p:bldP spid="438286" grpId="0" animBg="1"/>
      <p:bldP spid="438286" grpId="1" animBg="1"/>
      <p:bldP spid="438287" grpId="0" animBg="1"/>
      <p:bldP spid="438287" grpId="1" animBg="1"/>
      <p:bldP spid="438288" grpId="0" animBg="1"/>
      <p:bldP spid="438288" grpId="1" animBg="1"/>
      <p:bldP spid="438289" grpId="0" animBg="1"/>
      <p:bldP spid="438290" grpId="0" animBg="1"/>
      <p:bldP spid="20"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Data Quality Issues Arise?</a:t>
            </a:r>
            <a:endParaRPr lang="en-US" dirty="0"/>
          </a:p>
        </p:txBody>
      </p:sp>
      <p:sp>
        <p:nvSpPr>
          <p:cNvPr id="3" name="Content Placeholder 2"/>
          <p:cNvSpPr>
            <a:spLocks noGrp="1"/>
          </p:cNvSpPr>
          <p:nvPr>
            <p:ph idx="1"/>
          </p:nvPr>
        </p:nvSpPr>
        <p:spPr/>
        <p:txBody>
          <a:bodyPr/>
          <a:lstStyle/>
          <a:p>
            <a:r>
              <a:rPr lang="en-US" dirty="0" smtClean="0"/>
              <a:t>Ambiguity / Uncertainty</a:t>
            </a:r>
            <a:endParaRPr lang="en-US" dirty="0"/>
          </a:p>
          <a:p>
            <a:r>
              <a:rPr lang="en-US" dirty="0" smtClean="0"/>
              <a:t>Erroneous </a:t>
            </a:r>
            <a:r>
              <a:rPr lang="en-US" dirty="0"/>
              <a:t>data values</a:t>
            </a:r>
          </a:p>
          <a:p>
            <a:r>
              <a:rPr lang="en-US" dirty="0"/>
              <a:t>Missing Values</a:t>
            </a:r>
          </a:p>
          <a:p>
            <a:r>
              <a:rPr lang="en-US" dirty="0"/>
              <a:t>Duplication</a:t>
            </a:r>
          </a:p>
          <a:p>
            <a:r>
              <a:rPr lang="en-US" dirty="0" err="1"/>
              <a:t>etc</a:t>
            </a:r>
            <a:endParaRPr lang="en-US" dirty="0"/>
          </a:p>
          <a:p>
            <a:pPr marL="454025" lvl="1" indent="0">
              <a:buNone/>
            </a:pP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787744DA-1AC4-47F8-8183-2E87CCDDC13F}" type="slidenum">
              <a:rPr lang="en-US" altLang="en-US" smtClean="0"/>
              <a:pPr>
                <a:defRPr/>
              </a:pPr>
              <a:t>19</a:t>
            </a:fld>
            <a:endParaRPr lang="en-US" altLang="en-US"/>
          </a:p>
        </p:txBody>
      </p:sp>
    </p:spTree>
    <p:extLst>
      <p:ext uri="{BB962C8B-B14F-4D97-AF65-F5344CB8AC3E}">
        <p14:creationId xmlns:p14="http://schemas.microsoft.com/office/powerpoint/2010/main" val="4160806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pPr eaLnBrk="1" hangingPunct="1">
              <a:defRPr/>
            </a:pPr>
            <a:r>
              <a:rPr lang="en-US" dirty="0" smtClean="0"/>
              <a:t>Overview</a:t>
            </a:r>
          </a:p>
        </p:txBody>
      </p:sp>
      <p:sp>
        <p:nvSpPr>
          <p:cNvPr id="444419" name="Rectangle 3"/>
          <p:cNvSpPr>
            <a:spLocks noGrp="1" noChangeArrowheads="1"/>
          </p:cNvSpPr>
          <p:nvPr>
            <p:ph idx="1"/>
          </p:nvPr>
        </p:nvSpPr>
        <p:spPr>
          <a:xfrm>
            <a:off x="762000" y="1143000"/>
            <a:ext cx="7543800" cy="5334000"/>
          </a:xfrm>
        </p:spPr>
        <p:txBody>
          <a:bodyPr/>
          <a:lstStyle/>
          <a:p>
            <a:pPr eaLnBrk="1" hangingPunct="1">
              <a:buFont typeface="Wingdings" charset="2"/>
              <a:buChar char="Ø"/>
              <a:defRPr/>
            </a:pPr>
            <a:r>
              <a:rPr lang="en-US" dirty="0" smtClean="0">
                <a:effectLst/>
              </a:rPr>
              <a:t>Class organizational issues</a:t>
            </a:r>
          </a:p>
          <a:p>
            <a:pPr eaLnBrk="1" hangingPunct="1">
              <a:buFont typeface="Arial"/>
              <a:buChar char="•"/>
              <a:defRPr/>
            </a:pPr>
            <a:r>
              <a:rPr lang="en-US" dirty="0" smtClean="0">
                <a:effectLst/>
              </a:rPr>
              <a:t>Intro to Entity Resolution</a:t>
            </a:r>
          </a:p>
        </p:txBody>
      </p:sp>
      <p:sp>
        <p:nvSpPr>
          <p:cNvPr id="12291" name="Slide Number Placeholder 5"/>
          <p:cNvSpPr>
            <a:spLocks noGrp="1"/>
          </p:cNvSpPr>
          <p:nvPr>
            <p:ph type="sldNum" sz="quarter" idx="12"/>
          </p:nvPr>
        </p:nvSpPr>
        <p:spPr>
          <a:noFill/>
        </p:spPr>
        <p:txBody>
          <a:bodyPr/>
          <a:lstStyle/>
          <a:p>
            <a:pPr defTabSz="841375"/>
            <a:fld id="{7131EF6E-0521-49B8-943C-D684EBD16F3A}" type="slidenum">
              <a:rPr lang="en-US" altLang="en-US" smtClean="0"/>
              <a:pPr defTabSz="841375"/>
              <a:t>2</a:t>
            </a:fld>
            <a:endParaRPr lang="en-US" altLang="en-US" smtClean="0"/>
          </a:p>
        </p:txBody>
      </p:sp>
    </p:spTree>
    <p:extLst>
      <p:ext uri="{BB962C8B-B14F-4D97-AF65-F5344CB8AC3E}">
        <p14:creationId xmlns:p14="http://schemas.microsoft.com/office/powerpoint/2010/main" val="21733420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4"/>
          <p:cNvSpPr>
            <a:spLocks noGrp="1" noChangeArrowheads="1"/>
          </p:cNvSpPr>
          <p:nvPr>
            <p:ph type="title"/>
          </p:nvPr>
        </p:nvSpPr>
        <p:spPr/>
        <p:txBody>
          <a:bodyPr/>
          <a:lstStyle/>
          <a:p>
            <a:pPr marL="341313" lvl="1" indent="-341313">
              <a:spcBef>
                <a:spcPct val="20000"/>
              </a:spcBef>
              <a:defRPr/>
            </a:pPr>
            <a:r>
              <a:rPr lang="en-US" b="1" dirty="0" smtClean="0"/>
              <a:t>Example of </a:t>
            </a:r>
            <a:r>
              <a:rPr lang="en-US" sz="2400" b="1" dirty="0" smtClean="0"/>
              <a:t>Ambiguity</a:t>
            </a:r>
            <a:r>
              <a:rPr lang="en-US" b="1" dirty="0" smtClean="0"/>
              <a:t> </a:t>
            </a:r>
            <a:endParaRPr lang="en-US" b="1" dirty="0"/>
          </a:p>
        </p:txBody>
      </p:sp>
      <p:sp>
        <p:nvSpPr>
          <p:cNvPr id="3076" name="Slide Number Placeholder 7"/>
          <p:cNvSpPr>
            <a:spLocks noGrp="1"/>
          </p:cNvSpPr>
          <p:nvPr>
            <p:ph type="sldNum" sz="quarter" idx="12"/>
          </p:nvPr>
        </p:nvSpPr>
        <p:spPr>
          <a:xfrm>
            <a:off x="7763256" y="6629400"/>
            <a:ext cx="1371600" cy="228600"/>
          </a:xfrm>
        </p:spPr>
        <p:txBody>
          <a:bodyPr/>
          <a:lstStyle/>
          <a:p>
            <a:pPr defTabSz="841375">
              <a:defRPr/>
            </a:pPr>
            <a:fld id="{9EE4C47F-F52E-487B-8318-63351AFA10B1}" type="slidenum">
              <a:rPr lang="en-US" altLang="en-US">
                <a:effectLst>
                  <a:outerShdw blurRad="38100" dist="38100" dir="2700000" algn="tl">
                    <a:srgbClr val="000000">
                      <a:alpha val="43137"/>
                    </a:srgbClr>
                  </a:outerShdw>
                </a:effectLst>
              </a:rPr>
              <a:pPr defTabSz="841375">
                <a:defRPr/>
              </a:pPr>
              <a:t>20</a:t>
            </a:fld>
            <a:endParaRPr lang="en-US" altLang="en-US" dirty="0">
              <a:effectLst>
                <a:outerShdw blurRad="38100" dist="38100" dir="2700000" algn="tl">
                  <a:srgbClr val="000000">
                    <a:alpha val="43137"/>
                  </a:srgbClr>
                </a:outerShdw>
              </a:effectLst>
            </a:endParaRPr>
          </a:p>
        </p:txBody>
      </p:sp>
      <p:sp>
        <p:nvSpPr>
          <p:cNvPr id="3080" name="Rectangle 7"/>
          <p:cNvSpPr>
            <a:spLocks noChangeArrowheads="1"/>
          </p:cNvSpPr>
          <p:nvPr/>
        </p:nvSpPr>
        <p:spPr bwMode="auto">
          <a:xfrm>
            <a:off x="-304800" y="990600"/>
            <a:ext cx="9220200" cy="5334000"/>
          </a:xfrm>
          <a:prstGeom prst="rect">
            <a:avLst/>
          </a:prstGeom>
          <a:noFill/>
          <a:ln w="9525">
            <a:noFill/>
            <a:miter lim="800000"/>
            <a:headEnd/>
            <a:tailEnd/>
          </a:ln>
        </p:spPr>
        <p:txBody>
          <a:bodyPr lIns="92039" tIns="45289" rIns="92039" bIns="45289"/>
          <a:lstStyle/>
          <a:p>
            <a:pPr marL="454025" lvl="1" defTabSz="909638">
              <a:spcBef>
                <a:spcPct val="20000"/>
              </a:spcBef>
              <a:buClr>
                <a:schemeClr val="tx1"/>
              </a:buClr>
              <a:buSzPct val="100000"/>
              <a:defRPr/>
            </a:pPr>
            <a:r>
              <a:rPr lang="en-US" sz="2400" b="1" dirty="0" smtClean="0"/>
              <a:t> 	Ambiguity</a:t>
            </a:r>
          </a:p>
          <a:p>
            <a:pPr marL="1195388" lvl="2" indent="-284163" defTabSz="909638">
              <a:spcBef>
                <a:spcPct val="20000"/>
              </a:spcBef>
              <a:buClr>
                <a:schemeClr val="tx1"/>
              </a:buClr>
              <a:buSzPct val="100000"/>
              <a:buFont typeface="Arial" charset="0"/>
              <a:buChar char="–"/>
              <a:defRPr/>
            </a:pPr>
            <a:r>
              <a:rPr lang="en-US" sz="2400" dirty="0" smtClean="0"/>
              <a:t>Categorical data</a:t>
            </a:r>
          </a:p>
          <a:p>
            <a:pPr marL="1195388" lvl="2" indent="-284163" defTabSz="909638">
              <a:spcBef>
                <a:spcPct val="20000"/>
              </a:spcBef>
              <a:buClr>
                <a:schemeClr val="tx1"/>
              </a:buClr>
              <a:buSzPct val="100000"/>
              <a:buFont typeface="Arial" charset="0"/>
              <a:buChar char="–"/>
              <a:defRPr/>
            </a:pPr>
            <a:r>
              <a:rPr lang="en-US" sz="2400" dirty="0" smtClean="0">
                <a:solidFill>
                  <a:schemeClr val="accent5">
                    <a:lumMod val="50000"/>
                  </a:schemeClr>
                </a:solidFill>
              </a:rPr>
              <a:t>Location: “Washington” (???)</a:t>
            </a:r>
          </a:p>
          <a:p>
            <a:pPr marL="738188" lvl="1" indent="-284163" defTabSz="909638">
              <a:spcBef>
                <a:spcPct val="20000"/>
              </a:spcBef>
              <a:buClr>
                <a:schemeClr val="tx1"/>
              </a:buClr>
              <a:buSzPct val="100000"/>
              <a:buFont typeface="Arial" charset="0"/>
              <a:buChar char="–"/>
              <a:defRPr/>
            </a:pPr>
            <a:endParaRPr lang="en-US" sz="2400" dirty="0"/>
          </a:p>
          <a:p>
            <a:pPr marL="341313" indent="-341313" defTabSz="909638">
              <a:buClr>
                <a:schemeClr val="tx1"/>
              </a:buClr>
              <a:buSzPct val="115000"/>
              <a:buFont typeface="Symbol" pitchFamily="18" charset="2"/>
              <a:buChar char="·"/>
              <a:defRPr/>
            </a:pPr>
            <a:endParaRPr lang="en-US" sz="2800" b="1" dirty="0">
              <a:solidFill>
                <a:srgbClr val="000000"/>
              </a:solidFill>
              <a:effectLst>
                <a:outerShdw blurRad="38100" dist="38100" dir="2700000" algn="tl">
                  <a:srgbClr val="000000">
                    <a:alpha val="43137"/>
                  </a:srgbClr>
                </a:outerShdw>
              </a:effectLst>
            </a:endParaRPr>
          </a:p>
        </p:txBody>
      </p:sp>
      <p:pic>
        <p:nvPicPr>
          <p:cNvPr id="2" name="Picture 1" descr="Screen Shot 2013-03-11 at 10.53.5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2362200"/>
            <a:ext cx="5002305" cy="4114800"/>
          </a:xfrm>
          <a:prstGeom prst="rect">
            <a:avLst/>
          </a:prstGeom>
        </p:spPr>
      </p:pic>
      <p:sp>
        <p:nvSpPr>
          <p:cNvPr id="6" name="Freeform 5"/>
          <p:cNvSpPr>
            <a:spLocks/>
          </p:cNvSpPr>
          <p:nvPr/>
        </p:nvSpPr>
        <p:spPr bwMode="auto">
          <a:xfrm>
            <a:off x="6553200" y="3886200"/>
            <a:ext cx="1044575" cy="374650"/>
          </a:xfrm>
          <a:custGeom>
            <a:avLst/>
            <a:gdLst>
              <a:gd name="T0" fmla="*/ 2147483647 w 415"/>
              <a:gd name="T1" fmla="*/ 2147483647 h 236"/>
              <a:gd name="T2" fmla="*/ 2147483647 w 415"/>
              <a:gd name="T3" fmla="*/ 2147483647 h 236"/>
              <a:gd name="T4" fmla="*/ 2147483647 w 415"/>
              <a:gd name="T5" fmla="*/ 2147483647 h 236"/>
              <a:gd name="T6" fmla="*/ 2147483647 w 415"/>
              <a:gd name="T7" fmla="*/ 2147483647 h 236"/>
              <a:gd name="T8" fmla="*/ 2147483647 w 415"/>
              <a:gd name="T9" fmla="*/ 2147483647 h 236"/>
              <a:gd name="T10" fmla="*/ 2147483647 w 415"/>
              <a:gd name="T11" fmla="*/ 2147483647 h 236"/>
              <a:gd name="T12" fmla="*/ 2147483647 w 415"/>
              <a:gd name="T13" fmla="*/ 2147483647 h 236"/>
              <a:gd name="T14" fmla="*/ 2147483647 w 415"/>
              <a:gd name="T15" fmla="*/ 2147483647 h 236"/>
              <a:gd name="T16" fmla="*/ 2147483647 w 415"/>
              <a:gd name="T17" fmla="*/ 2147483647 h 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5"/>
              <a:gd name="T28" fmla="*/ 0 h 236"/>
              <a:gd name="T29" fmla="*/ 415 w 415"/>
              <a:gd name="T30" fmla="*/ 236 h 2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5" h="236">
                <a:moveTo>
                  <a:pt x="355" y="62"/>
                </a:moveTo>
                <a:cubicBezTo>
                  <a:pt x="340" y="54"/>
                  <a:pt x="331" y="29"/>
                  <a:pt x="305" y="19"/>
                </a:cubicBezTo>
                <a:cubicBezTo>
                  <a:pt x="279" y="9"/>
                  <a:pt x="238" y="0"/>
                  <a:pt x="201" y="3"/>
                </a:cubicBezTo>
                <a:cubicBezTo>
                  <a:pt x="164" y="6"/>
                  <a:pt x="117" y="15"/>
                  <a:pt x="85" y="35"/>
                </a:cubicBezTo>
                <a:cubicBezTo>
                  <a:pt x="53" y="55"/>
                  <a:pt x="5" y="92"/>
                  <a:pt x="9" y="123"/>
                </a:cubicBezTo>
                <a:cubicBezTo>
                  <a:pt x="0" y="187"/>
                  <a:pt x="52" y="194"/>
                  <a:pt x="112" y="221"/>
                </a:cubicBezTo>
                <a:cubicBezTo>
                  <a:pt x="175" y="236"/>
                  <a:pt x="248" y="221"/>
                  <a:pt x="289" y="212"/>
                </a:cubicBezTo>
                <a:cubicBezTo>
                  <a:pt x="332" y="200"/>
                  <a:pt x="349" y="179"/>
                  <a:pt x="370" y="149"/>
                </a:cubicBezTo>
                <a:cubicBezTo>
                  <a:pt x="391" y="119"/>
                  <a:pt x="406" y="54"/>
                  <a:pt x="415" y="29"/>
                </a:cubicBezTo>
              </a:path>
            </a:pathLst>
          </a:custGeom>
          <a:noFill/>
          <a:ln w="38100">
            <a:solidFill>
              <a:srgbClr val="FF3300"/>
            </a:solidFill>
            <a:round/>
            <a:headEnd type="none" w="sm" len="sm"/>
            <a:tailEnd type="none" w="sm" len="sm"/>
          </a:ln>
        </p:spPr>
        <p:txBody>
          <a:bodyPr wrap="none"/>
          <a:lstStyle/>
          <a:p>
            <a:pPr eaLnBrk="0" hangingPunct="0"/>
            <a:endParaRPr lang="en-US"/>
          </a:p>
        </p:txBody>
      </p:sp>
      <p:sp>
        <p:nvSpPr>
          <p:cNvPr id="7" name="Freeform 6"/>
          <p:cNvSpPr>
            <a:spLocks/>
          </p:cNvSpPr>
          <p:nvPr/>
        </p:nvSpPr>
        <p:spPr bwMode="auto">
          <a:xfrm>
            <a:off x="2667000" y="2971800"/>
            <a:ext cx="1044575" cy="374650"/>
          </a:xfrm>
          <a:custGeom>
            <a:avLst/>
            <a:gdLst>
              <a:gd name="T0" fmla="*/ 2147483647 w 415"/>
              <a:gd name="T1" fmla="*/ 2147483647 h 236"/>
              <a:gd name="T2" fmla="*/ 2147483647 w 415"/>
              <a:gd name="T3" fmla="*/ 2147483647 h 236"/>
              <a:gd name="T4" fmla="*/ 2147483647 w 415"/>
              <a:gd name="T5" fmla="*/ 2147483647 h 236"/>
              <a:gd name="T6" fmla="*/ 2147483647 w 415"/>
              <a:gd name="T7" fmla="*/ 2147483647 h 236"/>
              <a:gd name="T8" fmla="*/ 2147483647 w 415"/>
              <a:gd name="T9" fmla="*/ 2147483647 h 236"/>
              <a:gd name="T10" fmla="*/ 2147483647 w 415"/>
              <a:gd name="T11" fmla="*/ 2147483647 h 236"/>
              <a:gd name="T12" fmla="*/ 2147483647 w 415"/>
              <a:gd name="T13" fmla="*/ 2147483647 h 236"/>
              <a:gd name="T14" fmla="*/ 2147483647 w 415"/>
              <a:gd name="T15" fmla="*/ 2147483647 h 236"/>
              <a:gd name="T16" fmla="*/ 2147483647 w 415"/>
              <a:gd name="T17" fmla="*/ 2147483647 h 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5"/>
              <a:gd name="T28" fmla="*/ 0 h 236"/>
              <a:gd name="T29" fmla="*/ 415 w 415"/>
              <a:gd name="T30" fmla="*/ 236 h 2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5" h="236">
                <a:moveTo>
                  <a:pt x="355" y="62"/>
                </a:moveTo>
                <a:cubicBezTo>
                  <a:pt x="340" y="54"/>
                  <a:pt x="331" y="29"/>
                  <a:pt x="305" y="19"/>
                </a:cubicBezTo>
                <a:cubicBezTo>
                  <a:pt x="279" y="9"/>
                  <a:pt x="238" y="0"/>
                  <a:pt x="201" y="3"/>
                </a:cubicBezTo>
                <a:cubicBezTo>
                  <a:pt x="164" y="6"/>
                  <a:pt x="117" y="15"/>
                  <a:pt x="85" y="35"/>
                </a:cubicBezTo>
                <a:cubicBezTo>
                  <a:pt x="53" y="55"/>
                  <a:pt x="5" y="92"/>
                  <a:pt x="9" y="123"/>
                </a:cubicBezTo>
                <a:cubicBezTo>
                  <a:pt x="0" y="187"/>
                  <a:pt x="52" y="194"/>
                  <a:pt x="112" y="221"/>
                </a:cubicBezTo>
                <a:cubicBezTo>
                  <a:pt x="175" y="236"/>
                  <a:pt x="248" y="221"/>
                  <a:pt x="289" y="212"/>
                </a:cubicBezTo>
                <a:cubicBezTo>
                  <a:pt x="332" y="200"/>
                  <a:pt x="349" y="179"/>
                  <a:pt x="370" y="149"/>
                </a:cubicBezTo>
                <a:cubicBezTo>
                  <a:pt x="391" y="119"/>
                  <a:pt x="406" y="54"/>
                  <a:pt x="415" y="29"/>
                </a:cubicBezTo>
              </a:path>
            </a:pathLst>
          </a:custGeom>
          <a:noFill/>
          <a:ln w="38100">
            <a:solidFill>
              <a:srgbClr val="FF3300"/>
            </a:solidFill>
            <a:round/>
            <a:headEnd type="none" w="sm" len="sm"/>
            <a:tailEnd type="none" w="sm" len="sm"/>
          </a:ln>
        </p:spPr>
        <p:txBody>
          <a:bodyPr wrap="none"/>
          <a:lstStyle/>
          <a:p>
            <a:pPr eaLnBrk="0" hangingPunct="0"/>
            <a:endParaRPr lang="en-US"/>
          </a:p>
        </p:txBody>
      </p:sp>
      <p:sp>
        <p:nvSpPr>
          <p:cNvPr id="8" name="Freeform 7"/>
          <p:cNvSpPr>
            <a:spLocks/>
          </p:cNvSpPr>
          <p:nvPr/>
        </p:nvSpPr>
        <p:spPr bwMode="auto">
          <a:xfrm>
            <a:off x="3200400" y="3886200"/>
            <a:ext cx="1044575" cy="374650"/>
          </a:xfrm>
          <a:custGeom>
            <a:avLst/>
            <a:gdLst>
              <a:gd name="T0" fmla="*/ 2147483647 w 415"/>
              <a:gd name="T1" fmla="*/ 2147483647 h 236"/>
              <a:gd name="T2" fmla="*/ 2147483647 w 415"/>
              <a:gd name="T3" fmla="*/ 2147483647 h 236"/>
              <a:gd name="T4" fmla="*/ 2147483647 w 415"/>
              <a:gd name="T5" fmla="*/ 2147483647 h 236"/>
              <a:gd name="T6" fmla="*/ 2147483647 w 415"/>
              <a:gd name="T7" fmla="*/ 2147483647 h 236"/>
              <a:gd name="T8" fmla="*/ 2147483647 w 415"/>
              <a:gd name="T9" fmla="*/ 2147483647 h 236"/>
              <a:gd name="T10" fmla="*/ 2147483647 w 415"/>
              <a:gd name="T11" fmla="*/ 2147483647 h 236"/>
              <a:gd name="T12" fmla="*/ 2147483647 w 415"/>
              <a:gd name="T13" fmla="*/ 2147483647 h 236"/>
              <a:gd name="T14" fmla="*/ 2147483647 w 415"/>
              <a:gd name="T15" fmla="*/ 2147483647 h 236"/>
              <a:gd name="T16" fmla="*/ 2147483647 w 415"/>
              <a:gd name="T17" fmla="*/ 2147483647 h 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5"/>
              <a:gd name="T28" fmla="*/ 0 h 236"/>
              <a:gd name="T29" fmla="*/ 415 w 415"/>
              <a:gd name="T30" fmla="*/ 236 h 2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5" h="236">
                <a:moveTo>
                  <a:pt x="355" y="62"/>
                </a:moveTo>
                <a:cubicBezTo>
                  <a:pt x="340" y="54"/>
                  <a:pt x="331" y="29"/>
                  <a:pt x="305" y="19"/>
                </a:cubicBezTo>
                <a:cubicBezTo>
                  <a:pt x="279" y="9"/>
                  <a:pt x="238" y="0"/>
                  <a:pt x="201" y="3"/>
                </a:cubicBezTo>
                <a:cubicBezTo>
                  <a:pt x="164" y="6"/>
                  <a:pt x="117" y="15"/>
                  <a:pt x="85" y="35"/>
                </a:cubicBezTo>
                <a:cubicBezTo>
                  <a:pt x="53" y="55"/>
                  <a:pt x="5" y="92"/>
                  <a:pt x="9" y="123"/>
                </a:cubicBezTo>
                <a:cubicBezTo>
                  <a:pt x="0" y="187"/>
                  <a:pt x="52" y="194"/>
                  <a:pt x="112" y="221"/>
                </a:cubicBezTo>
                <a:cubicBezTo>
                  <a:pt x="175" y="236"/>
                  <a:pt x="248" y="221"/>
                  <a:pt x="289" y="212"/>
                </a:cubicBezTo>
                <a:cubicBezTo>
                  <a:pt x="332" y="200"/>
                  <a:pt x="349" y="179"/>
                  <a:pt x="370" y="149"/>
                </a:cubicBezTo>
                <a:cubicBezTo>
                  <a:pt x="391" y="119"/>
                  <a:pt x="406" y="54"/>
                  <a:pt x="415" y="29"/>
                </a:cubicBezTo>
              </a:path>
            </a:pathLst>
          </a:custGeom>
          <a:noFill/>
          <a:ln w="38100">
            <a:solidFill>
              <a:srgbClr val="FF3300"/>
            </a:solidFill>
            <a:round/>
            <a:headEnd type="none" w="sm" len="sm"/>
            <a:tailEnd type="none" w="sm" len="sm"/>
          </a:ln>
        </p:spPr>
        <p:txBody>
          <a:bodyPr wrap="none"/>
          <a:lstStyle/>
          <a:p>
            <a:pPr eaLnBrk="0" hangingPunct="0"/>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4"/>
          <p:cNvSpPr>
            <a:spLocks noGrp="1" noChangeArrowheads="1"/>
          </p:cNvSpPr>
          <p:nvPr>
            <p:ph type="title"/>
          </p:nvPr>
        </p:nvSpPr>
        <p:spPr/>
        <p:txBody>
          <a:bodyPr/>
          <a:lstStyle/>
          <a:p>
            <a:pPr marL="341313" indent="-341313">
              <a:spcBef>
                <a:spcPct val="20000"/>
              </a:spcBef>
              <a:defRPr/>
            </a:pPr>
            <a:r>
              <a:rPr lang="en-US" b="1" dirty="0" smtClean="0"/>
              <a:t>Example of Uncertainty</a:t>
            </a:r>
            <a:endParaRPr lang="en-US" b="1" dirty="0"/>
          </a:p>
        </p:txBody>
      </p:sp>
      <p:sp>
        <p:nvSpPr>
          <p:cNvPr id="3076" name="Slide Number Placeholder 7"/>
          <p:cNvSpPr>
            <a:spLocks noGrp="1"/>
          </p:cNvSpPr>
          <p:nvPr>
            <p:ph type="sldNum" sz="quarter" idx="12"/>
          </p:nvPr>
        </p:nvSpPr>
        <p:spPr>
          <a:xfrm>
            <a:off x="7754112" y="6629400"/>
            <a:ext cx="1371600" cy="228600"/>
          </a:xfrm>
        </p:spPr>
        <p:txBody>
          <a:bodyPr/>
          <a:lstStyle/>
          <a:p>
            <a:pPr defTabSz="841375">
              <a:defRPr/>
            </a:pPr>
            <a:fld id="{9EE4C47F-F52E-487B-8318-63351AFA10B1}" type="slidenum">
              <a:rPr lang="en-US" altLang="en-US">
                <a:effectLst>
                  <a:outerShdw blurRad="38100" dist="38100" dir="2700000" algn="tl">
                    <a:srgbClr val="000000">
                      <a:alpha val="43137"/>
                    </a:srgbClr>
                  </a:outerShdw>
                </a:effectLst>
              </a:rPr>
              <a:pPr defTabSz="841375">
                <a:defRPr/>
              </a:pPr>
              <a:t>21</a:t>
            </a:fld>
            <a:endParaRPr lang="en-US" altLang="en-US" dirty="0">
              <a:effectLst>
                <a:outerShdw blurRad="38100" dist="38100" dir="2700000" algn="tl">
                  <a:srgbClr val="000000">
                    <a:alpha val="43137"/>
                  </a:srgbClr>
                </a:outerShdw>
              </a:effectLst>
            </a:endParaRPr>
          </a:p>
        </p:txBody>
      </p:sp>
      <p:sp>
        <p:nvSpPr>
          <p:cNvPr id="3080" name="Rectangle 7"/>
          <p:cNvSpPr>
            <a:spLocks noChangeArrowheads="1"/>
          </p:cNvSpPr>
          <p:nvPr/>
        </p:nvSpPr>
        <p:spPr bwMode="auto">
          <a:xfrm>
            <a:off x="-304800" y="990600"/>
            <a:ext cx="9220200" cy="5334000"/>
          </a:xfrm>
          <a:prstGeom prst="rect">
            <a:avLst/>
          </a:prstGeom>
          <a:noFill/>
          <a:ln w="9525">
            <a:noFill/>
            <a:miter lim="800000"/>
            <a:headEnd/>
            <a:tailEnd/>
          </a:ln>
        </p:spPr>
        <p:txBody>
          <a:bodyPr lIns="92039" tIns="45289" rIns="92039" bIns="45289"/>
          <a:lstStyle/>
          <a:p>
            <a:pPr marL="454025" lvl="1" defTabSz="909638">
              <a:spcBef>
                <a:spcPct val="20000"/>
              </a:spcBef>
              <a:buClr>
                <a:schemeClr val="tx1"/>
              </a:buClr>
              <a:buSzPct val="100000"/>
              <a:defRPr/>
            </a:pPr>
            <a:r>
              <a:rPr lang="en-US" sz="2400" b="1" dirty="0" smtClean="0"/>
              <a:t>	Uncertainty</a:t>
            </a:r>
          </a:p>
          <a:p>
            <a:pPr marL="1195388" lvl="2" indent="-284163" defTabSz="909638">
              <a:spcBef>
                <a:spcPct val="20000"/>
              </a:spcBef>
              <a:buClr>
                <a:schemeClr val="tx1"/>
              </a:buClr>
              <a:buSzPct val="100000"/>
              <a:buFont typeface="Arial" charset="0"/>
              <a:buChar char="–"/>
              <a:defRPr/>
            </a:pPr>
            <a:r>
              <a:rPr lang="en-US" sz="2400" dirty="0" smtClean="0"/>
              <a:t>Numeric data</a:t>
            </a:r>
          </a:p>
          <a:p>
            <a:pPr marL="1195388" lvl="2" indent="-284163" defTabSz="909638">
              <a:spcBef>
                <a:spcPct val="20000"/>
              </a:spcBef>
              <a:buClr>
                <a:schemeClr val="tx1"/>
              </a:buClr>
              <a:buSzPct val="100000"/>
              <a:buFont typeface="Arial" charset="0"/>
              <a:buChar char="–"/>
              <a:defRPr/>
            </a:pPr>
            <a:r>
              <a:rPr lang="en-US" sz="2400" dirty="0" smtClean="0">
                <a:solidFill>
                  <a:schemeClr val="accent5">
                    <a:lumMod val="50000"/>
                  </a:schemeClr>
                </a:solidFill>
              </a:rPr>
              <a:t>“John’s salary is between $50K and $80K”</a:t>
            </a:r>
          </a:p>
          <a:p>
            <a:pPr marL="1195388" lvl="2" indent="-284163" defTabSz="909638">
              <a:spcBef>
                <a:spcPct val="20000"/>
              </a:spcBef>
              <a:buClr>
                <a:schemeClr val="tx1"/>
              </a:buClr>
              <a:buSzPct val="100000"/>
              <a:buFont typeface="Arial" charset="0"/>
              <a:buChar char="–"/>
              <a:defRPr/>
            </a:pPr>
            <a:r>
              <a:rPr lang="en-US" sz="2400" dirty="0" smtClean="0"/>
              <a:t>Query: find all people with salary &gt; $70K</a:t>
            </a:r>
          </a:p>
          <a:p>
            <a:pPr marL="1652588" lvl="3" indent="-284163" defTabSz="909638">
              <a:spcBef>
                <a:spcPct val="20000"/>
              </a:spcBef>
              <a:buClr>
                <a:schemeClr val="tx1"/>
              </a:buClr>
              <a:buSzPct val="100000"/>
              <a:buFont typeface="Arial" charset="0"/>
              <a:buChar char="–"/>
              <a:defRPr/>
            </a:pPr>
            <a:r>
              <a:rPr lang="en-US" sz="2400" dirty="0" smtClean="0"/>
              <a:t>Should this query return John?</a:t>
            </a:r>
          </a:p>
          <a:p>
            <a:pPr marL="738188" lvl="1" indent="-284163" defTabSz="909638">
              <a:spcBef>
                <a:spcPct val="20000"/>
              </a:spcBef>
              <a:buClr>
                <a:schemeClr val="tx1"/>
              </a:buClr>
              <a:buSzPct val="100000"/>
              <a:buFont typeface="Arial" charset="0"/>
              <a:buChar char="–"/>
              <a:defRPr/>
            </a:pPr>
            <a:endParaRPr lang="en-US" sz="2400" dirty="0"/>
          </a:p>
          <a:p>
            <a:pPr marL="341313" indent="-341313" defTabSz="909638">
              <a:buClr>
                <a:schemeClr val="tx1"/>
              </a:buClr>
              <a:buSzPct val="115000"/>
              <a:buFont typeface="Symbol" pitchFamily="18" charset="2"/>
              <a:buChar char="·"/>
              <a:defRPr/>
            </a:pPr>
            <a:endParaRPr lang="en-US" sz="2800" b="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18065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4"/>
          <p:cNvSpPr>
            <a:spLocks noGrp="1" noChangeArrowheads="1"/>
          </p:cNvSpPr>
          <p:nvPr>
            <p:ph type="title"/>
          </p:nvPr>
        </p:nvSpPr>
        <p:spPr/>
        <p:txBody>
          <a:bodyPr/>
          <a:lstStyle/>
          <a:p>
            <a:pPr marL="341313" indent="-341313">
              <a:spcBef>
                <a:spcPct val="20000"/>
              </a:spcBef>
              <a:defRPr/>
            </a:pPr>
            <a:r>
              <a:rPr lang="en-US" b="1" dirty="0" smtClean="0"/>
              <a:t>Example of Erroneous Data</a:t>
            </a:r>
            <a:endParaRPr lang="en-US" b="1" dirty="0"/>
          </a:p>
        </p:txBody>
      </p:sp>
      <p:sp>
        <p:nvSpPr>
          <p:cNvPr id="3076" name="Slide Number Placeholder 7"/>
          <p:cNvSpPr>
            <a:spLocks noGrp="1"/>
          </p:cNvSpPr>
          <p:nvPr>
            <p:ph type="sldNum" sz="quarter" idx="12"/>
          </p:nvPr>
        </p:nvSpPr>
        <p:spPr>
          <a:xfrm>
            <a:off x="7772400" y="6591300"/>
            <a:ext cx="1371600" cy="228600"/>
          </a:xfrm>
        </p:spPr>
        <p:txBody>
          <a:bodyPr/>
          <a:lstStyle/>
          <a:p>
            <a:pPr defTabSz="841375">
              <a:defRPr/>
            </a:pPr>
            <a:fld id="{9EE4C47F-F52E-487B-8318-63351AFA10B1}" type="slidenum">
              <a:rPr lang="en-US" altLang="en-US">
                <a:effectLst>
                  <a:outerShdw blurRad="38100" dist="38100" dir="2700000" algn="tl">
                    <a:srgbClr val="000000">
                      <a:alpha val="43137"/>
                    </a:srgbClr>
                  </a:outerShdw>
                </a:effectLst>
              </a:rPr>
              <a:pPr defTabSz="841375">
                <a:defRPr/>
              </a:pPr>
              <a:t>22</a:t>
            </a:fld>
            <a:endParaRPr lang="en-US" altLang="en-US">
              <a:effectLst>
                <a:outerShdw blurRad="38100" dist="38100" dir="2700000" algn="tl">
                  <a:srgbClr val="000000">
                    <a:alpha val="43137"/>
                  </a:srgbClr>
                </a:outerShdw>
              </a:effectLst>
            </a:endParaRPr>
          </a:p>
        </p:txBody>
      </p:sp>
      <p:sp>
        <p:nvSpPr>
          <p:cNvPr id="3080" name="Rectangle 7"/>
          <p:cNvSpPr>
            <a:spLocks noChangeArrowheads="1"/>
          </p:cNvSpPr>
          <p:nvPr/>
        </p:nvSpPr>
        <p:spPr bwMode="auto">
          <a:xfrm>
            <a:off x="-304800" y="990600"/>
            <a:ext cx="9220200" cy="5334000"/>
          </a:xfrm>
          <a:prstGeom prst="rect">
            <a:avLst/>
          </a:prstGeom>
          <a:noFill/>
          <a:ln w="9525">
            <a:noFill/>
            <a:miter lim="800000"/>
            <a:headEnd/>
            <a:tailEnd/>
          </a:ln>
        </p:spPr>
        <p:txBody>
          <a:bodyPr lIns="92039" tIns="45289" rIns="92039" bIns="45289"/>
          <a:lstStyle/>
          <a:p>
            <a:pPr marL="454025" lvl="1" defTabSz="909638">
              <a:spcBef>
                <a:spcPct val="20000"/>
              </a:spcBef>
              <a:buClr>
                <a:schemeClr val="tx1"/>
              </a:buClr>
              <a:buSzPct val="100000"/>
              <a:defRPr/>
            </a:pPr>
            <a:r>
              <a:rPr lang="en-US" sz="2400" b="1" dirty="0" smtClean="0"/>
              <a:t>Erroneous data values</a:t>
            </a:r>
          </a:p>
          <a:p>
            <a:pPr marL="911225" lvl="2" defTabSz="909638">
              <a:spcBef>
                <a:spcPct val="20000"/>
              </a:spcBef>
              <a:buClr>
                <a:schemeClr val="tx1"/>
              </a:buClr>
              <a:buSzPct val="100000"/>
              <a:defRPr/>
            </a:pPr>
            <a:r>
              <a:rPr lang="en-US" sz="2400" dirty="0" smtClean="0">
                <a:solidFill>
                  <a:schemeClr val="accent5">
                    <a:lumMod val="50000"/>
                  </a:schemeClr>
                </a:solidFill>
                <a:latin typeface="Courier"/>
                <a:cs typeface="Courier"/>
              </a:rPr>
              <a:t>&lt;Name: “John </a:t>
            </a:r>
            <a:r>
              <a:rPr lang="en-US" sz="2400" dirty="0" err="1" smtClean="0">
                <a:solidFill>
                  <a:schemeClr val="accent5">
                    <a:lumMod val="50000"/>
                  </a:schemeClr>
                </a:solidFill>
                <a:latin typeface="Courier"/>
                <a:cs typeface="Courier"/>
              </a:rPr>
              <a:t>Smi</a:t>
            </a:r>
            <a:r>
              <a:rPr lang="en-US" sz="2400" b="1" dirty="0" err="1" smtClean="0">
                <a:solidFill>
                  <a:srgbClr val="FF0000"/>
                </a:solidFill>
                <a:latin typeface="Courier"/>
                <a:cs typeface="Courier"/>
              </a:rPr>
              <a:t>x</a:t>
            </a:r>
            <a:r>
              <a:rPr lang="en-US" sz="2400" dirty="0" err="1" smtClean="0">
                <a:solidFill>
                  <a:schemeClr val="accent5">
                    <a:lumMod val="50000"/>
                  </a:schemeClr>
                </a:solidFill>
                <a:latin typeface="Courier"/>
                <a:cs typeface="Courier"/>
              </a:rPr>
              <a:t>th</a:t>
            </a:r>
            <a:r>
              <a:rPr lang="en-US" sz="2400" dirty="0" smtClean="0">
                <a:solidFill>
                  <a:schemeClr val="accent5">
                    <a:lumMod val="50000"/>
                  </a:schemeClr>
                </a:solidFill>
                <a:latin typeface="Courier"/>
                <a:cs typeface="Courier"/>
              </a:rPr>
              <a:t>”, </a:t>
            </a:r>
          </a:p>
          <a:p>
            <a:pPr marL="911225" lvl="2" defTabSz="909638">
              <a:spcBef>
                <a:spcPct val="20000"/>
              </a:spcBef>
              <a:buClr>
                <a:schemeClr val="tx1"/>
              </a:buClr>
              <a:buSzPct val="100000"/>
              <a:defRPr/>
            </a:pPr>
            <a:r>
              <a:rPr lang="en-US" sz="2400" dirty="0" smtClean="0">
                <a:solidFill>
                  <a:schemeClr val="accent5">
                    <a:lumMod val="50000"/>
                  </a:schemeClr>
                </a:solidFill>
                <a:latin typeface="Courier"/>
                <a:cs typeface="Courier"/>
              </a:rPr>
              <a:t>Salary: “Irvine, CA”, </a:t>
            </a:r>
          </a:p>
          <a:p>
            <a:pPr marL="911225" lvl="2" defTabSz="909638">
              <a:spcBef>
                <a:spcPct val="20000"/>
              </a:spcBef>
              <a:buClr>
                <a:schemeClr val="tx1"/>
              </a:buClr>
              <a:buSzPct val="100000"/>
              <a:defRPr/>
            </a:pPr>
            <a:r>
              <a:rPr lang="en-US" sz="2400" dirty="0" err="1" smtClean="0">
                <a:solidFill>
                  <a:schemeClr val="accent5">
                    <a:lumMod val="50000"/>
                  </a:schemeClr>
                </a:solidFill>
                <a:latin typeface="Courier"/>
                <a:cs typeface="Courier"/>
              </a:rPr>
              <a:t>Loc</a:t>
            </a:r>
            <a:r>
              <a:rPr lang="en-US" sz="2400" dirty="0" smtClean="0">
                <a:solidFill>
                  <a:schemeClr val="accent5">
                    <a:lumMod val="50000"/>
                  </a:schemeClr>
                </a:solidFill>
                <a:latin typeface="Courier"/>
                <a:cs typeface="Courier"/>
              </a:rPr>
              <a:t>: $50K&gt;</a:t>
            </a:r>
          </a:p>
          <a:p>
            <a:pPr marL="738188" lvl="1" indent="-284163" defTabSz="909638">
              <a:spcBef>
                <a:spcPct val="20000"/>
              </a:spcBef>
              <a:buClr>
                <a:schemeClr val="tx1"/>
              </a:buClr>
              <a:buSzPct val="100000"/>
              <a:buFont typeface="Arial" charset="0"/>
              <a:buChar char="–"/>
              <a:defRPr/>
            </a:pPr>
            <a:endParaRPr lang="en-US" sz="2400" dirty="0"/>
          </a:p>
          <a:p>
            <a:pPr marL="341313" indent="-341313" defTabSz="909638">
              <a:buClr>
                <a:schemeClr val="tx1"/>
              </a:buClr>
              <a:buSzPct val="115000"/>
              <a:buFont typeface="Symbol" pitchFamily="18" charset="2"/>
              <a:buChar char="·"/>
              <a:defRPr/>
            </a:pPr>
            <a:endParaRPr lang="en-US" sz="2800" b="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18065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4"/>
          <p:cNvSpPr>
            <a:spLocks noGrp="1" noChangeArrowheads="1"/>
          </p:cNvSpPr>
          <p:nvPr>
            <p:ph type="title"/>
          </p:nvPr>
        </p:nvSpPr>
        <p:spPr/>
        <p:txBody>
          <a:bodyPr/>
          <a:lstStyle/>
          <a:p>
            <a:pPr marL="341313" indent="-341313">
              <a:spcBef>
                <a:spcPct val="20000"/>
              </a:spcBef>
              <a:defRPr/>
            </a:pPr>
            <a:r>
              <a:rPr lang="en-US" b="1" dirty="0" smtClean="0"/>
              <a:t>Example of Missing Values</a:t>
            </a:r>
            <a:endParaRPr lang="en-US" b="1" dirty="0"/>
          </a:p>
        </p:txBody>
      </p:sp>
      <p:sp>
        <p:nvSpPr>
          <p:cNvPr id="3076" name="Slide Number Placeholder 7"/>
          <p:cNvSpPr>
            <a:spLocks noGrp="1"/>
          </p:cNvSpPr>
          <p:nvPr>
            <p:ph type="sldNum" sz="quarter" idx="12"/>
          </p:nvPr>
        </p:nvSpPr>
        <p:spPr>
          <a:xfrm>
            <a:off x="7738872" y="6591300"/>
            <a:ext cx="1371600" cy="228600"/>
          </a:xfrm>
        </p:spPr>
        <p:txBody>
          <a:bodyPr/>
          <a:lstStyle/>
          <a:p>
            <a:pPr defTabSz="841375">
              <a:defRPr/>
            </a:pPr>
            <a:fld id="{9EE4C47F-F52E-487B-8318-63351AFA10B1}" type="slidenum">
              <a:rPr lang="en-US" altLang="en-US">
                <a:effectLst>
                  <a:outerShdw blurRad="38100" dist="38100" dir="2700000" algn="tl">
                    <a:srgbClr val="000000">
                      <a:alpha val="43137"/>
                    </a:srgbClr>
                  </a:outerShdw>
                </a:effectLst>
              </a:rPr>
              <a:pPr defTabSz="841375">
                <a:defRPr/>
              </a:pPr>
              <a:t>23</a:t>
            </a:fld>
            <a:endParaRPr lang="en-US" altLang="en-US" dirty="0">
              <a:effectLst>
                <a:outerShdw blurRad="38100" dist="38100" dir="2700000" algn="tl">
                  <a:srgbClr val="000000">
                    <a:alpha val="43137"/>
                  </a:srgbClr>
                </a:outerShdw>
              </a:effectLst>
            </a:endParaRPr>
          </a:p>
        </p:txBody>
      </p:sp>
      <p:sp>
        <p:nvSpPr>
          <p:cNvPr id="3080" name="Rectangle 7"/>
          <p:cNvSpPr>
            <a:spLocks noChangeArrowheads="1"/>
          </p:cNvSpPr>
          <p:nvPr/>
        </p:nvSpPr>
        <p:spPr bwMode="auto">
          <a:xfrm>
            <a:off x="-304800" y="990600"/>
            <a:ext cx="9220200" cy="5334000"/>
          </a:xfrm>
          <a:prstGeom prst="rect">
            <a:avLst/>
          </a:prstGeom>
          <a:noFill/>
          <a:ln w="9525">
            <a:noFill/>
            <a:miter lim="800000"/>
            <a:headEnd/>
            <a:tailEnd/>
          </a:ln>
        </p:spPr>
        <p:txBody>
          <a:bodyPr lIns="92039" tIns="45289" rIns="92039" bIns="45289"/>
          <a:lstStyle/>
          <a:p>
            <a:pPr marL="454025" lvl="1" defTabSz="909638">
              <a:spcBef>
                <a:spcPct val="20000"/>
              </a:spcBef>
              <a:buClr>
                <a:schemeClr val="tx1"/>
              </a:buClr>
              <a:buSzPct val="100000"/>
              <a:defRPr/>
            </a:pPr>
            <a:r>
              <a:rPr lang="en-US" sz="2400" b="1" dirty="0" smtClean="0"/>
              <a:t>	Missing Values</a:t>
            </a:r>
          </a:p>
          <a:p>
            <a:pPr marL="911225" lvl="2" defTabSz="909638">
              <a:spcBef>
                <a:spcPct val="20000"/>
              </a:spcBef>
              <a:buClr>
                <a:schemeClr val="tx1"/>
              </a:buClr>
              <a:buSzPct val="100000"/>
              <a:defRPr/>
            </a:pPr>
            <a:r>
              <a:rPr lang="en-US" sz="2400" dirty="0">
                <a:solidFill>
                  <a:schemeClr val="accent5">
                    <a:lumMod val="50000"/>
                  </a:schemeClr>
                </a:solidFill>
                <a:latin typeface="Courier"/>
                <a:cs typeface="Courier"/>
              </a:rPr>
              <a:t>&lt;Name: “John </a:t>
            </a:r>
            <a:r>
              <a:rPr lang="en-US" sz="2400" dirty="0" err="1">
                <a:solidFill>
                  <a:schemeClr val="accent5">
                    <a:lumMod val="50000"/>
                  </a:schemeClr>
                </a:solidFill>
                <a:latin typeface="Courier"/>
                <a:cs typeface="Courier"/>
              </a:rPr>
              <a:t>Smi</a:t>
            </a:r>
            <a:r>
              <a:rPr lang="en-US" sz="2400" dirty="0" err="1">
                <a:solidFill>
                  <a:srgbClr val="FF0000"/>
                </a:solidFill>
                <a:latin typeface="Courier"/>
                <a:cs typeface="Courier"/>
              </a:rPr>
              <a:t>x</a:t>
            </a:r>
            <a:r>
              <a:rPr lang="en-US" sz="2400" dirty="0" err="1">
                <a:solidFill>
                  <a:schemeClr val="accent5">
                    <a:lumMod val="50000"/>
                  </a:schemeClr>
                </a:solidFill>
                <a:latin typeface="Courier"/>
                <a:cs typeface="Courier"/>
              </a:rPr>
              <a:t>th</a:t>
            </a:r>
            <a:r>
              <a:rPr lang="en-US" sz="2400" dirty="0">
                <a:solidFill>
                  <a:schemeClr val="accent5">
                    <a:lumMod val="50000"/>
                  </a:schemeClr>
                </a:solidFill>
                <a:latin typeface="Courier"/>
                <a:cs typeface="Courier"/>
              </a:rPr>
              <a:t>”, </a:t>
            </a:r>
            <a:endParaRPr lang="en-US" sz="2400" dirty="0" smtClean="0">
              <a:solidFill>
                <a:schemeClr val="accent5">
                  <a:lumMod val="50000"/>
                </a:schemeClr>
              </a:solidFill>
              <a:latin typeface="Courier"/>
              <a:cs typeface="Courier"/>
            </a:endParaRPr>
          </a:p>
          <a:p>
            <a:pPr marL="911225" lvl="2" defTabSz="909638">
              <a:spcBef>
                <a:spcPct val="20000"/>
              </a:spcBef>
              <a:buClr>
                <a:schemeClr val="tx1"/>
              </a:buClr>
              <a:buSzPct val="100000"/>
              <a:defRPr/>
            </a:pPr>
            <a:r>
              <a:rPr lang="en-US" sz="2400" dirty="0" smtClean="0">
                <a:solidFill>
                  <a:schemeClr val="accent5">
                    <a:lumMod val="50000"/>
                  </a:schemeClr>
                </a:solidFill>
                <a:latin typeface="Courier"/>
                <a:cs typeface="Courier"/>
              </a:rPr>
              <a:t>Salary: </a:t>
            </a:r>
            <a:r>
              <a:rPr lang="en-US" sz="2400" b="1" dirty="0" smtClean="0">
                <a:solidFill>
                  <a:schemeClr val="accent5">
                    <a:lumMod val="50000"/>
                  </a:schemeClr>
                </a:solidFill>
                <a:latin typeface="Courier"/>
                <a:cs typeface="Courier"/>
              </a:rPr>
              <a:t>null</a:t>
            </a:r>
            <a:r>
              <a:rPr lang="en-US" sz="2400" dirty="0" smtClean="0">
                <a:solidFill>
                  <a:schemeClr val="accent5">
                    <a:lumMod val="50000"/>
                  </a:schemeClr>
                </a:solidFill>
                <a:latin typeface="Courier"/>
                <a:cs typeface="Courier"/>
              </a:rPr>
              <a:t>, </a:t>
            </a:r>
          </a:p>
          <a:p>
            <a:pPr marL="911225" lvl="2" defTabSz="909638">
              <a:spcBef>
                <a:spcPct val="20000"/>
              </a:spcBef>
              <a:buClr>
                <a:schemeClr val="tx1"/>
              </a:buClr>
              <a:buSzPct val="100000"/>
              <a:defRPr/>
            </a:pPr>
            <a:r>
              <a:rPr lang="en-US" sz="2400" dirty="0" err="1" smtClean="0">
                <a:solidFill>
                  <a:schemeClr val="accent5">
                    <a:lumMod val="50000"/>
                  </a:schemeClr>
                </a:solidFill>
                <a:latin typeface="Courier"/>
                <a:cs typeface="Courier"/>
              </a:rPr>
              <a:t>Loc</a:t>
            </a:r>
            <a:r>
              <a:rPr lang="en-US" sz="2400" dirty="0">
                <a:solidFill>
                  <a:schemeClr val="accent5">
                    <a:lumMod val="50000"/>
                  </a:schemeClr>
                </a:solidFill>
                <a:latin typeface="Courier"/>
                <a:cs typeface="Courier"/>
              </a:rPr>
              <a:t>: </a:t>
            </a:r>
            <a:r>
              <a:rPr lang="en-US" sz="2400" b="1" dirty="0" smtClean="0">
                <a:solidFill>
                  <a:schemeClr val="accent5">
                    <a:lumMod val="50000"/>
                  </a:schemeClr>
                </a:solidFill>
                <a:latin typeface="Courier"/>
                <a:cs typeface="Courier"/>
              </a:rPr>
              <a:t>null</a:t>
            </a:r>
            <a:r>
              <a:rPr lang="en-US" sz="2400" dirty="0" smtClean="0">
                <a:solidFill>
                  <a:schemeClr val="accent5">
                    <a:lumMod val="50000"/>
                  </a:schemeClr>
                </a:solidFill>
                <a:latin typeface="Courier"/>
                <a:cs typeface="Courier"/>
              </a:rPr>
              <a:t>&gt;</a:t>
            </a:r>
          </a:p>
          <a:p>
            <a:pPr marL="738188" lvl="1" indent="-284163" defTabSz="909638">
              <a:spcBef>
                <a:spcPct val="20000"/>
              </a:spcBef>
              <a:buClr>
                <a:schemeClr val="tx1"/>
              </a:buClr>
              <a:buSzPct val="100000"/>
              <a:buFont typeface="Arial" charset="0"/>
              <a:buChar char="–"/>
              <a:defRPr/>
            </a:pPr>
            <a:endParaRPr lang="en-US" sz="2400" dirty="0"/>
          </a:p>
          <a:p>
            <a:pPr marL="341313" indent="-341313" defTabSz="909638">
              <a:buClr>
                <a:schemeClr val="tx1"/>
              </a:buClr>
              <a:buSzPct val="115000"/>
              <a:buFont typeface="Symbol" pitchFamily="18" charset="2"/>
              <a:buChar char="·"/>
              <a:defRPr/>
            </a:pPr>
            <a:endParaRPr lang="en-US" sz="2800" b="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18065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4"/>
          <p:cNvSpPr>
            <a:spLocks noGrp="1" noChangeArrowheads="1"/>
          </p:cNvSpPr>
          <p:nvPr>
            <p:ph type="title"/>
          </p:nvPr>
        </p:nvSpPr>
        <p:spPr/>
        <p:txBody>
          <a:bodyPr/>
          <a:lstStyle/>
          <a:p>
            <a:pPr marL="341313" indent="-341313">
              <a:spcBef>
                <a:spcPct val="20000"/>
              </a:spcBef>
              <a:defRPr/>
            </a:pPr>
            <a:r>
              <a:rPr lang="en-US" b="1" dirty="0" smtClean="0"/>
              <a:t>Example of Duplication</a:t>
            </a:r>
            <a:endParaRPr lang="en-US" b="1" dirty="0"/>
          </a:p>
        </p:txBody>
      </p:sp>
      <p:sp>
        <p:nvSpPr>
          <p:cNvPr id="3076" name="Slide Number Placeholder 7"/>
          <p:cNvSpPr>
            <a:spLocks noGrp="1"/>
          </p:cNvSpPr>
          <p:nvPr>
            <p:ph type="sldNum" sz="quarter" idx="12"/>
          </p:nvPr>
        </p:nvSpPr>
        <p:spPr>
          <a:xfrm>
            <a:off x="7772400" y="6591300"/>
            <a:ext cx="1371600" cy="228600"/>
          </a:xfrm>
        </p:spPr>
        <p:txBody>
          <a:bodyPr/>
          <a:lstStyle/>
          <a:p>
            <a:pPr defTabSz="841375">
              <a:defRPr/>
            </a:pPr>
            <a:fld id="{9EE4C47F-F52E-487B-8318-63351AFA10B1}" type="slidenum">
              <a:rPr lang="en-US" altLang="en-US">
                <a:effectLst>
                  <a:outerShdw blurRad="38100" dist="38100" dir="2700000" algn="tl">
                    <a:srgbClr val="000000">
                      <a:alpha val="43137"/>
                    </a:srgbClr>
                  </a:outerShdw>
                </a:effectLst>
              </a:rPr>
              <a:pPr defTabSz="841375">
                <a:defRPr/>
              </a:pPr>
              <a:t>24</a:t>
            </a:fld>
            <a:endParaRPr lang="en-US" altLang="en-US" dirty="0">
              <a:effectLst>
                <a:outerShdw blurRad="38100" dist="38100" dir="2700000" algn="tl">
                  <a:srgbClr val="000000">
                    <a:alpha val="43137"/>
                  </a:srgbClr>
                </a:outerShdw>
              </a:effectLst>
            </a:endParaRPr>
          </a:p>
        </p:txBody>
      </p:sp>
      <p:sp>
        <p:nvSpPr>
          <p:cNvPr id="3080" name="Rectangle 7"/>
          <p:cNvSpPr>
            <a:spLocks noChangeArrowheads="1"/>
          </p:cNvSpPr>
          <p:nvPr/>
        </p:nvSpPr>
        <p:spPr bwMode="auto">
          <a:xfrm>
            <a:off x="-304800" y="990600"/>
            <a:ext cx="9220200" cy="5334000"/>
          </a:xfrm>
          <a:prstGeom prst="rect">
            <a:avLst/>
          </a:prstGeom>
          <a:noFill/>
          <a:ln w="9525">
            <a:noFill/>
            <a:miter lim="800000"/>
            <a:headEnd/>
            <a:tailEnd/>
          </a:ln>
        </p:spPr>
        <p:txBody>
          <a:bodyPr lIns="92039" tIns="45289" rIns="92039" bIns="45289"/>
          <a:lstStyle/>
          <a:p>
            <a:pPr marL="454025" lvl="1" defTabSz="909638">
              <a:spcBef>
                <a:spcPct val="20000"/>
              </a:spcBef>
              <a:buClr>
                <a:schemeClr val="tx1"/>
              </a:buClr>
              <a:buSzPct val="100000"/>
              <a:defRPr/>
            </a:pPr>
            <a:r>
              <a:rPr lang="en-US" sz="2400" b="1" dirty="0" smtClean="0"/>
              <a:t>	Duplication</a:t>
            </a:r>
            <a:endParaRPr lang="en-US" sz="2400" b="1" dirty="0"/>
          </a:p>
          <a:p>
            <a:pPr marL="911225" lvl="2" defTabSz="909638">
              <a:spcBef>
                <a:spcPct val="20000"/>
              </a:spcBef>
              <a:buClr>
                <a:schemeClr val="tx1"/>
              </a:buClr>
              <a:buSzPct val="100000"/>
              <a:defRPr/>
            </a:pPr>
            <a:r>
              <a:rPr lang="en-US" sz="2000" dirty="0" smtClean="0">
                <a:solidFill>
                  <a:schemeClr val="accent5">
                    <a:lumMod val="50000"/>
                  </a:schemeClr>
                </a:solidFill>
                <a:latin typeface="Courier"/>
                <a:cs typeface="Courier"/>
              </a:rPr>
              <a:t>&lt;1/01/2010, “John Smith”, “Irvine, CA”,  50k&gt;</a:t>
            </a:r>
          </a:p>
          <a:p>
            <a:pPr marL="911225" lvl="2" defTabSz="909638">
              <a:spcBef>
                <a:spcPct val="20000"/>
              </a:spcBef>
              <a:buClr>
                <a:schemeClr val="tx1"/>
              </a:buClr>
              <a:buSzPct val="100000"/>
              <a:defRPr/>
            </a:pPr>
            <a:r>
              <a:rPr lang="en-US" sz="2000" dirty="0" smtClean="0">
                <a:solidFill>
                  <a:schemeClr val="accent5">
                    <a:lumMod val="50000"/>
                  </a:schemeClr>
                </a:solidFill>
                <a:latin typeface="Courier"/>
                <a:cs typeface="Courier"/>
              </a:rPr>
              <a:t>&lt;6/06/2013, “John </a:t>
            </a:r>
            <a:r>
              <a:rPr lang="en-US" sz="2000" dirty="0">
                <a:solidFill>
                  <a:schemeClr val="accent5">
                    <a:lumMod val="50000"/>
                  </a:schemeClr>
                </a:solidFill>
                <a:latin typeface="Courier"/>
                <a:cs typeface="Courier"/>
              </a:rPr>
              <a:t>Smith”, </a:t>
            </a:r>
            <a:r>
              <a:rPr lang="en-US" sz="2000" dirty="0" smtClean="0">
                <a:solidFill>
                  <a:schemeClr val="accent5">
                    <a:lumMod val="50000"/>
                  </a:schemeClr>
                </a:solidFill>
                <a:latin typeface="Courier"/>
                <a:cs typeface="Courier"/>
              </a:rPr>
              <a:t>“CA</a:t>
            </a:r>
            <a:r>
              <a:rPr lang="en-US" sz="2000" dirty="0">
                <a:solidFill>
                  <a:schemeClr val="accent5">
                    <a:lumMod val="50000"/>
                  </a:schemeClr>
                </a:solidFill>
                <a:latin typeface="Courier"/>
                <a:cs typeface="Courier"/>
              </a:rPr>
              <a:t>”,  </a:t>
            </a:r>
            <a:r>
              <a:rPr lang="en-US" sz="2000" dirty="0" smtClean="0">
                <a:solidFill>
                  <a:schemeClr val="accent5">
                    <a:lumMod val="50000"/>
                  </a:schemeClr>
                </a:solidFill>
                <a:latin typeface="Courier"/>
                <a:cs typeface="Courier"/>
              </a:rPr>
              <a:t>55k&gt;</a:t>
            </a:r>
          </a:p>
          <a:p>
            <a:pPr marL="911225" lvl="2" defTabSz="909638">
              <a:spcBef>
                <a:spcPct val="20000"/>
              </a:spcBef>
              <a:buClr>
                <a:schemeClr val="tx1"/>
              </a:buClr>
              <a:buSzPct val="100000"/>
              <a:defRPr/>
            </a:pPr>
            <a:endParaRPr lang="en-US" sz="2400" dirty="0" smtClean="0">
              <a:solidFill>
                <a:schemeClr val="accent5">
                  <a:lumMod val="50000"/>
                </a:schemeClr>
              </a:solidFill>
            </a:endParaRPr>
          </a:p>
          <a:p>
            <a:pPr marL="1195388" lvl="2" indent="-284163" defTabSz="909638">
              <a:spcBef>
                <a:spcPct val="20000"/>
              </a:spcBef>
              <a:buClr>
                <a:schemeClr val="tx1"/>
              </a:buClr>
              <a:buSzPct val="100000"/>
              <a:buFont typeface="Arial" charset="0"/>
              <a:buChar char="–"/>
              <a:defRPr/>
            </a:pPr>
            <a:r>
              <a:rPr lang="en-US" sz="2400" dirty="0" smtClean="0"/>
              <a:t>Same? </a:t>
            </a:r>
          </a:p>
          <a:p>
            <a:pPr marL="1195388" lvl="2" indent="-284163" defTabSz="909638">
              <a:spcBef>
                <a:spcPct val="20000"/>
              </a:spcBef>
              <a:buClr>
                <a:schemeClr val="tx1"/>
              </a:buClr>
              <a:buSzPct val="100000"/>
              <a:buFont typeface="Arial" charset="0"/>
              <a:buChar char="–"/>
              <a:defRPr/>
            </a:pPr>
            <a:r>
              <a:rPr lang="en-US" sz="2400" dirty="0" smtClean="0"/>
              <a:t>Different?</a:t>
            </a:r>
          </a:p>
          <a:p>
            <a:pPr marL="738188" lvl="1" indent="-284163" defTabSz="909638">
              <a:spcBef>
                <a:spcPct val="20000"/>
              </a:spcBef>
              <a:buClr>
                <a:schemeClr val="tx1"/>
              </a:buClr>
              <a:buSzPct val="100000"/>
              <a:buFont typeface="Arial" charset="0"/>
              <a:buChar char="–"/>
              <a:defRPr/>
            </a:pPr>
            <a:endParaRPr lang="en-US" sz="2400" dirty="0"/>
          </a:p>
          <a:p>
            <a:pPr marL="341313" indent="-341313" defTabSz="909638">
              <a:buClr>
                <a:schemeClr val="tx1"/>
              </a:buClr>
              <a:buSzPct val="115000"/>
              <a:buFont typeface="Symbol" pitchFamily="18" charset="2"/>
              <a:buChar char="·"/>
              <a:defRPr/>
            </a:pPr>
            <a:endParaRPr lang="en-US" sz="2800" b="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18065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4"/>
          <p:cNvSpPr>
            <a:spLocks noGrp="1" noChangeArrowheads="1"/>
          </p:cNvSpPr>
          <p:nvPr>
            <p:ph type="title"/>
          </p:nvPr>
        </p:nvSpPr>
        <p:spPr/>
        <p:txBody>
          <a:bodyPr/>
          <a:lstStyle/>
          <a:p>
            <a:pPr marL="341313" indent="-341313">
              <a:spcBef>
                <a:spcPct val="20000"/>
              </a:spcBef>
              <a:defRPr/>
            </a:pPr>
            <a:r>
              <a:rPr lang="en-US" b="1" dirty="0" smtClean="0"/>
              <a:t>Inherent Problems </a:t>
            </a:r>
            <a:r>
              <a:rPr lang="en-US" b="1" dirty="0" err="1" smtClean="0"/>
              <a:t>vs</a:t>
            </a:r>
            <a:r>
              <a:rPr lang="en-US" b="1" dirty="0" smtClean="0"/>
              <a:t> Errors in Preprocessing</a:t>
            </a:r>
            <a:endParaRPr lang="en-US" b="1" dirty="0"/>
          </a:p>
        </p:txBody>
      </p:sp>
      <p:sp>
        <p:nvSpPr>
          <p:cNvPr id="3076" name="Slide Number Placeholder 7"/>
          <p:cNvSpPr>
            <a:spLocks noGrp="1"/>
          </p:cNvSpPr>
          <p:nvPr>
            <p:ph type="sldNum" sz="quarter" idx="12"/>
          </p:nvPr>
        </p:nvSpPr>
        <p:spPr>
          <a:xfrm>
            <a:off x="7696200" y="7543800"/>
            <a:ext cx="1371600" cy="228600"/>
          </a:xfrm>
        </p:spPr>
        <p:txBody>
          <a:bodyPr/>
          <a:lstStyle/>
          <a:p>
            <a:pPr defTabSz="841375">
              <a:defRPr/>
            </a:pPr>
            <a:fld id="{9EE4C47F-F52E-487B-8318-63351AFA10B1}" type="slidenum">
              <a:rPr lang="en-US" altLang="en-US">
                <a:effectLst>
                  <a:outerShdw blurRad="38100" dist="38100" dir="2700000" algn="tl">
                    <a:srgbClr val="000000">
                      <a:alpha val="43137"/>
                    </a:srgbClr>
                  </a:outerShdw>
                </a:effectLst>
              </a:rPr>
              <a:pPr defTabSz="841375">
                <a:defRPr/>
              </a:pPr>
              <a:t>25</a:t>
            </a:fld>
            <a:endParaRPr lang="en-US" altLang="en-US">
              <a:effectLst>
                <a:outerShdw blurRad="38100" dist="38100" dir="2700000" algn="tl">
                  <a:srgbClr val="000000">
                    <a:alpha val="43137"/>
                  </a:srgbClr>
                </a:outerShdw>
              </a:effectLst>
            </a:endParaRPr>
          </a:p>
        </p:txBody>
      </p:sp>
      <p:sp>
        <p:nvSpPr>
          <p:cNvPr id="3080" name="Rectangle 7"/>
          <p:cNvSpPr>
            <a:spLocks noChangeArrowheads="1"/>
          </p:cNvSpPr>
          <p:nvPr/>
        </p:nvSpPr>
        <p:spPr bwMode="auto">
          <a:xfrm>
            <a:off x="-304800" y="990600"/>
            <a:ext cx="9220200" cy="4419600"/>
          </a:xfrm>
          <a:prstGeom prst="rect">
            <a:avLst/>
          </a:prstGeom>
          <a:noFill/>
          <a:ln w="9525">
            <a:noFill/>
            <a:miter lim="800000"/>
            <a:headEnd/>
            <a:tailEnd/>
          </a:ln>
        </p:spPr>
        <p:txBody>
          <a:bodyPr lIns="92039" tIns="45289" rIns="92039" bIns="45289"/>
          <a:lstStyle/>
          <a:p>
            <a:pPr marL="796925" lvl="1" indent="-342900" defTabSz="909638">
              <a:spcBef>
                <a:spcPct val="20000"/>
              </a:spcBef>
              <a:buClr>
                <a:schemeClr val="tx1"/>
              </a:buClr>
              <a:buSzPct val="100000"/>
              <a:buFont typeface="Arial"/>
              <a:buChar char="•"/>
              <a:defRPr/>
            </a:pPr>
            <a:r>
              <a:rPr lang="en-US" sz="2800" b="1" dirty="0" smtClean="0"/>
              <a:t>Inherent Problems with Data</a:t>
            </a:r>
          </a:p>
          <a:p>
            <a:pPr marL="1195388" lvl="2" indent="-284163" defTabSz="909638">
              <a:spcBef>
                <a:spcPct val="20000"/>
              </a:spcBef>
              <a:buClr>
                <a:schemeClr val="tx1"/>
              </a:buClr>
              <a:buSzPct val="100000"/>
              <a:buFont typeface="Arial" charset="0"/>
              <a:buChar char="–"/>
              <a:defRPr/>
            </a:pPr>
            <a:r>
              <a:rPr lang="en-US" sz="2400" dirty="0" smtClean="0"/>
              <a:t>The dataset itself contains errors </a:t>
            </a:r>
          </a:p>
          <a:p>
            <a:pPr marL="1652588" lvl="3" indent="-284163" defTabSz="909638">
              <a:spcBef>
                <a:spcPct val="20000"/>
              </a:spcBef>
              <a:buClr>
                <a:schemeClr val="tx1"/>
              </a:buClr>
              <a:buSzPct val="100000"/>
              <a:buFont typeface="Arial" charset="0"/>
              <a:buChar char="–"/>
              <a:defRPr/>
            </a:pPr>
            <a:r>
              <a:rPr lang="en-US" sz="2400" dirty="0"/>
              <a:t>L</a:t>
            </a:r>
            <a:r>
              <a:rPr lang="en-US" sz="2400" dirty="0" smtClean="0"/>
              <a:t>ike in previous slides </a:t>
            </a:r>
          </a:p>
          <a:p>
            <a:pPr marL="1195388" lvl="2" indent="-284163" defTabSz="909638">
              <a:spcBef>
                <a:spcPct val="20000"/>
              </a:spcBef>
              <a:buClr>
                <a:schemeClr val="tx1"/>
              </a:buClr>
              <a:buSzPct val="100000"/>
              <a:buFont typeface="Arial" charset="0"/>
              <a:buChar char="–"/>
              <a:defRPr/>
            </a:pPr>
            <a:r>
              <a:rPr lang="en-US" sz="2400" dirty="0">
                <a:solidFill>
                  <a:schemeClr val="accent5">
                    <a:lumMod val="50000"/>
                  </a:schemeClr>
                </a:solidFill>
              </a:rPr>
              <a:t>&lt;Name: “John </a:t>
            </a:r>
            <a:r>
              <a:rPr lang="en-US" sz="2400" dirty="0" err="1">
                <a:solidFill>
                  <a:schemeClr val="accent5">
                    <a:lumMod val="50000"/>
                  </a:schemeClr>
                </a:solidFill>
              </a:rPr>
              <a:t>Smi</a:t>
            </a:r>
            <a:r>
              <a:rPr lang="en-US" sz="2400" b="1" dirty="0" err="1">
                <a:solidFill>
                  <a:srgbClr val="FF0000"/>
                </a:solidFill>
              </a:rPr>
              <a:t>x</a:t>
            </a:r>
            <a:r>
              <a:rPr lang="en-US" sz="2400" dirty="0" err="1">
                <a:solidFill>
                  <a:schemeClr val="accent5">
                    <a:lumMod val="50000"/>
                  </a:schemeClr>
                </a:solidFill>
              </a:rPr>
              <a:t>th</a:t>
            </a:r>
            <a:r>
              <a:rPr lang="en-US" sz="2400" dirty="0">
                <a:solidFill>
                  <a:schemeClr val="accent5">
                    <a:lumMod val="50000"/>
                  </a:schemeClr>
                </a:solidFill>
              </a:rPr>
              <a:t>”, Salary: </a:t>
            </a:r>
            <a:r>
              <a:rPr lang="en-US" sz="2400" b="1" dirty="0">
                <a:solidFill>
                  <a:schemeClr val="accent5">
                    <a:lumMod val="50000"/>
                  </a:schemeClr>
                </a:solidFill>
              </a:rPr>
              <a:t>null</a:t>
            </a:r>
            <a:r>
              <a:rPr lang="en-US" sz="2400" dirty="0">
                <a:solidFill>
                  <a:schemeClr val="accent5">
                    <a:lumMod val="50000"/>
                  </a:schemeClr>
                </a:solidFill>
              </a:rPr>
              <a:t>, </a:t>
            </a:r>
            <a:r>
              <a:rPr lang="en-US" sz="2400" dirty="0" err="1">
                <a:solidFill>
                  <a:schemeClr val="accent5">
                    <a:lumMod val="50000"/>
                  </a:schemeClr>
                </a:solidFill>
              </a:rPr>
              <a:t>Loc</a:t>
            </a:r>
            <a:r>
              <a:rPr lang="en-US" sz="2400" dirty="0">
                <a:solidFill>
                  <a:schemeClr val="accent5">
                    <a:lumMod val="50000"/>
                  </a:schemeClr>
                </a:solidFill>
              </a:rPr>
              <a:t>: </a:t>
            </a:r>
            <a:r>
              <a:rPr lang="en-US" sz="2400" b="1" dirty="0">
                <a:solidFill>
                  <a:schemeClr val="accent5">
                    <a:lumMod val="50000"/>
                  </a:schemeClr>
                </a:solidFill>
              </a:rPr>
              <a:t>null</a:t>
            </a:r>
            <a:r>
              <a:rPr lang="en-US" sz="2400" dirty="0" smtClean="0">
                <a:solidFill>
                  <a:schemeClr val="accent5">
                    <a:lumMod val="50000"/>
                  </a:schemeClr>
                </a:solidFill>
              </a:rPr>
              <a:t>&gt;</a:t>
            </a:r>
            <a:endParaRPr lang="en-US" sz="2400" dirty="0" smtClean="0"/>
          </a:p>
          <a:p>
            <a:pPr marL="796925" lvl="1" indent="-342900" defTabSz="909638">
              <a:spcBef>
                <a:spcPct val="20000"/>
              </a:spcBef>
              <a:buClr>
                <a:schemeClr val="tx1"/>
              </a:buClr>
              <a:buSzPct val="100000"/>
              <a:buFont typeface="Arial"/>
              <a:buChar char="•"/>
              <a:defRPr/>
            </a:pPr>
            <a:r>
              <a:rPr lang="en-US" sz="2800" b="1" dirty="0" smtClean="0"/>
              <a:t>Errors in Preprocessing</a:t>
            </a:r>
          </a:p>
          <a:p>
            <a:pPr marL="1195388" lvl="2" indent="-284163" defTabSz="909638">
              <a:spcBef>
                <a:spcPct val="20000"/>
              </a:spcBef>
              <a:buClr>
                <a:schemeClr val="tx1"/>
              </a:buClr>
              <a:buSzPct val="100000"/>
              <a:buFont typeface="Arial" charset="0"/>
              <a:buChar char="–"/>
              <a:defRPr/>
            </a:pPr>
            <a:r>
              <a:rPr lang="en-US" sz="2400" dirty="0"/>
              <a:t>The dataset </a:t>
            </a:r>
            <a:r>
              <a:rPr lang="en-US" sz="2400" dirty="0" smtClean="0"/>
              <a:t>may (or may not) contain </a:t>
            </a:r>
            <a:r>
              <a:rPr lang="en-US" sz="2400" dirty="0"/>
              <a:t>errors</a:t>
            </a:r>
            <a:endParaRPr lang="en-US" sz="2400" dirty="0" smtClean="0"/>
          </a:p>
          <a:p>
            <a:pPr marL="1195388" lvl="2" indent="-284163" defTabSz="909638">
              <a:spcBef>
                <a:spcPct val="20000"/>
              </a:spcBef>
              <a:buClr>
                <a:schemeClr val="tx1"/>
              </a:buClr>
              <a:buSzPct val="100000"/>
              <a:buFont typeface="Arial" charset="0"/>
              <a:buChar char="–"/>
              <a:defRPr/>
            </a:pPr>
            <a:r>
              <a:rPr lang="en-US" sz="2400" dirty="0" smtClean="0"/>
              <a:t>But preprocessing algo (e.g., extraction) introduces errors</a:t>
            </a:r>
          </a:p>
          <a:p>
            <a:pPr marL="1652588" lvl="3" indent="-284163" defTabSz="909638">
              <a:spcBef>
                <a:spcPct val="20000"/>
              </a:spcBef>
              <a:buClr>
                <a:schemeClr val="tx1"/>
              </a:buClr>
              <a:buSzPct val="100000"/>
              <a:buFont typeface="Arial" charset="0"/>
              <a:buChar char="–"/>
              <a:defRPr/>
            </a:pPr>
            <a:r>
              <a:rPr lang="en-US" sz="2400" dirty="0" smtClean="0"/>
              <a:t>Automatic extractors are not perfect</a:t>
            </a:r>
          </a:p>
          <a:p>
            <a:pPr marL="1652588" lvl="3" indent="-284163" defTabSz="909638">
              <a:spcBef>
                <a:spcPct val="20000"/>
              </a:spcBef>
              <a:buClr>
                <a:schemeClr val="tx1"/>
              </a:buClr>
              <a:buSzPct val="100000"/>
              <a:buFont typeface="Arial" charset="0"/>
              <a:buChar char="–"/>
              <a:defRPr/>
            </a:pPr>
            <a:r>
              <a:rPr lang="en-US" b="1" dirty="0" smtClean="0"/>
              <a:t>Text:</a:t>
            </a:r>
            <a:r>
              <a:rPr lang="en-US" dirty="0" smtClean="0"/>
              <a:t> “</a:t>
            </a:r>
            <a:r>
              <a:rPr lang="en-US" dirty="0" smtClean="0">
                <a:solidFill>
                  <a:schemeClr val="accent5">
                    <a:lumMod val="50000"/>
                  </a:schemeClr>
                </a:solidFill>
              </a:rPr>
              <a:t>John Smith lives in Irvine CA at 100 main </a:t>
            </a:r>
            <a:r>
              <a:rPr lang="en-US" dirty="0" err="1" smtClean="0">
                <a:solidFill>
                  <a:schemeClr val="accent5">
                    <a:lumMod val="50000"/>
                  </a:schemeClr>
                </a:solidFill>
              </a:rPr>
              <a:t>st</a:t>
            </a:r>
            <a:r>
              <a:rPr lang="en-US" dirty="0" smtClean="0">
                <a:solidFill>
                  <a:schemeClr val="accent5">
                    <a:lumMod val="50000"/>
                  </a:schemeClr>
                </a:solidFill>
              </a:rPr>
              <a:t>, </a:t>
            </a:r>
            <a:r>
              <a:rPr lang="en-US" dirty="0">
                <a:solidFill>
                  <a:schemeClr val="accent5">
                    <a:lumMod val="50000"/>
                  </a:schemeClr>
                </a:solidFill>
              </a:rPr>
              <a:t>h</a:t>
            </a:r>
            <a:r>
              <a:rPr lang="en-US" dirty="0" smtClean="0">
                <a:solidFill>
                  <a:schemeClr val="accent5">
                    <a:lumMod val="50000"/>
                  </a:schemeClr>
                </a:solidFill>
              </a:rPr>
              <a:t>is salary is $25K</a:t>
            </a:r>
            <a:r>
              <a:rPr lang="en-US" dirty="0" smtClean="0"/>
              <a:t>”</a:t>
            </a:r>
          </a:p>
          <a:p>
            <a:pPr marL="1652588" lvl="3" indent="-284163" defTabSz="909638">
              <a:spcBef>
                <a:spcPct val="20000"/>
              </a:spcBef>
              <a:buClr>
                <a:schemeClr val="tx1"/>
              </a:buClr>
              <a:buSzPct val="100000"/>
              <a:buFont typeface="Arial" charset="0"/>
              <a:buChar char="–"/>
              <a:defRPr/>
            </a:pPr>
            <a:r>
              <a:rPr lang="en-US" b="1" dirty="0" smtClean="0"/>
              <a:t>Extractor:</a:t>
            </a:r>
            <a:r>
              <a:rPr lang="en-US" dirty="0" smtClean="0"/>
              <a:t> </a:t>
            </a:r>
          </a:p>
          <a:p>
            <a:pPr marL="1825625" lvl="4" defTabSz="909638">
              <a:spcBef>
                <a:spcPct val="20000"/>
              </a:spcBef>
              <a:buClr>
                <a:schemeClr val="tx1"/>
              </a:buClr>
              <a:buSzPct val="100000"/>
              <a:defRPr/>
            </a:pPr>
            <a:r>
              <a:rPr lang="en-US" dirty="0" smtClean="0">
                <a:solidFill>
                  <a:schemeClr val="accent5">
                    <a:lumMod val="50000"/>
                  </a:schemeClr>
                </a:solidFill>
                <a:latin typeface="Courier"/>
                <a:cs typeface="Courier"/>
              </a:rPr>
              <a:t>&lt;</a:t>
            </a:r>
            <a:r>
              <a:rPr lang="en-US" b="1" dirty="0" smtClean="0">
                <a:solidFill>
                  <a:schemeClr val="accent5">
                    <a:lumMod val="50000"/>
                  </a:schemeClr>
                </a:solidFill>
                <a:latin typeface="Courier"/>
                <a:cs typeface="Courier"/>
              </a:rPr>
              <a:t>Person:</a:t>
            </a:r>
            <a:r>
              <a:rPr lang="en-US" dirty="0" smtClean="0">
                <a:solidFill>
                  <a:schemeClr val="accent5">
                    <a:lumMod val="50000"/>
                  </a:schemeClr>
                </a:solidFill>
                <a:latin typeface="Courier"/>
                <a:cs typeface="Courier"/>
              </a:rPr>
              <a:t> Irvine, </a:t>
            </a:r>
            <a:r>
              <a:rPr lang="en-US" b="1" dirty="0" err="1" smtClean="0">
                <a:solidFill>
                  <a:schemeClr val="accent5">
                    <a:lumMod val="50000"/>
                  </a:schemeClr>
                </a:solidFill>
                <a:latin typeface="Courier"/>
                <a:cs typeface="Courier"/>
              </a:rPr>
              <a:t>Loc</a:t>
            </a:r>
            <a:r>
              <a:rPr lang="en-US" b="1" dirty="0" smtClean="0">
                <a:solidFill>
                  <a:schemeClr val="accent5">
                    <a:lumMod val="50000"/>
                  </a:schemeClr>
                </a:solidFill>
                <a:latin typeface="Courier"/>
                <a:cs typeface="Courier"/>
              </a:rPr>
              <a:t>:</a:t>
            </a:r>
            <a:r>
              <a:rPr lang="en-US" dirty="0" smtClean="0">
                <a:solidFill>
                  <a:schemeClr val="accent5">
                    <a:lumMod val="50000"/>
                  </a:schemeClr>
                </a:solidFill>
                <a:latin typeface="Courier"/>
                <a:cs typeface="Courier"/>
              </a:rPr>
              <a:t> CA, </a:t>
            </a:r>
            <a:r>
              <a:rPr lang="en-US" b="1" dirty="0" smtClean="0">
                <a:solidFill>
                  <a:schemeClr val="accent5">
                    <a:lumMod val="50000"/>
                  </a:schemeClr>
                </a:solidFill>
                <a:latin typeface="Courier"/>
                <a:cs typeface="Courier"/>
              </a:rPr>
              <a:t>Salary:</a:t>
            </a:r>
            <a:r>
              <a:rPr lang="en-US" dirty="0" smtClean="0">
                <a:solidFill>
                  <a:schemeClr val="accent5">
                    <a:lumMod val="50000"/>
                  </a:schemeClr>
                </a:solidFill>
                <a:latin typeface="Courier"/>
                <a:cs typeface="Courier"/>
              </a:rPr>
              <a:t> $100K, </a:t>
            </a:r>
            <a:r>
              <a:rPr lang="en-US" b="1" dirty="0" err="1" smtClean="0">
                <a:solidFill>
                  <a:schemeClr val="accent5">
                    <a:lumMod val="50000"/>
                  </a:schemeClr>
                </a:solidFill>
                <a:latin typeface="Courier"/>
                <a:cs typeface="Courier"/>
              </a:rPr>
              <a:t>Addr</a:t>
            </a:r>
            <a:r>
              <a:rPr lang="en-US" b="1" dirty="0" smtClean="0">
                <a:solidFill>
                  <a:schemeClr val="accent5">
                    <a:lumMod val="50000"/>
                  </a:schemeClr>
                </a:solidFill>
                <a:latin typeface="Courier"/>
                <a:cs typeface="Courier"/>
              </a:rPr>
              <a:t>:</a:t>
            </a:r>
            <a:r>
              <a:rPr lang="en-US" dirty="0" smtClean="0">
                <a:solidFill>
                  <a:schemeClr val="accent5">
                    <a:lumMod val="50000"/>
                  </a:schemeClr>
                </a:solidFill>
                <a:latin typeface="Courier"/>
                <a:cs typeface="Courier"/>
              </a:rPr>
              <a:t> </a:t>
            </a:r>
            <a:r>
              <a:rPr lang="en-US" b="1" dirty="0" smtClean="0">
                <a:solidFill>
                  <a:schemeClr val="accent5">
                    <a:lumMod val="50000"/>
                  </a:schemeClr>
                </a:solidFill>
                <a:latin typeface="Courier"/>
                <a:cs typeface="Courier"/>
              </a:rPr>
              <a:t>null</a:t>
            </a:r>
            <a:r>
              <a:rPr lang="en-US" dirty="0" smtClean="0">
                <a:solidFill>
                  <a:schemeClr val="accent5">
                    <a:lumMod val="50000"/>
                  </a:schemeClr>
                </a:solidFill>
                <a:latin typeface="Courier"/>
                <a:cs typeface="Courier"/>
              </a:rPr>
              <a:t>&gt;</a:t>
            </a:r>
            <a:endParaRPr lang="en-US" sz="1600" dirty="0" smtClean="0">
              <a:solidFill>
                <a:schemeClr val="accent5">
                  <a:lumMod val="50000"/>
                </a:schemeClr>
              </a:solidFill>
              <a:latin typeface="Courier"/>
              <a:cs typeface="Courier"/>
            </a:endParaRPr>
          </a:p>
          <a:p>
            <a:pPr marL="738188" lvl="1" indent="-284163" defTabSz="909638">
              <a:spcBef>
                <a:spcPct val="20000"/>
              </a:spcBef>
              <a:buClr>
                <a:schemeClr val="tx1"/>
              </a:buClr>
              <a:buSzPct val="100000"/>
              <a:defRPr/>
            </a:pPr>
            <a:endParaRPr lang="en-US" sz="2400" dirty="0" smtClean="0"/>
          </a:p>
          <a:p>
            <a:pPr marL="738188" lvl="1" indent="-284163" defTabSz="909638">
              <a:spcBef>
                <a:spcPct val="20000"/>
              </a:spcBef>
              <a:buClr>
                <a:schemeClr val="tx1"/>
              </a:buClr>
              <a:buSzPct val="100000"/>
              <a:buFont typeface="Arial" charset="0"/>
              <a:buChar char="–"/>
              <a:defRPr/>
            </a:pPr>
            <a:endParaRPr lang="en-US" sz="2400" dirty="0"/>
          </a:p>
          <a:p>
            <a:pPr marL="341313" indent="-341313" defTabSz="909638">
              <a:buClr>
                <a:schemeClr val="tx1"/>
              </a:buClr>
              <a:buSzPct val="115000"/>
              <a:buFont typeface="Symbol" pitchFamily="18" charset="2"/>
              <a:buChar char="·"/>
              <a:defRPr/>
            </a:pPr>
            <a:endParaRPr lang="en-US" sz="2800" b="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94461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2"/>
          <p:cNvSpPr>
            <a:spLocks noChangeArrowheads="1"/>
          </p:cNvSpPr>
          <p:nvPr/>
        </p:nvSpPr>
        <p:spPr bwMode="auto">
          <a:xfrm>
            <a:off x="76200" y="3352800"/>
            <a:ext cx="8877300" cy="3352800"/>
          </a:xfrm>
          <a:prstGeom prst="rect">
            <a:avLst/>
          </a:prstGeom>
          <a:solidFill>
            <a:schemeClr val="bg1"/>
          </a:solidFill>
          <a:ln w="9525">
            <a:solidFill>
              <a:schemeClr val="bg1">
                <a:lumMod val="65000"/>
              </a:schemeClr>
            </a:solidFill>
            <a:miter lim="800000"/>
            <a:headEnd/>
            <a:tailEnd/>
          </a:ln>
          <a:effectLst>
            <a:outerShdw blurRad="50800" dist="38100" dir="2700000" algn="tl" rotWithShape="0">
              <a:prstClr val="black">
                <a:alpha val="40000"/>
              </a:prstClr>
            </a:outerShdw>
          </a:effectLst>
        </p:spPr>
        <p:txBody>
          <a:bodyPr wrap="none" lIns="100012" tIns="49212" rIns="100012" bIns="49212" anchor="ctr"/>
          <a:lstStyle/>
          <a:p>
            <a:pPr eaLnBrk="0" hangingPunct="0">
              <a:defRPr/>
            </a:pPr>
            <a:endParaRPr lang="en-US">
              <a:effectLst>
                <a:outerShdw blurRad="38100" dist="38100" dir="2700000" algn="tl">
                  <a:srgbClr val="000000">
                    <a:alpha val="43137"/>
                  </a:srgbClr>
                </a:outerShdw>
              </a:effectLst>
            </a:endParaRPr>
          </a:p>
        </p:txBody>
      </p:sp>
      <p:sp>
        <p:nvSpPr>
          <p:cNvPr id="55" name="Cloud"/>
          <p:cNvSpPr>
            <a:spLocks noChangeAspect="1" noEditPoints="1" noChangeArrowheads="1"/>
          </p:cNvSpPr>
          <p:nvPr/>
        </p:nvSpPr>
        <p:spPr bwMode="auto">
          <a:xfrm>
            <a:off x="368637" y="5257799"/>
            <a:ext cx="1993563" cy="121900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0" name="Rectangle 2"/>
          <p:cNvSpPr>
            <a:spLocks noChangeArrowheads="1"/>
          </p:cNvSpPr>
          <p:nvPr/>
        </p:nvSpPr>
        <p:spPr bwMode="auto">
          <a:xfrm>
            <a:off x="76200" y="990600"/>
            <a:ext cx="4419600" cy="2286000"/>
          </a:xfrm>
          <a:prstGeom prst="rect">
            <a:avLst/>
          </a:prstGeom>
          <a:solidFill>
            <a:schemeClr val="bg1"/>
          </a:solidFill>
          <a:ln w="9525">
            <a:solidFill>
              <a:schemeClr val="bg1">
                <a:lumMod val="65000"/>
              </a:schemeClr>
            </a:solidFill>
            <a:miter lim="800000"/>
            <a:headEnd/>
            <a:tailEnd/>
          </a:ln>
          <a:effectLst>
            <a:outerShdw blurRad="50800" dist="38100" dir="2700000" algn="tl" rotWithShape="0">
              <a:prstClr val="black">
                <a:alpha val="40000"/>
              </a:prstClr>
            </a:outerShdw>
          </a:effectLst>
        </p:spPr>
        <p:txBody>
          <a:bodyPr wrap="none" lIns="100012" tIns="49212" rIns="100012" bIns="49212" anchor="ctr"/>
          <a:lstStyle/>
          <a:p>
            <a:pPr eaLnBrk="0" hangingPunct="0">
              <a:defRPr/>
            </a:pPr>
            <a:endParaRPr lang="en-US">
              <a:effectLst>
                <a:outerShdw blurRad="38100" dist="38100" dir="2700000" algn="tl">
                  <a:srgbClr val="000000">
                    <a:alpha val="43137"/>
                  </a:srgbClr>
                </a:outerShdw>
              </a:effectLst>
            </a:endParaRPr>
          </a:p>
        </p:txBody>
      </p:sp>
      <p:sp>
        <p:nvSpPr>
          <p:cNvPr id="11" name="Rectangle 7"/>
          <p:cNvSpPr>
            <a:spLocks noChangeArrowheads="1"/>
          </p:cNvSpPr>
          <p:nvPr/>
        </p:nvSpPr>
        <p:spPr bwMode="auto">
          <a:xfrm>
            <a:off x="-228600" y="990600"/>
            <a:ext cx="4724400" cy="533400"/>
          </a:xfrm>
          <a:prstGeom prst="rect">
            <a:avLst/>
          </a:prstGeom>
          <a:noFill/>
          <a:ln w="9525">
            <a:noFill/>
            <a:miter lim="800000"/>
            <a:headEnd/>
            <a:tailEnd/>
          </a:ln>
        </p:spPr>
        <p:txBody>
          <a:bodyPr lIns="92039" tIns="45289" rIns="92039" bIns="45289"/>
          <a:lstStyle/>
          <a:p>
            <a:pPr marL="341313" indent="-341313" defTabSz="909638">
              <a:spcBef>
                <a:spcPct val="20000"/>
              </a:spcBef>
              <a:buClr>
                <a:schemeClr val="tx1"/>
              </a:buClr>
              <a:buSzPct val="115000"/>
              <a:buFont typeface="Arial" charset="0"/>
              <a:buNone/>
              <a:defRPr/>
            </a:pPr>
            <a:r>
              <a:rPr lang="en-US" sz="2400" b="1" dirty="0" smtClean="0">
                <a:solidFill>
                  <a:srgbClr val="0000FF"/>
                </a:solidFill>
                <a:effectLst>
                  <a:outerShdw blurRad="38100" dist="38100" dir="2700000" algn="tl">
                    <a:srgbClr val="000000">
                      <a:alpha val="43137"/>
                    </a:srgbClr>
                  </a:outerShdw>
                </a:effectLst>
              </a:rPr>
              <a:t>     </a:t>
            </a:r>
            <a:r>
              <a:rPr lang="en-US" sz="2800" b="1" dirty="0" smtClean="0"/>
              <a:t>Manual entering of data</a:t>
            </a:r>
            <a:endParaRPr lang="en-US" sz="2800" b="1" dirty="0">
              <a:solidFill>
                <a:srgbClr val="000000"/>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lang="en-US" b="1" dirty="0"/>
              <a:t>*</a:t>
            </a:r>
            <a:r>
              <a:rPr lang="en-US" b="1" dirty="0" smtClean="0"/>
              <a:t>When* </a:t>
            </a:r>
            <a:r>
              <a:rPr lang="en-US" b="1" dirty="0"/>
              <a:t>Data Quality Issues Arise?</a:t>
            </a:r>
            <a:endParaRPr lang="en-US" dirty="0"/>
          </a:p>
        </p:txBody>
      </p:sp>
      <p:sp>
        <p:nvSpPr>
          <p:cNvPr id="4" name="Slide Number Placeholder 3"/>
          <p:cNvSpPr>
            <a:spLocks noGrp="1"/>
          </p:cNvSpPr>
          <p:nvPr>
            <p:ph type="sldNum" sz="quarter" idx="12"/>
          </p:nvPr>
        </p:nvSpPr>
        <p:spPr/>
        <p:txBody>
          <a:bodyPr/>
          <a:lstStyle/>
          <a:p>
            <a:pPr>
              <a:defRPr/>
            </a:pPr>
            <a:fld id="{787744DA-1AC4-47F8-8183-2E87CCDDC13F}" type="slidenum">
              <a:rPr lang="en-US" altLang="en-US" smtClean="0"/>
              <a:pPr>
                <a:defRPr/>
              </a:pPr>
              <a:t>26</a:t>
            </a:fld>
            <a:endParaRPr lang="en-US" altLang="en-US"/>
          </a:p>
        </p:txBody>
      </p:sp>
      <p:pic>
        <p:nvPicPr>
          <p:cNvPr id="6" name="Picture 35" descr="j0292020"/>
          <p:cNvPicPr>
            <a:picLocks noChangeAspect="1" noChangeArrowheads="1"/>
          </p:cNvPicPr>
          <p:nvPr/>
        </p:nvPicPr>
        <p:blipFill>
          <a:blip r:embed="rId4"/>
          <a:srcRect/>
          <a:stretch>
            <a:fillRect/>
          </a:stretch>
        </p:blipFill>
        <p:spPr bwMode="auto">
          <a:xfrm>
            <a:off x="1600200" y="2057854"/>
            <a:ext cx="963951" cy="989082"/>
          </a:xfrm>
          <a:prstGeom prst="rect">
            <a:avLst/>
          </a:prstGeom>
          <a:noFill/>
        </p:spPr>
      </p:pic>
      <p:sp>
        <p:nvSpPr>
          <p:cNvPr id="7" name="AutoShape 89"/>
          <p:cNvSpPr>
            <a:spLocks noChangeArrowheads="1"/>
          </p:cNvSpPr>
          <p:nvPr/>
        </p:nvSpPr>
        <p:spPr bwMode="auto">
          <a:xfrm>
            <a:off x="2136196" y="1600200"/>
            <a:ext cx="1292804" cy="462655"/>
          </a:xfrm>
          <a:prstGeom prst="cloudCallout">
            <a:avLst>
              <a:gd name="adj1" fmla="val -45949"/>
              <a:gd name="adj2" fmla="val 46875"/>
            </a:avLst>
          </a:prstGeom>
          <a:noFill/>
          <a:ln w="9525">
            <a:solidFill>
              <a:schemeClr val="tx1"/>
            </a:solidFill>
            <a:round/>
            <a:headEnd/>
            <a:tailEnd/>
          </a:ln>
          <a:effectLst>
            <a:outerShdw blurRad="50800" dist="38100" dir="2700000" algn="tl" rotWithShape="0">
              <a:prstClr val="black">
                <a:alpha val="40000"/>
              </a:prstClr>
            </a:outerShdw>
          </a:effectLst>
        </p:spPr>
        <p:txBody>
          <a:bodyPr/>
          <a:lstStyle/>
          <a:p>
            <a:pPr marL="342900" indent="-342900">
              <a:buFontTx/>
              <a:buNone/>
            </a:pPr>
            <a:endParaRPr lang="en-US" sz="1100" b="1" dirty="0">
              <a:latin typeface="+mn-lt"/>
            </a:endParaRPr>
          </a:p>
        </p:txBody>
      </p:sp>
      <p:sp>
        <p:nvSpPr>
          <p:cNvPr id="9" name="TextBox 8"/>
          <p:cNvSpPr txBox="1"/>
          <p:nvPr/>
        </p:nvSpPr>
        <p:spPr>
          <a:xfrm>
            <a:off x="2092798" y="1673423"/>
            <a:ext cx="1336201" cy="307777"/>
          </a:xfrm>
          <a:prstGeom prst="rect">
            <a:avLst/>
          </a:prstGeom>
          <a:noFill/>
        </p:spPr>
        <p:txBody>
          <a:bodyPr wrap="square" rtlCol="0">
            <a:spAutoFit/>
          </a:bodyPr>
          <a:lstStyle/>
          <a:p>
            <a:pPr algn="ctr">
              <a:buNone/>
            </a:pPr>
            <a:r>
              <a:rPr lang="en-US" sz="1400" dirty="0" smtClean="0">
                <a:latin typeface="+mn-lt"/>
              </a:rPr>
              <a:t>2+2 = 5</a:t>
            </a:r>
            <a:endParaRPr lang="en-US" sz="1400" dirty="0">
              <a:latin typeface="+mn-lt"/>
            </a:endParaRPr>
          </a:p>
        </p:txBody>
      </p:sp>
      <p:sp>
        <p:nvSpPr>
          <p:cNvPr id="12" name="Rectangle 2"/>
          <p:cNvSpPr>
            <a:spLocks noChangeArrowheads="1"/>
          </p:cNvSpPr>
          <p:nvPr/>
        </p:nvSpPr>
        <p:spPr bwMode="auto">
          <a:xfrm>
            <a:off x="4533900" y="990600"/>
            <a:ext cx="4419600" cy="2286000"/>
          </a:xfrm>
          <a:prstGeom prst="rect">
            <a:avLst/>
          </a:prstGeom>
          <a:solidFill>
            <a:schemeClr val="bg1"/>
          </a:solidFill>
          <a:ln w="9525">
            <a:solidFill>
              <a:schemeClr val="bg1">
                <a:lumMod val="65000"/>
              </a:schemeClr>
            </a:solidFill>
            <a:miter lim="800000"/>
            <a:headEnd/>
            <a:tailEnd/>
          </a:ln>
          <a:effectLst>
            <a:outerShdw blurRad="50800" dist="38100" dir="2700000" algn="tl" rotWithShape="0">
              <a:prstClr val="black">
                <a:alpha val="40000"/>
              </a:prstClr>
            </a:outerShdw>
          </a:effectLst>
        </p:spPr>
        <p:txBody>
          <a:bodyPr wrap="none" lIns="100012" tIns="49212" rIns="100012" bIns="49212" anchor="ctr"/>
          <a:lstStyle/>
          <a:p>
            <a:pPr eaLnBrk="0" hangingPunct="0">
              <a:defRPr/>
            </a:pPr>
            <a:endParaRPr lang="en-US">
              <a:effectLst>
                <a:outerShdw blurRad="38100" dist="38100" dir="2700000" algn="tl">
                  <a:srgbClr val="000000">
                    <a:alpha val="43137"/>
                  </a:srgbClr>
                </a:outerShdw>
              </a:effectLst>
            </a:endParaRPr>
          </a:p>
        </p:txBody>
      </p:sp>
      <p:sp>
        <p:nvSpPr>
          <p:cNvPr id="16" name="Rectangle 7"/>
          <p:cNvSpPr>
            <a:spLocks noChangeArrowheads="1"/>
          </p:cNvSpPr>
          <p:nvPr/>
        </p:nvSpPr>
        <p:spPr bwMode="auto">
          <a:xfrm>
            <a:off x="4229100" y="990600"/>
            <a:ext cx="4724400" cy="533400"/>
          </a:xfrm>
          <a:prstGeom prst="rect">
            <a:avLst/>
          </a:prstGeom>
          <a:noFill/>
          <a:ln w="9525">
            <a:noFill/>
            <a:miter lim="800000"/>
            <a:headEnd/>
            <a:tailEnd/>
          </a:ln>
        </p:spPr>
        <p:txBody>
          <a:bodyPr lIns="92039" tIns="45289" rIns="92039" bIns="45289"/>
          <a:lstStyle/>
          <a:p>
            <a:pPr marL="341313" indent="-341313" defTabSz="909638">
              <a:spcBef>
                <a:spcPct val="20000"/>
              </a:spcBef>
              <a:buClr>
                <a:schemeClr val="tx1"/>
              </a:buClr>
              <a:buSzPct val="115000"/>
              <a:buFont typeface="Arial" charset="0"/>
              <a:buNone/>
              <a:defRPr/>
            </a:pPr>
            <a:r>
              <a:rPr lang="en-US" sz="2400" b="1" dirty="0" smtClean="0">
                <a:solidFill>
                  <a:srgbClr val="0000FF"/>
                </a:solidFill>
                <a:effectLst>
                  <a:outerShdw blurRad="38100" dist="38100" dir="2700000" algn="tl">
                    <a:srgbClr val="000000">
                      <a:alpha val="43137"/>
                    </a:srgbClr>
                  </a:outerShdw>
                </a:effectLst>
              </a:rPr>
              <a:t>     </a:t>
            </a:r>
            <a:r>
              <a:rPr lang="en-US" sz="2800" b="1" dirty="0"/>
              <a:t>Inherent </a:t>
            </a:r>
            <a:r>
              <a:rPr lang="en-US" sz="2800" b="1" dirty="0" smtClean="0"/>
              <a:t>data problems</a:t>
            </a:r>
            <a:endParaRPr lang="en-US" sz="2800" b="1" dirty="0"/>
          </a:p>
          <a:p>
            <a:pPr marL="341313" indent="-341313" defTabSz="909638">
              <a:spcBef>
                <a:spcPct val="20000"/>
              </a:spcBef>
              <a:buClr>
                <a:schemeClr val="tx1"/>
              </a:buClr>
              <a:buSzPct val="115000"/>
              <a:buFont typeface="Arial" charset="0"/>
              <a:buNone/>
              <a:defRPr/>
            </a:pPr>
            <a:endParaRPr lang="en-US" sz="2800" b="1" dirty="0">
              <a:solidFill>
                <a:srgbClr val="000000"/>
              </a:solidFill>
              <a:effectLst>
                <a:outerShdw blurRad="38100" dist="38100" dir="2700000" algn="tl">
                  <a:srgbClr val="000000">
                    <a:alpha val="43137"/>
                  </a:srgbClr>
                </a:outerShdw>
              </a:effectLst>
            </a:endParaRPr>
          </a:p>
        </p:txBody>
      </p:sp>
      <p:sp>
        <p:nvSpPr>
          <p:cNvPr id="19" name="Rectangle 46"/>
          <p:cNvSpPr>
            <a:spLocks noChangeArrowheads="1"/>
          </p:cNvSpPr>
          <p:nvPr/>
        </p:nvSpPr>
        <p:spPr bwMode="auto">
          <a:xfrm>
            <a:off x="1295400" y="4038600"/>
            <a:ext cx="533400" cy="685800"/>
          </a:xfrm>
          <a:prstGeom prst="rect">
            <a:avLst/>
          </a:prstGeom>
          <a:solidFill>
            <a:schemeClr val="bg1"/>
          </a:solidFill>
          <a:ln w="9525">
            <a:solidFill>
              <a:schemeClr val="tx1"/>
            </a:solidFill>
            <a:miter lim="800000"/>
            <a:headEnd/>
            <a:tailEnd/>
          </a:ln>
        </p:spPr>
        <p:txBody>
          <a:bodyPr wrap="none" lIns="100012" tIns="49212" rIns="100012" bIns="49212" anchor="ctr"/>
          <a:lstStyle/>
          <a:p>
            <a:endParaRPr lang="en-US"/>
          </a:p>
        </p:txBody>
      </p:sp>
      <p:sp>
        <p:nvSpPr>
          <p:cNvPr id="20" name="Rectangle 47"/>
          <p:cNvSpPr>
            <a:spLocks noChangeArrowheads="1"/>
          </p:cNvSpPr>
          <p:nvPr/>
        </p:nvSpPr>
        <p:spPr bwMode="auto">
          <a:xfrm>
            <a:off x="1219200" y="4114800"/>
            <a:ext cx="533400" cy="685800"/>
          </a:xfrm>
          <a:prstGeom prst="rect">
            <a:avLst/>
          </a:prstGeom>
          <a:solidFill>
            <a:schemeClr val="bg1"/>
          </a:solidFill>
          <a:ln w="9525">
            <a:solidFill>
              <a:schemeClr val="tx1"/>
            </a:solidFill>
            <a:miter lim="800000"/>
            <a:headEnd/>
            <a:tailEnd/>
          </a:ln>
        </p:spPr>
        <p:txBody>
          <a:bodyPr wrap="none" lIns="100012" tIns="49212" rIns="100012" bIns="49212" anchor="ctr"/>
          <a:lstStyle/>
          <a:p>
            <a:endParaRPr lang="en-US"/>
          </a:p>
        </p:txBody>
      </p:sp>
      <p:sp>
        <p:nvSpPr>
          <p:cNvPr id="24" name="Rectangle 51"/>
          <p:cNvSpPr>
            <a:spLocks noChangeArrowheads="1"/>
          </p:cNvSpPr>
          <p:nvPr/>
        </p:nvSpPr>
        <p:spPr bwMode="auto">
          <a:xfrm>
            <a:off x="1143000" y="4191000"/>
            <a:ext cx="533400" cy="685800"/>
          </a:xfrm>
          <a:prstGeom prst="rect">
            <a:avLst/>
          </a:prstGeom>
          <a:solidFill>
            <a:schemeClr val="bg1"/>
          </a:solidFill>
          <a:ln w="9525">
            <a:solidFill>
              <a:schemeClr val="tx1"/>
            </a:solidFill>
            <a:miter lim="800000"/>
            <a:headEnd/>
            <a:tailEnd/>
          </a:ln>
        </p:spPr>
        <p:txBody>
          <a:bodyPr wrap="none" lIns="100012" tIns="49212" rIns="100012" bIns="49212" anchor="ctr"/>
          <a:lstStyle/>
          <a:p>
            <a:endParaRPr lang="en-US"/>
          </a:p>
        </p:txBody>
      </p:sp>
      <p:sp>
        <p:nvSpPr>
          <p:cNvPr id="25" name="Line 52"/>
          <p:cNvSpPr>
            <a:spLocks noChangeShapeType="1"/>
          </p:cNvSpPr>
          <p:nvPr/>
        </p:nvSpPr>
        <p:spPr bwMode="auto">
          <a:xfrm>
            <a:off x="1219200" y="43434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100012" tIns="49212" rIns="100012" bIns="49212" anchor="ctr"/>
          <a:lstStyle/>
          <a:p>
            <a:endParaRPr lang="en-US"/>
          </a:p>
        </p:txBody>
      </p:sp>
      <p:sp>
        <p:nvSpPr>
          <p:cNvPr id="26" name="Line 53"/>
          <p:cNvSpPr>
            <a:spLocks noChangeShapeType="1"/>
          </p:cNvSpPr>
          <p:nvPr/>
        </p:nvSpPr>
        <p:spPr bwMode="auto">
          <a:xfrm>
            <a:off x="1219200" y="44196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100012" tIns="49212" rIns="100012" bIns="49212" anchor="ctr"/>
          <a:lstStyle/>
          <a:p>
            <a:endParaRPr lang="en-US"/>
          </a:p>
        </p:txBody>
      </p:sp>
      <p:sp>
        <p:nvSpPr>
          <p:cNvPr id="27" name="Line 54"/>
          <p:cNvSpPr>
            <a:spLocks noChangeShapeType="1"/>
          </p:cNvSpPr>
          <p:nvPr/>
        </p:nvSpPr>
        <p:spPr bwMode="auto">
          <a:xfrm>
            <a:off x="1219200" y="44958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100012" tIns="49212" rIns="100012" bIns="49212" anchor="ctr"/>
          <a:lstStyle/>
          <a:p>
            <a:endParaRPr lang="en-US"/>
          </a:p>
        </p:txBody>
      </p:sp>
      <p:sp>
        <p:nvSpPr>
          <p:cNvPr id="28" name="Line 55"/>
          <p:cNvSpPr>
            <a:spLocks noChangeShapeType="1"/>
          </p:cNvSpPr>
          <p:nvPr/>
        </p:nvSpPr>
        <p:spPr bwMode="auto">
          <a:xfrm>
            <a:off x="1219200" y="45720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100012" tIns="49212" rIns="100012" bIns="49212" anchor="ctr"/>
          <a:lstStyle/>
          <a:p>
            <a:endParaRPr lang="en-US"/>
          </a:p>
        </p:txBody>
      </p:sp>
      <p:sp>
        <p:nvSpPr>
          <p:cNvPr id="29" name="Line 56"/>
          <p:cNvSpPr>
            <a:spLocks noChangeShapeType="1"/>
          </p:cNvSpPr>
          <p:nvPr/>
        </p:nvSpPr>
        <p:spPr bwMode="auto">
          <a:xfrm>
            <a:off x="1219200" y="46482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100012" tIns="49212" rIns="100012" bIns="49212" anchor="ctr"/>
          <a:lstStyle/>
          <a:p>
            <a:endParaRPr lang="en-US"/>
          </a:p>
        </p:txBody>
      </p:sp>
      <p:sp>
        <p:nvSpPr>
          <p:cNvPr id="30" name="Line 57"/>
          <p:cNvSpPr>
            <a:spLocks noChangeShapeType="1"/>
          </p:cNvSpPr>
          <p:nvPr/>
        </p:nvSpPr>
        <p:spPr bwMode="auto">
          <a:xfrm>
            <a:off x="1219200" y="47244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100012" tIns="49212" rIns="100012" bIns="49212" anchor="ctr"/>
          <a:lstStyle/>
          <a:p>
            <a:endParaRPr lang="en-US"/>
          </a:p>
        </p:txBody>
      </p:sp>
      <p:sp>
        <p:nvSpPr>
          <p:cNvPr id="31" name="Line 58"/>
          <p:cNvSpPr>
            <a:spLocks noChangeShapeType="1"/>
          </p:cNvSpPr>
          <p:nvPr/>
        </p:nvSpPr>
        <p:spPr bwMode="auto">
          <a:xfrm>
            <a:off x="1905000" y="4572000"/>
            <a:ext cx="1143000" cy="685800"/>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lIns="100012" tIns="49212" rIns="100012" bIns="49212" anchor="ctr"/>
          <a:lstStyle/>
          <a:p>
            <a:endParaRPr lang="en-US"/>
          </a:p>
        </p:txBody>
      </p:sp>
      <p:sp>
        <p:nvSpPr>
          <p:cNvPr id="33" name="Rectangle 60"/>
          <p:cNvSpPr>
            <a:spLocks noChangeArrowheads="1"/>
          </p:cNvSpPr>
          <p:nvPr/>
        </p:nvSpPr>
        <p:spPr bwMode="auto">
          <a:xfrm>
            <a:off x="1219200" y="5410200"/>
            <a:ext cx="533400" cy="685800"/>
          </a:xfrm>
          <a:prstGeom prst="rect">
            <a:avLst/>
          </a:prstGeom>
          <a:solidFill>
            <a:schemeClr val="bg1"/>
          </a:solidFill>
          <a:ln w="9525">
            <a:solidFill>
              <a:schemeClr val="tx1"/>
            </a:solidFill>
            <a:miter lim="800000"/>
            <a:headEnd/>
            <a:tailEnd/>
          </a:ln>
        </p:spPr>
        <p:txBody>
          <a:bodyPr wrap="none" lIns="100012" tIns="49212" rIns="100012" bIns="49212" anchor="ctr"/>
          <a:lstStyle/>
          <a:p>
            <a:endParaRPr lang="en-US"/>
          </a:p>
        </p:txBody>
      </p:sp>
      <p:sp>
        <p:nvSpPr>
          <p:cNvPr id="34" name="Rectangle 61"/>
          <p:cNvSpPr>
            <a:spLocks noChangeArrowheads="1"/>
          </p:cNvSpPr>
          <p:nvPr/>
        </p:nvSpPr>
        <p:spPr bwMode="auto">
          <a:xfrm>
            <a:off x="1143000" y="5486400"/>
            <a:ext cx="533400" cy="685800"/>
          </a:xfrm>
          <a:prstGeom prst="rect">
            <a:avLst/>
          </a:prstGeom>
          <a:solidFill>
            <a:schemeClr val="bg1"/>
          </a:solidFill>
          <a:ln w="9525">
            <a:solidFill>
              <a:schemeClr val="tx1"/>
            </a:solidFill>
            <a:miter lim="800000"/>
            <a:headEnd/>
            <a:tailEnd/>
          </a:ln>
        </p:spPr>
        <p:txBody>
          <a:bodyPr wrap="none" lIns="100012" tIns="49212" rIns="100012" bIns="49212" anchor="ctr"/>
          <a:lstStyle/>
          <a:p>
            <a:endParaRPr lang="en-US"/>
          </a:p>
        </p:txBody>
      </p:sp>
      <p:sp>
        <p:nvSpPr>
          <p:cNvPr id="35" name="Rectangle 62"/>
          <p:cNvSpPr>
            <a:spLocks noChangeArrowheads="1"/>
          </p:cNvSpPr>
          <p:nvPr/>
        </p:nvSpPr>
        <p:spPr bwMode="auto">
          <a:xfrm>
            <a:off x="1066800" y="5562600"/>
            <a:ext cx="533400" cy="685800"/>
          </a:xfrm>
          <a:prstGeom prst="rect">
            <a:avLst/>
          </a:prstGeom>
          <a:solidFill>
            <a:schemeClr val="bg1"/>
          </a:solidFill>
          <a:ln w="9525">
            <a:solidFill>
              <a:schemeClr val="tx1"/>
            </a:solidFill>
            <a:miter lim="800000"/>
            <a:headEnd/>
            <a:tailEnd/>
          </a:ln>
        </p:spPr>
        <p:txBody>
          <a:bodyPr wrap="none" lIns="100012" tIns="49212" rIns="100012" bIns="49212" anchor="ctr"/>
          <a:lstStyle/>
          <a:p>
            <a:endParaRPr lang="en-US"/>
          </a:p>
        </p:txBody>
      </p:sp>
      <p:sp>
        <p:nvSpPr>
          <p:cNvPr id="36" name="Line 63"/>
          <p:cNvSpPr>
            <a:spLocks noChangeShapeType="1"/>
          </p:cNvSpPr>
          <p:nvPr/>
        </p:nvSpPr>
        <p:spPr bwMode="auto">
          <a:xfrm>
            <a:off x="1143000" y="57150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100012" tIns="49212" rIns="100012" bIns="49212" anchor="ctr"/>
          <a:lstStyle/>
          <a:p>
            <a:endParaRPr lang="en-US"/>
          </a:p>
        </p:txBody>
      </p:sp>
      <p:sp>
        <p:nvSpPr>
          <p:cNvPr id="37" name="Line 64"/>
          <p:cNvSpPr>
            <a:spLocks noChangeShapeType="1"/>
          </p:cNvSpPr>
          <p:nvPr/>
        </p:nvSpPr>
        <p:spPr bwMode="auto">
          <a:xfrm>
            <a:off x="1143000" y="57912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100012" tIns="49212" rIns="100012" bIns="49212" anchor="ctr"/>
          <a:lstStyle/>
          <a:p>
            <a:endParaRPr lang="en-US"/>
          </a:p>
        </p:txBody>
      </p:sp>
      <p:sp>
        <p:nvSpPr>
          <p:cNvPr id="38" name="Line 65"/>
          <p:cNvSpPr>
            <a:spLocks noChangeShapeType="1"/>
          </p:cNvSpPr>
          <p:nvPr/>
        </p:nvSpPr>
        <p:spPr bwMode="auto">
          <a:xfrm>
            <a:off x="1143000" y="58674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100012" tIns="49212" rIns="100012" bIns="49212" anchor="ctr"/>
          <a:lstStyle/>
          <a:p>
            <a:endParaRPr lang="en-US"/>
          </a:p>
        </p:txBody>
      </p:sp>
      <p:sp>
        <p:nvSpPr>
          <p:cNvPr id="39" name="Line 66"/>
          <p:cNvSpPr>
            <a:spLocks noChangeShapeType="1"/>
          </p:cNvSpPr>
          <p:nvPr/>
        </p:nvSpPr>
        <p:spPr bwMode="auto">
          <a:xfrm>
            <a:off x="1143000" y="59436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100012" tIns="49212" rIns="100012" bIns="49212" anchor="ctr"/>
          <a:lstStyle/>
          <a:p>
            <a:endParaRPr lang="en-US"/>
          </a:p>
        </p:txBody>
      </p:sp>
      <p:sp>
        <p:nvSpPr>
          <p:cNvPr id="40" name="Line 67"/>
          <p:cNvSpPr>
            <a:spLocks noChangeShapeType="1"/>
          </p:cNvSpPr>
          <p:nvPr/>
        </p:nvSpPr>
        <p:spPr bwMode="auto">
          <a:xfrm>
            <a:off x="1143000" y="60198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100012" tIns="49212" rIns="100012" bIns="49212" anchor="ctr"/>
          <a:lstStyle/>
          <a:p>
            <a:endParaRPr lang="en-US"/>
          </a:p>
        </p:txBody>
      </p:sp>
      <p:sp>
        <p:nvSpPr>
          <p:cNvPr id="41" name="Line 68"/>
          <p:cNvSpPr>
            <a:spLocks noChangeShapeType="1"/>
          </p:cNvSpPr>
          <p:nvPr/>
        </p:nvSpPr>
        <p:spPr bwMode="auto">
          <a:xfrm>
            <a:off x="1143000" y="60960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100012" tIns="49212" rIns="100012" bIns="49212" anchor="ctr"/>
          <a:lstStyle/>
          <a:p>
            <a:endParaRPr lang="en-US"/>
          </a:p>
        </p:txBody>
      </p:sp>
      <p:sp>
        <p:nvSpPr>
          <p:cNvPr id="42" name="Line 69"/>
          <p:cNvSpPr>
            <a:spLocks noChangeShapeType="1"/>
          </p:cNvSpPr>
          <p:nvPr/>
        </p:nvSpPr>
        <p:spPr bwMode="auto">
          <a:xfrm flipV="1">
            <a:off x="1828800" y="5410200"/>
            <a:ext cx="1219200" cy="381000"/>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lIns="100012" tIns="49212" rIns="100012" bIns="49212" anchor="ctr"/>
          <a:lstStyle/>
          <a:p>
            <a:endParaRPr lang="en-US"/>
          </a:p>
        </p:txBody>
      </p:sp>
      <p:sp>
        <p:nvSpPr>
          <p:cNvPr id="43" name="Line 70"/>
          <p:cNvSpPr>
            <a:spLocks noChangeShapeType="1"/>
          </p:cNvSpPr>
          <p:nvPr/>
        </p:nvSpPr>
        <p:spPr bwMode="auto">
          <a:xfrm flipV="1">
            <a:off x="4800600" y="4934412"/>
            <a:ext cx="533400" cy="0"/>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lIns="100012" tIns="49212" rIns="100012" bIns="49212" anchor="ctr"/>
          <a:lstStyle/>
          <a:p>
            <a:endParaRPr lang="en-US"/>
          </a:p>
        </p:txBody>
      </p:sp>
      <p:sp>
        <p:nvSpPr>
          <p:cNvPr id="44" name="Text Box 71"/>
          <p:cNvSpPr txBox="1">
            <a:spLocks noChangeArrowheads="1"/>
          </p:cNvSpPr>
          <p:nvPr/>
        </p:nvSpPr>
        <p:spPr bwMode="auto">
          <a:xfrm rot="16200000">
            <a:off x="866775" y="4810125"/>
            <a:ext cx="819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12" tIns="49212" rIns="100012" bIns="49212">
            <a:spAutoFit/>
          </a:bodyPr>
          <a:lstStyle>
            <a:lvl1pPr defTabSz="912813">
              <a:defRPr>
                <a:solidFill>
                  <a:schemeClr val="tx1"/>
                </a:solidFill>
                <a:latin typeface="Arial" charset="0"/>
                <a:cs typeface="Arial" charset="0"/>
              </a:defRPr>
            </a:lvl1pPr>
            <a:lvl2pPr marL="742950" indent="-285750" defTabSz="912813">
              <a:defRPr>
                <a:solidFill>
                  <a:schemeClr val="tx1"/>
                </a:solidFill>
                <a:latin typeface="Arial" charset="0"/>
                <a:cs typeface="Arial" charset="0"/>
              </a:defRPr>
            </a:lvl2pPr>
            <a:lvl3pPr marL="1143000" indent="-228600" defTabSz="912813">
              <a:defRPr>
                <a:solidFill>
                  <a:schemeClr val="tx1"/>
                </a:solidFill>
                <a:latin typeface="Arial" charset="0"/>
                <a:cs typeface="Arial" charset="0"/>
              </a:defRPr>
            </a:lvl3pPr>
            <a:lvl4pPr marL="1600200" indent="-228600" defTabSz="912813">
              <a:defRPr>
                <a:solidFill>
                  <a:schemeClr val="tx1"/>
                </a:solidFill>
                <a:latin typeface="Arial" charset="0"/>
                <a:cs typeface="Arial" charset="0"/>
              </a:defRPr>
            </a:lvl4pPr>
            <a:lvl5pPr marL="2057400" indent="-228600" defTabSz="912813">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3600"/>
              <a:t>...</a:t>
            </a:r>
          </a:p>
        </p:txBody>
      </p:sp>
      <p:sp>
        <p:nvSpPr>
          <p:cNvPr id="45" name="Text Box 72"/>
          <p:cNvSpPr txBox="1">
            <a:spLocks noChangeArrowheads="1"/>
          </p:cNvSpPr>
          <p:nvPr/>
        </p:nvSpPr>
        <p:spPr bwMode="auto">
          <a:xfrm rot="1897092">
            <a:off x="2034205" y="4576056"/>
            <a:ext cx="1226909" cy="37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0012" tIns="49212" rIns="100012" bIns="49212">
            <a:spAutoFit/>
          </a:bodyPr>
          <a:lstStyle>
            <a:lvl1pPr defTabSz="912813">
              <a:defRPr>
                <a:solidFill>
                  <a:schemeClr val="tx1"/>
                </a:solidFill>
                <a:latin typeface="Arial" charset="0"/>
                <a:cs typeface="Arial" charset="0"/>
              </a:defRPr>
            </a:lvl1pPr>
            <a:lvl2pPr marL="742950" indent="-285750" defTabSz="912813">
              <a:defRPr>
                <a:solidFill>
                  <a:schemeClr val="tx1"/>
                </a:solidFill>
                <a:latin typeface="Arial" charset="0"/>
                <a:cs typeface="Arial" charset="0"/>
              </a:defRPr>
            </a:lvl2pPr>
            <a:lvl3pPr marL="1143000" indent="-228600" defTabSz="912813">
              <a:defRPr>
                <a:solidFill>
                  <a:schemeClr val="tx1"/>
                </a:solidFill>
                <a:latin typeface="Arial" charset="0"/>
                <a:cs typeface="Arial" charset="0"/>
              </a:defRPr>
            </a:lvl3pPr>
            <a:lvl4pPr marL="1600200" indent="-228600" defTabSz="912813">
              <a:defRPr>
                <a:solidFill>
                  <a:schemeClr val="tx1"/>
                </a:solidFill>
                <a:latin typeface="Arial" charset="0"/>
                <a:cs typeface="Arial" charset="0"/>
              </a:defRPr>
            </a:lvl4pPr>
            <a:lvl5pPr marL="2057400" indent="-228600" defTabSz="912813">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dirty="0" smtClean="0"/>
              <a:t>Raw data</a:t>
            </a:r>
            <a:endParaRPr lang="en-US" dirty="0"/>
          </a:p>
        </p:txBody>
      </p:sp>
      <p:sp>
        <p:nvSpPr>
          <p:cNvPr id="47" name="Rectangle 7"/>
          <p:cNvSpPr>
            <a:spLocks noChangeArrowheads="1"/>
          </p:cNvSpPr>
          <p:nvPr/>
        </p:nvSpPr>
        <p:spPr bwMode="auto">
          <a:xfrm>
            <a:off x="-152400" y="3368873"/>
            <a:ext cx="9105900" cy="533400"/>
          </a:xfrm>
          <a:prstGeom prst="rect">
            <a:avLst/>
          </a:prstGeom>
          <a:noFill/>
          <a:ln w="9525">
            <a:noFill/>
            <a:miter lim="800000"/>
            <a:headEnd/>
            <a:tailEnd/>
          </a:ln>
        </p:spPr>
        <p:txBody>
          <a:bodyPr lIns="92039" tIns="45289" rIns="92039" bIns="45289"/>
          <a:lstStyle/>
          <a:p>
            <a:pPr marL="341313" indent="-341313" defTabSz="909638">
              <a:spcBef>
                <a:spcPct val="20000"/>
              </a:spcBef>
              <a:buClr>
                <a:schemeClr val="tx1"/>
              </a:buClr>
              <a:buSzPct val="115000"/>
              <a:buFont typeface="Arial" charset="0"/>
              <a:buNone/>
              <a:defRPr/>
            </a:pPr>
            <a:r>
              <a:rPr lang="en-US" sz="2400" b="1" dirty="0" smtClean="0">
                <a:solidFill>
                  <a:srgbClr val="0000FF"/>
                </a:solidFill>
                <a:effectLst>
                  <a:outerShdw blurRad="38100" dist="38100" dir="2700000" algn="tl">
                    <a:srgbClr val="000000">
                      <a:alpha val="43137"/>
                    </a:srgbClr>
                  </a:outerShdw>
                </a:effectLst>
              </a:rPr>
              <a:t>     </a:t>
            </a:r>
            <a:r>
              <a:rPr lang="en-US" sz="2800" b="1" dirty="0"/>
              <a:t>Automated generation of DB content</a:t>
            </a:r>
          </a:p>
          <a:p>
            <a:pPr marL="341313" indent="-341313" defTabSz="909638">
              <a:spcBef>
                <a:spcPct val="20000"/>
              </a:spcBef>
              <a:buClr>
                <a:schemeClr val="tx1"/>
              </a:buClr>
              <a:buSzPct val="115000"/>
              <a:buFont typeface="Arial" charset="0"/>
              <a:buNone/>
              <a:defRPr/>
            </a:pPr>
            <a:endParaRPr lang="en-US" sz="2800" b="1" dirty="0" smtClean="0"/>
          </a:p>
          <a:p>
            <a:pPr marL="341313" indent="-341313" defTabSz="909638">
              <a:spcBef>
                <a:spcPct val="20000"/>
              </a:spcBef>
              <a:buClr>
                <a:schemeClr val="tx1"/>
              </a:buClr>
              <a:buSzPct val="115000"/>
              <a:buFont typeface="Arial" charset="0"/>
              <a:buNone/>
              <a:defRPr/>
            </a:pPr>
            <a:endParaRPr lang="en-US" sz="2800" b="1" dirty="0">
              <a:solidFill>
                <a:srgbClr val="000000"/>
              </a:solidFill>
              <a:effectLst>
                <a:outerShdw blurRad="38100" dist="38100" dir="2700000" algn="tl">
                  <a:srgbClr val="000000">
                    <a:alpha val="43137"/>
                  </a:srgbClr>
                </a:outerShdw>
              </a:effectLst>
            </a:endParaRPr>
          </a:p>
        </p:txBody>
      </p:sp>
      <p:sp>
        <p:nvSpPr>
          <p:cNvPr id="48" name="Rounded Rectangle 47"/>
          <p:cNvSpPr/>
          <p:nvPr/>
        </p:nvSpPr>
        <p:spPr bwMode="auto">
          <a:xfrm>
            <a:off x="3314700" y="4419600"/>
            <a:ext cx="2019300" cy="1600200"/>
          </a:xfrm>
          <a:prstGeom prst="roundRect">
            <a:avLst/>
          </a:prstGeom>
          <a:solidFill>
            <a:srgbClr val="79FFB6"/>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01600" prst="riblet"/>
          </a:sp3d>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mn-lt"/>
            </a:endParaRPr>
          </a:p>
        </p:txBody>
      </p:sp>
      <p:sp>
        <p:nvSpPr>
          <p:cNvPr id="49" name="Text Box 58"/>
          <p:cNvSpPr txBox="1">
            <a:spLocks noChangeArrowheads="1"/>
          </p:cNvSpPr>
          <p:nvPr/>
        </p:nvSpPr>
        <p:spPr bwMode="auto">
          <a:xfrm>
            <a:off x="3390900" y="4442936"/>
            <a:ext cx="2019300" cy="738664"/>
          </a:xfrm>
          <a:prstGeom prst="rect">
            <a:avLst/>
          </a:prstGeom>
          <a:noFill/>
          <a:ln w="9525" algn="ctr">
            <a:noFill/>
            <a:miter lim="800000"/>
            <a:headEnd/>
            <a:tailEnd/>
          </a:ln>
          <a:effectLst/>
        </p:spPr>
        <p:txBody>
          <a:bodyPr wrap="square">
            <a:spAutoFit/>
          </a:bodyPr>
          <a:lstStyle/>
          <a:p>
            <a:pPr marL="342900" indent="-342900">
              <a:buFontTx/>
              <a:buNone/>
            </a:pPr>
            <a:r>
              <a:rPr lang="en-US" sz="1400" b="1" dirty="0" smtClean="0">
                <a:latin typeface="+mn-lt"/>
              </a:rPr>
              <a:t>Data Preprocessing</a:t>
            </a:r>
          </a:p>
          <a:p>
            <a:r>
              <a:rPr lang="en-US" sz="1400" dirty="0" smtClean="0">
                <a:latin typeface="+mn-lt"/>
              </a:rPr>
              <a:t>- info extraction </a:t>
            </a:r>
          </a:p>
          <a:p>
            <a:r>
              <a:rPr lang="en-US" sz="1400" dirty="0" smtClean="0">
                <a:latin typeface="+mn-lt"/>
              </a:rPr>
              <a:t>- info integration</a:t>
            </a:r>
            <a:endParaRPr lang="en-US" sz="1400" dirty="0">
              <a:latin typeface="+mn-lt"/>
            </a:endParaRPr>
          </a:p>
        </p:txBody>
      </p:sp>
      <p:pic>
        <p:nvPicPr>
          <p:cNvPr id="50" name="Picture 65" descr="MCj03963380000[1]"/>
          <p:cNvPicPr>
            <a:picLocks noChangeAspect="1" noChangeArrowheads="1"/>
          </p:cNvPicPr>
          <p:nvPr/>
        </p:nvPicPr>
        <p:blipFill>
          <a:blip r:embed="rId5"/>
          <a:srcRect/>
          <a:stretch>
            <a:fillRect/>
          </a:stretch>
        </p:blipFill>
        <p:spPr bwMode="auto">
          <a:xfrm rot="2120005">
            <a:off x="3908838" y="5050908"/>
            <a:ext cx="802229" cy="895599"/>
          </a:xfrm>
          <a:prstGeom prst="rect">
            <a:avLst/>
          </a:prstGeom>
          <a:noFill/>
        </p:spPr>
      </p:pic>
      <p:sp>
        <p:nvSpPr>
          <p:cNvPr id="51" name="Right Arrow 50"/>
          <p:cNvSpPr/>
          <p:nvPr/>
        </p:nvSpPr>
        <p:spPr bwMode="auto">
          <a:xfrm>
            <a:off x="5638800" y="4956175"/>
            <a:ext cx="838200" cy="533400"/>
          </a:xfrm>
          <a:prstGeom prst="rightArrow">
            <a:avLst/>
          </a:prstGeom>
          <a:solidFill>
            <a:srgbClr val="FF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defTabSz="912813" eaLnBrk="0" hangingPunct="0">
              <a:defRPr/>
            </a:pPr>
            <a:endParaRPr lang="en-US"/>
          </a:p>
        </p:txBody>
      </p:sp>
      <p:grpSp>
        <p:nvGrpSpPr>
          <p:cNvPr id="52" name="Group 51"/>
          <p:cNvGrpSpPr/>
          <p:nvPr/>
        </p:nvGrpSpPr>
        <p:grpSpPr>
          <a:xfrm>
            <a:off x="6705600" y="4648200"/>
            <a:ext cx="2057400" cy="1066800"/>
            <a:chOff x="171450" y="1371600"/>
            <a:chExt cx="2057400" cy="1066800"/>
          </a:xfrm>
        </p:grpSpPr>
        <p:sp>
          <p:nvSpPr>
            <p:cNvPr id="53" name="Flowchart: Magnetic Disk 52"/>
            <p:cNvSpPr/>
            <p:nvPr/>
          </p:nvSpPr>
          <p:spPr bwMode="auto">
            <a:xfrm>
              <a:off x="171450" y="1371600"/>
              <a:ext cx="2057400" cy="1066800"/>
            </a:xfrm>
            <a:prstGeom prst="flowChartMagneticDisk">
              <a:avLst/>
            </a:prstGeom>
            <a:solidFill>
              <a:srgbClr val="FFFFB7"/>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4" name="TextBox 53"/>
            <p:cNvSpPr txBox="1"/>
            <p:nvPr/>
          </p:nvSpPr>
          <p:spPr>
            <a:xfrm>
              <a:off x="171450" y="1824335"/>
              <a:ext cx="2057400" cy="461665"/>
            </a:xfrm>
            <a:prstGeom prst="rect">
              <a:avLst/>
            </a:prstGeom>
            <a:noFill/>
          </p:spPr>
          <p:txBody>
            <a:bodyPr wrap="square" rtlCol="0">
              <a:spAutoFit/>
            </a:bodyPr>
            <a:lstStyle/>
            <a:p>
              <a:pPr algn="ctr"/>
              <a:r>
                <a:rPr lang="en-US" sz="2400" b="1" dirty="0" smtClean="0"/>
                <a:t>Database</a:t>
              </a:r>
              <a:endParaRPr lang="en-US" sz="2400" b="1" dirty="0"/>
            </a:p>
          </p:txBody>
        </p:sp>
      </p:grpSp>
      <p:sp>
        <p:nvSpPr>
          <p:cNvPr id="56" name="TextBox 55"/>
          <p:cNvSpPr txBox="1"/>
          <p:nvPr/>
        </p:nvSpPr>
        <p:spPr>
          <a:xfrm>
            <a:off x="1657316" y="6324600"/>
            <a:ext cx="7486684" cy="369332"/>
          </a:xfrm>
          <a:prstGeom prst="rect">
            <a:avLst/>
          </a:prstGeom>
          <a:noFill/>
        </p:spPr>
        <p:txBody>
          <a:bodyPr wrap="square" rtlCol="0">
            <a:spAutoFit/>
          </a:bodyPr>
          <a:lstStyle/>
          <a:p>
            <a:r>
              <a:rPr lang="en-US" b="1" dirty="0" smtClean="0"/>
              <a:t>Internet</a:t>
            </a:r>
            <a:r>
              <a:rPr lang="en-US" dirty="0" smtClean="0"/>
              <a:t> : increased interest in ER. </a:t>
            </a:r>
            <a:r>
              <a:rPr lang="en-US" b="1" dirty="0" smtClean="0">
                <a:solidFill>
                  <a:srgbClr val="0000FF"/>
                </a:solidFill>
              </a:rPr>
              <a:t>Area will be active for a while!!!</a:t>
            </a:r>
            <a:endParaRPr lang="en-US" b="1" dirty="0">
              <a:solidFill>
                <a:srgbClr val="0000FF"/>
              </a:solidFill>
            </a:endParaRPr>
          </a:p>
        </p:txBody>
      </p:sp>
      <p:graphicFrame>
        <p:nvGraphicFramePr>
          <p:cNvPr id="57" name="Object 56"/>
          <p:cNvGraphicFramePr>
            <a:graphicFrameLocks noGrp="1" noChangeAspect="1"/>
          </p:cNvGraphicFramePr>
          <p:nvPr>
            <p:extLst>
              <p:ext uri="{D42A27DB-BD31-4B8C-83A1-F6EECF244321}">
                <p14:modId xmlns:p14="http://schemas.microsoft.com/office/powerpoint/2010/main" val="532064866"/>
              </p:ext>
            </p:extLst>
          </p:nvPr>
        </p:nvGraphicFramePr>
        <p:xfrm>
          <a:off x="5562600" y="1524000"/>
          <a:ext cx="1866900" cy="1659499"/>
        </p:xfrm>
        <a:graphic>
          <a:graphicData uri="http://schemas.openxmlformats.org/presentationml/2006/ole">
            <mc:AlternateContent xmlns:mc="http://schemas.openxmlformats.org/markup-compatibility/2006">
              <mc:Choice xmlns:v="urn:schemas-microsoft-com:vml" Requires="v">
                <p:oleObj spid="_x0000_s1322" name="Visio" r:id="rId6" imgW="1940913" imgH="1767575" progId="Visio.Drawing.11">
                  <p:embed/>
                </p:oleObj>
              </mc:Choice>
              <mc:Fallback>
                <p:oleObj name="Visio" r:id="rId6" imgW="1940913" imgH="1767575" progId="Visio.Drawing.11">
                  <p:embed/>
                  <p:pic>
                    <p:nvPicPr>
                      <p:cNvPr id="0" name=""/>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1524000"/>
                        <a:ext cx="1866900" cy="1659499"/>
                      </a:xfrm>
                      <a:prstGeom prst="rect">
                        <a:avLst/>
                      </a:prstGeom>
                      <a:noFill/>
                      <a:ln>
                        <a:noFill/>
                      </a:ln>
                      <a:effectLst/>
                    </p:spPr>
                  </p:pic>
                </p:oleObj>
              </mc:Fallback>
            </mc:AlternateContent>
          </a:graphicData>
        </a:graphic>
      </p:graphicFrame>
      <p:sp>
        <p:nvSpPr>
          <p:cNvPr id="59" name="TextBox 58"/>
          <p:cNvSpPr txBox="1"/>
          <p:nvPr/>
        </p:nvSpPr>
        <p:spPr>
          <a:xfrm>
            <a:off x="7162800" y="1490246"/>
            <a:ext cx="1790700" cy="338554"/>
          </a:xfrm>
          <a:prstGeom prst="rect">
            <a:avLst/>
          </a:prstGeom>
          <a:noFill/>
        </p:spPr>
        <p:txBody>
          <a:bodyPr wrap="square" rtlCol="0">
            <a:spAutoFit/>
          </a:bodyPr>
          <a:lstStyle/>
          <a:p>
            <a:r>
              <a:rPr lang="en-US" sz="1600" dirty="0" smtClean="0"/>
              <a:t>John Smith</a:t>
            </a:r>
            <a:endParaRPr lang="en-US" sz="1600" dirty="0"/>
          </a:p>
        </p:txBody>
      </p:sp>
      <p:sp>
        <p:nvSpPr>
          <p:cNvPr id="60" name="TextBox 59"/>
          <p:cNvSpPr txBox="1"/>
          <p:nvPr/>
        </p:nvSpPr>
        <p:spPr>
          <a:xfrm>
            <a:off x="7353300" y="1947446"/>
            <a:ext cx="1790700" cy="338554"/>
          </a:xfrm>
          <a:prstGeom prst="rect">
            <a:avLst/>
          </a:prstGeom>
          <a:noFill/>
        </p:spPr>
        <p:txBody>
          <a:bodyPr wrap="square" rtlCol="0">
            <a:spAutoFit/>
          </a:bodyPr>
          <a:lstStyle/>
          <a:p>
            <a:r>
              <a:rPr lang="en-US" sz="1600" dirty="0" smtClean="0"/>
              <a:t>Jane Smith</a:t>
            </a:r>
            <a:endParaRPr lang="en-US" sz="1600" dirty="0"/>
          </a:p>
        </p:txBody>
      </p:sp>
    </p:spTree>
    <p:extLst>
      <p:ext uri="{BB962C8B-B14F-4D97-AF65-F5344CB8AC3E}">
        <p14:creationId xmlns:p14="http://schemas.microsoft.com/office/powerpoint/2010/main" val="30889852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animEffect transition="in" filter="fade">
                                      <p:cBhvr>
                                        <p:cTn id="9" dur="500"/>
                                        <p:tgtEl>
                                          <p:spTgt spid="5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p:cTn id="12" dur="500" fill="hold"/>
                                        <p:tgtEl>
                                          <p:spTgt spid="55"/>
                                        </p:tgtEl>
                                        <p:attrNameLst>
                                          <p:attrName>ppt_w</p:attrName>
                                        </p:attrNameLst>
                                      </p:cBhvr>
                                      <p:tavLst>
                                        <p:tav tm="0">
                                          <p:val>
                                            <p:fltVal val="0"/>
                                          </p:val>
                                        </p:tav>
                                        <p:tav tm="100000">
                                          <p:val>
                                            <p:strVal val="#ppt_w"/>
                                          </p:val>
                                        </p:tav>
                                      </p:tavLst>
                                    </p:anim>
                                    <p:anim calcmode="lin" valueType="num">
                                      <p:cBhvr>
                                        <p:cTn id="13" dur="500" fill="hold"/>
                                        <p:tgtEl>
                                          <p:spTgt spid="55"/>
                                        </p:tgtEl>
                                        <p:attrNameLst>
                                          <p:attrName>ppt_h</p:attrName>
                                        </p:attrNameLst>
                                      </p:cBhvr>
                                      <p:tavLst>
                                        <p:tav tm="0">
                                          <p:val>
                                            <p:fltVal val="0"/>
                                          </p:val>
                                        </p:tav>
                                        <p:tav tm="100000">
                                          <p:val>
                                            <p:strVal val="#ppt_h"/>
                                          </p:val>
                                        </p:tav>
                                      </p:tavLst>
                                    </p:anim>
                                    <p:animEffect transition="in" filter="fade">
                                      <p:cBhvr>
                                        <p:cTn id="1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Increase in Importance of ER</a:t>
            </a:r>
            <a:endParaRPr lang="en-US" dirty="0"/>
          </a:p>
        </p:txBody>
      </p:sp>
      <p:sp>
        <p:nvSpPr>
          <p:cNvPr id="3" name="Content Placeholder 2"/>
          <p:cNvSpPr>
            <a:spLocks noGrp="1"/>
          </p:cNvSpPr>
          <p:nvPr>
            <p:ph idx="1"/>
          </p:nvPr>
        </p:nvSpPr>
        <p:spPr/>
        <p:txBody>
          <a:bodyPr/>
          <a:lstStyle/>
          <a:p>
            <a:r>
              <a:rPr lang="en-US" dirty="0" smtClean="0"/>
              <a:t>VLDB 2010 </a:t>
            </a:r>
          </a:p>
          <a:p>
            <a:pPr lvl="1"/>
            <a:r>
              <a:rPr lang="en-US" dirty="0" smtClean="0"/>
              <a:t>Over ~8 data quality papers</a:t>
            </a:r>
          </a:p>
          <a:p>
            <a:r>
              <a:rPr lang="en-US" dirty="0" smtClean="0"/>
              <a:t>SIGMOD 2012 </a:t>
            </a:r>
          </a:p>
          <a:p>
            <a:pPr lvl="1"/>
            <a:r>
              <a:rPr lang="en-US" dirty="0" smtClean="0"/>
              <a:t>Had several “big data” keynote speakers </a:t>
            </a:r>
          </a:p>
          <a:p>
            <a:pPr lvl="1"/>
            <a:r>
              <a:rPr lang="en-US" dirty="0" smtClean="0"/>
              <a:t>All said ER is a key challenge to deal with</a:t>
            </a:r>
          </a:p>
          <a:p>
            <a:r>
              <a:rPr lang="en-US" dirty="0" smtClean="0"/>
              <a:t>Reason?</a:t>
            </a:r>
          </a:p>
          <a:p>
            <a:pPr lvl="1"/>
            <a:r>
              <a:rPr lang="en-US" dirty="0" smtClean="0"/>
              <a:t>Analysis of large-scale data from poor sources </a:t>
            </a:r>
          </a:p>
          <a:p>
            <a:pPr lvl="2"/>
            <a:r>
              <a:rPr lang="en-US" dirty="0"/>
              <a:t>W</a:t>
            </a:r>
            <a:r>
              <a:rPr lang="en-US" dirty="0" smtClean="0"/>
              <a:t>eb Pages</a:t>
            </a:r>
          </a:p>
          <a:p>
            <a:pPr lvl="2"/>
            <a:r>
              <a:rPr lang="en-US" dirty="0" smtClean="0"/>
              <a:t>Social Media</a:t>
            </a:r>
          </a:p>
          <a:p>
            <a:r>
              <a:rPr lang="en-US" dirty="0" smtClean="0"/>
              <a:t>ER is likely to stay important for a while</a:t>
            </a:r>
          </a:p>
          <a:p>
            <a:pPr lvl="1"/>
            <a:r>
              <a:rPr lang="en-US" dirty="0" smtClean="0"/>
              <a:t>My research group may shift to a different research topic    </a:t>
            </a:r>
            <a:endParaRPr lang="en-US" dirty="0"/>
          </a:p>
        </p:txBody>
      </p:sp>
      <p:sp>
        <p:nvSpPr>
          <p:cNvPr id="4" name="Slide Number Placeholder 3"/>
          <p:cNvSpPr>
            <a:spLocks noGrp="1"/>
          </p:cNvSpPr>
          <p:nvPr>
            <p:ph type="sldNum" sz="quarter" idx="12"/>
          </p:nvPr>
        </p:nvSpPr>
        <p:spPr/>
        <p:txBody>
          <a:bodyPr/>
          <a:lstStyle/>
          <a:p>
            <a:pPr>
              <a:defRPr/>
            </a:pPr>
            <a:fld id="{787744DA-1AC4-47F8-8183-2E87CCDDC13F}" type="slidenum">
              <a:rPr lang="en-US" altLang="en-US" smtClean="0"/>
              <a:pPr>
                <a:defRPr/>
              </a:pPr>
              <a:t>27</a:t>
            </a:fld>
            <a:endParaRPr lang="en-US" altLang="en-US"/>
          </a:p>
        </p:txBody>
      </p:sp>
    </p:spTree>
    <p:extLst>
      <p:ext uri="{BB962C8B-B14F-4D97-AF65-F5344CB8AC3E}">
        <p14:creationId xmlns:p14="http://schemas.microsoft.com/office/powerpoint/2010/main" val="9369604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9" name="Rectangle 4"/>
          <p:cNvSpPr>
            <a:spLocks noGrp="1" noChangeArrowheads="1"/>
          </p:cNvSpPr>
          <p:nvPr>
            <p:ph type="title"/>
          </p:nvPr>
        </p:nvSpPr>
        <p:spPr/>
        <p:txBody>
          <a:bodyPr/>
          <a:lstStyle/>
          <a:p>
            <a:pPr marL="341313" indent="-341313">
              <a:spcBef>
                <a:spcPct val="20000"/>
              </a:spcBef>
              <a:defRPr/>
            </a:pPr>
            <a:r>
              <a:rPr lang="en-US" b="1" dirty="0" smtClean="0"/>
              <a:t>*When* DQ Issues </a:t>
            </a:r>
            <a:r>
              <a:rPr lang="en-US" b="1" dirty="0"/>
              <a:t>Arise</a:t>
            </a:r>
            <a:r>
              <a:rPr lang="en-US" b="1" dirty="0" smtClean="0"/>
              <a:t>? Present.</a:t>
            </a:r>
            <a:endParaRPr lang="en-US" b="1" dirty="0"/>
          </a:p>
        </p:txBody>
      </p:sp>
      <p:sp>
        <p:nvSpPr>
          <p:cNvPr id="3076" name="Slide Number Placeholder 7"/>
          <p:cNvSpPr>
            <a:spLocks noGrp="1"/>
          </p:cNvSpPr>
          <p:nvPr>
            <p:ph type="sldNum" sz="quarter" idx="12"/>
          </p:nvPr>
        </p:nvSpPr>
        <p:spPr>
          <a:xfrm>
            <a:off x="7772400" y="6629400"/>
            <a:ext cx="1371600" cy="228600"/>
          </a:xfrm>
        </p:spPr>
        <p:txBody>
          <a:bodyPr/>
          <a:lstStyle/>
          <a:p>
            <a:pPr defTabSz="841375">
              <a:defRPr/>
            </a:pPr>
            <a:fld id="{9EE4C47F-F52E-487B-8318-63351AFA10B1}" type="slidenum">
              <a:rPr lang="en-US" altLang="en-US">
                <a:effectLst>
                  <a:outerShdw blurRad="38100" dist="38100" dir="2700000" algn="tl">
                    <a:srgbClr val="000000">
                      <a:alpha val="43137"/>
                    </a:srgbClr>
                  </a:outerShdw>
                </a:effectLst>
              </a:rPr>
              <a:pPr defTabSz="841375">
                <a:defRPr/>
              </a:pPr>
              <a:t>28</a:t>
            </a:fld>
            <a:endParaRPr lang="en-US" altLang="en-US" dirty="0">
              <a:effectLst>
                <a:outerShdw blurRad="38100" dist="38100" dir="2700000" algn="tl">
                  <a:srgbClr val="000000">
                    <a:alpha val="43137"/>
                  </a:srgbClr>
                </a:outerShdw>
              </a:effectLst>
            </a:endParaRPr>
          </a:p>
        </p:txBody>
      </p:sp>
      <p:sp>
        <p:nvSpPr>
          <p:cNvPr id="3081" name="Rectangle 8"/>
          <p:cNvSpPr>
            <a:spLocks noChangeArrowheads="1"/>
          </p:cNvSpPr>
          <p:nvPr/>
        </p:nvSpPr>
        <p:spPr bwMode="auto">
          <a:xfrm>
            <a:off x="-304800" y="914400"/>
            <a:ext cx="9296400" cy="5486400"/>
          </a:xfrm>
          <a:prstGeom prst="rect">
            <a:avLst/>
          </a:prstGeom>
          <a:noFill/>
          <a:ln w="9525">
            <a:noFill/>
            <a:miter lim="800000"/>
            <a:headEnd/>
            <a:tailEnd/>
          </a:ln>
        </p:spPr>
        <p:txBody>
          <a:bodyPr lIns="92039" tIns="45289" rIns="92039" bIns="45289"/>
          <a:lstStyle/>
          <a:p>
            <a:pPr marL="738188" lvl="1" indent="-284163" defTabSz="909638">
              <a:spcBef>
                <a:spcPct val="20000"/>
              </a:spcBef>
              <a:buClr>
                <a:schemeClr val="tx1"/>
              </a:buClr>
              <a:buSzPct val="100000"/>
              <a:buFont typeface="Arial" charset="0"/>
              <a:buChar char="–"/>
              <a:defRPr/>
            </a:pPr>
            <a:r>
              <a:rPr lang="en-US" sz="2400" b="1" dirty="0" smtClean="0">
                <a:solidFill>
                  <a:schemeClr val="accent5">
                    <a:lumMod val="50000"/>
                  </a:schemeClr>
                </a:solidFill>
              </a:rPr>
              <a:t>Automated generation of DB content</a:t>
            </a:r>
          </a:p>
          <a:p>
            <a:pPr marL="1195388" lvl="2" indent="-284163" defTabSz="909638">
              <a:spcBef>
                <a:spcPct val="20000"/>
              </a:spcBef>
              <a:buClr>
                <a:schemeClr val="tx1"/>
              </a:buClr>
              <a:buSzPct val="100000"/>
              <a:buFont typeface="Arial" charset="0"/>
              <a:buChar char="–"/>
              <a:defRPr/>
            </a:pPr>
            <a:r>
              <a:rPr lang="en-US" sz="2000" b="1" dirty="0" smtClean="0"/>
              <a:t>Prime reason for DQ issues nowadays</a:t>
            </a:r>
            <a:endParaRPr lang="en-US" sz="2400" b="1" dirty="0" smtClean="0"/>
          </a:p>
          <a:p>
            <a:pPr marL="1195388" lvl="2" indent="-284163" defTabSz="909638">
              <a:spcBef>
                <a:spcPct val="20000"/>
              </a:spcBef>
              <a:buClr>
                <a:schemeClr val="tx1"/>
              </a:buClr>
              <a:buSzPct val="100000"/>
              <a:buFont typeface="Arial" charset="0"/>
              <a:buChar char="–"/>
              <a:defRPr/>
            </a:pPr>
            <a:r>
              <a:rPr lang="en-US" sz="2000" b="1" dirty="0" smtClean="0"/>
              <a:t>Analyzing unstructured or semi-structured raw data</a:t>
            </a:r>
          </a:p>
          <a:p>
            <a:pPr marL="1652588" lvl="3" indent="-284163" defTabSz="909638">
              <a:spcBef>
                <a:spcPct val="20000"/>
              </a:spcBef>
              <a:buClr>
                <a:schemeClr val="tx1"/>
              </a:buClr>
              <a:buSzPct val="100000"/>
              <a:buFont typeface="Arial" charset="0"/>
              <a:buChar char="–"/>
              <a:defRPr/>
            </a:pPr>
            <a:r>
              <a:rPr lang="en-US" dirty="0" smtClean="0"/>
              <a:t>Text / Web</a:t>
            </a:r>
          </a:p>
          <a:p>
            <a:pPr marL="1652588" lvl="3" indent="-284163" defTabSz="909638">
              <a:spcBef>
                <a:spcPct val="20000"/>
              </a:spcBef>
              <a:buClr>
                <a:schemeClr val="tx1"/>
              </a:buClr>
              <a:buSzPct val="100000"/>
              <a:buFont typeface="Arial" charset="0"/>
              <a:buChar char="–"/>
              <a:defRPr/>
            </a:pPr>
            <a:r>
              <a:rPr lang="en-US" dirty="0" smtClean="0"/>
              <a:t>Extraction</a:t>
            </a:r>
          </a:p>
          <a:p>
            <a:pPr marL="1195388" lvl="2" indent="-284163" defTabSz="909638">
              <a:spcBef>
                <a:spcPct val="20000"/>
              </a:spcBef>
              <a:buClr>
                <a:schemeClr val="tx1"/>
              </a:buClr>
              <a:buSzPct val="100000"/>
              <a:buFont typeface="Arial" charset="0"/>
              <a:buChar char="–"/>
              <a:defRPr/>
            </a:pPr>
            <a:r>
              <a:rPr lang="en-US" sz="2000" b="1" dirty="0" smtClean="0"/>
              <a:t>Merging DBs or Data sources</a:t>
            </a:r>
          </a:p>
          <a:p>
            <a:pPr marL="1652588" lvl="3" indent="-284163" defTabSz="909638">
              <a:spcBef>
                <a:spcPct val="20000"/>
              </a:spcBef>
              <a:buClr>
                <a:schemeClr val="tx1"/>
              </a:buClr>
              <a:buSzPct val="100000"/>
              <a:buFont typeface="Arial" charset="0"/>
              <a:buChar char="–"/>
              <a:defRPr/>
            </a:pPr>
            <a:r>
              <a:rPr lang="en-US" dirty="0" smtClean="0"/>
              <a:t>Duplicate information</a:t>
            </a:r>
          </a:p>
          <a:p>
            <a:pPr marL="1652588" lvl="3" indent="-284163" defTabSz="909638">
              <a:spcBef>
                <a:spcPct val="20000"/>
              </a:spcBef>
              <a:buClr>
                <a:schemeClr val="tx1"/>
              </a:buClr>
              <a:buSzPct val="100000"/>
              <a:buFont typeface="Arial" charset="0"/>
              <a:buChar char="–"/>
              <a:defRPr/>
            </a:pPr>
            <a:r>
              <a:rPr lang="en-US" dirty="0" smtClean="0"/>
              <a:t>Inconsistent information</a:t>
            </a:r>
          </a:p>
          <a:p>
            <a:pPr marL="1652588" lvl="3" indent="-284163" defTabSz="909638">
              <a:spcBef>
                <a:spcPct val="20000"/>
              </a:spcBef>
              <a:buClr>
                <a:schemeClr val="tx1"/>
              </a:buClr>
              <a:buSzPct val="100000"/>
              <a:buFont typeface="Arial" charset="0"/>
              <a:buChar char="–"/>
              <a:defRPr/>
            </a:pPr>
            <a:r>
              <a:rPr lang="en-US" dirty="0" smtClean="0"/>
              <a:t>Missing data</a:t>
            </a:r>
            <a:endParaRPr lang="en-US" dirty="0"/>
          </a:p>
          <a:p>
            <a:pPr marL="738188" lvl="1" indent="-284163" defTabSz="909638">
              <a:spcBef>
                <a:spcPct val="20000"/>
              </a:spcBef>
              <a:buClr>
                <a:schemeClr val="tx1"/>
              </a:buClr>
              <a:buSzPct val="100000"/>
              <a:buFont typeface="Arial" charset="0"/>
              <a:buChar char="–"/>
              <a:defRPr/>
            </a:pPr>
            <a:r>
              <a:rPr lang="en-US" sz="2400" b="1" dirty="0" smtClean="0"/>
              <a:t>Inherent problems with well structured data</a:t>
            </a:r>
          </a:p>
          <a:p>
            <a:pPr marL="1195388" lvl="2" indent="-284163" defTabSz="909638">
              <a:spcBef>
                <a:spcPct val="20000"/>
              </a:spcBef>
              <a:buClr>
                <a:schemeClr val="tx1"/>
              </a:buClr>
              <a:buSzPct val="100000"/>
              <a:buFont typeface="Arial" charset="0"/>
              <a:buChar char="–"/>
              <a:defRPr/>
            </a:pPr>
            <a:r>
              <a:rPr lang="en-US" sz="2000" dirty="0" smtClean="0"/>
              <a:t>As in the shown examples</a:t>
            </a:r>
            <a:endParaRPr lang="en-US" sz="2800" b="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102758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76200" y="990600"/>
            <a:ext cx="8991600" cy="21336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lIns="100012" tIns="49212" rIns="100012" bIns="49212" anchor="ctr"/>
          <a:lstStyle/>
          <a:p>
            <a:pPr eaLnBrk="0" hangingPunct="0">
              <a:defRPr/>
            </a:pPr>
            <a:endParaRPr lang="en-US"/>
          </a:p>
        </p:txBody>
      </p:sp>
      <p:sp>
        <p:nvSpPr>
          <p:cNvPr id="434178" name="Rectangle 2"/>
          <p:cNvSpPr>
            <a:spLocks noGrp="1" noChangeArrowheads="1"/>
          </p:cNvSpPr>
          <p:nvPr>
            <p:ph type="title"/>
          </p:nvPr>
        </p:nvSpPr>
        <p:spPr/>
        <p:txBody>
          <a:bodyPr/>
          <a:lstStyle/>
          <a:p>
            <a:pPr eaLnBrk="1" hangingPunct="1">
              <a:defRPr/>
            </a:pPr>
            <a:r>
              <a:rPr lang="en-US" dirty="0" smtClean="0"/>
              <a:t>Data Flaw </a:t>
            </a:r>
            <a:r>
              <a:rPr lang="en-US" dirty="0" err="1" smtClean="0"/>
              <a:t>wrt</a:t>
            </a:r>
            <a:r>
              <a:rPr lang="en-US" dirty="0" smtClean="0"/>
              <a:t> Data Quality</a:t>
            </a:r>
          </a:p>
        </p:txBody>
      </p:sp>
      <p:sp>
        <p:nvSpPr>
          <p:cNvPr id="1027" name="Slide Number Placeholder 5"/>
          <p:cNvSpPr>
            <a:spLocks noGrp="1"/>
          </p:cNvSpPr>
          <p:nvPr>
            <p:ph type="sldNum" sz="quarter" idx="12"/>
          </p:nvPr>
        </p:nvSpPr>
        <p:spPr/>
        <p:txBody>
          <a:bodyPr/>
          <a:lstStyle/>
          <a:p>
            <a:pPr defTabSz="841375">
              <a:defRPr/>
            </a:pPr>
            <a:fld id="{DE105D47-3D6E-4E31-AC6D-8DE6975DFD84}" type="slidenum">
              <a:rPr lang="en-US" altLang="en-US">
                <a:effectLst>
                  <a:outerShdw blurRad="38100" dist="38100" dir="2700000" algn="tl">
                    <a:srgbClr val="000000">
                      <a:alpha val="43137"/>
                    </a:srgbClr>
                  </a:outerShdw>
                </a:effectLst>
              </a:rPr>
              <a:pPr defTabSz="841375">
                <a:defRPr/>
              </a:pPr>
              <a:t>29</a:t>
            </a:fld>
            <a:endParaRPr lang="en-US" altLang="en-US" dirty="0">
              <a:effectLst>
                <a:outerShdw blurRad="38100" dist="38100" dir="2700000" algn="tl">
                  <a:srgbClr val="000000">
                    <a:alpha val="43137"/>
                  </a:srgbClr>
                </a:outerShdw>
              </a:effectLst>
            </a:endParaRPr>
          </a:p>
        </p:txBody>
      </p:sp>
      <p:sp>
        <p:nvSpPr>
          <p:cNvPr id="7" name="Right Arrow 6"/>
          <p:cNvSpPr/>
          <p:nvPr/>
        </p:nvSpPr>
        <p:spPr bwMode="auto">
          <a:xfrm>
            <a:off x="1905000" y="1752600"/>
            <a:ext cx="457200" cy="533400"/>
          </a:xfrm>
          <a:prstGeom prst="rightArrow">
            <a:avLst/>
          </a:prstGeom>
          <a:solidFill>
            <a:srgbClr val="FF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defTabSz="912813" eaLnBrk="0" hangingPunct="0">
              <a:defRPr/>
            </a:pPr>
            <a:endParaRPr lang="en-US"/>
          </a:p>
        </p:txBody>
      </p:sp>
      <p:grpSp>
        <p:nvGrpSpPr>
          <p:cNvPr id="2" name="Group 22"/>
          <p:cNvGrpSpPr/>
          <p:nvPr/>
        </p:nvGrpSpPr>
        <p:grpSpPr>
          <a:xfrm>
            <a:off x="152400" y="1447800"/>
            <a:ext cx="1600200" cy="1066800"/>
            <a:chOff x="228600" y="1447800"/>
            <a:chExt cx="2057400" cy="1066800"/>
          </a:xfrm>
        </p:grpSpPr>
        <p:sp>
          <p:nvSpPr>
            <p:cNvPr id="13" name="Flowchart: Magnetic Disk 12"/>
            <p:cNvSpPr/>
            <p:nvPr/>
          </p:nvSpPr>
          <p:spPr bwMode="auto">
            <a:xfrm>
              <a:off x="228600" y="1447800"/>
              <a:ext cx="2057400" cy="1066800"/>
            </a:xfrm>
            <a:prstGeom prst="flowChartMagneticDisk">
              <a:avLst/>
            </a:prstGeom>
            <a:solidFill>
              <a:srgbClr val="FFFFB7"/>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228600" y="1905000"/>
              <a:ext cx="2057400" cy="461665"/>
            </a:xfrm>
            <a:prstGeom prst="rect">
              <a:avLst/>
            </a:prstGeom>
            <a:noFill/>
          </p:spPr>
          <p:txBody>
            <a:bodyPr wrap="square" rtlCol="0">
              <a:spAutoFit/>
            </a:bodyPr>
            <a:lstStyle/>
            <a:p>
              <a:pPr algn="ctr"/>
              <a:r>
                <a:rPr lang="en-US" sz="2400" b="1" dirty="0" smtClean="0"/>
                <a:t>Raw Data</a:t>
              </a:r>
              <a:endParaRPr lang="en-US" sz="2400" b="1" dirty="0"/>
            </a:p>
          </p:txBody>
        </p:sp>
      </p:grpSp>
      <p:grpSp>
        <p:nvGrpSpPr>
          <p:cNvPr id="3" name="Group 19"/>
          <p:cNvGrpSpPr/>
          <p:nvPr/>
        </p:nvGrpSpPr>
        <p:grpSpPr>
          <a:xfrm>
            <a:off x="5029200" y="1447800"/>
            <a:ext cx="1447800" cy="1066800"/>
            <a:chOff x="3886200" y="1447800"/>
            <a:chExt cx="2057400" cy="1066800"/>
          </a:xfrm>
        </p:grpSpPr>
        <p:sp>
          <p:nvSpPr>
            <p:cNvPr id="16" name="Rectangle 15"/>
            <p:cNvSpPr/>
            <p:nvPr/>
          </p:nvSpPr>
          <p:spPr bwMode="auto">
            <a:xfrm>
              <a:off x="3886200" y="1447800"/>
              <a:ext cx="2057400" cy="1066800"/>
            </a:xfrm>
            <a:prstGeom prst="rect">
              <a:avLst/>
            </a:prstGeom>
            <a:solidFill>
              <a:srgbClr val="B3DE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01600" prst="riblet"/>
            </a:sp3d>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TextBox 16"/>
            <p:cNvSpPr txBox="1"/>
            <p:nvPr/>
          </p:nvSpPr>
          <p:spPr>
            <a:xfrm>
              <a:off x="3886200" y="1748135"/>
              <a:ext cx="2057400" cy="461665"/>
            </a:xfrm>
            <a:prstGeom prst="rect">
              <a:avLst/>
            </a:prstGeom>
            <a:noFill/>
          </p:spPr>
          <p:txBody>
            <a:bodyPr wrap="square" rtlCol="0">
              <a:spAutoFit/>
            </a:bodyPr>
            <a:lstStyle/>
            <a:p>
              <a:pPr algn="ctr"/>
              <a:r>
                <a:rPr lang="en-US" sz="2400" b="1" dirty="0" smtClean="0"/>
                <a:t>Analysis</a:t>
              </a:r>
              <a:endParaRPr lang="en-US" sz="2400" b="1" dirty="0"/>
            </a:p>
          </p:txBody>
        </p:sp>
      </p:grpSp>
      <p:grpSp>
        <p:nvGrpSpPr>
          <p:cNvPr id="4" name="Group 21"/>
          <p:cNvGrpSpPr/>
          <p:nvPr/>
        </p:nvGrpSpPr>
        <p:grpSpPr>
          <a:xfrm>
            <a:off x="7162800" y="1447800"/>
            <a:ext cx="1752600" cy="1066800"/>
            <a:chOff x="6629400" y="1447800"/>
            <a:chExt cx="2057400" cy="1066800"/>
          </a:xfrm>
        </p:grpSpPr>
        <p:sp>
          <p:nvSpPr>
            <p:cNvPr id="18" name="Rectangle 17"/>
            <p:cNvSpPr/>
            <p:nvPr/>
          </p:nvSpPr>
          <p:spPr bwMode="auto">
            <a:xfrm>
              <a:off x="6629400" y="1447800"/>
              <a:ext cx="2057400" cy="1066800"/>
            </a:xfrm>
            <a:prstGeom prst="rect">
              <a:avLst/>
            </a:prstGeom>
            <a:solidFill>
              <a:srgbClr val="FFC1C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01600" prst="riblet"/>
            </a:sp3d>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6629400" y="1752600"/>
              <a:ext cx="2057400" cy="461665"/>
            </a:xfrm>
            <a:prstGeom prst="rect">
              <a:avLst/>
            </a:prstGeom>
            <a:noFill/>
          </p:spPr>
          <p:txBody>
            <a:bodyPr wrap="square" rtlCol="0">
              <a:spAutoFit/>
            </a:bodyPr>
            <a:lstStyle/>
            <a:p>
              <a:pPr algn="ctr"/>
              <a:r>
                <a:rPr lang="en-US" sz="2400" b="1" dirty="0" smtClean="0"/>
                <a:t>Decisions</a:t>
              </a:r>
              <a:endParaRPr lang="en-US" sz="2400" b="1" dirty="0"/>
            </a:p>
          </p:txBody>
        </p:sp>
      </p:grpSp>
      <p:sp>
        <p:nvSpPr>
          <p:cNvPr id="25" name="Right Arrow 24"/>
          <p:cNvSpPr/>
          <p:nvPr/>
        </p:nvSpPr>
        <p:spPr bwMode="auto">
          <a:xfrm>
            <a:off x="4495800" y="1752600"/>
            <a:ext cx="457200" cy="533400"/>
          </a:xfrm>
          <a:prstGeom prst="rightArrow">
            <a:avLst/>
          </a:prstGeom>
          <a:solidFill>
            <a:srgbClr val="FF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defTabSz="912813" eaLnBrk="0" hangingPunct="0">
              <a:defRPr/>
            </a:pPr>
            <a:endParaRPr lang="en-US"/>
          </a:p>
        </p:txBody>
      </p:sp>
      <p:sp>
        <p:nvSpPr>
          <p:cNvPr id="26" name="Right Arrow 25"/>
          <p:cNvSpPr/>
          <p:nvPr/>
        </p:nvSpPr>
        <p:spPr bwMode="auto">
          <a:xfrm>
            <a:off x="6629400" y="1752600"/>
            <a:ext cx="457200" cy="533400"/>
          </a:xfrm>
          <a:prstGeom prst="rightArrow">
            <a:avLst/>
          </a:prstGeom>
          <a:solidFill>
            <a:srgbClr val="FF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defTabSz="912813" eaLnBrk="0" hangingPunct="0">
              <a:defRPr/>
            </a:pPr>
            <a:endParaRPr lang="en-US"/>
          </a:p>
        </p:txBody>
      </p:sp>
      <p:sp>
        <p:nvSpPr>
          <p:cNvPr id="27" name="Rectangle 26"/>
          <p:cNvSpPr/>
          <p:nvPr/>
        </p:nvSpPr>
        <p:spPr bwMode="auto">
          <a:xfrm>
            <a:off x="152400" y="1219200"/>
            <a:ext cx="8839200" cy="1676400"/>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24" name="Group 23"/>
          <p:cNvGrpSpPr/>
          <p:nvPr/>
        </p:nvGrpSpPr>
        <p:grpSpPr>
          <a:xfrm>
            <a:off x="2438400" y="1447800"/>
            <a:ext cx="1981200" cy="1066800"/>
            <a:chOff x="1143000" y="3581400"/>
            <a:chExt cx="1981200" cy="1066800"/>
          </a:xfrm>
        </p:grpSpPr>
        <p:sp>
          <p:nvSpPr>
            <p:cNvPr id="22" name="Rectangle 21"/>
            <p:cNvSpPr/>
            <p:nvPr/>
          </p:nvSpPr>
          <p:spPr bwMode="auto">
            <a:xfrm>
              <a:off x="1143000" y="3581400"/>
              <a:ext cx="1981200" cy="1066800"/>
            </a:xfrm>
            <a:prstGeom prst="rect">
              <a:avLst/>
            </a:prstGeom>
            <a:solidFill>
              <a:srgbClr val="C4E59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01600" prst="riblet"/>
            </a:sp3d>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TextBox 22"/>
            <p:cNvSpPr txBox="1"/>
            <p:nvPr/>
          </p:nvSpPr>
          <p:spPr>
            <a:xfrm>
              <a:off x="1143000" y="3657600"/>
              <a:ext cx="1981200" cy="830997"/>
            </a:xfrm>
            <a:prstGeom prst="rect">
              <a:avLst/>
            </a:prstGeom>
            <a:noFill/>
          </p:spPr>
          <p:txBody>
            <a:bodyPr wrap="square" rtlCol="0">
              <a:spAutoFit/>
            </a:bodyPr>
            <a:lstStyle/>
            <a:p>
              <a:pPr algn="ctr"/>
              <a:r>
                <a:rPr lang="en-US" sz="2400" b="1" dirty="0" smtClean="0"/>
                <a:t>Handle</a:t>
              </a:r>
            </a:p>
            <a:p>
              <a:pPr algn="ctr"/>
              <a:r>
                <a:rPr lang="en-US" sz="2400" b="1" dirty="0" smtClean="0"/>
                <a:t>Data Quality</a:t>
              </a:r>
              <a:endParaRPr lang="en-US" sz="2400" b="1" dirty="0"/>
            </a:p>
          </p:txBody>
        </p:sp>
      </p:grpSp>
      <p:sp>
        <p:nvSpPr>
          <p:cNvPr id="28" name="Rectangle 2"/>
          <p:cNvSpPr>
            <a:spLocks noChangeArrowheads="1"/>
          </p:cNvSpPr>
          <p:nvPr/>
        </p:nvSpPr>
        <p:spPr bwMode="auto">
          <a:xfrm>
            <a:off x="76200" y="3200400"/>
            <a:ext cx="8991600" cy="33528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lIns="100012" tIns="49212" rIns="100012" bIns="49212" anchor="ctr"/>
          <a:lstStyle/>
          <a:p>
            <a:pPr eaLnBrk="0" hangingPunct="0">
              <a:defRPr/>
            </a:pPr>
            <a:endParaRPr lang="en-US"/>
          </a:p>
        </p:txBody>
      </p:sp>
      <p:sp>
        <p:nvSpPr>
          <p:cNvPr id="30" name="Rectangle 8"/>
          <p:cNvSpPr>
            <a:spLocks noChangeArrowheads="1"/>
          </p:cNvSpPr>
          <p:nvPr/>
        </p:nvSpPr>
        <p:spPr bwMode="auto">
          <a:xfrm>
            <a:off x="152400" y="3276600"/>
            <a:ext cx="8839200" cy="3429000"/>
          </a:xfrm>
          <a:prstGeom prst="rect">
            <a:avLst/>
          </a:prstGeom>
          <a:noFill/>
          <a:ln w="9525">
            <a:noFill/>
            <a:miter lim="800000"/>
            <a:headEnd/>
            <a:tailEnd/>
          </a:ln>
        </p:spPr>
        <p:txBody>
          <a:bodyPr lIns="92039" tIns="45289" rIns="92039" bIns="45289"/>
          <a:lstStyle/>
          <a:p>
            <a:pPr marL="454025" lvl="1" defTabSz="909638">
              <a:spcBef>
                <a:spcPct val="20000"/>
              </a:spcBef>
              <a:buClr>
                <a:schemeClr val="tx1"/>
              </a:buClr>
              <a:buSzPct val="100000"/>
              <a:defRPr/>
            </a:pPr>
            <a:r>
              <a:rPr lang="en-US" sz="2400" b="1" dirty="0" smtClean="0"/>
              <a:t>Two </a:t>
            </a:r>
            <a:r>
              <a:rPr lang="en-US" sz="2400" b="1" dirty="0"/>
              <a:t>general ways to deal </a:t>
            </a:r>
            <a:r>
              <a:rPr lang="en-US" sz="2400" b="1" dirty="0" smtClean="0"/>
              <a:t>with Data Quality Challenges  </a:t>
            </a:r>
          </a:p>
          <a:p>
            <a:pPr marL="454025" lvl="1" defTabSz="909638">
              <a:spcBef>
                <a:spcPct val="20000"/>
              </a:spcBef>
              <a:buClr>
                <a:schemeClr val="tx1"/>
              </a:buClr>
              <a:buSzPct val="100000"/>
              <a:defRPr/>
            </a:pPr>
            <a:endParaRPr lang="en-US" sz="900" b="1" dirty="0" smtClean="0"/>
          </a:p>
          <a:p>
            <a:pPr marL="1368425" lvl="2" indent="-457200" defTabSz="909638">
              <a:spcBef>
                <a:spcPct val="20000"/>
              </a:spcBef>
              <a:buClr>
                <a:schemeClr val="tx1"/>
              </a:buClr>
              <a:buSzPct val="100000"/>
              <a:buFont typeface="+mj-lt"/>
              <a:buAutoNum type="arabicPeriod"/>
              <a:defRPr/>
            </a:pPr>
            <a:r>
              <a:rPr lang="en-US" sz="2000" b="1" dirty="0" smtClean="0"/>
              <a:t>Resolve them</a:t>
            </a:r>
            <a:r>
              <a:rPr lang="en-US" sz="2000" dirty="0" smtClean="0"/>
              <a:t> and then apply analysis on clean data</a:t>
            </a:r>
          </a:p>
          <a:p>
            <a:pPr marL="1652588" lvl="3" indent="-284163" defTabSz="909638">
              <a:spcBef>
                <a:spcPct val="20000"/>
              </a:spcBef>
              <a:buClr>
                <a:schemeClr val="tx1"/>
              </a:buClr>
              <a:buSzPct val="100000"/>
              <a:buFont typeface="Arial" charset="0"/>
              <a:buChar char="–"/>
              <a:defRPr/>
            </a:pPr>
            <a:r>
              <a:rPr lang="en-US" sz="2000" dirty="0" smtClean="0"/>
              <a:t>Classic Data Quality approach</a:t>
            </a:r>
          </a:p>
          <a:p>
            <a:pPr marL="1652588" lvl="3" indent="-284163" defTabSz="909638">
              <a:spcBef>
                <a:spcPct val="20000"/>
              </a:spcBef>
              <a:buClr>
                <a:schemeClr val="tx1"/>
              </a:buClr>
              <a:buSzPct val="100000"/>
              <a:buFont typeface="Arial" charset="0"/>
              <a:buChar char="–"/>
              <a:defRPr/>
            </a:pPr>
            <a:endParaRPr lang="en-US" sz="2000" dirty="0" smtClean="0"/>
          </a:p>
          <a:p>
            <a:pPr marL="1368425" lvl="2" indent="-457200" defTabSz="909638">
              <a:spcBef>
                <a:spcPct val="20000"/>
              </a:spcBef>
              <a:buClr>
                <a:schemeClr val="tx1"/>
              </a:buClr>
              <a:buSzPct val="100000"/>
              <a:buFont typeface="+mj-lt"/>
              <a:buAutoNum type="arabicPeriod"/>
              <a:defRPr/>
            </a:pPr>
            <a:r>
              <a:rPr lang="en-US" sz="2000" b="1" dirty="0" smtClean="0"/>
              <a:t>Account for them</a:t>
            </a:r>
            <a:r>
              <a:rPr lang="en-US" sz="2000" dirty="0" smtClean="0"/>
              <a:t> in the analysis on dirty data</a:t>
            </a:r>
          </a:p>
          <a:p>
            <a:pPr marL="1652588" lvl="3" indent="-284163" defTabSz="909638">
              <a:spcBef>
                <a:spcPct val="20000"/>
              </a:spcBef>
              <a:buClr>
                <a:schemeClr val="tx1"/>
              </a:buClr>
              <a:buSzPct val="100000"/>
              <a:buFont typeface="Arial" charset="0"/>
              <a:buChar char="–"/>
              <a:defRPr/>
            </a:pPr>
            <a:r>
              <a:rPr lang="en-US" sz="2000" dirty="0" smtClean="0"/>
              <a:t>E.g. put data into probabilistic DBMS</a:t>
            </a:r>
          </a:p>
          <a:p>
            <a:pPr marL="1652588" lvl="3" indent="-284163" defTabSz="909638">
              <a:spcBef>
                <a:spcPct val="20000"/>
              </a:spcBef>
              <a:buClr>
                <a:schemeClr val="tx1"/>
              </a:buClr>
              <a:buSzPct val="100000"/>
              <a:buFont typeface="Arial" charset="0"/>
              <a:buChar char="–"/>
              <a:defRPr/>
            </a:pPr>
            <a:r>
              <a:rPr lang="en-US" sz="2000" dirty="0" smtClean="0"/>
              <a:t>Often this approach is not considered to be “Data Quality” </a:t>
            </a:r>
          </a:p>
          <a:p>
            <a:pPr marL="341313" indent="-341313" defTabSz="909638">
              <a:buClr>
                <a:schemeClr val="tx1"/>
              </a:buClr>
              <a:buSzPct val="115000"/>
              <a:buFont typeface="Symbol" pitchFamily="18" charset="2"/>
              <a:buChar char="·"/>
              <a:defRPr/>
            </a:pPr>
            <a:endParaRPr lang="en-US" sz="2800" b="1" dirty="0">
              <a:solidFill>
                <a:srgbClr val="000000"/>
              </a:solidFill>
              <a:effectLst>
                <a:outerShdw blurRad="38100" dist="38100" dir="2700000" algn="tl">
                  <a:srgbClr val="000000">
                    <a:alpha val="43137"/>
                  </a:srgbClr>
                </a:outerShdw>
              </a:effectLs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pPr eaLnBrk="1" hangingPunct="1">
              <a:defRPr/>
            </a:pPr>
            <a:r>
              <a:rPr lang="en-US" dirty="0" smtClean="0"/>
              <a:t>Class Organizational Issues</a:t>
            </a:r>
          </a:p>
        </p:txBody>
      </p:sp>
      <p:sp>
        <p:nvSpPr>
          <p:cNvPr id="444419" name="Rectangle 3"/>
          <p:cNvSpPr>
            <a:spLocks noGrp="1" noChangeArrowheads="1"/>
          </p:cNvSpPr>
          <p:nvPr>
            <p:ph idx="1"/>
          </p:nvPr>
        </p:nvSpPr>
        <p:spPr>
          <a:xfrm>
            <a:off x="762000" y="1143000"/>
            <a:ext cx="7543800" cy="5334000"/>
          </a:xfrm>
        </p:spPr>
        <p:txBody>
          <a:bodyPr/>
          <a:lstStyle/>
          <a:p>
            <a:pPr eaLnBrk="1" hangingPunct="1">
              <a:defRPr/>
            </a:pPr>
            <a:r>
              <a:rPr lang="en-US" dirty="0" smtClean="0">
                <a:effectLst/>
              </a:rPr>
              <a:t>Class </a:t>
            </a:r>
            <a:r>
              <a:rPr lang="en-US" dirty="0">
                <a:effectLst/>
              </a:rPr>
              <a:t>Webpage</a:t>
            </a:r>
          </a:p>
          <a:p>
            <a:pPr lvl="1" eaLnBrk="1" hangingPunct="1">
              <a:defRPr/>
            </a:pPr>
            <a:r>
              <a:rPr lang="en-US" dirty="0" err="1" smtClean="0">
                <a:solidFill>
                  <a:schemeClr val="accent5">
                    <a:lumMod val="50000"/>
                  </a:schemeClr>
                </a:solidFill>
              </a:rPr>
              <a:t>www.ics.uci.edu</a:t>
            </a:r>
            <a:r>
              <a:rPr lang="en-US" dirty="0">
                <a:solidFill>
                  <a:schemeClr val="accent5">
                    <a:lumMod val="50000"/>
                  </a:schemeClr>
                </a:solidFill>
              </a:rPr>
              <a:t>/~dvk/CS295.html</a:t>
            </a:r>
          </a:p>
          <a:p>
            <a:pPr lvl="1" eaLnBrk="1" hangingPunct="1">
              <a:defRPr/>
            </a:pPr>
            <a:r>
              <a:rPr lang="en-US" dirty="0" smtClean="0"/>
              <a:t>Will put these slides there</a:t>
            </a:r>
            <a:r>
              <a:rPr lang="en-US" dirty="0" smtClean="0">
                <a:solidFill>
                  <a:schemeClr val="accent5">
                    <a:lumMod val="50000"/>
                  </a:schemeClr>
                </a:solidFill>
              </a:rPr>
              <a:t> </a:t>
            </a:r>
          </a:p>
          <a:p>
            <a:pPr lvl="1" eaLnBrk="1" hangingPunct="1">
              <a:defRPr/>
            </a:pPr>
            <a:endParaRPr lang="en-US" dirty="0" smtClean="0">
              <a:solidFill>
                <a:schemeClr val="accent5">
                  <a:lumMod val="50000"/>
                </a:schemeClr>
              </a:solidFill>
            </a:endParaRPr>
          </a:p>
          <a:p>
            <a:pPr eaLnBrk="1" hangingPunct="1">
              <a:defRPr/>
            </a:pPr>
            <a:r>
              <a:rPr lang="en-US" dirty="0" smtClean="0">
                <a:effectLst/>
              </a:rPr>
              <a:t>Class Info</a:t>
            </a:r>
          </a:p>
          <a:p>
            <a:pPr lvl="1" eaLnBrk="1" hangingPunct="1">
              <a:defRPr/>
            </a:pPr>
            <a:r>
              <a:rPr lang="en-US" dirty="0" smtClean="0"/>
              <a:t>Let’s introduce ourselves</a:t>
            </a:r>
          </a:p>
          <a:p>
            <a:pPr lvl="1" eaLnBrk="1" hangingPunct="1">
              <a:defRPr/>
            </a:pPr>
            <a:endParaRPr lang="en-US" dirty="0"/>
          </a:p>
          <a:p>
            <a:pPr eaLnBrk="1" hangingPunct="1">
              <a:defRPr/>
            </a:pPr>
            <a:r>
              <a:rPr lang="en-US" dirty="0" smtClean="0"/>
              <a:t>New place &amp; time  </a:t>
            </a:r>
          </a:p>
          <a:p>
            <a:pPr lvl="1" eaLnBrk="1" hangingPunct="1">
              <a:defRPr/>
            </a:pPr>
            <a:r>
              <a:rPr lang="en-US" b="1" dirty="0" smtClean="0">
                <a:solidFill>
                  <a:srgbClr val="FF0000"/>
                </a:solidFill>
              </a:rPr>
              <a:t>DBH 2065 </a:t>
            </a:r>
            <a:r>
              <a:rPr lang="en-US" dirty="0" smtClean="0"/>
              <a:t>(“ISG Meeting Room”)</a:t>
            </a:r>
          </a:p>
          <a:p>
            <a:pPr lvl="1" eaLnBrk="1" hangingPunct="1">
              <a:defRPr/>
            </a:pPr>
            <a:r>
              <a:rPr lang="en-US" b="1" dirty="0" smtClean="0">
                <a:solidFill>
                  <a:srgbClr val="FF0000"/>
                </a:solidFill>
              </a:rPr>
              <a:t>Thursdays'</a:t>
            </a:r>
            <a:r>
              <a:rPr lang="en-US" dirty="0" smtClean="0"/>
              <a:t> </a:t>
            </a:r>
            <a:r>
              <a:rPr lang="en-US" dirty="0"/>
              <a:t>only (</a:t>
            </a:r>
            <a:r>
              <a:rPr lang="en-US" dirty="0" smtClean="0"/>
              <a:t>once a week) </a:t>
            </a:r>
          </a:p>
          <a:p>
            <a:pPr lvl="2" eaLnBrk="1" hangingPunct="1">
              <a:defRPr/>
            </a:pPr>
            <a:r>
              <a:rPr lang="en-US" dirty="0" smtClean="0"/>
              <a:t>@3</a:t>
            </a:r>
            <a:r>
              <a:rPr lang="en-US" dirty="0"/>
              <a:t>:</a:t>
            </a:r>
            <a:r>
              <a:rPr lang="en-US" dirty="0" smtClean="0"/>
              <a:t>30–5</a:t>
            </a:r>
            <a:r>
              <a:rPr lang="en-US" dirty="0"/>
              <a:t>:</a:t>
            </a:r>
            <a:r>
              <a:rPr lang="en-US" dirty="0" smtClean="0"/>
              <a:t>50PM </a:t>
            </a:r>
          </a:p>
          <a:p>
            <a:pPr lvl="2" eaLnBrk="1" hangingPunct="1">
              <a:defRPr/>
            </a:pPr>
            <a:r>
              <a:rPr lang="en-US" dirty="0"/>
              <a:t>N</a:t>
            </a:r>
            <a:r>
              <a:rPr lang="en-US" dirty="0" smtClean="0"/>
              <a:t>ext class : Thu, April 11, 2013 @ 3:30</a:t>
            </a:r>
          </a:p>
          <a:p>
            <a:pPr marL="454025" lvl="1" indent="0" eaLnBrk="1" hangingPunct="1">
              <a:buNone/>
              <a:defRPr/>
            </a:pPr>
            <a:endParaRPr lang="en-US" dirty="0" smtClean="0"/>
          </a:p>
        </p:txBody>
      </p:sp>
      <p:sp>
        <p:nvSpPr>
          <p:cNvPr id="12291" name="Slide Number Placeholder 5"/>
          <p:cNvSpPr>
            <a:spLocks noGrp="1"/>
          </p:cNvSpPr>
          <p:nvPr>
            <p:ph type="sldNum" sz="quarter" idx="12"/>
          </p:nvPr>
        </p:nvSpPr>
        <p:spPr>
          <a:noFill/>
        </p:spPr>
        <p:txBody>
          <a:bodyPr/>
          <a:lstStyle/>
          <a:p>
            <a:pPr defTabSz="841375"/>
            <a:fld id="{7131EF6E-0521-49B8-943C-D684EBD16F3A}" type="slidenum">
              <a:rPr lang="en-US" altLang="en-US" smtClean="0"/>
              <a:pPr defTabSz="841375"/>
              <a:t>3</a:t>
            </a:fld>
            <a:endParaRPr lang="en-US" altLang="en-US" dirty="0" smtClean="0"/>
          </a:p>
        </p:txBody>
      </p:sp>
    </p:spTree>
    <p:extLst>
      <p:ext uri="{BB962C8B-B14F-4D97-AF65-F5344CB8AC3E}">
        <p14:creationId xmlns:p14="http://schemas.microsoft.com/office/powerpoint/2010/main" val="21608972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76200" y="990600"/>
            <a:ext cx="8991600" cy="21336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lIns="100012" tIns="49212" rIns="100012" bIns="49212" anchor="ctr"/>
          <a:lstStyle/>
          <a:p>
            <a:pPr eaLnBrk="0" hangingPunct="0">
              <a:defRPr/>
            </a:pPr>
            <a:endParaRPr lang="en-US"/>
          </a:p>
        </p:txBody>
      </p:sp>
      <p:sp>
        <p:nvSpPr>
          <p:cNvPr id="434178" name="Rectangle 2"/>
          <p:cNvSpPr>
            <a:spLocks noGrp="1" noChangeArrowheads="1"/>
          </p:cNvSpPr>
          <p:nvPr>
            <p:ph type="title"/>
          </p:nvPr>
        </p:nvSpPr>
        <p:spPr/>
        <p:txBody>
          <a:bodyPr/>
          <a:lstStyle/>
          <a:p>
            <a:pPr eaLnBrk="1" hangingPunct="1">
              <a:defRPr/>
            </a:pPr>
            <a:r>
              <a:rPr lang="en-US" dirty="0" smtClean="0"/>
              <a:t>Resolve only what is needed!</a:t>
            </a:r>
          </a:p>
        </p:txBody>
      </p:sp>
      <p:sp>
        <p:nvSpPr>
          <p:cNvPr id="1027" name="Slide Number Placeholder 5"/>
          <p:cNvSpPr>
            <a:spLocks noGrp="1"/>
          </p:cNvSpPr>
          <p:nvPr>
            <p:ph type="sldNum" sz="quarter" idx="12"/>
          </p:nvPr>
        </p:nvSpPr>
        <p:spPr/>
        <p:txBody>
          <a:bodyPr/>
          <a:lstStyle/>
          <a:p>
            <a:pPr defTabSz="841375">
              <a:defRPr/>
            </a:pPr>
            <a:fld id="{DE105D47-3D6E-4E31-AC6D-8DE6975DFD84}" type="slidenum">
              <a:rPr lang="en-US" altLang="en-US">
                <a:effectLst>
                  <a:outerShdw blurRad="38100" dist="38100" dir="2700000" algn="tl">
                    <a:srgbClr val="000000">
                      <a:alpha val="43137"/>
                    </a:srgbClr>
                  </a:outerShdw>
                </a:effectLst>
              </a:rPr>
              <a:pPr defTabSz="841375">
                <a:defRPr/>
              </a:pPr>
              <a:t>30</a:t>
            </a:fld>
            <a:endParaRPr lang="en-US" altLang="en-US" dirty="0">
              <a:effectLst>
                <a:outerShdw blurRad="38100" dist="38100" dir="2700000" algn="tl">
                  <a:srgbClr val="000000">
                    <a:alpha val="43137"/>
                  </a:srgbClr>
                </a:outerShdw>
              </a:effectLst>
            </a:endParaRPr>
          </a:p>
        </p:txBody>
      </p:sp>
      <p:sp>
        <p:nvSpPr>
          <p:cNvPr id="7" name="Right Arrow 6"/>
          <p:cNvSpPr/>
          <p:nvPr/>
        </p:nvSpPr>
        <p:spPr bwMode="auto">
          <a:xfrm>
            <a:off x="1905000" y="1752600"/>
            <a:ext cx="457200" cy="533400"/>
          </a:xfrm>
          <a:prstGeom prst="rightArrow">
            <a:avLst/>
          </a:prstGeom>
          <a:solidFill>
            <a:srgbClr val="FF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defTabSz="912813" eaLnBrk="0" hangingPunct="0">
              <a:defRPr/>
            </a:pPr>
            <a:endParaRPr lang="en-US"/>
          </a:p>
        </p:txBody>
      </p:sp>
      <p:grpSp>
        <p:nvGrpSpPr>
          <p:cNvPr id="2" name="Group 22"/>
          <p:cNvGrpSpPr/>
          <p:nvPr/>
        </p:nvGrpSpPr>
        <p:grpSpPr>
          <a:xfrm>
            <a:off x="152400" y="1447800"/>
            <a:ext cx="1600200" cy="1066800"/>
            <a:chOff x="228600" y="1447800"/>
            <a:chExt cx="2057400" cy="1066800"/>
          </a:xfrm>
        </p:grpSpPr>
        <p:sp>
          <p:nvSpPr>
            <p:cNvPr id="13" name="Flowchart: Magnetic Disk 12"/>
            <p:cNvSpPr/>
            <p:nvPr/>
          </p:nvSpPr>
          <p:spPr bwMode="auto">
            <a:xfrm>
              <a:off x="228600" y="1447800"/>
              <a:ext cx="2057400" cy="1066800"/>
            </a:xfrm>
            <a:prstGeom prst="flowChartMagneticDisk">
              <a:avLst/>
            </a:prstGeom>
            <a:solidFill>
              <a:srgbClr val="FFFFB7"/>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228600" y="1905000"/>
              <a:ext cx="2057400" cy="461665"/>
            </a:xfrm>
            <a:prstGeom prst="rect">
              <a:avLst/>
            </a:prstGeom>
            <a:noFill/>
          </p:spPr>
          <p:txBody>
            <a:bodyPr wrap="square" rtlCol="0">
              <a:spAutoFit/>
            </a:bodyPr>
            <a:lstStyle/>
            <a:p>
              <a:pPr algn="ctr"/>
              <a:r>
                <a:rPr lang="en-US" sz="2400" b="1" dirty="0" smtClean="0"/>
                <a:t>Raw Data</a:t>
              </a:r>
              <a:endParaRPr lang="en-US" sz="2400" b="1" dirty="0"/>
            </a:p>
          </p:txBody>
        </p:sp>
      </p:grpSp>
      <p:grpSp>
        <p:nvGrpSpPr>
          <p:cNvPr id="3" name="Group 19"/>
          <p:cNvGrpSpPr/>
          <p:nvPr/>
        </p:nvGrpSpPr>
        <p:grpSpPr>
          <a:xfrm>
            <a:off x="5029200" y="1447800"/>
            <a:ext cx="1447800" cy="1066800"/>
            <a:chOff x="3886200" y="1447800"/>
            <a:chExt cx="2057400" cy="1066800"/>
          </a:xfrm>
        </p:grpSpPr>
        <p:sp>
          <p:nvSpPr>
            <p:cNvPr id="16" name="Rectangle 15"/>
            <p:cNvSpPr/>
            <p:nvPr/>
          </p:nvSpPr>
          <p:spPr bwMode="auto">
            <a:xfrm>
              <a:off x="3886200" y="1447800"/>
              <a:ext cx="2057400" cy="1066800"/>
            </a:xfrm>
            <a:prstGeom prst="rect">
              <a:avLst/>
            </a:prstGeom>
            <a:solidFill>
              <a:srgbClr val="B3DE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01600" prst="riblet"/>
            </a:sp3d>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TextBox 16"/>
            <p:cNvSpPr txBox="1"/>
            <p:nvPr/>
          </p:nvSpPr>
          <p:spPr>
            <a:xfrm>
              <a:off x="3886200" y="1748135"/>
              <a:ext cx="2057400" cy="461665"/>
            </a:xfrm>
            <a:prstGeom prst="rect">
              <a:avLst/>
            </a:prstGeom>
            <a:noFill/>
          </p:spPr>
          <p:txBody>
            <a:bodyPr wrap="square" rtlCol="0">
              <a:spAutoFit/>
            </a:bodyPr>
            <a:lstStyle/>
            <a:p>
              <a:pPr algn="ctr"/>
              <a:r>
                <a:rPr lang="en-US" sz="2400" b="1" dirty="0" smtClean="0"/>
                <a:t>Analysis</a:t>
              </a:r>
              <a:endParaRPr lang="en-US" sz="2400" b="1" dirty="0"/>
            </a:p>
          </p:txBody>
        </p:sp>
      </p:grpSp>
      <p:grpSp>
        <p:nvGrpSpPr>
          <p:cNvPr id="4" name="Group 21"/>
          <p:cNvGrpSpPr/>
          <p:nvPr/>
        </p:nvGrpSpPr>
        <p:grpSpPr>
          <a:xfrm>
            <a:off x="7162800" y="1447800"/>
            <a:ext cx="1752600" cy="1066800"/>
            <a:chOff x="6629400" y="1447800"/>
            <a:chExt cx="2057400" cy="1066800"/>
          </a:xfrm>
        </p:grpSpPr>
        <p:sp>
          <p:nvSpPr>
            <p:cNvPr id="18" name="Rectangle 17"/>
            <p:cNvSpPr/>
            <p:nvPr/>
          </p:nvSpPr>
          <p:spPr bwMode="auto">
            <a:xfrm>
              <a:off x="6629400" y="1447800"/>
              <a:ext cx="2057400" cy="1066800"/>
            </a:xfrm>
            <a:prstGeom prst="rect">
              <a:avLst/>
            </a:prstGeom>
            <a:solidFill>
              <a:srgbClr val="FFC1C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01600" prst="riblet"/>
            </a:sp3d>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6629400" y="1752600"/>
              <a:ext cx="2057400" cy="461665"/>
            </a:xfrm>
            <a:prstGeom prst="rect">
              <a:avLst/>
            </a:prstGeom>
            <a:noFill/>
          </p:spPr>
          <p:txBody>
            <a:bodyPr wrap="square" rtlCol="0">
              <a:spAutoFit/>
            </a:bodyPr>
            <a:lstStyle/>
            <a:p>
              <a:pPr algn="ctr"/>
              <a:r>
                <a:rPr lang="en-US" sz="2400" b="1" dirty="0" smtClean="0"/>
                <a:t>Decisions</a:t>
              </a:r>
              <a:endParaRPr lang="en-US" sz="2400" b="1" dirty="0"/>
            </a:p>
          </p:txBody>
        </p:sp>
      </p:grpSp>
      <p:sp>
        <p:nvSpPr>
          <p:cNvPr id="25" name="Right Arrow 24"/>
          <p:cNvSpPr/>
          <p:nvPr/>
        </p:nvSpPr>
        <p:spPr bwMode="auto">
          <a:xfrm>
            <a:off x="4495800" y="1752600"/>
            <a:ext cx="457200" cy="533400"/>
          </a:xfrm>
          <a:prstGeom prst="rightArrow">
            <a:avLst/>
          </a:prstGeom>
          <a:solidFill>
            <a:srgbClr val="FF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defTabSz="912813" eaLnBrk="0" hangingPunct="0">
              <a:defRPr/>
            </a:pPr>
            <a:endParaRPr lang="en-US"/>
          </a:p>
        </p:txBody>
      </p:sp>
      <p:sp>
        <p:nvSpPr>
          <p:cNvPr id="26" name="Right Arrow 25"/>
          <p:cNvSpPr/>
          <p:nvPr/>
        </p:nvSpPr>
        <p:spPr bwMode="auto">
          <a:xfrm>
            <a:off x="6629400" y="1752600"/>
            <a:ext cx="457200" cy="533400"/>
          </a:xfrm>
          <a:prstGeom prst="rightArrow">
            <a:avLst/>
          </a:prstGeom>
          <a:solidFill>
            <a:srgbClr val="FF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defTabSz="912813" eaLnBrk="0" hangingPunct="0">
              <a:defRPr/>
            </a:pPr>
            <a:endParaRPr lang="en-US"/>
          </a:p>
        </p:txBody>
      </p:sp>
      <p:sp>
        <p:nvSpPr>
          <p:cNvPr id="27" name="Rectangle 26"/>
          <p:cNvSpPr/>
          <p:nvPr/>
        </p:nvSpPr>
        <p:spPr bwMode="auto">
          <a:xfrm>
            <a:off x="152400" y="1219200"/>
            <a:ext cx="8839200" cy="1676400"/>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24" name="Group 23"/>
          <p:cNvGrpSpPr/>
          <p:nvPr/>
        </p:nvGrpSpPr>
        <p:grpSpPr>
          <a:xfrm>
            <a:off x="2438400" y="1447800"/>
            <a:ext cx="1981200" cy="1066800"/>
            <a:chOff x="1143000" y="3581400"/>
            <a:chExt cx="1981200" cy="1066800"/>
          </a:xfrm>
        </p:grpSpPr>
        <p:sp>
          <p:nvSpPr>
            <p:cNvPr id="22" name="Rectangle 21"/>
            <p:cNvSpPr/>
            <p:nvPr/>
          </p:nvSpPr>
          <p:spPr bwMode="auto">
            <a:xfrm>
              <a:off x="1143000" y="3581400"/>
              <a:ext cx="1981200" cy="1066800"/>
            </a:xfrm>
            <a:prstGeom prst="rect">
              <a:avLst/>
            </a:prstGeom>
            <a:solidFill>
              <a:srgbClr val="C4E59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01600" prst="riblet"/>
            </a:sp3d>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TextBox 22"/>
            <p:cNvSpPr txBox="1"/>
            <p:nvPr/>
          </p:nvSpPr>
          <p:spPr>
            <a:xfrm>
              <a:off x="1143000" y="3657600"/>
              <a:ext cx="1981200" cy="830997"/>
            </a:xfrm>
            <a:prstGeom prst="rect">
              <a:avLst/>
            </a:prstGeom>
            <a:noFill/>
          </p:spPr>
          <p:txBody>
            <a:bodyPr wrap="square" rtlCol="0">
              <a:spAutoFit/>
            </a:bodyPr>
            <a:lstStyle/>
            <a:p>
              <a:pPr algn="ctr"/>
              <a:r>
                <a:rPr lang="en-US" sz="2400" b="1" dirty="0" smtClean="0"/>
                <a:t>Handle</a:t>
              </a:r>
            </a:p>
            <a:p>
              <a:pPr algn="ctr"/>
              <a:r>
                <a:rPr lang="en-US" sz="2400" b="1" dirty="0" smtClean="0"/>
                <a:t>Data Quality</a:t>
              </a:r>
              <a:endParaRPr lang="en-US" sz="2400" b="1" dirty="0"/>
            </a:p>
          </p:txBody>
        </p:sp>
      </p:grpSp>
      <p:sp>
        <p:nvSpPr>
          <p:cNvPr id="28" name="Rectangle 2"/>
          <p:cNvSpPr>
            <a:spLocks noChangeArrowheads="1"/>
          </p:cNvSpPr>
          <p:nvPr/>
        </p:nvSpPr>
        <p:spPr bwMode="auto">
          <a:xfrm>
            <a:off x="76200" y="3200400"/>
            <a:ext cx="8991600" cy="35814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lIns="100012" tIns="49212" rIns="100012" bIns="49212" anchor="ctr"/>
          <a:lstStyle/>
          <a:p>
            <a:pPr eaLnBrk="0" hangingPunct="0">
              <a:defRPr/>
            </a:pPr>
            <a:endParaRPr lang="en-US"/>
          </a:p>
        </p:txBody>
      </p:sp>
      <p:sp>
        <p:nvSpPr>
          <p:cNvPr id="30" name="Rectangle 8"/>
          <p:cNvSpPr>
            <a:spLocks noChangeArrowheads="1"/>
          </p:cNvSpPr>
          <p:nvPr/>
        </p:nvSpPr>
        <p:spPr bwMode="auto">
          <a:xfrm>
            <a:off x="152400" y="3200400"/>
            <a:ext cx="8839200" cy="3429000"/>
          </a:xfrm>
          <a:prstGeom prst="rect">
            <a:avLst/>
          </a:prstGeom>
          <a:noFill/>
          <a:ln w="9525">
            <a:noFill/>
            <a:miter lim="800000"/>
            <a:headEnd/>
            <a:tailEnd/>
          </a:ln>
        </p:spPr>
        <p:txBody>
          <a:bodyPr lIns="92039" tIns="45289" rIns="92039" bIns="45289"/>
          <a:lstStyle/>
          <a:p>
            <a:pPr marL="738188" lvl="1" indent="-284163" defTabSz="909638">
              <a:spcBef>
                <a:spcPct val="20000"/>
              </a:spcBef>
              <a:buClr>
                <a:schemeClr val="tx1"/>
              </a:buClr>
              <a:buSzPct val="100000"/>
              <a:buFont typeface="Arial" charset="0"/>
              <a:buChar char="–"/>
              <a:defRPr/>
            </a:pPr>
            <a:r>
              <a:rPr lang="en-US" sz="2000" b="1" dirty="0" smtClean="0"/>
              <a:t>Data might have many different (types of) problems in it</a:t>
            </a:r>
          </a:p>
          <a:p>
            <a:pPr marL="1195388" lvl="2" indent="-284163" defTabSz="909638">
              <a:spcBef>
                <a:spcPct val="20000"/>
              </a:spcBef>
              <a:buClr>
                <a:schemeClr val="tx1"/>
              </a:buClr>
              <a:buSzPct val="100000"/>
              <a:buFont typeface="Arial" charset="0"/>
              <a:buChar char="–"/>
              <a:defRPr/>
            </a:pPr>
            <a:r>
              <a:rPr lang="en-US" sz="2000" dirty="0" smtClean="0"/>
              <a:t>Solve </a:t>
            </a:r>
            <a:r>
              <a:rPr lang="en-US" sz="2000" b="1" dirty="0" smtClean="0"/>
              <a:t>only</a:t>
            </a:r>
            <a:r>
              <a:rPr lang="en-US" sz="2000" dirty="0" smtClean="0"/>
              <a:t> those that might impact your analysis</a:t>
            </a:r>
          </a:p>
          <a:p>
            <a:pPr marL="738188" lvl="1" indent="-284163" defTabSz="909638">
              <a:spcBef>
                <a:spcPct val="20000"/>
              </a:spcBef>
              <a:buClr>
                <a:schemeClr val="tx1"/>
              </a:buClr>
              <a:buSzPct val="100000"/>
              <a:buFont typeface="Arial" charset="0"/>
              <a:buChar char="–"/>
              <a:defRPr/>
            </a:pPr>
            <a:r>
              <a:rPr lang="en-US" sz="2000" b="1" dirty="0" smtClean="0"/>
              <a:t>Example</a:t>
            </a:r>
          </a:p>
          <a:p>
            <a:pPr marL="911225" lvl="2" defTabSz="909638">
              <a:spcBef>
                <a:spcPct val="20000"/>
              </a:spcBef>
              <a:buClr>
                <a:schemeClr val="tx1"/>
              </a:buClr>
              <a:buSzPct val="100000"/>
              <a:defRPr/>
            </a:pPr>
            <a:r>
              <a:rPr lang="en-US" sz="2000" dirty="0" smtClean="0">
                <a:solidFill>
                  <a:schemeClr val="accent5">
                    <a:lumMod val="50000"/>
                  </a:schemeClr>
                </a:solidFill>
                <a:latin typeface="Courier"/>
                <a:cs typeface="Courier"/>
              </a:rPr>
              <a:t>&lt;1, John Smith, “Title 1…”, </a:t>
            </a:r>
            <a:r>
              <a:rPr lang="en-US" sz="2000" dirty="0" err="1" smtClean="0">
                <a:solidFill>
                  <a:schemeClr val="accent5">
                    <a:lumMod val="50000"/>
                  </a:schemeClr>
                </a:solidFill>
                <a:latin typeface="Courier"/>
                <a:cs typeface="Courier"/>
              </a:rPr>
              <a:t>SIGM</a:t>
            </a:r>
            <a:r>
              <a:rPr lang="en-US" sz="2000" dirty="0" err="1" smtClean="0">
                <a:solidFill>
                  <a:srgbClr val="FF0000"/>
                </a:solidFill>
                <a:latin typeface="Courier"/>
                <a:cs typeface="Courier"/>
              </a:rPr>
              <a:t>x</a:t>
            </a:r>
            <a:r>
              <a:rPr lang="en-US" sz="2000" dirty="0" err="1" smtClean="0">
                <a:solidFill>
                  <a:schemeClr val="accent5">
                    <a:lumMod val="50000"/>
                  </a:schemeClr>
                </a:solidFill>
                <a:latin typeface="Courier"/>
                <a:cs typeface="Courier"/>
              </a:rPr>
              <a:t>OD</a:t>
            </a:r>
            <a:r>
              <a:rPr lang="en-US" sz="2000" dirty="0" smtClean="0">
                <a:solidFill>
                  <a:schemeClr val="accent5">
                    <a:lumMod val="50000"/>
                  </a:schemeClr>
                </a:solidFill>
                <a:latin typeface="Courier"/>
                <a:cs typeface="Courier"/>
              </a:rPr>
              <a:t>&gt;</a:t>
            </a:r>
          </a:p>
          <a:p>
            <a:pPr marL="911225" lvl="2" defTabSz="909638">
              <a:spcBef>
                <a:spcPct val="20000"/>
              </a:spcBef>
              <a:buClr>
                <a:schemeClr val="tx1"/>
              </a:buClr>
              <a:buSzPct val="100000"/>
              <a:defRPr/>
            </a:pPr>
            <a:r>
              <a:rPr lang="en-US" sz="2000" dirty="0" smtClean="0">
                <a:solidFill>
                  <a:schemeClr val="accent5">
                    <a:lumMod val="50000"/>
                  </a:schemeClr>
                </a:solidFill>
                <a:latin typeface="Courier"/>
                <a:cs typeface="Courier"/>
              </a:rPr>
              <a:t>&lt;2, </a:t>
            </a:r>
            <a:r>
              <a:rPr lang="en-US" sz="2000" dirty="0">
                <a:solidFill>
                  <a:schemeClr val="accent5">
                    <a:lumMod val="50000"/>
                  </a:schemeClr>
                </a:solidFill>
                <a:latin typeface="Courier"/>
                <a:cs typeface="Courier"/>
              </a:rPr>
              <a:t>John Smith, “Title </a:t>
            </a:r>
            <a:r>
              <a:rPr lang="en-US" sz="2000" dirty="0" smtClean="0">
                <a:solidFill>
                  <a:schemeClr val="accent5">
                    <a:lumMod val="50000"/>
                  </a:schemeClr>
                </a:solidFill>
                <a:latin typeface="Courier"/>
                <a:cs typeface="Courier"/>
              </a:rPr>
              <a:t>2…”, SIGIR&gt;</a:t>
            </a:r>
          </a:p>
          <a:p>
            <a:pPr marL="911225" lvl="2" defTabSz="909638">
              <a:spcBef>
                <a:spcPct val="20000"/>
              </a:spcBef>
              <a:buClr>
                <a:schemeClr val="tx1"/>
              </a:buClr>
              <a:buSzPct val="100000"/>
              <a:defRPr/>
            </a:pPr>
            <a:r>
              <a:rPr lang="en-US" sz="2000" dirty="0" smtClean="0">
                <a:solidFill>
                  <a:schemeClr val="accent5">
                    <a:lumMod val="50000"/>
                  </a:schemeClr>
                </a:solidFill>
                <a:latin typeface="Courier"/>
                <a:cs typeface="Courier"/>
              </a:rPr>
              <a:t>…</a:t>
            </a:r>
          </a:p>
          <a:p>
            <a:pPr marL="1195388" lvl="2" indent="-284163" defTabSz="909638">
              <a:spcBef>
                <a:spcPct val="20000"/>
              </a:spcBef>
              <a:buClr>
                <a:schemeClr val="tx1"/>
              </a:buClr>
              <a:buSzPct val="100000"/>
              <a:buFont typeface="Arial" charset="0"/>
              <a:buChar char="–"/>
              <a:defRPr/>
            </a:pPr>
            <a:r>
              <a:rPr lang="en-US" dirty="0"/>
              <a:t>Assume task is to </a:t>
            </a:r>
            <a:r>
              <a:rPr lang="en-US" dirty="0" smtClean="0"/>
              <a:t>simply </a:t>
            </a:r>
            <a:r>
              <a:rPr lang="en-US" b="1" dirty="0" smtClean="0"/>
              <a:t>count </a:t>
            </a:r>
            <a:r>
              <a:rPr lang="en-US" b="1" dirty="0"/>
              <a:t>papers</a:t>
            </a:r>
            <a:r>
              <a:rPr lang="en-US" dirty="0"/>
              <a:t> </a:t>
            </a:r>
            <a:endParaRPr lang="en-US" dirty="0" smtClean="0"/>
          </a:p>
          <a:p>
            <a:pPr marL="1195388" lvl="2" indent="-284163" defTabSz="909638">
              <a:spcBef>
                <a:spcPct val="20000"/>
              </a:spcBef>
              <a:buClr>
                <a:schemeClr val="tx1"/>
              </a:buClr>
              <a:buSzPct val="100000"/>
              <a:buFont typeface="Arial" charset="0"/>
              <a:buChar char="–"/>
              <a:defRPr/>
            </a:pPr>
            <a:r>
              <a:rPr lang="en-US" dirty="0" smtClean="0"/>
              <a:t>Assume</a:t>
            </a:r>
            <a:r>
              <a:rPr lang="en-US" b="1" dirty="0" smtClean="0"/>
              <a:t> the only</a:t>
            </a:r>
            <a:r>
              <a:rPr lang="en-US" dirty="0" smtClean="0"/>
              <a:t> error - venues can be misspelled</a:t>
            </a:r>
          </a:p>
          <a:p>
            <a:pPr marL="1652588" lvl="3" indent="-284163" defTabSz="909638">
              <a:spcBef>
                <a:spcPct val="20000"/>
              </a:spcBef>
              <a:buClr>
                <a:schemeClr val="tx1"/>
              </a:buClr>
              <a:buSzPct val="100000"/>
              <a:buFont typeface="Arial" charset="0"/>
              <a:buChar char="–"/>
              <a:defRPr/>
            </a:pPr>
            <a:r>
              <a:rPr lang="en-US" b="1" dirty="0" smtClean="0">
                <a:solidFill>
                  <a:srgbClr val="FF0000"/>
                </a:solidFill>
              </a:rPr>
              <a:t>Do not fix venues!!!</a:t>
            </a:r>
          </a:p>
          <a:p>
            <a:pPr marL="1652588" lvl="3" indent="-284163" defTabSz="909638">
              <a:spcBef>
                <a:spcPct val="20000"/>
              </a:spcBef>
              <a:buClr>
                <a:schemeClr val="tx1"/>
              </a:buClr>
              <a:buSzPct val="100000"/>
              <a:buFont typeface="Arial" charset="0"/>
              <a:buChar char="–"/>
              <a:defRPr/>
            </a:pPr>
            <a:r>
              <a:rPr lang="en-US" b="1" dirty="0" smtClean="0">
                <a:solidFill>
                  <a:srgbClr val="FF0000"/>
                </a:solidFill>
              </a:rPr>
              <a:t>You can correctly count papers, no Data Quality </a:t>
            </a:r>
            <a:r>
              <a:rPr lang="en-US" b="1" dirty="0" err="1" smtClean="0">
                <a:solidFill>
                  <a:srgbClr val="FF0000"/>
                </a:solidFill>
              </a:rPr>
              <a:t>algo’s</a:t>
            </a:r>
            <a:r>
              <a:rPr lang="en-US" b="1" dirty="0" smtClean="0">
                <a:solidFill>
                  <a:srgbClr val="FF0000"/>
                </a:solidFill>
              </a:rPr>
              <a:t> needed!</a:t>
            </a:r>
          </a:p>
          <a:p>
            <a:pPr marL="341313" indent="-341313" defTabSz="909638">
              <a:buClr>
                <a:schemeClr val="tx1"/>
              </a:buClr>
              <a:buSzPct val="115000"/>
              <a:buFont typeface="Symbol" pitchFamily="18" charset="2"/>
              <a:buChar char="·"/>
              <a:defRPr/>
            </a:pPr>
            <a:endParaRPr lang="en-US" sz="2800" b="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9772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Entity Resolution (ER)</a:t>
            </a:r>
            <a:r>
              <a:rPr lang="en-US" dirty="0"/>
              <a:t> </a:t>
            </a:r>
          </a:p>
        </p:txBody>
      </p:sp>
      <p:sp>
        <p:nvSpPr>
          <p:cNvPr id="3" name="Content Placeholder 2"/>
          <p:cNvSpPr>
            <a:spLocks noGrp="1"/>
          </p:cNvSpPr>
          <p:nvPr>
            <p:ph idx="1"/>
          </p:nvPr>
        </p:nvSpPr>
        <p:spPr>
          <a:xfrm>
            <a:off x="457200" y="838200"/>
            <a:ext cx="8686800" cy="5562600"/>
          </a:xfrm>
        </p:spPr>
        <p:txBody>
          <a:bodyPr/>
          <a:lstStyle/>
          <a:p>
            <a:pPr lvl="2"/>
            <a:endParaRPr lang="en-US" dirty="0" smtClean="0">
              <a:solidFill>
                <a:srgbClr val="000000"/>
              </a:solidFill>
            </a:endParaRPr>
          </a:p>
          <a:p>
            <a:pPr lvl="2"/>
            <a:endParaRPr lang="en-US" dirty="0">
              <a:solidFill>
                <a:srgbClr val="000000"/>
              </a:solidFill>
            </a:endParaRPr>
          </a:p>
          <a:p>
            <a:pPr lvl="2"/>
            <a:endParaRPr lang="en-US" dirty="0" smtClean="0">
              <a:solidFill>
                <a:srgbClr val="000000"/>
              </a:solidFill>
            </a:endParaRPr>
          </a:p>
          <a:p>
            <a:pPr lvl="1"/>
            <a:r>
              <a:rPr lang="en-US" dirty="0" smtClean="0"/>
              <a:t>A very common </a:t>
            </a:r>
            <a:r>
              <a:rPr lang="en-US" dirty="0"/>
              <a:t>data quality challenge</a:t>
            </a:r>
          </a:p>
          <a:p>
            <a:pPr lvl="2"/>
            <a:r>
              <a:rPr lang="en-US" dirty="0" smtClean="0">
                <a:solidFill>
                  <a:srgbClr val="000000"/>
                </a:solidFill>
              </a:rPr>
              <a:t>Is </a:t>
            </a:r>
            <a:r>
              <a:rPr lang="en-US" dirty="0" smtClean="0">
                <a:solidFill>
                  <a:srgbClr val="0000FF"/>
                </a:solidFill>
              </a:rPr>
              <a:t>“J. Smith”</a:t>
            </a:r>
            <a:r>
              <a:rPr lang="en-US" dirty="0" smtClean="0">
                <a:solidFill>
                  <a:srgbClr val="000000"/>
                </a:solidFill>
              </a:rPr>
              <a:t> in Database1 the same as </a:t>
            </a:r>
            <a:r>
              <a:rPr lang="en-US" dirty="0" smtClean="0">
                <a:solidFill>
                  <a:srgbClr val="0000FF"/>
                </a:solidFill>
              </a:rPr>
              <a:t>“John Smith” </a:t>
            </a:r>
            <a:r>
              <a:rPr lang="en-US" dirty="0" smtClean="0">
                <a:solidFill>
                  <a:srgbClr val="000000"/>
                </a:solidFill>
              </a:rPr>
              <a:t>in DB2?</a:t>
            </a:r>
          </a:p>
          <a:p>
            <a:pPr lvl="2"/>
            <a:r>
              <a:rPr lang="en-US" dirty="0" smtClean="0">
                <a:solidFill>
                  <a:srgbClr val="000000"/>
                </a:solidFill>
              </a:rPr>
              <a:t>Is </a:t>
            </a:r>
            <a:r>
              <a:rPr lang="en-US" dirty="0" smtClean="0">
                <a:solidFill>
                  <a:srgbClr val="3366FF"/>
                </a:solidFill>
              </a:rPr>
              <a:t>“IBM”</a:t>
            </a:r>
            <a:r>
              <a:rPr lang="en-US" dirty="0" smtClean="0">
                <a:solidFill>
                  <a:srgbClr val="000000"/>
                </a:solidFill>
              </a:rPr>
              <a:t> in DB1 the same as </a:t>
            </a:r>
            <a:r>
              <a:rPr lang="en-US" dirty="0" smtClean="0">
                <a:solidFill>
                  <a:srgbClr val="3366FF"/>
                </a:solidFill>
              </a:rPr>
              <a:t>“IBM”</a:t>
            </a:r>
            <a:r>
              <a:rPr lang="en-US" dirty="0" smtClean="0">
                <a:solidFill>
                  <a:srgbClr val="000000"/>
                </a:solidFill>
              </a:rPr>
              <a:t> in DB2?</a:t>
            </a:r>
          </a:p>
          <a:p>
            <a:pPr lvl="2"/>
            <a:r>
              <a:rPr lang="en-US" dirty="0" smtClean="0">
                <a:solidFill>
                  <a:srgbClr val="000000"/>
                </a:solidFill>
              </a:rPr>
              <a:t>Is </a:t>
            </a:r>
            <a:r>
              <a:rPr lang="en-US" dirty="0" smtClean="0">
                <a:solidFill>
                  <a:srgbClr val="0000FF"/>
                </a:solidFill>
              </a:rPr>
              <a:t>face1</a:t>
            </a:r>
            <a:r>
              <a:rPr lang="en-US" dirty="0" smtClean="0">
                <a:solidFill>
                  <a:srgbClr val="000000"/>
                </a:solidFill>
              </a:rPr>
              <a:t> in an image the same as </a:t>
            </a:r>
            <a:r>
              <a:rPr lang="en-US" dirty="0" smtClean="0">
                <a:solidFill>
                  <a:srgbClr val="0000FF"/>
                </a:solidFill>
              </a:rPr>
              <a:t>face2</a:t>
            </a:r>
            <a:r>
              <a:rPr lang="en-US" dirty="0" smtClean="0">
                <a:solidFill>
                  <a:srgbClr val="000000"/>
                </a:solidFill>
              </a:rPr>
              <a:t> in a different image? </a:t>
            </a:r>
            <a:endParaRPr lang="ru-RU" dirty="0" smtClean="0">
              <a:solidFill>
                <a:srgbClr val="000000"/>
              </a:solidFill>
            </a:endParaRPr>
          </a:p>
          <a:p>
            <a:pPr lvl="1"/>
            <a:r>
              <a:rPr lang="en-US" dirty="0" smtClean="0"/>
              <a:t>ER can be </a:t>
            </a:r>
            <a:r>
              <a:rPr lang="en-US" b="1" dirty="0" smtClean="0"/>
              <a:t>very </a:t>
            </a:r>
            <a:r>
              <a:rPr lang="en-US" b="1" dirty="0"/>
              <a:t>interesting</a:t>
            </a:r>
            <a:r>
              <a:rPr lang="en-US" dirty="0" smtClean="0"/>
              <a:t>, like work of a detective</a:t>
            </a:r>
            <a:r>
              <a:rPr lang="ru-RU" dirty="0" smtClean="0"/>
              <a:t>!</a:t>
            </a:r>
            <a:r>
              <a:rPr lang="en-US" dirty="0" smtClean="0"/>
              <a:t> </a:t>
            </a:r>
          </a:p>
          <a:p>
            <a:pPr lvl="2"/>
            <a:r>
              <a:rPr lang="en-US" dirty="0"/>
              <a:t>L</a:t>
            </a:r>
            <a:r>
              <a:rPr lang="en-US" dirty="0" smtClean="0"/>
              <a:t>ooking for clues</a:t>
            </a:r>
          </a:p>
          <a:p>
            <a:pPr lvl="2"/>
            <a:r>
              <a:rPr lang="en-US" dirty="0" smtClean="0"/>
              <a:t>But, automated and on data</a:t>
            </a:r>
            <a:endParaRPr lang="en-US" dirty="0"/>
          </a:p>
          <a:p>
            <a:endParaRPr lang="en-US" dirty="0" smtClean="0">
              <a:solidFill>
                <a:srgbClr val="0123A1"/>
              </a:solidFill>
            </a:endParaRP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787744DA-1AC4-47F8-8183-2E87CCDDC13F}" type="slidenum">
              <a:rPr lang="en-US" altLang="en-US" smtClean="0"/>
              <a:pPr>
                <a:defRPr/>
              </a:pPr>
              <a:t>31</a:t>
            </a:fld>
            <a:endParaRPr lang="en-US" altLang="en-US"/>
          </a:p>
        </p:txBody>
      </p:sp>
      <p:pic>
        <p:nvPicPr>
          <p:cNvPr id="9" name="Picture 2" descr="http://t3.gstatic.com/images?q=tbn:ANd9GcSliNwVHJxNnIYIqPv5ZxjsFOSmkpS9ln2labEhOgevsmMMO7s&amp;t=1&amp;usg=__o5NXQ34YlN0c5wxRGGsi2O5gu3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724400"/>
            <a:ext cx="2486025" cy="1838325"/>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304800" y="1143000"/>
            <a:ext cx="86106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lvl="1"/>
            <a:r>
              <a:rPr lang="en-US" sz="2400" b="1" dirty="0" smtClean="0"/>
              <a:t>Goal of ER:</a:t>
            </a:r>
            <a:r>
              <a:rPr lang="en-US" sz="2400" dirty="0" smtClean="0"/>
              <a:t> </a:t>
            </a:r>
            <a:r>
              <a:rPr lang="en-US" sz="2400" dirty="0"/>
              <a:t>Finding which (uncertain) references </a:t>
            </a:r>
            <a:r>
              <a:rPr lang="en-US" sz="2400" dirty="0">
                <a:solidFill>
                  <a:srgbClr val="0123A1"/>
                </a:solidFill>
              </a:rPr>
              <a:t>co-refer</a:t>
            </a:r>
          </a:p>
        </p:txBody>
      </p:sp>
    </p:spTree>
    <p:extLst>
      <p:ext uri="{BB962C8B-B14F-4D97-AF65-F5344CB8AC3E}">
        <p14:creationId xmlns:p14="http://schemas.microsoft.com/office/powerpoint/2010/main" val="30793077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V</a:t>
            </a:r>
            <a:r>
              <a:rPr lang="en-US" dirty="0" smtClean="0"/>
              <a:t>ariations of ER</a:t>
            </a:r>
            <a:endParaRPr lang="en-US" dirty="0"/>
          </a:p>
        </p:txBody>
      </p:sp>
      <p:sp>
        <p:nvSpPr>
          <p:cNvPr id="3" name="Content Placeholder 2"/>
          <p:cNvSpPr>
            <a:spLocks noGrp="1"/>
          </p:cNvSpPr>
          <p:nvPr>
            <p:ph idx="1"/>
          </p:nvPr>
        </p:nvSpPr>
        <p:spPr>
          <a:xfrm>
            <a:off x="228600" y="838200"/>
            <a:ext cx="8686800" cy="5562600"/>
          </a:xfrm>
        </p:spPr>
        <p:txBody>
          <a:bodyPr/>
          <a:lstStyle/>
          <a:p>
            <a:r>
              <a:rPr lang="en-US" sz="2000" dirty="0" smtClean="0">
                <a:solidFill>
                  <a:schemeClr val="tx1"/>
                </a:solidFill>
              </a:rPr>
              <a:t>Variants of Entity </a:t>
            </a:r>
            <a:r>
              <a:rPr lang="en-US" sz="2000" dirty="0">
                <a:solidFill>
                  <a:schemeClr val="tx1"/>
                </a:solidFill>
              </a:rPr>
              <a:t>Resolution</a:t>
            </a:r>
          </a:p>
          <a:p>
            <a:pPr lvl="1"/>
            <a:r>
              <a:rPr lang="en-US" sz="1050" dirty="0" smtClean="0"/>
              <a:t>Record </a:t>
            </a:r>
            <a:r>
              <a:rPr lang="en-US" sz="1050" dirty="0"/>
              <a:t>Linkage [winkler:tr99]</a:t>
            </a:r>
          </a:p>
          <a:p>
            <a:pPr lvl="1"/>
            <a:r>
              <a:rPr lang="en-US" sz="1050" dirty="0"/>
              <a:t>Merge/Purge [hernandez:sigmod95]</a:t>
            </a:r>
          </a:p>
          <a:p>
            <a:pPr lvl="1"/>
            <a:r>
              <a:rPr lang="en-US" sz="1050" dirty="0"/>
              <a:t>De-duplication [ananthakrishna:vldb02,sarawagi:kdd02]</a:t>
            </a:r>
          </a:p>
          <a:p>
            <a:pPr lvl="1"/>
            <a:r>
              <a:rPr lang="en-US" sz="1050" dirty="0"/>
              <a:t>Hardening soft databases [cohen:kdd00]</a:t>
            </a:r>
          </a:p>
          <a:p>
            <a:pPr lvl="1"/>
            <a:r>
              <a:rPr lang="en-US" sz="1050" dirty="0"/>
              <a:t>Reference Matching [mccallum:kdd00]</a:t>
            </a:r>
          </a:p>
          <a:p>
            <a:pPr lvl="1"/>
            <a:r>
              <a:rPr lang="en-US" sz="1050" dirty="0"/>
              <a:t>Object identification [tejada:kdd02]</a:t>
            </a:r>
          </a:p>
          <a:p>
            <a:pPr lvl="1"/>
            <a:r>
              <a:rPr lang="en-US" sz="1050" dirty="0"/>
              <a:t>Identity uncertainty [pasula:nips02, mccallum:iiweb03]</a:t>
            </a:r>
          </a:p>
          <a:p>
            <a:pPr lvl="1"/>
            <a:r>
              <a:rPr lang="en-US" sz="1050" dirty="0" err="1"/>
              <a:t>Coreference</a:t>
            </a:r>
            <a:r>
              <a:rPr lang="en-US" sz="1050" dirty="0"/>
              <a:t> resolution [ng:acl02]</a:t>
            </a:r>
          </a:p>
          <a:p>
            <a:pPr lvl="1"/>
            <a:r>
              <a:rPr lang="en-US" sz="1050" dirty="0"/>
              <a:t>Fuzzy match and fuzzy grouping [@</a:t>
            </a:r>
            <a:r>
              <a:rPr lang="en-US" sz="1050" dirty="0" err="1"/>
              <a:t>microsoft</a:t>
            </a:r>
            <a:r>
              <a:rPr lang="en-US" sz="1050" dirty="0"/>
              <a:t>]</a:t>
            </a:r>
          </a:p>
          <a:p>
            <a:pPr lvl="1"/>
            <a:r>
              <a:rPr lang="en-US" sz="1050" dirty="0"/>
              <a:t>Name Disambiguation [han:jcdl04, li:aaai04]</a:t>
            </a:r>
          </a:p>
          <a:p>
            <a:pPr lvl="1"/>
            <a:r>
              <a:rPr lang="en-US" sz="1050" dirty="0"/>
              <a:t>Reference Disambiguation [km:siam05]</a:t>
            </a:r>
          </a:p>
          <a:p>
            <a:pPr lvl="1"/>
            <a:r>
              <a:rPr lang="en-US" sz="1050" dirty="0"/>
              <a:t>Object Consolidation [mccallum:kdd03wkshp, chen:iqis05]</a:t>
            </a:r>
          </a:p>
          <a:p>
            <a:pPr lvl="1"/>
            <a:r>
              <a:rPr lang="en-US" sz="1050" dirty="0"/>
              <a:t>Reference Reconciliation [dong:sigmod05] </a:t>
            </a:r>
            <a:endParaRPr lang="en-US" sz="1050" dirty="0" smtClean="0"/>
          </a:p>
          <a:p>
            <a:pPr lvl="1"/>
            <a:r>
              <a:rPr lang="en-US" sz="1050" dirty="0" smtClean="0"/>
              <a:t>…</a:t>
            </a:r>
            <a:endParaRPr lang="en-US" sz="1050" dirty="0"/>
          </a:p>
          <a:p>
            <a:pPr lvl="1"/>
            <a:r>
              <a:rPr lang="en-US" sz="1600" dirty="0" smtClean="0">
                <a:solidFill>
                  <a:srgbClr val="0123A1"/>
                </a:solidFill>
              </a:rPr>
              <a:t>Ironically</a:t>
            </a:r>
            <a:r>
              <a:rPr lang="en-US" sz="1600" dirty="0">
                <a:solidFill>
                  <a:srgbClr val="0123A1"/>
                </a:solidFill>
              </a:rPr>
              <a:t>, </a:t>
            </a:r>
            <a:r>
              <a:rPr lang="en-US" sz="1600" dirty="0" smtClean="0">
                <a:solidFill>
                  <a:srgbClr val="0123A1"/>
                </a:solidFill>
              </a:rPr>
              <a:t>most </a:t>
            </a:r>
            <a:r>
              <a:rPr lang="en-US" sz="1600" dirty="0">
                <a:solidFill>
                  <a:srgbClr val="0123A1"/>
                </a:solidFill>
              </a:rPr>
              <a:t>of them </a:t>
            </a:r>
            <a:r>
              <a:rPr lang="en-US" sz="1600" dirty="0" smtClean="0">
                <a:solidFill>
                  <a:srgbClr val="0123A1"/>
                </a:solidFill>
              </a:rPr>
              <a:t>co-refer (the same problems)</a:t>
            </a:r>
          </a:p>
          <a:p>
            <a:r>
              <a:rPr lang="en-US" sz="1800" dirty="0" smtClean="0">
                <a:solidFill>
                  <a:schemeClr val="tx1"/>
                </a:solidFill>
              </a:rPr>
              <a:t>Communities</a:t>
            </a:r>
          </a:p>
          <a:p>
            <a:pPr lvl="1"/>
            <a:r>
              <a:rPr lang="en-US" sz="1400" dirty="0" smtClean="0"/>
              <a:t>Database</a:t>
            </a:r>
          </a:p>
          <a:p>
            <a:pPr lvl="1"/>
            <a:r>
              <a:rPr lang="en-US" sz="1400" dirty="0" smtClean="0"/>
              <a:t>Machine learning</a:t>
            </a:r>
          </a:p>
          <a:p>
            <a:pPr lvl="1"/>
            <a:r>
              <a:rPr lang="en-US" sz="1400" dirty="0" smtClean="0"/>
              <a:t>Natural Language Processing</a:t>
            </a:r>
          </a:p>
          <a:p>
            <a:pPr lvl="1"/>
            <a:r>
              <a:rPr lang="en-US" sz="1400" dirty="0" smtClean="0"/>
              <a:t>“Medical”</a:t>
            </a:r>
          </a:p>
          <a:p>
            <a:pPr lvl="1"/>
            <a:r>
              <a:rPr lang="en-US" sz="1400" dirty="0" smtClean="0"/>
              <a:t>Data mining</a:t>
            </a:r>
          </a:p>
          <a:p>
            <a:pPr lvl="1"/>
            <a:r>
              <a:rPr lang="en-US" sz="1400" dirty="0" smtClean="0"/>
              <a:t>Information retrieval</a:t>
            </a:r>
          </a:p>
          <a:p>
            <a:pPr lvl="1"/>
            <a:r>
              <a:rPr lang="en-US" sz="1400" dirty="0" smtClean="0"/>
              <a:t>…</a:t>
            </a:r>
          </a:p>
          <a:p>
            <a:pPr lvl="1"/>
            <a:r>
              <a:rPr lang="en-US" sz="1400" dirty="0" smtClean="0">
                <a:solidFill>
                  <a:srgbClr val="0000FF"/>
                </a:solidFill>
              </a:rPr>
              <a:t>Often, one community is not fully aware what the others are doing</a:t>
            </a:r>
          </a:p>
          <a:p>
            <a:pPr lvl="2"/>
            <a:endParaRPr lang="en-US" dirty="0" smtClean="0">
              <a:solidFill>
                <a:srgbClr val="0123A1"/>
              </a:solidFill>
            </a:endParaRP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787744DA-1AC4-47F8-8183-2E87CCDDC13F}" type="slidenum">
              <a:rPr lang="en-US" altLang="en-US" smtClean="0"/>
              <a:pPr>
                <a:defRPr/>
              </a:pPr>
              <a:t>32</a:t>
            </a:fld>
            <a:endParaRPr lang="en-US" altLang="en-US"/>
          </a:p>
        </p:txBody>
      </p:sp>
      <p:pic>
        <p:nvPicPr>
          <p:cNvPr id="131078" name="Picture 6" descr="http://www.bivosmallchurch.net/images/Puzzled_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447800"/>
            <a:ext cx="1859327" cy="277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812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5" end="1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10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6" end="1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7" end="1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8" end="1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9" end="1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20" end="2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21" end="2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22" end="2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23" end="2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24" end="2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ChangeArrowheads="1"/>
          </p:cNvSpPr>
          <p:nvPr/>
        </p:nvSpPr>
        <p:spPr bwMode="auto">
          <a:xfrm>
            <a:off x="76200" y="990600"/>
            <a:ext cx="4419600" cy="5486400"/>
          </a:xfrm>
          <a:prstGeom prst="rect">
            <a:avLst/>
          </a:prstGeom>
          <a:solidFill>
            <a:schemeClr val="bg1"/>
          </a:solidFill>
          <a:ln w="9525">
            <a:solidFill>
              <a:schemeClr val="bg1">
                <a:lumMod val="65000"/>
              </a:schemeClr>
            </a:solidFill>
            <a:miter lim="800000"/>
            <a:headEnd/>
            <a:tailEnd/>
          </a:ln>
          <a:effectLst>
            <a:outerShdw blurRad="50800" dist="38100" dir="2700000" algn="tl" rotWithShape="0">
              <a:prstClr val="black">
                <a:alpha val="40000"/>
              </a:prstClr>
            </a:outerShdw>
          </a:effectLst>
        </p:spPr>
        <p:txBody>
          <a:bodyPr wrap="none" lIns="100012" tIns="49212" rIns="100012" bIns="49212" anchor="ctr"/>
          <a:lstStyle/>
          <a:p>
            <a:pPr eaLnBrk="0" hangingPunct="0">
              <a:defRPr/>
            </a:pPr>
            <a:endParaRPr lang="en-US">
              <a:effectLst>
                <a:outerShdw blurRad="38100" dist="38100" dir="2700000" algn="tl">
                  <a:srgbClr val="000000">
                    <a:alpha val="43137"/>
                  </a:srgbClr>
                </a:outerShdw>
              </a:effectLst>
            </a:endParaRPr>
          </a:p>
        </p:txBody>
      </p:sp>
      <p:sp>
        <p:nvSpPr>
          <p:cNvPr id="3078" name="Rectangle 3"/>
          <p:cNvSpPr>
            <a:spLocks noChangeArrowheads="1"/>
          </p:cNvSpPr>
          <p:nvPr/>
        </p:nvSpPr>
        <p:spPr bwMode="auto">
          <a:xfrm>
            <a:off x="4572000" y="990600"/>
            <a:ext cx="4479925" cy="5486400"/>
          </a:xfrm>
          <a:prstGeom prst="rect">
            <a:avLst/>
          </a:prstGeom>
          <a:solidFill>
            <a:schemeClr val="bg1"/>
          </a:solidFill>
          <a:ln w="9525">
            <a:solidFill>
              <a:schemeClr val="bg1">
                <a:lumMod val="65000"/>
              </a:schemeClr>
            </a:solidFill>
            <a:miter lim="800000"/>
            <a:headEnd/>
            <a:tailEnd/>
          </a:ln>
          <a:effectLst>
            <a:outerShdw blurRad="50800" dist="38100" dir="2700000" algn="tl" rotWithShape="0">
              <a:prstClr val="black">
                <a:alpha val="40000"/>
              </a:prstClr>
            </a:outerShdw>
          </a:effectLst>
        </p:spPr>
        <p:txBody>
          <a:bodyPr wrap="none" lIns="100012" tIns="49212" rIns="100012" bIns="49212" anchor="ctr"/>
          <a:lstStyle/>
          <a:p>
            <a:pPr eaLnBrk="0" hangingPunct="0">
              <a:defRPr/>
            </a:pPr>
            <a:endParaRPr lang="en-US">
              <a:effectLst>
                <a:outerShdw blurRad="38100" dist="38100" dir="2700000" algn="tl">
                  <a:srgbClr val="000000">
                    <a:alpha val="43137"/>
                  </a:srgbClr>
                </a:outerShdw>
              </a:effectLst>
            </a:endParaRPr>
          </a:p>
        </p:txBody>
      </p:sp>
      <p:sp>
        <p:nvSpPr>
          <p:cNvPr id="3079" name="Rectangle 4"/>
          <p:cNvSpPr>
            <a:spLocks noGrp="1" noChangeArrowheads="1"/>
          </p:cNvSpPr>
          <p:nvPr>
            <p:ph type="title"/>
          </p:nvPr>
        </p:nvSpPr>
        <p:spPr/>
        <p:txBody>
          <a:bodyPr/>
          <a:lstStyle/>
          <a:p>
            <a:pPr eaLnBrk="1" hangingPunct="1">
              <a:defRPr/>
            </a:pPr>
            <a:r>
              <a:rPr lang="en-US" dirty="0" smtClean="0"/>
              <a:t>Lookup and Grouping</a:t>
            </a:r>
          </a:p>
        </p:txBody>
      </p:sp>
      <p:graphicFrame>
        <p:nvGraphicFramePr>
          <p:cNvPr id="2050" name="Object 5"/>
          <p:cNvGraphicFramePr>
            <a:graphicFrameLocks noGrp="1" noChangeAspect="1"/>
          </p:cNvGraphicFramePr>
          <p:nvPr>
            <p:ph sz="half" idx="1"/>
          </p:nvPr>
        </p:nvGraphicFramePr>
        <p:xfrm>
          <a:off x="5791200" y="2895600"/>
          <a:ext cx="1986568" cy="2895600"/>
        </p:xfrm>
        <a:graphic>
          <a:graphicData uri="http://schemas.openxmlformats.org/presentationml/2006/ole">
            <mc:AlternateContent xmlns:mc="http://schemas.openxmlformats.org/markup-compatibility/2006">
              <mc:Choice xmlns:v="urn:schemas-microsoft-com:vml" Requires="v">
                <p:oleObj spid="_x0000_s125506" name="Visio" r:id="rId3" imgW="3125658" imgH="4557688" progId="Visio.Drawing.11">
                  <p:embed/>
                </p:oleObj>
              </mc:Choice>
              <mc:Fallback>
                <p:oleObj name="Visio" r:id="rId3" imgW="3125658" imgH="455768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895600"/>
                        <a:ext cx="1986568" cy="2895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6"/>
          <p:cNvGraphicFramePr>
            <a:graphicFrameLocks noGrp="1" noChangeAspect="1"/>
          </p:cNvGraphicFramePr>
          <p:nvPr>
            <p:ph sz="quarter" idx="2"/>
          </p:nvPr>
        </p:nvGraphicFramePr>
        <p:xfrm>
          <a:off x="533400" y="2743200"/>
          <a:ext cx="3352800" cy="3050622"/>
        </p:xfrm>
        <a:graphic>
          <a:graphicData uri="http://schemas.openxmlformats.org/presentationml/2006/ole">
            <mc:AlternateContent xmlns:mc="http://schemas.openxmlformats.org/markup-compatibility/2006">
              <mc:Choice xmlns:v="urn:schemas-microsoft-com:vml" Requires="v">
                <p:oleObj spid="_x0000_s125507" name="Visio" r:id="rId5" imgW="1940913" imgH="1767575" progId="Visio.Drawing.11">
                  <p:embed/>
                </p:oleObj>
              </mc:Choice>
              <mc:Fallback>
                <p:oleObj name="Visio" r:id="rId5" imgW="1940913" imgH="1767575"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743200"/>
                        <a:ext cx="3352800" cy="305062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0" name="Rectangle 7"/>
          <p:cNvSpPr>
            <a:spLocks noChangeArrowheads="1"/>
          </p:cNvSpPr>
          <p:nvPr/>
        </p:nvSpPr>
        <p:spPr bwMode="auto">
          <a:xfrm>
            <a:off x="-304800" y="990600"/>
            <a:ext cx="4724400" cy="2971800"/>
          </a:xfrm>
          <a:prstGeom prst="rect">
            <a:avLst/>
          </a:prstGeom>
          <a:noFill/>
          <a:ln w="9525">
            <a:noFill/>
            <a:miter lim="800000"/>
            <a:headEnd/>
            <a:tailEnd/>
          </a:ln>
        </p:spPr>
        <p:txBody>
          <a:bodyPr lIns="92039" tIns="45289" rIns="92039" bIns="45289"/>
          <a:lstStyle/>
          <a:p>
            <a:pPr marL="341313" indent="-341313" defTabSz="909638">
              <a:spcBef>
                <a:spcPct val="20000"/>
              </a:spcBef>
              <a:buClr>
                <a:schemeClr val="tx1"/>
              </a:buClr>
              <a:buSzPct val="115000"/>
              <a:buFont typeface="Arial" charset="0"/>
              <a:buNone/>
              <a:defRPr/>
            </a:pPr>
            <a:r>
              <a:rPr lang="en-US" sz="2400" b="1" dirty="0">
                <a:solidFill>
                  <a:srgbClr val="0000FF"/>
                </a:solidFill>
                <a:effectLst>
                  <a:outerShdw blurRad="38100" dist="38100" dir="2700000" algn="tl">
                    <a:srgbClr val="000000">
                      <a:alpha val="43137"/>
                    </a:srgbClr>
                  </a:outerShdw>
                </a:effectLst>
              </a:rPr>
              <a:t>     </a:t>
            </a:r>
            <a:r>
              <a:rPr lang="en-US" sz="2800" b="1" dirty="0" smtClean="0"/>
              <a:t>Lookup ER</a:t>
            </a:r>
            <a:endParaRPr lang="en-US" sz="2800" b="1" dirty="0"/>
          </a:p>
          <a:p>
            <a:pPr marL="738188" lvl="1" indent="-284163" defTabSz="909638">
              <a:spcBef>
                <a:spcPct val="20000"/>
              </a:spcBef>
              <a:buClr>
                <a:schemeClr val="tx1"/>
              </a:buClr>
              <a:buSzPct val="100000"/>
              <a:buFont typeface="Arial" charset="0"/>
              <a:buChar char="–"/>
              <a:defRPr/>
            </a:pPr>
            <a:r>
              <a:rPr lang="en-US" sz="2400" dirty="0"/>
              <a:t>List of all objects is given </a:t>
            </a:r>
          </a:p>
          <a:p>
            <a:pPr marL="738188" lvl="1" indent="-284163" defTabSz="909638">
              <a:spcBef>
                <a:spcPct val="20000"/>
              </a:spcBef>
              <a:buClr>
                <a:schemeClr val="tx1"/>
              </a:buClr>
              <a:buSzPct val="100000"/>
              <a:buFont typeface="Arial" charset="0"/>
              <a:buChar char="–"/>
              <a:defRPr/>
            </a:pPr>
            <a:r>
              <a:rPr lang="en-US" sz="2400" dirty="0">
                <a:solidFill>
                  <a:schemeClr val="accent5">
                    <a:lumMod val="50000"/>
                  </a:schemeClr>
                </a:solidFill>
              </a:rPr>
              <a:t>Match</a:t>
            </a:r>
            <a:r>
              <a:rPr lang="en-US" sz="2400" dirty="0"/>
              <a:t> references to objects</a:t>
            </a:r>
          </a:p>
          <a:p>
            <a:pPr marL="341313" indent="-341313" defTabSz="909638">
              <a:buClr>
                <a:schemeClr val="tx1"/>
              </a:buClr>
              <a:buSzPct val="115000"/>
              <a:buFont typeface="Symbol" pitchFamily="18" charset="2"/>
              <a:buChar char="·"/>
              <a:defRPr/>
            </a:pPr>
            <a:endParaRPr lang="en-US" sz="2800" b="1" dirty="0">
              <a:solidFill>
                <a:srgbClr val="000000"/>
              </a:solidFill>
              <a:effectLst>
                <a:outerShdw blurRad="38100" dist="38100" dir="2700000" algn="tl">
                  <a:srgbClr val="000000">
                    <a:alpha val="43137"/>
                  </a:srgbClr>
                </a:outerShdw>
              </a:effectLst>
            </a:endParaRPr>
          </a:p>
        </p:txBody>
      </p:sp>
      <p:sp>
        <p:nvSpPr>
          <p:cNvPr id="3081" name="Rectangle 8"/>
          <p:cNvSpPr>
            <a:spLocks noChangeArrowheads="1"/>
          </p:cNvSpPr>
          <p:nvPr/>
        </p:nvSpPr>
        <p:spPr bwMode="auto">
          <a:xfrm>
            <a:off x="4191000" y="990600"/>
            <a:ext cx="4953000" cy="2438400"/>
          </a:xfrm>
          <a:prstGeom prst="rect">
            <a:avLst/>
          </a:prstGeom>
          <a:noFill/>
          <a:ln w="9525">
            <a:noFill/>
            <a:miter lim="800000"/>
            <a:headEnd/>
            <a:tailEnd/>
          </a:ln>
        </p:spPr>
        <p:txBody>
          <a:bodyPr lIns="92039" tIns="45289" rIns="92039" bIns="45289"/>
          <a:lstStyle/>
          <a:p>
            <a:pPr marL="341313" indent="-341313" defTabSz="909638">
              <a:spcBef>
                <a:spcPct val="20000"/>
              </a:spcBef>
              <a:buClr>
                <a:schemeClr val="tx1"/>
              </a:buClr>
              <a:buSzPct val="115000"/>
              <a:buFont typeface="Arial" charset="0"/>
              <a:buNone/>
              <a:defRPr/>
            </a:pPr>
            <a:r>
              <a:rPr lang="en-US" sz="2400" b="1" dirty="0">
                <a:solidFill>
                  <a:srgbClr val="0000FF"/>
                </a:solidFill>
                <a:effectLst>
                  <a:outerShdw blurRad="38100" dist="38100" dir="2700000" algn="tl">
                    <a:srgbClr val="000000">
                      <a:alpha val="43137"/>
                    </a:srgbClr>
                  </a:outerShdw>
                </a:effectLst>
              </a:rPr>
              <a:t>     </a:t>
            </a:r>
            <a:r>
              <a:rPr lang="en-US" sz="2800" b="1" dirty="0" smtClean="0"/>
              <a:t>Grouping ER</a:t>
            </a:r>
            <a:endParaRPr lang="en-US" sz="2400" b="1" dirty="0"/>
          </a:p>
          <a:p>
            <a:pPr marL="738188" lvl="1" indent="-284163" defTabSz="909638">
              <a:spcBef>
                <a:spcPct val="20000"/>
              </a:spcBef>
              <a:buClr>
                <a:schemeClr val="tx1"/>
              </a:buClr>
              <a:buSzPct val="100000"/>
              <a:buFont typeface="Arial" charset="0"/>
              <a:buChar char="–"/>
              <a:defRPr/>
            </a:pPr>
            <a:r>
              <a:rPr lang="en-US" sz="2400" dirty="0"/>
              <a:t>No list of objects is given </a:t>
            </a:r>
          </a:p>
          <a:p>
            <a:pPr marL="738188" lvl="1" indent="-284163" defTabSz="909638">
              <a:spcBef>
                <a:spcPct val="20000"/>
              </a:spcBef>
              <a:buClr>
                <a:schemeClr val="tx1"/>
              </a:buClr>
              <a:buSzPct val="100000"/>
              <a:buFont typeface="Arial" charset="0"/>
              <a:buChar char="–"/>
              <a:defRPr/>
            </a:pPr>
            <a:r>
              <a:rPr lang="en-US" sz="2400" dirty="0">
                <a:solidFill>
                  <a:schemeClr val="accent5">
                    <a:lumMod val="50000"/>
                  </a:schemeClr>
                </a:solidFill>
              </a:rPr>
              <a:t>Group</a:t>
            </a:r>
            <a:r>
              <a:rPr lang="en-US" sz="2400" dirty="0"/>
              <a:t> references that </a:t>
            </a:r>
            <a:r>
              <a:rPr lang="en-US" sz="2400" dirty="0" err="1">
                <a:solidFill>
                  <a:schemeClr val="accent5">
                    <a:lumMod val="50000"/>
                  </a:schemeClr>
                </a:solidFill>
              </a:rPr>
              <a:t>corefer</a:t>
            </a:r>
            <a:endParaRPr lang="en-US" sz="2400" dirty="0">
              <a:solidFill>
                <a:schemeClr val="accent5">
                  <a:lumMod val="50000"/>
                </a:schemeClr>
              </a:solidFill>
            </a:endParaRPr>
          </a:p>
          <a:p>
            <a:pPr marL="341313" indent="-341313" defTabSz="909638">
              <a:buClr>
                <a:schemeClr val="tx1"/>
              </a:buClr>
              <a:buSzPct val="115000"/>
              <a:buFont typeface="Symbol" pitchFamily="18" charset="2"/>
              <a:buChar char="·"/>
              <a:defRPr/>
            </a:pPr>
            <a:endParaRPr lang="en-US" sz="2800" b="1" dirty="0">
              <a:solidFill>
                <a:srgbClr val="000000"/>
              </a:solidFill>
              <a:effectLst>
                <a:outerShdw blurRad="38100" dist="38100" dir="2700000" algn="tl">
                  <a:srgbClr val="000000">
                    <a:alpha val="43137"/>
                  </a:srgbClr>
                </a:outerShdw>
              </a:effectLst>
            </a:endParaRPr>
          </a:p>
        </p:txBody>
      </p:sp>
      <p:sp>
        <p:nvSpPr>
          <p:cNvPr id="14" name="Slide Number Placeholder 5"/>
          <p:cNvSpPr txBox="1">
            <a:spLocks/>
          </p:cNvSpPr>
          <p:nvPr/>
        </p:nvSpPr>
        <p:spPr bwMode="auto">
          <a:xfrm>
            <a:off x="7696200" y="6553200"/>
            <a:ext cx="1371600" cy="228600"/>
          </a:xfrm>
          <a:prstGeom prst="rect">
            <a:avLst/>
          </a:prstGeom>
          <a:noFill/>
          <a:ln w="9525">
            <a:noFill/>
            <a:miter lim="800000"/>
            <a:headEnd/>
            <a:tailEnd/>
          </a:ln>
          <a:effectLst/>
        </p:spPr>
        <p:txBody>
          <a:bodyPr vert="horz" wrap="none" lIns="84735" tIns="42368" rIns="84735" bIns="42368" numCol="1" anchor="ctr" anchorCtr="0" compatLnSpc="1">
            <a:prstTxWarp prst="textNoShape">
              <a:avLst/>
            </a:prstTxWarp>
          </a:bodyPr>
          <a:lstStyle/>
          <a:p>
            <a:pPr marL="0" marR="0" lvl="0" indent="0" algn="r" defTabSz="841375" rtl="0" eaLnBrk="0" fontAlgn="base" latinLnBrk="0" hangingPunct="0">
              <a:lnSpc>
                <a:spcPct val="100000"/>
              </a:lnSpc>
              <a:spcBef>
                <a:spcPct val="0"/>
              </a:spcBef>
              <a:spcAft>
                <a:spcPct val="0"/>
              </a:spcAft>
              <a:buClrTx/>
              <a:buSzTx/>
              <a:buFontTx/>
              <a:buNone/>
              <a:tabLst/>
              <a:defRPr/>
            </a:pPr>
            <a:fld id="{DE105D47-3D6E-4E31-AC6D-8DE6975DFD84}" type="slidenum">
              <a:rPr kumimoji="0" lang="en-US" altLang="en-US" sz="900" b="1"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Arial" charset="0"/>
                <a:ea typeface="+mn-ea"/>
                <a:cs typeface="Arial" charset="0"/>
              </a:rPr>
              <a:pPr marL="0" marR="0" lvl="0" indent="0" algn="r" defTabSz="841375" rtl="0" eaLnBrk="0" fontAlgn="base" latinLnBrk="0" hangingPunct="0">
                <a:lnSpc>
                  <a:spcPct val="100000"/>
                </a:lnSpc>
                <a:spcBef>
                  <a:spcPct val="0"/>
                </a:spcBef>
                <a:spcAft>
                  <a:spcPct val="0"/>
                </a:spcAft>
                <a:buClrTx/>
                <a:buSzTx/>
                <a:buFontTx/>
                <a:buNone/>
                <a:tabLst/>
                <a:defRPr/>
              </a:pPr>
              <a:t>33</a:t>
            </a:fld>
            <a:endParaRPr kumimoji="0" lang="en-US" altLang="en-US" sz="9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charset="0"/>
              <a:ea typeface="+mn-ea"/>
              <a:cs typeface="Arial" charset="0"/>
            </a:endParaRPr>
          </a:p>
        </p:txBody>
      </p:sp>
    </p:spTree>
    <p:extLst>
      <p:ext uri="{BB962C8B-B14F-4D97-AF65-F5344CB8AC3E}">
        <p14:creationId xmlns:p14="http://schemas.microsoft.com/office/powerpoint/2010/main" val="11383389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4"/>
          <p:cNvSpPr>
            <a:spLocks noGrp="1" noChangeArrowheads="1"/>
          </p:cNvSpPr>
          <p:nvPr>
            <p:ph type="title"/>
          </p:nvPr>
        </p:nvSpPr>
        <p:spPr/>
        <p:txBody>
          <a:bodyPr/>
          <a:lstStyle/>
          <a:p>
            <a:pPr marL="341313" indent="-341313">
              <a:spcBef>
                <a:spcPct val="20000"/>
              </a:spcBef>
              <a:defRPr/>
            </a:pPr>
            <a:r>
              <a:rPr lang="en-US" b="1" dirty="0"/>
              <a:t>When </a:t>
            </a:r>
            <a:r>
              <a:rPr lang="en-US" b="1" dirty="0" smtClean="0"/>
              <a:t>ER challenge arises</a:t>
            </a:r>
            <a:r>
              <a:rPr lang="en-US" b="1" dirty="0"/>
              <a:t>?</a:t>
            </a:r>
          </a:p>
        </p:txBody>
      </p:sp>
      <p:sp>
        <p:nvSpPr>
          <p:cNvPr id="3076" name="Slide Number Placeholder 7"/>
          <p:cNvSpPr>
            <a:spLocks noGrp="1"/>
          </p:cNvSpPr>
          <p:nvPr>
            <p:ph type="sldNum" sz="quarter" idx="12"/>
          </p:nvPr>
        </p:nvSpPr>
        <p:spPr>
          <a:xfrm>
            <a:off x="7754112" y="6611112"/>
            <a:ext cx="1371600" cy="228600"/>
          </a:xfrm>
        </p:spPr>
        <p:txBody>
          <a:bodyPr/>
          <a:lstStyle/>
          <a:p>
            <a:pPr defTabSz="841375">
              <a:defRPr/>
            </a:pPr>
            <a:fld id="{9EE4C47F-F52E-487B-8318-63351AFA10B1}" type="slidenum">
              <a:rPr lang="en-US" altLang="en-US">
                <a:effectLst>
                  <a:outerShdw blurRad="38100" dist="38100" dir="2700000" algn="tl">
                    <a:srgbClr val="000000">
                      <a:alpha val="43137"/>
                    </a:srgbClr>
                  </a:outerShdw>
                </a:effectLst>
              </a:rPr>
              <a:pPr defTabSz="841375">
                <a:defRPr/>
              </a:pPr>
              <a:t>34</a:t>
            </a:fld>
            <a:endParaRPr lang="en-US" altLang="en-US" dirty="0">
              <a:effectLst>
                <a:outerShdw blurRad="38100" dist="38100" dir="2700000" algn="tl">
                  <a:srgbClr val="000000">
                    <a:alpha val="43137"/>
                  </a:srgbClr>
                </a:outerShdw>
              </a:effectLst>
            </a:endParaRPr>
          </a:p>
        </p:txBody>
      </p:sp>
      <p:sp>
        <p:nvSpPr>
          <p:cNvPr id="19" name="Rectangle 7"/>
          <p:cNvSpPr>
            <a:spLocks noChangeArrowheads="1"/>
          </p:cNvSpPr>
          <p:nvPr/>
        </p:nvSpPr>
        <p:spPr bwMode="auto">
          <a:xfrm>
            <a:off x="-304800" y="1066800"/>
            <a:ext cx="9448800" cy="5638800"/>
          </a:xfrm>
          <a:prstGeom prst="rect">
            <a:avLst/>
          </a:prstGeom>
          <a:noFill/>
          <a:ln w="9525">
            <a:noFill/>
            <a:miter lim="800000"/>
            <a:headEnd/>
            <a:tailEnd/>
          </a:ln>
        </p:spPr>
        <p:txBody>
          <a:bodyPr lIns="92039" tIns="45289" rIns="92039" bIns="45289"/>
          <a:lstStyle/>
          <a:p>
            <a:pPr marL="738188" lvl="1" indent="-284163" defTabSz="909638">
              <a:spcBef>
                <a:spcPct val="20000"/>
              </a:spcBef>
              <a:buClr>
                <a:schemeClr val="tx1"/>
              </a:buClr>
              <a:buSzPct val="100000"/>
              <a:buFont typeface="Wingdings" pitchFamily="2" charset="2"/>
              <a:buChar char="§"/>
              <a:defRPr/>
            </a:pPr>
            <a:r>
              <a:rPr lang="en-US" sz="2400" b="1" dirty="0" smtClean="0"/>
              <a:t>Merging multiple data sources (even structured)</a:t>
            </a:r>
          </a:p>
          <a:p>
            <a:pPr marL="1195388" lvl="2" indent="-284163" defTabSz="909638">
              <a:spcBef>
                <a:spcPct val="20000"/>
              </a:spcBef>
              <a:buClr>
                <a:schemeClr val="tx1"/>
              </a:buClr>
              <a:buSzPct val="100000"/>
              <a:buFont typeface="Arial" charset="0"/>
              <a:buChar char="–"/>
              <a:defRPr/>
            </a:pPr>
            <a:r>
              <a:rPr lang="en-US" sz="2000" dirty="0"/>
              <a:t>“</a:t>
            </a:r>
            <a:r>
              <a:rPr lang="en-US" sz="2000" dirty="0">
                <a:solidFill>
                  <a:srgbClr val="0070C0"/>
                </a:solidFill>
              </a:rPr>
              <a:t>J. Smith</a:t>
            </a:r>
            <a:r>
              <a:rPr lang="en-US" sz="2000" dirty="0"/>
              <a:t>” in </a:t>
            </a:r>
            <a:r>
              <a:rPr lang="en-US" sz="2000" dirty="0" smtClean="0"/>
              <a:t>DataBase1</a:t>
            </a:r>
          </a:p>
          <a:p>
            <a:pPr marL="1195388" lvl="2" indent="-284163" defTabSz="909638">
              <a:spcBef>
                <a:spcPct val="20000"/>
              </a:spcBef>
              <a:buClr>
                <a:schemeClr val="tx1"/>
              </a:buClr>
              <a:buSzPct val="100000"/>
              <a:buFont typeface="Arial" charset="0"/>
              <a:buChar char="–"/>
              <a:defRPr/>
            </a:pPr>
            <a:r>
              <a:rPr lang="en-US" sz="2000" dirty="0"/>
              <a:t>“</a:t>
            </a:r>
            <a:r>
              <a:rPr lang="en-US" sz="2000" dirty="0">
                <a:solidFill>
                  <a:srgbClr val="0070C0"/>
                </a:solidFill>
              </a:rPr>
              <a:t>John Smith</a:t>
            </a:r>
            <a:r>
              <a:rPr lang="en-US" sz="2000" dirty="0"/>
              <a:t>” in DataBase2</a:t>
            </a:r>
          </a:p>
          <a:p>
            <a:pPr marL="1195388" lvl="2" indent="-284163" defTabSz="909638">
              <a:spcBef>
                <a:spcPct val="20000"/>
              </a:spcBef>
              <a:buClr>
                <a:schemeClr val="tx1"/>
              </a:buClr>
              <a:buSzPct val="100000"/>
              <a:buFont typeface="Arial" charset="0"/>
              <a:buChar char="–"/>
              <a:defRPr/>
            </a:pPr>
            <a:r>
              <a:rPr lang="en-US" sz="2000" dirty="0" smtClean="0"/>
              <a:t>Do they co-refer?</a:t>
            </a:r>
          </a:p>
          <a:p>
            <a:pPr marL="738188" lvl="1" indent="-284163" defTabSz="909638">
              <a:spcBef>
                <a:spcPct val="20000"/>
              </a:spcBef>
              <a:buClr>
                <a:schemeClr val="tx1"/>
              </a:buClr>
              <a:buSzPct val="100000"/>
              <a:buFont typeface="Wingdings" pitchFamily="2" charset="2"/>
              <a:buChar char="§"/>
              <a:defRPr/>
            </a:pPr>
            <a:r>
              <a:rPr lang="en-US" sz="2400" b="1" dirty="0" smtClean="0"/>
              <a:t>References to people/objects/organization in raw data</a:t>
            </a:r>
          </a:p>
          <a:p>
            <a:pPr marL="1195388" lvl="2" indent="-284163" defTabSz="909638">
              <a:spcBef>
                <a:spcPct val="20000"/>
              </a:spcBef>
              <a:buClr>
                <a:schemeClr val="tx1"/>
              </a:buClr>
              <a:buSzPct val="100000"/>
              <a:buFont typeface="Arial" charset="0"/>
              <a:buChar char="–"/>
              <a:defRPr/>
            </a:pPr>
            <a:r>
              <a:rPr lang="en-US" sz="2000" dirty="0" smtClean="0"/>
              <a:t>Who is “</a:t>
            </a:r>
            <a:r>
              <a:rPr lang="en-US" sz="2000" dirty="0" smtClean="0">
                <a:solidFill>
                  <a:srgbClr val="0070C0"/>
                </a:solidFill>
              </a:rPr>
              <a:t>J. Smith</a:t>
            </a:r>
            <a:r>
              <a:rPr lang="en-US" sz="2000" dirty="0" smtClean="0"/>
              <a:t>” mentioned as an author of a publication?</a:t>
            </a:r>
          </a:p>
          <a:p>
            <a:pPr marL="738188" lvl="1" indent="-284163" defTabSz="909638">
              <a:spcBef>
                <a:spcPct val="20000"/>
              </a:spcBef>
              <a:buClr>
                <a:schemeClr val="tx1"/>
              </a:buClr>
              <a:buSzPct val="100000"/>
              <a:buFont typeface="Wingdings" pitchFamily="2" charset="2"/>
              <a:buChar char="§"/>
              <a:defRPr/>
            </a:pPr>
            <a:r>
              <a:rPr lang="en-US" sz="2400" b="1" dirty="0" smtClean="0"/>
              <a:t>Location ambiguity</a:t>
            </a:r>
          </a:p>
          <a:p>
            <a:pPr marL="1195388" lvl="2" indent="-284163" defTabSz="909638">
              <a:spcBef>
                <a:spcPct val="20000"/>
              </a:spcBef>
              <a:buClr>
                <a:schemeClr val="tx1"/>
              </a:buClr>
              <a:buSzPct val="100000"/>
              <a:buFont typeface="Arial" charset="0"/>
              <a:buChar char="–"/>
              <a:defRPr/>
            </a:pPr>
            <a:r>
              <a:rPr lang="en-US" sz="2000" dirty="0" smtClean="0">
                <a:solidFill>
                  <a:srgbClr val="000000"/>
                </a:solidFill>
              </a:rPr>
              <a:t>“</a:t>
            </a:r>
            <a:r>
              <a:rPr lang="en-US" sz="2000" dirty="0" smtClean="0">
                <a:solidFill>
                  <a:srgbClr val="0070C0"/>
                </a:solidFill>
              </a:rPr>
              <a:t>Washington</a:t>
            </a:r>
            <a:r>
              <a:rPr lang="en-US" sz="2000" dirty="0" smtClean="0">
                <a:solidFill>
                  <a:srgbClr val="000000"/>
                </a:solidFill>
              </a:rPr>
              <a:t>” (D.C.? WA? Other?)</a:t>
            </a:r>
          </a:p>
          <a:p>
            <a:pPr marL="738188" lvl="1" indent="-284163" defTabSz="909638">
              <a:spcBef>
                <a:spcPct val="20000"/>
              </a:spcBef>
              <a:buClr>
                <a:schemeClr val="tx1"/>
              </a:buClr>
              <a:buSzPct val="100000"/>
              <a:buFont typeface="Wingdings" pitchFamily="2" charset="2"/>
              <a:buChar char="§"/>
              <a:defRPr/>
            </a:pPr>
            <a:r>
              <a:rPr lang="en-US" sz="2400" b="1" dirty="0" smtClean="0">
                <a:solidFill>
                  <a:srgbClr val="000000"/>
                </a:solidFill>
              </a:rPr>
              <a:t>Automated extraction from text</a:t>
            </a:r>
          </a:p>
          <a:p>
            <a:pPr marL="1195388" lvl="2" indent="-284163" defTabSz="909638">
              <a:spcBef>
                <a:spcPct val="20000"/>
              </a:spcBef>
              <a:buClr>
                <a:schemeClr val="tx1"/>
              </a:buClr>
              <a:buSzPct val="100000"/>
              <a:buFont typeface="Arial" charset="0"/>
              <a:buChar char="–"/>
              <a:defRPr/>
            </a:pPr>
            <a:r>
              <a:rPr lang="en-US" sz="2000" dirty="0" smtClean="0"/>
              <a:t>“He’s got his </a:t>
            </a:r>
            <a:r>
              <a:rPr lang="en-US" sz="2000" dirty="0" smtClean="0">
                <a:solidFill>
                  <a:srgbClr val="0070C0"/>
                </a:solidFill>
              </a:rPr>
              <a:t>PhD/BS</a:t>
            </a:r>
            <a:r>
              <a:rPr lang="en-US" sz="2000" dirty="0" smtClean="0"/>
              <a:t> from </a:t>
            </a:r>
            <a:r>
              <a:rPr lang="en-US" sz="2000" dirty="0" smtClean="0">
                <a:solidFill>
                  <a:srgbClr val="0070C0"/>
                </a:solidFill>
              </a:rPr>
              <a:t>UCSD</a:t>
            </a:r>
            <a:r>
              <a:rPr lang="en-US" sz="2000" dirty="0" smtClean="0"/>
              <a:t> and </a:t>
            </a:r>
            <a:r>
              <a:rPr lang="en-US" sz="2000" dirty="0" smtClean="0">
                <a:solidFill>
                  <a:srgbClr val="0070C0"/>
                </a:solidFill>
              </a:rPr>
              <a:t>UCLA </a:t>
            </a:r>
            <a:r>
              <a:rPr lang="en-US" sz="2000" dirty="0" smtClean="0"/>
              <a:t>respectively.”</a:t>
            </a:r>
            <a:r>
              <a:rPr lang="en-US" sz="2000" dirty="0" smtClean="0">
                <a:solidFill>
                  <a:srgbClr val="000000"/>
                </a:solidFill>
              </a:rPr>
              <a:t> </a:t>
            </a:r>
          </a:p>
          <a:p>
            <a:pPr marL="1195388" lvl="2" indent="-284163" defTabSz="909638">
              <a:spcBef>
                <a:spcPct val="20000"/>
              </a:spcBef>
              <a:buClr>
                <a:schemeClr val="tx1"/>
              </a:buClr>
              <a:buSzPct val="100000"/>
              <a:buFont typeface="Arial" charset="0"/>
              <a:buChar char="–"/>
              <a:defRPr/>
            </a:pPr>
            <a:r>
              <a:rPr lang="en-US" sz="2000" dirty="0" smtClean="0">
                <a:solidFill>
                  <a:srgbClr val="000000"/>
                </a:solidFill>
              </a:rPr>
              <a:t>PhD: UCSD or UCLA?</a:t>
            </a:r>
          </a:p>
          <a:p>
            <a:pPr marL="738188" lvl="1" indent="-284163" defTabSz="909638">
              <a:spcBef>
                <a:spcPct val="20000"/>
              </a:spcBef>
              <a:buClr>
                <a:schemeClr val="tx1"/>
              </a:buClr>
              <a:buSzPct val="100000"/>
              <a:buFont typeface="Wingdings" pitchFamily="2" charset="2"/>
              <a:buChar char="§"/>
              <a:defRPr/>
            </a:pPr>
            <a:r>
              <a:rPr lang="en-US" sz="2400" b="1" dirty="0" smtClean="0">
                <a:solidFill>
                  <a:srgbClr val="000000"/>
                </a:solidFill>
              </a:rPr>
              <a:t>Natural Language Processing (NLP) </a:t>
            </a:r>
          </a:p>
          <a:p>
            <a:pPr marL="1254125" lvl="2" indent="-342900" defTabSz="909638">
              <a:spcBef>
                <a:spcPct val="20000"/>
              </a:spcBef>
              <a:buClr>
                <a:schemeClr val="tx1"/>
              </a:buClr>
              <a:buSzPct val="120000"/>
              <a:buFont typeface="Arial" pitchFamily="34" charset="0"/>
              <a:buChar char="−"/>
              <a:defRPr/>
            </a:pPr>
            <a:r>
              <a:rPr lang="en-US" sz="2000" dirty="0" smtClean="0">
                <a:solidFill>
                  <a:srgbClr val="000000"/>
                </a:solidFill>
              </a:rPr>
              <a:t>“</a:t>
            </a:r>
            <a:r>
              <a:rPr lang="en-US" sz="2000" dirty="0" smtClean="0">
                <a:solidFill>
                  <a:srgbClr val="0070C0"/>
                </a:solidFill>
              </a:rPr>
              <a:t>John</a:t>
            </a:r>
            <a:r>
              <a:rPr lang="en-US" sz="2000" dirty="0" smtClean="0">
                <a:solidFill>
                  <a:srgbClr val="000000"/>
                </a:solidFill>
              </a:rPr>
              <a:t> met </a:t>
            </a:r>
            <a:r>
              <a:rPr lang="en-US" sz="2000" dirty="0" smtClean="0">
                <a:solidFill>
                  <a:srgbClr val="0070C0"/>
                </a:solidFill>
              </a:rPr>
              <a:t>Jim</a:t>
            </a:r>
            <a:r>
              <a:rPr lang="en-US" sz="2000" dirty="0" smtClean="0">
                <a:solidFill>
                  <a:srgbClr val="000000"/>
                </a:solidFill>
              </a:rPr>
              <a:t> and then </a:t>
            </a:r>
            <a:r>
              <a:rPr lang="en-US" sz="2000" b="1" dirty="0" smtClean="0">
                <a:solidFill>
                  <a:srgbClr val="0070C0"/>
                </a:solidFill>
              </a:rPr>
              <a:t>he</a:t>
            </a:r>
            <a:r>
              <a:rPr lang="en-US" sz="2000" dirty="0" smtClean="0">
                <a:solidFill>
                  <a:srgbClr val="000000"/>
                </a:solidFill>
              </a:rPr>
              <a:t> went to school” </a:t>
            </a:r>
          </a:p>
          <a:p>
            <a:pPr marL="1254125" lvl="2" indent="-342900" defTabSz="909638">
              <a:spcBef>
                <a:spcPct val="20000"/>
              </a:spcBef>
              <a:buClr>
                <a:schemeClr val="tx1"/>
              </a:buClr>
              <a:buSzPct val="120000"/>
              <a:buFont typeface="Arial" pitchFamily="34" charset="0"/>
              <a:buChar char="−"/>
              <a:defRPr/>
            </a:pPr>
            <a:r>
              <a:rPr lang="en-US" sz="2000" dirty="0" smtClean="0">
                <a:solidFill>
                  <a:srgbClr val="000000"/>
                </a:solidFill>
              </a:rPr>
              <a:t>“he”: John or Jim?</a:t>
            </a:r>
            <a:endParaRPr lang="en-US" sz="2000" dirty="0">
              <a:solidFill>
                <a:srgbClr val="000000"/>
              </a:solidFill>
            </a:endParaRPr>
          </a:p>
        </p:txBody>
      </p:sp>
    </p:spTree>
    <p:extLst>
      <p:ext uri="{BB962C8B-B14F-4D97-AF65-F5344CB8AC3E}">
        <p14:creationId xmlns:p14="http://schemas.microsoft.com/office/powerpoint/2010/main" val="41065487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rot="16200000">
            <a:off x="5451348" y="2624868"/>
            <a:ext cx="1066800" cy="584200"/>
          </a:xfrm>
          <a:prstGeom prst="rect">
            <a:avLst/>
          </a:prstGeom>
          <a:noFill/>
        </p:spPr>
        <p:txBody>
          <a:bodyPr wrap="square">
            <a:spAutoFit/>
          </a:bodyPr>
          <a:lstStyle/>
          <a:p>
            <a:pPr algn="ctr">
              <a:defRPr/>
            </a:pPr>
            <a:r>
              <a:rPr lang="en-US" sz="3200" dirty="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sp>
        <p:nvSpPr>
          <p:cNvPr id="5123" name="Slide Number Placeholder 6"/>
          <p:cNvSpPr>
            <a:spLocks noGrp="1"/>
          </p:cNvSpPr>
          <p:nvPr>
            <p:ph type="sldNum" sz="quarter" idx="12"/>
          </p:nvPr>
        </p:nvSpPr>
        <p:spPr/>
        <p:txBody>
          <a:bodyPr/>
          <a:lstStyle/>
          <a:p>
            <a:pPr defTabSz="841375">
              <a:defRPr/>
            </a:pPr>
            <a:fld id="{0FC211EA-9377-4E34-9CBC-754216B6DD19}" type="slidenum">
              <a:rPr lang="en-US" altLang="en-US"/>
              <a:pPr defTabSz="841375">
                <a:defRPr/>
              </a:pPr>
              <a:t>35</a:t>
            </a:fld>
            <a:endParaRPr lang="en-US" altLang="en-US"/>
          </a:p>
        </p:txBody>
      </p:sp>
      <p:sp>
        <p:nvSpPr>
          <p:cNvPr id="5125" name="Rectangle 3"/>
          <p:cNvSpPr>
            <a:spLocks noGrp="1" noChangeArrowheads="1"/>
          </p:cNvSpPr>
          <p:nvPr>
            <p:ph type="title"/>
          </p:nvPr>
        </p:nvSpPr>
        <p:spPr/>
        <p:txBody>
          <a:bodyPr/>
          <a:lstStyle/>
          <a:p>
            <a:pPr eaLnBrk="1" hangingPunct="1">
              <a:defRPr/>
            </a:pPr>
            <a:r>
              <a:rPr lang="en-US" b="1" dirty="0" smtClean="0"/>
              <a:t>Heads up: Traditional Approach to ER</a:t>
            </a:r>
          </a:p>
        </p:txBody>
      </p:sp>
      <p:sp>
        <p:nvSpPr>
          <p:cNvPr id="3078" name="Text Box 5"/>
          <p:cNvSpPr txBox="1">
            <a:spLocks noChangeArrowheads="1"/>
          </p:cNvSpPr>
          <p:nvPr/>
        </p:nvSpPr>
        <p:spPr bwMode="auto">
          <a:xfrm>
            <a:off x="76200" y="4629090"/>
            <a:ext cx="8961120" cy="592138"/>
          </a:xfrm>
          <a:prstGeom prst="rect">
            <a:avLst/>
          </a:prstGeom>
          <a:noFill/>
          <a:ln w="9525">
            <a:noFill/>
            <a:miter lim="800000"/>
            <a:headEnd/>
            <a:tailEnd/>
          </a:ln>
        </p:spPr>
        <p:txBody>
          <a:bodyPr wrap="square" lIns="100012" tIns="49212" rIns="100012" bIns="49212">
            <a:spAutoFit/>
          </a:bodyPr>
          <a:lstStyle/>
          <a:p>
            <a:pPr algn="ctr" defTabSz="912813" eaLnBrk="0" hangingPunct="0">
              <a:spcBef>
                <a:spcPct val="50000"/>
              </a:spcBef>
              <a:defRPr/>
            </a:pPr>
            <a:r>
              <a:rPr lang="en-US" sz="3200" i="1" dirty="0">
                <a:latin typeface="Times New Roman" pitchFamily="18" charset="0"/>
              </a:rPr>
              <a:t>s </a:t>
            </a:r>
            <a:r>
              <a:rPr lang="en-US" sz="3200" dirty="0" smtClean="0">
                <a:latin typeface="Times New Roman" pitchFamily="18" charset="0"/>
              </a:rPr>
              <a:t>(</a:t>
            </a:r>
            <a:r>
              <a:rPr lang="en-US" sz="3200" i="1" dirty="0" err="1" smtClean="0">
                <a:latin typeface="Times New Roman" pitchFamily="18" charset="0"/>
              </a:rPr>
              <a:t>u,v</a:t>
            </a:r>
            <a:r>
              <a:rPr lang="en-US" sz="3200" dirty="0" smtClean="0">
                <a:latin typeface="Times New Roman" pitchFamily="18" charset="0"/>
              </a:rPr>
              <a:t>) </a:t>
            </a:r>
            <a:r>
              <a:rPr lang="en-US" sz="3200" dirty="0">
                <a:latin typeface="Times New Roman" pitchFamily="18" charset="0"/>
              </a:rPr>
              <a:t>= </a:t>
            </a:r>
            <a:r>
              <a:rPr lang="en-US" sz="3200" i="1" dirty="0">
                <a:latin typeface="Times New Roman" pitchFamily="18" charset="0"/>
              </a:rPr>
              <a:t>f </a:t>
            </a:r>
            <a:r>
              <a:rPr lang="en-US" sz="3200" dirty="0" smtClean="0">
                <a:latin typeface="Times New Roman" pitchFamily="18" charset="0"/>
              </a:rPr>
              <a:t>(</a:t>
            </a:r>
            <a:r>
              <a:rPr lang="en-US" sz="3200" i="1" dirty="0" err="1" smtClean="0">
                <a:latin typeface="Times New Roman" pitchFamily="18" charset="0"/>
              </a:rPr>
              <a:t>u,v</a:t>
            </a:r>
            <a:r>
              <a:rPr lang="en-US" sz="3200" dirty="0" smtClean="0">
                <a:latin typeface="Times New Roman" pitchFamily="18" charset="0"/>
              </a:rPr>
              <a:t>)</a:t>
            </a:r>
            <a:endParaRPr lang="en-US" sz="3200" dirty="0">
              <a:latin typeface="Times New Roman" pitchFamily="18" charset="0"/>
            </a:endParaRPr>
          </a:p>
        </p:txBody>
      </p:sp>
      <p:pic>
        <p:nvPicPr>
          <p:cNvPr id="15376" name="Picture 3"/>
          <p:cNvPicPr>
            <a:picLocks noChangeAspect="1" noChangeArrowheads="1"/>
          </p:cNvPicPr>
          <p:nvPr/>
        </p:nvPicPr>
        <p:blipFill>
          <a:blip r:embed="rId2"/>
          <a:srcRect/>
          <a:stretch>
            <a:fillRect/>
          </a:stretch>
        </p:blipFill>
        <p:spPr bwMode="auto">
          <a:xfrm>
            <a:off x="304800" y="1805920"/>
            <a:ext cx="155575" cy="457200"/>
          </a:xfrm>
          <a:prstGeom prst="rect">
            <a:avLst/>
          </a:prstGeom>
          <a:noFill/>
          <a:ln w="9525">
            <a:noFill/>
            <a:miter lim="800000"/>
            <a:headEnd/>
            <a:tailEnd/>
          </a:ln>
        </p:spPr>
      </p:pic>
      <p:pic>
        <p:nvPicPr>
          <p:cNvPr id="15377" name="Picture 4"/>
          <p:cNvPicPr>
            <a:picLocks noChangeAspect="1" noChangeArrowheads="1"/>
          </p:cNvPicPr>
          <p:nvPr/>
        </p:nvPicPr>
        <p:blipFill>
          <a:blip r:embed="rId3"/>
          <a:srcRect/>
          <a:stretch>
            <a:fillRect/>
          </a:stretch>
        </p:blipFill>
        <p:spPr bwMode="auto">
          <a:xfrm>
            <a:off x="304800" y="3450368"/>
            <a:ext cx="179387" cy="457200"/>
          </a:xfrm>
          <a:prstGeom prst="rect">
            <a:avLst/>
          </a:prstGeom>
          <a:noFill/>
          <a:ln w="9525">
            <a:noFill/>
            <a:miter lim="800000"/>
            <a:headEnd/>
            <a:tailEnd/>
          </a:ln>
        </p:spPr>
      </p:pic>
      <p:sp>
        <p:nvSpPr>
          <p:cNvPr id="15378" name="TextBox 11"/>
          <p:cNvSpPr txBox="1">
            <a:spLocks noChangeArrowheads="1"/>
          </p:cNvSpPr>
          <p:nvPr/>
        </p:nvSpPr>
        <p:spPr bwMode="auto">
          <a:xfrm>
            <a:off x="533400" y="1752600"/>
            <a:ext cx="304800" cy="523220"/>
          </a:xfrm>
          <a:prstGeom prst="rect">
            <a:avLst/>
          </a:prstGeom>
          <a:noFill/>
          <a:ln w="9525">
            <a:noFill/>
            <a:miter lim="800000"/>
            <a:headEnd/>
            <a:tailEnd/>
          </a:ln>
        </p:spPr>
        <p:txBody>
          <a:bodyPr>
            <a:spAutoFit/>
          </a:bodyPr>
          <a:lstStyle/>
          <a:p>
            <a:pPr algn="ctr"/>
            <a:r>
              <a:rPr lang="en-US" sz="2800" i="1" dirty="0" smtClean="0">
                <a:latin typeface="Times New Roman" pitchFamily="18" charset="0"/>
                <a:cs typeface="Times New Roman" pitchFamily="18" charset="0"/>
              </a:rPr>
              <a:t>u</a:t>
            </a:r>
            <a:endParaRPr lang="en-US" sz="2800" i="1" dirty="0">
              <a:latin typeface="Times New Roman" pitchFamily="18" charset="0"/>
              <a:cs typeface="Times New Roman" pitchFamily="18" charset="0"/>
            </a:endParaRPr>
          </a:p>
        </p:txBody>
      </p:sp>
      <p:sp>
        <p:nvSpPr>
          <p:cNvPr id="15379" name="TextBox 12"/>
          <p:cNvSpPr txBox="1">
            <a:spLocks noChangeArrowheads="1"/>
          </p:cNvSpPr>
          <p:nvPr/>
        </p:nvSpPr>
        <p:spPr bwMode="auto">
          <a:xfrm>
            <a:off x="533400" y="3429000"/>
            <a:ext cx="304800" cy="523220"/>
          </a:xfrm>
          <a:prstGeom prst="rect">
            <a:avLst/>
          </a:prstGeom>
          <a:noFill/>
          <a:ln w="9525">
            <a:noFill/>
            <a:miter lim="800000"/>
            <a:headEnd/>
            <a:tailEnd/>
          </a:ln>
        </p:spPr>
        <p:txBody>
          <a:bodyPr>
            <a:spAutoFit/>
          </a:bodyPr>
          <a:lstStyle/>
          <a:p>
            <a:pPr algn="ctr"/>
            <a:r>
              <a:rPr lang="en-US" sz="2800" i="1" dirty="0" smtClean="0">
                <a:latin typeface="Times New Roman" pitchFamily="18" charset="0"/>
                <a:cs typeface="Times New Roman" pitchFamily="18" charset="0"/>
              </a:rPr>
              <a:t>v</a:t>
            </a:r>
            <a:endParaRPr lang="en-US" sz="2800" i="1" dirty="0">
              <a:latin typeface="Times New Roman" pitchFamily="18" charset="0"/>
              <a:cs typeface="Times New Roman" pitchFamily="18" charset="0"/>
            </a:endParaRPr>
          </a:p>
        </p:txBody>
      </p:sp>
      <p:sp>
        <p:nvSpPr>
          <p:cNvPr id="14" name="Rectangle 13"/>
          <p:cNvSpPr/>
          <p:nvPr/>
        </p:nvSpPr>
        <p:spPr bwMode="auto">
          <a:xfrm>
            <a:off x="914400" y="1828800"/>
            <a:ext cx="1371600" cy="381000"/>
          </a:xfrm>
          <a:prstGeom prst="rect">
            <a:avLst/>
          </a:prstGeom>
          <a:solidFill>
            <a:srgbClr val="FFAFA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dirty="0" smtClean="0"/>
              <a:t>Chen Li	</a:t>
            </a:r>
            <a:endParaRPr lang="en-US" dirty="0"/>
          </a:p>
        </p:txBody>
      </p:sp>
      <p:sp>
        <p:nvSpPr>
          <p:cNvPr id="15" name="Rectangle 14"/>
          <p:cNvSpPr/>
          <p:nvPr/>
        </p:nvSpPr>
        <p:spPr bwMode="auto">
          <a:xfrm>
            <a:off x="914400" y="3581400"/>
            <a:ext cx="1371600" cy="381000"/>
          </a:xfrm>
          <a:prstGeom prst="rect">
            <a:avLst/>
          </a:prstGeom>
          <a:solidFill>
            <a:srgbClr val="A7D9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dirty="0" smtClean="0"/>
              <a:t>C. Li</a:t>
            </a:r>
            <a:endParaRPr lang="en-US" dirty="0"/>
          </a:p>
        </p:txBody>
      </p:sp>
      <p:sp>
        <p:nvSpPr>
          <p:cNvPr id="25" name="Rectangle 24"/>
          <p:cNvSpPr/>
          <p:nvPr/>
        </p:nvSpPr>
        <p:spPr bwMode="auto">
          <a:xfrm>
            <a:off x="2286000" y="1828800"/>
            <a:ext cx="1371600" cy="381000"/>
          </a:xfrm>
          <a:prstGeom prst="rect">
            <a:avLst/>
          </a:prstGeom>
          <a:solidFill>
            <a:srgbClr val="FFAFA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dirty="0" smtClean="0"/>
              <a:t>Prof.</a:t>
            </a:r>
            <a:endParaRPr lang="en-US" dirty="0"/>
          </a:p>
        </p:txBody>
      </p:sp>
      <p:sp>
        <p:nvSpPr>
          <p:cNvPr id="26" name="Rectangle 25"/>
          <p:cNvSpPr/>
          <p:nvPr/>
        </p:nvSpPr>
        <p:spPr bwMode="auto">
          <a:xfrm>
            <a:off x="2286000" y="3581400"/>
            <a:ext cx="1371600" cy="381000"/>
          </a:xfrm>
          <a:prstGeom prst="rect">
            <a:avLst/>
          </a:prstGeom>
          <a:solidFill>
            <a:srgbClr val="A7D9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dirty="0" smtClean="0"/>
              <a:t>Professor</a:t>
            </a:r>
            <a:endParaRPr lang="en-US" dirty="0"/>
          </a:p>
        </p:txBody>
      </p:sp>
      <p:sp>
        <p:nvSpPr>
          <p:cNvPr id="27" name="Rectangle 26"/>
          <p:cNvSpPr/>
          <p:nvPr/>
        </p:nvSpPr>
        <p:spPr bwMode="auto">
          <a:xfrm>
            <a:off x="3657600" y="1828800"/>
            <a:ext cx="1371600" cy="381000"/>
          </a:xfrm>
          <a:prstGeom prst="rect">
            <a:avLst/>
          </a:prstGeom>
          <a:solidFill>
            <a:srgbClr val="FFAFA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dirty="0" smtClean="0"/>
              <a:t>UC Irvine</a:t>
            </a:r>
            <a:endParaRPr lang="en-US" dirty="0"/>
          </a:p>
        </p:txBody>
      </p:sp>
      <p:sp>
        <p:nvSpPr>
          <p:cNvPr id="28" name="Rectangle 27"/>
          <p:cNvSpPr/>
          <p:nvPr/>
        </p:nvSpPr>
        <p:spPr bwMode="auto">
          <a:xfrm>
            <a:off x="3657600" y="3581400"/>
            <a:ext cx="1371600" cy="381000"/>
          </a:xfrm>
          <a:prstGeom prst="rect">
            <a:avLst/>
          </a:prstGeom>
          <a:solidFill>
            <a:srgbClr val="A7D9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dirty="0" smtClean="0"/>
              <a:t>UCI</a:t>
            </a:r>
            <a:endParaRPr lang="en-US" dirty="0"/>
          </a:p>
        </p:txBody>
      </p:sp>
      <p:sp>
        <p:nvSpPr>
          <p:cNvPr id="29" name="Rectangle 28"/>
          <p:cNvSpPr/>
          <p:nvPr/>
        </p:nvSpPr>
        <p:spPr bwMode="auto">
          <a:xfrm>
            <a:off x="5029200" y="1828800"/>
            <a:ext cx="1905000" cy="381000"/>
          </a:xfrm>
          <a:prstGeom prst="rect">
            <a:avLst/>
          </a:prstGeom>
          <a:solidFill>
            <a:srgbClr val="FFAFA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sz="1400" dirty="0" err="1" smtClean="0"/>
              <a:t>lichen@uci.edu</a:t>
            </a:r>
            <a:endParaRPr lang="en-US" dirty="0"/>
          </a:p>
        </p:txBody>
      </p:sp>
      <p:sp>
        <p:nvSpPr>
          <p:cNvPr id="30" name="Rectangle 29"/>
          <p:cNvSpPr/>
          <p:nvPr/>
        </p:nvSpPr>
        <p:spPr bwMode="auto">
          <a:xfrm>
            <a:off x="5032248" y="3581400"/>
            <a:ext cx="1905000" cy="381000"/>
          </a:xfrm>
          <a:prstGeom prst="rect">
            <a:avLst/>
          </a:prstGeom>
          <a:solidFill>
            <a:srgbClr val="A7D9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sz="1200" b="1" dirty="0" err="1" smtClean="0"/>
              <a:t>chenli</a:t>
            </a:r>
            <a:r>
              <a:rPr lang="en-US" sz="1200" b="1" dirty="0" smtClean="0"/>
              <a:t> @ </a:t>
            </a:r>
            <a:r>
              <a:rPr lang="en-US" sz="1200" b="1" dirty="0" err="1" smtClean="0"/>
              <a:t>ics</a:t>
            </a:r>
            <a:r>
              <a:rPr lang="en-US" sz="1200" b="1" dirty="0" smtClean="0"/>
              <a:t> D uci.edu</a:t>
            </a:r>
            <a:endParaRPr lang="en-US" sz="1200" b="1" dirty="0"/>
          </a:p>
        </p:txBody>
      </p:sp>
      <p:cxnSp>
        <p:nvCxnSpPr>
          <p:cNvPr id="32" name="Straight Arrow Connector 31"/>
          <p:cNvCxnSpPr>
            <a:stCxn id="61" idx="1"/>
          </p:cNvCxnSpPr>
          <p:nvPr/>
        </p:nvCxnSpPr>
        <p:spPr bwMode="auto">
          <a:xfrm flipV="1">
            <a:off x="1649984" y="2363788"/>
            <a:ext cx="0" cy="1122923"/>
          </a:xfrm>
          <a:prstGeom prst="straightConnector1">
            <a:avLst/>
          </a:prstGeom>
          <a:solidFill>
            <a:schemeClr val="bg1"/>
          </a:solidFill>
          <a:ln w="12700" cap="flat" cmpd="sng" algn="ctr">
            <a:solidFill>
              <a:schemeClr val="tx1"/>
            </a:solidFill>
            <a:prstDash val="solid"/>
            <a:round/>
            <a:headEnd type="stealth" w="lg" len="lg"/>
            <a:tailEnd type="stealth" w="lg" len="lg"/>
          </a:ln>
          <a:effectLst>
            <a:outerShdw blurRad="50800" dist="38100" dir="2700000" algn="tl" rotWithShape="0">
              <a:prstClr val="black">
                <a:alpha val="40000"/>
              </a:prstClr>
            </a:outerShdw>
          </a:effectLst>
        </p:spPr>
      </p:cxnSp>
      <p:cxnSp>
        <p:nvCxnSpPr>
          <p:cNvPr id="47" name="Straight Arrow Connector 46"/>
          <p:cNvCxnSpPr/>
          <p:nvPr/>
        </p:nvCxnSpPr>
        <p:spPr bwMode="auto">
          <a:xfrm flipV="1">
            <a:off x="2895600" y="2363788"/>
            <a:ext cx="0" cy="1094862"/>
          </a:xfrm>
          <a:prstGeom prst="straightConnector1">
            <a:avLst/>
          </a:prstGeom>
          <a:solidFill>
            <a:schemeClr val="bg1"/>
          </a:solidFill>
          <a:ln w="12700" cap="flat" cmpd="sng" algn="ctr">
            <a:solidFill>
              <a:schemeClr val="tx1"/>
            </a:solidFill>
            <a:prstDash val="solid"/>
            <a:round/>
            <a:headEnd type="stealth" w="lg" len="lg"/>
            <a:tailEnd type="stealth" w="lg" len="lg"/>
          </a:ln>
          <a:effectLst>
            <a:outerShdw blurRad="50800" dist="38100" dir="2700000" algn="tl" rotWithShape="0">
              <a:prstClr val="black">
                <a:alpha val="40000"/>
              </a:prstClr>
            </a:outerShdw>
          </a:effectLst>
        </p:spPr>
      </p:cxnSp>
      <p:cxnSp>
        <p:nvCxnSpPr>
          <p:cNvPr id="48" name="Straight Arrow Connector 47"/>
          <p:cNvCxnSpPr>
            <a:stCxn id="63" idx="3"/>
            <a:endCxn id="63" idx="1"/>
          </p:cNvCxnSpPr>
          <p:nvPr/>
        </p:nvCxnSpPr>
        <p:spPr bwMode="auto">
          <a:xfrm>
            <a:off x="4356100" y="2391850"/>
            <a:ext cx="0" cy="1066800"/>
          </a:xfrm>
          <a:prstGeom prst="straightConnector1">
            <a:avLst/>
          </a:prstGeom>
          <a:solidFill>
            <a:schemeClr val="bg1"/>
          </a:solidFill>
          <a:ln w="12700" cap="flat" cmpd="sng" algn="ctr">
            <a:solidFill>
              <a:schemeClr val="tx1"/>
            </a:solidFill>
            <a:prstDash val="solid"/>
            <a:round/>
            <a:headEnd type="stealth" w="lg" len="lg"/>
            <a:tailEnd type="stealth" w="lg" len="lg"/>
          </a:ln>
          <a:effectLst>
            <a:outerShdw blurRad="50800" dist="38100" dir="2700000" algn="tl" rotWithShape="0">
              <a:prstClr val="black">
                <a:alpha val="40000"/>
              </a:prstClr>
            </a:outerShdw>
          </a:effectLst>
        </p:spPr>
      </p:cxnSp>
      <p:cxnSp>
        <p:nvCxnSpPr>
          <p:cNvPr id="49" name="Straight Arrow Connector 48"/>
          <p:cNvCxnSpPr>
            <a:stCxn id="64" idx="1"/>
          </p:cNvCxnSpPr>
          <p:nvPr/>
        </p:nvCxnSpPr>
        <p:spPr bwMode="auto">
          <a:xfrm flipV="1">
            <a:off x="5984748" y="2418885"/>
            <a:ext cx="12192" cy="1031483"/>
          </a:xfrm>
          <a:prstGeom prst="straightConnector1">
            <a:avLst/>
          </a:prstGeom>
          <a:solidFill>
            <a:schemeClr val="bg1"/>
          </a:solidFill>
          <a:ln w="12700" cap="flat" cmpd="sng" algn="ctr">
            <a:solidFill>
              <a:schemeClr val="tx1"/>
            </a:solidFill>
            <a:prstDash val="solid"/>
            <a:round/>
            <a:headEnd type="stealth" w="lg" len="lg"/>
            <a:tailEnd type="stealth" w="lg" len="lg"/>
          </a:ln>
          <a:effectLst>
            <a:outerShdw blurRad="50800" dist="38100" dir="2700000" algn="tl" rotWithShape="0">
              <a:prstClr val="black">
                <a:alpha val="40000"/>
              </a:prstClr>
            </a:outerShdw>
          </a:effectLst>
        </p:spPr>
      </p:cxnSp>
      <p:sp>
        <p:nvSpPr>
          <p:cNvPr id="61" name="TextBox 60"/>
          <p:cNvSpPr txBox="1"/>
          <p:nvPr/>
        </p:nvSpPr>
        <p:spPr>
          <a:xfrm rot="16200000">
            <a:off x="1116584" y="2661211"/>
            <a:ext cx="1066800" cy="584200"/>
          </a:xfrm>
          <a:prstGeom prst="rect">
            <a:avLst/>
          </a:prstGeom>
          <a:noFill/>
        </p:spPr>
        <p:txBody>
          <a:bodyPr wrap="square">
            <a:spAutoFit/>
          </a:bodyPr>
          <a:lstStyle/>
          <a:p>
            <a:pPr algn="ctr">
              <a:defRPr/>
            </a:pPr>
            <a:r>
              <a:rPr lang="en-US" sz="3200" dirty="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sp>
        <p:nvSpPr>
          <p:cNvPr id="62" name="TextBox 61"/>
          <p:cNvSpPr txBox="1"/>
          <p:nvPr/>
        </p:nvSpPr>
        <p:spPr>
          <a:xfrm rot="16200000">
            <a:off x="2349500" y="2633149"/>
            <a:ext cx="1066800" cy="584200"/>
          </a:xfrm>
          <a:prstGeom prst="rect">
            <a:avLst/>
          </a:prstGeom>
          <a:noFill/>
        </p:spPr>
        <p:txBody>
          <a:bodyPr wrap="square">
            <a:spAutoFit/>
          </a:bodyPr>
          <a:lstStyle/>
          <a:p>
            <a:pPr algn="ctr">
              <a:defRPr/>
            </a:pPr>
            <a:r>
              <a:rPr lang="en-US" sz="3200" dirty="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sp>
        <p:nvSpPr>
          <p:cNvPr id="63" name="TextBox 62"/>
          <p:cNvSpPr txBox="1"/>
          <p:nvPr/>
        </p:nvSpPr>
        <p:spPr>
          <a:xfrm rot="16200000">
            <a:off x="3822700" y="2633150"/>
            <a:ext cx="1066800" cy="584200"/>
          </a:xfrm>
          <a:prstGeom prst="rect">
            <a:avLst/>
          </a:prstGeom>
          <a:noFill/>
        </p:spPr>
        <p:txBody>
          <a:bodyPr wrap="square">
            <a:spAutoFit/>
          </a:bodyPr>
          <a:lstStyle/>
          <a:p>
            <a:pPr algn="ctr">
              <a:defRPr/>
            </a:pPr>
            <a:r>
              <a:rPr lang="en-US" sz="3200" dirty="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sp>
        <p:nvSpPr>
          <p:cNvPr id="37" name="TextBox 36"/>
          <p:cNvSpPr txBox="1"/>
          <p:nvPr/>
        </p:nvSpPr>
        <p:spPr>
          <a:xfrm>
            <a:off x="0" y="5373628"/>
            <a:ext cx="5181600" cy="369332"/>
          </a:xfrm>
          <a:prstGeom prst="rect">
            <a:avLst/>
          </a:prstGeom>
          <a:noFill/>
        </p:spPr>
        <p:txBody>
          <a:bodyPr wrap="square" rtlCol="0">
            <a:spAutoFit/>
          </a:bodyPr>
          <a:lstStyle/>
          <a:p>
            <a:pPr algn="ctr"/>
            <a:r>
              <a:rPr lang="en-US" b="1" dirty="0" smtClean="0"/>
              <a:t>“Similarity function”</a:t>
            </a:r>
          </a:p>
        </p:txBody>
      </p:sp>
      <p:cxnSp>
        <p:nvCxnSpPr>
          <p:cNvPr id="39" name="Straight Arrow Connector 38"/>
          <p:cNvCxnSpPr/>
          <p:nvPr/>
        </p:nvCxnSpPr>
        <p:spPr bwMode="auto">
          <a:xfrm flipV="1">
            <a:off x="2895600" y="5145028"/>
            <a:ext cx="533400" cy="381000"/>
          </a:xfrm>
          <a:prstGeom prst="straightConnector1">
            <a:avLst/>
          </a:prstGeom>
          <a:solidFill>
            <a:schemeClr val="bg1"/>
          </a:solidFill>
          <a:ln w="12700" cap="flat" cmpd="sng" algn="ctr">
            <a:solidFill>
              <a:schemeClr val="tx1"/>
            </a:solidFill>
            <a:prstDash val="solid"/>
            <a:round/>
            <a:headEnd type="none" w="med" len="med"/>
            <a:tailEnd type="stealth" w="lg" len="lg"/>
          </a:ln>
          <a:effectLst>
            <a:outerShdw blurRad="50800" dist="38100" dir="2700000" algn="tl" rotWithShape="0">
              <a:prstClr val="black">
                <a:alpha val="40000"/>
              </a:prstClr>
            </a:outerShdw>
          </a:effectLst>
        </p:spPr>
      </p:cxnSp>
      <p:sp>
        <p:nvSpPr>
          <p:cNvPr id="41" name="TextBox 40"/>
          <p:cNvSpPr txBox="1"/>
          <p:nvPr/>
        </p:nvSpPr>
        <p:spPr>
          <a:xfrm>
            <a:off x="5257800" y="5373628"/>
            <a:ext cx="3200400" cy="369332"/>
          </a:xfrm>
          <a:prstGeom prst="rect">
            <a:avLst/>
          </a:prstGeom>
          <a:noFill/>
        </p:spPr>
        <p:txBody>
          <a:bodyPr wrap="square" rtlCol="0">
            <a:spAutoFit/>
          </a:bodyPr>
          <a:lstStyle/>
          <a:p>
            <a:pPr algn="ctr"/>
            <a:r>
              <a:rPr lang="en-US" b="1" dirty="0" smtClean="0"/>
              <a:t>“Feature-based similarity”</a:t>
            </a:r>
            <a:endParaRPr lang="en-US" b="1" dirty="0"/>
          </a:p>
        </p:txBody>
      </p:sp>
      <p:cxnSp>
        <p:nvCxnSpPr>
          <p:cNvPr id="42" name="Straight Arrow Connector 41"/>
          <p:cNvCxnSpPr/>
          <p:nvPr/>
        </p:nvCxnSpPr>
        <p:spPr bwMode="auto">
          <a:xfrm rot="16200000" flipV="1">
            <a:off x="4953000" y="5145028"/>
            <a:ext cx="381000" cy="381000"/>
          </a:xfrm>
          <a:prstGeom prst="straightConnector1">
            <a:avLst/>
          </a:prstGeom>
          <a:solidFill>
            <a:schemeClr val="bg1"/>
          </a:solidFill>
          <a:ln w="12700" cap="flat" cmpd="sng" algn="ctr">
            <a:solidFill>
              <a:schemeClr val="tx1"/>
            </a:solidFill>
            <a:prstDash val="solid"/>
            <a:round/>
            <a:headEnd type="none" w="med" len="med"/>
            <a:tailEnd type="stealth" w="lg" len="lg"/>
          </a:ln>
          <a:effectLst>
            <a:outerShdw blurRad="50800" dist="38100" dir="2700000" algn="tl" rotWithShape="0">
              <a:prstClr val="black">
                <a:alpha val="40000"/>
              </a:prstClr>
            </a:outerShdw>
          </a:effectLst>
        </p:spPr>
      </p:cxnSp>
      <p:sp>
        <p:nvSpPr>
          <p:cNvPr id="43" name="Rectangle 7"/>
          <p:cNvSpPr>
            <a:spLocks noChangeArrowheads="1"/>
          </p:cNvSpPr>
          <p:nvPr/>
        </p:nvSpPr>
        <p:spPr bwMode="auto">
          <a:xfrm>
            <a:off x="76200" y="838200"/>
            <a:ext cx="8961120" cy="914400"/>
          </a:xfrm>
          <a:prstGeom prst="rect">
            <a:avLst/>
          </a:prstGeom>
          <a:noFill/>
          <a:ln w="9525">
            <a:noFill/>
            <a:miter lim="800000"/>
            <a:headEnd/>
            <a:tailEnd/>
          </a:ln>
        </p:spPr>
        <p:txBody>
          <a:bodyPr lIns="92039" tIns="45289" rIns="92039" bIns="45289"/>
          <a:lstStyle/>
          <a:p>
            <a:pPr marL="341313" indent="-341313" algn="ctr" defTabSz="909638">
              <a:spcBef>
                <a:spcPct val="20000"/>
              </a:spcBef>
              <a:buClr>
                <a:schemeClr val="tx1"/>
              </a:buClr>
              <a:buSzPct val="115000"/>
              <a:buFont typeface="Arial" charset="0"/>
              <a:buNone/>
              <a:defRPr/>
            </a:pPr>
            <a:r>
              <a:rPr lang="en-US" sz="2800" b="1" dirty="0">
                <a:solidFill>
                  <a:srgbClr val="0000FF"/>
                </a:solidFill>
                <a:effectLst>
                  <a:outerShdw blurRad="38100" dist="38100" dir="2700000" algn="tl">
                    <a:srgbClr val="000000">
                      <a:alpha val="43137"/>
                    </a:srgbClr>
                  </a:outerShdw>
                </a:effectLst>
              </a:rPr>
              <a:t> </a:t>
            </a:r>
            <a:r>
              <a:rPr lang="en-US" sz="2800" b="1" dirty="0" smtClean="0"/>
              <a:t>“Pairwise, Feature</a:t>
            </a:r>
            <a:r>
              <a:rPr lang="en-US" sz="2800" b="1" dirty="0"/>
              <a:t>-Based Similarity</a:t>
            </a:r>
            <a:r>
              <a:rPr lang="en-US" sz="2800" b="1" dirty="0" smtClean="0"/>
              <a:t>”</a:t>
            </a:r>
            <a:endParaRPr lang="en-US" sz="2800" b="1" dirty="0">
              <a:solidFill>
                <a:schemeClr val="accent5">
                  <a:lumMod val="50000"/>
                </a:schemeClr>
              </a:solidFill>
            </a:endParaRPr>
          </a:p>
        </p:txBody>
      </p:sp>
      <p:sp>
        <p:nvSpPr>
          <p:cNvPr id="56" name="Rectangle 55"/>
          <p:cNvSpPr/>
          <p:nvPr/>
        </p:nvSpPr>
        <p:spPr bwMode="auto">
          <a:xfrm>
            <a:off x="3124200" y="4687828"/>
            <a:ext cx="2743200" cy="533400"/>
          </a:xfrm>
          <a:prstGeom prst="rect">
            <a:avLst/>
          </a:prstGeom>
          <a:solidFill>
            <a:srgbClr val="FFFF00">
              <a:alpha val="13000"/>
            </a:srgb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latin typeface="Arial" charset="0"/>
            </a:endParaRPr>
          </a:p>
        </p:txBody>
      </p:sp>
      <p:sp>
        <p:nvSpPr>
          <p:cNvPr id="45" name="TextBox 44"/>
          <p:cNvSpPr txBox="1"/>
          <p:nvPr/>
        </p:nvSpPr>
        <p:spPr>
          <a:xfrm>
            <a:off x="0" y="6000690"/>
            <a:ext cx="9144000" cy="400110"/>
          </a:xfrm>
          <a:prstGeom prst="rect">
            <a:avLst/>
          </a:prstGeom>
          <a:noFill/>
        </p:spPr>
        <p:txBody>
          <a:bodyPr wrap="square" rtlCol="0">
            <a:spAutoFit/>
          </a:bodyPr>
          <a:lstStyle/>
          <a:p>
            <a:pPr algn="ctr"/>
            <a:r>
              <a:rPr lang="en-US" sz="2000" dirty="0" smtClean="0"/>
              <a:t>(</a:t>
            </a:r>
            <a:r>
              <a:rPr lang="en-US" sz="2000" b="1" dirty="0" smtClean="0"/>
              <a:t>if</a:t>
            </a:r>
            <a:r>
              <a:rPr lang="en-US" sz="2000" dirty="0" smtClean="0"/>
              <a:t> </a:t>
            </a:r>
            <a:r>
              <a:rPr lang="en-US" sz="2000" i="1" dirty="0" smtClean="0">
                <a:latin typeface="Times New Roman" pitchFamily="18" charset="0"/>
                <a:cs typeface="Times New Roman" pitchFamily="18" charset="0"/>
              </a:rPr>
              <a:t>s</a:t>
            </a:r>
            <a:r>
              <a:rPr lang="en-US" sz="2000" dirty="0" smtClean="0">
                <a:latin typeface="Times New Roman" pitchFamily="18" charset="0"/>
                <a:cs typeface="Times New Roman" pitchFamily="18" charset="0"/>
              </a:rPr>
              <a:t>(</a:t>
            </a:r>
            <a:r>
              <a:rPr lang="en-US" sz="2000" i="1" dirty="0" err="1" smtClean="0">
                <a:latin typeface="Times New Roman" pitchFamily="18" charset="0"/>
                <a:cs typeface="Times New Roman" pitchFamily="18" charset="0"/>
              </a:rPr>
              <a:t>u</a:t>
            </a:r>
            <a:r>
              <a:rPr lang="en-US" sz="2000" dirty="0" err="1" smtClean="0">
                <a:latin typeface="Times New Roman" pitchFamily="18" charset="0"/>
                <a:cs typeface="Times New Roman" pitchFamily="18" charset="0"/>
              </a:rPr>
              <a:t>,</a:t>
            </a:r>
            <a:r>
              <a:rPr lang="en-US" sz="2000" i="1" dirty="0" err="1" smtClean="0">
                <a:latin typeface="Times New Roman" pitchFamily="18" charset="0"/>
                <a:cs typeface="Times New Roman" pitchFamily="18" charset="0"/>
              </a:rPr>
              <a:t>v</a:t>
            </a:r>
            <a:r>
              <a:rPr lang="en-US" sz="2000" dirty="0" smtClean="0">
                <a:latin typeface="Times New Roman" pitchFamily="18" charset="0"/>
                <a:cs typeface="Times New Roman" pitchFamily="18" charset="0"/>
              </a:rPr>
              <a:t>) &gt; </a:t>
            </a:r>
            <a:r>
              <a:rPr lang="en-US" sz="2000" i="1" dirty="0" smtClean="0">
                <a:latin typeface="Times New Roman" pitchFamily="18" charset="0"/>
                <a:cs typeface="Times New Roman" pitchFamily="18" charset="0"/>
              </a:rPr>
              <a:t>t</a:t>
            </a:r>
            <a:r>
              <a:rPr lang="en-US" sz="2000" dirty="0" smtClean="0"/>
              <a:t> </a:t>
            </a:r>
            <a:r>
              <a:rPr lang="en-US" sz="2000" b="1" dirty="0" smtClean="0"/>
              <a:t>then</a:t>
            </a:r>
            <a:r>
              <a:rPr lang="en-US" sz="2000" dirty="0" smtClean="0"/>
              <a:t> </a:t>
            </a:r>
            <a:r>
              <a:rPr lang="en-US" sz="2000" i="1" dirty="0" err="1" smtClean="0">
                <a:latin typeface="Times New Roman" pitchFamily="18" charset="0"/>
                <a:cs typeface="Times New Roman" pitchFamily="18" charset="0"/>
              </a:rPr>
              <a:t>u,v</a:t>
            </a:r>
            <a:r>
              <a:rPr lang="en-US" sz="2000" dirty="0" smtClean="0"/>
              <a:t> co-refer)</a:t>
            </a:r>
            <a:endParaRPr lang="en-US" sz="2000" dirty="0"/>
          </a:p>
        </p:txBody>
      </p:sp>
      <p:sp>
        <p:nvSpPr>
          <p:cNvPr id="2" name="TextBox 1"/>
          <p:cNvSpPr txBox="1"/>
          <p:nvPr/>
        </p:nvSpPr>
        <p:spPr>
          <a:xfrm>
            <a:off x="228600" y="5867400"/>
            <a:ext cx="2133600" cy="369332"/>
          </a:xfrm>
          <a:prstGeom prst="rect">
            <a:avLst/>
          </a:prstGeom>
          <a:noFill/>
        </p:spPr>
        <p:txBody>
          <a:bodyPr wrap="square" rtlCol="0">
            <a:spAutoFit/>
          </a:bodyPr>
          <a:lstStyle/>
          <a:p>
            <a:r>
              <a:rPr lang="en-US" i="1" dirty="0" smtClean="0">
                <a:solidFill>
                  <a:schemeClr val="bg1">
                    <a:lumMod val="50000"/>
                  </a:schemeClr>
                </a:solidFill>
              </a:rPr>
              <a:t>// Limitations …</a:t>
            </a:r>
            <a:endParaRPr lang="en-US" i="1" dirty="0">
              <a:solidFill>
                <a:schemeClr val="bg1">
                  <a:lumMod val="50000"/>
                </a:schemeClr>
              </a:solidFill>
            </a:endParaRPr>
          </a:p>
        </p:txBody>
      </p:sp>
      <p:sp>
        <p:nvSpPr>
          <p:cNvPr id="33" name="Rectangle 32"/>
          <p:cNvSpPr/>
          <p:nvPr/>
        </p:nvSpPr>
        <p:spPr bwMode="auto">
          <a:xfrm>
            <a:off x="6934200" y="1828800"/>
            <a:ext cx="1581404" cy="381000"/>
          </a:xfrm>
          <a:prstGeom prst="rect">
            <a:avLst/>
          </a:prstGeom>
          <a:solidFill>
            <a:srgbClr val="FFAFA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sz="1400" dirty="0" smtClean="0"/>
              <a:t>Z. </a:t>
            </a:r>
            <a:r>
              <a:rPr lang="en-US" sz="1400" dirty="0" err="1" smtClean="0"/>
              <a:t>Xu</a:t>
            </a:r>
            <a:r>
              <a:rPr lang="en-US" sz="1400" dirty="0"/>
              <a:t>;</a:t>
            </a:r>
            <a:r>
              <a:rPr lang="en-US" sz="1400" dirty="0" smtClean="0"/>
              <a:t> A. </a:t>
            </a:r>
            <a:r>
              <a:rPr lang="en-US" sz="1400" dirty="0" err="1" smtClean="0"/>
              <a:t>Behm</a:t>
            </a:r>
            <a:endParaRPr lang="en-US" dirty="0"/>
          </a:p>
        </p:txBody>
      </p:sp>
      <p:sp>
        <p:nvSpPr>
          <p:cNvPr id="35" name="Rectangle 34"/>
          <p:cNvSpPr/>
          <p:nvPr/>
        </p:nvSpPr>
        <p:spPr bwMode="auto">
          <a:xfrm>
            <a:off x="6934200" y="3581400"/>
            <a:ext cx="1581404" cy="381000"/>
          </a:xfrm>
          <a:prstGeom prst="rect">
            <a:avLst/>
          </a:prstGeom>
          <a:solidFill>
            <a:srgbClr val="A7D9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sz="1400" dirty="0" smtClean="0"/>
              <a:t>Alexander </a:t>
            </a:r>
            <a:r>
              <a:rPr lang="en-US" sz="1400" dirty="0" err="1" smtClean="0"/>
              <a:t>Bëhm</a:t>
            </a:r>
            <a:endParaRPr lang="en-US" sz="1400" dirty="0"/>
          </a:p>
        </p:txBody>
      </p:sp>
      <p:sp>
        <p:nvSpPr>
          <p:cNvPr id="44" name="TextBox 43"/>
          <p:cNvSpPr txBox="1"/>
          <p:nvPr/>
        </p:nvSpPr>
        <p:spPr>
          <a:xfrm rot="16200000">
            <a:off x="7297293" y="2661211"/>
            <a:ext cx="1066800" cy="584200"/>
          </a:xfrm>
          <a:prstGeom prst="rect">
            <a:avLst/>
          </a:prstGeom>
          <a:noFill/>
        </p:spPr>
        <p:txBody>
          <a:bodyPr wrap="square">
            <a:spAutoFit/>
          </a:bodyPr>
          <a:lstStyle/>
          <a:p>
            <a:pPr algn="ctr">
              <a:defRPr/>
            </a:pPr>
            <a:r>
              <a:rPr lang="en-US" sz="3200" dirty="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cxnSp>
        <p:nvCxnSpPr>
          <p:cNvPr id="50" name="Straight Arrow Connector 49"/>
          <p:cNvCxnSpPr/>
          <p:nvPr/>
        </p:nvCxnSpPr>
        <p:spPr bwMode="auto">
          <a:xfrm flipV="1">
            <a:off x="7830693" y="2437568"/>
            <a:ext cx="12192" cy="1031483"/>
          </a:xfrm>
          <a:prstGeom prst="straightConnector1">
            <a:avLst/>
          </a:prstGeom>
          <a:solidFill>
            <a:schemeClr val="bg1"/>
          </a:solidFill>
          <a:ln w="12700" cap="flat" cmpd="sng" algn="ctr">
            <a:solidFill>
              <a:schemeClr val="tx1"/>
            </a:solidFill>
            <a:prstDash val="solid"/>
            <a:round/>
            <a:headEnd type="stealth" w="lg" len="lg"/>
            <a:tailEnd type="stealth" w="lg" len="lg"/>
          </a:ln>
          <a:effectLst>
            <a:outerShdw blurRad="50800" dist="38100" dir="2700000" algn="tl" rotWithShape="0">
              <a:prstClr val="black">
                <a:alpha val="40000"/>
              </a:prstClr>
            </a:outerShdw>
          </a:effectLst>
        </p:spPr>
      </p:cxnSp>
      <p:sp>
        <p:nvSpPr>
          <p:cNvPr id="46" name="TextBox 45"/>
          <p:cNvSpPr txBox="1"/>
          <p:nvPr/>
        </p:nvSpPr>
        <p:spPr>
          <a:xfrm>
            <a:off x="914400" y="1447800"/>
            <a:ext cx="7620000" cy="369332"/>
          </a:xfrm>
          <a:prstGeom prst="rect">
            <a:avLst/>
          </a:prstGeom>
          <a:noFill/>
        </p:spPr>
        <p:txBody>
          <a:bodyPr wrap="square" rtlCol="0">
            <a:spAutoFit/>
          </a:bodyPr>
          <a:lstStyle/>
          <a:p>
            <a:r>
              <a:rPr lang="en-US" i="1" dirty="0" smtClean="0">
                <a:solidFill>
                  <a:schemeClr val="bg1">
                    <a:lumMod val="50000"/>
                  </a:schemeClr>
                </a:solidFill>
              </a:rPr>
              <a:t>Name           Occupation   Affiliation       Email                      Collaborators</a:t>
            </a:r>
            <a:endParaRPr lang="en-US" i="1" dirty="0">
              <a:solidFill>
                <a:schemeClr val="bg1">
                  <a:lumMod val="50000"/>
                </a:schemeClr>
              </a:solidFill>
            </a:endParaRPr>
          </a:p>
        </p:txBody>
      </p:sp>
      <p:sp>
        <p:nvSpPr>
          <p:cNvPr id="52" name="TextBox 51"/>
          <p:cNvSpPr txBox="1"/>
          <p:nvPr/>
        </p:nvSpPr>
        <p:spPr>
          <a:xfrm>
            <a:off x="914400" y="3974068"/>
            <a:ext cx="7620000" cy="369332"/>
          </a:xfrm>
          <a:prstGeom prst="rect">
            <a:avLst/>
          </a:prstGeom>
          <a:noFill/>
        </p:spPr>
        <p:txBody>
          <a:bodyPr wrap="square" rtlCol="0">
            <a:spAutoFit/>
          </a:bodyPr>
          <a:lstStyle/>
          <a:p>
            <a:r>
              <a:rPr lang="en-US" i="1" dirty="0" smtClean="0">
                <a:solidFill>
                  <a:schemeClr val="bg1">
                    <a:lumMod val="50000"/>
                  </a:schemeClr>
                </a:solidFill>
              </a:rPr>
              <a:t>Name           Occupation   Affiliation       Email                      Collaborators</a:t>
            </a:r>
            <a:endParaRPr lang="en-US" i="1" dirty="0">
              <a:solidFill>
                <a:schemeClr val="bg1">
                  <a:lumMod val="50000"/>
                </a:schemeClr>
              </a:solidFill>
            </a:endParaRPr>
          </a:p>
        </p:txBody>
      </p:sp>
      <p:sp>
        <p:nvSpPr>
          <p:cNvPr id="51" name="TextBox 50"/>
          <p:cNvSpPr txBox="1"/>
          <p:nvPr/>
        </p:nvSpPr>
        <p:spPr>
          <a:xfrm>
            <a:off x="228600" y="6172200"/>
            <a:ext cx="2057400" cy="276999"/>
          </a:xfrm>
          <a:prstGeom prst="rect">
            <a:avLst/>
          </a:prstGeom>
          <a:noFill/>
        </p:spPr>
        <p:txBody>
          <a:bodyPr wrap="square" rtlCol="0">
            <a:spAutoFit/>
          </a:bodyPr>
          <a:lstStyle/>
          <a:p>
            <a:r>
              <a:rPr lang="en-US" sz="1200" i="1" dirty="0" smtClean="0">
                <a:solidFill>
                  <a:schemeClr val="bg1">
                    <a:lumMod val="50000"/>
                  </a:schemeClr>
                </a:solidFill>
              </a:rPr>
              <a:t>// Works well for DB key’s</a:t>
            </a:r>
            <a:endParaRPr lang="en-US" sz="1200" i="1" dirty="0">
              <a:solidFill>
                <a:schemeClr val="bg1">
                  <a:lumMod val="50000"/>
                </a:schemeClr>
              </a:solidFill>
            </a:endParaRPr>
          </a:p>
        </p:txBody>
      </p:sp>
      <p:sp>
        <p:nvSpPr>
          <p:cNvPr id="54" name="TextBox 53"/>
          <p:cNvSpPr txBox="1"/>
          <p:nvPr/>
        </p:nvSpPr>
        <p:spPr>
          <a:xfrm>
            <a:off x="228600" y="6352401"/>
            <a:ext cx="2133600" cy="276999"/>
          </a:xfrm>
          <a:prstGeom prst="rect">
            <a:avLst/>
          </a:prstGeom>
          <a:noFill/>
        </p:spPr>
        <p:txBody>
          <a:bodyPr wrap="square" rtlCol="0">
            <a:spAutoFit/>
          </a:bodyPr>
          <a:lstStyle/>
          <a:p>
            <a:r>
              <a:rPr lang="en-US" sz="1200" i="1" dirty="0" smtClean="0">
                <a:solidFill>
                  <a:schemeClr val="bg1">
                    <a:lumMod val="50000"/>
                  </a:schemeClr>
                </a:solidFill>
              </a:rPr>
              <a:t>// Edit distance fails…</a:t>
            </a:r>
            <a:endParaRPr lang="en-US" sz="1200" i="1" dirty="0">
              <a:solidFill>
                <a:schemeClr val="bg1">
                  <a:lumMod val="50000"/>
                </a:schemeClr>
              </a:solidFill>
            </a:endParaRPr>
          </a:p>
        </p:txBody>
      </p:sp>
      <p:sp>
        <p:nvSpPr>
          <p:cNvPr id="55" name="TextBox 54"/>
          <p:cNvSpPr txBox="1"/>
          <p:nvPr/>
        </p:nvSpPr>
        <p:spPr>
          <a:xfrm>
            <a:off x="228600" y="6504801"/>
            <a:ext cx="2438400" cy="276999"/>
          </a:xfrm>
          <a:prstGeom prst="rect">
            <a:avLst/>
          </a:prstGeom>
          <a:noFill/>
        </p:spPr>
        <p:txBody>
          <a:bodyPr wrap="square" rtlCol="0">
            <a:spAutoFit/>
          </a:bodyPr>
          <a:lstStyle/>
          <a:p>
            <a:r>
              <a:rPr lang="en-US" sz="1200" i="1" dirty="0" smtClean="0">
                <a:solidFill>
                  <a:schemeClr val="bg1">
                    <a:lumMod val="50000"/>
                  </a:schemeClr>
                </a:solidFill>
              </a:rPr>
              <a:t>// Not all </a:t>
            </a:r>
            <a:r>
              <a:rPr lang="en-US" sz="1200" i="1" dirty="0" err="1" smtClean="0">
                <a:solidFill>
                  <a:schemeClr val="bg1">
                    <a:lumMod val="50000"/>
                  </a:schemeClr>
                </a:solidFill>
              </a:rPr>
              <a:t>algo’s</a:t>
            </a:r>
            <a:r>
              <a:rPr lang="en-US" sz="1200" i="1" dirty="0" smtClean="0">
                <a:solidFill>
                  <a:schemeClr val="bg1">
                    <a:lumMod val="50000"/>
                  </a:schemeClr>
                </a:solidFill>
              </a:rPr>
              <a:t> work like that…</a:t>
            </a:r>
            <a:endParaRPr lang="en-US" sz="1200" i="1" dirty="0">
              <a:solidFill>
                <a:schemeClr val="bg1">
                  <a:lumMod val="50000"/>
                </a:schemeClr>
              </a:solidFill>
            </a:endParaRPr>
          </a:p>
        </p:txBody>
      </p:sp>
    </p:spTree>
    <p:extLst>
      <p:ext uri="{BB962C8B-B14F-4D97-AF65-F5344CB8AC3E}">
        <p14:creationId xmlns:p14="http://schemas.microsoft.com/office/powerpoint/2010/main" val="1024601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rot="16200000">
            <a:off x="5451348" y="2624868"/>
            <a:ext cx="1066800" cy="584200"/>
          </a:xfrm>
          <a:prstGeom prst="rect">
            <a:avLst/>
          </a:prstGeom>
          <a:noFill/>
        </p:spPr>
        <p:txBody>
          <a:bodyPr wrap="square">
            <a:spAutoFit/>
          </a:bodyPr>
          <a:lstStyle/>
          <a:p>
            <a:pPr algn="ctr">
              <a:defRPr/>
            </a:pPr>
            <a:r>
              <a:rPr lang="en-US" sz="3200" dirty="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sp>
        <p:nvSpPr>
          <p:cNvPr id="5123" name="Slide Number Placeholder 6"/>
          <p:cNvSpPr>
            <a:spLocks noGrp="1"/>
          </p:cNvSpPr>
          <p:nvPr>
            <p:ph type="sldNum" sz="quarter" idx="12"/>
          </p:nvPr>
        </p:nvSpPr>
        <p:spPr/>
        <p:txBody>
          <a:bodyPr/>
          <a:lstStyle/>
          <a:p>
            <a:pPr defTabSz="841375">
              <a:defRPr/>
            </a:pPr>
            <a:fld id="{0FC211EA-9377-4E34-9CBC-754216B6DD19}" type="slidenum">
              <a:rPr lang="en-US" altLang="en-US"/>
              <a:pPr defTabSz="841375">
                <a:defRPr/>
              </a:pPr>
              <a:t>36</a:t>
            </a:fld>
            <a:endParaRPr lang="en-US" altLang="en-US"/>
          </a:p>
        </p:txBody>
      </p:sp>
      <p:sp>
        <p:nvSpPr>
          <p:cNvPr id="5125" name="Rectangle 3"/>
          <p:cNvSpPr>
            <a:spLocks noGrp="1" noChangeArrowheads="1"/>
          </p:cNvSpPr>
          <p:nvPr>
            <p:ph type="title"/>
          </p:nvPr>
        </p:nvSpPr>
        <p:spPr/>
        <p:txBody>
          <a:bodyPr/>
          <a:lstStyle/>
          <a:p>
            <a:pPr eaLnBrk="1" hangingPunct="1">
              <a:defRPr/>
            </a:pPr>
            <a:r>
              <a:rPr lang="en-US" sz="2400" b="1" dirty="0" smtClean="0"/>
              <a:t>Limitation 1: Same people but Different values</a:t>
            </a:r>
          </a:p>
        </p:txBody>
      </p:sp>
      <p:pic>
        <p:nvPicPr>
          <p:cNvPr id="15376" name="Picture 3"/>
          <p:cNvPicPr>
            <a:picLocks noChangeAspect="1" noChangeArrowheads="1"/>
          </p:cNvPicPr>
          <p:nvPr/>
        </p:nvPicPr>
        <p:blipFill>
          <a:blip r:embed="rId2"/>
          <a:srcRect/>
          <a:stretch>
            <a:fillRect/>
          </a:stretch>
        </p:blipFill>
        <p:spPr bwMode="auto">
          <a:xfrm>
            <a:off x="304800" y="1805920"/>
            <a:ext cx="155575" cy="457200"/>
          </a:xfrm>
          <a:prstGeom prst="rect">
            <a:avLst/>
          </a:prstGeom>
          <a:noFill/>
          <a:ln w="9525">
            <a:noFill/>
            <a:miter lim="800000"/>
            <a:headEnd/>
            <a:tailEnd/>
          </a:ln>
        </p:spPr>
      </p:pic>
      <p:pic>
        <p:nvPicPr>
          <p:cNvPr id="15377" name="Picture 4"/>
          <p:cNvPicPr>
            <a:picLocks noChangeAspect="1" noChangeArrowheads="1"/>
          </p:cNvPicPr>
          <p:nvPr/>
        </p:nvPicPr>
        <p:blipFill>
          <a:blip r:embed="rId3"/>
          <a:srcRect/>
          <a:stretch>
            <a:fillRect/>
          </a:stretch>
        </p:blipFill>
        <p:spPr bwMode="auto">
          <a:xfrm>
            <a:off x="304800" y="3450368"/>
            <a:ext cx="179387" cy="457200"/>
          </a:xfrm>
          <a:prstGeom prst="rect">
            <a:avLst/>
          </a:prstGeom>
          <a:noFill/>
          <a:ln w="9525">
            <a:noFill/>
            <a:miter lim="800000"/>
            <a:headEnd/>
            <a:tailEnd/>
          </a:ln>
        </p:spPr>
      </p:pic>
      <p:sp>
        <p:nvSpPr>
          <p:cNvPr id="15378" name="TextBox 11"/>
          <p:cNvSpPr txBox="1">
            <a:spLocks noChangeArrowheads="1"/>
          </p:cNvSpPr>
          <p:nvPr/>
        </p:nvSpPr>
        <p:spPr bwMode="auto">
          <a:xfrm>
            <a:off x="533400" y="1752600"/>
            <a:ext cx="304800" cy="523220"/>
          </a:xfrm>
          <a:prstGeom prst="rect">
            <a:avLst/>
          </a:prstGeom>
          <a:noFill/>
          <a:ln w="9525">
            <a:noFill/>
            <a:miter lim="800000"/>
            <a:headEnd/>
            <a:tailEnd/>
          </a:ln>
        </p:spPr>
        <p:txBody>
          <a:bodyPr>
            <a:spAutoFit/>
          </a:bodyPr>
          <a:lstStyle/>
          <a:p>
            <a:pPr algn="ctr"/>
            <a:r>
              <a:rPr lang="en-US" sz="2800" i="1" dirty="0" smtClean="0">
                <a:latin typeface="Times New Roman" pitchFamily="18" charset="0"/>
                <a:cs typeface="Times New Roman" pitchFamily="18" charset="0"/>
              </a:rPr>
              <a:t>u</a:t>
            </a:r>
            <a:endParaRPr lang="en-US" sz="2800" i="1" dirty="0">
              <a:latin typeface="Times New Roman" pitchFamily="18" charset="0"/>
              <a:cs typeface="Times New Roman" pitchFamily="18" charset="0"/>
            </a:endParaRPr>
          </a:p>
        </p:txBody>
      </p:sp>
      <p:sp>
        <p:nvSpPr>
          <p:cNvPr id="15379" name="TextBox 12"/>
          <p:cNvSpPr txBox="1">
            <a:spLocks noChangeArrowheads="1"/>
          </p:cNvSpPr>
          <p:nvPr/>
        </p:nvSpPr>
        <p:spPr bwMode="auto">
          <a:xfrm>
            <a:off x="533400" y="3429000"/>
            <a:ext cx="304800" cy="523220"/>
          </a:xfrm>
          <a:prstGeom prst="rect">
            <a:avLst/>
          </a:prstGeom>
          <a:noFill/>
          <a:ln w="9525">
            <a:noFill/>
            <a:miter lim="800000"/>
            <a:headEnd/>
            <a:tailEnd/>
          </a:ln>
        </p:spPr>
        <p:txBody>
          <a:bodyPr>
            <a:spAutoFit/>
          </a:bodyPr>
          <a:lstStyle/>
          <a:p>
            <a:pPr algn="ctr"/>
            <a:r>
              <a:rPr lang="en-US" sz="2800" i="1" dirty="0" smtClean="0">
                <a:latin typeface="Times New Roman" pitchFamily="18" charset="0"/>
                <a:cs typeface="Times New Roman" pitchFamily="18" charset="0"/>
              </a:rPr>
              <a:t>v</a:t>
            </a:r>
            <a:endParaRPr lang="en-US" sz="2800" i="1" dirty="0">
              <a:latin typeface="Times New Roman" pitchFamily="18" charset="0"/>
              <a:cs typeface="Times New Roman" pitchFamily="18" charset="0"/>
            </a:endParaRPr>
          </a:p>
        </p:txBody>
      </p:sp>
      <p:sp>
        <p:nvSpPr>
          <p:cNvPr id="14" name="Rectangle 13"/>
          <p:cNvSpPr/>
          <p:nvPr/>
        </p:nvSpPr>
        <p:spPr bwMode="auto">
          <a:xfrm>
            <a:off x="914400" y="1828800"/>
            <a:ext cx="1371600" cy="381000"/>
          </a:xfrm>
          <a:prstGeom prst="rect">
            <a:avLst/>
          </a:prstGeom>
          <a:solidFill>
            <a:srgbClr val="FFAFA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dirty="0" smtClean="0"/>
              <a:t>Chen Li	</a:t>
            </a:r>
            <a:endParaRPr lang="en-US" dirty="0"/>
          </a:p>
        </p:txBody>
      </p:sp>
      <p:sp>
        <p:nvSpPr>
          <p:cNvPr id="15" name="Rectangle 14"/>
          <p:cNvSpPr/>
          <p:nvPr/>
        </p:nvSpPr>
        <p:spPr bwMode="auto">
          <a:xfrm>
            <a:off x="914400" y="3581400"/>
            <a:ext cx="1371600" cy="381000"/>
          </a:xfrm>
          <a:prstGeom prst="rect">
            <a:avLst/>
          </a:prstGeom>
          <a:solidFill>
            <a:srgbClr val="A7D9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dirty="0" smtClean="0"/>
              <a:t>C. Li</a:t>
            </a:r>
            <a:endParaRPr lang="en-US" dirty="0"/>
          </a:p>
        </p:txBody>
      </p:sp>
      <p:sp>
        <p:nvSpPr>
          <p:cNvPr id="25" name="Rectangle 24"/>
          <p:cNvSpPr/>
          <p:nvPr/>
        </p:nvSpPr>
        <p:spPr bwMode="auto">
          <a:xfrm>
            <a:off x="2286000" y="1828800"/>
            <a:ext cx="1371600" cy="381000"/>
          </a:xfrm>
          <a:prstGeom prst="rect">
            <a:avLst/>
          </a:prstGeom>
          <a:solidFill>
            <a:srgbClr val="FFAFA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dirty="0" smtClean="0"/>
              <a:t>Student</a:t>
            </a:r>
            <a:endParaRPr lang="en-US" dirty="0"/>
          </a:p>
        </p:txBody>
      </p:sp>
      <p:sp>
        <p:nvSpPr>
          <p:cNvPr id="26" name="Rectangle 25"/>
          <p:cNvSpPr/>
          <p:nvPr/>
        </p:nvSpPr>
        <p:spPr bwMode="auto">
          <a:xfrm>
            <a:off x="2286000" y="3581400"/>
            <a:ext cx="1371600" cy="381000"/>
          </a:xfrm>
          <a:prstGeom prst="rect">
            <a:avLst/>
          </a:prstGeom>
          <a:solidFill>
            <a:srgbClr val="A7D9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dirty="0" smtClean="0"/>
              <a:t>Professor</a:t>
            </a:r>
            <a:endParaRPr lang="en-US" dirty="0"/>
          </a:p>
        </p:txBody>
      </p:sp>
      <p:sp>
        <p:nvSpPr>
          <p:cNvPr id="27" name="Rectangle 26"/>
          <p:cNvSpPr/>
          <p:nvPr/>
        </p:nvSpPr>
        <p:spPr bwMode="auto">
          <a:xfrm>
            <a:off x="3657600" y="1828800"/>
            <a:ext cx="1371600" cy="381000"/>
          </a:xfrm>
          <a:prstGeom prst="rect">
            <a:avLst/>
          </a:prstGeom>
          <a:solidFill>
            <a:srgbClr val="FFAFA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dirty="0" smtClean="0"/>
              <a:t>Stanford</a:t>
            </a:r>
            <a:endParaRPr lang="en-US" dirty="0"/>
          </a:p>
        </p:txBody>
      </p:sp>
      <p:sp>
        <p:nvSpPr>
          <p:cNvPr id="28" name="Rectangle 27"/>
          <p:cNvSpPr/>
          <p:nvPr/>
        </p:nvSpPr>
        <p:spPr bwMode="auto">
          <a:xfrm>
            <a:off x="3657600" y="3581400"/>
            <a:ext cx="1371600" cy="381000"/>
          </a:xfrm>
          <a:prstGeom prst="rect">
            <a:avLst/>
          </a:prstGeom>
          <a:solidFill>
            <a:srgbClr val="A7D9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dirty="0" smtClean="0"/>
              <a:t>UCI</a:t>
            </a:r>
            <a:endParaRPr lang="en-US" dirty="0"/>
          </a:p>
        </p:txBody>
      </p:sp>
      <p:sp>
        <p:nvSpPr>
          <p:cNvPr id="29" name="Rectangle 28"/>
          <p:cNvSpPr/>
          <p:nvPr/>
        </p:nvSpPr>
        <p:spPr bwMode="auto">
          <a:xfrm>
            <a:off x="5029200" y="1828800"/>
            <a:ext cx="1905000" cy="381000"/>
          </a:xfrm>
          <a:prstGeom prst="rect">
            <a:avLst/>
          </a:prstGeom>
          <a:solidFill>
            <a:srgbClr val="FFAFA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sz="1400" dirty="0"/>
              <a:t>chenli@stanford.edu</a:t>
            </a:r>
            <a:endParaRPr lang="en-US" dirty="0"/>
          </a:p>
        </p:txBody>
      </p:sp>
      <p:sp>
        <p:nvSpPr>
          <p:cNvPr id="30" name="Rectangle 29"/>
          <p:cNvSpPr/>
          <p:nvPr/>
        </p:nvSpPr>
        <p:spPr bwMode="auto">
          <a:xfrm>
            <a:off x="5032248" y="3581400"/>
            <a:ext cx="1905000" cy="381000"/>
          </a:xfrm>
          <a:prstGeom prst="rect">
            <a:avLst/>
          </a:prstGeom>
          <a:solidFill>
            <a:srgbClr val="A7D9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sz="1200" b="1" dirty="0" err="1" smtClean="0"/>
              <a:t>chenli</a:t>
            </a:r>
            <a:r>
              <a:rPr lang="en-US" sz="1200" b="1" dirty="0" smtClean="0"/>
              <a:t> @ </a:t>
            </a:r>
            <a:r>
              <a:rPr lang="en-US" sz="1200" b="1" dirty="0" err="1" smtClean="0"/>
              <a:t>ics</a:t>
            </a:r>
            <a:r>
              <a:rPr lang="en-US" sz="1200" b="1" dirty="0" smtClean="0"/>
              <a:t> D uci.edu</a:t>
            </a:r>
            <a:endParaRPr lang="en-US" sz="1200" b="1" dirty="0"/>
          </a:p>
        </p:txBody>
      </p:sp>
      <p:cxnSp>
        <p:nvCxnSpPr>
          <p:cNvPr id="32" name="Straight Arrow Connector 31"/>
          <p:cNvCxnSpPr>
            <a:stCxn id="61" idx="1"/>
          </p:cNvCxnSpPr>
          <p:nvPr/>
        </p:nvCxnSpPr>
        <p:spPr bwMode="auto">
          <a:xfrm flipV="1">
            <a:off x="1649984" y="2363788"/>
            <a:ext cx="0" cy="1122923"/>
          </a:xfrm>
          <a:prstGeom prst="straightConnector1">
            <a:avLst/>
          </a:prstGeom>
          <a:solidFill>
            <a:schemeClr val="bg1"/>
          </a:solidFill>
          <a:ln w="12700" cap="flat" cmpd="sng" algn="ctr">
            <a:solidFill>
              <a:schemeClr val="tx1"/>
            </a:solidFill>
            <a:prstDash val="solid"/>
            <a:round/>
            <a:headEnd type="stealth" w="lg" len="lg"/>
            <a:tailEnd type="stealth" w="lg" len="lg"/>
          </a:ln>
          <a:effectLst>
            <a:outerShdw blurRad="50800" dist="38100" dir="2700000" algn="tl" rotWithShape="0">
              <a:prstClr val="black">
                <a:alpha val="40000"/>
              </a:prstClr>
            </a:outerShdw>
          </a:effectLst>
        </p:spPr>
      </p:cxnSp>
      <p:cxnSp>
        <p:nvCxnSpPr>
          <p:cNvPr id="47" name="Straight Arrow Connector 46"/>
          <p:cNvCxnSpPr/>
          <p:nvPr/>
        </p:nvCxnSpPr>
        <p:spPr bwMode="auto">
          <a:xfrm flipV="1">
            <a:off x="2895600" y="2363788"/>
            <a:ext cx="0" cy="1094862"/>
          </a:xfrm>
          <a:prstGeom prst="straightConnector1">
            <a:avLst/>
          </a:prstGeom>
          <a:solidFill>
            <a:schemeClr val="bg1"/>
          </a:solidFill>
          <a:ln w="12700" cap="flat" cmpd="sng" algn="ctr">
            <a:solidFill>
              <a:schemeClr val="tx1"/>
            </a:solidFill>
            <a:prstDash val="solid"/>
            <a:round/>
            <a:headEnd type="stealth" w="lg" len="lg"/>
            <a:tailEnd type="stealth" w="lg" len="lg"/>
          </a:ln>
          <a:effectLst>
            <a:outerShdw blurRad="50800" dist="38100" dir="2700000" algn="tl" rotWithShape="0">
              <a:prstClr val="black">
                <a:alpha val="40000"/>
              </a:prstClr>
            </a:outerShdw>
          </a:effectLst>
        </p:spPr>
      </p:cxnSp>
      <p:cxnSp>
        <p:nvCxnSpPr>
          <p:cNvPr id="48" name="Straight Arrow Connector 47"/>
          <p:cNvCxnSpPr>
            <a:stCxn id="63" idx="3"/>
            <a:endCxn id="63" idx="1"/>
          </p:cNvCxnSpPr>
          <p:nvPr/>
        </p:nvCxnSpPr>
        <p:spPr bwMode="auto">
          <a:xfrm>
            <a:off x="4356100" y="2391850"/>
            <a:ext cx="0" cy="1066800"/>
          </a:xfrm>
          <a:prstGeom prst="straightConnector1">
            <a:avLst/>
          </a:prstGeom>
          <a:solidFill>
            <a:schemeClr val="bg1"/>
          </a:solidFill>
          <a:ln w="12700" cap="flat" cmpd="sng" algn="ctr">
            <a:solidFill>
              <a:schemeClr val="tx1"/>
            </a:solidFill>
            <a:prstDash val="solid"/>
            <a:round/>
            <a:headEnd type="stealth" w="lg" len="lg"/>
            <a:tailEnd type="stealth" w="lg" len="lg"/>
          </a:ln>
          <a:effectLst>
            <a:outerShdw blurRad="50800" dist="38100" dir="2700000" algn="tl" rotWithShape="0">
              <a:prstClr val="black">
                <a:alpha val="40000"/>
              </a:prstClr>
            </a:outerShdw>
          </a:effectLst>
        </p:spPr>
      </p:cxnSp>
      <p:cxnSp>
        <p:nvCxnSpPr>
          <p:cNvPr id="49" name="Straight Arrow Connector 48"/>
          <p:cNvCxnSpPr>
            <a:stCxn id="64" idx="1"/>
          </p:cNvCxnSpPr>
          <p:nvPr/>
        </p:nvCxnSpPr>
        <p:spPr bwMode="auto">
          <a:xfrm flipV="1">
            <a:off x="5984748" y="2418885"/>
            <a:ext cx="12192" cy="1031483"/>
          </a:xfrm>
          <a:prstGeom prst="straightConnector1">
            <a:avLst/>
          </a:prstGeom>
          <a:solidFill>
            <a:schemeClr val="bg1"/>
          </a:solidFill>
          <a:ln w="12700" cap="flat" cmpd="sng" algn="ctr">
            <a:solidFill>
              <a:schemeClr val="tx1"/>
            </a:solidFill>
            <a:prstDash val="solid"/>
            <a:round/>
            <a:headEnd type="stealth" w="lg" len="lg"/>
            <a:tailEnd type="stealth" w="lg" len="lg"/>
          </a:ln>
          <a:effectLst>
            <a:outerShdw blurRad="50800" dist="38100" dir="2700000" algn="tl" rotWithShape="0">
              <a:prstClr val="black">
                <a:alpha val="40000"/>
              </a:prstClr>
            </a:outerShdw>
          </a:effectLst>
        </p:spPr>
      </p:cxnSp>
      <p:sp>
        <p:nvSpPr>
          <p:cNvPr id="61" name="TextBox 60"/>
          <p:cNvSpPr txBox="1"/>
          <p:nvPr/>
        </p:nvSpPr>
        <p:spPr>
          <a:xfrm rot="16200000">
            <a:off x="1116584" y="2661211"/>
            <a:ext cx="1066800" cy="584200"/>
          </a:xfrm>
          <a:prstGeom prst="rect">
            <a:avLst/>
          </a:prstGeom>
          <a:noFill/>
        </p:spPr>
        <p:txBody>
          <a:bodyPr wrap="square">
            <a:spAutoFit/>
          </a:bodyPr>
          <a:lstStyle/>
          <a:p>
            <a:pPr algn="ctr">
              <a:defRPr/>
            </a:pPr>
            <a:r>
              <a:rPr lang="en-US" sz="3200" dirty="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sp>
        <p:nvSpPr>
          <p:cNvPr id="62" name="TextBox 61"/>
          <p:cNvSpPr txBox="1"/>
          <p:nvPr/>
        </p:nvSpPr>
        <p:spPr>
          <a:xfrm rot="16200000">
            <a:off x="2349500" y="2633149"/>
            <a:ext cx="1066800" cy="584200"/>
          </a:xfrm>
          <a:prstGeom prst="rect">
            <a:avLst/>
          </a:prstGeom>
          <a:noFill/>
        </p:spPr>
        <p:txBody>
          <a:bodyPr wrap="square">
            <a:spAutoFit/>
          </a:bodyPr>
          <a:lstStyle/>
          <a:p>
            <a:pPr algn="ctr">
              <a:defRPr/>
            </a:pPr>
            <a:r>
              <a:rPr lang="en-US" sz="3200" dirty="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sp>
        <p:nvSpPr>
          <p:cNvPr id="63" name="TextBox 62"/>
          <p:cNvSpPr txBox="1"/>
          <p:nvPr/>
        </p:nvSpPr>
        <p:spPr>
          <a:xfrm rot="16200000">
            <a:off x="3822700" y="2633150"/>
            <a:ext cx="1066800" cy="584200"/>
          </a:xfrm>
          <a:prstGeom prst="rect">
            <a:avLst/>
          </a:prstGeom>
          <a:noFill/>
        </p:spPr>
        <p:txBody>
          <a:bodyPr wrap="square">
            <a:spAutoFit/>
          </a:bodyPr>
          <a:lstStyle/>
          <a:p>
            <a:pPr algn="ctr">
              <a:defRPr/>
            </a:pPr>
            <a:r>
              <a:rPr lang="en-US" sz="3200" dirty="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sp>
        <p:nvSpPr>
          <p:cNvPr id="43" name="Rectangle 7"/>
          <p:cNvSpPr>
            <a:spLocks noChangeArrowheads="1"/>
          </p:cNvSpPr>
          <p:nvPr/>
        </p:nvSpPr>
        <p:spPr bwMode="auto">
          <a:xfrm>
            <a:off x="76200" y="838200"/>
            <a:ext cx="8961120" cy="914400"/>
          </a:xfrm>
          <a:prstGeom prst="rect">
            <a:avLst/>
          </a:prstGeom>
          <a:noFill/>
          <a:ln w="9525">
            <a:noFill/>
            <a:miter lim="800000"/>
            <a:headEnd/>
            <a:tailEnd/>
          </a:ln>
        </p:spPr>
        <p:txBody>
          <a:bodyPr lIns="92039" tIns="45289" rIns="92039" bIns="45289"/>
          <a:lstStyle/>
          <a:p>
            <a:pPr marL="341313" indent="-341313" algn="ctr" defTabSz="909638">
              <a:spcBef>
                <a:spcPct val="20000"/>
              </a:spcBef>
              <a:buClr>
                <a:schemeClr val="tx1"/>
              </a:buClr>
              <a:buSzPct val="115000"/>
              <a:buFont typeface="Arial" charset="0"/>
              <a:buNone/>
              <a:defRPr/>
            </a:pPr>
            <a:r>
              <a:rPr lang="en-US" sz="2800" b="1" dirty="0">
                <a:solidFill>
                  <a:srgbClr val="0000FF"/>
                </a:solidFill>
                <a:effectLst>
                  <a:outerShdw blurRad="38100" dist="38100" dir="2700000" algn="tl">
                    <a:srgbClr val="000000">
                      <a:alpha val="43137"/>
                    </a:srgbClr>
                  </a:outerShdw>
                </a:effectLst>
              </a:rPr>
              <a:t> </a:t>
            </a:r>
            <a:r>
              <a:rPr lang="en-US" sz="2800" b="1" dirty="0" smtClean="0"/>
              <a:t>“Pairwise, Feature</a:t>
            </a:r>
            <a:r>
              <a:rPr lang="en-US" sz="2800" b="1" dirty="0"/>
              <a:t>-Based Similarity</a:t>
            </a:r>
            <a:r>
              <a:rPr lang="en-US" sz="2800" b="1" dirty="0" smtClean="0"/>
              <a:t>”</a:t>
            </a:r>
            <a:endParaRPr lang="en-US" sz="2800" b="1" dirty="0">
              <a:solidFill>
                <a:schemeClr val="accent5">
                  <a:lumMod val="50000"/>
                </a:schemeClr>
              </a:solidFill>
            </a:endParaRPr>
          </a:p>
        </p:txBody>
      </p:sp>
      <p:sp>
        <p:nvSpPr>
          <p:cNvPr id="33" name="Rectangle 32"/>
          <p:cNvSpPr/>
          <p:nvPr/>
        </p:nvSpPr>
        <p:spPr bwMode="auto">
          <a:xfrm>
            <a:off x="6934200" y="1828800"/>
            <a:ext cx="1581404" cy="381000"/>
          </a:xfrm>
          <a:prstGeom prst="rect">
            <a:avLst/>
          </a:prstGeom>
          <a:solidFill>
            <a:srgbClr val="FFAFA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sz="1400" dirty="0" smtClean="0"/>
              <a:t>Jeff Ullman</a:t>
            </a:r>
            <a:endParaRPr lang="en-US" dirty="0"/>
          </a:p>
        </p:txBody>
      </p:sp>
      <p:sp>
        <p:nvSpPr>
          <p:cNvPr id="35" name="Rectangle 34"/>
          <p:cNvSpPr/>
          <p:nvPr/>
        </p:nvSpPr>
        <p:spPr bwMode="auto">
          <a:xfrm>
            <a:off x="6934200" y="3581400"/>
            <a:ext cx="1581404" cy="381000"/>
          </a:xfrm>
          <a:prstGeom prst="rect">
            <a:avLst/>
          </a:prstGeom>
          <a:solidFill>
            <a:srgbClr val="A7D9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sz="1400" dirty="0" smtClean="0"/>
              <a:t>H. Garcia-Molina</a:t>
            </a:r>
            <a:endParaRPr lang="en-US" sz="1400" dirty="0"/>
          </a:p>
        </p:txBody>
      </p:sp>
      <p:sp>
        <p:nvSpPr>
          <p:cNvPr id="44" name="TextBox 43"/>
          <p:cNvSpPr txBox="1"/>
          <p:nvPr/>
        </p:nvSpPr>
        <p:spPr>
          <a:xfrm rot="16200000">
            <a:off x="7297293" y="2661211"/>
            <a:ext cx="1066800" cy="584200"/>
          </a:xfrm>
          <a:prstGeom prst="rect">
            <a:avLst/>
          </a:prstGeom>
          <a:noFill/>
        </p:spPr>
        <p:txBody>
          <a:bodyPr wrap="square">
            <a:spAutoFit/>
          </a:bodyPr>
          <a:lstStyle/>
          <a:p>
            <a:pPr algn="ctr">
              <a:defRPr/>
            </a:pPr>
            <a:r>
              <a:rPr lang="en-US" sz="3200" dirty="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cxnSp>
        <p:nvCxnSpPr>
          <p:cNvPr id="50" name="Straight Arrow Connector 49"/>
          <p:cNvCxnSpPr/>
          <p:nvPr/>
        </p:nvCxnSpPr>
        <p:spPr bwMode="auto">
          <a:xfrm flipV="1">
            <a:off x="7830693" y="2437568"/>
            <a:ext cx="12192" cy="1031483"/>
          </a:xfrm>
          <a:prstGeom prst="straightConnector1">
            <a:avLst/>
          </a:prstGeom>
          <a:solidFill>
            <a:schemeClr val="bg1"/>
          </a:solidFill>
          <a:ln w="12700" cap="flat" cmpd="sng" algn="ctr">
            <a:solidFill>
              <a:schemeClr val="tx1"/>
            </a:solidFill>
            <a:prstDash val="solid"/>
            <a:round/>
            <a:headEnd type="stealth" w="lg" len="lg"/>
            <a:tailEnd type="stealth" w="lg" len="lg"/>
          </a:ln>
          <a:effectLst>
            <a:outerShdw blurRad="50800" dist="38100" dir="2700000" algn="tl" rotWithShape="0">
              <a:prstClr val="black">
                <a:alpha val="40000"/>
              </a:prstClr>
            </a:outerShdw>
          </a:effectLst>
        </p:spPr>
      </p:cxnSp>
      <p:pic>
        <p:nvPicPr>
          <p:cNvPr id="140290" name="Picture 2" descr="Stanford Univers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2968" y="2676622"/>
            <a:ext cx="1578356" cy="371378"/>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bwMode="auto">
          <a:xfrm>
            <a:off x="6400800" y="2209800"/>
            <a:ext cx="582168" cy="436778"/>
          </a:xfrm>
          <a:prstGeom prst="line">
            <a:avLst/>
          </a:prstGeom>
          <a:solidFill>
            <a:schemeClr val="bg1"/>
          </a:solidFill>
          <a:ln w="28575" cap="flat" cmpd="sng" algn="ctr">
            <a:solidFill>
              <a:srgbClr val="012091"/>
            </a:solidFill>
            <a:prstDash val="solid"/>
            <a:round/>
            <a:headEnd type="stealth" w="lg" len="lg"/>
            <a:tailEnd type="stealth" w="lg" len="lg"/>
          </a:ln>
          <a:effectLst>
            <a:outerShdw blurRad="50800" dist="38100" dir="2700000" algn="tl" rotWithShape="0">
              <a:prstClr val="black">
                <a:alpha val="40000"/>
              </a:prstClr>
            </a:outerShdw>
          </a:effectLst>
        </p:spPr>
      </p:cxnSp>
      <p:cxnSp>
        <p:nvCxnSpPr>
          <p:cNvPr id="53" name="Straight Connector 52"/>
          <p:cNvCxnSpPr/>
          <p:nvPr/>
        </p:nvCxnSpPr>
        <p:spPr bwMode="auto">
          <a:xfrm>
            <a:off x="7772400" y="2245839"/>
            <a:ext cx="0" cy="400739"/>
          </a:xfrm>
          <a:prstGeom prst="line">
            <a:avLst/>
          </a:prstGeom>
          <a:solidFill>
            <a:schemeClr val="bg1"/>
          </a:solidFill>
          <a:ln w="28575" cap="flat" cmpd="sng" algn="ctr">
            <a:solidFill>
              <a:srgbClr val="012091"/>
            </a:solidFill>
            <a:prstDash val="solid"/>
            <a:round/>
            <a:headEnd type="stealth" w="lg" len="lg"/>
            <a:tailEnd type="stealth" w="lg" len="lg"/>
          </a:ln>
          <a:effectLst>
            <a:outerShdw blurRad="50800" dist="38100" dir="2700000" algn="tl" rotWithShape="0">
              <a:prstClr val="black">
                <a:alpha val="40000"/>
              </a:prstClr>
            </a:outerShdw>
          </a:effectLst>
        </p:spPr>
      </p:cxnSp>
      <p:cxnSp>
        <p:nvCxnSpPr>
          <p:cNvPr id="57" name="Straight Connector 56"/>
          <p:cNvCxnSpPr>
            <a:stCxn id="140290" idx="2"/>
          </p:cNvCxnSpPr>
          <p:nvPr/>
        </p:nvCxnSpPr>
        <p:spPr bwMode="auto">
          <a:xfrm flipH="1">
            <a:off x="7724903" y="3048000"/>
            <a:ext cx="47243" cy="533400"/>
          </a:xfrm>
          <a:prstGeom prst="line">
            <a:avLst/>
          </a:prstGeom>
          <a:solidFill>
            <a:schemeClr val="bg1"/>
          </a:solidFill>
          <a:ln w="28575" cap="flat" cmpd="sng" algn="ctr">
            <a:solidFill>
              <a:srgbClr val="012091"/>
            </a:solidFill>
            <a:prstDash val="solid"/>
            <a:round/>
            <a:headEnd type="stealth" w="lg" len="lg"/>
            <a:tailEnd type="stealth" w="lg" len="lg"/>
          </a:ln>
          <a:effectLst>
            <a:outerShdw blurRad="50800" dist="38100" dir="2700000" algn="tl" rotWithShape="0">
              <a:prstClr val="black">
                <a:alpha val="40000"/>
              </a:prstClr>
            </a:outerShdw>
          </a:effectLst>
        </p:spPr>
      </p:cxnSp>
      <p:sp>
        <p:nvSpPr>
          <p:cNvPr id="46" name="TextBox 45"/>
          <p:cNvSpPr txBox="1"/>
          <p:nvPr/>
        </p:nvSpPr>
        <p:spPr>
          <a:xfrm>
            <a:off x="914400" y="1447800"/>
            <a:ext cx="7620000" cy="369332"/>
          </a:xfrm>
          <a:prstGeom prst="rect">
            <a:avLst/>
          </a:prstGeom>
          <a:noFill/>
        </p:spPr>
        <p:txBody>
          <a:bodyPr wrap="square" rtlCol="0">
            <a:spAutoFit/>
          </a:bodyPr>
          <a:lstStyle/>
          <a:p>
            <a:r>
              <a:rPr lang="en-US" i="1" dirty="0" smtClean="0">
                <a:solidFill>
                  <a:schemeClr val="bg1">
                    <a:lumMod val="50000"/>
                  </a:schemeClr>
                </a:solidFill>
              </a:rPr>
              <a:t>Name           Occupation   Affiliation       Email                      Collaborators</a:t>
            </a:r>
            <a:endParaRPr lang="en-US" i="1" dirty="0">
              <a:solidFill>
                <a:schemeClr val="bg1">
                  <a:lumMod val="50000"/>
                </a:schemeClr>
              </a:solidFill>
            </a:endParaRPr>
          </a:p>
        </p:txBody>
      </p:sp>
      <p:sp>
        <p:nvSpPr>
          <p:cNvPr id="52" name="TextBox 51"/>
          <p:cNvSpPr txBox="1"/>
          <p:nvPr/>
        </p:nvSpPr>
        <p:spPr>
          <a:xfrm>
            <a:off x="914400" y="3974068"/>
            <a:ext cx="7620000" cy="369332"/>
          </a:xfrm>
          <a:prstGeom prst="rect">
            <a:avLst/>
          </a:prstGeom>
          <a:noFill/>
        </p:spPr>
        <p:txBody>
          <a:bodyPr wrap="square" rtlCol="0">
            <a:spAutoFit/>
          </a:bodyPr>
          <a:lstStyle/>
          <a:p>
            <a:r>
              <a:rPr lang="en-US" i="1" dirty="0" smtClean="0">
                <a:solidFill>
                  <a:schemeClr val="bg1">
                    <a:lumMod val="50000"/>
                  </a:schemeClr>
                </a:solidFill>
              </a:rPr>
              <a:t>Name           Occupation   Affiliation       Email                      Collaborators</a:t>
            </a:r>
            <a:endParaRPr lang="en-US" i="1" dirty="0">
              <a:solidFill>
                <a:schemeClr val="bg1">
                  <a:lumMod val="50000"/>
                </a:schemeClr>
              </a:solidFill>
            </a:endParaRPr>
          </a:p>
        </p:txBody>
      </p:sp>
    </p:spTree>
    <p:extLst>
      <p:ext uri="{BB962C8B-B14F-4D97-AF65-F5344CB8AC3E}">
        <p14:creationId xmlns:p14="http://schemas.microsoft.com/office/powerpoint/2010/main" val="15091635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029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rot="16200000">
            <a:off x="5451348" y="2624868"/>
            <a:ext cx="1066800" cy="584200"/>
          </a:xfrm>
          <a:prstGeom prst="rect">
            <a:avLst/>
          </a:prstGeom>
          <a:noFill/>
        </p:spPr>
        <p:txBody>
          <a:bodyPr wrap="square">
            <a:spAutoFit/>
          </a:bodyPr>
          <a:lstStyle/>
          <a:p>
            <a:pPr algn="ctr">
              <a:defRPr/>
            </a:pPr>
            <a:r>
              <a:rPr lang="en-US" sz="3200" dirty="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sp>
        <p:nvSpPr>
          <p:cNvPr id="5123" name="Slide Number Placeholder 6"/>
          <p:cNvSpPr>
            <a:spLocks noGrp="1"/>
          </p:cNvSpPr>
          <p:nvPr>
            <p:ph type="sldNum" sz="quarter" idx="12"/>
          </p:nvPr>
        </p:nvSpPr>
        <p:spPr/>
        <p:txBody>
          <a:bodyPr/>
          <a:lstStyle/>
          <a:p>
            <a:pPr defTabSz="841375">
              <a:defRPr/>
            </a:pPr>
            <a:fld id="{0FC211EA-9377-4E34-9CBC-754216B6DD19}" type="slidenum">
              <a:rPr lang="en-US" altLang="en-US"/>
              <a:pPr defTabSz="841375">
                <a:defRPr/>
              </a:pPr>
              <a:t>37</a:t>
            </a:fld>
            <a:endParaRPr lang="en-US" altLang="en-US"/>
          </a:p>
        </p:txBody>
      </p:sp>
      <p:sp>
        <p:nvSpPr>
          <p:cNvPr id="5125" name="Rectangle 3"/>
          <p:cNvSpPr>
            <a:spLocks noGrp="1" noChangeArrowheads="1"/>
          </p:cNvSpPr>
          <p:nvPr>
            <p:ph type="title"/>
          </p:nvPr>
        </p:nvSpPr>
        <p:spPr/>
        <p:txBody>
          <a:bodyPr/>
          <a:lstStyle/>
          <a:p>
            <a:pPr eaLnBrk="1" hangingPunct="1">
              <a:defRPr/>
            </a:pPr>
            <a:r>
              <a:rPr lang="en-US" b="1" dirty="0" smtClean="0"/>
              <a:t>Limit 2: Different people but same values</a:t>
            </a:r>
          </a:p>
        </p:txBody>
      </p:sp>
      <p:pic>
        <p:nvPicPr>
          <p:cNvPr id="15376" name="Picture 3"/>
          <p:cNvPicPr>
            <a:picLocks noChangeAspect="1" noChangeArrowheads="1"/>
          </p:cNvPicPr>
          <p:nvPr/>
        </p:nvPicPr>
        <p:blipFill>
          <a:blip r:embed="rId2"/>
          <a:srcRect/>
          <a:stretch>
            <a:fillRect/>
          </a:stretch>
        </p:blipFill>
        <p:spPr bwMode="auto">
          <a:xfrm>
            <a:off x="304800" y="1805920"/>
            <a:ext cx="155575" cy="457200"/>
          </a:xfrm>
          <a:prstGeom prst="rect">
            <a:avLst/>
          </a:prstGeom>
          <a:noFill/>
          <a:ln w="9525">
            <a:noFill/>
            <a:miter lim="800000"/>
            <a:headEnd/>
            <a:tailEnd/>
          </a:ln>
        </p:spPr>
      </p:pic>
      <p:pic>
        <p:nvPicPr>
          <p:cNvPr id="15377" name="Picture 4"/>
          <p:cNvPicPr>
            <a:picLocks noChangeAspect="1" noChangeArrowheads="1"/>
          </p:cNvPicPr>
          <p:nvPr/>
        </p:nvPicPr>
        <p:blipFill>
          <a:blip r:embed="rId3"/>
          <a:srcRect/>
          <a:stretch>
            <a:fillRect/>
          </a:stretch>
        </p:blipFill>
        <p:spPr bwMode="auto">
          <a:xfrm>
            <a:off x="304800" y="3450368"/>
            <a:ext cx="179387" cy="457200"/>
          </a:xfrm>
          <a:prstGeom prst="rect">
            <a:avLst/>
          </a:prstGeom>
          <a:noFill/>
          <a:ln w="9525">
            <a:noFill/>
            <a:miter lim="800000"/>
            <a:headEnd/>
            <a:tailEnd/>
          </a:ln>
        </p:spPr>
      </p:pic>
      <p:sp>
        <p:nvSpPr>
          <p:cNvPr id="15378" name="TextBox 11"/>
          <p:cNvSpPr txBox="1">
            <a:spLocks noChangeArrowheads="1"/>
          </p:cNvSpPr>
          <p:nvPr/>
        </p:nvSpPr>
        <p:spPr bwMode="auto">
          <a:xfrm>
            <a:off x="533400" y="1752600"/>
            <a:ext cx="304800" cy="523220"/>
          </a:xfrm>
          <a:prstGeom prst="rect">
            <a:avLst/>
          </a:prstGeom>
          <a:noFill/>
          <a:ln w="9525">
            <a:noFill/>
            <a:miter lim="800000"/>
            <a:headEnd/>
            <a:tailEnd/>
          </a:ln>
        </p:spPr>
        <p:txBody>
          <a:bodyPr>
            <a:spAutoFit/>
          </a:bodyPr>
          <a:lstStyle/>
          <a:p>
            <a:pPr algn="ctr"/>
            <a:r>
              <a:rPr lang="en-US" sz="2800" i="1" dirty="0" smtClean="0">
                <a:latin typeface="Times New Roman" pitchFamily="18" charset="0"/>
                <a:cs typeface="Times New Roman" pitchFamily="18" charset="0"/>
              </a:rPr>
              <a:t>u</a:t>
            </a:r>
            <a:endParaRPr lang="en-US" sz="2800" i="1" dirty="0">
              <a:latin typeface="Times New Roman" pitchFamily="18" charset="0"/>
              <a:cs typeface="Times New Roman" pitchFamily="18" charset="0"/>
            </a:endParaRPr>
          </a:p>
        </p:txBody>
      </p:sp>
      <p:sp>
        <p:nvSpPr>
          <p:cNvPr id="15379" name="TextBox 12"/>
          <p:cNvSpPr txBox="1">
            <a:spLocks noChangeArrowheads="1"/>
          </p:cNvSpPr>
          <p:nvPr/>
        </p:nvSpPr>
        <p:spPr bwMode="auto">
          <a:xfrm>
            <a:off x="533400" y="3429000"/>
            <a:ext cx="304800" cy="523220"/>
          </a:xfrm>
          <a:prstGeom prst="rect">
            <a:avLst/>
          </a:prstGeom>
          <a:noFill/>
          <a:ln w="9525">
            <a:noFill/>
            <a:miter lim="800000"/>
            <a:headEnd/>
            <a:tailEnd/>
          </a:ln>
        </p:spPr>
        <p:txBody>
          <a:bodyPr>
            <a:spAutoFit/>
          </a:bodyPr>
          <a:lstStyle/>
          <a:p>
            <a:pPr algn="ctr"/>
            <a:r>
              <a:rPr lang="en-US" sz="2800" i="1" dirty="0" smtClean="0">
                <a:latin typeface="Times New Roman" pitchFamily="18" charset="0"/>
                <a:cs typeface="Times New Roman" pitchFamily="18" charset="0"/>
              </a:rPr>
              <a:t>v</a:t>
            </a:r>
            <a:endParaRPr lang="en-US" sz="2800" i="1" dirty="0">
              <a:latin typeface="Times New Roman" pitchFamily="18" charset="0"/>
              <a:cs typeface="Times New Roman" pitchFamily="18" charset="0"/>
            </a:endParaRPr>
          </a:p>
        </p:txBody>
      </p:sp>
      <p:sp>
        <p:nvSpPr>
          <p:cNvPr id="14" name="Rectangle 13"/>
          <p:cNvSpPr/>
          <p:nvPr/>
        </p:nvSpPr>
        <p:spPr bwMode="auto">
          <a:xfrm>
            <a:off x="914400" y="1828800"/>
            <a:ext cx="1371600" cy="381000"/>
          </a:xfrm>
          <a:prstGeom prst="rect">
            <a:avLst/>
          </a:prstGeom>
          <a:solidFill>
            <a:srgbClr val="FFAFA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sz="1200" dirty="0" err="1" smtClean="0"/>
              <a:t>Sharad</a:t>
            </a:r>
            <a:r>
              <a:rPr lang="en-US" sz="1200" dirty="0"/>
              <a:t> </a:t>
            </a:r>
            <a:r>
              <a:rPr lang="en-US" sz="1200" dirty="0" err="1" smtClean="0"/>
              <a:t>Mehrotra</a:t>
            </a:r>
            <a:endParaRPr lang="en-US" sz="1200" dirty="0"/>
          </a:p>
        </p:txBody>
      </p:sp>
      <p:sp>
        <p:nvSpPr>
          <p:cNvPr id="15" name="Rectangle 14"/>
          <p:cNvSpPr/>
          <p:nvPr/>
        </p:nvSpPr>
        <p:spPr bwMode="auto">
          <a:xfrm>
            <a:off x="914400" y="3581400"/>
            <a:ext cx="1371600" cy="381000"/>
          </a:xfrm>
          <a:prstGeom prst="rect">
            <a:avLst/>
          </a:prstGeom>
          <a:solidFill>
            <a:srgbClr val="A7D9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sz="1200" dirty="0" err="1" smtClean="0"/>
              <a:t>Sharad</a:t>
            </a:r>
            <a:r>
              <a:rPr lang="en-US" sz="1200" dirty="0" smtClean="0"/>
              <a:t> </a:t>
            </a:r>
            <a:r>
              <a:rPr lang="en-US" sz="1200" dirty="0" err="1" smtClean="0"/>
              <a:t>Mehrotra</a:t>
            </a:r>
            <a:endParaRPr lang="en-US" sz="1200" dirty="0"/>
          </a:p>
        </p:txBody>
      </p:sp>
      <p:sp>
        <p:nvSpPr>
          <p:cNvPr id="25" name="Rectangle 24"/>
          <p:cNvSpPr/>
          <p:nvPr/>
        </p:nvSpPr>
        <p:spPr bwMode="auto">
          <a:xfrm>
            <a:off x="2286000" y="1828800"/>
            <a:ext cx="1371600" cy="381000"/>
          </a:xfrm>
          <a:prstGeom prst="rect">
            <a:avLst/>
          </a:prstGeom>
          <a:solidFill>
            <a:srgbClr val="FFAFA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dirty="0" smtClean="0"/>
              <a:t>South CA</a:t>
            </a:r>
            <a:endParaRPr lang="en-US" dirty="0"/>
          </a:p>
        </p:txBody>
      </p:sp>
      <p:sp>
        <p:nvSpPr>
          <p:cNvPr id="26" name="Rectangle 25"/>
          <p:cNvSpPr/>
          <p:nvPr/>
        </p:nvSpPr>
        <p:spPr bwMode="auto">
          <a:xfrm>
            <a:off x="2286000" y="3581400"/>
            <a:ext cx="1371600" cy="381000"/>
          </a:xfrm>
          <a:prstGeom prst="rect">
            <a:avLst/>
          </a:prstGeom>
          <a:solidFill>
            <a:srgbClr val="A7D9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dirty="0" smtClean="0"/>
              <a:t>South CA</a:t>
            </a:r>
            <a:endParaRPr lang="en-US" dirty="0"/>
          </a:p>
        </p:txBody>
      </p:sp>
      <p:sp>
        <p:nvSpPr>
          <p:cNvPr id="27" name="Rectangle 26"/>
          <p:cNvSpPr/>
          <p:nvPr/>
        </p:nvSpPr>
        <p:spPr bwMode="auto">
          <a:xfrm>
            <a:off x="3657600" y="1828800"/>
            <a:ext cx="1371600" cy="381000"/>
          </a:xfrm>
          <a:prstGeom prst="rect">
            <a:avLst/>
          </a:prstGeom>
          <a:solidFill>
            <a:srgbClr val="FFAFA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dirty="0" smtClean="0"/>
              <a:t>UIUC</a:t>
            </a:r>
            <a:endParaRPr lang="en-US" dirty="0"/>
          </a:p>
        </p:txBody>
      </p:sp>
      <p:sp>
        <p:nvSpPr>
          <p:cNvPr id="28" name="Rectangle 27"/>
          <p:cNvSpPr/>
          <p:nvPr/>
        </p:nvSpPr>
        <p:spPr bwMode="auto">
          <a:xfrm>
            <a:off x="3657600" y="3581400"/>
            <a:ext cx="1371600" cy="381000"/>
          </a:xfrm>
          <a:prstGeom prst="rect">
            <a:avLst/>
          </a:prstGeom>
          <a:solidFill>
            <a:srgbClr val="A7D9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dirty="0" smtClean="0"/>
              <a:t>UIUC</a:t>
            </a:r>
            <a:endParaRPr lang="en-US" dirty="0"/>
          </a:p>
        </p:txBody>
      </p:sp>
      <p:sp>
        <p:nvSpPr>
          <p:cNvPr id="29" name="Rectangle 28"/>
          <p:cNvSpPr/>
          <p:nvPr/>
        </p:nvSpPr>
        <p:spPr bwMode="auto">
          <a:xfrm>
            <a:off x="5029200" y="1828800"/>
            <a:ext cx="1905000" cy="381000"/>
          </a:xfrm>
          <a:prstGeom prst="rect">
            <a:avLst/>
          </a:prstGeom>
          <a:solidFill>
            <a:srgbClr val="FFAFA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sz="1400" dirty="0" err="1" smtClean="0"/>
              <a:t>Sametown</a:t>
            </a:r>
            <a:r>
              <a:rPr lang="en-US" sz="1400" dirty="0" smtClean="0"/>
              <a:t>, India</a:t>
            </a:r>
            <a:endParaRPr lang="en-US" dirty="0"/>
          </a:p>
        </p:txBody>
      </p:sp>
      <p:sp>
        <p:nvSpPr>
          <p:cNvPr id="30" name="Rectangle 29"/>
          <p:cNvSpPr/>
          <p:nvPr/>
        </p:nvSpPr>
        <p:spPr bwMode="auto">
          <a:xfrm>
            <a:off x="5032248" y="3581400"/>
            <a:ext cx="1905000" cy="381000"/>
          </a:xfrm>
          <a:prstGeom prst="rect">
            <a:avLst/>
          </a:prstGeom>
          <a:solidFill>
            <a:srgbClr val="A7D9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sz="1200" b="1" dirty="0" err="1" smtClean="0"/>
              <a:t>Sametown</a:t>
            </a:r>
            <a:r>
              <a:rPr lang="en-US" sz="1200" b="1" dirty="0" smtClean="0"/>
              <a:t>, India</a:t>
            </a:r>
            <a:endParaRPr lang="en-US" sz="1200" b="1" dirty="0"/>
          </a:p>
        </p:txBody>
      </p:sp>
      <p:cxnSp>
        <p:nvCxnSpPr>
          <p:cNvPr id="32" name="Straight Arrow Connector 31"/>
          <p:cNvCxnSpPr>
            <a:stCxn id="61" idx="1"/>
          </p:cNvCxnSpPr>
          <p:nvPr/>
        </p:nvCxnSpPr>
        <p:spPr bwMode="auto">
          <a:xfrm flipV="1">
            <a:off x="1649984" y="2363788"/>
            <a:ext cx="0" cy="1122923"/>
          </a:xfrm>
          <a:prstGeom prst="straightConnector1">
            <a:avLst/>
          </a:prstGeom>
          <a:solidFill>
            <a:schemeClr val="bg1"/>
          </a:solidFill>
          <a:ln w="12700" cap="flat" cmpd="sng" algn="ctr">
            <a:solidFill>
              <a:schemeClr val="tx1"/>
            </a:solidFill>
            <a:prstDash val="solid"/>
            <a:round/>
            <a:headEnd type="stealth" w="lg" len="lg"/>
            <a:tailEnd type="stealth" w="lg" len="lg"/>
          </a:ln>
          <a:effectLst>
            <a:outerShdw blurRad="50800" dist="38100" dir="2700000" algn="tl" rotWithShape="0">
              <a:prstClr val="black">
                <a:alpha val="40000"/>
              </a:prstClr>
            </a:outerShdw>
          </a:effectLst>
        </p:spPr>
      </p:cxnSp>
      <p:cxnSp>
        <p:nvCxnSpPr>
          <p:cNvPr id="47" name="Straight Arrow Connector 46"/>
          <p:cNvCxnSpPr/>
          <p:nvPr/>
        </p:nvCxnSpPr>
        <p:spPr bwMode="auto">
          <a:xfrm flipV="1">
            <a:off x="2895600" y="2363788"/>
            <a:ext cx="0" cy="1094862"/>
          </a:xfrm>
          <a:prstGeom prst="straightConnector1">
            <a:avLst/>
          </a:prstGeom>
          <a:solidFill>
            <a:schemeClr val="bg1"/>
          </a:solidFill>
          <a:ln w="12700" cap="flat" cmpd="sng" algn="ctr">
            <a:solidFill>
              <a:schemeClr val="tx1"/>
            </a:solidFill>
            <a:prstDash val="solid"/>
            <a:round/>
            <a:headEnd type="stealth" w="lg" len="lg"/>
            <a:tailEnd type="stealth" w="lg" len="lg"/>
          </a:ln>
          <a:effectLst>
            <a:outerShdw blurRad="50800" dist="38100" dir="2700000" algn="tl" rotWithShape="0">
              <a:prstClr val="black">
                <a:alpha val="40000"/>
              </a:prstClr>
            </a:outerShdw>
          </a:effectLst>
        </p:spPr>
      </p:cxnSp>
      <p:cxnSp>
        <p:nvCxnSpPr>
          <p:cNvPr id="48" name="Straight Arrow Connector 47"/>
          <p:cNvCxnSpPr>
            <a:stCxn id="63" idx="3"/>
            <a:endCxn id="63" idx="1"/>
          </p:cNvCxnSpPr>
          <p:nvPr/>
        </p:nvCxnSpPr>
        <p:spPr bwMode="auto">
          <a:xfrm>
            <a:off x="4356100" y="2391850"/>
            <a:ext cx="0" cy="1066800"/>
          </a:xfrm>
          <a:prstGeom prst="straightConnector1">
            <a:avLst/>
          </a:prstGeom>
          <a:solidFill>
            <a:schemeClr val="bg1"/>
          </a:solidFill>
          <a:ln w="12700" cap="flat" cmpd="sng" algn="ctr">
            <a:solidFill>
              <a:schemeClr val="tx1"/>
            </a:solidFill>
            <a:prstDash val="solid"/>
            <a:round/>
            <a:headEnd type="stealth" w="lg" len="lg"/>
            <a:tailEnd type="stealth" w="lg" len="lg"/>
          </a:ln>
          <a:effectLst>
            <a:outerShdw blurRad="50800" dist="38100" dir="2700000" algn="tl" rotWithShape="0">
              <a:prstClr val="black">
                <a:alpha val="40000"/>
              </a:prstClr>
            </a:outerShdw>
          </a:effectLst>
        </p:spPr>
      </p:cxnSp>
      <p:cxnSp>
        <p:nvCxnSpPr>
          <p:cNvPr id="49" name="Straight Arrow Connector 48"/>
          <p:cNvCxnSpPr>
            <a:stCxn id="64" idx="1"/>
          </p:cNvCxnSpPr>
          <p:nvPr/>
        </p:nvCxnSpPr>
        <p:spPr bwMode="auto">
          <a:xfrm flipV="1">
            <a:off x="5984748" y="2418885"/>
            <a:ext cx="12192" cy="1031483"/>
          </a:xfrm>
          <a:prstGeom prst="straightConnector1">
            <a:avLst/>
          </a:prstGeom>
          <a:solidFill>
            <a:schemeClr val="bg1"/>
          </a:solidFill>
          <a:ln w="12700" cap="flat" cmpd="sng" algn="ctr">
            <a:solidFill>
              <a:schemeClr val="tx1"/>
            </a:solidFill>
            <a:prstDash val="solid"/>
            <a:round/>
            <a:headEnd type="stealth" w="lg" len="lg"/>
            <a:tailEnd type="stealth" w="lg" len="lg"/>
          </a:ln>
          <a:effectLst>
            <a:outerShdw blurRad="50800" dist="38100" dir="2700000" algn="tl" rotWithShape="0">
              <a:prstClr val="black">
                <a:alpha val="40000"/>
              </a:prstClr>
            </a:outerShdw>
          </a:effectLst>
        </p:spPr>
      </p:cxnSp>
      <p:sp>
        <p:nvSpPr>
          <p:cNvPr id="61" name="TextBox 60"/>
          <p:cNvSpPr txBox="1"/>
          <p:nvPr/>
        </p:nvSpPr>
        <p:spPr>
          <a:xfrm rot="16200000">
            <a:off x="1116584" y="2661211"/>
            <a:ext cx="1066800" cy="584200"/>
          </a:xfrm>
          <a:prstGeom prst="rect">
            <a:avLst/>
          </a:prstGeom>
          <a:noFill/>
        </p:spPr>
        <p:txBody>
          <a:bodyPr wrap="square">
            <a:spAutoFit/>
          </a:bodyPr>
          <a:lstStyle/>
          <a:p>
            <a:pPr algn="ctr">
              <a:defRPr/>
            </a:pPr>
            <a:r>
              <a:rPr lang="en-US" sz="3200" dirty="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sp>
        <p:nvSpPr>
          <p:cNvPr id="62" name="TextBox 61"/>
          <p:cNvSpPr txBox="1"/>
          <p:nvPr/>
        </p:nvSpPr>
        <p:spPr>
          <a:xfrm rot="16200000">
            <a:off x="2349500" y="2633149"/>
            <a:ext cx="1066800" cy="584200"/>
          </a:xfrm>
          <a:prstGeom prst="rect">
            <a:avLst/>
          </a:prstGeom>
          <a:noFill/>
        </p:spPr>
        <p:txBody>
          <a:bodyPr wrap="square">
            <a:spAutoFit/>
          </a:bodyPr>
          <a:lstStyle/>
          <a:p>
            <a:pPr algn="ctr">
              <a:defRPr/>
            </a:pPr>
            <a:r>
              <a:rPr lang="en-US" sz="3200" dirty="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sp>
        <p:nvSpPr>
          <p:cNvPr id="63" name="TextBox 62"/>
          <p:cNvSpPr txBox="1"/>
          <p:nvPr/>
        </p:nvSpPr>
        <p:spPr>
          <a:xfrm rot="16200000">
            <a:off x="3822700" y="2633150"/>
            <a:ext cx="1066800" cy="584200"/>
          </a:xfrm>
          <a:prstGeom prst="rect">
            <a:avLst/>
          </a:prstGeom>
          <a:noFill/>
        </p:spPr>
        <p:txBody>
          <a:bodyPr wrap="square">
            <a:spAutoFit/>
          </a:bodyPr>
          <a:lstStyle/>
          <a:p>
            <a:pPr algn="ctr">
              <a:defRPr/>
            </a:pPr>
            <a:r>
              <a:rPr lang="en-US" sz="3200" dirty="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sp>
        <p:nvSpPr>
          <p:cNvPr id="43" name="Rectangle 7"/>
          <p:cNvSpPr>
            <a:spLocks noChangeArrowheads="1"/>
          </p:cNvSpPr>
          <p:nvPr/>
        </p:nvSpPr>
        <p:spPr bwMode="auto">
          <a:xfrm>
            <a:off x="76200" y="838200"/>
            <a:ext cx="8961120" cy="914400"/>
          </a:xfrm>
          <a:prstGeom prst="rect">
            <a:avLst/>
          </a:prstGeom>
          <a:noFill/>
          <a:ln w="9525">
            <a:noFill/>
            <a:miter lim="800000"/>
            <a:headEnd/>
            <a:tailEnd/>
          </a:ln>
        </p:spPr>
        <p:txBody>
          <a:bodyPr lIns="92039" tIns="45289" rIns="92039" bIns="45289"/>
          <a:lstStyle/>
          <a:p>
            <a:pPr marL="341313" indent="-341313" algn="ctr" defTabSz="909638">
              <a:spcBef>
                <a:spcPct val="20000"/>
              </a:spcBef>
              <a:buClr>
                <a:schemeClr val="tx1"/>
              </a:buClr>
              <a:buSzPct val="115000"/>
              <a:buFont typeface="Arial" charset="0"/>
              <a:buNone/>
              <a:defRPr/>
            </a:pPr>
            <a:r>
              <a:rPr lang="en-US" sz="2800" b="1" dirty="0">
                <a:solidFill>
                  <a:srgbClr val="0000FF"/>
                </a:solidFill>
                <a:effectLst>
                  <a:outerShdw blurRad="38100" dist="38100" dir="2700000" algn="tl">
                    <a:srgbClr val="000000">
                      <a:alpha val="43137"/>
                    </a:srgbClr>
                  </a:outerShdw>
                </a:effectLst>
              </a:rPr>
              <a:t> </a:t>
            </a:r>
            <a:r>
              <a:rPr lang="en-US" sz="2800" b="1" dirty="0" smtClean="0"/>
              <a:t>“Pairwise, Feature</a:t>
            </a:r>
            <a:r>
              <a:rPr lang="en-US" sz="2800" b="1" dirty="0"/>
              <a:t>-Based Similarity</a:t>
            </a:r>
            <a:r>
              <a:rPr lang="en-US" sz="2800" b="1" dirty="0" smtClean="0"/>
              <a:t>”</a:t>
            </a:r>
            <a:endParaRPr lang="en-US" sz="2800" b="1" dirty="0">
              <a:solidFill>
                <a:schemeClr val="accent5">
                  <a:lumMod val="50000"/>
                </a:schemeClr>
              </a:solidFill>
            </a:endParaRPr>
          </a:p>
        </p:txBody>
      </p:sp>
      <p:sp>
        <p:nvSpPr>
          <p:cNvPr id="33" name="Rectangle 32"/>
          <p:cNvSpPr/>
          <p:nvPr/>
        </p:nvSpPr>
        <p:spPr bwMode="auto">
          <a:xfrm>
            <a:off x="6934200" y="1828800"/>
            <a:ext cx="1581404" cy="381000"/>
          </a:xfrm>
          <a:prstGeom prst="rect">
            <a:avLst/>
          </a:prstGeom>
          <a:solidFill>
            <a:srgbClr val="FFAFA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sz="1400" dirty="0" smtClean="0"/>
              <a:t>Jeff Ullman</a:t>
            </a:r>
            <a:endParaRPr lang="en-US" dirty="0"/>
          </a:p>
        </p:txBody>
      </p:sp>
      <p:sp>
        <p:nvSpPr>
          <p:cNvPr id="35" name="Rectangle 34"/>
          <p:cNvSpPr/>
          <p:nvPr/>
        </p:nvSpPr>
        <p:spPr bwMode="auto">
          <a:xfrm>
            <a:off x="6934200" y="3581400"/>
            <a:ext cx="1581404" cy="381000"/>
          </a:xfrm>
          <a:prstGeom prst="rect">
            <a:avLst/>
          </a:prstGeom>
          <a:solidFill>
            <a:srgbClr val="A7D9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sz="1400" dirty="0" smtClean="0"/>
              <a:t>Jeff Ullman</a:t>
            </a:r>
            <a:endParaRPr lang="en-US" sz="1400" dirty="0"/>
          </a:p>
        </p:txBody>
      </p:sp>
      <p:sp>
        <p:nvSpPr>
          <p:cNvPr id="44" name="TextBox 43"/>
          <p:cNvSpPr txBox="1"/>
          <p:nvPr/>
        </p:nvSpPr>
        <p:spPr>
          <a:xfrm rot="16200000">
            <a:off x="7297293" y="2661211"/>
            <a:ext cx="1066800" cy="584200"/>
          </a:xfrm>
          <a:prstGeom prst="rect">
            <a:avLst/>
          </a:prstGeom>
          <a:noFill/>
        </p:spPr>
        <p:txBody>
          <a:bodyPr wrap="square">
            <a:spAutoFit/>
          </a:bodyPr>
          <a:lstStyle/>
          <a:p>
            <a:pPr algn="ctr">
              <a:defRPr/>
            </a:pPr>
            <a:r>
              <a:rPr lang="en-US" sz="3200" dirty="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cxnSp>
        <p:nvCxnSpPr>
          <p:cNvPr id="50" name="Straight Arrow Connector 49"/>
          <p:cNvCxnSpPr/>
          <p:nvPr/>
        </p:nvCxnSpPr>
        <p:spPr bwMode="auto">
          <a:xfrm flipV="1">
            <a:off x="7830693" y="2437568"/>
            <a:ext cx="12192" cy="1031483"/>
          </a:xfrm>
          <a:prstGeom prst="straightConnector1">
            <a:avLst/>
          </a:prstGeom>
          <a:solidFill>
            <a:schemeClr val="bg1"/>
          </a:solidFill>
          <a:ln w="12700" cap="flat" cmpd="sng" algn="ctr">
            <a:solidFill>
              <a:schemeClr val="tx1"/>
            </a:solidFill>
            <a:prstDash val="solid"/>
            <a:round/>
            <a:headEnd type="stealth" w="lg" len="lg"/>
            <a:tailEnd type="stealth" w="lg" len="lg"/>
          </a:ln>
          <a:effectLst>
            <a:outerShdw blurRad="50800" dist="38100" dir="2700000" algn="tl" rotWithShape="0">
              <a:prstClr val="black">
                <a:alpha val="40000"/>
              </a:prstClr>
            </a:outerShdw>
          </a:effectLst>
        </p:spPr>
      </p:cxnSp>
      <p:sp>
        <p:nvSpPr>
          <p:cNvPr id="46" name="TextBox 45"/>
          <p:cNvSpPr txBox="1"/>
          <p:nvPr/>
        </p:nvSpPr>
        <p:spPr>
          <a:xfrm>
            <a:off x="914400" y="1447800"/>
            <a:ext cx="7620000" cy="369332"/>
          </a:xfrm>
          <a:prstGeom prst="rect">
            <a:avLst/>
          </a:prstGeom>
          <a:noFill/>
        </p:spPr>
        <p:txBody>
          <a:bodyPr wrap="square" rtlCol="0">
            <a:spAutoFit/>
          </a:bodyPr>
          <a:lstStyle/>
          <a:p>
            <a:r>
              <a:rPr lang="en-US" i="1" dirty="0" smtClean="0">
                <a:solidFill>
                  <a:schemeClr val="bg1">
                    <a:lumMod val="50000"/>
                  </a:schemeClr>
                </a:solidFill>
              </a:rPr>
              <a:t>Name           </a:t>
            </a:r>
            <a:r>
              <a:rPr lang="en-US" i="1" dirty="0" err="1" smtClean="0">
                <a:solidFill>
                  <a:schemeClr val="bg1">
                    <a:lumMod val="50000"/>
                  </a:schemeClr>
                </a:solidFill>
              </a:rPr>
              <a:t>LivedIn</a:t>
            </a:r>
            <a:r>
              <a:rPr lang="en-US" i="1" dirty="0" smtClean="0">
                <a:solidFill>
                  <a:schemeClr val="bg1">
                    <a:lumMod val="50000"/>
                  </a:schemeClr>
                </a:solidFill>
              </a:rPr>
              <a:t>         Affiliation         POB                     Knows</a:t>
            </a:r>
            <a:endParaRPr lang="en-US" i="1" dirty="0">
              <a:solidFill>
                <a:schemeClr val="bg1">
                  <a:lumMod val="50000"/>
                </a:schemeClr>
              </a:solidFill>
            </a:endParaRPr>
          </a:p>
        </p:txBody>
      </p:sp>
      <p:sp>
        <p:nvSpPr>
          <p:cNvPr id="51" name="TextBox 50"/>
          <p:cNvSpPr txBox="1"/>
          <p:nvPr/>
        </p:nvSpPr>
        <p:spPr>
          <a:xfrm>
            <a:off x="914400" y="3962400"/>
            <a:ext cx="7620000" cy="369332"/>
          </a:xfrm>
          <a:prstGeom prst="rect">
            <a:avLst/>
          </a:prstGeom>
          <a:noFill/>
        </p:spPr>
        <p:txBody>
          <a:bodyPr wrap="square" rtlCol="0">
            <a:spAutoFit/>
          </a:bodyPr>
          <a:lstStyle/>
          <a:p>
            <a:r>
              <a:rPr lang="en-US" i="1" dirty="0" smtClean="0">
                <a:solidFill>
                  <a:schemeClr val="bg1">
                    <a:lumMod val="50000"/>
                  </a:schemeClr>
                </a:solidFill>
              </a:rPr>
              <a:t>Name           </a:t>
            </a:r>
            <a:r>
              <a:rPr lang="en-US" i="1" dirty="0" err="1" smtClean="0">
                <a:solidFill>
                  <a:schemeClr val="bg1">
                    <a:lumMod val="50000"/>
                  </a:schemeClr>
                </a:solidFill>
              </a:rPr>
              <a:t>LivedIn</a:t>
            </a:r>
            <a:r>
              <a:rPr lang="en-US" i="1" dirty="0" smtClean="0">
                <a:solidFill>
                  <a:schemeClr val="bg1">
                    <a:lumMod val="50000"/>
                  </a:schemeClr>
                </a:solidFill>
              </a:rPr>
              <a:t>         Affiliation         POB                     Knows</a:t>
            </a:r>
            <a:endParaRPr lang="en-US" i="1" dirty="0">
              <a:solidFill>
                <a:schemeClr val="bg1">
                  <a:lumMod val="50000"/>
                </a:schemeClr>
              </a:solidFill>
            </a:endParaRPr>
          </a:p>
        </p:txBody>
      </p:sp>
    </p:spTree>
    <p:extLst>
      <p:ext uri="{BB962C8B-B14F-4D97-AF65-F5344CB8AC3E}">
        <p14:creationId xmlns:p14="http://schemas.microsoft.com/office/powerpoint/2010/main" val="3958750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600200" y="2514600"/>
            <a:ext cx="6019800" cy="2590800"/>
          </a:xfrm>
          <a:prstGeom prst="rect">
            <a:avLst/>
          </a:prstGeom>
          <a:solidFill>
            <a:srgbClr val="FFFF8B"/>
          </a:solidFill>
          <a:ln w="9525" cap="flat" cmpd="sng" algn="ctr">
            <a:solidFill>
              <a:schemeClr val="tx1"/>
            </a:solidFill>
            <a:prstDash val="solid"/>
            <a:round/>
            <a:headEnd type="none" w="med" len="med"/>
            <a:tailEnd type="none" w="med" len="med"/>
          </a:ln>
          <a:effectLst/>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123" name="Slide Number Placeholder 6"/>
          <p:cNvSpPr>
            <a:spLocks noGrp="1"/>
          </p:cNvSpPr>
          <p:nvPr>
            <p:ph type="sldNum" sz="quarter" idx="12"/>
          </p:nvPr>
        </p:nvSpPr>
        <p:spPr/>
        <p:txBody>
          <a:bodyPr/>
          <a:lstStyle/>
          <a:p>
            <a:pPr defTabSz="841375">
              <a:defRPr/>
            </a:pPr>
            <a:fld id="{0FC211EA-9377-4E34-9CBC-754216B6DD19}" type="slidenum">
              <a:rPr lang="en-US" altLang="en-US"/>
              <a:pPr defTabSz="841375">
                <a:defRPr/>
              </a:pPr>
              <a:t>38</a:t>
            </a:fld>
            <a:endParaRPr lang="en-US" altLang="en-US"/>
          </a:p>
        </p:txBody>
      </p:sp>
      <p:sp>
        <p:nvSpPr>
          <p:cNvPr id="5125" name="Rectangle 3"/>
          <p:cNvSpPr>
            <a:spLocks noGrp="1" noChangeArrowheads="1"/>
          </p:cNvSpPr>
          <p:nvPr>
            <p:ph type="title"/>
          </p:nvPr>
        </p:nvSpPr>
        <p:spPr/>
        <p:txBody>
          <a:bodyPr/>
          <a:lstStyle/>
          <a:p>
            <a:pPr eaLnBrk="1" hangingPunct="1">
              <a:defRPr/>
            </a:pPr>
            <a:r>
              <a:rPr lang="en-US" b="1" dirty="0" smtClean="0"/>
              <a:t>Standard ER “Building Blocks”</a:t>
            </a:r>
          </a:p>
        </p:txBody>
      </p:sp>
      <p:sp>
        <p:nvSpPr>
          <p:cNvPr id="7" name="Rounded Rectangle 6"/>
          <p:cNvSpPr/>
          <p:nvPr/>
        </p:nvSpPr>
        <p:spPr>
          <a:xfrm>
            <a:off x="2971800" y="990600"/>
            <a:ext cx="31242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1. Data Normalization &amp; Parsing</a:t>
            </a:r>
          </a:p>
          <a:p>
            <a:pPr algn="ctr"/>
            <a:r>
              <a:rPr lang="en-US" altLang="zh-CN" sz="1600" dirty="0" smtClean="0">
                <a:solidFill>
                  <a:schemeClr val="tx1"/>
                </a:solidFill>
                <a:ea typeface="宋体" pitchFamily="2" charset="-122"/>
              </a:rPr>
              <a:t>(populating “features”)</a:t>
            </a:r>
            <a:endParaRPr lang="en-US" altLang="zh-CN" sz="1600" dirty="0">
              <a:solidFill>
                <a:schemeClr val="tx1"/>
              </a:solidFill>
              <a:ea typeface="宋体" pitchFamily="2" charset="-122"/>
            </a:endParaRPr>
          </a:p>
        </p:txBody>
      </p:sp>
      <p:sp>
        <p:nvSpPr>
          <p:cNvPr id="8" name="Rounded Rectangle 7"/>
          <p:cNvSpPr/>
          <p:nvPr/>
        </p:nvSpPr>
        <p:spPr>
          <a:xfrm>
            <a:off x="3048000" y="1828800"/>
            <a:ext cx="29718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2. Blocking Techniques</a:t>
            </a:r>
          </a:p>
          <a:p>
            <a:pPr algn="ctr"/>
            <a:r>
              <a:rPr lang="en-US" altLang="zh-CN" sz="1600" dirty="0" smtClean="0">
                <a:solidFill>
                  <a:schemeClr val="tx1"/>
                </a:solidFill>
                <a:ea typeface="宋体" pitchFamily="2" charset="-122"/>
              </a:rPr>
              <a:t>(the main efficiency part)</a:t>
            </a:r>
            <a:endParaRPr lang="en-US" altLang="zh-CN" sz="1600" dirty="0">
              <a:solidFill>
                <a:schemeClr val="tx1"/>
              </a:solidFill>
              <a:ea typeface="宋体" pitchFamily="2" charset="-122"/>
            </a:endParaRPr>
          </a:p>
        </p:txBody>
      </p:sp>
      <p:sp>
        <p:nvSpPr>
          <p:cNvPr id="9" name="Rounded Rectangle 8"/>
          <p:cNvSpPr/>
          <p:nvPr/>
        </p:nvSpPr>
        <p:spPr>
          <a:xfrm>
            <a:off x="3048000" y="2667000"/>
            <a:ext cx="29718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3. Problem Representation</a:t>
            </a:r>
          </a:p>
          <a:p>
            <a:pPr algn="ctr"/>
            <a:r>
              <a:rPr lang="en-US" altLang="zh-CN" sz="1600" dirty="0" smtClean="0">
                <a:solidFill>
                  <a:schemeClr val="tx1"/>
                </a:solidFill>
                <a:ea typeface="宋体" pitchFamily="2" charset="-122"/>
              </a:rPr>
              <a:t>(e.g., as a Graph)</a:t>
            </a:r>
            <a:endParaRPr lang="en-US" altLang="zh-CN" sz="1600" dirty="0">
              <a:solidFill>
                <a:schemeClr val="tx1"/>
              </a:solidFill>
              <a:ea typeface="宋体" pitchFamily="2" charset="-122"/>
            </a:endParaRPr>
          </a:p>
        </p:txBody>
      </p:sp>
      <p:sp>
        <p:nvSpPr>
          <p:cNvPr id="10" name="Rounded Rectangle 9"/>
          <p:cNvSpPr/>
          <p:nvPr/>
        </p:nvSpPr>
        <p:spPr>
          <a:xfrm>
            <a:off x="3048000" y="3505200"/>
            <a:ext cx="29718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4. “Similarity” Computations</a:t>
            </a:r>
            <a:endParaRPr lang="en-US" altLang="zh-CN" sz="1600" dirty="0">
              <a:solidFill>
                <a:srgbClr val="012091"/>
              </a:solidFill>
              <a:ea typeface="宋体" pitchFamily="2" charset="-122"/>
            </a:endParaRPr>
          </a:p>
        </p:txBody>
      </p:sp>
      <p:sp>
        <p:nvSpPr>
          <p:cNvPr id="11" name="Rounded Rectangle 10"/>
          <p:cNvSpPr/>
          <p:nvPr/>
        </p:nvSpPr>
        <p:spPr>
          <a:xfrm>
            <a:off x="3048000" y="4343400"/>
            <a:ext cx="29718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5. Clustering / Disambiguation</a:t>
            </a:r>
            <a:endParaRPr lang="en-US" altLang="zh-CN" sz="1600" dirty="0">
              <a:solidFill>
                <a:srgbClr val="012091"/>
              </a:solidFill>
              <a:ea typeface="宋体" pitchFamily="2" charset="-122"/>
            </a:endParaRPr>
          </a:p>
        </p:txBody>
      </p:sp>
      <p:sp>
        <p:nvSpPr>
          <p:cNvPr id="12" name="Rounded Rectangle 11"/>
          <p:cNvSpPr/>
          <p:nvPr/>
        </p:nvSpPr>
        <p:spPr>
          <a:xfrm>
            <a:off x="3048000" y="5181600"/>
            <a:ext cx="29718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6. Representing Final Result</a:t>
            </a:r>
            <a:endParaRPr lang="en-US" altLang="zh-CN" sz="1600" dirty="0">
              <a:solidFill>
                <a:srgbClr val="012091"/>
              </a:solidFill>
              <a:ea typeface="宋体" pitchFamily="2" charset="-122"/>
            </a:endParaRPr>
          </a:p>
        </p:txBody>
      </p:sp>
      <p:sp>
        <p:nvSpPr>
          <p:cNvPr id="13" name="Rounded Rectangle 12"/>
          <p:cNvSpPr/>
          <p:nvPr/>
        </p:nvSpPr>
        <p:spPr>
          <a:xfrm>
            <a:off x="3048000" y="6019800"/>
            <a:ext cx="29718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7. Measuring Result Quality</a:t>
            </a:r>
            <a:endParaRPr lang="en-US" altLang="zh-CN" sz="1600" dirty="0">
              <a:solidFill>
                <a:srgbClr val="012091"/>
              </a:solidFill>
              <a:ea typeface="宋体" pitchFamily="2" charset="-122"/>
            </a:endParaRPr>
          </a:p>
        </p:txBody>
      </p:sp>
      <p:sp>
        <p:nvSpPr>
          <p:cNvPr id="14" name="Oval 13"/>
          <p:cNvSpPr/>
          <p:nvPr/>
        </p:nvSpPr>
        <p:spPr bwMode="auto">
          <a:xfrm>
            <a:off x="2133600" y="838200"/>
            <a:ext cx="4876800" cy="914400"/>
          </a:xfrm>
          <a:prstGeom prst="ellipse">
            <a:avLst/>
          </a:prstGeom>
          <a:noFill/>
          <a:ln w="44450" cap="flat" cmpd="sng" algn="ctr">
            <a:solidFill>
              <a:srgbClr val="FF0000"/>
            </a:solidFill>
            <a:prstDash val="solid"/>
            <a:round/>
            <a:headEnd type="none" w="med" len="med"/>
            <a:tailEnd type="none" w="med" len="med"/>
          </a:ln>
          <a:effectLst/>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 name="TextBox 2"/>
          <p:cNvSpPr txBox="1"/>
          <p:nvPr/>
        </p:nvSpPr>
        <p:spPr>
          <a:xfrm rot="16200000">
            <a:off x="641867" y="3394502"/>
            <a:ext cx="2590799" cy="830997"/>
          </a:xfrm>
          <a:prstGeom prst="rect">
            <a:avLst/>
          </a:prstGeom>
          <a:noFill/>
        </p:spPr>
        <p:txBody>
          <a:bodyPr wrap="square" rtlCol="0">
            <a:spAutoFit/>
          </a:bodyPr>
          <a:lstStyle/>
          <a:p>
            <a:pPr algn="ctr"/>
            <a:r>
              <a:rPr lang="en-US" sz="2400" dirty="0" smtClean="0"/>
              <a:t>Most important </a:t>
            </a:r>
          </a:p>
          <a:p>
            <a:pPr algn="ctr"/>
            <a:r>
              <a:rPr lang="en-US" sz="2400" dirty="0" smtClean="0"/>
              <a:t>(typically)</a:t>
            </a:r>
            <a:endParaRPr lang="en-US" sz="2400" dirty="0"/>
          </a:p>
        </p:txBody>
      </p:sp>
    </p:spTree>
    <p:extLst>
      <p:ext uri="{BB962C8B-B14F-4D97-AF65-F5344CB8AC3E}">
        <p14:creationId xmlns:p14="http://schemas.microsoft.com/office/powerpoint/2010/main" val="37976531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ppt_w</p:attrName>
                                        </p:attrNameLst>
                                      </p:cBhvr>
                                      <p:tavLst>
                                        <p:tav tm="0" fmla="#ppt_w*sin(2.5*pi*$)">
                                          <p:val>
                                            <p:fltVal val="0"/>
                                          </p:val>
                                        </p:tav>
                                        <p:tav tm="100000">
                                          <p:val>
                                            <p:fltVal val="1"/>
                                          </p:val>
                                        </p:tav>
                                      </p:tavLst>
                                    </p:anim>
                                    <p:anim calcmode="lin" valueType="num">
                                      <p:cBhvr>
                                        <p:cTn id="9"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pPr eaLnBrk="1" hangingPunct="1">
              <a:defRPr/>
            </a:pPr>
            <a:r>
              <a:rPr lang="en-US" dirty="0" smtClean="0"/>
              <a:t>Block 1: Standardization &amp; Parsing</a:t>
            </a:r>
          </a:p>
        </p:txBody>
      </p:sp>
      <p:sp>
        <p:nvSpPr>
          <p:cNvPr id="444419" name="Rectangle 3"/>
          <p:cNvSpPr>
            <a:spLocks noGrp="1" noChangeArrowheads="1"/>
          </p:cNvSpPr>
          <p:nvPr>
            <p:ph idx="1"/>
          </p:nvPr>
        </p:nvSpPr>
        <p:spPr>
          <a:xfrm>
            <a:off x="76200" y="838200"/>
            <a:ext cx="8915400" cy="5334000"/>
          </a:xfrm>
        </p:spPr>
        <p:txBody>
          <a:bodyPr/>
          <a:lstStyle/>
          <a:p>
            <a:pPr eaLnBrk="1" hangingPunct="1">
              <a:buFontTx/>
              <a:buChar char="•"/>
              <a:defRPr/>
            </a:pPr>
            <a:r>
              <a:rPr lang="en-US" dirty="0" smtClean="0"/>
              <a:t>A simple/trivial step</a:t>
            </a:r>
            <a:endParaRPr lang="en-US" dirty="0" smtClean="0">
              <a:effectLst/>
            </a:endParaRPr>
          </a:p>
          <a:p>
            <a:pPr eaLnBrk="1" hangingPunct="1">
              <a:buFontTx/>
              <a:buChar char="•"/>
              <a:defRPr/>
            </a:pPr>
            <a:r>
              <a:rPr lang="en-US" dirty="0" smtClean="0">
                <a:effectLst/>
              </a:rPr>
              <a:t>Standardization</a:t>
            </a:r>
          </a:p>
          <a:p>
            <a:pPr lvl="1" eaLnBrk="1" hangingPunct="1">
              <a:buFont typeface="Arial" pitchFamily="34" charset="0"/>
              <a:buChar char="−"/>
              <a:defRPr/>
            </a:pPr>
            <a:r>
              <a:rPr lang="en-US" dirty="0"/>
              <a:t>Converting </a:t>
            </a:r>
            <a:r>
              <a:rPr lang="en-US" dirty="0" smtClean="0"/>
              <a:t>data (attribute values) </a:t>
            </a:r>
            <a:r>
              <a:rPr lang="en-US" dirty="0"/>
              <a:t>into the same </a:t>
            </a:r>
            <a:r>
              <a:rPr lang="en-US" dirty="0" smtClean="0"/>
              <a:t>format</a:t>
            </a:r>
          </a:p>
          <a:p>
            <a:pPr lvl="1" eaLnBrk="1" hangingPunct="1">
              <a:buFont typeface="Arial" pitchFamily="34" charset="0"/>
              <a:buChar char="−"/>
              <a:defRPr/>
            </a:pPr>
            <a:r>
              <a:rPr lang="en-US" dirty="0" smtClean="0"/>
              <a:t>For </a:t>
            </a:r>
            <a:r>
              <a:rPr lang="en-US" dirty="0" smtClean="0">
                <a:effectLst/>
              </a:rPr>
              <a:t>proper comparison</a:t>
            </a:r>
          </a:p>
          <a:p>
            <a:pPr eaLnBrk="1" hangingPunct="1">
              <a:buFontTx/>
              <a:buChar char="•"/>
              <a:defRPr/>
            </a:pPr>
            <a:r>
              <a:rPr lang="en-US" dirty="0">
                <a:effectLst/>
              </a:rPr>
              <a:t>Examples</a:t>
            </a:r>
          </a:p>
          <a:p>
            <a:pPr lvl="1" eaLnBrk="1" hangingPunct="1">
              <a:buSzPct val="110000"/>
              <a:buFont typeface="Arial" pitchFamily="34" charset="0"/>
              <a:buChar char="−"/>
              <a:defRPr/>
            </a:pPr>
            <a:r>
              <a:rPr lang="en-US" b="1" dirty="0" smtClean="0"/>
              <a:t>“</a:t>
            </a:r>
            <a:r>
              <a:rPr lang="en-US" b="1" dirty="0"/>
              <a:t>Jun 1, </a:t>
            </a:r>
            <a:r>
              <a:rPr lang="en-US" b="1" dirty="0" smtClean="0"/>
              <a:t>2013”</a:t>
            </a:r>
            <a:r>
              <a:rPr lang="en-US" dirty="0" smtClean="0"/>
              <a:t> </a:t>
            </a:r>
            <a:r>
              <a:rPr lang="en-US" dirty="0"/>
              <a:t>matches </a:t>
            </a:r>
            <a:r>
              <a:rPr lang="en-US" b="1" dirty="0" smtClean="0"/>
              <a:t>“</a:t>
            </a:r>
            <a:r>
              <a:rPr lang="en-US" b="1" dirty="0"/>
              <a:t>6/01/</a:t>
            </a:r>
            <a:r>
              <a:rPr lang="en-US" b="1" dirty="0" smtClean="0"/>
              <a:t>13” (</a:t>
            </a:r>
            <a:r>
              <a:rPr lang="en-US" dirty="0" smtClean="0"/>
              <a:t>into </a:t>
            </a:r>
            <a:r>
              <a:rPr lang="en-US" dirty="0"/>
              <a:t>“MM/DD/YYYY</a:t>
            </a:r>
            <a:r>
              <a:rPr lang="en-US" dirty="0" smtClean="0"/>
              <a:t>”)</a:t>
            </a:r>
            <a:endParaRPr lang="en-US" b="1" dirty="0"/>
          </a:p>
          <a:p>
            <a:pPr lvl="1" eaLnBrk="1" hangingPunct="1">
              <a:buSzPct val="110000"/>
              <a:buFont typeface="Arial" pitchFamily="34" charset="0"/>
              <a:buChar char="−"/>
              <a:defRPr/>
            </a:pPr>
            <a:r>
              <a:rPr lang="en-US" b="1" dirty="0" smtClean="0"/>
              <a:t>“3</a:t>
            </a:r>
            <a:r>
              <a:rPr lang="en-US" b="1" dirty="0">
                <a:sym typeface="Wingdings" pitchFamily="2" charset="2"/>
              </a:rPr>
              <a:t>:</a:t>
            </a:r>
            <a:r>
              <a:rPr lang="en-US" b="1" dirty="0" smtClean="0">
                <a:sym typeface="Wingdings" pitchFamily="2" charset="2"/>
              </a:rPr>
              <a:t>00PM”</a:t>
            </a:r>
            <a:r>
              <a:rPr lang="en-US" dirty="0" smtClean="0">
                <a:sym typeface="Wingdings" pitchFamily="2" charset="2"/>
              </a:rPr>
              <a:t> </a:t>
            </a:r>
            <a:r>
              <a:rPr lang="en-US" dirty="0">
                <a:sym typeface="Wingdings" pitchFamily="2" charset="2"/>
              </a:rPr>
              <a:t>matches </a:t>
            </a:r>
            <a:r>
              <a:rPr lang="en-US" dirty="0" smtClean="0">
                <a:sym typeface="Wingdings" pitchFamily="2" charset="2"/>
              </a:rPr>
              <a:t>“</a:t>
            </a:r>
            <a:r>
              <a:rPr lang="en-US" b="1" dirty="0" smtClean="0">
                <a:sym typeface="Wingdings" pitchFamily="2" charset="2"/>
              </a:rPr>
              <a:t>15</a:t>
            </a:r>
            <a:r>
              <a:rPr lang="en-US" b="1" dirty="0">
                <a:sym typeface="Wingdings" pitchFamily="2" charset="2"/>
              </a:rPr>
              <a:t>:</a:t>
            </a:r>
            <a:r>
              <a:rPr lang="en-US" b="1" dirty="0" smtClean="0">
                <a:sym typeface="Wingdings" pitchFamily="2" charset="2"/>
              </a:rPr>
              <a:t>00”</a:t>
            </a:r>
            <a:r>
              <a:rPr lang="en-US" dirty="0" smtClean="0">
                <a:sym typeface="Wingdings" pitchFamily="2" charset="2"/>
              </a:rPr>
              <a:t> (into </a:t>
            </a:r>
            <a:r>
              <a:rPr lang="en-US" dirty="0" smtClean="0"/>
              <a:t>“</a:t>
            </a:r>
            <a:r>
              <a:rPr lang="en-US" dirty="0" err="1" smtClean="0"/>
              <a:t>HH:mm:ss</a:t>
            </a:r>
            <a:r>
              <a:rPr lang="en-US" dirty="0" smtClean="0"/>
              <a:t>”)</a:t>
            </a:r>
            <a:endParaRPr lang="en-US" dirty="0"/>
          </a:p>
          <a:p>
            <a:pPr lvl="1" eaLnBrk="1" hangingPunct="1">
              <a:buSzPct val="110000"/>
              <a:buFont typeface="Arial" pitchFamily="34" charset="0"/>
              <a:buChar char="−"/>
              <a:defRPr/>
            </a:pPr>
            <a:r>
              <a:rPr lang="en-US" dirty="0"/>
              <a:t>“</a:t>
            </a:r>
            <a:r>
              <a:rPr lang="en-US" b="1" dirty="0"/>
              <a:t>Doctor</a:t>
            </a:r>
            <a:r>
              <a:rPr lang="en-US" dirty="0"/>
              <a:t>” </a:t>
            </a:r>
            <a:r>
              <a:rPr lang="en-US" dirty="0" smtClean="0"/>
              <a:t>matches </a:t>
            </a:r>
            <a:r>
              <a:rPr lang="en-US" dirty="0"/>
              <a:t>“</a:t>
            </a:r>
            <a:r>
              <a:rPr lang="en-US" b="1" dirty="0"/>
              <a:t>Dr.</a:t>
            </a:r>
            <a:r>
              <a:rPr lang="en-US" dirty="0" smtClean="0"/>
              <a:t>”</a:t>
            </a:r>
          </a:p>
          <a:p>
            <a:pPr lvl="2" eaLnBrk="1" hangingPunct="1">
              <a:buSzPct val="110000"/>
              <a:buFont typeface="Arial" pitchFamily="34" charset="0"/>
              <a:buChar char="−"/>
              <a:defRPr/>
            </a:pPr>
            <a:r>
              <a:rPr lang="en-US" dirty="0" smtClean="0"/>
              <a:t>Convert “Doctor” into “Dr.”; “Professor” into “Prof.”, </a:t>
            </a:r>
            <a:r>
              <a:rPr lang="en-US" dirty="0" err="1" smtClean="0"/>
              <a:t>etc</a:t>
            </a:r>
            <a:endParaRPr lang="en-US" dirty="0"/>
          </a:p>
          <a:p>
            <a:pPr eaLnBrk="1" hangingPunct="1">
              <a:buFontTx/>
              <a:buChar char="•"/>
              <a:defRPr/>
            </a:pPr>
            <a:r>
              <a:rPr lang="en-US" dirty="0" smtClean="0">
                <a:effectLst/>
              </a:rPr>
              <a:t>Parsing</a:t>
            </a:r>
            <a:endParaRPr lang="en-US" dirty="0">
              <a:effectLst/>
            </a:endParaRPr>
          </a:p>
          <a:p>
            <a:pPr lvl="1" eaLnBrk="1" hangingPunct="1">
              <a:buFont typeface="Arial" pitchFamily="34" charset="0"/>
              <a:buChar char="−"/>
              <a:defRPr/>
            </a:pPr>
            <a:r>
              <a:rPr lang="en-US" dirty="0" smtClean="0"/>
              <a:t>Subdividing attributes into proper fields</a:t>
            </a:r>
            <a:endParaRPr lang="en-US" dirty="0"/>
          </a:p>
          <a:p>
            <a:pPr lvl="1" eaLnBrk="1" hangingPunct="1">
              <a:buFont typeface="Arial" pitchFamily="34" charset="0"/>
              <a:buChar char="−"/>
              <a:defRPr/>
            </a:pPr>
            <a:r>
              <a:rPr lang="en-US" b="1" dirty="0" smtClean="0"/>
              <a:t>“Dr. John Smith Jr.</a:t>
            </a:r>
            <a:r>
              <a:rPr lang="en-US" dirty="0" smtClean="0"/>
              <a:t>” becomes </a:t>
            </a:r>
          </a:p>
          <a:p>
            <a:pPr lvl="1" eaLnBrk="1" hangingPunct="1">
              <a:buFont typeface="Arial" pitchFamily="34" charset="0"/>
              <a:buChar char="−"/>
              <a:defRPr/>
            </a:pPr>
            <a:r>
              <a:rPr lang="en-US" sz="2000" dirty="0" smtClean="0">
                <a:latin typeface="Courier"/>
                <a:cs typeface="Courier"/>
              </a:rPr>
              <a:t>&lt;</a:t>
            </a:r>
            <a:r>
              <a:rPr lang="en-US" sz="2000" dirty="0" smtClean="0">
                <a:solidFill>
                  <a:schemeClr val="accent5">
                    <a:lumMod val="50000"/>
                  </a:schemeClr>
                </a:solidFill>
                <a:latin typeface="Courier"/>
                <a:cs typeface="Courier"/>
              </a:rPr>
              <a:t>PREF</a:t>
            </a:r>
            <a:r>
              <a:rPr lang="en-US" sz="2000" dirty="0" smtClean="0">
                <a:latin typeface="Courier"/>
                <a:cs typeface="Courier"/>
              </a:rPr>
              <a:t>: Dr., </a:t>
            </a:r>
            <a:r>
              <a:rPr lang="en-US" sz="2000" dirty="0" smtClean="0">
                <a:solidFill>
                  <a:schemeClr val="accent5">
                    <a:lumMod val="50000"/>
                  </a:schemeClr>
                </a:solidFill>
                <a:latin typeface="Courier"/>
                <a:cs typeface="Courier"/>
              </a:rPr>
              <a:t>FNAME</a:t>
            </a:r>
            <a:r>
              <a:rPr lang="en-US" sz="2000" dirty="0" smtClean="0">
                <a:latin typeface="Courier"/>
                <a:cs typeface="Courier"/>
              </a:rPr>
              <a:t>: John, </a:t>
            </a:r>
            <a:r>
              <a:rPr lang="en-US" sz="2000" dirty="0" smtClean="0">
                <a:solidFill>
                  <a:schemeClr val="accent5">
                    <a:lumMod val="50000"/>
                  </a:schemeClr>
                </a:solidFill>
                <a:latin typeface="Courier"/>
                <a:cs typeface="Courier"/>
              </a:rPr>
              <a:t>LNAME</a:t>
            </a:r>
            <a:r>
              <a:rPr lang="en-US" sz="2000" dirty="0" smtClean="0">
                <a:latin typeface="Courier"/>
                <a:cs typeface="Courier"/>
              </a:rPr>
              <a:t>: Smith, </a:t>
            </a:r>
            <a:r>
              <a:rPr lang="en-US" sz="2000" dirty="0" smtClean="0">
                <a:solidFill>
                  <a:schemeClr val="accent5">
                    <a:lumMod val="50000"/>
                  </a:schemeClr>
                </a:solidFill>
                <a:latin typeface="Courier"/>
                <a:cs typeface="Courier"/>
              </a:rPr>
              <a:t>SFX</a:t>
            </a:r>
            <a:r>
              <a:rPr lang="en-US" sz="2000" dirty="0" smtClean="0">
                <a:latin typeface="Courier"/>
                <a:cs typeface="Courier"/>
              </a:rPr>
              <a:t>: Jr.&gt;</a:t>
            </a:r>
            <a:endParaRPr lang="en-US" sz="2000" dirty="0">
              <a:latin typeface="Courier"/>
              <a:cs typeface="Courier"/>
            </a:endParaRPr>
          </a:p>
          <a:p>
            <a:pPr lvl="2" eaLnBrk="1" hangingPunct="1">
              <a:buSzPct val="110000"/>
              <a:buFont typeface="Arial" pitchFamily="34" charset="0"/>
              <a:buChar char="−"/>
              <a:defRPr/>
            </a:pPr>
            <a:endParaRPr lang="en-US" dirty="0" smtClean="0"/>
          </a:p>
        </p:txBody>
      </p:sp>
      <p:sp>
        <p:nvSpPr>
          <p:cNvPr id="19" name="Slide Number Placeholder 5"/>
          <p:cNvSpPr>
            <a:spLocks noGrp="1"/>
          </p:cNvSpPr>
          <p:nvPr>
            <p:ph type="sldNum" sz="quarter" idx="12"/>
          </p:nvPr>
        </p:nvSpPr>
        <p:spPr>
          <a:noFill/>
        </p:spPr>
        <p:txBody>
          <a:bodyPr/>
          <a:lstStyle/>
          <a:p>
            <a:pPr defTabSz="841375"/>
            <a:fld id="{7131EF6E-0521-49B8-943C-D684EBD16F3A}" type="slidenum">
              <a:rPr lang="en-US" altLang="en-US" smtClean="0"/>
              <a:pPr defTabSz="841375"/>
              <a:t>39</a:t>
            </a:fld>
            <a:endParaRPr lang="en-US" altLang="en-US" dirty="0" smtClean="0"/>
          </a:p>
        </p:txBody>
      </p:sp>
    </p:spTree>
    <p:extLst>
      <p:ext uri="{BB962C8B-B14F-4D97-AF65-F5344CB8AC3E}">
        <p14:creationId xmlns:p14="http://schemas.microsoft.com/office/powerpoint/2010/main" val="17251866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441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441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441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4419">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4419">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4419">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4419">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4419">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441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pPr eaLnBrk="1" hangingPunct="1">
              <a:defRPr/>
            </a:pPr>
            <a:r>
              <a:rPr lang="en-US" dirty="0" smtClean="0"/>
              <a:t>Class Structure</a:t>
            </a:r>
          </a:p>
        </p:txBody>
      </p:sp>
      <p:sp>
        <p:nvSpPr>
          <p:cNvPr id="444419" name="Rectangle 3"/>
          <p:cNvSpPr>
            <a:spLocks noGrp="1" noChangeArrowheads="1"/>
          </p:cNvSpPr>
          <p:nvPr>
            <p:ph idx="1"/>
          </p:nvPr>
        </p:nvSpPr>
        <p:spPr>
          <a:xfrm>
            <a:off x="762000" y="1143000"/>
            <a:ext cx="7543800" cy="5562600"/>
          </a:xfrm>
        </p:spPr>
        <p:txBody>
          <a:bodyPr/>
          <a:lstStyle/>
          <a:p>
            <a:pPr eaLnBrk="1" hangingPunct="1">
              <a:defRPr/>
            </a:pPr>
            <a:r>
              <a:rPr lang="en-US" dirty="0" smtClean="0">
                <a:effectLst/>
              </a:rPr>
              <a:t>Student presentation-based </a:t>
            </a:r>
            <a:r>
              <a:rPr lang="en-US" dirty="0"/>
              <a:t>c</a:t>
            </a:r>
            <a:r>
              <a:rPr lang="en-US" dirty="0" smtClean="0">
                <a:effectLst/>
              </a:rPr>
              <a:t>lass</a:t>
            </a:r>
          </a:p>
          <a:p>
            <a:pPr lvl="1" eaLnBrk="1" hangingPunct="1">
              <a:defRPr/>
            </a:pPr>
            <a:r>
              <a:rPr lang="en-US" dirty="0" smtClean="0"/>
              <a:t>Students will present publications</a:t>
            </a:r>
          </a:p>
          <a:p>
            <a:pPr lvl="2" eaLnBrk="1" hangingPunct="1">
              <a:defRPr/>
            </a:pPr>
            <a:r>
              <a:rPr lang="en-US" dirty="0"/>
              <a:t>Papers cover </a:t>
            </a:r>
            <a:r>
              <a:rPr lang="en-US" dirty="0">
                <a:solidFill>
                  <a:schemeClr val="accent5">
                    <a:lumMod val="50000"/>
                  </a:schemeClr>
                </a:solidFill>
              </a:rPr>
              <a:t>recent trends</a:t>
            </a:r>
            <a:r>
              <a:rPr lang="en-US" dirty="0"/>
              <a:t> </a:t>
            </a:r>
            <a:r>
              <a:rPr lang="en-US" dirty="0" smtClean="0"/>
              <a:t>(not comprehensive)</a:t>
            </a:r>
            <a:r>
              <a:rPr lang="en-US" dirty="0" smtClean="0">
                <a:solidFill>
                  <a:schemeClr val="accent5">
                    <a:lumMod val="50000"/>
                  </a:schemeClr>
                </a:solidFill>
              </a:rPr>
              <a:t> </a:t>
            </a:r>
            <a:endParaRPr lang="en-US" dirty="0" smtClean="0"/>
          </a:p>
          <a:p>
            <a:pPr lvl="1" eaLnBrk="1" hangingPunct="1">
              <a:defRPr/>
            </a:pPr>
            <a:r>
              <a:rPr lang="en-US" dirty="0" smtClean="0"/>
              <a:t>Prepare slides</a:t>
            </a:r>
          </a:p>
          <a:p>
            <a:pPr lvl="2" eaLnBrk="1" hangingPunct="1">
              <a:defRPr/>
            </a:pPr>
            <a:r>
              <a:rPr lang="en-US" dirty="0"/>
              <a:t>Slides will be collected after presentation</a:t>
            </a:r>
            <a:r>
              <a:rPr lang="en-US" dirty="0">
                <a:solidFill>
                  <a:schemeClr val="accent5">
                    <a:lumMod val="50000"/>
                  </a:schemeClr>
                </a:solidFill>
              </a:rPr>
              <a:t> </a:t>
            </a:r>
          </a:p>
          <a:p>
            <a:pPr lvl="1" eaLnBrk="1" hangingPunct="1">
              <a:defRPr/>
            </a:pPr>
            <a:r>
              <a:rPr lang="en-US" dirty="0" smtClean="0"/>
              <a:t>Discussion</a:t>
            </a:r>
          </a:p>
          <a:p>
            <a:pPr eaLnBrk="1" hangingPunct="1">
              <a:defRPr/>
            </a:pPr>
            <a:r>
              <a:rPr lang="en-US" dirty="0" smtClean="0">
                <a:effectLst/>
              </a:rPr>
              <a:t>Final grade</a:t>
            </a:r>
          </a:p>
          <a:p>
            <a:pPr lvl="1" eaLnBrk="1" hangingPunct="1">
              <a:defRPr/>
            </a:pPr>
            <a:r>
              <a:rPr lang="en-US" dirty="0"/>
              <a:t>(</a:t>
            </a:r>
            <a:r>
              <a:rPr lang="en-US" dirty="0">
                <a:solidFill>
                  <a:schemeClr val="accent5">
                    <a:lumMod val="50000"/>
                  </a:schemeClr>
                </a:solidFill>
              </a:rPr>
              <a:t>30%</a:t>
            </a:r>
            <a:r>
              <a:rPr lang="en-US" dirty="0" smtClean="0"/>
              <a:t>) Participation</a:t>
            </a:r>
          </a:p>
          <a:p>
            <a:pPr lvl="2" eaLnBrk="1" hangingPunct="1">
              <a:defRPr/>
            </a:pPr>
            <a:r>
              <a:rPr lang="en-US" dirty="0"/>
              <a:t>P</a:t>
            </a:r>
            <a:r>
              <a:rPr lang="en-US" dirty="0" smtClean="0"/>
              <a:t>lease </a:t>
            </a:r>
            <a:r>
              <a:rPr lang="en-US" dirty="0"/>
              <a:t>do not sit quietly all the time!</a:t>
            </a:r>
          </a:p>
          <a:p>
            <a:pPr lvl="1" eaLnBrk="1" hangingPunct="1">
              <a:defRPr/>
            </a:pPr>
            <a:r>
              <a:rPr lang="en-US" dirty="0"/>
              <a:t>(</a:t>
            </a:r>
            <a:r>
              <a:rPr lang="en-US" dirty="0">
                <a:solidFill>
                  <a:srgbClr val="0330D8"/>
                </a:solidFill>
              </a:rPr>
              <a:t>50%</a:t>
            </a:r>
            <a:r>
              <a:rPr lang="en-US" dirty="0" smtClean="0"/>
              <a:t>) Quality </a:t>
            </a:r>
            <a:r>
              <a:rPr lang="en-US" dirty="0"/>
              <a:t>of your presentations and </a:t>
            </a:r>
            <a:r>
              <a:rPr lang="en-US" dirty="0" smtClean="0"/>
              <a:t>slides</a:t>
            </a:r>
            <a:endParaRPr lang="en-US" dirty="0"/>
          </a:p>
          <a:p>
            <a:pPr lvl="1" eaLnBrk="1" hangingPunct="1">
              <a:defRPr/>
            </a:pPr>
            <a:r>
              <a:rPr lang="en-US" dirty="0"/>
              <a:t>(</a:t>
            </a:r>
            <a:r>
              <a:rPr lang="en-US" dirty="0">
                <a:solidFill>
                  <a:srgbClr val="0330D8"/>
                </a:solidFill>
              </a:rPr>
              <a:t>10%</a:t>
            </a:r>
            <a:r>
              <a:rPr lang="en-US" dirty="0" smtClean="0"/>
              <a:t>) Attendance</a:t>
            </a:r>
          </a:p>
          <a:p>
            <a:pPr lvl="1" eaLnBrk="1" hangingPunct="1">
              <a:defRPr/>
            </a:pPr>
            <a:r>
              <a:rPr lang="en-US" dirty="0" smtClean="0">
                <a:effectLst/>
              </a:rPr>
              <a:t>No exams!</a:t>
            </a:r>
          </a:p>
          <a:p>
            <a:pPr lvl="2" eaLnBrk="1" hangingPunct="1">
              <a:defRPr/>
            </a:pPr>
            <a:endParaRPr lang="en-US" dirty="0" smtClean="0"/>
          </a:p>
        </p:txBody>
      </p:sp>
      <p:sp>
        <p:nvSpPr>
          <p:cNvPr id="12291" name="Slide Number Placeholder 5"/>
          <p:cNvSpPr>
            <a:spLocks noGrp="1"/>
          </p:cNvSpPr>
          <p:nvPr>
            <p:ph type="sldNum" sz="quarter" idx="12"/>
          </p:nvPr>
        </p:nvSpPr>
        <p:spPr>
          <a:noFill/>
        </p:spPr>
        <p:txBody>
          <a:bodyPr/>
          <a:lstStyle/>
          <a:p>
            <a:pPr defTabSz="841375"/>
            <a:fld id="{7131EF6E-0521-49B8-943C-D684EBD16F3A}" type="slidenum">
              <a:rPr lang="en-US" altLang="en-US" smtClean="0"/>
              <a:pPr defTabSz="841375"/>
              <a:t>4</a:t>
            </a:fld>
            <a:endParaRPr lang="en-US" altLang="en-US" smtClean="0"/>
          </a:p>
        </p:txBody>
      </p:sp>
    </p:spTree>
    <p:extLst>
      <p:ext uri="{BB962C8B-B14F-4D97-AF65-F5344CB8AC3E}">
        <p14:creationId xmlns:p14="http://schemas.microsoft.com/office/powerpoint/2010/main" val="40575867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600200" y="2514600"/>
            <a:ext cx="6019800" cy="2590800"/>
          </a:xfrm>
          <a:prstGeom prst="rect">
            <a:avLst/>
          </a:prstGeom>
          <a:solidFill>
            <a:srgbClr val="FFFF8B"/>
          </a:solidFill>
          <a:ln w="9525" cap="flat" cmpd="sng" algn="ctr">
            <a:solidFill>
              <a:schemeClr val="tx1"/>
            </a:solidFill>
            <a:prstDash val="solid"/>
            <a:round/>
            <a:headEnd type="none" w="med" len="med"/>
            <a:tailEnd type="none" w="med" len="med"/>
          </a:ln>
          <a:effectLst/>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123" name="Slide Number Placeholder 6"/>
          <p:cNvSpPr>
            <a:spLocks noGrp="1"/>
          </p:cNvSpPr>
          <p:nvPr>
            <p:ph type="sldNum" sz="quarter" idx="12"/>
          </p:nvPr>
        </p:nvSpPr>
        <p:spPr/>
        <p:txBody>
          <a:bodyPr/>
          <a:lstStyle/>
          <a:p>
            <a:pPr defTabSz="841375">
              <a:defRPr/>
            </a:pPr>
            <a:fld id="{0FC211EA-9377-4E34-9CBC-754216B6DD19}" type="slidenum">
              <a:rPr lang="en-US" altLang="en-US"/>
              <a:pPr defTabSz="841375">
                <a:defRPr/>
              </a:pPr>
              <a:t>40</a:t>
            </a:fld>
            <a:endParaRPr lang="en-US" altLang="en-US"/>
          </a:p>
        </p:txBody>
      </p:sp>
      <p:sp>
        <p:nvSpPr>
          <p:cNvPr id="5125" name="Rectangle 3"/>
          <p:cNvSpPr>
            <a:spLocks noGrp="1" noChangeArrowheads="1"/>
          </p:cNvSpPr>
          <p:nvPr>
            <p:ph type="title"/>
          </p:nvPr>
        </p:nvSpPr>
        <p:spPr/>
        <p:txBody>
          <a:bodyPr/>
          <a:lstStyle/>
          <a:p>
            <a:pPr eaLnBrk="1" hangingPunct="1">
              <a:defRPr/>
            </a:pPr>
            <a:r>
              <a:rPr lang="en-US" b="1" dirty="0" smtClean="0"/>
              <a:t>Standard ER “Building Blocks”</a:t>
            </a:r>
          </a:p>
        </p:txBody>
      </p:sp>
      <p:sp>
        <p:nvSpPr>
          <p:cNvPr id="7" name="Rounded Rectangle 6"/>
          <p:cNvSpPr/>
          <p:nvPr/>
        </p:nvSpPr>
        <p:spPr>
          <a:xfrm>
            <a:off x="2971800" y="990600"/>
            <a:ext cx="31242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1. Data Normalization &amp; Parsing</a:t>
            </a:r>
          </a:p>
          <a:p>
            <a:pPr algn="ctr"/>
            <a:r>
              <a:rPr lang="en-US" altLang="zh-CN" sz="1600" dirty="0" smtClean="0">
                <a:solidFill>
                  <a:schemeClr val="tx1"/>
                </a:solidFill>
                <a:ea typeface="宋体" pitchFamily="2" charset="-122"/>
              </a:rPr>
              <a:t>(populating “features”)</a:t>
            </a:r>
            <a:endParaRPr lang="en-US" altLang="zh-CN" sz="1600" dirty="0">
              <a:solidFill>
                <a:schemeClr val="tx1"/>
              </a:solidFill>
              <a:ea typeface="宋体" pitchFamily="2" charset="-122"/>
            </a:endParaRPr>
          </a:p>
        </p:txBody>
      </p:sp>
      <p:sp>
        <p:nvSpPr>
          <p:cNvPr id="8" name="Rounded Rectangle 7"/>
          <p:cNvSpPr/>
          <p:nvPr/>
        </p:nvSpPr>
        <p:spPr>
          <a:xfrm>
            <a:off x="3048000" y="1828800"/>
            <a:ext cx="29718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2. Blocking Function</a:t>
            </a:r>
            <a:r>
              <a:rPr lang="en-US" altLang="zh-CN" sz="1600" b="1" dirty="0" smtClean="0">
                <a:solidFill>
                  <a:srgbClr val="012091"/>
                </a:solidFill>
                <a:ea typeface="宋体" pitchFamily="2" charset="-122"/>
              </a:rPr>
              <a:t>s</a:t>
            </a:r>
          </a:p>
          <a:p>
            <a:pPr algn="ctr"/>
            <a:r>
              <a:rPr lang="en-US" altLang="zh-CN" sz="1600" dirty="0" smtClean="0">
                <a:solidFill>
                  <a:schemeClr val="tx1"/>
                </a:solidFill>
                <a:ea typeface="宋体" pitchFamily="2" charset="-122"/>
              </a:rPr>
              <a:t>(the main efficiency part)</a:t>
            </a:r>
            <a:endParaRPr lang="en-US" altLang="zh-CN" sz="1600" dirty="0">
              <a:solidFill>
                <a:schemeClr val="tx1"/>
              </a:solidFill>
              <a:ea typeface="宋体" pitchFamily="2" charset="-122"/>
            </a:endParaRPr>
          </a:p>
        </p:txBody>
      </p:sp>
      <p:sp>
        <p:nvSpPr>
          <p:cNvPr id="9" name="Rounded Rectangle 8"/>
          <p:cNvSpPr/>
          <p:nvPr/>
        </p:nvSpPr>
        <p:spPr>
          <a:xfrm>
            <a:off x="3048000" y="2667000"/>
            <a:ext cx="29718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3. Problem Representation</a:t>
            </a:r>
          </a:p>
          <a:p>
            <a:pPr algn="ctr"/>
            <a:r>
              <a:rPr lang="en-US" altLang="zh-CN" sz="1600" dirty="0" smtClean="0">
                <a:solidFill>
                  <a:schemeClr val="tx1"/>
                </a:solidFill>
                <a:ea typeface="宋体" pitchFamily="2" charset="-122"/>
              </a:rPr>
              <a:t>(e.g., as a Graph)</a:t>
            </a:r>
            <a:endParaRPr lang="en-US" altLang="zh-CN" sz="1600" dirty="0">
              <a:solidFill>
                <a:schemeClr val="tx1"/>
              </a:solidFill>
              <a:ea typeface="宋体" pitchFamily="2" charset="-122"/>
            </a:endParaRPr>
          </a:p>
        </p:txBody>
      </p:sp>
      <p:sp>
        <p:nvSpPr>
          <p:cNvPr id="10" name="Rounded Rectangle 9"/>
          <p:cNvSpPr/>
          <p:nvPr/>
        </p:nvSpPr>
        <p:spPr>
          <a:xfrm>
            <a:off x="3048000" y="3505200"/>
            <a:ext cx="29718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4. “Similarity” Computations</a:t>
            </a:r>
            <a:endParaRPr lang="en-US" altLang="zh-CN" sz="1600" dirty="0">
              <a:solidFill>
                <a:srgbClr val="012091"/>
              </a:solidFill>
              <a:ea typeface="宋体" pitchFamily="2" charset="-122"/>
            </a:endParaRPr>
          </a:p>
        </p:txBody>
      </p:sp>
      <p:sp>
        <p:nvSpPr>
          <p:cNvPr id="11" name="Rounded Rectangle 10"/>
          <p:cNvSpPr/>
          <p:nvPr/>
        </p:nvSpPr>
        <p:spPr>
          <a:xfrm>
            <a:off x="3048000" y="4343400"/>
            <a:ext cx="29718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5. Clustering / Disambiguation</a:t>
            </a:r>
            <a:endParaRPr lang="en-US" altLang="zh-CN" sz="1600" dirty="0">
              <a:solidFill>
                <a:srgbClr val="012091"/>
              </a:solidFill>
              <a:ea typeface="宋体" pitchFamily="2" charset="-122"/>
            </a:endParaRPr>
          </a:p>
        </p:txBody>
      </p:sp>
      <p:sp>
        <p:nvSpPr>
          <p:cNvPr id="12" name="Rounded Rectangle 11"/>
          <p:cNvSpPr/>
          <p:nvPr/>
        </p:nvSpPr>
        <p:spPr>
          <a:xfrm>
            <a:off x="3048000" y="5181600"/>
            <a:ext cx="29718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6. Representing Final Result</a:t>
            </a:r>
            <a:endParaRPr lang="en-US" altLang="zh-CN" sz="1600" dirty="0">
              <a:solidFill>
                <a:srgbClr val="012091"/>
              </a:solidFill>
              <a:ea typeface="宋体" pitchFamily="2" charset="-122"/>
            </a:endParaRPr>
          </a:p>
        </p:txBody>
      </p:sp>
      <p:sp>
        <p:nvSpPr>
          <p:cNvPr id="13" name="Rounded Rectangle 12"/>
          <p:cNvSpPr/>
          <p:nvPr/>
        </p:nvSpPr>
        <p:spPr>
          <a:xfrm>
            <a:off x="3048000" y="6019800"/>
            <a:ext cx="29718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7. Measuring Result Quality</a:t>
            </a:r>
            <a:endParaRPr lang="en-US" altLang="zh-CN" sz="1600" dirty="0">
              <a:solidFill>
                <a:srgbClr val="012091"/>
              </a:solidFill>
              <a:ea typeface="宋体" pitchFamily="2" charset="-122"/>
            </a:endParaRPr>
          </a:p>
        </p:txBody>
      </p:sp>
      <p:sp>
        <p:nvSpPr>
          <p:cNvPr id="14" name="Oval 13"/>
          <p:cNvSpPr/>
          <p:nvPr/>
        </p:nvSpPr>
        <p:spPr bwMode="auto">
          <a:xfrm>
            <a:off x="2057400" y="1676400"/>
            <a:ext cx="4876800" cy="914400"/>
          </a:xfrm>
          <a:prstGeom prst="ellipse">
            <a:avLst/>
          </a:prstGeom>
          <a:noFill/>
          <a:ln w="44450" cap="flat" cmpd="sng" algn="ctr">
            <a:solidFill>
              <a:srgbClr val="FF0000"/>
            </a:solidFill>
            <a:prstDash val="solid"/>
            <a:round/>
            <a:headEnd type="none" w="med" len="med"/>
            <a:tailEnd type="none" w="med" len="med"/>
          </a:ln>
          <a:effectLst/>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 name="TextBox 2"/>
          <p:cNvSpPr txBox="1"/>
          <p:nvPr/>
        </p:nvSpPr>
        <p:spPr>
          <a:xfrm rot="16200000">
            <a:off x="641867" y="3394502"/>
            <a:ext cx="2590799" cy="830997"/>
          </a:xfrm>
          <a:prstGeom prst="rect">
            <a:avLst/>
          </a:prstGeom>
          <a:noFill/>
        </p:spPr>
        <p:txBody>
          <a:bodyPr wrap="square" rtlCol="0">
            <a:spAutoFit/>
          </a:bodyPr>
          <a:lstStyle/>
          <a:p>
            <a:pPr algn="ctr"/>
            <a:r>
              <a:rPr lang="en-US" sz="2400" dirty="0" smtClean="0"/>
              <a:t>Most important </a:t>
            </a:r>
          </a:p>
          <a:p>
            <a:pPr algn="ctr"/>
            <a:r>
              <a:rPr lang="en-US" sz="2400" dirty="0" smtClean="0"/>
              <a:t>(typically)</a:t>
            </a:r>
            <a:endParaRPr lang="en-US" sz="2400" dirty="0"/>
          </a:p>
        </p:txBody>
      </p:sp>
    </p:spTree>
    <p:extLst>
      <p:ext uri="{BB962C8B-B14F-4D97-AF65-F5344CB8AC3E}">
        <p14:creationId xmlns:p14="http://schemas.microsoft.com/office/powerpoint/2010/main" val="40635128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ppt_w</p:attrName>
                                        </p:attrNameLst>
                                      </p:cBhvr>
                                      <p:tavLst>
                                        <p:tav tm="0" fmla="#ppt_w*sin(2.5*pi*$)">
                                          <p:val>
                                            <p:fltVal val="0"/>
                                          </p:val>
                                        </p:tav>
                                        <p:tav tm="100000">
                                          <p:val>
                                            <p:fltVal val="1"/>
                                          </p:val>
                                        </p:tav>
                                      </p:tavLst>
                                    </p:anim>
                                    <p:anim calcmode="lin" valueType="num">
                                      <p:cBhvr>
                                        <p:cTn id="9"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pPr eaLnBrk="1" hangingPunct="1">
              <a:defRPr/>
            </a:pPr>
            <a:r>
              <a:rPr lang="en-US" dirty="0" smtClean="0"/>
              <a:t>Block 2: Why do we need “Blocking”?</a:t>
            </a:r>
            <a:endParaRPr lang="en-US" u="sng" dirty="0" smtClean="0"/>
          </a:p>
        </p:txBody>
      </p:sp>
      <p:sp>
        <p:nvSpPr>
          <p:cNvPr id="444419" name="Rectangle 3"/>
          <p:cNvSpPr>
            <a:spLocks noGrp="1" noChangeArrowheads="1"/>
          </p:cNvSpPr>
          <p:nvPr>
            <p:ph idx="1"/>
          </p:nvPr>
        </p:nvSpPr>
        <p:spPr>
          <a:xfrm>
            <a:off x="0" y="914400"/>
            <a:ext cx="8915400" cy="5334000"/>
          </a:xfrm>
        </p:spPr>
        <p:txBody>
          <a:bodyPr/>
          <a:lstStyle/>
          <a:p>
            <a:pPr eaLnBrk="1" hangingPunct="1">
              <a:buFontTx/>
              <a:buChar char="•"/>
              <a:defRPr/>
            </a:pPr>
            <a:r>
              <a:rPr lang="en-US" dirty="0" smtClean="0"/>
              <a:t>Dirty “entity set” (say, table)</a:t>
            </a:r>
          </a:p>
          <a:p>
            <a:pPr lvl="1" eaLnBrk="1" hangingPunct="1">
              <a:buFontTx/>
              <a:buChar char="•"/>
              <a:defRPr/>
            </a:pPr>
            <a:r>
              <a:rPr lang="en-US" dirty="0" smtClean="0"/>
              <a:t>Need to clean it</a:t>
            </a:r>
          </a:p>
          <a:p>
            <a:pPr eaLnBrk="1" hangingPunct="1">
              <a:buFontTx/>
              <a:buChar char="•"/>
              <a:defRPr/>
            </a:pPr>
            <a:r>
              <a:rPr lang="en-US" dirty="0" smtClean="0">
                <a:effectLst/>
              </a:rPr>
              <a:t>Naïve pairwise </a:t>
            </a:r>
            <a:r>
              <a:rPr lang="en-US" dirty="0" err="1" smtClean="0">
                <a:effectLst/>
              </a:rPr>
              <a:t>algo</a:t>
            </a:r>
            <a:r>
              <a:rPr lang="en-US" dirty="0" smtClean="0">
                <a:effectLst/>
              </a:rPr>
              <a:t> (bad)</a:t>
            </a:r>
          </a:p>
          <a:p>
            <a:pPr marL="454025" lvl="1" indent="0" eaLnBrk="1" hangingPunct="1">
              <a:buNone/>
              <a:defRPr/>
            </a:pPr>
            <a:r>
              <a:rPr lang="en-US" sz="1600" dirty="0" smtClean="0">
                <a:solidFill>
                  <a:schemeClr val="bg2"/>
                </a:solidFill>
                <a:latin typeface="Courier"/>
                <a:cs typeface="Courier"/>
              </a:rPr>
              <a:t>//Compare every object to every object</a:t>
            </a:r>
            <a:endParaRPr lang="en-US" sz="1600" dirty="0" smtClean="0">
              <a:solidFill>
                <a:schemeClr val="bg2"/>
              </a:solidFill>
              <a:effectLst/>
              <a:latin typeface="Courier"/>
              <a:cs typeface="Courier"/>
            </a:endParaRPr>
          </a:p>
          <a:p>
            <a:pPr marL="454025" lvl="1" indent="0" eaLnBrk="1" hangingPunct="1">
              <a:buNone/>
              <a:defRPr/>
            </a:pPr>
            <a:r>
              <a:rPr lang="en-US" sz="1600" b="1" dirty="0" smtClean="0">
                <a:latin typeface="Courier"/>
                <a:cs typeface="Courier"/>
              </a:rPr>
              <a:t>for</a:t>
            </a:r>
            <a:r>
              <a:rPr lang="en-US" sz="1600" dirty="0" smtClean="0">
                <a:latin typeface="Courier"/>
                <a:cs typeface="Courier"/>
              </a:rPr>
              <a:t> (</a:t>
            </a:r>
            <a:r>
              <a:rPr lang="en-US" sz="1600" dirty="0" err="1" smtClean="0">
                <a:latin typeface="Courier"/>
                <a:cs typeface="Courier"/>
              </a:rPr>
              <a:t>i</a:t>
            </a:r>
            <a:r>
              <a:rPr lang="en-US" sz="1600" dirty="0" smtClean="0">
                <a:latin typeface="Courier"/>
                <a:cs typeface="Courier"/>
              </a:rPr>
              <a:t>=1; </a:t>
            </a:r>
            <a:r>
              <a:rPr lang="en-US" sz="1600" dirty="0" err="1" smtClean="0">
                <a:latin typeface="Courier"/>
                <a:cs typeface="Courier"/>
              </a:rPr>
              <a:t>i</a:t>
            </a:r>
            <a:r>
              <a:rPr lang="en-US" sz="1600" dirty="0" smtClean="0">
                <a:latin typeface="Courier"/>
                <a:cs typeface="Courier"/>
              </a:rPr>
              <a:t>&lt;n-1; </a:t>
            </a:r>
            <a:r>
              <a:rPr lang="en-US" sz="1600" dirty="0" err="1" smtClean="0">
                <a:latin typeface="Courier"/>
                <a:cs typeface="Courier"/>
              </a:rPr>
              <a:t>i</a:t>
            </a:r>
            <a:r>
              <a:rPr lang="en-US" sz="1600" dirty="0" smtClean="0">
                <a:latin typeface="Courier"/>
                <a:cs typeface="Courier"/>
              </a:rPr>
              <a:t>++) </a:t>
            </a:r>
          </a:p>
          <a:p>
            <a:pPr marL="909638" lvl="2" indent="0" eaLnBrk="1" hangingPunct="1">
              <a:buNone/>
              <a:defRPr/>
            </a:pPr>
            <a:r>
              <a:rPr lang="en-US" sz="1600" b="1" dirty="0">
                <a:latin typeface="Courier"/>
                <a:cs typeface="Courier"/>
              </a:rPr>
              <a:t>f</a:t>
            </a:r>
            <a:r>
              <a:rPr lang="en-US" sz="1600" b="1" dirty="0" smtClean="0">
                <a:effectLst/>
                <a:latin typeface="Courier"/>
                <a:cs typeface="Courier"/>
              </a:rPr>
              <a:t>or</a:t>
            </a:r>
            <a:r>
              <a:rPr lang="en-US" sz="1600" dirty="0" smtClean="0">
                <a:effectLst/>
                <a:latin typeface="Courier"/>
                <a:cs typeface="Courier"/>
              </a:rPr>
              <a:t> (j=i+1; j&lt;=n; j++) </a:t>
            </a:r>
          </a:p>
          <a:p>
            <a:pPr marL="1263650" lvl="3" indent="0" eaLnBrk="1" hangingPunct="1">
              <a:buNone/>
              <a:defRPr/>
            </a:pPr>
            <a:r>
              <a:rPr lang="en-US" sz="1600" b="1" dirty="0">
                <a:latin typeface="Courier"/>
                <a:cs typeface="Courier"/>
              </a:rPr>
              <a:t>i</a:t>
            </a:r>
            <a:r>
              <a:rPr lang="en-US" sz="1600" b="1" dirty="0" smtClean="0">
                <a:latin typeface="Courier"/>
                <a:cs typeface="Courier"/>
              </a:rPr>
              <a:t>f </a:t>
            </a:r>
            <a:r>
              <a:rPr lang="en-US" sz="1600" b="1" dirty="0" smtClean="0">
                <a:solidFill>
                  <a:srgbClr val="FF0000"/>
                </a:solidFill>
                <a:latin typeface="Courier"/>
                <a:cs typeface="Courier"/>
              </a:rPr>
              <a:t>Resolve(</a:t>
            </a:r>
            <a:r>
              <a:rPr lang="en-US" sz="1600" b="1" dirty="0" err="1" smtClean="0">
                <a:solidFill>
                  <a:srgbClr val="FF0000"/>
                </a:solidFill>
                <a:latin typeface="Courier"/>
                <a:cs typeface="Courier"/>
              </a:rPr>
              <a:t>r_i</a:t>
            </a:r>
            <a:r>
              <a:rPr lang="en-US" sz="1600" b="1" dirty="0" smtClean="0">
                <a:solidFill>
                  <a:srgbClr val="FF0000"/>
                </a:solidFill>
                <a:latin typeface="Courier"/>
                <a:cs typeface="Courier"/>
              </a:rPr>
              <a:t>, </a:t>
            </a:r>
            <a:r>
              <a:rPr lang="en-US" sz="1600" b="1" dirty="0" err="1" smtClean="0">
                <a:solidFill>
                  <a:srgbClr val="FF0000"/>
                </a:solidFill>
                <a:latin typeface="Courier"/>
                <a:cs typeface="Courier"/>
              </a:rPr>
              <a:t>r_j</a:t>
            </a:r>
            <a:r>
              <a:rPr lang="en-US" sz="1600" b="1" dirty="0" smtClean="0">
                <a:solidFill>
                  <a:srgbClr val="FF0000"/>
                </a:solidFill>
                <a:latin typeface="Courier"/>
                <a:cs typeface="Courier"/>
              </a:rPr>
              <a:t>) </a:t>
            </a:r>
            <a:r>
              <a:rPr lang="en-US" sz="1600" dirty="0" smtClean="0">
                <a:latin typeface="Courier"/>
                <a:cs typeface="Courier"/>
              </a:rPr>
              <a:t>= same</a:t>
            </a:r>
            <a:r>
              <a:rPr lang="en-US" sz="1600" b="1" dirty="0" smtClean="0">
                <a:latin typeface="Courier"/>
                <a:cs typeface="Courier"/>
              </a:rPr>
              <a:t> then</a:t>
            </a:r>
          </a:p>
          <a:p>
            <a:pPr marL="1684337" lvl="4" indent="0" eaLnBrk="1" hangingPunct="1">
              <a:buNone/>
              <a:defRPr/>
            </a:pPr>
            <a:r>
              <a:rPr lang="en-US" sz="1600" dirty="0" smtClean="0">
                <a:latin typeface="Courier"/>
                <a:cs typeface="Courier"/>
              </a:rPr>
              <a:t>Declare </a:t>
            </a:r>
            <a:r>
              <a:rPr lang="en-US" sz="1600" dirty="0" err="1" smtClean="0">
                <a:latin typeface="Courier"/>
                <a:cs typeface="Courier"/>
              </a:rPr>
              <a:t>r_i</a:t>
            </a:r>
            <a:r>
              <a:rPr lang="en-US" sz="1600" dirty="0" smtClean="0">
                <a:latin typeface="Courier"/>
                <a:cs typeface="Courier"/>
              </a:rPr>
              <a:t> and </a:t>
            </a:r>
            <a:r>
              <a:rPr lang="en-US" sz="1600" dirty="0" err="1" smtClean="0">
                <a:latin typeface="Courier"/>
                <a:cs typeface="Courier"/>
              </a:rPr>
              <a:t>r_j</a:t>
            </a:r>
            <a:r>
              <a:rPr lang="en-US" sz="1600" dirty="0" smtClean="0">
                <a:latin typeface="Courier"/>
                <a:cs typeface="Courier"/>
              </a:rPr>
              <a:t> to be the same</a:t>
            </a:r>
            <a:endParaRPr lang="en-US" sz="1600" dirty="0" smtClean="0">
              <a:effectLst/>
              <a:latin typeface="Courier"/>
              <a:cs typeface="Courier"/>
            </a:endParaRPr>
          </a:p>
          <a:p>
            <a:pPr eaLnBrk="1" hangingPunct="1">
              <a:buFontTx/>
              <a:buChar char="•"/>
              <a:defRPr/>
            </a:pPr>
            <a:r>
              <a:rPr lang="en-US" dirty="0" smtClean="0"/>
              <a:t>Complexity</a:t>
            </a:r>
            <a:endParaRPr lang="en-US" dirty="0"/>
          </a:p>
          <a:p>
            <a:pPr lvl="1" eaLnBrk="1" hangingPunct="1">
              <a:buSzPct val="110000"/>
              <a:buFont typeface="Arial" pitchFamily="34" charset="0"/>
              <a:buChar char="−"/>
              <a:defRPr/>
            </a:pPr>
            <a:r>
              <a:rPr lang="en-US" b="1" dirty="0" smtClean="0">
                <a:solidFill>
                  <a:schemeClr val="accent5">
                    <a:lumMod val="50000"/>
                  </a:schemeClr>
                </a:solidFill>
              </a:rPr>
              <a:t>n </a:t>
            </a:r>
            <a:r>
              <a:rPr lang="en-US" dirty="0" smtClean="0"/>
              <a:t>objects, say </a:t>
            </a:r>
            <a:r>
              <a:rPr lang="en-US" b="1" dirty="0" smtClean="0">
                <a:solidFill>
                  <a:schemeClr val="accent5">
                    <a:lumMod val="50000"/>
                  </a:schemeClr>
                </a:solidFill>
              </a:rPr>
              <a:t>n</a:t>
            </a:r>
            <a:r>
              <a:rPr lang="en-US" dirty="0" smtClean="0">
                <a:solidFill>
                  <a:schemeClr val="accent5">
                    <a:lumMod val="50000"/>
                  </a:schemeClr>
                </a:solidFill>
              </a:rPr>
              <a:t>=1 </a:t>
            </a:r>
            <a:r>
              <a:rPr lang="en-US" dirty="0">
                <a:solidFill>
                  <a:schemeClr val="accent5">
                    <a:lumMod val="50000"/>
                  </a:schemeClr>
                </a:solidFill>
              </a:rPr>
              <a:t>B</a:t>
            </a:r>
            <a:r>
              <a:rPr lang="en-US" dirty="0" smtClean="0">
                <a:solidFill>
                  <a:schemeClr val="accent5">
                    <a:lumMod val="50000"/>
                  </a:schemeClr>
                </a:solidFill>
              </a:rPr>
              <a:t>illion=</a:t>
            </a:r>
            <a:r>
              <a:rPr lang="en-US" dirty="0" smtClean="0">
                <a:solidFill>
                  <a:srgbClr val="0000FF"/>
                </a:solidFill>
              </a:rPr>
              <a:t>10</a:t>
            </a:r>
            <a:r>
              <a:rPr lang="en-US" baseline="30000" dirty="0" smtClean="0">
                <a:solidFill>
                  <a:srgbClr val="0000FF"/>
                </a:solidFill>
              </a:rPr>
              <a:t>9</a:t>
            </a:r>
            <a:r>
              <a:rPr lang="en-US" dirty="0" smtClean="0"/>
              <a:t> </a:t>
            </a:r>
          </a:p>
          <a:p>
            <a:pPr lvl="1" eaLnBrk="1" hangingPunct="1">
              <a:buSzPct val="110000"/>
              <a:buFont typeface="Arial" pitchFamily="34" charset="0"/>
              <a:buChar char="−"/>
              <a:defRPr/>
            </a:pPr>
            <a:r>
              <a:rPr lang="en-US" dirty="0" smtClean="0"/>
              <a:t>Complexity is </a:t>
            </a:r>
            <a:r>
              <a:rPr lang="en-US" dirty="0" smtClean="0">
                <a:solidFill>
                  <a:schemeClr val="accent5">
                    <a:lumMod val="50000"/>
                  </a:schemeClr>
                </a:solidFill>
              </a:rPr>
              <a:t>n(n-1)/2,</a:t>
            </a:r>
            <a:r>
              <a:rPr lang="en-US" dirty="0" smtClean="0"/>
              <a:t> that is ~</a:t>
            </a:r>
            <a:r>
              <a:rPr lang="en-US" dirty="0" smtClean="0">
                <a:solidFill>
                  <a:srgbClr val="0000FF"/>
                </a:solidFill>
              </a:rPr>
              <a:t>10</a:t>
            </a:r>
            <a:r>
              <a:rPr lang="en-US" baseline="30000" dirty="0" smtClean="0">
                <a:solidFill>
                  <a:srgbClr val="0000FF"/>
                </a:solidFill>
              </a:rPr>
              <a:t>18 </a:t>
            </a:r>
            <a:r>
              <a:rPr lang="en-US" dirty="0" smtClean="0"/>
              <a:t>calls to Resolve()</a:t>
            </a:r>
          </a:p>
          <a:p>
            <a:pPr lvl="1" eaLnBrk="1" hangingPunct="1">
              <a:buSzPct val="110000"/>
              <a:buFont typeface="Arial" pitchFamily="34" charset="0"/>
              <a:buChar char="−"/>
              <a:defRPr/>
            </a:pPr>
            <a:r>
              <a:rPr lang="en-US" dirty="0" smtClean="0"/>
              <a:t>This notebook:</a:t>
            </a:r>
          </a:p>
          <a:p>
            <a:pPr lvl="2" eaLnBrk="1" hangingPunct="1">
              <a:buSzPct val="110000"/>
              <a:buFont typeface="Arial" pitchFamily="34" charset="0"/>
              <a:buChar char="−"/>
              <a:defRPr/>
            </a:pPr>
            <a:r>
              <a:rPr lang="en-US" dirty="0" smtClean="0"/>
              <a:t> </a:t>
            </a:r>
            <a:r>
              <a:rPr lang="en-US" dirty="0" smtClean="0">
                <a:solidFill>
                  <a:srgbClr val="0000FF"/>
                </a:solidFill>
              </a:rPr>
              <a:t>118</a:t>
            </a:r>
            <a:r>
              <a:rPr lang="en-US" dirty="0" smtClean="0"/>
              <a:t> GFLOPS = </a:t>
            </a:r>
            <a:r>
              <a:rPr lang="en-US" dirty="0" smtClean="0">
                <a:solidFill>
                  <a:srgbClr val="0000FF"/>
                </a:solidFill>
              </a:rPr>
              <a:t>10</a:t>
            </a:r>
            <a:r>
              <a:rPr lang="en-US" baseline="30000" dirty="0" smtClean="0">
                <a:solidFill>
                  <a:srgbClr val="0000FF"/>
                </a:solidFill>
              </a:rPr>
              <a:t>11</a:t>
            </a:r>
            <a:r>
              <a:rPr lang="en-US" dirty="0" smtClean="0"/>
              <a:t> FLOPS</a:t>
            </a:r>
          </a:p>
          <a:p>
            <a:pPr lvl="2" eaLnBrk="1" hangingPunct="1">
              <a:buSzPct val="110000"/>
              <a:buFont typeface="Arial" pitchFamily="34" charset="0"/>
              <a:buChar char="−"/>
              <a:defRPr/>
            </a:pPr>
            <a:r>
              <a:rPr lang="en-US" dirty="0" smtClean="0">
                <a:solidFill>
                  <a:srgbClr val="0000FF"/>
                </a:solidFill>
              </a:rPr>
              <a:t>10</a:t>
            </a:r>
            <a:r>
              <a:rPr lang="en-US" baseline="30000" dirty="0" smtClean="0">
                <a:solidFill>
                  <a:srgbClr val="0000FF"/>
                </a:solidFill>
              </a:rPr>
              <a:t>7</a:t>
            </a:r>
            <a:r>
              <a:rPr lang="en-US" dirty="0" smtClean="0"/>
              <a:t> </a:t>
            </a:r>
            <a:r>
              <a:rPr lang="en-US" dirty="0" err="1" smtClean="0"/>
              <a:t>secs</a:t>
            </a:r>
            <a:r>
              <a:rPr lang="en-US" dirty="0" smtClean="0"/>
              <a:t>= over </a:t>
            </a:r>
            <a:r>
              <a:rPr lang="en-US" dirty="0" smtClean="0">
                <a:solidFill>
                  <a:srgbClr val="000090"/>
                </a:solidFill>
              </a:rPr>
              <a:t>115</a:t>
            </a:r>
            <a:r>
              <a:rPr lang="en-US" dirty="0" smtClean="0"/>
              <a:t> days </a:t>
            </a:r>
          </a:p>
          <a:p>
            <a:pPr lvl="2" eaLnBrk="1" hangingPunct="1">
              <a:buSzPct val="110000"/>
              <a:buFont typeface="Arial" pitchFamily="34" charset="0"/>
              <a:buChar char="−"/>
              <a:defRPr/>
            </a:pPr>
            <a:r>
              <a:rPr lang="en-US" dirty="0" smtClean="0"/>
              <a:t>But, Resolve is not 1 FLOP, etc… </a:t>
            </a:r>
            <a:r>
              <a:rPr lang="en-US" dirty="0" smtClean="0">
                <a:solidFill>
                  <a:srgbClr val="000090"/>
                </a:solidFill>
              </a:rPr>
              <a:t>1150</a:t>
            </a:r>
            <a:r>
              <a:rPr lang="en-US" dirty="0" smtClean="0"/>
              <a:t> – </a:t>
            </a:r>
            <a:r>
              <a:rPr lang="en-US" dirty="0" smtClean="0">
                <a:solidFill>
                  <a:srgbClr val="000090"/>
                </a:solidFill>
              </a:rPr>
              <a:t>115,000</a:t>
            </a:r>
            <a:r>
              <a:rPr lang="en-US" dirty="0" smtClean="0"/>
              <a:t> days</a:t>
            </a:r>
          </a:p>
          <a:p>
            <a:pPr marL="454025" lvl="1" indent="0" eaLnBrk="1" hangingPunct="1">
              <a:buNone/>
              <a:defRPr/>
            </a:pPr>
            <a:endParaRPr lang="en-US" dirty="0" smtClean="0">
              <a:solidFill>
                <a:schemeClr val="accent5">
                  <a:lumMod val="50000"/>
                </a:schemeClr>
              </a:solidFill>
            </a:endParaRPr>
          </a:p>
        </p:txBody>
      </p:sp>
      <p:sp>
        <p:nvSpPr>
          <p:cNvPr id="12291" name="Slide Number Placeholder 5"/>
          <p:cNvSpPr>
            <a:spLocks noGrp="1"/>
          </p:cNvSpPr>
          <p:nvPr>
            <p:ph type="sldNum" sz="quarter" idx="12"/>
          </p:nvPr>
        </p:nvSpPr>
        <p:spPr>
          <a:noFill/>
        </p:spPr>
        <p:txBody>
          <a:bodyPr/>
          <a:lstStyle/>
          <a:p>
            <a:pPr defTabSz="841375"/>
            <a:fld id="{7131EF6E-0521-49B8-943C-D684EBD16F3A}" type="slidenum">
              <a:rPr lang="en-US" altLang="en-US" smtClean="0"/>
              <a:pPr defTabSz="841375"/>
              <a:t>41</a:t>
            </a:fld>
            <a:endParaRPr lang="en-US" altLang="en-US" dirty="0" smtClean="0"/>
          </a:p>
        </p:txBody>
      </p:sp>
      <p:graphicFrame>
        <p:nvGraphicFramePr>
          <p:cNvPr id="3" name="Table 2"/>
          <p:cNvGraphicFramePr>
            <a:graphicFrameLocks noGrp="1"/>
          </p:cNvGraphicFramePr>
          <p:nvPr>
            <p:extLst>
              <p:ext uri="{D42A27DB-BD31-4B8C-83A1-F6EECF244321}">
                <p14:modId xmlns:p14="http://schemas.microsoft.com/office/powerpoint/2010/main" val="797711176"/>
              </p:ext>
            </p:extLst>
          </p:nvPr>
        </p:nvGraphicFramePr>
        <p:xfrm>
          <a:off x="5410200" y="990600"/>
          <a:ext cx="3505200" cy="18288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76300"/>
                <a:gridCol w="876300"/>
                <a:gridCol w="876300"/>
                <a:gridCol w="876300"/>
              </a:tblGrid>
              <a:tr h="320040">
                <a:tc>
                  <a:txBody>
                    <a:bodyPr/>
                    <a:lstStyle/>
                    <a:p>
                      <a:pPr algn="ctr"/>
                      <a:r>
                        <a:rPr lang="en-US" dirty="0" smtClean="0"/>
                        <a:t>ID</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a:r>
                        <a:rPr lang="en-US" dirty="0" smtClean="0"/>
                        <a:t>Attr1</a:t>
                      </a:r>
                      <a:endParaRPr lang="en-US" dirty="0"/>
                    </a:p>
                  </a:txBody>
                  <a:tcPr>
                    <a:lnT w="12700" cap="flat" cmpd="sng" algn="ctr">
                      <a:solidFill>
                        <a:scrgbClr r="0" g="0" b="0"/>
                      </a:solidFill>
                      <a:prstDash val="solid"/>
                      <a:round/>
                      <a:headEnd type="none" w="med" len="med"/>
                      <a:tailEnd type="none" w="med" len="med"/>
                    </a:lnT>
                  </a:tcPr>
                </a:tc>
                <a:tc>
                  <a:txBody>
                    <a:bodyPr/>
                    <a:lstStyle/>
                    <a:p>
                      <a:pPr algn="ctr"/>
                      <a:r>
                        <a:rPr lang="en-US" dirty="0" smtClean="0"/>
                        <a:t>Attr2</a:t>
                      </a:r>
                      <a:endParaRPr lang="en-US" dirty="0"/>
                    </a:p>
                  </a:txBody>
                  <a:tcPr>
                    <a:lnT w="12700" cap="flat" cmpd="sng" algn="ctr">
                      <a:solidFill>
                        <a:scrgbClr r="0" g="0" b="0"/>
                      </a:solidFill>
                      <a:prstDash val="solid"/>
                      <a:round/>
                      <a:headEnd type="none" w="med" len="med"/>
                      <a:tailEnd type="none" w="med" len="med"/>
                    </a:lnT>
                  </a:tcPr>
                </a:tc>
                <a:tc>
                  <a:txBody>
                    <a:bodyPr/>
                    <a:lstStyle/>
                    <a:p>
                      <a:pPr algn="ctr"/>
                      <a:r>
                        <a:rPr lang="en-US" dirty="0" smtClean="0"/>
                        <a:t>Attr3</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20040">
                <a:tc>
                  <a:txBody>
                    <a:bodyPr/>
                    <a:lstStyle/>
                    <a:p>
                      <a:pPr algn="ctr"/>
                      <a:r>
                        <a:rPr lang="en-US" dirty="0" smtClean="0"/>
                        <a:t>1</a:t>
                      </a:r>
                      <a:endParaRPr lang="en-US" dirty="0"/>
                    </a:p>
                  </a:txBody>
                  <a:tcPr>
                    <a:lnL w="12700" cap="flat" cmpd="sng" algn="ctr">
                      <a:solidFill>
                        <a:scrgbClr r="0" g="0" b="0"/>
                      </a:solidFill>
                      <a:prstDash val="solid"/>
                      <a:round/>
                      <a:headEnd type="none" w="med" len="med"/>
                      <a:tailEnd type="none" w="med" len="med"/>
                    </a:lnL>
                  </a:tcPr>
                </a:tc>
                <a:tc>
                  <a:txBody>
                    <a:bodyPr/>
                    <a:lstStyle/>
                    <a:p>
                      <a:r>
                        <a:rPr lang="en-US" dirty="0" smtClean="0"/>
                        <a:t>Joe</a:t>
                      </a:r>
                      <a:endParaRPr lang="en-US" dirty="0"/>
                    </a:p>
                  </a:txBody>
                  <a:tcPr/>
                </a:tc>
                <a:tc>
                  <a:txBody>
                    <a:bodyPr/>
                    <a:lstStyle/>
                    <a:p>
                      <a:endParaRPr lang="en-US" dirty="0"/>
                    </a:p>
                  </a:txBody>
                  <a:tcPr/>
                </a:tc>
                <a:tc>
                  <a:txBody>
                    <a:bodyPr/>
                    <a:lstStyle/>
                    <a:p>
                      <a:endParaRPr lang="en-US" dirty="0"/>
                    </a:p>
                  </a:txBody>
                  <a:tcPr>
                    <a:lnR w="12700" cap="flat" cmpd="sng" algn="ctr">
                      <a:solidFill>
                        <a:scrgbClr r="0" g="0" b="0"/>
                      </a:solidFill>
                      <a:prstDash val="solid"/>
                      <a:round/>
                      <a:headEnd type="none" w="med" len="med"/>
                      <a:tailEnd type="none" w="med" len="med"/>
                    </a:lnR>
                  </a:tcPr>
                </a:tc>
              </a:tr>
              <a:tr h="320040">
                <a:tc>
                  <a:txBody>
                    <a:bodyPr/>
                    <a:lstStyle/>
                    <a:p>
                      <a:pPr algn="ctr"/>
                      <a:r>
                        <a:rPr lang="en-US" dirty="0" smtClean="0"/>
                        <a:t>2</a:t>
                      </a:r>
                      <a:endParaRPr lang="en-US" dirty="0"/>
                    </a:p>
                  </a:txBody>
                  <a:tcPr>
                    <a:lnL w="12700" cap="flat" cmpd="sng" algn="ctr">
                      <a:solidFill>
                        <a:scrgbClr r="0" g="0" b="0"/>
                      </a:solidFill>
                      <a:prstDash val="solid"/>
                      <a:round/>
                      <a:headEnd type="none" w="med" len="med"/>
                      <a:tailEnd type="none" w="med" len="med"/>
                    </a:lnL>
                  </a:tcPr>
                </a:tc>
                <a:tc>
                  <a:txBody>
                    <a:bodyPr/>
                    <a:lstStyle/>
                    <a:p>
                      <a:r>
                        <a:rPr lang="en-US" dirty="0" smtClean="0"/>
                        <a:t>Jane</a:t>
                      </a:r>
                      <a:endParaRPr lang="en-US" dirty="0"/>
                    </a:p>
                  </a:txBody>
                  <a:tcPr/>
                </a:tc>
                <a:tc>
                  <a:txBody>
                    <a:bodyPr/>
                    <a:lstStyle/>
                    <a:p>
                      <a:endParaRPr lang="en-US" dirty="0"/>
                    </a:p>
                  </a:txBody>
                  <a:tcPr/>
                </a:tc>
                <a:tc>
                  <a:txBody>
                    <a:bodyPr/>
                    <a:lstStyle/>
                    <a:p>
                      <a:endParaRPr lang="en-US" dirty="0"/>
                    </a:p>
                  </a:txBody>
                  <a:tcPr>
                    <a:lnR w="12700" cap="flat" cmpd="sng" algn="ctr">
                      <a:solidFill>
                        <a:scrgbClr r="0" g="0" b="0"/>
                      </a:solidFill>
                      <a:prstDash val="solid"/>
                      <a:round/>
                      <a:headEnd type="none" w="med" len="med"/>
                      <a:tailEnd type="none" w="med" len="med"/>
                    </a:lnR>
                  </a:tcPr>
                </a:tc>
              </a:tr>
              <a:tr h="320040">
                <a:tc>
                  <a:txBody>
                    <a:bodyPr/>
                    <a:lstStyle/>
                    <a:p>
                      <a:pPr algn="ctr"/>
                      <a:r>
                        <a:rPr lang="en-US" dirty="0" smtClean="0"/>
                        <a:t>…</a:t>
                      </a:r>
                      <a:endParaRPr lang="en-US" dirty="0"/>
                    </a:p>
                  </a:txBody>
                  <a:tcPr>
                    <a:lnL w="12700" cap="flat" cmpd="sng" algn="ctr">
                      <a:solidFill>
                        <a:scrgbClr r="0" g="0" b="0"/>
                      </a:solidFill>
                      <a:prstDash val="solid"/>
                      <a:round/>
                      <a:headEnd type="none" w="med" len="med"/>
                      <a:tailEnd type="none" w="med" len="med"/>
                    </a:lnL>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lnR w="12700" cap="flat" cmpd="sng" algn="ctr">
                      <a:solidFill>
                        <a:scrgbClr r="0" g="0" b="0"/>
                      </a:solidFill>
                      <a:prstDash val="solid"/>
                      <a:round/>
                      <a:headEnd type="none" w="med" len="med"/>
                      <a:tailEnd type="none" w="med" len="med"/>
                    </a:lnR>
                  </a:tcPr>
                </a:tc>
              </a:tr>
              <a:tr h="320040">
                <a:tc>
                  <a:txBody>
                    <a:bodyPr/>
                    <a:lstStyle/>
                    <a:p>
                      <a:pPr algn="ctr"/>
                      <a:r>
                        <a:rPr lang="en-US" dirty="0" smtClean="0"/>
                        <a:t>n</a:t>
                      </a:r>
                      <a:endParaRPr lang="en-US"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r>
                        <a:rPr lang="en-US" dirty="0" smtClean="0"/>
                        <a:t>Alice</a:t>
                      </a:r>
                      <a:endParaRPr lang="en-US" dirty="0"/>
                    </a:p>
                  </a:txBody>
                  <a:tcPr>
                    <a:lnB w="12700" cap="flat" cmpd="sng" algn="ctr">
                      <a:solidFill>
                        <a:scrgbClr r="0" g="0" b="0"/>
                      </a:solidFill>
                      <a:prstDash val="solid"/>
                      <a:round/>
                      <a:headEnd type="none" w="med" len="med"/>
                      <a:tailEnd type="none" w="med" len="med"/>
                    </a:lnB>
                  </a:tcPr>
                </a:tc>
                <a:tc>
                  <a:txBody>
                    <a:bodyPr/>
                    <a:lstStyle/>
                    <a:p>
                      <a:endParaRPr lang="en-US" dirty="0"/>
                    </a:p>
                  </a:txBody>
                  <a:tcPr>
                    <a:lnB w="12700" cap="flat" cmpd="sng" algn="ctr">
                      <a:solidFill>
                        <a:scrgbClr r="0" g="0" b="0"/>
                      </a:solidFill>
                      <a:prstDash val="solid"/>
                      <a:round/>
                      <a:headEnd type="none" w="med" len="med"/>
                      <a:tailEnd type="none" w="med" len="med"/>
                    </a:lnB>
                  </a:tcPr>
                </a:tc>
                <a:tc>
                  <a:txBody>
                    <a:bodyPr/>
                    <a:lstStyle/>
                    <a:p>
                      <a:endParaRPr lang="en-US"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5935904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4419">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4419">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4419">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4419">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4419">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4419">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441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2667000" y="4114800"/>
            <a:ext cx="6172200" cy="2667000"/>
          </a:xfrm>
          <a:prstGeom prst="rect">
            <a:avLst/>
          </a:prstGeom>
          <a:solidFill>
            <a:schemeClr val="bg1"/>
          </a:solidFill>
          <a:ln w="9525">
            <a:solidFill>
              <a:schemeClr val="bg1">
                <a:lumMod val="65000"/>
              </a:schemeClr>
            </a:solidFill>
            <a:miter lim="800000"/>
            <a:headEnd/>
            <a:tailEnd/>
          </a:ln>
          <a:effectLst>
            <a:outerShdw blurRad="50800" dist="38100" dir="2700000" algn="tl" rotWithShape="0">
              <a:prstClr val="black">
                <a:alpha val="40000"/>
              </a:prstClr>
            </a:outerShdw>
          </a:effectLst>
        </p:spPr>
        <p:txBody>
          <a:bodyPr wrap="none" lIns="100012" tIns="49212" rIns="100012" bIns="49212" anchor="ctr"/>
          <a:lstStyle/>
          <a:p>
            <a:pPr eaLnBrk="0" hangingPunct="0">
              <a:defRPr/>
            </a:pPr>
            <a:endParaRPr lang="en-US">
              <a:effectLst>
                <a:outerShdw blurRad="38100" dist="38100" dir="2700000" algn="tl">
                  <a:srgbClr val="000000">
                    <a:alpha val="43137"/>
                  </a:srgbClr>
                </a:outerShdw>
              </a:effectLst>
            </a:endParaRPr>
          </a:p>
        </p:txBody>
      </p:sp>
      <p:sp>
        <p:nvSpPr>
          <p:cNvPr id="13" name="Rectangle 2"/>
          <p:cNvSpPr>
            <a:spLocks noChangeArrowheads="1"/>
          </p:cNvSpPr>
          <p:nvPr/>
        </p:nvSpPr>
        <p:spPr bwMode="auto">
          <a:xfrm>
            <a:off x="2667000" y="2133600"/>
            <a:ext cx="6172200" cy="1905000"/>
          </a:xfrm>
          <a:prstGeom prst="rect">
            <a:avLst/>
          </a:prstGeom>
          <a:solidFill>
            <a:schemeClr val="bg1"/>
          </a:solidFill>
          <a:ln w="9525">
            <a:solidFill>
              <a:schemeClr val="bg1">
                <a:lumMod val="65000"/>
              </a:schemeClr>
            </a:solidFill>
            <a:miter lim="800000"/>
            <a:headEnd/>
            <a:tailEnd/>
          </a:ln>
          <a:effectLst>
            <a:outerShdw blurRad="50800" dist="38100" dir="2700000" algn="tl" rotWithShape="0">
              <a:prstClr val="black">
                <a:alpha val="40000"/>
              </a:prstClr>
            </a:outerShdw>
          </a:effectLst>
        </p:spPr>
        <p:txBody>
          <a:bodyPr wrap="none" lIns="100012" tIns="49212" rIns="100012" bIns="49212" anchor="ctr"/>
          <a:lstStyle/>
          <a:p>
            <a:pPr eaLnBrk="0" hangingPunct="0">
              <a:defRPr/>
            </a:pPr>
            <a:endParaRPr lang="en-US">
              <a:effectLst>
                <a:outerShdw blurRad="38100" dist="38100" dir="2700000" algn="tl">
                  <a:srgbClr val="000000">
                    <a:alpha val="43137"/>
                  </a:srgbClr>
                </a:outerShdw>
              </a:effectLst>
            </a:endParaRPr>
          </a:p>
        </p:txBody>
      </p:sp>
      <p:sp>
        <p:nvSpPr>
          <p:cNvPr id="12" name="Rectangle 2"/>
          <p:cNvSpPr>
            <a:spLocks noChangeArrowheads="1"/>
          </p:cNvSpPr>
          <p:nvPr/>
        </p:nvSpPr>
        <p:spPr bwMode="auto">
          <a:xfrm>
            <a:off x="228600" y="2133600"/>
            <a:ext cx="2362200" cy="4648200"/>
          </a:xfrm>
          <a:prstGeom prst="rect">
            <a:avLst/>
          </a:prstGeom>
          <a:solidFill>
            <a:schemeClr val="bg1"/>
          </a:solidFill>
          <a:ln w="9525">
            <a:solidFill>
              <a:schemeClr val="bg1">
                <a:lumMod val="65000"/>
              </a:schemeClr>
            </a:solidFill>
            <a:miter lim="800000"/>
            <a:headEnd/>
            <a:tailEnd/>
          </a:ln>
          <a:effectLst>
            <a:outerShdw blurRad="50800" dist="38100" dir="2700000" algn="tl" rotWithShape="0">
              <a:prstClr val="black">
                <a:alpha val="40000"/>
              </a:prstClr>
            </a:outerShdw>
          </a:effectLst>
        </p:spPr>
        <p:txBody>
          <a:bodyPr wrap="none" lIns="100012" tIns="49212" rIns="100012" bIns="49212" anchor="ctr"/>
          <a:lstStyle/>
          <a:p>
            <a:pPr eaLnBrk="0" hangingPunct="0">
              <a:defRPr/>
            </a:pPr>
            <a:endParaRPr lang="en-US">
              <a:effectLst>
                <a:outerShdw blurRad="38100" dist="38100" dir="2700000" algn="tl">
                  <a:srgbClr val="000000">
                    <a:alpha val="43137"/>
                  </a:srgbClr>
                </a:outerShdw>
              </a:effectLst>
            </a:endParaRPr>
          </a:p>
        </p:txBody>
      </p:sp>
      <p:sp>
        <p:nvSpPr>
          <p:cNvPr id="444418" name="Rectangle 2"/>
          <p:cNvSpPr>
            <a:spLocks noGrp="1" noChangeArrowheads="1"/>
          </p:cNvSpPr>
          <p:nvPr>
            <p:ph type="title"/>
          </p:nvPr>
        </p:nvSpPr>
        <p:spPr/>
        <p:txBody>
          <a:bodyPr/>
          <a:lstStyle/>
          <a:p>
            <a:pPr eaLnBrk="1" hangingPunct="1">
              <a:defRPr/>
            </a:pPr>
            <a:r>
              <a:rPr lang="en-US" dirty="0" smtClean="0"/>
              <a:t>Blocking</a:t>
            </a:r>
            <a:endParaRPr lang="en-US" u="sng" dirty="0" smtClean="0"/>
          </a:p>
        </p:txBody>
      </p:sp>
      <p:sp>
        <p:nvSpPr>
          <p:cNvPr id="444419" name="Rectangle 3"/>
          <p:cNvSpPr>
            <a:spLocks noGrp="1" noChangeArrowheads="1"/>
          </p:cNvSpPr>
          <p:nvPr>
            <p:ph idx="1"/>
          </p:nvPr>
        </p:nvSpPr>
        <p:spPr>
          <a:xfrm>
            <a:off x="2286000" y="914400"/>
            <a:ext cx="6629400" cy="5334000"/>
          </a:xfrm>
        </p:spPr>
        <p:txBody>
          <a:bodyPr/>
          <a:lstStyle/>
          <a:p>
            <a:pPr lvl="1" eaLnBrk="1" hangingPunct="1">
              <a:buFont typeface="Lucida Grande"/>
              <a:buChar char="-"/>
              <a:defRPr/>
            </a:pPr>
            <a:endParaRPr lang="en-US" dirty="0" smtClean="0"/>
          </a:p>
          <a:p>
            <a:pPr lvl="1" eaLnBrk="1" hangingPunct="1">
              <a:buFont typeface="Lucida Grande"/>
              <a:buChar char="-"/>
              <a:defRPr/>
            </a:pPr>
            <a:endParaRPr lang="en-US" dirty="0"/>
          </a:p>
          <a:p>
            <a:pPr lvl="1" eaLnBrk="1" hangingPunct="1">
              <a:buFont typeface="Lucida Grande"/>
              <a:buChar char="-"/>
              <a:defRPr/>
            </a:pPr>
            <a:endParaRPr lang="en-US" dirty="0" smtClean="0"/>
          </a:p>
          <a:p>
            <a:pPr marL="454025" lvl="1" indent="0" eaLnBrk="1" hangingPunct="1">
              <a:buNone/>
              <a:defRPr/>
            </a:pPr>
            <a:r>
              <a:rPr lang="en-US" sz="1600" b="1" dirty="0" smtClean="0"/>
              <a:t>Blocking</a:t>
            </a:r>
          </a:p>
          <a:p>
            <a:pPr lvl="1" eaLnBrk="1" hangingPunct="1">
              <a:buFont typeface="Lucida Grande"/>
              <a:buChar char="-"/>
              <a:defRPr/>
            </a:pPr>
            <a:r>
              <a:rPr lang="en-US" sz="1600" dirty="0" smtClean="0"/>
              <a:t>Main </a:t>
            </a:r>
            <a:r>
              <a:rPr lang="en-US" sz="1600" dirty="0"/>
              <a:t>efficiency technique in ER</a:t>
            </a:r>
            <a:endParaRPr lang="en-US" sz="1600" dirty="0" smtClean="0"/>
          </a:p>
          <a:p>
            <a:pPr lvl="1" eaLnBrk="1" hangingPunct="1">
              <a:buFont typeface="Lucida Grande"/>
              <a:buChar char="-"/>
              <a:defRPr/>
            </a:pPr>
            <a:r>
              <a:rPr lang="en-US" sz="1600" dirty="0" smtClean="0">
                <a:effectLst/>
              </a:rPr>
              <a:t>Split </a:t>
            </a:r>
            <a:r>
              <a:rPr lang="en-US" sz="1600" dirty="0" smtClean="0">
                <a:solidFill>
                  <a:srgbClr val="0000FF"/>
                </a:solidFill>
                <a:effectLst/>
              </a:rPr>
              <a:t>R</a:t>
            </a:r>
            <a:r>
              <a:rPr lang="en-US" sz="1600" dirty="0" smtClean="0">
                <a:effectLst/>
              </a:rPr>
              <a:t> into smaller blocks </a:t>
            </a:r>
            <a:r>
              <a:rPr lang="en-US" sz="1600" dirty="0" smtClean="0">
                <a:solidFill>
                  <a:srgbClr val="0000FF"/>
                </a:solidFill>
                <a:effectLst/>
              </a:rPr>
              <a:t>B_1, B_2, …, </a:t>
            </a:r>
            <a:r>
              <a:rPr lang="en-US" sz="1600" dirty="0" err="1" smtClean="0">
                <a:solidFill>
                  <a:srgbClr val="0000FF"/>
                </a:solidFill>
                <a:effectLst/>
              </a:rPr>
              <a:t>B_m</a:t>
            </a:r>
            <a:r>
              <a:rPr lang="en-US" sz="1600" dirty="0" smtClean="0">
                <a:effectLst/>
              </a:rPr>
              <a:t>  </a:t>
            </a:r>
            <a:r>
              <a:rPr lang="en-US" sz="1600" dirty="0" smtClean="0">
                <a:solidFill>
                  <a:schemeClr val="bg2"/>
                </a:solidFill>
                <a:effectLst/>
              </a:rPr>
              <a:t>// </a:t>
            </a:r>
            <a:r>
              <a:rPr lang="en-US" sz="1600" i="1" dirty="0" smtClean="0">
                <a:solidFill>
                  <a:schemeClr val="bg2"/>
                </a:solidFill>
                <a:effectLst/>
              </a:rPr>
              <a:t>Not really</a:t>
            </a:r>
            <a:r>
              <a:rPr lang="en-US" sz="1600" dirty="0" smtClean="0">
                <a:effectLst/>
              </a:rPr>
              <a:t> </a:t>
            </a:r>
          </a:p>
          <a:p>
            <a:pPr lvl="2" eaLnBrk="1" hangingPunct="1">
              <a:buFont typeface="Lucida Grande"/>
              <a:buChar char="-"/>
              <a:defRPr/>
            </a:pPr>
            <a:r>
              <a:rPr lang="en-US" sz="1600" dirty="0" err="1">
                <a:solidFill>
                  <a:srgbClr val="3366FF"/>
                </a:solidFill>
              </a:rPr>
              <a:t>B_i</a:t>
            </a:r>
            <a:r>
              <a:rPr lang="en-US" sz="1600" dirty="0"/>
              <a:t> is a subset of </a:t>
            </a:r>
            <a:r>
              <a:rPr lang="en-US" sz="1600" dirty="0">
                <a:solidFill>
                  <a:srgbClr val="3366FF"/>
                </a:solidFill>
              </a:rPr>
              <a:t>R</a:t>
            </a:r>
          </a:p>
          <a:p>
            <a:pPr lvl="2" eaLnBrk="1" hangingPunct="1">
              <a:buFont typeface="Lucida Grande"/>
              <a:buChar char="-"/>
              <a:defRPr/>
            </a:pPr>
            <a:r>
              <a:rPr lang="en-US" sz="1600" dirty="0">
                <a:solidFill>
                  <a:srgbClr val="000000"/>
                </a:solidFill>
              </a:rPr>
              <a:t>Typically</a:t>
            </a:r>
            <a:r>
              <a:rPr lang="en-US" sz="1600" dirty="0">
                <a:solidFill>
                  <a:srgbClr val="3366FF"/>
                </a:solidFill>
              </a:rPr>
              <a:t> |</a:t>
            </a:r>
            <a:r>
              <a:rPr lang="en-US" sz="1600" dirty="0" err="1">
                <a:solidFill>
                  <a:srgbClr val="3366FF"/>
                </a:solidFill>
              </a:rPr>
              <a:t>B_i</a:t>
            </a:r>
            <a:r>
              <a:rPr lang="en-US" sz="1600" dirty="0">
                <a:solidFill>
                  <a:srgbClr val="3366FF"/>
                </a:solidFill>
              </a:rPr>
              <a:t>| &lt;&lt; |R| </a:t>
            </a:r>
            <a:endParaRPr lang="en-US" sz="1200" dirty="0" smtClean="0">
              <a:effectLst/>
            </a:endParaRPr>
          </a:p>
          <a:p>
            <a:pPr lvl="1" eaLnBrk="1" hangingPunct="1">
              <a:buFont typeface="Lucida Grande"/>
              <a:buChar char="-"/>
              <a:defRPr/>
            </a:pPr>
            <a:r>
              <a:rPr lang="en-US" sz="1600" dirty="0" smtClean="0"/>
              <a:t>Fast: </a:t>
            </a:r>
            <a:r>
              <a:rPr lang="en-US" sz="1600" dirty="0" smtClean="0">
                <a:solidFill>
                  <a:srgbClr val="3366FF"/>
                </a:solidFill>
                <a:effectLst/>
              </a:rPr>
              <a:t>O(n)</a:t>
            </a:r>
            <a:r>
              <a:rPr lang="en-US" sz="1600" dirty="0" smtClean="0">
                <a:effectLst/>
              </a:rPr>
              <a:t> or </a:t>
            </a:r>
            <a:r>
              <a:rPr lang="en-US" sz="1600" dirty="0" smtClean="0">
                <a:solidFill>
                  <a:srgbClr val="3366FF"/>
                </a:solidFill>
                <a:effectLst/>
              </a:rPr>
              <a:t>O(n log n)</a:t>
            </a:r>
            <a:r>
              <a:rPr lang="en-US" sz="1600" dirty="0" smtClean="0">
                <a:solidFill>
                  <a:srgbClr val="000000"/>
                </a:solidFill>
                <a:effectLst/>
              </a:rPr>
              <a:t> end-to-end, </a:t>
            </a:r>
            <a:r>
              <a:rPr lang="en-US" sz="1600" dirty="0" smtClean="0">
                <a:solidFill>
                  <a:srgbClr val="000000"/>
                </a:solidFill>
              </a:rPr>
              <a:t>applied </a:t>
            </a:r>
            <a:r>
              <a:rPr lang="en-US" sz="1600" dirty="0" smtClean="0">
                <a:solidFill>
                  <a:srgbClr val="000000"/>
                </a:solidFill>
                <a:effectLst/>
              </a:rPr>
              <a:t>on entire</a:t>
            </a:r>
            <a:r>
              <a:rPr lang="en-US" sz="1600" dirty="0" smtClean="0">
                <a:solidFill>
                  <a:srgbClr val="3366FF"/>
                </a:solidFill>
                <a:effectLst/>
              </a:rPr>
              <a:t> R</a:t>
            </a:r>
          </a:p>
          <a:p>
            <a:pPr marL="454025" lvl="1" indent="0" eaLnBrk="1" hangingPunct="1">
              <a:lnSpc>
                <a:spcPct val="150000"/>
              </a:lnSpc>
              <a:buNone/>
              <a:defRPr/>
            </a:pPr>
            <a:r>
              <a:rPr lang="en-US" sz="1600" b="1" dirty="0" smtClean="0"/>
              <a:t>Meaning of Blocks</a:t>
            </a:r>
            <a:endParaRPr lang="en-US" sz="1600" dirty="0"/>
          </a:p>
          <a:p>
            <a:pPr lvl="1" eaLnBrk="1" hangingPunct="1">
              <a:buFont typeface="Lucida Grande"/>
              <a:buChar char="-"/>
              <a:defRPr/>
            </a:pPr>
            <a:r>
              <a:rPr lang="en-US" sz="1600" dirty="0" smtClean="0"/>
              <a:t>All </a:t>
            </a:r>
            <a:r>
              <a:rPr lang="en-US" sz="1600" dirty="0" err="1" smtClean="0">
                <a:solidFill>
                  <a:srgbClr val="3366FF"/>
                </a:solidFill>
              </a:rPr>
              <a:t>r_j</a:t>
            </a:r>
            <a:r>
              <a:rPr lang="en-US" sz="1600" dirty="0" err="1" smtClean="0"/>
              <a:t>’s</a:t>
            </a:r>
            <a:r>
              <a:rPr lang="en-US" sz="1600" dirty="0" smtClean="0"/>
              <a:t> that </a:t>
            </a:r>
            <a:r>
              <a:rPr lang="en-US" sz="1600" b="1" dirty="0" smtClean="0"/>
              <a:t>may</a:t>
            </a:r>
            <a:r>
              <a:rPr lang="en-US" sz="1600" dirty="0" smtClean="0"/>
              <a:t> co-refer with </a:t>
            </a:r>
            <a:r>
              <a:rPr lang="en-US" sz="1600" dirty="0" err="1" smtClean="0">
                <a:solidFill>
                  <a:srgbClr val="3366FF"/>
                </a:solidFill>
              </a:rPr>
              <a:t>r_i</a:t>
            </a:r>
            <a:r>
              <a:rPr lang="en-US" sz="1600" dirty="0" smtClean="0"/>
              <a:t> are put in </a:t>
            </a:r>
            <a:r>
              <a:rPr lang="en-US" sz="1600" dirty="0" err="1" smtClean="0">
                <a:solidFill>
                  <a:srgbClr val="3366FF"/>
                </a:solidFill>
              </a:rPr>
              <a:t>B_i</a:t>
            </a:r>
            <a:r>
              <a:rPr lang="en-US" sz="1600" dirty="0" smtClean="0">
                <a:solidFill>
                  <a:srgbClr val="3366FF"/>
                </a:solidFill>
              </a:rPr>
              <a:t> </a:t>
            </a:r>
          </a:p>
          <a:p>
            <a:pPr lvl="2" eaLnBrk="1" hangingPunct="1">
              <a:buFont typeface="Lucida Grande"/>
              <a:buChar char="-"/>
              <a:defRPr/>
            </a:pPr>
            <a:r>
              <a:rPr lang="en-US" sz="1600" dirty="0"/>
              <a:t>H</a:t>
            </a:r>
            <a:r>
              <a:rPr lang="en-US" sz="1600" dirty="0" smtClean="0"/>
              <a:t>igh recall</a:t>
            </a:r>
          </a:p>
          <a:p>
            <a:pPr lvl="2" eaLnBrk="1" hangingPunct="1">
              <a:buFont typeface="Lucida Grande"/>
              <a:buChar char="-"/>
              <a:defRPr/>
            </a:pPr>
            <a:r>
              <a:rPr lang="en-US" sz="1600" dirty="0" smtClean="0"/>
              <a:t>“</a:t>
            </a:r>
            <a:r>
              <a:rPr lang="en-US" sz="1600" dirty="0"/>
              <a:t>C</a:t>
            </a:r>
            <a:r>
              <a:rPr lang="en-US" sz="1600" dirty="0" smtClean="0"/>
              <a:t>onservative” function</a:t>
            </a:r>
          </a:p>
          <a:p>
            <a:pPr lvl="1" eaLnBrk="1" hangingPunct="1">
              <a:buFont typeface="Lucida Grande"/>
              <a:buChar char="-"/>
              <a:defRPr/>
            </a:pPr>
            <a:r>
              <a:rPr lang="en-US" sz="1600" dirty="0" smtClean="0">
                <a:effectLst/>
              </a:rPr>
              <a:t>For an </a:t>
            </a:r>
            <a:r>
              <a:rPr lang="en-US" sz="1600" dirty="0" err="1">
                <a:solidFill>
                  <a:srgbClr val="3366FF"/>
                </a:solidFill>
              </a:rPr>
              <a:t>r_j</a:t>
            </a:r>
            <a:r>
              <a:rPr lang="en-US" sz="1600" dirty="0" smtClean="0">
                <a:effectLst/>
              </a:rPr>
              <a:t> in </a:t>
            </a:r>
            <a:r>
              <a:rPr lang="en-US" sz="1600" dirty="0" err="1" smtClean="0">
                <a:solidFill>
                  <a:srgbClr val="3366FF"/>
                </a:solidFill>
                <a:effectLst/>
              </a:rPr>
              <a:t>B_i</a:t>
            </a:r>
            <a:r>
              <a:rPr lang="en-US" sz="1600" dirty="0" smtClean="0">
                <a:solidFill>
                  <a:srgbClr val="3366FF"/>
                </a:solidFill>
                <a:effectLst/>
              </a:rPr>
              <a:t>, </a:t>
            </a:r>
            <a:r>
              <a:rPr lang="en-US" sz="1600" dirty="0" smtClean="0">
                <a:effectLst/>
              </a:rPr>
              <a:t>it </a:t>
            </a:r>
            <a:r>
              <a:rPr lang="en-US" sz="1600" dirty="0"/>
              <a:t>may </a:t>
            </a:r>
            <a:r>
              <a:rPr lang="en-US" sz="1600" dirty="0" smtClean="0"/>
              <a:t>(or </a:t>
            </a:r>
            <a:r>
              <a:rPr lang="en-US" sz="1600" b="1" dirty="0" smtClean="0"/>
              <a:t>may not</a:t>
            </a:r>
            <a:r>
              <a:rPr lang="en-US" sz="1600" dirty="0" smtClean="0"/>
              <a:t>!) co</a:t>
            </a:r>
            <a:r>
              <a:rPr lang="en-US" sz="1600" dirty="0"/>
              <a:t>-refer with </a:t>
            </a:r>
            <a:r>
              <a:rPr lang="en-US" sz="1600" dirty="0" err="1" smtClean="0">
                <a:solidFill>
                  <a:srgbClr val="3366FF"/>
                </a:solidFill>
              </a:rPr>
              <a:t>r_i</a:t>
            </a:r>
            <a:endParaRPr lang="en-US" sz="1600" b="1" dirty="0" smtClean="0">
              <a:solidFill>
                <a:srgbClr val="000000"/>
              </a:solidFill>
              <a:effectLst/>
            </a:endParaRPr>
          </a:p>
          <a:p>
            <a:pPr lvl="2" eaLnBrk="1" hangingPunct="1">
              <a:buFont typeface="Lucida Grande"/>
              <a:buChar char="-"/>
              <a:defRPr/>
            </a:pPr>
            <a:r>
              <a:rPr lang="en-US" sz="1600" dirty="0"/>
              <a:t>L</a:t>
            </a:r>
            <a:r>
              <a:rPr lang="en-US" sz="1600" dirty="0" smtClean="0">
                <a:effectLst/>
              </a:rPr>
              <a:t>ow precision</a:t>
            </a:r>
            <a:r>
              <a:rPr lang="en-US" sz="1600" dirty="0" smtClean="0"/>
              <a:t> is possible</a:t>
            </a:r>
          </a:p>
          <a:p>
            <a:pPr lvl="1" eaLnBrk="1" hangingPunct="1">
              <a:buFont typeface="Lucida Grande"/>
              <a:buChar char="-"/>
              <a:defRPr/>
            </a:pPr>
            <a:r>
              <a:rPr lang="en-US" sz="1600" dirty="0" smtClean="0"/>
              <a:t>Saving when applying ER</a:t>
            </a:r>
          </a:p>
          <a:p>
            <a:pPr lvl="2" eaLnBrk="1" hangingPunct="1">
              <a:buFont typeface="Lucida Grande"/>
              <a:buChar char="-"/>
              <a:defRPr/>
            </a:pPr>
            <a:r>
              <a:rPr lang="en-US" sz="1600" b="1" dirty="0" smtClean="0"/>
              <a:t>Before blocking:</a:t>
            </a:r>
            <a:r>
              <a:rPr lang="en-US" sz="1600" dirty="0" smtClean="0"/>
              <a:t> compare </a:t>
            </a:r>
            <a:r>
              <a:rPr lang="en-US" sz="1600" dirty="0" err="1" smtClean="0">
                <a:solidFill>
                  <a:schemeClr val="accent5">
                    <a:lumMod val="50000"/>
                  </a:schemeClr>
                </a:solidFill>
              </a:rPr>
              <a:t>r_i</a:t>
            </a:r>
            <a:r>
              <a:rPr lang="en-US" sz="1600" dirty="0" smtClean="0">
                <a:solidFill>
                  <a:schemeClr val="accent5">
                    <a:lumMod val="50000"/>
                  </a:schemeClr>
                </a:solidFill>
              </a:rPr>
              <a:t> </a:t>
            </a:r>
            <a:r>
              <a:rPr lang="en-US" sz="1600" dirty="0" smtClean="0">
                <a:solidFill>
                  <a:srgbClr val="000000"/>
                </a:solidFill>
              </a:rPr>
              <a:t>with all records in </a:t>
            </a:r>
            <a:r>
              <a:rPr lang="en-US" sz="1600" dirty="0" smtClean="0">
                <a:solidFill>
                  <a:schemeClr val="accent5">
                    <a:lumMod val="50000"/>
                  </a:schemeClr>
                </a:solidFill>
              </a:rPr>
              <a:t>R</a:t>
            </a:r>
          </a:p>
          <a:p>
            <a:pPr lvl="2" eaLnBrk="1" hangingPunct="1">
              <a:buFont typeface="Lucida Grande"/>
              <a:buChar char="-"/>
              <a:defRPr/>
            </a:pPr>
            <a:r>
              <a:rPr lang="en-US" sz="1600" b="1" dirty="0" smtClean="0">
                <a:solidFill>
                  <a:srgbClr val="000000"/>
                </a:solidFill>
              </a:rPr>
              <a:t>After blocking:</a:t>
            </a:r>
            <a:r>
              <a:rPr lang="en-US" sz="1600" dirty="0" smtClean="0">
                <a:solidFill>
                  <a:srgbClr val="000000"/>
                </a:solidFill>
              </a:rPr>
              <a:t>    compare </a:t>
            </a:r>
            <a:r>
              <a:rPr lang="en-US" sz="1600" dirty="0" err="1" smtClean="0">
                <a:solidFill>
                  <a:schemeClr val="accent5">
                    <a:lumMod val="50000"/>
                  </a:schemeClr>
                </a:solidFill>
              </a:rPr>
              <a:t>r_i</a:t>
            </a:r>
            <a:r>
              <a:rPr lang="en-US" sz="1600" dirty="0" smtClean="0">
                <a:solidFill>
                  <a:schemeClr val="accent5">
                    <a:lumMod val="50000"/>
                  </a:schemeClr>
                </a:solidFill>
              </a:rPr>
              <a:t> </a:t>
            </a:r>
            <a:r>
              <a:rPr lang="en-US" sz="1600" dirty="0" smtClean="0">
                <a:solidFill>
                  <a:srgbClr val="000000"/>
                </a:solidFill>
              </a:rPr>
              <a:t>with all records in </a:t>
            </a:r>
            <a:r>
              <a:rPr lang="en-US" sz="1600" dirty="0" err="1" smtClean="0">
                <a:solidFill>
                  <a:schemeClr val="accent5">
                    <a:lumMod val="50000"/>
                  </a:schemeClr>
                </a:solidFill>
              </a:rPr>
              <a:t>B_i</a:t>
            </a:r>
            <a:r>
              <a:rPr lang="en-US" sz="1600" dirty="0" smtClean="0">
                <a:solidFill>
                  <a:schemeClr val="accent5">
                    <a:lumMod val="50000"/>
                  </a:schemeClr>
                </a:solidFill>
              </a:rPr>
              <a:t> </a:t>
            </a:r>
            <a:r>
              <a:rPr lang="en-US" sz="1600" dirty="0" smtClean="0">
                <a:solidFill>
                  <a:srgbClr val="000000"/>
                </a:solidFill>
              </a:rPr>
              <a:t>only</a:t>
            </a:r>
          </a:p>
        </p:txBody>
      </p:sp>
      <p:sp>
        <p:nvSpPr>
          <p:cNvPr id="12291" name="Slide Number Placeholder 5"/>
          <p:cNvSpPr>
            <a:spLocks noGrp="1"/>
          </p:cNvSpPr>
          <p:nvPr>
            <p:ph type="sldNum" sz="quarter" idx="12"/>
          </p:nvPr>
        </p:nvSpPr>
        <p:spPr>
          <a:noFill/>
        </p:spPr>
        <p:txBody>
          <a:bodyPr/>
          <a:lstStyle/>
          <a:p>
            <a:pPr defTabSz="841375"/>
            <a:fld id="{7131EF6E-0521-49B8-943C-D684EBD16F3A}" type="slidenum">
              <a:rPr lang="en-US" altLang="en-US" smtClean="0"/>
              <a:pPr defTabSz="841375"/>
              <a:t>42</a:t>
            </a:fld>
            <a:endParaRPr lang="en-US" altLang="en-US" dirty="0" smtClean="0"/>
          </a:p>
        </p:txBody>
      </p:sp>
      <p:sp>
        <p:nvSpPr>
          <p:cNvPr id="5" name="Rounded Rectangle 4"/>
          <p:cNvSpPr/>
          <p:nvPr/>
        </p:nvSpPr>
        <p:spPr>
          <a:xfrm>
            <a:off x="228600" y="990600"/>
            <a:ext cx="8610600" cy="10668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lvl="1"/>
            <a:r>
              <a:rPr lang="en-US" sz="2400" b="1" dirty="0" smtClean="0"/>
              <a:t>Goal of Blocking:</a:t>
            </a:r>
            <a:r>
              <a:rPr lang="en-US" sz="2400" dirty="0" smtClean="0"/>
              <a:t> </a:t>
            </a:r>
            <a:r>
              <a:rPr lang="en-US" sz="2000" dirty="0"/>
              <a:t>For each </a:t>
            </a:r>
            <a:r>
              <a:rPr lang="en-US" sz="2000" dirty="0" smtClean="0"/>
              <a:t>object/record </a:t>
            </a:r>
            <a:r>
              <a:rPr lang="en-US" sz="2000" i="1" dirty="0" err="1" smtClean="0">
                <a:solidFill>
                  <a:srgbClr val="3366FF"/>
                </a:solidFill>
              </a:rPr>
              <a:t>r</a:t>
            </a:r>
            <a:r>
              <a:rPr lang="en-US" sz="2000" i="1" baseline="-25000" dirty="0" err="1" smtClean="0">
                <a:solidFill>
                  <a:srgbClr val="3366FF"/>
                </a:solidFill>
              </a:rPr>
              <a:t>i</a:t>
            </a:r>
            <a:r>
              <a:rPr lang="en-US" sz="2000" dirty="0" smtClean="0"/>
              <a:t> </a:t>
            </a:r>
            <a:r>
              <a:rPr lang="en-US" sz="2000" dirty="0"/>
              <a:t>in </a:t>
            </a:r>
            <a:r>
              <a:rPr lang="en-US" sz="2000" i="1" dirty="0">
                <a:solidFill>
                  <a:srgbClr val="3366FF"/>
                </a:solidFill>
              </a:rPr>
              <a:t>R</a:t>
            </a:r>
            <a:r>
              <a:rPr lang="en-US" sz="2000" dirty="0"/>
              <a:t> </a:t>
            </a:r>
            <a:r>
              <a:rPr lang="en-US" sz="2000" b="1" dirty="0"/>
              <a:t>quickly</a:t>
            </a:r>
            <a:r>
              <a:rPr lang="en-US" sz="2000" dirty="0"/>
              <a:t> find a </a:t>
            </a:r>
            <a:r>
              <a:rPr lang="en-US" sz="2000" dirty="0" smtClean="0"/>
              <a:t>(small) set/block </a:t>
            </a:r>
            <a:r>
              <a:rPr lang="en-US" sz="2000" i="1" dirty="0" smtClean="0">
                <a:solidFill>
                  <a:srgbClr val="3366FF"/>
                </a:solidFill>
              </a:rPr>
              <a:t>B</a:t>
            </a:r>
            <a:r>
              <a:rPr lang="en-US" sz="2000" i="1" baseline="-25000" dirty="0" smtClean="0">
                <a:solidFill>
                  <a:srgbClr val="3366FF"/>
                </a:solidFill>
              </a:rPr>
              <a:t>i</a:t>
            </a:r>
            <a:r>
              <a:rPr lang="en-US" sz="2000" dirty="0" smtClean="0"/>
              <a:t> </a:t>
            </a:r>
            <a:r>
              <a:rPr lang="en-US" sz="2000" dirty="0"/>
              <a:t>of </a:t>
            </a:r>
            <a:r>
              <a:rPr lang="en-US" sz="2000" b="1" dirty="0"/>
              <a:t>all</a:t>
            </a:r>
            <a:r>
              <a:rPr lang="en-US" sz="2000" dirty="0"/>
              <a:t> the </a:t>
            </a:r>
            <a:r>
              <a:rPr lang="en-US" sz="2000" dirty="0" smtClean="0"/>
              <a:t>objects in </a:t>
            </a:r>
            <a:r>
              <a:rPr lang="en-US" sz="2000" i="1" dirty="0" smtClean="0">
                <a:solidFill>
                  <a:srgbClr val="3366FF"/>
                </a:solidFill>
              </a:rPr>
              <a:t>R</a:t>
            </a:r>
            <a:r>
              <a:rPr lang="en-US" sz="2000" dirty="0" smtClean="0">
                <a:solidFill>
                  <a:srgbClr val="3366FF"/>
                </a:solidFill>
              </a:rPr>
              <a:t> </a:t>
            </a:r>
            <a:r>
              <a:rPr lang="en-US" sz="2000" dirty="0" smtClean="0"/>
              <a:t>that </a:t>
            </a:r>
            <a:r>
              <a:rPr lang="en-US" sz="2000" b="1" dirty="0" smtClean="0"/>
              <a:t>may</a:t>
            </a:r>
            <a:r>
              <a:rPr lang="en-US" sz="2000" dirty="0" smtClean="0"/>
              <a:t> co-refer with </a:t>
            </a:r>
            <a:r>
              <a:rPr lang="en-US" sz="2000" i="1" dirty="0" err="1">
                <a:solidFill>
                  <a:srgbClr val="3366FF"/>
                </a:solidFill>
              </a:rPr>
              <a:t>r</a:t>
            </a:r>
            <a:r>
              <a:rPr lang="en-US" sz="2000" i="1" baseline="-25000" dirty="0" err="1">
                <a:solidFill>
                  <a:srgbClr val="3366FF"/>
                </a:solidFill>
              </a:rPr>
              <a:t>i</a:t>
            </a:r>
            <a:r>
              <a:rPr lang="en-US" sz="2000" dirty="0" smtClean="0">
                <a:solidFill>
                  <a:srgbClr val="3366FF"/>
                </a:solidFill>
              </a:rPr>
              <a:t>.</a:t>
            </a:r>
            <a:r>
              <a:rPr lang="en-US" sz="2000" dirty="0" smtClean="0"/>
              <a:t>  </a:t>
            </a:r>
            <a:endParaRPr lang="en-US" sz="2400" dirty="0"/>
          </a:p>
          <a:p>
            <a:pPr lvl="1"/>
            <a:endParaRPr lang="en-US" sz="2400" dirty="0">
              <a:solidFill>
                <a:srgbClr val="0123A1"/>
              </a:solidFill>
            </a:endParaRPr>
          </a:p>
        </p:txBody>
      </p:sp>
      <p:sp>
        <p:nvSpPr>
          <p:cNvPr id="2" name="Rectangle 1"/>
          <p:cNvSpPr/>
          <p:nvPr/>
        </p:nvSpPr>
        <p:spPr bwMode="auto">
          <a:xfrm>
            <a:off x="990600" y="2590800"/>
            <a:ext cx="762000" cy="2819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 name="Rectangle 2"/>
          <p:cNvSpPr/>
          <p:nvPr/>
        </p:nvSpPr>
        <p:spPr bwMode="auto">
          <a:xfrm>
            <a:off x="990600" y="2590800"/>
            <a:ext cx="7620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00012" tIns="49212" rIns="100012" bIns="49212" numCol="1" rtlCol="0" anchor="ctr" anchorCtr="0" compatLnSpc="1">
            <a:prstTxWarp prst="textNoShape">
              <a:avLst/>
            </a:prstTxWarp>
          </a:bodyPr>
          <a:lstStyle/>
          <a:p>
            <a:pPr marL="0" marR="0" indent="0" algn="ctr" defTabSz="912813"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B1</a:t>
            </a:r>
          </a:p>
        </p:txBody>
      </p:sp>
      <p:sp>
        <p:nvSpPr>
          <p:cNvPr id="8" name="Rectangle 7"/>
          <p:cNvSpPr/>
          <p:nvPr/>
        </p:nvSpPr>
        <p:spPr bwMode="auto">
          <a:xfrm>
            <a:off x="990600" y="3124200"/>
            <a:ext cx="7620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00012" tIns="49212" rIns="100012" bIns="49212" numCol="1" rtlCol="0" anchor="ctr" anchorCtr="0" compatLnSpc="1">
            <a:prstTxWarp prst="textNoShape">
              <a:avLst/>
            </a:prstTxWarp>
          </a:bodyPr>
          <a:lstStyle/>
          <a:p>
            <a:pPr marL="0" marR="0" indent="0" algn="ctr" defTabSz="912813"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B2</a:t>
            </a:r>
          </a:p>
        </p:txBody>
      </p:sp>
      <p:sp>
        <p:nvSpPr>
          <p:cNvPr id="9" name="Rectangle 8"/>
          <p:cNvSpPr/>
          <p:nvPr/>
        </p:nvSpPr>
        <p:spPr bwMode="auto">
          <a:xfrm>
            <a:off x="990600" y="3657600"/>
            <a:ext cx="762000" cy="1219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00012" tIns="49212" rIns="100012" bIns="49212" numCol="1" rtlCol="0" anchor="ctr" anchorCtr="0" compatLnSpc="1">
            <a:prstTxWarp prst="textNoShape">
              <a:avLst/>
            </a:prstTxWarp>
          </a:bodyPr>
          <a:lstStyle/>
          <a:p>
            <a:pPr marL="0" marR="0" indent="0" algn="ctr" defTabSz="912813"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a:t>
            </a:r>
          </a:p>
        </p:txBody>
      </p:sp>
      <p:sp>
        <p:nvSpPr>
          <p:cNvPr id="10" name="Rectangle 9"/>
          <p:cNvSpPr/>
          <p:nvPr/>
        </p:nvSpPr>
        <p:spPr bwMode="auto">
          <a:xfrm>
            <a:off x="990600" y="4876800"/>
            <a:ext cx="7620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00012" tIns="49212" rIns="100012" bIns="49212" numCol="1" rtlCol="0" anchor="ctr" anchorCtr="0" compatLnSpc="1">
            <a:prstTxWarp prst="textNoShape">
              <a:avLst/>
            </a:prstTxWarp>
          </a:bodyPr>
          <a:lstStyle/>
          <a:p>
            <a:pPr marL="0" marR="0" indent="0" algn="ctr" defTabSz="912813"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charset="0"/>
              </a:rPr>
              <a:t>Bm</a:t>
            </a:r>
            <a:endParaRPr kumimoji="0" lang="en-US" sz="1800" b="0" i="0" u="none" strike="noStrike" cap="none" normalizeH="0" baseline="0" dirty="0" smtClean="0">
              <a:ln>
                <a:noFill/>
              </a:ln>
              <a:solidFill>
                <a:schemeClr val="tx1"/>
              </a:solidFill>
              <a:effectLst/>
              <a:latin typeface="Arial" charset="0"/>
            </a:endParaRPr>
          </a:p>
        </p:txBody>
      </p:sp>
      <p:sp>
        <p:nvSpPr>
          <p:cNvPr id="4" name="TextBox 3"/>
          <p:cNvSpPr txBox="1"/>
          <p:nvPr/>
        </p:nvSpPr>
        <p:spPr>
          <a:xfrm>
            <a:off x="990600" y="2209800"/>
            <a:ext cx="762000" cy="369332"/>
          </a:xfrm>
          <a:prstGeom prst="rect">
            <a:avLst/>
          </a:prstGeom>
          <a:noFill/>
        </p:spPr>
        <p:txBody>
          <a:bodyPr wrap="square" rtlCol="0">
            <a:spAutoFit/>
          </a:bodyPr>
          <a:lstStyle/>
          <a:p>
            <a:pPr algn="ctr"/>
            <a:r>
              <a:rPr lang="en-US" dirty="0" smtClean="0"/>
              <a:t>R</a:t>
            </a:r>
            <a:endParaRPr lang="en-US" dirty="0"/>
          </a:p>
        </p:txBody>
      </p:sp>
    </p:spTree>
    <p:extLst>
      <p:ext uri="{BB962C8B-B14F-4D97-AF65-F5344CB8AC3E}">
        <p14:creationId xmlns:p14="http://schemas.microsoft.com/office/powerpoint/2010/main" val="37073656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Blocking</a:t>
            </a:r>
            <a:endParaRPr lang="en-US" dirty="0"/>
          </a:p>
        </p:txBody>
      </p:sp>
      <p:sp>
        <p:nvSpPr>
          <p:cNvPr id="3" name="Content Placeholder 2"/>
          <p:cNvSpPr>
            <a:spLocks noGrp="1"/>
          </p:cNvSpPr>
          <p:nvPr>
            <p:ph idx="1"/>
          </p:nvPr>
        </p:nvSpPr>
        <p:spPr/>
        <p:txBody>
          <a:bodyPr/>
          <a:lstStyle/>
          <a:p>
            <a:r>
              <a:rPr lang="en-US" dirty="0" smtClean="0"/>
              <a:t>Two main types</a:t>
            </a:r>
          </a:p>
          <a:p>
            <a:pPr marL="911225" lvl="1" indent="-457200">
              <a:buFont typeface="+mj-lt"/>
              <a:buAutoNum type="arabicPeriod"/>
            </a:pPr>
            <a:r>
              <a:rPr lang="en-US" dirty="0" smtClean="0"/>
              <a:t>Hash-based blocking</a:t>
            </a:r>
          </a:p>
          <a:p>
            <a:pPr lvl="2"/>
            <a:r>
              <a:rPr lang="en-US" dirty="0" smtClean="0"/>
              <a:t>Ex: Using </a:t>
            </a:r>
            <a:r>
              <a:rPr lang="en-US" dirty="0" err="1" smtClean="0"/>
              <a:t>Soundex</a:t>
            </a:r>
            <a:endParaRPr lang="en-US" dirty="0" smtClean="0"/>
          </a:p>
          <a:p>
            <a:pPr marL="911225" lvl="1" indent="-457200">
              <a:buFont typeface="+mj-lt"/>
              <a:buAutoNum type="arabicPeriod"/>
            </a:pPr>
            <a:r>
              <a:rPr lang="en-US" dirty="0" smtClean="0"/>
              <a:t>Sorting-based blocking</a:t>
            </a:r>
          </a:p>
          <a:p>
            <a:pPr lvl="1"/>
            <a:endParaRPr lang="en-US" dirty="0"/>
          </a:p>
        </p:txBody>
      </p:sp>
      <p:sp>
        <p:nvSpPr>
          <p:cNvPr id="4" name="Slide Number Placeholder 3"/>
          <p:cNvSpPr>
            <a:spLocks noGrp="1"/>
          </p:cNvSpPr>
          <p:nvPr>
            <p:ph type="sldNum" sz="quarter" idx="12"/>
          </p:nvPr>
        </p:nvSpPr>
        <p:spPr/>
        <p:txBody>
          <a:bodyPr/>
          <a:lstStyle/>
          <a:p>
            <a:pPr>
              <a:defRPr/>
            </a:pPr>
            <a:fld id="{787744DA-1AC4-47F8-8183-2E87CCDDC13F}" type="slidenum">
              <a:rPr lang="en-US" altLang="en-US" smtClean="0"/>
              <a:pPr>
                <a:defRPr/>
              </a:pPr>
              <a:t>43</a:t>
            </a:fld>
            <a:endParaRPr lang="en-US" altLang="en-US"/>
          </a:p>
        </p:txBody>
      </p:sp>
    </p:spTree>
    <p:extLst>
      <p:ext uri="{BB962C8B-B14F-4D97-AF65-F5344CB8AC3E}">
        <p14:creationId xmlns:p14="http://schemas.microsoft.com/office/powerpoint/2010/main" val="35269058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Soundex</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87263147"/>
              </p:ext>
            </p:extLst>
          </p:nvPr>
        </p:nvGraphicFramePr>
        <p:xfrm>
          <a:off x="6553200" y="914400"/>
          <a:ext cx="2538948" cy="2394857"/>
        </p:xfrm>
        <a:graphic>
          <a:graphicData uri="http://schemas.openxmlformats.org/drawingml/2006/table">
            <a:tbl>
              <a:tblPr firstRow="1" bandRow="1">
                <a:tableStyleId>{5C22544A-7EE6-4342-B048-85BDC9FD1C3A}</a:tableStyleId>
              </a:tblPr>
              <a:tblGrid>
                <a:gridCol w="1605280"/>
                <a:gridCol w="933668"/>
              </a:tblGrid>
              <a:tr h="119743">
                <a:tc>
                  <a:txBody>
                    <a:bodyPr/>
                    <a:lstStyle/>
                    <a:p>
                      <a:r>
                        <a:rPr lang="en-US" sz="1400" dirty="0" smtClean="0"/>
                        <a:t>Name</a:t>
                      </a:r>
                      <a:endParaRPr lang="en-US" sz="1400" dirty="0"/>
                    </a:p>
                  </a:txBody>
                  <a:tcPr/>
                </a:tc>
                <a:tc>
                  <a:txBody>
                    <a:bodyPr/>
                    <a:lstStyle/>
                    <a:p>
                      <a:r>
                        <a:rPr lang="en-US" sz="1400" dirty="0" err="1" smtClean="0"/>
                        <a:t>Soundex</a:t>
                      </a:r>
                      <a:endParaRPr lang="en-US" sz="1400" dirty="0"/>
                    </a:p>
                  </a:txBody>
                  <a:tcPr/>
                </a:tc>
              </a:tr>
              <a:tr h="348343">
                <a:tc>
                  <a:txBody>
                    <a:bodyPr/>
                    <a:lstStyle/>
                    <a:p>
                      <a:r>
                        <a:rPr lang="en-US" sz="1400" dirty="0" err="1" smtClean="0"/>
                        <a:t>Schwarcenneger</a:t>
                      </a:r>
                      <a:endParaRPr lang="en-US" sz="1400" dirty="0"/>
                    </a:p>
                  </a:txBody>
                  <a:tcPr/>
                </a:tc>
                <a:tc>
                  <a:txBody>
                    <a:bodyPr/>
                    <a:lstStyle/>
                    <a:p>
                      <a:r>
                        <a:rPr lang="en-US" sz="1400" dirty="0" smtClean="0"/>
                        <a:t>S-625</a:t>
                      </a:r>
                      <a:endParaRPr lang="en-US" sz="1400" dirty="0"/>
                    </a:p>
                  </a:txBody>
                  <a:tcPr/>
                </a:tc>
              </a:tr>
              <a:tr h="348343">
                <a:tc>
                  <a:txBody>
                    <a:bodyPr/>
                    <a:lstStyle/>
                    <a:p>
                      <a:r>
                        <a:rPr lang="en-US" sz="1400" dirty="0" err="1" smtClean="0"/>
                        <a:t>Shwarzeneger</a:t>
                      </a:r>
                      <a:endParaRPr lang="en-US" sz="1400" dirty="0"/>
                    </a:p>
                  </a:txBody>
                  <a:tcPr/>
                </a:tc>
                <a:tc>
                  <a:txBody>
                    <a:bodyPr/>
                    <a:lstStyle/>
                    <a:p>
                      <a:r>
                        <a:rPr lang="en-US" sz="1400" dirty="0" smtClean="0"/>
                        <a:t>S-625</a:t>
                      </a:r>
                      <a:endParaRPr lang="en-US" sz="1400" dirty="0"/>
                    </a:p>
                  </a:txBody>
                  <a:tcPr/>
                </a:tc>
              </a:tr>
              <a:tr h="348343">
                <a:tc>
                  <a:txBody>
                    <a:bodyPr/>
                    <a:lstStyle/>
                    <a:p>
                      <a:r>
                        <a:rPr lang="en-US" sz="1400" dirty="0" err="1" smtClean="0"/>
                        <a:t>Shvarzenneger</a:t>
                      </a:r>
                      <a:endParaRPr lang="en-US" sz="1400" dirty="0"/>
                    </a:p>
                  </a:txBody>
                  <a:tcPr/>
                </a:tc>
                <a:tc>
                  <a:txBody>
                    <a:bodyPr/>
                    <a:lstStyle/>
                    <a:p>
                      <a:r>
                        <a:rPr lang="en-US" sz="1400" dirty="0" smtClean="0">
                          <a:solidFill>
                            <a:srgbClr val="FF0000"/>
                          </a:solidFill>
                        </a:rPr>
                        <a:t>S-162</a:t>
                      </a:r>
                      <a:endParaRPr lang="en-US" sz="1400" dirty="0">
                        <a:solidFill>
                          <a:srgbClr val="FF0000"/>
                        </a:solidFill>
                      </a:endParaRPr>
                    </a:p>
                  </a:txBody>
                  <a:tcPr/>
                </a:tc>
              </a:tr>
              <a:tr h="348343">
                <a:tc>
                  <a:txBody>
                    <a:bodyPr/>
                    <a:lstStyle/>
                    <a:p>
                      <a:r>
                        <a:rPr lang="en-US" sz="1400" dirty="0" err="1" smtClean="0"/>
                        <a:t>Shworcenneger</a:t>
                      </a:r>
                      <a:endParaRPr lang="en-US" sz="1400" dirty="0"/>
                    </a:p>
                  </a:txBody>
                  <a:tcPr/>
                </a:tc>
                <a:tc>
                  <a:txBody>
                    <a:bodyPr/>
                    <a:lstStyle/>
                    <a:p>
                      <a:r>
                        <a:rPr lang="en-US" sz="1400" dirty="0" smtClean="0"/>
                        <a:t>S-625</a:t>
                      </a:r>
                      <a:endParaRPr lang="en-US" sz="1400" dirty="0"/>
                    </a:p>
                  </a:txBody>
                  <a:tcPr/>
                </a:tc>
              </a:tr>
              <a:tr h="348343">
                <a:tc>
                  <a:txBody>
                    <a:bodyPr/>
                    <a:lstStyle/>
                    <a:p>
                      <a:r>
                        <a:rPr lang="en-US" sz="1400" dirty="0" err="1" smtClean="0"/>
                        <a:t>Swarzenneger</a:t>
                      </a:r>
                      <a:endParaRPr lang="en-US" sz="1400" dirty="0"/>
                    </a:p>
                  </a:txBody>
                  <a:tcPr/>
                </a:tc>
                <a:tc>
                  <a:txBody>
                    <a:bodyPr/>
                    <a:lstStyle/>
                    <a:p>
                      <a:r>
                        <a:rPr lang="en-US" sz="1400" dirty="0" smtClean="0"/>
                        <a:t>S-625</a:t>
                      </a:r>
                      <a:endParaRPr lang="en-US" sz="1400" dirty="0"/>
                    </a:p>
                  </a:txBody>
                  <a:tcPr/>
                </a:tc>
              </a:tr>
              <a:tr h="348343">
                <a:tc>
                  <a:txBody>
                    <a:bodyPr/>
                    <a:lstStyle/>
                    <a:p>
                      <a:r>
                        <a:rPr lang="en-US" sz="1400" b="1" dirty="0" smtClean="0"/>
                        <a:t>Schwarzenegger</a:t>
                      </a:r>
                      <a:endParaRPr lang="en-US" sz="1400" b="1" dirty="0"/>
                    </a:p>
                  </a:txBody>
                  <a:tcPr/>
                </a:tc>
                <a:tc>
                  <a:txBody>
                    <a:bodyPr/>
                    <a:lstStyle/>
                    <a:p>
                      <a:r>
                        <a:rPr lang="en-US" sz="1400" dirty="0" smtClean="0"/>
                        <a:t>S-625</a:t>
                      </a:r>
                      <a:endParaRPr lang="en-US" sz="1400" dirty="0"/>
                    </a:p>
                  </a:txBody>
                  <a:tcPr/>
                </a:tc>
              </a:tr>
            </a:tbl>
          </a:graphicData>
        </a:graphic>
      </p:graphicFrame>
      <p:sp>
        <p:nvSpPr>
          <p:cNvPr id="4" name="Slide Number Placeholder 3"/>
          <p:cNvSpPr>
            <a:spLocks noGrp="1"/>
          </p:cNvSpPr>
          <p:nvPr>
            <p:ph type="sldNum" sz="quarter" idx="12"/>
          </p:nvPr>
        </p:nvSpPr>
        <p:spPr/>
        <p:txBody>
          <a:bodyPr/>
          <a:lstStyle/>
          <a:p>
            <a:pPr>
              <a:defRPr/>
            </a:pPr>
            <a:fld id="{787744DA-1AC4-47F8-8183-2E87CCDDC13F}" type="slidenum">
              <a:rPr lang="en-US" altLang="en-US" smtClean="0"/>
              <a:pPr>
                <a:defRPr/>
              </a:pPr>
              <a:t>44</a:t>
            </a:fld>
            <a:endParaRPr lang="en-US" altLang="en-US"/>
          </a:p>
        </p:txBody>
      </p:sp>
      <p:sp>
        <p:nvSpPr>
          <p:cNvPr id="6" name="Rectangle 3"/>
          <p:cNvSpPr txBox="1">
            <a:spLocks noChangeArrowheads="1"/>
          </p:cNvSpPr>
          <p:nvPr/>
        </p:nvSpPr>
        <p:spPr bwMode="auto">
          <a:xfrm>
            <a:off x="76200" y="838200"/>
            <a:ext cx="6400800" cy="5334000"/>
          </a:xfrm>
          <a:prstGeom prst="rect">
            <a:avLst/>
          </a:prstGeom>
          <a:noFill/>
          <a:ln w="9525">
            <a:noFill/>
            <a:miter lim="800000"/>
            <a:headEnd/>
            <a:tailEnd/>
          </a:ln>
        </p:spPr>
        <p:txBody>
          <a:bodyPr vert="horz" wrap="square" lIns="92039" tIns="45289" rIns="92039" bIns="45289" numCol="1" anchor="t" anchorCtr="0" compatLnSpc="1">
            <a:prstTxWarp prst="textNoShape">
              <a:avLst/>
            </a:prstTxWarp>
          </a:bodyPr>
          <a:lstStyle>
            <a:lvl1pPr marL="341313" indent="-341313" algn="l" defTabSz="909638" rtl="0" eaLnBrk="0" fontAlgn="base" hangingPunct="0">
              <a:spcBef>
                <a:spcPct val="20000"/>
              </a:spcBef>
              <a:spcAft>
                <a:spcPct val="0"/>
              </a:spcAft>
              <a:buClr>
                <a:schemeClr val="tx1"/>
              </a:buClr>
              <a:buSzPct val="115000"/>
              <a:buFont typeface="Arial" charset="0"/>
              <a:buChar char="•"/>
              <a:defRPr sz="2800" b="1">
                <a:solidFill>
                  <a:srgbClr val="000000"/>
                </a:solidFill>
                <a:effectLst/>
                <a:latin typeface="+mn-lt"/>
                <a:ea typeface="+mn-ea"/>
                <a:cs typeface="+mn-cs"/>
              </a:defRPr>
            </a:lvl1pPr>
            <a:lvl2pPr marL="738188" indent="-284163" algn="l" defTabSz="909638" rtl="0" eaLnBrk="0" fontAlgn="base" hangingPunct="0">
              <a:spcBef>
                <a:spcPct val="20000"/>
              </a:spcBef>
              <a:spcAft>
                <a:spcPct val="0"/>
              </a:spcAft>
              <a:buClr>
                <a:schemeClr val="tx1"/>
              </a:buClr>
              <a:buSzPct val="100000"/>
              <a:buFont typeface="Arial" charset="0"/>
              <a:buChar char="–"/>
              <a:defRPr sz="2400">
                <a:solidFill>
                  <a:schemeClr val="tx1"/>
                </a:solidFill>
                <a:effectLst/>
                <a:latin typeface="+mn-lt"/>
                <a:cs typeface="+mn-cs"/>
              </a:defRPr>
            </a:lvl2pPr>
            <a:lvl3pPr marL="1138238" indent="-228600" algn="l" defTabSz="909638" rtl="0" eaLnBrk="0" fontAlgn="base" hangingPunct="0">
              <a:spcBef>
                <a:spcPct val="20000"/>
              </a:spcBef>
              <a:spcAft>
                <a:spcPct val="0"/>
              </a:spcAft>
              <a:buClr>
                <a:schemeClr val="tx1"/>
              </a:buClr>
              <a:buSzPct val="100000"/>
              <a:buFont typeface="Arial" charset="0"/>
              <a:buChar char="–"/>
              <a:defRPr sz="2000">
                <a:solidFill>
                  <a:schemeClr val="tx1"/>
                </a:solidFill>
                <a:effectLst/>
                <a:latin typeface="+mn-lt"/>
                <a:cs typeface="+mn-cs"/>
              </a:defRPr>
            </a:lvl3pPr>
            <a:lvl4pPr marL="1473200" indent="-209550" algn="l" defTabSz="909638" rtl="0" eaLnBrk="0" fontAlgn="base" hangingPunct="0">
              <a:spcBef>
                <a:spcPct val="20000"/>
              </a:spcBef>
              <a:spcAft>
                <a:spcPct val="0"/>
              </a:spcAft>
              <a:buSzPct val="100000"/>
              <a:buFont typeface="Arial" charset="0"/>
              <a:buChar char="–"/>
              <a:defRPr>
                <a:solidFill>
                  <a:schemeClr val="tx1"/>
                </a:solidFill>
                <a:effectLst/>
                <a:latin typeface="+mn-lt"/>
                <a:cs typeface="+mn-cs"/>
              </a:defRPr>
            </a:lvl4pPr>
            <a:lvl5pPr marL="1895475" indent="-211138" algn="l" defTabSz="909638" rtl="0" eaLnBrk="0" fontAlgn="base" hangingPunct="0">
              <a:spcBef>
                <a:spcPct val="20000"/>
              </a:spcBef>
              <a:spcAft>
                <a:spcPct val="0"/>
              </a:spcAft>
              <a:buSzPct val="100000"/>
              <a:buChar char="•"/>
              <a:defRPr>
                <a:solidFill>
                  <a:schemeClr val="tx1"/>
                </a:solidFill>
                <a:effectLst/>
                <a:latin typeface="Times New Roman" pitchFamily="18" charset="0"/>
                <a:cs typeface="+mn-cs"/>
              </a:defRPr>
            </a:lvl5pPr>
            <a:lvl6pPr marL="2352675" indent="-211138" algn="l" defTabSz="909638" rtl="0" fontAlgn="base">
              <a:spcBef>
                <a:spcPct val="20000"/>
              </a:spcBef>
              <a:spcAft>
                <a:spcPct val="0"/>
              </a:spcAft>
              <a:buSzPct val="100000"/>
              <a:buChar char="•"/>
              <a:defRPr>
                <a:solidFill>
                  <a:schemeClr val="tx1"/>
                </a:solidFill>
                <a:latin typeface="Times New Roman" pitchFamily="18" charset="0"/>
                <a:cs typeface="+mn-cs"/>
              </a:defRPr>
            </a:lvl6pPr>
            <a:lvl7pPr marL="2809875" indent="-211138" algn="l" defTabSz="909638" rtl="0" fontAlgn="base">
              <a:spcBef>
                <a:spcPct val="20000"/>
              </a:spcBef>
              <a:spcAft>
                <a:spcPct val="0"/>
              </a:spcAft>
              <a:buSzPct val="100000"/>
              <a:buChar char="•"/>
              <a:defRPr>
                <a:solidFill>
                  <a:schemeClr val="tx1"/>
                </a:solidFill>
                <a:latin typeface="Times New Roman" pitchFamily="18" charset="0"/>
                <a:cs typeface="+mn-cs"/>
              </a:defRPr>
            </a:lvl7pPr>
            <a:lvl8pPr marL="3267075" indent="-211138" algn="l" defTabSz="909638" rtl="0" fontAlgn="base">
              <a:spcBef>
                <a:spcPct val="20000"/>
              </a:spcBef>
              <a:spcAft>
                <a:spcPct val="0"/>
              </a:spcAft>
              <a:buSzPct val="100000"/>
              <a:buChar char="•"/>
              <a:defRPr>
                <a:solidFill>
                  <a:schemeClr val="tx1"/>
                </a:solidFill>
                <a:latin typeface="Times New Roman" pitchFamily="18" charset="0"/>
                <a:cs typeface="+mn-cs"/>
              </a:defRPr>
            </a:lvl8pPr>
            <a:lvl9pPr marL="3724275" indent="-211138" algn="l" defTabSz="909638" rtl="0" fontAlgn="base">
              <a:spcBef>
                <a:spcPct val="20000"/>
              </a:spcBef>
              <a:spcAft>
                <a:spcPct val="0"/>
              </a:spcAft>
              <a:buSzPct val="100000"/>
              <a:buChar char="•"/>
              <a:defRPr>
                <a:solidFill>
                  <a:schemeClr val="tx1"/>
                </a:solidFill>
                <a:latin typeface="Times New Roman" pitchFamily="18" charset="0"/>
                <a:cs typeface="+mn-cs"/>
              </a:defRPr>
            </a:lvl9pPr>
          </a:lstStyle>
          <a:p>
            <a:pPr eaLnBrk="1" hangingPunct="1">
              <a:buFontTx/>
              <a:buChar char="•"/>
              <a:defRPr/>
            </a:pPr>
            <a:r>
              <a:rPr lang="en-US" dirty="0" err="1" smtClean="0"/>
              <a:t>Soundex</a:t>
            </a:r>
            <a:r>
              <a:rPr lang="en-US" dirty="0" smtClean="0"/>
              <a:t> (from Wikipedia)</a:t>
            </a:r>
          </a:p>
          <a:p>
            <a:pPr lvl="1" eaLnBrk="1" hangingPunct="1">
              <a:buSzPct val="110000"/>
              <a:buFont typeface="Arial" pitchFamily="34" charset="0"/>
              <a:buChar char="−"/>
              <a:defRPr/>
            </a:pPr>
            <a:r>
              <a:rPr lang="en-US" sz="1400" dirty="0"/>
              <a:t>A</a:t>
            </a:r>
            <a:r>
              <a:rPr lang="en-US" sz="1400" dirty="0" smtClean="0"/>
              <a:t> </a:t>
            </a:r>
            <a:r>
              <a:rPr lang="en-US" sz="1400" dirty="0"/>
              <a:t>phonetic algorithm for indexing names by sound, as pronounced in </a:t>
            </a:r>
            <a:r>
              <a:rPr lang="en-US" sz="1400" dirty="0" smtClean="0"/>
              <a:t>English</a:t>
            </a:r>
            <a:r>
              <a:rPr lang="en-US" sz="1400" dirty="0"/>
              <a:t> </a:t>
            </a:r>
            <a:r>
              <a:rPr lang="en-US" sz="1400" dirty="0" smtClean="0"/>
              <a:t>(1918)</a:t>
            </a:r>
            <a:endParaRPr lang="en-US" sz="1400" dirty="0" smtClean="0"/>
          </a:p>
          <a:p>
            <a:pPr lvl="1" eaLnBrk="1" hangingPunct="1">
              <a:buSzPct val="110000"/>
              <a:buFont typeface="Arial" pitchFamily="34" charset="0"/>
              <a:buChar char="−"/>
              <a:defRPr/>
            </a:pPr>
            <a:r>
              <a:rPr lang="en-US" sz="1400" dirty="0" smtClean="0"/>
              <a:t>Supported by </a:t>
            </a:r>
            <a:r>
              <a:rPr lang="en-US" sz="1400" dirty="0" err="1" smtClean="0"/>
              <a:t>PostgreSQL</a:t>
            </a:r>
            <a:r>
              <a:rPr lang="en-US" sz="1400" dirty="0" smtClean="0"/>
              <a:t>, </a:t>
            </a:r>
            <a:r>
              <a:rPr lang="en-US" sz="1400" dirty="0"/>
              <a:t>MySQL</a:t>
            </a:r>
            <a:r>
              <a:rPr lang="en-US" sz="1400" dirty="0" smtClean="0"/>
              <a:t>, </a:t>
            </a:r>
            <a:r>
              <a:rPr lang="en-US" sz="1400" dirty="0"/>
              <a:t>MS SQL </a:t>
            </a:r>
            <a:r>
              <a:rPr lang="en-US" sz="1400" dirty="0" smtClean="0"/>
              <a:t>Server Oracle</a:t>
            </a:r>
          </a:p>
          <a:p>
            <a:pPr lvl="1" eaLnBrk="1" hangingPunct="1">
              <a:buSzPct val="110000"/>
              <a:buFont typeface="Arial" pitchFamily="34" charset="0"/>
              <a:buChar char="−"/>
              <a:defRPr/>
            </a:pPr>
            <a:r>
              <a:rPr lang="en-US" sz="1400" dirty="0" smtClean="0"/>
              <a:t>Others: NYSIIS</a:t>
            </a:r>
            <a:r>
              <a:rPr lang="en-US" sz="1400" dirty="0"/>
              <a:t>, D–M </a:t>
            </a:r>
            <a:r>
              <a:rPr lang="en-US" sz="1400" dirty="0" err="1" smtClean="0"/>
              <a:t>Soundex</a:t>
            </a:r>
            <a:r>
              <a:rPr lang="en-US" sz="1400" dirty="0"/>
              <a:t>, </a:t>
            </a:r>
            <a:r>
              <a:rPr lang="en-US" sz="1400" dirty="0" err="1" smtClean="0"/>
              <a:t>Metaphone</a:t>
            </a:r>
            <a:r>
              <a:rPr lang="en-US" sz="1400" dirty="0"/>
              <a:t>, Double </a:t>
            </a:r>
            <a:r>
              <a:rPr lang="en-US" sz="1400" dirty="0" err="1"/>
              <a:t>Metaphone</a:t>
            </a:r>
            <a:endParaRPr lang="en-US" sz="1400" dirty="0" smtClean="0"/>
          </a:p>
          <a:p>
            <a:pPr eaLnBrk="1" hangingPunct="1">
              <a:buSzPct val="110000"/>
              <a:defRPr/>
            </a:pPr>
            <a:r>
              <a:rPr lang="en-US" dirty="0" err="1" smtClean="0"/>
              <a:t>Algo</a:t>
            </a:r>
            <a:endParaRPr lang="en-US" dirty="0" smtClean="0"/>
          </a:p>
          <a:p>
            <a:pPr marL="911225" lvl="1" indent="-457200" eaLnBrk="1" hangingPunct="1">
              <a:buSzPct val="110000"/>
              <a:buFont typeface="+mj-lt"/>
              <a:buAutoNum type="arabicPeriod"/>
              <a:defRPr/>
            </a:pPr>
            <a:r>
              <a:rPr lang="en-US" sz="1400" dirty="0" smtClean="0"/>
              <a:t>Retain </a:t>
            </a:r>
            <a:r>
              <a:rPr lang="en-US" sz="1400" dirty="0"/>
              <a:t>the first letter of the name and drop all other occurrences of a, e, </a:t>
            </a:r>
            <a:r>
              <a:rPr lang="en-US" sz="1400" dirty="0" err="1"/>
              <a:t>i</a:t>
            </a:r>
            <a:r>
              <a:rPr lang="en-US" sz="1400" dirty="0"/>
              <a:t>, o, u, y, h, w.</a:t>
            </a:r>
          </a:p>
          <a:p>
            <a:pPr marL="911225" lvl="1" indent="-457200" eaLnBrk="1" hangingPunct="1">
              <a:buSzPct val="110000"/>
              <a:buFont typeface="+mj-lt"/>
              <a:buAutoNum type="arabicPeriod"/>
              <a:defRPr/>
            </a:pPr>
            <a:r>
              <a:rPr lang="en-US" sz="1400" dirty="0"/>
              <a:t>Replace consonants with digits as follows (after the first letter):</a:t>
            </a:r>
          </a:p>
          <a:p>
            <a:pPr lvl="2" eaLnBrk="1" hangingPunct="1">
              <a:buSzPct val="110000"/>
              <a:buFont typeface="Arial"/>
              <a:buChar char="•"/>
              <a:defRPr/>
            </a:pPr>
            <a:r>
              <a:rPr lang="en-US" sz="1200" dirty="0"/>
              <a:t>b, f, p, v =&gt; 1</a:t>
            </a:r>
          </a:p>
          <a:p>
            <a:pPr lvl="2" eaLnBrk="1" hangingPunct="1">
              <a:buSzPct val="110000"/>
              <a:buFont typeface="Arial"/>
              <a:buChar char="•"/>
              <a:defRPr/>
            </a:pPr>
            <a:r>
              <a:rPr lang="en-US" sz="1200" dirty="0"/>
              <a:t>c, g, j, k, q, s, x, z =&gt; 2</a:t>
            </a:r>
          </a:p>
          <a:p>
            <a:pPr lvl="2" eaLnBrk="1" hangingPunct="1">
              <a:buSzPct val="110000"/>
              <a:buFont typeface="Arial"/>
              <a:buChar char="•"/>
              <a:defRPr/>
            </a:pPr>
            <a:r>
              <a:rPr lang="en-US" sz="1200" dirty="0"/>
              <a:t>d, t =&gt; 3</a:t>
            </a:r>
          </a:p>
          <a:p>
            <a:pPr lvl="2" eaLnBrk="1" hangingPunct="1">
              <a:buSzPct val="110000"/>
              <a:buFont typeface="Arial"/>
              <a:buChar char="•"/>
              <a:defRPr/>
            </a:pPr>
            <a:r>
              <a:rPr lang="en-US" sz="1200" dirty="0"/>
              <a:t>l =&gt; 4</a:t>
            </a:r>
          </a:p>
          <a:p>
            <a:pPr lvl="2" eaLnBrk="1" hangingPunct="1">
              <a:buSzPct val="110000"/>
              <a:buFont typeface="Arial"/>
              <a:buChar char="•"/>
              <a:defRPr/>
            </a:pPr>
            <a:r>
              <a:rPr lang="en-US" sz="1200" dirty="0"/>
              <a:t>m, n =&gt; 5</a:t>
            </a:r>
          </a:p>
          <a:p>
            <a:pPr lvl="2" eaLnBrk="1" hangingPunct="1">
              <a:buSzPct val="110000"/>
              <a:buFont typeface="Arial"/>
              <a:buChar char="•"/>
              <a:defRPr/>
            </a:pPr>
            <a:r>
              <a:rPr lang="en-US" sz="1200" dirty="0"/>
              <a:t>r =&gt; 6</a:t>
            </a:r>
          </a:p>
          <a:p>
            <a:pPr marL="911225" lvl="1" indent="-457200" eaLnBrk="1" hangingPunct="1">
              <a:buSzPct val="110000"/>
              <a:buFont typeface="+mj-lt"/>
              <a:buAutoNum type="arabicPeriod"/>
              <a:defRPr/>
            </a:pPr>
            <a:r>
              <a:rPr lang="en-US" sz="1400" dirty="0"/>
              <a:t>Two adjacent letters (in the original name before step 1) with the same number are coded as a single number; also two letters with the same number separated by 'h' or 'w' are coded as a single number, whereas such letters separated by a vowel are coded twice. This rule also applies to the first letter.</a:t>
            </a:r>
          </a:p>
          <a:p>
            <a:pPr marL="911225" lvl="1" indent="-457200" eaLnBrk="1" hangingPunct="1">
              <a:buSzPct val="110000"/>
              <a:buFont typeface="+mj-lt"/>
              <a:buAutoNum type="arabicPeriod"/>
              <a:defRPr/>
            </a:pPr>
            <a:r>
              <a:rPr lang="en-US" sz="1400" dirty="0"/>
              <a:t>Continue until you have one letter and three numbers. If you have too few letters in your word that you can't assign three numbers, append with zeros until there are three numbers.</a:t>
            </a:r>
            <a:endParaRPr lang="en-US" sz="1400" dirty="0" smtClean="0"/>
          </a:p>
        </p:txBody>
      </p:sp>
    </p:spTree>
    <p:extLst>
      <p:ext uri="{BB962C8B-B14F-4D97-AF65-F5344CB8AC3E}">
        <p14:creationId xmlns:p14="http://schemas.microsoft.com/office/powerpoint/2010/main" val="9233519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a:t>
            </a:r>
            <a:r>
              <a:rPr lang="en-US" dirty="0"/>
              <a:t>B</a:t>
            </a:r>
            <a:r>
              <a:rPr lang="en-US" dirty="0" smtClean="0"/>
              <a:t>ased Blocking</a:t>
            </a:r>
            <a:endParaRPr lang="en-US" dirty="0"/>
          </a:p>
        </p:txBody>
      </p:sp>
      <p:sp>
        <p:nvSpPr>
          <p:cNvPr id="3" name="Content Placeholder 2"/>
          <p:cNvSpPr>
            <a:spLocks noGrp="1"/>
          </p:cNvSpPr>
          <p:nvPr>
            <p:ph idx="1"/>
          </p:nvPr>
        </p:nvSpPr>
        <p:spPr>
          <a:xfrm>
            <a:off x="228600" y="838200"/>
            <a:ext cx="8686800" cy="5562600"/>
          </a:xfrm>
        </p:spPr>
        <p:txBody>
          <a:bodyPr/>
          <a:lstStyle/>
          <a:p>
            <a:r>
              <a:rPr lang="en-US" dirty="0" smtClean="0"/>
              <a:t>Create hash function such that</a:t>
            </a:r>
          </a:p>
          <a:p>
            <a:pPr lvl="1"/>
            <a:r>
              <a:rPr lang="en-US" b="1" dirty="0" smtClean="0"/>
              <a:t>If</a:t>
            </a:r>
            <a:r>
              <a:rPr lang="en-US" dirty="0" smtClean="0"/>
              <a:t> </a:t>
            </a:r>
            <a:r>
              <a:rPr lang="en-US" dirty="0" err="1" smtClean="0">
                <a:solidFill>
                  <a:srgbClr val="0000FF"/>
                </a:solidFill>
              </a:rPr>
              <a:t>r_i</a:t>
            </a:r>
            <a:r>
              <a:rPr lang="en-US" dirty="0" smtClean="0"/>
              <a:t> </a:t>
            </a:r>
            <a:r>
              <a:rPr lang="en-US" dirty="0"/>
              <a:t>and </a:t>
            </a:r>
            <a:r>
              <a:rPr lang="en-US" dirty="0" err="1">
                <a:solidFill>
                  <a:srgbClr val="0000FF"/>
                </a:solidFill>
              </a:rPr>
              <a:t>r_j</a:t>
            </a:r>
            <a:r>
              <a:rPr lang="en-US" dirty="0"/>
              <a:t> co-refer </a:t>
            </a:r>
            <a:r>
              <a:rPr lang="en-US" b="1" dirty="0"/>
              <a:t>then</a:t>
            </a:r>
            <a:r>
              <a:rPr lang="en-US" dirty="0"/>
              <a:t> </a:t>
            </a:r>
            <a:r>
              <a:rPr lang="en-US" dirty="0" err="1">
                <a:solidFill>
                  <a:srgbClr val="0000FF"/>
                </a:solidFill>
              </a:rPr>
              <a:t>h_i</a:t>
            </a:r>
            <a:r>
              <a:rPr lang="en-US" dirty="0"/>
              <a:t> = </a:t>
            </a:r>
            <a:r>
              <a:rPr lang="en-US" dirty="0" err="1" smtClean="0">
                <a:solidFill>
                  <a:srgbClr val="0000FF"/>
                </a:solidFill>
              </a:rPr>
              <a:t>h_j</a:t>
            </a:r>
            <a:endParaRPr lang="en-US" dirty="0" smtClean="0">
              <a:solidFill>
                <a:srgbClr val="0000FF"/>
              </a:solidFill>
            </a:endParaRPr>
          </a:p>
          <a:p>
            <a:pPr lvl="1"/>
            <a:r>
              <a:rPr lang="en-US" dirty="0" smtClean="0"/>
              <a:t>Here, </a:t>
            </a:r>
            <a:r>
              <a:rPr lang="en-US" dirty="0" err="1" smtClean="0">
                <a:solidFill>
                  <a:srgbClr val="0000FF"/>
                </a:solidFill>
              </a:rPr>
              <a:t>h_i</a:t>
            </a:r>
            <a:r>
              <a:rPr lang="en-US" dirty="0" smtClean="0"/>
              <a:t> is the hash key for </a:t>
            </a:r>
            <a:r>
              <a:rPr lang="en-US" dirty="0" err="1" smtClean="0">
                <a:solidFill>
                  <a:srgbClr val="0000FF"/>
                </a:solidFill>
              </a:rPr>
              <a:t>r_i</a:t>
            </a:r>
            <a:endParaRPr lang="en-US" dirty="0" smtClean="0">
              <a:solidFill>
                <a:srgbClr val="0000FF"/>
              </a:solidFill>
            </a:endParaRPr>
          </a:p>
          <a:p>
            <a:pPr lvl="2"/>
            <a:r>
              <a:rPr lang="en-US" dirty="0" err="1" smtClean="0">
                <a:solidFill>
                  <a:srgbClr val="0000FF"/>
                </a:solidFill>
              </a:rPr>
              <a:t>h_i</a:t>
            </a:r>
            <a:r>
              <a:rPr lang="en-US" dirty="0" smtClean="0">
                <a:solidFill>
                  <a:srgbClr val="0000FF"/>
                </a:solidFill>
              </a:rPr>
              <a:t> = Hash(</a:t>
            </a:r>
            <a:r>
              <a:rPr lang="en-US" dirty="0" err="1" smtClean="0">
                <a:solidFill>
                  <a:srgbClr val="0000FF"/>
                </a:solidFill>
              </a:rPr>
              <a:t>r_i</a:t>
            </a:r>
            <a:r>
              <a:rPr lang="en-US" dirty="0" smtClean="0">
                <a:solidFill>
                  <a:srgbClr val="0000FF"/>
                </a:solidFill>
              </a:rPr>
              <a:t>)</a:t>
            </a:r>
            <a:r>
              <a:rPr lang="en-US" dirty="0" smtClean="0"/>
              <a:t> </a:t>
            </a:r>
          </a:p>
          <a:p>
            <a:pPr lvl="1"/>
            <a:r>
              <a:rPr lang="en-US" dirty="0" smtClean="0"/>
              <a:t>Hash bucket </a:t>
            </a:r>
            <a:r>
              <a:rPr lang="en-US" dirty="0" err="1" smtClean="0">
                <a:solidFill>
                  <a:srgbClr val="0000FF"/>
                </a:solidFill>
              </a:rPr>
              <a:t>B_i</a:t>
            </a:r>
            <a:r>
              <a:rPr lang="en-US" dirty="0" smtClean="0">
                <a:solidFill>
                  <a:srgbClr val="0000FF"/>
                </a:solidFill>
              </a:rPr>
              <a:t>:</a:t>
            </a:r>
            <a:r>
              <a:rPr lang="en-US" dirty="0" smtClean="0"/>
              <a:t> all records </a:t>
            </a:r>
            <a:r>
              <a:rPr lang="en-US" dirty="0"/>
              <a:t>whose hash key is </a:t>
            </a:r>
            <a:r>
              <a:rPr lang="en-US" dirty="0" err="1">
                <a:solidFill>
                  <a:srgbClr val="0000FF"/>
                </a:solidFill>
              </a:rPr>
              <a:t>h_i</a:t>
            </a:r>
            <a:endParaRPr lang="en-US" dirty="0" smtClean="0"/>
          </a:p>
          <a:p>
            <a:r>
              <a:rPr lang="en-US" dirty="0" smtClean="0"/>
              <a:t>For each object </a:t>
            </a:r>
            <a:r>
              <a:rPr lang="en-US" dirty="0" err="1" smtClean="0"/>
              <a:t>r_i</a:t>
            </a:r>
            <a:r>
              <a:rPr lang="en-US" dirty="0" smtClean="0"/>
              <a:t> </a:t>
            </a:r>
          </a:p>
          <a:p>
            <a:pPr lvl="1"/>
            <a:r>
              <a:rPr lang="en-US" dirty="0" smtClean="0"/>
              <a:t>Generate </a:t>
            </a:r>
            <a:r>
              <a:rPr lang="en-US" dirty="0" err="1" smtClean="0"/>
              <a:t>h_i</a:t>
            </a:r>
            <a:endParaRPr lang="en-US" dirty="0" smtClean="0"/>
          </a:p>
          <a:p>
            <a:pPr lvl="1"/>
            <a:r>
              <a:rPr lang="en-US" dirty="0" smtClean="0"/>
              <a:t>Map </a:t>
            </a:r>
            <a:r>
              <a:rPr lang="en-US" dirty="0" err="1" smtClean="0"/>
              <a:t>r_i</a:t>
            </a:r>
            <a:r>
              <a:rPr lang="en-US" dirty="0" smtClean="0"/>
              <a:t> =&gt; </a:t>
            </a:r>
            <a:r>
              <a:rPr lang="en-US" dirty="0" err="1" smtClean="0"/>
              <a:t>B_i</a:t>
            </a:r>
            <a:r>
              <a:rPr lang="en-US" dirty="0" smtClean="0"/>
              <a:t> </a:t>
            </a:r>
            <a:endParaRPr lang="en-US" dirty="0" smtClean="0">
              <a:solidFill>
                <a:srgbClr val="0000FF"/>
              </a:solidFill>
            </a:endParaRPr>
          </a:p>
          <a:p>
            <a:r>
              <a:rPr lang="en-US" dirty="0" smtClean="0"/>
              <a:t>Example</a:t>
            </a:r>
          </a:p>
          <a:p>
            <a:pPr lvl="1"/>
            <a:r>
              <a:rPr lang="en-US" dirty="0" smtClean="0"/>
              <a:t>For people names</a:t>
            </a:r>
          </a:p>
          <a:p>
            <a:pPr lvl="1"/>
            <a:r>
              <a:rPr lang="en-US" dirty="0" smtClean="0"/>
              <a:t>Use </a:t>
            </a:r>
            <a:r>
              <a:rPr lang="en-US" dirty="0" smtClean="0">
                <a:solidFill>
                  <a:srgbClr val="0000FF"/>
                </a:solidFill>
              </a:rPr>
              <a:t>FI + </a:t>
            </a:r>
            <a:r>
              <a:rPr lang="en-US" dirty="0" err="1" smtClean="0">
                <a:solidFill>
                  <a:srgbClr val="0000FF"/>
                </a:solidFill>
              </a:rPr>
              <a:t>Soundex</a:t>
            </a:r>
            <a:r>
              <a:rPr lang="en-US" dirty="0" smtClean="0">
                <a:solidFill>
                  <a:srgbClr val="0000FF"/>
                </a:solidFill>
              </a:rPr>
              <a:t>(</a:t>
            </a:r>
            <a:r>
              <a:rPr lang="en-US" dirty="0" err="1" smtClean="0">
                <a:solidFill>
                  <a:srgbClr val="0000FF"/>
                </a:solidFill>
              </a:rPr>
              <a:t>LName</a:t>
            </a:r>
            <a:r>
              <a:rPr lang="en-US" dirty="0" smtClean="0">
                <a:solidFill>
                  <a:srgbClr val="0000FF"/>
                </a:solidFill>
              </a:rPr>
              <a:t>)</a:t>
            </a:r>
            <a:r>
              <a:rPr lang="en-US" dirty="0" smtClean="0"/>
              <a:t> as the hash key</a:t>
            </a:r>
          </a:p>
          <a:p>
            <a:pPr lvl="2"/>
            <a:r>
              <a:rPr lang="en-US" b="1" dirty="0" smtClean="0"/>
              <a:t>“Arnold Schwarzenegger” =&gt; AS-625</a:t>
            </a:r>
          </a:p>
          <a:p>
            <a:pPr marL="909638" lvl="2" indent="0">
              <a:buNone/>
            </a:pPr>
            <a:r>
              <a:rPr lang="en-US" dirty="0"/>
              <a:t>	</a:t>
            </a: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787744DA-1AC4-47F8-8183-2E87CCDDC13F}" type="slidenum">
              <a:rPr lang="en-US" altLang="en-US" smtClean="0"/>
              <a:pPr>
                <a:defRPr/>
              </a:pPr>
              <a:t>45</a:t>
            </a:fld>
            <a:endParaRPr lang="en-US" altLang="en-US"/>
          </a:p>
        </p:txBody>
      </p:sp>
    </p:spTree>
    <p:extLst>
      <p:ext uri="{BB962C8B-B14F-4D97-AF65-F5344CB8AC3E}">
        <p14:creationId xmlns:p14="http://schemas.microsoft.com/office/powerpoint/2010/main" val="2098591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pPr eaLnBrk="1" hangingPunct="1">
              <a:defRPr/>
            </a:pPr>
            <a:r>
              <a:rPr lang="en-US" dirty="0" smtClean="0"/>
              <a:t>Multiple Blocking Functions at Once</a:t>
            </a:r>
          </a:p>
        </p:txBody>
      </p:sp>
      <p:sp>
        <p:nvSpPr>
          <p:cNvPr id="444419" name="Rectangle 3"/>
          <p:cNvSpPr>
            <a:spLocks noGrp="1" noChangeArrowheads="1"/>
          </p:cNvSpPr>
          <p:nvPr>
            <p:ph type="body" idx="1"/>
          </p:nvPr>
        </p:nvSpPr>
        <p:spPr>
          <a:xfrm>
            <a:off x="-228600" y="999744"/>
            <a:ext cx="8915400" cy="5334000"/>
          </a:xfrm>
        </p:spPr>
        <p:txBody>
          <a:bodyPr/>
          <a:lstStyle/>
          <a:p>
            <a:pPr marL="0" indent="0" eaLnBrk="1" hangingPunct="1">
              <a:buNone/>
              <a:defRPr/>
            </a:pPr>
            <a:r>
              <a:rPr lang="en-US" sz="2400" dirty="0">
                <a:solidFill>
                  <a:schemeClr val="accent5">
                    <a:lumMod val="50000"/>
                  </a:schemeClr>
                </a:solidFill>
              </a:rPr>
              <a:t> </a:t>
            </a:r>
            <a:r>
              <a:rPr lang="en-US" sz="2400" dirty="0" smtClean="0">
                <a:solidFill>
                  <a:schemeClr val="accent5">
                    <a:lumMod val="50000"/>
                  </a:schemeClr>
                </a:solidFill>
              </a:rPr>
              <a:t>    </a:t>
            </a:r>
            <a:r>
              <a:rPr lang="en-US" sz="2400" dirty="0" smtClean="0">
                <a:solidFill>
                  <a:schemeClr val="accent5">
                    <a:lumMod val="50000"/>
                  </a:schemeClr>
                </a:solidFill>
                <a:effectLst/>
              </a:rPr>
              <a:t>Multiple</a:t>
            </a:r>
            <a:r>
              <a:rPr lang="en-US" sz="2400" dirty="0" smtClean="0">
                <a:effectLst/>
              </a:rPr>
              <a:t> BFs at the same time</a:t>
            </a:r>
          </a:p>
          <a:p>
            <a:pPr lvl="1" eaLnBrk="1" hangingPunct="1">
              <a:buSzPct val="110000"/>
              <a:buFont typeface="Arial" pitchFamily="34" charset="0"/>
              <a:buChar char="−"/>
              <a:defRPr/>
            </a:pPr>
            <a:r>
              <a:rPr lang="en-US" sz="2000" dirty="0" err="1"/>
              <a:t>r</a:t>
            </a:r>
            <a:r>
              <a:rPr lang="en-US" sz="2000" dirty="0" err="1" smtClean="0"/>
              <a:t>_i</a:t>
            </a:r>
            <a:r>
              <a:rPr lang="en-US" sz="2000" dirty="0" smtClean="0"/>
              <a:t> and </a:t>
            </a:r>
            <a:r>
              <a:rPr lang="en-US" sz="2000" dirty="0" err="1" smtClean="0"/>
              <a:t>r_j</a:t>
            </a:r>
            <a:r>
              <a:rPr lang="en-US" sz="2000" dirty="0" smtClean="0"/>
              <a:t> can be the same </a:t>
            </a:r>
          </a:p>
          <a:p>
            <a:pPr lvl="2" eaLnBrk="1" hangingPunct="1">
              <a:buSzPct val="110000"/>
              <a:buFont typeface="Arial" pitchFamily="34" charset="0"/>
              <a:buChar char="−"/>
              <a:defRPr/>
            </a:pPr>
            <a:r>
              <a:rPr lang="en-US" sz="1800" dirty="0"/>
              <a:t>o</a:t>
            </a:r>
            <a:r>
              <a:rPr lang="en-US" sz="1800" dirty="0" smtClean="0"/>
              <a:t>nly if they have at least one block in common</a:t>
            </a:r>
          </a:p>
          <a:p>
            <a:pPr lvl="1" eaLnBrk="1" hangingPunct="1">
              <a:buSzPct val="110000"/>
              <a:buFont typeface="Arial" pitchFamily="34" charset="0"/>
              <a:buChar char="−"/>
              <a:defRPr/>
            </a:pPr>
            <a:r>
              <a:rPr lang="en-US" sz="2000" dirty="0" smtClean="0"/>
              <a:t>Better if BF’s are </a:t>
            </a:r>
            <a:r>
              <a:rPr lang="en-US" sz="2000" i="1" dirty="0" smtClean="0"/>
              <a:t>independent</a:t>
            </a:r>
          </a:p>
          <a:p>
            <a:pPr lvl="2" eaLnBrk="1" hangingPunct="1">
              <a:buSzPct val="110000"/>
              <a:buFont typeface="Arial" pitchFamily="34" charset="0"/>
              <a:buChar char="−"/>
              <a:defRPr/>
            </a:pPr>
            <a:r>
              <a:rPr lang="en-US" sz="1600" dirty="0" smtClean="0"/>
              <a:t>Use different attributes for blocking</a:t>
            </a:r>
          </a:p>
          <a:p>
            <a:pPr marL="0" indent="0" eaLnBrk="1" hangingPunct="1">
              <a:buSzPct val="110000"/>
              <a:buNone/>
              <a:defRPr/>
            </a:pPr>
            <a:r>
              <a:rPr lang="en-US" sz="2400" dirty="0" smtClean="0">
                <a:effectLst/>
              </a:rPr>
              <a:t>    Examples</a:t>
            </a:r>
          </a:p>
          <a:p>
            <a:pPr lvl="1" eaLnBrk="1" hangingPunct="1">
              <a:buSzPct val="110000"/>
              <a:buFont typeface="Arial" pitchFamily="34" charset="0"/>
              <a:buChar char="−"/>
              <a:defRPr/>
            </a:pPr>
            <a:r>
              <a:rPr lang="en-US" sz="2000" dirty="0" smtClean="0"/>
              <a:t>From [Winkler 1984] </a:t>
            </a:r>
          </a:p>
          <a:p>
            <a:pPr marL="1193800" lvl="2" indent="-457200" eaLnBrk="1" hangingPunct="1">
              <a:buSzPct val="110000"/>
              <a:buFont typeface="+mj-lt"/>
              <a:buAutoNum type="arabicParenR"/>
              <a:defRPr/>
            </a:pPr>
            <a:r>
              <a:rPr lang="en-US" sz="1800" dirty="0" smtClean="0">
                <a:solidFill>
                  <a:schemeClr val="accent5">
                    <a:lumMod val="75000"/>
                  </a:schemeClr>
                </a:solidFill>
              </a:rPr>
              <a:t>Fst3 (</a:t>
            </a:r>
            <a:r>
              <a:rPr lang="en-US" sz="1800" dirty="0" err="1" smtClean="0">
                <a:solidFill>
                  <a:schemeClr val="accent5">
                    <a:lumMod val="75000"/>
                  </a:schemeClr>
                </a:solidFill>
              </a:rPr>
              <a:t>ZipCode</a:t>
            </a:r>
            <a:r>
              <a:rPr lang="en-US" sz="1800" dirty="0" smtClean="0">
                <a:solidFill>
                  <a:schemeClr val="accent5">
                    <a:lumMod val="75000"/>
                  </a:schemeClr>
                </a:solidFill>
              </a:rPr>
              <a:t>) + Fst4 (NAME)</a:t>
            </a:r>
          </a:p>
          <a:p>
            <a:pPr marL="1193800" lvl="2" indent="-457200" eaLnBrk="1" hangingPunct="1">
              <a:buSzPct val="110000"/>
              <a:buFont typeface="+mj-lt"/>
              <a:buAutoNum type="arabicParenR"/>
              <a:defRPr/>
            </a:pPr>
            <a:r>
              <a:rPr lang="en-US" sz="1800" dirty="0" smtClean="0">
                <a:solidFill>
                  <a:schemeClr val="accent5">
                    <a:lumMod val="75000"/>
                  </a:schemeClr>
                </a:solidFill>
              </a:rPr>
              <a:t>Fst5 (</a:t>
            </a:r>
            <a:r>
              <a:rPr lang="en-US" sz="1800" dirty="0" err="1" smtClean="0">
                <a:solidFill>
                  <a:schemeClr val="accent5">
                    <a:lumMod val="75000"/>
                  </a:schemeClr>
                </a:solidFill>
              </a:rPr>
              <a:t>ZipCode</a:t>
            </a:r>
            <a:r>
              <a:rPr lang="en-US" sz="1800" dirty="0" smtClean="0">
                <a:solidFill>
                  <a:schemeClr val="accent5">
                    <a:lumMod val="75000"/>
                  </a:schemeClr>
                </a:solidFill>
              </a:rPr>
              <a:t>) + Fst6 (Street name)</a:t>
            </a:r>
          </a:p>
          <a:p>
            <a:pPr marL="1193800" lvl="2" indent="-457200" eaLnBrk="1" hangingPunct="1">
              <a:buSzPct val="110000"/>
              <a:buFont typeface="+mj-lt"/>
              <a:buAutoNum type="arabicParenR"/>
              <a:defRPr/>
            </a:pPr>
            <a:r>
              <a:rPr lang="en-US" sz="1800" dirty="0" smtClean="0">
                <a:solidFill>
                  <a:schemeClr val="accent5">
                    <a:lumMod val="75000"/>
                  </a:schemeClr>
                </a:solidFill>
              </a:rPr>
              <a:t>10-digit phone #</a:t>
            </a:r>
          </a:p>
          <a:p>
            <a:pPr marL="1193800" lvl="2" indent="-457200" eaLnBrk="1" hangingPunct="1">
              <a:buSzPct val="110000"/>
              <a:buFont typeface="+mj-lt"/>
              <a:buAutoNum type="arabicParenR"/>
              <a:defRPr/>
            </a:pPr>
            <a:r>
              <a:rPr lang="en-US" sz="1800" dirty="0" smtClean="0">
                <a:solidFill>
                  <a:schemeClr val="accent5">
                    <a:lumMod val="50000"/>
                  </a:schemeClr>
                </a:solidFill>
              </a:rPr>
              <a:t>Fst3(</a:t>
            </a:r>
            <a:r>
              <a:rPr lang="en-US" sz="1800" dirty="0" err="1" smtClean="0">
                <a:solidFill>
                  <a:schemeClr val="accent5">
                    <a:lumMod val="50000"/>
                  </a:schemeClr>
                </a:solidFill>
              </a:rPr>
              <a:t>ZipCode</a:t>
            </a:r>
            <a:r>
              <a:rPr lang="en-US" sz="1800" dirty="0" smtClean="0">
                <a:solidFill>
                  <a:schemeClr val="accent5">
                    <a:lumMod val="50000"/>
                  </a:schemeClr>
                </a:solidFill>
              </a:rPr>
              <a:t>) + Fst4(</a:t>
            </a:r>
            <a:r>
              <a:rPr lang="en-US" sz="1800" dirty="0" err="1" smtClean="0">
                <a:solidFill>
                  <a:schemeClr val="accent5">
                    <a:lumMod val="50000"/>
                  </a:schemeClr>
                </a:solidFill>
              </a:rPr>
              <a:t>LngstSubstring</a:t>
            </a:r>
            <a:r>
              <a:rPr lang="en-US" sz="1800" dirty="0" smtClean="0">
                <a:solidFill>
                  <a:schemeClr val="accent5">
                    <a:lumMod val="50000"/>
                  </a:schemeClr>
                </a:solidFill>
              </a:rPr>
              <a:t>(NAME))</a:t>
            </a:r>
          </a:p>
          <a:p>
            <a:pPr marL="1193800" lvl="2" indent="-457200" eaLnBrk="1" hangingPunct="1">
              <a:buSzPct val="110000"/>
              <a:buFont typeface="+mj-lt"/>
              <a:buAutoNum type="arabicParenR"/>
              <a:defRPr/>
            </a:pPr>
            <a:r>
              <a:rPr lang="en-US" sz="1800" dirty="0" smtClean="0">
                <a:solidFill>
                  <a:srgbClr val="4B71FD"/>
                </a:solidFill>
              </a:rPr>
              <a:t>Fst10(NAME)</a:t>
            </a:r>
          </a:p>
          <a:p>
            <a:pPr marL="744538" lvl="1" indent="-349250" eaLnBrk="1" hangingPunct="1">
              <a:buSzPct val="110000"/>
              <a:buFont typeface="Arial" pitchFamily="34" charset="0"/>
              <a:buChar char="−"/>
              <a:defRPr/>
            </a:pPr>
            <a:r>
              <a:rPr lang="en-US" sz="2000" dirty="0" smtClean="0"/>
              <a:t>BF4            	</a:t>
            </a:r>
            <a:r>
              <a:rPr lang="en-US" sz="2000" i="1" dirty="0" smtClean="0">
                <a:solidFill>
                  <a:schemeClr val="bg1">
                    <a:lumMod val="50000"/>
                  </a:schemeClr>
                </a:solidFill>
              </a:rPr>
              <a:t>// #1 single</a:t>
            </a:r>
          </a:p>
          <a:p>
            <a:pPr marL="744538" lvl="1" indent="-349250" eaLnBrk="1" hangingPunct="1">
              <a:buSzPct val="110000"/>
              <a:buFont typeface="Arial" pitchFamily="34" charset="0"/>
              <a:buChar char="−"/>
              <a:defRPr/>
            </a:pPr>
            <a:r>
              <a:rPr lang="en-US" sz="2000" dirty="0" smtClean="0"/>
              <a:t>BF1 + BF4	</a:t>
            </a:r>
            <a:r>
              <a:rPr lang="en-US" sz="2000" i="1" dirty="0" smtClean="0">
                <a:solidFill>
                  <a:srgbClr val="7F7F7F"/>
                </a:solidFill>
              </a:rPr>
              <a:t>// #1 pair</a:t>
            </a:r>
          </a:p>
          <a:p>
            <a:pPr marL="744538" lvl="1" indent="-349250" eaLnBrk="1" hangingPunct="1">
              <a:buSzPct val="110000"/>
              <a:buFont typeface="Arial" pitchFamily="34" charset="0"/>
              <a:buChar char="−"/>
              <a:defRPr/>
            </a:pPr>
            <a:r>
              <a:rPr lang="en-US" sz="2000" dirty="0" smtClean="0"/>
              <a:t>BF1 + BF5 </a:t>
            </a:r>
            <a:r>
              <a:rPr lang="en-US" sz="2000" dirty="0"/>
              <a:t>	</a:t>
            </a:r>
            <a:r>
              <a:rPr lang="en-US" sz="2000" i="1" dirty="0" smtClean="0">
                <a:solidFill>
                  <a:srgbClr val="7F7F7F"/>
                </a:solidFill>
              </a:rPr>
              <a:t>// #2 pair </a:t>
            </a:r>
          </a:p>
        </p:txBody>
      </p:sp>
      <p:sp>
        <p:nvSpPr>
          <p:cNvPr id="19" name="Slide Number Placeholder 5"/>
          <p:cNvSpPr>
            <a:spLocks noGrp="1"/>
          </p:cNvSpPr>
          <p:nvPr>
            <p:ph type="sldNum" sz="quarter" idx="12"/>
          </p:nvPr>
        </p:nvSpPr>
        <p:spPr>
          <a:xfrm>
            <a:off x="7696200" y="6553200"/>
            <a:ext cx="1371600" cy="228600"/>
          </a:xfrm>
          <a:noFill/>
        </p:spPr>
        <p:txBody>
          <a:bodyPr/>
          <a:lstStyle/>
          <a:p>
            <a:pPr defTabSz="841375"/>
            <a:fld id="{7131EF6E-0521-49B8-943C-D684EBD16F3A}" type="slidenum">
              <a:rPr lang="en-US" altLang="en-US" smtClean="0"/>
              <a:pPr defTabSz="841375"/>
              <a:t>46</a:t>
            </a:fld>
            <a:endParaRPr lang="en-US" altLang="en-US" dirty="0" smtClean="0"/>
          </a:p>
        </p:txBody>
      </p:sp>
      <p:sp>
        <p:nvSpPr>
          <p:cNvPr id="3" name="Rectangle 2"/>
          <p:cNvSpPr/>
          <p:nvPr/>
        </p:nvSpPr>
        <p:spPr>
          <a:xfrm>
            <a:off x="6172200" y="3048000"/>
            <a:ext cx="2590800" cy="1107996"/>
          </a:xfrm>
          <a:prstGeom prst="rect">
            <a:avLst/>
          </a:prstGeom>
          <a:solidFill>
            <a:schemeClr val="bg1">
              <a:lumMod val="85000"/>
            </a:schemeClr>
          </a:solidFill>
          <a:ln>
            <a:solidFill>
              <a:schemeClr val="tx1"/>
            </a:solidFill>
          </a:ln>
        </p:spPr>
        <p:txBody>
          <a:bodyPr wrap="square">
            <a:spAutoFit/>
          </a:bodyPr>
          <a:lstStyle/>
          <a:p>
            <a:pPr algn="ctr"/>
            <a:r>
              <a:rPr lang="en-US" b="1" u="sng" dirty="0" smtClean="0"/>
              <a:t>Population</a:t>
            </a:r>
          </a:p>
          <a:p>
            <a:r>
              <a:rPr lang="en-US" b="1" dirty="0" smtClean="0"/>
              <a:t>U.S</a:t>
            </a:r>
            <a:r>
              <a:rPr lang="en-US" b="1" dirty="0"/>
              <a:t>. </a:t>
            </a:r>
            <a:r>
              <a:rPr lang="en-US" b="1" dirty="0" smtClean="0">
                <a:solidFill>
                  <a:srgbClr val="FF0000"/>
                </a:solidFill>
              </a:rPr>
              <a:t>315,452,640</a:t>
            </a:r>
          </a:p>
          <a:p>
            <a:r>
              <a:rPr lang="en-US" b="1" dirty="0" smtClean="0"/>
              <a:t>World</a:t>
            </a:r>
            <a:r>
              <a:rPr lang="en-US" dirty="0" smtClean="0"/>
              <a:t> </a:t>
            </a:r>
            <a:r>
              <a:rPr lang="en-US" b="1" dirty="0" smtClean="0">
                <a:solidFill>
                  <a:srgbClr val="FF0000"/>
                </a:solidFill>
              </a:rPr>
              <a:t>7,070,769,465</a:t>
            </a:r>
          </a:p>
          <a:p>
            <a:r>
              <a:rPr lang="en-US" sz="1200" i="1" dirty="0" smtClean="0"/>
              <a:t>02</a:t>
            </a:r>
            <a:r>
              <a:rPr lang="en-US" sz="1200" i="1" dirty="0"/>
              <a:t>:43 UTC (EST+5) Mar 08, 2013</a:t>
            </a:r>
          </a:p>
        </p:txBody>
      </p:sp>
    </p:spTree>
    <p:extLst>
      <p:ext uri="{BB962C8B-B14F-4D97-AF65-F5344CB8AC3E}">
        <p14:creationId xmlns:p14="http://schemas.microsoft.com/office/powerpoint/2010/main" val="17632311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4572000" y="990600"/>
            <a:ext cx="4191000" cy="5562600"/>
          </a:xfrm>
          <a:prstGeom prst="rect">
            <a:avLst/>
          </a:prstGeom>
          <a:solidFill>
            <a:schemeClr val="bg1"/>
          </a:solidFill>
          <a:ln w="9525">
            <a:solidFill>
              <a:schemeClr val="bg1">
                <a:lumMod val="65000"/>
              </a:schemeClr>
            </a:solidFill>
            <a:miter lim="800000"/>
            <a:headEnd/>
            <a:tailEnd/>
          </a:ln>
          <a:effectLst>
            <a:outerShdw blurRad="50800" dist="38100" dir="2700000" algn="tl" rotWithShape="0">
              <a:prstClr val="black">
                <a:alpha val="40000"/>
              </a:prstClr>
            </a:outerShdw>
          </a:effectLst>
        </p:spPr>
        <p:txBody>
          <a:bodyPr wrap="none" lIns="100012" tIns="49212" rIns="100012" bIns="49212" anchor="ctr"/>
          <a:lstStyle/>
          <a:p>
            <a:pPr eaLnBrk="0" hangingPunct="0">
              <a:defRPr/>
            </a:pPr>
            <a:endParaRPr lang="en-US">
              <a:effectLst>
                <a:outerShdw blurRad="38100" dist="38100" dir="2700000" algn="tl">
                  <a:srgbClr val="000000">
                    <a:alpha val="43137"/>
                  </a:srgbClr>
                </a:outerShdw>
              </a:effectLst>
            </a:endParaRPr>
          </a:p>
        </p:txBody>
      </p:sp>
      <p:sp>
        <p:nvSpPr>
          <p:cNvPr id="8" name="Rectangle 2"/>
          <p:cNvSpPr>
            <a:spLocks noChangeArrowheads="1"/>
          </p:cNvSpPr>
          <p:nvPr/>
        </p:nvSpPr>
        <p:spPr bwMode="auto">
          <a:xfrm>
            <a:off x="304800" y="990600"/>
            <a:ext cx="4191000" cy="5562600"/>
          </a:xfrm>
          <a:prstGeom prst="rect">
            <a:avLst/>
          </a:prstGeom>
          <a:solidFill>
            <a:schemeClr val="bg1"/>
          </a:solidFill>
          <a:ln w="9525">
            <a:solidFill>
              <a:schemeClr val="bg1">
                <a:lumMod val="65000"/>
              </a:schemeClr>
            </a:solidFill>
            <a:miter lim="800000"/>
            <a:headEnd/>
            <a:tailEnd/>
          </a:ln>
          <a:effectLst>
            <a:outerShdw blurRad="50800" dist="38100" dir="2700000" algn="tl" rotWithShape="0">
              <a:prstClr val="black">
                <a:alpha val="40000"/>
              </a:prstClr>
            </a:outerShdw>
          </a:effectLst>
        </p:spPr>
        <p:txBody>
          <a:bodyPr wrap="none" lIns="100012" tIns="49212" rIns="100012" bIns="49212" anchor="ctr"/>
          <a:lstStyle/>
          <a:p>
            <a:pPr eaLnBrk="0" hangingPunct="0">
              <a:defRPr/>
            </a:pPr>
            <a:endParaRPr lang="en-US">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lang="en-US" dirty="0" smtClean="0"/>
              <a:t>Pairwise ER: Best Case vs. Worst Case</a:t>
            </a:r>
            <a:endParaRPr lang="en-US" dirty="0"/>
          </a:p>
        </p:txBody>
      </p:sp>
      <p:sp>
        <p:nvSpPr>
          <p:cNvPr id="4" name="Slide Number Placeholder 3"/>
          <p:cNvSpPr>
            <a:spLocks noGrp="1"/>
          </p:cNvSpPr>
          <p:nvPr>
            <p:ph type="sldNum" sz="quarter" idx="12"/>
          </p:nvPr>
        </p:nvSpPr>
        <p:spPr/>
        <p:txBody>
          <a:bodyPr/>
          <a:lstStyle/>
          <a:p>
            <a:pPr>
              <a:defRPr/>
            </a:pPr>
            <a:fld id="{787744DA-1AC4-47F8-8183-2E87CCDDC13F}" type="slidenum">
              <a:rPr lang="en-US" altLang="en-US" smtClean="0"/>
              <a:pPr>
                <a:defRPr/>
              </a:pPr>
              <a:t>47</a:t>
            </a:fld>
            <a:endParaRPr lang="en-US" altLang="en-US"/>
          </a:p>
        </p:txBody>
      </p:sp>
      <p:graphicFrame>
        <p:nvGraphicFramePr>
          <p:cNvPr id="6" name="Object 5"/>
          <p:cNvGraphicFramePr>
            <a:graphicFrameLocks noChangeAspect="1"/>
          </p:cNvGraphicFramePr>
          <p:nvPr>
            <p:extLst>
              <p:ext uri="{D42A27DB-BD31-4B8C-83A1-F6EECF244321}">
                <p14:modId xmlns:p14="http://schemas.microsoft.com/office/powerpoint/2010/main" val="3492692026"/>
              </p:ext>
            </p:extLst>
          </p:nvPr>
        </p:nvGraphicFramePr>
        <p:xfrm>
          <a:off x="2120526" y="2438400"/>
          <a:ext cx="378759" cy="3962400"/>
        </p:xfrm>
        <a:graphic>
          <a:graphicData uri="http://schemas.openxmlformats.org/presentationml/2006/ole">
            <mc:AlternateContent xmlns:mc="http://schemas.openxmlformats.org/markup-compatibility/2006">
              <mc:Choice xmlns:v="urn:schemas-microsoft-com:vml" Requires="v">
                <p:oleObj spid="_x0000_s127116" name="Visio" r:id="rId3" imgW="577789" imgH="6045127" progId="Visio.Drawing.15">
                  <p:embed/>
                </p:oleObj>
              </mc:Choice>
              <mc:Fallback>
                <p:oleObj name="Visio" r:id="rId3" imgW="577789" imgH="6045127" progId="Visio.Drawing.15">
                  <p:embed/>
                  <p:pic>
                    <p:nvPicPr>
                      <p:cNvPr id="0" name=""/>
                      <p:cNvPicPr/>
                      <p:nvPr/>
                    </p:nvPicPr>
                    <p:blipFill>
                      <a:blip r:embed="rId4"/>
                      <a:stretch>
                        <a:fillRect/>
                      </a:stretch>
                    </p:blipFill>
                    <p:spPr>
                      <a:xfrm>
                        <a:off x="2120526" y="2438400"/>
                        <a:ext cx="378759" cy="39624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87032075"/>
              </p:ext>
            </p:extLst>
          </p:nvPr>
        </p:nvGraphicFramePr>
        <p:xfrm>
          <a:off x="5682729" y="3028950"/>
          <a:ext cx="2165871" cy="1924050"/>
        </p:xfrm>
        <a:graphic>
          <a:graphicData uri="http://schemas.openxmlformats.org/presentationml/2006/ole">
            <mc:AlternateContent xmlns:mc="http://schemas.openxmlformats.org/markup-compatibility/2006">
              <mc:Choice xmlns:v="urn:schemas-microsoft-com:vml" Requires="v">
                <p:oleObj spid="_x0000_s127117" name="Visio" r:id="rId5" imgW="2616157" imgH="2324190" progId="Visio.Drawing.15">
                  <p:embed/>
                </p:oleObj>
              </mc:Choice>
              <mc:Fallback>
                <p:oleObj name="Visio" r:id="rId5" imgW="2616157" imgH="2324190" progId="Visio.Drawing.15">
                  <p:embed/>
                  <p:pic>
                    <p:nvPicPr>
                      <p:cNvPr id="0" name=""/>
                      <p:cNvPicPr/>
                      <p:nvPr/>
                    </p:nvPicPr>
                    <p:blipFill>
                      <a:blip r:embed="rId6"/>
                      <a:stretch>
                        <a:fillRect/>
                      </a:stretch>
                    </p:blipFill>
                    <p:spPr>
                      <a:xfrm>
                        <a:off x="5682729" y="3028950"/>
                        <a:ext cx="2165871" cy="1924050"/>
                      </a:xfrm>
                      <a:prstGeom prst="rect">
                        <a:avLst/>
                      </a:prstGeom>
                    </p:spPr>
                  </p:pic>
                </p:oleObj>
              </mc:Fallback>
            </mc:AlternateContent>
          </a:graphicData>
        </a:graphic>
      </p:graphicFrame>
      <p:sp>
        <p:nvSpPr>
          <p:cNvPr id="11" name="Rectangle 3"/>
          <p:cNvSpPr txBox="1">
            <a:spLocks noChangeArrowheads="1"/>
          </p:cNvSpPr>
          <p:nvPr/>
        </p:nvSpPr>
        <p:spPr bwMode="auto">
          <a:xfrm>
            <a:off x="-76200" y="999744"/>
            <a:ext cx="4572000" cy="5334000"/>
          </a:xfrm>
          <a:prstGeom prst="rect">
            <a:avLst/>
          </a:prstGeom>
          <a:noFill/>
          <a:ln w="9525">
            <a:noFill/>
            <a:miter lim="800000"/>
            <a:headEnd/>
            <a:tailEnd/>
          </a:ln>
        </p:spPr>
        <p:txBody>
          <a:bodyPr vert="horz" wrap="square" lIns="92039" tIns="45289" rIns="92039" bIns="45289" numCol="1" anchor="t" anchorCtr="0" compatLnSpc="1">
            <a:prstTxWarp prst="textNoShape">
              <a:avLst/>
            </a:prstTxWarp>
          </a:bodyPr>
          <a:lstStyle>
            <a:lvl1pPr marL="341313" indent="-341313" algn="l" defTabSz="909638" rtl="0" eaLnBrk="0" fontAlgn="base" hangingPunct="0">
              <a:spcBef>
                <a:spcPct val="20000"/>
              </a:spcBef>
              <a:spcAft>
                <a:spcPct val="0"/>
              </a:spcAft>
              <a:buClr>
                <a:schemeClr val="tx1"/>
              </a:buClr>
              <a:buSzPct val="115000"/>
              <a:buFont typeface="Arial" charset="0"/>
              <a:buChar char="•"/>
              <a:defRPr sz="2800" b="1">
                <a:solidFill>
                  <a:srgbClr val="000000"/>
                </a:solidFill>
                <a:effectLst/>
                <a:latin typeface="+mn-lt"/>
                <a:ea typeface="+mn-ea"/>
                <a:cs typeface="+mn-cs"/>
              </a:defRPr>
            </a:lvl1pPr>
            <a:lvl2pPr marL="738188" indent="-284163" algn="l" defTabSz="909638" rtl="0" eaLnBrk="0" fontAlgn="base" hangingPunct="0">
              <a:spcBef>
                <a:spcPct val="20000"/>
              </a:spcBef>
              <a:spcAft>
                <a:spcPct val="0"/>
              </a:spcAft>
              <a:buClr>
                <a:schemeClr val="tx1"/>
              </a:buClr>
              <a:buSzPct val="100000"/>
              <a:buFont typeface="Arial" charset="0"/>
              <a:buChar char="–"/>
              <a:defRPr sz="2400">
                <a:solidFill>
                  <a:schemeClr val="tx1"/>
                </a:solidFill>
                <a:effectLst/>
                <a:latin typeface="+mn-lt"/>
                <a:cs typeface="+mn-cs"/>
              </a:defRPr>
            </a:lvl2pPr>
            <a:lvl3pPr marL="1138238" indent="-228600" algn="l" defTabSz="909638" rtl="0" eaLnBrk="0" fontAlgn="base" hangingPunct="0">
              <a:spcBef>
                <a:spcPct val="20000"/>
              </a:spcBef>
              <a:spcAft>
                <a:spcPct val="0"/>
              </a:spcAft>
              <a:buClr>
                <a:schemeClr val="tx1"/>
              </a:buClr>
              <a:buSzPct val="100000"/>
              <a:buFont typeface="Arial" charset="0"/>
              <a:buChar char="–"/>
              <a:defRPr sz="2000">
                <a:solidFill>
                  <a:schemeClr val="tx1"/>
                </a:solidFill>
                <a:effectLst/>
                <a:latin typeface="+mn-lt"/>
                <a:cs typeface="+mn-cs"/>
              </a:defRPr>
            </a:lvl3pPr>
            <a:lvl4pPr marL="1473200" indent="-209550" algn="l" defTabSz="909638" rtl="0" eaLnBrk="0" fontAlgn="base" hangingPunct="0">
              <a:spcBef>
                <a:spcPct val="20000"/>
              </a:spcBef>
              <a:spcAft>
                <a:spcPct val="0"/>
              </a:spcAft>
              <a:buSzPct val="100000"/>
              <a:buFont typeface="Arial" charset="0"/>
              <a:buChar char="–"/>
              <a:defRPr>
                <a:solidFill>
                  <a:schemeClr val="tx1"/>
                </a:solidFill>
                <a:effectLst/>
                <a:latin typeface="+mn-lt"/>
                <a:cs typeface="+mn-cs"/>
              </a:defRPr>
            </a:lvl4pPr>
            <a:lvl5pPr marL="1895475" indent="-211138" algn="l" defTabSz="909638" rtl="0" eaLnBrk="0" fontAlgn="base" hangingPunct="0">
              <a:spcBef>
                <a:spcPct val="20000"/>
              </a:spcBef>
              <a:spcAft>
                <a:spcPct val="0"/>
              </a:spcAft>
              <a:buSzPct val="100000"/>
              <a:buChar char="•"/>
              <a:defRPr>
                <a:solidFill>
                  <a:schemeClr val="tx1"/>
                </a:solidFill>
                <a:effectLst/>
                <a:latin typeface="Times New Roman" pitchFamily="18" charset="0"/>
                <a:cs typeface="+mn-cs"/>
              </a:defRPr>
            </a:lvl5pPr>
            <a:lvl6pPr marL="2352675" indent="-211138" algn="l" defTabSz="909638" rtl="0" fontAlgn="base">
              <a:spcBef>
                <a:spcPct val="20000"/>
              </a:spcBef>
              <a:spcAft>
                <a:spcPct val="0"/>
              </a:spcAft>
              <a:buSzPct val="100000"/>
              <a:buChar char="•"/>
              <a:defRPr>
                <a:solidFill>
                  <a:schemeClr val="tx1"/>
                </a:solidFill>
                <a:latin typeface="Times New Roman" pitchFamily="18" charset="0"/>
                <a:cs typeface="+mn-cs"/>
              </a:defRPr>
            </a:lvl6pPr>
            <a:lvl7pPr marL="2809875" indent="-211138" algn="l" defTabSz="909638" rtl="0" fontAlgn="base">
              <a:spcBef>
                <a:spcPct val="20000"/>
              </a:spcBef>
              <a:spcAft>
                <a:spcPct val="0"/>
              </a:spcAft>
              <a:buSzPct val="100000"/>
              <a:buChar char="•"/>
              <a:defRPr>
                <a:solidFill>
                  <a:schemeClr val="tx1"/>
                </a:solidFill>
                <a:latin typeface="Times New Roman" pitchFamily="18" charset="0"/>
                <a:cs typeface="+mn-cs"/>
              </a:defRPr>
            </a:lvl7pPr>
            <a:lvl8pPr marL="3267075" indent="-211138" algn="l" defTabSz="909638" rtl="0" fontAlgn="base">
              <a:spcBef>
                <a:spcPct val="20000"/>
              </a:spcBef>
              <a:spcAft>
                <a:spcPct val="0"/>
              </a:spcAft>
              <a:buSzPct val="100000"/>
              <a:buChar char="•"/>
              <a:defRPr>
                <a:solidFill>
                  <a:schemeClr val="tx1"/>
                </a:solidFill>
                <a:latin typeface="Times New Roman" pitchFamily="18" charset="0"/>
                <a:cs typeface="+mn-cs"/>
              </a:defRPr>
            </a:lvl8pPr>
            <a:lvl9pPr marL="3724275" indent="-211138" algn="l" defTabSz="909638" rtl="0" fontAlgn="base">
              <a:spcBef>
                <a:spcPct val="20000"/>
              </a:spcBef>
              <a:spcAft>
                <a:spcPct val="0"/>
              </a:spcAft>
              <a:buSzPct val="100000"/>
              <a:buChar char="•"/>
              <a:defRPr>
                <a:solidFill>
                  <a:schemeClr val="tx1"/>
                </a:solidFill>
                <a:latin typeface="Times New Roman" pitchFamily="18" charset="0"/>
                <a:cs typeface="+mn-cs"/>
              </a:defRPr>
            </a:lvl9pPr>
          </a:lstStyle>
          <a:p>
            <a:pPr marL="0" indent="0" eaLnBrk="1" hangingPunct="1">
              <a:buFont typeface="Arial" charset="0"/>
              <a:buNone/>
              <a:defRPr/>
            </a:pPr>
            <a:r>
              <a:rPr lang="en-US" sz="2400" dirty="0" smtClean="0">
                <a:solidFill>
                  <a:schemeClr val="accent5">
                    <a:lumMod val="50000"/>
                  </a:schemeClr>
                </a:solidFill>
              </a:rPr>
              <a:t>     </a:t>
            </a:r>
            <a:r>
              <a:rPr lang="en-US" sz="2400" dirty="0" smtClean="0"/>
              <a:t>Best case</a:t>
            </a:r>
          </a:p>
          <a:p>
            <a:pPr lvl="1" eaLnBrk="1" hangingPunct="1">
              <a:buSzPct val="110000"/>
              <a:buFont typeface="Arial" pitchFamily="34" charset="0"/>
              <a:buChar char="−"/>
              <a:defRPr/>
            </a:pPr>
            <a:r>
              <a:rPr lang="en-US" sz="2000" dirty="0" smtClean="0"/>
              <a:t>(Almost) everyone is the same</a:t>
            </a:r>
          </a:p>
          <a:p>
            <a:pPr lvl="2" eaLnBrk="1" hangingPunct="1">
              <a:buSzPct val="110000"/>
              <a:buFont typeface="Arial" pitchFamily="34" charset="0"/>
              <a:buChar char="−"/>
              <a:defRPr/>
            </a:pPr>
            <a:r>
              <a:rPr lang="en-US" sz="1600" dirty="0" smtClean="0"/>
              <a:t>Happens(!!!): paper/tweet de-dup</a:t>
            </a:r>
          </a:p>
          <a:p>
            <a:pPr lvl="1" eaLnBrk="1" hangingPunct="1">
              <a:buSzPct val="110000"/>
              <a:buFont typeface="Arial" pitchFamily="34" charset="0"/>
              <a:buChar char="−"/>
              <a:defRPr/>
            </a:pPr>
            <a:r>
              <a:rPr lang="en-US" sz="2000" dirty="0"/>
              <a:t>k</a:t>
            </a:r>
            <a:r>
              <a:rPr lang="en-US" sz="2000" dirty="0" smtClean="0"/>
              <a:t>-1 steps</a:t>
            </a:r>
          </a:p>
          <a:p>
            <a:pPr lvl="1" eaLnBrk="1" hangingPunct="1">
              <a:buSzPct val="110000"/>
              <a:buFont typeface="Arial" pitchFamily="34" charset="0"/>
              <a:buChar char="−"/>
              <a:defRPr/>
            </a:pPr>
            <a:r>
              <a:rPr lang="en-US" sz="2000" dirty="0" smtClean="0"/>
              <a:t>O(k)</a:t>
            </a:r>
          </a:p>
          <a:p>
            <a:pPr lvl="1" eaLnBrk="1" hangingPunct="1">
              <a:buSzPct val="110000"/>
              <a:buFont typeface="Arial" pitchFamily="34" charset="0"/>
              <a:buChar char="−"/>
              <a:defRPr/>
            </a:pPr>
            <a:endParaRPr lang="en-US" sz="2000" dirty="0" smtClean="0"/>
          </a:p>
        </p:txBody>
      </p:sp>
      <p:sp>
        <p:nvSpPr>
          <p:cNvPr id="12" name="Rectangle 3"/>
          <p:cNvSpPr txBox="1">
            <a:spLocks noChangeArrowheads="1"/>
          </p:cNvSpPr>
          <p:nvPr/>
        </p:nvSpPr>
        <p:spPr bwMode="auto">
          <a:xfrm>
            <a:off x="4191000" y="990600"/>
            <a:ext cx="4572000" cy="5334000"/>
          </a:xfrm>
          <a:prstGeom prst="rect">
            <a:avLst/>
          </a:prstGeom>
          <a:noFill/>
          <a:ln w="9525">
            <a:noFill/>
            <a:miter lim="800000"/>
            <a:headEnd/>
            <a:tailEnd/>
          </a:ln>
        </p:spPr>
        <p:txBody>
          <a:bodyPr vert="horz" wrap="square" lIns="92039" tIns="45289" rIns="92039" bIns="45289" numCol="1" anchor="t" anchorCtr="0" compatLnSpc="1">
            <a:prstTxWarp prst="textNoShape">
              <a:avLst/>
            </a:prstTxWarp>
          </a:bodyPr>
          <a:lstStyle>
            <a:lvl1pPr marL="341313" indent="-341313" algn="l" defTabSz="909638" rtl="0" eaLnBrk="0" fontAlgn="base" hangingPunct="0">
              <a:spcBef>
                <a:spcPct val="20000"/>
              </a:spcBef>
              <a:spcAft>
                <a:spcPct val="0"/>
              </a:spcAft>
              <a:buClr>
                <a:schemeClr val="tx1"/>
              </a:buClr>
              <a:buSzPct val="115000"/>
              <a:buFont typeface="Arial" charset="0"/>
              <a:buChar char="•"/>
              <a:defRPr sz="2800" b="1">
                <a:solidFill>
                  <a:srgbClr val="000000"/>
                </a:solidFill>
                <a:effectLst/>
                <a:latin typeface="+mn-lt"/>
                <a:ea typeface="+mn-ea"/>
                <a:cs typeface="+mn-cs"/>
              </a:defRPr>
            </a:lvl1pPr>
            <a:lvl2pPr marL="738188" indent="-284163" algn="l" defTabSz="909638" rtl="0" eaLnBrk="0" fontAlgn="base" hangingPunct="0">
              <a:spcBef>
                <a:spcPct val="20000"/>
              </a:spcBef>
              <a:spcAft>
                <a:spcPct val="0"/>
              </a:spcAft>
              <a:buClr>
                <a:schemeClr val="tx1"/>
              </a:buClr>
              <a:buSzPct val="100000"/>
              <a:buFont typeface="Arial" charset="0"/>
              <a:buChar char="–"/>
              <a:defRPr sz="2400">
                <a:solidFill>
                  <a:schemeClr val="tx1"/>
                </a:solidFill>
                <a:effectLst/>
                <a:latin typeface="+mn-lt"/>
                <a:cs typeface="+mn-cs"/>
              </a:defRPr>
            </a:lvl2pPr>
            <a:lvl3pPr marL="1138238" indent="-228600" algn="l" defTabSz="909638" rtl="0" eaLnBrk="0" fontAlgn="base" hangingPunct="0">
              <a:spcBef>
                <a:spcPct val="20000"/>
              </a:spcBef>
              <a:spcAft>
                <a:spcPct val="0"/>
              </a:spcAft>
              <a:buClr>
                <a:schemeClr val="tx1"/>
              </a:buClr>
              <a:buSzPct val="100000"/>
              <a:buFont typeface="Arial" charset="0"/>
              <a:buChar char="–"/>
              <a:defRPr sz="2000">
                <a:solidFill>
                  <a:schemeClr val="tx1"/>
                </a:solidFill>
                <a:effectLst/>
                <a:latin typeface="+mn-lt"/>
                <a:cs typeface="+mn-cs"/>
              </a:defRPr>
            </a:lvl3pPr>
            <a:lvl4pPr marL="1473200" indent="-209550" algn="l" defTabSz="909638" rtl="0" eaLnBrk="0" fontAlgn="base" hangingPunct="0">
              <a:spcBef>
                <a:spcPct val="20000"/>
              </a:spcBef>
              <a:spcAft>
                <a:spcPct val="0"/>
              </a:spcAft>
              <a:buSzPct val="100000"/>
              <a:buFont typeface="Arial" charset="0"/>
              <a:buChar char="–"/>
              <a:defRPr>
                <a:solidFill>
                  <a:schemeClr val="tx1"/>
                </a:solidFill>
                <a:effectLst/>
                <a:latin typeface="+mn-lt"/>
                <a:cs typeface="+mn-cs"/>
              </a:defRPr>
            </a:lvl4pPr>
            <a:lvl5pPr marL="1895475" indent="-211138" algn="l" defTabSz="909638" rtl="0" eaLnBrk="0" fontAlgn="base" hangingPunct="0">
              <a:spcBef>
                <a:spcPct val="20000"/>
              </a:spcBef>
              <a:spcAft>
                <a:spcPct val="0"/>
              </a:spcAft>
              <a:buSzPct val="100000"/>
              <a:buChar char="•"/>
              <a:defRPr>
                <a:solidFill>
                  <a:schemeClr val="tx1"/>
                </a:solidFill>
                <a:effectLst/>
                <a:latin typeface="Times New Roman" pitchFamily="18" charset="0"/>
                <a:cs typeface="+mn-cs"/>
              </a:defRPr>
            </a:lvl5pPr>
            <a:lvl6pPr marL="2352675" indent="-211138" algn="l" defTabSz="909638" rtl="0" fontAlgn="base">
              <a:spcBef>
                <a:spcPct val="20000"/>
              </a:spcBef>
              <a:spcAft>
                <a:spcPct val="0"/>
              </a:spcAft>
              <a:buSzPct val="100000"/>
              <a:buChar char="•"/>
              <a:defRPr>
                <a:solidFill>
                  <a:schemeClr val="tx1"/>
                </a:solidFill>
                <a:latin typeface="Times New Roman" pitchFamily="18" charset="0"/>
                <a:cs typeface="+mn-cs"/>
              </a:defRPr>
            </a:lvl6pPr>
            <a:lvl7pPr marL="2809875" indent="-211138" algn="l" defTabSz="909638" rtl="0" fontAlgn="base">
              <a:spcBef>
                <a:spcPct val="20000"/>
              </a:spcBef>
              <a:spcAft>
                <a:spcPct val="0"/>
              </a:spcAft>
              <a:buSzPct val="100000"/>
              <a:buChar char="•"/>
              <a:defRPr>
                <a:solidFill>
                  <a:schemeClr val="tx1"/>
                </a:solidFill>
                <a:latin typeface="Times New Roman" pitchFamily="18" charset="0"/>
                <a:cs typeface="+mn-cs"/>
              </a:defRPr>
            </a:lvl7pPr>
            <a:lvl8pPr marL="3267075" indent="-211138" algn="l" defTabSz="909638" rtl="0" fontAlgn="base">
              <a:spcBef>
                <a:spcPct val="20000"/>
              </a:spcBef>
              <a:spcAft>
                <a:spcPct val="0"/>
              </a:spcAft>
              <a:buSzPct val="100000"/>
              <a:buChar char="•"/>
              <a:defRPr>
                <a:solidFill>
                  <a:schemeClr val="tx1"/>
                </a:solidFill>
                <a:latin typeface="Times New Roman" pitchFamily="18" charset="0"/>
                <a:cs typeface="+mn-cs"/>
              </a:defRPr>
            </a:lvl8pPr>
            <a:lvl9pPr marL="3724275" indent="-211138" algn="l" defTabSz="909638" rtl="0" fontAlgn="base">
              <a:spcBef>
                <a:spcPct val="20000"/>
              </a:spcBef>
              <a:spcAft>
                <a:spcPct val="0"/>
              </a:spcAft>
              <a:buSzPct val="100000"/>
              <a:buChar char="•"/>
              <a:defRPr>
                <a:solidFill>
                  <a:schemeClr val="tx1"/>
                </a:solidFill>
                <a:latin typeface="Times New Roman" pitchFamily="18" charset="0"/>
                <a:cs typeface="+mn-cs"/>
              </a:defRPr>
            </a:lvl9pPr>
          </a:lstStyle>
          <a:p>
            <a:pPr marL="0" indent="0" eaLnBrk="1" hangingPunct="1">
              <a:buFont typeface="Arial" charset="0"/>
              <a:buNone/>
              <a:defRPr/>
            </a:pPr>
            <a:r>
              <a:rPr lang="en-US" sz="2400" dirty="0" smtClean="0">
                <a:solidFill>
                  <a:schemeClr val="accent5">
                    <a:lumMod val="50000"/>
                  </a:schemeClr>
                </a:solidFill>
              </a:rPr>
              <a:t>     </a:t>
            </a:r>
            <a:r>
              <a:rPr lang="en-US" sz="2400" dirty="0" smtClean="0"/>
              <a:t>Worst case</a:t>
            </a:r>
          </a:p>
          <a:p>
            <a:pPr lvl="1" eaLnBrk="1" hangingPunct="1">
              <a:buSzPct val="110000"/>
              <a:buFont typeface="Arial" pitchFamily="34" charset="0"/>
              <a:buChar char="−"/>
              <a:defRPr/>
            </a:pPr>
            <a:r>
              <a:rPr lang="en-US" sz="2000" dirty="0" smtClean="0"/>
              <a:t>(Almost) everyone is different</a:t>
            </a:r>
          </a:p>
          <a:p>
            <a:pPr lvl="2" eaLnBrk="1" hangingPunct="1">
              <a:buSzPct val="110000"/>
              <a:buFont typeface="Arial" pitchFamily="34" charset="0"/>
              <a:buChar char="−"/>
              <a:defRPr/>
            </a:pPr>
            <a:r>
              <a:rPr lang="en-US" sz="1600" dirty="0" smtClean="0"/>
              <a:t>Author de-dup</a:t>
            </a:r>
          </a:p>
          <a:p>
            <a:pPr lvl="1" eaLnBrk="1" hangingPunct="1">
              <a:buSzPct val="110000"/>
              <a:buFont typeface="Arial" pitchFamily="34" charset="0"/>
              <a:buChar char="−"/>
              <a:defRPr/>
            </a:pPr>
            <a:r>
              <a:rPr lang="en-US" sz="2000" dirty="0"/>
              <a:t>k</a:t>
            </a:r>
            <a:r>
              <a:rPr lang="en-US" sz="2000" dirty="0" smtClean="0"/>
              <a:t>(k-1)/2 steps</a:t>
            </a:r>
          </a:p>
          <a:p>
            <a:pPr lvl="1" eaLnBrk="1" hangingPunct="1">
              <a:buSzPct val="110000"/>
              <a:buFont typeface="Arial" pitchFamily="34" charset="0"/>
              <a:buChar char="−"/>
              <a:defRPr/>
            </a:pPr>
            <a:r>
              <a:rPr lang="en-US" sz="2000" dirty="0" smtClean="0"/>
              <a:t>O(k</a:t>
            </a:r>
            <a:r>
              <a:rPr lang="en-US" sz="2000" baseline="30000" dirty="0" smtClean="0"/>
              <a:t>2</a:t>
            </a:r>
            <a:r>
              <a:rPr lang="en-US" sz="2000" dirty="0" smtClean="0"/>
              <a:t>)</a:t>
            </a:r>
          </a:p>
          <a:p>
            <a:pPr lvl="1" eaLnBrk="1" hangingPunct="1">
              <a:buSzPct val="110000"/>
              <a:buFont typeface="Arial" pitchFamily="34" charset="0"/>
              <a:buChar char="−"/>
              <a:defRPr/>
            </a:pPr>
            <a:endParaRPr lang="en-US" sz="2000" i="1" dirty="0" smtClean="0">
              <a:solidFill>
                <a:srgbClr val="7F7F7F"/>
              </a:solidFill>
            </a:endParaRPr>
          </a:p>
        </p:txBody>
      </p:sp>
      <p:sp>
        <p:nvSpPr>
          <p:cNvPr id="5" name="TextBox 4"/>
          <p:cNvSpPr txBox="1"/>
          <p:nvPr/>
        </p:nvSpPr>
        <p:spPr>
          <a:xfrm>
            <a:off x="5943600" y="5117068"/>
            <a:ext cx="2133600" cy="369332"/>
          </a:xfrm>
          <a:prstGeom prst="rect">
            <a:avLst/>
          </a:prstGeom>
          <a:noFill/>
        </p:spPr>
        <p:txBody>
          <a:bodyPr wrap="square" rtlCol="0">
            <a:spAutoFit/>
          </a:bodyPr>
          <a:lstStyle/>
          <a:p>
            <a:r>
              <a:rPr lang="en-US" dirty="0" smtClean="0"/>
              <a:t>Block of size k</a:t>
            </a:r>
            <a:endParaRPr lang="en-US" dirty="0"/>
          </a:p>
        </p:txBody>
      </p:sp>
    </p:spTree>
    <p:extLst>
      <p:ext uri="{BB962C8B-B14F-4D97-AF65-F5344CB8AC3E}">
        <p14:creationId xmlns:p14="http://schemas.microsoft.com/office/powerpoint/2010/main" val="33517598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of Hash-</a:t>
            </a:r>
            <a:r>
              <a:rPr lang="en-US" dirty="0"/>
              <a:t>B</a:t>
            </a:r>
            <a:r>
              <a:rPr lang="en-US" dirty="0" smtClean="0"/>
              <a:t>ased Blocking</a:t>
            </a:r>
            <a:endParaRPr lang="en-US" dirty="0"/>
          </a:p>
        </p:txBody>
      </p:sp>
      <p:sp>
        <p:nvSpPr>
          <p:cNvPr id="3" name="Content Placeholder 2"/>
          <p:cNvSpPr>
            <a:spLocks noGrp="1"/>
          </p:cNvSpPr>
          <p:nvPr>
            <p:ph idx="1"/>
          </p:nvPr>
        </p:nvSpPr>
        <p:spPr/>
        <p:txBody>
          <a:bodyPr/>
          <a:lstStyle/>
          <a:p>
            <a:r>
              <a:rPr lang="en-US" dirty="0"/>
              <a:t>Complexity of applying blocking </a:t>
            </a:r>
          </a:p>
          <a:p>
            <a:pPr lvl="1"/>
            <a:r>
              <a:rPr lang="en-US" b="1" dirty="0"/>
              <a:t>O(n</a:t>
            </a:r>
            <a:r>
              <a:rPr lang="en-US" b="1" dirty="0" smtClean="0"/>
              <a:t>)</a:t>
            </a:r>
            <a:r>
              <a:rPr lang="en-US" dirty="0" smtClean="0"/>
              <a:t>, where </a:t>
            </a:r>
            <a:r>
              <a:rPr lang="en-US" b="1" dirty="0" smtClean="0"/>
              <a:t>n = |R| </a:t>
            </a:r>
            <a:endParaRPr lang="en-US" dirty="0"/>
          </a:p>
          <a:p>
            <a:r>
              <a:rPr lang="en-US" dirty="0" smtClean="0"/>
              <a:t>Complexity of applying ER after blocking</a:t>
            </a:r>
          </a:p>
          <a:p>
            <a:pPr lvl="1"/>
            <a:r>
              <a:rPr lang="en-US" dirty="0" smtClean="0"/>
              <a:t>Resolve each block separately</a:t>
            </a:r>
          </a:p>
          <a:p>
            <a:pPr lvl="2"/>
            <a:r>
              <a:rPr lang="en-US" dirty="0" smtClean="0"/>
              <a:t>Let size of a block be </a:t>
            </a:r>
            <a:r>
              <a:rPr lang="en-US" b="1" dirty="0" smtClean="0"/>
              <a:t>k</a:t>
            </a:r>
          </a:p>
          <a:p>
            <a:pPr lvl="1"/>
            <a:r>
              <a:rPr lang="en-US" b="1" dirty="0" smtClean="0"/>
              <a:t>Worst case:</a:t>
            </a:r>
            <a:r>
              <a:rPr lang="en-US" dirty="0" smtClean="0"/>
              <a:t> every object is different in a block </a:t>
            </a:r>
            <a:r>
              <a:rPr lang="en-US" b="1" dirty="0" smtClean="0"/>
              <a:t>O(k</a:t>
            </a:r>
            <a:r>
              <a:rPr lang="en-US" b="1" baseline="30000" dirty="0" smtClean="0"/>
              <a:t>2</a:t>
            </a:r>
            <a:r>
              <a:rPr lang="en-US" b="1" dirty="0" smtClean="0"/>
              <a:t>)</a:t>
            </a:r>
          </a:p>
          <a:p>
            <a:pPr lvl="1"/>
            <a:r>
              <a:rPr lang="en-US" b="1" dirty="0" smtClean="0"/>
              <a:t>Best case:</a:t>
            </a:r>
            <a:r>
              <a:rPr lang="en-US" dirty="0" smtClean="0"/>
              <a:t> almost all objects co-refer in the block </a:t>
            </a:r>
            <a:r>
              <a:rPr lang="en-US" b="1" dirty="0" err="1" smtClean="0"/>
              <a:t>Θ</a:t>
            </a:r>
            <a:r>
              <a:rPr lang="en-US" b="1" dirty="0" smtClean="0"/>
              <a:t>(k)</a:t>
            </a:r>
          </a:p>
          <a:p>
            <a:r>
              <a:rPr lang="en-US" dirty="0" smtClean="0"/>
              <a:t>Overall complexity of ER after blocking</a:t>
            </a:r>
          </a:p>
          <a:p>
            <a:pPr lvl="1"/>
            <a:r>
              <a:rPr lang="en-US" dirty="0" smtClean="0"/>
              <a:t>Assume </a:t>
            </a:r>
            <a:r>
              <a:rPr lang="en-US" b="1" dirty="0" smtClean="0"/>
              <a:t>R</a:t>
            </a:r>
            <a:r>
              <a:rPr lang="en-US" dirty="0" smtClean="0"/>
              <a:t> is split into </a:t>
            </a:r>
            <a:r>
              <a:rPr lang="en-US" b="1" dirty="0" smtClean="0"/>
              <a:t>|R|/k</a:t>
            </a:r>
            <a:r>
              <a:rPr lang="en-US" dirty="0" smtClean="0"/>
              <a:t> blocks of size </a:t>
            </a:r>
            <a:r>
              <a:rPr lang="en-US" b="1" dirty="0" smtClean="0"/>
              <a:t>k</a:t>
            </a:r>
          </a:p>
          <a:p>
            <a:pPr lvl="1"/>
            <a:r>
              <a:rPr lang="en-US" b="1" dirty="0" smtClean="0"/>
              <a:t>Worst case:</a:t>
            </a:r>
            <a:r>
              <a:rPr lang="en-US" dirty="0" smtClean="0"/>
              <a:t> </a:t>
            </a:r>
            <a:r>
              <a:rPr lang="en-US" b="1" dirty="0" smtClean="0"/>
              <a:t>|R|/k * k * (k-1)/2 = O(|R| * k)</a:t>
            </a:r>
          </a:p>
          <a:p>
            <a:pPr lvl="1"/>
            <a:r>
              <a:rPr lang="en-US" b="1" dirty="0" smtClean="0"/>
              <a:t>Best case:</a:t>
            </a:r>
            <a:r>
              <a:rPr lang="en-US" dirty="0" smtClean="0"/>
              <a:t>  </a:t>
            </a:r>
            <a:r>
              <a:rPr lang="en-US" dirty="0" smtClean="0">
                <a:solidFill>
                  <a:srgbClr val="0000FF"/>
                </a:solidFill>
              </a:rPr>
              <a:t>|R|/k </a:t>
            </a:r>
            <a:r>
              <a:rPr lang="en-US" dirty="0" err="1">
                <a:solidFill>
                  <a:srgbClr val="0000FF"/>
                </a:solidFill>
              </a:rPr>
              <a:t>Θ</a:t>
            </a:r>
            <a:r>
              <a:rPr lang="en-US" dirty="0">
                <a:solidFill>
                  <a:srgbClr val="0000FF"/>
                </a:solidFill>
              </a:rPr>
              <a:t>(k</a:t>
            </a:r>
            <a:r>
              <a:rPr lang="en-US" dirty="0" smtClean="0">
                <a:solidFill>
                  <a:srgbClr val="0000FF"/>
                </a:solidFill>
              </a:rPr>
              <a:t>) = </a:t>
            </a:r>
            <a:r>
              <a:rPr lang="en-US" dirty="0" err="1">
                <a:solidFill>
                  <a:srgbClr val="0000FF"/>
                </a:solidFill>
              </a:rPr>
              <a:t>Θ</a:t>
            </a:r>
            <a:r>
              <a:rPr lang="en-US" dirty="0">
                <a:solidFill>
                  <a:srgbClr val="0000FF"/>
                </a:solidFill>
              </a:rPr>
              <a:t> (</a:t>
            </a:r>
            <a:r>
              <a:rPr lang="en-US" dirty="0" smtClean="0">
                <a:solidFill>
                  <a:srgbClr val="0000FF"/>
                </a:solidFill>
              </a:rPr>
              <a:t>|R|) linear complexity!!!</a:t>
            </a:r>
          </a:p>
          <a:p>
            <a:pPr lvl="2"/>
            <a:r>
              <a:rPr lang="en-US" dirty="0" smtClean="0">
                <a:solidFill>
                  <a:srgbClr val="0000FF"/>
                </a:solidFill>
              </a:rPr>
              <a:t>Your domain might be such that ER is easy &amp; fast for it</a:t>
            </a:r>
          </a:p>
          <a:p>
            <a:pPr lvl="2"/>
            <a:r>
              <a:rPr lang="en-US" dirty="0">
                <a:solidFill>
                  <a:srgbClr val="0000FF"/>
                </a:solidFill>
              </a:rPr>
              <a:t>Can de-dup </a:t>
            </a:r>
            <a:r>
              <a:rPr lang="en-US" dirty="0" smtClean="0">
                <a:solidFill>
                  <a:srgbClr val="0000FF"/>
                </a:solidFill>
              </a:rPr>
              <a:t>10</a:t>
            </a:r>
            <a:r>
              <a:rPr lang="en-US" baseline="30000" dirty="0" smtClean="0">
                <a:solidFill>
                  <a:srgbClr val="0000FF"/>
                </a:solidFill>
              </a:rPr>
              <a:t>9 </a:t>
            </a:r>
            <a:r>
              <a:rPr lang="en-US" dirty="0" smtClean="0">
                <a:solidFill>
                  <a:srgbClr val="0000FF"/>
                </a:solidFill>
              </a:rPr>
              <a:t>papers even on this notebook</a:t>
            </a:r>
            <a:endParaRPr lang="en-US" dirty="0">
              <a:solidFill>
                <a:srgbClr val="0000FF"/>
              </a:solidFill>
            </a:endParaRPr>
          </a:p>
        </p:txBody>
      </p:sp>
      <p:sp>
        <p:nvSpPr>
          <p:cNvPr id="4" name="Slide Number Placeholder 3"/>
          <p:cNvSpPr>
            <a:spLocks noGrp="1"/>
          </p:cNvSpPr>
          <p:nvPr>
            <p:ph type="sldNum" sz="quarter" idx="12"/>
          </p:nvPr>
        </p:nvSpPr>
        <p:spPr/>
        <p:txBody>
          <a:bodyPr/>
          <a:lstStyle/>
          <a:p>
            <a:pPr>
              <a:defRPr/>
            </a:pPr>
            <a:fld id="{787744DA-1AC4-47F8-8183-2E87CCDDC13F}" type="slidenum">
              <a:rPr lang="en-US" altLang="en-US" smtClean="0"/>
              <a:pPr>
                <a:defRPr/>
              </a:pPr>
              <a:t>48</a:t>
            </a:fld>
            <a:endParaRPr lang="en-US" altLang="en-US"/>
          </a:p>
        </p:txBody>
      </p:sp>
    </p:spTree>
    <p:extLst>
      <p:ext uri="{BB962C8B-B14F-4D97-AF65-F5344CB8AC3E}">
        <p14:creationId xmlns:p14="http://schemas.microsoft.com/office/powerpoint/2010/main" val="8626680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a:t>
            </a:r>
            <a:r>
              <a:rPr lang="en-US" dirty="0"/>
              <a:t>B</a:t>
            </a:r>
            <a:r>
              <a:rPr lang="en-US" dirty="0" smtClean="0"/>
              <a:t>ased Blocking</a:t>
            </a:r>
            <a:endParaRPr lang="en-US" dirty="0"/>
          </a:p>
        </p:txBody>
      </p:sp>
      <p:sp>
        <p:nvSpPr>
          <p:cNvPr id="4" name="Slide Number Placeholder 3"/>
          <p:cNvSpPr>
            <a:spLocks noGrp="1"/>
          </p:cNvSpPr>
          <p:nvPr>
            <p:ph type="sldNum" sz="quarter" idx="12"/>
          </p:nvPr>
        </p:nvSpPr>
        <p:spPr/>
        <p:txBody>
          <a:bodyPr/>
          <a:lstStyle/>
          <a:p>
            <a:pPr>
              <a:defRPr/>
            </a:pPr>
            <a:fld id="{787744DA-1AC4-47F8-8183-2E87CCDDC13F}" type="slidenum">
              <a:rPr lang="en-US" altLang="en-US" smtClean="0"/>
              <a:pPr>
                <a:defRPr/>
              </a:pPr>
              <a:t>49</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4078230849"/>
              </p:ext>
            </p:extLst>
          </p:nvPr>
        </p:nvGraphicFramePr>
        <p:xfrm>
          <a:off x="533400" y="2526268"/>
          <a:ext cx="1090218" cy="2194560"/>
        </p:xfrm>
        <a:graphic>
          <a:graphicData uri="http://schemas.openxmlformats.org/drawingml/2006/table">
            <a:tbl>
              <a:tblPr firstRow="1" bandRow="1">
                <a:tableStyleId>{5C22544A-7EE6-4342-B048-85BDC9FD1C3A}</a:tableStyleId>
              </a:tblPr>
              <a:tblGrid>
                <a:gridCol w="881938"/>
                <a:gridCol w="208280"/>
              </a:tblGrid>
              <a:tr h="243840">
                <a:tc>
                  <a:txBody>
                    <a:bodyPr/>
                    <a:lstStyle/>
                    <a:p>
                      <a:r>
                        <a:rPr lang="en-US" dirty="0" smtClean="0"/>
                        <a:t>Aaaa3</a:t>
                      </a:r>
                      <a:endParaRPr lang="en-US" dirty="0"/>
                    </a:p>
                  </a:txBody>
                  <a:tcPr/>
                </a:tc>
                <a:tc>
                  <a:txBody>
                    <a:bodyPr/>
                    <a:lstStyle/>
                    <a:p>
                      <a:endParaRPr lang="en-US" dirty="0"/>
                    </a:p>
                  </a:txBody>
                  <a:tcPr/>
                </a:tc>
              </a:tr>
              <a:tr h="243840">
                <a:tc>
                  <a:txBody>
                    <a:bodyPr/>
                    <a:lstStyle/>
                    <a:p>
                      <a:r>
                        <a:rPr lang="en-US" dirty="0" smtClean="0"/>
                        <a:t>Bbbb2</a:t>
                      </a:r>
                      <a:endParaRPr lang="en-US" dirty="0"/>
                    </a:p>
                  </a:txBody>
                  <a:tcPr/>
                </a:tc>
                <a:tc>
                  <a:txBody>
                    <a:bodyPr/>
                    <a:lstStyle/>
                    <a:p>
                      <a:endParaRPr lang="en-US" dirty="0"/>
                    </a:p>
                  </a:txBody>
                  <a:tcPr/>
                </a:tc>
              </a:tr>
              <a:tr h="243840">
                <a:tc>
                  <a:txBody>
                    <a:bodyPr/>
                    <a:lstStyle/>
                    <a:p>
                      <a:r>
                        <a:rPr lang="en-US" dirty="0" smtClean="0"/>
                        <a:t>Cccc1</a:t>
                      </a:r>
                      <a:endParaRPr lang="en-US" dirty="0"/>
                    </a:p>
                  </a:txBody>
                  <a:tcPr/>
                </a:tc>
                <a:tc>
                  <a:txBody>
                    <a:bodyPr/>
                    <a:lstStyle/>
                    <a:p>
                      <a:endParaRPr lang="en-US" dirty="0"/>
                    </a:p>
                  </a:txBody>
                  <a:tcPr/>
                </a:tc>
              </a:tr>
              <a:tr h="243840">
                <a:tc>
                  <a:txBody>
                    <a:bodyPr/>
                    <a:lstStyle/>
                    <a:p>
                      <a:r>
                        <a:rPr lang="en-US" dirty="0" smtClean="0"/>
                        <a:t>Xaaa3</a:t>
                      </a:r>
                      <a:endParaRPr lang="en-US" dirty="0"/>
                    </a:p>
                  </a:txBody>
                  <a:tcPr/>
                </a:tc>
                <a:tc>
                  <a:txBody>
                    <a:bodyPr/>
                    <a:lstStyle/>
                    <a:p>
                      <a:endParaRPr lang="en-US" dirty="0"/>
                    </a:p>
                  </a:txBody>
                  <a:tcPr/>
                </a:tc>
              </a:tr>
              <a:tr h="243840">
                <a:tc>
                  <a:txBody>
                    <a:bodyPr/>
                    <a:lstStyle/>
                    <a:p>
                      <a:r>
                        <a:rPr lang="en-US" dirty="0" smtClean="0"/>
                        <a:t>Dddd4</a:t>
                      </a:r>
                      <a:endParaRPr lang="en-US" dirty="0"/>
                    </a:p>
                  </a:txBody>
                  <a:tcPr/>
                </a:tc>
                <a:tc>
                  <a:txBody>
                    <a:bodyPr/>
                    <a:lstStyle/>
                    <a:p>
                      <a:endParaRPr lang="en-US" dirty="0"/>
                    </a:p>
                  </a:txBody>
                  <a:tcPr/>
                </a:tc>
              </a:tr>
              <a:tr h="243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AXaa3</a:t>
                      </a:r>
                    </a:p>
                  </a:txBody>
                  <a:tcPr/>
                </a:tc>
                <a:tc>
                  <a:txBody>
                    <a:bodyPr/>
                    <a:lstStyle/>
                    <a:p>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750700748"/>
              </p:ext>
            </p:extLst>
          </p:nvPr>
        </p:nvGraphicFramePr>
        <p:xfrm>
          <a:off x="3124200" y="1295400"/>
          <a:ext cx="1143000" cy="2194560"/>
        </p:xfrm>
        <a:graphic>
          <a:graphicData uri="http://schemas.openxmlformats.org/drawingml/2006/table">
            <a:tbl>
              <a:tblPr firstRow="1" bandRow="1">
                <a:tableStyleId>{5C22544A-7EE6-4342-B048-85BDC9FD1C3A}</a:tableStyleId>
              </a:tblPr>
              <a:tblGrid>
                <a:gridCol w="889108"/>
                <a:gridCol w="253892"/>
              </a:tblGrid>
              <a:tr h="243840">
                <a:tc>
                  <a:txBody>
                    <a:bodyPr/>
                    <a:lstStyle/>
                    <a:p>
                      <a:r>
                        <a:rPr lang="en-US" dirty="0" smtClean="0"/>
                        <a:t>Aaaa3</a:t>
                      </a:r>
                      <a:endParaRPr lang="en-US" dirty="0"/>
                    </a:p>
                  </a:txBody>
                  <a:tcPr/>
                </a:tc>
                <a:tc>
                  <a:txBody>
                    <a:bodyPr/>
                    <a:lstStyle/>
                    <a:p>
                      <a:endParaRPr lang="en-US" dirty="0"/>
                    </a:p>
                  </a:txBody>
                  <a:tcPr/>
                </a:tc>
              </a:tr>
              <a:tr h="243840">
                <a:tc>
                  <a:txBody>
                    <a:bodyPr/>
                    <a:lstStyle/>
                    <a:p>
                      <a:r>
                        <a:rPr lang="en-US" dirty="0" smtClean="0"/>
                        <a:t>AXaa3</a:t>
                      </a:r>
                      <a:endParaRPr lang="en-US" dirty="0"/>
                    </a:p>
                  </a:txBody>
                  <a:tcPr/>
                </a:tc>
                <a:tc>
                  <a:txBody>
                    <a:bodyPr/>
                    <a:lstStyle/>
                    <a:p>
                      <a:endParaRPr lang="en-US" dirty="0"/>
                    </a:p>
                  </a:txBody>
                  <a:tcPr/>
                </a:tc>
              </a:tr>
              <a:tr h="243840">
                <a:tc>
                  <a:txBody>
                    <a:bodyPr/>
                    <a:lstStyle/>
                    <a:p>
                      <a:r>
                        <a:rPr lang="en-US" dirty="0" smtClean="0"/>
                        <a:t>Bbbb2</a:t>
                      </a:r>
                      <a:endParaRPr lang="en-US" dirty="0"/>
                    </a:p>
                  </a:txBody>
                  <a:tcPr/>
                </a:tc>
                <a:tc>
                  <a:txBody>
                    <a:bodyPr/>
                    <a:lstStyle/>
                    <a:p>
                      <a:endParaRPr lang="en-US" dirty="0"/>
                    </a:p>
                  </a:txBody>
                  <a:tcPr/>
                </a:tc>
              </a:tr>
              <a:tr h="243840">
                <a:tc>
                  <a:txBody>
                    <a:bodyPr/>
                    <a:lstStyle/>
                    <a:p>
                      <a:r>
                        <a:rPr lang="en-US" dirty="0" smtClean="0"/>
                        <a:t>Cccc1</a:t>
                      </a:r>
                      <a:endParaRPr lang="en-US" dirty="0"/>
                    </a:p>
                  </a:txBody>
                  <a:tcPr/>
                </a:tc>
                <a:tc>
                  <a:txBody>
                    <a:bodyPr/>
                    <a:lstStyle/>
                    <a:p>
                      <a:endParaRPr lang="en-US" dirty="0"/>
                    </a:p>
                  </a:txBody>
                  <a:tcPr/>
                </a:tc>
              </a:tr>
              <a:tr h="243840">
                <a:tc>
                  <a:txBody>
                    <a:bodyPr/>
                    <a:lstStyle/>
                    <a:p>
                      <a:r>
                        <a:rPr lang="en-US" dirty="0" smtClean="0"/>
                        <a:t>Dddd4</a:t>
                      </a:r>
                      <a:endParaRPr lang="en-US" dirty="0"/>
                    </a:p>
                  </a:txBody>
                  <a:tcPr/>
                </a:tc>
                <a:tc>
                  <a:txBody>
                    <a:bodyPr/>
                    <a:lstStyle/>
                    <a:p>
                      <a:endParaRPr lang="en-US" dirty="0"/>
                    </a:p>
                  </a:txBody>
                  <a:tcPr/>
                </a:tc>
              </a:tr>
              <a:tr h="243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Xaaa3</a:t>
                      </a:r>
                    </a:p>
                  </a:txBody>
                  <a:tcPr/>
                </a:tc>
                <a:tc>
                  <a:txBody>
                    <a:bodyPr/>
                    <a:lstStyle/>
                    <a:p>
                      <a:endParaRPr lang="en-US" dirty="0"/>
                    </a:p>
                  </a:txBody>
                  <a:tcPr/>
                </a:tc>
              </a:tr>
            </a:tbl>
          </a:graphicData>
        </a:graphic>
      </p:graphicFrame>
      <p:sp>
        <p:nvSpPr>
          <p:cNvPr id="7" name="TextBox 6"/>
          <p:cNvSpPr txBox="1"/>
          <p:nvPr/>
        </p:nvSpPr>
        <p:spPr>
          <a:xfrm>
            <a:off x="2895600" y="838200"/>
            <a:ext cx="1676400" cy="369332"/>
          </a:xfrm>
          <a:prstGeom prst="rect">
            <a:avLst/>
          </a:prstGeom>
          <a:noFill/>
        </p:spPr>
        <p:txBody>
          <a:bodyPr wrap="square" rtlCol="0">
            <a:spAutoFit/>
          </a:bodyPr>
          <a:lstStyle/>
          <a:p>
            <a:r>
              <a:rPr lang="en-US" dirty="0" smtClean="0"/>
              <a:t>Sorted data</a:t>
            </a:r>
            <a:endParaRPr lang="en-US" dirty="0"/>
          </a:p>
        </p:txBody>
      </p:sp>
      <p:sp>
        <p:nvSpPr>
          <p:cNvPr id="11" name="TextBox 10"/>
          <p:cNvSpPr txBox="1"/>
          <p:nvPr/>
        </p:nvSpPr>
        <p:spPr>
          <a:xfrm>
            <a:off x="457200" y="2133600"/>
            <a:ext cx="1219200" cy="369332"/>
          </a:xfrm>
          <a:prstGeom prst="rect">
            <a:avLst/>
          </a:prstGeom>
          <a:noFill/>
        </p:spPr>
        <p:txBody>
          <a:bodyPr wrap="square" rtlCol="0">
            <a:spAutoFit/>
          </a:bodyPr>
          <a:lstStyle/>
          <a:p>
            <a:pPr algn="ctr"/>
            <a:r>
              <a:rPr lang="en-US" dirty="0" smtClean="0"/>
              <a:t>Raw data</a:t>
            </a:r>
            <a:endParaRPr lang="en-US" dirty="0"/>
          </a:p>
        </p:txBody>
      </p:sp>
      <p:sp>
        <p:nvSpPr>
          <p:cNvPr id="12" name="Oval 11"/>
          <p:cNvSpPr/>
          <p:nvPr/>
        </p:nvSpPr>
        <p:spPr bwMode="auto">
          <a:xfrm>
            <a:off x="2438400" y="1295400"/>
            <a:ext cx="2362200" cy="762000"/>
          </a:xfrm>
          <a:prstGeom prst="ellipse">
            <a:avLst/>
          </a:prstGeom>
          <a:noFill/>
          <a:ln w="44450" cap="flat" cmpd="sng" algn="ctr">
            <a:solidFill>
              <a:srgbClr val="FF0000"/>
            </a:solidFill>
            <a:prstDash val="solid"/>
            <a:round/>
            <a:headEnd type="none" w="med" len="med"/>
            <a:tailEnd type="none" w="med" len="med"/>
          </a:ln>
          <a:effectLst/>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Oval 12"/>
          <p:cNvSpPr/>
          <p:nvPr/>
        </p:nvSpPr>
        <p:spPr bwMode="auto">
          <a:xfrm>
            <a:off x="2819400" y="3200400"/>
            <a:ext cx="1600200" cy="304800"/>
          </a:xfrm>
          <a:prstGeom prst="ellipse">
            <a:avLst/>
          </a:prstGeom>
          <a:noFill/>
          <a:ln w="44450" cap="flat" cmpd="sng" algn="ctr">
            <a:solidFill>
              <a:srgbClr val="FF0000"/>
            </a:solidFill>
            <a:prstDash val="solid"/>
            <a:round/>
            <a:headEnd type="none" w="med" len="med"/>
            <a:tailEnd type="none" w="med" len="med"/>
          </a:ln>
          <a:effectLst/>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3476099105"/>
              </p:ext>
            </p:extLst>
          </p:nvPr>
        </p:nvGraphicFramePr>
        <p:xfrm>
          <a:off x="3124200" y="4358640"/>
          <a:ext cx="1090218" cy="2194560"/>
        </p:xfrm>
        <a:graphic>
          <a:graphicData uri="http://schemas.openxmlformats.org/drawingml/2006/table">
            <a:tbl>
              <a:tblPr firstRow="1" bandRow="1">
                <a:tableStyleId>{5C22544A-7EE6-4342-B048-85BDC9FD1C3A}</a:tableStyleId>
              </a:tblPr>
              <a:tblGrid>
                <a:gridCol w="881938"/>
                <a:gridCol w="208280"/>
              </a:tblGrid>
              <a:tr h="243840">
                <a:tc>
                  <a:txBody>
                    <a:bodyPr/>
                    <a:lstStyle/>
                    <a:p>
                      <a:r>
                        <a:rPr lang="en-US" dirty="0" smtClean="0"/>
                        <a:t>Cccc1</a:t>
                      </a:r>
                      <a:endParaRPr lang="en-US" dirty="0"/>
                    </a:p>
                  </a:txBody>
                  <a:tcPr/>
                </a:tc>
                <a:tc>
                  <a:txBody>
                    <a:bodyPr/>
                    <a:lstStyle/>
                    <a:p>
                      <a:endParaRPr lang="en-US" dirty="0"/>
                    </a:p>
                  </a:txBody>
                  <a:tcPr/>
                </a:tc>
              </a:tr>
              <a:tr h="243840">
                <a:tc>
                  <a:txBody>
                    <a:bodyPr/>
                    <a:lstStyle/>
                    <a:p>
                      <a:r>
                        <a:rPr lang="en-US" dirty="0" smtClean="0"/>
                        <a:t>Bbbb2</a:t>
                      </a:r>
                      <a:endParaRPr lang="en-US" dirty="0"/>
                    </a:p>
                  </a:txBody>
                  <a:tcPr/>
                </a:tc>
                <a:tc>
                  <a:txBody>
                    <a:bodyPr/>
                    <a:lstStyle/>
                    <a:p>
                      <a:endParaRPr lang="en-US" dirty="0"/>
                    </a:p>
                  </a:txBody>
                  <a:tcPr/>
                </a:tc>
              </a:tr>
              <a:tr h="243840">
                <a:tc>
                  <a:txBody>
                    <a:bodyPr/>
                    <a:lstStyle/>
                    <a:p>
                      <a:r>
                        <a:rPr lang="en-US" dirty="0" smtClean="0"/>
                        <a:t>Aaaa3</a:t>
                      </a:r>
                      <a:endParaRPr lang="en-US" dirty="0"/>
                    </a:p>
                  </a:txBody>
                  <a:tcPr/>
                </a:tc>
                <a:tc>
                  <a:txBody>
                    <a:bodyPr/>
                    <a:lstStyle/>
                    <a:p>
                      <a:endParaRPr lang="en-US" dirty="0"/>
                    </a:p>
                  </a:txBody>
                  <a:tcPr/>
                </a:tc>
              </a:tr>
              <a:tr h="243840">
                <a:tc>
                  <a:txBody>
                    <a:bodyPr/>
                    <a:lstStyle/>
                    <a:p>
                      <a:r>
                        <a:rPr lang="en-US" dirty="0" smtClean="0"/>
                        <a:t>Xaaa3</a:t>
                      </a:r>
                      <a:endParaRPr lang="en-US" dirty="0"/>
                    </a:p>
                  </a:txBody>
                  <a:tcPr/>
                </a:tc>
                <a:tc>
                  <a:txBody>
                    <a:bodyPr/>
                    <a:lstStyle/>
                    <a:p>
                      <a:endParaRPr lang="en-US" dirty="0"/>
                    </a:p>
                  </a:txBody>
                  <a:tcPr/>
                </a:tc>
              </a:tr>
              <a:tr h="243840">
                <a:tc>
                  <a:txBody>
                    <a:bodyPr/>
                    <a:lstStyle/>
                    <a:p>
                      <a:r>
                        <a:rPr lang="en-US" dirty="0" smtClean="0"/>
                        <a:t>AXaa3</a:t>
                      </a:r>
                      <a:endParaRPr lang="en-US" dirty="0"/>
                    </a:p>
                  </a:txBody>
                  <a:tcPr/>
                </a:tc>
                <a:tc>
                  <a:txBody>
                    <a:bodyPr/>
                    <a:lstStyle/>
                    <a:p>
                      <a:endParaRPr lang="en-US" dirty="0"/>
                    </a:p>
                  </a:txBody>
                  <a:tcPr/>
                </a:tc>
              </a:tr>
              <a:tr h="243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Dddd4</a:t>
                      </a:r>
                    </a:p>
                  </a:txBody>
                  <a:tcPr/>
                </a:tc>
                <a:tc>
                  <a:txBody>
                    <a:bodyPr/>
                    <a:lstStyle/>
                    <a:p>
                      <a:endParaRPr lang="en-US" dirty="0"/>
                    </a:p>
                  </a:txBody>
                  <a:tcPr/>
                </a:tc>
              </a:tr>
            </a:tbl>
          </a:graphicData>
        </a:graphic>
      </p:graphicFrame>
      <p:sp>
        <p:nvSpPr>
          <p:cNvPr id="15" name="TextBox 14"/>
          <p:cNvSpPr txBox="1"/>
          <p:nvPr/>
        </p:nvSpPr>
        <p:spPr>
          <a:xfrm>
            <a:off x="2590800" y="3977640"/>
            <a:ext cx="2514600" cy="369332"/>
          </a:xfrm>
          <a:prstGeom prst="rect">
            <a:avLst/>
          </a:prstGeom>
          <a:noFill/>
        </p:spPr>
        <p:txBody>
          <a:bodyPr wrap="square" rtlCol="0">
            <a:spAutoFit/>
          </a:bodyPr>
          <a:lstStyle/>
          <a:p>
            <a:r>
              <a:rPr lang="en-US" dirty="0" smtClean="0"/>
              <a:t>Sorted inversed data</a:t>
            </a:r>
            <a:endParaRPr lang="en-US" dirty="0"/>
          </a:p>
        </p:txBody>
      </p:sp>
      <p:sp>
        <p:nvSpPr>
          <p:cNvPr id="17" name="Oval 16"/>
          <p:cNvSpPr/>
          <p:nvPr/>
        </p:nvSpPr>
        <p:spPr bwMode="auto">
          <a:xfrm>
            <a:off x="2438400" y="5120640"/>
            <a:ext cx="2362200" cy="1066800"/>
          </a:xfrm>
          <a:prstGeom prst="ellipse">
            <a:avLst/>
          </a:prstGeom>
          <a:noFill/>
          <a:ln w="44450" cap="flat" cmpd="sng" algn="ctr">
            <a:solidFill>
              <a:srgbClr val="FF0000"/>
            </a:solidFill>
            <a:prstDash val="solid"/>
            <a:round/>
            <a:headEnd type="none" w="med" len="med"/>
            <a:tailEnd type="none" w="med" len="med"/>
          </a:ln>
          <a:effectLst/>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AutoShape 15"/>
          <p:cNvSpPr>
            <a:spLocks noChangeArrowheads="1"/>
          </p:cNvSpPr>
          <p:nvPr/>
        </p:nvSpPr>
        <p:spPr bwMode="auto">
          <a:xfrm rot="20047247">
            <a:off x="1940080" y="2449823"/>
            <a:ext cx="838200" cy="381000"/>
          </a:xfrm>
          <a:prstGeom prst="rightArrow">
            <a:avLst>
              <a:gd name="adj1" fmla="val 50000"/>
              <a:gd name="adj2" fmla="val 59000"/>
            </a:avLst>
          </a:prstGeom>
          <a:solidFill>
            <a:srgbClr val="FF0000"/>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eaLnBrk="0" hangingPunct="0">
              <a:defRPr/>
            </a:pPr>
            <a:endParaRPr lang="en-US">
              <a:effectLst>
                <a:outerShdw blurRad="38100" dist="38100" dir="2700000" algn="tl">
                  <a:srgbClr val="000000">
                    <a:alpha val="43137"/>
                  </a:srgbClr>
                </a:outerShdw>
              </a:effectLst>
              <a:latin typeface="+mn-lt"/>
            </a:endParaRPr>
          </a:p>
        </p:txBody>
      </p:sp>
      <p:sp>
        <p:nvSpPr>
          <p:cNvPr id="19" name="AutoShape 15"/>
          <p:cNvSpPr>
            <a:spLocks noChangeArrowheads="1"/>
          </p:cNvSpPr>
          <p:nvPr/>
        </p:nvSpPr>
        <p:spPr bwMode="auto">
          <a:xfrm rot="1309442">
            <a:off x="1941873" y="4373632"/>
            <a:ext cx="838200" cy="381000"/>
          </a:xfrm>
          <a:prstGeom prst="rightArrow">
            <a:avLst>
              <a:gd name="adj1" fmla="val 50000"/>
              <a:gd name="adj2" fmla="val 59000"/>
            </a:avLst>
          </a:prstGeom>
          <a:solidFill>
            <a:srgbClr val="FF0000"/>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eaLnBrk="0" hangingPunct="0">
              <a:defRPr/>
            </a:pPr>
            <a:endParaRPr lang="en-US">
              <a:effectLst>
                <a:outerShdw blurRad="38100" dist="38100" dir="2700000" algn="tl">
                  <a:srgbClr val="000000">
                    <a:alpha val="43137"/>
                  </a:srgbClr>
                </a:outerShdw>
              </a:effectLst>
              <a:latin typeface="+mn-lt"/>
            </a:endParaRPr>
          </a:p>
        </p:txBody>
      </p:sp>
      <p:sp>
        <p:nvSpPr>
          <p:cNvPr id="20" name="TextBox 19"/>
          <p:cNvSpPr txBox="1"/>
          <p:nvPr/>
        </p:nvSpPr>
        <p:spPr>
          <a:xfrm>
            <a:off x="5410200" y="1162883"/>
            <a:ext cx="3429000" cy="4247317"/>
          </a:xfrm>
          <a:prstGeom prst="rect">
            <a:avLst/>
          </a:prstGeom>
          <a:noFill/>
        </p:spPr>
        <p:txBody>
          <a:bodyPr wrap="square" rtlCol="0">
            <a:spAutoFit/>
          </a:bodyPr>
          <a:lstStyle/>
          <a:p>
            <a:r>
              <a:rPr lang="en-US" b="1" dirty="0" smtClean="0"/>
              <a:t>Sort:</a:t>
            </a:r>
            <a:r>
              <a:rPr lang="en-US" dirty="0" smtClean="0"/>
              <a:t> </a:t>
            </a:r>
          </a:p>
          <a:p>
            <a:r>
              <a:rPr lang="en-US" b="1" dirty="0" smtClean="0"/>
              <a:t>O(n)</a:t>
            </a:r>
            <a:r>
              <a:rPr lang="en-US" dirty="0" smtClean="0"/>
              <a:t> - radix sort</a:t>
            </a:r>
          </a:p>
          <a:p>
            <a:r>
              <a:rPr lang="en-US" b="1" dirty="0" smtClean="0"/>
              <a:t>O(n log n)</a:t>
            </a:r>
            <a:r>
              <a:rPr lang="en-US" dirty="0" smtClean="0"/>
              <a:t> – regular sort</a:t>
            </a:r>
          </a:p>
          <a:p>
            <a:endParaRPr lang="en-US" b="1" dirty="0"/>
          </a:p>
          <a:p>
            <a:r>
              <a:rPr lang="en-US" b="1" dirty="0" smtClean="0"/>
              <a:t>For each </a:t>
            </a:r>
            <a:r>
              <a:rPr lang="en-US" b="1" dirty="0" err="1" smtClean="0"/>
              <a:t>r_i</a:t>
            </a:r>
            <a:r>
              <a:rPr lang="en-US" b="1" dirty="0" smtClean="0"/>
              <a:t>:</a:t>
            </a:r>
          </a:p>
          <a:p>
            <a:pPr marL="285750" indent="-285750">
              <a:buFontTx/>
              <a:buChar char="-"/>
            </a:pPr>
            <a:r>
              <a:rPr lang="en-US" dirty="0" smtClean="0"/>
              <a:t>Compare with neighbors only</a:t>
            </a:r>
          </a:p>
          <a:p>
            <a:pPr marL="285750" indent="-285750">
              <a:buFontTx/>
              <a:buChar char="-"/>
            </a:pPr>
            <a:r>
              <a:rPr lang="en-US" dirty="0" smtClean="0"/>
              <a:t>Window of size </a:t>
            </a:r>
            <a:r>
              <a:rPr lang="en-US" b="1" dirty="0" smtClean="0"/>
              <a:t>k</a:t>
            </a:r>
            <a:r>
              <a:rPr lang="en-US" dirty="0" smtClean="0"/>
              <a:t> around </a:t>
            </a:r>
            <a:r>
              <a:rPr lang="en-US" b="1" dirty="0" err="1" smtClean="0"/>
              <a:t>r_i</a:t>
            </a:r>
            <a:endParaRPr lang="en-US" b="1" dirty="0" smtClean="0"/>
          </a:p>
          <a:p>
            <a:pPr marL="742950" lvl="1" indent="-285750">
              <a:buFontTx/>
              <a:buChar char="-"/>
            </a:pPr>
            <a:r>
              <a:rPr lang="en-US" b="1" dirty="0" smtClean="0"/>
              <a:t>O(|R|*k)</a:t>
            </a:r>
          </a:p>
          <a:p>
            <a:pPr marL="285750" indent="-285750">
              <a:buFontTx/>
              <a:buChar char="-"/>
            </a:pPr>
            <a:r>
              <a:rPr lang="en-US" dirty="0" smtClean="0"/>
              <a:t>Or dynamic window</a:t>
            </a:r>
          </a:p>
          <a:p>
            <a:endParaRPr lang="en-US" dirty="0"/>
          </a:p>
          <a:p>
            <a:r>
              <a:rPr lang="en-US" dirty="0" smtClean="0">
                <a:solidFill>
                  <a:srgbClr val="0000FF"/>
                </a:solidFill>
              </a:rPr>
              <a:t>Cost of ER is linear </a:t>
            </a:r>
            <a:r>
              <a:rPr lang="en-US" b="1" dirty="0" err="1" smtClean="0">
                <a:solidFill>
                  <a:srgbClr val="0000FF"/>
                </a:solidFill>
              </a:rPr>
              <a:t>Θ</a:t>
            </a:r>
            <a:r>
              <a:rPr lang="en-US" b="1" dirty="0" smtClean="0">
                <a:solidFill>
                  <a:srgbClr val="0000FF"/>
                </a:solidFill>
              </a:rPr>
              <a:t>(|R|)</a:t>
            </a:r>
            <a:r>
              <a:rPr lang="en-US" dirty="0" smtClean="0">
                <a:solidFill>
                  <a:srgbClr val="0000FF"/>
                </a:solidFill>
              </a:rPr>
              <a:t> when almost everything in the block (window) is the same</a:t>
            </a:r>
          </a:p>
          <a:p>
            <a:pPr marL="285750" indent="-285750">
              <a:buFontTx/>
              <a:buChar char="-"/>
            </a:pPr>
            <a:r>
              <a:rPr lang="en-US" dirty="0" smtClean="0"/>
              <a:t>For publication de-dup</a:t>
            </a:r>
          </a:p>
          <a:p>
            <a:pPr marL="285750" indent="-285750">
              <a:buFontTx/>
              <a:buChar char="-"/>
            </a:pPr>
            <a:r>
              <a:rPr lang="en-US" dirty="0" smtClean="0"/>
              <a:t>For twitter de-dup </a:t>
            </a:r>
            <a:endParaRPr lang="en-US" dirty="0"/>
          </a:p>
        </p:txBody>
      </p:sp>
    </p:spTree>
    <p:extLst>
      <p:ext uri="{BB962C8B-B14F-4D97-AF65-F5344CB8AC3E}">
        <p14:creationId xmlns:p14="http://schemas.microsoft.com/office/powerpoint/2010/main" val="3820421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ppt_w</p:attrName>
                                        </p:attrNameLst>
                                      </p:cBhvr>
                                      <p:tavLst>
                                        <p:tav tm="0" fmla="#ppt_w*sin(2.5*pi*$)">
                                          <p:val>
                                            <p:fltVal val="0"/>
                                          </p:val>
                                        </p:tav>
                                        <p:tav tm="100000">
                                          <p:val>
                                            <p:fltVal val="1"/>
                                          </p:val>
                                        </p:tav>
                                      </p:tavLst>
                                    </p:anim>
                                    <p:anim calcmode="lin" valueType="num">
                                      <p:cBhvr>
                                        <p:cTn id="9" dur="2000" fill="hold"/>
                                        <p:tgtEl>
                                          <p:spTgt spid="1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ppt_w</p:attrName>
                                        </p:attrNameLst>
                                      </p:cBhvr>
                                      <p:tavLst>
                                        <p:tav tm="0" fmla="#ppt_w*sin(2.5*pi*$)">
                                          <p:val>
                                            <p:fltVal val="0"/>
                                          </p:val>
                                        </p:tav>
                                        <p:tav tm="100000">
                                          <p:val>
                                            <p:fltVal val="1"/>
                                          </p:val>
                                        </p:tav>
                                      </p:tavLst>
                                    </p:anim>
                                    <p:anim calcmode="lin" valueType="num">
                                      <p:cBhvr>
                                        <p:cTn id="14" dur="2000" fill="hold"/>
                                        <p:tgtEl>
                                          <p:spTgt spid="13"/>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2000"/>
                                        <p:tgtEl>
                                          <p:spTgt spid="17"/>
                                        </p:tgtEl>
                                      </p:cBhvr>
                                    </p:animEffect>
                                    <p:anim calcmode="lin" valueType="num">
                                      <p:cBhvr>
                                        <p:cTn id="18" dur="2000" fill="hold"/>
                                        <p:tgtEl>
                                          <p:spTgt spid="17"/>
                                        </p:tgtEl>
                                        <p:attrNameLst>
                                          <p:attrName>ppt_w</p:attrName>
                                        </p:attrNameLst>
                                      </p:cBhvr>
                                      <p:tavLst>
                                        <p:tav tm="0" fmla="#ppt_w*sin(2.5*pi*$)">
                                          <p:val>
                                            <p:fltVal val="0"/>
                                          </p:val>
                                        </p:tav>
                                        <p:tav tm="100000">
                                          <p:val>
                                            <p:fltVal val="1"/>
                                          </p:val>
                                        </p:tav>
                                      </p:tavLst>
                                    </p:anim>
                                    <p:anim calcmode="lin" valueType="num">
                                      <p:cBhvr>
                                        <p:cTn id="19" dur="2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pPr eaLnBrk="1" hangingPunct="1">
              <a:defRPr/>
            </a:pPr>
            <a:r>
              <a:rPr lang="en-US" dirty="0" smtClean="0"/>
              <a:t>Tentative Syllabus</a:t>
            </a:r>
          </a:p>
        </p:txBody>
      </p:sp>
      <p:sp>
        <p:nvSpPr>
          <p:cNvPr id="12291" name="Slide Number Placeholder 5"/>
          <p:cNvSpPr>
            <a:spLocks noGrp="1"/>
          </p:cNvSpPr>
          <p:nvPr>
            <p:ph type="sldNum" sz="quarter" idx="12"/>
          </p:nvPr>
        </p:nvSpPr>
        <p:spPr>
          <a:noFill/>
        </p:spPr>
        <p:txBody>
          <a:bodyPr/>
          <a:lstStyle/>
          <a:p>
            <a:pPr defTabSz="841375"/>
            <a:fld id="{7131EF6E-0521-49B8-943C-D684EBD16F3A}" type="slidenum">
              <a:rPr lang="en-US" altLang="en-US" smtClean="0"/>
              <a:pPr defTabSz="841375"/>
              <a:t>5</a:t>
            </a:fld>
            <a:endParaRPr lang="en-US" altLang="en-US" smtClean="0"/>
          </a:p>
        </p:txBody>
      </p:sp>
      <p:pic>
        <p:nvPicPr>
          <p:cNvPr id="2" name="Picture 1" descr="Screen Shot 2013-03-31 at 21.27.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67" y="1219200"/>
            <a:ext cx="9144000" cy="5001758"/>
          </a:xfrm>
          <a:prstGeom prst="rect">
            <a:avLst/>
          </a:prstGeom>
        </p:spPr>
      </p:pic>
    </p:spTree>
    <p:extLst>
      <p:ext uri="{BB962C8B-B14F-4D97-AF65-F5344CB8AC3E}">
        <p14:creationId xmlns:p14="http://schemas.microsoft.com/office/powerpoint/2010/main" val="26262487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pPr eaLnBrk="1" hangingPunct="1">
              <a:defRPr/>
            </a:pPr>
            <a:r>
              <a:rPr lang="en-US" dirty="0" smtClean="0"/>
              <a:t>Blocking: Other Interpretations</a:t>
            </a:r>
          </a:p>
        </p:txBody>
      </p:sp>
      <p:sp>
        <p:nvSpPr>
          <p:cNvPr id="444419" name="Rectangle 3"/>
          <p:cNvSpPr>
            <a:spLocks noGrp="1" noChangeArrowheads="1"/>
          </p:cNvSpPr>
          <p:nvPr>
            <p:ph idx="1"/>
          </p:nvPr>
        </p:nvSpPr>
        <p:spPr>
          <a:xfrm>
            <a:off x="76200" y="999744"/>
            <a:ext cx="8915400" cy="5334000"/>
          </a:xfrm>
        </p:spPr>
        <p:txBody>
          <a:bodyPr/>
          <a:lstStyle/>
          <a:p>
            <a:pPr marL="454025" lvl="1" indent="0" eaLnBrk="1" hangingPunct="1">
              <a:buSzPct val="110000"/>
              <a:buNone/>
              <a:defRPr/>
            </a:pPr>
            <a:endParaRPr lang="en-US" dirty="0" smtClean="0"/>
          </a:p>
          <a:p>
            <a:pPr eaLnBrk="1" hangingPunct="1">
              <a:buSzPct val="110000"/>
              <a:buFont typeface="Arial" pitchFamily="34" charset="0"/>
              <a:buChar char="•"/>
              <a:defRPr/>
            </a:pPr>
            <a:r>
              <a:rPr lang="en-US" dirty="0" smtClean="0"/>
              <a:t>Other Meanings of “</a:t>
            </a:r>
            <a:r>
              <a:rPr lang="en-US" dirty="0" smtClean="0">
                <a:effectLst/>
              </a:rPr>
              <a:t>Blocking”</a:t>
            </a:r>
          </a:p>
          <a:p>
            <a:pPr eaLnBrk="1" hangingPunct="1">
              <a:buSzPct val="110000"/>
              <a:buFont typeface="Arial" pitchFamily="34" charset="0"/>
              <a:buChar char="•"/>
              <a:defRPr/>
            </a:pPr>
            <a:r>
              <a:rPr lang="en-US" dirty="0" smtClean="0"/>
              <a:t>Example</a:t>
            </a:r>
            <a:endParaRPr lang="en-US" dirty="0" smtClean="0">
              <a:effectLst/>
            </a:endParaRPr>
          </a:p>
          <a:p>
            <a:pPr lvl="1" eaLnBrk="1" hangingPunct="1">
              <a:buSzPct val="110000"/>
              <a:buFont typeface="Arial" pitchFamily="34" charset="0"/>
              <a:buChar char="−"/>
              <a:defRPr/>
            </a:pPr>
            <a:r>
              <a:rPr lang="en-US" dirty="0" smtClean="0">
                <a:effectLst/>
              </a:rPr>
              <a:t>Challenge: your own technique is very slow</a:t>
            </a:r>
          </a:p>
          <a:p>
            <a:pPr lvl="2" eaLnBrk="1" hangingPunct="1">
              <a:buSzPct val="110000"/>
              <a:buFont typeface="Arial" pitchFamily="34" charset="0"/>
              <a:buChar char="−"/>
              <a:defRPr/>
            </a:pPr>
            <a:r>
              <a:rPr lang="en-US" dirty="0" smtClean="0"/>
              <a:t>Can be the case for Probabilistic and ML techniques</a:t>
            </a:r>
            <a:endParaRPr lang="en-US" dirty="0" smtClean="0">
              <a:effectLst/>
            </a:endParaRPr>
          </a:p>
          <a:p>
            <a:pPr lvl="2" eaLnBrk="1" hangingPunct="1">
              <a:buSzPct val="110000"/>
              <a:buFont typeface="Arial" pitchFamily="34" charset="0"/>
              <a:buChar char="−"/>
              <a:defRPr/>
            </a:pPr>
            <a:r>
              <a:rPr lang="en-US" dirty="0" smtClean="0"/>
              <a:t>What do you do now?</a:t>
            </a:r>
          </a:p>
          <a:p>
            <a:pPr lvl="1" eaLnBrk="1" hangingPunct="1">
              <a:buSzPct val="110000"/>
              <a:buFont typeface="Arial" pitchFamily="34" charset="0"/>
              <a:buChar char="−"/>
              <a:defRPr/>
            </a:pPr>
            <a:r>
              <a:rPr lang="en-US" dirty="0" smtClean="0">
                <a:effectLst/>
              </a:rPr>
              <a:t>Apply somebody else’s (very fast) technique first</a:t>
            </a:r>
          </a:p>
          <a:p>
            <a:pPr lvl="2" eaLnBrk="1" hangingPunct="1">
              <a:buSzPct val="110000"/>
              <a:buFont typeface="Arial" pitchFamily="34" charset="0"/>
              <a:buChar char="−"/>
              <a:defRPr/>
            </a:pPr>
            <a:r>
              <a:rPr lang="en-US" dirty="0" smtClean="0"/>
              <a:t>To resolve most of the cases	</a:t>
            </a:r>
          </a:p>
          <a:p>
            <a:pPr lvl="1" eaLnBrk="1" hangingPunct="1">
              <a:buSzPct val="110000"/>
              <a:buFont typeface="Arial" pitchFamily="34" charset="0"/>
              <a:buChar char="−"/>
              <a:defRPr/>
            </a:pPr>
            <a:r>
              <a:rPr lang="en-US" dirty="0" smtClean="0"/>
              <a:t>Leave only (few) “</a:t>
            </a:r>
            <a:r>
              <a:rPr lang="en-US" b="1" dirty="0" smtClean="0"/>
              <a:t>tough cases</a:t>
            </a:r>
            <a:r>
              <a:rPr lang="en-US" dirty="0" smtClean="0"/>
              <a:t>” for yourself to solve</a:t>
            </a:r>
          </a:p>
          <a:p>
            <a:pPr marL="741363" lvl="1" eaLnBrk="1" hangingPunct="1">
              <a:buSzPct val="110000"/>
              <a:buFont typeface="Arial" pitchFamily="34" charset="0"/>
              <a:buChar char="−"/>
              <a:defRPr/>
            </a:pPr>
            <a:r>
              <a:rPr lang="en-US" dirty="0" smtClean="0"/>
              <a:t>Apply your (slow) technique on these “</a:t>
            </a:r>
            <a:r>
              <a:rPr lang="en-US" b="1" dirty="0" smtClean="0"/>
              <a:t>tough cases</a:t>
            </a:r>
            <a:r>
              <a:rPr lang="en-US" dirty="0" smtClean="0"/>
              <a:t>”</a:t>
            </a:r>
          </a:p>
        </p:txBody>
      </p:sp>
      <p:sp>
        <p:nvSpPr>
          <p:cNvPr id="19" name="Slide Number Placeholder 5"/>
          <p:cNvSpPr>
            <a:spLocks noGrp="1"/>
          </p:cNvSpPr>
          <p:nvPr>
            <p:ph type="sldNum" sz="quarter" idx="12"/>
          </p:nvPr>
        </p:nvSpPr>
        <p:spPr>
          <a:noFill/>
        </p:spPr>
        <p:txBody>
          <a:bodyPr/>
          <a:lstStyle/>
          <a:p>
            <a:pPr defTabSz="841375"/>
            <a:fld id="{7131EF6E-0521-49B8-943C-D684EBD16F3A}" type="slidenum">
              <a:rPr lang="en-US" altLang="en-US" smtClean="0"/>
              <a:pPr defTabSz="841375"/>
              <a:t>50</a:t>
            </a:fld>
            <a:endParaRPr lang="en-US" altLang="en-US" dirty="0" smtClean="0"/>
          </a:p>
        </p:txBody>
      </p:sp>
    </p:spTree>
    <p:extLst>
      <p:ext uri="{BB962C8B-B14F-4D97-AF65-F5344CB8AC3E}">
        <p14:creationId xmlns:p14="http://schemas.microsoft.com/office/powerpoint/2010/main" val="7100062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600200" y="2514600"/>
            <a:ext cx="6019800" cy="2590800"/>
          </a:xfrm>
          <a:prstGeom prst="rect">
            <a:avLst/>
          </a:prstGeom>
          <a:solidFill>
            <a:srgbClr val="FFFF8B"/>
          </a:solidFill>
          <a:ln w="9525" cap="flat" cmpd="sng" algn="ctr">
            <a:solidFill>
              <a:schemeClr val="tx1"/>
            </a:solidFill>
            <a:prstDash val="solid"/>
            <a:round/>
            <a:headEnd type="none" w="med" len="med"/>
            <a:tailEnd type="none" w="med" len="med"/>
          </a:ln>
          <a:effectLst/>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123" name="Slide Number Placeholder 6"/>
          <p:cNvSpPr>
            <a:spLocks noGrp="1"/>
          </p:cNvSpPr>
          <p:nvPr>
            <p:ph type="sldNum" sz="quarter" idx="12"/>
          </p:nvPr>
        </p:nvSpPr>
        <p:spPr/>
        <p:txBody>
          <a:bodyPr/>
          <a:lstStyle/>
          <a:p>
            <a:pPr defTabSz="841375">
              <a:defRPr/>
            </a:pPr>
            <a:fld id="{0FC211EA-9377-4E34-9CBC-754216B6DD19}" type="slidenum">
              <a:rPr lang="en-US" altLang="en-US"/>
              <a:pPr defTabSz="841375">
                <a:defRPr/>
              </a:pPr>
              <a:t>51</a:t>
            </a:fld>
            <a:endParaRPr lang="en-US" altLang="en-US"/>
          </a:p>
        </p:txBody>
      </p:sp>
      <p:sp>
        <p:nvSpPr>
          <p:cNvPr id="5125" name="Rectangle 3"/>
          <p:cNvSpPr>
            <a:spLocks noGrp="1" noChangeArrowheads="1"/>
          </p:cNvSpPr>
          <p:nvPr>
            <p:ph type="title"/>
          </p:nvPr>
        </p:nvSpPr>
        <p:spPr/>
        <p:txBody>
          <a:bodyPr/>
          <a:lstStyle/>
          <a:p>
            <a:pPr eaLnBrk="1" hangingPunct="1">
              <a:defRPr/>
            </a:pPr>
            <a:r>
              <a:rPr lang="en-US" b="1" dirty="0" smtClean="0"/>
              <a:t>Standard ER “Building Blocks”</a:t>
            </a:r>
          </a:p>
        </p:txBody>
      </p:sp>
      <p:sp>
        <p:nvSpPr>
          <p:cNvPr id="7" name="Rounded Rectangle 6"/>
          <p:cNvSpPr/>
          <p:nvPr/>
        </p:nvSpPr>
        <p:spPr>
          <a:xfrm>
            <a:off x="2971800" y="990600"/>
            <a:ext cx="31242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1. Data Normalization &amp; Parsing</a:t>
            </a:r>
          </a:p>
          <a:p>
            <a:pPr algn="ctr"/>
            <a:r>
              <a:rPr lang="en-US" altLang="zh-CN" sz="1600" dirty="0" smtClean="0">
                <a:solidFill>
                  <a:schemeClr val="tx1"/>
                </a:solidFill>
                <a:ea typeface="宋体" pitchFamily="2" charset="-122"/>
              </a:rPr>
              <a:t>(populating “features”)</a:t>
            </a:r>
            <a:endParaRPr lang="en-US" altLang="zh-CN" sz="1600" dirty="0">
              <a:solidFill>
                <a:schemeClr val="tx1"/>
              </a:solidFill>
              <a:ea typeface="宋体" pitchFamily="2" charset="-122"/>
            </a:endParaRPr>
          </a:p>
        </p:txBody>
      </p:sp>
      <p:sp>
        <p:nvSpPr>
          <p:cNvPr id="8" name="Rounded Rectangle 7"/>
          <p:cNvSpPr/>
          <p:nvPr/>
        </p:nvSpPr>
        <p:spPr>
          <a:xfrm>
            <a:off x="3048000" y="1828800"/>
            <a:ext cx="29718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2. Blocking Function</a:t>
            </a:r>
            <a:r>
              <a:rPr lang="en-US" altLang="zh-CN" sz="1600" b="1" dirty="0" smtClean="0">
                <a:solidFill>
                  <a:srgbClr val="012091"/>
                </a:solidFill>
                <a:ea typeface="宋体" pitchFamily="2" charset="-122"/>
              </a:rPr>
              <a:t>s</a:t>
            </a:r>
          </a:p>
          <a:p>
            <a:pPr algn="ctr"/>
            <a:r>
              <a:rPr lang="en-US" altLang="zh-CN" sz="1600" dirty="0" smtClean="0">
                <a:solidFill>
                  <a:schemeClr val="tx1"/>
                </a:solidFill>
                <a:ea typeface="宋体" pitchFamily="2" charset="-122"/>
              </a:rPr>
              <a:t>(the main efficiency part)</a:t>
            </a:r>
            <a:endParaRPr lang="en-US" altLang="zh-CN" sz="1600" dirty="0">
              <a:solidFill>
                <a:schemeClr val="tx1"/>
              </a:solidFill>
              <a:ea typeface="宋体" pitchFamily="2" charset="-122"/>
            </a:endParaRPr>
          </a:p>
        </p:txBody>
      </p:sp>
      <p:sp>
        <p:nvSpPr>
          <p:cNvPr id="9" name="Rounded Rectangle 8"/>
          <p:cNvSpPr/>
          <p:nvPr/>
        </p:nvSpPr>
        <p:spPr>
          <a:xfrm>
            <a:off x="3048000" y="2667000"/>
            <a:ext cx="29718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3. Problem Representation</a:t>
            </a:r>
          </a:p>
          <a:p>
            <a:pPr algn="ctr"/>
            <a:r>
              <a:rPr lang="en-US" altLang="zh-CN" sz="1600" dirty="0" smtClean="0">
                <a:solidFill>
                  <a:schemeClr val="tx1"/>
                </a:solidFill>
                <a:ea typeface="宋体" pitchFamily="2" charset="-122"/>
              </a:rPr>
              <a:t>(e.g., as a Graph)</a:t>
            </a:r>
            <a:endParaRPr lang="en-US" altLang="zh-CN" sz="1600" dirty="0">
              <a:solidFill>
                <a:schemeClr val="tx1"/>
              </a:solidFill>
              <a:ea typeface="宋体" pitchFamily="2" charset="-122"/>
            </a:endParaRPr>
          </a:p>
        </p:txBody>
      </p:sp>
      <p:sp>
        <p:nvSpPr>
          <p:cNvPr id="10" name="Rounded Rectangle 9"/>
          <p:cNvSpPr/>
          <p:nvPr/>
        </p:nvSpPr>
        <p:spPr>
          <a:xfrm>
            <a:off x="3048000" y="3505200"/>
            <a:ext cx="29718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4. “Similarity” Computations</a:t>
            </a:r>
            <a:endParaRPr lang="en-US" altLang="zh-CN" sz="1600" dirty="0">
              <a:solidFill>
                <a:srgbClr val="012091"/>
              </a:solidFill>
              <a:ea typeface="宋体" pitchFamily="2" charset="-122"/>
            </a:endParaRPr>
          </a:p>
        </p:txBody>
      </p:sp>
      <p:sp>
        <p:nvSpPr>
          <p:cNvPr id="11" name="Rounded Rectangle 10"/>
          <p:cNvSpPr/>
          <p:nvPr/>
        </p:nvSpPr>
        <p:spPr>
          <a:xfrm>
            <a:off x="3048000" y="4343400"/>
            <a:ext cx="29718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5. Clustering / Disambiguation</a:t>
            </a:r>
            <a:endParaRPr lang="en-US" altLang="zh-CN" sz="1600" dirty="0">
              <a:solidFill>
                <a:srgbClr val="012091"/>
              </a:solidFill>
              <a:ea typeface="宋体" pitchFamily="2" charset="-122"/>
            </a:endParaRPr>
          </a:p>
        </p:txBody>
      </p:sp>
      <p:sp>
        <p:nvSpPr>
          <p:cNvPr id="12" name="Rounded Rectangle 11"/>
          <p:cNvSpPr/>
          <p:nvPr/>
        </p:nvSpPr>
        <p:spPr>
          <a:xfrm>
            <a:off x="3048000" y="5181600"/>
            <a:ext cx="29718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6. Representing Final Result</a:t>
            </a:r>
            <a:endParaRPr lang="en-US" altLang="zh-CN" sz="1600" dirty="0">
              <a:solidFill>
                <a:srgbClr val="012091"/>
              </a:solidFill>
              <a:ea typeface="宋体" pitchFamily="2" charset="-122"/>
            </a:endParaRPr>
          </a:p>
        </p:txBody>
      </p:sp>
      <p:sp>
        <p:nvSpPr>
          <p:cNvPr id="13" name="Rounded Rectangle 12"/>
          <p:cNvSpPr/>
          <p:nvPr/>
        </p:nvSpPr>
        <p:spPr>
          <a:xfrm>
            <a:off x="3048000" y="6019800"/>
            <a:ext cx="29718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7. Measuring Result Quality</a:t>
            </a:r>
            <a:endParaRPr lang="en-US" altLang="zh-CN" sz="1600" dirty="0">
              <a:solidFill>
                <a:srgbClr val="012091"/>
              </a:solidFill>
              <a:ea typeface="宋体" pitchFamily="2" charset="-122"/>
            </a:endParaRPr>
          </a:p>
        </p:txBody>
      </p:sp>
      <p:sp>
        <p:nvSpPr>
          <p:cNvPr id="14" name="Oval 13"/>
          <p:cNvSpPr/>
          <p:nvPr/>
        </p:nvSpPr>
        <p:spPr bwMode="auto">
          <a:xfrm>
            <a:off x="2057400" y="2514600"/>
            <a:ext cx="4876800" cy="914400"/>
          </a:xfrm>
          <a:prstGeom prst="ellipse">
            <a:avLst/>
          </a:prstGeom>
          <a:noFill/>
          <a:ln w="44450" cap="flat" cmpd="sng" algn="ctr">
            <a:solidFill>
              <a:srgbClr val="FF0000"/>
            </a:solidFill>
            <a:prstDash val="solid"/>
            <a:round/>
            <a:headEnd type="none" w="med" len="med"/>
            <a:tailEnd type="none" w="med" len="med"/>
          </a:ln>
          <a:effectLst/>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 name="TextBox 2"/>
          <p:cNvSpPr txBox="1"/>
          <p:nvPr/>
        </p:nvSpPr>
        <p:spPr>
          <a:xfrm rot="16200000">
            <a:off x="641867" y="3394502"/>
            <a:ext cx="2590799" cy="830997"/>
          </a:xfrm>
          <a:prstGeom prst="rect">
            <a:avLst/>
          </a:prstGeom>
          <a:noFill/>
        </p:spPr>
        <p:txBody>
          <a:bodyPr wrap="square" rtlCol="0">
            <a:spAutoFit/>
          </a:bodyPr>
          <a:lstStyle/>
          <a:p>
            <a:pPr algn="ctr"/>
            <a:r>
              <a:rPr lang="en-US" sz="2400" dirty="0" smtClean="0"/>
              <a:t>Most important </a:t>
            </a:r>
          </a:p>
          <a:p>
            <a:pPr algn="ctr"/>
            <a:r>
              <a:rPr lang="en-US" sz="2400" dirty="0" smtClean="0"/>
              <a:t>(typically)</a:t>
            </a:r>
            <a:endParaRPr lang="en-US" sz="2400" dirty="0"/>
          </a:p>
        </p:txBody>
      </p:sp>
    </p:spTree>
    <p:extLst>
      <p:ext uri="{BB962C8B-B14F-4D97-AF65-F5344CB8AC3E}">
        <p14:creationId xmlns:p14="http://schemas.microsoft.com/office/powerpoint/2010/main" val="19862804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ppt_w</p:attrName>
                                        </p:attrNameLst>
                                      </p:cBhvr>
                                      <p:tavLst>
                                        <p:tav tm="0" fmla="#ppt_w*sin(2.5*pi*$)">
                                          <p:val>
                                            <p:fltVal val="0"/>
                                          </p:val>
                                        </p:tav>
                                        <p:tav tm="100000">
                                          <p:val>
                                            <p:fltVal val="1"/>
                                          </p:val>
                                        </p:tav>
                                      </p:tavLst>
                                    </p:anim>
                                    <p:anim calcmode="lin" valueType="num">
                                      <p:cBhvr>
                                        <p:cTn id="9"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pPr eaLnBrk="1" hangingPunct="1">
              <a:defRPr/>
            </a:pPr>
            <a:r>
              <a:rPr lang="en-US" dirty="0" smtClean="0"/>
              <a:t>Examples of Representations</a:t>
            </a:r>
          </a:p>
        </p:txBody>
      </p:sp>
      <p:sp>
        <p:nvSpPr>
          <p:cNvPr id="444419" name="Rectangle 3"/>
          <p:cNvSpPr>
            <a:spLocks noGrp="1" noChangeArrowheads="1"/>
          </p:cNvSpPr>
          <p:nvPr>
            <p:ph idx="1"/>
          </p:nvPr>
        </p:nvSpPr>
        <p:spPr>
          <a:xfrm>
            <a:off x="76200" y="999744"/>
            <a:ext cx="8915400" cy="5334000"/>
          </a:xfrm>
        </p:spPr>
        <p:txBody>
          <a:bodyPr/>
          <a:lstStyle/>
          <a:p>
            <a:pPr eaLnBrk="1" hangingPunct="1">
              <a:buFontTx/>
              <a:buChar char="•"/>
              <a:defRPr/>
            </a:pPr>
            <a:r>
              <a:rPr lang="en-US" dirty="0" smtClean="0">
                <a:effectLst/>
              </a:rPr>
              <a:t>Table or C</a:t>
            </a:r>
            <a:r>
              <a:rPr lang="en-US" dirty="0" smtClean="0"/>
              <a:t>ollection of Records</a:t>
            </a:r>
            <a:endParaRPr lang="en-US" dirty="0"/>
          </a:p>
          <a:p>
            <a:pPr eaLnBrk="1" hangingPunct="1">
              <a:buFontTx/>
              <a:buChar char="•"/>
              <a:defRPr/>
            </a:pPr>
            <a:endParaRPr lang="en-US" dirty="0" smtClean="0"/>
          </a:p>
          <a:p>
            <a:pPr lvl="1" eaLnBrk="1" hangingPunct="1">
              <a:buSzPct val="110000"/>
              <a:buFont typeface="Arial" pitchFamily="34" charset="0"/>
              <a:buChar char="−"/>
              <a:defRPr/>
            </a:pPr>
            <a:endParaRPr lang="en-US" dirty="0" smtClean="0"/>
          </a:p>
          <a:p>
            <a:pPr eaLnBrk="1" hangingPunct="1">
              <a:buSzPct val="110000"/>
              <a:buFont typeface="Arial" pitchFamily="34" charset="0"/>
              <a:buChar char="•"/>
              <a:defRPr/>
            </a:pPr>
            <a:endParaRPr lang="en-US" dirty="0" smtClean="0"/>
          </a:p>
          <a:p>
            <a:pPr eaLnBrk="1" hangingPunct="1">
              <a:buSzPct val="110000"/>
              <a:buFont typeface="Arial" pitchFamily="34" charset="0"/>
              <a:buChar char="•"/>
              <a:defRPr/>
            </a:pPr>
            <a:endParaRPr lang="en-US" dirty="0"/>
          </a:p>
          <a:p>
            <a:pPr eaLnBrk="1" hangingPunct="1">
              <a:buSzPct val="110000"/>
              <a:buFont typeface="Arial" pitchFamily="34" charset="0"/>
              <a:buChar char="•"/>
              <a:defRPr/>
            </a:pPr>
            <a:r>
              <a:rPr lang="en-US" dirty="0" smtClean="0"/>
              <a:t>Graph</a:t>
            </a:r>
            <a:endParaRPr lang="en-US" dirty="0" smtClean="0">
              <a:effectLst/>
            </a:endParaRPr>
          </a:p>
        </p:txBody>
      </p:sp>
      <p:sp>
        <p:nvSpPr>
          <p:cNvPr id="19" name="Slide Number Placeholder 5"/>
          <p:cNvSpPr>
            <a:spLocks noGrp="1"/>
          </p:cNvSpPr>
          <p:nvPr>
            <p:ph type="sldNum" sz="quarter" idx="12"/>
          </p:nvPr>
        </p:nvSpPr>
        <p:spPr>
          <a:noFill/>
        </p:spPr>
        <p:txBody>
          <a:bodyPr/>
          <a:lstStyle/>
          <a:p>
            <a:pPr defTabSz="841375"/>
            <a:fld id="{7131EF6E-0521-49B8-943C-D684EBD16F3A}" type="slidenum">
              <a:rPr lang="en-US" altLang="en-US" smtClean="0"/>
              <a:pPr defTabSz="841375"/>
              <a:t>52</a:t>
            </a:fld>
            <a:endParaRPr lang="en-US" altLang="en-US" dirty="0" smtClean="0"/>
          </a:p>
        </p:txBody>
      </p:sp>
      <p:pic>
        <p:nvPicPr>
          <p:cNvPr id="2" name="Picture 1"/>
          <p:cNvPicPr>
            <a:picLocks noChangeAspect="1"/>
          </p:cNvPicPr>
          <p:nvPr/>
        </p:nvPicPr>
        <p:blipFill>
          <a:blip r:embed="rId2"/>
          <a:stretch>
            <a:fillRect/>
          </a:stretch>
        </p:blipFill>
        <p:spPr>
          <a:xfrm>
            <a:off x="210553" y="1600201"/>
            <a:ext cx="5004133" cy="1752600"/>
          </a:xfrm>
          <a:prstGeom prst="rect">
            <a:avLst/>
          </a:prstGeom>
        </p:spPr>
      </p:pic>
      <p:pic>
        <p:nvPicPr>
          <p:cNvPr id="3" name="Picture 2"/>
          <p:cNvPicPr>
            <a:picLocks noChangeAspect="1"/>
          </p:cNvPicPr>
          <p:nvPr/>
        </p:nvPicPr>
        <p:blipFill>
          <a:blip r:embed="rId3"/>
          <a:stretch>
            <a:fillRect/>
          </a:stretch>
        </p:blipFill>
        <p:spPr>
          <a:xfrm>
            <a:off x="2133600" y="4038600"/>
            <a:ext cx="4658360" cy="2133600"/>
          </a:xfrm>
          <a:prstGeom prst="rect">
            <a:avLst/>
          </a:prstGeom>
        </p:spPr>
      </p:pic>
      <p:pic>
        <p:nvPicPr>
          <p:cNvPr id="4" name="Picture 3"/>
          <p:cNvPicPr>
            <a:picLocks noChangeAspect="1"/>
          </p:cNvPicPr>
          <p:nvPr/>
        </p:nvPicPr>
        <p:blipFill>
          <a:blip r:embed="rId4"/>
          <a:stretch>
            <a:fillRect/>
          </a:stretch>
        </p:blipFill>
        <p:spPr>
          <a:xfrm>
            <a:off x="5867400" y="1600200"/>
            <a:ext cx="2971800" cy="1787723"/>
          </a:xfrm>
          <a:prstGeom prst="rect">
            <a:avLst/>
          </a:prstGeom>
        </p:spPr>
      </p:pic>
    </p:spTree>
    <p:extLst>
      <p:ext uri="{BB962C8B-B14F-4D97-AF65-F5344CB8AC3E}">
        <p14:creationId xmlns:p14="http://schemas.microsoft.com/office/powerpoint/2010/main" val="23051621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600200" y="2514600"/>
            <a:ext cx="6019800" cy="2590800"/>
          </a:xfrm>
          <a:prstGeom prst="rect">
            <a:avLst/>
          </a:prstGeom>
          <a:solidFill>
            <a:srgbClr val="FFFF8B"/>
          </a:solidFill>
          <a:ln w="9525" cap="flat" cmpd="sng" algn="ctr">
            <a:solidFill>
              <a:schemeClr val="tx1"/>
            </a:solidFill>
            <a:prstDash val="solid"/>
            <a:round/>
            <a:headEnd type="none" w="med" len="med"/>
            <a:tailEnd type="none" w="med" len="med"/>
          </a:ln>
          <a:effectLst/>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123" name="Slide Number Placeholder 6"/>
          <p:cNvSpPr>
            <a:spLocks noGrp="1"/>
          </p:cNvSpPr>
          <p:nvPr>
            <p:ph type="sldNum" sz="quarter" idx="12"/>
          </p:nvPr>
        </p:nvSpPr>
        <p:spPr/>
        <p:txBody>
          <a:bodyPr/>
          <a:lstStyle/>
          <a:p>
            <a:pPr defTabSz="841375">
              <a:defRPr/>
            </a:pPr>
            <a:fld id="{0FC211EA-9377-4E34-9CBC-754216B6DD19}" type="slidenum">
              <a:rPr lang="en-US" altLang="en-US"/>
              <a:pPr defTabSz="841375">
                <a:defRPr/>
              </a:pPr>
              <a:t>53</a:t>
            </a:fld>
            <a:endParaRPr lang="en-US" altLang="en-US"/>
          </a:p>
        </p:txBody>
      </p:sp>
      <p:sp>
        <p:nvSpPr>
          <p:cNvPr id="5125" name="Rectangle 3"/>
          <p:cNvSpPr>
            <a:spLocks noGrp="1" noChangeArrowheads="1"/>
          </p:cNvSpPr>
          <p:nvPr>
            <p:ph type="title"/>
          </p:nvPr>
        </p:nvSpPr>
        <p:spPr/>
        <p:txBody>
          <a:bodyPr/>
          <a:lstStyle/>
          <a:p>
            <a:pPr eaLnBrk="1" hangingPunct="1">
              <a:defRPr/>
            </a:pPr>
            <a:r>
              <a:rPr lang="en-US" b="1" dirty="0" smtClean="0"/>
              <a:t>Standard ER “Building Blocks”</a:t>
            </a:r>
          </a:p>
        </p:txBody>
      </p:sp>
      <p:sp>
        <p:nvSpPr>
          <p:cNvPr id="7" name="Rounded Rectangle 6"/>
          <p:cNvSpPr/>
          <p:nvPr/>
        </p:nvSpPr>
        <p:spPr>
          <a:xfrm>
            <a:off x="2971800" y="990600"/>
            <a:ext cx="31242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1. Data Normalization &amp; Parsing</a:t>
            </a:r>
          </a:p>
          <a:p>
            <a:pPr algn="ctr"/>
            <a:r>
              <a:rPr lang="en-US" altLang="zh-CN" sz="1600" dirty="0" smtClean="0">
                <a:solidFill>
                  <a:schemeClr val="tx1"/>
                </a:solidFill>
                <a:ea typeface="宋体" pitchFamily="2" charset="-122"/>
              </a:rPr>
              <a:t>(populating “features”)</a:t>
            </a:r>
            <a:endParaRPr lang="en-US" altLang="zh-CN" sz="1600" dirty="0">
              <a:solidFill>
                <a:schemeClr val="tx1"/>
              </a:solidFill>
              <a:ea typeface="宋体" pitchFamily="2" charset="-122"/>
            </a:endParaRPr>
          </a:p>
        </p:txBody>
      </p:sp>
      <p:sp>
        <p:nvSpPr>
          <p:cNvPr id="8" name="Rounded Rectangle 7"/>
          <p:cNvSpPr/>
          <p:nvPr/>
        </p:nvSpPr>
        <p:spPr>
          <a:xfrm>
            <a:off x="3048000" y="1828800"/>
            <a:ext cx="29718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2. Blocking Function</a:t>
            </a:r>
            <a:r>
              <a:rPr lang="en-US" altLang="zh-CN" sz="1600" b="1" dirty="0" smtClean="0">
                <a:solidFill>
                  <a:srgbClr val="012091"/>
                </a:solidFill>
                <a:ea typeface="宋体" pitchFamily="2" charset="-122"/>
              </a:rPr>
              <a:t>s</a:t>
            </a:r>
          </a:p>
          <a:p>
            <a:pPr algn="ctr"/>
            <a:r>
              <a:rPr lang="en-US" altLang="zh-CN" sz="1600" dirty="0" smtClean="0">
                <a:solidFill>
                  <a:schemeClr val="tx1"/>
                </a:solidFill>
                <a:ea typeface="宋体" pitchFamily="2" charset="-122"/>
              </a:rPr>
              <a:t>(the main efficiency part)</a:t>
            </a:r>
            <a:endParaRPr lang="en-US" altLang="zh-CN" sz="1600" dirty="0">
              <a:solidFill>
                <a:schemeClr val="tx1"/>
              </a:solidFill>
              <a:ea typeface="宋体" pitchFamily="2" charset="-122"/>
            </a:endParaRPr>
          </a:p>
        </p:txBody>
      </p:sp>
      <p:sp>
        <p:nvSpPr>
          <p:cNvPr id="9" name="Rounded Rectangle 8"/>
          <p:cNvSpPr/>
          <p:nvPr/>
        </p:nvSpPr>
        <p:spPr>
          <a:xfrm>
            <a:off x="3048000" y="2667000"/>
            <a:ext cx="29718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3. Problem Representation</a:t>
            </a:r>
          </a:p>
          <a:p>
            <a:pPr algn="ctr"/>
            <a:r>
              <a:rPr lang="en-US" altLang="zh-CN" sz="1600" dirty="0" smtClean="0">
                <a:solidFill>
                  <a:schemeClr val="tx1"/>
                </a:solidFill>
                <a:ea typeface="宋体" pitchFamily="2" charset="-122"/>
              </a:rPr>
              <a:t>(e.g., as a Graph)</a:t>
            </a:r>
            <a:endParaRPr lang="en-US" altLang="zh-CN" sz="1600" dirty="0">
              <a:solidFill>
                <a:schemeClr val="tx1"/>
              </a:solidFill>
              <a:ea typeface="宋体" pitchFamily="2" charset="-122"/>
            </a:endParaRPr>
          </a:p>
        </p:txBody>
      </p:sp>
      <p:sp>
        <p:nvSpPr>
          <p:cNvPr id="10" name="Rounded Rectangle 9"/>
          <p:cNvSpPr/>
          <p:nvPr/>
        </p:nvSpPr>
        <p:spPr>
          <a:xfrm>
            <a:off x="3048000" y="3505200"/>
            <a:ext cx="29718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4. “Similarity” Computations</a:t>
            </a:r>
            <a:endParaRPr lang="en-US" altLang="zh-CN" sz="1600" dirty="0">
              <a:solidFill>
                <a:srgbClr val="012091"/>
              </a:solidFill>
              <a:ea typeface="宋体" pitchFamily="2" charset="-122"/>
            </a:endParaRPr>
          </a:p>
        </p:txBody>
      </p:sp>
      <p:sp>
        <p:nvSpPr>
          <p:cNvPr id="11" name="Rounded Rectangle 10"/>
          <p:cNvSpPr/>
          <p:nvPr/>
        </p:nvSpPr>
        <p:spPr>
          <a:xfrm>
            <a:off x="3048000" y="4343400"/>
            <a:ext cx="29718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5. Clustering / Disambiguation</a:t>
            </a:r>
            <a:endParaRPr lang="en-US" altLang="zh-CN" sz="1600" dirty="0">
              <a:solidFill>
                <a:srgbClr val="012091"/>
              </a:solidFill>
              <a:ea typeface="宋体" pitchFamily="2" charset="-122"/>
            </a:endParaRPr>
          </a:p>
        </p:txBody>
      </p:sp>
      <p:sp>
        <p:nvSpPr>
          <p:cNvPr id="12" name="Rounded Rectangle 11"/>
          <p:cNvSpPr/>
          <p:nvPr/>
        </p:nvSpPr>
        <p:spPr>
          <a:xfrm>
            <a:off x="3048000" y="5181600"/>
            <a:ext cx="29718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6. Representing Final Result</a:t>
            </a:r>
            <a:endParaRPr lang="en-US" altLang="zh-CN" sz="1600" dirty="0">
              <a:solidFill>
                <a:srgbClr val="012091"/>
              </a:solidFill>
              <a:ea typeface="宋体" pitchFamily="2" charset="-122"/>
            </a:endParaRPr>
          </a:p>
        </p:txBody>
      </p:sp>
      <p:sp>
        <p:nvSpPr>
          <p:cNvPr id="13" name="Rounded Rectangle 12"/>
          <p:cNvSpPr/>
          <p:nvPr/>
        </p:nvSpPr>
        <p:spPr>
          <a:xfrm>
            <a:off x="3048000" y="6019800"/>
            <a:ext cx="29718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7. Measuring Result Quality</a:t>
            </a:r>
            <a:endParaRPr lang="en-US" altLang="zh-CN" sz="1600" dirty="0">
              <a:solidFill>
                <a:srgbClr val="012091"/>
              </a:solidFill>
              <a:ea typeface="宋体" pitchFamily="2" charset="-122"/>
            </a:endParaRPr>
          </a:p>
        </p:txBody>
      </p:sp>
      <p:sp>
        <p:nvSpPr>
          <p:cNvPr id="14" name="Oval 13"/>
          <p:cNvSpPr/>
          <p:nvPr/>
        </p:nvSpPr>
        <p:spPr bwMode="auto">
          <a:xfrm>
            <a:off x="2133600" y="3352800"/>
            <a:ext cx="4876800" cy="914400"/>
          </a:xfrm>
          <a:prstGeom prst="ellipse">
            <a:avLst/>
          </a:prstGeom>
          <a:noFill/>
          <a:ln w="44450" cap="flat" cmpd="sng" algn="ctr">
            <a:solidFill>
              <a:srgbClr val="FF0000"/>
            </a:solidFill>
            <a:prstDash val="solid"/>
            <a:round/>
            <a:headEnd type="none" w="med" len="med"/>
            <a:tailEnd type="none" w="med" len="med"/>
          </a:ln>
          <a:effectLst/>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 name="TextBox 2"/>
          <p:cNvSpPr txBox="1"/>
          <p:nvPr/>
        </p:nvSpPr>
        <p:spPr>
          <a:xfrm rot="16200000">
            <a:off x="641867" y="3394502"/>
            <a:ext cx="2590799" cy="830997"/>
          </a:xfrm>
          <a:prstGeom prst="rect">
            <a:avLst/>
          </a:prstGeom>
          <a:noFill/>
        </p:spPr>
        <p:txBody>
          <a:bodyPr wrap="square" rtlCol="0">
            <a:spAutoFit/>
          </a:bodyPr>
          <a:lstStyle/>
          <a:p>
            <a:pPr algn="ctr"/>
            <a:r>
              <a:rPr lang="en-US" sz="2400" dirty="0" smtClean="0"/>
              <a:t>Most important </a:t>
            </a:r>
          </a:p>
          <a:p>
            <a:pPr algn="ctr"/>
            <a:r>
              <a:rPr lang="en-US" sz="2400" dirty="0" smtClean="0"/>
              <a:t>(typically)</a:t>
            </a:r>
            <a:endParaRPr lang="en-US" sz="2400" dirty="0"/>
          </a:p>
        </p:txBody>
      </p:sp>
    </p:spTree>
    <p:extLst>
      <p:ext uri="{BB962C8B-B14F-4D97-AF65-F5344CB8AC3E}">
        <p14:creationId xmlns:p14="http://schemas.microsoft.com/office/powerpoint/2010/main" val="19862804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ppt_w</p:attrName>
                                        </p:attrNameLst>
                                      </p:cBhvr>
                                      <p:tavLst>
                                        <p:tav tm="0" fmla="#ppt_w*sin(2.5*pi*$)">
                                          <p:val>
                                            <p:fltVal val="0"/>
                                          </p:val>
                                        </p:tav>
                                        <p:tav tm="100000">
                                          <p:val>
                                            <p:fltVal val="1"/>
                                          </p:val>
                                        </p:tav>
                                      </p:tavLst>
                                    </p:anim>
                                    <p:anim calcmode="lin" valueType="num">
                                      <p:cBhvr>
                                        <p:cTn id="9"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bwMode="auto">
          <a:xfrm>
            <a:off x="533400" y="2057400"/>
            <a:ext cx="7924800" cy="29718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59" name="Shape 16"/>
          <p:cNvCxnSpPr>
            <a:stCxn id="30" idx="3"/>
          </p:cNvCxnSpPr>
          <p:nvPr/>
        </p:nvCxnSpPr>
        <p:spPr bwMode="auto">
          <a:xfrm flipV="1">
            <a:off x="7010400" y="3657600"/>
            <a:ext cx="895350" cy="876300"/>
          </a:xfrm>
          <a:prstGeom prst="straightConnector1">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57" name="Shape 16"/>
          <p:cNvCxnSpPr>
            <a:stCxn id="28" idx="3"/>
          </p:cNvCxnSpPr>
          <p:nvPr/>
        </p:nvCxnSpPr>
        <p:spPr bwMode="auto">
          <a:xfrm flipV="1">
            <a:off x="6477000" y="3581400"/>
            <a:ext cx="1276350" cy="342900"/>
          </a:xfrm>
          <a:prstGeom prst="straightConnector1">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50" name="Shape 16"/>
          <p:cNvCxnSpPr>
            <a:endCxn id="15" idx="3"/>
          </p:cNvCxnSpPr>
          <p:nvPr/>
        </p:nvCxnSpPr>
        <p:spPr bwMode="auto">
          <a:xfrm rot="10800000">
            <a:off x="6477000" y="2705100"/>
            <a:ext cx="1066800" cy="647700"/>
          </a:xfrm>
          <a:prstGeom prst="straightConnector1">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53" name="Shape 16"/>
          <p:cNvCxnSpPr>
            <a:stCxn id="26" idx="3"/>
          </p:cNvCxnSpPr>
          <p:nvPr/>
        </p:nvCxnSpPr>
        <p:spPr bwMode="auto">
          <a:xfrm>
            <a:off x="6477000" y="3314700"/>
            <a:ext cx="1143000" cy="266700"/>
          </a:xfrm>
          <a:prstGeom prst="straightConnector1">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44" name="Shape 16"/>
          <p:cNvCxnSpPr>
            <a:stCxn id="15378" idx="0"/>
            <a:endCxn id="29" idx="1"/>
          </p:cNvCxnSpPr>
          <p:nvPr/>
        </p:nvCxnSpPr>
        <p:spPr bwMode="auto">
          <a:xfrm rot="16200000" flipH="1">
            <a:off x="1314450" y="3714750"/>
            <a:ext cx="876300" cy="762000"/>
          </a:xfrm>
          <a:prstGeom prst="straightConnector1">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40" name="Shape 16"/>
          <p:cNvCxnSpPr>
            <a:endCxn id="27" idx="1"/>
          </p:cNvCxnSpPr>
          <p:nvPr/>
        </p:nvCxnSpPr>
        <p:spPr bwMode="auto">
          <a:xfrm>
            <a:off x="1524000" y="3581400"/>
            <a:ext cx="1143000" cy="342900"/>
          </a:xfrm>
          <a:prstGeom prst="straightConnector1">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36" name="Shape 16"/>
          <p:cNvCxnSpPr>
            <a:endCxn id="25" idx="1"/>
          </p:cNvCxnSpPr>
          <p:nvPr/>
        </p:nvCxnSpPr>
        <p:spPr bwMode="auto">
          <a:xfrm flipV="1">
            <a:off x="1524000" y="3314700"/>
            <a:ext cx="1143000" cy="266700"/>
          </a:xfrm>
          <a:prstGeom prst="straightConnector1">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7" name="Shape 16"/>
          <p:cNvCxnSpPr>
            <a:stCxn id="8" idx="7"/>
            <a:endCxn id="14" idx="1"/>
          </p:cNvCxnSpPr>
          <p:nvPr/>
        </p:nvCxnSpPr>
        <p:spPr bwMode="auto">
          <a:xfrm rot="5400000" flipH="1" flipV="1">
            <a:off x="1905000" y="2495550"/>
            <a:ext cx="552450" cy="971550"/>
          </a:xfrm>
          <a:prstGeom prst="straightConnector1">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sp>
        <p:nvSpPr>
          <p:cNvPr id="5125" name="Rectangle 3"/>
          <p:cNvSpPr>
            <a:spLocks noGrp="1" noChangeArrowheads="1"/>
          </p:cNvSpPr>
          <p:nvPr>
            <p:ph type="title"/>
          </p:nvPr>
        </p:nvSpPr>
        <p:spPr/>
        <p:txBody>
          <a:bodyPr/>
          <a:lstStyle/>
          <a:p>
            <a:pPr eaLnBrk="1" hangingPunct="1">
              <a:defRPr/>
            </a:pPr>
            <a:r>
              <a:rPr lang="en-US" b="1" dirty="0" smtClean="0"/>
              <a:t>Inherent Features:  Standard Approach</a:t>
            </a:r>
          </a:p>
        </p:txBody>
      </p:sp>
      <p:sp>
        <p:nvSpPr>
          <p:cNvPr id="5123" name="Slide Number Placeholder 6"/>
          <p:cNvSpPr>
            <a:spLocks noGrp="1"/>
          </p:cNvSpPr>
          <p:nvPr>
            <p:ph type="sldNum" sz="quarter" idx="12"/>
          </p:nvPr>
        </p:nvSpPr>
        <p:spPr/>
        <p:txBody>
          <a:bodyPr/>
          <a:lstStyle/>
          <a:p>
            <a:pPr defTabSz="841375">
              <a:defRPr/>
            </a:pPr>
            <a:fld id="{0FC211EA-9377-4E34-9CBC-754216B6DD19}" type="slidenum">
              <a:rPr lang="en-US" altLang="en-US"/>
              <a:pPr defTabSz="841375">
                <a:defRPr/>
              </a:pPr>
              <a:t>54</a:t>
            </a:fld>
            <a:endParaRPr lang="en-US" altLang="en-US"/>
          </a:p>
        </p:txBody>
      </p:sp>
      <p:sp>
        <p:nvSpPr>
          <p:cNvPr id="3078" name="Text Box 5"/>
          <p:cNvSpPr txBox="1">
            <a:spLocks noChangeArrowheads="1"/>
          </p:cNvSpPr>
          <p:nvPr/>
        </p:nvSpPr>
        <p:spPr bwMode="auto">
          <a:xfrm>
            <a:off x="76200" y="5122862"/>
            <a:ext cx="8961120" cy="592138"/>
          </a:xfrm>
          <a:prstGeom prst="rect">
            <a:avLst/>
          </a:prstGeom>
          <a:noFill/>
          <a:ln w="9525">
            <a:noFill/>
            <a:miter lim="800000"/>
            <a:headEnd/>
            <a:tailEnd/>
          </a:ln>
        </p:spPr>
        <p:txBody>
          <a:bodyPr wrap="square" lIns="100012" tIns="49212" rIns="100012" bIns="49212">
            <a:spAutoFit/>
          </a:bodyPr>
          <a:lstStyle/>
          <a:p>
            <a:pPr algn="ctr" defTabSz="912813" eaLnBrk="0" hangingPunct="0">
              <a:spcBef>
                <a:spcPct val="50000"/>
              </a:spcBef>
              <a:defRPr/>
            </a:pPr>
            <a:r>
              <a:rPr lang="en-US" sz="3200" i="1" dirty="0">
                <a:latin typeface="Times New Roman" pitchFamily="18" charset="0"/>
              </a:rPr>
              <a:t>s </a:t>
            </a:r>
            <a:r>
              <a:rPr lang="en-US" sz="3200" dirty="0" smtClean="0">
                <a:latin typeface="Times New Roman" pitchFamily="18" charset="0"/>
              </a:rPr>
              <a:t>(</a:t>
            </a:r>
            <a:r>
              <a:rPr lang="en-US" sz="3200" i="1" dirty="0" err="1" smtClean="0">
                <a:latin typeface="Times New Roman" pitchFamily="18" charset="0"/>
              </a:rPr>
              <a:t>u,v</a:t>
            </a:r>
            <a:r>
              <a:rPr lang="en-US" sz="3200" dirty="0" smtClean="0">
                <a:latin typeface="Times New Roman" pitchFamily="18" charset="0"/>
              </a:rPr>
              <a:t>) </a:t>
            </a:r>
            <a:r>
              <a:rPr lang="en-US" sz="3200" dirty="0">
                <a:latin typeface="Times New Roman" pitchFamily="18" charset="0"/>
              </a:rPr>
              <a:t>= </a:t>
            </a:r>
            <a:r>
              <a:rPr lang="en-US" sz="3200" i="1" dirty="0">
                <a:latin typeface="Times New Roman" pitchFamily="18" charset="0"/>
              </a:rPr>
              <a:t>f </a:t>
            </a:r>
            <a:r>
              <a:rPr lang="en-US" sz="3200" dirty="0" smtClean="0">
                <a:latin typeface="Times New Roman" pitchFamily="18" charset="0"/>
              </a:rPr>
              <a:t>(</a:t>
            </a:r>
            <a:r>
              <a:rPr lang="en-US" sz="3200" i="1" dirty="0" err="1" smtClean="0">
                <a:latin typeface="Times New Roman" pitchFamily="18" charset="0"/>
              </a:rPr>
              <a:t>u,v</a:t>
            </a:r>
            <a:r>
              <a:rPr lang="en-US" sz="3200" dirty="0" smtClean="0">
                <a:latin typeface="Times New Roman" pitchFamily="18" charset="0"/>
              </a:rPr>
              <a:t>)</a:t>
            </a:r>
            <a:endParaRPr lang="en-US" sz="3200" dirty="0">
              <a:latin typeface="Times New Roman" pitchFamily="18" charset="0"/>
            </a:endParaRPr>
          </a:p>
        </p:txBody>
      </p:sp>
      <p:sp>
        <p:nvSpPr>
          <p:cNvPr id="8" name="Oval 7"/>
          <p:cNvSpPr/>
          <p:nvPr/>
        </p:nvSpPr>
        <p:spPr bwMode="auto">
          <a:xfrm>
            <a:off x="914400" y="3124200"/>
            <a:ext cx="914400" cy="914400"/>
          </a:xfrm>
          <a:prstGeom prst="ellipse">
            <a:avLst/>
          </a:prstGeom>
          <a:solidFill>
            <a:srgbClr val="FFAFA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endParaRPr lang="en-US"/>
          </a:p>
        </p:txBody>
      </p:sp>
      <p:sp>
        <p:nvSpPr>
          <p:cNvPr id="9" name="Oval 8"/>
          <p:cNvSpPr/>
          <p:nvPr/>
        </p:nvSpPr>
        <p:spPr bwMode="auto">
          <a:xfrm>
            <a:off x="7315200" y="3124200"/>
            <a:ext cx="914400" cy="914400"/>
          </a:xfrm>
          <a:prstGeom prst="ellipse">
            <a:avLst/>
          </a:prstGeom>
          <a:solidFill>
            <a:srgbClr val="A7D9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endParaRPr lang="en-US"/>
          </a:p>
        </p:txBody>
      </p:sp>
      <p:pic>
        <p:nvPicPr>
          <p:cNvPr id="15376" name="Picture 3"/>
          <p:cNvPicPr>
            <a:picLocks noChangeAspect="1" noChangeArrowheads="1"/>
          </p:cNvPicPr>
          <p:nvPr/>
        </p:nvPicPr>
        <p:blipFill>
          <a:blip r:embed="rId2"/>
          <a:srcRect/>
          <a:stretch>
            <a:fillRect/>
          </a:stretch>
        </p:blipFill>
        <p:spPr bwMode="auto">
          <a:xfrm>
            <a:off x="1295400" y="3200400"/>
            <a:ext cx="155575" cy="457200"/>
          </a:xfrm>
          <a:prstGeom prst="rect">
            <a:avLst/>
          </a:prstGeom>
          <a:noFill/>
          <a:ln w="9525">
            <a:noFill/>
            <a:miter lim="800000"/>
            <a:headEnd/>
            <a:tailEnd/>
          </a:ln>
        </p:spPr>
      </p:pic>
      <p:pic>
        <p:nvPicPr>
          <p:cNvPr id="15377" name="Picture 4"/>
          <p:cNvPicPr>
            <a:picLocks noChangeAspect="1" noChangeArrowheads="1"/>
          </p:cNvPicPr>
          <p:nvPr/>
        </p:nvPicPr>
        <p:blipFill>
          <a:blip r:embed="rId3"/>
          <a:srcRect/>
          <a:stretch>
            <a:fillRect/>
          </a:stretch>
        </p:blipFill>
        <p:spPr bwMode="auto">
          <a:xfrm>
            <a:off x="7669213" y="3200400"/>
            <a:ext cx="179387" cy="457200"/>
          </a:xfrm>
          <a:prstGeom prst="rect">
            <a:avLst/>
          </a:prstGeom>
          <a:noFill/>
          <a:ln w="9525">
            <a:noFill/>
            <a:miter lim="800000"/>
            <a:headEnd/>
            <a:tailEnd/>
          </a:ln>
        </p:spPr>
      </p:pic>
      <p:sp>
        <p:nvSpPr>
          <p:cNvPr id="15378" name="TextBox 11"/>
          <p:cNvSpPr txBox="1">
            <a:spLocks noChangeArrowheads="1"/>
          </p:cNvSpPr>
          <p:nvPr/>
        </p:nvSpPr>
        <p:spPr bwMode="auto">
          <a:xfrm>
            <a:off x="1219200" y="3657600"/>
            <a:ext cx="304800" cy="369888"/>
          </a:xfrm>
          <a:prstGeom prst="rect">
            <a:avLst/>
          </a:prstGeom>
          <a:noFill/>
          <a:ln w="9525">
            <a:noFill/>
            <a:miter lim="800000"/>
            <a:headEnd/>
            <a:tailEnd/>
          </a:ln>
        </p:spPr>
        <p:txBody>
          <a:bodyPr>
            <a:spAutoFit/>
          </a:bodyPr>
          <a:lstStyle/>
          <a:p>
            <a:pPr algn="ctr"/>
            <a:r>
              <a:rPr lang="en-US" i="1" dirty="0" smtClean="0">
                <a:latin typeface="Times New Roman" pitchFamily="18" charset="0"/>
                <a:cs typeface="Times New Roman" pitchFamily="18" charset="0"/>
              </a:rPr>
              <a:t>u</a:t>
            </a:r>
            <a:endParaRPr lang="en-US" i="1" dirty="0">
              <a:latin typeface="Times New Roman" pitchFamily="18" charset="0"/>
              <a:cs typeface="Times New Roman" pitchFamily="18" charset="0"/>
            </a:endParaRPr>
          </a:p>
        </p:txBody>
      </p:sp>
      <p:sp>
        <p:nvSpPr>
          <p:cNvPr id="15379" name="TextBox 12"/>
          <p:cNvSpPr txBox="1">
            <a:spLocks noChangeArrowheads="1"/>
          </p:cNvSpPr>
          <p:nvPr/>
        </p:nvSpPr>
        <p:spPr bwMode="auto">
          <a:xfrm>
            <a:off x="7620000" y="3657600"/>
            <a:ext cx="304800" cy="369888"/>
          </a:xfrm>
          <a:prstGeom prst="rect">
            <a:avLst/>
          </a:prstGeom>
          <a:noFill/>
          <a:ln w="9525">
            <a:noFill/>
            <a:miter lim="800000"/>
            <a:headEnd/>
            <a:tailEnd/>
          </a:ln>
        </p:spPr>
        <p:txBody>
          <a:bodyPr>
            <a:spAutoFit/>
          </a:bodyPr>
          <a:lstStyle/>
          <a:p>
            <a:pPr algn="ctr"/>
            <a:r>
              <a:rPr lang="en-US" i="1" dirty="0" smtClean="0">
                <a:latin typeface="Times New Roman" pitchFamily="18" charset="0"/>
                <a:cs typeface="Times New Roman" pitchFamily="18" charset="0"/>
              </a:rPr>
              <a:t>v</a:t>
            </a:r>
            <a:endParaRPr lang="en-US" i="1" dirty="0">
              <a:latin typeface="Times New Roman" pitchFamily="18" charset="0"/>
              <a:cs typeface="Times New Roman" pitchFamily="18" charset="0"/>
            </a:endParaRPr>
          </a:p>
        </p:txBody>
      </p:sp>
      <p:sp>
        <p:nvSpPr>
          <p:cNvPr id="14" name="Rectangle 13"/>
          <p:cNvSpPr/>
          <p:nvPr/>
        </p:nvSpPr>
        <p:spPr bwMode="auto">
          <a:xfrm>
            <a:off x="2667000" y="2514600"/>
            <a:ext cx="1371600" cy="381000"/>
          </a:xfrm>
          <a:prstGeom prst="rect">
            <a:avLst/>
          </a:prstGeom>
          <a:solidFill>
            <a:srgbClr val="FFAFA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dirty="0"/>
              <a:t>J. Smith</a:t>
            </a:r>
          </a:p>
        </p:txBody>
      </p:sp>
      <p:sp>
        <p:nvSpPr>
          <p:cNvPr id="15" name="Rectangle 14"/>
          <p:cNvSpPr/>
          <p:nvPr/>
        </p:nvSpPr>
        <p:spPr bwMode="auto">
          <a:xfrm>
            <a:off x="5105400" y="2514600"/>
            <a:ext cx="1371600" cy="381000"/>
          </a:xfrm>
          <a:prstGeom prst="rect">
            <a:avLst/>
          </a:prstGeom>
          <a:solidFill>
            <a:srgbClr val="A7D9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dirty="0"/>
              <a:t>John Smith</a:t>
            </a:r>
          </a:p>
        </p:txBody>
      </p:sp>
      <p:sp>
        <p:nvSpPr>
          <p:cNvPr id="25" name="Rectangle 24"/>
          <p:cNvSpPr/>
          <p:nvPr/>
        </p:nvSpPr>
        <p:spPr bwMode="auto">
          <a:xfrm>
            <a:off x="2667000" y="3124200"/>
            <a:ext cx="1371600" cy="381000"/>
          </a:xfrm>
          <a:prstGeom prst="rect">
            <a:avLst/>
          </a:prstGeom>
          <a:solidFill>
            <a:srgbClr val="FFAFA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dirty="0"/>
              <a:t>Feature 2</a:t>
            </a:r>
          </a:p>
        </p:txBody>
      </p:sp>
      <p:sp>
        <p:nvSpPr>
          <p:cNvPr id="26" name="Rectangle 25"/>
          <p:cNvSpPr/>
          <p:nvPr/>
        </p:nvSpPr>
        <p:spPr bwMode="auto">
          <a:xfrm>
            <a:off x="5105400" y="3124200"/>
            <a:ext cx="1371600" cy="381000"/>
          </a:xfrm>
          <a:prstGeom prst="rect">
            <a:avLst/>
          </a:prstGeom>
          <a:solidFill>
            <a:srgbClr val="A7D9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dirty="0"/>
              <a:t>Feature 2</a:t>
            </a:r>
          </a:p>
        </p:txBody>
      </p:sp>
      <p:sp>
        <p:nvSpPr>
          <p:cNvPr id="27" name="Rectangle 26"/>
          <p:cNvSpPr/>
          <p:nvPr/>
        </p:nvSpPr>
        <p:spPr bwMode="auto">
          <a:xfrm>
            <a:off x="2667000" y="3733800"/>
            <a:ext cx="1371600" cy="381000"/>
          </a:xfrm>
          <a:prstGeom prst="rect">
            <a:avLst/>
          </a:prstGeom>
          <a:solidFill>
            <a:srgbClr val="FFAFA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dirty="0"/>
              <a:t>Feature 3</a:t>
            </a:r>
          </a:p>
        </p:txBody>
      </p:sp>
      <p:sp>
        <p:nvSpPr>
          <p:cNvPr id="28" name="Rectangle 27"/>
          <p:cNvSpPr/>
          <p:nvPr/>
        </p:nvSpPr>
        <p:spPr bwMode="auto">
          <a:xfrm>
            <a:off x="5105400" y="3733800"/>
            <a:ext cx="1371600" cy="381000"/>
          </a:xfrm>
          <a:prstGeom prst="rect">
            <a:avLst/>
          </a:prstGeom>
          <a:solidFill>
            <a:srgbClr val="A7D9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dirty="0"/>
              <a:t>Feature 3</a:t>
            </a:r>
          </a:p>
        </p:txBody>
      </p:sp>
      <p:sp>
        <p:nvSpPr>
          <p:cNvPr id="29" name="Rectangle 28"/>
          <p:cNvSpPr/>
          <p:nvPr/>
        </p:nvSpPr>
        <p:spPr bwMode="auto">
          <a:xfrm>
            <a:off x="2133600" y="4343400"/>
            <a:ext cx="1905000" cy="381000"/>
          </a:xfrm>
          <a:prstGeom prst="rect">
            <a:avLst/>
          </a:prstGeom>
          <a:solidFill>
            <a:srgbClr val="FFAFA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dirty="0"/>
              <a:t>js@google.com</a:t>
            </a:r>
          </a:p>
        </p:txBody>
      </p:sp>
      <p:sp>
        <p:nvSpPr>
          <p:cNvPr id="30" name="Rectangle 29"/>
          <p:cNvSpPr/>
          <p:nvPr/>
        </p:nvSpPr>
        <p:spPr bwMode="auto">
          <a:xfrm>
            <a:off x="5105400" y="4343400"/>
            <a:ext cx="1905000" cy="381000"/>
          </a:xfrm>
          <a:prstGeom prst="rect">
            <a:avLst/>
          </a:prstGeom>
          <a:solidFill>
            <a:srgbClr val="A7D9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dirty="0"/>
              <a:t>sm@yahoo.com</a:t>
            </a:r>
          </a:p>
        </p:txBody>
      </p:sp>
      <p:cxnSp>
        <p:nvCxnSpPr>
          <p:cNvPr id="32" name="Straight Arrow Connector 31"/>
          <p:cNvCxnSpPr/>
          <p:nvPr/>
        </p:nvCxnSpPr>
        <p:spPr bwMode="auto">
          <a:xfrm>
            <a:off x="4038600" y="2667000"/>
            <a:ext cx="1066800" cy="1588"/>
          </a:xfrm>
          <a:prstGeom prst="straightConnector1">
            <a:avLst/>
          </a:prstGeom>
          <a:solidFill>
            <a:schemeClr val="bg1"/>
          </a:solidFill>
          <a:ln w="12700" cap="flat" cmpd="sng" algn="ctr">
            <a:solidFill>
              <a:schemeClr val="tx1"/>
            </a:solidFill>
            <a:prstDash val="solid"/>
            <a:round/>
            <a:headEnd type="stealth" w="lg" len="lg"/>
            <a:tailEnd type="stealth" w="lg" len="lg"/>
          </a:ln>
          <a:effectLst>
            <a:outerShdw blurRad="50800" dist="38100" dir="2700000" algn="tl" rotWithShape="0">
              <a:prstClr val="black">
                <a:alpha val="40000"/>
              </a:prstClr>
            </a:outerShdw>
          </a:effectLst>
        </p:spPr>
      </p:cxnSp>
      <p:cxnSp>
        <p:nvCxnSpPr>
          <p:cNvPr id="47" name="Straight Arrow Connector 46"/>
          <p:cNvCxnSpPr/>
          <p:nvPr/>
        </p:nvCxnSpPr>
        <p:spPr bwMode="auto">
          <a:xfrm>
            <a:off x="4038600" y="3276600"/>
            <a:ext cx="1066800" cy="1588"/>
          </a:xfrm>
          <a:prstGeom prst="straightConnector1">
            <a:avLst/>
          </a:prstGeom>
          <a:solidFill>
            <a:schemeClr val="bg1"/>
          </a:solidFill>
          <a:ln w="12700" cap="flat" cmpd="sng" algn="ctr">
            <a:solidFill>
              <a:schemeClr val="tx1"/>
            </a:solidFill>
            <a:prstDash val="solid"/>
            <a:round/>
            <a:headEnd type="stealth" w="lg" len="lg"/>
            <a:tailEnd type="stealth" w="lg" len="lg"/>
          </a:ln>
          <a:effectLst>
            <a:outerShdw blurRad="50800" dist="38100" dir="2700000" algn="tl" rotWithShape="0">
              <a:prstClr val="black">
                <a:alpha val="40000"/>
              </a:prstClr>
            </a:outerShdw>
          </a:effectLst>
        </p:spPr>
      </p:cxnSp>
      <p:cxnSp>
        <p:nvCxnSpPr>
          <p:cNvPr id="48" name="Straight Arrow Connector 47"/>
          <p:cNvCxnSpPr/>
          <p:nvPr/>
        </p:nvCxnSpPr>
        <p:spPr bwMode="auto">
          <a:xfrm>
            <a:off x="4038600" y="3886200"/>
            <a:ext cx="1066800" cy="1588"/>
          </a:xfrm>
          <a:prstGeom prst="straightConnector1">
            <a:avLst/>
          </a:prstGeom>
          <a:solidFill>
            <a:schemeClr val="bg1"/>
          </a:solidFill>
          <a:ln w="12700" cap="flat" cmpd="sng" algn="ctr">
            <a:solidFill>
              <a:schemeClr val="tx1"/>
            </a:solidFill>
            <a:prstDash val="solid"/>
            <a:round/>
            <a:headEnd type="stealth" w="lg" len="lg"/>
            <a:tailEnd type="stealth" w="lg" len="lg"/>
          </a:ln>
          <a:effectLst>
            <a:outerShdw blurRad="50800" dist="38100" dir="2700000" algn="tl" rotWithShape="0">
              <a:prstClr val="black">
                <a:alpha val="40000"/>
              </a:prstClr>
            </a:outerShdw>
          </a:effectLst>
        </p:spPr>
      </p:cxnSp>
      <p:cxnSp>
        <p:nvCxnSpPr>
          <p:cNvPr id="49" name="Straight Arrow Connector 48"/>
          <p:cNvCxnSpPr/>
          <p:nvPr/>
        </p:nvCxnSpPr>
        <p:spPr bwMode="auto">
          <a:xfrm>
            <a:off x="4038600" y="4495800"/>
            <a:ext cx="1066800" cy="1588"/>
          </a:xfrm>
          <a:prstGeom prst="straightConnector1">
            <a:avLst/>
          </a:prstGeom>
          <a:solidFill>
            <a:schemeClr val="bg1"/>
          </a:solidFill>
          <a:ln w="12700" cap="flat" cmpd="sng" algn="ctr">
            <a:solidFill>
              <a:schemeClr val="tx1"/>
            </a:solidFill>
            <a:prstDash val="solid"/>
            <a:round/>
            <a:headEnd type="stealth" w="lg" len="lg"/>
            <a:tailEnd type="stealth" w="lg" len="lg"/>
          </a:ln>
          <a:effectLst>
            <a:outerShdw blurRad="50800" dist="38100" dir="2700000" algn="tl" rotWithShape="0">
              <a:prstClr val="black">
                <a:alpha val="40000"/>
              </a:prstClr>
            </a:outerShdw>
          </a:effectLst>
        </p:spPr>
      </p:cxnSp>
      <p:sp>
        <p:nvSpPr>
          <p:cNvPr id="61" name="TextBox 60"/>
          <p:cNvSpPr txBox="1"/>
          <p:nvPr/>
        </p:nvSpPr>
        <p:spPr>
          <a:xfrm>
            <a:off x="4038600" y="2133600"/>
            <a:ext cx="1066800" cy="584200"/>
          </a:xfrm>
          <a:prstGeom prst="rect">
            <a:avLst/>
          </a:prstGeom>
          <a:noFill/>
        </p:spPr>
        <p:txBody>
          <a:bodyPr wrap="square">
            <a:spAutoFit/>
          </a:bodyPr>
          <a:lstStyle/>
          <a:p>
            <a:pPr algn="ctr">
              <a:defRPr/>
            </a:pPr>
            <a:r>
              <a:rPr lang="en-US" sz="3200" dirty="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sp>
        <p:nvSpPr>
          <p:cNvPr id="62" name="TextBox 61"/>
          <p:cNvSpPr txBox="1"/>
          <p:nvPr/>
        </p:nvSpPr>
        <p:spPr>
          <a:xfrm>
            <a:off x="4038600" y="2768600"/>
            <a:ext cx="1066800" cy="584200"/>
          </a:xfrm>
          <a:prstGeom prst="rect">
            <a:avLst/>
          </a:prstGeom>
          <a:noFill/>
        </p:spPr>
        <p:txBody>
          <a:bodyPr wrap="square">
            <a:spAutoFit/>
          </a:bodyPr>
          <a:lstStyle/>
          <a:p>
            <a:pPr algn="ctr">
              <a:defRPr/>
            </a:pPr>
            <a:r>
              <a:rPr lang="en-US" sz="3200" dirty="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sp>
        <p:nvSpPr>
          <p:cNvPr id="63" name="TextBox 62"/>
          <p:cNvSpPr txBox="1"/>
          <p:nvPr/>
        </p:nvSpPr>
        <p:spPr>
          <a:xfrm>
            <a:off x="4038600" y="3352800"/>
            <a:ext cx="1066800" cy="584200"/>
          </a:xfrm>
          <a:prstGeom prst="rect">
            <a:avLst/>
          </a:prstGeom>
          <a:noFill/>
        </p:spPr>
        <p:txBody>
          <a:bodyPr wrap="square">
            <a:spAutoFit/>
          </a:bodyPr>
          <a:lstStyle/>
          <a:p>
            <a:pPr algn="ctr">
              <a:defRPr/>
            </a:pPr>
            <a:r>
              <a:rPr lang="en-US" sz="3200" dirty="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sp>
        <p:nvSpPr>
          <p:cNvPr id="64" name="TextBox 63"/>
          <p:cNvSpPr txBox="1"/>
          <p:nvPr/>
        </p:nvSpPr>
        <p:spPr>
          <a:xfrm>
            <a:off x="4038600" y="3962400"/>
            <a:ext cx="1066800" cy="584200"/>
          </a:xfrm>
          <a:prstGeom prst="rect">
            <a:avLst/>
          </a:prstGeom>
          <a:noFill/>
        </p:spPr>
        <p:txBody>
          <a:bodyPr wrap="square">
            <a:spAutoFit/>
          </a:bodyPr>
          <a:lstStyle/>
          <a:p>
            <a:pPr algn="ctr">
              <a:defRPr/>
            </a:pPr>
            <a:r>
              <a:rPr lang="en-US" sz="3200" dirty="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sp>
        <p:nvSpPr>
          <p:cNvPr id="37" name="TextBox 36"/>
          <p:cNvSpPr txBox="1"/>
          <p:nvPr/>
        </p:nvSpPr>
        <p:spPr>
          <a:xfrm>
            <a:off x="0" y="5867400"/>
            <a:ext cx="5181600" cy="369332"/>
          </a:xfrm>
          <a:prstGeom prst="rect">
            <a:avLst/>
          </a:prstGeom>
          <a:noFill/>
        </p:spPr>
        <p:txBody>
          <a:bodyPr wrap="square" rtlCol="0">
            <a:spAutoFit/>
          </a:bodyPr>
          <a:lstStyle/>
          <a:p>
            <a:pPr algn="ctr"/>
            <a:r>
              <a:rPr lang="en-US" b="1" dirty="0" smtClean="0"/>
              <a:t>“Similarity function”</a:t>
            </a:r>
          </a:p>
        </p:txBody>
      </p:sp>
      <p:cxnSp>
        <p:nvCxnSpPr>
          <p:cNvPr id="39" name="Straight Arrow Connector 38"/>
          <p:cNvCxnSpPr/>
          <p:nvPr/>
        </p:nvCxnSpPr>
        <p:spPr bwMode="auto">
          <a:xfrm flipV="1">
            <a:off x="2895600" y="5638800"/>
            <a:ext cx="533400" cy="381000"/>
          </a:xfrm>
          <a:prstGeom prst="straightConnector1">
            <a:avLst/>
          </a:prstGeom>
          <a:solidFill>
            <a:schemeClr val="bg1"/>
          </a:solidFill>
          <a:ln w="12700" cap="flat" cmpd="sng" algn="ctr">
            <a:solidFill>
              <a:schemeClr val="tx1"/>
            </a:solidFill>
            <a:prstDash val="solid"/>
            <a:round/>
            <a:headEnd type="none" w="med" len="med"/>
            <a:tailEnd type="stealth" w="lg" len="lg"/>
          </a:ln>
          <a:effectLst>
            <a:outerShdw blurRad="50800" dist="38100" dir="2700000" algn="tl" rotWithShape="0">
              <a:prstClr val="black">
                <a:alpha val="40000"/>
              </a:prstClr>
            </a:outerShdw>
          </a:effectLst>
        </p:spPr>
      </p:cxnSp>
      <p:sp>
        <p:nvSpPr>
          <p:cNvPr id="41" name="TextBox 40"/>
          <p:cNvSpPr txBox="1"/>
          <p:nvPr/>
        </p:nvSpPr>
        <p:spPr>
          <a:xfrm>
            <a:off x="5257800" y="5867400"/>
            <a:ext cx="3200400" cy="369332"/>
          </a:xfrm>
          <a:prstGeom prst="rect">
            <a:avLst/>
          </a:prstGeom>
          <a:noFill/>
        </p:spPr>
        <p:txBody>
          <a:bodyPr wrap="square" rtlCol="0">
            <a:spAutoFit/>
          </a:bodyPr>
          <a:lstStyle/>
          <a:p>
            <a:pPr algn="ctr"/>
            <a:r>
              <a:rPr lang="en-US" b="1" dirty="0" smtClean="0"/>
              <a:t>“Feature-based similarity”</a:t>
            </a:r>
            <a:endParaRPr lang="en-US" b="1" dirty="0"/>
          </a:p>
        </p:txBody>
      </p:sp>
      <p:cxnSp>
        <p:nvCxnSpPr>
          <p:cNvPr id="42" name="Straight Arrow Connector 41"/>
          <p:cNvCxnSpPr/>
          <p:nvPr/>
        </p:nvCxnSpPr>
        <p:spPr bwMode="auto">
          <a:xfrm rot="16200000" flipV="1">
            <a:off x="4953000" y="5638800"/>
            <a:ext cx="381000" cy="381000"/>
          </a:xfrm>
          <a:prstGeom prst="straightConnector1">
            <a:avLst/>
          </a:prstGeom>
          <a:solidFill>
            <a:schemeClr val="bg1"/>
          </a:solidFill>
          <a:ln w="12700" cap="flat" cmpd="sng" algn="ctr">
            <a:solidFill>
              <a:schemeClr val="tx1"/>
            </a:solidFill>
            <a:prstDash val="solid"/>
            <a:round/>
            <a:headEnd type="none" w="med" len="med"/>
            <a:tailEnd type="stealth" w="lg" len="lg"/>
          </a:ln>
          <a:effectLst>
            <a:outerShdw blurRad="50800" dist="38100" dir="2700000" algn="tl" rotWithShape="0">
              <a:prstClr val="black">
                <a:alpha val="40000"/>
              </a:prstClr>
            </a:outerShdw>
          </a:effectLst>
        </p:spPr>
      </p:cxnSp>
      <p:sp>
        <p:nvSpPr>
          <p:cNvPr id="43" name="Rectangle 7"/>
          <p:cNvSpPr>
            <a:spLocks noChangeArrowheads="1"/>
          </p:cNvSpPr>
          <p:nvPr/>
        </p:nvSpPr>
        <p:spPr bwMode="auto">
          <a:xfrm>
            <a:off x="76200" y="914400"/>
            <a:ext cx="8961120" cy="914400"/>
          </a:xfrm>
          <a:prstGeom prst="rect">
            <a:avLst/>
          </a:prstGeom>
          <a:noFill/>
          <a:ln w="9525">
            <a:noFill/>
            <a:miter lim="800000"/>
            <a:headEnd/>
            <a:tailEnd/>
          </a:ln>
        </p:spPr>
        <p:txBody>
          <a:bodyPr lIns="92039" tIns="45289" rIns="92039" bIns="45289"/>
          <a:lstStyle/>
          <a:p>
            <a:pPr marL="341313" indent="-341313" algn="ctr" defTabSz="909638">
              <a:spcBef>
                <a:spcPct val="20000"/>
              </a:spcBef>
              <a:buClr>
                <a:schemeClr val="tx1"/>
              </a:buClr>
              <a:buSzPct val="115000"/>
              <a:buFont typeface="Arial" charset="0"/>
              <a:buNone/>
              <a:defRPr/>
            </a:pPr>
            <a:r>
              <a:rPr lang="en-US" sz="2400" b="1" dirty="0">
                <a:solidFill>
                  <a:srgbClr val="0000FF"/>
                </a:solidFill>
                <a:effectLst>
                  <a:outerShdw blurRad="38100" dist="38100" dir="2700000" algn="tl">
                    <a:srgbClr val="000000">
                      <a:alpha val="43137"/>
                    </a:srgbClr>
                  </a:outerShdw>
                </a:effectLst>
              </a:rPr>
              <a:t>     </a:t>
            </a:r>
            <a:r>
              <a:rPr lang="en-US" sz="2800" b="1" dirty="0" smtClean="0"/>
              <a:t>Deciding if two reference u and v co-refer</a:t>
            </a:r>
          </a:p>
          <a:p>
            <a:pPr marL="341313" indent="-341313" algn="ctr" defTabSz="909638">
              <a:spcBef>
                <a:spcPct val="20000"/>
              </a:spcBef>
              <a:buClr>
                <a:schemeClr val="tx1"/>
              </a:buClr>
              <a:buSzPct val="115000"/>
              <a:buFont typeface="Arial" charset="0"/>
              <a:buNone/>
              <a:defRPr/>
            </a:pPr>
            <a:r>
              <a:rPr lang="en-US" sz="2800" b="1" dirty="0" smtClean="0"/>
              <a:t>Analyzing their </a:t>
            </a:r>
            <a:r>
              <a:rPr lang="en-US" sz="2800" b="1" dirty="0" smtClean="0">
                <a:solidFill>
                  <a:schemeClr val="accent5">
                    <a:lumMod val="50000"/>
                  </a:schemeClr>
                </a:solidFill>
              </a:rPr>
              <a:t>features</a:t>
            </a:r>
            <a:endParaRPr lang="en-US" sz="2800" b="1" dirty="0">
              <a:solidFill>
                <a:schemeClr val="accent5">
                  <a:lumMod val="50000"/>
                </a:schemeClr>
              </a:solidFill>
            </a:endParaRPr>
          </a:p>
        </p:txBody>
      </p:sp>
      <p:sp>
        <p:nvSpPr>
          <p:cNvPr id="56" name="Rectangle 55"/>
          <p:cNvSpPr/>
          <p:nvPr/>
        </p:nvSpPr>
        <p:spPr bwMode="auto">
          <a:xfrm>
            <a:off x="3124200" y="5181600"/>
            <a:ext cx="2743200" cy="533400"/>
          </a:xfrm>
          <a:prstGeom prst="rect">
            <a:avLst/>
          </a:prstGeom>
          <a:solidFill>
            <a:srgbClr val="FFFF00">
              <a:alpha val="13000"/>
            </a:srgb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latin typeface="Arial" charset="0"/>
            </a:endParaRPr>
          </a:p>
        </p:txBody>
      </p:sp>
      <p:sp>
        <p:nvSpPr>
          <p:cNvPr id="45" name="TextBox 44"/>
          <p:cNvSpPr txBox="1"/>
          <p:nvPr/>
        </p:nvSpPr>
        <p:spPr>
          <a:xfrm>
            <a:off x="0" y="6172200"/>
            <a:ext cx="9144000" cy="400110"/>
          </a:xfrm>
          <a:prstGeom prst="rect">
            <a:avLst/>
          </a:prstGeom>
          <a:noFill/>
        </p:spPr>
        <p:txBody>
          <a:bodyPr wrap="square" rtlCol="0">
            <a:spAutoFit/>
          </a:bodyPr>
          <a:lstStyle/>
          <a:p>
            <a:pPr algn="ctr"/>
            <a:r>
              <a:rPr lang="en-US" sz="2000" dirty="0" smtClean="0"/>
              <a:t>(if </a:t>
            </a:r>
            <a:r>
              <a:rPr lang="en-US" sz="2000" i="1" dirty="0" smtClean="0">
                <a:latin typeface="Times New Roman" pitchFamily="18" charset="0"/>
                <a:cs typeface="Times New Roman" pitchFamily="18" charset="0"/>
              </a:rPr>
              <a:t>s</a:t>
            </a:r>
            <a:r>
              <a:rPr lang="en-US" sz="2000" dirty="0" smtClean="0">
                <a:latin typeface="Times New Roman" pitchFamily="18" charset="0"/>
                <a:cs typeface="Times New Roman" pitchFamily="18" charset="0"/>
              </a:rPr>
              <a:t>(</a:t>
            </a:r>
            <a:r>
              <a:rPr lang="en-US" sz="2000" i="1" dirty="0" err="1" smtClean="0">
                <a:latin typeface="Times New Roman" pitchFamily="18" charset="0"/>
                <a:cs typeface="Times New Roman" pitchFamily="18" charset="0"/>
              </a:rPr>
              <a:t>u</a:t>
            </a:r>
            <a:r>
              <a:rPr lang="en-US" sz="2000" dirty="0" err="1" smtClean="0">
                <a:latin typeface="Times New Roman" pitchFamily="18" charset="0"/>
                <a:cs typeface="Times New Roman" pitchFamily="18" charset="0"/>
              </a:rPr>
              <a:t>,</a:t>
            </a:r>
            <a:r>
              <a:rPr lang="en-US" sz="2000" i="1" dirty="0" err="1" smtClean="0">
                <a:latin typeface="Times New Roman" pitchFamily="18" charset="0"/>
                <a:cs typeface="Times New Roman" pitchFamily="18" charset="0"/>
              </a:rPr>
              <a:t>v</a:t>
            </a:r>
            <a:r>
              <a:rPr lang="en-US" sz="2000" dirty="0" smtClean="0">
                <a:latin typeface="Times New Roman" pitchFamily="18" charset="0"/>
                <a:cs typeface="Times New Roman" pitchFamily="18" charset="0"/>
              </a:rPr>
              <a:t>) &gt; </a:t>
            </a:r>
            <a:r>
              <a:rPr lang="en-US" sz="2000" i="1" dirty="0" smtClean="0">
                <a:latin typeface="Times New Roman" pitchFamily="18" charset="0"/>
                <a:cs typeface="Times New Roman" pitchFamily="18" charset="0"/>
              </a:rPr>
              <a:t>t</a:t>
            </a:r>
            <a:r>
              <a:rPr lang="en-US" sz="2000" dirty="0" smtClean="0"/>
              <a:t> then </a:t>
            </a:r>
            <a:r>
              <a:rPr lang="en-US" sz="2000" i="1" dirty="0" smtClean="0">
                <a:latin typeface="Times New Roman" pitchFamily="18" charset="0"/>
                <a:cs typeface="Times New Roman" pitchFamily="18" charset="0"/>
              </a:rPr>
              <a:t>u</a:t>
            </a:r>
            <a:r>
              <a:rPr lang="en-US" sz="2000" dirty="0" smtClean="0"/>
              <a:t> and </a:t>
            </a:r>
            <a:r>
              <a:rPr lang="en-US" sz="2000" i="1" dirty="0" smtClean="0">
                <a:latin typeface="Times New Roman" pitchFamily="18" charset="0"/>
                <a:cs typeface="Times New Roman" pitchFamily="18" charset="0"/>
              </a:rPr>
              <a:t>v</a:t>
            </a:r>
            <a:r>
              <a:rPr lang="en-US" sz="2000" dirty="0" smtClean="0"/>
              <a:t> are declared to co-refer)</a:t>
            </a:r>
            <a:endParaRPr lang="en-US" sz="20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10"/>
          <p:cNvSpPr>
            <a:spLocks noChangeArrowheads="1"/>
          </p:cNvSpPr>
          <p:nvPr/>
        </p:nvSpPr>
        <p:spPr bwMode="auto">
          <a:xfrm>
            <a:off x="6019800" y="3978388"/>
            <a:ext cx="2650755" cy="2234892"/>
          </a:xfrm>
          <a:prstGeom prst="rect">
            <a:avLst/>
          </a:prstGeom>
          <a:solidFill>
            <a:schemeClr val="bg1"/>
          </a:solidFill>
          <a:ln w="9525">
            <a:solidFill>
              <a:schemeClr val="bg1">
                <a:lumMod val="65000"/>
              </a:schemeClr>
            </a:solidFill>
            <a:miter lim="800000"/>
            <a:headEnd/>
            <a:tailEnd/>
          </a:ln>
          <a:effectLst>
            <a:outerShdw blurRad="50800" dist="38100" dir="2700000" algn="tl" rotWithShape="0">
              <a:prstClr val="black">
                <a:alpha val="40000"/>
              </a:prstClr>
            </a:outerShdw>
          </a:effectLst>
        </p:spPr>
        <p:txBody>
          <a:bodyPr wrap="none" lIns="100012" tIns="49212" rIns="100012" bIns="49212" anchor="ctr"/>
          <a:lstStyle/>
          <a:p>
            <a:pPr eaLnBrk="0" hangingPunct="0">
              <a:defRPr/>
            </a:pPr>
            <a:endParaRPr lang="en-US" dirty="0">
              <a:latin typeface="+mn-lt"/>
            </a:endParaRPr>
          </a:p>
        </p:txBody>
      </p:sp>
      <p:sp>
        <p:nvSpPr>
          <p:cNvPr id="92" name="Rectangle 10"/>
          <p:cNvSpPr>
            <a:spLocks noChangeArrowheads="1"/>
          </p:cNvSpPr>
          <p:nvPr/>
        </p:nvSpPr>
        <p:spPr bwMode="auto">
          <a:xfrm>
            <a:off x="3276600" y="3978388"/>
            <a:ext cx="2650755" cy="2231584"/>
          </a:xfrm>
          <a:prstGeom prst="rect">
            <a:avLst/>
          </a:prstGeom>
          <a:solidFill>
            <a:schemeClr val="bg1"/>
          </a:solidFill>
          <a:ln w="9525">
            <a:solidFill>
              <a:schemeClr val="bg1">
                <a:lumMod val="65000"/>
              </a:schemeClr>
            </a:solidFill>
            <a:miter lim="800000"/>
            <a:headEnd/>
            <a:tailEnd/>
          </a:ln>
          <a:effectLst>
            <a:outerShdw blurRad="50800" dist="38100" dir="2700000" algn="tl" rotWithShape="0">
              <a:prstClr val="black">
                <a:alpha val="40000"/>
              </a:prstClr>
            </a:outerShdw>
          </a:effectLst>
        </p:spPr>
        <p:txBody>
          <a:bodyPr wrap="none" lIns="100012" tIns="49212" rIns="100012" bIns="49212" anchor="ctr"/>
          <a:lstStyle/>
          <a:p>
            <a:pPr eaLnBrk="0" hangingPunct="0">
              <a:defRPr/>
            </a:pPr>
            <a:endParaRPr lang="en-US" dirty="0">
              <a:latin typeface="+mn-lt"/>
            </a:endParaRPr>
          </a:p>
        </p:txBody>
      </p:sp>
      <p:sp>
        <p:nvSpPr>
          <p:cNvPr id="91" name="Rectangle 10"/>
          <p:cNvSpPr>
            <a:spLocks noChangeArrowheads="1"/>
          </p:cNvSpPr>
          <p:nvPr/>
        </p:nvSpPr>
        <p:spPr bwMode="auto">
          <a:xfrm>
            <a:off x="450230" y="3978388"/>
            <a:ext cx="2739021" cy="2218904"/>
          </a:xfrm>
          <a:prstGeom prst="rect">
            <a:avLst/>
          </a:prstGeom>
          <a:solidFill>
            <a:schemeClr val="bg1"/>
          </a:solidFill>
          <a:ln w="9525">
            <a:solidFill>
              <a:schemeClr val="bg1">
                <a:lumMod val="65000"/>
              </a:schemeClr>
            </a:solidFill>
            <a:miter lim="800000"/>
            <a:headEnd/>
            <a:tailEnd/>
          </a:ln>
          <a:effectLst>
            <a:outerShdw blurRad="50800" dist="38100" dir="2700000" algn="tl" rotWithShape="0">
              <a:prstClr val="black">
                <a:alpha val="40000"/>
              </a:prstClr>
            </a:outerShdw>
          </a:effectLst>
        </p:spPr>
        <p:txBody>
          <a:bodyPr wrap="none" lIns="100012" tIns="49212" rIns="100012" bIns="49212" anchor="ctr"/>
          <a:lstStyle/>
          <a:p>
            <a:pPr eaLnBrk="0" hangingPunct="0">
              <a:defRPr/>
            </a:pPr>
            <a:endParaRPr lang="en-US" dirty="0">
              <a:latin typeface="+mn-lt"/>
            </a:endParaRPr>
          </a:p>
        </p:txBody>
      </p:sp>
      <p:sp>
        <p:nvSpPr>
          <p:cNvPr id="90" name="Rectangle 10"/>
          <p:cNvSpPr>
            <a:spLocks noChangeArrowheads="1"/>
          </p:cNvSpPr>
          <p:nvPr/>
        </p:nvSpPr>
        <p:spPr bwMode="auto">
          <a:xfrm>
            <a:off x="7326012" y="1610549"/>
            <a:ext cx="1741788" cy="1666051"/>
          </a:xfrm>
          <a:prstGeom prst="rect">
            <a:avLst/>
          </a:prstGeom>
          <a:solidFill>
            <a:schemeClr val="bg1"/>
          </a:solidFill>
          <a:ln w="9525">
            <a:solidFill>
              <a:schemeClr val="bg1">
                <a:lumMod val="65000"/>
              </a:schemeClr>
            </a:solidFill>
            <a:miter lim="800000"/>
            <a:headEnd/>
            <a:tailEnd/>
          </a:ln>
          <a:effectLst>
            <a:outerShdw blurRad="50800" dist="38100" dir="2700000" algn="tl" rotWithShape="0">
              <a:prstClr val="black">
                <a:alpha val="40000"/>
              </a:prstClr>
            </a:outerShdw>
          </a:effectLst>
        </p:spPr>
        <p:txBody>
          <a:bodyPr wrap="none" lIns="100012" tIns="49212" rIns="100012" bIns="49212" anchor="ctr"/>
          <a:lstStyle/>
          <a:p>
            <a:pPr eaLnBrk="0" hangingPunct="0">
              <a:defRPr/>
            </a:pPr>
            <a:endParaRPr lang="en-US" dirty="0">
              <a:latin typeface="+mn-lt"/>
            </a:endParaRPr>
          </a:p>
        </p:txBody>
      </p:sp>
      <p:sp>
        <p:nvSpPr>
          <p:cNvPr id="89" name="Rectangle 10"/>
          <p:cNvSpPr>
            <a:spLocks noChangeArrowheads="1"/>
          </p:cNvSpPr>
          <p:nvPr/>
        </p:nvSpPr>
        <p:spPr bwMode="auto">
          <a:xfrm>
            <a:off x="5504840" y="1610549"/>
            <a:ext cx="1741788" cy="1643965"/>
          </a:xfrm>
          <a:prstGeom prst="rect">
            <a:avLst/>
          </a:prstGeom>
          <a:solidFill>
            <a:schemeClr val="bg1"/>
          </a:solidFill>
          <a:ln w="9525">
            <a:solidFill>
              <a:schemeClr val="bg1">
                <a:lumMod val="65000"/>
              </a:schemeClr>
            </a:solidFill>
            <a:miter lim="800000"/>
            <a:headEnd/>
            <a:tailEnd/>
          </a:ln>
          <a:effectLst>
            <a:outerShdw blurRad="50800" dist="38100" dir="2700000" algn="tl" rotWithShape="0">
              <a:prstClr val="black">
                <a:alpha val="40000"/>
              </a:prstClr>
            </a:outerShdw>
          </a:effectLst>
        </p:spPr>
        <p:txBody>
          <a:bodyPr wrap="none" lIns="100012" tIns="49212" rIns="100012" bIns="49212" anchor="ctr"/>
          <a:lstStyle/>
          <a:p>
            <a:pPr eaLnBrk="0" hangingPunct="0">
              <a:defRPr/>
            </a:pPr>
            <a:endParaRPr lang="en-US" dirty="0">
              <a:latin typeface="+mn-lt"/>
            </a:endParaRPr>
          </a:p>
        </p:txBody>
      </p:sp>
      <p:sp>
        <p:nvSpPr>
          <p:cNvPr id="87" name="Rectangle 10"/>
          <p:cNvSpPr>
            <a:spLocks noChangeArrowheads="1"/>
          </p:cNvSpPr>
          <p:nvPr/>
        </p:nvSpPr>
        <p:spPr bwMode="auto">
          <a:xfrm>
            <a:off x="3733801" y="1610549"/>
            <a:ext cx="1741788" cy="1643965"/>
          </a:xfrm>
          <a:prstGeom prst="rect">
            <a:avLst/>
          </a:prstGeom>
          <a:solidFill>
            <a:schemeClr val="bg1"/>
          </a:solidFill>
          <a:ln w="9525">
            <a:solidFill>
              <a:schemeClr val="bg1">
                <a:lumMod val="65000"/>
              </a:schemeClr>
            </a:solidFill>
            <a:miter lim="800000"/>
            <a:headEnd/>
            <a:tailEnd/>
          </a:ln>
          <a:effectLst>
            <a:outerShdw blurRad="50800" dist="38100" dir="2700000" algn="tl" rotWithShape="0">
              <a:prstClr val="black">
                <a:alpha val="40000"/>
              </a:prstClr>
            </a:outerShdw>
          </a:effectLst>
        </p:spPr>
        <p:txBody>
          <a:bodyPr wrap="none" lIns="100012" tIns="49212" rIns="100012" bIns="49212" anchor="ctr"/>
          <a:lstStyle/>
          <a:p>
            <a:pPr eaLnBrk="0" hangingPunct="0">
              <a:defRPr/>
            </a:pPr>
            <a:endParaRPr lang="en-US" dirty="0">
              <a:latin typeface="+mn-lt"/>
            </a:endParaRPr>
          </a:p>
        </p:txBody>
      </p:sp>
      <p:sp>
        <p:nvSpPr>
          <p:cNvPr id="86" name="Rectangle 10"/>
          <p:cNvSpPr>
            <a:spLocks noChangeArrowheads="1"/>
          </p:cNvSpPr>
          <p:nvPr/>
        </p:nvSpPr>
        <p:spPr bwMode="auto">
          <a:xfrm>
            <a:off x="1847014" y="1610550"/>
            <a:ext cx="1810586" cy="1643965"/>
          </a:xfrm>
          <a:prstGeom prst="rect">
            <a:avLst/>
          </a:prstGeom>
          <a:solidFill>
            <a:schemeClr val="bg1"/>
          </a:solidFill>
          <a:ln w="9525">
            <a:solidFill>
              <a:schemeClr val="bg1">
                <a:lumMod val="65000"/>
              </a:schemeClr>
            </a:solidFill>
            <a:miter lim="800000"/>
            <a:headEnd/>
            <a:tailEnd/>
          </a:ln>
          <a:effectLst>
            <a:outerShdw blurRad="50800" dist="38100" dir="2700000" algn="tl" rotWithShape="0">
              <a:prstClr val="black">
                <a:alpha val="40000"/>
              </a:prstClr>
            </a:outerShdw>
          </a:effectLst>
        </p:spPr>
        <p:txBody>
          <a:bodyPr wrap="none" lIns="100012" tIns="49212" rIns="100012" bIns="49212" anchor="ctr"/>
          <a:lstStyle/>
          <a:p>
            <a:pPr eaLnBrk="0" hangingPunct="0">
              <a:defRPr/>
            </a:pPr>
            <a:endParaRPr lang="en-US" dirty="0">
              <a:latin typeface="+mn-lt"/>
            </a:endParaRPr>
          </a:p>
        </p:txBody>
      </p:sp>
      <p:sp>
        <p:nvSpPr>
          <p:cNvPr id="85" name="Rectangle 10"/>
          <p:cNvSpPr>
            <a:spLocks noChangeArrowheads="1"/>
          </p:cNvSpPr>
          <p:nvPr/>
        </p:nvSpPr>
        <p:spPr bwMode="auto">
          <a:xfrm>
            <a:off x="83710" y="1615735"/>
            <a:ext cx="1707805" cy="1638780"/>
          </a:xfrm>
          <a:prstGeom prst="rect">
            <a:avLst/>
          </a:prstGeom>
          <a:solidFill>
            <a:schemeClr val="bg1"/>
          </a:solidFill>
          <a:ln w="9525">
            <a:solidFill>
              <a:schemeClr val="bg1">
                <a:lumMod val="65000"/>
              </a:schemeClr>
            </a:solidFill>
            <a:miter lim="800000"/>
            <a:headEnd/>
            <a:tailEnd/>
          </a:ln>
          <a:effectLst>
            <a:outerShdw blurRad="50800" dist="38100" dir="2700000" algn="tl" rotWithShape="0">
              <a:prstClr val="black">
                <a:alpha val="40000"/>
              </a:prstClr>
            </a:outerShdw>
          </a:effectLst>
        </p:spPr>
        <p:txBody>
          <a:bodyPr wrap="none" lIns="100012" tIns="49212" rIns="100012" bIns="49212" anchor="ctr"/>
          <a:lstStyle/>
          <a:p>
            <a:pPr eaLnBrk="0" hangingPunct="0">
              <a:defRPr/>
            </a:pPr>
            <a:endParaRPr lang="en-US" dirty="0">
              <a:latin typeface="+mn-lt"/>
            </a:endParaRPr>
          </a:p>
        </p:txBody>
      </p:sp>
      <p:sp>
        <p:nvSpPr>
          <p:cNvPr id="357381" name="Rectangle 5"/>
          <p:cNvSpPr>
            <a:spLocks noGrp="1" noChangeArrowheads="1"/>
          </p:cNvSpPr>
          <p:nvPr>
            <p:ph type="title"/>
          </p:nvPr>
        </p:nvSpPr>
        <p:spPr/>
        <p:txBody>
          <a:bodyPr/>
          <a:lstStyle/>
          <a:p>
            <a:pPr eaLnBrk="1" hangingPunct="1">
              <a:defRPr/>
            </a:pPr>
            <a:r>
              <a:rPr lang="en-US" dirty="0" smtClean="0"/>
              <a:t>Modern Approaches: Info Used</a:t>
            </a:r>
          </a:p>
        </p:txBody>
      </p:sp>
      <p:graphicFrame>
        <p:nvGraphicFramePr>
          <p:cNvPr id="4098" name="Object 7"/>
          <p:cNvGraphicFramePr>
            <a:graphicFrameLocks noChangeAspect="1"/>
          </p:cNvGraphicFramePr>
          <p:nvPr>
            <p:extLst>
              <p:ext uri="{D42A27DB-BD31-4B8C-83A1-F6EECF244321}">
                <p14:modId xmlns:p14="http://schemas.microsoft.com/office/powerpoint/2010/main" val="1354468935"/>
              </p:ext>
            </p:extLst>
          </p:nvPr>
        </p:nvGraphicFramePr>
        <p:xfrm>
          <a:off x="6697687" y="4091865"/>
          <a:ext cx="1486240" cy="1295400"/>
        </p:xfrm>
        <a:graphic>
          <a:graphicData uri="http://schemas.openxmlformats.org/presentationml/2006/ole">
            <mc:AlternateContent xmlns:mc="http://schemas.openxmlformats.org/markup-compatibility/2006">
              <mc:Choice xmlns:v="urn:schemas-microsoft-com:vml" Requires="v">
                <p:oleObj spid="_x0000_s126249" name="Visio" r:id="rId3" imgW="6904913" imgH="6019137" progId="Visio.Drawing.11">
                  <p:embed/>
                </p:oleObj>
              </mc:Choice>
              <mc:Fallback>
                <p:oleObj name="Visio" r:id="rId3" imgW="6904913" imgH="6019137"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7687" y="4091865"/>
                        <a:ext cx="1486240" cy="1295400"/>
                      </a:xfrm>
                      <a:prstGeom prst="rect">
                        <a:avLst/>
                      </a:prstGeom>
                      <a:noFill/>
                      <a:ln>
                        <a:noFill/>
                      </a:ln>
                      <a:effectLst/>
                      <a:extLst/>
                    </p:spPr>
                  </p:pic>
                </p:oleObj>
              </mc:Fallback>
            </mc:AlternateContent>
          </a:graphicData>
        </a:graphic>
      </p:graphicFrame>
      <p:sp>
        <p:nvSpPr>
          <p:cNvPr id="4136" name="TextBox 23"/>
          <p:cNvSpPr txBox="1">
            <a:spLocks noChangeArrowheads="1"/>
          </p:cNvSpPr>
          <p:nvPr/>
        </p:nvSpPr>
        <p:spPr bwMode="auto">
          <a:xfrm>
            <a:off x="6707578" y="4616319"/>
            <a:ext cx="304800" cy="200025"/>
          </a:xfrm>
          <a:prstGeom prst="rect">
            <a:avLst/>
          </a:prstGeom>
          <a:noFill/>
          <a:ln w="9525">
            <a:noFill/>
            <a:miter lim="800000"/>
            <a:headEnd/>
            <a:tailEnd/>
          </a:ln>
        </p:spPr>
        <p:txBody>
          <a:bodyPr>
            <a:spAutoFit/>
          </a:bodyPr>
          <a:lstStyle/>
          <a:p>
            <a:r>
              <a:rPr lang="en-US" sz="700" i="1" dirty="0" smtClean="0">
                <a:latin typeface="+mn-lt"/>
                <a:cs typeface="Times New Roman" pitchFamily="18" charset="0"/>
              </a:rPr>
              <a:t>u</a:t>
            </a:r>
            <a:endParaRPr lang="en-US" sz="700" i="1" dirty="0">
              <a:latin typeface="+mn-lt"/>
              <a:cs typeface="Times New Roman" pitchFamily="18" charset="0"/>
            </a:endParaRPr>
          </a:p>
        </p:txBody>
      </p:sp>
      <p:sp>
        <p:nvSpPr>
          <p:cNvPr id="4137" name="TextBox 24"/>
          <p:cNvSpPr txBox="1">
            <a:spLocks noChangeArrowheads="1"/>
          </p:cNvSpPr>
          <p:nvPr/>
        </p:nvSpPr>
        <p:spPr bwMode="auto">
          <a:xfrm>
            <a:off x="7668614" y="4370078"/>
            <a:ext cx="228600" cy="200025"/>
          </a:xfrm>
          <a:prstGeom prst="rect">
            <a:avLst/>
          </a:prstGeom>
          <a:noFill/>
          <a:ln w="9525">
            <a:noFill/>
            <a:miter lim="800000"/>
            <a:headEnd/>
            <a:tailEnd/>
          </a:ln>
        </p:spPr>
        <p:txBody>
          <a:bodyPr>
            <a:spAutoFit/>
          </a:bodyPr>
          <a:lstStyle/>
          <a:p>
            <a:r>
              <a:rPr lang="en-US" sz="700" i="1" dirty="0" smtClean="0">
                <a:latin typeface="+mn-lt"/>
                <a:cs typeface="Times New Roman" pitchFamily="18" charset="0"/>
              </a:rPr>
              <a:t>v</a:t>
            </a:r>
            <a:endParaRPr lang="en-US" sz="700" i="1" dirty="0">
              <a:latin typeface="+mn-lt"/>
              <a:cs typeface="Times New Roman" pitchFamily="18" charset="0"/>
            </a:endParaRPr>
          </a:p>
        </p:txBody>
      </p:sp>
      <p:sp>
        <p:nvSpPr>
          <p:cNvPr id="57" name="TextBox 56"/>
          <p:cNvSpPr txBox="1"/>
          <p:nvPr/>
        </p:nvSpPr>
        <p:spPr>
          <a:xfrm>
            <a:off x="6036045" y="5651480"/>
            <a:ext cx="2650755" cy="543739"/>
          </a:xfrm>
          <a:prstGeom prst="rect">
            <a:avLst/>
          </a:prstGeom>
          <a:noFill/>
        </p:spPr>
        <p:txBody>
          <a:bodyPr wrap="square" rtlCol="0">
            <a:spAutoFit/>
          </a:bodyPr>
          <a:lstStyle/>
          <a:p>
            <a:pPr algn="ctr" defTabSz="912813" eaLnBrk="0" hangingPunct="0">
              <a:lnSpc>
                <a:spcPts val="1400"/>
              </a:lnSpc>
              <a:spcBef>
                <a:spcPct val="50000"/>
              </a:spcBef>
              <a:defRPr/>
            </a:pPr>
            <a:r>
              <a:rPr lang="en-US" sz="1400" b="1" dirty="0" smtClean="0">
                <a:latin typeface="+mn-lt"/>
              </a:rPr>
              <a:t>Entity Relationship Graph</a:t>
            </a:r>
          </a:p>
          <a:p>
            <a:pPr algn="ctr" defTabSz="912813" eaLnBrk="0" hangingPunct="0">
              <a:lnSpc>
                <a:spcPts val="1400"/>
              </a:lnSpc>
              <a:spcBef>
                <a:spcPct val="50000"/>
              </a:spcBef>
              <a:defRPr/>
            </a:pPr>
            <a:r>
              <a:rPr lang="en-US" sz="1200" dirty="0" smtClean="0">
                <a:latin typeface="+mn-lt"/>
              </a:rPr>
              <a:t>(Including Social Network)</a:t>
            </a:r>
            <a:endParaRPr lang="en-US" sz="1200" dirty="0">
              <a:latin typeface="+mn-lt"/>
            </a:endParaRPr>
          </a:p>
        </p:txBody>
      </p:sp>
      <p:sp>
        <p:nvSpPr>
          <p:cNvPr id="3" name="Cloud"/>
          <p:cNvSpPr>
            <a:spLocks noChangeAspect="1" noEditPoints="1" noChangeArrowheads="1"/>
          </p:cNvSpPr>
          <p:nvPr/>
        </p:nvSpPr>
        <p:spPr bwMode="auto">
          <a:xfrm>
            <a:off x="3951588" y="1683530"/>
            <a:ext cx="1376524" cy="92246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 name="TextBox 3"/>
          <p:cNvSpPr txBox="1"/>
          <p:nvPr/>
        </p:nvSpPr>
        <p:spPr>
          <a:xfrm>
            <a:off x="4228489" y="1940198"/>
            <a:ext cx="838200" cy="369332"/>
          </a:xfrm>
          <a:prstGeom prst="rect">
            <a:avLst/>
          </a:prstGeom>
          <a:noFill/>
        </p:spPr>
        <p:txBody>
          <a:bodyPr wrap="square" rtlCol="0">
            <a:spAutoFit/>
          </a:bodyPr>
          <a:lstStyle/>
          <a:p>
            <a:pPr algn="ctr"/>
            <a:r>
              <a:rPr lang="en-US" dirty="0" smtClean="0">
                <a:latin typeface="+mn-lt"/>
              </a:rPr>
              <a:t>Web</a:t>
            </a:r>
            <a:endParaRPr lang="en-US" dirty="0">
              <a:latin typeface="+mn-lt"/>
            </a:endParaRPr>
          </a:p>
        </p:txBody>
      </p:sp>
      <p:sp>
        <p:nvSpPr>
          <p:cNvPr id="62" name="Rectangle 7"/>
          <p:cNvSpPr>
            <a:spLocks noChangeArrowheads="1"/>
          </p:cNvSpPr>
          <p:nvPr/>
        </p:nvSpPr>
        <p:spPr bwMode="auto">
          <a:xfrm>
            <a:off x="-304800" y="914400"/>
            <a:ext cx="9372600" cy="685800"/>
          </a:xfrm>
          <a:prstGeom prst="rect">
            <a:avLst/>
          </a:prstGeom>
          <a:noFill/>
          <a:ln w="9525">
            <a:noFill/>
            <a:miter lim="800000"/>
            <a:headEnd/>
            <a:tailEnd/>
          </a:ln>
        </p:spPr>
        <p:txBody>
          <a:bodyPr lIns="92039" tIns="45289" rIns="92039" bIns="45289"/>
          <a:lstStyle/>
          <a:p>
            <a:pPr marL="341313" indent="-341313" defTabSz="909638">
              <a:spcBef>
                <a:spcPct val="20000"/>
              </a:spcBef>
              <a:buClr>
                <a:schemeClr val="tx1"/>
              </a:buClr>
              <a:buSzPct val="115000"/>
              <a:buFont typeface="Arial" charset="0"/>
              <a:buNone/>
              <a:defRPr/>
            </a:pPr>
            <a:r>
              <a:rPr lang="en-US" sz="2400" b="1" dirty="0">
                <a:solidFill>
                  <a:srgbClr val="0000FF"/>
                </a:solidFill>
                <a:effectLst>
                  <a:outerShdw blurRad="38100" dist="38100" dir="2700000" algn="tl">
                    <a:srgbClr val="000000">
                      <a:alpha val="43137"/>
                    </a:srgbClr>
                  </a:outerShdw>
                </a:effectLst>
                <a:latin typeface="+mn-lt"/>
              </a:rPr>
              <a:t>     </a:t>
            </a:r>
            <a:r>
              <a:rPr lang="en-US" sz="2800" b="1" dirty="0" smtClean="0">
                <a:latin typeface="+mn-lt"/>
              </a:rPr>
              <a:t>External Data &amp; Knowledge</a:t>
            </a:r>
            <a:endParaRPr lang="en-US" sz="2800" b="1" dirty="0">
              <a:latin typeface="+mn-lt"/>
            </a:endParaRPr>
          </a:p>
        </p:txBody>
      </p:sp>
      <p:sp>
        <p:nvSpPr>
          <p:cNvPr id="63" name="Rectangle 7"/>
          <p:cNvSpPr>
            <a:spLocks noChangeArrowheads="1"/>
          </p:cNvSpPr>
          <p:nvPr/>
        </p:nvSpPr>
        <p:spPr bwMode="auto">
          <a:xfrm>
            <a:off x="-225876" y="3396147"/>
            <a:ext cx="9217475" cy="566253"/>
          </a:xfrm>
          <a:prstGeom prst="rect">
            <a:avLst/>
          </a:prstGeom>
          <a:noFill/>
          <a:ln w="9525">
            <a:noFill/>
            <a:miter lim="800000"/>
            <a:headEnd/>
            <a:tailEnd/>
          </a:ln>
        </p:spPr>
        <p:txBody>
          <a:bodyPr lIns="92039" tIns="45289" rIns="92039" bIns="45289"/>
          <a:lstStyle/>
          <a:p>
            <a:pPr marL="341313" indent="-341313" defTabSz="909638">
              <a:spcBef>
                <a:spcPct val="20000"/>
              </a:spcBef>
              <a:buClr>
                <a:schemeClr val="tx1"/>
              </a:buClr>
              <a:buSzPct val="115000"/>
              <a:buFont typeface="Arial" charset="0"/>
              <a:buNone/>
              <a:defRPr/>
            </a:pPr>
            <a:r>
              <a:rPr lang="en-US" sz="2400" b="1" dirty="0" smtClean="0">
                <a:solidFill>
                  <a:srgbClr val="0000FF"/>
                </a:solidFill>
                <a:effectLst>
                  <a:outerShdw blurRad="38100" dist="38100" dir="2700000" algn="tl">
                    <a:srgbClr val="000000">
                      <a:alpha val="43137"/>
                    </a:srgbClr>
                  </a:outerShdw>
                </a:effectLst>
                <a:latin typeface="+mn-lt"/>
              </a:rPr>
              <a:t>     </a:t>
            </a:r>
            <a:r>
              <a:rPr lang="en-US" sz="2800" b="1" dirty="0" smtClean="0">
                <a:latin typeface="+mn-lt"/>
              </a:rPr>
              <a:t>Internal Data</a:t>
            </a:r>
            <a:endParaRPr lang="en-US" sz="2800" b="1" dirty="0">
              <a:latin typeface="+mn-lt"/>
            </a:endParaRPr>
          </a:p>
          <a:p>
            <a:pPr marL="341313" indent="-341313" defTabSz="909638">
              <a:buClr>
                <a:schemeClr val="tx1"/>
              </a:buClr>
              <a:buSzPct val="115000"/>
              <a:buFont typeface="Symbol" pitchFamily="18" charset="2"/>
              <a:buChar char="·"/>
              <a:defRPr/>
            </a:pPr>
            <a:endParaRPr lang="en-US" sz="2800" b="1" dirty="0">
              <a:solidFill>
                <a:srgbClr val="000000"/>
              </a:solidFill>
              <a:effectLst>
                <a:outerShdw blurRad="38100" dist="38100" dir="2700000" algn="tl">
                  <a:srgbClr val="000000">
                    <a:alpha val="43137"/>
                  </a:srgbClr>
                </a:outerShdw>
              </a:effectLst>
              <a:latin typeface="+mn-lt"/>
            </a:endParaRPr>
          </a:p>
        </p:txBody>
      </p:sp>
      <p:sp>
        <p:nvSpPr>
          <p:cNvPr id="64" name="AutoShape 119"/>
          <p:cNvSpPr>
            <a:spLocks noChangeArrowheads="1"/>
          </p:cNvSpPr>
          <p:nvPr/>
        </p:nvSpPr>
        <p:spPr bwMode="auto">
          <a:xfrm>
            <a:off x="7562240" y="1749241"/>
            <a:ext cx="1344396" cy="489347"/>
          </a:xfrm>
          <a:prstGeom prst="can">
            <a:avLst>
              <a:gd name="adj" fmla="val 25000"/>
            </a:avLst>
          </a:prstGeom>
          <a:solidFill>
            <a:srgbClr val="FFFF8B"/>
          </a:solidFill>
          <a:ln w="9525">
            <a:solidFill>
              <a:schemeClr val="tx1"/>
            </a:solidFill>
            <a:round/>
            <a:headEnd/>
            <a:tailEnd/>
          </a:ln>
          <a:effectLst>
            <a:outerShdw blurRad="50800" dist="38100" dir="2700000" algn="tl" rotWithShape="0">
              <a:prstClr val="black">
                <a:alpha val="40000"/>
              </a:prstClr>
            </a:outerShdw>
          </a:effectLst>
        </p:spPr>
        <p:txBody>
          <a:bodyPr wrap="square" anchor="ctr">
            <a:spAutoFit/>
          </a:bodyPr>
          <a:lstStyle/>
          <a:p>
            <a:pPr marL="342900" indent="-342900" algn="ctr">
              <a:buFontTx/>
              <a:buNone/>
            </a:pPr>
            <a:endParaRPr lang="en-US" sz="1400" b="1" dirty="0">
              <a:latin typeface="+mn-lt"/>
            </a:endParaRPr>
          </a:p>
        </p:txBody>
      </p:sp>
      <p:pic>
        <p:nvPicPr>
          <p:cNvPr id="123910" name="Picture 6" descr="http://t1.gstatic.com/images?q=tbn:ANd9GcR6skNxiUwQS_fl8ZwqVlxJKV15P92nb36Co5DWKh4-s7stkas&amp;t=1&amp;usg=__l5BdBWmfPOsjbPDZ8yv30Y0CFb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4253" y="1692378"/>
            <a:ext cx="742747" cy="7427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47014" y="2762071"/>
            <a:ext cx="1810586" cy="492443"/>
          </a:xfrm>
          <a:prstGeom prst="rect">
            <a:avLst/>
          </a:prstGeom>
          <a:noFill/>
        </p:spPr>
        <p:txBody>
          <a:bodyPr wrap="square" rtlCol="0">
            <a:spAutoFit/>
          </a:bodyPr>
          <a:lstStyle/>
          <a:p>
            <a:pPr marL="342900" indent="-342900" algn="ctr">
              <a:buFontTx/>
              <a:buNone/>
            </a:pPr>
            <a:r>
              <a:rPr lang="en-US" sz="1400" b="1" dirty="0">
                <a:latin typeface="+mn-lt"/>
              </a:rPr>
              <a:t>Encyclopedias</a:t>
            </a:r>
          </a:p>
          <a:p>
            <a:pPr marL="342900" indent="-342900" algn="ctr">
              <a:buFontTx/>
              <a:buNone/>
            </a:pPr>
            <a:r>
              <a:rPr lang="en-US" sz="1200" dirty="0">
                <a:latin typeface="+mn-lt"/>
              </a:rPr>
              <a:t>(</a:t>
            </a:r>
            <a:r>
              <a:rPr lang="en-US" sz="1200" dirty="0" smtClean="0">
                <a:latin typeface="+mn-lt"/>
              </a:rPr>
              <a:t>E.g</a:t>
            </a:r>
            <a:r>
              <a:rPr lang="en-US" sz="1200" dirty="0">
                <a:latin typeface="+mn-lt"/>
              </a:rPr>
              <a:t>., </a:t>
            </a:r>
            <a:r>
              <a:rPr lang="en-US" sz="1200" dirty="0" smtClean="0">
                <a:latin typeface="+mn-lt"/>
              </a:rPr>
              <a:t>Wikipedia)</a:t>
            </a:r>
            <a:endParaRPr lang="en-US" sz="1600" dirty="0">
              <a:latin typeface="+mn-lt"/>
            </a:endParaRPr>
          </a:p>
        </p:txBody>
      </p:sp>
      <p:pic>
        <p:nvPicPr>
          <p:cNvPr id="123913" name="Picture 9" descr="http://t1.gstatic.com/images?q=tbn:ANd9GcSpF41DCCXYCjSknqm4SGVVkSrbJNvobgqgDKRChRkSsEetenY&amp;t=1&amp;usg=__GqoxwrqBvkKufnMdwsERwjPwtc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97104" y="1683530"/>
            <a:ext cx="784296" cy="780811"/>
          </a:xfrm>
          <a:prstGeom prst="rect">
            <a:avLst/>
          </a:prstGeom>
          <a:noFill/>
          <a:extLst>
            <a:ext uri="{909E8E84-426E-40dd-AFC4-6F175D3DCCD1}">
              <a14:hiddenFill xmlns:a14="http://schemas.microsoft.com/office/drawing/2010/main">
                <a:solidFill>
                  <a:srgbClr val="FFFFFF"/>
                </a:solidFill>
              </a14:hiddenFill>
            </a:ext>
          </a:extLst>
        </p:spPr>
      </p:pic>
      <p:pic>
        <p:nvPicPr>
          <p:cNvPr id="123915" name="Picture 11" descr="http://t2.gstatic.com/images?q=tbn:ANd9GcR5Gr2njmPmxr3W1DjtRgnp4UacVxwUJH4sjGQLwYJutkc1HT8&amp;t=1&amp;usg=__aFaVf5SGeOhP-dbIkUHWAzfFru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971" y="1730514"/>
            <a:ext cx="1306229" cy="846877"/>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p:cNvSpPr txBox="1"/>
          <p:nvPr/>
        </p:nvSpPr>
        <p:spPr>
          <a:xfrm>
            <a:off x="76200" y="2762071"/>
            <a:ext cx="1715315" cy="492443"/>
          </a:xfrm>
          <a:prstGeom prst="rect">
            <a:avLst/>
          </a:prstGeom>
          <a:noFill/>
        </p:spPr>
        <p:txBody>
          <a:bodyPr wrap="square" rtlCol="0">
            <a:spAutoFit/>
          </a:bodyPr>
          <a:lstStyle/>
          <a:p>
            <a:pPr marL="342900" indent="-342900" algn="ctr">
              <a:buFontTx/>
              <a:buNone/>
            </a:pPr>
            <a:r>
              <a:rPr lang="en-US" sz="1400" b="1" dirty="0">
                <a:latin typeface="+mn-lt"/>
              </a:rPr>
              <a:t>Ontologies</a:t>
            </a:r>
          </a:p>
          <a:p>
            <a:pPr marL="342900" indent="-342900" algn="ctr">
              <a:buFontTx/>
              <a:buNone/>
            </a:pPr>
            <a:r>
              <a:rPr lang="en-US" sz="1200" dirty="0" smtClean="0">
                <a:latin typeface="+mn-lt"/>
              </a:rPr>
              <a:t>(E.g</a:t>
            </a:r>
            <a:r>
              <a:rPr lang="en-US" sz="1200" dirty="0">
                <a:latin typeface="+mn-lt"/>
              </a:rPr>
              <a:t>., </a:t>
            </a:r>
            <a:r>
              <a:rPr lang="en-US" sz="1200" dirty="0" smtClean="0">
                <a:latin typeface="+mn-lt"/>
              </a:rPr>
              <a:t>DMOZ)</a:t>
            </a:r>
            <a:endParaRPr lang="en-US" sz="1200" dirty="0">
              <a:latin typeface="+mn-lt"/>
            </a:endParaRPr>
          </a:p>
        </p:txBody>
      </p:sp>
      <p:pic>
        <p:nvPicPr>
          <p:cNvPr id="69" name="Picture 35" descr="j0292020"/>
          <p:cNvPicPr>
            <a:picLocks noChangeAspect="1" noChangeArrowheads="1"/>
          </p:cNvPicPr>
          <p:nvPr/>
        </p:nvPicPr>
        <p:blipFill>
          <a:blip r:embed="rId8"/>
          <a:srcRect/>
          <a:stretch>
            <a:fillRect/>
          </a:stretch>
        </p:blipFill>
        <p:spPr bwMode="auto">
          <a:xfrm>
            <a:off x="6013750" y="1654314"/>
            <a:ext cx="917508" cy="941428"/>
          </a:xfrm>
          <a:prstGeom prst="rect">
            <a:avLst/>
          </a:prstGeom>
          <a:noFill/>
        </p:spPr>
      </p:pic>
      <p:sp>
        <p:nvSpPr>
          <p:cNvPr id="70" name="TextBox 69"/>
          <p:cNvSpPr txBox="1"/>
          <p:nvPr/>
        </p:nvSpPr>
        <p:spPr>
          <a:xfrm>
            <a:off x="5534668" y="2754087"/>
            <a:ext cx="1741788" cy="492443"/>
          </a:xfrm>
          <a:prstGeom prst="rect">
            <a:avLst/>
          </a:prstGeom>
          <a:noFill/>
        </p:spPr>
        <p:txBody>
          <a:bodyPr wrap="square" rtlCol="0">
            <a:spAutoFit/>
          </a:bodyPr>
          <a:lstStyle/>
          <a:p>
            <a:pPr marL="342900" indent="-342900" algn="ctr">
              <a:buFontTx/>
              <a:buNone/>
            </a:pPr>
            <a:r>
              <a:rPr lang="en-US" sz="1400" b="1" dirty="0" smtClean="0">
                <a:latin typeface="+mn-lt"/>
              </a:rPr>
              <a:t>Ask a Person</a:t>
            </a:r>
          </a:p>
          <a:p>
            <a:pPr algn="ctr"/>
            <a:r>
              <a:rPr lang="en-US" sz="1200" dirty="0">
                <a:latin typeface="+mn-lt"/>
              </a:rPr>
              <a:t>(</a:t>
            </a:r>
            <a:r>
              <a:rPr lang="en-US" sz="1200" dirty="0" smtClean="0">
                <a:latin typeface="+mn-lt"/>
              </a:rPr>
              <a:t>Might not work well) </a:t>
            </a:r>
            <a:endParaRPr lang="en-US" dirty="0">
              <a:latin typeface="+mn-lt"/>
            </a:endParaRPr>
          </a:p>
        </p:txBody>
      </p:sp>
      <p:sp>
        <p:nvSpPr>
          <p:cNvPr id="6" name="TextBox 5"/>
          <p:cNvSpPr txBox="1"/>
          <p:nvPr/>
        </p:nvSpPr>
        <p:spPr>
          <a:xfrm>
            <a:off x="480346" y="5446216"/>
            <a:ext cx="2643855" cy="738664"/>
          </a:xfrm>
          <a:prstGeom prst="rect">
            <a:avLst/>
          </a:prstGeom>
          <a:noFill/>
        </p:spPr>
        <p:txBody>
          <a:bodyPr wrap="square" rtlCol="0">
            <a:spAutoFit/>
          </a:bodyPr>
          <a:lstStyle/>
          <a:p>
            <a:pPr marL="171450" indent="-171450">
              <a:buFont typeface="Times New Roman" pitchFamily="18" charset="0"/>
              <a:buChar char="─"/>
            </a:pPr>
            <a:r>
              <a:rPr lang="en-US" sz="1400" b="1" dirty="0">
                <a:latin typeface="Times New Roman" pitchFamily="18" charset="0"/>
                <a:cs typeface="Times New Roman" pitchFamily="18" charset="0"/>
              </a:rPr>
              <a:t>Inherent &amp; Context Features</a:t>
            </a:r>
          </a:p>
          <a:p>
            <a:pPr marL="171450" indent="-171450">
              <a:buFont typeface="Times New Roman" pitchFamily="18" charset="0"/>
              <a:buChar char="─"/>
            </a:pPr>
            <a:r>
              <a:rPr lang="en-US" sz="1400" b="1" dirty="0" smtClean="0">
                <a:latin typeface="Times New Roman" pitchFamily="18" charset="0"/>
                <a:cs typeface="Times New Roman" pitchFamily="18" charset="0"/>
              </a:rPr>
              <a:t>(Condit.) </a:t>
            </a:r>
            <a:r>
              <a:rPr lang="en-US" sz="1400" b="1" dirty="0" err="1" smtClean="0">
                <a:latin typeface="Times New Roman" pitchFamily="18" charset="0"/>
                <a:cs typeface="Times New Roman" pitchFamily="18" charset="0"/>
              </a:rPr>
              <a:t>Func</a:t>
            </a:r>
            <a:r>
              <a:rPr lang="en-US" sz="1400" b="1" dirty="0" smtClean="0">
                <a:latin typeface="Times New Roman" pitchFamily="18" charset="0"/>
                <a:cs typeface="Times New Roman" pitchFamily="18" charset="0"/>
              </a:rPr>
              <a:t>. Dependencies </a:t>
            </a:r>
          </a:p>
          <a:p>
            <a:pPr marL="171450" indent="-171450">
              <a:buFont typeface="Times New Roman" pitchFamily="18" charset="0"/>
              <a:buChar char="─"/>
            </a:pPr>
            <a:r>
              <a:rPr lang="en-US" sz="1400" b="1" dirty="0" smtClean="0">
                <a:latin typeface="Times New Roman" pitchFamily="18" charset="0"/>
                <a:cs typeface="Times New Roman" pitchFamily="18" charset="0"/>
              </a:rPr>
              <a:t>Consistency constraints</a:t>
            </a:r>
            <a:endParaRPr lang="en-US" sz="1200" b="1" dirty="0">
              <a:latin typeface="Times New Roman" pitchFamily="18" charset="0"/>
              <a:cs typeface="Times New Roman" pitchFamily="18" charset="0"/>
            </a:endParaRPr>
          </a:p>
        </p:txBody>
      </p:sp>
      <p:pic>
        <p:nvPicPr>
          <p:cNvPr id="124053" name="Picture 149" descr="http://dezignus.com/wp-content/uploads/2009/01/jp-geometric-pattern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60897" y="4091865"/>
            <a:ext cx="1184062" cy="120256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708096" y="4133544"/>
            <a:ext cx="2175215" cy="908336"/>
            <a:chOff x="595884" y="3814258"/>
            <a:chExt cx="6632448" cy="2131754"/>
          </a:xfrm>
        </p:grpSpPr>
        <p:pic>
          <p:nvPicPr>
            <p:cNvPr id="56" name="Picture 3"/>
            <p:cNvPicPr>
              <a:picLocks noChangeAspect="1" noChangeArrowheads="1"/>
            </p:cNvPicPr>
            <p:nvPr/>
          </p:nvPicPr>
          <p:blipFill>
            <a:blip r:embed="rId10"/>
            <a:srcRect/>
            <a:stretch>
              <a:fillRect/>
            </a:stretch>
          </p:blipFill>
          <p:spPr bwMode="auto">
            <a:xfrm>
              <a:off x="595884" y="3867578"/>
              <a:ext cx="155575" cy="457200"/>
            </a:xfrm>
            <a:prstGeom prst="rect">
              <a:avLst/>
            </a:prstGeom>
            <a:noFill/>
            <a:ln w="9525">
              <a:noFill/>
              <a:miter lim="800000"/>
              <a:headEnd/>
              <a:tailEnd/>
            </a:ln>
          </p:spPr>
        </p:pic>
        <p:pic>
          <p:nvPicPr>
            <p:cNvPr id="59" name="Picture 4"/>
            <p:cNvPicPr>
              <a:picLocks noChangeAspect="1" noChangeArrowheads="1"/>
            </p:cNvPicPr>
            <p:nvPr/>
          </p:nvPicPr>
          <p:blipFill>
            <a:blip r:embed="rId11"/>
            <a:srcRect/>
            <a:stretch>
              <a:fillRect/>
            </a:stretch>
          </p:blipFill>
          <p:spPr bwMode="auto">
            <a:xfrm>
              <a:off x="595884" y="5425646"/>
              <a:ext cx="179387" cy="457200"/>
            </a:xfrm>
            <a:prstGeom prst="rect">
              <a:avLst/>
            </a:prstGeom>
            <a:noFill/>
            <a:ln w="9525">
              <a:noFill/>
              <a:miter lim="800000"/>
              <a:headEnd/>
              <a:tailEnd/>
            </a:ln>
          </p:spPr>
        </p:pic>
        <p:sp>
          <p:nvSpPr>
            <p:cNvPr id="60" name="TextBox 11"/>
            <p:cNvSpPr txBox="1">
              <a:spLocks noChangeArrowheads="1"/>
            </p:cNvSpPr>
            <p:nvPr/>
          </p:nvSpPr>
          <p:spPr bwMode="auto">
            <a:xfrm>
              <a:off x="824485" y="3814258"/>
              <a:ext cx="304799" cy="541735"/>
            </a:xfrm>
            <a:prstGeom prst="rect">
              <a:avLst/>
            </a:prstGeom>
            <a:noFill/>
            <a:ln w="9525">
              <a:noFill/>
              <a:miter lim="800000"/>
              <a:headEnd/>
              <a:tailEnd/>
            </a:ln>
          </p:spPr>
          <p:txBody>
            <a:bodyPr>
              <a:spAutoFit/>
            </a:bodyPr>
            <a:lstStyle/>
            <a:p>
              <a:pPr algn="ctr"/>
              <a:r>
                <a:rPr lang="en-US" sz="900" i="1" dirty="0" smtClean="0">
                  <a:latin typeface="+mn-lt"/>
                  <a:cs typeface="Times New Roman" pitchFamily="18" charset="0"/>
                </a:rPr>
                <a:t>u</a:t>
              </a:r>
              <a:endParaRPr lang="en-US" sz="900" i="1" dirty="0">
                <a:latin typeface="+mn-lt"/>
                <a:cs typeface="Times New Roman" pitchFamily="18" charset="0"/>
              </a:endParaRPr>
            </a:p>
          </p:txBody>
        </p:sp>
        <p:sp>
          <p:nvSpPr>
            <p:cNvPr id="65" name="TextBox 12"/>
            <p:cNvSpPr txBox="1">
              <a:spLocks noChangeArrowheads="1"/>
            </p:cNvSpPr>
            <p:nvPr/>
          </p:nvSpPr>
          <p:spPr bwMode="auto">
            <a:xfrm>
              <a:off x="824485" y="5404277"/>
              <a:ext cx="304799" cy="541735"/>
            </a:xfrm>
            <a:prstGeom prst="rect">
              <a:avLst/>
            </a:prstGeom>
            <a:noFill/>
            <a:ln w="9525">
              <a:noFill/>
              <a:miter lim="800000"/>
              <a:headEnd/>
              <a:tailEnd/>
            </a:ln>
          </p:spPr>
          <p:txBody>
            <a:bodyPr>
              <a:spAutoFit/>
            </a:bodyPr>
            <a:lstStyle/>
            <a:p>
              <a:pPr algn="ctr"/>
              <a:r>
                <a:rPr lang="en-US" sz="900" i="1" dirty="0" smtClean="0">
                  <a:latin typeface="+mn-lt"/>
                  <a:cs typeface="Times New Roman" pitchFamily="18" charset="0"/>
                </a:rPr>
                <a:t>v</a:t>
              </a:r>
              <a:endParaRPr lang="en-US" sz="900" i="1" dirty="0">
                <a:latin typeface="+mn-lt"/>
                <a:cs typeface="Times New Roman" pitchFamily="18" charset="0"/>
              </a:endParaRPr>
            </a:p>
          </p:txBody>
        </p:sp>
        <p:sp>
          <p:nvSpPr>
            <p:cNvPr id="66" name="Rectangle 65"/>
            <p:cNvSpPr/>
            <p:nvPr/>
          </p:nvSpPr>
          <p:spPr bwMode="auto">
            <a:xfrm>
              <a:off x="1205484" y="3905678"/>
              <a:ext cx="1371600" cy="381000"/>
            </a:xfrm>
            <a:prstGeom prst="rect">
              <a:avLst/>
            </a:prstGeom>
            <a:solidFill>
              <a:srgbClr val="FFAFA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sz="600" dirty="0">
                  <a:latin typeface="+mn-lt"/>
                </a:rPr>
                <a:t>J. Smith</a:t>
              </a:r>
            </a:p>
          </p:txBody>
        </p:sp>
        <p:sp>
          <p:nvSpPr>
            <p:cNvPr id="67" name="Rectangle 66"/>
            <p:cNvSpPr/>
            <p:nvPr/>
          </p:nvSpPr>
          <p:spPr bwMode="auto">
            <a:xfrm>
              <a:off x="1205484" y="5556678"/>
              <a:ext cx="1371600" cy="381000"/>
            </a:xfrm>
            <a:prstGeom prst="rect">
              <a:avLst/>
            </a:prstGeom>
            <a:solidFill>
              <a:srgbClr val="A7D9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sz="600" dirty="0">
                  <a:latin typeface="+mn-lt"/>
                </a:rPr>
                <a:t>John Smith</a:t>
              </a:r>
            </a:p>
          </p:txBody>
        </p:sp>
        <p:sp>
          <p:nvSpPr>
            <p:cNvPr id="71" name="Rectangle 70"/>
            <p:cNvSpPr/>
            <p:nvPr/>
          </p:nvSpPr>
          <p:spPr bwMode="auto">
            <a:xfrm>
              <a:off x="2577084" y="3905678"/>
              <a:ext cx="1371600" cy="381000"/>
            </a:xfrm>
            <a:prstGeom prst="rect">
              <a:avLst/>
            </a:prstGeom>
            <a:solidFill>
              <a:srgbClr val="FFAFA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sz="600" dirty="0">
                  <a:latin typeface="+mn-lt"/>
                </a:rPr>
                <a:t>Feature 2</a:t>
              </a:r>
            </a:p>
          </p:txBody>
        </p:sp>
        <p:sp>
          <p:nvSpPr>
            <p:cNvPr id="72" name="Rectangle 71"/>
            <p:cNvSpPr/>
            <p:nvPr/>
          </p:nvSpPr>
          <p:spPr bwMode="auto">
            <a:xfrm>
              <a:off x="2577084" y="5556678"/>
              <a:ext cx="1371600" cy="381000"/>
            </a:xfrm>
            <a:prstGeom prst="rect">
              <a:avLst/>
            </a:prstGeom>
            <a:solidFill>
              <a:srgbClr val="A7D9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sz="600" dirty="0">
                  <a:latin typeface="+mn-lt"/>
                </a:rPr>
                <a:t>Feature 2</a:t>
              </a:r>
            </a:p>
          </p:txBody>
        </p:sp>
        <p:sp>
          <p:nvSpPr>
            <p:cNvPr id="73" name="Rectangle 72"/>
            <p:cNvSpPr/>
            <p:nvPr/>
          </p:nvSpPr>
          <p:spPr bwMode="auto">
            <a:xfrm>
              <a:off x="3948684" y="3905678"/>
              <a:ext cx="1371600" cy="381000"/>
            </a:xfrm>
            <a:prstGeom prst="rect">
              <a:avLst/>
            </a:prstGeom>
            <a:solidFill>
              <a:srgbClr val="FFAFA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sz="600" dirty="0">
                  <a:latin typeface="+mn-lt"/>
                </a:rPr>
                <a:t>Feature 3</a:t>
              </a:r>
            </a:p>
          </p:txBody>
        </p:sp>
        <p:sp>
          <p:nvSpPr>
            <p:cNvPr id="74" name="Rectangle 73"/>
            <p:cNvSpPr/>
            <p:nvPr/>
          </p:nvSpPr>
          <p:spPr bwMode="auto">
            <a:xfrm>
              <a:off x="3948684" y="5556678"/>
              <a:ext cx="1371600" cy="381000"/>
            </a:xfrm>
            <a:prstGeom prst="rect">
              <a:avLst/>
            </a:prstGeom>
            <a:solidFill>
              <a:srgbClr val="A7D9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sz="600" dirty="0">
                  <a:latin typeface="+mn-lt"/>
                </a:rPr>
                <a:t>Feature 3</a:t>
              </a:r>
            </a:p>
          </p:txBody>
        </p:sp>
        <p:sp>
          <p:nvSpPr>
            <p:cNvPr id="75" name="Rectangle 74"/>
            <p:cNvSpPr/>
            <p:nvPr/>
          </p:nvSpPr>
          <p:spPr bwMode="auto">
            <a:xfrm>
              <a:off x="5320284" y="3905678"/>
              <a:ext cx="1905000" cy="381000"/>
            </a:xfrm>
            <a:prstGeom prst="rect">
              <a:avLst/>
            </a:prstGeom>
            <a:solidFill>
              <a:srgbClr val="FFAFA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sz="600" dirty="0">
                  <a:latin typeface="+mn-lt"/>
                </a:rPr>
                <a:t>js@google.com</a:t>
              </a:r>
            </a:p>
          </p:txBody>
        </p:sp>
        <p:sp>
          <p:nvSpPr>
            <p:cNvPr id="76" name="Rectangle 75"/>
            <p:cNvSpPr/>
            <p:nvPr/>
          </p:nvSpPr>
          <p:spPr bwMode="auto">
            <a:xfrm>
              <a:off x="5323332" y="5556678"/>
              <a:ext cx="1905000" cy="381000"/>
            </a:xfrm>
            <a:prstGeom prst="rect">
              <a:avLst/>
            </a:prstGeom>
            <a:solidFill>
              <a:srgbClr val="A7D9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sz="600" dirty="0">
                  <a:latin typeface="+mn-lt"/>
                </a:rPr>
                <a:t>sm@yahoo.com</a:t>
              </a:r>
            </a:p>
          </p:txBody>
        </p:sp>
        <p:cxnSp>
          <p:nvCxnSpPr>
            <p:cNvPr id="77" name="Straight Arrow Connector 76"/>
            <p:cNvCxnSpPr>
              <a:stCxn id="81" idx="1"/>
            </p:cNvCxnSpPr>
            <p:nvPr/>
          </p:nvCxnSpPr>
          <p:spPr bwMode="auto">
            <a:xfrm flipV="1">
              <a:off x="1941071" y="4339081"/>
              <a:ext cx="0" cy="1122906"/>
            </a:xfrm>
            <a:prstGeom prst="straightConnector1">
              <a:avLst/>
            </a:prstGeom>
            <a:solidFill>
              <a:schemeClr val="bg1"/>
            </a:solidFill>
            <a:ln w="12700" cap="flat" cmpd="sng" algn="ctr">
              <a:solidFill>
                <a:schemeClr val="tx1"/>
              </a:solidFill>
              <a:prstDash val="solid"/>
              <a:round/>
              <a:headEnd type="stealth" w="lg" len="lg"/>
              <a:tailEnd type="stealth" w="lg" len="lg"/>
            </a:ln>
            <a:effectLst>
              <a:outerShdw blurRad="50800" dist="38100" dir="2700000" algn="tl" rotWithShape="0">
                <a:prstClr val="black">
                  <a:alpha val="40000"/>
                </a:prstClr>
              </a:outerShdw>
            </a:effectLst>
          </p:spPr>
        </p:cxnSp>
        <p:cxnSp>
          <p:nvCxnSpPr>
            <p:cNvPr id="78" name="Straight Arrow Connector 77"/>
            <p:cNvCxnSpPr/>
            <p:nvPr/>
          </p:nvCxnSpPr>
          <p:spPr bwMode="auto">
            <a:xfrm flipV="1">
              <a:off x="3186684" y="4339066"/>
              <a:ext cx="0" cy="1094862"/>
            </a:xfrm>
            <a:prstGeom prst="straightConnector1">
              <a:avLst/>
            </a:prstGeom>
            <a:solidFill>
              <a:schemeClr val="bg1"/>
            </a:solidFill>
            <a:ln w="12700" cap="flat" cmpd="sng" algn="ctr">
              <a:solidFill>
                <a:schemeClr val="tx1"/>
              </a:solidFill>
              <a:prstDash val="solid"/>
              <a:round/>
              <a:headEnd type="stealth" w="lg" len="lg"/>
              <a:tailEnd type="stealth" w="lg" len="lg"/>
            </a:ln>
            <a:effectLst>
              <a:outerShdw blurRad="50800" dist="38100" dir="2700000" algn="tl" rotWithShape="0">
                <a:prstClr val="black">
                  <a:alpha val="40000"/>
                </a:prstClr>
              </a:outerShdw>
            </a:effectLst>
          </p:spPr>
        </p:cxnSp>
        <p:cxnSp>
          <p:nvCxnSpPr>
            <p:cNvPr id="79" name="Straight Arrow Connector 78"/>
            <p:cNvCxnSpPr>
              <a:stCxn id="83" idx="3"/>
              <a:endCxn id="83" idx="1"/>
            </p:cNvCxnSpPr>
            <p:nvPr/>
          </p:nvCxnSpPr>
          <p:spPr bwMode="auto">
            <a:xfrm>
              <a:off x="4647187" y="4367124"/>
              <a:ext cx="0" cy="1066802"/>
            </a:xfrm>
            <a:prstGeom prst="straightConnector1">
              <a:avLst/>
            </a:prstGeom>
            <a:solidFill>
              <a:schemeClr val="bg1"/>
            </a:solidFill>
            <a:ln w="12700" cap="flat" cmpd="sng" algn="ctr">
              <a:solidFill>
                <a:schemeClr val="tx1"/>
              </a:solidFill>
              <a:prstDash val="solid"/>
              <a:round/>
              <a:headEnd type="stealth" w="lg" len="lg"/>
              <a:tailEnd type="stealth" w="lg" len="lg"/>
            </a:ln>
            <a:effectLst>
              <a:outerShdw blurRad="50800" dist="38100" dir="2700000" algn="tl" rotWithShape="0">
                <a:prstClr val="black">
                  <a:alpha val="40000"/>
                </a:prstClr>
              </a:outerShdw>
            </a:effectLst>
          </p:spPr>
        </p:cxnSp>
        <p:cxnSp>
          <p:nvCxnSpPr>
            <p:cNvPr id="80" name="Straight Arrow Connector 79"/>
            <p:cNvCxnSpPr>
              <a:stCxn id="84" idx="1"/>
            </p:cNvCxnSpPr>
            <p:nvPr/>
          </p:nvCxnSpPr>
          <p:spPr bwMode="auto">
            <a:xfrm flipV="1">
              <a:off x="6275833" y="4394176"/>
              <a:ext cx="12190" cy="1031467"/>
            </a:xfrm>
            <a:prstGeom prst="straightConnector1">
              <a:avLst/>
            </a:prstGeom>
            <a:solidFill>
              <a:schemeClr val="bg1"/>
            </a:solidFill>
            <a:ln w="12700" cap="flat" cmpd="sng" algn="ctr">
              <a:solidFill>
                <a:schemeClr val="tx1"/>
              </a:solidFill>
              <a:prstDash val="solid"/>
              <a:round/>
              <a:headEnd type="stealth" w="lg" len="lg"/>
              <a:tailEnd type="stealth" w="lg" len="lg"/>
            </a:ln>
            <a:effectLst>
              <a:outerShdw blurRad="50800" dist="38100" dir="2700000" algn="tl" rotWithShape="0">
                <a:prstClr val="black">
                  <a:alpha val="40000"/>
                </a:prstClr>
              </a:outerShdw>
            </a:effectLst>
          </p:spPr>
        </p:cxnSp>
        <p:sp>
          <p:nvSpPr>
            <p:cNvPr id="81" name="TextBox 80"/>
            <p:cNvSpPr txBox="1"/>
            <p:nvPr/>
          </p:nvSpPr>
          <p:spPr>
            <a:xfrm rot="16200000">
              <a:off x="1407667" y="4553209"/>
              <a:ext cx="1066802" cy="750752"/>
            </a:xfrm>
            <a:prstGeom prst="rect">
              <a:avLst/>
            </a:prstGeom>
            <a:noFill/>
          </p:spPr>
          <p:txBody>
            <a:bodyPr wrap="square">
              <a:spAutoFit/>
            </a:bodyPr>
            <a:lstStyle/>
            <a:p>
              <a:pPr algn="ctr">
                <a:defRPr/>
              </a:pPr>
              <a:r>
                <a:rPr lang="en-US" sz="1000" dirty="0">
                  <a:effectLst>
                    <a:outerShdw blurRad="38100" dist="38100" dir="2700000" algn="tl">
                      <a:srgbClr val="000000">
                        <a:alpha val="43137"/>
                      </a:srgbClr>
                    </a:outerShdw>
                  </a:effectLst>
                  <a:latin typeface="+mn-lt"/>
                </a:rPr>
                <a:t>?</a:t>
              </a:r>
              <a:endParaRPr lang="en-US" sz="800" dirty="0">
                <a:effectLst>
                  <a:outerShdw blurRad="38100" dist="38100" dir="2700000" algn="tl">
                    <a:srgbClr val="000000">
                      <a:alpha val="43137"/>
                    </a:srgbClr>
                  </a:outerShdw>
                </a:effectLst>
                <a:latin typeface="+mn-lt"/>
              </a:endParaRPr>
            </a:p>
          </p:txBody>
        </p:sp>
        <p:sp>
          <p:nvSpPr>
            <p:cNvPr id="82" name="TextBox 81"/>
            <p:cNvSpPr txBox="1"/>
            <p:nvPr/>
          </p:nvSpPr>
          <p:spPr>
            <a:xfrm rot="16200000">
              <a:off x="2640583" y="4525145"/>
              <a:ext cx="1066802" cy="750752"/>
            </a:xfrm>
            <a:prstGeom prst="rect">
              <a:avLst/>
            </a:prstGeom>
            <a:noFill/>
          </p:spPr>
          <p:txBody>
            <a:bodyPr wrap="square">
              <a:spAutoFit/>
            </a:bodyPr>
            <a:lstStyle/>
            <a:p>
              <a:pPr algn="ctr">
                <a:defRPr/>
              </a:pPr>
              <a:r>
                <a:rPr lang="en-US" sz="1000" dirty="0">
                  <a:effectLst>
                    <a:outerShdw blurRad="38100" dist="38100" dir="2700000" algn="tl">
                      <a:srgbClr val="000000">
                        <a:alpha val="43137"/>
                      </a:srgbClr>
                    </a:outerShdw>
                  </a:effectLst>
                  <a:latin typeface="+mn-lt"/>
                </a:rPr>
                <a:t>?</a:t>
              </a:r>
              <a:endParaRPr lang="en-US" sz="800" dirty="0">
                <a:effectLst>
                  <a:outerShdw blurRad="38100" dist="38100" dir="2700000" algn="tl">
                    <a:srgbClr val="000000">
                      <a:alpha val="43137"/>
                    </a:srgbClr>
                  </a:outerShdw>
                </a:effectLst>
                <a:latin typeface="+mn-lt"/>
              </a:endParaRPr>
            </a:p>
          </p:txBody>
        </p:sp>
        <p:sp>
          <p:nvSpPr>
            <p:cNvPr id="83" name="TextBox 82"/>
            <p:cNvSpPr txBox="1"/>
            <p:nvPr/>
          </p:nvSpPr>
          <p:spPr>
            <a:xfrm rot="16200000">
              <a:off x="4113783" y="4525147"/>
              <a:ext cx="1066802" cy="750752"/>
            </a:xfrm>
            <a:prstGeom prst="rect">
              <a:avLst/>
            </a:prstGeom>
            <a:noFill/>
          </p:spPr>
          <p:txBody>
            <a:bodyPr wrap="square">
              <a:spAutoFit/>
            </a:bodyPr>
            <a:lstStyle/>
            <a:p>
              <a:pPr algn="ctr">
                <a:defRPr/>
              </a:pPr>
              <a:r>
                <a:rPr lang="en-US" sz="1000" dirty="0">
                  <a:effectLst>
                    <a:outerShdw blurRad="38100" dist="38100" dir="2700000" algn="tl">
                      <a:srgbClr val="000000">
                        <a:alpha val="43137"/>
                      </a:srgbClr>
                    </a:outerShdw>
                  </a:effectLst>
                  <a:latin typeface="+mn-lt"/>
                </a:rPr>
                <a:t>?</a:t>
              </a:r>
              <a:endParaRPr lang="en-US" sz="800" dirty="0">
                <a:effectLst>
                  <a:outerShdw blurRad="38100" dist="38100" dir="2700000" algn="tl">
                    <a:srgbClr val="000000">
                      <a:alpha val="43137"/>
                    </a:srgbClr>
                  </a:outerShdw>
                </a:effectLst>
                <a:latin typeface="+mn-lt"/>
              </a:endParaRPr>
            </a:p>
          </p:txBody>
        </p:sp>
        <p:sp>
          <p:nvSpPr>
            <p:cNvPr id="84" name="TextBox 83"/>
            <p:cNvSpPr txBox="1"/>
            <p:nvPr/>
          </p:nvSpPr>
          <p:spPr>
            <a:xfrm rot="16200000">
              <a:off x="5742429" y="4516865"/>
              <a:ext cx="1066802" cy="750752"/>
            </a:xfrm>
            <a:prstGeom prst="rect">
              <a:avLst/>
            </a:prstGeom>
            <a:noFill/>
          </p:spPr>
          <p:txBody>
            <a:bodyPr wrap="square">
              <a:spAutoFit/>
            </a:bodyPr>
            <a:lstStyle/>
            <a:p>
              <a:pPr algn="ctr">
                <a:defRPr/>
              </a:pPr>
              <a:r>
                <a:rPr lang="en-US" sz="1000" dirty="0">
                  <a:effectLst>
                    <a:outerShdw blurRad="38100" dist="38100" dir="2700000" algn="tl">
                      <a:srgbClr val="000000">
                        <a:alpha val="43137"/>
                      </a:srgbClr>
                    </a:outerShdw>
                  </a:effectLst>
                  <a:latin typeface="+mn-lt"/>
                </a:rPr>
                <a:t>?</a:t>
              </a:r>
              <a:endParaRPr lang="en-US" sz="800" dirty="0">
                <a:effectLst>
                  <a:outerShdw blurRad="38100" dist="38100" dir="2700000" algn="tl">
                    <a:srgbClr val="000000">
                      <a:alpha val="43137"/>
                    </a:srgbClr>
                  </a:outerShdw>
                </a:effectLst>
                <a:latin typeface="+mn-lt"/>
              </a:endParaRPr>
            </a:p>
          </p:txBody>
        </p:sp>
      </p:grpSp>
      <p:sp>
        <p:nvSpPr>
          <p:cNvPr id="88" name="TextBox 87"/>
          <p:cNvSpPr txBox="1"/>
          <p:nvPr/>
        </p:nvSpPr>
        <p:spPr>
          <a:xfrm>
            <a:off x="3733800" y="2769476"/>
            <a:ext cx="1741787" cy="477054"/>
          </a:xfrm>
          <a:prstGeom prst="rect">
            <a:avLst/>
          </a:prstGeom>
          <a:noFill/>
        </p:spPr>
        <p:txBody>
          <a:bodyPr wrap="square" rtlCol="0">
            <a:spAutoFit/>
          </a:bodyPr>
          <a:lstStyle/>
          <a:p>
            <a:pPr marL="342900" indent="-342900" algn="ctr">
              <a:buFontTx/>
              <a:buNone/>
            </a:pPr>
            <a:r>
              <a:rPr lang="en-US" sz="1400" b="1" dirty="0" smtClean="0">
                <a:latin typeface="+mn-lt"/>
              </a:rPr>
              <a:t>Web</a:t>
            </a:r>
          </a:p>
          <a:p>
            <a:pPr marL="342900" indent="-342900" algn="ctr">
              <a:buFontTx/>
              <a:buNone/>
            </a:pPr>
            <a:r>
              <a:rPr lang="en-US" sz="1100" dirty="0" smtClean="0">
                <a:latin typeface="+mn-lt"/>
              </a:rPr>
              <a:t>(E.g.,  Search Engines)</a:t>
            </a:r>
            <a:endParaRPr lang="en-US" sz="1100" dirty="0">
              <a:latin typeface="+mn-lt"/>
            </a:endParaRPr>
          </a:p>
        </p:txBody>
      </p:sp>
      <p:sp>
        <p:nvSpPr>
          <p:cNvPr id="9" name="TextBox 8"/>
          <p:cNvSpPr txBox="1"/>
          <p:nvPr/>
        </p:nvSpPr>
        <p:spPr>
          <a:xfrm>
            <a:off x="7339012" y="2761781"/>
            <a:ext cx="1709738" cy="492443"/>
          </a:xfrm>
          <a:prstGeom prst="rect">
            <a:avLst/>
          </a:prstGeom>
          <a:noFill/>
        </p:spPr>
        <p:txBody>
          <a:bodyPr wrap="square" rtlCol="0">
            <a:spAutoFit/>
          </a:bodyPr>
          <a:lstStyle/>
          <a:p>
            <a:pPr marL="342900" indent="-342900" algn="ctr">
              <a:buFontTx/>
              <a:buNone/>
            </a:pPr>
            <a:r>
              <a:rPr lang="en-US" sz="1400" b="1" dirty="0">
                <a:latin typeface="+mn-lt"/>
              </a:rPr>
              <a:t>Public Datasets</a:t>
            </a:r>
          </a:p>
          <a:p>
            <a:pPr marL="342900" indent="-342900" algn="ctr">
              <a:buFontTx/>
              <a:buNone/>
            </a:pPr>
            <a:r>
              <a:rPr lang="en-US" sz="1200" dirty="0">
                <a:latin typeface="+mn-lt"/>
              </a:rPr>
              <a:t>(E.g., DBLP, IMDB</a:t>
            </a:r>
            <a:r>
              <a:rPr lang="en-US" sz="1200" dirty="0" smtClean="0">
                <a:latin typeface="+mn-lt"/>
              </a:rPr>
              <a:t>)</a:t>
            </a:r>
            <a:endParaRPr lang="en-US" dirty="0">
              <a:latin typeface="+mn-lt"/>
            </a:endParaRPr>
          </a:p>
        </p:txBody>
      </p:sp>
      <p:sp>
        <p:nvSpPr>
          <p:cNvPr id="93" name="TextBox 92"/>
          <p:cNvSpPr txBox="1"/>
          <p:nvPr/>
        </p:nvSpPr>
        <p:spPr>
          <a:xfrm>
            <a:off x="3295649" y="5682733"/>
            <a:ext cx="2631705" cy="492443"/>
          </a:xfrm>
          <a:prstGeom prst="rect">
            <a:avLst/>
          </a:prstGeom>
          <a:noFill/>
        </p:spPr>
        <p:txBody>
          <a:bodyPr wrap="square" rtlCol="0">
            <a:spAutoFit/>
          </a:bodyPr>
          <a:lstStyle/>
          <a:p>
            <a:pPr marL="342900" indent="-342900" algn="ctr">
              <a:buFontTx/>
              <a:buNone/>
            </a:pPr>
            <a:r>
              <a:rPr lang="en-US" sz="1400" b="1" dirty="0" smtClean="0">
                <a:latin typeface="+mn-lt"/>
              </a:rPr>
              <a:t>Patterns</a:t>
            </a:r>
            <a:endParaRPr lang="en-US" sz="1400" b="1" dirty="0">
              <a:latin typeface="+mn-lt"/>
            </a:endParaRPr>
          </a:p>
          <a:p>
            <a:pPr marL="342900" indent="-342900" algn="ctr">
              <a:buFontTx/>
              <a:buNone/>
            </a:pPr>
            <a:r>
              <a:rPr lang="en-US" sz="1200" dirty="0">
                <a:latin typeface="+mn-lt"/>
              </a:rPr>
              <a:t>(</a:t>
            </a:r>
            <a:r>
              <a:rPr lang="en-US" sz="1200" dirty="0" smtClean="0">
                <a:latin typeface="+mn-lt"/>
              </a:rPr>
              <a:t>E.g</a:t>
            </a:r>
            <a:r>
              <a:rPr lang="en-US" sz="1200" dirty="0">
                <a:latin typeface="+mn-lt"/>
              </a:rPr>
              <a:t>., </a:t>
            </a:r>
            <a:r>
              <a:rPr lang="en-US" sz="1200" dirty="0" smtClean="0">
                <a:latin typeface="+mn-lt"/>
              </a:rPr>
              <a:t>Shopping pattern)</a:t>
            </a:r>
            <a:endParaRPr lang="en-US" sz="1600" dirty="0">
              <a:latin typeface="+mn-lt"/>
            </a:endParaRPr>
          </a:p>
        </p:txBody>
      </p:sp>
      <p:sp>
        <p:nvSpPr>
          <p:cNvPr id="95" name="Slide Number Placeholder 5"/>
          <p:cNvSpPr>
            <a:spLocks noGrp="1"/>
          </p:cNvSpPr>
          <p:nvPr>
            <p:ph type="sldNum" sz="quarter" idx="12"/>
          </p:nvPr>
        </p:nvSpPr>
        <p:spPr>
          <a:xfrm>
            <a:off x="7696200" y="6553200"/>
            <a:ext cx="1371600" cy="228600"/>
          </a:xfrm>
          <a:noFill/>
        </p:spPr>
        <p:txBody>
          <a:bodyPr/>
          <a:lstStyle/>
          <a:p>
            <a:pPr defTabSz="841375"/>
            <a:fld id="{AC5CD01E-83F9-426F-B5BD-90290875CE7B}" type="slidenum">
              <a:rPr lang="en-US" altLang="en-US" smtClean="0"/>
              <a:pPr defTabSz="841375"/>
              <a:t>55</a:t>
            </a:fld>
            <a:endParaRPr lang="en-US" altLang="en-US" smtClean="0"/>
          </a:p>
        </p:txBody>
      </p:sp>
      <p:sp>
        <p:nvSpPr>
          <p:cNvPr id="2" name="TextBox 1"/>
          <p:cNvSpPr txBox="1"/>
          <p:nvPr/>
        </p:nvSpPr>
        <p:spPr>
          <a:xfrm>
            <a:off x="7875359" y="1828800"/>
            <a:ext cx="887641" cy="369332"/>
          </a:xfrm>
          <a:prstGeom prst="rect">
            <a:avLst/>
          </a:prstGeom>
          <a:noFill/>
        </p:spPr>
        <p:txBody>
          <a:bodyPr wrap="square" rtlCol="0">
            <a:spAutoFit/>
          </a:bodyPr>
          <a:lstStyle/>
          <a:p>
            <a:r>
              <a:rPr lang="en-US" dirty="0" smtClean="0"/>
              <a:t>Data</a:t>
            </a:r>
            <a:endParaRPr lang="en-US" dirty="0"/>
          </a:p>
        </p:txBody>
      </p:sp>
    </p:spTree>
    <p:extLst>
      <p:ext uri="{BB962C8B-B14F-4D97-AF65-F5344CB8AC3E}">
        <p14:creationId xmlns:p14="http://schemas.microsoft.com/office/powerpoint/2010/main" val="38996070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hape 16"/>
          <p:cNvCxnSpPr>
            <a:stCxn id="30" idx="3"/>
          </p:cNvCxnSpPr>
          <p:nvPr/>
        </p:nvCxnSpPr>
        <p:spPr bwMode="auto">
          <a:xfrm flipV="1">
            <a:off x="7696200" y="2590800"/>
            <a:ext cx="895350" cy="876300"/>
          </a:xfrm>
          <a:prstGeom prst="straightConnector1">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57" name="Shape 16"/>
          <p:cNvCxnSpPr>
            <a:stCxn id="28" idx="3"/>
          </p:cNvCxnSpPr>
          <p:nvPr/>
        </p:nvCxnSpPr>
        <p:spPr bwMode="auto">
          <a:xfrm flipV="1">
            <a:off x="7162800" y="2514600"/>
            <a:ext cx="1276350" cy="342900"/>
          </a:xfrm>
          <a:prstGeom prst="straightConnector1">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50" name="Shape 16"/>
          <p:cNvCxnSpPr>
            <a:endCxn id="15" idx="3"/>
          </p:cNvCxnSpPr>
          <p:nvPr/>
        </p:nvCxnSpPr>
        <p:spPr bwMode="auto">
          <a:xfrm rot="10800000">
            <a:off x="7162800" y="1638300"/>
            <a:ext cx="1066800" cy="647700"/>
          </a:xfrm>
          <a:prstGeom prst="straightConnector1">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53" name="Shape 16"/>
          <p:cNvCxnSpPr>
            <a:stCxn id="26" idx="3"/>
          </p:cNvCxnSpPr>
          <p:nvPr/>
        </p:nvCxnSpPr>
        <p:spPr bwMode="auto">
          <a:xfrm>
            <a:off x="7162800" y="2247900"/>
            <a:ext cx="1143000" cy="266700"/>
          </a:xfrm>
          <a:prstGeom prst="straightConnector1">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44" name="Shape 16"/>
          <p:cNvCxnSpPr>
            <a:stCxn id="15378" idx="0"/>
            <a:endCxn id="29" idx="1"/>
          </p:cNvCxnSpPr>
          <p:nvPr/>
        </p:nvCxnSpPr>
        <p:spPr bwMode="auto">
          <a:xfrm rot="16200000" flipH="1">
            <a:off x="2000250" y="2647950"/>
            <a:ext cx="876300" cy="762000"/>
          </a:xfrm>
          <a:prstGeom prst="straightConnector1">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40" name="Shape 16"/>
          <p:cNvCxnSpPr>
            <a:endCxn id="27" idx="1"/>
          </p:cNvCxnSpPr>
          <p:nvPr/>
        </p:nvCxnSpPr>
        <p:spPr bwMode="auto">
          <a:xfrm>
            <a:off x="2209800" y="2514600"/>
            <a:ext cx="1143000" cy="342900"/>
          </a:xfrm>
          <a:prstGeom prst="straightConnector1">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36" name="Shape 16"/>
          <p:cNvCxnSpPr>
            <a:endCxn id="25" idx="1"/>
          </p:cNvCxnSpPr>
          <p:nvPr/>
        </p:nvCxnSpPr>
        <p:spPr bwMode="auto">
          <a:xfrm flipV="1">
            <a:off x="2209800" y="2247900"/>
            <a:ext cx="1143000" cy="266700"/>
          </a:xfrm>
          <a:prstGeom prst="straightConnector1">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7" name="Shape 16"/>
          <p:cNvCxnSpPr>
            <a:stCxn id="8" idx="7"/>
            <a:endCxn id="14" idx="1"/>
          </p:cNvCxnSpPr>
          <p:nvPr/>
        </p:nvCxnSpPr>
        <p:spPr bwMode="auto">
          <a:xfrm rot="5400000" flipH="1" flipV="1">
            <a:off x="2590800" y="1428750"/>
            <a:ext cx="552450" cy="971550"/>
          </a:xfrm>
          <a:prstGeom prst="straightConnector1">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sp>
        <p:nvSpPr>
          <p:cNvPr id="5125" name="Rectangle 3"/>
          <p:cNvSpPr>
            <a:spLocks noGrp="1" noChangeArrowheads="1"/>
          </p:cNvSpPr>
          <p:nvPr>
            <p:ph type="title"/>
          </p:nvPr>
        </p:nvSpPr>
        <p:spPr/>
        <p:txBody>
          <a:bodyPr/>
          <a:lstStyle/>
          <a:p>
            <a:pPr eaLnBrk="1" hangingPunct="1">
              <a:defRPr/>
            </a:pPr>
            <a:r>
              <a:rPr lang="en-US" b="1" dirty="0" smtClean="0"/>
              <a:t>Basic Similarity Functions</a:t>
            </a:r>
          </a:p>
        </p:txBody>
      </p:sp>
      <p:sp>
        <p:nvSpPr>
          <p:cNvPr id="51" name="Slide Number Placeholder 5"/>
          <p:cNvSpPr>
            <a:spLocks noGrp="1"/>
          </p:cNvSpPr>
          <p:nvPr>
            <p:ph type="sldNum" sz="quarter" idx="12"/>
          </p:nvPr>
        </p:nvSpPr>
        <p:spPr>
          <a:noFill/>
        </p:spPr>
        <p:txBody>
          <a:bodyPr/>
          <a:lstStyle/>
          <a:p>
            <a:pPr defTabSz="841375"/>
            <a:fld id="{7131EF6E-0521-49B8-943C-D684EBD16F3A}" type="slidenum">
              <a:rPr lang="en-US" altLang="en-US" smtClean="0"/>
              <a:pPr defTabSz="841375"/>
              <a:t>56</a:t>
            </a:fld>
            <a:endParaRPr lang="en-US" altLang="en-US" dirty="0" smtClean="0"/>
          </a:p>
        </p:txBody>
      </p:sp>
      <p:sp>
        <p:nvSpPr>
          <p:cNvPr id="8" name="Oval 7"/>
          <p:cNvSpPr/>
          <p:nvPr/>
        </p:nvSpPr>
        <p:spPr bwMode="auto">
          <a:xfrm>
            <a:off x="1600200" y="2057400"/>
            <a:ext cx="914400" cy="914400"/>
          </a:xfrm>
          <a:prstGeom prst="ellipse">
            <a:avLst/>
          </a:prstGeom>
          <a:solidFill>
            <a:srgbClr val="FFAFA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endParaRPr lang="en-US"/>
          </a:p>
        </p:txBody>
      </p:sp>
      <p:sp>
        <p:nvSpPr>
          <p:cNvPr id="9" name="Oval 8"/>
          <p:cNvSpPr/>
          <p:nvPr/>
        </p:nvSpPr>
        <p:spPr bwMode="auto">
          <a:xfrm>
            <a:off x="8001000" y="2057400"/>
            <a:ext cx="914400" cy="914400"/>
          </a:xfrm>
          <a:prstGeom prst="ellipse">
            <a:avLst/>
          </a:prstGeom>
          <a:solidFill>
            <a:srgbClr val="A7D9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endParaRPr lang="en-US"/>
          </a:p>
        </p:txBody>
      </p:sp>
      <p:pic>
        <p:nvPicPr>
          <p:cNvPr id="15376" name="Picture 3"/>
          <p:cNvPicPr>
            <a:picLocks noChangeAspect="1" noChangeArrowheads="1"/>
          </p:cNvPicPr>
          <p:nvPr/>
        </p:nvPicPr>
        <p:blipFill>
          <a:blip r:embed="rId2"/>
          <a:srcRect/>
          <a:stretch>
            <a:fillRect/>
          </a:stretch>
        </p:blipFill>
        <p:spPr bwMode="auto">
          <a:xfrm>
            <a:off x="1981200" y="2133600"/>
            <a:ext cx="155575" cy="457200"/>
          </a:xfrm>
          <a:prstGeom prst="rect">
            <a:avLst/>
          </a:prstGeom>
          <a:noFill/>
          <a:ln w="9525">
            <a:noFill/>
            <a:miter lim="800000"/>
            <a:headEnd/>
            <a:tailEnd/>
          </a:ln>
        </p:spPr>
      </p:pic>
      <p:pic>
        <p:nvPicPr>
          <p:cNvPr id="15377" name="Picture 4"/>
          <p:cNvPicPr>
            <a:picLocks noChangeAspect="1" noChangeArrowheads="1"/>
          </p:cNvPicPr>
          <p:nvPr/>
        </p:nvPicPr>
        <p:blipFill>
          <a:blip r:embed="rId3"/>
          <a:srcRect/>
          <a:stretch>
            <a:fillRect/>
          </a:stretch>
        </p:blipFill>
        <p:spPr bwMode="auto">
          <a:xfrm>
            <a:off x="8355013" y="2133600"/>
            <a:ext cx="179387" cy="457200"/>
          </a:xfrm>
          <a:prstGeom prst="rect">
            <a:avLst/>
          </a:prstGeom>
          <a:noFill/>
          <a:ln w="9525">
            <a:noFill/>
            <a:miter lim="800000"/>
            <a:headEnd/>
            <a:tailEnd/>
          </a:ln>
        </p:spPr>
      </p:pic>
      <p:sp>
        <p:nvSpPr>
          <p:cNvPr id="15378" name="TextBox 11"/>
          <p:cNvSpPr txBox="1">
            <a:spLocks noChangeArrowheads="1"/>
          </p:cNvSpPr>
          <p:nvPr/>
        </p:nvSpPr>
        <p:spPr bwMode="auto">
          <a:xfrm>
            <a:off x="1905000" y="2590800"/>
            <a:ext cx="304800" cy="369888"/>
          </a:xfrm>
          <a:prstGeom prst="rect">
            <a:avLst/>
          </a:prstGeom>
          <a:noFill/>
          <a:ln w="9525">
            <a:noFill/>
            <a:miter lim="800000"/>
            <a:headEnd/>
            <a:tailEnd/>
          </a:ln>
        </p:spPr>
        <p:txBody>
          <a:bodyPr>
            <a:spAutoFit/>
          </a:bodyPr>
          <a:lstStyle/>
          <a:p>
            <a:pPr algn="ctr"/>
            <a:r>
              <a:rPr lang="en-US" i="1" dirty="0" smtClean="0">
                <a:latin typeface="Times New Roman" pitchFamily="18" charset="0"/>
                <a:cs typeface="Times New Roman" pitchFamily="18" charset="0"/>
              </a:rPr>
              <a:t>u</a:t>
            </a:r>
            <a:endParaRPr lang="en-US" i="1" dirty="0">
              <a:latin typeface="Times New Roman" pitchFamily="18" charset="0"/>
              <a:cs typeface="Times New Roman" pitchFamily="18" charset="0"/>
            </a:endParaRPr>
          </a:p>
        </p:txBody>
      </p:sp>
      <p:sp>
        <p:nvSpPr>
          <p:cNvPr id="15379" name="TextBox 12"/>
          <p:cNvSpPr txBox="1">
            <a:spLocks noChangeArrowheads="1"/>
          </p:cNvSpPr>
          <p:nvPr/>
        </p:nvSpPr>
        <p:spPr bwMode="auto">
          <a:xfrm>
            <a:off x="8305800" y="2590800"/>
            <a:ext cx="304800" cy="369888"/>
          </a:xfrm>
          <a:prstGeom prst="rect">
            <a:avLst/>
          </a:prstGeom>
          <a:noFill/>
          <a:ln w="9525">
            <a:noFill/>
            <a:miter lim="800000"/>
            <a:headEnd/>
            <a:tailEnd/>
          </a:ln>
        </p:spPr>
        <p:txBody>
          <a:bodyPr>
            <a:spAutoFit/>
          </a:bodyPr>
          <a:lstStyle/>
          <a:p>
            <a:pPr algn="ctr"/>
            <a:r>
              <a:rPr lang="en-US" i="1" dirty="0" smtClean="0">
                <a:latin typeface="Times New Roman" pitchFamily="18" charset="0"/>
                <a:cs typeface="Times New Roman" pitchFamily="18" charset="0"/>
              </a:rPr>
              <a:t>v</a:t>
            </a:r>
            <a:endParaRPr lang="en-US" i="1" dirty="0">
              <a:latin typeface="Times New Roman" pitchFamily="18" charset="0"/>
              <a:cs typeface="Times New Roman" pitchFamily="18" charset="0"/>
            </a:endParaRPr>
          </a:p>
        </p:txBody>
      </p:sp>
      <p:sp>
        <p:nvSpPr>
          <p:cNvPr id="14" name="Rectangle 13"/>
          <p:cNvSpPr/>
          <p:nvPr/>
        </p:nvSpPr>
        <p:spPr bwMode="auto">
          <a:xfrm>
            <a:off x="3352800" y="1447800"/>
            <a:ext cx="1371600" cy="381000"/>
          </a:xfrm>
          <a:prstGeom prst="rect">
            <a:avLst/>
          </a:prstGeom>
          <a:solidFill>
            <a:srgbClr val="FFAFA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dirty="0"/>
              <a:t>J. Smith</a:t>
            </a:r>
          </a:p>
        </p:txBody>
      </p:sp>
      <p:sp>
        <p:nvSpPr>
          <p:cNvPr id="15" name="Rectangle 14"/>
          <p:cNvSpPr/>
          <p:nvPr/>
        </p:nvSpPr>
        <p:spPr bwMode="auto">
          <a:xfrm>
            <a:off x="5791200" y="1447800"/>
            <a:ext cx="1371600" cy="381000"/>
          </a:xfrm>
          <a:prstGeom prst="rect">
            <a:avLst/>
          </a:prstGeom>
          <a:solidFill>
            <a:srgbClr val="A7D9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dirty="0"/>
              <a:t>John Smith</a:t>
            </a:r>
          </a:p>
        </p:txBody>
      </p:sp>
      <p:sp>
        <p:nvSpPr>
          <p:cNvPr id="25" name="Rectangle 24"/>
          <p:cNvSpPr/>
          <p:nvPr/>
        </p:nvSpPr>
        <p:spPr bwMode="auto">
          <a:xfrm>
            <a:off x="3352800" y="2057400"/>
            <a:ext cx="1371600" cy="381000"/>
          </a:xfrm>
          <a:prstGeom prst="rect">
            <a:avLst/>
          </a:prstGeom>
          <a:solidFill>
            <a:srgbClr val="FFAFA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dirty="0"/>
              <a:t>Feature 2</a:t>
            </a:r>
          </a:p>
        </p:txBody>
      </p:sp>
      <p:sp>
        <p:nvSpPr>
          <p:cNvPr id="26" name="Rectangle 25"/>
          <p:cNvSpPr/>
          <p:nvPr/>
        </p:nvSpPr>
        <p:spPr bwMode="auto">
          <a:xfrm>
            <a:off x="5791200" y="2057400"/>
            <a:ext cx="1371600" cy="381000"/>
          </a:xfrm>
          <a:prstGeom prst="rect">
            <a:avLst/>
          </a:prstGeom>
          <a:solidFill>
            <a:srgbClr val="A7D9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dirty="0"/>
              <a:t>Feature 2</a:t>
            </a:r>
          </a:p>
        </p:txBody>
      </p:sp>
      <p:sp>
        <p:nvSpPr>
          <p:cNvPr id="27" name="Rectangle 26"/>
          <p:cNvSpPr/>
          <p:nvPr/>
        </p:nvSpPr>
        <p:spPr bwMode="auto">
          <a:xfrm>
            <a:off x="3352800" y="2667000"/>
            <a:ext cx="1371600" cy="381000"/>
          </a:xfrm>
          <a:prstGeom prst="rect">
            <a:avLst/>
          </a:prstGeom>
          <a:solidFill>
            <a:srgbClr val="FFAFA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dirty="0"/>
              <a:t>Feature 3</a:t>
            </a:r>
          </a:p>
        </p:txBody>
      </p:sp>
      <p:sp>
        <p:nvSpPr>
          <p:cNvPr id="28" name="Rectangle 27"/>
          <p:cNvSpPr/>
          <p:nvPr/>
        </p:nvSpPr>
        <p:spPr bwMode="auto">
          <a:xfrm>
            <a:off x="5791200" y="2667000"/>
            <a:ext cx="1371600" cy="381000"/>
          </a:xfrm>
          <a:prstGeom prst="rect">
            <a:avLst/>
          </a:prstGeom>
          <a:solidFill>
            <a:srgbClr val="A7D9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dirty="0"/>
              <a:t>Feature 3</a:t>
            </a:r>
          </a:p>
        </p:txBody>
      </p:sp>
      <p:sp>
        <p:nvSpPr>
          <p:cNvPr id="29" name="Rectangle 28"/>
          <p:cNvSpPr/>
          <p:nvPr/>
        </p:nvSpPr>
        <p:spPr bwMode="auto">
          <a:xfrm>
            <a:off x="2819400" y="3276600"/>
            <a:ext cx="1905000" cy="381000"/>
          </a:xfrm>
          <a:prstGeom prst="rect">
            <a:avLst/>
          </a:prstGeom>
          <a:solidFill>
            <a:srgbClr val="FFAFA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dirty="0"/>
              <a:t>js@google.com</a:t>
            </a:r>
          </a:p>
        </p:txBody>
      </p:sp>
      <p:sp>
        <p:nvSpPr>
          <p:cNvPr id="30" name="Rectangle 29"/>
          <p:cNvSpPr/>
          <p:nvPr/>
        </p:nvSpPr>
        <p:spPr bwMode="auto">
          <a:xfrm>
            <a:off x="5791200" y="3276600"/>
            <a:ext cx="1905000" cy="381000"/>
          </a:xfrm>
          <a:prstGeom prst="rect">
            <a:avLst/>
          </a:prstGeom>
          <a:solidFill>
            <a:srgbClr val="A7D9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100012" tIns="49212" rIns="100012" bIns="49212" anchor="ctr"/>
          <a:lstStyle/>
          <a:p>
            <a:pPr algn="ctr" defTabSz="912813" eaLnBrk="0" hangingPunct="0">
              <a:defRPr/>
            </a:pPr>
            <a:r>
              <a:rPr lang="en-US" dirty="0"/>
              <a:t>sm@yahoo.com</a:t>
            </a:r>
          </a:p>
        </p:txBody>
      </p:sp>
      <p:cxnSp>
        <p:nvCxnSpPr>
          <p:cNvPr id="32" name="Straight Arrow Connector 31"/>
          <p:cNvCxnSpPr/>
          <p:nvPr/>
        </p:nvCxnSpPr>
        <p:spPr bwMode="auto">
          <a:xfrm>
            <a:off x="4724400" y="1600200"/>
            <a:ext cx="1066800" cy="1588"/>
          </a:xfrm>
          <a:prstGeom prst="straightConnector1">
            <a:avLst/>
          </a:prstGeom>
          <a:solidFill>
            <a:schemeClr val="bg1"/>
          </a:solidFill>
          <a:ln w="12700" cap="flat" cmpd="sng" algn="ctr">
            <a:solidFill>
              <a:schemeClr val="tx1"/>
            </a:solidFill>
            <a:prstDash val="solid"/>
            <a:round/>
            <a:headEnd type="stealth" w="lg" len="lg"/>
            <a:tailEnd type="stealth" w="lg" len="lg"/>
          </a:ln>
          <a:effectLst>
            <a:outerShdw blurRad="50800" dist="38100" dir="2700000" algn="tl" rotWithShape="0">
              <a:prstClr val="black">
                <a:alpha val="40000"/>
              </a:prstClr>
            </a:outerShdw>
          </a:effectLst>
        </p:spPr>
      </p:cxnSp>
      <p:cxnSp>
        <p:nvCxnSpPr>
          <p:cNvPr id="47" name="Straight Arrow Connector 46"/>
          <p:cNvCxnSpPr/>
          <p:nvPr/>
        </p:nvCxnSpPr>
        <p:spPr bwMode="auto">
          <a:xfrm>
            <a:off x="4724400" y="2209800"/>
            <a:ext cx="1066800" cy="1588"/>
          </a:xfrm>
          <a:prstGeom prst="straightConnector1">
            <a:avLst/>
          </a:prstGeom>
          <a:solidFill>
            <a:schemeClr val="bg1"/>
          </a:solidFill>
          <a:ln w="12700" cap="flat" cmpd="sng" algn="ctr">
            <a:solidFill>
              <a:schemeClr val="tx1"/>
            </a:solidFill>
            <a:prstDash val="solid"/>
            <a:round/>
            <a:headEnd type="stealth" w="lg" len="lg"/>
            <a:tailEnd type="stealth" w="lg" len="lg"/>
          </a:ln>
          <a:effectLst>
            <a:outerShdw blurRad="50800" dist="38100" dir="2700000" algn="tl" rotWithShape="0">
              <a:prstClr val="black">
                <a:alpha val="40000"/>
              </a:prstClr>
            </a:outerShdw>
          </a:effectLst>
        </p:spPr>
      </p:cxnSp>
      <p:cxnSp>
        <p:nvCxnSpPr>
          <p:cNvPr id="48" name="Straight Arrow Connector 47"/>
          <p:cNvCxnSpPr/>
          <p:nvPr/>
        </p:nvCxnSpPr>
        <p:spPr bwMode="auto">
          <a:xfrm>
            <a:off x="4724400" y="2819400"/>
            <a:ext cx="1066800" cy="1588"/>
          </a:xfrm>
          <a:prstGeom prst="straightConnector1">
            <a:avLst/>
          </a:prstGeom>
          <a:solidFill>
            <a:schemeClr val="bg1"/>
          </a:solidFill>
          <a:ln w="12700" cap="flat" cmpd="sng" algn="ctr">
            <a:solidFill>
              <a:schemeClr val="tx1"/>
            </a:solidFill>
            <a:prstDash val="solid"/>
            <a:round/>
            <a:headEnd type="stealth" w="lg" len="lg"/>
            <a:tailEnd type="stealth" w="lg" len="lg"/>
          </a:ln>
          <a:effectLst>
            <a:outerShdw blurRad="50800" dist="38100" dir="2700000" algn="tl" rotWithShape="0">
              <a:prstClr val="black">
                <a:alpha val="40000"/>
              </a:prstClr>
            </a:outerShdw>
          </a:effectLst>
        </p:spPr>
      </p:cxnSp>
      <p:cxnSp>
        <p:nvCxnSpPr>
          <p:cNvPr id="49" name="Straight Arrow Connector 48"/>
          <p:cNvCxnSpPr/>
          <p:nvPr/>
        </p:nvCxnSpPr>
        <p:spPr bwMode="auto">
          <a:xfrm>
            <a:off x="4724400" y="3429000"/>
            <a:ext cx="1066800" cy="1588"/>
          </a:xfrm>
          <a:prstGeom prst="straightConnector1">
            <a:avLst/>
          </a:prstGeom>
          <a:solidFill>
            <a:schemeClr val="bg1"/>
          </a:solidFill>
          <a:ln w="12700" cap="flat" cmpd="sng" algn="ctr">
            <a:solidFill>
              <a:schemeClr val="tx1"/>
            </a:solidFill>
            <a:prstDash val="solid"/>
            <a:round/>
            <a:headEnd type="stealth" w="lg" len="lg"/>
            <a:tailEnd type="stealth" w="lg" len="lg"/>
          </a:ln>
          <a:effectLst>
            <a:outerShdw blurRad="50800" dist="38100" dir="2700000" algn="tl" rotWithShape="0">
              <a:prstClr val="black">
                <a:alpha val="40000"/>
              </a:prstClr>
            </a:outerShdw>
          </a:effectLst>
        </p:spPr>
      </p:cxnSp>
      <p:sp>
        <p:nvSpPr>
          <p:cNvPr id="61" name="TextBox 60"/>
          <p:cNvSpPr txBox="1"/>
          <p:nvPr/>
        </p:nvSpPr>
        <p:spPr>
          <a:xfrm>
            <a:off x="4724400" y="1066800"/>
            <a:ext cx="1066800" cy="584200"/>
          </a:xfrm>
          <a:prstGeom prst="rect">
            <a:avLst/>
          </a:prstGeom>
          <a:noFill/>
        </p:spPr>
        <p:txBody>
          <a:bodyPr wrap="square">
            <a:spAutoFit/>
          </a:bodyPr>
          <a:lstStyle/>
          <a:p>
            <a:pPr algn="ctr">
              <a:defRPr/>
            </a:pPr>
            <a:r>
              <a:rPr lang="en-US" sz="3200" dirty="0" smtClean="0">
                <a:effectLst>
                  <a:outerShdw blurRad="38100" dist="38100" dir="2700000" algn="tl">
                    <a:srgbClr val="000000">
                      <a:alpha val="43137"/>
                    </a:srgbClr>
                  </a:outerShdw>
                </a:effectLst>
              </a:rPr>
              <a:t>0.8</a:t>
            </a:r>
            <a:endParaRPr lang="en-US" sz="2400" dirty="0">
              <a:effectLst>
                <a:outerShdw blurRad="38100" dist="38100" dir="2700000" algn="tl">
                  <a:srgbClr val="000000">
                    <a:alpha val="43137"/>
                  </a:srgbClr>
                </a:outerShdw>
              </a:effectLst>
            </a:endParaRPr>
          </a:p>
        </p:txBody>
      </p:sp>
      <p:sp>
        <p:nvSpPr>
          <p:cNvPr id="62" name="TextBox 61"/>
          <p:cNvSpPr txBox="1"/>
          <p:nvPr/>
        </p:nvSpPr>
        <p:spPr>
          <a:xfrm>
            <a:off x="4724400" y="1701800"/>
            <a:ext cx="1066800" cy="584200"/>
          </a:xfrm>
          <a:prstGeom prst="rect">
            <a:avLst/>
          </a:prstGeom>
          <a:noFill/>
        </p:spPr>
        <p:txBody>
          <a:bodyPr wrap="square">
            <a:spAutoFit/>
          </a:bodyPr>
          <a:lstStyle/>
          <a:p>
            <a:pPr algn="ctr">
              <a:defRPr/>
            </a:pPr>
            <a:r>
              <a:rPr lang="en-US" sz="3200" dirty="0" smtClean="0">
                <a:effectLst>
                  <a:outerShdw blurRad="38100" dist="38100" dir="2700000" algn="tl">
                    <a:srgbClr val="000000">
                      <a:alpha val="43137"/>
                    </a:srgbClr>
                  </a:outerShdw>
                </a:effectLst>
              </a:rPr>
              <a:t>0.2</a:t>
            </a:r>
            <a:endParaRPr lang="en-US" sz="2400" dirty="0">
              <a:effectLst>
                <a:outerShdw blurRad="38100" dist="38100" dir="2700000" algn="tl">
                  <a:srgbClr val="000000">
                    <a:alpha val="43137"/>
                  </a:srgbClr>
                </a:outerShdw>
              </a:effectLst>
            </a:endParaRPr>
          </a:p>
        </p:txBody>
      </p:sp>
      <p:sp>
        <p:nvSpPr>
          <p:cNvPr id="63" name="TextBox 62"/>
          <p:cNvSpPr txBox="1"/>
          <p:nvPr/>
        </p:nvSpPr>
        <p:spPr>
          <a:xfrm>
            <a:off x="4724400" y="2286000"/>
            <a:ext cx="1066800" cy="584200"/>
          </a:xfrm>
          <a:prstGeom prst="rect">
            <a:avLst/>
          </a:prstGeom>
          <a:noFill/>
        </p:spPr>
        <p:txBody>
          <a:bodyPr wrap="square">
            <a:spAutoFit/>
          </a:bodyPr>
          <a:lstStyle/>
          <a:p>
            <a:pPr algn="ctr">
              <a:defRPr/>
            </a:pPr>
            <a:r>
              <a:rPr lang="en-US" sz="3200" dirty="0" smtClean="0">
                <a:effectLst>
                  <a:outerShdw blurRad="38100" dist="38100" dir="2700000" algn="tl">
                    <a:srgbClr val="000000">
                      <a:alpha val="43137"/>
                    </a:srgbClr>
                  </a:outerShdw>
                </a:effectLst>
              </a:rPr>
              <a:t>0.3</a:t>
            </a:r>
            <a:endParaRPr lang="en-US" sz="2400" dirty="0">
              <a:effectLst>
                <a:outerShdw blurRad="38100" dist="38100" dir="2700000" algn="tl">
                  <a:srgbClr val="000000">
                    <a:alpha val="43137"/>
                  </a:srgbClr>
                </a:outerShdw>
              </a:effectLst>
            </a:endParaRPr>
          </a:p>
        </p:txBody>
      </p:sp>
      <p:sp>
        <p:nvSpPr>
          <p:cNvPr id="64" name="TextBox 63"/>
          <p:cNvSpPr txBox="1"/>
          <p:nvPr/>
        </p:nvSpPr>
        <p:spPr>
          <a:xfrm>
            <a:off x="4724400" y="2895600"/>
            <a:ext cx="1066800" cy="584200"/>
          </a:xfrm>
          <a:prstGeom prst="rect">
            <a:avLst/>
          </a:prstGeom>
          <a:noFill/>
        </p:spPr>
        <p:txBody>
          <a:bodyPr wrap="square">
            <a:spAutoFit/>
          </a:bodyPr>
          <a:lstStyle/>
          <a:p>
            <a:pPr algn="ctr">
              <a:defRPr/>
            </a:pPr>
            <a:r>
              <a:rPr lang="en-US" sz="3200" dirty="0" smtClean="0">
                <a:effectLst>
                  <a:outerShdw blurRad="38100" dist="38100" dir="2700000" algn="tl">
                    <a:srgbClr val="000000">
                      <a:alpha val="43137"/>
                    </a:srgbClr>
                  </a:outerShdw>
                </a:effectLst>
              </a:rPr>
              <a:t>0.0</a:t>
            </a:r>
            <a:endParaRPr lang="en-US" sz="2400" dirty="0">
              <a:effectLst>
                <a:outerShdw blurRad="38100" dist="38100" dir="2700000" algn="tl">
                  <a:srgbClr val="000000">
                    <a:alpha val="43137"/>
                  </a:srgbClr>
                </a:outerShdw>
              </a:effectLst>
            </a:endParaRPr>
          </a:p>
        </p:txBody>
      </p:sp>
      <p:sp>
        <p:nvSpPr>
          <p:cNvPr id="46" name="Rectangle 3"/>
          <p:cNvSpPr txBox="1">
            <a:spLocks noChangeArrowheads="1"/>
          </p:cNvSpPr>
          <p:nvPr/>
        </p:nvSpPr>
        <p:spPr bwMode="auto">
          <a:xfrm>
            <a:off x="-304800" y="3886200"/>
            <a:ext cx="8915400" cy="2819400"/>
          </a:xfrm>
          <a:prstGeom prst="rect">
            <a:avLst/>
          </a:prstGeom>
          <a:noFill/>
          <a:ln w="9525">
            <a:noFill/>
            <a:miter lim="800000"/>
            <a:headEnd/>
            <a:tailEnd/>
          </a:ln>
        </p:spPr>
        <p:txBody>
          <a:bodyPr vert="horz" wrap="square" lIns="92039" tIns="45289" rIns="92039" bIns="45289" numCol="1" anchor="t" anchorCtr="0" compatLnSpc="1">
            <a:prstTxWarp prst="textNoShape">
              <a:avLst/>
            </a:prstTxWarp>
          </a:bodyPr>
          <a:lstStyle>
            <a:lvl1pPr marL="341313" indent="-341313" algn="l" defTabSz="909638" rtl="0" eaLnBrk="0" fontAlgn="base" hangingPunct="0">
              <a:spcBef>
                <a:spcPct val="20000"/>
              </a:spcBef>
              <a:spcAft>
                <a:spcPct val="0"/>
              </a:spcAft>
              <a:buClr>
                <a:schemeClr val="tx1"/>
              </a:buClr>
              <a:buSzPct val="115000"/>
              <a:buFont typeface="Arial" charset="0"/>
              <a:buChar char="•"/>
              <a:defRPr sz="2800" b="1">
                <a:solidFill>
                  <a:srgbClr val="000000"/>
                </a:solidFill>
                <a:effectLst>
                  <a:outerShdw blurRad="38100" dist="38100" dir="2700000" algn="tl">
                    <a:srgbClr val="000000">
                      <a:alpha val="43137"/>
                    </a:srgbClr>
                  </a:outerShdw>
                </a:effectLst>
                <a:latin typeface="+mn-lt"/>
                <a:ea typeface="+mn-ea"/>
                <a:cs typeface="+mn-cs"/>
              </a:defRPr>
            </a:lvl1pPr>
            <a:lvl2pPr marL="738188" indent="-284163" algn="l" defTabSz="909638" rtl="0" eaLnBrk="0" fontAlgn="base" hangingPunct="0">
              <a:spcBef>
                <a:spcPct val="20000"/>
              </a:spcBef>
              <a:spcAft>
                <a:spcPct val="0"/>
              </a:spcAft>
              <a:buClr>
                <a:schemeClr val="tx1"/>
              </a:buClr>
              <a:buSzPct val="100000"/>
              <a:buFont typeface="Arial" charset="0"/>
              <a:buChar char="–"/>
              <a:defRPr sz="2400">
                <a:solidFill>
                  <a:schemeClr val="tx1"/>
                </a:solidFill>
                <a:effectLst/>
                <a:latin typeface="+mn-lt"/>
                <a:cs typeface="+mn-cs"/>
              </a:defRPr>
            </a:lvl2pPr>
            <a:lvl3pPr marL="1138238" indent="-228600" algn="l" defTabSz="909638" rtl="0" eaLnBrk="0" fontAlgn="base" hangingPunct="0">
              <a:spcBef>
                <a:spcPct val="20000"/>
              </a:spcBef>
              <a:spcAft>
                <a:spcPct val="0"/>
              </a:spcAft>
              <a:buClr>
                <a:schemeClr val="tx1"/>
              </a:buClr>
              <a:buSzPct val="100000"/>
              <a:buFont typeface="Arial" charset="0"/>
              <a:buChar char="–"/>
              <a:defRPr sz="2000">
                <a:solidFill>
                  <a:schemeClr val="tx1"/>
                </a:solidFill>
                <a:effectLst/>
                <a:latin typeface="+mn-lt"/>
                <a:cs typeface="+mn-cs"/>
              </a:defRPr>
            </a:lvl3pPr>
            <a:lvl4pPr marL="1473200" indent="-209550" algn="l" defTabSz="909638" rtl="0" eaLnBrk="0" fontAlgn="base" hangingPunct="0">
              <a:spcBef>
                <a:spcPct val="20000"/>
              </a:spcBef>
              <a:spcAft>
                <a:spcPct val="0"/>
              </a:spcAft>
              <a:buSzPct val="100000"/>
              <a:buFont typeface="Arial" charset="0"/>
              <a:buChar char="–"/>
              <a:defRPr sz="1800">
                <a:solidFill>
                  <a:schemeClr val="tx1"/>
                </a:solidFill>
                <a:effectLst/>
                <a:latin typeface="+mn-lt"/>
                <a:cs typeface="+mn-cs"/>
              </a:defRPr>
            </a:lvl4pPr>
            <a:lvl5pPr marL="1895475" indent="-211138" algn="l" defTabSz="909638" rtl="0" eaLnBrk="0" fontAlgn="base" hangingPunct="0">
              <a:spcBef>
                <a:spcPct val="20000"/>
              </a:spcBef>
              <a:spcAft>
                <a:spcPct val="0"/>
              </a:spcAft>
              <a:buSzPct val="100000"/>
              <a:buChar char="•"/>
              <a:defRPr sz="1800">
                <a:solidFill>
                  <a:schemeClr val="tx1"/>
                </a:solidFill>
                <a:effectLst/>
                <a:latin typeface="Times New Roman" pitchFamily="18" charset="0"/>
                <a:cs typeface="+mn-cs"/>
              </a:defRPr>
            </a:lvl5pPr>
            <a:lvl6pPr marL="2352675" indent="-211138" algn="l" defTabSz="909638" rtl="0" fontAlgn="base">
              <a:spcBef>
                <a:spcPct val="20000"/>
              </a:spcBef>
              <a:spcAft>
                <a:spcPct val="0"/>
              </a:spcAft>
              <a:buSzPct val="100000"/>
              <a:buChar char="•"/>
              <a:defRPr sz="1800">
                <a:solidFill>
                  <a:schemeClr val="tx1"/>
                </a:solidFill>
                <a:latin typeface="Times New Roman" pitchFamily="18" charset="0"/>
                <a:cs typeface="+mn-cs"/>
              </a:defRPr>
            </a:lvl6pPr>
            <a:lvl7pPr marL="2809875" indent="-211138" algn="l" defTabSz="909638" rtl="0" fontAlgn="base">
              <a:spcBef>
                <a:spcPct val="20000"/>
              </a:spcBef>
              <a:spcAft>
                <a:spcPct val="0"/>
              </a:spcAft>
              <a:buSzPct val="100000"/>
              <a:buChar char="•"/>
              <a:defRPr sz="1800">
                <a:solidFill>
                  <a:schemeClr val="tx1"/>
                </a:solidFill>
                <a:latin typeface="Times New Roman" pitchFamily="18" charset="0"/>
                <a:cs typeface="+mn-cs"/>
              </a:defRPr>
            </a:lvl7pPr>
            <a:lvl8pPr marL="3267075" indent="-211138" algn="l" defTabSz="909638" rtl="0" fontAlgn="base">
              <a:spcBef>
                <a:spcPct val="20000"/>
              </a:spcBef>
              <a:spcAft>
                <a:spcPct val="0"/>
              </a:spcAft>
              <a:buSzPct val="100000"/>
              <a:buChar char="•"/>
              <a:defRPr sz="1800">
                <a:solidFill>
                  <a:schemeClr val="tx1"/>
                </a:solidFill>
                <a:latin typeface="Times New Roman" pitchFamily="18" charset="0"/>
                <a:cs typeface="+mn-cs"/>
              </a:defRPr>
            </a:lvl8pPr>
            <a:lvl9pPr marL="3724275" indent="-211138" algn="l" defTabSz="909638" rtl="0" fontAlgn="base">
              <a:spcBef>
                <a:spcPct val="20000"/>
              </a:spcBef>
              <a:spcAft>
                <a:spcPct val="0"/>
              </a:spcAft>
              <a:buSzPct val="100000"/>
              <a:buChar char="•"/>
              <a:defRPr sz="1800">
                <a:solidFill>
                  <a:schemeClr val="tx1"/>
                </a:solidFill>
                <a:latin typeface="Times New Roman" pitchFamily="18" charset="0"/>
                <a:cs typeface="+mn-cs"/>
              </a:defRPr>
            </a:lvl9pPr>
          </a:lstStyle>
          <a:p>
            <a:pPr lvl="1" eaLnBrk="1" hangingPunct="1">
              <a:buSzPct val="110000"/>
              <a:buFont typeface="Arial" pitchFamily="34" charset="0"/>
              <a:buChar char="−"/>
              <a:defRPr/>
            </a:pPr>
            <a:r>
              <a:rPr lang="en-US" b="1" dirty="0" smtClean="0"/>
              <a:t>How to compare attribute values</a:t>
            </a:r>
          </a:p>
          <a:p>
            <a:pPr lvl="2" eaLnBrk="1" hangingPunct="1">
              <a:buSzPct val="110000"/>
              <a:buFont typeface="Arial" pitchFamily="34" charset="0"/>
              <a:buChar char="−"/>
              <a:defRPr/>
            </a:pPr>
            <a:r>
              <a:rPr lang="en-US" dirty="0" smtClean="0"/>
              <a:t>Lots of metrics, e.g. </a:t>
            </a:r>
            <a:r>
              <a:rPr lang="en-US" dirty="0"/>
              <a:t>E</a:t>
            </a:r>
            <a:r>
              <a:rPr lang="en-US" dirty="0" smtClean="0"/>
              <a:t>dit Distance, </a:t>
            </a:r>
            <a:r>
              <a:rPr lang="en-US" dirty="0" err="1" smtClean="0"/>
              <a:t>Jaro</a:t>
            </a:r>
            <a:r>
              <a:rPr lang="en-US" dirty="0" smtClean="0"/>
              <a:t>, Ad hoc </a:t>
            </a:r>
          </a:p>
          <a:p>
            <a:pPr lvl="2" eaLnBrk="1" hangingPunct="1">
              <a:buSzPct val="110000"/>
              <a:buFont typeface="Arial" pitchFamily="34" charset="0"/>
              <a:buChar char="−"/>
              <a:defRPr/>
            </a:pPr>
            <a:r>
              <a:rPr lang="en-US" dirty="0" smtClean="0"/>
              <a:t>Cross attribute comparisons</a:t>
            </a:r>
          </a:p>
          <a:p>
            <a:pPr lvl="1" eaLnBrk="1" hangingPunct="1">
              <a:buSzPct val="110000"/>
              <a:buFont typeface="Arial" pitchFamily="34" charset="0"/>
              <a:buChar char="−"/>
              <a:defRPr/>
            </a:pPr>
            <a:r>
              <a:rPr lang="en-US" b="1" dirty="0" smtClean="0"/>
              <a:t>How to combine attribute similarities</a:t>
            </a:r>
          </a:p>
          <a:p>
            <a:pPr lvl="2" eaLnBrk="1" hangingPunct="1">
              <a:buSzPct val="110000"/>
              <a:buFont typeface="Arial" pitchFamily="34" charset="0"/>
              <a:buChar char="−"/>
              <a:defRPr/>
            </a:pPr>
            <a:r>
              <a:rPr lang="en-US" dirty="0" smtClean="0"/>
              <a:t>Many methods, e.g. supervised learning, Ad hoc </a:t>
            </a:r>
          </a:p>
          <a:p>
            <a:pPr lvl="1" eaLnBrk="1" hangingPunct="1">
              <a:buSzPct val="110000"/>
              <a:buFont typeface="Arial" pitchFamily="34" charset="0"/>
              <a:buChar char="−"/>
              <a:defRPr/>
            </a:pPr>
            <a:r>
              <a:rPr lang="en-US" b="1" dirty="0" smtClean="0"/>
              <a:t>How to mix it with other types of evidences</a:t>
            </a:r>
          </a:p>
          <a:p>
            <a:pPr lvl="2" eaLnBrk="1" hangingPunct="1">
              <a:buSzPct val="110000"/>
              <a:buFont typeface="Arial" pitchFamily="34" charset="0"/>
              <a:buChar char="−"/>
              <a:defRPr/>
            </a:pPr>
            <a:r>
              <a:rPr lang="en-US" dirty="0" smtClean="0"/>
              <a:t>Not only inherent features</a:t>
            </a:r>
          </a:p>
        </p:txBody>
      </p:sp>
      <p:sp>
        <p:nvSpPr>
          <p:cNvPr id="58" name="Text Box 5"/>
          <p:cNvSpPr txBox="1">
            <a:spLocks noChangeArrowheads="1"/>
          </p:cNvSpPr>
          <p:nvPr/>
        </p:nvSpPr>
        <p:spPr bwMode="auto">
          <a:xfrm>
            <a:off x="140799" y="931862"/>
            <a:ext cx="3059601" cy="592138"/>
          </a:xfrm>
          <a:prstGeom prst="rect">
            <a:avLst/>
          </a:prstGeom>
          <a:noFill/>
          <a:ln w="9525">
            <a:noFill/>
            <a:miter lim="800000"/>
            <a:headEnd/>
            <a:tailEnd/>
          </a:ln>
        </p:spPr>
        <p:txBody>
          <a:bodyPr wrap="square" lIns="100012" tIns="49212" rIns="100012" bIns="49212">
            <a:spAutoFit/>
          </a:bodyPr>
          <a:lstStyle/>
          <a:p>
            <a:pPr algn="ctr" defTabSz="912813" eaLnBrk="0" hangingPunct="0">
              <a:spcBef>
                <a:spcPct val="50000"/>
              </a:spcBef>
              <a:defRPr/>
            </a:pPr>
            <a:r>
              <a:rPr lang="en-US" sz="3200" i="1" dirty="0">
                <a:latin typeface="Times New Roman" pitchFamily="18" charset="0"/>
              </a:rPr>
              <a:t>s </a:t>
            </a:r>
            <a:r>
              <a:rPr lang="en-US" sz="3200" dirty="0" smtClean="0">
                <a:latin typeface="Times New Roman" pitchFamily="18" charset="0"/>
              </a:rPr>
              <a:t>(</a:t>
            </a:r>
            <a:r>
              <a:rPr lang="en-US" sz="3200" i="1" dirty="0" err="1" smtClean="0">
                <a:latin typeface="Times New Roman" pitchFamily="18" charset="0"/>
              </a:rPr>
              <a:t>u,v</a:t>
            </a:r>
            <a:r>
              <a:rPr lang="en-US" sz="3200" dirty="0" smtClean="0">
                <a:latin typeface="Times New Roman" pitchFamily="18" charset="0"/>
              </a:rPr>
              <a:t>) </a:t>
            </a:r>
            <a:r>
              <a:rPr lang="en-US" sz="3200" dirty="0">
                <a:latin typeface="Times New Roman" pitchFamily="18" charset="0"/>
              </a:rPr>
              <a:t>= </a:t>
            </a:r>
            <a:r>
              <a:rPr lang="en-US" sz="3200" i="1" dirty="0">
                <a:latin typeface="Times New Roman" pitchFamily="18" charset="0"/>
              </a:rPr>
              <a:t>f </a:t>
            </a:r>
            <a:r>
              <a:rPr lang="en-US" sz="3200" dirty="0" smtClean="0">
                <a:latin typeface="Times New Roman" pitchFamily="18" charset="0"/>
              </a:rPr>
              <a:t>(</a:t>
            </a:r>
            <a:r>
              <a:rPr lang="en-US" sz="3200" i="1" dirty="0" err="1" smtClean="0">
                <a:latin typeface="Times New Roman" pitchFamily="18" charset="0"/>
              </a:rPr>
              <a:t>u,v</a:t>
            </a:r>
            <a:r>
              <a:rPr lang="en-US" sz="3200" dirty="0" smtClean="0">
                <a:latin typeface="Times New Roman" pitchFamily="18" charset="0"/>
              </a:rPr>
              <a:t>)</a:t>
            </a:r>
            <a:endParaRPr lang="en-US" sz="3200" dirty="0">
              <a:latin typeface="Times New Roman" pitchFamily="18" charset="0"/>
            </a:endParaRPr>
          </a:p>
        </p:txBody>
      </p:sp>
      <p:sp>
        <p:nvSpPr>
          <p:cNvPr id="60" name="Rectangle 59"/>
          <p:cNvSpPr/>
          <p:nvPr/>
        </p:nvSpPr>
        <p:spPr bwMode="auto">
          <a:xfrm>
            <a:off x="381000" y="990600"/>
            <a:ext cx="2590800" cy="553022"/>
          </a:xfrm>
          <a:prstGeom prst="rect">
            <a:avLst/>
          </a:prstGeom>
          <a:solidFill>
            <a:srgbClr val="FFFF00">
              <a:alpha val="13000"/>
            </a:srgb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latin typeface="Arial" charset="0"/>
            </a:endParaRPr>
          </a:p>
        </p:txBody>
      </p:sp>
    </p:spTree>
    <p:extLst>
      <p:ext uri="{BB962C8B-B14F-4D97-AF65-F5344CB8AC3E}">
        <p14:creationId xmlns:p14="http://schemas.microsoft.com/office/powerpoint/2010/main" val="32803295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pPr eaLnBrk="1" hangingPunct="1">
              <a:defRPr/>
            </a:pPr>
            <a:r>
              <a:rPr lang="en-US" dirty="0" smtClean="0"/>
              <a:t>Example of Similarity Function</a:t>
            </a:r>
          </a:p>
        </p:txBody>
      </p:sp>
      <p:sp>
        <p:nvSpPr>
          <p:cNvPr id="444419" name="Rectangle 3"/>
          <p:cNvSpPr>
            <a:spLocks noGrp="1" noChangeArrowheads="1"/>
          </p:cNvSpPr>
          <p:nvPr>
            <p:ph idx="1"/>
          </p:nvPr>
        </p:nvSpPr>
        <p:spPr>
          <a:xfrm>
            <a:off x="76200" y="838200"/>
            <a:ext cx="8915400" cy="5334000"/>
          </a:xfrm>
        </p:spPr>
        <p:txBody>
          <a:bodyPr/>
          <a:lstStyle/>
          <a:p>
            <a:pPr eaLnBrk="1" hangingPunct="1">
              <a:buFontTx/>
              <a:buChar char="•"/>
              <a:defRPr/>
            </a:pPr>
            <a:r>
              <a:rPr lang="en-US" dirty="0" smtClean="0">
                <a:effectLst/>
              </a:rPr>
              <a:t>Edit Distance (1965)</a:t>
            </a:r>
          </a:p>
          <a:p>
            <a:pPr lvl="1" eaLnBrk="1" hangingPunct="1">
              <a:buSzPct val="110000"/>
              <a:buFont typeface="Arial" pitchFamily="34" charset="0"/>
              <a:buChar char="−"/>
              <a:defRPr/>
            </a:pPr>
            <a:r>
              <a:rPr lang="en-US" dirty="0" smtClean="0"/>
              <a:t>Comparing two strings s1 and s2</a:t>
            </a:r>
          </a:p>
          <a:p>
            <a:pPr lvl="1" eaLnBrk="1" hangingPunct="1">
              <a:buSzPct val="110000"/>
              <a:buFont typeface="Arial" pitchFamily="34" charset="0"/>
              <a:buChar char="−"/>
              <a:defRPr/>
            </a:pPr>
            <a:r>
              <a:rPr lang="en-US" dirty="0" smtClean="0"/>
              <a:t>The min number of edits to transform s1 into s2</a:t>
            </a:r>
          </a:p>
          <a:p>
            <a:pPr lvl="2" eaLnBrk="1" hangingPunct="1">
              <a:buSzPct val="110000"/>
              <a:buFont typeface="Arial" pitchFamily="34" charset="0"/>
              <a:buChar char="−"/>
              <a:defRPr/>
            </a:pPr>
            <a:r>
              <a:rPr lang="en-US" dirty="0" smtClean="0">
                <a:solidFill>
                  <a:schemeClr val="accent5">
                    <a:lumMod val="50000"/>
                  </a:schemeClr>
                </a:solidFill>
              </a:rPr>
              <a:t>Insertions</a:t>
            </a:r>
          </a:p>
          <a:p>
            <a:pPr lvl="2" eaLnBrk="1" hangingPunct="1">
              <a:buSzPct val="110000"/>
              <a:buFont typeface="Arial" pitchFamily="34" charset="0"/>
              <a:buChar char="−"/>
              <a:defRPr/>
            </a:pPr>
            <a:r>
              <a:rPr lang="en-US" dirty="0" smtClean="0">
                <a:solidFill>
                  <a:schemeClr val="accent5">
                    <a:lumMod val="50000"/>
                  </a:schemeClr>
                </a:solidFill>
              </a:rPr>
              <a:t>Deletions</a:t>
            </a:r>
          </a:p>
          <a:p>
            <a:pPr lvl="2" eaLnBrk="1" hangingPunct="1">
              <a:buSzPct val="110000"/>
              <a:buFont typeface="Arial" pitchFamily="34" charset="0"/>
              <a:buChar char="−"/>
              <a:defRPr/>
            </a:pPr>
            <a:r>
              <a:rPr lang="en-US" dirty="0" smtClean="0">
                <a:solidFill>
                  <a:schemeClr val="accent5">
                    <a:lumMod val="50000"/>
                  </a:schemeClr>
                </a:solidFill>
              </a:rPr>
              <a:t>Substitutions</a:t>
            </a:r>
          </a:p>
          <a:p>
            <a:pPr lvl="1" eaLnBrk="1" hangingPunct="1">
              <a:buSzPct val="110000"/>
              <a:buFont typeface="Arial" pitchFamily="34" charset="0"/>
              <a:buChar char="−"/>
              <a:defRPr/>
            </a:pPr>
            <a:r>
              <a:rPr lang="en-US" dirty="0" smtClean="0"/>
              <a:t>Example: </a:t>
            </a:r>
          </a:p>
          <a:p>
            <a:pPr lvl="2" eaLnBrk="1" hangingPunct="1">
              <a:buSzPct val="110000"/>
              <a:buFont typeface="Arial" pitchFamily="34" charset="0"/>
              <a:buChar char="−"/>
              <a:defRPr/>
            </a:pPr>
            <a:r>
              <a:rPr lang="en-US" dirty="0" smtClean="0"/>
              <a:t>“</a:t>
            </a:r>
            <a:r>
              <a:rPr lang="en-US" dirty="0"/>
              <a:t>Smith” </a:t>
            </a:r>
            <a:r>
              <a:rPr lang="en-US" dirty="0" smtClean="0"/>
              <a:t>vs. </a:t>
            </a:r>
            <a:r>
              <a:rPr lang="en-US" dirty="0"/>
              <a:t>“</a:t>
            </a:r>
            <a:r>
              <a:rPr lang="en-US" dirty="0" err="1"/>
              <a:t>Smith</a:t>
            </a:r>
            <a:r>
              <a:rPr lang="en-US" dirty="0" err="1">
                <a:solidFill>
                  <a:srgbClr val="FF0000"/>
                </a:solidFill>
              </a:rPr>
              <a:t>x</a:t>
            </a:r>
            <a:r>
              <a:rPr lang="en-US" dirty="0"/>
              <a:t>” one del is needed.</a:t>
            </a:r>
            <a:endParaRPr lang="en-US" dirty="0" smtClean="0"/>
          </a:p>
          <a:p>
            <a:pPr lvl="1" eaLnBrk="1" hangingPunct="1">
              <a:buSzPct val="110000"/>
              <a:buFont typeface="Arial" pitchFamily="34" charset="0"/>
              <a:buChar char="−"/>
              <a:defRPr/>
            </a:pPr>
            <a:r>
              <a:rPr lang="en-US" dirty="0" smtClean="0"/>
              <a:t>Dynamic programming solution </a:t>
            </a:r>
          </a:p>
          <a:p>
            <a:pPr eaLnBrk="1" hangingPunct="1">
              <a:buSzPct val="110000"/>
              <a:buFont typeface="Arial" pitchFamily="34" charset="0"/>
              <a:buChar char="•"/>
              <a:defRPr/>
            </a:pPr>
            <a:r>
              <a:rPr lang="en-US" dirty="0" smtClean="0">
                <a:effectLst/>
              </a:rPr>
              <a:t>Advanced Versions</a:t>
            </a:r>
          </a:p>
          <a:p>
            <a:pPr lvl="1" eaLnBrk="1" hangingPunct="1">
              <a:buSzPct val="110000"/>
              <a:buFont typeface="Arial" pitchFamily="34" charset="0"/>
              <a:buChar char="−"/>
              <a:defRPr/>
            </a:pPr>
            <a:r>
              <a:rPr lang="en-US" dirty="0" smtClean="0">
                <a:effectLst/>
              </a:rPr>
              <a:t>Learn </a:t>
            </a:r>
            <a:r>
              <a:rPr lang="en-US" dirty="0" smtClean="0">
                <a:solidFill>
                  <a:schemeClr val="accent5">
                    <a:lumMod val="50000"/>
                  </a:schemeClr>
                </a:solidFill>
                <a:effectLst/>
              </a:rPr>
              <a:t>different costs</a:t>
            </a:r>
            <a:r>
              <a:rPr lang="en-US" dirty="0" smtClean="0">
                <a:effectLst/>
              </a:rPr>
              <a:t> for ins, del, sub </a:t>
            </a:r>
          </a:p>
          <a:p>
            <a:pPr lvl="2" eaLnBrk="1" hangingPunct="1">
              <a:buSzPct val="110000"/>
              <a:buFont typeface="Arial" pitchFamily="34" charset="0"/>
              <a:buChar char="−"/>
              <a:defRPr/>
            </a:pPr>
            <a:r>
              <a:rPr lang="en-US" dirty="0" smtClean="0"/>
              <a:t>Some errors are more expensive (</a:t>
            </a:r>
            <a:r>
              <a:rPr lang="en-US" dirty="0"/>
              <a:t>u</a:t>
            </a:r>
            <a:r>
              <a:rPr lang="en-US" dirty="0" smtClean="0"/>
              <a:t>nlikely) than others</a:t>
            </a:r>
            <a:endParaRPr lang="en-US" dirty="0" smtClean="0">
              <a:effectLst/>
            </a:endParaRPr>
          </a:p>
        </p:txBody>
      </p:sp>
      <p:sp>
        <p:nvSpPr>
          <p:cNvPr id="19" name="Slide Number Placeholder 5"/>
          <p:cNvSpPr>
            <a:spLocks noGrp="1"/>
          </p:cNvSpPr>
          <p:nvPr>
            <p:ph type="sldNum" sz="quarter" idx="12"/>
          </p:nvPr>
        </p:nvSpPr>
        <p:spPr>
          <a:noFill/>
        </p:spPr>
        <p:txBody>
          <a:bodyPr/>
          <a:lstStyle/>
          <a:p>
            <a:pPr defTabSz="841375"/>
            <a:fld id="{7131EF6E-0521-49B8-943C-D684EBD16F3A}" type="slidenum">
              <a:rPr lang="en-US" altLang="en-US" smtClean="0"/>
              <a:pPr defTabSz="841375"/>
              <a:t>57</a:t>
            </a:fld>
            <a:endParaRPr lang="en-US" altLang="en-US" dirty="0" smtClean="0"/>
          </a:p>
        </p:txBody>
      </p:sp>
    </p:spTree>
    <p:extLst>
      <p:ext uri="{BB962C8B-B14F-4D97-AF65-F5344CB8AC3E}">
        <p14:creationId xmlns:p14="http://schemas.microsoft.com/office/powerpoint/2010/main" val="28667295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4419">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4419">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441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600200" y="2514600"/>
            <a:ext cx="6019800" cy="2590800"/>
          </a:xfrm>
          <a:prstGeom prst="rect">
            <a:avLst/>
          </a:prstGeom>
          <a:solidFill>
            <a:srgbClr val="FFFF8B"/>
          </a:solidFill>
          <a:ln w="9525" cap="flat" cmpd="sng" algn="ctr">
            <a:solidFill>
              <a:schemeClr val="tx1"/>
            </a:solidFill>
            <a:prstDash val="solid"/>
            <a:round/>
            <a:headEnd type="none" w="med" len="med"/>
            <a:tailEnd type="none" w="med" len="med"/>
          </a:ln>
          <a:effectLst/>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123" name="Slide Number Placeholder 6"/>
          <p:cNvSpPr>
            <a:spLocks noGrp="1"/>
          </p:cNvSpPr>
          <p:nvPr>
            <p:ph type="sldNum" sz="quarter" idx="12"/>
          </p:nvPr>
        </p:nvSpPr>
        <p:spPr/>
        <p:txBody>
          <a:bodyPr/>
          <a:lstStyle/>
          <a:p>
            <a:pPr defTabSz="841375">
              <a:defRPr/>
            </a:pPr>
            <a:fld id="{0FC211EA-9377-4E34-9CBC-754216B6DD19}" type="slidenum">
              <a:rPr lang="en-US" altLang="en-US"/>
              <a:pPr defTabSz="841375">
                <a:defRPr/>
              </a:pPr>
              <a:t>58</a:t>
            </a:fld>
            <a:endParaRPr lang="en-US" altLang="en-US"/>
          </a:p>
        </p:txBody>
      </p:sp>
      <p:sp>
        <p:nvSpPr>
          <p:cNvPr id="5125" name="Rectangle 3"/>
          <p:cNvSpPr>
            <a:spLocks noGrp="1" noChangeArrowheads="1"/>
          </p:cNvSpPr>
          <p:nvPr>
            <p:ph type="title"/>
          </p:nvPr>
        </p:nvSpPr>
        <p:spPr/>
        <p:txBody>
          <a:bodyPr/>
          <a:lstStyle/>
          <a:p>
            <a:pPr eaLnBrk="1" hangingPunct="1">
              <a:defRPr/>
            </a:pPr>
            <a:r>
              <a:rPr lang="en-US" b="1" dirty="0" smtClean="0"/>
              <a:t>Standard ER “Building Blocks”</a:t>
            </a:r>
          </a:p>
        </p:txBody>
      </p:sp>
      <p:sp>
        <p:nvSpPr>
          <p:cNvPr id="7" name="Rounded Rectangle 6"/>
          <p:cNvSpPr/>
          <p:nvPr/>
        </p:nvSpPr>
        <p:spPr>
          <a:xfrm>
            <a:off x="2971800" y="990600"/>
            <a:ext cx="31242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1. Data Normalization &amp; Parsing</a:t>
            </a:r>
          </a:p>
          <a:p>
            <a:pPr algn="ctr"/>
            <a:r>
              <a:rPr lang="en-US" altLang="zh-CN" sz="1600" dirty="0" smtClean="0">
                <a:solidFill>
                  <a:schemeClr val="tx1"/>
                </a:solidFill>
                <a:ea typeface="宋体" pitchFamily="2" charset="-122"/>
              </a:rPr>
              <a:t>(populating “features”)</a:t>
            </a:r>
            <a:endParaRPr lang="en-US" altLang="zh-CN" sz="1600" dirty="0">
              <a:solidFill>
                <a:schemeClr val="tx1"/>
              </a:solidFill>
              <a:ea typeface="宋体" pitchFamily="2" charset="-122"/>
            </a:endParaRPr>
          </a:p>
        </p:txBody>
      </p:sp>
      <p:sp>
        <p:nvSpPr>
          <p:cNvPr id="8" name="Rounded Rectangle 7"/>
          <p:cNvSpPr/>
          <p:nvPr/>
        </p:nvSpPr>
        <p:spPr>
          <a:xfrm>
            <a:off x="3048000" y="1828800"/>
            <a:ext cx="29718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2. Blocking Function</a:t>
            </a:r>
            <a:r>
              <a:rPr lang="en-US" altLang="zh-CN" sz="1600" b="1" dirty="0" smtClean="0">
                <a:solidFill>
                  <a:srgbClr val="012091"/>
                </a:solidFill>
                <a:ea typeface="宋体" pitchFamily="2" charset="-122"/>
              </a:rPr>
              <a:t>s</a:t>
            </a:r>
          </a:p>
          <a:p>
            <a:pPr algn="ctr"/>
            <a:r>
              <a:rPr lang="en-US" altLang="zh-CN" sz="1600" dirty="0" smtClean="0">
                <a:solidFill>
                  <a:schemeClr val="tx1"/>
                </a:solidFill>
                <a:ea typeface="宋体" pitchFamily="2" charset="-122"/>
              </a:rPr>
              <a:t>(the main efficiency part)</a:t>
            </a:r>
            <a:endParaRPr lang="en-US" altLang="zh-CN" sz="1600" dirty="0">
              <a:solidFill>
                <a:schemeClr val="tx1"/>
              </a:solidFill>
              <a:ea typeface="宋体" pitchFamily="2" charset="-122"/>
            </a:endParaRPr>
          </a:p>
        </p:txBody>
      </p:sp>
      <p:sp>
        <p:nvSpPr>
          <p:cNvPr id="9" name="Rounded Rectangle 8"/>
          <p:cNvSpPr/>
          <p:nvPr/>
        </p:nvSpPr>
        <p:spPr>
          <a:xfrm>
            <a:off x="3048000" y="2667000"/>
            <a:ext cx="29718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3. Problem Representation</a:t>
            </a:r>
          </a:p>
          <a:p>
            <a:pPr algn="ctr"/>
            <a:r>
              <a:rPr lang="en-US" altLang="zh-CN" sz="1600" dirty="0" smtClean="0">
                <a:solidFill>
                  <a:schemeClr val="tx1"/>
                </a:solidFill>
                <a:ea typeface="宋体" pitchFamily="2" charset="-122"/>
              </a:rPr>
              <a:t>(e.g., as a Graph)</a:t>
            </a:r>
            <a:endParaRPr lang="en-US" altLang="zh-CN" sz="1600" dirty="0">
              <a:solidFill>
                <a:schemeClr val="tx1"/>
              </a:solidFill>
              <a:ea typeface="宋体" pitchFamily="2" charset="-122"/>
            </a:endParaRPr>
          </a:p>
        </p:txBody>
      </p:sp>
      <p:sp>
        <p:nvSpPr>
          <p:cNvPr id="10" name="Rounded Rectangle 9"/>
          <p:cNvSpPr/>
          <p:nvPr/>
        </p:nvSpPr>
        <p:spPr>
          <a:xfrm>
            <a:off x="3048000" y="3505200"/>
            <a:ext cx="29718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4. “Similarity” Computations</a:t>
            </a:r>
            <a:endParaRPr lang="en-US" altLang="zh-CN" sz="1600" dirty="0">
              <a:solidFill>
                <a:srgbClr val="012091"/>
              </a:solidFill>
              <a:ea typeface="宋体" pitchFamily="2" charset="-122"/>
            </a:endParaRPr>
          </a:p>
        </p:txBody>
      </p:sp>
      <p:sp>
        <p:nvSpPr>
          <p:cNvPr id="11" name="Rounded Rectangle 10"/>
          <p:cNvSpPr/>
          <p:nvPr/>
        </p:nvSpPr>
        <p:spPr>
          <a:xfrm>
            <a:off x="3048000" y="4343400"/>
            <a:ext cx="29718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5. Clustering / Disambiguation</a:t>
            </a:r>
            <a:endParaRPr lang="en-US" altLang="zh-CN" sz="1600" dirty="0">
              <a:solidFill>
                <a:srgbClr val="012091"/>
              </a:solidFill>
              <a:ea typeface="宋体" pitchFamily="2" charset="-122"/>
            </a:endParaRPr>
          </a:p>
        </p:txBody>
      </p:sp>
      <p:sp>
        <p:nvSpPr>
          <p:cNvPr id="12" name="Rounded Rectangle 11"/>
          <p:cNvSpPr/>
          <p:nvPr/>
        </p:nvSpPr>
        <p:spPr>
          <a:xfrm>
            <a:off x="3048000" y="5181600"/>
            <a:ext cx="29718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6. Representing Final Result</a:t>
            </a:r>
            <a:endParaRPr lang="en-US" altLang="zh-CN" sz="1600" dirty="0">
              <a:solidFill>
                <a:srgbClr val="012091"/>
              </a:solidFill>
              <a:ea typeface="宋体" pitchFamily="2" charset="-122"/>
            </a:endParaRPr>
          </a:p>
        </p:txBody>
      </p:sp>
      <p:sp>
        <p:nvSpPr>
          <p:cNvPr id="13" name="Rounded Rectangle 12"/>
          <p:cNvSpPr/>
          <p:nvPr/>
        </p:nvSpPr>
        <p:spPr>
          <a:xfrm>
            <a:off x="3048000" y="6019800"/>
            <a:ext cx="29718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7. Measuring Result Quality</a:t>
            </a:r>
            <a:endParaRPr lang="en-US" altLang="zh-CN" sz="1600" dirty="0">
              <a:solidFill>
                <a:srgbClr val="012091"/>
              </a:solidFill>
              <a:ea typeface="宋体" pitchFamily="2" charset="-122"/>
            </a:endParaRPr>
          </a:p>
        </p:txBody>
      </p:sp>
      <p:sp>
        <p:nvSpPr>
          <p:cNvPr id="14" name="Oval 13"/>
          <p:cNvSpPr/>
          <p:nvPr/>
        </p:nvSpPr>
        <p:spPr bwMode="auto">
          <a:xfrm>
            <a:off x="2133600" y="4191000"/>
            <a:ext cx="4876800" cy="914400"/>
          </a:xfrm>
          <a:prstGeom prst="ellipse">
            <a:avLst/>
          </a:prstGeom>
          <a:noFill/>
          <a:ln w="44450" cap="flat" cmpd="sng" algn="ctr">
            <a:solidFill>
              <a:srgbClr val="FF0000"/>
            </a:solidFill>
            <a:prstDash val="solid"/>
            <a:round/>
            <a:headEnd type="none" w="med" len="med"/>
            <a:tailEnd type="none" w="med" len="med"/>
          </a:ln>
          <a:effectLst/>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 name="TextBox 2"/>
          <p:cNvSpPr txBox="1"/>
          <p:nvPr/>
        </p:nvSpPr>
        <p:spPr>
          <a:xfrm rot="16200000">
            <a:off x="641867" y="3394502"/>
            <a:ext cx="2590799" cy="830997"/>
          </a:xfrm>
          <a:prstGeom prst="rect">
            <a:avLst/>
          </a:prstGeom>
          <a:noFill/>
        </p:spPr>
        <p:txBody>
          <a:bodyPr wrap="square" rtlCol="0">
            <a:spAutoFit/>
          </a:bodyPr>
          <a:lstStyle/>
          <a:p>
            <a:pPr algn="ctr"/>
            <a:r>
              <a:rPr lang="en-US" sz="2400" dirty="0" smtClean="0"/>
              <a:t>Most important </a:t>
            </a:r>
          </a:p>
          <a:p>
            <a:pPr algn="ctr"/>
            <a:r>
              <a:rPr lang="en-US" sz="2400" dirty="0" smtClean="0"/>
              <a:t>(typically)</a:t>
            </a:r>
            <a:endParaRPr lang="en-US" sz="2400" dirty="0"/>
          </a:p>
        </p:txBody>
      </p:sp>
    </p:spTree>
    <p:extLst>
      <p:ext uri="{BB962C8B-B14F-4D97-AF65-F5344CB8AC3E}">
        <p14:creationId xmlns:p14="http://schemas.microsoft.com/office/powerpoint/2010/main" val="5538607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ppt_w</p:attrName>
                                        </p:attrNameLst>
                                      </p:cBhvr>
                                      <p:tavLst>
                                        <p:tav tm="0" fmla="#ppt_w*sin(2.5*pi*$)">
                                          <p:val>
                                            <p:fltVal val="0"/>
                                          </p:val>
                                        </p:tav>
                                        <p:tav tm="100000">
                                          <p:val>
                                            <p:fltVal val="1"/>
                                          </p:val>
                                        </p:tav>
                                      </p:tavLst>
                                    </p:anim>
                                    <p:anim calcmode="lin" valueType="num">
                                      <p:cBhvr>
                                        <p:cTn id="9"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pPr eaLnBrk="1" hangingPunct="1">
              <a:defRPr/>
            </a:pPr>
            <a:r>
              <a:rPr lang="en-US" dirty="0" smtClean="0"/>
              <a:t>Clustering</a:t>
            </a:r>
          </a:p>
        </p:txBody>
      </p:sp>
      <p:sp>
        <p:nvSpPr>
          <p:cNvPr id="444419" name="Rectangle 3"/>
          <p:cNvSpPr>
            <a:spLocks noGrp="1" noChangeArrowheads="1"/>
          </p:cNvSpPr>
          <p:nvPr>
            <p:ph idx="1"/>
          </p:nvPr>
        </p:nvSpPr>
        <p:spPr>
          <a:xfrm>
            <a:off x="76200" y="914400"/>
            <a:ext cx="8915400" cy="5334000"/>
          </a:xfrm>
        </p:spPr>
        <p:txBody>
          <a:bodyPr/>
          <a:lstStyle/>
          <a:p>
            <a:pPr eaLnBrk="1" hangingPunct="1">
              <a:buFontTx/>
              <a:buChar char="•"/>
              <a:defRPr/>
            </a:pPr>
            <a:r>
              <a:rPr lang="en-US" dirty="0" smtClean="0">
                <a:effectLst/>
              </a:rPr>
              <a:t>Lots of methods exists</a:t>
            </a:r>
          </a:p>
          <a:p>
            <a:pPr lvl="1" eaLnBrk="1" hangingPunct="1">
              <a:buSzPct val="110000"/>
              <a:buFont typeface="Arial" pitchFamily="34" charset="0"/>
              <a:buChar char="−"/>
              <a:defRPr/>
            </a:pPr>
            <a:r>
              <a:rPr lang="en-US" dirty="0" smtClean="0"/>
              <a:t>No single “right</a:t>
            </a:r>
            <a:r>
              <a:rPr lang="en-US" smtClean="0"/>
              <a:t>” clustering</a:t>
            </a:r>
            <a:endParaRPr lang="en-US" dirty="0" smtClean="0"/>
          </a:p>
          <a:p>
            <a:pPr lvl="1" eaLnBrk="1" hangingPunct="1">
              <a:buSzPct val="110000"/>
              <a:buFont typeface="Arial" pitchFamily="34" charset="0"/>
              <a:buChar char="−"/>
              <a:defRPr/>
            </a:pPr>
            <a:r>
              <a:rPr lang="en-US" dirty="0" smtClean="0"/>
              <a:t>Speed </a:t>
            </a:r>
            <a:r>
              <a:rPr lang="en-US" dirty="0" err="1" smtClean="0"/>
              <a:t>vs</a:t>
            </a:r>
            <a:r>
              <a:rPr lang="en-US" dirty="0" smtClean="0"/>
              <a:t> quality</a:t>
            </a:r>
          </a:p>
          <a:p>
            <a:pPr eaLnBrk="1" hangingPunct="1">
              <a:buSzPct val="110000"/>
              <a:buFont typeface="Arial" pitchFamily="34" charset="0"/>
              <a:buChar char="•"/>
              <a:defRPr/>
            </a:pPr>
            <a:r>
              <a:rPr lang="en-US" dirty="0" smtClean="0">
                <a:effectLst/>
              </a:rPr>
              <a:t>Basic Methods</a:t>
            </a:r>
            <a:endParaRPr lang="en-US" dirty="0"/>
          </a:p>
          <a:p>
            <a:pPr lvl="1" eaLnBrk="1" hangingPunct="1">
              <a:buSzPct val="110000"/>
              <a:buFont typeface="Arial" pitchFamily="34" charset="0"/>
              <a:buChar char="−"/>
              <a:defRPr/>
            </a:pPr>
            <a:r>
              <a:rPr lang="en-US" dirty="0"/>
              <a:t>Hierarchical</a:t>
            </a:r>
            <a:endParaRPr lang="en-US" dirty="0" smtClean="0"/>
          </a:p>
          <a:p>
            <a:pPr lvl="1" eaLnBrk="1" hangingPunct="1">
              <a:buSzPct val="110000"/>
              <a:buFont typeface="Arial" pitchFamily="34" charset="0"/>
              <a:buChar char="−"/>
              <a:defRPr/>
            </a:pPr>
            <a:r>
              <a:rPr lang="en-US" dirty="0" smtClean="0"/>
              <a:t>Agglomerative</a:t>
            </a:r>
          </a:p>
          <a:p>
            <a:pPr lvl="2" eaLnBrk="1" hangingPunct="1">
              <a:buSzPct val="110000"/>
              <a:buFont typeface="Arial" pitchFamily="34" charset="0"/>
              <a:buChar char="−"/>
              <a:defRPr/>
            </a:pPr>
            <a:r>
              <a:rPr lang="en-US" b="1" dirty="0" smtClean="0"/>
              <a:t>if</a:t>
            </a:r>
            <a:r>
              <a:rPr lang="en-US" dirty="0" smtClean="0"/>
              <a:t> s(</a:t>
            </a:r>
            <a:r>
              <a:rPr lang="en-US" dirty="0" err="1" smtClean="0"/>
              <a:t>u,v</a:t>
            </a:r>
            <a:r>
              <a:rPr lang="en-US" dirty="0" smtClean="0"/>
              <a:t>) &gt; t </a:t>
            </a:r>
            <a:r>
              <a:rPr lang="en-US" b="1" dirty="0" smtClean="0"/>
              <a:t>then</a:t>
            </a:r>
            <a:r>
              <a:rPr lang="en-US" dirty="0" smtClean="0"/>
              <a:t> merge(</a:t>
            </a:r>
            <a:r>
              <a:rPr lang="en-US" dirty="0" err="1" smtClean="0"/>
              <a:t>u,v</a:t>
            </a:r>
            <a:r>
              <a:rPr lang="en-US" dirty="0" smtClean="0"/>
              <a:t>)</a:t>
            </a:r>
          </a:p>
          <a:p>
            <a:pPr lvl="1" eaLnBrk="1" hangingPunct="1">
              <a:buSzPct val="110000"/>
              <a:buFont typeface="Arial" pitchFamily="34" charset="0"/>
              <a:buChar char="−"/>
              <a:defRPr/>
            </a:pPr>
            <a:r>
              <a:rPr lang="en-US" dirty="0" smtClean="0"/>
              <a:t>Partitioning</a:t>
            </a:r>
            <a:endParaRPr lang="en-US" dirty="0"/>
          </a:p>
          <a:p>
            <a:pPr eaLnBrk="1" hangingPunct="1">
              <a:buSzPct val="110000"/>
              <a:buFont typeface="Arial" pitchFamily="34" charset="0"/>
              <a:buChar char="•"/>
              <a:defRPr/>
            </a:pPr>
            <a:r>
              <a:rPr lang="en-US" dirty="0" smtClean="0">
                <a:effectLst/>
              </a:rPr>
              <a:t>Advanced Issues</a:t>
            </a:r>
          </a:p>
          <a:p>
            <a:pPr lvl="1" eaLnBrk="1" hangingPunct="1">
              <a:buSzPct val="110000"/>
              <a:buFont typeface="Arial" pitchFamily="34" charset="0"/>
              <a:buChar char="−"/>
              <a:defRPr/>
            </a:pPr>
            <a:r>
              <a:rPr lang="en-US" dirty="0" smtClean="0"/>
              <a:t>How to decide the number of clusters K</a:t>
            </a:r>
          </a:p>
          <a:p>
            <a:pPr lvl="1" eaLnBrk="1" hangingPunct="1">
              <a:buSzPct val="110000"/>
              <a:buFont typeface="Arial" pitchFamily="34" charset="0"/>
              <a:buChar char="−"/>
              <a:defRPr/>
            </a:pPr>
            <a:r>
              <a:rPr lang="en-US" dirty="0" smtClean="0"/>
              <a:t>How to handle negative evidence &amp; constraints</a:t>
            </a:r>
          </a:p>
          <a:p>
            <a:pPr lvl="1" eaLnBrk="1" hangingPunct="1">
              <a:buSzPct val="110000"/>
              <a:buFont typeface="Arial" pitchFamily="34" charset="0"/>
              <a:buChar char="−"/>
              <a:defRPr/>
            </a:pPr>
            <a:r>
              <a:rPr lang="en-US" dirty="0" smtClean="0"/>
              <a:t>Two step clustering &amp; cluster refinement</a:t>
            </a:r>
          </a:p>
          <a:p>
            <a:pPr lvl="1" eaLnBrk="1" hangingPunct="1">
              <a:buSzPct val="110000"/>
              <a:buFont typeface="Arial" pitchFamily="34" charset="0"/>
              <a:buChar char="−"/>
              <a:defRPr/>
            </a:pPr>
            <a:r>
              <a:rPr lang="en-US" dirty="0" err="1" smtClean="0"/>
              <a:t>Etc</a:t>
            </a:r>
            <a:r>
              <a:rPr lang="en-US" dirty="0" smtClean="0"/>
              <a:t>, very </a:t>
            </a:r>
            <a:r>
              <a:rPr lang="en-US" dirty="0"/>
              <a:t>v</a:t>
            </a:r>
            <a:r>
              <a:rPr lang="en-US" dirty="0" smtClean="0"/>
              <a:t>ast area</a:t>
            </a:r>
          </a:p>
        </p:txBody>
      </p:sp>
      <p:sp>
        <p:nvSpPr>
          <p:cNvPr id="19" name="Slide Number Placeholder 5"/>
          <p:cNvSpPr>
            <a:spLocks noGrp="1"/>
          </p:cNvSpPr>
          <p:nvPr>
            <p:ph type="sldNum" sz="quarter" idx="12"/>
          </p:nvPr>
        </p:nvSpPr>
        <p:spPr>
          <a:noFill/>
        </p:spPr>
        <p:txBody>
          <a:bodyPr/>
          <a:lstStyle/>
          <a:p>
            <a:pPr defTabSz="841375"/>
            <a:fld id="{7131EF6E-0521-49B8-943C-D684EBD16F3A}" type="slidenum">
              <a:rPr lang="en-US" altLang="en-US" smtClean="0"/>
              <a:pPr defTabSz="841375"/>
              <a:t>59</a:t>
            </a:fld>
            <a:endParaRPr lang="en-US" altLang="en-US" dirty="0" smtClean="0"/>
          </a:p>
        </p:txBody>
      </p:sp>
      <p:pic>
        <p:nvPicPr>
          <p:cNvPr id="1249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098550"/>
            <a:ext cx="3390199"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94690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pPr eaLnBrk="1" hangingPunct="1">
              <a:defRPr/>
            </a:pPr>
            <a:r>
              <a:rPr lang="en-US" dirty="0" smtClean="0">
                <a:effectLst/>
              </a:rPr>
              <a:t>Presentation</a:t>
            </a:r>
            <a:endParaRPr lang="en-US" dirty="0">
              <a:effectLst/>
            </a:endParaRPr>
          </a:p>
        </p:txBody>
      </p:sp>
      <p:sp>
        <p:nvSpPr>
          <p:cNvPr id="444419" name="Rectangle 3"/>
          <p:cNvSpPr>
            <a:spLocks noGrp="1" noChangeArrowheads="1"/>
          </p:cNvSpPr>
          <p:nvPr>
            <p:ph idx="1"/>
          </p:nvPr>
        </p:nvSpPr>
        <p:spPr>
          <a:xfrm>
            <a:off x="762000" y="1143000"/>
            <a:ext cx="7543800" cy="5334000"/>
          </a:xfrm>
        </p:spPr>
        <p:txBody>
          <a:bodyPr/>
          <a:lstStyle/>
          <a:p>
            <a:pPr eaLnBrk="1" hangingPunct="1">
              <a:defRPr/>
            </a:pPr>
            <a:r>
              <a:rPr lang="en-US" dirty="0" smtClean="0">
                <a:effectLst/>
              </a:rPr>
              <a:t>Class Structure</a:t>
            </a:r>
          </a:p>
          <a:p>
            <a:pPr lvl="1" eaLnBrk="1" hangingPunct="1">
              <a:defRPr/>
            </a:pPr>
            <a:r>
              <a:rPr lang="en-US" dirty="0"/>
              <a:t>1</a:t>
            </a:r>
            <a:r>
              <a:rPr lang="en-US" dirty="0" smtClean="0"/>
              <a:t> </a:t>
            </a:r>
            <a:r>
              <a:rPr lang="en-US" dirty="0" smtClean="0"/>
              <a:t>student talk </a:t>
            </a:r>
            <a:r>
              <a:rPr lang="en-US" dirty="0"/>
              <a:t>per </a:t>
            </a:r>
            <a:r>
              <a:rPr lang="en-US" dirty="0" smtClean="0"/>
              <a:t>class</a:t>
            </a:r>
            <a:endParaRPr lang="en-US" dirty="0" smtClean="0"/>
          </a:p>
          <a:p>
            <a:pPr lvl="1" eaLnBrk="1" hangingPunct="1">
              <a:defRPr/>
            </a:pPr>
            <a:r>
              <a:rPr lang="en-US" dirty="0"/>
              <a:t>2</a:t>
            </a:r>
            <a:r>
              <a:rPr lang="en-US" dirty="0" smtClean="0"/>
              <a:t> </a:t>
            </a:r>
            <a:r>
              <a:rPr lang="en-US" dirty="0" smtClean="0"/>
              <a:t>student talks per course</a:t>
            </a:r>
            <a:endParaRPr lang="en-US" dirty="0" smtClean="0"/>
          </a:p>
          <a:p>
            <a:pPr lvl="2" eaLnBrk="1" hangingPunct="1">
              <a:defRPr/>
            </a:pPr>
            <a:r>
              <a:rPr lang="en-US" dirty="0" smtClean="0"/>
              <a:t>We are a small class</a:t>
            </a:r>
          </a:p>
          <a:p>
            <a:pPr lvl="1" eaLnBrk="1" hangingPunct="1">
              <a:defRPr/>
            </a:pPr>
            <a:r>
              <a:rPr lang="en-US" dirty="0"/>
              <a:t>Please start preparing early</a:t>
            </a:r>
            <a:r>
              <a:rPr lang="en-US" dirty="0" smtClean="0"/>
              <a:t>!</a:t>
            </a:r>
            <a:endParaRPr lang="en-US" dirty="0"/>
          </a:p>
          <a:p>
            <a:pPr eaLnBrk="1" hangingPunct="1">
              <a:defRPr/>
            </a:pPr>
            <a:r>
              <a:rPr lang="en-US" dirty="0" smtClean="0"/>
              <a:t>Everyone reads each paper</a:t>
            </a:r>
          </a:p>
          <a:p>
            <a:pPr lvl="1" eaLnBrk="1" hangingPunct="1">
              <a:defRPr/>
            </a:pPr>
            <a:r>
              <a:rPr lang="en-US" dirty="0" smtClean="0"/>
              <a:t>Try to read each paper fully</a:t>
            </a:r>
          </a:p>
          <a:p>
            <a:pPr lvl="1" eaLnBrk="1" hangingPunct="1">
              <a:defRPr/>
            </a:pPr>
            <a:r>
              <a:rPr lang="en-US" dirty="0" smtClean="0"/>
              <a:t>If you cannot</a:t>
            </a:r>
          </a:p>
          <a:p>
            <a:pPr lvl="2" eaLnBrk="1" hangingPunct="1">
              <a:defRPr/>
            </a:pPr>
            <a:r>
              <a:rPr lang="en-US" dirty="0" smtClean="0"/>
              <a:t>Read to get the main idea of each paper</a:t>
            </a:r>
          </a:p>
          <a:p>
            <a:pPr lvl="2" eaLnBrk="1" hangingPunct="1">
              <a:defRPr/>
            </a:pPr>
            <a:r>
              <a:rPr lang="en-US" dirty="0" smtClean="0">
                <a:solidFill>
                  <a:schemeClr val="accent5">
                    <a:lumMod val="50000"/>
                  </a:schemeClr>
                </a:solidFill>
              </a:rPr>
              <a:t>Read at least the introduction of each paper carefully</a:t>
            </a:r>
            <a:endParaRPr lang="en-US" dirty="0">
              <a:solidFill>
                <a:schemeClr val="accent5">
                  <a:lumMod val="50000"/>
                </a:schemeClr>
              </a:solidFill>
            </a:endParaRPr>
          </a:p>
          <a:p>
            <a:pPr lvl="1" eaLnBrk="1" hangingPunct="1">
              <a:defRPr/>
            </a:pPr>
            <a:r>
              <a:rPr lang="en-US" dirty="0" smtClean="0"/>
              <a:t>Otherwise, you will be lost</a:t>
            </a:r>
          </a:p>
          <a:p>
            <a:pPr lvl="2" eaLnBrk="1" hangingPunct="1">
              <a:defRPr/>
            </a:pPr>
            <a:r>
              <a:rPr lang="en-US" dirty="0" smtClean="0"/>
              <a:t>Will not be able to participate</a:t>
            </a:r>
          </a:p>
          <a:p>
            <a:pPr lvl="1" eaLnBrk="1" hangingPunct="1">
              <a:defRPr/>
            </a:pPr>
            <a:endParaRPr lang="en-US" dirty="0"/>
          </a:p>
        </p:txBody>
      </p:sp>
      <p:sp>
        <p:nvSpPr>
          <p:cNvPr id="12291" name="Slide Number Placeholder 5"/>
          <p:cNvSpPr>
            <a:spLocks noGrp="1"/>
          </p:cNvSpPr>
          <p:nvPr>
            <p:ph type="sldNum" sz="quarter" idx="12"/>
          </p:nvPr>
        </p:nvSpPr>
        <p:spPr>
          <a:noFill/>
        </p:spPr>
        <p:txBody>
          <a:bodyPr/>
          <a:lstStyle/>
          <a:p>
            <a:pPr defTabSz="841375"/>
            <a:fld id="{7131EF6E-0521-49B8-943C-D684EBD16F3A}" type="slidenum">
              <a:rPr lang="en-US" altLang="en-US" smtClean="0"/>
              <a:pPr defTabSz="841375"/>
              <a:t>6</a:t>
            </a:fld>
            <a:endParaRPr lang="en-US" altLang="en-US" smtClean="0"/>
          </a:p>
        </p:txBody>
      </p:sp>
    </p:spTree>
    <p:extLst>
      <p:ext uri="{BB962C8B-B14F-4D97-AF65-F5344CB8AC3E}">
        <p14:creationId xmlns:p14="http://schemas.microsoft.com/office/powerpoint/2010/main" val="35187101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600200" y="2514600"/>
            <a:ext cx="6019800" cy="2590800"/>
          </a:xfrm>
          <a:prstGeom prst="rect">
            <a:avLst/>
          </a:prstGeom>
          <a:solidFill>
            <a:srgbClr val="FFFF8B"/>
          </a:solidFill>
          <a:ln w="9525" cap="flat" cmpd="sng" algn="ctr">
            <a:solidFill>
              <a:schemeClr val="tx1"/>
            </a:solidFill>
            <a:prstDash val="solid"/>
            <a:round/>
            <a:headEnd type="none" w="med" len="med"/>
            <a:tailEnd type="none" w="med" len="med"/>
          </a:ln>
          <a:effectLst/>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123" name="Slide Number Placeholder 6"/>
          <p:cNvSpPr>
            <a:spLocks noGrp="1"/>
          </p:cNvSpPr>
          <p:nvPr>
            <p:ph type="sldNum" sz="quarter" idx="12"/>
          </p:nvPr>
        </p:nvSpPr>
        <p:spPr/>
        <p:txBody>
          <a:bodyPr/>
          <a:lstStyle/>
          <a:p>
            <a:pPr defTabSz="841375">
              <a:defRPr/>
            </a:pPr>
            <a:fld id="{0FC211EA-9377-4E34-9CBC-754216B6DD19}" type="slidenum">
              <a:rPr lang="en-US" altLang="en-US"/>
              <a:pPr defTabSz="841375">
                <a:defRPr/>
              </a:pPr>
              <a:t>60</a:t>
            </a:fld>
            <a:endParaRPr lang="en-US" altLang="en-US"/>
          </a:p>
        </p:txBody>
      </p:sp>
      <p:sp>
        <p:nvSpPr>
          <p:cNvPr id="5125" name="Rectangle 3"/>
          <p:cNvSpPr>
            <a:spLocks noGrp="1" noChangeArrowheads="1"/>
          </p:cNvSpPr>
          <p:nvPr>
            <p:ph type="title"/>
          </p:nvPr>
        </p:nvSpPr>
        <p:spPr/>
        <p:txBody>
          <a:bodyPr/>
          <a:lstStyle/>
          <a:p>
            <a:pPr eaLnBrk="1" hangingPunct="1">
              <a:defRPr/>
            </a:pPr>
            <a:r>
              <a:rPr lang="en-US" b="1" dirty="0" smtClean="0"/>
              <a:t>Standard ER “Building Blocks”</a:t>
            </a:r>
          </a:p>
        </p:txBody>
      </p:sp>
      <p:sp>
        <p:nvSpPr>
          <p:cNvPr id="7" name="Rounded Rectangle 6"/>
          <p:cNvSpPr/>
          <p:nvPr/>
        </p:nvSpPr>
        <p:spPr>
          <a:xfrm>
            <a:off x="2971800" y="990600"/>
            <a:ext cx="31242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1. Data Normalization &amp; Parsing</a:t>
            </a:r>
          </a:p>
          <a:p>
            <a:pPr algn="ctr"/>
            <a:r>
              <a:rPr lang="en-US" altLang="zh-CN" sz="1600" dirty="0" smtClean="0">
                <a:solidFill>
                  <a:schemeClr val="tx1"/>
                </a:solidFill>
                <a:ea typeface="宋体" pitchFamily="2" charset="-122"/>
              </a:rPr>
              <a:t>(populating “features”)</a:t>
            </a:r>
            <a:endParaRPr lang="en-US" altLang="zh-CN" sz="1600" dirty="0">
              <a:solidFill>
                <a:schemeClr val="tx1"/>
              </a:solidFill>
              <a:ea typeface="宋体" pitchFamily="2" charset="-122"/>
            </a:endParaRPr>
          </a:p>
        </p:txBody>
      </p:sp>
      <p:sp>
        <p:nvSpPr>
          <p:cNvPr id="8" name="Rounded Rectangle 7"/>
          <p:cNvSpPr/>
          <p:nvPr/>
        </p:nvSpPr>
        <p:spPr>
          <a:xfrm>
            <a:off x="3048000" y="1828800"/>
            <a:ext cx="29718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2. Blocking Function</a:t>
            </a:r>
            <a:r>
              <a:rPr lang="en-US" altLang="zh-CN" sz="1600" b="1" dirty="0" smtClean="0">
                <a:solidFill>
                  <a:srgbClr val="012091"/>
                </a:solidFill>
                <a:ea typeface="宋体" pitchFamily="2" charset="-122"/>
              </a:rPr>
              <a:t>s</a:t>
            </a:r>
          </a:p>
          <a:p>
            <a:pPr algn="ctr"/>
            <a:r>
              <a:rPr lang="en-US" altLang="zh-CN" sz="1600" dirty="0" smtClean="0">
                <a:solidFill>
                  <a:schemeClr val="tx1"/>
                </a:solidFill>
                <a:ea typeface="宋体" pitchFamily="2" charset="-122"/>
              </a:rPr>
              <a:t>(the main efficiency part)</a:t>
            </a:r>
            <a:endParaRPr lang="en-US" altLang="zh-CN" sz="1600" dirty="0">
              <a:solidFill>
                <a:schemeClr val="tx1"/>
              </a:solidFill>
              <a:ea typeface="宋体" pitchFamily="2" charset="-122"/>
            </a:endParaRPr>
          </a:p>
        </p:txBody>
      </p:sp>
      <p:sp>
        <p:nvSpPr>
          <p:cNvPr id="9" name="Rounded Rectangle 8"/>
          <p:cNvSpPr/>
          <p:nvPr/>
        </p:nvSpPr>
        <p:spPr>
          <a:xfrm>
            <a:off x="3048000" y="2667000"/>
            <a:ext cx="29718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3. Problem Representation</a:t>
            </a:r>
          </a:p>
          <a:p>
            <a:pPr algn="ctr"/>
            <a:r>
              <a:rPr lang="en-US" altLang="zh-CN" sz="1600" dirty="0" smtClean="0">
                <a:solidFill>
                  <a:schemeClr val="tx1"/>
                </a:solidFill>
                <a:ea typeface="宋体" pitchFamily="2" charset="-122"/>
              </a:rPr>
              <a:t>(e.g., as a Graph)</a:t>
            </a:r>
            <a:endParaRPr lang="en-US" altLang="zh-CN" sz="1600" dirty="0">
              <a:solidFill>
                <a:schemeClr val="tx1"/>
              </a:solidFill>
              <a:ea typeface="宋体" pitchFamily="2" charset="-122"/>
            </a:endParaRPr>
          </a:p>
        </p:txBody>
      </p:sp>
      <p:sp>
        <p:nvSpPr>
          <p:cNvPr id="10" name="Rounded Rectangle 9"/>
          <p:cNvSpPr/>
          <p:nvPr/>
        </p:nvSpPr>
        <p:spPr>
          <a:xfrm>
            <a:off x="3048000" y="3505200"/>
            <a:ext cx="29718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4. “Similarity” Computations</a:t>
            </a:r>
            <a:endParaRPr lang="en-US" altLang="zh-CN" sz="1600" dirty="0">
              <a:solidFill>
                <a:srgbClr val="012091"/>
              </a:solidFill>
              <a:ea typeface="宋体" pitchFamily="2" charset="-122"/>
            </a:endParaRPr>
          </a:p>
        </p:txBody>
      </p:sp>
      <p:sp>
        <p:nvSpPr>
          <p:cNvPr id="11" name="Rounded Rectangle 10"/>
          <p:cNvSpPr/>
          <p:nvPr/>
        </p:nvSpPr>
        <p:spPr>
          <a:xfrm>
            <a:off x="3048000" y="4343400"/>
            <a:ext cx="29718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5. Clustering / Disambiguation</a:t>
            </a:r>
            <a:endParaRPr lang="en-US" altLang="zh-CN" sz="1600" dirty="0">
              <a:solidFill>
                <a:srgbClr val="012091"/>
              </a:solidFill>
              <a:ea typeface="宋体" pitchFamily="2" charset="-122"/>
            </a:endParaRPr>
          </a:p>
        </p:txBody>
      </p:sp>
      <p:sp>
        <p:nvSpPr>
          <p:cNvPr id="12" name="Rounded Rectangle 11"/>
          <p:cNvSpPr/>
          <p:nvPr/>
        </p:nvSpPr>
        <p:spPr>
          <a:xfrm>
            <a:off x="3048000" y="5181600"/>
            <a:ext cx="29718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6. Representing Final Result</a:t>
            </a:r>
            <a:endParaRPr lang="en-US" altLang="zh-CN" sz="1600" dirty="0">
              <a:solidFill>
                <a:srgbClr val="012091"/>
              </a:solidFill>
              <a:ea typeface="宋体" pitchFamily="2" charset="-122"/>
            </a:endParaRPr>
          </a:p>
        </p:txBody>
      </p:sp>
      <p:sp>
        <p:nvSpPr>
          <p:cNvPr id="13" name="Rounded Rectangle 12"/>
          <p:cNvSpPr/>
          <p:nvPr/>
        </p:nvSpPr>
        <p:spPr>
          <a:xfrm>
            <a:off x="3048000" y="6019800"/>
            <a:ext cx="29718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7. Measuring Result Quality</a:t>
            </a:r>
            <a:endParaRPr lang="en-US" altLang="zh-CN" sz="1600" dirty="0">
              <a:solidFill>
                <a:srgbClr val="012091"/>
              </a:solidFill>
              <a:ea typeface="宋体" pitchFamily="2" charset="-122"/>
            </a:endParaRPr>
          </a:p>
        </p:txBody>
      </p:sp>
      <p:sp>
        <p:nvSpPr>
          <p:cNvPr id="14" name="Oval 13"/>
          <p:cNvSpPr/>
          <p:nvPr/>
        </p:nvSpPr>
        <p:spPr bwMode="auto">
          <a:xfrm>
            <a:off x="2133600" y="5029200"/>
            <a:ext cx="4876800" cy="914400"/>
          </a:xfrm>
          <a:prstGeom prst="ellipse">
            <a:avLst/>
          </a:prstGeom>
          <a:noFill/>
          <a:ln w="44450" cap="flat" cmpd="sng" algn="ctr">
            <a:solidFill>
              <a:srgbClr val="FF0000"/>
            </a:solidFill>
            <a:prstDash val="solid"/>
            <a:round/>
            <a:headEnd type="none" w="med" len="med"/>
            <a:tailEnd type="none" w="med" len="med"/>
          </a:ln>
          <a:effectLst/>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 name="TextBox 2"/>
          <p:cNvSpPr txBox="1"/>
          <p:nvPr/>
        </p:nvSpPr>
        <p:spPr>
          <a:xfrm rot="16200000">
            <a:off x="641867" y="3394502"/>
            <a:ext cx="2590799" cy="830997"/>
          </a:xfrm>
          <a:prstGeom prst="rect">
            <a:avLst/>
          </a:prstGeom>
          <a:noFill/>
        </p:spPr>
        <p:txBody>
          <a:bodyPr wrap="square" rtlCol="0">
            <a:spAutoFit/>
          </a:bodyPr>
          <a:lstStyle/>
          <a:p>
            <a:pPr algn="ctr"/>
            <a:r>
              <a:rPr lang="en-US" sz="2400" dirty="0" smtClean="0"/>
              <a:t>Most important </a:t>
            </a:r>
          </a:p>
          <a:p>
            <a:pPr algn="ctr"/>
            <a:r>
              <a:rPr lang="en-US" sz="2400" dirty="0" smtClean="0"/>
              <a:t>(typically)</a:t>
            </a:r>
            <a:endParaRPr lang="en-US" sz="2400" dirty="0"/>
          </a:p>
        </p:txBody>
      </p:sp>
    </p:spTree>
    <p:extLst>
      <p:ext uri="{BB962C8B-B14F-4D97-AF65-F5344CB8AC3E}">
        <p14:creationId xmlns:p14="http://schemas.microsoft.com/office/powerpoint/2010/main" val="109315818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ppt_w</p:attrName>
                                        </p:attrNameLst>
                                      </p:cBhvr>
                                      <p:tavLst>
                                        <p:tav tm="0" fmla="#ppt_w*sin(2.5*pi*$)">
                                          <p:val>
                                            <p:fltVal val="0"/>
                                          </p:val>
                                        </p:tav>
                                        <p:tav tm="100000">
                                          <p:val>
                                            <p:fltVal val="1"/>
                                          </p:val>
                                        </p:tav>
                                      </p:tavLst>
                                    </p:anim>
                                    <p:anim calcmode="lin" valueType="num">
                                      <p:cBhvr>
                                        <p:cTn id="9"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pPr eaLnBrk="1" hangingPunct="1">
              <a:defRPr/>
            </a:pPr>
            <a:r>
              <a:rPr lang="en-US" dirty="0" smtClean="0"/>
              <a:t>Representing Results</a:t>
            </a:r>
          </a:p>
        </p:txBody>
      </p:sp>
      <p:sp>
        <p:nvSpPr>
          <p:cNvPr id="444419" name="Rectangle 3"/>
          <p:cNvSpPr>
            <a:spLocks noGrp="1" noChangeArrowheads="1"/>
          </p:cNvSpPr>
          <p:nvPr>
            <p:ph idx="1"/>
          </p:nvPr>
        </p:nvSpPr>
        <p:spPr>
          <a:xfrm>
            <a:off x="76200" y="914400"/>
            <a:ext cx="8915400" cy="5334000"/>
          </a:xfrm>
        </p:spPr>
        <p:txBody>
          <a:bodyPr/>
          <a:lstStyle/>
          <a:p>
            <a:pPr eaLnBrk="1" hangingPunct="1">
              <a:buFontTx/>
              <a:buChar char="•"/>
              <a:defRPr/>
            </a:pPr>
            <a:r>
              <a:rPr lang="en-US" dirty="0" smtClean="0"/>
              <a:t>Ex: </a:t>
            </a:r>
            <a:r>
              <a:rPr lang="en-US" dirty="0" err="1"/>
              <a:t>a</a:t>
            </a:r>
            <a:r>
              <a:rPr lang="en-US" dirty="0" err="1" smtClean="0"/>
              <a:t>lgo</a:t>
            </a:r>
            <a:r>
              <a:rPr lang="en-US" dirty="0" smtClean="0"/>
              <a:t> decides that conferences are the same:</a:t>
            </a:r>
            <a:endParaRPr lang="en-US" dirty="0" smtClean="0">
              <a:effectLst/>
            </a:endParaRPr>
          </a:p>
          <a:p>
            <a:pPr lvl="1" eaLnBrk="1" hangingPunct="1">
              <a:buSzPct val="110000"/>
              <a:buFont typeface="Arial" pitchFamily="34" charset="0"/>
              <a:buChar char="−"/>
              <a:defRPr/>
            </a:pPr>
            <a:r>
              <a:rPr lang="en-US" dirty="0" smtClean="0"/>
              <a:t>SIGMOD</a:t>
            </a:r>
          </a:p>
          <a:p>
            <a:pPr lvl="1" eaLnBrk="1" hangingPunct="1">
              <a:buSzPct val="110000"/>
              <a:buFont typeface="Arial" pitchFamily="34" charset="0"/>
              <a:buChar char="−"/>
              <a:defRPr/>
            </a:pPr>
            <a:r>
              <a:rPr lang="en-US" dirty="0" err="1" smtClean="0"/>
              <a:t>Proc</a:t>
            </a:r>
            <a:r>
              <a:rPr lang="en-US" dirty="0" smtClean="0"/>
              <a:t> of SIGMOD</a:t>
            </a:r>
          </a:p>
          <a:p>
            <a:pPr lvl="1" eaLnBrk="1" hangingPunct="1">
              <a:buSzPct val="110000"/>
              <a:buFont typeface="Arial" pitchFamily="34" charset="0"/>
              <a:buChar char="−"/>
              <a:defRPr/>
            </a:pPr>
            <a:r>
              <a:rPr lang="en-US" dirty="0" smtClean="0"/>
              <a:t>ACM SIGMOD</a:t>
            </a:r>
          </a:p>
          <a:p>
            <a:pPr lvl="1" eaLnBrk="1" hangingPunct="1">
              <a:buSzPct val="110000"/>
              <a:buFont typeface="Arial" pitchFamily="34" charset="0"/>
              <a:buChar char="−"/>
              <a:defRPr/>
            </a:pPr>
            <a:r>
              <a:rPr lang="en-US" dirty="0" smtClean="0"/>
              <a:t>ACM SIGMOD Conf.</a:t>
            </a:r>
          </a:p>
          <a:p>
            <a:pPr lvl="1" eaLnBrk="1" hangingPunct="1">
              <a:buSzPct val="110000"/>
              <a:buFont typeface="Arial" pitchFamily="34" charset="0"/>
              <a:buChar char="−"/>
              <a:defRPr/>
            </a:pPr>
            <a:r>
              <a:rPr lang="en-US" dirty="0" smtClean="0"/>
              <a:t>SIGMOD</a:t>
            </a:r>
          </a:p>
          <a:p>
            <a:pPr eaLnBrk="1" hangingPunct="1">
              <a:buSzPct val="110000"/>
              <a:buFont typeface="Arial" pitchFamily="34" charset="0"/>
              <a:buChar char="•"/>
              <a:defRPr/>
            </a:pPr>
            <a:r>
              <a:rPr lang="en-US" dirty="0" smtClean="0">
                <a:effectLst/>
              </a:rPr>
              <a:t>What to show to the user?</a:t>
            </a:r>
            <a:endParaRPr lang="en-US" dirty="0"/>
          </a:p>
          <a:p>
            <a:pPr marL="454025" lvl="1" indent="0" eaLnBrk="1" hangingPunct="1">
              <a:buSzPct val="110000"/>
              <a:buNone/>
              <a:defRPr/>
            </a:pPr>
            <a:r>
              <a:rPr lang="en-US" sz="2000" dirty="0" smtClean="0"/>
              <a:t>(as the final result)</a:t>
            </a:r>
          </a:p>
          <a:p>
            <a:pPr lvl="1" eaLnBrk="1" hangingPunct="1">
              <a:buSzPct val="110000"/>
              <a:buFont typeface="Arial" pitchFamily="34" charset="0"/>
              <a:buChar char="−"/>
              <a:defRPr/>
            </a:pPr>
            <a:r>
              <a:rPr lang="en-US" sz="2000" dirty="0" smtClean="0"/>
              <a:t>All of them?</a:t>
            </a:r>
          </a:p>
          <a:p>
            <a:pPr lvl="1" eaLnBrk="1" hangingPunct="1">
              <a:buSzPct val="110000"/>
              <a:buFont typeface="Arial" pitchFamily="34" charset="0"/>
              <a:buChar char="−"/>
              <a:defRPr/>
            </a:pPr>
            <a:r>
              <a:rPr lang="en-US" sz="2000" dirty="0" smtClean="0"/>
              <a:t>One of them?</a:t>
            </a:r>
          </a:p>
          <a:p>
            <a:pPr lvl="2" eaLnBrk="1" hangingPunct="1">
              <a:buSzPct val="110000"/>
              <a:buFont typeface="Arial" pitchFamily="34" charset="0"/>
              <a:buChar char="−"/>
              <a:defRPr/>
            </a:pPr>
            <a:r>
              <a:rPr lang="en-US" sz="1800" dirty="0" smtClean="0"/>
              <a:t>Which one?</a:t>
            </a:r>
          </a:p>
          <a:p>
            <a:pPr lvl="1" eaLnBrk="1" hangingPunct="1">
              <a:buSzPct val="110000"/>
              <a:buFont typeface="Arial" pitchFamily="34" charset="0"/>
              <a:buChar char="−"/>
              <a:defRPr/>
            </a:pPr>
            <a:r>
              <a:rPr lang="en-US" sz="2000" dirty="0" smtClean="0"/>
              <a:t>Some merger/composition of them</a:t>
            </a:r>
          </a:p>
          <a:p>
            <a:pPr lvl="2" eaLnBrk="1" hangingPunct="1">
              <a:buSzPct val="110000"/>
              <a:buFont typeface="Arial" pitchFamily="34" charset="0"/>
              <a:buChar char="−"/>
              <a:defRPr/>
            </a:pPr>
            <a:r>
              <a:rPr lang="en-US" sz="1800" dirty="0" smtClean="0"/>
              <a:t>E.g. “</a:t>
            </a:r>
            <a:r>
              <a:rPr lang="en-US" sz="1800" dirty="0" err="1" smtClean="0"/>
              <a:t>Proc</a:t>
            </a:r>
            <a:r>
              <a:rPr lang="en-US" sz="1800" dirty="0" smtClean="0"/>
              <a:t> of ACM SIGMOD Conf.”</a:t>
            </a:r>
          </a:p>
          <a:p>
            <a:pPr lvl="1" eaLnBrk="1" hangingPunct="1">
              <a:buSzPct val="110000"/>
              <a:buFont typeface="Arial" pitchFamily="34" charset="0"/>
              <a:buChar char="−"/>
              <a:defRPr/>
            </a:pPr>
            <a:r>
              <a:rPr lang="en-US" sz="2000" dirty="0" smtClean="0"/>
              <a:t>Some probabilistic representation?</a:t>
            </a:r>
          </a:p>
        </p:txBody>
      </p:sp>
      <p:sp>
        <p:nvSpPr>
          <p:cNvPr id="19" name="Slide Number Placeholder 5"/>
          <p:cNvSpPr>
            <a:spLocks noGrp="1"/>
          </p:cNvSpPr>
          <p:nvPr>
            <p:ph type="sldNum" sz="quarter" idx="12"/>
          </p:nvPr>
        </p:nvSpPr>
        <p:spPr>
          <a:noFill/>
        </p:spPr>
        <p:txBody>
          <a:bodyPr/>
          <a:lstStyle/>
          <a:p>
            <a:pPr defTabSz="841375"/>
            <a:fld id="{7131EF6E-0521-49B8-943C-D684EBD16F3A}" type="slidenum">
              <a:rPr lang="en-US" altLang="en-US" smtClean="0"/>
              <a:pPr defTabSz="841375"/>
              <a:t>61</a:t>
            </a:fld>
            <a:endParaRPr lang="en-US" altLang="en-US" dirty="0" smtClean="0"/>
          </a:p>
        </p:txBody>
      </p:sp>
    </p:spTree>
    <p:extLst>
      <p:ext uri="{BB962C8B-B14F-4D97-AF65-F5344CB8AC3E}">
        <p14:creationId xmlns:p14="http://schemas.microsoft.com/office/powerpoint/2010/main" val="29128981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600200" y="2514600"/>
            <a:ext cx="6019800" cy="2590800"/>
          </a:xfrm>
          <a:prstGeom prst="rect">
            <a:avLst/>
          </a:prstGeom>
          <a:solidFill>
            <a:srgbClr val="FFFF8B"/>
          </a:solidFill>
          <a:ln w="9525" cap="flat" cmpd="sng" algn="ctr">
            <a:solidFill>
              <a:schemeClr val="tx1"/>
            </a:solidFill>
            <a:prstDash val="solid"/>
            <a:round/>
            <a:headEnd type="none" w="med" len="med"/>
            <a:tailEnd type="none" w="med" len="med"/>
          </a:ln>
          <a:effectLst/>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123" name="Slide Number Placeholder 6"/>
          <p:cNvSpPr>
            <a:spLocks noGrp="1"/>
          </p:cNvSpPr>
          <p:nvPr>
            <p:ph type="sldNum" sz="quarter" idx="12"/>
          </p:nvPr>
        </p:nvSpPr>
        <p:spPr/>
        <p:txBody>
          <a:bodyPr/>
          <a:lstStyle/>
          <a:p>
            <a:pPr defTabSz="841375">
              <a:defRPr/>
            </a:pPr>
            <a:fld id="{0FC211EA-9377-4E34-9CBC-754216B6DD19}" type="slidenum">
              <a:rPr lang="en-US" altLang="en-US"/>
              <a:pPr defTabSz="841375">
                <a:defRPr/>
              </a:pPr>
              <a:t>62</a:t>
            </a:fld>
            <a:endParaRPr lang="en-US" altLang="en-US"/>
          </a:p>
        </p:txBody>
      </p:sp>
      <p:sp>
        <p:nvSpPr>
          <p:cNvPr id="5125" name="Rectangle 3"/>
          <p:cNvSpPr>
            <a:spLocks noGrp="1" noChangeArrowheads="1"/>
          </p:cNvSpPr>
          <p:nvPr>
            <p:ph type="title"/>
          </p:nvPr>
        </p:nvSpPr>
        <p:spPr/>
        <p:txBody>
          <a:bodyPr/>
          <a:lstStyle/>
          <a:p>
            <a:pPr eaLnBrk="1" hangingPunct="1">
              <a:defRPr/>
            </a:pPr>
            <a:r>
              <a:rPr lang="en-US" b="1" dirty="0" smtClean="0"/>
              <a:t>Standard ER “Building Blocks”</a:t>
            </a:r>
          </a:p>
        </p:txBody>
      </p:sp>
      <p:sp>
        <p:nvSpPr>
          <p:cNvPr id="7" name="Rounded Rectangle 6"/>
          <p:cNvSpPr/>
          <p:nvPr/>
        </p:nvSpPr>
        <p:spPr>
          <a:xfrm>
            <a:off x="2971800" y="990600"/>
            <a:ext cx="31242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1. Data Normalization &amp; Parsing</a:t>
            </a:r>
          </a:p>
          <a:p>
            <a:pPr algn="ctr"/>
            <a:r>
              <a:rPr lang="en-US" altLang="zh-CN" sz="1600" dirty="0" smtClean="0">
                <a:solidFill>
                  <a:schemeClr val="tx1"/>
                </a:solidFill>
                <a:ea typeface="宋体" pitchFamily="2" charset="-122"/>
              </a:rPr>
              <a:t>(populating “features”)</a:t>
            </a:r>
            <a:endParaRPr lang="en-US" altLang="zh-CN" sz="1600" dirty="0">
              <a:solidFill>
                <a:schemeClr val="tx1"/>
              </a:solidFill>
              <a:ea typeface="宋体" pitchFamily="2" charset="-122"/>
            </a:endParaRPr>
          </a:p>
        </p:txBody>
      </p:sp>
      <p:sp>
        <p:nvSpPr>
          <p:cNvPr id="8" name="Rounded Rectangle 7"/>
          <p:cNvSpPr/>
          <p:nvPr/>
        </p:nvSpPr>
        <p:spPr>
          <a:xfrm>
            <a:off x="3048000" y="1828800"/>
            <a:ext cx="29718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2. Blocking Function</a:t>
            </a:r>
            <a:r>
              <a:rPr lang="en-US" altLang="zh-CN" sz="1600" b="1" dirty="0" smtClean="0">
                <a:solidFill>
                  <a:srgbClr val="012091"/>
                </a:solidFill>
                <a:ea typeface="宋体" pitchFamily="2" charset="-122"/>
              </a:rPr>
              <a:t>s</a:t>
            </a:r>
          </a:p>
          <a:p>
            <a:pPr algn="ctr"/>
            <a:r>
              <a:rPr lang="en-US" altLang="zh-CN" sz="1600" dirty="0" smtClean="0">
                <a:solidFill>
                  <a:schemeClr val="tx1"/>
                </a:solidFill>
                <a:ea typeface="宋体" pitchFamily="2" charset="-122"/>
              </a:rPr>
              <a:t>(the main efficiency part)</a:t>
            </a:r>
            <a:endParaRPr lang="en-US" altLang="zh-CN" sz="1600" dirty="0">
              <a:solidFill>
                <a:schemeClr val="tx1"/>
              </a:solidFill>
              <a:ea typeface="宋体" pitchFamily="2" charset="-122"/>
            </a:endParaRPr>
          </a:p>
        </p:txBody>
      </p:sp>
      <p:sp>
        <p:nvSpPr>
          <p:cNvPr id="9" name="Rounded Rectangle 8"/>
          <p:cNvSpPr/>
          <p:nvPr/>
        </p:nvSpPr>
        <p:spPr>
          <a:xfrm>
            <a:off x="3048000" y="2667000"/>
            <a:ext cx="29718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3. Problem Representation</a:t>
            </a:r>
          </a:p>
          <a:p>
            <a:pPr algn="ctr"/>
            <a:r>
              <a:rPr lang="en-US" altLang="zh-CN" sz="1600" dirty="0" smtClean="0">
                <a:solidFill>
                  <a:schemeClr val="tx1"/>
                </a:solidFill>
                <a:ea typeface="宋体" pitchFamily="2" charset="-122"/>
              </a:rPr>
              <a:t>(e.g., as a Graph)</a:t>
            </a:r>
            <a:endParaRPr lang="en-US" altLang="zh-CN" sz="1600" dirty="0">
              <a:solidFill>
                <a:schemeClr val="tx1"/>
              </a:solidFill>
              <a:ea typeface="宋体" pitchFamily="2" charset="-122"/>
            </a:endParaRPr>
          </a:p>
        </p:txBody>
      </p:sp>
      <p:sp>
        <p:nvSpPr>
          <p:cNvPr id="10" name="Rounded Rectangle 9"/>
          <p:cNvSpPr/>
          <p:nvPr/>
        </p:nvSpPr>
        <p:spPr>
          <a:xfrm>
            <a:off x="3048000" y="3505200"/>
            <a:ext cx="29718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4. “Similarity” Computations</a:t>
            </a:r>
            <a:endParaRPr lang="en-US" altLang="zh-CN" sz="1600" dirty="0">
              <a:solidFill>
                <a:srgbClr val="012091"/>
              </a:solidFill>
              <a:ea typeface="宋体" pitchFamily="2" charset="-122"/>
            </a:endParaRPr>
          </a:p>
        </p:txBody>
      </p:sp>
      <p:sp>
        <p:nvSpPr>
          <p:cNvPr id="11" name="Rounded Rectangle 10"/>
          <p:cNvSpPr/>
          <p:nvPr/>
        </p:nvSpPr>
        <p:spPr>
          <a:xfrm>
            <a:off x="3048000" y="4343400"/>
            <a:ext cx="29718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5. Clustering / Disambiguation</a:t>
            </a:r>
            <a:endParaRPr lang="en-US" altLang="zh-CN" sz="1600" dirty="0">
              <a:solidFill>
                <a:srgbClr val="012091"/>
              </a:solidFill>
              <a:ea typeface="宋体" pitchFamily="2" charset="-122"/>
            </a:endParaRPr>
          </a:p>
        </p:txBody>
      </p:sp>
      <p:sp>
        <p:nvSpPr>
          <p:cNvPr id="12" name="Rounded Rectangle 11"/>
          <p:cNvSpPr/>
          <p:nvPr/>
        </p:nvSpPr>
        <p:spPr>
          <a:xfrm>
            <a:off x="3048000" y="5181600"/>
            <a:ext cx="29718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6. Representing Final Result</a:t>
            </a:r>
            <a:endParaRPr lang="en-US" altLang="zh-CN" sz="1600" dirty="0">
              <a:solidFill>
                <a:srgbClr val="012091"/>
              </a:solidFill>
              <a:ea typeface="宋体" pitchFamily="2" charset="-122"/>
            </a:endParaRPr>
          </a:p>
        </p:txBody>
      </p:sp>
      <p:sp>
        <p:nvSpPr>
          <p:cNvPr id="13" name="Rounded Rectangle 12"/>
          <p:cNvSpPr/>
          <p:nvPr/>
        </p:nvSpPr>
        <p:spPr>
          <a:xfrm>
            <a:off x="3048000" y="6019800"/>
            <a:ext cx="2971800" cy="609600"/>
          </a:xfrm>
          <a:prstGeom prst="roundRect">
            <a:avLst>
              <a:gd name="adj" fmla="val 10000"/>
            </a:avLst>
          </a:prstGeom>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pPr algn="ctr"/>
            <a:r>
              <a:rPr lang="en-US" altLang="zh-CN" sz="1600" dirty="0" smtClean="0">
                <a:solidFill>
                  <a:srgbClr val="012091"/>
                </a:solidFill>
                <a:ea typeface="宋体" pitchFamily="2" charset="-122"/>
              </a:rPr>
              <a:t>7. Measuring Result Quality</a:t>
            </a:r>
            <a:endParaRPr lang="en-US" altLang="zh-CN" sz="1600" dirty="0">
              <a:solidFill>
                <a:srgbClr val="012091"/>
              </a:solidFill>
              <a:ea typeface="宋体" pitchFamily="2" charset="-122"/>
            </a:endParaRPr>
          </a:p>
        </p:txBody>
      </p:sp>
      <p:sp>
        <p:nvSpPr>
          <p:cNvPr id="14" name="Oval 13"/>
          <p:cNvSpPr/>
          <p:nvPr/>
        </p:nvSpPr>
        <p:spPr bwMode="auto">
          <a:xfrm>
            <a:off x="2133600" y="5867400"/>
            <a:ext cx="4876800" cy="914400"/>
          </a:xfrm>
          <a:prstGeom prst="ellipse">
            <a:avLst/>
          </a:prstGeom>
          <a:noFill/>
          <a:ln w="44450" cap="flat" cmpd="sng" algn="ctr">
            <a:solidFill>
              <a:srgbClr val="FF0000"/>
            </a:solidFill>
            <a:prstDash val="solid"/>
            <a:round/>
            <a:headEnd type="none" w="med" len="med"/>
            <a:tailEnd type="none" w="med" len="med"/>
          </a:ln>
          <a:effectLst/>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 name="TextBox 2"/>
          <p:cNvSpPr txBox="1"/>
          <p:nvPr/>
        </p:nvSpPr>
        <p:spPr>
          <a:xfrm rot="16200000">
            <a:off x="641867" y="3394502"/>
            <a:ext cx="2590799" cy="830997"/>
          </a:xfrm>
          <a:prstGeom prst="rect">
            <a:avLst/>
          </a:prstGeom>
          <a:noFill/>
        </p:spPr>
        <p:txBody>
          <a:bodyPr wrap="square" rtlCol="0">
            <a:spAutoFit/>
          </a:bodyPr>
          <a:lstStyle/>
          <a:p>
            <a:pPr algn="ctr"/>
            <a:r>
              <a:rPr lang="en-US" sz="2400" dirty="0" smtClean="0"/>
              <a:t>Most important </a:t>
            </a:r>
          </a:p>
          <a:p>
            <a:pPr algn="ctr"/>
            <a:r>
              <a:rPr lang="en-US" sz="2400" dirty="0" smtClean="0"/>
              <a:t>(typically)</a:t>
            </a:r>
            <a:endParaRPr lang="en-US" sz="2400" dirty="0"/>
          </a:p>
        </p:txBody>
      </p:sp>
    </p:spTree>
    <p:extLst>
      <p:ext uri="{BB962C8B-B14F-4D97-AF65-F5344CB8AC3E}">
        <p14:creationId xmlns:p14="http://schemas.microsoft.com/office/powerpoint/2010/main" val="40639293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ppt_w</p:attrName>
                                        </p:attrNameLst>
                                      </p:cBhvr>
                                      <p:tavLst>
                                        <p:tav tm="0" fmla="#ppt_w*sin(2.5*pi*$)">
                                          <p:val>
                                            <p:fltVal val="0"/>
                                          </p:val>
                                        </p:tav>
                                        <p:tav tm="100000">
                                          <p:val>
                                            <p:fltVal val="1"/>
                                          </p:val>
                                        </p:tav>
                                      </p:tavLst>
                                    </p:anim>
                                    <p:anim calcmode="lin" valueType="num">
                                      <p:cBhvr>
                                        <p:cTn id="9"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5638800" y="914400"/>
            <a:ext cx="3428999" cy="582219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lIns="100012" tIns="49212" rIns="100012" bIns="49212" anchor="ctr"/>
          <a:lstStyle/>
          <a:p>
            <a:pPr eaLnBrk="0" hangingPunct="0">
              <a:defRPr/>
            </a:pPr>
            <a:endParaRPr lang="en-US">
              <a:effectLst>
                <a:outerShdw blurRad="38100" dist="38100" dir="2700000" algn="tl">
                  <a:srgbClr val="000000">
                    <a:alpha val="43137"/>
                  </a:srgbClr>
                </a:outerShdw>
              </a:effectLst>
            </a:endParaRPr>
          </a:p>
        </p:txBody>
      </p:sp>
      <p:sp>
        <p:nvSpPr>
          <p:cNvPr id="11" name="Rectangle 10"/>
          <p:cNvSpPr>
            <a:spLocks noChangeArrowheads="1"/>
          </p:cNvSpPr>
          <p:nvPr/>
        </p:nvSpPr>
        <p:spPr bwMode="auto">
          <a:xfrm>
            <a:off x="73152" y="914401"/>
            <a:ext cx="5489448" cy="582219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lIns="100012" tIns="49212" rIns="100012" bIns="49212" anchor="ctr"/>
          <a:lstStyle/>
          <a:p>
            <a:pPr eaLnBrk="0" hangingPunct="0">
              <a:defRPr/>
            </a:pPr>
            <a:endParaRPr lang="en-US">
              <a:effectLst>
                <a:outerShdw blurRad="38100" dist="38100" dir="2700000" algn="tl">
                  <a:srgbClr val="000000">
                    <a:alpha val="43137"/>
                  </a:srgbClr>
                </a:outerShdw>
              </a:effectLst>
            </a:endParaRPr>
          </a:p>
        </p:txBody>
      </p:sp>
      <p:sp>
        <p:nvSpPr>
          <p:cNvPr id="444418" name="Rectangle 2"/>
          <p:cNvSpPr>
            <a:spLocks noGrp="1" noChangeArrowheads="1"/>
          </p:cNvSpPr>
          <p:nvPr>
            <p:ph type="title"/>
          </p:nvPr>
        </p:nvSpPr>
        <p:spPr/>
        <p:txBody>
          <a:bodyPr/>
          <a:lstStyle/>
          <a:p>
            <a:pPr eaLnBrk="1" hangingPunct="1">
              <a:defRPr/>
            </a:pPr>
            <a:r>
              <a:rPr lang="en-US" dirty="0" smtClean="0"/>
              <a:t>Quality Metrics</a:t>
            </a:r>
          </a:p>
        </p:txBody>
      </p:sp>
      <p:sp>
        <p:nvSpPr>
          <p:cNvPr id="444419" name="Rectangle 3"/>
          <p:cNvSpPr>
            <a:spLocks noGrp="1" noChangeArrowheads="1"/>
          </p:cNvSpPr>
          <p:nvPr>
            <p:ph idx="1"/>
          </p:nvPr>
        </p:nvSpPr>
        <p:spPr>
          <a:xfrm>
            <a:off x="76200" y="914399"/>
            <a:ext cx="5486400" cy="5822191"/>
          </a:xfrm>
        </p:spPr>
        <p:txBody>
          <a:bodyPr/>
          <a:lstStyle/>
          <a:p>
            <a:pPr eaLnBrk="1" hangingPunct="1">
              <a:buFontTx/>
              <a:buChar char="•"/>
              <a:defRPr/>
            </a:pPr>
            <a:r>
              <a:rPr lang="en-US" dirty="0" smtClean="0">
                <a:solidFill>
                  <a:schemeClr val="accent5">
                    <a:lumMod val="50000"/>
                  </a:schemeClr>
                </a:solidFill>
                <a:effectLst/>
              </a:rPr>
              <a:t>Purity</a:t>
            </a:r>
            <a:r>
              <a:rPr lang="en-US" dirty="0" smtClean="0">
                <a:effectLst/>
              </a:rPr>
              <a:t> of clusters</a:t>
            </a:r>
          </a:p>
          <a:p>
            <a:pPr lvl="1" eaLnBrk="1" hangingPunct="1">
              <a:buSzPct val="110000"/>
              <a:buFont typeface="Arial" pitchFamily="34" charset="0"/>
              <a:buChar char="−"/>
              <a:defRPr/>
            </a:pPr>
            <a:r>
              <a:rPr lang="en-US" dirty="0" smtClean="0"/>
              <a:t>Do clusters contain </a:t>
            </a:r>
            <a:r>
              <a:rPr lang="en-US" dirty="0"/>
              <a:t>mixed elements? (~precision)</a:t>
            </a:r>
            <a:endParaRPr lang="en-US" dirty="0" smtClean="0"/>
          </a:p>
          <a:p>
            <a:pPr eaLnBrk="1" hangingPunct="1">
              <a:buSzPct val="110000"/>
              <a:buFont typeface="Arial" pitchFamily="34" charset="0"/>
              <a:buChar char="•"/>
              <a:defRPr/>
            </a:pPr>
            <a:r>
              <a:rPr lang="en-US" dirty="0" smtClean="0">
                <a:solidFill>
                  <a:schemeClr val="accent5">
                    <a:lumMod val="50000"/>
                  </a:schemeClr>
                </a:solidFill>
                <a:effectLst/>
              </a:rPr>
              <a:t>Completeness</a:t>
            </a:r>
            <a:r>
              <a:rPr lang="en-US" dirty="0" smtClean="0">
                <a:effectLst/>
              </a:rPr>
              <a:t> of clusters</a:t>
            </a:r>
            <a:endParaRPr lang="en-US" dirty="0"/>
          </a:p>
          <a:p>
            <a:pPr lvl="1" eaLnBrk="1" hangingPunct="1">
              <a:buSzPct val="110000"/>
              <a:buFont typeface="Arial" pitchFamily="34" charset="0"/>
              <a:buChar char="−"/>
              <a:defRPr/>
            </a:pPr>
            <a:r>
              <a:rPr lang="en-US" dirty="0" smtClean="0"/>
              <a:t>Do clusters contain all of its elements? </a:t>
            </a:r>
            <a:r>
              <a:rPr lang="en-US" dirty="0"/>
              <a:t>(~recall)</a:t>
            </a:r>
            <a:endParaRPr lang="en-US" dirty="0" smtClean="0"/>
          </a:p>
          <a:p>
            <a:pPr eaLnBrk="1" hangingPunct="1">
              <a:buSzPct val="110000"/>
              <a:defRPr/>
            </a:pPr>
            <a:r>
              <a:rPr lang="en-US" dirty="0" smtClean="0">
                <a:solidFill>
                  <a:schemeClr val="accent5">
                    <a:lumMod val="50000"/>
                  </a:schemeClr>
                </a:solidFill>
                <a:effectLst/>
              </a:rPr>
              <a:t>Tradeoff</a:t>
            </a:r>
            <a:r>
              <a:rPr lang="en-US" dirty="0" smtClean="0">
                <a:effectLst/>
              </a:rPr>
              <a:t> between them</a:t>
            </a:r>
          </a:p>
          <a:p>
            <a:pPr lvl="1" eaLnBrk="1" hangingPunct="1">
              <a:buSzPct val="110000"/>
              <a:buFont typeface="Arial" pitchFamily="34" charset="0"/>
              <a:buChar char="−"/>
              <a:defRPr/>
            </a:pPr>
            <a:r>
              <a:rPr lang="en-US" dirty="0" smtClean="0"/>
              <a:t>A single metric that combines them (~F-measure)</a:t>
            </a:r>
          </a:p>
          <a:p>
            <a:pPr eaLnBrk="1" hangingPunct="1">
              <a:buSzPct val="110000"/>
              <a:buFont typeface="Arial" pitchFamily="34" charset="0"/>
              <a:buChar char="−"/>
              <a:defRPr/>
            </a:pPr>
            <a:r>
              <a:rPr lang="en-US" dirty="0" smtClean="0"/>
              <a:t>Modern Quality Metrics</a:t>
            </a:r>
          </a:p>
          <a:p>
            <a:pPr lvl="1" eaLnBrk="1" hangingPunct="1">
              <a:buSzPct val="110000"/>
              <a:buFont typeface="Arial" pitchFamily="34" charset="0"/>
              <a:buChar char="−"/>
              <a:defRPr/>
            </a:pPr>
            <a:r>
              <a:rPr lang="en-US" dirty="0" smtClean="0"/>
              <a:t>Best are based on Pre/Rec/F1</a:t>
            </a:r>
          </a:p>
        </p:txBody>
      </p:sp>
      <p:sp>
        <p:nvSpPr>
          <p:cNvPr id="19" name="Slide Number Placeholder 5"/>
          <p:cNvSpPr>
            <a:spLocks noGrp="1"/>
          </p:cNvSpPr>
          <p:nvPr>
            <p:ph type="sldNum" sz="quarter" idx="12"/>
          </p:nvPr>
        </p:nvSpPr>
        <p:spPr>
          <a:noFill/>
        </p:spPr>
        <p:txBody>
          <a:bodyPr/>
          <a:lstStyle/>
          <a:p>
            <a:pPr defTabSz="841375"/>
            <a:fld id="{7131EF6E-0521-49B8-943C-D684EBD16F3A}" type="slidenum">
              <a:rPr lang="en-US" altLang="en-US" smtClean="0"/>
              <a:pPr defTabSz="841375"/>
              <a:t>63</a:t>
            </a:fld>
            <a:endParaRPr lang="en-US" altLang="en-US" dirty="0" smtClean="0"/>
          </a:p>
        </p:txBody>
      </p:sp>
      <p:pic>
        <p:nvPicPr>
          <p:cNvPr id="1259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990600"/>
            <a:ext cx="2629113" cy="1309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9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4314" y="2362200"/>
            <a:ext cx="2590799" cy="1290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9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4869" y="5257800"/>
            <a:ext cx="2590244" cy="1290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9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762561"/>
            <a:ext cx="2629112" cy="1309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72481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pPr eaLnBrk="1" hangingPunct="1">
              <a:defRPr/>
            </a:pPr>
            <a:r>
              <a:rPr lang="en-US" dirty="0" smtClean="0"/>
              <a:t>Precision, Recall, and F-measure</a:t>
            </a:r>
          </a:p>
        </p:txBody>
      </p:sp>
      <p:sp>
        <p:nvSpPr>
          <p:cNvPr id="444419" name="Rectangle 3"/>
          <p:cNvSpPr>
            <a:spLocks noGrp="1" noChangeArrowheads="1"/>
          </p:cNvSpPr>
          <p:nvPr>
            <p:ph idx="1"/>
          </p:nvPr>
        </p:nvSpPr>
        <p:spPr>
          <a:xfrm>
            <a:off x="76200" y="838200"/>
            <a:ext cx="8915400" cy="5943600"/>
          </a:xfrm>
        </p:spPr>
        <p:txBody>
          <a:bodyPr/>
          <a:lstStyle/>
          <a:p>
            <a:pPr eaLnBrk="1" hangingPunct="1">
              <a:buFontTx/>
              <a:buChar char="•"/>
              <a:defRPr/>
            </a:pPr>
            <a:r>
              <a:rPr lang="en-US" dirty="0" smtClean="0">
                <a:solidFill>
                  <a:schemeClr val="tx1"/>
                </a:solidFill>
                <a:effectLst/>
              </a:rPr>
              <a:t>Assume</a:t>
            </a:r>
          </a:p>
          <a:p>
            <a:pPr lvl="1" eaLnBrk="1" hangingPunct="1">
              <a:buSzPct val="110000"/>
              <a:buFont typeface="Arial" pitchFamily="34" charset="0"/>
              <a:buChar char="−"/>
              <a:defRPr/>
            </a:pPr>
            <a:r>
              <a:rPr lang="en-US" dirty="0" smtClean="0"/>
              <a:t>You perform an operation to find relevant (“+”) items</a:t>
            </a:r>
          </a:p>
          <a:p>
            <a:pPr lvl="2" eaLnBrk="1" hangingPunct="1">
              <a:buSzPct val="110000"/>
              <a:buFont typeface="Arial" pitchFamily="34" charset="0"/>
              <a:buChar char="−"/>
              <a:defRPr/>
            </a:pPr>
            <a:r>
              <a:rPr lang="en-US" dirty="0" smtClean="0"/>
              <a:t>E.g. Google “UCI” or some other terms </a:t>
            </a:r>
          </a:p>
          <a:p>
            <a:pPr lvl="1" eaLnBrk="1" hangingPunct="1">
              <a:buSzPct val="110000"/>
              <a:buFont typeface="Arial" pitchFamily="34" charset="0"/>
              <a:buChar char="−"/>
              <a:defRPr/>
            </a:pPr>
            <a:r>
              <a:rPr lang="en-US" dirty="0" smtClean="0">
                <a:solidFill>
                  <a:schemeClr val="accent5">
                    <a:lumMod val="50000"/>
                  </a:schemeClr>
                </a:solidFill>
              </a:rPr>
              <a:t>R</a:t>
            </a:r>
            <a:r>
              <a:rPr lang="en-US" dirty="0" smtClean="0"/>
              <a:t> is the </a:t>
            </a:r>
            <a:r>
              <a:rPr lang="en-US" dirty="0" smtClean="0">
                <a:solidFill>
                  <a:schemeClr val="accent5">
                    <a:lumMod val="50000"/>
                  </a:schemeClr>
                </a:solidFill>
              </a:rPr>
              <a:t>ground truth</a:t>
            </a:r>
            <a:r>
              <a:rPr lang="en-US" dirty="0" smtClean="0"/>
              <a:t> set, or the set of </a:t>
            </a:r>
            <a:r>
              <a:rPr lang="en-US" dirty="0" smtClean="0">
                <a:solidFill>
                  <a:schemeClr val="accent5">
                    <a:lumMod val="50000"/>
                  </a:schemeClr>
                </a:solidFill>
              </a:rPr>
              <a:t>relevant</a:t>
            </a:r>
            <a:r>
              <a:rPr lang="en-US" dirty="0" smtClean="0"/>
              <a:t> entries</a:t>
            </a:r>
          </a:p>
          <a:p>
            <a:pPr lvl="1" eaLnBrk="1" hangingPunct="1">
              <a:buSzPct val="110000"/>
              <a:buFont typeface="Arial" pitchFamily="34" charset="0"/>
              <a:buChar char="−"/>
              <a:defRPr/>
            </a:pPr>
            <a:r>
              <a:rPr lang="en-US" dirty="0" smtClean="0">
                <a:solidFill>
                  <a:schemeClr val="accent5">
                    <a:lumMod val="50000"/>
                  </a:schemeClr>
                </a:solidFill>
              </a:rPr>
              <a:t>A</a:t>
            </a:r>
            <a:r>
              <a:rPr lang="en-US" dirty="0" smtClean="0"/>
              <a:t> is the answer returned by some algorithm</a:t>
            </a:r>
          </a:p>
          <a:p>
            <a:pPr eaLnBrk="1" hangingPunct="1">
              <a:buSzPct val="110000"/>
              <a:buFont typeface="Arial" pitchFamily="34" charset="0"/>
              <a:buChar char="•"/>
              <a:defRPr/>
            </a:pPr>
            <a:r>
              <a:rPr lang="en-US" dirty="0" smtClean="0">
                <a:solidFill>
                  <a:schemeClr val="tx1"/>
                </a:solidFill>
                <a:effectLst/>
              </a:rPr>
              <a:t>Precision</a:t>
            </a:r>
          </a:p>
          <a:p>
            <a:pPr lvl="1" eaLnBrk="1" hangingPunct="1">
              <a:buSzPct val="110000"/>
              <a:buFont typeface="Arial" pitchFamily="34" charset="0"/>
              <a:buChar char="−"/>
              <a:defRPr/>
            </a:pPr>
            <a:r>
              <a:rPr lang="en-US" dirty="0" smtClean="0">
                <a:solidFill>
                  <a:schemeClr val="accent5">
                    <a:lumMod val="50000"/>
                  </a:schemeClr>
                </a:solidFill>
              </a:rPr>
              <a:t>P = |A ∩ R| / |A|</a:t>
            </a:r>
          </a:p>
          <a:p>
            <a:pPr lvl="1" eaLnBrk="1" hangingPunct="1">
              <a:buSzPct val="110000"/>
              <a:buFont typeface="Arial" pitchFamily="34" charset="0"/>
              <a:buChar char="−"/>
              <a:defRPr/>
            </a:pPr>
            <a:r>
              <a:rPr lang="en-US" dirty="0" smtClean="0"/>
              <a:t>Which fraction of the answer A are correct (“+”) elements</a:t>
            </a:r>
          </a:p>
          <a:p>
            <a:pPr eaLnBrk="1" hangingPunct="1">
              <a:buSzPct val="110000"/>
              <a:defRPr/>
            </a:pPr>
            <a:r>
              <a:rPr lang="en-US" dirty="0" smtClean="0">
                <a:solidFill>
                  <a:schemeClr val="tx1"/>
                </a:solidFill>
                <a:effectLst/>
              </a:rPr>
              <a:t>Recall</a:t>
            </a:r>
          </a:p>
          <a:p>
            <a:pPr lvl="1" eaLnBrk="1" hangingPunct="1">
              <a:buSzPct val="110000"/>
              <a:buFont typeface="Arial" pitchFamily="34" charset="0"/>
              <a:buChar char="−"/>
              <a:defRPr/>
            </a:pPr>
            <a:r>
              <a:rPr lang="en-US" dirty="0" smtClean="0">
                <a:solidFill>
                  <a:schemeClr val="accent5">
                    <a:lumMod val="50000"/>
                  </a:schemeClr>
                </a:solidFill>
              </a:rPr>
              <a:t>R = </a:t>
            </a:r>
            <a:r>
              <a:rPr lang="en-US" dirty="0">
                <a:solidFill>
                  <a:schemeClr val="accent5">
                    <a:lumMod val="50000"/>
                  </a:schemeClr>
                </a:solidFill>
              </a:rPr>
              <a:t>|A ∩ R| / </a:t>
            </a:r>
            <a:r>
              <a:rPr lang="en-US" dirty="0" smtClean="0">
                <a:solidFill>
                  <a:schemeClr val="accent5">
                    <a:lumMod val="50000"/>
                  </a:schemeClr>
                </a:solidFill>
              </a:rPr>
              <a:t>|R|</a:t>
            </a:r>
          </a:p>
          <a:p>
            <a:pPr lvl="1" eaLnBrk="1" hangingPunct="1">
              <a:buSzPct val="110000"/>
              <a:buFont typeface="Arial" pitchFamily="34" charset="0"/>
              <a:buChar char="−"/>
              <a:defRPr/>
            </a:pPr>
            <a:r>
              <a:rPr lang="en-US" dirty="0" smtClean="0"/>
              <a:t>Which fraction of ground truth elements were found (in A)</a:t>
            </a:r>
          </a:p>
          <a:p>
            <a:pPr eaLnBrk="1" hangingPunct="1">
              <a:buSzPct val="110000"/>
              <a:buFont typeface="Arial" pitchFamily="34" charset="0"/>
              <a:buChar char="−"/>
              <a:defRPr/>
            </a:pPr>
            <a:r>
              <a:rPr lang="en-US" dirty="0" smtClean="0">
                <a:effectLst/>
              </a:rPr>
              <a:t>F-measure</a:t>
            </a:r>
          </a:p>
          <a:p>
            <a:pPr lvl="1" eaLnBrk="1" hangingPunct="1">
              <a:buSzPct val="110000"/>
              <a:buFont typeface="Arial" pitchFamily="34" charset="0"/>
              <a:buChar char="−"/>
              <a:defRPr/>
            </a:pPr>
            <a:r>
              <a:rPr lang="en-US" dirty="0" smtClean="0"/>
              <a:t>F = </a:t>
            </a:r>
            <a:r>
              <a:rPr lang="en-US" dirty="0" smtClean="0">
                <a:solidFill>
                  <a:schemeClr val="accent5">
                    <a:lumMod val="50000"/>
                  </a:schemeClr>
                </a:solidFill>
              </a:rPr>
              <a:t>2/(1/P + 1/R)</a:t>
            </a:r>
            <a:r>
              <a:rPr lang="en-US" dirty="0" smtClean="0"/>
              <a:t> harmonic mean of precision and recall</a:t>
            </a:r>
          </a:p>
        </p:txBody>
      </p:sp>
      <p:sp>
        <p:nvSpPr>
          <p:cNvPr id="19" name="Slide Number Placeholder 5"/>
          <p:cNvSpPr>
            <a:spLocks noGrp="1"/>
          </p:cNvSpPr>
          <p:nvPr>
            <p:ph type="sldNum" sz="quarter" idx="12"/>
          </p:nvPr>
        </p:nvSpPr>
        <p:spPr>
          <a:noFill/>
        </p:spPr>
        <p:txBody>
          <a:bodyPr/>
          <a:lstStyle/>
          <a:p>
            <a:pPr defTabSz="841375"/>
            <a:fld id="{7131EF6E-0521-49B8-943C-D684EBD16F3A}" type="slidenum">
              <a:rPr lang="en-US" altLang="en-US" smtClean="0"/>
              <a:pPr defTabSz="841375"/>
              <a:t>64</a:t>
            </a:fld>
            <a:endParaRPr lang="en-US" altLang="en-US" dirty="0" smtClean="0"/>
          </a:p>
        </p:txBody>
      </p:sp>
    </p:spTree>
    <p:extLst>
      <p:ext uri="{BB962C8B-B14F-4D97-AF65-F5344CB8AC3E}">
        <p14:creationId xmlns:p14="http://schemas.microsoft.com/office/powerpoint/2010/main" val="14923568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pPr eaLnBrk="1" hangingPunct="1">
              <a:defRPr/>
            </a:pPr>
            <a:r>
              <a:rPr lang="en-US" dirty="0" smtClean="0"/>
              <a:t>Quality Metric: Pairwise F-measure</a:t>
            </a:r>
          </a:p>
        </p:txBody>
      </p:sp>
      <p:sp>
        <p:nvSpPr>
          <p:cNvPr id="444419" name="Rectangle 3"/>
          <p:cNvSpPr>
            <a:spLocks noGrp="1" noChangeArrowheads="1"/>
          </p:cNvSpPr>
          <p:nvPr>
            <p:ph idx="1"/>
          </p:nvPr>
        </p:nvSpPr>
        <p:spPr>
          <a:xfrm>
            <a:off x="76200" y="838200"/>
            <a:ext cx="8915400" cy="5943600"/>
          </a:xfrm>
        </p:spPr>
        <p:txBody>
          <a:bodyPr/>
          <a:lstStyle/>
          <a:p>
            <a:pPr marL="0" indent="0" eaLnBrk="1" hangingPunct="1">
              <a:buNone/>
              <a:defRPr/>
            </a:pPr>
            <a:r>
              <a:rPr lang="en-US" dirty="0" smtClean="0">
                <a:solidFill>
                  <a:schemeClr val="tx1"/>
                </a:solidFill>
                <a:effectLst/>
              </a:rPr>
              <a:t>Example</a:t>
            </a:r>
          </a:p>
          <a:p>
            <a:pPr marL="454025" lvl="1" indent="0" eaLnBrk="1" hangingPunct="1">
              <a:buSzPct val="110000"/>
              <a:buNone/>
              <a:defRPr/>
            </a:pPr>
            <a:r>
              <a:rPr lang="pt-BR" sz="2000" dirty="0"/>
              <a:t>R = {a1, a2, a5, a6, a9, a10}</a:t>
            </a:r>
            <a:r>
              <a:rPr lang="en-US" sz="2000" dirty="0" smtClean="0"/>
              <a:t> </a:t>
            </a:r>
          </a:p>
          <a:p>
            <a:pPr marL="454025" lvl="1" indent="0" eaLnBrk="1" hangingPunct="1">
              <a:buSzPct val="110000"/>
              <a:buNone/>
              <a:defRPr/>
            </a:pPr>
            <a:r>
              <a:rPr lang="pt-BR" sz="2000" dirty="0"/>
              <a:t>A = {a1, a3, a5, a7, a9}</a:t>
            </a:r>
            <a:endParaRPr lang="en-US" sz="2000" dirty="0" smtClean="0"/>
          </a:p>
          <a:p>
            <a:pPr marL="454025" lvl="1" indent="0" eaLnBrk="1" hangingPunct="1">
              <a:buSzPct val="110000"/>
              <a:buNone/>
              <a:defRPr/>
            </a:pPr>
            <a:r>
              <a:rPr lang="en-US" sz="2000" dirty="0">
                <a:solidFill>
                  <a:schemeClr val="accent5">
                    <a:lumMod val="50000"/>
                  </a:schemeClr>
                </a:solidFill>
              </a:rPr>
              <a:t>A ∩ </a:t>
            </a:r>
            <a:r>
              <a:rPr lang="en-US" sz="2000" dirty="0" smtClean="0">
                <a:solidFill>
                  <a:schemeClr val="accent5">
                    <a:lumMod val="50000"/>
                  </a:schemeClr>
                </a:solidFill>
              </a:rPr>
              <a:t>R = </a:t>
            </a:r>
            <a:r>
              <a:rPr lang="en-US" sz="2000" dirty="0"/>
              <a:t>{a1, a5, a9</a:t>
            </a:r>
            <a:r>
              <a:rPr lang="en-US" sz="2000" dirty="0" smtClean="0"/>
              <a:t>}</a:t>
            </a:r>
          </a:p>
          <a:p>
            <a:pPr marL="454025" lvl="1" indent="0" eaLnBrk="1" hangingPunct="1">
              <a:buSzPct val="110000"/>
              <a:buNone/>
              <a:defRPr/>
            </a:pPr>
            <a:r>
              <a:rPr lang="en-US" sz="2000" dirty="0" smtClean="0">
                <a:solidFill>
                  <a:schemeClr val="accent5">
                    <a:lumMod val="50000"/>
                  </a:schemeClr>
                </a:solidFill>
              </a:rPr>
              <a:t>Pre = |A ∩ R| / |A| = 3/5</a:t>
            </a:r>
          </a:p>
          <a:p>
            <a:pPr marL="454025" lvl="1" indent="0" eaLnBrk="1" hangingPunct="1">
              <a:buSzPct val="110000"/>
              <a:buNone/>
              <a:defRPr/>
            </a:pPr>
            <a:r>
              <a:rPr lang="en-US" sz="2000" dirty="0" smtClean="0">
                <a:solidFill>
                  <a:schemeClr val="accent5">
                    <a:lumMod val="50000"/>
                  </a:schemeClr>
                </a:solidFill>
              </a:rPr>
              <a:t>Rec = </a:t>
            </a:r>
            <a:r>
              <a:rPr lang="en-US" sz="2000" dirty="0">
                <a:solidFill>
                  <a:schemeClr val="accent5">
                    <a:lumMod val="50000"/>
                  </a:schemeClr>
                </a:solidFill>
              </a:rPr>
              <a:t>|A ∩ R| / </a:t>
            </a:r>
            <a:r>
              <a:rPr lang="en-US" sz="2000" dirty="0" smtClean="0">
                <a:solidFill>
                  <a:schemeClr val="accent5">
                    <a:lumMod val="50000"/>
                  </a:schemeClr>
                </a:solidFill>
              </a:rPr>
              <a:t>|R| = 1/2</a:t>
            </a:r>
            <a:endParaRPr lang="en-US" sz="2000" dirty="0" smtClean="0"/>
          </a:p>
          <a:p>
            <a:pPr marL="0" indent="0" eaLnBrk="1" hangingPunct="1">
              <a:buSzPct val="110000"/>
              <a:buNone/>
              <a:defRPr/>
            </a:pPr>
            <a:r>
              <a:rPr lang="en-US" dirty="0" smtClean="0">
                <a:effectLst/>
              </a:rPr>
              <a:t>Pairwise F-measure</a:t>
            </a:r>
          </a:p>
          <a:p>
            <a:pPr eaLnBrk="1" hangingPunct="1">
              <a:buSzPct val="110000"/>
              <a:buFont typeface="Arial" pitchFamily="34" charset="0"/>
              <a:buChar char="−"/>
              <a:defRPr/>
            </a:pPr>
            <a:r>
              <a:rPr lang="en-US" sz="1800" b="0" dirty="0" smtClean="0"/>
              <a:t>Used to be a very popular </a:t>
            </a:r>
            <a:r>
              <a:rPr lang="en-US" sz="1800" b="0" dirty="0"/>
              <a:t>metric in ER</a:t>
            </a:r>
          </a:p>
          <a:p>
            <a:pPr lvl="1" eaLnBrk="1" hangingPunct="1">
              <a:buSzPct val="110000"/>
              <a:buFont typeface="Arial" pitchFamily="34" charset="0"/>
              <a:buChar char="−"/>
              <a:defRPr/>
            </a:pPr>
            <a:r>
              <a:rPr lang="en-US" sz="1600" dirty="0"/>
              <a:t>But a bad choice in many circumstances!</a:t>
            </a:r>
          </a:p>
          <a:p>
            <a:pPr lvl="1" eaLnBrk="1" hangingPunct="1">
              <a:buSzPct val="110000"/>
              <a:buFont typeface="Arial" pitchFamily="34" charset="0"/>
              <a:buChar char="−"/>
              <a:defRPr/>
            </a:pPr>
            <a:r>
              <a:rPr lang="en-US" sz="1600" dirty="0"/>
              <a:t>What is </a:t>
            </a:r>
            <a:r>
              <a:rPr lang="en-US" sz="1600" dirty="0" smtClean="0"/>
              <a:t>a good </a:t>
            </a:r>
            <a:r>
              <a:rPr lang="en-US" sz="1600" dirty="0"/>
              <a:t>choice</a:t>
            </a:r>
            <a:r>
              <a:rPr lang="en-US" sz="1600" dirty="0" smtClean="0"/>
              <a:t>?</a:t>
            </a:r>
          </a:p>
          <a:p>
            <a:pPr lvl="2" eaLnBrk="1" hangingPunct="1">
              <a:buSzPct val="110000"/>
              <a:buFont typeface="Arial" pitchFamily="34" charset="0"/>
              <a:buChar char="−"/>
              <a:defRPr/>
            </a:pPr>
            <a:r>
              <a:rPr lang="en-US" sz="1400" b="0" dirty="0" smtClean="0"/>
              <a:t>Often B-cubed F-measure, see  [</a:t>
            </a:r>
            <a:r>
              <a:rPr lang="en-US" sz="1400" b="0" dirty="0" err="1" smtClean="0"/>
              <a:t>Artiles</a:t>
            </a:r>
            <a:r>
              <a:rPr lang="en-US" sz="1400" b="0" dirty="0" smtClean="0"/>
              <a:t> </a:t>
            </a:r>
            <a:r>
              <a:rPr lang="en-US" sz="1400" b="0" dirty="0" err="1" smtClean="0"/>
              <a:t>et.al</a:t>
            </a:r>
            <a:r>
              <a:rPr lang="en-US" sz="1400" b="0" dirty="0" smtClean="0"/>
              <a:t>, 2008]</a:t>
            </a:r>
          </a:p>
          <a:p>
            <a:pPr eaLnBrk="1" hangingPunct="1">
              <a:buSzPct val="110000"/>
              <a:buFont typeface="Arial" pitchFamily="34" charset="0"/>
              <a:buChar char="−"/>
              <a:defRPr/>
            </a:pPr>
            <a:r>
              <a:rPr lang="en-US" sz="1800" b="0" dirty="0" smtClean="0"/>
              <a:t>Considers all distinct pairs of objects </a:t>
            </a:r>
            <a:r>
              <a:rPr lang="en-US" sz="1800" dirty="0" smtClean="0"/>
              <a:t>(</a:t>
            </a:r>
            <a:r>
              <a:rPr lang="en-US" sz="1800" dirty="0" err="1" smtClean="0"/>
              <a:t>r_i,r_j</a:t>
            </a:r>
            <a:r>
              <a:rPr lang="en-US" sz="1800" dirty="0" smtClean="0"/>
              <a:t>)</a:t>
            </a:r>
            <a:r>
              <a:rPr lang="en-US" sz="1800" b="0" dirty="0" smtClean="0"/>
              <a:t> from </a:t>
            </a:r>
            <a:r>
              <a:rPr lang="en-US" sz="1800" dirty="0" smtClean="0"/>
              <a:t>R</a:t>
            </a:r>
          </a:p>
          <a:p>
            <a:pPr marL="57150" indent="0" eaLnBrk="1" hangingPunct="1">
              <a:buSzPct val="110000"/>
              <a:buNone/>
              <a:defRPr/>
            </a:pPr>
            <a:r>
              <a:rPr lang="en-US" sz="1800" b="0" dirty="0" smtClean="0"/>
              <a:t>	</a:t>
            </a:r>
            <a:r>
              <a:rPr lang="en-US" sz="1800" dirty="0" smtClean="0"/>
              <a:t>if</a:t>
            </a:r>
            <a:r>
              <a:rPr lang="en-US" sz="1800" b="0" dirty="0" smtClean="0"/>
              <a:t> </a:t>
            </a:r>
            <a:r>
              <a:rPr lang="en-US" sz="1800" b="0" dirty="0"/>
              <a:t>(</a:t>
            </a:r>
            <a:r>
              <a:rPr lang="en-US" sz="1800" b="0" dirty="0" err="1"/>
              <a:t>r_i,r_j</a:t>
            </a:r>
            <a:r>
              <a:rPr lang="en-US" sz="1800" b="0" dirty="0"/>
              <a:t>) </a:t>
            </a:r>
            <a:r>
              <a:rPr lang="en-US" sz="1800" b="0" dirty="0" smtClean="0"/>
              <a:t>co-refer (in the same cluster in </a:t>
            </a:r>
            <a:r>
              <a:rPr lang="en-US" sz="1800" b="0" dirty="0" err="1" smtClean="0"/>
              <a:t>GrdTruth</a:t>
            </a:r>
            <a:r>
              <a:rPr lang="en-US" sz="1800" b="0" dirty="0" smtClean="0"/>
              <a:t>) </a:t>
            </a:r>
            <a:r>
              <a:rPr lang="en-US" sz="1800" dirty="0" smtClean="0"/>
              <a:t>then</a:t>
            </a:r>
            <a:r>
              <a:rPr lang="en-US" sz="1800" b="0" dirty="0" smtClean="0"/>
              <a:t> mark it as “+” </a:t>
            </a:r>
          </a:p>
          <a:p>
            <a:pPr marL="57150" indent="0" eaLnBrk="1" hangingPunct="1">
              <a:buSzPct val="110000"/>
              <a:buNone/>
              <a:defRPr/>
            </a:pPr>
            <a:r>
              <a:rPr lang="en-US" sz="1800" b="0" dirty="0"/>
              <a:t>	</a:t>
            </a:r>
            <a:r>
              <a:rPr lang="en-US" sz="1800" dirty="0" smtClean="0"/>
              <a:t>else</a:t>
            </a:r>
            <a:r>
              <a:rPr lang="en-US" sz="1800" b="0" dirty="0" smtClean="0"/>
              <a:t> (in different clusters) as “-”</a:t>
            </a:r>
          </a:p>
          <a:p>
            <a:pPr eaLnBrk="1" hangingPunct="1">
              <a:buSzPct val="110000"/>
              <a:buFont typeface="Arial" pitchFamily="34" charset="0"/>
              <a:buChar char="−"/>
              <a:defRPr/>
            </a:pPr>
            <a:r>
              <a:rPr lang="en-US" sz="1800" b="0" dirty="0" smtClean="0"/>
              <a:t>Now, given any answer A by some ER </a:t>
            </a:r>
            <a:r>
              <a:rPr lang="en-US" sz="1800" b="0" dirty="0" err="1" smtClean="0"/>
              <a:t>algo</a:t>
            </a:r>
            <a:endParaRPr lang="en-US" sz="1800" b="0" dirty="0" smtClean="0"/>
          </a:p>
          <a:p>
            <a:pPr lvl="1" eaLnBrk="1" hangingPunct="1">
              <a:buSzPct val="110000"/>
              <a:buFont typeface="Arial" pitchFamily="34" charset="0"/>
              <a:buChar char="−"/>
              <a:defRPr/>
            </a:pPr>
            <a:r>
              <a:rPr lang="en-US" sz="1600" dirty="0" smtClean="0"/>
              <a:t>Can see if </a:t>
            </a:r>
            <a:r>
              <a:rPr lang="en-US" sz="1600" b="1" dirty="0" smtClean="0"/>
              <a:t>(</a:t>
            </a:r>
            <a:r>
              <a:rPr lang="en-US" sz="1600" b="1" dirty="0" err="1"/>
              <a:t>r_i,r_j</a:t>
            </a:r>
            <a:r>
              <a:rPr lang="en-US" sz="1600" b="1" dirty="0" smtClean="0"/>
              <a:t>)</a:t>
            </a:r>
            <a:r>
              <a:rPr lang="en-US" sz="1600" dirty="0" smtClean="0"/>
              <a:t> is a “+” or a “-” in A</a:t>
            </a:r>
          </a:p>
          <a:p>
            <a:pPr lvl="1" eaLnBrk="1" hangingPunct="1">
              <a:buSzPct val="110000"/>
              <a:buFont typeface="Arial" pitchFamily="34" charset="0"/>
              <a:buChar char="−"/>
              <a:defRPr/>
            </a:pPr>
            <a:r>
              <a:rPr lang="en-US" sz="1600" dirty="0" smtClean="0"/>
              <a:t>Thus can compute Pre, Rec, F-measure</a:t>
            </a:r>
          </a:p>
        </p:txBody>
      </p:sp>
      <p:sp>
        <p:nvSpPr>
          <p:cNvPr id="19" name="Slide Number Placeholder 5"/>
          <p:cNvSpPr>
            <a:spLocks noGrp="1"/>
          </p:cNvSpPr>
          <p:nvPr>
            <p:ph type="sldNum" sz="quarter" idx="12"/>
          </p:nvPr>
        </p:nvSpPr>
        <p:spPr>
          <a:noFill/>
        </p:spPr>
        <p:txBody>
          <a:bodyPr/>
          <a:lstStyle/>
          <a:p>
            <a:pPr defTabSz="841375"/>
            <a:fld id="{7131EF6E-0521-49B8-943C-D684EBD16F3A}" type="slidenum">
              <a:rPr lang="en-US" altLang="en-US" smtClean="0"/>
              <a:pPr defTabSz="841375"/>
              <a:t>65</a:t>
            </a:fld>
            <a:endParaRPr lang="en-US" altLang="en-US" dirty="0" smtClean="0"/>
          </a:p>
        </p:txBody>
      </p:sp>
    </p:spTree>
    <p:extLst>
      <p:ext uri="{BB962C8B-B14F-4D97-AF65-F5344CB8AC3E}">
        <p14:creationId xmlns:p14="http://schemas.microsoft.com/office/powerpoint/2010/main" val="29367464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Questions?</a:t>
            </a:r>
          </a:p>
          <a:p>
            <a:endParaRPr lang="en-US" dirty="0" smtClean="0"/>
          </a:p>
          <a:p>
            <a:r>
              <a:rPr lang="en-US" dirty="0" smtClean="0"/>
              <a:t>Remember, next time</a:t>
            </a:r>
          </a:p>
          <a:p>
            <a:pPr lvl="1"/>
            <a:r>
              <a:rPr lang="en-US" dirty="0" smtClean="0"/>
              <a:t>Meeting in </a:t>
            </a:r>
            <a:r>
              <a:rPr lang="en-US" b="1" dirty="0" smtClean="0">
                <a:solidFill>
                  <a:srgbClr val="FF0000"/>
                </a:solidFill>
              </a:rPr>
              <a:t>DBH 2065</a:t>
            </a:r>
            <a:r>
              <a:rPr lang="en-US" dirty="0" smtClean="0"/>
              <a:t>, </a:t>
            </a:r>
            <a:r>
              <a:rPr lang="en-US" smtClean="0"/>
              <a:t>Thu, April </a:t>
            </a:r>
            <a:r>
              <a:rPr lang="en-US" dirty="0" smtClean="0"/>
              <a:t>11 @ 3:30 PM </a:t>
            </a:r>
            <a:endParaRPr lang="en-US" dirty="0"/>
          </a:p>
        </p:txBody>
      </p:sp>
      <p:sp>
        <p:nvSpPr>
          <p:cNvPr id="4" name="Slide Number Placeholder 3"/>
          <p:cNvSpPr>
            <a:spLocks noGrp="1"/>
          </p:cNvSpPr>
          <p:nvPr>
            <p:ph type="sldNum" sz="quarter" idx="12"/>
          </p:nvPr>
        </p:nvSpPr>
        <p:spPr/>
        <p:txBody>
          <a:bodyPr/>
          <a:lstStyle/>
          <a:p>
            <a:pPr>
              <a:defRPr/>
            </a:pPr>
            <a:fld id="{787744DA-1AC4-47F8-8183-2E87CCDDC13F}" type="slidenum">
              <a:rPr lang="en-US" altLang="en-US" smtClean="0"/>
              <a:pPr>
                <a:defRPr/>
              </a:pPr>
              <a:t>66</a:t>
            </a:fld>
            <a:endParaRPr lang="en-US" altLang="en-US"/>
          </a:p>
        </p:txBody>
      </p:sp>
    </p:spTree>
    <p:extLst>
      <p:ext uri="{BB962C8B-B14F-4D97-AF65-F5344CB8AC3E}">
        <p14:creationId xmlns:p14="http://schemas.microsoft.com/office/powerpoint/2010/main" val="40541613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7" name="Rectangle 3"/>
          <p:cNvSpPr>
            <a:spLocks noGrp="1" noChangeArrowheads="1"/>
          </p:cNvSpPr>
          <p:nvPr>
            <p:ph type="title"/>
          </p:nvPr>
        </p:nvSpPr>
        <p:spPr/>
        <p:txBody>
          <a:bodyPr/>
          <a:lstStyle/>
          <a:p>
            <a:pPr eaLnBrk="1" hangingPunct="1">
              <a:defRPr/>
            </a:pPr>
            <a:r>
              <a:rPr lang="en-US" dirty="0" smtClean="0"/>
              <a:t>Web People Search (WePS)</a:t>
            </a:r>
          </a:p>
        </p:txBody>
      </p:sp>
      <p:sp>
        <p:nvSpPr>
          <p:cNvPr id="35" name="Content Placeholder 13"/>
          <p:cNvSpPr>
            <a:spLocks noGrp="1"/>
          </p:cNvSpPr>
          <p:nvPr>
            <p:ph idx="1"/>
          </p:nvPr>
        </p:nvSpPr>
        <p:spPr>
          <a:xfrm>
            <a:off x="304800" y="4800600"/>
            <a:ext cx="5943600" cy="1676400"/>
          </a:xfrm>
        </p:spPr>
        <p:txBody>
          <a:bodyPr/>
          <a:lstStyle/>
          <a:p>
            <a:pPr>
              <a:defRPr/>
            </a:pPr>
            <a:r>
              <a:rPr lang="en-US" sz="2400" dirty="0" smtClean="0">
                <a:effectLst/>
              </a:rPr>
              <a:t>Web domain</a:t>
            </a:r>
          </a:p>
          <a:p>
            <a:pPr>
              <a:defRPr/>
            </a:pPr>
            <a:r>
              <a:rPr lang="en-US" sz="2400" dirty="0" smtClean="0">
                <a:effectLst/>
              </a:rPr>
              <a:t>Very active research area</a:t>
            </a:r>
          </a:p>
          <a:p>
            <a:pPr>
              <a:buFontTx/>
              <a:buChar char="•"/>
              <a:defRPr/>
            </a:pPr>
            <a:r>
              <a:rPr lang="en-US" sz="2400" dirty="0" smtClean="0">
                <a:effectLst/>
              </a:rPr>
              <a:t>Many problem variations</a:t>
            </a:r>
          </a:p>
          <a:p>
            <a:pPr marL="741363" lvl="2" indent="-341313">
              <a:buSzPct val="115000"/>
              <a:buFont typeface="Arial" charset="0"/>
              <a:buChar char="−"/>
              <a:defRPr/>
            </a:pPr>
            <a:r>
              <a:rPr lang="en-US" sz="1800" dirty="0" smtClean="0"/>
              <a:t>E.g., context keywords</a:t>
            </a:r>
            <a:endParaRPr lang="en-US" sz="2400" dirty="0" smtClean="0"/>
          </a:p>
        </p:txBody>
      </p:sp>
      <p:sp>
        <p:nvSpPr>
          <p:cNvPr id="21506" name="Slide Number Placeholder 5"/>
          <p:cNvSpPr>
            <a:spLocks noGrp="1"/>
          </p:cNvSpPr>
          <p:nvPr>
            <p:ph type="sldNum" sz="quarter" idx="12"/>
          </p:nvPr>
        </p:nvSpPr>
        <p:spPr/>
        <p:txBody>
          <a:bodyPr/>
          <a:lstStyle/>
          <a:p>
            <a:pPr defTabSz="841375">
              <a:defRPr/>
            </a:pPr>
            <a:fld id="{93C059AE-B5D3-4385-A267-BF690349AD80}" type="slidenum">
              <a:rPr lang="en-US" altLang="en-US">
                <a:effectLst>
                  <a:outerShdw blurRad="38100" dist="38100" dir="2700000" algn="tl">
                    <a:srgbClr val="000000">
                      <a:alpha val="43137"/>
                    </a:srgbClr>
                  </a:outerShdw>
                </a:effectLst>
              </a:rPr>
              <a:pPr defTabSz="841375">
                <a:defRPr/>
              </a:pPr>
              <a:t>67</a:t>
            </a:fld>
            <a:endParaRPr lang="en-US" altLang="en-US">
              <a:effectLst>
                <a:outerShdw blurRad="38100" dist="38100" dir="2700000" algn="tl">
                  <a:srgbClr val="000000">
                    <a:alpha val="43137"/>
                  </a:srgbClr>
                </a:outerShdw>
              </a:effectLst>
            </a:endParaRPr>
          </a:p>
        </p:txBody>
      </p:sp>
      <p:sp>
        <p:nvSpPr>
          <p:cNvPr id="21510" name="Rectangle 5"/>
          <p:cNvSpPr>
            <a:spLocks noChangeArrowheads="1"/>
          </p:cNvSpPr>
          <p:nvPr/>
        </p:nvSpPr>
        <p:spPr bwMode="auto">
          <a:xfrm>
            <a:off x="6477000" y="2057400"/>
            <a:ext cx="1066800" cy="1524000"/>
          </a:xfrm>
          <a:prstGeom prst="rect">
            <a:avLst/>
          </a:prstGeom>
          <a:solidFill>
            <a:srgbClr val="DDDDDD"/>
          </a:solidFill>
          <a:ln w="9525">
            <a:solidFill>
              <a:schemeClr val="bg2"/>
            </a:solidFill>
            <a:miter lim="800000"/>
            <a:headEnd/>
            <a:tailEnd/>
          </a:ln>
          <a:effectLst>
            <a:outerShdw blurRad="50800" dist="38100" dir="2700000" algn="tl" rotWithShape="0">
              <a:prstClr val="black">
                <a:alpha val="40000"/>
              </a:prstClr>
            </a:outerShdw>
          </a:effectLst>
        </p:spPr>
        <p:txBody>
          <a:bodyPr wrap="none" anchor="ctr"/>
          <a:lstStyle/>
          <a:p>
            <a:pPr eaLnBrk="0" hangingPunct="0">
              <a:defRPr/>
            </a:pPr>
            <a:endParaRPr lang="en-US">
              <a:effectLst>
                <a:outerShdw blurRad="38100" dist="38100" dir="2700000" algn="tl">
                  <a:srgbClr val="000000">
                    <a:alpha val="43137"/>
                  </a:srgbClr>
                </a:outerShdw>
              </a:effectLst>
            </a:endParaRPr>
          </a:p>
        </p:txBody>
      </p:sp>
      <p:pic>
        <p:nvPicPr>
          <p:cNvPr id="21511" name="Picture 6"/>
          <p:cNvPicPr>
            <a:picLocks noChangeAspect="1" noChangeArrowheads="1"/>
          </p:cNvPicPr>
          <p:nvPr/>
        </p:nvPicPr>
        <p:blipFill>
          <a:blip r:embed="rId2"/>
          <a:srcRect/>
          <a:stretch>
            <a:fillRect/>
          </a:stretch>
        </p:blipFill>
        <p:spPr bwMode="auto">
          <a:xfrm>
            <a:off x="304800" y="1946275"/>
            <a:ext cx="2414588" cy="209232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0727" name="Picture 7" descr="BD18200_"/>
          <p:cNvPicPr>
            <a:picLocks noChangeAspect="1" noChangeArrowheads="1"/>
          </p:cNvPicPr>
          <p:nvPr/>
        </p:nvPicPr>
        <p:blipFill>
          <a:blip r:embed="rId3"/>
          <a:srcRect/>
          <a:stretch>
            <a:fillRect/>
          </a:stretch>
        </p:blipFill>
        <p:spPr bwMode="auto">
          <a:xfrm>
            <a:off x="3892550" y="2057400"/>
            <a:ext cx="649288" cy="838200"/>
          </a:xfrm>
          <a:prstGeom prst="rect">
            <a:avLst/>
          </a:prstGeom>
          <a:noFill/>
          <a:ln w="9525">
            <a:noFill/>
            <a:miter lim="800000"/>
            <a:headEnd/>
            <a:tailEnd/>
          </a:ln>
        </p:spPr>
      </p:pic>
      <p:pic>
        <p:nvPicPr>
          <p:cNvPr id="30728" name="Picture 8" descr="BD18200_"/>
          <p:cNvPicPr>
            <a:picLocks noChangeAspect="1" noChangeArrowheads="1"/>
          </p:cNvPicPr>
          <p:nvPr/>
        </p:nvPicPr>
        <p:blipFill>
          <a:blip r:embed="rId3"/>
          <a:srcRect/>
          <a:stretch>
            <a:fillRect/>
          </a:stretch>
        </p:blipFill>
        <p:spPr bwMode="auto">
          <a:xfrm>
            <a:off x="4044950" y="2209800"/>
            <a:ext cx="649288" cy="838200"/>
          </a:xfrm>
          <a:prstGeom prst="rect">
            <a:avLst/>
          </a:prstGeom>
          <a:noFill/>
          <a:ln w="9525">
            <a:noFill/>
            <a:miter lim="800000"/>
            <a:headEnd/>
            <a:tailEnd/>
          </a:ln>
        </p:spPr>
      </p:pic>
      <p:pic>
        <p:nvPicPr>
          <p:cNvPr id="30729" name="Picture 9" descr="BD18200_"/>
          <p:cNvPicPr>
            <a:picLocks noChangeAspect="1" noChangeArrowheads="1"/>
          </p:cNvPicPr>
          <p:nvPr/>
        </p:nvPicPr>
        <p:blipFill>
          <a:blip r:embed="rId3"/>
          <a:srcRect/>
          <a:stretch>
            <a:fillRect/>
          </a:stretch>
        </p:blipFill>
        <p:spPr bwMode="auto">
          <a:xfrm>
            <a:off x="4197350" y="2362200"/>
            <a:ext cx="649288" cy="838200"/>
          </a:xfrm>
          <a:prstGeom prst="rect">
            <a:avLst/>
          </a:prstGeom>
          <a:noFill/>
          <a:ln w="9525">
            <a:noFill/>
            <a:miter lim="800000"/>
            <a:headEnd/>
            <a:tailEnd/>
          </a:ln>
        </p:spPr>
      </p:pic>
      <p:pic>
        <p:nvPicPr>
          <p:cNvPr id="30730" name="Picture 10" descr="BD18200_"/>
          <p:cNvPicPr>
            <a:picLocks noChangeAspect="1" noChangeArrowheads="1"/>
          </p:cNvPicPr>
          <p:nvPr/>
        </p:nvPicPr>
        <p:blipFill>
          <a:blip r:embed="rId3"/>
          <a:srcRect/>
          <a:stretch>
            <a:fillRect/>
          </a:stretch>
        </p:blipFill>
        <p:spPr bwMode="auto">
          <a:xfrm>
            <a:off x="4349750" y="2514600"/>
            <a:ext cx="649288" cy="838200"/>
          </a:xfrm>
          <a:prstGeom prst="rect">
            <a:avLst/>
          </a:prstGeom>
          <a:noFill/>
          <a:ln w="9525">
            <a:noFill/>
            <a:miter lim="800000"/>
            <a:headEnd/>
            <a:tailEnd/>
          </a:ln>
        </p:spPr>
      </p:pic>
      <p:pic>
        <p:nvPicPr>
          <p:cNvPr id="30731" name="Picture 11" descr="BD18200_"/>
          <p:cNvPicPr>
            <a:picLocks noChangeAspect="1" noChangeArrowheads="1"/>
          </p:cNvPicPr>
          <p:nvPr/>
        </p:nvPicPr>
        <p:blipFill>
          <a:blip r:embed="rId3"/>
          <a:srcRect/>
          <a:stretch>
            <a:fillRect/>
          </a:stretch>
        </p:blipFill>
        <p:spPr bwMode="auto">
          <a:xfrm>
            <a:off x="4502150" y="2667000"/>
            <a:ext cx="649288" cy="838200"/>
          </a:xfrm>
          <a:prstGeom prst="rect">
            <a:avLst/>
          </a:prstGeom>
          <a:noFill/>
          <a:ln w="9525">
            <a:noFill/>
            <a:miter lim="800000"/>
            <a:headEnd/>
            <a:tailEnd/>
          </a:ln>
        </p:spPr>
      </p:pic>
      <p:pic>
        <p:nvPicPr>
          <p:cNvPr id="30732" name="Picture 12" descr="BD18200_"/>
          <p:cNvPicPr>
            <a:picLocks noChangeAspect="1" noChangeArrowheads="1"/>
          </p:cNvPicPr>
          <p:nvPr/>
        </p:nvPicPr>
        <p:blipFill>
          <a:blip r:embed="rId3"/>
          <a:srcRect/>
          <a:stretch>
            <a:fillRect/>
          </a:stretch>
        </p:blipFill>
        <p:spPr bwMode="auto">
          <a:xfrm>
            <a:off x="4654550" y="2819400"/>
            <a:ext cx="649288" cy="838200"/>
          </a:xfrm>
          <a:prstGeom prst="rect">
            <a:avLst/>
          </a:prstGeom>
          <a:noFill/>
          <a:ln w="9525">
            <a:noFill/>
            <a:miter lim="800000"/>
            <a:headEnd/>
            <a:tailEnd/>
          </a:ln>
        </p:spPr>
      </p:pic>
      <p:pic>
        <p:nvPicPr>
          <p:cNvPr id="30733" name="Picture 13" descr="BD18200_"/>
          <p:cNvPicPr>
            <a:picLocks noChangeAspect="1" noChangeArrowheads="1"/>
          </p:cNvPicPr>
          <p:nvPr/>
        </p:nvPicPr>
        <p:blipFill>
          <a:blip r:embed="rId3"/>
          <a:srcRect/>
          <a:stretch>
            <a:fillRect/>
          </a:stretch>
        </p:blipFill>
        <p:spPr bwMode="auto">
          <a:xfrm>
            <a:off x="4806950" y="2971800"/>
            <a:ext cx="649288" cy="838200"/>
          </a:xfrm>
          <a:prstGeom prst="rect">
            <a:avLst/>
          </a:prstGeom>
          <a:noFill/>
          <a:ln w="9525">
            <a:noFill/>
            <a:miter lim="800000"/>
            <a:headEnd/>
            <a:tailEnd/>
          </a:ln>
        </p:spPr>
      </p:pic>
      <p:pic>
        <p:nvPicPr>
          <p:cNvPr id="30734" name="Picture 14" descr="BD18200_"/>
          <p:cNvPicPr>
            <a:picLocks noChangeAspect="1" noChangeArrowheads="1"/>
          </p:cNvPicPr>
          <p:nvPr/>
        </p:nvPicPr>
        <p:blipFill>
          <a:blip r:embed="rId3"/>
          <a:srcRect/>
          <a:stretch>
            <a:fillRect/>
          </a:stretch>
        </p:blipFill>
        <p:spPr bwMode="auto">
          <a:xfrm>
            <a:off x="4959350" y="3124200"/>
            <a:ext cx="649288" cy="838200"/>
          </a:xfrm>
          <a:prstGeom prst="rect">
            <a:avLst/>
          </a:prstGeom>
          <a:noFill/>
          <a:ln w="9525">
            <a:noFill/>
            <a:miter lim="800000"/>
            <a:headEnd/>
            <a:tailEnd/>
          </a:ln>
        </p:spPr>
      </p:pic>
      <p:sp>
        <p:nvSpPr>
          <p:cNvPr id="21520" name="AutoShape 15"/>
          <p:cNvSpPr>
            <a:spLocks noChangeArrowheads="1"/>
          </p:cNvSpPr>
          <p:nvPr/>
        </p:nvSpPr>
        <p:spPr bwMode="auto">
          <a:xfrm>
            <a:off x="3200400" y="2743200"/>
            <a:ext cx="533400" cy="381000"/>
          </a:xfrm>
          <a:prstGeom prst="rightArrow">
            <a:avLst>
              <a:gd name="adj1" fmla="val 50000"/>
              <a:gd name="adj2" fmla="val 59000"/>
            </a:avLst>
          </a:prstGeom>
          <a:solidFill>
            <a:srgbClr val="FF0000"/>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eaLnBrk="0" hangingPunct="0">
              <a:defRPr/>
            </a:pPr>
            <a:endParaRPr lang="en-US">
              <a:effectLst>
                <a:outerShdw blurRad="38100" dist="38100" dir="2700000" algn="tl">
                  <a:srgbClr val="000000">
                    <a:alpha val="43137"/>
                  </a:srgbClr>
                </a:outerShdw>
              </a:effectLst>
            </a:endParaRPr>
          </a:p>
        </p:txBody>
      </p:sp>
      <p:pic>
        <p:nvPicPr>
          <p:cNvPr id="30737" name="Picture 17" descr="BD18200_"/>
          <p:cNvPicPr>
            <a:picLocks noChangeAspect="1" noChangeArrowheads="1"/>
          </p:cNvPicPr>
          <p:nvPr/>
        </p:nvPicPr>
        <p:blipFill>
          <a:blip r:embed="rId3"/>
          <a:srcRect/>
          <a:stretch>
            <a:fillRect/>
          </a:stretch>
        </p:blipFill>
        <p:spPr bwMode="auto">
          <a:xfrm>
            <a:off x="6605588" y="2209800"/>
            <a:ext cx="649287" cy="838200"/>
          </a:xfrm>
          <a:prstGeom prst="rect">
            <a:avLst/>
          </a:prstGeom>
          <a:noFill/>
          <a:ln w="9525">
            <a:noFill/>
            <a:miter lim="800000"/>
            <a:headEnd/>
            <a:tailEnd/>
          </a:ln>
        </p:spPr>
      </p:pic>
      <p:pic>
        <p:nvPicPr>
          <p:cNvPr id="30738" name="Picture 18" descr="BD18200_"/>
          <p:cNvPicPr>
            <a:picLocks noChangeAspect="1" noChangeArrowheads="1"/>
          </p:cNvPicPr>
          <p:nvPr/>
        </p:nvPicPr>
        <p:blipFill>
          <a:blip r:embed="rId3"/>
          <a:srcRect/>
          <a:stretch>
            <a:fillRect/>
          </a:stretch>
        </p:blipFill>
        <p:spPr bwMode="auto">
          <a:xfrm>
            <a:off x="6681788" y="2286000"/>
            <a:ext cx="649287" cy="838200"/>
          </a:xfrm>
          <a:prstGeom prst="rect">
            <a:avLst/>
          </a:prstGeom>
          <a:noFill/>
          <a:ln w="9525">
            <a:noFill/>
            <a:miter lim="800000"/>
            <a:headEnd/>
            <a:tailEnd/>
          </a:ln>
        </p:spPr>
      </p:pic>
      <p:pic>
        <p:nvPicPr>
          <p:cNvPr id="30739" name="Picture 19" descr="BD18200_"/>
          <p:cNvPicPr>
            <a:picLocks noChangeAspect="1" noChangeArrowheads="1"/>
          </p:cNvPicPr>
          <p:nvPr/>
        </p:nvPicPr>
        <p:blipFill>
          <a:blip r:embed="rId3"/>
          <a:srcRect/>
          <a:stretch>
            <a:fillRect/>
          </a:stretch>
        </p:blipFill>
        <p:spPr bwMode="auto">
          <a:xfrm>
            <a:off x="6757988" y="2362200"/>
            <a:ext cx="649287" cy="838200"/>
          </a:xfrm>
          <a:prstGeom prst="rect">
            <a:avLst/>
          </a:prstGeom>
          <a:noFill/>
          <a:ln w="9525">
            <a:noFill/>
            <a:miter lim="800000"/>
            <a:headEnd/>
            <a:tailEnd/>
          </a:ln>
        </p:spPr>
      </p:pic>
      <p:sp>
        <p:nvSpPr>
          <p:cNvPr id="21525" name="Rectangle 20"/>
          <p:cNvSpPr>
            <a:spLocks noChangeArrowheads="1"/>
          </p:cNvSpPr>
          <p:nvPr/>
        </p:nvSpPr>
        <p:spPr bwMode="auto">
          <a:xfrm>
            <a:off x="7696200" y="2057400"/>
            <a:ext cx="1042988" cy="1524000"/>
          </a:xfrm>
          <a:prstGeom prst="rect">
            <a:avLst/>
          </a:prstGeom>
          <a:solidFill>
            <a:srgbClr val="DDDDDD"/>
          </a:solidFill>
          <a:ln w="9525">
            <a:solidFill>
              <a:schemeClr val="bg2"/>
            </a:solidFill>
            <a:miter lim="800000"/>
            <a:headEnd/>
            <a:tailEnd/>
          </a:ln>
          <a:effectLst>
            <a:outerShdw blurRad="50800" dist="38100" dir="2700000" algn="tl" rotWithShape="0">
              <a:prstClr val="black">
                <a:alpha val="40000"/>
              </a:prstClr>
            </a:outerShdw>
          </a:effectLst>
        </p:spPr>
        <p:txBody>
          <a:bodyPr wrap="none" anchor="ctr"/>
          <a:lstStyle/>
          <a:p>
            <a:pPr eaLnBrk="0" hangingPunct="0">
              <a:defRPr/>
            </a:pPr>
            <a:endParaRPr lang="en-US">
              <a:effectLst>
                <a:outerShdw blurRad="38100" dist="38100" dir="2700000" algn="tl">
                  <a:srgbClr val="000000">
                    <a:alpha val="43137"/>
                  </a:srgbClr>
                </a:outerShdw>
              </a:effectLst>
            </a:endParaRPr>
          </a:p>
        </p:txBody>
      </p:sp>
      <p:pic>
        <p:nvPicPr>
          <p:cNvPr id="30741" name="Picture 21" descr="BD18200_"/>
          <p:cNvPicPr>
            <a:picLocks noChangeAspect="1" noChangeArrowheads="1"/>
          </p:cNvPicPr>
          <p:nvPr/>
        </p:nvPicPr>
        <p:blipFill>
          <a:blip r:embed="rId3"/>
          <a:srcRect/>
          <a:stretch>
            <a:fillRect/>
          </a:stretch>
        </p:blipFill>
        <p:spPr bwMode="auto">
          <a:xfrm>
            <a:off x="7824788" y="2209800"/>
            <a:ext cx="649287" cy="838200"/>
          </a:xfrm>
          <a:prstGeom prst="rect">
            <a:avLst/>
          </a:prstGeom>
          <a:noFill/>
          <a:ln w="9525">
            <a:noFill/>
            <a:miter lim="800000"/>
            <a:headEnd/>
            <a:tailEnd/>
          </a:ln>
        </p:spPr>
      </p:pic>
      <p:pic>
        <p:nvPicPr>
          <p:cNvPr id="30742" name="Picture 22" descr="BD18200_"/>
          <p:cNvPicPr>
            <a:picLocks noChangeAspect="1" noChangeArrowheads="1"/>
          </p:cNvPicPr>
          <p:nvPr/>
        </p:nvPicPr>
        <p:blipFill>
          <a:blip r:embed="rId3"/>
          <a:srcRect/>
          <a:stretch>
            <a:fillRect/>
          </a:stretch>
        </p:blipFill>
        <p:spPr bwMode="auto">
          <a:xfrm>
            <a:off x="7900988" y="2286000"/>
            <a:ext cx="649287" cy="838200"/>
          </a:xfrm>
          <a:prstGeom prst="rect">
            <a:avLst/>
          </a:prstGeom>
          <a:noFill/>
          <a:ln w="9525">
            <a:noFill/>
            <a:miter lim="800000"/>
            <a:headEnd/>
            <a:tailEnd/>
          </a:ln>
        </p:spPr>
      </p:pic>
      <p:sp>
        <p:nvSpPr>
          <p:cNvPr id="21528" name="Rectangle 23"/>
          <p:cNvSpPr>
            <a:spLocks noChangeArrowheads="1"/>
          </p:cNvSpPr>
          <p:nvPr/>
        </p:nvSpPr>
        <p:spPr bwMode="auto">
          <a:xfrm>
            <a:off x="6477000" y="3733800"/>
            <a:ext cx="1066800" cy="1524000"/>
          </a:xfrm>
          <a:prstGeom prst="rect">
            <a:avLst/>
          </a:prstGeom>
          <a:solidFill>
            <a:srgbClr val="DDDDDD"/>
          </a:solidFill>
          <a:ln w="9525">
            <a:solidFill>
              <a:schemeClr val="bg2"/>
            </a:solidFill>
            <a:miter lim="800000"/>
            <a:headEnd/>
            <a:tailEnd/>
          </a:ln>
          <a:effectLst>
            <a:outerShdw blurRad="50800" dist="38100" dir="2700000" algn="tl" rotWithShape="0">
              <a:prstClr val="black">
                <a:alpha val="40000"/>
              </a:prstClr>
            </a:outerShdw>
          </a:effectLst>
        </p:spPr>
        <p:txBody>
          <a:bodyPr wrap="none" anchor="ctr"/>
          <a:lstStyle/>
          <a:p>
            <a:pPr eaLnBrk="0" hangingPunct="0">
              <a:defRPr/>
            </a:pPr>
            <a:endParaRPr lang="en-US"/>
          </a:p>
        </p:txBody>
      </p:sp>
      <p:pic>
        <p:nvPicPr>
          <p:cNvPr id="30744" name="Picture 24" descr="BD18200_"/>
          <p:cNvPicPr>
            <a:picLocks noChangeAspect="1" noChangeArrowheads="1"/>
          </p:cNvPicPr>
          <p:nvPr/>
        </p:nvPicPr>
        <p:blipFill>
          <a:blip r:embed="rId3"/>
          <a:srcRect/>
          <a:stretch>
            <a:fillRect/>
          </a:stretch>
        </p:blipFill>
        <p:spPr bwMode="auto">
          <a:xfrm>
            <a:off x="6553200" y="3886200"/>
            <a:ext cx="649287" cy="838200"/>
          </a:xfrm>
          <a:prstGeom prst="rect">
            <a:avLst/>
          </a:prstGeom>
          <a:noFill/>
          <a:ln w="9525">
            <a:noFill/>
            <a:miter lim="800000"/>
            <a:headEnd/>
            <a:tailEnd/>
          </a:ln>
        </p:spPr>
      </p:pic>
      <p:pic>
        <p:nvPicPr>
          <p:cNvPr id="30745" name="Picture 25" descr="BD18200_"/>
          <p:cNvPicPr>
            <a:picLocks noChangeAspect="1" noChangeArrowheads="1"/>
          </p:cNvPicPr>
          <p:nvPr/>
        </p:nvPicPr>
        <p:blipFill>
          <a:blip r:embed="rId3"/>
          <a:srcRect/>
          <a:stretch>
            <a:fillRect/>
          </a:stretch>
        </p:blipFill>
        <p:spPr bwMode="auto">
          <a:xfrm>
            <a:off x="6629400" y="3962400"/>
            <a:ext cx="649287" cy="838200"/>
          </a:xfrm>
          <a:prstGeom prst="rect">
            <a:avLst/>
          </a:prstGeom>
          <a:noFill/>
          <a:ln w="9525">
            <a:noFill/>
            <a:miter lim="800000"/>
            <a:headEnd/>
            <a:tailEnd/>
          </a:ln>
        </p:spPr>
      </p:pic>
      <p:pic>
        <p:nvPicPr>
          <p:cNvPr id="30746" name="Picture 26" descr="BD18200_"/>
          <p:cNvPicPr>
            <a:picLocks noChangeAspect="1" noChangeArrowheads="1"/>
          </p:cNvPicPr>
          <p:nvPr/>
        </p:nvPicPr>
        <p:blipFill>
          <a:blip r:embed="rId3"/>
          <a:srcRect/>
          <a:stretch>
            <a:fillRect/>
          </a:stretch>
        </p:blipFill>
        <p:spPr bwMode="auto">
          <a:xfrm>
            <a:off x="6705600" y="4038600"/>
            <a:ext cx="649287" cy="838200"/>
          </a:xfrm>
          <a:prstGeom prst="rect">
            <a:avLst/>
          </a:prstGeom>
          <a:noFill/>
          <a:ln w="9525">
            <a:noFill/>
            <a:miter lim="800000"/>
            <a:headEnd/>
            <a:tailEnd/>
          </a:ln>
        </p:spPr>
      </p:pic>
      <p:pic>
        <p:nvPicPr>
          <p:cNvPr id="30747" name="Picture 27" descr="BD18200_"/>
          <p:cNvPicPr>
            <a:picLocks noChangeAspect="1" noChangeArrowheads="1"/>
          </p:cNvPicPr>
          <p:nvPr/>
        </p:nvPicPr>
        <p:blipFill>
          <a:blip r:embed="rId3"/>
          <a:srcRect/>
          <a:stretch>
            <a:fillRect/>
          </a:stretch>
        </p:blipFill>
        <p:spPr bwMode="auto">
          <a:xfrm>
            <a:off x="6781800" y="4152900"/>
            <a:ext cx="649287" cy="838200"/>
          </a:xfrm>
          <a:prstGeom prst="rect">
            <a:avLst/>
          </a:prstGeom>
          <a:noFill/>
          <a:ln w="9525">
            <a:noFill/>
            <a:miter lim="800000"/>
            <a:headEnd/>
            <a:tailEnd/>
          </a:ln>
        </p:spPr>
      </p:pic>
      <p:sp>
        <p:nvSpPr>
          <p:cNvPr id="21533" name="Text Box 28"/>
          <p:cNvSpPr txBox="1">
            <a:spLocks noChangeArrowheads="1"/>
          </p:cNvSpPr>
          <p:nvPr/>
        </p:nvSpPr>
        <p:spPr bwMode="auto">
          <a:xfrm>
            <a:off x="6453188" y="3200400"/>
            <a:ext cx="1090612" cy="400110"/>
          </a:xfrm>
          <a:prstGeom prst="rect">
            <a:avLst/>
          </a:prstGeom>
          <a:noFill/>
          <a:ln w="9525">
            <a:noFill/>
            <a:miter lim="800000"/>
            <a:headEnd/>
            <a:tailEnd/>
          </a:ln>
        </p:spPr>
        <p:txBody>
          <a:bodyPr>
            <a:spAutoFit/>
          </a:bodyPr>
          <a:lstStyle/>
          <a:p>
            <a:pPr algn="ctr" eaLnBrk="0" hangingPunct="0">
              <a:spcBef>
                <a:spcPct val="50000"/>
              </a:spcBef>
              <a:defRPr/>
            </a:pPr>
            <a:r>
              <a:rPr lang="en-US" sz="2000" dirty="0" smtClean="0">
                <a:latin typeface="Times New Roman" pitchFamily="18" charset="0"/>
              </a:rPr>
              <a:t>Person 1</a:t>
            </a:r>
            <a:endParaRPr lang="en-US" sz="2000" dirty="0">
              <a:latin typeface="Times New Roman" pitchFamily="18" charset="0"/>
            </a:endParaRPr>
          </a:p>
        </p:txBody>
      </p:sp>
      <p:sp>
        <p:nvSpPr>
          <p:cNvPr id="21534" name="Text Box 29"/>
          <p:cNvSpPr txBox="1">
            <a:spLocks noChangeArrowheads="1"/>
          </p:cNvSpPr>
          <p:nvPr/>
        </p:nvSpPr>
        <p:spPr bwMode="auto">
          <a:xfrm>
            <a:off x="7672388" y="3184525"/>
            <a:ext cx="1090612" cy="396875"/>
          </a:xfrm>
          <a:prstGeom prst="rect">
            <a:avLst/>
          </a:prstGeom>
          <a:noFill/>
          <a:ln w="9525">
            <a:noFill/>
            <a:miter lim="800000"/>
            <a:headEnd/>
            <a:tailEnd/>
          </a:ln>
        </p:spPr>
        <p:txBody>
          <a:bodyPr>
            <a:spAutoFit/>
          </a:bodyPr>
          <a:lstStyle/>
          <a:p>
            <a:pPr algn="ctr" eaLnBrk="0" hangingPunct="0">
              <a:spcBef>
                <a:spcPct val="50000"/>
              </a:spcBef>
              <a:defRPr/>
            </a:pPr>
            <a:r>
              <a:rPr lang="en-US" sz="2000" dirty="0" smtClean="0">
                <a:latin typeface="Times New Roman" pitchFamily="18" charset="0"/>
              </a:rPr>
              <a:t>Person 2</a:t>
            </a:r>
            <a:endParaRPr lang="en-US" sz="2000" dirty="0">
              <a:latin typeface="Times New Roman" pitchFamily="18" charset="0"/>
            </a:endParaRPr>
          </a:p>
        </p:txBody>
      </p:sp>
      <p:sp>
        <p:nvSpPr>
          <p:cNvPr id="21535" name="Text Box 30"/>
          <p:cNvSpPr txBox="1">
            <a:spLocks noChangeArrowheads="1"/>
          </p:cNvSpPr>
          <p:nvPr/>
        </p:nvSpPr>
        <p:spPr bwMode="auto">
          <a:xfrm>
            <a:off x="6477000" y="4876800"/>
            <a:ext cx="1066800" cy="396875"/>
          </a:xfrm>
          <a:prstGeom prst="rect">
            <a:avLst/>
          </a:prstGeom>
          <a:noFill/>
          <a:ln w="9525">
            <a:noFill/>
            <a:miter lim="800000"/>
            <a:headEnd/>
            <a:tailEnd/>
          </a:ln>
        </p:spPr>
        <p:txBody>
          <a:bodyPr wrap="square">
            <a:spAutoFit/>
          </a:bodyPr>
          <a:lstStyle/>
          <a:p>
            <a:pPr algn="ctr" eaLnBrk="0" hangingPunct="0">
              <a:spcBef>
                <a:spcPct val="50000"/>
              </a:spcBef>
              <a:defRPr/>
            </a:pPr>
            <a:r>
              <a:rPr lang="en-US" sz="2000" dirty="0" smtClean="0">
                <a:latin typeface="Times New Roman" pitchFamily="18" charset="0"/>
              </a:rPr>
              <a:t>Person 3</a:t>
            </a:r>
            <a:endParaRPr lang="en-US" sz="2000" dirty="0">
              <a:latin typeface="Times New Roman" pitchFamily="18" charset="0"/>
            </a:endParaRPr>
          </a:p>
        </p:txBody>
      </p:sp>
      <p:sp>
        <p:nvSpPr>
          <p:cNvPr id="21536" name="Text Box 31"/>
          <p:cNvSpPr txBox="1">
            <a:spLocks noChangeArrowheads="1"/>
          </p:cNvSpPr>
          <p:nvPr/>
        </p:nvSpPr>
        <p:spPr bwMode="auto">
          <a:xfrm>
            <a:off x="6400800" y="5421868"/>
            <a:ext cx="2514600" cy="369332"/>
          </a:xfrm>
          <a:prstGeom prst="rect">
            <a:avLst/>
          </a:prstGeom>
          <a:noFill/>
          <a:ln w="9525">
            <a:noFill/>
            <a:miter lim="800000"/>
            <a:headEnd/>
            <a:tailEnd/>
          </a:ln>
        </p:spPr>
        <p:txBody>
          <a:bodyPr wrap="square">
            <a:spAutoFit/>
          </a:bodyPr>
          <a:lstStyle/>
          <a:p>
            <a:pPr algn="ctr" eaLnBrk="0" hangingPunct="0">
              <a:spcBef>
                <a:spcPct val="50000"/>
              </a:spcBef>
              <a:defRPr/>
            </a:pPr>
            <a:r>
              <a:rPr lang="en-US" b="1" dirty="0">
                <a:solidFill>
                  <a:schemeClr val="hlink"/>
                </a:solidFill>
                <a:latin typeface="Times New Roman" pitchFamily="18" charset="0"/>
              </a:rPr>
              <a:t>Unknown beforehand</a:t>
            </a:r>
          </a:p>
        </p:txBody>
      </p:sp>
      <p:sp>
        <p:nvSpPr>
          <p:cNvPr id="21538" name="Rectangle 34"/>
          <p:cNvSpPr>
            <a:spLocks noChangeArrowheads="1"/>
          </p:cNvSpPr>
          <p:nvPr/>
        </p:nvSpPr>
        <p:spPr bwMode="auto">
          <a:xfrm>
            <a:off x="2971800" y="1143000"/>
            <a:ext cx="2743137" cy="653383"/>
          </a:xfrm>
          <a:prstGeom prst="rect">
            <a:avLst/>
          </a:prstGeom>
          <a:noFill/>
          <a:ln w="9525">
            <a:noFill/>
            <a:miter lim="800000"/>
            <a:headEnd/>
            <a:tailEnd/>
          </a:ln>
        </p:spPr>
        <p:txBody>
          <a:bodyPr wrap="square" lIns="100012" tIns="49212" rIns="100012" bIns="49212">
            <a:spAutoFit/>
          </a:bodyPr>
          <a:lstStyle/>
          <a:p>
            <a:pPr algn="ctr" defTabSz="912813" eaLnBrk="0" hangingPunct="0">
              <a:defRPr/>
            </a:pPr>
            <a:r>
              <a:rPr lang="en-US" sz="2000" b="1" dirty="0" smtClean="0"/>
              <a:t>2. Top-K Webpages</a:t>
            </a:r>
          </a:p>
          <a:p>
            <a:pPr algn="ctr" defTabSz="912813" eaLnBrk="0" hangingPunct="0">
              <a:defRPr/>
            </a:pPr>
            <a:r>
              <a:rPr lang="en-US" sz="1600" dirty="0" smtClean="0"/>
              <a:t>(related to </a:t>
            </a:r>
            <a:r>
              <a:rPr lang="en-US" sz="1600" b="1" dirty="0" smtClean="0"/>
              <a:t>any</a:t>
            </a:r>
            <a:r>
              <a:rPr lang="en-US" sz="1600" dirty="0" smtClean="0"/>
              <a:t> John Smith)</a:t>
            </a:r>
            <a:endParaRPr lang="en-US" sz="1600" u="sng" dirty="0"/>
          </a:p>
        </p:txBody>
      </p:sp>
      <p:sp>
        <p:nvSpPr>
          <p:cNvPr id="36" name="Rectangle 35"/>
          <p:cNvSpPr/>
          <p:nvPr/>
        </p:nvSpPr>
        <p:spPr bwMode="auto">
          <a:xfrm>
            <a:off x="381000" y="3241675"/>
            <a:ext cx="2209800" cy="381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7" name="TextBox 36"/>
          <p:cNvSpPr txBox="1"/>
          <p:nvPr/>
        </p:nvSpPr>
        <p:spPr>
          <a:xfrm>
            <a:off x="381000" y="3253343"/>
            <a:ext cx="1981200" cy="369332"/>
          </a:xfrm>
          <a:prstGeom prst="rect">
            <a:avLst/>
          </a:prstGeom>
          <a:noFill/>
        </p:spPr>
        <p:txBody>
          <a:bodyPr wrap="square" rtlCol="0">
            <a:spAutoFit/>
          </a:bodyPr>
          <a:lstStyle/>
          <a:p>
            <a:r>
              <a:rPr lang="en-US" dirty="0" smtClean="0"/>
              <a:t>John Smith</a:t>
            </a:r>
            <a:endParaRPr lang="en-US" dirty="0"/>
          </a:p>
        </p:txBody>
      </p:sp>
      <p:sp>
        <p:nvSpPr>
          <p:cNvPr id="38" name="Rectangle 34"/>
          <p:cNvSpPr>
            <a:spLocks noChangeArrowheads="1"/>
          </p:cNvSpPr>
          <p:nvPr/>
        </p:nvSpPr>
        <p:spPr bwMode="auto">
          <a:xfrm>
            <a:off x="76200" y="1143000"/>
            <a:ext cx="2819400" cy="714938"/>
          </a:xfrm>
          <a:prstGeom prst="rect">
            <a:avLst/>
          </a:prstGeom>
          <a:noFill/>
          <a:ln w="9525">
            <a:noFill/>
            <a:miter lim="800000"/>
            <a:headEnd/>
            <a:tailEnd/>
          </a:ln>
        </p:spPr>
        <p:txBody>
          <a:bodyPr wrap="square" lIns="100012" tIns="49212" rIns="100012" bIns="49212">
            <a:spAutoFit/>
          </a:bodyPr>
          <a:lstStyle/>
          <a:p>
            <a:pPr algn="ctr" defTabSz="912813" eaLnBrk="0" hangingPunct="0">
              <a:defRPr/>
            </a:pPr>
            <a:r>
              <a:rPr lang="en-US" sz="2000" b="1" dirty="0" smtClean="0"/>
              <a:t>1. Query Google with a person name</a:t>
            </a:r>
            <a:endParaRPr lang="en-US" sz="2000" u="sng" dirty="0"/>
          </a:p>
        </p:txBody>
      </p:sp>
      <p:sp>
        <p:nvSpPr>
          <p:cNvPr id="39" name="AutoShape 15"/>
          <p:cNvSpPr>
            <a:spLocks noChangeArrowheads="1"/>
          </p:cNvSpPr>
          <p:nvPr/>
        </p:nvSpPr>
        <p:spPr bwMode="auto">
          <a:xfrm>
            <a:off x="5715000" y="2743200"/>
            <a:ext cx="533400" cy="381000"/>
          </a:xfrm>
          <a:prstGeom prst="rightArrow">
            <a:avLst>
              <a:gd name="adj1" fmla="val 50000"/>
              <a:gd name="adj2" fmla="val 59000"/>
            </a:avLst>
          </a:prstGeom>
          <a:solidFill>
            <a:srgbClr val="FF0000"/>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eaLnBrk="0" hangingPunct="0">
              <a:defRPr/>
            </a:pPr>
            <a:endParaRPr lang="en-US">
              <a:effectLst>
                <a:outerShdw blurRad="38100" dist="38100" dir="2700000" algn="tl">
                  <a:srgbClr val="000000">
                    <a:alpha val="43137"/>
                  </a:srgbClr>
                </a:outerShdw>
              </a:effectLst>
            </a:endParaRPr>
          </a:p>
        </p:txBody>
      </p:sp>
      <p:sp>
        <p:nvSpPr>
          <p:cNvPr id="40" name="Rectangle 34"/>
          <p:cNvSpPr>
            <a:spLocks noChangeArrowheads="1"/>
          </p:cNvSpPr>
          <p:nvPr/>
        </p:nvSpPr>
        <p:spPr bwMode="auto">
          <a:xfrm>
            <a:off x="5715000" y="1143000"/>
            <a:ext cx="3440428" cy="653383"/>
          </a:xfrm>
          <a:prstGeom prst="rect">
            <a:avLst/>
          </a:prstGeom>
          <a:noFill/>
          <a:ln w="9525">
            <a:noFill/>
            <a:miter lim="800000"/>
            <a:headEnd/>
            <a:tailEnd/>
          </a:ln>
        </p:spPr>
        <p:txBody>
          <a:bodyPr wrap="none" lIns="100012" tIns="49212" rIns="100012" bIns="49212">
            <a:spAutoFit/>
          </a:bodyPr>
          <a:lstStyle/>
          <a:p>
            <a:pPr algn="ctr" defTabSz="912813" eaLnBrk="0" hangingPunct="0">
              <a:defRPr/>
            </a:pPr>
            <a:r>
              <a:rPr lang="en-US" sz="2000" b="1" dirty="0" smtClean="0"/>
              <a:t>3. Task: Cluster Webpages</a:t>
            </a:r>
          </a:p>
          <a:p>
            <a:pPr algn="ctr" defTabSz="912813" eaLnBrk="0" hangingPunct="0">
              <a:defRPr/>
            </a:pPr>
            <a:r>
              <a:rPr lang="en-US" sz="1600" dirty="0" smtClean="0"/>
              <a:t>(A cluster per person)</a:t>
            </a:r>
            <a:endParaRPr lang="en-US" sz="1600" u="sng" dirty="0"/>
          </a:p>
        </p:txBody>
      </p:sp>
      <p:sp>
        <p:nvSpPr>
          <p:cNvPr id="41" name="Rectangle 20"/>
          <p:cNvSpPr>
            <a:spLocks noChangeArrowheads="1"/>
          </p:cNvSpPr>
          <p:nvPr/>
        </p:nvSpPr>
        <p:spPr bwMode="auto">
          <a:xfrm>
            <a:off x="7696200" y="3733800"/>
            <a:ext cx="1042988" cy="1524000"/>
          </a:xfrm>
          <a:prstGeom prst="rect">
            <a:avLst/>
          </a:prstGeom>
          <a:solidFill>
            <a:srgbClr val="DDDDDD"/>
          </a:solidFill>
          <a:ln w="9525">
            <a:solidFill>
              <a:schemeClr val="bg2"/>
            </a:solidFill>
            <a:miter lim="800000"/>
            <a:headEnd/>
            <a:tailEnd/>
          </a:ln>
          <a:effectLst>
            <a:outerShdw blurRad="50800" dist="38100" dir="2700000" algn="tl" rotWithShape="0">
              <a:prstClr val="black">
                <a:alpha val="40000"/>
              </a:prstClr>
            </a:outerShdw>
          </a:effectLst>
        </p:spPr>
        <p:txBody>
          <a:bodyPr wrap="none" anchor="ctr"/>
          <a:lstStyle/>
          <a:p>
            <a:pPr eaLnBrk="0" hangingPunct="0">
              <a:defRPr/>
            </a:pPr>
            <a:endParaRPr lang="en-US">
              <a:effectLst>
                <a:outerShdw blurRad="38100" dist="38100" dir="2700000" algn="tl">
                  <a:srgbClr val="000000">
                    <a:alpha val="43137"/>
                  </a:srgbClr>
                </a:outerShdw>
              </a:effectLst>
            </a:endParaRPr>
          </a:p>
        </p:txBody>
      </p:sp>
      <p:pic>
        <p:nvPicPr>
          <p:cNvPr id="42" name="Picture 21" descr="BD18200_"/>
          <p:cNvPicPr>
            <a:picLocks noChangeAspect="1" noChangeArrowheads="1"/>
          </p:cNvPicPr>
          <p:nvPr/>
        </p:nvPicPr>
        <p:blipFill>
          <a:blip r:embed="rId3"/>
          <a:srcRect/>
          <a:stretch>
            <a:fillRect/>
          </a:stretch>
        </p:blipFill>
        <p:spPr bwMode="auto">
          <a:xfrm>
            <a:off x="7824788" y="3886200"/>
            <a:ext cx="649287" cy="838200"/>
          </a:xfrm>
          <a:prstGeom prst="rect">
            <a:avLst/>
          </a:prstGeom>
          <a:noFill/>
          <a:ln w="9525">
            <a:noFill/>
            <a:miter lim="800000"/>
            <a:headEnd/>
            <a:tailEnd/>
          </a:ln>
        </p:spPr>
      </p:pic>
      <p:pic>
        <p:nvPicPr>
          <p:cNvPr id="43" name="Picture 22" descr="BD18200_"/>
          <p:cNvPicPr>
            <a:picLocks noChangeAspect="1" noChangeArrowheads="1"/>
          </p:cNvPicPr>
          <p:nvPr/>
        </p:nvPicPr>
        <p:blipFill>
          <a:blip r:embed="rId3"/>
          <a:srcRect/>
          <a:stretch>
            <a:fillRect/>
          </a:stretch>
        </p:blipFill>
        <p:spPr bwMode="auto">
          <a:xfrm>
            <a:off x="7900988" y="3962400"/>
            <a:ext cx="649287" cy="838200"/>
          </a:xfrm>
          <a:prstGeom prst="rect">
            <a:avLst/>
          </a:prstGeom>
          <a:noFill/>
          <a:ln w="9525">
            <a:noFill/>
            <a:miter lim="800000"/>
            <a:headEnd/>
            <a:tailEnd/>
          </a:ln>
        </p:spPr>
      </p:pic>
      <p:sp>
        <p:nvSpPr>
          <p:cNvPr id="44" name="Text Box 29"/>
          <p:cNvSpPr txBox="1">
            <a:spLocks noChangeArrowheads="1"/>
          </p:cNvSpPr>
          <p:nvPr/>
        </p:nvSpPr>
        <p:spPr bwMode="auto">
          <a:xfrm>
            <a:off x="7620000" y="4860925"/>
            <a:ext cx="1166812" cy="400110"/>
          </a:xfrm>
          <a:prstGeom prst="rect">
            <a:avLst/>
          </a:prstGeom>
          <a:noFill/>
          <a:ln w="9525">
            <a:noFill/>
            <a:miter lim="800000"/>
            <a:headEnd/>
            <a:tailEnd/>
          </a:ln>
        </p:spPr>
        <p:txBody>
          <a:bodyPr wrap="square">
            <a:spAutoFit/>
          </a:bodyPr>
          <a:lstStyle/>
          <a:p>
            <a:pPr algn="ctr" eaLnBrk="0" hangingPunct="0">
              <a:spcBef>
                <a:spcPct val="50000"/>
              </a:spcBef>
              <a:defRPr/>
            </a:pPr>
            <a:r>
              <a:rPr lang="en-US" sz="2000" dirty="0" smtClean="0">
                <a:latin typeface="Times New Roman" pitchFamily="18" charset="0"/>
              </a:rPr>
              <a:t>Person N</a:t>
            </a:r>
            <a:endParaRPr lang="en-US" sz="2000" dirty="0">
              <a:latin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4"/>
          <p:cNvSpPr>
            <a:spLocks noGrp="1" noChangeArrowheads="1"/>
          </p:cNvSpPr>
          <p:nvPr>
            <p:ph type="title"/>
          </p:nvPr>
        </p:nvSpPr>
        <p:spPr/>
        <p:txBody>
          <a:bodyPr/>
          <a:lstStyle/>
          <a:p>
            <a:pPr eaLnBrk="1" hangingPunct="1">
              <a:defRPr/>
            </a:pPr>
            <a:r>
              <a:rPr lang="en-US" sz="2400" dirty="0" smtClean="0"/>
              <a:t>Recall  that…</a:t>
            </a:r>
          </a:p>
        </p:txBody>
      </p:sp>
      <p:graphicFrame>
        <p:nvGraphicFramePr>
          <p:cNvPr id="2050" name="Object 5"/>
          <p:cNvGraphicFramePr>
            <a:graphicFrameLocks noGrp="1" noChangeAspect="1"/>
          </p:cNvGraphicFramePr>
          <p:nvPr>
            <p:ph sz="half" idx="1"/>
          </p:nvPr>
        </p:nvGraphicFramePr>
        <p:xfrm>
          <a:off x="798513" y="1492250"/>
          <a:ext cx="3125787" cy="4557713"/>
        </p:xfrm>
        <a:graphic>
          <a:graphicData uri="http://schemas.openxmlformats.org/presentationml/2006/ole">
            <mc:AlternateContent xmlns:mc="http://schemas.openxmlformats.org/markup-compatibility/2006">
              <mc:Choice xmlns:v="urn:schemas-microsoft-com:vml" Requires="v">
                <p:oleObj spid="_x0000_s103316" name="Visio" r:id="rId3" imgW="3125658" imgH="4557688" progId="Visio.Drawing.11">
                  <p:embed/>
                </p:oleObj>
              </mc:Choice>
              <mc:Fallback>
                <p:oleObj name="Visio" r:id="rId3" imgW="3125658" imgH="4557688"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513" y="1492250"/>
                        <a:ext cx="3125787" cy="4557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6"/>
          <p:cNvGraphicFramePr>
            <a:graphicFrameLocks noGrp="1" noChangeAspect="1"/>
          </p:cNvGraphicFramePr>
          <p:nvPr>
            <p:ph sz="quarter" idx="2"/>
          </p:nvPr>
        </p:nvGraphicFramePr>
        <p:xfrm>
          <a:off x="688975" y="2819400"/>
          <a:ext cx="3349625" cy="3048000"/>
        </p:xfrm>
        <a:graphic>
          <a:graphicData uri="http://schemas.openxmlformats.org/presentationml/2006/ole">
            <mc:AlternateContent xmlns:mc="http://schemas.openxmlformats.org/markup-compatibility/2006">
              <mc:Choice xmlns:v="urn:schemas-microsoft-com:vml" Requires="v">
                <p:oleObj spid="_x0000_s103317" name="Visio" r:id="rId5" imgW="1940913" imgH="1767575" progId="Visio.Drawing.11">
                  <p:embed/>
                </p:oleObj>
              </mc:Choice>
              <mc:Fallback>
                <p:oleObj name="Visio" r:id="rId5" imgW="1940913" imgH="1767575" progId="Visio.Drawing.11">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975" y="2819400"/>
                        <a:ext cx="3349625" cy="3048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6" name="Slide Number Placeholder 7"/>
          <p:cNvSpPr>
            <a:spLocks noGrp="1"/>
          </p:cNvSpPr>
          <p:nvPr>
            <p:ph type="sldNum" sz="quarter" idx="12"/>
          </p:nvPr>
        </p:nvSpPr>
        <p:spPr>
          <a:xfrm>
            <a:off x="7696200" y="7543800"/>
            <a:ext cx="1371600" cy="228600"/>
          </a:xfrm>
        </p:spPr>
        <p:txBody>
          <a:bodyPr/>
          <a:lstStyle/>
          <a:p>
            <a:pPr defTabSz="841375">
              <a:defRPr/>
            </a:pPr>
            <a:fld id="{9EE4C47F-F52E-487B-8318-63351AFA10B1}" type="slidenum">
              <a:rPr lang="en-US" altLang="en-US">
                <a:effectLst>
                  <a:outerShdw blurRad="38100" dist="38100" dir="2700000" algn="tl">
                    <a:srgbClr val="000000">
                      <a:alpha val="43137"/>
                    </a:srgbClr>
                  </a:outerShdw>
                </a:effectLst>
              </a:rPr>
              <a:pPr defTabSz="841375">
                <a:defRPr/>
              </a:pPr>
              <a:t>68</a:t>
            </a:fld>
            <a:endParaRPr lang="en-US" altLang="en-US">
              <a:effectLst>
                <a:outerShdw blurRad="38100" dist="38100" dir="2700000" algn="tl">
                  <a:srgbClr val="000000">
                    <a:alpha val="43137"/>
                  </a:srgbClr>
                </a:outerShdw>
              </a:effectLst>
            </a:endParaRPr>
          </a:p>
        </p:txBody>
      </p:sp>
      <p:sp>
        <p:nvSpPr>
          <p:cNvPr id="3077" name="Rectangle 2"/>
          <p:cNvSpPr>
            <a:spLocks noChangeArrowheads="1"/>
          </p:cNvSpPr>
          <p:nvPr/>
        </p:nvSpPr>
        <p:spPr bwMode="auto">
          <a:xfrm>
            <a:off x="76200" y="990600"/>
            <a:ext cx="4419600" cy="57150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lIns="100012" tIns="49212" rIns="100012" bIns="49212" anchor="ctr"/>
          <a:lstStyle/>
          <a:p>
            <a:pPr eaLnBrk="0" hangingPunct="0">
              <a:defRPr/>
            </a:pPr>
            <a:endParaRPr lang="en-US">
              <a:effectLst>
                <a:outerShdw blurRad="38100" dist="38100" dir="2700000" algn="tl">
                  <a:srgbClr val="000000">
                    <a:alpha val="43137"/>
                  </a:srgbClr>
                </a:outerShdw>
              </a:effectLst>
            </a:endParaRPr>
          </a:p>
        </p:txBody>
      </p:sp>
      <p:sp>
        <p:nvSpPr>
          <p:cNvPr id="3078" name="Rectangle 3"/>
          <p:cNvSpPr>
            <a:spLocks noChangeArrowheads="1"/>
          </p:cNvSpPr>
          <p:nvPr/>
        </p:nvSpPr>
        <p:spPr bwMode="auto">
          <a:xfrm>
            <a:off x="4572000" y="990600"/>
            <a:ext cx="4479925" cy="57150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lIns="100012" tIns="49212" rIns="100012" bIns="49212" anchor="ctr"/>
          <a:lstStyle/>
          <a:p>
            <a:pPr eaLnBrk="0" hangingPunct="0">
              <a:defRPr/>
            </a:pPr>
            <a:endParaRPr lang="en-US">
              <a:effectLst>
                <a:outerShdw blurRad="38100" dist="38100" dir="2700000" algn="tl">
                  <a:srgbClr val="000000">
                    <a:alpha val="43137"/>
                  </a:srgbClr>
                </a:outerShdw>
              </a:effectLst>
            </a:endParaRPr>
          </a:p>
        </p:txBody>
      </p:sp>
      <p:sp>
        <p:nvSpPr>
          <p:cNvPr id="3080" name="Rectangle 7"/>
          <p:cNvSpPr>
            <a:spLocks noChangeArrowheads="1"/>
          </p:cNvSpPr>
          <p:nvPr/>
        </p:nvSpPr>
        <p:spPr bwMode="auto">
          <a:xfrm>
            <a:off x="-304800" y="1066800"/>
            <a:ext cx="4724400" cy="4343400"/>
          </a:xfrm>
          <a:prstGeom prst="rect">
            <a:avLst/>
          </a:prstGeom>
          <a:noFill/>
          <a:ln w="9525">
            <a:noFill/>
            <a:miter lim="800000"/>
            <a:headEnd/>
            <a:tailEnd/>
          </a:ln>
        </p:spPr>
        <p:txBody>
          <a:bodyPr lIns="92039" tIns="45289" rIns="92039" bIns="45289"/>
          <a:lstStyle/>
          <a:p>
            <a:pPr marL="341313" indent="-341313" defTabSz="909638">
              <a:spcBef>
                <a:spcPct val="20000"/>
              </a:spcBef>
              <a:buClr>
                <a:schemeClr val="tx1"/>
              </a:buClr>
              <a:buSzPct val="115000"/>
              <a:buFont typeface="Arial" charset="0"/>
              <a:buNone/>
              <a:defRPr/>
            </a:pPr>
            <a:r>
              <a:rPr lang="en-US" sz="2400" b="1" dirty="0">
                <a:solidFill>
                  <a:srgbClr val="0000FF"/>
                </a:solidFill>
                <a:effectLst>
                  <a:outerShdw blurRad="38100" dist="38100" dir="2700000" algn="tl">
                    <a:srgbClr val="000000">
                      <a:alpha val="43137"/>
                    </a:srgbClr>
                  </a:outerShdw>
                </a:effectLst>
              </a:rPr>
              <a:t>     </a:t>
            </a:r>
            <a:r>
              <a:rPr lang="en-US" sz="2800" b="1" dirty="0"/>
              <a:t>Lookup</a:t>
            </a:r>
          </a:p>
          <a:p>
            <a:pPr marL="738188" lvl="1" indent="-284163" defTabSz="909638">
              <a:spcBef>
                <a:spcPct val="20000"/>
              </a:spcBef>
              <a:buClr>
                <a:schemeClr val="tx1"/>
              </a:buClr>
              <a:buSzPct val="100000"/>
              <a:buFont typeface="Arial" charset="0"/>
              <a:buChar char="–"/>
              <a:defRPr/>
            </a:pPr>
            <a:r>
              <a:rPr lang="en-US" sz="2400" dirty="0"/>
              <a:t>List of all objects is given </a:t>
            </a:r>
          </a:p>
          <a:p>
            <a:pPr marL="738188" lvl="1" indent="-284163" defTabSz="909638">
              <a:spcBef>
                <a:spcPct val="20000"/>
              </a:spcBef>
              <a:buClr>
                <a:schemeClr val="tx1"/>
              </a:buClr>
              <a:buSzPct val="100000"/>
              <a:buFont typeface="Arial" charset="0"/>
              <a:buChar char="–"/>
              <a:defRPr/>
            </a:pPr>
            <a:r>
              <a:rPr lang="en-US" sz="2400" dirty="0">
                <a:solidFill>
                  <a:schemeClr val="accent5">
                    <a:lumMod val="50000"/>
                  </a:schemeClr>
                </a:solidFill>
              </a:rPr>
              <a:t>Match</a:t>
            </a:r>
            <a:r>
              <a:rPr lang="en-US" sz="2400" dirty="0"/>
              <a:t> references to objects</a:t>
            </a:r>
          </a:p>
          <a:p>
            <a:pPr marL="341313" indent="-341313" defTabSz="909638">
              <a:buClr>
                <a:schemeClr val="tx1"/>
              </a:buClr>
              <a:buSzPct val="115000"/>
              <a:buFont typeface="Symbol" pitchFamily="18" charset="2"/>
              <a:buChar char="·"/>
              <a:defRPr/>
            </a:pPr>
            <a:endParaRPr lang="en-US" sz="2800" b="1" dirty="0">
              <a:solidFill>
                <a:srgbClr val="000000"/>
              </a:solidFill>
              <a:effectLst>
                <a:outerShdw blurRad="38100" dist="38100" dir="2700000" algn="tl">
                  <a:srgbClr val="000000">
                    <a:alpha val="43137"/>
                  </a:srgbClr>
                </a:outerShdw>
              </a:effectLst>
            </a:endParaRPr>
          </a:p>
        </p:txBody>
      </p:sp>
      <p:sp>
        <p:nvSpPr>
          <p:cNvPr id="3081" name="Rectangle 8"/>
          <p:cNvSpPr>
            <a:spLocks noChangeArrowheads="1"/>
          </p:cNvSpPr>
          <p:nvPr/>
        </p:nvSpPr>
        <p:spPr bwMode="auto">
          <a:xfrm>
            <a:off x="4191000" y="990600"/>
            <a:ext cx="4953000" cy="3886200"/>
          </a:xfrm>
          <a:prstGeom prst="rect">
            <a:avLst/>
          </a:prstGeom>
          <a:noFill/>
          <a:ln w="9525">
            <a:noFill/>
            <a:miter lim="800000"/>
            <a:headEnd/>
            <a:tailEnd/>
          </a:ln>
        </p:spPr>
        <p:txBody>
          <a:bodyPr lIns="92039" tIns="45289" rIns="92039" bIns="45289"/>
          <a:lstStyle/>
          <a:p>
            <a:pPr marL="341313" indent="-341313" defTabSz="909638">
              <a:spcBef>
                <a:spcPct val="20000"/>
              </a:spcBef>
              <a:buClr>
                <a:schemeClr val="tx1"/>
              </a:buClr>
              <a:buSzPct val="115000"/>
              <a:buFont typeface="Arial" charset="0"/>
              <a:buNone/>
              <a:defRPr/>
            </a:pPr>
            <a:r>
              <a:rPr lang="en-US" sz="2400" b="1" dirty="0">
                <a:solidFill>
                  <a:srgbClr val="0000FF"/>
                </a:solidFill>
                <a:effectLst>
                  <a:outerShdw blurRad="38100" dist="38100" dir="2700000" algn="tl">
                    <a:srgbClr val="000000">
                      <a:alpha val="43137"/>
                    </a:srgbClr>
                  </a:outerShdw>
                </a:effectLst>
              </a:rPr>
              <a:t>     </a:t>
            </a:r>
            <a:r>
              <a:rPr lang="en-US" sz="2800" b="1" dirty="0"/>
              <a:t>Grouping</a:t>
            </a:r>
            <a:endParaRPr lang="en-US" sz="2400" b="1" dirty="0"/>
          </a:p>
          <a:p>
            <a:pPr marL="738188" lvl="1" indent="-284163" defTabSz="909638">
              <a:spcBef>
                <a:spcPct val="20000"/>
              </a:spcBef>
              <a:buClr>
                <a:schemeClr val="tx1"/>
              </a:buClr>
              <a:buSzPct val="100000"/>
              <a:buFont typeface="Arial" charset="0"/>
              <a:buChar char="–"/>
              <a:defRPr/>
            </a:pPr>
            <a:r>
              <a:rPr lang="en-US" sz="2400" dirty="0"/>
              <a:t>No list of objects is given </a:t>
            </a:r>
          </a:p>
          <a:p>
            <a:pPr marL="738188" lvl="1" indent="-284163" defTabSz="909638">
              <a:spcBef>
                <a:spcPct val="20000"/>
              </a:spcBef>
              <a:buClr>
                <a:schemeClr val="tx1"/>
              </a:buClr>
              <a:buSzPct val="100000"/>
              <a:buFont typeface="Arial" charset="0"/>
              <a:buChar char="–"/>
              <a:defRPr/>
            </a:pPr>
            <a:r>
              <a:rPr lang="en-US" sz="2400" dirty="0">
                <a:solidFill>
                  <a:schemeClr val="accent5">
                    <a:lumMod val="50000"/>
                  </a:schemeClr>
                </a:solidFill>
              </a:rPr>
              <a:t>Group</a:t>
            </a:r>
            <a:r>
              <a:rPr lang="en-US" sz="2400" dirty="0"/>
              <a:t> references that </a:t>
            </a:r>
            <a:r>
              <a:rPr lang="en-US" sz="2400" dirty="0" err="1">
                <a:solidFill>
                  <a:schemeClr val="accent5">
                    <a:lumMod val="50000"/>
                  </a:schemeClr>
                </a:solidFill>
              </a:rPr>
              <a:t>corefer</a:t>
            </a:r>
            <a:endParaRPr lang="en-US" sz="2400" dirty="0">
              <a:solidFill>
                <a:schemeClr val="accent5">
                  <a:lumMod val="50000"/>
                </a:schemeClr>
              </a:solidFill>
            </a:endParaRPr>
          </a:p>
          <a:p>
            <a:pPr marL="341313" indent="-341313" defTabSz="909638">
              <a:buClr>
                <a:schemeClr val="tx1"/>
              </a:buClr>
              <a:buSzPct val="115000"/>
              <a:buFont typeface="Symbol" pitchFamily="18" charset="2"/>
              <a:buChar char="·"/>
              <a:defRPr/>
            </a:pPr>
            <a:endParaRPr lang="en-US" sz="2800" b="1" dirty="0">
              <a:solidFill>
                <a:srgbClr val="000000"/>
              </a:solidFill>
              <a:effectLst>
                <a:outerShdw blurRad="38100" dist="38100" dir="2700000" algn="tl">
                  <a:srgbClr val="000000">
                    <a:alpha val="43137"/>
                  </a:srgbClr>
                </a:outerShdw>
              </a:effectLst>
            </a:endParaRPr>
          </a:p>
        </p:txBody>
      </p:sp>
      <p:sp>
        <p:nvSpPr>
          <p:cNvPr id="10" name="TextBox 9"/>
          <p:cNvSpPr txBox="1"/>
          <p:nvPr/>
        </p:nvSpPr>
        <p:spPr>
          <a:xfrm>
            <a:off x="5486400" y="6031468"/>
            <a:ext cx="2971800" cy="369332"/>
          </a:xfrm>
          <a:prstGeom prst="rect">
            <a:avLst/>
          </a:prstGeom>
          <a:noFill/>
        </p:spPr>
        <p:txBody>
          <a:bodyPr wrap="square" rtlCol="0">
            <a:spAutoFit/>
          </a:bodyPr>
          <a:lstStyle/>
          <a:p>
            <a:r>
              <a:rPr lang="en-US" dirty="0" smtClean="0"/>
              <a:t>WePS is a grouping task</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4"/>
          <p:cNvSpPr>
            <a:spLocks noGrp="1" noChangeArrowheads="1"/>
          </p:cNvSpPr>
          <p:nvPr>
            <p:ph type="title"/>
          </p:nvPr>
        </p:nvSpPr>
        <p:spPr/>
        <p:txBody>
          <a:bodyPr/>
          <a:lstStyle/>
          <a:p>
            <a:pPr eaLnBrk="1" hangingPunct="1">
              <a:defRPr/>
            </a:pPr>
            <a:r>
              <a:rPr lang="en-US" sz="2400" dirty="0" smtClean="0"/>
              <a:t>User Interface</a:t>
            </a:r>
          </a:p>
        </p:txBody>
      </p:sp>
      <p:sp>
        <p:nvSpPr>
          <p:cNvPr id="3076" name="Slide Number Placeholder 7"/>
          <p:cNvSpPr>
            <a:spLocks noGrp="1"/>
          </p:cNvSpPr>
          <p:nvPr>
            <p:ph type="sldNum" sz="quarter" idx="12"/>
          </p:nvPr>
        </p:nvSpPr>
        <p:spPr>
          <a:xfrm>
            <a:off x="7696200" y="7543800"/>
            <a:ext cx="1371600" cy="228600"/>
          </a:xfrm>
        </p:spPr>
        <p:txBody>
          <a:bodyPr/>
          <a:lstStyle/>
          <a:p>
            <a:pPr defTabSz="841375">
              <a:defRPr/>
            </a:pPr>
            <a:fld id="{9EE4C47F-F52E-487B-8318-63351AFA10B1}" type="slidenum">
              <a:rPr lang="en-US" altLang="en-US">
                <a:effectLst>
                  <a:outerShdw blurRad="38100" dist="38100" dir="2700000" algn="tl">
                    <a:srgbClr val="000000">
                      <a:alpha val="43137"/>
                    </a:srgbClr>
                  </a:outerShdw>
                </a:effectLst>
              </a:rPr>
              <a:pPr defTabSz="841375">
                <a:defRPr/>
              </a:pPr>
              <a:t>69</a:t>
            </a:fld>
            <a:endParaRPr lang="en-US" altLang="en-US">
              <a:effectLst>
                <a:outerShdw blurRad="38100" dist="38100" dir="2700000" algn="tl">
                  <a:srgbClr val="000000">
                    <a:alpha val="43137"/>
                  </a:srgbClr>
                </a:outerShdw>
              </a:effectLst>
            </a:endParaRPr>
          </a:p>
        </p:txBody>
      </p:sp>
      <p:sp>
        <p:nvSpPr>
          <p:cNvPr id="3077" name="Rectangle 2"/>
          <p:cNvSpPr>
            <a:spLocks noChangeArrowheads="1"/>
          </p:cNvSpPr>
          <p:nvPr/>
        </p:nvSpPr>
        <p:spPr bwMode="auto">
          <a:xfrm>
            <a:off x="76200" y="990600"/>
            <a:ext cx="4419600" cy="57150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lIns="100012" tIns="49212" rIns="100012" bIns="49212" anchor="ctr"/>
          <a:lstStyle/>
          <a:p>
            <a:pPr eaLnBrk="0" hangingPunct="0">
              <a:defRPr/>
            </a:pPr>
            <a:endParaRPr lang="en-US">
              <a:effectLst>
                <a:outerShdw blurRad="38100" dist="38100" dir="2700000" algn="tl">
                  <a:srgbClr val="000000">
                    <a:alpha val="43137"/>
                  </a:srgbClr>
                </a:outerShdw>
              </a:effectLst>
            </a:endParaRPr>
          </a:p>
        </p:txBody>
      </p:sp>
      <p:sp>
        <p:nvSpPr>
          <p:cNvPr id="3078" name="Rectangle 3"/>
          <p:cNvSpPr>
            <a:spLocks noChangeArrowheads="1"/>
          </p:cNvSpPr>
          <p:nvPr/>
        </p:nvSpPr>
        <p:spPr bwMode="auto">
          <a:xfrm>
            <a:off x="4572000" y="990600"/>
            <a:ext cx="4479925" cy="57150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lIns="100012" tIns="49212" rIns="100012" bIns="49212" anchor="ctr"/>
          <a:lstStyle/>
          <a:p>
            <a:pPr eaLnBrk="0" hangingPunct="0">
              <a:defRPr/>
            </a:pPr>
            <a:endParaRPr lang="en-US">
              <a:effectLst>
                <a:outerShdw blurRad="38100" dist="38100" dir="2700000" algn="tl">
                  <a:srgbClr val="000000">
                    <a:alpha val="43137"/>
                  </a:srgbClr>
                </a:outerShdw>
              </a:effectLst>
            </a:endParaRPr>
          </a:p>
        </p:txBody>
      </p:sp>
      <p:sp>
        <p:nvSpPr>
          <p:cNvPr id="3080" name="Rectangle 7"/>
          <p:cNvSpPr>
            <a:spLocks noChangeArrowheads="1"/>
          </p:cNvSpPr>
          <p:nvPr/>
        </p:nvSpPr>
        <p:spPr bwMode="auto">
          <a:xfrm>
            <a:off x="-304800" y="1066800"/>
            <a:ext cx="4724400" cy="4343400"/>
          </a:xfrm>
          <a:prstGeom prst="rect">
            <a:avLst/>
          </a:prstGeom>
          <a:noFill/>
          <a:ln w="9525">
            <a:noFill/>
            <a:miter lim="800000"/>
            <a:headEnd/>
            <a:tailEnd/>
          </a:ln>
        </p:spPr>
        <p:txBody>
          <a:bodyPr lIns="92039" tIns="45289" rIns="92039" bIns="45289"/>
          <a:lstStyle/>
          <a:p>
            <a:pPr marL="341313" indent="-341313" defTabSz="909638">
              <a:spcBef>
                <a:spcPct val="20000"/>
              </a:spcBef>
              <a:buClr>
                <a:schemeClr val="tx1"/>
              </a:buClr>
              <a:buSzPct val="115000"/>
              <a:buFont typeface="Arial" charset="0"/>
              <a:buNone/>
              <a:defRPr/>
            </a:pPr>
            <a:r>
              <a:rPr lang="en-US" sz="2400" b="1" dirty="0" smtClean="0">
                <a:solidFill>
                  <a:srgbClr val="0000FF"/>
                </a:solidFill>
                <a:effectLst>
                  <a:outerShdw blurRad="38100" dist="38100" dir="2700000" algn="tl">
                    <a:srgbClr val="000000">
                      <a:alpha val="43137"/>
                    </a:srgbClr>
                  </a:outerShdw>
                </a:effectLst>
              </a:rPr>
              <a:t>     </a:t>
            </a:r>
            <a:r>
              <a:rPr lang="en-US" sz="2800" b="1" dirty="0" smtClean="0"/>
              <a:t>User Input</a:t>
            </a:r>
            <a:endParaRPr lang="en-US" sz="2800" b="1" dirty="0"/>
          </a:p>
          <a:p>
            <a:pPr marL="738188" lvl="1" indent="-284163" defTabSz="909638">
              <a:spcBef>
                <a:spcPct val="20000"/>
              </a:spcBef>
              <a:buClr>
                <a:schemeClr val="tx1"/>
              </a:buClr>
              <a:buSzPct val="100000"/>
              <a:buFont typeface="Arial" charset="0"/>
              <a:buChar char="–"/>
              <a:defRPr/>
            </a:pPr>
            <a:endParaRPr lang="en-US" sz="2400" dirty="0" smtClean="0"/>
          </a:p>
          <a:p>
            <a:pPr marL="341313" indent="-341313" defTabSz="909638">
              <a:buClr>
                <a:schemeClr val="tx1"/>
              </a:buClr>
              <a:buSzPct val="115000"/>
              <a:buFont typeface="Symbol" pitchFamily="18" charset="2"/>
              <a:buChar char="·"/>
              <a:defRPr/>
            </a:pPr>
            <a:endParaRPr lang="en-US" sz="2800" b="1" dirty="0">
              <a:solidFill>
                <a:srgbClr val="000000"/>
              </a:solidFill>
              <a:effectLst>
                <a:outerShdw blurRad="38100" dist="38100" dir="2700000" algn="tl">
                  <a:srgbClr val="000000">
                    <a:alpha val="43137"/>
                  </a:srgbClr>
                </a:outerShdw>
              </a:effectLst>
            </a:endParaRPr>
          </a:p>
        </p:txBody>
      </p:sp>
      <p:sp>
        <p:nvSpPr>
          <p:cNvPr id="3081" name="Rectangle 8"/>
          <p:cNvSpPr>
            <a:spLocks noChangeArrowheads="1"/>
          </p:cNvSpPr>
          <p:nvPr/>
        </p:nvSpPr>
        <p:spPr bwMode="auto">
          <a:xfrm>
            <a:off x="4191000" y="990600"/>
            <a:ext cx="4953000" cy="3886200"/>
          </a:xfrm>
          <a:prstGeom prst="rect">
            <a:avLst/>
          </a:prstGeom>
          <a:noFill/>
          <a:ln w="9525">
            <a:noFill/>
            <a:miter lim="800000"/>
            <a:headEnd/>
            <a:tailEnd/>
          </a:ln>
        </p:spPr>
        <p:txBody>
          <a:bodyPr lIns="92039" tIns="45289" rIns="92039" bIns="45289"/>
          <a:lstStyle/>
          <a:p>
            <a:pPr marL="341313" indent="-341313" defTabSz="909638">
              <a:spcBef>
                <a:spcPct val="20000"/>
              </a:spcBef>
              <a:buClr>
                <a:schemeClr val="tx1"/>
              </a:buClr>
              <a:buSzPct val="115000"/>
              <a:buFont typeface="Arial" charset="0"/>
              <a:buNone/>
              <a:defRPr/>
            </a:pPr>
            <a:r>
              <a:rPr lang="en-US" sz="2400" b="1" dirty="0">
                <a:solidFill>
                  <a:srgbClr val="0000FF"/>
                </a:solidFill>
                <a:effectLst>
                  <a:outerShdw blurRad="38100" dist="38100" dir="2700000" algn="tl">
                    <a:srgbClr val="000000">
                      <a:alpha val="43137"/>
                    </a:srgbClr>
                  </a:outerShdw>
                </a:effectLst>
              </a:rPr>
              <a:t>     </a:t>
            </a:r>
            <a:r>
              <a:rPr lang="en-US" sz="2800" b="1" dirty="0" smtClean="0"/>
              <a:t>Results</a:t>
            </a:r>
            <a:endParaRPr lang="en-US" sz="2400" b="1" dirty="0"/>
          </a:p>
          <a:p>
            <a:pPr marL="738188" lvl="1" indent="-284163" defTabSz="909638">
              <a:spcBef>
                <a:spcPct val="20000"/>
              </a:spcBef>
              <a:buClr>
                <a:schemeClr val="tx1"/>
              </a:buClr>
              <a:buSzPct val="100000"/>
              <a:buFont typeface="Arial" charset="0"/>
              <a:buChar char="–"/>
              <a:defRPr/>
            </a:pPr>
            <a:endParaRPr lang="en-US" sz="2400" dirty="0" smtClean="0">
              <a:solidFill>
                <a:schemeClr val="accent5">
                  <a:lumMod val="50000"/>
                </a:schemeClr>
              </a:solidFill>
            </a:endParaRPr>
          </a:p>
          <a:p>
            <a:pPr marL="341313" indent="-341313" defTabSz="909638">
              <a:buClr>
                <a:schemeClr val="tx1"/>
              </a:buClr>
              <a:buSzPct val="115000"/>
              <a:buFont typeface="Symbol" pitchFamily="18" charset="2"/>
              <a:buChar char="·"/>
              <a:defRPr/>
            </a:pPr>
            <a:endParaRPr lang="en-US" sz="2800" b="1" dirty="0">
              <a:solidFill>
                <a:srgbClr val="000000"/>
              </a:solidFill>
              <a:effectLst>
                <a:outerShdw blurRad="38100" dist="38100" dir="2700000" algn="tl">
                  <a:srgbClr val="000000">
                    <a:alpha val="43137"/>
                  </a:srgbClr>
                </a:outerShdw>
              </a:effectLst>
            </a:endParaRPr>
          </a:p>
        </p:txBody>
      </p:sp>
      <p:pic>
        <p:nvPicPr>
          <p:cNvPr id="1269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3233" y="1771396"/>
            <a:ext cx="3857458" cy="368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9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71396"/>
            <a:ext cx="3857458" cy="368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pPr eaLnBrk="1" hangingPunct="1">
              <a:defRPr/>
            </a:pPr>
            <a:r>
              <a:rPr lang="en-US" dirty="0" smtClean="0"/>
              <a:t>Tentative List of Publications</a:t>
            </a:r>
          </a:p>
        </p:txBody>
      </p:sp>
      <p:sp>
        <p:nvSpPr>
          <p:cNvPr id="12291" name="Slide Number Placeholder 5"/>
          <p:cNvSpPr>
            <a:spLocks noGrp="1"/>
          </p:cNvSpPr>
          <p:nvPr>
            <p:ph type="sldNum" sz="quarter" idx="12"/>
          </p:nvPr>
        </p:nvSpPr>
        <p:spPr>
          <a:noFill/>
        </p:spPr>
        <p:txBody>
          <a:bodyPr/>
          <a:lstStyle/>
          <a:p>
            <a:pPr defTabSz="841375"/>
            <a:fld id="{7131EF6E-0521-49B8-943C-D684EBD16F3A}" type="slidenum">
              <a:rPr lang="en-US" altLang="en-US" smtClean="0"/>
              <a:pPr defTabSz="841375"/>
              <a:t>7</a:t>
            </a:fld>
            <a:endParaRPr lang="en-US" altLang="en-US" smtClean="0"/>
          </a:p>
        </p:txBody>
      </p:sp>
      <p:pic>
        <p:nvPicPr>
          <p:cNvPr id="4" name="Picture 3" descr="Screen Shot 2013-03-31 at 21.37.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35" y="1066800"/>
            <a:ext cx="9144000" cy="5230261"/>
          </a:xfrm>
          <a:prstGeom prst="rect">
            <a:avLst/>
          </a:prstGeom>
        </p:spPr>
      </p:pic>
    </p:spTree>
    <p:extLst>
      <p:ext uri="{BB962C8B-B14F-4D97-AF65-F5344CB8AC3E}">
        <p14:creationId xmlns:p14="http://schemas.microsoft.com/office/powerpoint/2010/main" val="2872195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ounded Rectangle 68"/>
          <p:cNvSpPr/>
          <p:nvPr/>
        </p:nvSpPr>
        <p:spPr bwMode="auto">
          <a:xfrm>
            <a:off x="1744662" y="5018134"/>
            <a:ext cx="1219200" cy="1066800"/>
          </a:xfrm>
          <a:prstGeom prst="roundRect">
            <a:avLst/>
          </a:prstGeom>
          <a:solidFill>
            <a:srgbClr val="79FFB6"/>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01600" prst="riblet"/>
          </a:sp3d>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mn-lt"/>
            </a:endParaRPr>
          </a:p>
        </p:txBody>
      </p:sp>
      <p:sp>
        <p:nvSpPr>
          <p:cNvPr id="431106" name="Rectangle 2"/>
          <p:cNvSpPr>
            <a:spLocks noGrp="1" noChangeArrowheads="1"/>
          </p:cNvSpPr>
          <p:nvPr>
            <p:ph type="title"/>
          </p:nvPr>
        </p:nvSpPr>
        <p:spPr/>
        <p:txBody>
          <a:bodyPr/>
          <a:lstStyle/>
          <a:p>
            <a:pPr eaLnBrk="1" hangingPunct="1">
              <a:defRPr/>
            </a:pPr>
            <a:r>
              <a:rPr lang="en-US" dirty="0" smtClean="0"/>
              <a:t>System Architecture</a:t>
            </a:r>
          </a:p>
        </p:txBody>
      </p:sp>
      <p:sp>
        <p:nvSpPr>
          <p:cNvPr id="22530" name="Slide Number Placeholder 5"/>
          <p:cNvSpPr>
            <a:spLocks noGrp="1"/>
          </p:cNvSpPr>
          <p:nvPr>
            <p:ph type="sldNum" sz="quarter" idx="12"/>
          </p:nvPr>
        </p:nvSpPr>
        <p:spPr>
          <a:noFill/>
        </p:spPr>
        <p:txBody>
          <a:bodyPr/>
          <a:lstStyle/>
          <a:p>
            <a:pPr defTabSz="841375"/>
            <a:fld id="{50989DAE-B497-4F89-A941-5ED9D77EBBFF}" type="slidenum">
              <a:rPr lang="en-US" altLang="en-US" smtClean="0">
                <a:latin typeface="+mn-lt"/>
              </a:rPr>
              <a:pPr defTabSz="841375"/>
              <a:t>70</a:t>
            </a:fld>
            <a:endParaRPr lang="en-US" altLang="en-US" smtClean="0">
              <a:latin typeface="+mn-lt"/>
            </a:endParaRPr>
          </a:p>
        </p:txBody>
      </p:sp>
      <p:pic>
        <p:nvPicPr>
          <p:cNvPr id="12" name="Picture 6" descr="BD18200_"/>
          <p:cNvPicPr>
            <a:picLocks noChangeAspect="1" noChangeArrowheads="1"/>
          </p:cNvPicPr>
          <p:nvPr/>
        </p:nvPicPr>
        <p:blipFill>
          <a:blip r:embed="rId2"/>
          <a:srcRect/>
          <a:stretch>
            <a:fillRect/>
          </a:stretch>
        </p:blipFill>
        <p:spPr bwMode="auto">
          <a:xfrm>
            <a:off x="6172201" y="1427944"/>
            <a:ext cx="456017" cy="636464"/>
          </a:xfrm>
          <a:prstGeom prst="rect">
            <a:avLst/>
          </a:prstGeom>
          <a:noFill/>
        </p:spPr>
      </p:pic>
      <p:pic>
        <p:nvPicPr>
          <p:cNvPr id="13" name="Picture 7" descr="BD18200_"/>
          <p:cNvPicPr>
            <a:picLocks noChangeAspect="1" noChangeArrowheads="1"/>
          </p:cNvPicPr>
          <p:nvPr/>
        </p:nvPicPr>
        <p:blipFill>
          <a:blip r:embed="rId2"/>
          <a:srcRect/>
          <a:stretch>
            <a:fillRect/>
          </a:stretch>
        </p:blipFill>
        <p:spPr bwMode="auto">
          <a:xfrm>
            <a:off x="6278839" y="1542983"/>
            <a:ext cx="456017" cy="636464"/>
          </a:xfrm>
          <a:prstGeom prst="rect">
            <a:avLst/>
          </a:prstGeom>
          <a:noFill/>
        </p:spPr>
      </p:pic>
      <p:pic>
        <p:nvPicPr>
          <p:cNvPr id="14" name="Picture 8" descr="BD18200_"/>
          <p:cNvPicPr>
            <a:picLocks noChangeAspect="1" noChangeArrowheads="1"/>
          </p:cNvPicPr>
          <p:nvPr/>
        </p:nvPicPr>
        <p:blipFill>
          <a:blip r:embed="rId2"/>
          <a:srcRect/>
          <a:stretch>
            <a:fillRect/>
          </a:stretch>
        </p:blipFill>
        <p:spPr bwMode="auto">
          <a:xfrm>
            <a:off x="6385477" y="1659272"/>
            <a:ext cx="457421" cy="636464"/>
          </a:xfrm>
          <a:prstGeom prst="rect">
            <a:avLst/>
          </a:prstGeom>
          <a:noFill/>
        </p:spPr>
      </p:pic>
      <p:pic>
        <p:nvPicPr>
          <p:cNvPr id="15" name="Picture 9" descr="BD18200_"/>
          <p:cNvPicPr>
            <a:picLocks noChangeAspect="1" noChangeArrowheads="1"/>
          </p:cNvPicPr>
          <p:nvPr/>
        </p:nvPicPr>
        <p:blipFill>
          <a:blip r:embed="rId2"/>
          <a:srcRect/>
          <a:stretch>
            <a:fillRect/>
          </a:stretch>
        </p:blipFill>
        <p:spPr bwMode="auto">
          <a:xfrm>
            <a:off x="6493518" y="1774310"/>
            <a:ext cx="456017" cy="636464"/>
          </a:xfrm>
          <a:prstGeom prst="rect">
            <a:avLst/>
          </a:prstGeom>
          <a:noFill/>
        </p:spPr>
      </p:pic>
      <p:pic>
        <p:nvPicPr>
          <p:cNvPr id="16" name="Picture 10" descr="BD18200_"/>
          <p:cNvPicPr>
            <a:picLocks noChangeAspect="1" noChangeArrowheads="1"/>
          </p:cNvPicPr>
          <p:nvPr/>
        </p:nvPicPr>
        <p:blipFill>
          <a:blip r:embed="rId2"/>
          <a:srcRect/>
          <a:stretch>
            <a:fillRect/>
          </a:stretch>
        </p:blipFill>
        <p:spPr bwMode="auto">
          <a:xfrm>
            <a:off x="6600156" y="1890600"/>
            <a:ext cx="457421" cy="636464"/>
          </a:xfrm>
          <a:prstGeom prst="rect">
            <a:avLst/>
          </a:prstGeom>
          <a:noFill/>
        </p:spPr>
      </p:pic>
      <p:sp>
        <p:nvSpPr>
          <p:cNvPr id="17" name="Rectangle 15"/>
          <p:cNvSpPr>
            <a:spLocks noChangeArrowheads="1"/>
          </p:cNvSpPr>
          <p:nvPr/>
        </p:nvSpPr>
        <p:spPr bwMode="auto">
          <a:xfrm>
            <a:off x="6761515" y="1295400"/>
            <a:ext cx="1087085" cy="530272"/>
          </a:xfrm>
          <a:prstGeom prst="rect">
            <a:avLst/>
          </a:prstGeom>
          <a:noFill/>
          <a:ln w="9525">
            <a:noFill/>
            <a:miter lim="800000"/>
            <a:headEnd/>
            <a:tailEnd/>
          </a:ln>
          <a:effectLst/>
        </p:spPr>
        <p:txBody>
          <a:bodyPr wrap="square" lIns="100012" tIns="49212" rIns="100012" bIns="49212">
            <a:spAutoFit/>
          </a:bodyPr>
          <a:lstStyle/>
          <a:p>
            <a:pPr defTabSz="912813" eaLnBrk="0" hangingPunct="0">
              <a:buFontTx/>
              <a:buNone/>
            </a:pPr>
            <a:r>
              <a:rPr lang="en-US" sz="1400" b="1" i="1" dirty="0">
                <a:latin typeface="+mn-lt"/>
              </a:rPr>
              <a:t>Top-K Webpages</a:t>
            </a:r>
          </a:p>
        </p:txBody>
      </p:sp>
      <p:pic>
        <p:nvPicPr>
          <p:cNvPr id="24" name="Picture 35" descr="j0292020"/>
          <p:cNvPicPr>
            <a:picLocks noChangeAspect="1" noChangeArrowheads="1"/>
          </p:cNvPicPr>
          <p:nvPr/>
        </p:nvPicPr>
        <p:blipFill>
          <a:blip r:embed="rId3"/>
          <a:srcRect/>
          <a:stretch>
            <a:fillRect/>
          </a:stretch>
        </p:blipFill>
        <p:spPr bwMode="auto">
          <a:xfrm>
            <a:off x="2022001" y="1524454"/>
            <a:ext cx="963951" cy="989082"/>
          </a:xfrm>
          <a:prstGeom prst="rect">
            <a:avLst/>
          </a:prstGeom>
          <a:noFill/>
        </p:spPr>
      </p:pic>
      <p:sp>
        <p:nvSpPr>
          <p:cNvPr id="27" name="Rectangle 41"/>
          <p:cNvSpPr>
            <a:spLocks noChangeArrowheads="1"/>
          </p:cNvSpPr>
          <p:nvPr/>
        </p:nvSpPr>
        <p:spPr bwMode="auto">
          <a:xfrm>
            <a:off x="6476880" y="4770202"/>
            <a:ext cx="509336" cy="736497"/>
          </a:xfrm>
          <a:prstGeom prst="rect">
            <a:avLst/>
          </a:prstGeom>
          <a:solidFill>
            <a:srgbClr val="DDDDDD"/>
          </a:solidFill>
          <a:ln w="9525">
            <a:solidFill>
              <a:schemeClr val="bg2"/>
            </a:solidFill>
            <a:miter lim="800000"/>
            <a:headEnd/>
            <a:tailEnd/>
          </a:ln>
          <a:effectLst/>
        </p:spPr>
        <p:txBody>
          <a:bodyPr wrap="none" anchor="ctr"/>
          <a:lstStyle/>
          <a:p>
            <a:endParaRPr lang="en-US" sz="1600">
              <a:latin typeface="+mn-lt"/>
            </a:endParaRPr>
          </a:p>
        </p:txBody>
      </p:sp>
      <p:pic>
        <p:nvPicPr>
          <p:cNvPr id="28" name="Picture 42" descr="BD18200_"/>
          <p:cNvPicPr>
            <a:picLocks noChangeAspect="1" noChangeArrowheads="1"/>
          </p:cNvPicPr>
          <p:nvPr/>
        </p:nvPicPr>
        <p:blipFill>
          <a:blip r:embed="rId2"/>
          <a:srcRect/>
          <a:stretch>
            <a:fillRect/>
          </a:stretch>
        </p:blipFill>
        <p:spPr bwMode="auto">
          <a:xfrm>
            <a:off x="6499330" y="4770202"/>
            <a:ext cx="325526" cy="405136"/>
          </a:xfrm>
          <a:prstGeom prst="rect">
            <a:avLst/>
          </a:prstGeom>
          <a:noFill/>
        </p:spPr>
      </p:pic>
      <p:pic>
        <p:nvPicPr>
          <p:cNvPr id="29" name="Picture 43" descr="BD18200_"/>
          <p:cNvPicPr>
            <a:picLocks noChangeAspect="1" noChangeArrowheads="1"/>
          </p:cNvPicPr>
          <p:nvPr/>
        </p:nvPicPr>
        <p:blipFill>
          <a:blip r:embed="rId2"/>
          <a:srcRect/>
          <a:stretch>
            <a:fillRect/>
          </a:stretch>
        </p:blipFill>
        <p:spPr bwMode="auto">
          <a:xfrm>
            <a:off x="6549842" y="4817718"/>
            <a:ext cx="324123" cy="406386"/>
          </a:xfrm>
          <a:prstGeom prst="rect">
            <a:avLst/>
          </a:prstGeom>
          <a:noFill/>
        </p:spPr>
      </p:pic>
      <p:pic>
        <p:nvPicPr>
          <p:cNvPr id="30" name="Picture 44" descr="BD18200_"/>
          <p:cNvPicPr>
            <a:picLocks noChangeAspect="1" noChangeArrowheads="1"/>
          </p:cNvPicPr>
          <p:nvPr/>
        </p:nvPicPr>
        <p:blipFill>
          <a:blip r:embed="rId2"/>
          <a:srcRect/>
          <a:stretch>
            <a:fillRect/>
          </a:stretch>
        </p:blipFill>
        <p:spPr bwMode="auto">
          <a:xfrm>
            <a:off x="6598952" y="4866484"/>
            <a:ext cx="324123" cy="405136"/>
          </a:xfrm>
          <a:prstGeom prst="rect">
            <a:avLst/>
          </a:prstGeom>
          <a:noFill/>
        </p:spPr>
      </p:pic>
      <p:sp>
        <p:nvSpPr>
          <p:cNvPr id="31" name="Rectangle 45"/>
          <p:cNvSpPr>
            <a:spLocks noChangeArrowheads="1"/>
          </p:cNvSpPr>
          <p:nvPr/>
        </p:nvSpPr>
        <p:spPr bwMode="auto">
          <a:xfrm>
            <a:off x="7150382" y="4770202"/>
            <a:ext cx="509336" cy="736497"/>
          </a:xfrm>
          <a:prstGeom prst="rect">
            <a:avLst/>
          </a:prstGeom>
          <a:solidFill>
            <a:srgbClr val="DDDDDD"/>
          </a:solidFill>
          <a:ln w="9525">
            <a:solidFill>
              <a:schemeClr val="bg2"/>
            </a:solidFill>
            <a:miter lim="800000"/>
            <a:headEnd/>
            <a:tailEnd/>
          </a:ln>
          <a:effectLst/>
        </p:spPr>
        <p:txBody>
          <a:bodyPr wrap="none" anchor="ctr"/>
          <a:lstStyle/>
          <a:p>
            <a:endParaRPr lang="en-US" sz="1600">
              <a:latin typeface="+mn-lt"/>
            </a:endParaRPr>
          </a:p>
        </p:txBody>
      </p:sp>
      <p:pic>
        <p:nvPicPr>
          <p:cNvPr id="32" name="Picture 46" descr="BD18200_"/>
          <p:cNvPicPr>
            <a:picLocks noChangeAspect="1" noChangeArrowheads="1"/>
          </p:cNvPicPr>
          <p:nvPr/>
        </p:nvPicPr>
        <p:blipFill>
          <a:blip r:embed="rId2"/>
          <a:srcRect/>
          <a:stretch>
            <a:fillRect/>
          </a:stretch>
        </p:blipFill>
        <p:spPr bwMode="auto">
          <a:xfrm>
            <a:off x="7150382" y="4770202"/>
            <a:ext cx="324123" cy="405136"/>
          </a:xfrm>
          <a:prstGeom prst="rect">
            <a:avLst/>
          </a:prstGeom>
          <a:noFill/>
        </p:spPr>
      </p:pic>
      <p:pic>
        <p:nvPicPr>
          <p:cNvPr id="33" name="Picture 47" descr="BD18200_"/>
          <p:cNvPicPr>
            <a:picLocks noChangeAspect="1" noChangeArrowheads="1"/>
          </p:cNvPicPr>
          <p:nvPr/>
        </p:nvPicPr>
        <p:blipFill>
          <a:blip r:embed="rId2"/>
          <a:srcRect/>
          <a:stretch>
            <a:fillRect/>
          </a:stretch>
        </p:blipFill>
        <p:spPr bwMode="auto">
          <a:xfrm>
            <a:off x="7199492" y="4817718"/>
            <a:ext cx="325526" cy="406386"/>
          </a:xfrm>
          <a:prstGeom prst="rect">
            <a:avLst/>
          </a:prstGeom>
          <a:noFill/>
        </p:spPr>
      </p:pic>
      <p:sp>
        <p:nvSpPr>
          <p:cNvPr id="34" name="Rectangle 48"/>
          <p:cNvSpPr>
            <a:spLocks noChangeArrowheads="1"/>
          </p:cNvSpPr>
          <p:nvPr/>
        </p:nvSpPr>
        <p:spPr bwMode="auto">
          <a:xfrm>
            <a:off x="6746281" y="5578136"/>
            <a:ext cx="545818" cy="772759"/>
          </a:xfrm>
          <a:prstGeom prst="rect">
            <a:avLst/>
          </a:prstGeom>
          <a:solidFill>
            <a:srgbClr val="DDDDDD"/>
          </a:solidFill>
          <a:ln w="9525">
            <a:solidFill>
              <a:schemeClr val="bg2"/>
            </a:solidFill>
            <a:miter lim="800000"/>
            <a:headEnd/>
            <a:tailEnd/>
          </a:ln>
          <a:effectLst/>
        </p:spPr>
        <p:txBody>
          <a:bodyPr wrap="none" anchor="ctr"/>
          <a:lstStyle/>
          <a:p>
            <a:endParaRPr lang="en-US" sz="1600">
              <a:latin typeface="+mn-lt"/>
            </a:endParaRPr>
          </a:p>
        </p:txBody>
      </p:sp>
      <p:pic>
        <p:nvPicPr>
          <p:cNvPr id="35" name="Picture 49" descr="BD18200_"/>
          <p:cNvPicPr>
            <a:picLocks noChangeAspect="1" noChangeArrowheads="1"/>
          </p:cNvPicPr>
          <p:nvPr/>
        </p:nvPicPr>
        <p:blipFill>
          <a:blip r:embed="rId2"/>
          <a:srcRect/>
          <a:stretch>
            <a:fillRect/>
          </a:stretch>
        </p:blipFill>
        <p:spPr bwMode="auto">
          <a:xfrm>
            <a:off x="6746281" y="5578136"/>
            <a:ext cx="324123" cy="405136"/>
          </a:xfrm>
          <a:prstGeom prst="rect">
            <a:avLst/>
          </a:prstGeom>
          <a:noFill/>
        </p:spPr>
      </p:pic>
      <p:pic>
        <p:nvPicPr>
          <p:cNvPr id="36" name="Picture 50" descr="BD18200_"/>
          <p:cNvPicPr>
            <a:picLocks noChangeAspect="1" noChangeArrowheads="1"/>
          </p:cNvPicPr>
          <p:nvPr/>
        </p:nvPicPr>
        <p:blipFill>
          <a:blip r:embed="rId2"/>
          <a:srcRect/>
          <a:stretch>
            <a:fillRect/>
          </a:stretch>
        </p:blipFill>
        <p:spPr bwMode="auto">
          <a:xfrm>
            <a:off x="6795390" y="5625652"/>
            <a:ext cx="325526" cy="405136"/>
          </a:xfrm>
          <a:prstGeom prst="rect">
            <a:avLst/>
          </a:prstGeom>
          <a:noFill/>
        </p:spPr>
      </p:pic>
      <p:pic>
        <p:nvPicPr>
          <p:cNvPr id="37" name="Picture 51" descr="BD18200_"/>
          <p:cNvPicPr>
            <a:picLocks noChangeAspect="1" noChangeArrowheads="1"/>
          </p:cNvPicPr>
          <p:nvPr/>
        </p:nvPicPr>
        <p:blipFill>
          <a:blip r:embed="rId2"/>
          <a:srcRect/>
          <a:stretch>
            <a:fillRect/>
          </a:stretch>
        </p:blipFill>
        <p:spPr bwMode="auto">
          <a:xfrm>
            <a:off x="6845903" y="5674418"/>
            <a:ext cx="324123" cy="405136"/>
          </a:xfrm>
          <a:prstGeom prst="rect">
            <a:avLst/>
          </a:prstGeom>
          <a:noFill/>
        </p:spPr>
      </p:pic>
      <p:pic>
        <p:nvPicPr>
          <p:cNvPr id="38" name="Picture 52" descr="BD18200_"/>
          <p:cNvPicPr>
            <a:picLocks noChangeAspect="1" noChangeArrowheads="1"/>
          </p:cNvPicPr>
          <p:nvPr/>
        </p:nvPicPr>
        <p:blipFill>
          <a:blip r:embed="rId2"/>
          <a:srcRect/>
          <a:stretch>
            <a:fillRect/>
          </a:stretch>
        </p:blipFill>
        <p:spPr bwMode="auto">
          <a:xfrm>
            <a:off x="6895013" y="5745692"/>
            <a:ext cx="324123" cy="405136"/>
          </a:xfrm>
          <a:prstGeom prst="rect">
            <a:avLst/>
          </a:prstGeom>
          <a:noFill/>
        </p:spPr>
      </p:pic>
      <p:sp>
        <p:nvSpPr>
          <p:cNvPr id="39" name="Text Box 53"/>
          <p:cNvSpPr txBox="1">
            <a:spLocks noChangeArrowheads="1"/>
          </p:cNvSpPr>
          <p:nvPr/>
        </p:nvSpPr>
        <p:spPr bwMode="auto">
          <a:xfrm>
            <a:off x="6476880" y="5297879"/>
            <a:ext cx="609720" cy="230832"/>
          </a:xfrm>
          <a:prstGeom prst="rect">
            <a:avLst/>
          </a:prstGeom>
          <a:noFill/>
          <a:ln w="9525">
            <a:noFill/>
            <a:miter lim="800000"/>
            <a:headEnd/>
            <a:tailEnd/>
          </a:ln>
          <a:effectLst/>
        </p:spPr>
        <p:txBody>
          <a:bodyPr wrap="square">
            <a:spAutoFit/>
          </a:bodyPr>
          <a:lstStyle/>
          <a:p>
            <a:pPr eaLnBrk="0" hangingPunct="0">
              <a:spcBef>
                <a:spcPct val="50000"/>
              </a:spcBef>
              <a:buFontTx/>
              <a:buNone/>
            </a:pPr>
            <a:r>
              <a:rPr lang="en-US" sz="900" dirty="0">
                <a:latin typeface="+mn-lt"/>
              </a:rPr>
              <a:t>Person1</a:t>
            </a:r>
          </a:p>
        </p:txBody>
      </p:sp>
      <p:sp>
        <p:nvSpPr>
          <p:cNvPr id="40" name="Text Box 54"/>
          <p:cNvSpPr txBox="1">
            <a:spLocks noChangeArrowheads="1"/>
          </p:cNvSpPr>
          <p:nvPr/>
        </p:nvSpPr>
        <p:spPr bwMode="auto">
          <a:xfrm>
            <a:off x="7150382" y="5297879"/>
            <a:ext cx="698218" cy="230832"/>
          </a:xfrm>
          <a:prstGeom prst="rect">
            <a:avLst/>
          </a:prstGeom>
          <a:noFill/>
          <a:ln w="9525">
            <a:noFill/>
            <a:miter lim="800000"/>
            <a:headEnd/>
            <a:tailEnd/>
          </a:ln>
          <a:effectLst/>
        </p:spPr>
        <p:txBody>
          <a:bodyPr wrap="square">
            <a:spAutoFit/>
          </a:bodyPr>
          <a:lstStyle/>
          <a:p>
            <a:pPr eaLnBrk="0" hangingPunct="0">
              <a:spcBef>
                <a:spcPct val="50000"/>
              </a:spcBef>
              <a:buFontTx/>
              <a:buNone/>
            </a:pPr>
            <a:r>
              <a:rPr lang="en-US" sz="900" dirty="0">
                <a:latin typeface="+mn-lt"/>
              </a:rPr>
              <a:t>Person2</a:t>
            </a:r>
          </a:p>
        </p:txBody>
      </p:sp>
      <p:sp>
        <p:nvSpPr>
          <p:cNvPr id="41" name="Text Box 55"/>
          <p:cNvSpPr txBox="1">
            <a:spLocks noChangeArrowheads="1"/>
          </p:cNvSpPr>
          <p:nvPr/>
        </p:nvSpPr>
        <p:spPr bwMode="auto">
          <a:xfrm>
            <a:off x="6746280" y="6154579"/>
            <a:ext cx="721319" cy="246221"/>
          </a:xfrm>
          <a:prstGeom prst="rect">
            <a:avLst/>
          </a:prstGeom>
          <a:noFill/>
          <a:ln w="9525">
            <a:noFill/>
            <a:miter lim="800000"/>
            <a:headEnd/>
            <a:tailEnd/>
          </a:ln>
          <a:effectLst/>
        </p:spPr>
        <p:txBody>
          <a:bodyPr wrap="square">
            <a:spAutoFit/>
          </a:bodyPr>
          <a:lstStyle/>
          <a:p>
            <a:pPr eaLnBrk="0" hangingPunct="0">
              <a:spcBef>
                <a:spcPct val="50000"/>
              </a:spcBef>
              <a:buFontTx/>
              <a:buNone/>
            </a:pPr>
            <a:r>
              <a:rPr lang="en-US" sz="1000" dirty="0">
                <a:latin typeface="+mn-lt"/>
              </a:rPr>
              <a:t>Person3</a:t>
            </a:r>
          </a:p>
        </p:txBody>
      </p:sp>
      <p:sp>
        <p:nvSpPr>
          <p:cNvPr id="42" name="Text Box 67"/>
          <p:cNvSpPr txBox="1">
            <a:spLocks noChangeArrowheads="1"/>
          </p:cNvSpPr>
          <p:nvPr/>
        </p:nvSpPr>
        <p:spPr bwMode="auto">
          <a:xfrm>
            <a:off x="3064206" y="5105400"/>
            <a:ext cx="974394" cy="307777"/>
          </a:xfrm>
          <a:prstGeom prst="rect">
            <a:avLst/>
          </a:prstGeom>
          <a:noFill/>
          <a:ln w="9525" algn="ctr">
            <a:noFill/>
            <a:miter lim="800000"/>
            <a:headEnd/>
            <a:tailEnd/>
          </a:ln>
          <a:effectLst/>
        </p:spPr>
        <p:txBody>
          <a:bodyPr wrap="square">
            <a:spAutoFit/>
          </a:bodyPr>
          <a:lstStyle/>
          <a:p>
            <a:pPr marL="342900" indent="-342900">
              <a:buFontTx/>
              <a:buNone/>
            </a:pPr>
            <a:r>
              <a:rPr lang="en-US" sz="1400" b="1" i="1" dirty="0">
                <a:latin typeface="+mn-lt"/>
              </a:rPr>
              <a:t>Results</a:t>
            </a:r>
          </a:p>
        </p:txBody>
      </p:sp>
      <p:sp>
        <p:nvSpPr>
          <p:cNvPr id="43" name="Text Box 58"/>
          <p:cNvSpPr txBox="1">
            <a:spLocks noChangeArrowheads="1"/>
          </p:cNvSpPr>
          <p:nvPr/>
        </p:nvSpPr>
        <p:spPr bwMode="auto">
          <a:xfrm>
            <a:off x="1592262" y="5015157"/>
            <a:ext cx="1447800" cy="307777"/>
          </a:xfrm>
          <a:prstGeom prst="rect">
            <a:avLst/>
          </a:prstGeom>
          <a:noFill/>
          <a:ln w="9525" algn="ctr">
            <a:noFill/>
            <a:miter lim="800000"/>
            <a:headEnd/>
            <a:tailEnd/>
          </a:ln>
          <a:effectLst/>
        </p:spPr>
        <p:txBody>
          <a:bodyPr wrap="square">
            <a:spAutoFit/>
          </a:bodyPr>
          <a:lstStyle/>
          <a:p>
            <a:pPr marL="342900" indent="-342900" algn="ctr">
              <a:buFontTx/>
              <a:buNone/>
            </a:pPr>
            <a:r>
              <a:rPr lang="en-US" sz="1400" b="1" dirty="0">
                <a:latin typeface="+mn-lt"/>
              </a:rPr>
              <a:t>Clustering</a:t>
            </a:r>
          </a:p>
        </p:txBody>
      </p:sp>
      <p:pic>
        <p:nvPicPr>
          <p:cNvPr id="44" name="Picture 65" descr="MCj03963380000[1]"/>
          <p:cNvPicPr>
            <a:picLocks noChangeAspect="1" noChangeArrowheads="1"/>
          </p:cNvPicPr>
          <p:nvPr/>
        </p:nvPicPr>
        <p:blipFill>
          <a:blip r:embed="rId4"/>
          <a:srcRect/>
          <a:stretch>
            <a:fillRect/>
          </a:stretch>
        </p:blipFill>
        <p:spPr bwMode="auto">
          <a:xfrm rot="2120005">
            <a:off x="2030465" y="5253780"/>
            <a:ext cx="696499" cy="777563"/>
          </a:xfrm>
          <a:prstGeom prst="rect">
            <a:avLst/>
          </a:prstGeom>
          <a:noFill/>
        </p:spPr>
      </p:pic>
      <p:sp>
        <p:nvSpPr>
          <p:cNvPr id="45" name="AutoShape 89"/>
          <p:cNvSpPr>
            <a:spLocks noChangeArrowheads="1"/>
          </p:cNvSpPr>
          <p:nvPr/>
        </p:nvSpPr>
        <p:spPr bwMode="auto">
          <a:xfrm>
            <a:off x="2557997" y="1066800"/>
            <a:ext cx="963951" cy="462655"/>
          </a:xfrm>
          <a:prstGeom prst="cloudCallout">
            <a:avLst>
              <a:gd name="adj1" fmla="val -45949"/>
              <a:gd name="adj2" fmla="val 46875"/>
            </a:avLst>
          </a:prstGeom>
          <a:noFill/>
          <a:ln w="9525">
            <a:solidFill>
              <a:schemeClr val="tx1"/>
            </a:solidFill>
            <a:round/>
            <a:headEnd/>
            <a:tailEnd/>
          </a:ln>
          <a:effectLst>
            <a:outerShdw blurRad="50800" dist="38100" dir="2700000" algn="tl" rotWithShape="0">
              <a:prstClr val="black">
                <a:alpha val="40000"/>
              </a:prstClr>
            </a:outerShdw>
          </a:effectLst>
        </p:spPr>
        <p:txBody>
          <a:bodyPr/>
          <a:lstStyle/>
          <a:p>
            <a:pPr marL="342900" indent="-342900">
              <a:buFontTx/>
              <a:buNone/>
            </a:pPr>
            <a:endParaRPr lang="en-US" sz="1100" b="1" dirty="0">
              <a:latin typeface="+mn-lt"/>
            </a:endParaRPr>
          </a:p>
        </p:txBody>
      </p:sp>
      <p:sp>
        <p:nvSpPr>
          <p:cNvPr id="47" name="AutoShape 99"/>
          <p:cNvSpPr>
            <a:spLocks noChangeArrowheads="1"/>
          </p:cNvSpPr>
          <p:nvPr/>
        </p:nvSpPr>
        <p:spPr bwMode="auto">
          <a:xfrm>
            <a:off x="3837666" y="1707118"/>
            <a:ext cx="1483861" cy="578882"/>
          </a:xfrm>
          <a:prstGeom prst="roundRect">
            <a:avLst>
              <a:gd name="adj" fmla="val 16667"/>
            </a:avLst>
          </a:prstGeom>
          <a:solidFill>
            <a:srgbClr val="FF9B9B"/>
          </a:solidFill>
          <a:ln w="9525" algn="ctr">
            <a:solidFill>
              <a:schemeClr val="tx1"/>
            </a:solidFill>
            <a:round/>
            <a:headEnd/>
            <a:tailEnd/>
          </a:ln>
          <a:effectLst>
            <a:outerShdw blurRad="50800" dist="38100" dir="2700000" algn="tl" rotWithShape="0">
              <a:prstClr val="black">
                <a:alpha val="40000"/>
              </a:prstClr>
            </a:outerShdw>
          </a:effectLst>
          <a:scene3d>
            <a:camera prst="orthographicFront"/>
            <a:lightRig rig="threePt" dir="t"/>
          </a:scene3d>
          <a:sp3d>
            <a:bevelT w="101600" prst="riblet"/>
          </a:sp3d>
        </p:spPr>
        <p:txBody>
          <a:bodyPr wrap="none" anchor="ctr">
            <a:spAutoFit/>
          </a:bodyPr>
          <a:lstStyle/>
          <a:p>
            <a:pPr marL="342900" indent="-342900" algn="ctr">
              <a:buFontTx/>
              <a:buNone/>
            </a:pPr>
            <a:r>
              <a:rPr lang="en-US" sz="1400" b="1" dirty="0">
                <a:latin typeface="+mn-lt"/>
              </a:rPr>
              <a:t>Search Engine</a:t>
            </a:r>
          </a:p>
          <a:p>
            <a:pPr marL="342900" indent="-342900" algn="ctr">
              <a:buFontTx/>
              <a:buNone/>
            </a:pPr>
            <a:endParaRPr lang="en-US" sz="1400" dirty="0">
              <a:latin typeface="+mn-lt"/>
            </a:endParaRPr>
          </a:p>
        </p:txBody>
      </p:sp>
      <p:sp>
        <p:nvSpPr>
          <p:cNvPr id="52" name="Rectangle 118"/>
          <p:cNvSpPr>
            <a:spLocks noChangeArrowheads="1"/>
          </p:cNvSpPr>
          <p:nvPr/>
        </p:nvSpPr>
        <p:spPr bwMode="auto">
          <a:xfrm>
            <a:off x="3505200" y="2895600"/>
            <a:ext cx="1381944" cy="530272"/>
          </a:xfrm>
          <a:prstGeom prst="rect">
            <a:avLst/>
          </a:prstGeom>
          <a:noFill/>
          <a:ln w="9525">
            <a:noFill/>
            <a:miter lim="800000"/>
            <a:headEnd/>
            <a:tailEnd/>
          </a:ln>
          <a:effectLst/>
        </p:spPr>
        <p:txBody>
          <a:bodyPr wrap="square" lIns="100012" tIns="49212" rIns="100012" bIns="49212">
            <a:spAutoFit/>
          </a:bodyPr>
          <a:lstStyle/>
          <a:p>
            <a:pPr defTabSz="912813" eaLnBrk="0" hangingPunct="0">
              <a:buFontTx/>
              <a:buNone/>
            </a:pPr>
            <a:r>
              <a:rPr lang="en-US" sz="1400" b="1" i="1" dirty="0">
                <a:latin typeface="+mn-lt"/>
              </a:rPr>
              <a:t>Preprocessed </a:t>
            </a:r>
            <a:r>
              <a:rPr lang="en-US" sz="1400" b="1" i="1" dirty="0" smtClean="0">
                <a:latin typeface="+mn-lt"/>
              </a:rPr>
              <a:t>Webpages</a:t>
            </a:r>
            <a:endParaRPr lang="en-US" sz="1400" b="1" i="1" dirty="0">
              <a:latin typeface="+mn-lt"/>
            </a:endParaRPr>
          </a:p>
        </p:txBody>
      </p:sp>
      <p:sp>
        <p:nvSpPr>
          <p:cNvPr id="53" name="AutoShape 119"/>
          <p:cNvSpPr>
            <a:spLocks noChangeArrowheads="1"/>
          </p:cNvSpPr>
          <p:nvPr/>
        </p:nvSpPr>
        <p:spPr bwMode="auto">
          <a:xfrm>
            <a:off x="1676400" y="3215266"/>
            <a:ext cx="1221154" cy="831890"/>
          </a:xfrm>
          <a:prstGeom prst="can">
            <a:avLst>
              <a:gd name="adj" fmla="val 25000"/>
            </a:avLst>
          </a:prstGeom>
          <a:solidFill>
            <a:srgbClr val="FFFF8B"/>
          </a:solidFill>
          <a:ln w="9525">
            <a:solidFill>
              <a:schemeClr val="tx1"/>
            </a:solidFill>
            <a:round/>
            <a:headEnd/>
            <a:tailEnd/>
          </a:ln>
          <a:effectLst>
            <a:outerShdw blurRad="50800" dist="38100" dir="2700000" algn="tl" rotWithShape="0">
              <a:prstClr val="black">
                <a:alpha val="40000"/>
              </a:prstClr>
            </a:outerShdw>
          </a:effectLst>
        </p:spPr>
        <p:txBody>
          <a:bodyPr wrap="square" anchor="ctr">
            <a:spAutoFit/>
          </a:bodyPr>
          <a:lstStyle/>
          <a:p>
            <a:pPr marL="342900" indent="-342900" algn="ctr">
              <a:buFontTx/>
              <a:buNone/>
            </a:pPr>
            <a:r>
              <a:rPr lang="en-US" sz="1400" b="1">
                <a:latin typeface="+mn-lt"/>
              </a:rPr>
              <a:t>Auxiliary</a:t>
            </a:r>
          </a:p>
          <a:p>
            <a:pPr marL="342900" indent="-342900" algn="ctr">
              <a:buFontTx/>
              <a:buNone/>
            </a:pPr>
            <a:r>
              <a:rPr lang="en-US" sz="1400" b="1">
                <a:latin typeface="+mn-lt"/>
              </a:rPr>
              <a:t>Information</a:t>
            </a:r>
          </a:p>
        </p:txBody>
      </p:sp>
      <p:sp>
        <p:nvSpPr>
          <p:cNvPr id="56" name="AutoShape 15"/>
          <p:cNvSpPr>
            <a:spLocks noChangeArrowheads="1"/>
          </p:cNvSpPr>
          <p:nvPr/>
        </p:nvSpPr>
        <p:spPr bwMode="auto">
          <a:xfrm>
            <a:off x="3124200" y="1828800"/>
            <a:ext cx="533400" cy="381000"/>
          </a:xfrm>
          <a:prstGeom prst="rightArrow">
            <a:avLst>
              <a:gd name="adj1" fmla="val 50000"/>
              <a:gd name="adj2" fmla="val 59000"/>
            </a:avLst>
          </a:prstGeom>
          <a:solidFill>
            <a:srgbClr val="FF0000"/>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eaLnBrk="0" hangingPunct="0">
              <a:defRPr/>
            </a:pPr>
            <a:endParaRPr lang="en-US">
              <a:effectLst>
                <a:outerShdw blurRad="38100" dist="38100" dir="2700000" algn="tl">
                  <a:srgbClr val="000000">
                    <a:alpha val="43137"/>
                  </a:srgbClr>
                </a:outerShdw>
              </a:effectLst>
              <a:latin typeface="+mn-lt"/>
            </a:endParaRPr>
          </a:p>
        </p:txBody>
      </p:sp>
      <p:sp>
        <p:nvSpPr>
          <p:cNvPr id="57" name="TextBox 56"/>
          <p:cNvSpPr txBox="1"/>
          <p:nvPr/>
        </p:nvSpPr>
        <p:spPr>
          <a:xfrm>
            <a:off x="2514600" y="1140023"/>
            <a:ext cx="1143000" cy="307777"/>
          </a:xfrm>
          <a:prstGeom prst="rect">
            <a:avLst/>
          </a:prstGeom>
          <a:noFill/>
        </p:spPr>
        <p:txBody>
          <a:bodyPr wrap="square" rtlCol="0">
            <a:spAutoFit/>
          </a:bodyPr>
          <a:lstStyle/>
          <a:p>
            <a:pPr>
              <a:buNone/>
            </a:pPr>
            <a:r>
              <a:rPr lang="en-US" sz="1400" dirty="0" smtClean="0">
                <a:latin typeface="+mn-lt"/>
              </a:rPr>
              <a:t>John Smith</a:t>
            </a:r>
            <a:endParaRPr lang="en-US" sz="1400" dirty="0">
              <a:latin typeface="+mn-lt"/>
            </a:endParaRPr>
          </a:p>
        </p:txBody>
      </p:sp>
      <p:sp>
        <p:nvSpPr>
          <p:cNvPr id="58" name="AutoShape 15"/>
          <p:cNvSpPr>
            <a:spLocks noChangeArrowheads="1"/>
          </p:cNvSpPr>
          <p:nvPr/>
        </p:nvSpPr>
        <p:spPr bwMode="auto">
          <a:xfrm>
            <a:off x="5562600" y="1828800"/>
            <a:ext cx="533400" cy="381000"/>
          </a:xfrm>
          <a:prstGeom prst="rightArrow">
            <a:avLst>
              <a:gd name="adj1" fmla="val 50000"/>
              <a:gd name="adj2" fmla="val 59000"/>
            </a:avLst>
          </a:prstGeom>
          <a:solidFill>
            <a:srgbClr val="FF0000"/>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eaLnBrk="0" hangingPunct="0">
              <a:defRPr/>
            </a:pPr>
            <a:endParaRPr lang="en-US">
              <a:effectLst>
                <a:outerShdw blurRad="38100" dist="38100" dir="2700000" algn="tl">
                  <a:srgbClr val="000000">
                    <a:alpha val="43137"/>
                  </a:srgbClr>
                </a:outerShdw>
              </a:effectLst>
              <a:latin typeface="+mn-lt"/>
            </a:endParaRPr>
          </a:p>
        </p:txBody>
      </p:sp>
      <p:sp>
        <p:nvSpPr>
          <p:cNvPr id="59" name="Rounded Rectangle 58"/>
          <p:cNvSpPr/>
          <p:nvPr/>
        </p:nvSpPr>
        <p:spPr bwMode="auto">
          <a:xfrm>
            <a:off x="5486400" y="3200400"/>
            <a:ext cx="1752600" cy="990600"/>
          </a:xfrm>
          <a:prstGeom prst="roundRect">
            <a:avLst/>
          </a:prstGeom>
          <a:solidFill>
            <a:srgbClr val="71C2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01600" prst="riblet"/>
          </a:sp3d>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mn-lt"/>
            </a:endParaRPr>
          </a:p>
        </p:txBody>
      </p:sp>
      <p:sp>
        <p:nvSpPr>
          <p:cNvPr id="60" name="AutoShape 15"/>
          <p:cNvSpPr>
            <a:spLocks noChangeArrowheads="1"/>
          </p:cNvSpPr>
          <p:nvPr/>
        </p:nvSpPr>
        <p:spPr bwMode="auto">
          <a:xfrm rot="5400000">
            <a:off x="6248400" y="2667000"/>
            <a:ext cx="533400" cy="381000"/>
          </a:xfrm>
          <a:prstGeom prst="rightArrow">
            <a:avLst>
              <a:gd name="adj1" fmla="val 50000"/>
              <a:gd name="adj2" fmla="val 59000"/>
            </a:avLst>
          </a:prstGeom>
          <a:solidFill>
            <a:srgbClr val="FF0000"/>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eaLnBrk="0" hangingPunct="0">
              <a:defRPr/>
            </a:pPr>
            <a:endParaRPr lang="en-US">
              <a:effectLst>
                <a:outerShdw blurRad="38100" dist="38100" dir="2700000" algn="tl">
                  <a:srgbClr val="000000">
                    <a:alpha val="43137"/>
                  </a:srgbClr>
                </a:outerShdw>
              </a:effectLst>
              <a:latin typeface="+mn-lt"/>
            </a:endParaRPr>
          </a:p>
        </p:txBody>
      </p:sp>
      <p:sp>
        <p:nvSpPr>
          <p:cNvPr id="61" name="TextBox 60"/>
          <p:cNvSpPr txBox="1"/>
          <p:nvPr/>
        </p:nvSpPr>
        <p:spPr>
          <a:xfrm>
            <a:off x="5562600" y="3222248"/>
            <a:ext cx="1600200" cy="892552"/>
          </a:xfrm>
          <a:prstGeom prst="rect">
            <a:avLst/>
          </a:prstGeom>
          <a:noFill/>
        </p:spPr>
        <p:txBody>
          <a:bodyPr wrap="square" rtlCol="0">
            <a:spAutoFit/>
          </a:bodyPr>
          <a:lstStyle/>
          <a:p>
            <a:r>
              <a:rPr lang="en-US" sz="1600" b="1" dirty="0" smtClean="0"/>
              <a:t>Preprocessing</a:t>
            </a:r>
          </a:p>
          <a:p>
            <a:pPr>
              <a:buFontTx/>
              <a:buChar char="-"/>
            </a:pPr>
            <a:r>
              <a:rPr lang="en-US" sz="1200" dirty="0" smtClean="0"/>
              <a:t> TF/IDF</a:t>
            </a:r>
          </a:p>
          <a:p>
            <a:pPr>
              <a:buFontTx/>
              <a:buChar char="-"/>
            </a:pPr>
            <a:r>
              <a:rPr lang="en-US" sz="1200" dirty="0" smtClean="0"/>
              <a:t> NE/URL Extraction</a:t>
            </a:r>
          </a:p>
          <a:p>
            <a:pPr>
              <a:buFontTx/>
              <a:buChar char="-"/>
            </a:pPr>
            <a:r>
              <a:rPr lang="en-US" sz="1200" dirty="0" smtClean="0"/>
              <a:t> ER Graph</a:t>
            </a:r>
            <a:endParaRPr lang="en-US" sz="1400" dirty="0"/>
          </a:p>
        </p:txBody>
      </p:sp>
      <p:sp>
        <p:nvSpPr>
          <p:cNvPr id="62" name="AutoShape 15"/>
          <p:cNvSpPr>
            <a:spLocks noChangeArrowheads="1"/>
          </p:cNvSpPr>
          <p:nvPr/>
        </p:nvSpPr>
        <p:spPr bwMode="auto">
          <a:xfrm rot="10800000">
            <a:off x="4343401" y="3505200"/>
            <a:ext cx="838200" cy="381000"/>
          </a:xfrm>
          <a:prstGeom prst="rightArrow">
            <a:avLst>
              <a:gd name="adj1" fmla="val 50000"/>
              <a:gd name="adj2" fmla="val 59000"/>
            </a:avLst>
          </a:prstGeom>
          <a:solidFill>
            <a:srgbClr val="FF0000"/>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eaLnBrk="0" hangingPunct="0">
              <a:defRPr/>
            </a:pPr>
            <a:endParaRPr lang="en-US">
              <a:effectLst>
                <a:outerShdw blurRad="38100" dist="38100" dir="2700000" algn="tl">
                  <a:srgbClr val="000000">
                    <a:alpha val="43137"/>
                  </a:srgbClr>
                </a:outerShdw>
              </a:effectLst>
              <a:latin typeface="+mn-lt"/>
            </a:endParaRPr>
          </a:p>
        </p:txBody>
      </p:sp>
      <p:pic>
        <p:nvPicPr>
          <p:cNvPr id="63" name="Picture 6" descr="BD18200_"/>
          <p:cNvPicPr>
            <a:picLocks noChangeAspect="1" noChangeArrowheads="1"/>
          </p:cNvPicPr>
          <p:nvPr/>
        </p:nvPicPr>
        <p:blipFill>
          <a:blip r:embed="rId2"/>
          <a:srcRect/>
          <a:stretch>
            <a:fillRect/>
          </a:stretch>
        </p:blipFill>
        <p:spPr bwMode="auto">
          <a:xfrm>
            <a:off x="3031483" y="3155706"/>
            <a:ext cx="456017" cy="636464"/>
          </a:xfrm>
          <a:prstGeom prst="rect">
            <a:avLst/>
          </a:prstGeom>
          <a:noFill/>
        </p:spPr>
      </p:pic>
      <p:pic>
        <p:nvPicPr>
          <p:cNvPr id="64" name="Picture 7" descr="BD18200_"/>
          <p:cNvPicPr>
            <a:picLocks noChangeAspect="1" noChangeArrowheads="1"/>
          </p:cNvPicPr>
          <p:nvPr/>
        </p:nvPicPr>
        <p:blipFill>
          <a:blip r:embed="rId2"/>
          <a:srcRect/>
          <a:stretch>
            <a:fillRect/>
          </a:stretch>
        </p:blipFill>
        <p:spPr bwMode="auto">
          <a:xfrm>
            <a:off x="3138121" y="3270745"/>
            <a:ext cx="456017" cy="636464"/>
          </a:xfrm>
          <a:prstGeom prst="rect">
            <a:avLst/>
          </a:prstGeom>
          <a:noFill/>
        </p:spPr>
      </p:pic>
      <p:pic>
        <p:nvPicPr>
          <p:cNvPr id="65" name="Picture 8" descr="BD18200_"/>
          <p:cNvPicPr>
            <a:picLocks noChangeAspect="1" noChangeArrowheads="1"/>
          </p:cNvPicPr>
          <p:nvPr/>
        </p:nvPicPr>
        <p:blipFill>
          <a:blip r:embed="rId2"/>
          <a:srcRect/>
          <a:stretch>
            <a:fillRect/>
          </a:stretch>
        </p:blipFill>
        <p:spPr bwMode="auto">
          <a:xfrm>
            <a:off x="3244759" y="3387034"/>
            <a:ext cx="457421" cy="636464"/>
          </a:xfrm>
          <a:prstGeom prst="rect">
            <a:avLst/>
          </a:prstGeom>
          <a:noFill/>
        </p:spPr>
      </p:pic>
      <p:pic>
        <p:nvPicPr>
          <p:cNvPr id="66" name="Picture 9" descr="BD18200_"/>
          <p:cNvPicPr>
            <a:picLocks noChangeAspect="1" noChangeArrowheads="1"/>
          </p:cNvPicPr>
          <p:nvPr/>
        </p:nvPicPr>
        <p:blipFill>
          <a:blip r:embed="rId2"/>
          <a:srcRect/>
          <a:stretch>
            <a:fillRect/>
          </a:stretch>
        </p:blipFill>
        <p:spPr bwMode="auto">
          <a:xfrm>
            <a:off x="3352800" y="3502072"/>
            <a:ext cx="456017" cy="636464"/>
          </a:xfrm>
          <a:prstGeom prst="rect">
            <a:avLst/>
          </a:prstGeom>
          <a:noFill/>
        </p:spPr>
      </p:pic>
      <p:pic>
        <p:nvPicPr>
          <p:cNvPr id="67" name="Picture 10" descr="BD18200_"/>
          <p:cNvPicPr>
            <a:picLocks noChangeAspect="1" noChangeArrowheads="1"/>
          </p:cNvPicPr>
          <p:nvPr/>
        </p:nvPicPr>
        <p:blipFill>
          <a:blip r:embed="rId2"/>
          <a:srcRect/>
          <a:stretch>
            <a:fillRect/>
          </a:stretch>
        </p:blipFill>
        <p:spPr bwMode="auto">
          <a:xfrm>
            <a:off x="3459438" y="3618362"/>
            <a:ext cx="457421" cy="636464"/>
          </a:xfrm>
          <a:prstGeom prst="rect">
            <a:avLst/>
          </a:prstGeom>
          <a:noFill/>
        </p:spPr>
      </p:pic>
      <p:sp>
        <p:nvSpPr>
          <p:cNvPr id="70" name="AutoShape 15"/>
          <p:cNvSpPr>
            <a:spLocks noChangeArrowheads="1"/>
          </p:cNvSpPr>
          <p:nvPr/>
        </p:nvSpPr>
        <p:spPr bwMode="auto">
          <a:xfrm rot="5400000">
            <a:off x="2049462" y="4343400"/>
            <a:ext cx="533400" cy="381000"/>
          </a:xfrm>
          <a:prstGeom prst="rightArrow">
            <a:avLst>
              <a:gd name="adj1" fmla="val 50000"/>
              <a:gd name="adj2" fmla="val 59000"/>
            </a:avLst>
          </a:prstGeom>
          <a:solidFill>
            <a:srgbClr val="FF0000"/>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eaLnBrk="0" hangingPunct="0">
              <a:defRPr/>
            </a:pPr>
            <a:endParaRPr lang="en-US">
              <a:effectLst>
                <a:outerShdw blurRad="38100" dist="38100" dir="2700000" algn="tl">
                  <a:srgbClr val="000000">
                    <a:alpha val="43137"/>
                  </a:srgbClr>
                </a:outerShdw>
              </a:effectLst>
              <a:latin typeface="+mn-lt"/>
            </a:endParaRPr>
          </a:p>
        </p:txBody>
      </p:sp>
      <p:sp>
        <p:nvSpPr>
          <p:cNvPr id="71" name="AutoShape 15"/>
          <p:cNvSpPr>
            <a:spLocks noChangeArrowheads="1"/>
          </p:cNvSpPr>
          <p:nvPr/>
        </p:nvSpPr>
        <p:spPr bwMode="auto">
          <a:xfrm>
            <a:off x="3124200" y="5399134"/>
            <a:ext cx="754062" cy="381000"/>
          </a:xfrm>
          <a:prstGeom prst="rightArrow">
            <a:avLst>
              <a:gd name="adj1" fmla="val 50000"/>
              <a:gd name="adj2" fmla="val 59000"/>
            </a:avLst>
          </a:prstGeom>
          <a:solidFill>
            <a:srgbClr val="FF0000"/>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eaLnBrk="0" hangingPunct="0">
              <a:defRPr/>
            </a:pPr>
            <a:endParaRPr lang="en-US">
              <a:effectLst>
                <a:outerShdw blurRad="38100" dist="38100" dir="2700000" algn="tl">
                  <a:srgbClr val="000000">
                    <a:alpha val="43137"/>
                  </a:srgbClr>
                </a:outerShdw>
              </a:effectLst>
              <a:latin typeface="+mn-lt"/>
            </a:endParaRPr>
          </a:p>
        </p:txBody>
      </p:sp>
      <p:sp>
        <p:nvSpPr>
          <p:cNvPr id="72" name="Rounded Rectangle 71"/>
          <p:cNvSpPr/>
          <p:nvPr/>
        </p:nvSpPr>
        <p:spPr bwMode="auto">
          <a:xfrm>
            <a:off x="4030662" y="5029200"/>
            <a:ext cx="1676400" cy="1066800"/>
          </a:xfrm>
          <a:prstGeom prst="roundRect">
            <a:avLst/>
          </a:prstGeom>
          <a:solidFill>
            <a:srgbClr val="93B7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01600" prst="riblet"/>
          </a:sp3d>
        </p:spPr>
        <p:txBody>
          <a:bodyPr vert="horz" wrap="square" lIns="100012" tIns="49212" rIns="100012" bIns="49212" numCol="1" rtlCol="0" anchor="ctr"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mn-lt"/>
            </a:endParaRPr>
          </a:p>
        </p:txBody>
      </p:sp>
      <p:sp>
        <p:nvSpPr>
          <p:cNvPr id="73" name="TextBox 72"/>
          <p:cNvSpPr txBox="1"/>
          <p:nvPr/>
        </p:nvSpPr>
        <p:spPr>
          <a:xfrm>
            <a:off x="4030662" y="5029200"/>
            <a:ext cx="1752600" cy="892552"/>
          </a:xfrm>
          <a:prstGeom prst="rect">
            <a:avLst/>
          </a:prstGeom>
          <a:noFill/>
        </p:spPr>
        <p:txBody>
          <a:bodyPr wrap="square" rtlCol="0">
            <a:spAutoFit/>
          </a:bodyPr>
          <a:lstStyle/>
          <a:p>
            <a:r>
              <a:rPr lang="en-US" sz="1600" b="1" dirty="0" err="1" smtClean="0"/>
              <a:t>Postprocessing</a:t>
            </a:r>
            <a:endParaRPr lang="en-US" sz="1600" b="1" dirty="0" smtClean="0"/>
          </a:p>
          <a:p>
            <a:pPr>
              <a:buFontTx/>
              <a:buChar char="-"/>
            </a:pPr>
            <a:r>
              <a:rPr lang="en-US" sz="1200" dirty="0" smtClean="0"/>
              <a:t> Custer Sketches</a:t>
            </a:r>
          </a:p>
          <a:p>
            <a:pPr>
              <a:buFontTx/>
              <a:buChar char="-"/>
            </a:pPr>
            <a:r>
              <a:rPr lang="en-US" sz="1200" dirty="0" smtClean="0"/>
              <a:t> Cluster Rank</a:t>
            </a:r>
          </a:p>
          <a:p>
            <a:pPr>
              <a:buFontTx/>
              <a:buChar char="-"/>
            </a:pPr>
            <a:r>
              <a:rPr lang="en-US" sz="1200" dirty="0" smtClean="0"/>
              <a:t> Webpage Rank</a:t>
            </a:r>
            <a:endParaRPr lang="en-US" sz="1400" dirty="0"/>
          </a:p>
        </p:txBody>
      </p:sp>
      <p:sp>
        <p:nvSpPr>
          <p:cNvPr id="74" name="AutoShape 15"/>
          <p:cNvSpPr>
            <a:spLocks noChangeArrowheads="1"/>
          </p:cNvSpPr>
          <p:nvPr/>
        </p:nvSpPr>
        <p:spPr bwMode="auto">
          <a:xfrm>
            <a:off x="5867400" y="5410200"/>
            <a:ext cx="533400" cy="381000"/>
          </a:xfrm>
          <a:prstGeom prst="rightArrow">
            <a:avLst>
              <a:gd name="adj1" fmla="val 50000"/>
              <a:gd name="adj2" fmla="val 59000"/>
            </a:avLst>
          </a:prstGeom>
          <a:solidFill>
            <a:srgbClr val="FF0000"/>
          </a:solidFill>
          <a:ln w="952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eaLnBrk="0" hangingPunct="0">
              <a:defRPr/>
            </a:pPr>
            <a:endParaRPr lang="en-US">
              <a:effectLst>
                <a:outerShdw blurRad="38100" dist="38100" dir="2700000" algn="tl">
                  <a:srgbClr val="000000">
                    <a:alpha val="43137"/>
                  </a:srgbClr>
                </a:outerShdw>
              </a:effectLst>
              <a:latin typeface="+mn-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Papers can be weak</a:t>
            </a:r>
            <a:endParaRPr lang="en-US" dirty="0"/>
          </a:p>
        </p:txBody>
      </p:sp>
      <p:sp>
        <p:nvSpPr>
          <p:cNvPr id="3" name="Content Placeholder 2"/>
          <p:cNvSpPr>
            <a:spLocks noGrp="1"/>
          </p:cNvSpPr>
          <p:nvPr>
            <p:ph idx="1"/>
          </p:nvPr>
        </p:nvSpPr>
        <p:spPr/>
        <p:txBody>
          <a:bodyPr/>
          <a:lstStyle/>
          <a:p>
            <a:r>
              <a:rPr lang="en-US" dirty="0" smtClean="0">
                <a:effectLst/>
              </a:rPr>
              <a:t>Let me state the obvious…</a:t>
            </a:r>
          </a:p>
          <a:p>
            <a:pPr lvl="1"/>
            <a:r>
              <a:rPr lang="en-US" dirty="0" smtClean="0">
                <a:effectLst/>
              </a:rPr>
              <a:t>A </a:t>
            </a:r>
            <a:r>
              <a:rPr lang="en-US" dirty="0" smtClean="0">
                <a:effectLst/>
              </a:rPr>
              <a:t>lot of papers “out there” are </a:t>
            </a:r>
            <a:r>
              <a:rPr lang="en-US" b="1" dirty="0" smtClean="0">
                <a:effectLst/>
              </a:rPr>
              <a:t>weak</a:t>
            </a:r>
          </a:p>
          <a:p>
            <a:pPr lvl="2"/>
            <a:r>
              <a:rPr lang="en-US" b="1" dirty="0" smtClean="0"/>
              <a:t>Don’t </a:t>
            </a:r>
            <a:r>
              <a:rPr lang="en-US" dirty="0" smtClean="0"/>
              <a:t>treat papers as the gospel! </a:t>
            </a:r>
            <a:endParaRPr lang="en-US" dirty="0" smtClean="0">
              <a:effectLst/>
            </a:endParaRPr>
          </a:p>
          <a:p>
            <a:pPr lvl="1"/>
            <a:r>
              <a:rPr lang="en-US" b="0" dirty="0" smtClean="0">
                <a:effectLst/>
              </a:rPr>
              <a:t>R</a:t>
            </a:r>
            <a:r>
              <a:rPr lang="en-US" dirty="0" smtClean="0">
                <a:effectLst/>
              </a:rPr>
              <a:t>ead </a:t>
            </a:r>
            <a:r>
              <a:rPr lang="en-US" dirty="0" smtClean="0">
                <a:effectLst/>
              </a:rPr>
              <a:t>everything with </a:t>
            </a:r>
            <a:r>
              <a:rPr lang="en-US" dirty="0" smtClean="0">
                <a:solidFill>
                  <a:srgbClr val="0000FF"/>
                </a:solidFill>
                <a:effectLst/>
              </a:rPr>
              <a:t>critical mind</a:t>
            </a:r>
          </a:p>
          <a:p>
            <a:pPr lvl="1"/>
            <a:endParaRPr lang="en-US" dirty="0">
              <a:effectLst/>
            </a:endParaRPr>
          </a:p>
        </p:txBody>
      </p:sp>
      <p:sp>
        <p:nvSpPr>
          <p:cNvPr id="4" name="Slide Number Placeholder 3"/>
          <p:cNvSpPr>
            <a:spLocks noGrp="1"/>
          </p:cNvSpPr>
          <p:nvPr>
            <p:ph type="sldNum" sz="quarter" idx="12"/>
          </p:nvPr>
        </p:nvSpPr>
        <p:spPr/>
        <p:txBody>
          <a:bodyPr/>
          <a:lstStyle/>
          <a:p>
            <a:pPr>
              <a:defRPr/>
            </a:pPr>
            <a:fld id="{787744DA-1AC4-47F8-8183-2E87CCDDC13F}" type="slidenum">
              <a:rPr lang="en-US" altLang="en-US" smtClean="0"/>
              <a:pPr>
                <a:defRPr/>
              </a:pPr>
              <a:t>8</a:t>
            </a:fld>
            <a:endParaRPr lang="en-US" altLang="en-US"/>
          </a:p>
        </p:txBody>
      </p:sp>
    </p:spTree>
    <p:extLst>
      <p:ext uri="{BB962C8B-B14F-4D97-AF65-F5344CB8AC3E}">
        <p14:creationId xmlns:p14="http://schemas.microsoft.com/office/powerpoint/2010/main" val="36269453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pPr eaLnBrk="1" hangingPunct="1">
              <a:defRPr/>
            </a:pPr>
            <a:r>
              <a:rPr lang="en-US" dirty="0" smtClean="0">
                <a:effectLst/>
              </a:rPr>
              <a:t>How to present a paper</a:t>
            </a:r>
            <a:endParaRPr lang="en-US" dirty="0">
              <a:effectLst/>
            </a:endParaRPr>
          </a:p>
        </p:txBody>
      </p:sp>
      <p:sp>
        <p:nvSpPr>
          <p:cNvPr id="444419" name="Rectangle 3"/>
          <p:cNvSpPr>
            <a:spLocks noGrp="1" noChangeArrowheads="1"/>
          </p:cNvSpPr>
          <p:nvPr>
            <p:ph idx="1"/>
          </p:nvPr>
        </p:nvSpPr>
        <p:spPr>
          <a:xfrm>
            <a:off x="76200" y="990600"/>
            <a:ext cx="8991600" cy="5486400"/>
          </a:xfrm>
        </p:spPr>
        <p:txBody>
          <a:bodyPr/>
          <a:lstStyle/>
          <a:p>
            <a:pPr eaLnBrk="1" hangingPunct="1">
              <a:defRPr/>
            </a:pPr>
            <a:r>
              <a:rPr lang="en-US" dirty="0" smtClean="0">
                <a:effectLst/>
              </a:rPr>
              <a:t>Present “high-level” ideas</a:t>
            </a:r>
          </a:p>
          <a:p>
            <a:pPr lvl="1" eaLnBrk="1" hangingPunct="1">
              <a:defRPr/>
            </a:pPr>
            <a:r>
              <a:rPr lang="en-US" dirty="0" smtClean="0"/>
              <a:t>Try to understand main ideas/concepts well</a:t>
            </a:r>
          </a:p>
          <a:p>
            <a:pPr lvl="2" eaLnBrk="1" hangingPunct="1">
              <a:defRPr/>
            </a:pPr>
            <a:r>
              <a:rPr lang="en-US" dirty="0" smtClean="0"/>
              <a:t>High-level ideas</a:t>
            </a:r>
          </a:p>
          <a:p>
            <a:pPr lvl="1" eaLnBrk="1" hangingPunct="1">
              <a:defRPr/>
            </a:pPr>
            <a:r>
              <a:rPr lang="en-US" dirty="0" smtClean="0">
                <a:effectLst/>
              </a:rPr>
              <a:t>Everyone should be able get those ideas from your talk</a:t>
            </a:r>
          </a:p>
          <a:p>
            <a:pPr eaLnBrk="1" hangingPunct="1">
              <a:defRPr/>
            </a:pPr>
            <a:r>
              <a:rPr lang="en-US" dirty="0" smtClean="0">
                <a:effectLst/>
              </a:rPr>
              <a:t>Present technical detail</a:t>
            </a:r>
          </a:p>
          <a:p>
            <a:pPr marL="911225" lvl="1" indent="-457200" eaLnBrk="1" hangingPunct="1">
              <a:buFont typeface="+mj-lt"/>
              <a:buAutoNum type="arabicPeriod"/>
              <a:defRPr/>
            </a:pPr>
            <a:r>
              <a:rPr lang="en-US" dirty="0" smtClean="0"/>
              <a:t>Cover techniques </a:t>
            </a:r>
            <a:r>
              <a:rPr lang="en-US" dirty="0" smtClean="0">
                <a:solidFill>
                  <a:srgbClr val="0000FF"/>
                </a:solidFill>
              </a:rPr>
              <a:t>in detail</a:t>
            </a:r>
          </a:p>
          <a:p>
            <a:pPr marL="1196975" lvl="2" indent="-342900" eaLnBrk="1" hangingPunct="1">
              <a:defRPr/>
            </a:pPr>
            <a:r>
              <a:rPr lang="en-US" dirty="0" smtClean="0">
                <a:solidFill>
                  <a:srgbClr val="0000FF"/>
                </a:solidFill>
              </a:rPr>
              <a:t>We are trying to learn new techniques and </a:t>
            </a:r>
            <a:r>
              <a:rPr lang="en-US" dirty="0" err="1" smtClean="0">
                <a:solidFill>
                  <a:srgbClr val="0000FF"/>
                </a:solidFill>
              </a:rPr>
              <a:t>algo’s</a:t>
            </a:r>
            <a:r>
              <a:rPr lang="en-US" dirty="0" smtClean="0">
                <a:solidFill>
                  <a:srgbClr val="0000FF"/>
                </a:solidFill>
              </a:rPr>
              <a:t>!</a:t>
            </a:r>
          </a:p>
          <a:p>
            <a:pPr marL="911225" lvl="1" indent="-457200" eaLnBrk="1" hangingPunct="1">
              <a:buFont typeface="+mj-lt"/>
              <a:buAutoNum type="arabicPeriod"/>
              <a:defRPr/>
            </a:pPr>
            <a:r>
              <a:rPr lang="en-US" dirty="0"/>
              <a:t>A</a:t>
            </a:r>
            <a:r>
              <a:rPr lang="en-US" dirty="0" smtClean="0"/>
              <a:t>nalyze the paper </a:t>
            </a:r>
            <a:r>
              <a:rPr lang="en-US" dirty="0" smtClean="0">
                <a:solidFill>
                  <a:schemeClr val="bg2"/>
                </a:solidFill>
              </a:rPr>
              <a:t>[if you can]</a:t>
            </a:r>
          </a:p>
          <a:p>
            <a:pPr lvl="2" eaLnBrk="1" hangingPunct="1">
              <a:defRPr/>
            </a:pPr>
            <a:r>
              <a:rPr lang="en-US" dirty="0" smtClean="0"/>
              <a:t>Think as a researcher!</a:t>
            </a:r>
          </a:p>
          <a:p>
            <a:pPr lvl="2" eaLnBrk="1" hangingPunct="1">
              <a:defRPr/>
            </a:pPr>
            <a:r>
              <a:rPr lang="en-US" dirty="0" smtClean="0"/>
              <a:t>Discuss what you like about the paper</a:t>
            </a:r>
          </a:p>
          <a:p>
            <a:pPr lvl="2" eaLnBrk="1" hangingPunct="1">
              <a:defRPr/>
            </a:pPr>
            <a:r>
              <a:rPr lang="en-US" dirty="0" smtClean="0">
                <a:solidFill>
                  <a:schemeClr val="accent5">
                    <a:lumMod val="50000"/>
                  </a:schemeClr>
                </a:solidFill>
                <a:effectLst/>
              </a:rPr>
              <a:t>Criticize the technique</a:t>
            </a:r>
          </a:p>
          <a:p>
            <a:pPr lvl="3" eaLnBrk="1" hangingPunct="1">
              <a:defRPr/>
            </a:pPr>
            <a:r>
              <a:rPr lang="en-US" dirty="0" smtClean="0"/>
              <a:t>Do you see flaws/weaknesses?</a:t>
            </a:r>
          </a:p>
          <a:p>
            <a:pPr lvl="3" eaLnBrk="1" hangingPunct="1">
              <a:defRPr/>
            </a:pPr>
            <a:r>
              <a:rPr lang="en-US" dirty="0" smtClean="0">
                <a:effectLst/>
              </a:rPr>
              <a:t>Do you think it can be improved?</a:t>
            </a:r>
            <a:r>
              <a:rPr lang="en-US" dirty="0" smtClean="0"/>
              <a:t> </a:t>
            </a:r>
            <a:endParaRPr lang="en-US" dirty="0" smtClean="0">
              <a:effectLst/>
            </a:endParaRPr>
          </a:p>
          <a:p>
            <a:pPr marL="454025" lvl="1" indent="0" eaLnBrk="1" hangingPunct="1">
              <a:buNone/>
              <a:defRPr/>
            </a:pPr>
            <a:r>
              <a:rPr lang="en-US" sz="2000" dirty="0" smtClean="0"/>
              <a:t> </a:t>
            </a:r>
          </a:p>
        </p:txBody>
      </p:sp>
      <p:sp>
        <p:nvSpPr>
          <p:cNvPr id="12291" name="Slide Number Placeholder 5"/>
          <p:cNvSpPr>
            <a:spLocks noGrp="1"/>
          </p:cNvSpPr>
          <p:nvPr>
            <p:ph type="sldNum" sz="quarter" idx="12"/>
          </p:nvPr>
        </p:nvSpPr>
        <p:spPr>
          <a:noFill/>
        </p:spPr>
        <p:txBody>
          <a:bodyPr/>
          <a:lstStyle/>
          <a:p>
            <a:pPr defTabSz="841375"/>
            <a:fld id="{7131EF6E-0521-49B8-943C-D684EBD16F3A}" type="slidenum">
              <a:rPr lang="en-US" altLang="en-US" smtClean="0"/>
              <a:pPr defTabSz="841375"/>
              <a:t>9</a:t>
            </a:fld>
            <a:endParaRPr lang="en-US" altLang="en-US" smtClean="0"/>
          </a:p>
        </p:txBody>
      </p:sp>
    </p:spTree>
    <p:extLst>
      <p:ext uri="{BB962C8B-B14F-4D97-AF65-F5344CB8AC3E}">
        <p14:creationId xmlns:p14="http://schemas.microsoft.com/office/powerpoint/2010/main" val="212624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441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441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441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4419">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441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4419">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4419">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4419">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441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NCSA.Allian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1_NCSA.Alliance">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100012" tIns="49212" rIns="100012" bIns="49212" numCol="1" anchor="ctr" anchorCtr="0" compatLnSpc="1">
        <a:prstTxWarp prst="textNoShape">
          <a:avLst/>
        </a:prstTxWarp>
      </a:bodyPr>
      <a:lstStyle>
        <a:defPPr marL="0" marR="0" indent="0" algn="l" defTabSz="912813"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100012" tIns="49212" rIns="100012" bIns="49212" numCol="1" anchor="ctr" anchorCtr="0" compatLnSpc="1">
        <a:prstTxWarp prst="textNoShape">
          <a:avLst/>
        </a:prstTxWarp>
      </a:bodyPr>
      <a:lstStyle>
        <a:defPPr marL="0" marR="0" indent="0" algn="l" defTabSz="912813"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NCSA.Allianc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NCSA.Allian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NCSA.Allianc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NCSA.Allianc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NCSA.Allianc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NCSA.Allianc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NCSA.Allianc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32074</TotalTime>
  <Words>5132</Words>
  <Application>Microsoft Macintosh PowerPoint</Application>
  <PresentationFormat>On-screen Show (4:3)</PresentationFormat>
  <Paragraphs>1042</Paragraphs>
  <Slides>70</Slides>
  <Notes>18</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2" baseType="lpstr">
      <vt:lpstr>2_NCSA.Alliance</vt:lpstr>
      <vt:lpstr>Visio</vt:lpstr>
      <vt:lpstr>CS295: Info Quality &amp; Entity Resolution  </vt:lpstr>
      <vt:lpstr>Overview</vt:lpstr>
      <vt:lpstr>Class Organizational Issues</vt:lpstr>
      <vt:lpstr>Class Structure</vt:lpstr>
      <vt:lpstr>Tentative Syllabus</vt:lpstr>
      <vt:lpstr>Presentation</vt:lpstr>
      <vt:lpstr>Tentative List of Publications</vt:lpstr>
      <vt:lpstr>Papers can be weak</vt:lpstr>
      <vt:lpstr>How to present a paper</vt:lpstr>
      <vt:lpstr>Presenting Experiments</vt:lpstr>
      <vt:lpstr>Who wants to present next?</vt:lpstr>
      <vt:lpstr>Talk Overview</vt:lpstr>
      <vt:lpstr>Data Processing Flow</vt:lpstr>
      <vt:lpstr>Quality of decisions depends on quality of data</vt:lpstr>
      <vt:lpstr>Example Background: a UCI DB Prof. Chen Li</vt:lpstr>
      <vt:lpstr>Example of Analysis on Bad Data</vt:lpstr>
      <vt:lpstr>“Garbage in, Garbage out”</vt:lpstr>
      <vt:lpstr>Example of Analysis on Bad Data: CiteSeer</vt:lpstr>
      <vt:lpstr>*Why* Data Quality Issues Arise?</vt:lpstr>
      <vt:lpstr>Example of Ambiguity </vt:lpstr>
      <vt:lpstr>Example of Uncertainty</vt:lpstr>
      <vt:lpstr>Example of Erroneous Data</vt:lpstr>
      <vt:lpstr>Example of Missing Values</vt:lpstr>
      <vt:lpstr>Example of Duplication</vt:lpstr>
      <vt:lpstr>Inherent Problems vs Errors in Preprocessing</vt:lpstr>
      <vt:lpstr>*When* Data Quality Issues Arise?</vt:lpstr>
      <vt:lpstr>Recent Increase in Importance of ER</vt:lpstr>
      <vt:lpstr>*When* DQ Issues Arise? Present.</vt:lpstr>
      <vt:lpstr>Data Flaw wrt Data Quality</vt:lpstr>
      <vt:lpstr>Resolve only what is needed!</vt:lpstr>
      <vt:lpstr>Entity Resolution (ER) </vt:lpstr>
      <vt:lpstr>Multiple Variations of ER</vt:lpstr>
      <vt:lpstr>Lookup and Grouping</vt:lpstr>
      <vt:lpstr>When ER challenge arises?</vt:lpstr>
      <vt:lpstr>Heads up: Traditional Approach to ER</vt:lpstr>
      <vt:lpstr>Limitation 1: Same people but Different values</vt:lpstr>
      <vt:lpstr>Limit 2: Different people but same values</vt:lpstr>
      <vt:lpstr>Standard ER “Building Blocks”</vt:lpstr>
      <vt:lpstr>Block 1: Standardization &amp; Parsing</vt:lpstr>
      <vt:lpstr>Standard ER “Building Blocks”</vt:lpstr>
      <vt:lpstr>Block 2: Why do we need “Blocking”?</vt:lpstr>
      <vt:lpstr>Blocking</vt:lpstr>
      <vt:lpstr>Types of Blocking</vt:lpstr>
      <vt:lpstr>Soundex</vt:lpstr>
      <vt:lpstr>Hash-Based Blocking</vt:lpstr>
      <vt:lpstr>Multiple Blocking Functions at Once</vt:lpstr>
      <vt:lpstr>Pairwise ER: Best Case vs. Worst Case</vt:lpstr>
      <vt:lpstr>Complexity of Hash-Based Blocking</vt:lpstr>
      <vt:lpstr>Sorting-Based Blocking</vt:lpstr>
      <vt:lpstr>Blocking: Other Interpretations</vt:lpstr>
      <vt:lpstr>Standard ER “Building Blocks”</vt:lpstr>
      <vt:lpstr>Examples of Representations</vt:lpstr>
      <vt:lpstr>Standard ER “Building Blocks”</vt:lpstr>
      <vt:lpstr>Inherent Features:  Standard Approach</vt:lpstr>
      <vt:lpstr>Modern Approaches: Info Used</vt:lpstr>
      <vt:lpstr>Basic Similarity Functions</vt:lpstr>
      <vt:lpstr>Example of Similarity Function</vt:lpstr>
      <vt:lpstr>Standard ER “Building Blocks”</vt:lpstr>
      <vt:lpstr>Clustering</vt:lpstr>
      <vt:lpstr>Standard ER “Building Blocks”</vt:lpstr>
      <vt:lpstr>Representing Results</vt:lpstr>
      <vt:lpstr>Standard ER “Building Blocks”</vt:lpstr>
      <vt:lpstr>Quality Metrics</vt:lpstr>
      <vt:lpstr>Precision, Recall, and F-measure</vt:lpstr>
      <vt:lpstr>Quality Metric: Pairwise F-measure</vt:lpstr>
      <vt:lpstr>Questions?</vt:lpstr>
      <vt:lpstr>Web People Search (WePS)</vt:lpstr>
      <vt:lpstr>Recall  that…</vt:lpstr>
      <vt:lpstr>User Interface</vt:lpstr>
      <vt:lpstr>System Architecture</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Resolving Location Context</dc:title>
  <dc:creator>t-ramh</dc:creator>
  <cp:lastModifiedBy>UCI</cp:lastModifiedBy>
  <cp:revision>1970</cp:revision>
  <dcterms:created xsi:type="dcterms:W3CDTF">2004-09-09T16:51:01Z</dcterms:created>
  <dcterms:modified xsi:type="dcterms:W3CDTF">2013-04-02T21:49:40Z</dcterms:modified>
</cp:coreProperties>
</file>