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1" r:id="rId3"/>
    <p:sldId id="259" r:id="rId4"/>
    <p:sldId id="260" r:id="rId5"/>
    <p:sldId id="358" r:id="rId6"/>
    <p:sldId id="313" r:id="rId7"/>
    <p:sldId id="262" r:id="rId8"/>
    <p:sldId id="307" r:id="rId9"/>
    <p:sldId id="265" r:id="rId10"/>
    <p:sldId id="308" r:id="rId11"/>
    <p:sldId id="315" r:id="rId12"/>
    <p:sldId id="317" r:id="rId13"/>
    <p:sldId id="316" r:id="rId14"/>
    <p:sldId id="318" r:id="rId15"/>
    <p:sldId id="356" r:id="rId16"/>
    <p:sldId id="355" r:id="rId17"/>
    <p:sldId id="320" r:id="rId18"/>
    <p:sldId id="333" r:id="rId19"/>
    <p:sldId id="334" r:id="rId20"/>
    <p:sldId id="335" r:id="rId21"/>
    <p:sldId id="336" r:id="rId22"/>
    <p:sldId id="337" r:id="rId23"/>
    <p:sldId id="340" r:id="rId24"/>
    <p:sldId id="341" r:id="rId25"/>
    <p:sldId id="342" r:id="rId26"/>
    <p:sldId id="343" r:id="rId27"/>
    <p:sldId id="344" r:id="rId28"/>
    <p:sldId id="325" r:id="rId29"/>
    <p:sldId id="326" r:id="rId30"/>
    <p:sldId id="345" r:id="rId31"/>
    <p:sldId id="352" r:id="rId32"/>
    <p:sldId id="346" r:id="rId33"/>
    <p:sldId id="349" r:id="rId34"/>
    <p:sldId id="350" r:id="rId35"/>
    <p:sldId id="351" r:id="rId36"/>
    <p:sldId id="354" r:id="rId37"/>
    <p:sldId id="300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A1DA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9" autoAdjust="0"/>
    <p:restoredTop sz="54731" autoAdjust="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C7A29-A3A0-45ED-A0C5-A3569423557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863A72-9026-4436-8A2D-97E9CFAB009C}">
      <dgm:prSet phldrT="[文本]"/>
      <dgm:spPr/>
      <dgm:t>
        <a:bodyPr/>
        <a:lstStyle/>
        <a:p>
          <a:r>
            <a:rPr lang="en-US" altLang="zh-CN" dirty="0" smtClean="0"/>
            <a:t>Cluster level</a:t>
          </a:r>
          <a:endParaRPr lang="zh-CN" altLang="en-US" dirty="0"/>
        </a:p>
      </dgm:t>
    </dgm:pt>
    <dgm:pt modelId="{479071B2-7DD5-47E7-A735-2D1BBDFCD76C}" type="parTrans" cxnId="{26AA4064-51F3-4D44-818A-52FA672EFBA3}">
      <dgm:prSet/>
      <dgm:spPr/>
      <dgm:t>
        <a:bodyPr/>
        <a:lstStyle/>
        <a:p>
          <a:endParaRPr lang="zh-CN" altLang="en-US"/>
        </a:p>
      </dgm:t>
    </dgm:pt>
    <dgm:pt modelId="{E54040EC-566A-4A11-B7F8-574CC7C3E7D7}" type="sibTrans" cxnId="{26AA4064-51F3-4D44-818A-52FA672EFBA3}">
      <dgm:prSet/>
      <dgm:spPr/>
      <dgm:t>
        <a:bodyPr/>
        <a:lstStyle/>
        <a:p>
          <a:endParaRPr lang="zh-CN" altLang="en-US"/>
        </a:p>
      </dgm:t>
    </dgm:pt>
    <dgm:pt modelId="{C7EB5CE9-DAD3-40F3-B9A1-28126ED64B19}">
      <dgm:prSet phldrT="[文本]"/>
      <dgm:spPr/>
      <dgm:t>
        <a:bodyPr/>
        <a:lstStyle/>
        <a:p>
          <a:r>
            <a:rPr lang="en-US" altLang="zh-CN" dirty="0" smtClean="0"/>
            <a:t>Common Scene</a:t>
          </a:r>
          <a:endParaRPr lang="zh-CN" altLang="en-US" dirty="0"/>
        </a:p>
      </dgm:t>
    </dgm:pt>
    <dgm:pt modelId="{1586F21B-F99E-4E20-B1C2-FACF41CD20BC}" type="parTrans" cxnId="{F026B3C4-CEA5-4B04-945E-C0C13F99EFCE}">
      <dgm:prSet/>
      <dgm:spPr/>
      <dgm:t>
        <a:bodyPr/>
        <a:lstStyle/>
        <a:p>
          <a:endParaRPr lang="zh-CN" altLang="en-US"/>
        </a:p>
      </dgm:t>
    </dgm:pt>
    <dgm:pt modelId="{3D1D50F0-22F8-4598-82FA-8E14C79D84EC}" type="sibTrans" cxnId="{F026B3C4-CEA5-4B04-945E-C0C13F99EFCE}">
      <dgm:prSet/>
      <dgm:spPr/>
      <dgm:t>
        <a:bodyPr/>
        <a:lstStyle/>
        <a:p>
          <a:endParaRPr lang="zh-CN" altLang="en-US"/>
        </a:p>
      </dgm:t>
    </dgm:pt>
    <dgm:pt modelId="{CEC97911-802E-4581-A8FC-AF52D4DD6AA0}">
      <dgm:prSet phldrT="[文本]"/>
      <dgm:spPr/>
      <dgm:t>
        <a:bodyPr/>
        <a:lstStyle/>
        <a:p>
          <a:r>
            <a:rPr lang="en-US" altLang="zh-CN" dirty="0" smtClean="0"/>
            <a:t>Clothing</a:t>
          </a:r>
          <a:endParaRPr lang="zh-CN" altLang="en-US" dirty="0"/>
        </a:p>
      </dgm:t>
    </dgm:pt>
    <dgm:pt modelId="{0D125D27-D3CD-479D-BDA9-978CF33E252A}" type="parTrans" cxnId="{1EC39D91-753B-4BF2-AE13-D0DF78117C4D}">
      <dgm:prSet/>
      <dgm:spPr/>
      <dgm:t>
        <a:bodyPr/>
        <a:lstStyle/>
        <a:p>
          <a:endParaRPr lang="zh-CN" altLang="en-US"/>
        </a:p>
      </dgm:t>
    </dgm:pt>
    <dgm:pt modelId="{D47F636F-9500-4C20-A4BA-7F17BBC28024}" type="sibTrans" cxnId="{1EC39D91-753B-4BF2-AE13-D0DF78117C4D}">
      <dgm:prSet/>
      <dgm:spPr/>
      <dgm:t>
        <a:bodyPr/>
        <a:lstStyle/>
        <a:p>
          <a:endParaRPr lang="zh-CN" altLang="en-US"/>
        </a:p>
      </dgm:t>
    </dgm:pt>
    <dgm:pt modelId="{371CFF6D-8843-4BD6-9528-DAEFB292E0AB}">
      <dgm:prSet phldrT="[文本]"/>
      <dgm:spPr/>
      <dgm:t>
        <a:bodyPr/>
        <a:lstStyle/>
        <a:p>
          <a:r>
            <a:rPr lang="en-US" altLang="zh-CN" dirty="0" smtClean="0"/>
            <a:t>People Co-occurrence</a:t>
          </a:r>
          <a:endParaRPr lang="zh-CN" altLang="en-US" dirty="0"/>
        </a:p>
      </dgm:t>
    </dgm:pt>
    <dgm:pt modelId="{79E88DC6-ED51-4924-BF3D-C4D9BD36906F}" type="parTrans" cxnId="{016AD759-4D98-4148-A522-8C51EC553F98}">
      <dgm:prSet/>
      <dgm:spPr/>
      <dgm:t>
        <a:bodyPr/>
        <a:lstStyle/>
        <a:p>
          <a:endParaRPr lang="zh-CN" altLang="en-US"/>
        </a:p>
      </dgm:t>
    </dgm:pt>
    <dgm:pt modelId="{DAD2FAB9-51F7-4DC3-B0E3-44284DC90E24}" type="sibTrans" cxnId="{016AD759-4D98-4148-A522-8C51EC553F98}">
      <dgm:prSet/>
      <dgm:spPr/>
      <dgm:t>
        <a:bodyPr/>
        <a:lstStyle/>
        <a:p>
          <a:endParaRPr lang="zh-CN" altLang="en-US"/>
        </a:p>
      </dgm:t>
    </dgm:pt>
    <dgm:pt modelId="{F1C7C4C8-6B63-4E35-817C-31D1FC157084}">
      <dgm:prSet phldrT="[文本]"/>
      <dgm:spPr/>
      <dgm:t>
        <a:bodyPr/>
        <a:lstStyle/>
        <a:p>
          <a:r>
            <a:rPr lang="en-US" altLang="zh-CN" dirty="0" smtClean="0"/>
            <a:t>Human  Attributes</a:t>
          </a:r>
          <a:endParaRPr lang="zh-CN" altLang="en-US" dirty="0"/>
        </a:p>
      </dgm:t>
    </dgm:pt>
    <dgm:pt modelId="{9A8A1B62-5F43-4169-88C2-94C8E33247EF}" type="parTrans" cxnId="{7EE0E88A-53DB-4A6B-A4D5-785935545964}">
      <dgm:prSet/>
      <dgm:spPr/>
      <dgm:t>
        <a:bodyPr/>
        <a:lstStyle/>
        <a:p>
          <a:endParaRPr lang="zh-CN" altLang="en-US"/>
        </a:p>
      </dgm:t>
    </dgm:pt>
    <dgm:pt modelId="{4067C635-6D13-48E9-911B-2148BDDCC654}" type="sibTrans" cxnId="{7EE0E88A-53DB-4A6B-A4D5-785935545964}">
      <dgm:prSet/>
      <dgm:spPr/>
      <dgm:t>
        <a:bodyPr/>
        <a:lstStyle/>
        <a:p>
          <a:endParaRPr lang="zh-CN" altLang="en-US"/>
        </a:p>
      </dgm:t>
    </dgm:pt>
    <dgm:pt modelId="{2E0E6AA4-1D0C-42C5-AAFA-71FF0B9EA38E}" type="pres">
      <dgm:prSet presAssocID="{1F8C7A29-A3A0-45ED-A0C5-A356942355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58B3B75-6443-4322-ACEE-F89E9EAAAAF8}" type="pres">
      <dgm:prSet presAssocID="{F8863A72-9026-4436-8A2D-97E9CFAB009C}" presName="root" presStyleCnt="0"/>
      <dgm:spPr/>
    </dgm:pt>
    <dgm:pt modelId="{83599E79-C580-4DC4-A97A-498F6524730D}" type="pres">
      <dgm:prSet presAssocID="{F8863A72-9026-4436-8A2D-97E9CFAB009C}" presName="rootComposite" presStyleCnt="0"/>
      <dgm:spPr/>
    </dgm:pt>
    <dgm:pt modelId="{6D43B656-45DA-4E2C-8EA0-B946DB3D12E4}" type="pres">
      <dgm:prSet presAssocID="{F8863A72-9026-4436-8A2D-97E9CFAB009C}" presName="rootText" presStyleLbl="node1" presStyleIdx="0" presStyleCnt="1" custScaleX="56742" custScaleY="28167" custLinFactNeighborX="-49763" custLinFactNeighborY="-2785"/>
      <dgm:spPr/>
      <dgm:t>
        <a:bodyPr/>
        <a:lstStyle/>
        <a:p>
          <a:endParaRPr lang="zh-CN" altLang="en-US"/>
        </a:p>
      </dgm:t>
    </dgm:pt>
    <dgm:pt modelId="{B7E1A655-970B-41BF-BE73-E723C8F22CC7}" type="pres">
      <dgm:prSet presAssocID="{F8863A72-9026-4436-8A2D-97E9CFAB009C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488166BC-BF91-4CDF-BE3C-305EA03CC3D5}" type="pres">
      <dgm:prSet presAssocID="{F8863A72-9026-4436-8A2D-97E9CFAB009C}" presName="childShape" presStyleCnt="0"/>
      <dgm:spPr/>
    </dgm:pt>
    <dgm:pt modelId="{7B3351AB-EB7B-47E1-8512-E026F88E8643}" type="pres">
      <dgm:prSet presAssocID="{1586F21B-F99E-4E20-B1C2-FACF41CD20BC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1A8281E3-D2D4-479C-BFF9-2F1B36596734}" type="pres">
      <dgm:prSet presAssocID="{C7EB5CE9-DAD3-40F3-B9A1-28126ED64B19}" presName="childText" presStyleLbl="bgAcc1" presStyleIdx="0" presStyleCnt="4" custScaleX="63348" custScaleY="18994" custLinFactNeighborX="-33741" custLinFactNeighborY="-180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A6FFB-C6B9-4E36-AD6E-51BC58C7D9B5}" type="pres">
      <dgm:prSet presAssocID="{79E88DC6-ED51-4924-BF3D-C4D9BD36906F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394579E9-F6A6-45D6-AAC1-636ECE34E809}" type="pres">
      <dgm:prSet presAssocID="{371CFF6D-8843-4BD6-9528-DAEFB292E0AB}" presName="childText" presStyleLbl="bgAcc1" presStyleIdx="1" presStyleCnt="4" custScaleX="63348" custScaleY="18994" custLinFactNeighborX="-33741" custLinFactNeighborY="-296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8A18C1-9BB7-468C-84B1-1A34412F065E}" type="pres">
      <dgm:prSet presAssocID="{9A8A1B62-5F43-4169-88C2-94C8E33247EF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8F7EA22B-A18D-4BA4-AA27-73F7EF1FCB4B}" type="pres">
      <dgm:prSet presAssocID="{F1C7C4C8-6B63-4E35-817C-31D1FC157084}" presName="childText" presStyleLbl="bgAcc1" presStyleIdx="2" presStyleCnt="4" custScaleX="63348" custScaleY="18994" custLinFactNeighborX="-33741" custLinFactNeighborY="-411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7B6DAE-254F-4BFF-8A35-5C680A11AD92}" type="pres">
      <dgm:prSet presAssocID="{0D125D27-D3CD-479D-BDA9-978CF33E252A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743F54F7-5EE7-41D0-8AE0-0CF088543ECE}" type="pres">
      <dgm:prSet presAssocID="{CEC97911-802E-4581-A8FC-AF52D4DD6AA0}" presName="childText" presStyleLbl="bgAcc1" presStyleIdx="3" presStyleCnt="4" custScaleX="63348" custScaleY="18994" custLinFactNeighborX="-33741" custLinFactNeighborY="-497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C39D91-753B-4BF2-AE13-D0DF78117C4D}" srcId="{F8863A72-9026-4436-8A2D-97E9CFAB009C}" destId="{CEC97911-802E-4581-A8FC-AF52D4DD6AA0}" srcOrd="3" destOrd="0" parTransId="{0D125D27-D3CD-479D-BDA9-978CF33E252A}" sibTransId="{D47F636F-9500-4C20-A4BA-7F17BBC28024}"/>
    <dgm:cxn modelId="{F1FF7E3F-AF2C-476D-9FB2-ACC710823C88}" type="presOf" srcId="{F8863A72-9026-4436-8A2D-97E9CFAB009C}" destId="{B7E1A655-970B-41BF-BE73-E723C8F22CC7}" srcOrd="1" destOrd="0" presId="urn:microsoft.com/office/officeart/2005/8/layout/hierarchy3"/>
    <dgm:cxn modelId="{4018A68B-289D-4C3E-AD91-A433CA0014EC}" type="presOf" srcId="{371CFF6D-8843-4BD6-9528-DAEFB292E0AB}" destId="{394579E9-F6A6-45D6-AAC1-636ECE34E809}" srcOrd="0" destOrd="0" presId="urn:microsoft.com/office/officeart/2005/8/layout/hierarchy3"/>
    <dgm:cxn modelId="{7EE0E88A-53DB-4A6B-A4D5-785935545964}" srcId="{F8863A72-9026-4436-8A2D-97E9CFAB009C}" destId="{F1C7C4C8-6B63-4E35-817C-31D1FC157084}" srcOrd="2" destOrd="0" parTransId="{9A8A1B62-5F43-4169-88C2-94C8E33247EF}" sibTransId="{4067C635-6D13-48E9-911B-2148BDDCC654}"/>
    <dgm:cxn modelId="{26AA4064-51F3-4D44-818A-52FA672EFBA3}" srcId="{1F8C7A29-A3A0-45ED-A0C5-A35694235572}" destId="{F8863A72-9026-4436-8A2D-97E9CFAB009C}" srcOrd="0" destOrd="0" parTransId="{479071B2-7DD5-47E7-A735-2D1BBDFCD76C}" sibTransId="{E54040EC-566A-4A11-B7F8-574CC7C3E7D7}"/>
    <dgm:cxn modelId="{016AD759-4D98-4148-A522-8C51EC553F98}" srcId="{F8863A72-9026-4436-8A2D-97E9CFAB009C}" destId="{371CFF6D-8843-4BD6-9528-DAEFB292E0AB}" srcOrd="1" destOrd="0" parTransId="{79E88DC6-ED51-4924-BF3D-C4D9BD36906F}" sibTransId="{DAD2FAB9-51F7-4DC3-B0E3-44284DC90E24}"/>
    <dgm:cxn modelId="{3EB187EA-F5E2-464A-AA53-EE8A373FF894}" type="presOf" srcId="{F1C7C4C8-6B63-4E35-817C-31D1FC157084}" destId="{8F7EA22B-A18D-4BA4-AA27-73F7EF1FCB4B}" srcOrd="0" destOrd="0" presId="urn:microsoft.com/office/officeart/2005/8/layout/hierarchy3"/>
    <dgm:cxn modelId="{9E8C8083-573C-49A6-996D-C699D2B59388}" type="presOf" srcId="{79E88DC6-ED51-4924-BF3D-C4D9BD36906F}" destId="{E5AA6FFB-C6B9-4E36-AD6E-51BC58C7D9B5}" srcOrd="0" destOrd="0" presId="urn:microsoft.com/office/officeart/2005/8/layout/hierarchy3"/>
    <dgm:cxn modelId="{F026B3C4-CEA5-4B04-945E-C0C13F99EFCE}" srcId="{F8863A72-9026-4436-8A2D-97E9CFAB009C}" destId="{C7EB5CE9-DAD3-40F3-B9A1-28126ED64B19}" srcOrd="0" destOrd="0" parTransId="{1586F21B-F99E-4E20-B1C2-FACF41CD20BC}" sibTransId="{3D1D50F0-22F8-4598-82FA-8E14C79D84EC}"/>
    <dgm:cxn modelId="{F8CEFF11-9CB5-4075-A2D1-0CE9CF3AB136}" type="presOf" srcId="{0D125D27-D3CD-479D-BDA9-978CF33E252A}" destId="{E17B6DAE-254F-4BFF-8A35-5C680A11AD92}" srcOrd="0" destOrd="0" presId="urn:microsoft.com/office/officeart/2005/8/layout/hierarchy3"/>
    <dgm:cxn modelId="{0CE3D703-0432-4124-A047-223FA048C793}" type="presOf" srcId="{1586F21B-F99E-4E20-B1C2-FACF41CD20BC}" destId="{7B3351AB-EB7B-47E1-8512-E026F88E8643}" srcOrd="0" destOrd="0" presId="urn:microsoft.com/office/officeart/2005/8/layout/hierarchy3"/>
    <dgm:cxn modelId="{0E792585-290A-47EC-AE5A-3E36D695CFC5}" type="presOf" srcId="{F8863A72-9026-4436-8A2D-97E9CFAB009C}" destId="{6D43B656-45DA-4E2C-8EA0-B946DB3D12E4}" srcOrd="0" destOrd="0" presId="urn:microsoft.com/office/officeart/2005/8/layout/hierarchy3"/>
    <dgm:cxn modelId="{B01D489F-BE47-4FBD-82A7-ABEEEBE749F0}" type="presOf" srcId="{C7EB5CE9-DAD3-40F3-B9A1-28126ED64B19}" destId="{1A8281E3-D2D4-479C-BFF9-2F1B36596734}" srcOrd="0" destOrd="0" presId="urn:microsoft.com/office/officeart/2005/8/layout/hierarchy3"/>
    <dgm:cxn modelId="{90961B5D-996C-4B04-AF49-FEB4A8F2B4E9}" type="presOf" srcId="{CEC97911-802E-4581-A8FC-AF52D4DD6AA0}" destId="{743F54F7-5EE7-41D0-8AE0-0CF088543ECE}" srcOrd="0" destOrd="0" presId="urn:microsoft.com/office/officeart/2005/8/layout/hierarchy3"/>
    <dgm:cxn modelId="{FA649B1B-1EEF-4B35-82CE-D401A9FAEF0A}" type="presOf" srcId="{1F8C7A29-A3A0-45ED-A0C5-A35694235572}" destId="{2E0E6AA4-1D0C-42C5-AAFA-71FF0B9EA38E}" srcOrd="0" destOrd="0" presId="urn:microsoft.com/office/officeart/2005/8/layout/hierarchy3"/>
    <dgm:cxn modelId="{9A09C642-ABA2-43E0-9BF7-A26A01DA05E7}" type="presOf" srcId="{9A8A1B62-5F43-4169-88C2-94C8E33247EF}" destId="{F98A18C1-9BB7-468C-84B1-1A34412F065E}" srcOrd="0" destOrd="0" presId="urn:microsoft.com/office/officeart/2005/8/layout/hierarchy3"/>
    <dgm:cxn modelId="{8C91CAA1-E9F8-40D1-AA6A-02676EA003ED}" type="presParOf" srcId="{2E0E6AA4-1D0C-42C5-AAFA-71FF0B9EA38E}" destId="{F58B3B75-6443-4322-ACEE-F89E9EAAAAF8}" srcOrd="0" destOrd="0" presId="urn:microsoft.com/office/officeart/2005/8/layout/hierarchy3"/>
    <dgm:cxn modelId="{7C6113A0-F2CC-433B-971B-9C5F43A385B3}" type="presParOf" srcId="{F58B3B75-6443-4322-ACEE-F89E9EAAAAF8}" destId="{83599E79-C580-4DC4-A97A-498F6524730D}" srcOrd="0" destOrd="0" presId="urn:microsoft.com/office/officeart/2005/8/layout/hierarchy3"/>
    <dgm:cxn modelId="{6FF7088C-1A83-4468-A1BF-5774C334E3F9}" type="presParOf" srcId="{83599E79-C580-4DC4-A97A-498F6524730D}" destId="{6D43B656-45DA-4E2C-8EA0-B946DB3D12E4}" srcOrd="0" destOrd="0" presId="urn:microsoft.com/office/officeart/2005/8/layout/hierarchy3"/>
    <dgm:cxn modelId="{96794FDF-7924-408F-B88E-A49D4FD0BF61}" type="presParOf" srcId="{83599E79-C580-4DC4-A97A-498F6524730D}" destId="{B7E1A655-970B-41BF-BE73-E723C8F22CC7}" srcOrd="1" destOrd="0" presId="urn:microsoft.com/office/officeart/2005/8/layout/hierarchy3"/>
    <dgm:cxn modelId="{54B61A80-7DEE-4A99-9192-DABD5B75B838}" type="presParOf" srcId="{F58B3B75-6443-4322-ACEE-F89E9EAAAAF8}" destId="{488166BC-BF91-4CDF-BE3C-305EA03CC3D5}" srcOrd="1" destOrd="0" presId="urn:microsoft.com/office/officeart/2005/8/layout/hierarchy3"/>
    <dgm:cxn modelId="{D48884EB-F684-4EDD-89D6-731579F34BC7}" type="presParOf" srcId="{488166BC-BF91-4CDF-BE3C-305EA03CC3D5}" destId="{7B3351AB-EB7B-47E1-8512-E026F88E8643}" srcOrd="0" destOrd="0" presId="urn:microsoft.com/office/officeart/2005/8/layout/hierarchy3"/>
    <dgm:cxn modelId="{C0FC7957-2486-40C8-B6C9-7E079E9A7A26}" type="presParOf" srcId="{488166BC-BF91-4CDF-BE3C-305EA03CC3D5}" destId="{1A8281E3-D2D4-479C-BFF9-2F1B36596734}" srcOrd="1" destOrd="0" presId="urn:microsoft.com/office/officeart/2005/8/layout/hierarchy3"/>
    <dgm:cxn modelId="{458B361A-244C-40F5-A359-FACFA2296233}" type="presParOf" srcId="{488166BC-BF91-4CDF-BE3C-305EA03CC3D5}" destId="{E5AA6FFB-C6B9-4E36-AD6E-51BC58C7D9B5}" srcOrd="2" destOrd="0" presId="urn:microsoft.com/office/officeart/2005/8/layout/hierarchy3"/>
    <dgm:cxn modelId="{21384849-C07D-4651-98C2-308D07699A9B}" type="presParOf" srcId="{488166BC-BF91-4CDF-BE3C-305EA03CC3D5}" destId="{394579E9-F6A6-45D6-AAC1-636ECE34E809}" srcOrd="3" destOrd="0" presId="urn:microsoft.com/office/officeart/2005/8/layout/hierarchy3"/>
    <dgm:cxn modelId="{526634CE-4FD8-48B5-B389-371D1E1A14FF}" type="presParOf" srcId="{488166BC-BF91-4CDF-BE3C-305EA03CC3D5}" destId="{F98A18C1-9BB7-468C-84B1-1A34412F065E}" srcOrd="4" destOrd="0" presId="urn:microsoft.com/office/officeart/2005/8/layout/hierarchy3"/>
    <dgm:cxn modelId="{ADA88DF0-C521-435F-9F76-8E8D826523E4}" type="presParOf" srcId="{488166BC-BF91-4CDF-BE3C-305EA03CC3D5}" destId="{8F7EA22B-A18D-4BA4-AA27-73F7EF1FCB4B}" srcOrd="5" destOrd="0" presId="urn:microsoft.com/office/officeart/2005/8/layout/hierarchy3"/>
    <dgm:cxn modelId="{3D658E29-91E5-4F89-9038-1062AE06396A}" type="presParOf" srcId="{488166BC-BF91-4CDF-BE3C-305EA03CC3D5}" destId="{E17B6DAE-254F-4BFF-8A35-5C680A11AD92}" srcOrd="6" destOrd="0" presId="urn:microsoft.com/office/officeart/2005/8/layout/hierarchy3"/>
    <dgm:cxn modelId="{82E39AF0-A392-446F-9DF6-5A2FC1AC350C}" type="presParOf" srcId="{488166BC-BF91-4CDF-BE3C-305EA03CC3D5}" destId="{743F54F7-5EE7-41D0-8AE0-0CF088543EC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3B656-45DA-4E2C-8EA0-B946DB3D12E4}">
      <dsp:nvSpPr>
        <dsp:cNvPr id="0" name=""/>
        <dsp:cNvSpPr/>
      </dsp:nvSpPr>
      <dsp:spPr>
        <a:xfrm>
          <a:off x="0" y="0"/>
          <a:ext cx="2540865" cy="630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Cluster level</a:t>
          </a:r>
          <a:endParaRPr lang="zh-CN" altLang="en-US" sz="3700" kern="1200" dirty="0"/>
        </a:p>
      </dsp:txBody>
      <dsp:txXfrm>
        <a:off x="0" y="0"/>
        <a:ext cx="2540865" cy="630648"/>
      </dsp:txXfrm>
    </dsp:sp>
    <dsp:sp modelId="{7B3351AB-EB7B-47E1-8512-E026F88E8643}">
      <dsp:nvSpPr>
        <dsp:cNvPr id="0" name=""/>
        <dsp:cNvSpPr/>
      </dsp:nvSpPr>
      <dsp:spPr>
        <a:xfrm>
          <a:off x="254086" y="630648"/>
          <a:ext cx="428919" cy="369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92"/>
              </a:lnTo>
              <a:lnTo>
                <a:pt x="428919" y="3695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281E3-D2D4-479C-BFF9-2F1B36596734}">
      <dsp:nvSpPr>
        <dsp:cNvPr id="0" name=""/>
        <dsp:cNvSpPr/>
      </dsp:nvSpPr>
      <dsp:spPr>
        <a:xfrm>
          <a:off x="683005" y="787607"/>
          <a:ext cx="2269341" cy="42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Common Scene</a:t>
          </a:r>
          <a:endParaRPr lang="zh-CN" altLang="en-US" sz="2100" kern="1200" dirty="0"/>
        </a:p>
      </dsp:txBody>
      <dsp:txXfrm>
        <a:off x="683005" y="787607"/>
        <a:ext cx="2269341" cy="425268"/>
      </dsp:txXfrm>
    </dsp:sp>
    <dsp:sp modelId="{E5AA6FFB-C6B9-4E36-AD6E-51BC58C7D9B5}">
      <dsp:nvSpPr>
        <dsp:cNvPr id="0" name=""/>
        <dsp:cNvSpPr/>
      </dsp:nvSpPr>
      <dsp:spPr>
        <a:xfrm>
          <a:off x="254086" y="630648"/>
          <a:ext cx="428919" cy="1094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143"/>
              </a:lnTo>
              <a:lnTo>
                <a:pt x="428919" y="10941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579E9-F6A6-45D6-AAC1-636ECE34E809}">
      <dsp:nvSpPr>
        <dsp:cNvPr id="0" name=""/>
        <dsp:cNvSpPr/>
      </dsp:nvSpPr>
      <dsp:spPr>
        <a:xfrm>
          <a:off x="683005" y="1512158"/>
          <a:ext cx="2269341" cy="42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People Co-occurrence</a:t>
          </a:r>
          <a:endParaRPr lang="zh-CN" altLang="en-US" sz="2100" kern="1200" dirty="0"/>
        </a:p>
      </dsp:txBody>
      <dsp:txXfrm>
        <a:off x="683005" y="1512158"/>
        <a:ext cx="2269341" cy="425268"/>
      </dsp:txXfrm>
    </dsp:sp>
    <dsp:sp modelId="{F98A18C1-9BB7-468C-84B1-1A34412F065E}">
      <dsp:nvSpPr>
        <dsp:cNvPr id="0" name=""/>
        <dsp:cNvSpPr/>
      </dsp:nvSpPr>
      <dsp:spPr>
        <a:xfrm>
          <a:off x="254086" y="630648"/>
          <a:ext cx="428919" cy="1821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023"/>
              </a:lnTo>
              <a:lnTo>
                <a:pt x="428919" y="1821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EA22B-A18D-4BA4-AA27-73F7EF1FCB4B}">
      <dsp:nvSpPr>
        <dsp:cNvPr id="0" name=""/>
        <dsp:cNvSpPr/>
      </dsp:nvSpPr>
      <dsp:spPr>
        <a:xfrm>
          <a:off x="683005" y="2239037"/>
          <a:ext cx="2269341" cy="42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Human  Attributes</a:t>
          </a:r>
          <a:endParaRPr lang="zh-CN" altLang="en-US" sz="2100" kern="1200" dirty="0"/>
        </a:p>
      </dsp:txBody>
      <dsp:txXfrm>
        <a:off x="683005" y="2239037"/>
        <a:ext cx="2269341" cy="425268"/>
      </dsp:txXfrm>
    </dsp:sp>
    <dsp:sp modelId="{E17B6DAE-254F-4BFF-8A35-5C680A11AD92}">
      <dsp:nvSpPr>
        <dsp:cNvPr id="0" name=""/>
        <dsp:cNvSpPr/>
      </dsp:nvSpPr>
      <dsp:spPr>
        <a:xfrm>
          <a:off x="254086" y="630648"/>
          <a:ext cx="428919" cy="261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101"/>
              </a:lnTo>
              <a:lnTo>
                <a:pt x="428919" y="2613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F54F7-5EE7-41D0-8AE0-0CF088543ECE}">
      <dsp:nvSpPr>
        <dsp:cNvPr id="0" name=""/>
        <dsp:cNvSpPr/>
      </dsp:nvSpPr>
      <dsp:spPr>
        <a:xfrm>
          <a:off x="683005" y="3031115"/>
          <a:ext cx="2269341" cy="42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Clothing</a:t>
          </a:r>
          <a:endParaRPr lang="zh-CN" altLang="en-US" sz="2100" kern="1200" dirty="0"/>
        </a:p>
      </dsp:txBody>
      <dsp:txXfrm>
        <a:off x="683005" y="3031115"/>
        <a:ext cx="2269341" cy="42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 smtClean="0"/>
              <a:t>Liyan </a:t>
            </a:r>
            <a:r>
              <a:rPr lang="en-US" altLang="zh-CN" dirty="0" err="1" smtClean="0"/>
              <a:t>Zhang,et</a:t>
            </a:r>
            <a:r>
              <a:rPr lang="en-US" altLang="zh-CN" dirty="0" smtClean="0"/>
              <a:t> al.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1411-2B97-40D0-8894-D1575F80FD5C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03B9-6BBA-47FF-89F1-F89CD5C27A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 smtClean="0"/>
              <a:t>Liyan </a:t>
            </a:r>
            <a:r>
              <a:rPr lang="en-US" altLang="zh-CN" dirty="0" err="1" smtClean="0"/>
              <a:t>Zhang,et</a:t>
            </a:r>
            <a:r>
              <a:rPr lang="en-US" altLang="zh-CN" dirty="0" smtClean="0"/>
              <a:t> al.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AD0D-C799-4148-A82F-9F61A92B1ECC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A85EA-6D04-4FE1-A993-9DDC2F9B63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prevalence of digital cameras as well as the emergence of online media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sites such as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Flickr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Picasa,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Fackbook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Twitter, etc., makes the creation, storage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sharing of multimedia content much easier than before, which leads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explosion of massive media data. As the continue growing of the size of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media collections, the problem of media organization, management and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retrieval has become a much more pressing issue. Among most photo collections,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is usually the focus of images. To better understand and manage these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2C0D-D9D4-4A32-A19D-96B033B90C35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651328" y="637203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452320" y="353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Liyan Zhang et al.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F43E-A19C-46B5-B863-E82419FA80EB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BFA2-2F21-4714-AD85-0C8C6B5F7742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1D79-1875-4847-B8AA-794B57ED481D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12117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A4E5-4EA4-40C0-8B4D-E113E228135E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51328" y="638132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52320" y="6611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Liyan Zhang et al.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8A2-DC1D-4812-83D1-AD09763EC02D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AEC-EF03-4C54-A2A7-52A61540E2A1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6EC-2B8C-417E-AD42-142EBE70E7DB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B66F-9D46-40A5-B322-4388D3F8CB51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1B12-7940-4C48-A3C4-570F75063011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DD44-0EBF-43D5-877D-9067492E5D4E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440B6D-FCAE-4B99-8019-1085EE50020E}" type="datetime1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651328" y="638132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452320" y="353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</a:rPr>
              <a:t>Liyan Zhang et al.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5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3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5.png"/><Relationship Id="rId10" Type="http://schemas.openxmlformats.org/officeDocument/2006/relationships/image" Target="../media/image1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6.jpeg"/><Relationship Id="rId18" Type="http://schemas.openxmlformats.org/officeDocument/2006/relationships/image" Target="../media/image131.jpeg"/><Relationship Id="rId3" Type="http://schemas.openxmlformats.org/officeDocument/2006/relationships/image" Target="../media/image116.jpeg"/><Relationship Id="rId21" Type="http://schemas.openxmlformats.org/officeDocument/2006/relationships/image" Target="../media/image134.jpeg"/><Relationship Id="rId7" Type="http://schemas.openxmlformats.org/officeDocument/2006/relationships/image" Target="../media/image120.jpeg"/><Relationship Id="rId12" Type="http://schemas.openxmlformats.org/officeDocument/2006/relationships/image" Target="../media/image125.jpe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9.png"/><Relationship Id="rId20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11" Type="http://schemas.openxmlformats.org/officeDocument/2006/relationships/image" Target="../media/image124.png"/><Relationship Id="rId5" Type="http://schemas.openxmlformats.org/officeDocument/2006/relationships/image" Target="../media/image118.jpe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jpeg"/><Relationship Id="rId4" Type="http://schemas.openxmlformats.org/officeDocument/2006/relationships/image" Target="../media/image117.jpe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6.png"/><Relationship Id="rId26" Type="http://schemas.openxmlformats.org/officeDocument/2006/relationships/image" Target="../media/image162.png"/><Relationship Id="rId3" Type="http://schemas.openxmlformats.org/officeDocument/2006/relationships/image" Target="../media/image139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51.png"/><Relationship Id="rId17" Type="http://schemas.openxmlformats.org/officeDocument/2006/relationships/image" Target="../media/image103.jpe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5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0.png"/><Relationship Id="rId24" Type="http://schemas.openxmlformats.org/officeDocument/2006/relationships/image" Target="../media/image161.png"/><Relationship Id="rId5" Type="http://schemas.openxmlformats.org/officeDocument/2006/relationships/image" Target="../media/image143.png"/><Relationship Id="rId15" Type="http://schemas.openxmlformats.org/officeDocument/2006/relationships/image" Target="../media/image154.png"/><Relationship Id="rId23" Type="http://schemas.openxmlformats.org/officeDocument/2006/relationships/image" Target="../media/image160.png"/><Relationship Id="rId10" Type="http://schemas.openxmlformats.org/officeDocument/2006/relationships/image" Target="../media/image149.png"/><Relationship Id="rId19" Type="http://schemas.openxmlformats.org/officeDocument/2006/relationships/image" Target="../media/image157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137.png"/><Relationship Id="rId12" Type="http://schemas.openxmlformats.org/officeDocument/2006/relationships/image" Target="../media/image59.png"/><Relationship Id="rId17" Type="http://schemas.openxmlformats.org/officeDocument/2006/relationships/image" Target="../media/image42.png"/><Relationship Id="rId25" Type="http://schemas.openxmlformats.org/officeDocument/2006/relationships/image" Target="../media/image68.png"/><Relationship Id="rId2" Type="http://schemas.openxmlformats.org/officeDocument/2006/relationships/image" Target="../media/image35.png"/><Relationship Id="rId16" Type="http://schemas.openxmlformats.org/officeDocument/2006/relationships/image" Target="../media/image65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57.png"/><Relationship Id="rId24" Type="http://schemas.openxmlformats.org/officeDocument/2006/relationships/image" Target="../media/image47.png"/><Relationship Id="rId5" Type="http://schemas.openxmlformats.org/officeDocument/2006/relationships/image" Target="../media/image156.png"/><Relationship Id="rId15" Type="http://schemas.openxmlformats.org/officeDocument/2006/relationships/image" Target="../media/image69.png"/><Relationship Id="rId23" Type="http://schemas.openxmlformats.org/officeDocument/2006/relationships/image" Target="../media/image55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38.png"/><Relationship Id="rId9" Type="http://schemas.openxmlformats.org/officeDocument/2006/relationships/image" Target="../media/image67.png"/><Relationship Id="rId14" Type="http://schemas.openxmlformats.org/officeDocument/2006/relationships/image" Target="../media/image62.png"/><Relationship Id="rId2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70.png"/><Relationship Id="rId18" Type="http://schemas.openxmlformats.org/officeDocument/2006/relationships/image" Target="../media/image35.png"/><Relationship Id="rId26" Type="http://schemas.openxmlformats.org/officeDocument/2006/relationships/image" Target="../media/image148.png"/><Relationship Id="rId3" Type="http://schemas.openxmlformats.org/officeDocument/2006/relationships/image" Target="../media/image157.png"/><Relationship Id="rId21" Type="http://schemas.openxmlformats.org/officeDocument/2006/relationships/image" Target="../media/image175.png"/><Relationship Id="rId7" Type="http://schemas.openxmlformats.org/officeDocument/2006/relationships/image" Target="../media/image160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44.png"/><Relationship Id="rId2" Type="http://schemas.openxmlformats.org/officeDocument/2006/relationships/image" Target="../media/image156.png"/><Relationship Id="rId16" Type="http://schemas.openxmlformats.org/officeDocument/2006/relationships/image" Target="../media/image173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8.png"/><Relationship Id="rId24" Type="http://schemas.openxmlformats.org/officeDocument/2006/relationships/image" Target="../media/image143.png"/><Relationship Id="rId5" Type="http://schemas.openxmlformats.org/officeDocument/2006/relationships/image" Target="../media/image158.png"/><Relationship Id="rId15" Type="http://schemas.openxmlformats.org/officeDocument/2006/relationships/image" Target="../media/image172.png"/><Relationship Id="rId23" Type="http://schemas.openxmlformats.org/officeDocument/2006/relationships/image" Target="../media/image139.png"/><Relationship Id="rId10" Type="http://schemas.openxmlformats.org/officeDocument/2006/relationships/image" Target="../media/image167.png"/><Relationship Id="rId19" Type="http://schemas.openxmlformats.org/officeDocument/2006/relationships/image" Target="../media/image36.png"/><Relationship Id="rId4" Type="http://schemas.openxmlformats.org/officeDocument/2006/relationships/image" Target="../media/image137.png"/><Relationship Id="rId9" Type="http://schemas.openxmlformats.org/officeDocument/2006/relationships/image" Target="../media/image53.png"/><Relationship Id="rId14" Type="http://schemas.openxmlformats.org/officeDocument/2006/relationships/image" Target="../media/image171.png"/><Relationship Id="rId22" Type="http://schemas.openxmlformats.org/officeDocument/2006/relationships/image" Target="../media/image1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5" Type="http://schemas.openxmlformats.org/officeDocument/2006/relationships/image" Target="../media/image179.png"/><Relationship Id="rId10" Type="http://schemas.openxmlformats.org/officeDocument/2006/relationships/image" Target="../media/image184.jpeg"/><Relationship Id="rId4" Type="http://schemas.openxmlformats.org/officeDocument/2006/relationships/image" Target="../media/image178.png"/><Relationship Id="rId9" Type="http://schemas.openxmlformats.org/officeDocument/2006/relationships/image" Target="../media/image18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7.png"/><Relationship Id="rId26" Type="http://schemas.openxmlformats.org/officeDocument/2006/relationships/image" Target="../media/image110.png"/><Relationship Id="rId3" Type="http://schemas.openxmlformats.org/officeDocument/2006/relationships/image" Target="../media/image117.jpeg"/><Relationship Id="rId21" Type="http://schemas.openxmlformats.org/officeDocument/2006/relationships/image" Target="../media/image140.pn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116.jpe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24" Type="http://schemas.openxmlformats.org/officeDocument/2006/relationships/image" Target="../media/image143.png"/><Relationship Id="rId5" Type="http://schemas.openxmlformats.org/officeDocument/2006/relationships/image" Target="../media/image119.jpeg"/><Relationship Id="rId15" Type="http://schemas.openxmlformats.org/officeDocument/2006/relationships/image" Target="../media/image109.png"/><Relationship Id="rId23" Type="http://schemas.openxmlformats.org/officeDocument/2006/relationships/image" Target="../media/image142.png"/><Relationship Id="rId28" Type="http://schemas.openxmlformats.org/officeDocument/2006/relationships/image" Target="../media/image165.png"/><Relationship Id="rId10" Type="http://schemas.openxmlformats.org/officeDocument/2006/relationships/image" Target="../media/image124.png"/><Relationship Id="rId19" Type="http://schemas.openxmlformats.org/officeDocument/2006/relationships/image" Target="../media/image138.png"/><Relationship Id="rId31" Type="http://schemas.openxmlformats.org/officeDocument/2006/relationships/image" Target="../media/image112.png"/><Relationship Id="rId4" Type="http://schemas.openxmlformats.org/officeDocument/2006/relationships/image" Target="../media/image118.jpe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41.png"/><Relationship Id="rId27" Type="http://schemas.openxmlformats.org/officeDocument/2006/relationships/image" Target="../media/image163.png"/><Relationship Id="rId30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87.jpe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186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14.png"/><Relationship Id="rId5" Type="http://schemas.openxmlformats.org/officeDocument/2006/relationships/image" Target="../media/image135.png"/><Relationship Id="rId10" Type="http://schemas.openxmlformats.org/officeDocument/2006/relationships/image" Target="../media/image166.png"/><Relationship Id="rId4" Type="http://schemas.openxmlformats.org/officeDocument/2006/relationships/image" Target="../media/image185.png"/><Relationship Id="rId9" Type="http://schemas.openxmlformats.org/officeDocument/2006/relationships/image" Target="../media/image164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13" Type="http://schemas.openxmlformats.org/officeDocument/2006/relationships/image" Target="../media/image198.jpeg"/><Relationship Id="rId3" Type="http://schemas.openxmlformats.org/officeDocument/2006/relationships/image" Target="../media/image188.jpeg"/><Relationship Id="rId7" Type="http://schemas.openxmlformats.org/officeDocument/2006/relationships/image" Target="../media/image192.png"/><Relationship Id="rId12" Type="http://schemas.openxmlformats.org/officeDocument/2006/relationships/image" Target="../media/image19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eg"/><Relationship Id="rId11" Type="http://schemas.openxmlformats.org/officeDocument/2006/relationships/image" Target="../media/image196.png"/><Relationship Id="rId5" Type="http://schemas.openxmlformats.org/officeDocument/2006/relationships/image" Target="../media/image190.jpeg"/><Relationship Id="rId15" Type="http://schemas.openxmlformats.org/officeDocument/2006/relationships/image" Target="../media/image200.jpeg"/><Relationship Id="rId10" Type="http://schemas.openxmlformats.org/officeDocument/2006/relationships/image" Target="../media/image195.png"/><Relationship Id="rId4" Type="http://schemas.openxmlformats.org/officeDocument/2006/relationships/image" Target="../media/image189.jpeg"/><Relationship Id="rId9" Type="http://schemas.openxmlformats.org/officeDocument/2006/relationships/image" Target="../media/image194.png"/><Relationship Id="rId14" Type="http://schemas.openxmlformats.org/officeDocument/2006/relationships/image" Target="../media/image19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205.jpe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20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203.png"/><Relationship Id="rId5" Type="http://schemas.openxmlformats.org/officeDocument/2006/relationships/image" Target="../media/image111.png"/><Relationship Id="rId10" Type="http://schemas.openxmlformats.org/officeDocument/2006/relationships/image" Target="../media/image202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65.png"/><Relationship Id="rId18" Type="http://schemas.openxmlformats.org/officeDocument/2006/relationships/image" Target="../media/image63.png"/><Relationship Id="rId26" Type="http://schemas.openxmlformats.org/officeDocument/2006/relationships/image" Target="../media/image55.png"/><Relationship Id="rId3" Type="http://schemas.openxmlformats.org/officeDocument/2006/relationships/image" Target="../media/image14.jpe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42.png"/><Relationship Id="rId25" Type="http://schemas.openxmlformats.org/officeDocument/2006/relationships/image" Target="../media/image31.png"/><Relationship Id="rId33" Type="http://schemas.openxmlformats.org/officeDocument/2006/relationships/image" Target="../media/image62.png"/><Relationship Id="rId2" Type="http://schemas.openxmlformats.org/officeDocument/2006/relationships/image" Target="../media/image13.jpeg"/><Relationship Id="rId16" Type="http://schemas.openxmlformats.org/officeDocument/2006/relationships/image" Target="../media/image38.png"/><Relationship Id="rId20" Type="http://schemas.openxmlformats.org/officeDocument/2006/relationships/image" Target="../media/image67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54.png"/><Relationship Id="rId32" Type="http://schemas.openxmlformats.org/officeDocument/2006/relationships/image" Target="../media/image68.png"/><Relationship Id="rId5" Type="http://schemas.openxmlformats.org/officeDocument/2006/relationships/image" Target="../media/image16.jpeg"/><Relationship Id="rId15" Type="http://schemas.openxmlformats.org/officeDocument/2006/relationships/image" Target="../media/image36.png"/><Relationship Id="rId23" Type="http://schemas.openxmlformats.org/officeDocument/2006/relationships/image" Target="../media/image52.png"/><Relationship Id="rId28" Type="http://schemas.openxmlformats.org/officeDocument/2006/relationships/image" Target="../media/image51.png"/><Relationship Id="rId10" Type="http://schemas.openxmlformats.org/officeDocument/2006/relationships/image" Target="../media/image21.jpeg"/><Relationship Id="rId19" Type="http://schemas.openxmlformats.org/officeDocument/2006/relationships/image" Target="../media/image64.png"/><Relationship Id="rId31" Type="http://schemas.openxmlformats.org/officeDocument/2006/relationships/image" Target="../media/image47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35.png"/><Relationship Id="rId22" Type="http://schemas.openxmlformats.org/officeDocument/2006/relationships/image" Target="../media/image57.png"/><Relationship Id="rId27" Type="http://schemas.openxmlformats.org/officeDocument/2006/relationships/image" Target="../media/image50.png"/><Relationship Id="rId30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139.png"/><Relationship Id="rId26" Type="http://schemas.openxmlformats.org/officeDocument/2006/relationships/image" Target="../media/image203.png"/><Relationship Id="rId3" Type="http://schemas.openxmlformats.org/officeDocument/2006/relationships/image" Target="../media/image207.png"/><Relationship Id="rId21" Type="http://schemas.openxmlformats.org/officeDocument/2006/relationships/image" Target="../media/image222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24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02.png"/><Relationship Id="rId10" Type="http://schemas.openxmlformats.org/officeDocument/2006/relationships/image" Target="../media/image214.png"/><Relationship Id="rId19" Type="http://schemas.openxmlformats.org/officeDocument/2006/relationships/image" Target="../media/image143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26" Type="http://schemas.openxmlformats.org/officeDocument/2006/relationships/image" Target="../media/image233.png"/><Relationship Id="rId3" Type="http://schemas.openxmlformats.org/officeDocument/2006/relationships/image" Target="../media/image206.png"/><Relationship Id="rId21" Type="http://schemas.openxmlformats.org/officeDocument/2006/relationships/image" Target="../media/image228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5" Type="http://schemas.openxmlformats.org/officeDocument/2006/relationships/image" Target="../media/image2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9.png"/><Relationship Id="rId20" Type="http://schemas.openxmlformats.org/officeDocument/2006/relationships/image" Target="../media/image227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24" Type="http://schemas.openxmlformats.org/officeDocument/2006/relationships/image" Target="../media/image231.png"/><Relationship Id="rId32" Type="http://schemas.openxmlformats.org/officeDocument/2006/relationships/image" Target="../media/image236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23" Type="http://schemas.openxmlformats.org/officeDocument/2006/relationships/image" Target="../media/image230.png"/><Relationship Id="rId28" Type="http://schemas.openxmlformats.org/officeDocument/2006/relationships/image" Target="../media/image143.png"/><Relationship Id="rId10" Type="http://schemas.openxmlformats.org/officeDocument/2006/relationships/image" Target="../media/image213.png"/><Relationship Id="rId19" Type="http://schemas.openxmlformats.org/officeDocument/2006/relationships/image" Target="../media/image226.png"/><Relationship Id="rId31" Type="http://schemas.openxmlformats.org/officeDocument/2006/relationships/image" Target="../media/image235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Relationship Id="rId22" Type="http://schemas.openxmlformats.org/officeDocument/2006/relationships/image" Target="../media/image229.png"/><Relationship Id="rId27" Type="http://schemas.openxmlformats.org/officeDocument/2006/relationships/image" Target="../media/image139.png"/><Relationship Id="rId30" Type="http://schemas.openxmlformats.org/officeDocument/2006/relationships/image" Target="../media/image2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6.png"/><Relationship Id="rId26" Type="http://schemas.openxmlformats.org/officeDocument/2006/relationships/image" Target="../media/image139.png"/><Relationship Id="rId3" Type="http://schemas.openxmlformats.org/officeDocument/2006/relationships/image" Target="../media/image207.png"/><Relationship Id="rId21" Type="http://schemas.openxmlformats.org/officeDocument/2006/relationships/image" Target="../media/image229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33.png"/><Relationship Id="rId2" Type="http://schemas.openxmlformats.org/officeDocument/2006/relationships/image" Target="../media/image206.png"/><Relationship Id="rId16" Type="http://schemas.openxmlformats.org/officeDocument/2006/relationships/image" Target="../media/image220.png"/><Relationship Id="rId20" Type="http://schemas.openxmlformats.org/officeDocument/2006/relationships/image" Target="../media/image228.png"/><Relationship Id="rId29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24" Type="http://schemas.openxmlformats.org/officeDocument/2006/relationships/image" Target="../media/image232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31.png"/><Relationship Id="rId28" Type="http://schemas.openxmlformats.org/officeDocument/2006/relationships/image" Target="../media/image144.png"/><Relationship Id="rId10" Type="http://schemas.openxmlformats.org/officeDocument/2006/relationships/image" Target="../media/image214.png"/><Relationship Id="rId19" Type="http://schemas.openxmlformats.org/officeDocument/2006/relationships/image" Target="../media/image227.png"/><Relationship Id="rId31" Type="http://schemas.openxmlformats.org/officeDocument/2006/relationships/image" Target="../media/image236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30.png"/><Relationship Id="rId27" Type="http://schemas.openxmlformats.org/officeDocument/2006/relationships/image" Target="../media/image143.png"/><Relationship Id="rId30" Type="http://schemas.openxmlformats.org/officeDocument/2006/relationships/image" Target="../media/image2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42.jpeg"/><Relationship Id="rId3" Type="http://schemas.openxmlformats.org/officeDocument/2006/relationships/image" Target="../media/image13.jpeg"/><Relationship Id="rId21" Type="http://schemas.openxmlformats.org/officeDocument/2006/relationships/image" Target="../media/image245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41.jpeg"/><Relationship Id="rId2" Type="http://schemas.openxmlformats.org/officeDocument/2006/relationships/image" Target="../media/image237.png"/><Relationship Id="rId16" Type="http://schemas.openxmlformats.org/officeDocument/2006/relationships/image" Target="../media/image240.jpeg"/><Relationship Id="rId20" Type="http://schemas.openxmlformats.org/officeDocument/2006/relationships/image" Target="../media/image2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39.jpeg"/><Relationship Id="rId10" Type="http://schemas.openxmlformats.org/officeDocument/2006/relationships/image" Target="../media/image20.jpeg"/><Relationship Id="rId19" Type="http://schemas.openxmlformats.org/officeDocument/2006/relationships/image" Target="../media/image243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5.jpeg"/><Relationship Id="rId4" Type="http://schemas.openxmlformats.org/officeDocument/2006/relationships/image" Target="../media/image2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7.jpeg"/><Relationship Id="rId4" Type="http://schemas.openxmlformats.org/officeDocument/2006/relationships/image" Target="../media/image25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jpeg"/><Relationship Id="rId3" Type="http://schemas.openxmlformats.org/officeDocument/2006/relationships/image" Target="../media/image253.png"/><Relationship Id="rId7" Type="http://schemas.openxmlformats.org/officeDocument/2006/relationships/image" Target="../media/image2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eg"/><Relationship Id="rId11" Type="http://schemas.openxmlformats.org/officeDocument/2006/relationships/image" Target="../media/image263.jpeg"/><Relationship Id="rId5" Type="http://schemas.openxmlformats.org/officeDocument/2006/relationships/image" Target="../media/image257.jpeg"/><Relationship Id="rId10" Type="http://schemas.openxmlformats.org/officeDocument/2006/relationships/image" Target="../media/image262.jpeg"/><Relationship Id="rId4" Type="http://schemas.openxmlformats.org/officeDocument/2006/relationships/image" Target="../media/image256.jpeg"/><Relationship Id="rId9" Type="http://schemas.openxmlformats.org/officeDocument/2006/relationships/image" Target="../media/image26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jpeg"/><Relationship Id="rId3" Type="http://schemas.openxmlformats.org/officeDocument/2006/relationships/image" Target="../media/image253.png"/><Relationship Id="rId7" Type="http://schemas.openxmlformats.org/officeDocument/2006/relationships/image" Target="../media/image2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eg"/><Relationship Id="rId11" Type="http://schemas.openxmlformats.org/officeDocument/2006/relationships/image" Target="../media/image263.jpeg"/><Relationship Id="rId5" Type="http://schemas.openxmlformats.org/officeDocument/2006/relationships/image" Target="../media/image257.jpeg"/><Relationship Id="rId10" Type="http://schemas.openxmlformats.org/officeDocument/2006/relationships/image" Target="../media/image262.jpeg"/><Relationship Id="rId4" Type="http://schemas.openxmlformats.org/officeDocument/2006/relationships/image" Target="../media/image256.jpeg"/><Relationship Id="rId9" Type="http://schemas.openxmlformats.org/officeDocument/2006/relationships/image" Target="../media/image2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8" Type="http://schemas.openxmlformats.org/officeDocument/2006/relationships/image" Target="../media/image19.jpeg"/><Relationship Id="rId51" Type="http://schemas.openxmlformats.org/officeDocument/2006/relationships/image" Target="../media/image62.pn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72.jpeg"/><Relationship Id="rId39" Type="http://schemas.openxmlformats.org/officeDocument/2006/relationships/image" Target="../media/image85.jpeg"/><Relationship Id="rId3" Type="http://schemas.openxmlformats.org/officeDocument/2006/relationships/image" Target="../media/image35.png"/><Relationship Id="rId21" Type="http://schemas.openxmlformats.org/officeDocument/2006/relationships/image" Target="../media/image68.png"/><Relationship Id="rId34" Type="http://schemas.openxmlformats.org/officeDocument/2006/relationships/image" Target="../media/image80.jpeg"/><Relationship Id="rId42" Type="http://schemas.openxmlformats.org/officeDocument/2006/relationships/image" Target="../media/image88.jpeg"/><Relationship Id="rId7" Type="http://schemas.openxmlformats.org/officeDocument/2006/relationships/image" Target="../media/image63.png"/><Relationship Id="rId12" Type="http://schemas.openxmlformats.org/officeDocument/2006/relationships/image" Target="../media/image52.png"/><Relationship Id="rId17" Type="http://schemas.openxmlformats.org/officeDocument/2006/relationships/image" Target="../media/image51.png"/><Relationship Id="rId25" Type="http://schemas.openxmlformats.org/officeDocument/2006/relationships/image" Target="../media/image71.jpeg"/><Relationship Id="rId33" Type="http://schemas.openxmlformats.org/officeDocument/2006/relationships/image" Target="../media/image79.jpeg"/><Relationship Id="rId38" Type="http://schemas.openxmlformats.org/officeDocument/2006/relationships/image" Target="../media/image84.png"/><Relationship Id="rId2" Type="http://schemas.openxmlformats.org/officeDocument/2006/relationships/image" Target="../media/image65.png"/><Relationship Id="rId16" Type="http://schemas.openxmlformats.org/officeDocument/2006/relationships/image" Target="../media/image50.png"/><Relationship Id="rId20" Type="http://schemas.openxmlformats.org/officeDocument/2006/relationships/image" Target="../media/image47.png"/><Relationship Id="rId29" Type="http://schemas.openxmlformats.org/officeDocument/2006/relationships/image" Target="../media/image75.jpeg"/><Relationship Id="rId41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7.png"/><Relationship Id="rId24" Type="http://schemas.openxmlformats.org/officeDocument/2006/relationships/image" Target="../media/image70.jpeg"/><Relationship Id="rId32" Type="http://schemas.openxmlformats.org/officeDocument/2006/relationships/image" Target="../media/image78.jpeg"/><Relationship Id="rId37" Type="http://schemas.openxmlformats.org/officeDocument/2006/relationships/image" Target="../media/image83.jpeg"/><Relationship Id="rId40" Type="http://schemas.openxmlformats.org/officeDocument/2006/relationships/image" Target="../media/image86.jpeg"/><Relationship Id="rId5" Type="http://schemas.openxmlformats.org/officeDocument/2006/relationships/image" Target="../media/image38.png"/><Relationship Id="rId15" Type="http://schemas.openxmlformats.org/officeDocument/2006/relationships/image" Target="../media/image55.png"/><Relationship Id="rId23" Type="http://schemas.openxmlformats.org/officeDocument/2006/relationships/image" Target="../media/image69.png"/><Relationship Id="rId28" Type="http://schemas.openxmlformats.org/officeDocument/2006/relationships/image" Target="../media/image74.jpeg"/><Relationship Id="rId36" Type="http://schemas.openxmlformats.org/officeDocument/2006/relationships/image" Target="../media/image82.jpeg"/><Relationship Id="rId10" Type="http://schemas.openxmlformats.org/officeDocument/2006/relationships/image" Target="../media/image56.png"/><Relationship Id="rId19" Type="http://schemas.openxmlformats.org/officeDocument/2006/relationships/image" Target="../media/image60.png"/><Relationship Id="rId31" Type="http://schemas.openxmlformats.org/officeDocument/2006/relationships/image" Target="../media/image77.jpeg"/><Relationship Id="rId4" Type="http://schemas.openxmlformats.org/officeDocument/2006/relationships/image" Target="../media/image36.png"/><Relationship Id="rId9" Type="http://schemas.openxmlformats.org/officeDocument/2006/relationships/image" Target="../media/image67.png"/><Relationship Id="rId14" Type="http://schemas.openxmlformats.org/officeDocument/2006/relationships/image" Target="../media/image31.png"/><Relationship Id="rId22" Type="http://schemas.openxmlformats.org/officeDocument/2006/relationships/image" Target="../media/image62.png"/><Relationship Id="rId27" Type="http://schemas.openxmlformats.org/officeDocument/2006/relationships/image" Target="../media/image73.jpeg"/><Relationship Id="rId30" Type="http://schemas.openxmlformats.org/officeDocument/2006/relationships/image" Target="../media/image76.jpeg"/><Relationship Id="rId35" Type="http://schemas.openxmlformats.org/officeDocument/2006/relationships/image" Target="../media/image81.jpeg"/><Relationship Id="rId43" Type="http://schemas.openxmlformats.org/officeDocument/2006/relationships/image" Target="../media/image8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71.jpeg"/><Relationship Id="rId18" Type="http://schemas.openxmlformats.org/officeDocument/2006/relationships/image" Target="../media/image99.png"/><Relationship Id="rId3" Type="http://schemas.openxmlformats.org/officeDocument/2006/relationships/image" Target="../media/image82.jpeg"/><Relationship Id="rId7" Type="http://schemas.openxmlformats.org/officeDocument/2006/relationships/image" Target="../media/image90.jpeg"/><Relationship Id="rId12" Type="http://schemas.openxmlformats.org/officeDocument/2006/relationships/image" Target="../media/image94.jpeg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1" Type="http://schemas.openxmlformats.org/officeDocument/2006/relationships/tags" Target="../tags/tag1.xml"/><Relationship Id="rId6" Type="http://schemas.openxmlformats.org/officeDocument/2006/relationships/image" Target="../media/image72.jpeg"/><Relationship Id="rId11" Type="http://schemas.openxmlformats.org/officeDocument/2006/relationships/image" Target="../media/image93.jpeg"/><Relationship Id="rId5" Type="http://schemas.openxmlformats.org/officeDocument/2006/relationships/image" Target="../media/image85.jpeg"/><Relationship Id="rId15" Type="http://schemas.openxmlformats.org/officeDocument/2006/relationships/image" Target="../media/image96.png"/><Relationship Id="rId10" Type="http://schemas.openxmlformats.org/officeDocument/2006/relationships/image" Target="../media/image92.jpeg"/><Relationship Id="rId19" Type="http://schemas.openxmlformats.org/officeDocument/2006/relationships/image" Target="../media/image100.png"/><Relationship Id="rId4" Type="http://schemas.openxmlformats.org/officeDocument/2006/relationships/image" Target="../media/image77.jpeg"/><Relationship Id="rId9" Type="http://schemas.openxmlformats.org/officeDocument/2006/relationships/image" Target="../media/image84.png"/><Relationship Id="rId14" Type="http://schemas.openxmlformats.org/officeDocument/2006/relationships/image" Target="../media/image9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jpe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98.png"/><Relationship Id="rId9" Type="http://schemas.openxmlformats.org/officeDocument/2006/relationships/image" Target="../media/image10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08.png"/><Relationship Id="rId10" Type="http://schemas.openxmlformats.org/officeDocument/2006/relationships/image" Target="../media/image51.png"/><Relationship Id="rId4" Type="http://schemas.openxmlformats.org/officeDocument/2006/relationships/image" Target="../media/image107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8.png"/><Relationship Id="rId3" Type="http://schemas.openxmlformats.org/officeDocument/2006/relationships/image" Target="../media/image14.jpe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2" Type="http://schemas.openxmlformats.org/officeDocument/2006/relationships/image" Target="../media/image13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16.jpe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10" Type="http://schemas.openxmlformats.org/officeDocument/2006/relationships/image" Target="../media/image21.jpe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3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31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200400"/>
            <a:ext cx="7632848" cy="2820888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800" dirty="0" smtClean="0"/>
              <a:t>Liyan Zhang, Dmitri V. Kalashnikov, </a:t>
            </a:r>
            <a:r>
              <a:rPr lang="en-US" altLang="zh-CN" sz="2800" dirty="0" err="1" smtClean="0"/>
              <a:t>Sharad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Mehrotra</a:t>
            </a:r>
            <a:endParaRPr lang="en-US" altLang="zh-CN" sz="28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Department of Computer Science</a:t>
            </a:r>
          </a:p>
          <a:p>
            <a:r>
              <a:rPr lang="en-US" altLang="zh-CN" sz="2400" dirty="0" smtClean="0"/>
              <a:t>University of California, Irvine</a:t>
            </a: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A Unified Framework for Context Assisted Face Clustering</a:t>
            </a:r>
            <a:endParaRPr lang="zh-CN" altLang="en-US" dirty="0"/>
          </a:p>
        </p:txBody>
      </p:sp>
      <p:pic>
        <p:nvPicPr>
          <p:cNvPr id="1026" name="Picture 2" descr="C:\Users\Liyan\Downloads\isg-4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1512168" cy="187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Context Features Extraction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323528" y="1196752"/>
          <a:ext cx="554461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3347864" y="1628800"/>
            <a:ext cx="3996444" cy="2808312"/>
            <a:chOff x="3347864" y="1628800"/>
            <a:chExt cx="3996444" cy="2808312"/>
          </a:xfrm>
        </p:grpSpPr>
        <p:sp>
          <p:nvSpPr>
            <p:cNvPr id="6" name="右中括号 5"/>
            <p:cNvSpPr/>
            <p:nvPr/>
          </p:nvSpPr>
          <p:spPr>
            <a:xfrm>
              <a:off x="3347864" y="2132856"/>
              <a:ext cx="216024" cy="2304256"/>
            </a:xfrm>
            <a:prstGeom prst="rightBracket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3707904" y="3068960"/>
              <a:ext cx="288032" cy="216024"/>
            </a:xfrm>
            <a:prstGeom prst="rightArrow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4067944" y="2564904"/>
              <a:ext cx="216024" cy="1152128"/>
            </a:xfrm>
            <a:prstGeom prst="leftBrace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355976" y="2276872"/>
              <a:ext cx="1224136" cy="5040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Context Similarities </a:t>
              </a:r>
              <a:endParaRPr lang="zh-CN" altLang="en-US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355976" y="3501008"/>
              <a:ext cx="1224136" cy="5040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Context Constraints </a:t>
              </a:r>
              <a:endParaRPr lang="zh-CN" altLang="en-US" dirty="0"/>
            </a:p>
          </p:txBody>
        </p:sp>
        <p:sp>
          <p:nvSpPr>
            <p:cNvPr id="13" name="左大括号 12"/>
            <p:cNvSpPr/>
            <p:nvPr/>
          </p:nvSpPr>
          <p:spPr>
            <a:xfrm>
              <a:off x="5652120" y="1844824"/>
              <a:ext cx="216024" cy="1296144"/>
            </a:xfrm>
            <a:prstGeom prst="leftBrace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1628800"/>
              <a:ext cx="1296144" cy="39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12160" y="1988840"/>
              <a:ext cx="1296144" cy="45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2160" y="2420888"/>
              <a:ext cx="1296144" cy="43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76156" y="2852936"/>
              <a:ext cx="1368152" cy="43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左大括号 17"/>
            <p:cNvSpPr/>
            <p:nvPr/>
          </p:nvSpPr>
          <p:spPr>
            <a:xfrm>
              <a:off x="5652120" y="3429000"/>
              <a:ext cx="288032" cy="720080"/>
            </a:xfrm>
            <a:prstGeom prst="leftBrace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2160" y="3356992"/>
              <a:ext cx="1224136" cy="27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12161" y="3717032"/>
              <a:ext cx="1296144" cy="2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7308304" y="1772816"/>
            <a:ext cx="1728192" cy="2232248"/>
            <a:chOff x="7308304" y="1772816"/>
            <a:chExt cx="1728192" cy="2232248"/>
          </a:xfrm>
        </p:grpSpPr>
        <p:sp>
          <p:nvSpPr>
            <p:cNvPr id="23" name="右中括号 22"/>
            <p:cNvSpPr/>
            <p:nvPr/>
          </p:nvSpPr>
          <p:spPr>
            <a:xfrm>
              <a:off x="7308304" y="1772816"/>
              <a:ext cx="216024" cy="2232248"/>
            </a:xfrm>
            <a:prstGeom prst="rightBracket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右箭头 23"/>
            <p:cNvSpPr/>
            <p:nvPr/>
          </p:nvSpPr>
          <p:spPr>
            <a:xfrm>
              <a:off x="7668344" y="3068960"/>
              <a:ext cx="288032" cy="216024"/>
            </a:xfrm>
            <a:prstGeom prst="rightArrow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028384" y="2924944"/>
              <a:ext cx="1008112" cy="5040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Integrate</a:t>
              </a:r>
              <a:endParaRPr lang="zh-CN" altLang="en-US" dirty="0"/>
            </a:p>
          </p:txBody>
        </p: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4005064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组合 42"/>
          <p:cNvGrpSpPr/>
          <p:nvPr/>
        </p:nvGrpSpPr>
        <p:grpSpPr>
          <a:xfrm>
            <a:off x="3851887" y="836712"/>
            <a:ext cx="2376297" cy="1028700"/>
            <a:chOff x="5307649" y="4956312"/>
            <a:chExt cx="2633198" cy="1136984"/>
          </a:xfrm>
        </p:grpSpPr>
        <p:grpSp>
          <p:nvGrpSpPr>
            <p:cNvPr id="27" name="组合 26"/>
            <p:cNvGrpSpPr/>
            <p:nvPr/>
          </p:nvGrpSpPr>
          <p:grpSpPr>
            <a:xfrm>
              <a:off x="5307649" y="4956312"/>
              <a:ext cx="2633198" cy="1136984"/>
              <a:chOff x="5307649" y="4956312"/>
              <a:chExt cx="2633198" cy="1136984"/>
            </a:xfrm>
          </p:grpSpPr>
          <p:grpSp>
            <p:nvGrpSpPr>
              <p:cNvPr id="29" name="组合 36"/>
              <p:cNvGrpSpPr/>
              <p:nvPr/>
            </p:nvGrpSpPr>
            <p:grpSpPr>
              <a:xfrm>
                <a:off x="5307649" y="4979067"/>
                <a:ext cx="992542" cy="1114229"/>
                <a:chOff x="1387106" y="3998703"/>
                <a:chExt cx="1240678" cy="1432580"/>
              </a:xfrm>
            </p:grpSpPr>
            <p:grpSp>
              <p:nvGrpSpPr>
                <p:cNvPr id="37" name="Group 52"/>
                <p:cNvGrpSpPr/>
                <p:nvPr/>
              </p:nvGrpSpPr>
              <p:grpSpPr>
                <a:xfrm>
                  <a:off x="1505975" y="4264754"/>
                  <a:ext cx="833777" cy="855455"/>
                  <a:chOff x="3276600" y="838200"/>
                  <a:chExt cx="838200" cy="838200"/>
                </a:xfrm>
              </p:grpSpPr>
              <p:pic>
                <p:nvPicPr>
                  <p:cNvPr id="39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838200"/>
                    <a:ext cx="533400" cy="503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1219200"/>
                    <a:ext cx="46121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8" name="云形 37"/>
                <p:cNvSpPr/>
                <p:nvPr/>
              </p:nvSpPr>
              <p:spPr>
                <a:xfrm>
                  <a:off x="1387106" y="3998703"/>
                  <a:ext cx="1240678" cy="1432580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组合 43"/>
              <p:cNvGrpSpPr/>
              <p:nvPr/>
            </p:nvGrpSpPr>
            <p:grpSpPr>
              <a:xfrm>
                <a:off x="7047704" y="4956312"/>
                <a:ext cx="893143" cy="991018"/>
                <a:chOff x="2212384" y="4148941"/>
                <a:chExt cx="1212120" cy="1457380"/>
              </a:xfrm>
            </p:grpSpPr>
            <p:grpSp>
              <p:nvGrpSpPr>
                <p:cNvPr id="33" name="Group 65"/>
                <p:cNvGrpSpPr/>
                <p:nvPr/>
              </p:nvGrpSpPr>
              <p:grpSpPr>
                <a:xfrm>
                  <a:off x="2449843" y="4337190"/>
                  <a:ext cx="649743" cy="1015616"/>
                  <a:chOff x="-66054" y="4725125"/>
                  <a:chExt cx="580356" cy="989547"/>
                </a:xfrm>
              </p:grpSpPr>
              <p:pic>
                <p:nvPicPr>
                  <p:cNvPr id="35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34245" y="4725125"/>
                    <a:ext cx="480057" cy="5333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-66054" y="5181272"/>
                    <a:ext cx="492813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4" name="云形 33"/>
                <p:cNvSpPr/>
                <p:nvPr/>
              </p:nvSpPr>
              <p:spPr>
                <a:xfrm rot="20872514">
                  <a:off x="2212384" y="4148941"/>
                  <a:ext cx="1212120" cy="1457380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1" name="直接箭头连接符 30"/>
              <p:cNvCxnSpPr>
                <a:stCxn id="38" idx="0"/>
                <a:endCxn id="34" idx="2"/>
              </p:cNvCxnSpPr>
              <p:nvPr/>
            </p:nvCxnSpPr>
            <p:spPr>
              <a:xfrm>
                <a:off x="6299364" y="5536182"/>
                <a:ext cx="761010" cy="86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300190" y="5048385"/>
              <a:ext cx="762899" cy="40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Same?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851887" y="4467947"/>
            <a:ext cx="2376297" cy="1049285"/>
            <a:chOff x="5307649" y="4933560"/>
            <a:chExt cx="2633198" cy="1159736"/>
          </a:xfrm>
        </p:grpSpPr>
        <p:grpSp>
          <p:nvGrpSpPr>
            <p:cNvPr id="48" name="组合 26"/>
            <p:cNvGrpSpPr/>
            <p:nvPr/>
          </p:nvGrpSpPr>
          <p:grpSpPr>
            <a:xfrm>
              <a:off x="5307649" y="4933560"/>
              <a:ext cx="2633198" cy="1159736"/>
              <a:chOff x="5307649" y="4933560"/>
              <a:chExt cx="2633198" cy="1159736"/>
            </a:xfrm>
          </p:grpSpPr>
          <p:grpSp>
            <p:nvGrpSpPr>
              <p:cNvPr id="50" name="组合 36"/>
              <p:cNvGrpSpPr/>
              <p:nvPr/>
            </p:nvGrpSpPr>
            <p:grpSpPr>
              <a:xfrm>
                <a:off x="5307649" y="4979067"/>
                <a:ext cx="992542" cy="1114229"/>
                <a:chOff x="1387106" y="3998703"/>
                <a:chExt cx="1240678" cy="1432580"/>
              </a:xfrm>
            </p:grpSpPr>
            <p:grpSp>
              <p:nvGrpSpPr>
                <p:cNvPr id="57" name="Group 52"/>
                <p:cNvGrpSpPr/>
                <p:nvPr/>
              </p:nvGrpSpPr>
              <p:grpSpPr>
                <a:xfrm>
                  <a:off x="1505975" y="4264754"/>
                  <a:ext cx="833777" cy="855455"/>
                  <a:chOff x="3276600" y="838200"/>
                  <a:chExt cx="838200" cy="838200"/>
                </a:xfrm>
              </p:grpSpPr>
              <p:pic>
                <p:nvPicPr>
                  <p:cNvPr id="59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838200"/>
                    <a:ext cx="533400" cy="503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0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1219200"/>
                    <a:ext cx="46121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8" name="云形 57"/>
                <p:cNvSpPr/>
                <p:nvPr/>
              </p:nvSpPr>
              <p:spPr>
                <a:xfrm>
                  <a:off x="1387106" y="3998703"/>
                  <a:ext cx="1240678" cy="1432580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1" name="组合 43"/>
              <p:cNvGrpSpPr/>
              <p:nvPr/>
            </p:nvGrpSpPr>
            <p:grpSpPr>
              <a:xfrm>
                <a:off x="7047704" y="4933560"/>
                <a:ext cx="893143" cy="991018"/>
                <a:chOff x="2212384" y="4115483"/>
                <a:chExt cx="1212120" cy="1457380"/>
              </a:xfrm>
            </p:grpSpPr>
            <p:grpSp>
              <p:nvGrpSpPr>
                <p:cNvPr id="53" name="Group 65"/>
                <p:cNvGrpSpPr/>
                <p:nvPr/>
              </p:nvGrpSpPr>
              <p:grpSpPr>
                <a:xfrm>
                  <a:off x="2449843" y="4337190"/>
                  <a:ext cx="649743" cy="1015616"/>
                  <a:chOff x="-66054" y="4725125"/>
                  <a:chExt cx="580356" cy="989547"/>
                </a:xfrm>
              </p:grpSpPr>
              <p:pic>
                <p:nvPicPr>
                  <p:cNvPr id="55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34245" y="4725125"/>
                    <a:ext cx="480057" cy="5333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6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-66054" y="5181272"/>
                    <a:ext cx="492813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4" name="云形 53"/>
                <p:cNvSpPr/>
                <p:nvPr/>
              </p:nvSpPr>
              <p:spPr>
                <a:xfrm rot="20651193">
                  <a:off x="2212384" y="4115483"/>
                  <a:ext cx="1212120" cy="1457380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2" name="直接箭头连接符 51"/>
              <p:cNvCxnSpPr>
                <a:stCxn id="58" idx="0"/>
                <a:endCxn id="54" idx="2"/>
              </p:cNvCxnSpPr>
              <p:nvPr/>
            </p:nvCxnSpPr>
            <p:spPr>
              <a:xfrm>
                <a:off x="6299364" y="5536184"/>
                <a:ext cx="767907" cy="13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300190" y="5048385"/>
              <a:ext cx="762899" cy="40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Diff ?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6" name="直接箭头连接符 65"/>
          <p:cNvCxnSpPr/>
          <p:nvPr/>
        </p:nvCxnSpPr>
        <p:spPr>
          <a:xfrm flipV="1">
            <a:off x="5004048" y="155679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5004048" y="4077072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0"/>
            <a:ext cx="8291264" cy="692696"/>
          </a:xfrm>
        </p:spPr>
        <p:txBody>
          <a:bodyPr>
            <a:normAutofit/>
          </a:bodyPr>
          <a:lstStyle/>
          <a:p>
            <a:r>
              <a:rPr lang="en-US" altLang="zh-CN" sz="3100" b="1" dirty="0" smtClean="0"/>
              <a:t>Common Scene</a:t>
            </a:r>
            <a:endParaRPr lang="zh-CN" altLang="en-US" b="1" dirty="0"/>
          </a:p>
        </p:txBody>
      </p:sp>
      <p:grpSp>
        <p:nvGrpSpPr>
          <p:cNvPr id="56" name="组合 55"/>
          <p:cNvGrpSpPr/>
          <p:nvPr/>
        </p:nvGrpSpPr>
        <p:grpSpPr>
          <a:xfrm>
            <a:off x="539552" y="1561728"/>
            <a:ext cx="7056784" cy="1219200"/>
            <a:chOff x="539552" y="1561728"/>
            <a:chExt cx="7056784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539552" y="1561728"/>
              <a:ext cx="2590800" cy="12192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Image captured time, camera model, </a:t>
              </a:r>
            </a:p>
            <a:p>
              <a:r>
                <a:rPr lang="en-US" sz="2000" b="1" dirty="0" smtClean="0">
                  <a:solidFill>
                    <a:schemeClr val="tx1"/>
                  </a:solidFill>
                </a:rPr>
                <a:t>image visual features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96680" y="1768624"/>
              <a:ext cx="1295400" cy="7620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Common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Scene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256384" y="2023864"/>
              <a:ext cx="457200" cy="304800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28"/>
            <p:cNvSpPr/>
            <p:nvPr/>
          </p:nvSpPr>
          <p:spPr>
            <a:xfrm>
              <a:off x="6300936" y="1768624"/>
              <a:ext cx="1295400" cy="76200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Same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people</a:t>
              </a:r>
            </a:p>
          </p:txBody>
        </p:sp>
        <p:sp>
          <p:nvSpPr>
            <p:cNvPr id="11" name="Right Arrow 7"/>
            <p:cNvSpPr/>
            <p:nvPr/>
          </p:nvSpPr>
          <p:spPr>
            <a:xfrm>
              <a:off x="5555704" y="2039888"/>
              <a:ext cx="457200" cy="304800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55"/>
          <p:cNvGrpSpPr/>
          <p:nvPr/>
        </p:nvGrpSpPr>
        <p:grpSpPr>
          <a:xfrm>
            <a:off x="3240034" y="2564904"/>
            <a:ext cx="3039776" cy="844910"/>
            <a:chOff x="2982934" y="2420888"/>
            <a:chExt cx="3039776" cy="844910"/>
          </a:xfrm>
        </p:grpSpPr>
        <p:grpSp>
          <p:nvGrpSpPr>
            <p:cNvPr id="4" name="Group 17"/>
            <p:cNvGrpSpPr/>
            <p:nvPr/>
          </p:nvGrpSpPr>
          <p:grpSpPr>
            <a:xfrm>
              <a:off x="3021339" y="2459293"/>
              <a:ext cx="3001371" cy="806505"/>
              <a:chOff x="2474448" y="471815"/>
              <a:chExt cx="3926727" cy="883315"/>
            </a:xfrm>
          </p:grpSpPr>
          <p:pic>
            <p:nvPicPr>
              <p:cNvPr id="38" name="Picture 2" descr="C:\my_research\face_recognition\face_dataset\face_dataset_CMU_small\100_181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03902" y="471816"/>
                <a:ext cx="1326004" cy="883314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C:\my_research\face_recognition\face_dataset\face_dataset_CMU_small\100_18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4448" y="471815"/>
                <a:ext cx="1326009" cy="883315"/>
              </a:xfrm>
              <a:prstGeom prst="rect">
                <a:avLst/>
              </a:prstGeom>
              <a:noFill/>
            </p:spPr>
          </p:pic>
          <p:pic>
            <p:nvPicPr>
              <p:cNvPr id="40" name="Picture 8" descr="C:\my_research\face_recognition\face_dataset\face_dataset_CMU_newname\0046_2006072018365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87224" y="471815"/>
                <a:ext cx="1313951" cy="875220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2982934" y="2420888"/>
              <a:ext cx="460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r>
                <a:rPr lang="en-US" sz="900" b="1" i="1" dirty="0" smtClean="0">
                  <a:solidFill>
                    <a:srgbClr val="FF0000"/>
                  </a:solidFill>
                  <a:latin typeface="Times" pitchFamily="18" charset="0"/>
                </a:rPr>
                <a:t>1</a:t>
              </a:r>
              <a:endParaRPr lang="en-US" b="1" i="1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5" name="Rectangle 19"/>
            <p:cNvSpPr/>
            <p:nvPr/>
          </p:nvSpPr>
          <p:spPr>
            <a:xfrm>
              <a:off x="4019869" y="2420888"/>
              <a:ext cx="3417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r>
                <a:rPr lang="en-US" sz="1050" b="1" i="1" dirty="0" smtClean="0">
                  <a:solidFill>
                    <a:srgbClr val="FF0000"/>
                  </a:solidFill>
                  <a:latin typeface="Times" pitchFamily="18" charset="0"/>
                </a:rPr>
                <a:t>2</a:t>
              </a:r>
              <a:endParaRPr lang="en-US" sz="16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6" name="Rectangle 21"/>
            <p:cNvSpPr/>
            <p:nvPr/>
          </p:nvSpPr>
          <p:spPr>
            <a:xfrm>
              <a:off x="5056804" y="2427979"/>
              <a:ext cx="32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r>
                <a:rPr lang="en-US" sz="1050" b="1" i="1" dirty="0" smtClean="0">
                  <a:solidFill>
                    <a:srgbClr val="FF0000"/>
                  </a:solidFill>
                  <a:latin typeface="Times" pitchFamily="18" charset="0"/>
                </a:rPr>
                <a:t>3</a:t>
              </a:r>
              <a:endParaRPr lang="en-US" sz="16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grpSp>
        <p:nvGrpSpPr>
          <p:cNvPr id="5" name="组合 56"/>
          <p:cNvGrpSpPr/>
          <p:nvPr/>
        </p:nvGrpSpPr>
        <p:grpSpPr>
          <a:xfrm>
            <a:off x="2617609" y="3337806"/>
            <a:ext cx="4117278" cy="1389881"/>
            <a:chOff x="2360509" y="3193790"/>
            <a:chExt cx="4117278" cy="1389881"/>
          </a:xfrm>
        </p:grpSpPr>
        <p:cxnSp>
          <p:nvCxnSpPr>
            <p:cNvPr id="35" name="Straight Arrow Connector 36"/>
            <p:cNvCxnSpPr>
              <a:stCxn id="20" idx="0"/>
              <a:endCxn id="38" idx="2"/>
            </p:cNvCxnSpPr>
            <p:nvPr/>
          </p:nvCxnSpPr>
          <p:spPr>
            <a:xfrm flipV="1">
              <a:off x="3693427" y="3193790"/>
              <a:ext cx="850834" cy="49446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9"/>
            <p:cNvCxnSpPr>
              <a:stCxn id="19" idx="0"/>
              <a:endCxn id="38" idx="2"/>
            </p:cNvCxnSpPr>
            <p:nvPr/>
          </p:nvCxnSpPr>
          <p:spPr>
            <a:xfrm flipH="1" flipV="1">
              <a:off x="4544261" y="3193790"/>
              <a:ext cx="829902" cy="49446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50"/>
            <p:cNvGrpSpPr/>
            <p:nvPr/>
          </p:nvGrpSpPr>
          <p:grpSpPr>
            <a:xfrm>
              <a:off x="2360509" y="3688253"/>
              <a:ext cx="4117278" cy="895418"/>
              <a:chOff x="2360509" y="3688253"/>
              <a:chExt cx="4117278" cy="895418"/>
            </a:xfrm>
          </p:grpSpPr>
          <p:pic>
            <p:nvPicPr>
              <p:cNvPr id="19" name="Picture 2" descr="C:\my_research\face_recognition\face_dataset\face_dataset_CMU_small\100_181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1159" y="3688253"/>
                <a:ext cx="1326008" cy="883315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C:\my_research\face_recognition\face_dataset\face_dataset_CMU_small\100_18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1339" y="3688253"/>
                <a:ext cx="1344175" cy="895418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021339" y="3688253"/>
                <a:ext cx="460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Times" pitchFamily="18" charset="0"/>
                  </a:rPr>
                  <a:t>I</a:t>
                </a:r>
                <a:r>
                  <a:rPr lang="en-US" sz="900" b="1" i="1" dirty="0" smtClean="0">
                    <a:solidFill>
                      <a:srgbClr val="FF0000"/>
                    </a:solidFill>
                    <a:latin typeface="Times" pitchFamily="18" charset="0"/>
                  </a:rPr>
                  <a:t>1</a:t>
                </a:r>
                <a:endParaRPr lang="en-US" b="1" i="1" dirty="0">
                  <a:solidFill>
                    <a:srgbClr val="FF0000"/>
                  </a:solidFill>
                  <a:latin typeface="Times" pitchFamily="18" charset="0"/>
                </a:endParaRPr>
              </a:p>
            </p:txBody>
          </p:sp>
          <p:sp>
            <p:nvSpPr>
              <p:cNvPr id="28" name="Rectangle 24"/>
              <p:cNvSpPr/>
              <p:nvPr/>
            </p:nvSpPr>
            <p:spPr>
              <a:xfrm>
                <a:off x="4711159" y="3688253"/>
                <a:ext cx="3417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Times" pitchFamily="18" charset="0"/>
                  </a:rPr>
                  <a:t>I</a:t>
                </a:r>
                <a:r>
                  <a:rPr lang="en-US" sz="1050" b="1" i="1" dirty="0" smtClean="0">
                    <a:solidFill>
                      <a:srgbClr val="FF0000"/>
                    </a:solidFill>
                    <a:latin typeface="Times" pitchFamily="18" charset="0"/>
                  </a:rPr>
                  <a:t>2</a:t>
                </a:r>
                <a:endParaRPr lang="en-US" sz="1600" b="1" i="1" dirty="0" smtClean="0">
                  <a:solidFill>
                    <a:srgbClr val="FF0000"/>
                  </a:solidFill>
                  <a:latin typeface="Times" pitchFamily="18" charset="0"/>
                </a:endParaRPr>
              </a:p>
            </p:txBody>
          </p:sp>
          <p:sp>
            <p:nvSpPr>
              <p:cNvPr id="31" name="Rectangle 27"/>
              <p:cNvSpPr/>
              <p:nvPr/>
            </p:nvSpPr>
            <p:spPr bwMode="auto">
              <a:xfrm>
                <a:off x="3559009" y="3688253"/>
                <a:ext cx="614480" cy="729695"/>
              </a:xfrm>
              <a:prstGeom prst="rect">
                <a:avLst/>
              </a:prstGeom>
              <a:noFill/>
              <a:ln w="31750" cap="flat" cmpd="sng" algn="ctr">
                <a:solidFill>
                  <a:srgbClr val="00B05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Rectangle 28"/>
              <p:cNvSpPr/>
              <p:nvPr/>
            </p:nvSpPr>
            <p:spPr bwMode="auto">
              <a:xfrm>
                <a:off x="5172019" y="3726658"/>
                <a:ext cx="614480" cy="729695"/>
              </a:xfrm>
              <a:prstGeom prst="rect">
                <a:avLst/>
              </a:prstGeom>
              <a:noFill/>
              <a:ln w="31750" cap="flat" cmpd="sng" algn="ctr">
                <a:solidFill>
                  <a:srgbClr val="00B05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cxnSp>
            <p:nvCxnSpPr>
              <p:cNvPr id="33" name="Straight Arrow Connector 32"/>
              <p:cNvCxnSpPr>
                <a:stCxn id="44" idx="3"/>
                <a:endCxn id="31" idx="1"/>
              </p:cNvCxnSpPr>
              <p:nvPr/>
            </p:nvCxnSpPr>
            <p:spPr>
              <a:xfrm>
                <a:off x="2360509" y="4042870"/>
                <a:ext cx="1198500" cy="1023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41" idx="1"/>
                <a:endCxn id="32" idx="3"/>
              </p:cNvCxnSpPr>
              <p:nvPr/>
            </p:nvCxnSpPr>
            <p:spPr>
              <a:xfrm flipH="1">
                <a:off x="5786499" y="4087359"/>
                <a:ext cx="691288" cy="4147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Curved Up Arrow 45"/>
          <p:cNvSpPr/>
          <p:nvPr/>
        </p:nvSpPr>
        <p:spPr bwMode="auto">
          <a:xfrm>
            <a:off x="3163224" y="5214849"/>
            <a:ext cx="3418045" cy="614480"/>
          </a:xfrm>
          <a:prstGeom prst="curvedUp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2" name="组合 47"/>
          <p:cNvGrpSpPr/>
          <p:nvPr/>
        </p:nvGrpSpPr>
        <p:grpSpPr>
          <a:xfrm>
            <a:off x="1588619" y="3217789"/>
            <a:ext cx="1613010" cy="2611540"/>
            <a:chOff x="1331519" y="3073773"/>
            <a:chExt cx="1613010" cy="2611540"/>
          </a:xfrm>
        </p:grpSpPr>
        <p:grpSp>
          <p:nvGrpSpPr>
            <p:cNvPr id="13" name="Group 18"/>
            <p:cNvGrpSpPr/>
            <p:nvPr/>
          </p:nvGrpSpPr>
          <p:grpSpPr>
            <a:xfrm>
              <a:off x="1331519" y="3265798"/>
              <a:ext cx="1613010" cy="2419515"/>
              <a:chOff x="693095" y="3813050"/>
              <a:chExt cx="2227490" cy="3044950"/>
            </a:xfrm>
          </p:grpSpPr>
          <p:pic>
            <p:nvPicPr>
              <p:cNvPr id="44" name="Picture 2" descr="C:\my_research\face_recognition\labeled_face_dataset\label_CMU_data_reduce_uncertainty_newname\M_child_c\cc1\0047_20060720183709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92360" y="4273910"/>
                <a:ext cx="921721" cy="1034163"/>
              </a:xfrm>
              <a:prstGeom prst="rect">
                <a:avLst/>
              </a:prstGeom>
              <a:noFill/>
            </p:spPr>
          </p:pic>
          <p:pic>
            <p:nvPicPr>
              <p:cNvPr id="45" name="Picture 3" descr="C:\my_research\face_recognition\labeled_face_dataset\label_CMU_data_reduce_uncertainty_newname\M_child_c\cc1\0050_2006072019290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77145" y="5349250"/>
                <a:ext cx="844909" cy="101360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C:\my_research\face_recognition\labeled_face_dataset\label_CMU_data_reduce_uncertainty_newname\M_child_c\cc1\0073_20060730165049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768435" y="5118820"/>
                <a:ext cx="800290" cy="960125"/>
              </a:xfrm>
              <a:prstGeom prst="rect">
                <a:avLst/>
              </a:prstGeom>
              <a:noFill/>
            </p:spPr>
          </p:pic>
          <p:sp>
            <p:nvSpPr>
              <p:cNvPr id="47" name="Cloud 11"/>
              <p:cNvSpPr/>
              <p:nvPr/>
            </p:nvSpPr>
            <p:spPr bwMode="auto">
              <a:xfrm>
                <a:off x="693095" y="3813050"/>
                <a:ext cx="2227490" cy="3044950"/>
              </a:xfrm>
              <a:prstGeom prst="cloud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30" name="Rectangle 26"/>
            <p:cNvSpPr/>
            <p:nvPr/>
          </p:nvSpPr>
          <p:spPr>
            <a:xfrm>
              <a:off x="1446734" y="3073773"/>
              <a:ext cx="768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  <a:latin typeface="Times" pitchFamily="18" charset="0"/>
                </a:rPr>
                <a:t>C</a:t>
              </a:r>
              <a:r>
                <a:rPr lang="en-US" b="1" i="1" dirty="0" smtClean="0">
                  <a:solidFill>
                    <a:srgbClr val="FF0000"/>
                  </a:solidFill>
                  <a:latin typeface="Times" pitchFamily="18" charset="0"/>
                </a:rPr>
                <a:t>1</a:t>
              </a:r>
              <a:endParaRPr lang="en-US" sz="20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8454" y="3457823"/>
              <a:ext cx="266700" cy="333375"/>
            </a:xfrm>
            <a:prstGeom prst="rect">
              <a:avLst/>
            </a:prstGeom>
            <a:noFill/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75694" y="4225923"/>
              <a:ext cx="266700" cy="333375"/>
            </a:xfrm>
            <a:prstGeom prst="rect">
              <a:avLst/>
            </a:prstGeom>
            <a:noFill/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9924" y="4417948"/>
              <a:ext cx="266700" cy="333375"/>
            </a:xfrm>
            <a:prstGeom prst="rect">
              <a:avLst/>
            </a:prstGeom>
            <a:noFill/>
          </p:spPr>
        </p:pic>
      </p:grpSp>
      <p:grpSp>
        <p:nvGrpSpPr>
          <p:cNvPr id="21" name="组合 48"/>
          <p:cNvGrpSpPr/>
          <p:nvPr/>
        </p:nvGrpSpPr>
        <p:grpSpPr>
          <a:xfrm>
            <a:off x="6427648" y="3140979"/>
            <a:ext cx="1497796" cy="2534730"/>
            <a:chOff x="6170548" y="2996963"/>
            <a:chExt cx="1497796" cy="2534730"/>
          </a:xfrm>
        </p:grpSpPr>
        <p:grpSp>
          <p:nvGrpSpPr>
            <p:cNvPr id="22" name="Group 19"/>
            <p:cNvGrpSpPr/>
            <p:nvPr/>
          </p:nvGrpSpPr>
          <p:grpSpPr>
            <a:xfrm>
              <a:off x="6170548" y="3304203"/>
              <a:ext cx="1459391" cy="2227490"/>
              <a:chOff x="6202873" y="3928265"/>
              <a:chExt cx="1798784" cy="2534730"/>
            </a:xfrm>
          </p:grpSpPr>
          <p:pic>
            <p:nvPicPr>
              <p:cNvPr id="41" name="Picture 6" descr="C:\my_research\face_recognition\labeled_face_dataset\label_CMU_data_reduce_uncertainty_newname\M_child_c\cc1\0048_20060720183714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581563" y="4312147"/>
                <a:ext cx="844910" cy="1014590"/>
              </a:xfrm>
              <a:prstGeom prst="rect">
                <a:avLst/>
              </a:prstGeom>
              <a:noFill/>
            </p:spPr>
          </p:pic>
          <p:pic>
            <p:nvPicPr>
              <p:cNvPr id="42" name="Picture 7" descr="C:\my_research\face_recognition\labeled_face_dataset\label_CMU_data_reduce_uncertainty_newname\M_child_c\cc1\0060_20060722205911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818246" y="5153251"/>
                <a:ext cx="800302" cy="960126"/>
              </a:xfrm>
              <a:prstGeom prst="rect">
                <a:avLst/>
              </a:prstGeom>
              <a:noFill/>
            </p:spPr>
          </p:pic>
          <p:sp>
            <p:nvSpPr>
              <p:cNvPr id="43" name="Cloud 12"/>
              <p:cNvSpPr/>
              <p:nvPr/>
            </p:nvSpPr>
            <p:spPr bwMode="auto">
              <a:xfrm>
                <a:off x="6202873" y="3928265"/>
                <a:ext cx="1798784" cy="2534730"/>
              </a:xfrm>
              <a:prstGeom prst="cloud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29" name="Rectangle 25"/>
            <p:cNvSpPr/>
            <p:nvPr/>
          </p:nvSpPr>
          <p:spPr>
            <a:xfrm>
              <a:off x="6938649" y="2996963"/>
              <a:ext cx="7296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  <a:latin typeface="Times" pitchFamily="18" charset="0"/>
                </a:rPr>
                <a:t>C</a:t>
              </a:r>
              <a:r>
                <a:rPr lang="en-US" b="1" i="1" dirty="0" smtClean="0">
                  <a:solidFill>
                    <a:srgbClr val="FF0000"/>
                  </a:solidFill>
                  <a:latin typeface="Times" pitchFamily="18" charset="0"/>
                </a:rPr>
                <a:t>2</a:t>
              </a:r>
              <a:endParaRPr lang="en-US" sz="20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9079" y="3457823"/>
              <a:ext cx="266700" cy="333375"/>
            </a:xfrm>
            <a:prstGeom prst="rect">
              <a:avLst/>
            </a:prstGeom>
            <a:noFill/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1104" y="4264328"/>
              <a:ext cx="266700" cy="333375"/>
            </a:xfrm>
            <a:prstGeom prst="rect">
              <a:avLst/>
            </a:prstGeom>
            <a:noFill/>
          </p:spPr>
        </p:pic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60748" y="5951562"/>
            <a:ext cx="6439644" cy="3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76972" y="6309320"/>
            <a:ext cx="238210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49"/>
          <p:cNvGrpSpPr/>
          <p:nvPr/>
        </p:nvGrpSpPr>
        <p:grpSpPr>
          <a:xfrm>
            <a:off x="3491880" y="260648"/>
            <a:ext cx="4752528" cy="1405355"/>
            <a:chOff x="251520" y="1412776"/>
            <a:chExt cx="4752528" cy="1405355"/>
          </a:xfrm>
        </p:grpSpPr>
        <p:pic>
          <p:nvPicPr>
            <p:cNvPr id="52" name="Picture 2" descr="C:\my_research\face_recognition\face_dataset_CMU\100_2462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63888" y="1844824"/>
              <a:ext cx="1440160" cy="959287"/>
            </a:xfrm>
            <a:prstGeom prst="rect">
              <a:avLst/>
            </a:prstGeom>
            <a:noFill/>
          </p:spPr>
        </p:pic>
        <p:pic>
          <p:nvPicPr>
            <p:cNvPr id="53" name="Picture 3" descr="C:\my_research\face_recognition\face_dataset_CMU\100_2459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1520" y="1412776"/>
              <a:ext cx="936104" cy="1405355"/>
            </a:xfrm>
            <a:prstGeom prst="rect">
              <a:avLst/>
            </a:prstGeom>
            <a:noFill/>
          </p:spPr>
        </p:pic>
        <p:pic>
          <p:nvPicPr>
            <p:cNvPr id="54" name="Picture 4" descr="C:\my_research\face_recognition\face_dataset_CMU\100_2460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187624" y="1412776"/>
              <a:ext cx="936104" cy="1405354"/>
            </a:xfrm>
            <a:prstGeom prst="rect">
              <a:avLst/>
            </a:prstGeom>
            <a:noFill/>
          </p:spPr>
        </p:pic>
        <p:pic>
          <p:nvPicPr>
            <p:cNvPr id="55" name="Picture 5" descr="C:\my_research\face_recognition\face_dataset_CMU\100_2461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123728" y="1844824"/>
              <a:ext cx="1440346" cy="9594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2411760" y="1772816"/>
            <a:ext cx="1322207" cy="2057400"/>
            <a:chOff x="2555776" y="908720"/>
            <a:chExt cx="1322207" cy="2057400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908720"/>
              <a:ext cx="132220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317776" y="1289720"/>
              <a:ext cx="3810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08176" y="1670720"/>
              <a:ext cx="457200" cy="45720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54552" y="2026568"/>
            <a:ext cx="1316372" cy="1600200"/>
            <a:chOff x="6598568" y="1162472"/>
            <a:chExt cx="1316372" cy="16002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8568" y="1162472"/>
              <a:ext cx="1316372" cy="1600200"/>
            </a:xfrm>
            <a:prstGeom prst="rect">
              <a:avLst/>
            </a:prstGeom>
            <a:ln w="12700">
              <a:solidFill>
                <a:schemeClr val="tx1"/>
              </a:solidFill>
              <a:tailEnd type="arrow"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903368" y="1340768"/>
              <a:ext cx="228600" cy="22860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0568" y="1543472"/>
              <a:ext cx="2286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标题 1"/>
          <p:cNvSpPr txBox="1">
            <a:spLocks/>
          </p:cNvSpPr>
          <p:nvPr/>
        </p:nvSpPr>
        <p:spPr>
          <a:xfrm>
            <a:off x="251520" y="116632"/>
            <a:ext cx="7772400" cy="576064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People Co-occurrence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0" y="27026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0" y="27026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3554760" y="1124744"/>
            <a:ext cx="3204592" cy="1584176"/>
            <a:chOff x="3698776" y="908720"/>
            <a:chExt cx="3204592" cy="1584176"/>
          </a:xfrm>
        </p:grpSpPr>
        <p:grpSp>
          <p:nvGrpSpPr>
            <p:cNvPr id="60" name="组合 59"/>
            <p:cNvGrpSpPr/>
            <p:nvPr/>
          </p:nvGrpSpPr>
          <p:grpSpPr>
            <a:xfrm>
              <a:off x="3698776" y="908720"/>
              <a:ext cx="3204592" cy="1584176"/>
              <a:chOff x="3698776" y="260648"/>
              <a:chExt cx="3204592" cy="1584176"/>
            </a:xfrm>
          </p:grpSpPr>
          <p:grpSp>
            <p:nvGrpSpPr>
              <p:cNvPr id="3" name="Group 15"/>
              <p:cNvGrpSpPr/>
              <p:nvPr/>
            </p:nvGrpSpPr>
            <p:grpSpPr>
              <a:xfrm>
                <a:off x="4388768" y="260648"/>
                <a:ext cx="1623392" cy="1584176"/>
                <a:chOff x="4495800" y="1735832"/>
                <a:chExt cx="1623392" cy="1584176"/>
              </a:xfrm>
            </p:grpSpPr>
            <p:pic>
              <p:nvPicPr>
                <p:cNvPr id="5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648200" y="2286000"/>
                  <a:ext cx="381000" cy="4538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486400" y="2362200"/>
                  <a:ext cx="466725" cy="393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Cloud 7"/>
                <p:cNvSpPr/>
                <p:nvPr/>
              </p:nvSpPr>
              <p:spPr>
                <a:xfrm>
                  <a:off x="4495800" y="1735832"/>
                  <a:ext cx="1623392" cy="1584176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" name="Straight Arrow Connector 18"/>
              <p:cNvCxnSpPr>
                <a:stCxn id="18" idx="3"/>
                <a:endCxn id="5" idx="1"/>
              </p:cNvCxnSpPr>
              <p:nvPr/>
            </p:nvCxnSpPr>
            <p:spPr>
              <a:xfrm flipV="1">
                <a:off x="3698776" y="1037735"/>
                <a:ext cx="842392" cy="5525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4" idx="1"/>
                <a:endCxn id="6" idx="3"/>
              </p:cNvCxnSpPr>
              <p:nvPr/>
            </p:nvCxnSpPr>
            <p:spPr>
              <a:xfrm flipH="1" flipV="1">
                <a:off x="5846093" y="1083532"/>
                <a:ext cx="1057275" cy="4435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0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1124744"/>
              <a:ext cx="247650" cy="304800"/>
            </a:xfrm>
            <a:prstGeom prst="rect">
              <a:avLst/>
            </a:prstGeom>
            <a:noFill/>
          </p:spPr>
        </p:pic>
      </p:grpSp>
      <p:grpSp>
        <p:nvGrpSpPr>
          <p:cNvPr id="184" name="组合 183"/>
          <p:cNvGrpSpPr/>
          <p:nvPr/>
        </p:nvGrpSpPr>
        <p:grpSpPr>
          <a:xfrm>
            <a:off x="2802372" y="2784376"/>
            <a:ext cx="4528480" cy="2300808"/>
            <a:chOff x="2946388" y="2568352"/>
            <a:chExt cx="4528480" cy="2300808"/>
          </a:xfrm>
        </p:grpSpPr>
        <p:grpSp>
          <p:nvGrpSpPr>
            <p:cNvPr id="68" name="组合 67"/>
            <p:cNvGrpSpPr/>
            <p:nvPr/>
          </p:nvGrpSpPr>
          <p:grpSpPr>
            <a:xfrm>
              <a:off x="2946388" y="2568352"/>
              <a:ext cx="4528480" cy="1385664"/>
              <a:chOff x="2946388" y="1920280"/>
              <a:chExt cx="4528480" cy="1385664"/>
            </a:xfrm>
          </p:grpSpPr>
          <p:cxnSp>
            <p:nvCxnSpPr>
              <p:cNvPr id="64" name="直接箭头连接符 63"/>
              <p:cNvCxnSpPr>
                <a:endCxn id="170" idx="0"/>
              </p:cNvCxnSpPr>
              <p:nvPr/>
            </p:nvCxnSpPr>
            <p:spPr>
              <a:xfrm>
                <a:off x="2946388" y="2132856"/>
                <a:ext cx="862868" cy="10332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/>
              <p:cNvCxnSpPr>
                <a:stCxn id="26" idx="2"/>
                <a:endCxn id="174" idx="0"/>
              </p:cNvCxnSpPr>
              <p:nvPr/>
            </p:nvCxnSpPr>
            <p:spPr>
              <a:xfrm flipH="1">
                <a:off x="6613376" y="1920280"/>
                <a:ext cx="861492" cy="13856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39"/>
            <p:cNvGrpSpPr/>
            <p:nvPr/>
          </p:nvGrpSpPr>
          <p:grpSpPr>
            <a:xfrm>
              <a:off x="3275856" y="3645024"/>
              <a:ext cx="1512168" cy="1224136"/>
              <a:chOff x="2590800" y="4402832"/>
              <a:chExt cx="1512168" cy="1224136"/>
            </a:xfrm>
          </p:grpSpPr>
          <p:pic>
            <p:nvPicPr>
              <p:cNvPr id="16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10880" y="5050904"/>
                <a:ext cx="390698" cy="44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0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95600" y="4572000"/>
                <a:ext cx="45720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1" name="Cloud 30"/>
              <p:cNvSpPr/>
              <p:nvPr/>
            </p:nvSpPr>
            <p:spPr>
              <a:xfrm>
                <a:off x="2590800" y="4402832"/>
                <a:ext cx="1512168" cy="122413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44"/>
            <p:cNvGrpSpPr/>
            <p:nvPr/>
          </p:nvGrpSpPr>
          <p:grpSpPr>
            <a:xfrm>
              <a:off x="6156176" y="3573016"/>
              <a:ext cx="914400" cy="1080120"/>
              <a:chOff x="7239000" y="4038600"/>
              <a:chExt cx="914400" cy="1080120"/>
            </a:xfrm>
          </p:grpSpPr>
          <p:pic>
            <p:nvPicPr>
              <p:cNvPr id="17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67600" y="44196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" name="Cloud 34"/>
              <p:cNvSpPr/>
              <p:nvPr/>
            </p:nvSpPr>
            <p:spPr>
              <a:xfrm>
                <a:off x="7239000" y="4038600"/>
                <a:ext cx="914400" cy="1080120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789040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182" name="Picture 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3645024"/>
              <a:ext cx="247650" cy="304800"/>
            </a:xfrm>
            <a:prstGeom prst="rect">
              <a:avLst/>
            </a:prstGeom>
            <a:noFill/>
          </p:spPr>
        </p:pic>
      </p:grpSp>
      <p:grpSp>
        <p:nvGrpSpPr>
          <p:cNvPr id="193" name="组合 192"/>
          <p:cNvGrpSpPr/>
          <p:nvPr/>
        </p:nvGrpSpPr>
        <p:grpSpPr>
          <a:xfrm>
            <a:off x="4572000" y="4581128"/>
            <a:ext cx="1584176" cy="432048"/>
            <a:chOff x="4572000" y="4581128"/>
            <a:chExt cx="1584176" cy="432048"/>
          </a:xfrm>
        </p:grpSpPr>
        <p:sp>
          <p:nvSpPr>
            <p:cNvPr id="62" name="下弧形箭头 61"/>
            <p:cNvSpPr/>
            <p:nvPr/>
          </p:nvSpPr>
          <p:spPr>
            <a:xfrm>
              <a:off x="4572000" y="4797152"/>
              <a:ext cx="1584176" cy="216024"/>
            </a:xfrm>
            <a:prstGeom prst="curvedUp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004048" y="458112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same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4067944" y="2564904"/>
            <a:ext cx="2304256" cy="1224136"/>
            <a:chOff x="4067944" y="2564904"/>
            <a:chExt cx="2304256" cy="1224136"/>
          </a:xfrm>
        </p:grpSpPr>
        <p:cxnSp>
          <p:nvCxnSpPr>
            <p:cNvPr id="188" name="直接箭头连接符 187"/>
            <p:cNvCxnSpPr/>
            <p:nvPr/>
          </p:nvCxnSpPr>
          <p:spPr>
            <a:xfrm flipH="1">
              <a:off x="4211960" y="2636912"/>
              <a:ext cx="360040" cy="11521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4067944" y="299695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diff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1" name="直接箭头连接符 190"/>
            <p:cNvCxnSpPr/>
            <p:nvPr/>
          </p:nvCxnSpPr>
          <p:spPr>
            <a:xfrm>
              <a:off x="5580112" y="2564904"/>
              <a:ext cx="648072" cy="122413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5580112" y="2924944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FF0000"/>
                  </a:solidFill>
                </a:rPr>
                <a:t>diff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2400" cy="576064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People Co-occurrence</a:t>
            </a:r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-108520" y="4509120"/>
            <a:ext cx="395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Cluster Co-Occurrence Graph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224"/>
          <p:cNvGrpSpPr/>
          <p:nvPr/>
        </p:nvGrpSpPr>
        <p:grpSpPr>
          <a:xfrm>
            <a:off x="1679825" y="6079855"/>
            <a:ext cx="893355" cy="531456"/>
            <a:chOff x="1679825" y="6079855"/>
            <a:chExt cx="893355" cy="531456"/>
          </a:xfrm>
        </p:grpSpPr>
        <p:sp>
          <p:nvSpPr>
            <p:cNvPr id="108" name="Oval 203"/>
            <p:cNvSpPr/>
            <p:nvPr/>
          </p:nvSpPr>
          <p:spPr>
            <a:xfrm>
              <a:off x="1679825" y="6079855"/>
              <a:ext cx="505868" cy="446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3485" y="6131657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86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7535" y="6170062"/>
              <a:ext cx="345645" cy="441249"/>
            </a:xfrm>
            <a:prstGeom prst="rect">
              <a:avLst/>
            </a:prstGeom>
            <a:noFill/>
          </p:spPr>
        </p:pic>
      </p:grpSp>
      <p:grpSp>
        <p:nvGrpSpPr>
          <p:cNvPr id="4" name="组合 227"/>
          <p:cNvGrpSpPr/>
          <p:nvPr/>
        </p:nvGrpSpPr>
        <p:grpSpPr>
          <a:xfrm>
            <a:off x="4263000" y="6099060"/>
            <a:ext cx="921720" cy="531862"/>
            <a:chOff x="4263000" y="6099060"/>
            <a:chExt cx="921720" cy="531862"/>
          </a:xfrm>
        </p:grpSpPr>
        <p:grpSp>
          <p:nvGrpSpPr>
            <p:cNvPr id="5" name="Group 99"/>
            <p:cNvGrpSpPr/>
            <p:nvPr/>
          </p:nvGrpSpPr>
          <p:grpSpPr>
            <a:xfrm>
              <a:off x="4263000" y="6099060"/>
              <a:ext cx="534246" cy="452309"/>
              <a:chOff x="6395386" y="2192721"/>
              <a:chExt cx="480914" cy="396189"/>
            </a:xfrm>
          </p:grpSpPr>
          <p:sp>
            <p:nvSpPr>
              <p:cNvPr id="100" name="Oval 218"/>
              <p:cNvSpPr/>
              <p:nvPr/>
            </p:nvSpPr>
            <p:spPr>
              <a:xfrm>
                <a:off x="6420930" y="2192721"/>
                <a:ext cx="455370" cy="39137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219"/>
              <p:cNvSpPr/>
              <p:nvPr/>
            </p:nvSpPr>
            <p:spPr>
              <a:xfrm>
                <a:off x="6395386" y="2238443"/>
                <a:ext cx="454828" cy="350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latin typeface="Times" pitchFamily="18" charset="0"/>
                  </a:rPr>
                  <a:t>     </a:t>
                </a:r>
              </a:p>
            </p:txBody>
          </p:sp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5025" y="6131657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87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9075" y="6189673"/>
              <a:ext cx="345645" cy="441249"/>
            </a:xfrm>
            <a:prstGeom prst="rect">
              <a:avLst/>
            </a:prstGeom>
            <a:noFill/>
          </p:spPr>
        </p:pic>
      </p:grpSp>
      <p:grpSp>
        <p:nvGrpSpPr>
          <p:cNvPr id="6" name="组合 247"/>
          <p:cNvGrpSpPr/>
          <p:nvPr/>
        </p:nvGrpSpPr>
        <p:grpSpPr>
          <a:xfrm>
            <a:off x="7344449" y="5794119"/>
            <a:ext cx="567446" cy="484231"/>
            <a:chOff x="7344449" y="5794119"/>
            <a:chExt cx="567446" cy="484231"/>
          </a:xfrm>
        </p:grpSpPr>
        <p:cxnSp>
          <p:nvCxnSpPr>
            <p:cNvPr id="61" name="Straight Connector 163"/>
            <p:cNvCxnSpPr>
              <a:stCxn id="115" idx="2"/>
            </p:cNvCxnSpPr>
            <p:nvPr/>
          </p:nvCxnSpPr>
          <p:spPr>
            <a:xfrm>
              <a:off x="7344449" y="5794119"/>
              <a:ext cx="567446" cy="484231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604655" y="5854691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7" name="组合 228"/>
          <p:cNvGrpSpPr/>
          <p:nvPr/>
        </p:nvGrpSpPr>
        <p:grpSpPr>
          <a:xfrm>
            <a:off x="6228184" y="6041483"/>
            <a:ext cx="877206" cy="627877"/>
            <a:chOff x="6228184" y="6041483"/>
            <a:chExt cx="877206" cy="627877"/>
          </a:xfrm>
        </p:grpSpPr>
        <p:sp>
          <p:nvSpPr>
            <p:cNvPr id="57" name="Oval 174"/>
            <p:cNvSpPr/>
            <p:nvPr/>
          </p:nvSpPr>
          <p:spPr>
            <a:xfrm>
              <a:off x="6228184" y="6041483"/>
              <a:ext cx="505870" cy="446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5695" y="6131690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88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4383" y="6208500"/>
              <a:ext cx="361007" cy="460860"/>
            </a:xfrm>
            <a:prstGeom prst="rect">
              <a:avLst/>
            </a:prstGeom>
            <a:noFill/>
          </p:spPr>
        </p:pic>
      </p:grpSp>
      <p:grpSp>
        <p:nvGrpSpPr>
          <p:cNvPr id="8" name="组合 229"/>
          <p:cNvGrpSpPr/>
          <p:nvPr/>
        </p:nvGrpSpPr>
        <p:grpSpPr>
          <a:xfrm>
            <a:off x="7956409" y="6041483"/>
            <a:ext cx="838801" cy="627877"/>
            <a:chOff x="7956409" y="6041483"/>
            <a:chExt cx="838801" cy="627877"/>
          </a:xfrm>
        </p:grpSpPr>
        <p:sp>
          <p:nvSpPr>
            <p:cNvPr id="58" name="Oval 172"/>
            <p:cNvSpPr/>
            <p:nvPr/>
          </p:nvSpPr>
          <p:spPr>
            <a:xfrm>
              <a:off x="7956409" y="6041483"/>
              <a:ext cx="505870" cy="446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42325" y="6131690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89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49566" y="6228113"/>
              <a:ext cx="345644" cy="441247"/>
            </a:xfrm>
            <a:prstGeom prst="rect">
              <a:avLst/>
            </a:prstGeom>
            <a:noFill/>
          </p:spPr>
        </p:pic>
      </p:grpSp>
      <p:grpSp>
        <p:nvGrpSpPr>
          <p:cNvPr id="9" name="组合 244"/>
          <p:cNvGrpSpPr/>
          <p:nvPr/>
        </p:nvGrpSpPr>
        <p:grpSpPr>
          <a:xfrm>
            <a:off x="6414100" y="5056350"/>
            <a:ext cx="1284622" cy="1208537"/>
            <a:chOff x="6414100" y="5056350"/>
            <a:chExt cx="1284622" cy="1208537"/>
          </a:xfrm>
        </p:grpSpPr>
        <p:cxnSp>
          <p:nvCxnSpPr>
            <p:cNvPr id="59" name="Straight Connector 162"/>
            <p:cNvCxnSpPr>
              <a:stCxn id="115" idx="2"/>
              <a:endCxn id="57" idx="6"/>
            </p:cNvCxnSpPr>
            <p:nvPr/>
          </p:nvCxnSpPr>
          <p:spPr>
            <a:xfrm flipH="1">
              <a:off x="6734054" y="5794119"/>
              <a:ext cx="610395" cy="47076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798150" y="5816286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grpSp>
          <p:nvGrpSpPr>
            <p:cNvPr id="10" name="组合 241"/>
            <p:cNvGrpSpPr/>
            <p:nvPr/>
          </p:nvGrpSpPr>
          <p:grpSpPr>
            <a:xfrm>
              <a:off x="6414100" y="5056350"/>
              <a:ext cx="1284622" cy="772501"/>
              <a:chOff x="6414100" y="5056350"/>
              <a:chExt cx="1284622" cy="772501"/>
            </a:xfrm>
          </p:grpSpPr>
          <p:grpSp>
            <p:nvGrpSpPr>
              <p:cNvPr id="11" name="Group 201"/>
              <p:cNvGrpSpPr/>
              <p:nvPr/>
            </p:nvGrpSpPr>
            <p:grpSpPr>
              <a:xfrm>
                <a:off x="6990175" y="5182520"/>
                <a:ext cx="708547" cy="646331"/>
                <a:chOff x="1614815" y="4773175"/>
                <a:chExt cx="708547" cy="646331"/>
              </a:xfrm>
            </p:grpSpPr>
            <p:sp>
              <p:nvSpPr>
                <p:cNvPr id="115" name="Rectangle 176"/>
                <p:cNvSpPr/>
                <p:nvPr/>
              </p:nvSpPr>
              <p:spPr>
                <a:xfrm>
                  <a:off x="1614815" y="4915840"/>
                  <a:ext cx="708547" cy="46893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77"/>
                <p:cNvSpPr/>
                <p:nvPr/>
              </p:nvSpPr>
              <p:spPr>
                <a:xfrm>
                  <a:off x="1632073" y="4773175"/>
                  <a:ext cx="6584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</a:t>
                  </a:r>
                </a:p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pic>
            <p:nvPicPr>
              <p:cNvPr id="7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05390" y="5401995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74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35820" y="5401995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90" name="Picture 14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14100" y="5056350"/>
                <a:ext cx="412101" cy="55221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组合 242"/>
          <p:cNvGrpSpPr/>
          <p:nvPr/>
        </p:nvGrpSpPr>
        <p:grpSpPr>
          <a:xfrm>
            <a:off x="422500" y="5017912"/>
            <a:ext cx="1190552" cy="1298810"/>
            <a:chOff x="422500" y="5017912"/>
            <a:chExt cx="1190552" cy="1298810"/>
          </a:xfrm>
        </p:grpSpPr>
        <p:cxnSp>
          <p:nvCxnSpPr>
            <p:cNvPr id="109" name="Straight Connector 208"/>
            <p:cNvCxnSpPr>
              <a:stCxn id="114" idx="2"/>
            </p:cNvCxnSpPr>
            <p:nvPr/>
          </p:nvCxnSpPr>
          <p:spPr>
            <a:xfrm>
              <a:off x="1229829" y="5867223"/>
              <a:ext cx="383223" cy="44949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113790" y="5978037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grpSp>
          <p:nvGrpSpPr>
            <p:cNvPr id="13" name="组合 230"/>
            <p:cNvGrpSpPr/>
            <p:nvPr/>
          </p:nvGrpSpPr>
          <p:grpSpPr>
            <a:xfrm>
              <a:off x="422500" y="5017912"/>
              <a:ext cx="1169407" cy="849311"/>
              <a:chOff x="422500" y="5017912"/>
              <a:chExt cx="1169407" cy="849311"/>
            </a:xfrm>
          </p:grpSpPr>
          <p:grpSp>
            <p:nvGrpSpPr>
              <p:cNvPr id="14" name="Group 190"/>
              <p:cNvGrpSpPr/>
              <p:nvPr/>
            </p:nvGrpSpPr>
            <p:grpSpPr>
              <a:xfrm>
                <a:off x="883360" y="5220892"/>
                <a:ext cx="708547" cy="646331"/>
                <a:chOff x="1751177" y="4849985"/>
                <a:chExt cx="708547" cy="646331"/>
              </a:xfrm>
            </p:grpSpPr>
            <p:sp>
              <p:nvSpPr>
                <p:cNvPr id="113" name="Rectangle 191"/>
                <p:cNvSpPr/>
                <p:nvPr/>
              </p:nvSpPr>
              <p:spPr>
                <a:xfrm>
                  <a:off x="1751177" y="4992650"/>
                  <a:ext cx="708547" cy="46893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92"/>
                <p:cNvSpPr/>
                <p:nvPr/>
              </p:nvSpPr>
              <p:spPr>
                <a:xfrm>
                  <a:off x="1768435" y="4849985"/>
                  <a:ext cx="6584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pic>
            <p:nvPicPr>
              <p:cNvPr id="78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60170" y="544036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79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90600" y="544036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91" name="Picture 13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2500" y="5017912"/>
                <a:ext cx="412101" cy="55221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" name="组合 245"/>
          <p:cNvGrpSpPr/>
          <p:nvPr/>
        </p:nvGrpSpPr>
        <p:grpSpPr>
          <a:xfrm>
            <a:off x="1958700" y="5056317"/>
            <a:ext cx="1075340" cy="1246942"/>
            <a:chOff x="1958700" y="5056317"/>
            <a:chExt cx="1075340" cy="1246942"/>
          </a:xfrm>
        </p:grpSpPr>
        <p:cxnSp>
          <p:nvCxnSpPr>
            <p:cNvPr id="110" name="Straight Connector 210"/>
            <p:cNvCxnSpPr>
              <a:stCxn id="112" idx="2"/>
              <a:endCxn id="108" idx="6"/>
            </p:cNvCxnSpPr>
            <p:nvPr/>
          </p:nvCxnSpPr>
          <p:spPr>
            <a:xfrm flipH="1">
              <a:off x="2185703" y="5867223"/>
              <a:ext cx="486259" cy="436036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496370" y="5939632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grpSp>
          <p:nvGrpSpPr>
            <p:cNvPr id="16" name="组合 231"/>
            <p:cNvGrpSpPr/>
            <p:nvPr/>
          </p:nvGrpSpPr>
          <p:grpSpPr>
            <a:xfrm>
              <a:off x="1958700" y="5056317"/>
              <a:ext cx="1075340" cy="810906"/>
              <a:chOff x="1958700" y="5056317"/>
              <a:chExt cx="1075340" cy="810906"/>
            </a:xfrm>
          </p:grpSpPr>
          <p:grpSp>
            <p:nvGrpSpPr>
              <p:cNvPr id="17" name="Group 194"/>
              <p:cNvGrpSpPr/>
              <p:nvPr/>
            </p:nvGrpSpPr>
            <p:grpSpPr>
              <a:xfrm>
                <a:off x="2325493" y="5220892"/>
                <a:ext cx="708547" cy="646331"/>
                <a:chOff x="1751177" y="4849985"/>
                <a:chExt cx="708547" cy="646331"/>
              </a:xfrm>
            </p:grpSpPr>
            <p:sp>
              <p:nvSpPr>
                <p:cNvPr id="111" name="Rectangle 195"/>
                <p:cNvSpPr/>
                <p:nvPr/>
              </p:nvSpPr>
              <p:spPr>
                <a:xfrm>
                  <a:off x="1751177" y="5031055"/>
                  <a:ext cx="708547" cy="43052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96"/>
                <p:cNvSpPr/>
                <p:nvPr/>
              </p:nvSpPr>
              <p:spPr>
                <a:xfrm>
                  <a:off x="1768435" y="4849985"/>
                  <a:ext cx="6584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pic>
            <p:nvPicPr>
              <p:cNvPr id="80" name="Picture 2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9990" y="544036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82" name="Picture 3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9560" y="544036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92" name="Picture 12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58700" y="5056317"/>
                <a:ext cx="412101" cy="56045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" name="组合 243"/>
          <p:cNvGrpSpPr/>
          <p:nvPr/>
        </p:nvGrpSpPr>
        <p:grpSpPr>
          <a:xfrm>
            <a:off x="3494900" y="5056317"/>
            <a:ext cx="1107777" cy="1294996"/>
            <a:chOff x="3494900" y="5056317"/>
            <a:chExt cx="1107777" cy="1294996"/>
          </a:xfrm>
        </p:grpSpPr>
        <p:cxnSp>
          <p:nvCxnSpPr>
            <p:cNvPr id="98" name="Straight Connector 216"/>
            <p:cNvCxnSpPr>
              <a:stCxn id="105" idx="2"/>
              <a:endCxn id="101" idx="1"/>
            </p:cNvCxnSpPr>
            <p:nvPr/>
          </p:nvCxnSpPr>
          <p:spPr>
            <a:xfrm>
              <a:off x="3841369" y="5886425"/>
              <a:ext cx="421631" cy="4648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3725330" y="6016442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grpSp>
          <p:nvGrpSpPr>
            <p:cNvPr id="19" name="组合 239"/>
            <p:cNvGrpSpPr/>
            <p:nvPr/>
          </p:nvGrpSpPr>
          <p:grpSpPr>
            <a:xfrm>
              <a:off x="3494900" y="5056317"/>
              <a:ext cx="1107777" cy="830108"/>
              <a:chOff x="3494900" y="5056317"/>
              <a:chExt cx="1107777" cy="830108"/>
            </a:xfrm>
          </p:grpSpPr>
          <p:grpSp>
            <p:nvGrpSpPr>
              <p:cNvPr id="20" name="Group 190"/>
              <p:cNvGrpSpPr/>
              <p:nvPr/>
            </p:nvGrpSpPr>
            <p:grpSpPr>
              <a:xfrm>
                <a:off x="3494900" y="5240094"/>
                <a:ext cx="708547" cy="646331"/>
                <a:chOff x="1751177" y="4849985"/>
                <a:chExt cx="708547" cy="646331"/>
              </a:xfrm>
            </p:grpSpPr>
            <p:sp>
              <p:nvSpPr>
                <p:cNvPr id="104" name="Rectangle 222"/>
                <p:cNvSpPr/>
                <p:nvPr/>
              </p:nvSpPr>
              <p:spPr>
                <a:xfrm>
                  <a:off x="1751177" y="4973448"/>
                  <a:ext cx="708547" cy="48813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223"/>
                <p:cNvSpPr/>
                <p:nvPr/>
              </p:nvSpPr>
              <p:spPr>
                <a:xfrm>
                  <a:off x="1768435" y="4849985"/>
                  <a:ext cx="6584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</a:t>
                  </a:r>
                </a:p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pic>
            <p:nvPicPr>
              <p:cNvPr id="81" name="Picture 3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33305" y="544280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83" name="Picture 3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84920" y="544280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93" name="Picture 11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24595" y="5056317"/>
                <a:ext cx="378082" cy="50663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组合 246"/>
          <p:cNvGrpSpPr/>
          <p:nvPr/>
        </p:nvGrpSpPr>
        <p:grpSpPr>
          <a:xfrm>
            <a:off x="4768267" y="5017912"/>
            <a:ext cx="1099877" cy="1333401"/>
            <a:chOff x="4768267" y="5017912"/>
            <a:chExt cx="1099877" cy="1333401"/>
          </a:xfrm>
        </p:grpSpPr>
        <p:cxnSp>
          <p:nvCxnSpPr>
            <p:cNvPr id="99" name="Straight Connector 217"/>
            <p:cNvCxnSpPr>
              <a:stCxn id="103" idx="2"/>
              <a:endCxn id="101" idx="3"/>
            </p:cNvCxnSpPr>
            <p:nvPr/>
          </p:nvCxnSpPr>
          <p:spPr>
            <a:xfrm flipH="1">
              <a:off x="4768267" y="5886425"/>
              <a:ext cx="515235" cy="4648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128856" y="5960313"/>
              <a:ext cx="307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grpSp>
          <p:nvGrpSpPr>
            <p:cNvPr id="22" name="组合 240"/>
            <p:cNvGrpSpPr/>
            <p:nvPr/>
          </p:nvGrpSpPr>
          <p:grpSpPr>
            <a:xfrm>
              <a:off x="4937033" y="5017912"/>
              <a:ext cx="931111" cy="868513"/>
              <a:chOff x="4937033" y="5017912"/>
              <a:chExt cx="931111" cy="868513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7033" y="5240094"/>
                <a:ext cx="708547" cy="646331"/>
                <a:chOff x="1751177" y="4849985"/>
                <a:chExt cx="708547" cy="646331"/>
              </a:xfrm>
            </p:grpSpPr>
            <p:sp>
              <p:nvSpPr>
                <p:cNvPr id="102" name="Rectangle 220"/>
                <p:cNvSpPr/>
                <p:nvPr/>
              </p:nvSpPr>
              <p:spPr>
                <a:xfrm>
                  <a:off x="1751177" y="5011853"/>
                  <a:ext cx="708547" cy="449731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221"/>
                <p:cNvSpPr/>
                <p:nvPr/>
              </p:nvSpPr>
              <p:spPr>
                <a:xfrm>
                  <a:off x="1768435" y="4849985"/>
                  <a:ext cx="65842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</a:t>
                  </a:r>
                </a:p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latin typeface="Times" pitchFamily="18" charset="0"/>
                    </a:rPr>
                    <a:t>  </a:t>
                  </a:r>
                  <a:endParaRPr lang="en-US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pic>
            <p:nvPicPr>
              <p:cNvPr id="77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92695" y="544280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84" name="Picture 30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44310" y="5442807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94" name="Picture 10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30365" y="5017912"/>
                <a:ext cx="337779" cy="4593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4" name="组合 220"/>
          <p:cNvGrpSpPr/>
          <p:nvPr/>
        </p:nvGrpSpPr>
        <p:grpSpPr>
          <a:xfrm>
            <a:off x="3030471" y="548680"/>
            <a:ext cx="5828974" cy="3121760"/>
            <a:chOff x="3030471" y="548680"/>
            <a:chExt cx="5828974" cy="3121760"/>
          </a:xfrm>
        </p:grpSpPr>
        <p:grpSp>
          <p:nvGrpSpPr>
            <p:cNvPr id="25" name="Group 107"/>
            <p:cNvGrpSpPr/>
            <p:nvPr/>
          </p:nvGrpSpPr>
          <p:grpSpPr>
            <a:xfrm>
              <a:off x="6761085" y="1026947"/>
              <a:ext cx="2098360" cy="1113745"/>
              <a:chOff x="6828990" y="932675"/>
              <a:chExt cx="2098360" cy="1113745"/>
            </a:xfrm>
          </p:grpSpPr>
          <p:pic>
            <p:nvPicPr>
              <p:cNvPr id="194" name="Picture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828990" y="932675"/>
                <a:ext cx="2098360" cy="111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" name="Rectangle 104"/>
              <p:cNvSpPr/>
              <p:nvPr/>
            </p:nvSpPr>
            <p:spPr>
              <a:xfrm>
                <a:off x="6991515" y="1124700"/>
                <a:ext cx="345645" cy="4608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05"/>
              <p:cNvSpPr/>
              <p:nvPr/>
            </p:nvSpPr>
            <p:spPr>
              <a:xfrm>
                <a:off x="7721210" y="1393535"/>
                <a:ext cx="422455" cy="42245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06"/>
              <p:cNvSpPr/>
              <p:nvPr/>
            </p:nvSpPr>
            <p:spPr>
              <a:xfrm>
                <a:off x="8182070" y="1009485"/>
                <a:ext cx="460860" cy="49926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Rectangle 29"/>
            <p:cNvSpPr/>
            <p:nvPr/>
          </p:nvSpPr>
          <p:spPr>
            <a:xfrm>
              <a:off x="6684275" y="934077"/>
              <a:ext cx="3738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r>
                <a:rPr lang="en-US" sz="1400" b="1" i="1" dirty="0" smtClean="0">
                  <a:solidFill>
                    <a:srgbClr val="FF0000"/>
                  </a:solidFill>
                  <a:latin typeface="Times" pitchFamily="18" charset="0"/>
                </a:rPr>
                <a:t>2</a:t>
              </a:r>
              <a:endParaRPr lang="en-US" sz="24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cxnSp>
          <p:nvCxnSpPr>
            <p:cNvPr id="182" name="Straight Arrow Connector 118"/>
            <p:cNvCxnSpPr>
              <a:endCxn id="195" idx="1"/>
            </p:cNvCxnSpPr>
            <p:nvPr/>
          </p:nvCxnSpPr>
          <p:spPr>
            <a:xfrm flipV="1">
              <a:off x="6223414" y="1449402"/>
              <a:ext cx="700196" cy="52276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23"/>
            <p:cNvCxnSpPr>
              <a:stCxn id="202" idx="0"/>
              <a:endCxn id="196" idx="2"/>
            </p:cNvCxnSpPr>
            <p:nvPr/>
          </p:nvCxnSpPr>
          <p:spPr>
            <a:xfrm flipV="1">
              <a:off x="7331997" y="1910262"/>
              <a:ext cx="532536" cy="176017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Freeform 136"/>
            <p:cNvSpPr/>
            <p:nvPr/>
          </p:nvSpPr>
          <p:spPr>
            <a:xfrm>
              <a:off x="3030471" y="548680"/>
              <a:ext cx="5235880" cy="1085589"/>
            </a:xfrm>
            <a:custGeom>
              <a:avLst/>
              <a:gdLst>
                <a:gd name="connsiteX0" fmla="*/ 350729 w 5235880"/>
                <a:gd name="connsiteY0" fmla="*/ 1085589 h 1085589"/>
                <a:gd name="connsiteX1" fmla="*/ 814192 w 5235880"/>
                <a:gd name="connsiteY1" fmla="*/ 96033 h 1085589"/>
                <a:gd name="connsiteX2" fmla="*/ 5235880 w 5235880"/>
                <a:gd name="connsiteY2" fmla="*/ 509391 h 108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5880" h="1085589">
                  <a:moveTo>
                    <a:pt x="350729" y="1085589"/>
                  </a:moveTo>
                  <a:cubicBezTo>
                    <a:pt x="175364" y="638827"/>
                    <a:pt x="0" y="192066"/>
                    <a:pt x="814192" y="96033"/>
                  </a:cubicBezTo>
                  <a:cubicBezTo>
                    <a:pt x="1628384" y="0"/>
                    <a:pt x="3432132" y="254695"/>
                    <a:pt x="5235880" y="509391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218"/>
          <p:cNvGrpSpPr/>
          <p:nvPr/>
        </p:nvGrpSpPr>
        <p:grpSpPr>
          <a:xfrm>
            <a:off x="309045" y="642897"/>
            <a:ext cx="5113898" cy="3065948"/>
            <a:chOff x="309045" y="642897"/>
            <a:chExt cx="5113898" cy="3065948"/>
          </a:xfrm>
        </p:grpSpPr>
        <p:grpSp>
          <p:nvGrpSpPr>
            <p:cNvPr id="27" name="Group 103"/>
            <p:cNvGrpSpPr/>
            <p:nvPr/>
          </p:nvGrpSpPr>
          <p:grpSpPr>
            <a:xfrm>
              <a:off x="385855" y="719707"/>
              <a:ext cx="1537506" cy="1276176"/>
              <a:chOff x="462665" y="1086295"/>
              <a:chExt cx="1537506" cy="1276176"/>
            </a:xfrm>
          </p:grpSpPr>
          <p:pic>
            <p:nvPicPr>
              <p:cNvPr id="198" name="Picture 5" descr="C:\my_research\face_recognition\face_dataset\102_0137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62665" y="1086295"/>
                <a:ext cx="1537506" cy="1276176"/>
              </a:xfrm>
              <a:prstGeom prst="rect">
                <a:avLst/>
              </a:prstGeom>
              <a:noFill/>
            </p:spPr>
          </p:pic>
          <p:sp>
            <p:nvSpPr>
              <p:cNvPr id="199" name="Rectangle 98"/>
              <p:cNvSpPr/>
              <p:nvPr/>
            </p:nvSpPr>
            <p:spPr>
              <a:xfrm>
                <a:off x="654690" y="1316725"/>
                <a:ext cx="460860" cy="5760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99"/>
              <p:cNvSpPr/>
              <p:nvPr/>
            </p:nvSpPr>
            <p:spPr>
              <a:xfrm>
                <a:off x="1115550" y="1163105"/>
                <a:ext cx="345645" cy="4608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100"/>
              <p:cNvSpPr/>
              <p:nvPr/>
            </p:nvSpPr>
            <p:spPr>
              <a:xfrm>
                <a:off x="1384385" y="1662370"/>
                <a:ext cx="422455" cy="49926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3" name="Straight Arrow Connector 20"/>
            <p:cNvCxnSpPr>
              <a:stCxn id="205" idx="0"/>
              <a:endCxn id="201" idx="2"/>
            </p:cNvCxnSpPr>
            <p:nvPr/>
          </p:nvCxnSpPr>
          <p:spPr>
            <a:xfrm flipH="1" flipV="1">
              <a:off x="1518803" y="1795047"/>
              <a:ext cx="477984" cy="191379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Freeform 124"/>
            <p:cNvSpPr/>
            <p:nvPr/>
          </p:nvSpPr>
          <p:spPr>
            <a:xfrm>
              <a:off x="850943" y="1534060"/>
              <a:ext cx="1653436" cy="676406"/>
            </a:xfrm>
            <a:custGeom>
              <a:avLst/>
              <a:gdLst>
                <a:gd name="connsiteX0" fmla="*/ 1653436 w 1653436"/>
                <a:gd name="connsiteY0" fmla="*/ 450937 h 676406"/>
                <a:gd name="connsiteX1" fmla="*/ 338203 w 1653436"/>
                <a:gd name="connsiteY1" fmla="*/ 601250 h 676406"/>
                <a:gd name="connsiteX2" fmla="*/ 0 w 1653436"/>
                <a:gd name="connsiteY2" fmla="*/ 0 h 6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436" h="676406">
                  <a:moveTo>
                    <a:pt x="1653436" y="450937"/>
                  </a:moveTo>
                  <a:cubicBezTo>
                    <a:pt x="1133606" y="563671"/>
                    <a:pt x="613776" y="676406"/>
                    <a:pt x="338203" y="601250"/>
                  </a:cubicBezTo>
                  <a:cubicBezTo>
                    <a:pt x="62630" y="526094"/>
                    <a:pt x="31315" y="263047"/>
                    <a:pt x="0" y="0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30"/>
            <p:cNvSpPr/>
            <p:nvPr/>
          </p:nvSpPr>
          <p:spPr>
            <a:xfrm>
              <a:off x="1402088" y="976653"/>
              <a:ext cx="4020855" cy="883084"/>
            </a:xfrm>
            <a:custGeom>
              <a:avLst/>
              <a:gdLst>
                <a:gd name="connsiteX0" fmla="*/ 4020855 w 4020855"/>
                <a:gd name="connsiteY0" fmla="*/ 883084 h 883084"/>
                <a:gd name="connsiteX1" fmla="*/ 2956143 w 4020855"/>
                <a:gd name="connsiteY1" fmla="*/ 144049 h 883084"/>
                <a:gd name="connsiteX2" fmla="*/ 0 w 4020855"/>
                <a:gd name="connsiteY2" fmla="*/ 18788 h 88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0855" h="883084">
                  <a:moveTo>
                    <a:pt x="4020855" y="883084"/>
                  </a:moveTo>
                  <a:cubicBezTo>
                    <a:pt x="3823570" y="585591"/>
                    <a:pt x="3626285" y="288098"/>
                    <a:pt x="2956143" y="144049"/>
                  </a:cubicBezTo>
                  <a:cubicBezTo>
                    <a:pt x="2286001" y="0"/>
                    <a:pt x="1143000" y="9394"/>
                    <a:pt x="0" y="18788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28"/>
            <p:cNvSpPr/>
            <p:nvPr/>
          </p:nvSpPr>
          <p:spPr>
            <a:xfrm>
              <a:off x="309045" y="642897"/>
              <a:ext cx="3738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r>
                <a:rPr lang="en-US" sz="1400" b="1" i="1" dirty="0" smtClean="0">
                  <a:solidFill>
                    <a:srgbClr val="FF0000"/>
                  </a:solidFill>
                  <a:latin typeface="Times" pitchFamily="18" charset="0"/>
                </a:rPr>
                <a:t>1</a:t>
              </a:r>
              <a:endParaRPr lang="en-US" sz="2400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3" name="Rectangle 22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Rectangle 23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Rectangle 31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Rectangle 33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Rectangle 42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Rectangle 44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Rectangle 52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" name="Rectangle 53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Rectangle 54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组合 221"/>
          <p:cNvGrpSpPr/>
          <p:nvPr/>
        </p:nvGrpSpPr>
        <p:grpSpPr>
          <a:xfrm>
            <a:off x="3573470" y="2678362"/>
            <a:ext cx="3302830" cy="1164901"/>
            <a:chOff x="3573470" y="2678362"/>
            <a:chExt cx="3302830" cy="1164901"/>
          </a:xfrm>
        </p:grpSpPr>
        <p:cxnSp>
          <p:nvCxnSpPr>
            <p:cNvPr id="170" name="Straight Arrow Connector 60"/>
            <p:cNvCxnSpPr/>
            <p:nvPr/>
          </p:nvCxnSpPr>
          <p:spPr>
            <a:xfrm>
              <a:off x="6185010" y="2678362"/>
              <a:ext cx="460860" cy="6080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45"/>
            <p:cNvCxnSpPr>
              <a:endCxn id="203" idx="2"/>
            </p:cNvCxnSpPr>
            <p:nvPr/>
          </p:nvCxnSpPr>
          <p:spPr>
            <a:xfrm>
              <a:off x="3573470" y="2863935"/>
              <a:ext cx="2808092" cy="9793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6453845" y="2898476"/>
              <a:ext cx="422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148075" y="3237030"/>
              <a:ext cx="422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9" name="组合 219"/>
          <p:cNvGrpSpPr/>
          <p:nvPr/>
        </p:nvGrpSpPr>
        <p:grpSpPr>
          <a:xfrm>
            <a:off x="2613345" y="1624020"/>
            <a:ext cx="2457920" cy="2545685"/>
            <a:chOff x="2613345" y="1624020"/>
            <a:chExt cx="2457920" cy="2545685"/>
          </a:xfrm>
        </p:grpSpPr>
        <p:cxnSp>
          <p:nvCxnSpPr>
            <p:cNvPr id="169" name="Straight Arrow Connector 59"/>
            <p:cNvCxnSpPr/>
            <p:nvPr/>
          </p:nvCxnSpPr>
          <p:spPr>
            <a:xfrm flipH="1">
              <a:off x="2651750" y="3132770"/>
              <a:ext cx="422455" cy="6528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2613345" y="3209580"/>
              <a:ext cx="422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cxnSp>
          <p:nvCxnSpPr>
            <p:cNvPr id="191" name="Straight Arrow Connector 143"/>
            <p:cNvCxnSpPr/>
            <p:nvPr/>
          </p:nvCxnSpPr>
          <p:spPr>
            <a:xfrm>
              <a:off x="3957520" y="1871857"/>
              <a:ext cx="8833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51"/>
            <p:cNvCxnSpPr/>
            <p:nvPr/>
          </p:nvCxnSpPr>
          <p:spPr>
            <a:xfrm flipV="1">
              <a:off x="2690155" y="2671910"/>
              <a:ext cx="2381110" cy="14977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4226355" y="1624020"/>
              <a:ext cx="422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458255" y="3352245"/>
              <a:ext cx="4224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30" name="组合 223"/>
          <p:cNvGrpSpPr/>
          <p:nvPr/>
        </p:nvGrpSpPr>
        <p:grpSpPr>
          <a:xfrm>
            <a:off x="1422790" y="911732"/>
            <a:ext cx="6490445" cy="3669473"/>
            <a:chOff x="1422790" y="911732"/>
            <a:chExt cx="6490445" cy="3669473"/>
          </a:xfrm>
        </p:grpSpPr>
        <p:sp>
          <p:nvSpPr>
            <p:cNvPr id="172" name="TextBox 171"/>
            <p:cNvSpPr txBox="1"/>
            <p:nvPr/>
          </p:nvSpPr>
          <p:spPr>
            <a:xfrm>
              <a:off x="2306105" y="1372592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343040" y="1334187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98130" y="2332717"/>
              <a:ext cx="46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917645" y="1679832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916175" y="1218972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461195" y="3785655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492250" y="3363200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413970" y="3286390"/>
              <a:ext cx="499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组合 214"/>
            <p:cNvGrpSpPr/>
            <p:nvPr/>
          </p:nvGrpSpPr>
          <p:grpSpPr>
            <a:xfrm>
              <a:off x="1422790" y="911732"/>
              <a:ext cx="6413635" cy="3669473"/>
              <a:chOff x="1422790" y="911732"/>
              <a:chExt cx="6413635" cy="3669473"/>
            </a:xfrm>
          </p:grpSpPr>
          <p:grpSp>
            <p:nvGrpSpPr>
              <p:cNvPr id="224" name="Group 84"/>
              <p:cNvGrpSpPr/>
              <p:nvPr/>
            </p:nvGrpSpPr>
            <p:grpSpPr>
              <a:xfrm>
                <a:off x="2152485" y="1142162"/>
                <a:ext cx="1666665" cy="2068990"/>
                <a:chOff x="5570530" y="1009485"/>
                <a:chExt cx="1666665" cy="2068990"/>
              </a:xfrm>
            </p:grpSpPr>
            <p:pic>
              <p:nvPicPr>
                <p:cNvPr id="210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607465" y="1508750"/>
                  <a:ext cx="414677" cy="564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1" name="Picture 5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5916175" y="1547155"/>
                  <a:ext cx="422455" cy="567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5" name="Group 15"/>
                <p:cNvGrpSpPr/>
                <p:nvPr/>
              </p:nvGrpSpPr>
              <p:grpSpPr>
                <a:xfrm>
                  <a:off x="5570530" y="1009485"/>
                  <a:ext cx="1666665" cy="2068990"/>
                  <a:chOff x="4495800" y="1741010"/>
                  <a:chExt cx="1676400" cy="2068990"/>
                </a:xfrm>
              </p:grpSpPr>
              <p:pic>
                <p:nvPicPr>
                  <p:cNvPr id="21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5152499" y="3008375"/>
                    <a:ext cx="381001" cy="4538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4" name="Cloud 7"/>
                  <p:cNvSpPr/>
                  <p:nvPr/>
                </p:nvSpPr>
                <p:spPr>
                  <a:xfrm>
                    <a:off x="4495800" y="1741010"/>
                    <a:ext cx="1676400" cy="2068990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8" name="Group 108"/>
              <p:cNvGrpSpPr/>
              <p:nvPr/>
            </p:nvGrpSpPr>
            <p:grpSpPr>
              <a:xfrm>
                <a:off x="4956050" y="911732"/>
                <a:ext cx="1459390" cy="2150679"/>
                <a:chOff x="4648811" y="1431940"/>
                <a:chExt cx="1459390" cy="2150679"/>
              </a:xfrm>
            </p:grpSpPr>
            <p:pic>
              <p:nvPicPr>
                <p:cNvPr id="207" name="Picture 4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5455315" y="2084825"/>
                  <a:ext cx="460860" cy="6614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" name="Picture 6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4917646" y="2392065"/>
                  <a:ext cx="402865" cy="587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9" name="Cloud 30"/>
                <p:cNvSpPr/>
                <p:nvPr/>
              </p:nvSpPr>
              <p:spPr>
                <a:xfrm>
                  <a:off x="4648811" y="1431940"/>
                  <a:ext cx="1459390" cy="2150679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85"/>
              <p:cNvGrpSpPr/>
              <p:nvPr/>
            </p:nvGrpSpPr>
            <p:grpSpPr>
              <a:xfrm>
                <a:off x="1422790" y="3363200"/>
                <a:ext cx="1223495" cy="1218005"/>
                <a:chOff x="5685745" y="3230524"/>
                <a:chExt cx="1223495" cy="1218005"/>
              </a:xfrm>
            </p:grpSpPr>
            <p:pic>
              <p:nvPicPr>
                <p:cNvPr id="205" name="Picture 7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6069795" y="3576169"/>
                  <a:ext cx="379894" cy="541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6" name="Cloud 34"/>
                <p:cNvSpPr/>
                <p:nvPr/>
              </p:nvSpPr>
              <p:spPr>
                <a:xfrm>
                  <a:off x="5685745" y="3230524"/>
                  <a:ext cx="1223495" cy="1218005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94"/>
              <p:cNvGrpSpPr/>
              <p:nvPr/>
            </p:nvGrpSpPr>
            <p:grpSpPr>
              <a:xfrm>
                <a:off x="6377035" y="3132770"/>
                <a:ext cx="1459390" cy="1420985"/>
                <a:chOff x="1269170" y="4152242"/>
                <a:chExt cx="1459390" cy="1420985"/>
              </a:xfrm>
            </p:grpSpPr>
            <p:pic>
              <p:nvPicPr>
                <p:cNvPr id="202" name="Picture 3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2037270" y="4689912"/>
                  <a:ext cx="373723" cy="440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3" name="Cloud 34"/>
                <p:cNvSpPr/>
                <p:nvPr/>
              </p:nvSpPr>
              <p:spPr>
                <a:xfrm>
                  <a:off x="1269170" y="4152242"/>
                  <a:ext cx="1459390" cy="1420985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4" name="Picture 58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1499600" y="4805127"/>
                  <a:ext cx="371309" cy="361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4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2180" y="1393590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14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32125" y="1239970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29295" y="3697890"/>
                <a:ext cx="247650" cy="304800"/>
              </a:xfrm>
              <a:prstGeom prst="rect">
                <a:avLst/>
              </a:prstGeom>
              <a:noFill/>
            </p:spPr>
          </p:pic>
          <p:pic>
            <p:nvPicPr>
              <p:cNvPr id="144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14705" y="3352245"/>
                <a:ext cx="247650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5" name="Rectangle 6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6" name="Rectangle 7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Rectangle 17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Rectangle 18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Rectangle 25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" name="Rectangle 26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Rectangle 27"/>
          <p:cNvSpPr>
            <a:spLocks noChangeArrowheads="1"/>
          </p:cNvSpPr>
          <p:nvPr/>
        </p:nvSpPr>
        <p:spPr bwMode="auto">
          <a:xfrm>
            <a:off x="0" y="2138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34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7" name="Rectangle 35"/>
          <p:cNvSpPr>
            <a:spLocks noChangeArrowheads="1"/>
          </p:cNvSpPr>
          <p:nvPr/>
        </p:nvSpPr>
        <p:spPr bwMode="auto">
          <a:xfrm>
            <a:off x="0" y="1376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5"/>
          <p:cNvSpPr>
            <a:spLocks noChangeArrowheads="1"/>
          </p:cNvSpPr>
          <p:nvPr/>
        </p:nvSpPr>
        <p:spPr bwMode="auto">
          <a:xfrm>
            <a:off x="0" y="6145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" name="Rectangle 20"/>
          <p:cNvSpPr>
            <a:spLocks noChangeArrowheads="1"/>
          </p:cNvSpPr>
          <p:nvPr/>
        </p:nvSpPr>
        <p:spPr bwMode="auto">
          <a:xfrm>
            <a:off x="0" y="164323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427984" y="4509120"/>
            <a:ext cx="3816424" cy="51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1" name="组合 216"/>
          <p:cNvGrpSpPr/>
          <p:nvPr/>
        </p:nvGrpSpPr>
        <p:grpSpPr>
          <a:xfrm>
            <a:off x="395536" y="2708920"/>
            <a:ext cx="936104" cy="432048"/>
            <a:chOff x="395536" y="2708920"/>
            <a:chExt cx="936104" cy="432048"/>
          </a:xfrm>
        </p:grpSpPr>
        <p:pic>
          <p:nvPicPr>
            <p:cNvPr id="2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2800164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23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2800164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235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800164"/>
              <a:ext cx="247650" cy="304800"/>
            </a:xfrm>
            <a:prstGeom prst="rect">
              <a:avLst/>
            </a:prstGeom>
            <a:noFill/>
          </p:spPr>
        </p:pic>
        <p:sp>
          <p:nvSpPr>
            <p:cNvPr id="237" name="矩形 236"/>
            <p:cNvSpPr/>
            <p:nvPr/>
          </p:nvSpPr>
          <p:spPr bwMode="auto">
            <a:xfrm>
              <a:off x="395536" y="2708920"/>
              <a:ext cx="936104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grpSp>
        <p:nvGrpSpPr>
          <p:cNvPr id="232" name="组合 217"/>
          <p:cNvGrpSpPr/>
          <p:nvPr/>
        </p:nvGrpSpPr>
        <p:grpSpPr>
          <a:xfrm>
            <a:off x="395536" y="3284984"/>
            <a:ext cx="936104" cy="432048"/>
            <a:chOff x="395536" y="3429000"/>
            <a:chExt cx="936104" cy="432048"/>
          </a:xfrm>
        </p:grpSpPr>
        <p:pic>
          <p:nvPicPr>
            <p:cNvPr id="22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3484240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233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3484240"/>
              <a:ext cx="247650" cy="304800"/>
            </a:xfrm>
            <a:prstGeom prst="rect">
              <a:avLst/>
            </a:prstGeom>
            <a:noFill/>
          </p:spPr>
        </p:pic>
        <p:pic>
          <p:nvPicPr>
            <p:cNvPr id="236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484240"/>
              <a:ext cx="247650" cy="304800"/>
            </a:xfrm>
            <a:prstGeom prst="rect">
              <a:avLst/>
            </a:prstGeom>
            <a:noFill/>
          </p:spPr>
        </p:pic>
        <p:sp>
          <p:nvSpPr>
            <p:cNvPr id="238" name="矩形 237"/>
            <p:cNvSpPr/>
            <p:nvPr/>
          </p:nvSpPr>
          <p:spPr bwMode="auto">
            <a:xfrm>
              <a:off x="395536" y="3429000"/>
              <a:ext cx="936104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216" name="下弧形箭头 215"/>
          <p:cNvSpPr/>
          <p:nvPr/>
        </p:nvSpPr>
        <p:spPr>
          <a:xfrm>
            <a:off x="2987824" y="4077072"/>
            <a:ext cx="3240360" cy="216024"/>
          </a:xfrm>
          <a:prstGeom prst="curvedUpArrow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9" name="下弧形箭头 248"/>
          <p:cNvSpPr/>
          <p:nvPr/>
        </p:nvSpPr>
        <p:spPr>
          <a:xfrm>
            <a:off x="7092280" y="6381328"/>
            <a:ext cx="936104" cy="288032"/>
          </a:xfrm>
          <a:prstGeom prst="curvedUpArrow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16" grpId="0" animBg="1"/>
      <p:bldP spid="2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8507288" cy="50405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Human Attributes</a:t>
            </a:r>
            <a:endParaRPr lang="zh-CN" altLang="en-US" sz="3600" b="1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067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1547664" y="519063"/>
            <a:ext cx="1440160" cy="677689"/>
            <a:chOff x="1547664" y="519063"/>
            <a:chExt cx="1440160" cy="677689"/>
          </a:xfrm>
        </p:grpSpPr>
        <p:sp>
          <p:nvSpPr>
            <p:cNvPr id="10" name="上弧形箭头 9"/>
            <p:cNvSpPr/>
            <p:nvPr/>
          </p:nvSpPr>
          <p:spPr>
            <a:xfrm>
              <a:off x="1547664" y="908720"/>
              <a:ext cx="1440160" cy="288032"/>
            </a:xfrm>
            <a:prstGeom prst="curvedDown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7704" y="519063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same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68144" y="519063"/>
            <a:ext cx="1440160" cy="677689"/>
            <a:chOff x="5868144" y="519063"/>
            <a:chExt cx="1440160" cy="677689"/>
          </a:xfrm>
        </p:grpSpPr>
        <p:sp>
          <p:nvSpPr>
            <p:cNvPr id="16" name="TextBox 15"/>
            <p:cNvSpPr txBox="1"/>
            <p:nvPr/>
          </p:nvSpPr>
          <p:spPr>
            <a:xfrm>
              <a:off x="6228184" y="519063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diff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上弧形箭头 16"/>
            <p:cNvSpPr/>
            <p:nvPr/>
          </p:nvSpPr>
          <p:spPr>
            <a:xfrm>
              <a:off x="5868144" y="908720"/>
              <a:ext cx="1440160" cy="288032"/>
            </a:xfrm>
            <a:prstGeom prst="curvedDown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7720" y="2780928"/>
            <a:ext cx="3124200" cy="1593468"/>
            <a:chOff x="727720" y="2780928"/>
            <a:chExt cx="3124200" cy="1593468"/>
          </a:xfrm>
        </p:grpSpPr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7720" y="2780928"/>
              <a:ext cx="3124200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763688" y="400506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73-D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4048" y="2785864"/>
            <a:ext cx="3009900" cy="1516524"/>
            <a:chOff x="5004048" y="2785864"/>
            <a:chExt cx="3009900" cy="1516524"/>
          </a:xfrm>
        </p:grpSpPr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2785864"/>
              <a:ext cx="30099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868144" y="39330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73-D</a:t>
              </a:r>
              <a:endParaRPr lang="zh-CN" altLang="en-US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287016" y="6381328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N. Kumar and et al. Describable visual attributes for face verification and image search.  In IEEE TPAMI, 2011.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4605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/>
              <a:t>Human Attributes</a:t>
            </a:r>
            <a:endParaRPr lang="zh-CN" altLang="en-US" b="1" dirty="0"/>
          </a:p>
        </p:txBody>
      </p:sp>
      <p:grpSp>
        <p:nvGrpSpPr>
          <p:cNvPr id="6" name="组合 127"/>
          <p:cNvGrpSpPr/>
          <p:nvPr/>
        </p:nvGrpSpPr>
        <p:grpSpPr>
          <a:xfrm>
            <a:off x="3803867" y="404664"/>
            <a:ext cx="2352310" cy="1536200"/>
            <a:chOff x="3803866" y="692696"/>
            <a:chExt cx="2496325" cy="1536200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0155" y="1460796"/>
              <a:ext cx="422455" cy="42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/>
            <p:nvPr/>
          </p:nvGrpSpPr>
          <p:grpSpPr>
            <a:xfrm>
              <a:off x="4379942" y="1153556"/>
              <a:ext cx="460860" cy="400110"/>
              <a:chOff x="8412500" y="3697835"/>
              <a:chExt cx="460860" cy="400110"/>
            </a:xfrm>
          </p:grpSpPr>
          <p:sp>
            <p:nvSpPr>
              <p:cNvPr id="10" name="Rectangle 23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1232" y="1645390"/>
              <a:ext cx="497374" cy="42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0802" y="1146125"/>
              <a:ext cx="451367" cy="4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2"/>
            <p:cNvGrpSpPr/>
            <p:nvPr/>
          </p:nvGrpSpPr>
          <p:grpSpPr>
            <a:xfrm>
              <a:off x="5416877" y="1338150"/>
              <a:ext cx="460860" cy="400110"/>
              <a:chOff x="8412500" y="3697835"/>
              <a:chExt cx="460860" cy="400110"/>
            </a:xfrm>
          </p:grpSpPr>
          <p:sp>
            <p:nvSpPr>
              <p:cNvPr id="33" name="Rectangle 64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32" name="Group 22"/>
            <p:cNvGrpSpPr/>
            <p:nvPr/>
          </p:nvGrpSpPr>
          <p:grpSpPr>
            <a:xfrm>
              <a:off x="5148042" y="899635"/>
              <a:ext cx="460860" cy="400110"/>
              <a:chOff x="8412500" y="3697835"/>
              <a:chExt cx="460860" cy="400110"/>
            </a:xfrm>
          </p:grpSpPr>
          <p:sp>
            <p:nvSpPr>
              <p:cNvPr id="36" name="Rectangle 67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sp>
          <p:nvSpPr>
            <p:cNvPr id="38" name="Cloud 34"/>
            <p:cNvSpPr/>
            <p:nvPr/>
          </p:nvSpPr>
          <p:spPr>
            <a:xfrm>
              <a:off x="3803866" y="692696"/>
              <a:ext cx="2496325" cy="1536200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70"/>
            <p:cNvSpPr/>
            <p:nvPr/>
          </p:nvSpPr>
          <p:spPr>
            <a:xfrm>
              <a:off x="5570497" y="846316"/>
              <a:ext cx="4235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C5</a:t>
              </a:r>
              <a:endParaRPr lang="en-US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grpSp>
        <p:nvGrpSpPr>
          <p:cNvPr id="35" name="组合 134"/>
          <p:cNvGrpSpPr/>
          <p:nvPr/>
        </p:nvGrpSpPr>
        <p:grpSpPr>
          <a:xfrm>
            <a:off x="4499992" y="3068960"/>
            <a:ext cx="1748272" cy="2140998"/>
            <a:chOff x="4499992" y="3068960"/>
            <a:chExt cx="1800200" cy="2140998"/>
          </a:xfrm>
        </p:grpSpPr>
        <p:grpSp>
          <p:nvGrpSpPr>
            <p:cNvPr id="40" name="组合 109"/>
            <p:cNvGrpSpPr/>
            <p:nvPr/>
          </p:nvGrpSpPr>
          <p:grpSpPr>
            <a:xfrm>
              <a:off x="4499992" y="3068960"/>
              <a:ext cx="1800200" cy="2140998"/>
              <a:chOff x="3383250" y="2795334"/>
              <a:chExt cx="1800200" cy="214099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3536870" y="3097772"/>
                <a:ext cx="49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319354" y="3074074"/>
                <a:ext cx="49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728895" y="4057897"/>
                <a:ext cx="460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84"/>
              <p:cNvGrpSpPr/>
              <p:nvPr/>
            </p:nvGrpSpPr>
            <p:grpSpPr>
              <a:xfrm>
                <a:off x="3383250" y="2795334"/>
                <a:ext cx="1800200" cy="2140998"/>
                <a:chOff x="5570530" y="937477"/>
                <a:chExt cx="1800200" cy="2140998"/>
              </a:xfrm>
            </p:grpSpPr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07465" y="1508750"/>
                  <a:ext cx="414677" cy="564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916175" y="1547155"/>
                  <a:ext cx="422455" cy="567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2" name="Group 15"/>
                <p:cNvGrpSpPr/>
                <p:nvPr/>
              </p:nvGrpSpPr>
              <p:grpSpPr>
                <a:xfrm>
                  <a:off x="5570530" y="937477"/>
                  <a:ext cx="1800200" cy="2140998"/>
                  <a:chOff x="4495800" y="1669002"/>
                  <a:chExt cx="1810715" cy="2140998"/>
                </a:xfrm>
              </p:grpSpPr>
              <p:pic>
                <p:nvPicPr>
                  <p:cNvPr id="10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152499" y="3008375"/>
                    <a:ext cx="381001" cy="4538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9" name="Cloud 7"/>
                  <p:cNvSpPr/>
                  <p:nvPr/>
                </p:nvSpPr>
                <p:spPr>
                  <a:xfrm>
                    <a:off x="4495800" y="1669002"/>
                    <a:ext cx="1810715" cy="2140998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93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0571" y="2867342"/>
                <a:ext cx="247650" cy="304800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组合 117"/>
            <p:cNvGrpSpPr/>
            <p:nvPr/>
          </p:nvGrpSpPr>
          <p:grpSpPr>
            <a:xfrm>
              <a:off x="5047244" y="3460938"/>
              <a:ext cx="460860" cy="400110"/>
              <a:chOff x="6487404" y="1844824"/>
              <a:chExt cx="460860" cy="400110"/>
            </a:xfrm>
          </p:grpSpPr>
          <p:sp>
            <p:nvSpPr>
              <p:cNvPr id="116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44" name="组合 119"/>
            <p:cNvGrpSpPr/>
            <p:nvPr/>
          </p:nvGrpSpPr>
          <p:grpSpPr>
            <a:xfrm>
              <a:off x="5292080" y="4149080"/>
              <a:ext cx="460860" cy="400110"/>
              <a:chOff x="6487404" y="1844824"/>
              <a:chExt cx="460860" cy="400110"/>
            </a:xfrm>
          </p:grpSpPr>
          <p:sp>
            <p:nvSpPr>
              <p:cNvPr id="122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45" name="组合 124"/>
            <p:cNvGrpSpPr/>
            <p:nvPr/>
          </p:nvGrpSpPr>
          <p:grpSpPr>
            <a:xfrm>
              <a:off x="5767324" y="3429000"/>
              <a:ext cx="460860" cy="400110"/>
              <a:chOff x="6487404" y="1844824"/>
              <a:chExt cx="460860" cy="400110"/>
            </a:xfrm>
          </p:grpSpPr>
          <p:sp>
            <p:nvSpPr>
              <p:cNvPr id="126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</p:grpSp>
      <p:cxnSp>
        <p:nvCxnSpPr>
          <p:cNvPr id="128" name="直接箭头连接符 127"/>
          <p:cNvCxnSpPr>
            <a:stCxn id="38" idx="1"/>
            <a:endCxn id="109" idx="3"/>
          </p:cNvCxnSpPr>
          <p:nvPr/>
        </p:nvCxnSpPr>
        <p:spPr>
          <a:xfrm>
            <a:off x="4980022" y="1939228"/>
            <a:ext cx="394106" cy="125214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148064" y="22768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Similar?</a:t>
            </a:r>
            <a:endParaRPr lang="zh-CN" altLang="en-US" sz="2400" b="1" dirty="0"/>
          </a:p>
        </p:txBody>
      </p:sp>
      <p:grpSp>
        <p:nvGrpSpPr>
          <p:cNvPr id="189" name="组合 188"/>
          <p:cNvGrpSpPr/>
          <p:nvPr/>
        </p:nvGrpSpPr>
        <p:grpSpPr>
          <a:xfrm>
            <a:off x="251520" y="1052736"/>
            <a:ext cx="2448272" cy="3240360"/>
            <a:chOff x="251520" y="1052736"/>
            <a:chExt cx="2448272" cy="3240360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313" y="2720166"/>
              <a:ext cx="402715" cy="56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1556792"/>
              <a:ext cx="410269" cy="567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739" y="3695242"/>
              <a:ext cx="367862" cy="45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3354" y="1629179"/>
              <a:ext cx="398083" cy="42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8055" y="3707218"/>
              <a:ext cx="468680" cy="42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9732" y="2801716"/>
              <a:ext cx="425327" cy="4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8" name="直接箭头连接符 137"/>
            <p:cNvCxnSpPr>
              <a:stCxn id="131" idx="3"/>
              <a:endCxn id="133" idx="1"/>
            </p:cNvCxnSpPr>
            <p:nvPr/>
          </p:nvCxnSpPr>
          <p:spPr>
            <a:xfrm>
              <a:off x="805805" y="1840407"/>
              <a:ext cx="13675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>
              <a:stCxn id="131" idx="3"/>
              <a:endCxn id="135" idx="1"/>
            </p:cNvCxnSpPr>
            <p:nvPr/>
          </p:nvCxnSpPr>
          <p:spPr>
            <a:xfrm>
              <a:off x="805805" y="1840407"/>
              <a:ext cx="1353927" cy="116216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/>
            <p:cNvCxnSpPr>
              <a:stCxn id="131" idx="3"/>
              <a:endCxn id="134" idx="1"/>
            </p:cNvCxnSpPr>
            <p:nvPr/>
          </p:nvCxnSpPr>
          <p:spPr>
            <a:xfrm>
              <a:off x="805805" y="1840407"/>
              <a:ext cx="1332250" cy="208175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箭头连接符 152"/>
            <p:cNvCxnSpPr>
              <a:stCxn id="130" idx="3"/>
              <a:endCxn id="133" idx="1"/>
            </p:cNvCxnSpPr>
            <p:nvPr/>
          </p:nvCxnSpPr>
          <p:spPr>
            <a:xfrm flipV="1">
              <a:off x="802028" y="1840407"/>
              <a:ext cx="1371326" cy="116216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箭头连接符 159"/>
            <p:cNvCxnSpPr/>
            <p:nvPr/>
          </p:nvCxnSpPr>
          <p:spPr>
            <a:xfrm flipV="1">
              <a:off x="827584" y="2996952"/>
              <a:ext cx="129614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/>
            <p:cNvCxnSpPr>
              <a:stCxn id="130" idx="3"/>
              <a:endCxn id="134" idx="1"/>
            </p:cNvCxnSpPr>
            <p:nvPr/>
          </p:nvCxnSpPr>
          <p:spPr>
            <a:xfrm>
              <a:off x="802028" y="3002575"/>
              <a:ext cx="1336027" cy="91958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/>
            <p:cNvCxnSpPr>
              <a:stCxn id="132" idx="3"/>
              <a:endCxn id="133" idx="1"/>
            </p:cNvCxnSpPr>
            <p:nvPr/>
          </p:nvCxnSpPr>
          <p:spPr>
            <a:xfrm flipV="1">
              <a:off x="784601" y="1840407"/>
              <a:ext cx="1388753" cy="208175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箭头连接符 175"/>
            <p:cNvCxnSpPr>
              <a:stCxn id="132" idx="3"/>
            </p:cNvCxnSpPr>
            <p:nvPr/>
          </p:nvCxnSpPr>
          <p:spPr>
            <a:xfrm flipV="1">
              <a:off x="784601" y="2996952"/>
              <a:ext cx="1339127" cy="92520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箭头连接符 179"/>
            <p:cNvCxnSpPr>
              <a:stCxn id="132" idx="3"/>
              <a:endCxn id="134" idx="1"/>
            </p:cNvCxnSpPr>
            <p:nvPr/>
          </p:nvCxnSpPr>
          <p:spPr>
            <a:xfrm>
              <a:off x="784601" y="3922161"/>
              <a:ext cx="13534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3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1124744"/>
              <a:ext cx="240506" cy="304800"/>
            </a:xfrm>
            <a:prstGeom prst="rect">
              <a:avLst/>
            </a:prstGeom>
            <a:noFill/>
          </p:spPr>
        </p:pic>
        <p:sp>
          <p:nvSpPr>
            <p:cNvPr id="184" name="Rectangle 70"/>
            <p:cNvSpPr/>
            <p:nvPr/>
          </p:nvSpPr>
          <p:spPr>
            <a:xfrm>
              <a:off x="2123728" y="1124744"/>
              <a:ext cx="399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C5</a:t>
              </a:r>
              <a:endParaRPr lang="en-US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251520" y="1052736"/>
              <a:ext cx="792088" cy="3240360"/>
            </a:xfrm>
            <a:prstGeom prst="rect">
              <a:avLst/>
            </a:prstGeom>
            <a:noFill/>
            <a:ln w="19050">
              <a:solidFill>
                <a:schemeClr val="tx1">
                  <a:alpha val="66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907704" y="1052736"/>
              <a:ext cx="792088" cy="3240360"/>
            </a:xfrm>
            <a:prstGeom prst="rect">
              <a:avLst/>
            </a:prstGeom>
            <a:noFill/>
            <a:ln w="19050">
              <a:solidFill>
                <a:schemeClr val="tx1">
                  <a:alpha val="66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115616" y="148478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cosine</a:t>
              </a:r>
              <a:endParaRPr lang="zh-CN" altLang="en-US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660232" y="764704"/>
            <a:ext cx="2133600" cy="5616624"/>
            <a:chOff x="6732240" y="404664"/>
            <a:chExt cx="2133600" cy="5616624"/>
          </a:xfrm>
        </p:grpSpPr>
        <p:grpSp>
          <p:nvGrpSpPr>
            <p:cNvPr id="284" name="组合 283"/>
            <p:cNvGrpSpPr/>
            <p:nvPr/>
          </p:nvGrpSpPr>
          <p:grpSpPr>
            <a:xfrm>
              <a:off x="6732240" y="836712"/>
              <a:ext cx="2133600" cy="5184576"/>
              <a:chOff x="6732240" y="836712"/>
              <a:chExt cx="2133600" cy="5184576"/>
            </a:xfrm>
          </p:grpSpPr>
          <p:grpSp>
            <p:nvGrpSpPr>
              <p:cNvPr id="191" name="Group 71"/>
              <p:cNvGrpSpPr/>
              <p:nvPr/>
            </p:nvGrpSpPr>
            <p:grpSpPr>
              <a:xfrm>
                <a:off x="6948264" y="1412776"/>
                <a:ext cx="1800200" cy="1728192"/>
                <a:chOff x="1905000" y="152400"/>
                <a:chExt cx="4243329" cy="3900776"/>
              </a:xfrm>
            </p:grpSpPr>
            <p:grpSp>
              <p:nvGrpSpPr>
                <p:cNvPr id="194" name="Group 52"/>
                <p:cNvGrpSpPr/>
                <p:nvPr/>
              </p:nvGrpSpPr>
              <p:grpSpPr>
                <a:xfrm>
                  <a:off x="2438400" y="381000"/>
                  <a:ext cx="1447800" cy="1905000"/>
                  <a:chOff x="2743200" y="76200"/>
                  <a:chExt cx="1447800" cy="1905000"/>
                </a:xfrm>
              </p:grpSpPr>
              <p:pic>
                <p:nvPicPr>
                  <p:cNvPr id="229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581400" y="838200"/>
                    <a:ext cx="533400" cy="503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0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381000"/>
                    <a:ext cx="533400" cy="5134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276600" y="1219200"/>
                    <a:ext cx="46121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3" name="Oval 101"/>
                  <p:cNvSpPr/>
                  <p:nvPr/>
                </p:nvSpPr>
                <p:spPr>
                  <a:xfrm>
                    <a:off x="2743200" y="76200"/>
                    <a:ext cx="1447800" cy="19050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6" name="Group 64"/>
                <p:cNvGrpSpPr/>
                <p:nvPr/>
              </p:nvGrpSpPr>
              <p:grpSpPr>
                <a:xfrm>
                  <a:off x="2667000" y="2438400"/>
                  <a:ext cx="1140361" cy="1534946"/>
                  <a:chOff x="2263291" y="2339592"/>
                  <a:chExt cx="1140361" cy="1534946"/>
                </a:xfrm>
              </p:grpSpPr>
              <p:pic>
                <p:nvPicPr>
                  <p:cNvPr id="221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819400" y="3002554"/>
                    <a:ext cx="434491" cy="5026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362200" y="3200400"/>
                    <a:ext cx="463216" cy="4757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3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2590800" y="2575037"/>
                    <a:ext cx="457199" cy="5517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" name="Oval 92"/>
                  <p:cNvSpPr/>
                  <p:nvPr/>
                </p:nvSpPr>
                <p:spPr>
                  <a:xfrm rot="1506169">
                    <a:off x="2263291" y="2339592"/>
                    <a:ext cx="1140361" cy="153494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63"/>
                <p:cNvGrpSpPr/>
                <p:nvPr/>
              </p:nvGrpSpPr>
              <p:grpSpPr>
                <a:xfrm>
                  <a:off x="4953000" y="2590800"/>
                  <a:ext cx="924291" cy="1380850"/>
                  <a:chOff x="4541064" y="2499134"/>
                  <a:chExt cx="924291" cy="1380850"/>
                </a:xfrm>
              </p:grpSpPr>
              <p:pic>
                <p:nvPicPr>
                  <p:cNvPr id="210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4593230" y="2717225"/>
                    <a:ext cx="457200" cy="5957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1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974231" y="3098225"/>
                    <a:ext cx="484238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2" name="Oval 80"/>
                  <p:cNvSpPr/>
                  <p:nvPr/>
                </p:nvSpPr>
                <p:spPr>
                  <a:xfrm rot="19886213">
                    <a:off x="4541064" y="2499134"/>
                    <a:ext cx="924291" cy="13808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1" name="Group 66"/>
                <p:cNvGrpSpPr/>
                <p:nvPr/>
              </p:nvGrpSpPr>
              <p:grpSpPr>
                <a:xfrm rot="20599294">
                  <a:off x="4673809" y="627018"/>
                  <a:ext cx="850369" cy="1444615"/>
                  <a:chOff x="302047" y="941657"/>
                  <a:chExt cx="850369" cy="1444615"/>
                </a:xfrm>
              </p:grpSpPr>
              <p:pic>
                <p:nvPicPr>
                  <p:cNvPr id="204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401524" y="1606786"/>
                    <a:ext cx="393940" cy="549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5" name="Oval 73"/>
                  <p:cNvSpPr/>
                  <p:nvPr/>
                </p:nvSpPr>
                <p:spPr>
                  <a:xfrm rot="1244867">
                    <a:off x="302047" y="941657"/>
                    <a:ext cx="850369" cy="144461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0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553923" y="1149584"/>
                    <a:ext cx="457201" cy="6256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03" name="Rounded Rectangle 71"/>
                <p:cNvSpPr/>
                <p:nvPr/>
              </p:nvSpPr>
              <p:spPr>
                <a:xfrm>
                  <a:off x="1905000" y="152400"/>
                  <a:ext cx="4243329" cy="3900776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5" name="Picture 8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671876" y="5350771"/>
                <a:ext cx="161636" cy="199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6" name="Group 52"/>
              <p:cNvGrpSpPr/>
              <p:nvPr/>
            </p:nvGrpSpPr>
            <p:grpSpPr>
              <a:xfrm>
                <a:off x="6804248" y="4178350"/>
                <a:ext cx="768501" cy="1714797"/>
                <a:chOff x="2379533" y="76200"/>
                <a:chExt cx="1811467" cy="3870542"/>
              </a:xfrm>
            </p:grpSpPr>
            <p:pic>
              <p:nvPicPr>
                <p:cNvPr id="271" name="Picture 1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2" name="Picture 1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76600" y="3810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3" name="Picture 2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12192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4" name="Picture 36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2379533" y="3423313"/>
                  <a:ext cx="533400" cy="523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5" name="Oval 101"/>
                <p:cNvSpPr/>
                <p:nvPr/>
              </p:nvSpPr>
              <p:spPr>
                <a:xfrm>
                  <a:off x="2743200" y="76200"/>
                  <a:ext cx="1447800" cy="1905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62"/>
              <p:cNvGrpSpPr/>
              <p:nvPr/>
            </p:nvGrpSpPr>
            <p:grpSpPr>
              <a:xfrm>
                <a:off x="7411113" y="5013176"/>
                <a:ext cx="420255" cy="810228"/>
                <a:chOff x="6553200" y="2133600"/>
                <a:chExt cx="990600" cy="1828800"/>
              </a:xfrm>
            </p:grpSpPr>
            <p:pic>
              <p:nvPicPr>
                <p:cNvPr id="267" name="Picture 81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8" name="Picture 82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9" name="Picture 82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0" name="Oval 96"/>
                <p:cNvSpPr/>
                <p:nvPr/>
              </p:nvSpPr>
              <p:spPr>
                <a:xfrm>
                  <a:off x="6553200" y="2133600"/>
                  <a:ext cx="9906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61"/>
              <p:cNvGrpSpPr/>
              <p:nvPr/>
            </p:nvGrpSpPr>
            <p:grpSpPr>
              <a:xfrm>
                <a:off x="8025331" y="5046936"/>
                <a:ext cx="614218" cy="810228"/>
                <a:chOff x="3810000" y="4495800"/>
                <a:chExt cx="1447800" cy="1828800"/>
              </a:xfrm>
            </p:grpSpPr>
            <p:pic>
              <p:nvPicPr>
                <p:cNvPr id="258" name="Picture 57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9" name="Picture 59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0" name="Picture 60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1" name="Picture 61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2" name="Oval 88"/>
                <p:cNvSpPr/>
                <p:nvPr/>
              </p:nvSpPr>
              <p:spPr>
                <a:xfrm>
                  <a:off x="3810000" y="4495800"/>
                  <a:ext cx="14478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54"/>
              <p:cNvGrpSpPr/>
              <p:nvPr/>
            </p:nvGrpSpPr>
            <p:grpSpPr>
              <a:xfrm>
                <a:off x="6926204" y="5181974"/>
                <a:ext cx="400330" cy="550385"/>
                <a:chOff x="559177" y="2702561"/>
                <a:chExt cx="943635" cy="1242297"/>
              </a:xfrm>
            </p:grpSpPr>
            <p:pic>
              <p:nvPicPr>
                <p:cNvPr id="249" name="Picture 35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0" name="Picture 4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1" name="Oval 77"/>
                <p:cNvSpPr/>
                <p:nvPr/>
              </p:nvSpPr>
              <p:spPr>
                <a:xfrm rot="20210734">
                  <a:off x="559177" y="2702561"/>
                  <a:ext cx="943635" cy="12422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66"/>
              <p:cNvGrpSpPr/>
              <p:nvPr/>
            </p:nvGrpSpPr>
            <p:grpSpPr>
              <a:xfrm rot="20599294">
                <a:off x="8234998" y="4286469"/>
                <a:ext cx="360763" cy="640019"/>
                <a:chOff x="1043484" y="1161731"/>
                <a:chExt cx="850369" cy="1444615"/>
              </a:xfrm>
            </p:grpSpPr>
            <p:pic>
              <p:nvPicPr>
                <p:cNvPr id="246" name="Picture 8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" name="Oval 73"/>
                <p:cNvSpPr/>
                <p:nvPr/>
              </p:nvSpPr>
              <p:spPr>
                <a:xfrm rot="1244867">
                  <a:off x="1043484" y="1161731"/>
                  <a:ext cx="850369" cy="14446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8" name="Picture 8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5" name="Rounded Rectangle 71"/>
              <p:cNvSpPr/>
              <p:nvPr/>
            </p:nvSpPr>
            <p:spPr>
              <a:xfrm>
                <a:off x="6732240" y="4077072"/>
                <a:ext cx="2133600" cy="194421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6948264" y="1484784"/>
                <a:ext cx="1728192" cy="93610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8" name="直接箭头连接符 277"/>
              <p:cNvCxnSpPr>
                <a:stCxn id="276" idx="0"/>
                <a:endCxn id="279" idx="2"/>
              </p:cNvCxnSpPr>
              <p:nvPr/>
            </p:nvCxnSpPr>
            <p:spPr>
              <a:xfrm flipV="1">
                <a:off x="7812360" y="1196752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矩形 278"/>
              <p:cNvSpPr/>
              <p:nvPr/>
            </p:nvSpPr>
            <p:spPr>
              <a:xfrm>
                <a:off x="7020272" y="836712"/>
                <a:ext cx="158417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Only One Child</a:t>
                </a:r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2" name="直接箭头连接符 281"/>
              <p:cNvCxnSpPr/>
              <p:nvPr/>
            </p:nvCxnSpPr>
            <p:spPr>
              <a:xfrm flipV="1">
                <a:off x="7812360" y="3861048"/>
                <a:ext cx="0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矩形 282"/>
              <p:cNvSpPr/>
              <p:nvPr/>
            </p:nvSpPr>
            <p:spPr>
              <a:xfrm>
                <a:off x="7020272" y="3501008"/>
                <a:ext cx="158417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Many Children!</a:t>
                </a:r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5" name="TextBox 284"/>
            <p:cNvSpPr txBox="1"/>
            <p:nvPr/>
          </p:nvSpPr>
          <p:spPr>
            <a:xfrm>
              <a:off x="6948264" y="4046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AGE attribute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8" name="矩形 287"/>
          <p:cNvSpPr/>
          <p:nvPr/>
        </p:nvSpPr>
        <p:spPr>
          <a:xfrm>
            <a:off x="3707904" y="5589240"/>
            <a:ext cx="15841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Bootstrapping: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Learn Weights From Dataset!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289" name="矩形 288"/>
          <p:cNvSpPr/>
          <p:nvPr/>
        </p:nvSpPr>
        <p:spPr>
          <a:xfrm>
            <a:off x="539552" y="5589240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Different Attributes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Different Weights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cxnSp>
        <p:nvCxnSpPr>
          <p:cNvPr id="291" name="直接箭头连接符 290"/>
          <p:cNvCxnSpPr>
            <a:stCxn id="289" idx="3"/>
            <a:endCxn id="288" idx="1"/>
          </p:cNvCxnSpPr>
          <p:nvPr/>
        </p:nvCxnSpPr>
        <p:spPr>
          <a:xfrm>
            <a:off x="2483768" y="5985284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矩形 291"/>
          <p:cNvSpPr/>
          <p:nvPr/>
        </p:nvSpPr>
        <p:spPr>
          <a:xfrm>
            <a:off x="6588224" y="764704"/>
            <a:ext cx="2304256" cy="5688632"/>
          </a:xfrm>
          <a:prstGeom prst="rect">
            <a:avLst/>
          </a:prstGeom>
          <a:noFill/>
          <a:ln w="19050">
            <a:solidFill>
              <a:schemeClr val="tx1">
                <a:alpha val="66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89" grpId="0" animBg="1"/>
      <p:bldP spid="2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4605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/>
              <a:t>Human Attributes</a:t>
            </a:r>
            <a:endParaRPr lang="zh-CN" alt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5822" y="807911"/>
          <a:ext cx="2880374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3444"/>
                <a:gridCol w="1244606"/>
                <a:gridCol w="7823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~ 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~ 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~ 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~ 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~ C</a:t>
                      </a:r>
                      <a:r>
                        <a:rPr lang="en-US" sz="1200" b="1" dirty="0" smtClean="0"/>
                        <a:t>1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组合 129"/>
          <p:cNvGrpSpPr/>
          <p:nvPr/>
        </p:nvGrpSpPr>
        <p:grpSpPr>
          <a:xfrm>
            <a:off x="577846" y="1191961"/>
            <a:ext cx="1382581" cy="3033995"/>
            <a:chOff x="577846" y="1191961"/>
            <a:chExt cx="1382581" cy="303399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47" y="1537607"/>
              <a:ext cx="345645" cy="38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846" y="1191961"/>
              <a:ext cx="345645" cy="36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847" y="1960061"/>
              <a:ext cx="345645" cy="30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846" y="2651351"/>
              <a:ext cx="345645" cy="38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7846" y="2305707"/>
              <a:ext cx="345645" cy="345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846" y="3073806"/>
              <a:ext cx="345646" cy="32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7848" y="3803502"/>
              <a:ext cx="345644" cy="38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7847" y="3457856"/>
              <a:ext cx="345645" cy="36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120484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157601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4" name="Picture 1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1934536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228018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266423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303540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3419451"/>
              <a:ext cx="438150" cy="409575"/>
            </a:xfrm>
            <a:prstGeom prst="rect">
              <a:avLst/>
            </a:prstGeom>
            <a:noFill/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2277" y="3816381"/>
              <a:ext cx="438150" cy="409575"/>
            </a:xfrm>
            <a:prstGeom prst="rect">
              <a:avLst/>
            </a:prstGeom>
            <a:noFill/>
          </p:spPr>
        </p:pic>
      </p:grpSp>
      <p:grpSp>
        <p:nvGrpSpPr>
          <p:cNvPr id="6" name="组合 127"/>
          <p:cNvGrpSpPr/>
          <p:nvPr/>
        </p:nvGrpSpPr>
        <p:grpSpPr>
          <a:xfrm>
            <a:off x="3995936" y="404664"/>
            <a:ext cx="2352310" cy="1536200"/>
            <a:chOff x="3803866" y="692696"/>
            <a:chExt cx="2496325" cy="1536200"/>
          </a:xfrm>
        </p:grpSpPr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20155" y="1460796"/>
              <a:ext cx="422455" cy="42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2"/>
            <p:cNvGrpSpPr/>
            <p:nvPr/>
          </p:nvGrpSpPr>
          <p:grpSpPr>
            <a:xfrm>
              <a:off x="4379942" y="1153556"/>
              <a:ext cx="460860" cy="400110"/>
              <a:chOff x="8412500" y="3697835"/>
              <a:chExt cx="460860" cy="400110"/>
            </a:xfrm>
          </p:grpSpPr>
          <p:sp>
            <p:nvSpPr>
              <p:cNvPr id="10" name="Rectangle 23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071232" y="1645390"/>
              <a:ext cx="497374" cy="429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40802" y="1146125"/>
              <a:ext cx="451367" cy="4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2"/>
            <p:cNvGrpSpPr/>
            <p:nvPr/>
          </p:nvGrpSpPr>
          <p:grpSpPr>
            <a:xfrm>
              <a:off x="5416877" y="1338150"/>
              <a:ext cx="460860" cy="400110"/>
              <a:chOff x="8412500" y="3697835"/>
              <a:chExt cx="460860" cy="400110"/>
            </a:xfrm>
          </p:grpSpPr>
          <p:sp>
            <p:nvSpPr>
              <p:cNvPr id="33" name="Rectangle 64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32" name="Group 22"/>
            <p:cNvGrpSpPr/>
            <p:nvPr/>
          </p:nvGrpSpPr>
          <p:grpSpPr>
            <a:xfrm>
              <a:off x="5148042" y="899635"/>
              <a:ext cx="460860" cy="400110"/>
              <a:chOff x="8412500" y="3697835"/>
              <a:chExt cx="460860" cy="400110"/>
            </a:xfrm>
          </p:grpSpPr>
          <p:sp>
            <p:nvSpPr>
              <p:cNvPr id="36" name="Rectangle 67"/>
              <p:cNvSpPr/>
              <p:nvPr/>
            </p:nvSpPr>
            <p:spPr>
              <a:xfrm>
                <a:off x="8450905" y="3736239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412500" y="3697835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sp>
          <p:nvSpPr>
            <p:cNvPr id="38" name="Cloud 34"/>
            <p:cNvSpPr/>
            <p:nvPr/>
          </p:nvSpPr>
          <p:spPr>
            <a:xfrm>
              <a:off x="3803866" y="692696"/>
              <a:ext cx="2496325" cy="1536200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70"/>
            <p:cNvSpPr/>
            <p:nvPr/>
          </p:nvSpPr>
          <p:spPr>
            <a:xfrm>
              <a:off x="5570497" y="846316"/>
              <a:ext cx="4235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latin typeface="Times" pitchFamily="18" charset="0"/>
                </a:rPr>
                <a:t>C5</a:t>
              </a:r>
              <a:endParaRPr lang="en-US" b="1" i="1" dirty="0" smtClean="0">
                <a:solidFill>
                  <a:srgbClr val="FF0000"/>
                </a:solidFill>
                <a:latin typeface="Times" pitchFamily="18" charset="0"/>
              </a:endParaRPr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5085184"/>
            <a:ext cx="3800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1520" y="5877272"/>
            <a:ext cx="438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134"/>
          <p:cNvGrpSpPr/>
          <p:nvPr/>
        </p:nvGrpSpPr>
        <p:grpSpPr>
          <a:xfrm>
            <a:off x="4499992" y="3068960"/>
            <a:ext cx="1748272" cy="2140998"/>
            <a:chOff x="4499992" y="3068960"/>
            <a:chExt cx="1800200" cy="2140998"/>
          </a:xfrm>
        </p:grpSpPr>
        <p:grpSp>
          <p:nvGrpSpPr>
            <p:cNvPr id="40" name="组合 109"/>
            <p:cNvGrpSpPr/>
            <p:nvPr/>
          </p:nvGrpSpPr>
          <p:grpSpPr>
            <a:xfrm>
              <a:off x="4499992" y="3068960"/>
              <a:ext cx="1800200" cy="2140998"/>
              <a:chOff x="3383250" y="2795334"/>
              <a:chExt cx="1800200" cy="214099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3536870" y="3097772"/>
                <a:ext cx="49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319354" y="3074074"/>
                <a:ext cx="49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728895" y="4057897"/>
                <a:ext cx="460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84"/>
              <p:cNvGrpSpPr/>
              <p:nvPr/>
            </p:nvGrpSpPr>
            <p:grpSpPr>
              <a:xfrm>
                <a:off x="3383250" y="2795334"/>
                <a:ext cx="1800200" cy="2140998"/>
                <a:chOff x="5570530" y="937477"/>
                <a:chExt cx="1800200" cy="2140998"/>
              </a:xfrm>
            </p:grpSpPr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607465" y="1508750"/>
                  <a:ext cx="414677" cy="5648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916175" y="1547155"/>
                  <a:ext cx="422455" cy="567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2" name="Group 15"/>
                <p:cNvGrpSpPr/>
                <p:nvPr/>
              </p:nvGrpSpPr>
              <p:grpSpPr>
                <a:xfrm>
                  <a:off x="5570530" y="937477"/>
                  <a:ext cx="1800200" cy="2140998"/>
                  <a:chOff x="4495800" y="1669002"/>
                  <a:chExt cx="1810715" cy="2140998"/>
                </a:xfrm>
              </p:grpSpPr>
              <p:pic>
                <p:nvPicPr>
                  <p:cNvPr id="108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152499" y="3008375"/>
                    <a:ext cx="381001" cy="4538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9" name="Cloud 7"/>
                  <p:cNvSpPr/>
                  <p:nvPr/>
                </p:nvSpPr>
                <p:spPr>
                  <a:xfrm>
                    <a:off x="4495800" y="1669002"/>
                    <a:ext cx="1810715" cy="2140998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93" name="Picture 5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0571" y="2867342"/>
                <a:ext cx="247650" cy="304800"/>
              </a:xfrm>
              <a:prstGeom prst="rect">
                <a:avLst/>
              </a:prstGeom>
              <a:noFill/>
            </p:spPr>
          </p:pic>
        </p:grpSp>
        <p:grpSp>
          <p:nvGrpSpPr>
            <p:cNvPr id="43" name="组合 117"/>
            <p:cNvGrpSpPr/>
            <p:nvPr/>
          </p:nvGrpSpPr>
          <p:grpSpPr>
            <a:xfrm>
              <a:off x="5047244" y="3460938"/>
              <a:ext cx="460860" cy="400110"/>
              <a:chOff x="6487404" y="1844824"/>
              <a:chExt cx="460860" cy="400110"/>
            </a:xfrm>
          </p:grpSpPr>
          <p:sp>
            <p:nvSpPr>
              <p:cNvPr id="116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44" name="组合 119"/>
            <p:cNvGrpSpPr/>
            <p:nvPr/>
          </p:nvGrpSpPr>
          <p:grpSpPr>
            <a:xfrm>
              <a:off x="5292080" y="4149080"/>
              <a:ext cx="460860" cy="400110"/>
              <a:chOff x="6487404" y="1844824"/>
              <a:chExt cx="460860" cy="400110"/>
            </a:xfrm>
          </p:grpSpPr>
          <p:sp>
            <p:nvSpPr>
              <p:cNvPr id="122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  <p:grpSp>
          <p:nvGrpSpPr>
            <p:cNvPr id="45" name="组合 124"/>
            <p:cNvGrpSpPr/>
            <p:nvPr/>
          </p:nvGrpSpPr>
          <p:grpSpPr>
            <a:xfrm>
              <a:off x="5767324" y="3429000"/>
              <a:ext cx="460860" cy="400110"/>
              <a:chOff x="6487404" y="1844824"/>
              <a:chExt cx="460860" cy="400110"/>
            </a:xfrm>
          </p:grpSpPr>
          <p:sp>
            <p:nvSpPr>
              <p:cNvPr id="126" name="Rectangle 64"/>
              <p:cNvSpPr/>
              <p:nvPr/>
            </p:nvSpPr>
            <p:spPr>
              <a:xfrm>
                <a:off x="6516216" y="1844824"/>
                <a:ext cx="34564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487404" y="1844824"/>
                <a:ext cx="4608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</p:grpSp>
      <p:grpSp>
        <p:nvGrpSpPr>
          <p:cNvPr id="47" name="组合 169"/>
          <p:cNvGrpSpPr/>
          <p:nvPr/>
        </p:nvGrpSpPr>
        <p:grpSpPr>
          <a:xfrm>
            <a:off x="4860032" y="2996952"/>
            <a:ext cx="4032448" cy="3725241"/>
            <a:chOff x="4860032" y="2996952"/>
            <a:chExt cx="4032448" cy="3725241"/>
          </a:xfrm>
        </p:grpSpPr>
        <p:grpSp>
          <p:nvGrpSpPr>
            <p:cNvPr id="48" name="组合 168"/>
            <p:cNvGrpSpPr/>
            <p:nvPr/>
          </p:nvGrpSpPr>
          <p:grpSpPr>
            <a:xfrm>
              <a:off x="4860032" y="2996952"/>
              <a:ext cx="4032448" cy="3725241"/>
              <a:chOff x="4860032" y="2996952"/>
              <a:chExt cx="4032448" cy="3725241"/>
            </a:xfrm>
          </p:grpSpPr>
          <p:grpSp>
            <p:nvGrpSpPr>
              <p:cNvPr id="49" name="组合 111"/>
              <p:cNvGrpSpPr/>
              <p:nvPr/>
            </p:nvGrpSpPr>
            <p:grpSpPr>
              <a:xfrm>
                <a:off x="7164288" y="2996952"/>
                <a:ext cx="1497795" cy="2150679"/>
                <a:chOff x="6148410" y="2636912"/>
                <a:chExt cx="1497795" cy="2150679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6148410" y="3405012"/>
                  <a:ext cx="49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i="1" dirty="0" smtClean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en-US" b="1" i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sz="1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868490" y="2924944"/>
                  <a:ext cx="49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i="1" dirty="0" smtClean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en-US" b="1" i="1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1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0" name="Group 108"/>
                <p:cNvGrpSpPr/>
                <p:nvPr/>
              </p:nvGrpSpPr>
              <p:grpSpPr>
                <a:xfrm>
                  <a:off x="6186815" y="2636912"/>
                  <a:ext cx="1459390" cy="2150679"/>
                  <a:chOff x="4648811" y="1431940"/>
                  <a:chExt cx="1459390" cy="2150679"/>
                </a:xfrm>
              </p:grpSpPr>
              <p:pic>
                <p:nvPicPr>
                  <p:cNvPr id="10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455315" y="2084825"/>
                    <a:ext cx="460860" cy="6614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4917646" y="2392065"/>
                    <a:ext cx="402865" cy="5873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4" name="Cloud 30"/>
                  <p:cNvSpPr/>
                  <p:nvPr/>
                </p:nvSpPr>
                <p:spPr>
                  <a:xfrm>
                    <a:off x="4648811" y="1431940"/>
                    <a:ext cx="1459390" cy="2150679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4" name="Picture 4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36442" y="2996952"/>
                  <a:ext cx="247650" cy="3048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1" name="组合 110"/>
              <p:cNvGrpSpPr/>
              <p:nvPr/>
            </p:nvGrpSpPr>
            <p:grpSpPr>
              <a:xfrm>
                <a:off x="4860032" y="5445224"/>
                <a:ext cx="1223495" cy="1218005"/>
                <a:chOff x="2653555" y="5088380"/>
                <a:chExt cx="1223495" cy="1218005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2691960" y="5510835"/>
                  <a:ext cx="49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i="1" dirty="0" smtClean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en-US" b="1" i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sz="1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2" name="Group 85"/>
                <p:cNvGrpSpPr/>
                <p:nvPr/>
              </p:nvGrpSpPr>
              <p:grpSpPr>
                <a:xfrm>
                  <a:off x="2653555" y="5088380"/>
                  <a:ext cx="1223495" cy="1218005"/>
                  <a:chOff x="5685745" y="3230524"/>
                  <a:chExt cx="1223495" cy="1218005"/>
                </a:xfrm>
              </p:grpSpPr>
              <p:pic>
                <p:nvPicPr>
                  <p:cNvPr id="10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069795" y="3576169"/>
                    <a:ext cx="379894" cy="5414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1" name="Cloud 34"/>
                  <p:cNvSpPr/>
                  <p:nvPr/>
                </p:nvSpPr>
                <p:spPr>
                  <a:xfrm>
                    <a:off x="5685745" y="3230524"/>
                    <a:ext cx="1223495" cy="1218005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60060" y="5423070"/>
                  <a:ext cx="247650" cy="3048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3" name="组合 112"/>
              <p:cNvGrpSpPr/>
              <p:nvPr/>
            </p:nvGrpSpPr>
            <p:grpSpPr>
              <a:xfrm>
                <a:off x="7308304" y="5301208"/>
                <a:ext cx="1459390" cy="1420985"/>
                <a:chOff x="7607800" y="4857950"/>
                <a:chExt cx="1459390" cy="1420985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7723015" y="5088380"/>
                  <a:ext cx="49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i="1" dirty="0" smtClean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en-US" b="1" i="1" dirty="0" smtClean="0"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1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471896" y="4857950"/>
                  <a:ext cx="49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i="1" dirty="0" smtClean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en-US" b="1" i="1" dirty="0" smtClean="0"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US" sz="1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4" name="Group 94"/>
                <p:cNvGrpSpPr/>
                <p:nvPr/>
              </p:nvGrpSpPr>
              <p:grpSpPr>
                <a:xfrm>
                  <a:off x="7607800" y="4857950"/>
                  <a:ext cx="1459390" cy="1420985"/>
                  <a:chOff x="1269170" y="4152242"/>
                  <a:chExt cx="1459390" cy="1420985"/>
                </a:xfrm>
              </p:grpSpPr>
              <p:pic>
                <p:nvPicPr>
                  <p:cNvPr id="9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037270" y="4689912"/>
                    <a:ext cx="373723" cy="440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8" name="Cloud 34"/>
                  <p:cNvSpPr/>
                  <p:nvPr/>
                </p:nvSpPr>
                <p:spPr>
                  <a:xfrm>
                    <a:off x="1269170" y="4152242"/>
                    <a:ext cx="1459390" cy="1420985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9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499600" y="4943050"/>
                    <a:ext cx="371309" cy="361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96" name="Picture 2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183864" y="4929958"/>
                  <a:ext cx="247650" cy="30480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15" name="直接箭头连接符 114"/>
              <p:cNvCxnSpPr/>
              <p:nvPr/>
            </p:nvCxnSpPr>
            <p:spPr>
              <a:xfrm>
                <a:off x="6300192" y="4005064"/>
                <a:ext cx="79208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箭头连接符 116"/>
              <p:cNvCxnSpPr>
                <a:stCxn id="109" idx="1"/>
              </p:cNvCxnSpPr>
              <p:nvPr/>
            </p:nvCxnSpPr>
            <p:spPr>
              <a:xfrm flipH="1">
                <a:off x="5364088" y="5207678"/>
                <a:ext cx="10040" cy="2375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/>
              <p:nvPr/>
            </p:nvCxnSpPr>
            <p:spPr>
              <a:xfrm flipV="1">
                <a:off x="6156176" y="4581128"/>
                <a:ext cx="1080120" cy="11521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箭头连接符 120"/>
              <p:cNvCxnSpPr/>
              <p:nvPr/>
            </p:nvCxnSpPr>
            <p:spPr>
              <a:xfrm>
                <a:off x="8172400" y="5013176"/>
                <a:ext cx="72008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/>
              <p:nvPr/>
            </p:nvCxnSpPr>
            <p:spPr>
              <a:xfrm>
                <a:off x="6084168" y="4581128"/>
                <a:ext cx="1224136" cy="10801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6372200" y="3676962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084168" y="4653136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660232" y="4653136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436096" y="5157192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8172400" y="4941168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" name="组合 155"/>
              <p:cNvGrpSpPr/>
              <p:nvPr/>
            </p:nvGrpSpPr>
            <p:grpSpPr>
              <a:xfrm>
                <a:off x="7596336" y="3717032"/>
                <a:ext cx="447566" cy="400110"/>
                <a:chOff x="7076762" y="2276872"/>
                <a:chExt cx="447566" cy="400110"/>
              </a:xfrm>
            </p:grpSpPr>
            <p:sp>
              <p:nvSpPr>
                <p:cNvPr id="155" name="Rectangle 64"/>
                <p:cNvSpPr/>
                <p:nvPr/>
              </p:nvSpPr>
              <p:spPr>
                <a:xfrm>
                  <a:off x="7092280" y="2276872"/>
                  <a:ext cx="325705" cy="345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7076762" y="2276872"/>
                  <a:ext cx="4475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Attribute</a:t>
                  </a:r>
                  <a:endParaRPr lang="en-US" sz="1000" dirty="0"/>
                </a:p>
              </p:txBody>
            </p:sp>
          </p:grpSp>
          <p:grpSp>
            <p:nvGrpSpPr>
              <p:cNvPr id="56" name="组合 156"/>
              <p:cNvGrpSpPr/>
              <p:nvPr/>
            </p:nvGrpSpPr>
            <p:grpSpPr>
              <a:xfrm>
                <a:off x="8244408" y="3429000"/>
                <a:ext cx="447566" cy="400110"/>
                <a:chOff x="7076762" y="2276872"/>
                <a:chExt cx="447566" cy="400110"/>
              </a:xfrm>
            </p:grpSpPr>
            <p:sp>
              <p:nvSpPr>
                <p:cNvPr id="158" name="Rectangle 64"/>
                <p:cNvSpPr/>
                <p:nvPr/>
              </p:nvSpPr>
              <p:spPr>
                <a:xfrm>
                  <a:off x="7092280" y="2276872"/>
                  <a:ext cx="325705" cy="345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7076762" y="2276872"/>
                  <a:ext cx="4475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Attribute</a:t>
                  </a:r>
                  <a:endParaRPr lang="en-US" sz="1000" dirty="0"/>
                </a:p>
              </p:txBody>
            </p:sp>
          </p:grpSp>
          <p:grpSp>
            <p:nvGrpSpPr>
              <p:cNvPr id="57" name="组合 159"/>
              <p:cNvGrpSpPr/>
              <p:nvPr/>
            </p:nvGrpSpPr>
            <p:grpSpPr>
              <a:xfrm>
                <a:off x="7668344" y="5805264"/>
                <a:ext cx="447566" cy="400110"/>
                <a:chOff x="7076762" y="2276872"/>
                <a:chExt cx="447566" cy="400110"/>
              </a:xfrm>
            </p:grpSpPr>
            <p:sp>
              <p:nvSpPr>
                <p:cNvPr id="161" name="Rectangle 64"/>
                <p:cNvSpPr/>
                <p:nvPr/>
              </p:nvSpPr>
              <p:spPr>
                <a:xfrm>
                  <a:off x="7092280" y="2276872"/>
                  <a:ext cx="325705" cy="345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7076762" y="2276872"/>
                  <a:ext cx="4475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Attribute</a:t>
                  </a:r>
                  <a:endParaRPr lang="en-US" sz="1000" dirty="0"/>
                </a:p>
              </p:txBody>
            </p:sp>
          </p:grpSp>
          <p:grpSp>
            <p:nvGrpSpPr>
              <p:cNvPr id="58" name="组合 162"/>
              <p:cNvGrpSpPr/>
              <p:nvPr/>
            </p:nvGrpSpPr>
            <p:grpSpPr>
              <a:xfrm>
                <a:off x="8228890" y="5621178"/>
                <a:ext cx="447566" cy="400110"/>
                <a:chOff x="7076762" y="2276872"/>
                <a:chExt cx="447566" cy="400110"/>
              </a:xfrm>
            </p:grpSpPr>
            <p:sp>
              <p:nvSpPr>
                <p:cNvPr id="164" name="Rectangle 64"/>
                <p:cNvSpPr/>
                <p:nvPr/>
              </p:nvSpPr>
              <p:spPr>
                <a:xfrm>
                  <a:off x="7092280" y="2276872"/>
                  <a:ext cx="325705" cy="3456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500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7076762" y="2276872"/>
                  <a:ext cx="4475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Attribute</a:t>
                  </a:r>
                  <a:endParaRPr lang="en-US" sz="1000" dirty="0"/>
                </a:p>
              </p:txBody>
            </p:sp>
          </p:grpSp>
        </p:grpSp>
        <p:grpSp>
          <p:nvGrpSpPr>
            <p:cNvPr id="59" name="组合 165"/>
            <p:cNvGrpSpPr/>
            <p:nvPr/>
          </p:nvGrpSpPr>
          <p:grpSpPr>
            <a:xfrm>
              <a:off x="5348570" y="5549170"/>
              <a:ext cx="447566" cy="400110"/>
              <a:chOff x="7076762" y="2276872"/>
              <a:chExt cx="447566" cy="400110"/>
            </a:xfrm>
          </p:grpSpPr>
          <p:sp>
            <p:nvSpPr>
              <p:cNvPr id="167" name="Rectangle 64"/>
              <p:cNvSpPr/>
              <p:nvPr/>
            </p:nvSpPr>
            <p:spPr>
              <a:xfrm>
                <a:off x="7092280" y="2276872"/>
                <a:ext cx="325705" cy="34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076762" y="2276872"/>
                <a:ext cx="4475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Attribute</a:t>
                </a:r>
                <a:endParaRPr lang="en-US" sz="1000" dirty="0"/>
              </a:p>
            </p:txBody>
          </p:sp>
        </p:grpSp>
      </p:grpSp>
      <p:grpSp>
        <p:nvGrpSpPr>
          <p:cNvPr id="60" name="组合 177"/>
          <p:cNvGrpSpPr/>
          <p:nvPr/>
        </p:nvGrpSpPr>
        <p:grpSpPr>
          <a:xfrm>
            <a:off x="3275856" y="1595219"/>
            <a:ext cx="3240360" cy="1118514"/>
            <a:chOff x="3275856" y="1595219"/>
            <a:chExt cx="3240360" cy="1118514"/>
          </a:xfrm>
        </p:grpSpPr>
        <p:sp>
          <p:nvSpPr>
            <p:cNvPr id="5" name="Rounded Rectangle 11"/>
            <p:cNvSpPr/>
            <p:nvPr/>
          </p:nvSpPr>
          <p:spPr bwMode="auto">
            <a:xfrm>
              <a:off x="3851920" y="2060848"/>
              <a:ext cx="1296144" cy="652885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   Train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Trebuchet MS" pitchFamily="34" charset="0"/>
                </a:rPr>
                <a:t>Classifier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                   </a:t>
              </a:r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5594496" y="2156860"/>
              <a:ext cx="921720" cy="46086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 smtClean="0"/>
                <a:t>C</a:t>
              </a:r>
              <a:r>
                <a:rPr lang="en-US" dirty="0" smtClean="0"/>
                <a:t>1 </a:t>
              </a:r>
              <a:r>
                <a:rPr lang="en-US" sz="1800" dirty="0" smtClean="0"/>
                <a:t>? </a:t>
              </a:r>
              <a:endParaRPr lang="en-US" sz="3200" i="1" dirty="0" smtClean="0">
                <a:latin typeface="Times" pitchFamily="18" charset="0"/>
              </a:endParaRPr>
            </a:p>
          </p:txBody>
        </p:sp>
        <p:cxnSp>
          <p:nvCxnSpPr>
            <p:cNvPr id="13" name="Straight Arrow Connector 45"/>
            <p:cNvCxnSpPr>
              <a:stCxn id="5" idx="3"/>
              <a:endCxn id="8" idx="2"/>
            </p:cNvCxnSpPr>
            <p:nvPr/>
          </p:nvCxnSpPr>
          <p:spPr>
            <a:xfrm flipV="1">
              <a:off x="5148064" y="2387290"/>
              <a:ext cx="446432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45"/>
            <p:cNvCxnSpPr/>
            <p:nvPr/>
          </p:nvCxnSpPr>
          <p:spPr>
            <a:xfrm flipV="1">
              <a:off x="3275856" y="2420887"/>
              <a:ext cx="489617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>
              <a:stCxn id="7" idx="2"/>
              <a:endCxn id="5" idx="0"/>
            </p:cNvCxnSpPr>
            <p:nvPr/>
          </p:nvCxnSpPr>
          <p:spPr>
            <a:xfrm>
              <a:off x="4493020" y="1595219"/>
              <a:ext cx="6972" cy="4656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435280" cy="64807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Clothing</a:t>
            </a:r>
            <a:endParaRPr lang="zh-CN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248472" cy="24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8"/>
          <p:cNvGrpSpPr/>
          <p:nvPr/>
        </p:nvGrpSpPr>
        <p:grpSpPr>
          <a:xfrm>
            <a:off x="251520" y="3212976"/>
            <a:ext cx="8712968" cy="1604837"/>
            <a:chOff x="251520" y="3284984"/>
            <a:chExt cx="8712968" cy="1604837"/>
          </a:xfrm>
        </p:grpSpPr>
        <p:grpSp>
          <p:nvGrpSpPr>
            <p:cNvPr id="4" name="Group 19"/>
            <p:cNvGrpSpPr/>
            <p:nvPr/>
          </p:nvGrpSpPr>
          <p:grpSpPr>
            <a:xfrm>
              <a:off x="251520" y="3284984"/>
              <a:ext cx="6553200" cy="1524000"/>
              <a:chOff x="1295400" y="1143000"/>
              <a:chExt cx="6553200" cy="1524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524000" y="1143000"/>
                <a:ext cx="4648200" cy="609600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2133600" y="1639669"/>
                <a:ext cx="0" cy="381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295400" y="2020669"/>
                <a:ext cx="144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Similarity from clothes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733800" y="1639669"/>
                <a:ext cx="0" cy="381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124200" y="2020669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Cloth color </a:t>
                </a:r>
                <a:r>
                  <a:rPr lang="en-US" dirty="0" err="1" smtClean="0"/>
                  <a:t>hist</a:t>
                </a:r>
                <a:r>
                  <a:rPr lang="en-US" dirty="0" smtClean="0"/>
                  <a:t> similarity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5327848" y="1647056"/>
                <a:ext cx="0" cy="381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953000" y="2096869"/>
                <a:ext cx="1219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 diff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5903912" y="1359024"/>
                <a:ext cx="64807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629400" y="11430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 slot threshold</a:t>
                </a:r>
                <a:endParaRPr lang="en-US" dirty="0"/>
              </a:p>
            </p:txBody>
          </p:sp>
        </p:grpSp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3" y="4365104"/>
              <a:ext cx="4104455" cy="52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3356992"/>
              <a:ext cx="3924606" cy="38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1907704" y="2606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Time Sensitive!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88024" y="404664"/>
            <a:ext cx="2754610" cy="2520280"/>
            <a:chOff x="4788024" y="404664"/>
            <a:chExt cx="2754610" cy="2520280"/>
          </a:xfrm>
        </p:grpSpPr>
        <p:pic>
          <p:nvPicPr>
            <p:cNvPr id="1028" name="Picture 4" descr="C:\my_research\face_recognition\face_dataset_CMU\100_176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8024" y="856797"/>
              <a:ext cx="1377589" cy="2068147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856797"/>
              <a:ext cx="131445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上弧形箭头 21"/>
            <p:cNvSpPr/>
            <p:nvPr/>
          </p:nvSpPr>
          <p:spPr>
            <a:xfrm>
              <a:off x="5652120" y="692696"/>
              <a:ext cx="1008112" cy="144016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0152" y="40466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Diff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64288" y="404664"/>
            <a:ext cx="1584176" cy="2468358"/>
            <a:chOff x="7164288" y="404664"/>
            <a:chExt cx="1584176" cy="246835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68344" y="856798"/>
              <a:ext cx="10801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上弧形箭头 23"/>
            <p:cNvSpPr/>
            <p:nvPr/>
          </p:nvSpPr>
          <p:spPr>
            <a:xfrm>
              <a:off x="7164288" y="692696"/>
              <a:ext cx="1008112" cy="144016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52320" y="40466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Same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0681" y="4941167"/>
            <a:ext cx="7057663" cy="1728193"/>
            <a:chOff x="610681" y="4941167"/>
            <a:chExt cx="7057663" cy="1728193"/>
          </a:xfrm>
        </p:grpSpPr>
        <p:pic>
          <p:nvPicPr>
            <p:cNvPr id="1031" name="Picture 7" descr="C:\my_research\ICMR\ICMR_presentation\time_decay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67065" y="4941168"/>
              <a:ext cx="3601279" cy="1728192"/>
            </a:xfrm>
            <a:prstGeom prst="rect">
              <a:avLst/>
            </a:prstGeom>
            <a:noFill/>
          </p:spPr>
        </p:pic>
        <p:pic>
          <p:nvPicPr>
            <p:cNvPr id="1026" name="Picture 2" descr="C:\Users\Liyan\Desktop\untitle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0681" y="4941167"/>
              <a:ext cx="3601277" cy="1728192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1474777" y="5301207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Time diff &lt;&lt; S</a:t>
              </a:r>
              <a:endParaRPr lang="zh-CN" altLang="en-US" b="1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147185" y="5229199"/>
              <a:ext cx="1585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Time </a:t>
              </a:r>
              <a:r>
                <a:rPr lang="en-US" altLang="zh-CN" b="1" smtClean="0"/>
                <a:t>diff &gt;&gt; </a:t>
              </a:r>
              <a:r>
                <a:rPr lang="en-US" altLang="zh-CN" b="1" dirty="0" smtClean="0"/>
                <a:t>S</a:t>
              </a:r>
              <a:endParaRPr lang="zh-CN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1520" y="116632"/>
            <a:ext cx="8219256" cy="562074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 Features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07904" y="2780928"/>
            <a:ext cx="2160240" cy="1224136"/>
            <a:chOff x="3275856" y="2420888"/>
            <a:chExt cx="2160240" cy="1224136"/>
          </a:xfrm>
        </p:grpSpPr>
        <p:sp>
          <p:nvSpPr>
            <p:cNvPr id="5" name="椭圆 4"/>
            <p:cNvSpPr/>
            <p:nvPr/>
          </p:nvSpPr>
          <p:spPr>
            <a:xfrm>
              <a:off x="3275856" y="2420888"/>
              <a:ext cx="2160240" cy="12241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91880" y="2557353"/>
              <a:ext cx="1800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Cluster-Level</a:t>
              </a:r>
              <a:r>
                <a:rPr lang="en-US" altLang="zh-CN" sz="2000" b="1" dirty="0" smtClean="0"/>
                <a:t> Context Similarities </a:t>
              </a:r>
              <a:endParaRPr lang="zh-CN" altLang="en-US" sz="2000" b="1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0" y="620688"/>
            <a:ext cx="3563889" cy="1868923"/>
            <a:chOff x="0" y="908720"/>
            <a:chExt cx="3563889" cy="1868923"/>
          </a:xfrm>
        </p:grpSpPr>
        <p:grpSp>
          <p:nvGrpSpPr>
            <p:cNvPr id="9" name="组合 8"/>
            <p:cNvGrpSpPr/>
            <p:nvPr/>
          </p:nvGrpSpPr>
          <p:grpSpPr>
            <a:xfrm>
              <a:off x="251520" y="1340768"/>
              <a:ext cx="3168352" cy="1436875"/>
              <a:chOff x="1588619" y="2571995"/>
              <a:chExt cx="6336825" cy="3257334"/>
            </a:xfrm>
          </p:grpSpPr>
          <p:grpSp>
            <p:nvGrpSpPr>
              <p:cNvPr id="10" name="组合 55"/>
              <p:cNvGrpSpPr/>
              <p:nvPr/>
            </p:nvGrpSpPr>
            <p:grpSpPr>
              <a:xfrm>
                <a:off x="3278440" y="2571995"/>
                <a:ext cx="3001372" cy="837819"/>
                <a:chOff x="3021340" y="2427979"/>
                <a:chExt cx="3001372" cy="837819"/>
              </a:xfrm>
            </p:grpSpPr>
            <p:grpSp>
              <p:nvGrpSpPr>
                <p:cNvPr id="41" name="Group 17"/>
                <p:cNvGrpSpPr/>
                <p:nvPr/>
              </p:nvGrpSpPr>
              <p:grpSpPr>
                <a:xfrm>
                  <a:off x="3021340" y="2459293"/>
                  <a:ext cx="3001372" cy="806505"/>
                  <a:chOff x="2474448" y="471815"/>
                  <a:chExt cx="3926727" cy="883315"/>
                </a:xfrm>
              </p:grpSpPr>
              <p:pic>
                <p:nvPicPr>
                  <p:cNvPr id="43" name="Picture 2" descr="C:\my_research\face_recognition\face_dataset\face_dataset_CMU_small\100_1813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803902" y="471816"/>
                    <a:ext cx="1326004" cy="88331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3" descr="C:\my_research\face_recognition\face_dataset\face_dataset_CMU_small\100_181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474448" y="471815"/>
                    <a:ext cx="1326009" cy="88331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8" descr="C:\my_research\face_recognition\face_dataset\face_dataset_CMU_newname\0046_20060720183659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087224" y="471815"/>
                    <a:ext cx="1313951" cy="87522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2" name="Rectangle 21"/>
                <p:cNvSpPr/>
                <p:nvPr/>
              </p:nvSpPr>
              <p:spPr>
                <a:xfrm>
                  <a:off x="5056802" y="2427979"/>
                  <a:ext cx="361259" cy="730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1600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</p:grpSp>
          <p:grpSp>
            <p:nvGrpSpPr>
              <p:cNvPr id="11" name="组合 56"/>
              <p:cNvGrpSpPr/>
              <p:nvPr/>
            </p:nvGrpSpPr>
            <p:grpSpPr>
              <a:xfrm>
                <a:off x="2617609" y="3337806"/>
                <a:ext cx="4117278" cy="1389881"/>
                <a:chOff x="2360509" y="3193790"/>
                <a:chExt cx="4117278" cy="1389881"/>
              </a:xfrm>
            </p:grpSpPr>
            <p:cxnSp>
              <p:nvCxnSpPr>
                <p:cNvPr id="30" name="Straight Arrow Connector 36"/>
                <p:cNvCxnSpPr>
                  <a:stCxn id="34" idx="0"/>
                  <a:endCxn id="43" idx="2"/>
                </p:cNvCxnSpPr>
                <p:nvPr/>
              </p:nvCxnSpPr>
              <p:spPr>
                <a:xfrm flipV="1">
                  <a:off x="3693427" y="3193790"/>
                  <a:ext cx="850834" cy="494463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9"/>
                <p:cNvCxnSpPr>
                  <a:stCxn id="33" idx="0"/>
                  <a:endCxn id="43" idx="2"/>
                </p:cNvCxnSpPr>
                <p:nvPr/>
              </p:nvCxnSpPr>
              <p:spPr>
                <a:xfrm flipH="1" flipV="1">
                  <a:off x="4544261" y="3193790"/>
                  <a:ext cx="829902" cy="494463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组合 50"/>
                <p:cNvGrpSpPr/>
                <p:nvPr/>
              </p:nvGrpSpPr>
              <p:grpSpPr>
                <a:xfrm>
                  <a:off x="2360509" y="3688253"/>
                  <a:ext cx="4117278" cy="895418"/>
                  <a:chOff x="2360509" y="3688253"/>
                  <a:chExt cx="4117278" cy="895418"/>
                </a:xfrm>
              </p:grpSpPr>
              <p:pic>
                <p:nvPicPr>
                  <p:cNvPr id="33" name="Picture 2" descr="C:\my_research\face_recognition\face_dataset\face_dataset_CMU_small\100_1813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711159" y="3688253"/>
                    <a:ext cx="1326008" cy="88331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" name="Picture 3" descr="C:\my_research\face_recognition\face_dataset\face_dataset_CMU_small\100_181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021339" y="3688253"/>
                    <a:ext cx="1344175" cy="89541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021339" y="3688253"/>
                    <a:ext cx="460861" cy="7973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b="1" i="1" dirty="0">
                      <a:solidFill>
                        <a:srgbClr val="FF0000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36" name="Rectangle 24"/>
                  <p:cNvSpPr/>
                  <p:nvPr/>
                </p:nvSpPr>
                <p:spPr>
                  <a:xfrm>
                    <a:off x="4711159" y="3688253"/>
                    <a:ext cx="361259" cy="73085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1600" b="1" i="1" dirty="0" smtClean="0">
                      <a:solidFill>
                        <a:srgbClr val="FF0000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37" name="Rectangle 27"/>
                  <p:cNvSpPr/>
                  <p:nvPr/>
                </p:nvSpPr>
                <p:spPr bwMode="auto">
                  <a:xfrm>
                    <a:off x="3559009" y="3688253"/>
                    <a:ext cx="614480" cy="729695"/>
                  </a:xfrm>
                  <a:prstGeom prst="rect">
                    <a:avLst/>
                  </a:prstGeom>
                  <a:noFill/>
                  <a:ln w="31750" cap="flat" cmpd="sng" algn="ctr">
                    <a:solidFill>
                      <a:srgbClr val="00B050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sp>
                <p:nvSpPr>
                  <p:cNvPr id="38" name="Rectangle 28"/>
                  <p:cNvSpPr/>
                  <p:nvPr/>
                </p:nvSpPr>
                <p:spPr bwMode="auto">
                  <a:xfrm>
                    <a:off x="5172019" y="3726658"/>
                    <a:ext cx="614480" cy="729695"/>
                  </a:xfrm>
                  <a:prstGeom prst="rect">
                    <a:avLst/>
                  </a:prstGeom>
                  <a:noFill/>
                  <a:ln w="31750" cap="flat" cmpd="sng" algn="ctr">
                    <a:solidFill>
                      <a:srgbClr val="00B050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  <p:cxnSp>
                <p:nvCxnSpPr>
                  <p:cNvPr id="39" name="Straight Arrow Connector 32"/>
                  <p:cNvCxnSpPr>
                    <a:stCxn id="26" idx="3"/>
                    <a:endCxn id="37" idx="1"/>
                  </p:cNvCxnSpPr>
                  <p:nvPr/>
                </p:nvCxnSpPr>
                <p:spPr>
                  <a:xfrm>
                    <a:off x="2360509" y="4042870"/>
                    <a:ext cx="1198500" cy="10231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3"/>
                  <p:cNvCxnSpPr>
                    <a:endCxn id="38" idx="3"/>
                  </p:cNvCxnSpPr>
                  <p:nvPr/>
                </p:nvCxnSpPr>
                <p:spPr>
                  <a:xfrm flipH="1">
                    <a:off x="5786499" y="4087359"/>
                    <a:ext cx="691288" cy="4147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Curved Up Arrow 45"/>
              <p:cNvSpPr/>
              <p:nvPr/>
            </p:nvSpPr>
            <p:spPr bwMode="auto">
              <a:xfrm>
                <a:off x="3163224" y="5214849"/>
                <a:ext cx="3418045" cy="614480"/>
              </a:xfrm>
              <a:prstGeom prst="curvedUpArrow">
                <a:avLst/>
              </a:prstGeom>
              <a:solidFill>
                <a:srgbClr val="00B05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triangl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grpSp>
            <p:nvGrpSpPr>
              <p:cNvPr id="13" name="组合 47"/>
              <p:cNvGrpSpPr/>
              <p:nvPr/>
            </p:nvGrpSpPr>
            <p:grpSpPr>
              <a:xfrm>
                <a:off x="1588619" y="3409814"/>
                <a:ext cx="1613010" cy="2419515"/>
                <a:chOff x="1331519" y="3265798"/>
                <a:chExt cx="1613010" cy="2419515"/>
              </a:xfrm>
            </p:grpSpPr>
            <p:grpSp>
              <p:nvGrpSpPr>
                <p:cNvPr id="22" name="Group 18"/>
                <p:cNvGrpSpPr/>
                <p:nvPr/>
              </p:nvGrpSpPr>
              <p:grpSpPr>
                <a:xfrm>
                  <a:off x="1331519" y="3265798"/>
                  <a:ext cx="1613010" cy="2419515"/>
                  <a:chOff x="693095" y="3813050"/>
                  <a:chExt cx="2227490" cy="3044950"/>
                </a:xfrm>
              </p:grpSpPr>
              <p:pic>
                <p:nvPicPr>
                  <p:cNvPr id="26" name="Picture 2" descr="C:\my_research\face_recognition\labeled_face_dataset\label_CMU_data_reduce_uncertainty_newname\M_child_c\cc1\0047_20060720183709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192360" y="4273910"/>
                    <a:ext cx="921721" cy="1034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" name="Picture 3" descr="C:\my_research\face_recognition\labeled_face_dataset\label_CMU_data_reduce_uncertainty_newname\M_child_c\cc1\0050_20060720192902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077145" y="5349250"/>
                    <a:ext cx="844909" cy="10136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8" name="Picture 4" descr="C:\my_research\face_recognition\labeled_face_dataset\label_CMU_data_reduce_uncertainty_newname\M_child_c\cc1\0073_20060730165049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1768435" y="5118820"/>
                    <a:ext cx="800290" cy="9601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9" name="Cloud 11"/>
                  <p:cNvSpPr/>
                  <p:nvPr/>
                </p:nvSpPr>
                <p:spPr bwMode="auto">
                  <a:xfrm>
                    <a:off x="693095" y="3813050"/>
                    <a:ext cx="2227490" cy="3044950"/>
                  </a:xfrm>
                  <a:prstGeom prst="cloud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</p:grpSp>
            <p:pic>
              <p:nvPicPr>
                <p:cNvPr id="23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68454" y="3457823"/>
                  <a:ext cx="266700" cy="3333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75694" y="4225923"/>
                  <a:ext cx="266700" cy="3333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0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69924" y="4417948"/>
                  <a:ext cx="266700" cy="33337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" name="组合 48"/>
              <p:cNvGrpSpPr/>
              <p:nvPr/>
            </p:nvGrpSpPr>
            <p:grpSpPr>
              <a:xfrm>
                <a:off x="6427648" y="3140979"/>
                <a:ext cx="1497796" cy="2534730"/>
                <a:chOff x="6170548" y="2996963"/>
                <a:chExt cx="1497796" cy="2534730"/>
              </a:xfrm>
            </p:grpSpPr>
            <p:grpSp>
              <p:nvGrpSpPr>
                <p:cNvPr id="15" name="Group 19"/>
                <p:cNvGrpSpPr/>
                <p:nvPr/>
              </p:nvGrpSpPr>
              <p:grpSpPr>
                <a:xfrm>
                  <a:off x="6170548" y="3304203"/>
                  <a:ext cx="1459391" cy="2227490"/>
                  <a:chOff x="6202873" y="3928265"/>
                  <a:chExt cx="1798784" cy="2534730"/>
                </a:xfrm>
              </p:grpSpPr>
              <p:pic>
                <p:nvPicPr>
                  <p:cNvPr id="19" name="Picture 6" descr="C:\my_research\face_recognition\labeled_face_dataset\label_CMU_data_reduce_uncertainty_newname\M_child_c\cc1\0048_20060720183714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6581563" y="4312147"/>
                    <a:ext cx="844910" cy="101459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" name="Picture 7" descr="C:\my_research\face_recognition\labeled_face_dataset\label_CMU_data_reduce_uncertainty_newname\M_child_c\cc1\0060_20060722205911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6818246" y="5153251"/>
                    <a:ext cx="800302" cy="96012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1" name="Cloud 12"/>
                  <p:cNvSpPr/>
                  <p:nvPr/>
                </p:nvSpPr>
                <p:spPr bwMode="auto">
                  <a:xfrm>
                    <a:off x="6202873" y="3928265"/>
                    <a:ext cx="1798784" cy="2534730"/>
                  </a:xfrm>
                  <a:prstGeom prst="cloud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rebuchet MS" pitchFamily="34" charset="0"/>
                    </a:endParaRPr>
                  </a:p>
                </p:txBody>
              </p:sp>
            </p:grpSp>
            <p:sp>
              <p:nvSpPr>
                <p:cNvPr id="16" name="Rectangle 25"/>
                <p:cNvSpPr/>
                <p:nvPr/>
              </p:nvSpPr>
              <p:spPr>
                <a:xfrm>
                  <a:off x="6938650" y="2996963"/>
                  <a:ext cx="729694" cy="8637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sz="2000" b="1" i="1" dirty="0" smtClean="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  <p:pic>
              <p:nvPicPr>
                <p:cNvPr id="17" name="Picture 1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169079" y="3457823"/>
                  <a:ext cx="266700" cy="3333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361104" y="4264328"/>
                  <a:ext cx="266700" cy="33337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86" name="矩形 85"/>
            <p:cNvSpPr/>
            <p:nvPr/>
          </p:nvSpPr>
          <p:spPr>
            <a:xfrm>
              <a:off x="0" y="908720"/>
              <a:ext cx="23166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CN" sz="2000" b="1" dirty="0" smtClean="0"/>
                <a:t>Common Scene</a:t>
              </a: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67745" y="949690"/>
              <a:ext cx="1296144" cy="39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8" name="组合 97"/>
          <p:cNvGrpSpPr/>
          <p:nvPr/>
        </p:nvGrpSpPr>
        <p:grpSpPr>
          <a:xfrm>
            <a:off x="4572000" y="620688"/>
            <a:ext cx="4392488" cy="1944216"/>
            <a:chOff x="4572000" y="620688"/>
            <a:chExt cx="4392488" cy="1944216"/>
          </a:xfrm>
        </p:grpSpPr>
        <p:grpSp>
          <p:nvGrpSpPr>
            <p:cNvPr id="46" name="组合 45"/>
            <p:cNvGrpSpPr/>
            <p:nvPr/>
          </p:nvGrpSpPr>
          <p:grpSpPr>
            <a:xfrm>
              <a:off x="5868144" y="908720"/>
              <a:ext cx="2736304" cy="1656184"/>
              <a:chOff x="2411760" y="1124744"/>
              <a:chExt cx="5359164" cy="3960440"/>
            </a:xfrm>
          </p:grpSpPr>
          <p:grpSp>
            <p:nvGrpSpPr>
              <p:cNvPr id="47" name="组合 72"/>
              <p:cNvGrpSpPr/>
              <p:nvPr/>
            </p:nvGrpSpPr>
            <p:grpSpPr>
              <a:xfrm>
                <a:off x="2411760" y="1772816"/>
                <a:ext cx="1322207" cy="2057400"/>
                <a:chOff x="2555776" y="908720"/>
                <a:chExt cx="1322207" cy="2057400"/>
              </a:xfrm>
            </p:grpSpPr>
            <p:pic>
              <p:nvPicPr>
                <p:cNvPr id="78" name="Picture 7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555776" y="908720"/>
                  <a:ext cx="1322207" cy="205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Rectangle 17"/>
                <p:cNvSpPr/>
                <p:nvPr/>
              </p:nvSpPr>
              <p:spPr>
                <a:xfrm>
                  <a:off x="3317776" y="1289720"/>
                  <a:ext cx="381000" cy="4572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19"/>
                <p:cNvSpPr/>
                <p:nvPr/>
              </p:nvSpPr>
              <p:spPr>
                <a:xfrm>
                  <a:off x="2708176" y="167072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组合 76"/>
              <p:cNvGrpSpPr/>
              <p:nvPr/>
            </p:nvGrpSpPr>
            <p:grpSpPr>
              <a:xfrm>
                <a:off x="6454552" y="2026568"/>
                <a:ext cx="1316372" cy="1600200"/>
                <a:chOff x="6598568" y="1162472"/>
                <a:chExt cx="1316372" cy="1600200"/>
              </a:xfrm>
            </p:grpSpPr>
            <p:pic>
              <p:nvPicPr>
                <p:cNvPr id="75" name="Picture 5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6598568" y="1162472"/>
                  <a:ext cx="1316372" cy="160020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</p:pic>
            <p:sp>
              <p:nvSpPr>
                <p:cNvPr id="76" name="Rectangle 23"/>
                <p:cNvSpPr/>
                <p:nvPr/>
              </p:nvSpPr>
              <p:spPr>
                <a:xfrm>
                  <a:off x="6903368" y="1340768"/>
                  <a:ext cx="228600" cy="2286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25"/>
                <p:cNvSpPr/>
                <p:nvPr/>
              </p:nvSpPr>
              <p:spPr>
                <a:xfrm>
                  <a:off x="7360568" y="1543472"/>
                  <a:ext cx="228600" cy="304800"/>
                </a:xfrm>
                <a:prstGeom prst="rect">
                  <a:avLst/>
                </a:prstGeom>
                <a:noFill/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组合 80"/>
              <p:cNvGrpSpPr/>
              <p:nvPr/>
            </p:nvGrpSpPr>
            <p:grpSpPr>
              <a:xfrm>
                <a:off x="3554760" y="1124744"/>
                <a:ext cx="3204592" cy="1584176"/>
                <a:chOff x="3698776" y="908720"/>
                <a:chExt cx="3204592" cy="1584176"/>
              </a:xfrm>
            </p:grpSpPr>
            <p:grpSp>
              <p:nvGrpSpPr>
                <p:cNvPr id="67" name="组合 59"/>
                <p:cNvGrpSpPr/>
                <p:nvPr/>
              </p:nvGrpSpPr>
              <p:grpSpPr>
                <a:xfrm>
                  <a:off x="3698776" y="908720"/>
                  <a:ext cx="3204592" cy="1584176"/>
                  <a:chOff x="3698776" y="260648"/>
                  <a:chExt cx="3204592" cy="1584176"/>
                </a:xfrm>
              </p:grpSpPr>
              <p:grpSp>
                <p:nvGrpSpPr>
                  <p:cNvPr id="69" name="Group 15"/>
                  <p:cNvGrpSpPr/>
                  <p:nvPr/>
                </p:nvGrpSpPr>
                <p:grpSpPr>
                  <a:xfrm>
                    <a:off x="4388768" y="260648"/>
                    <a:ext cx="1623392" cy="1584176"/>
                    <a:chOff x="4495800" y="1735832"/>
                    <a:chExt cx="1623392" cy="1584176"/>
                  </a:xfrm>
                </p:grpSpPr>
                <p:pic>
                  <p:nvPicPr>
                    <p:cNvPr id="72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648200" y="2286000"/>
                      <a:ext cx="381000" cy="4538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3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486400" y="2362200"/>
                      <a:ext cx="466725" cy="3930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4" name="Cloud 7"/>
                    <p:cNvSpPr/>
                    <p:nvPr/>
                  </p:nvSpPr>
                  <p:spPr>
                    <a:xfrm>
                      <a:off x="4495800" y="1735832"/>
                      <a:ext cx="1623392" cy="1584176"/>
                    </a:xfrm>
                    <a:prstGeom prst="cloud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0" name="Straight Arrow Connector 18"/>
                  <p:cNvCxnSpPr>
                    <a:stCxn id="79" idx="3"/>
                    <a:endCxn id="72" idx="1"/>
                  </p:cNvCxnSpPr>
                  <p:nvPr/>
                </p:nvCxnSpPr>
                <p:spPr>
                  <a:xfrm flipV="1">
                    <a:off x="3698776" y="1037735"/>
                    <a:ext cx="842392" cy="55259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24"/>
                  <p:cNvCxnSpPr>
                    <a:stCxn id="76" idx="1"/>
                    <a:endCxn id="73" idx="3"/>
                  </p:cNvCxnSpPr>
                  <p:nvPr/>
                </p:nvCxnSpPr>
                <p:spPr>
                  <a:xfrm flipH="1" flipV="1">
                    <a:off x="5846093" y="1083532"/>
                    <a:ext cx="1057275" cy="4435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8" name="Picture 5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04048" y="1124744"/>
                  <a:ext cx="247650" cy="3048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0" name="组合 89"/>
              <p:cNvGrpSpPr/>
              <p:nvPr/>
            </p:nvGrpSpPr>
            <p:grpSpPr>
              <a:xfrm>
                <a:off x="2802372" y="2784376"/>
                <a:ext cx="4528480" cy="2300808"/>
                <a:chOff x="2946388" y="2568352"/>
                <a:chExt cx="4528480" cy="2300808"/>
              </a:xfrm>
            </p:grpSpPr>
            <p:grpSp>
              <p:nvGrpSpPr>
                <p:cNvPr id="55" name="组合 67"/>
                <p:cNvGrpSpPr/>
                <p:nvPr/>
              </p:nvGrpSpPr>
              <p:grpSpPr>
                <a:xfrm>
                  <a:off x="2946388" y="2568352"/>
                  <a:ext cx="4528480" cy="1385664"/>
                  <a:chOff x="2946388" y="1920280"/>
                  <a:chExt cx="4528480" cy="1385664"/>
                </a:xfrm>
              </p:grpSpPr>
              <p:cxnSp>
                <p:nvCxnSpPr>
                  <p:cNvPr id="65" name="直接箭头连接符 64"/>
                  <p:cNvCxnSpPr>
                    <a:endCxn id="63" idx="0"/>
                  </p:cNvCxnSpPr>
                  <p:nvPr/>
                </p:nvCxnSpPr>
                <p:spPr>
                  <a:xfrm>
                    <a:off x="2946388" y="2132856"/>
                    <a:ext cx="862868" cy="103326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箭头连接符 65"/>
                  <p:cNvCxnSpPr>
                    <a:stCxn id="77" idx="2"/>
                    <a:endCxn id="60" idx="0"/>
                  </p:cNvCxnSpPr>
                  <p:nvPr/>
                </p:nvCxnSpPr>
                <p:spPr>
                  <a:xfrm flipH="1">
                    <a:off x="6613376" y="1920280"/>
                    <a:ext cx="861492" cy="138566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39"/>
                <p:cNvGrpSpPr/>
                <p:nvPr/>
              </p:nvGrpSpPr>
              <p:grpSpPr>
                <a:xfrm>
                  <a:off x="3275856" y="3645024"/>
                  <a:ext cx="1512168" cy="1224136"/>
                  <a:chOff x="2590800" y="4402832"/>
                  <a:chExt cx="1512168" cy="1224136"/>
                </a:xfrm>
              </p:grpSpPr>
              <p:pic>
                <p:nvPicPr>
                  <p:cNvPr id="6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3310880" y="5050904"/>
                    <a:ext cx="390698" cy="447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2895600" y="4572000"/>
                    <a:ext cx="457200" cy="438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4" name="Cloud 30"/>
                  <p:cNvSpPr/>
                  <p:nvPr/>
                </p:nvSpPr>
                <p:spPr>
                  <a:xfrm>
                    <a:off x="2590800" y="4402832"/>
                    <a:ext cx="1512168" cy="1224136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44"/>
                <p:cNvGrpSpPr/>
                <p:nvPr/>
              </p:nvGrpSpPr>
              <p:grpSpPr>
                <a:xfrm>
                  <a:off x="6156176" y="3573016"/>
                  <a:ext cx="914400" cy="1080120"/>
                  <a:chOff x="7239000" y="4038600"/>
                  <a:chExt cx="914400" cy="1080120"/>
                </a:xfrm>
              </p:grpSpPr>
              <p:pic>
                <p:nvPicPr>
                  <p:cNvPr id="6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7467600" y="4419600"/>
                    <a:ext cx="457200" cy="400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" name="Cloud 34"/>
                  <p:cNvSpPr/>
                  <p:nvPr/>
                </p:nvSpPr>
                <p:spPr>
                  <a:xfrm>
                    <a:off x="7239000" y="4038600"/>
                    <a:ext cx="914400" cy="1080120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8" name="Picture 4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11960" y="3789040"/>
                  <a:ext cx="247650" cy="304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300192" y="3645024"/>
                  <a:ext cx="247650" cy="3048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1" name="下弧形箭头 50"/>
              <p:cNvSpPr/>
              <p:nvPr/>
            </p:nvSpPr>
            <p:spPr>
              <a:xfrm>
                <a:off x="4572000" y="4797151"/>
                <a:ext cx="1584176" cy="216024"/>
              </a:xfrm>
              <a:prstGeom prst="curvedUp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组合 105"/>
              <p:cNvGrpSpPr/>
              <p:nvPr/>
            </p:nvGrpSpPr>
            <p:grpSpPr>
              <a:xfrm>
                <a:off x="4211960" y="2564904"/>
                <a:ext cx="2016224" cy="1224136"/>
                <a:chOff x="4211960" y="2564904"/>
                <a:chExt cx="2016224" cy="1224136"/>
              </a:xfrm>
            </p:grpSpPr>
            <p:cxnSp>
              <p:nvCxnSpPr>
                <p:cNvPr id="53" name="直接箭头连接符 52"/>
                <p:cNvCxnSpPr/>
                <p:nvPr/>
              </p:nvCxnSpPr>
              <p:spPr>
                <a:xfrm flipH="1">
                  <a:off x="4211960" y="2636912"/>
                  <a:ext cx="360040" cy="115212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箭头连接符 53"/>
                <p:cNvCxnSpPr/>
                <p:nvPr/>
              </p:nvCxnSpPr>
              <p:spPr>
                <a:xfrm>
                  <a:off x="5580112" y="2564904"/>
                  <a:ext cx="648072" cy="122413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668344" y="620688"/>
              <a:ext cx="1296144" cy="45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矩形 91"/>
            <p:cNvSpPr/>
            <p:nvPr/>
          </p:nvSpPr>
          <p:spPr>
            <a:xfrm>
              <a:off x="4572000" y="620688"/>
              <a:ext cx="3070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CN" sz="2000" b="1" dirty="0" smtClean="0"/>
                <a:t>People Co-occurrence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-324544" y="4265612"/>
            <a:ext cx="3960440" cy="2259732"/>
            <a:chOff x="-324544" y="4265612"/>
            <a:chExt cx="3960440" cy="2259732"/>
          </a:xfrm>
        </p:grpSpPr>
        <p:grpSp>
          <p:nvGrpSpPr>
            <p:cNvPr id="81" name="组合 80"/>
            <p:cNvGrpSpPr/>
            <p:nvPr/>
          </p:nvGrpSpPr>
          <p:grpSpPr>
            <a:xfrm>
              <a:off x="683568" y="4631612"/>
              <a:ext cx="2016224" cy="1893732"/>
              <a:chOff x="755576" y="908720"/>
              <a:chExt cx="3126354" cy="3041718"/>
            </a:xfrm>
          </p:grpSpPr>
          <p:pic>
            <p:nvPicPr>
              <p:cNvPr id="82" name="Picture 5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755576" y="1196752"/>
                <a:ext cx="3067050" cy="160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上弧形箭头 82"/>
              <p:cNvSpPr/>
              <p:nvPr/>
            </p:nvSpPr>
            <p:spPr>
              <a:xfrm>
                <a:off x="1547663" y="908720"/>
                <a:ext cx="1440160" cy="288032"/>
              </a:xfrm>
              <a:prstGeom prst="curvedDown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84" name="Picture 7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57731" y="2712188"/>
                <a:ext cx="3124199" cy="123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9" name="Picture 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267744" y="4265612"/>
              <a:ext cx="1368152" cy="45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矩形 92"/>
            <p:cNvSpPr/>
            <p:nvPr/>
          </p:nvSpPr>
          <p:spPr>
            <a:xfrm>
              <a:off x="-324544" y="4265612"/>
              <a:ext cx="2676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CN" sz="2000" b="1" dirty="0" smtClean="0"/>
                <a:t>Human  Attributes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724128" y="4509120"/>
            <a:ext cx="2952328" cy="1840270"/>
            <a:chOff x="5724128" y="4509120"/>
            <a:chExt cx="2952328" cy="1840270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6012160" y="4909230"/>
              <a:ext cx="2498677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308304" y="4549190"/>
              <a:ext cx="1368152" cy="43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矩形 93"/>
            <p:cNvSpPr/>
            <p:nvPr/>
          </p:nvSpPr>
          <p:spPr>
            <a:xfrm>
              <a:off x="5724128" y="4509120"/>
              <a:ext cx="1601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zh-CN" sz="2000" b="1" dirty="0" smtClean="0"/>
                <a:t>Clothing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500898" y="2473515"/>
            <a:ext cx="2604412" cy="1949277"/>
            <a:chOff x="3500898" y="2473515"/>
            <a:chExt cx="2604412" cy="1949277"/>
          </a:xfrm>
        </p:grpSpPr>
        <p:sp>
          <p:nvSpPr>
            <p:cNvPr id="100" name="右箭头 99"/>
            <p:cNvSpPr/>
            <p:nvPr/>
          </p:nvSpPr>
          <p:spPr>
            <a:xfrm rot="19352213">
              <a:off x="5673262" y="2602015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右箭头 100"/>
            <p:cNvSpPr/>
            <p:nvPr/>
          </p:nvSpPr>
          <p:spPr>
            <a:xfrm rot="12890050">
              <a:off x="3500898" y="2473515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右箭头 101"/>
            <p:cNvSpPr/>
            <p:nvPr/>
          </p:nvSpPr>
          <p:spPr>
            <a:xfrm rot="8305857">
              <a:off x="3509145" y="4032945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右箭头 102"/>
            <p:cNvSpPr/>
            <p:nvPr/>
          </p:nvSpPr>
          <p:spPr>
            <a:xfrm rot="2756072">
              <a:off x="5663948" y="4098756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1520" y="116632"/>
            <a:ext cx="8219256" cy="562074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 Features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3618631" y="3227296"/>
            <a:ext cx="2160240" cy="1224136"/>
            <a:chOff x="3275856" y="2420888"/>
            <a:chExt cx="2160240" cy="1224136"/>
          </a:xfrm>
        </p:grpSpPr>
        <p:sp>
          <p:nvSpPr>
            <p:cNvPr id="5" name="椭圆 4"/>
            <p:cNvSpPr/>
            <p:nvPr/>
          </p:nvSpPr>
          <p:spPr>
            <a:xfrm>
              <a:off x="3275856" y="2420888"/>
              <a:ext cx="2160240" cy="12241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91880" y="2557353"/>
              <a:ext cx="1800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Cluster-Level</a:t>
              </a:r>
              <a:r>
                <a:rPr lang="en-US" altLang="zh-CN" sz="2000" b="1" dirty="0" smtClean="0"/>
                <a:t> Context Constraints</a:t>
              </a:r>
              <a:endParaRPr lang="zh-CN" altLang="en-US" sz="2000" b="1" dirty="0"/>
            </a:p>
          </p:txBody>
        </p:sp>
      </p:grpSp>
      <p:grpSp>
        <p:nvGrpSpPr>
          <p:cNvPr id="95" name="组合 103"/>
          <p:cNvGrpSpPr/>
          <p:nvPr/>
        </p:nvGrpSpPr>
        <p:grpSpPr>
          <a:xfrm>
            <a:off x="3221113" y="2723240"/>
            <a:ext cx="2887231" cy="1771560"/>
            <a:chOff x="3310386" y="2276872"/>
            <a:chExt cx="2887231" cy="1771560"/>
          </a:xfrm>
        </p:grpSpPr>
        <p:sp>
          <p:nvSpPr>
            <p:cNvPr id="101" name="右箭头 100"/>
            <p:cNvSpPr/>
            <p:nvPr/>
          </p:nvSpPr>
          <p:spPr>
            <a:xfrm rot="16200000">
              <a:off x="4608004" y="2384884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右箭头 101"/>
            <p:cNvSpPr/>
            <p:nvPr/>
          </p:nvSpPr>
          <p:spPr>
            <a:xfrm rot="8305857">
              <a:off x="3310386" y="3746839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右箭头 102"/>
            <p:cNvSpPr/>
            <p:nvPr/>
          </p:nvSpPr>
          <p:spPr>
            <a:xfrm rot="2756072">
              <a:off x="5873581" y="3724396"/>
              <a:ext cx="432048" cy="216024"/>
            </a:xfrm>
            <a:prstGeom prst="rightArrow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11560" y="3284984"/>
            <a:ext cx="2808312" cy="3312368"/>
            <a:chOff x="251520" y="3284984"/>
            <a:chExt cx="2808312" cy="331236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251520" y="3284984"/>
              <a:ext cx="2808312" cy="3312368"/>
              <a:chOff x="462005" y="1210468"/>
              <a:chExt cx="2592288" cy="3154636"/>
            </a:xfrm>
          </p:grpSpPr>
          <p:grpSp>
            <p:nvGrpSpPr>
              <p:cNvPr id="105" name="组合 11"/>
              <p:cNvGrpSpPr/>
              <p:nvPr/>
            </p:nvGrpSpPr>
            <p:grpSpPr>
              <a:xfrm>
                <a:off x="539552" y="1916832"/>
                <a:ext cx="2088232" cy="2448272"/>
                <a:chOff x="352305" y="980728"/>
                <a:chExt cx="2779535" cy="3240360"/>
              </a:xfrm>
            </p:grpSpPr>
            <p:grpSp>
              <p:nvGrpSpPr>
                <p:cNvPr id="107" name="Group 15"/>
                <p:cNvGrpSpPr/>
                <p:nvPr/>
              </p:nvGrpSpPr>
              <p:grpSpPr>
                <a:xfrm>
                  <a:off x="1912269" y="980728"/>
                  <a:ext cx="1219571" cy="1368152"/>
                  <a:chOff x="4495799" y="1919602"/>
                  <a:chExt cx="1424140" cy="1496565"/>
                </a:xfrm>
              </p:grpSpPr>
              <p:pic>
                <p:nvPicPr>
                  <p:cNvPr id="12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648200" y="2286000"/>
                    <a:ext cx="381000" cy="4538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247248" y="2234668"/>
                    <a:ext cx="466725" cy="3930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079075" y="2707268"/>
                    <a:ext cx="476249" cy="4667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4" name="Cloud 7"/>
                  <p:cNvSpPr/>
                  <p:nvPr/>
                </p:nvSpPr>
                <p:spPr>
                  <a:xfrm>
                    <a:off x="4495799" y="1919602"/>
                    <a:ext cx="1424140" cy="1496565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27"/>
                <p:cNvGrpSpPr/>
                <p:nvPr/>
              </p:nvGrpSpPr>
              <p:grpSpPr>
                <a:xfrm>
                  <a:off x="352305" y="981450"/>
                  <a:ext cx="1339375" cy="1871486"/>
                  <a:chOff x="2667000" y="1905000"/>
                  <a:chExt cx="1322207" cy="2057400"/>
                </a:xfrm>
              </p:grpSpPr>
              <p:pic>
                <p:nvPicPr>
                  <p:cNvPr id="11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667000" y="1905000"/>
                    <a:ext cx="1322207" cy="2057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9" name="Rectangle 17"/>
                  <p:cNvSpPr/>
                  <p:nvPr/>
                </p:nvSpPr>
                <p:spPr>
                  <a:xfrm>
                    <a:off x="3429000" y="2286000"/>
                    <a:ext cx="381000" cy="457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9"/>
                  <p:cNvSpPr/>
                  <p:nvPr/>
                </p:nvSpPr>
                <p:spPr>
                  <a:xfrm>
                    <a:off x="2819400" y="2667000"/>
                    <a:ext cx="457200" cy="457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39"/>
                <p:cNvGrpSpPr/>
                <p:nvPr/>
              </p:nvGrpSpPr>
              <p:grpSpPr>
                <a:xfrm>
                  <a:off x="395537" y="2924945"/>
                  <a:ext cx="1080119" cy="1296143"/>
                  <a:chOff x="2590802" y="4114801"/>
                  <a:chExt cx="1080119" cy="1296143"/>
                </a:xfrm>
              </p:grpSpPr>
              <p:pic>
                <p:nvPicPr>
                  <p:cNvPr id="1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806825" y="4834880"/>
                    <a:ext cx="390698" cy="447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950841" y="4402832"/>
                    <a:ext cx="457200" cy="438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7" name="Cloud 30"/>
                  <p:cNvSpPr/>
                  <p:nvPr/>
                </p:nvSpPr>
                <p:spPr>
                  <a:xfrm>
                    <a:off x="2590802" y="4114801"/>
                    <a:ext cx="1080119" cy="1296143"/>
                  </a:xfrm>
                  <a:prstGeom prst="cloud">
                    <a:avLst/>
                  </a:prstGeom>
                  <a:noFill/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64"/>
                <p:cNvGrpSpPr/>
                <p:nvPr/>
              </p:nvGrpSpPr>
              <p:grpSpPr>
                <a:xfrm>
                  <a:off x="1547664" y="2348880"/>
                  <a:ext cx="1318268" cy="844910"/>
                  <a:chOff x="1499600" y="2776115"/>
                  <a:chExt cx="1318268" cy="844910"/>
                </a:xfrm>
              </p:grpSpPr>
              <p:cxnSp>
                <p:nvCxnSpPr>
                  <p:cNvPr id="113" name="Straight Arrow Connector 58"/>
                  <p:cNvCxnSpPr/>
                  <p:nvPr/>
                </p:nvCxnSpPr>
                <p:spPr>
                  <a:xfrm flipH="1">
                    <a:off x="1499600" y="2776115"/>
                    <a:ext cx="844910" cy="84491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587103" y="2926882"/>
                    <a:ext cx="1230765" cy="476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</a:rPr>
                      <a:t>Diff</a:t>
                    </a:r>
                    <a:endParaRPr lang="en-US" sz="1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11" name="直接箭头连接符 110"/>
                <p:cNvCxnSpPr>
                  <a:stCxn id="116" idx="0"/>
                  <a:endCxn id="120" idx="2"/>
                </p:cNvCxnSpPr>
                <p:nvPr/>
              </p:nvCxnSpPr>
              <p:spPr>
                <a:xfrm flipH="1" flipV="1">
                  <a:off x="738252" y="2090479"/>
                  <a:ext cx="245924" cy="11224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箭头连接符 111"/>
                <p:cNvCxnSpPr>
                  <a:endCxn id="119" idx="3"/>
                </p:cNvCxnSpPr>
                <p:nvPr/>
              </p:nvCxnSpPr>
              <p:spPr>
                <a:xfrm flipH="1">
                  <a:off x="1510146" y="1523135"/>
                  <a:ext cx="532632" cy="128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TextBox 105"/>
              <p:cNvSpPr txBox="1"/>
              <p:nvPr/>
            </p:nvSpPr>
            <p:spPr>
              <a:xfrm>
                <a:off x="462005" y="1210468"/>
                <a:ext cx="2592288" cy="38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Co-occurred people</a:t>
                </a:r>
                <a:endParaRPr lang="zh-CN" altLang="en-US" sz="2000" b="1" dirty="0"/>
              </a:p>
            </p:txBody>
          </p:sp>
        </p:grpSp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9592" y="3661026"/>
              <a:ext cx="1224136" cy="27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0" name="组合 159"/>
          <p:cNvGrpSpPr/>
          <p:nvPr/>
        </p:nvGrpSpPr>
        <p:grpSpPr>
          <a:xfrm>
            <a:off x="6300192" y="2996952"/>
            <a:ext cx="2736304" cy="3600400"/>
            <a:chOff x="5940152" y="2996952"/>
            <a:chExt cx="2736304" cy="3600400"/>
          </a:xfrm>
        </p:grpSpPr>
        <p:grpSp>
          <p:nvGrpSpPr>
            <p:cNvPr id="141" name="组合 140"/>
            <p:cNvGrpSpPr/>
            <p:nvPr/>
          </p:nvGrpSpPr>
          <p:grpSpPr>
            <a:xfrm>
              <a:off x="5940152" y="2996952"/>
              <a:ext cx="2736304" cy="3600400"/>
              <a:chOff x="3419872" y="1215536"/>
              <a:chExt cx="2448272" cy="3365592"/>
            </a:xfrm>
          </p:grpSpPr>
          <p:grpSp>
            <p:nvGrpSpPr>
              <p:cNvPr id="142" name="组合 36"/>
              <p:cNvGrpSpPr/>
              <p:nvPr/>
            </p:nvGrpSpPr>
            <p:grpSpPr>
              <a:xfrm>
                <a:off x="3419872" y="1700808"/>
                <a:ext cx="2448272" cy="2880320"/>
                <a:chOff x="5004048" y="519063"/>
                <a:chExt cx="3009900" cy="3486001"/>
              </a:xfrm>
            </p:grpSpPr>
            <p:pic>
              <p:nvPicPr>
                <p:cNvPr id="144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004048" y="1196752"/>
                  <a:ext cx="3000375" cy="157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5" name="组合 30"/>
                <p:cNvGrpSpPr/>
                <p:nvPr/>
              </p:nvGrpSpPr>
              <p:grpSpPr>
                <a:xfrm>
                  <a:off x="5868144" y="519063"/>
                  <a:ext cx="1440160" cy="677689"/>
                  <a:chOff x="5868144" y="519063"/>
                  <a:chExt cx="1440160" cy="677689"/>
                </a:xfrm>
              </p:grpSpPr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6107678" y="519063"/>
                    <a:ext cx="907782" cy="4685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>
                        <a:solidFill>
                          <a:srgbClr val="FF0000"/>
                        </a:solidFill>
                      </a:rPr>
                      <a:t>Diff</a:t>
                    </a:r>
                    <a:endParaRPr lang="zh-CN" alt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" name="上弧形箭头 147"/>
                  <p:cNvSpPr/>
                  <p:nvPr/>
                </p:nvSpPr>
                <p:spPr>
                  <a:xfrm>
                    <a:off x="5868144" y="908720"/>
                    <a:ext cx="1440160" cy="288032"/>
                  </a:xfrm>
                  <a:prstGeom prst="curvedDownArrow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46" name="Picture 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004048" y="2785864"/>
                  <a:ext cx="30099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3" name="TextBox 142"/>
              <p:cNvSpPr txBox="1"/>
              <p:nvPr/>
            </p:nvSpPr>
            <p:spPr>
              <a:xfrm>
                <a:off x="3563888" y="1215536"/>
                <a:ext cx="2160240" cy="37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Distinct Attributes</a:t>
                </a:r>
                <a:endParaRPr lang="zh-CN" altLang="en-US" sz="2000" b="1" dirty="0"/>
              </a:p>
            </p:txBody>
          </p:sp>
        </p:grpSp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16216" y="3284984"/>
              <a:ext cx="1296144" cy="27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1" name="组合 160"/>
          <p:cNvGrpSpPr/>
          <p:nvPr/>
        </p:nvGrpSpPr>
        <p:grpSpPr>
          <a:xfrm>
            <a:off x="4067944" y="148570"/>
            <a:ext cx="3872625" cy="2416334"/>
            <a:chOff x="3707904" y="148570"/>
            <a:chExt cx="3872625" cy="241633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3707904" y="148570"/>
              <a:ext cx="3872625" cy="2416334"/>
              <a:chOff x="6612020" y="1589737"/>
              <a:chExt cx="3524040" cy="2308883"/>
            </a:xfrm>
          </p:grpSpPr>
          <p:pic>
            <p:nvPicPr>
              <p:cNvPr id="151" name="Picture 2" descr="C:\my_research\face_recognition\face_dataset_CMU\100_1729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612020" y="2420888"/>
                <a:ext cx="984315" cy="1477732"/>
              </a:xfrm>
              <a:prstGeom prst="rect">
                <a:avLst/>
              </a:prstGeom>
              <a:noFill/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6876256" y="1589737"/>
                <a:ext cx="2160240" cy="382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Time &amp; Location</a:t>
                </a:r>
                <a:endParaRPr lang="zh-CN" altLang="en-US" sz="2000" b="1" dirty="0"/>
              </a:p>
            </p:txBody>
          </p:sp>
          <p:pic>
            <p:nvPicPr>
              <p:cNvPr id="153" name="Picture 3" descr="C:\my_research\face_recognition\face_dataset_CMU\100_1765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68344" y="2420887"/>
                <a:ext cx="959288" cy="1440161"/>
              </a:xfrm>
              <a:prstGeom prst="rect">
                <a:avLst/>
              </a:prstGeom>
              <a:noFill/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8839917" y="2516873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Time: t s Indoor</a:t>
                </a:r>
                <a:endParaRPr lang="zh-CN" altLang="en-US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839916" y="3204932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Time: (t+1)s Outdoor</a:t>
                </a:r>
                <a:endParaRPr lang="zh-CN" altLang="en-US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7236296" y="1844824"/>
                <a:ext cx="738395" cy="387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Diff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上弧形箭头 156"/>
              <p:cNvSpPr/>
              <p:nvPr/>
            </p:nvSpPr>
            <p:spPr>
              <a:xfrm>
                <a:off x="7092280" y="2132856"/>
                <a:ext cx="1171435" cy="237987"/>
              </a:xfrm>
              <a:prstGeom prst="curvedDown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58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08104" y="476672"/>
              <a:ext cx="1285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Introduction</a:t>
            </a:r>
            <a:endParaRPr lang="zh-CN" altLang="en-US" b="1" dirty="0"/>
          </a:p>
        </p:txBody>
      </p:sp>
      <p:pic>
        <p:nvPicPr>
          <p:cNvPr id="5" name="Picture 6" descr="http://www.arwoodphotography.com/wp-content/uploads/2011/10/Digital-Came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65" y="787900"/>
            <a:ext cx="1484631" cy="1488972"/>
          </a:xfrm>
          <a:prstGeom prst="rect">
            <a:avLst/>
          </a:prstGeom>
          <a:noFill/>
        </p:spPr>
      </p:pic>
      <p:pic>
        <p:nvPicPr>
          <p:cNvPr id="6" name="Picture 10" descr="https://encrypted-tbn2.gstatic.com/images?q=tbn:ANd9GcR2tYN_m0xHUZQXEHbF7xMkWd1xAjlXqNzgb0HCIxll1p0j70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5341">
            <a:off x="2021779" y="829806"/>
            <a:ext cx="857525" cy="481619"/>
          </a:xfrm>
          <a:prstGeom prst="rect">
            <a:avLst/>
          </a:prstGeom>
          <a:noFill/>
        </p:spPr>
      </p:pic>
      <p:pic>
        <p:nvPicPr>
          <p:cNvPr id="7" name="Picture 12" descr="http://blogs.knoxnews.com/woodbery/twitter-logo-bir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430" y="1208667"/>
            <a:ext cx="993337" cy="909928"/>
          </a:xfrm>
          <a:prstGeom prst="rect">
            <a:avLst/>
          </a:prstGeom>
          <a:noFill/>
        </p:spPr>
      </p:pic>
      <p:pic>
        <p:nvPicPr>
          <p:cNvPr id="8" name="Picture 14" descr="https://encrypted-tbn3.gstatic.com/images?q=tbn:ANd9GcRgzkMSkpnyTsp4zyqqa3GFnExtBJt5x9skw8E-ufuaAPI90n3k_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799" y="2201315"/>
            <a:ext cx="1607768" cy="636858"/>
          </a:xfrm>
          <a:prstGeom prst="rect">
            <a:avLst/>
          </a:prstGeom>
          <a:noFill/>
        </p:spPr>
      </p:pic>
      <p:pic>
        <p:nvPicPr>
          <p:cNvPr id="9" name="Picture 16" descr="https://encrypted-tbn1.gstatic.com/images?q=tbn:ANd9GcSFVIARRFIqXXsEf7NIBX0s-rEqB5w9MlLO9iQuCA1TnLiMNjF0M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916832"/>
            <a:ext cx="942221" cy="899783"/>
          </a:xfrm>
          <a:prstGeom prst="rect">
            <a:avLst/>
          </a:prstGeom>
          <a:noFill/>
        </p:spPr>
      </p:pic>
      <p:grpSp>
        <p:nvGrpSpPr>
          <p:cNvPr id="4" name="组合 13"/>
          <p:cNvGrpSpPr/>
          <p:nvPr/>
        </p:nvGrpSpPr>
        <p:grpSpPr>
          <a:xfrm>
            <a:off x="3635896" y="764704"/>
            <a:ext cx="2448272" cy="2376264"/>
            <a:chOff x="4283969" y="933959"/>
            <a:chExt cx="2602354" cy="2614564"/>
          </a:xfrm>
        </p:grpSpPr>
        <p:pic>
          <p:nvPicPr>
            <p:cNvPr id="11" name="Picture 8" descr="https://encrypted-tbn0.google.com/images?q=tbn:ANd9GcRsJb8pKGHyLcKEv8hFfjFAaullp4THgX3Gm7klK1tutOJxI4so7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8" y="1272513"/>
              <a:ext cx="2525545" cy="227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83969" y="933959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Explosion of Media Data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右箭头 15"/>
          <p:cNvSpPr/>
          <p:nvPr/>
        </p:nvSpPr>
        <p:spPr bwMode="auto">
          <a:xfrm>
            <a:off x="3131840" y="1772816"/>
            <a:ext cx="432048" cy="216024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0" name="组合 29"/>
          <p:cNvGrpSpPr/>
          <p:nvPr/>
        </p:nvGrpSpPr>
        <p:grpSpPr>
          <a:xfrm>
            <a:off x="6660232" y="620688"/>
            <a:ext cx="2160240" cy="2376264"/>
            <a:chOff x="4932040" y="3689158"/>
            <a:chExt cx="2865338" cy="2836186"/>
          </a:xfrm>
        </p:grpSpPr>
        <p:pic>
          <p:nvPicPr>
            <p:cNvPr id="24" name="Picture 12" descr="https://encrypted-tbn0.google.com/images?q=tbn:ANd9GcQWxq7PYeRlT3fJJP5UZLqsooXByaqMVeF70zuVa8j0WcvjERtL9Q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149080"/>
              <a:ext cx="2865338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4932040" y="3689158"/>
              <a:ext cx="16498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Human is Center</a:t>
              </a:r>
              <a:endParaRPr lang="en-US" altLang="zh-CN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32"/>
          <p:cNvGrpSpPr/>
          <p:nvPr/>
        </p:nvGrpSpPr>
        <p:grpSpPr>
          <a:xfrm>
            <a:off x="3779912" y="3933056"/>
            <a:ext cx="2016224" cy="2448272"/>
            <a:chOff x="1043608" y="3717032"/>
            <a:chExt cx="2664296" cy="2769244"/>
          </a:xfrm>
        </p:grpSpPr>
        <p:pic>
          <p:nvPicPr>
            <p:cNvPr id="31" name="Picture 2" descr="http://coe.berkeley.edu/labnotes/0104/forsyth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43608" y="4077072"/>
              <a:ext cx="2664296" cy="2409204"/>
            </a:xfrm>
            <a:prstGeom prst="rect">
              <a:avLst/>
            </a:prstGeom>
            <a:noFill/>
          </p:spPr>
        </p:pic>
        <p:sp>
          <p:nvSpPr>
            <p:cNvPr id="32" name="矩形 31"/>
            <p:cNvSpPr/>
            <p:nvPr/>
          </p:nvSpPr>
          <p:spPr>
            <a:xfrm>
              <a:off x="1043608" y="3717032"/>
              <a:ext cx="16961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Face Clustering</a:t>
              </a:r>
              <a:endParaRPr lang="en-US" altLang="zh-C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左箭头 34"/>
          <p:cNvSpPr/>
          <p:nvPr/>
        </p:nvSpPr>
        <p:spPr bwMode="auto">
          <a:xfrm>
            <a:off x="3131840" y="4941168"/>
            <a:ext cx="432048" cy="21602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4" name="组合 39"/>
          <p:cNvGrpSpPr/>
          <p:nvPr/>
        </p:nvGrpSpPr>
        <p:grpSpPr>
          <a:xfrm>
            <a:off x="6353149" y="3933057"/>
            <a:ext cx="2611339" cy="2425044"/>
            <a:chOff x="6355954" y="4085800"/>
            <a:chExt cx="2530900" cy="2278072"/>
          </a:xfrm>
        </p:grpSpPr>
        <p:sp>
          <p:nvSpPr>
            <p:cNvPr id="38" name="矩形 37"/>
            <p:cNvSpPr/>
            <p:nvPr/>
          </p:nvSpPr>
          <p:spPr>
            <a:xfrm>
              <a:off x="6444208" y="4085800"/>
              <a:ext cx="1415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Face Tagging</a:t>
              </a:r>
              <a:endParaRPr lang="en-US" altLang="zh-CN" b="1" dirty="0">
                <a:solidFill>
                  <a:srgbClr val="FF0000"/>
                </a:solidFill>
              </a:endParaRPr>
            </a:p>
          </p:txBody>
        </p:sp>
        <p:pic>
          <p:nvPicPr>
            <p:cNvPr id="2052" name="Picture 4" descr="http://pecbemkmffua.files.wordpress.com/2010/04/face-tags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55954" y="4424019"/>
              <a:ext cx="2530900" cy="1939853"/>
            </a:xfrm>
            <a:prstGeom prst="rect">
              <a:avLst/>
            </a:prstGeom>
            <a:noFill/>
          </p:spPr>
        </p:pic>
      </p:grpSp>
      <p:sp>
        <p:nvSpPr>
          <p:cNvPr id="33" name="右箭头 32"/>
          <p:cNvSpPr/>
          <p:nvPr/>
        </p:nvSpPr>
        <p:spPr bwMode="auto">
          <a:xfrm>
            <a:off x="6012160" y="1772816"/>
            <a:ext cx="432048" cy="216024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6" name="下箭头 35"/>
          <p:cNvSpPr/>
          <p:nvPr/>
        </p:nvSpPr>
        <p:spPr>
          <a:xfrm>
            <a:off x="7668344" y="3284984"/>
            <a:ext cx="216024" cy="432048"/>
          </a:xfrm>
          <a:prstGeom prst="downArrow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左箭头 36"/>
          <p:cNvSpPr/>
          <p:nvPr/>
        </p:nvSpPr>
        <p:spPr bwMode="auto">
          <a:xfrm>
            <a:off x="5868144" y="5013176"/>
            <a:ext cx="432048" cy="21602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5" name="组合 41"/>
          <p:cNvGrpSpPr/>
          <p:nvPr/>
        </p:nvGrpSpPr>
        <p:grpSpPr>
          <a:xfrm>
            <a:off x="107504" y="3933056"/>
            <a:ext cx="2951678" cy="2376264"/>
            <a:chOff x="107504" y="3933056"/>
            <a:chExt cx="2951678" cy="2376264"/>
          </a:xfrm>
        </p:grpSpPr>
        <p:pic>
          <p:nvPicPr>
            <p:cNvPr id="2050" name="Picture 2" descr="http://jasonxu.net/lib/exe/fetch.php?w=500&amp;h=&amp;cache=cache&amp;media=http%3A%2F%2Fi.i.com.com%2Fcnwk.1d%2Fi%2Fbto%2F20090929%2FPicasa-Josh-1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7504" y="4293096"/>
              <a:ext cx="2951678" cy="2016224"/>
            </a:xfrm>
            <a:prstGeom prst="rect">
              <a:avLst/>
            </a:prstGeom>
            <a:noFill/>
          </p:spPr>
        </p:pic>
        <p:sp>
          <p:nvSpPr>
            <p:cNvPr id="41" name="矩形 40"/>
            <p:cNvSpPr/>
            <p:nvPr/>
          </p:nvSpPr>
          <p:spPr>
            <a:xfrm>
              <a:off x="179512" y="3933056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User Feedback</a:t>
              </a:r>
              <a:endParaRPr lang="en-US" altLang="zh-CN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3347864" y="3717032"/>
            <a:ext cx="2736304" cy="302433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  <p:bldP spid="33" grpId="0" animBg="1"/>
      <p:bldP spid="36" grpId="0" animBg="1"/>
      <p:bldP spid="3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51520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Single Context Feature Fails</a:t>
            </a:r>
            <a:endParaRPr lang="zh-CN" alt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组合 61"/>
          <p:cNvGrpSpPr/>
          <p:nvPr/>
        </p:nvGrpSpPr>
        <p:grpSpPr>
          <a:xfrm>
            <a:off x="827584" y="764704"/>
            <a:ext cx="2664296" cy="2305915"/>
            <a:chOff x="395536" y="1268760"/>
            <a:chExt cx="2664296" cy="2305915"/>
          </a:xfrm>
        </p:grpSpPr>
        <p:grpSp>
          <p:nvGrpSpPr>
            <p:cNvPr id="18" name="组合 51"/>
            <p:cNvGrpSpPr/>
            <p:nvPr/>
          </p:nvGrpSpPr>
          <p:grpSpPr>
            <a:xfrm>
              <a:off x="395536" y="1628800"/>
              <a:ext cx="2664296" cy="1945875"/>
              <a:chOff x="1547664" y="692696"/>
              <a:chExt cx="2664296" cy="1945875"/>
            </a:xfrm>
          </p:grpSpPr>
          <p:pic>
            <p:nvPicPr>
              <p:cNvPr id="3074" name="Picture 2" descr="C:\my_research\face_recognition\face_dataset_CMU\100_174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5816" y="692696"/>
                <a:ext cx="1296144" cy="1945875"/>
              </a:xfrm>
              <a:prstGeom prst="rect">
                <a:avLst/>
              </a:prstGeom>
              <a:noFill/>
            </p:spPr>
          </p:pic>
          <p:pic>
            <p:nvPicPr>
              <p:cNvPr id="3075" name="Picture 3" descr="C:\my_research\face_recognition\face_dataset_CMU\100_1747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47664" y="692696"/>
                <a:ext cx="1295039" cy="1944216"/>
              </a:xfrm>
              <a:prstGeom prst="rect">
                <a:avLst/>
              </a:prstGeom>
              <a:noFill/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971600" y="126876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Common Scene</a:t>
              </a:r>
              <a:endParaRPr lang="zh-CN" altLang="en-US" dirty="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115616" y="2204864"/>
              <a:ext cx="288032" cy="360040"/>
            </a:xfrm>
            <a:prstGeom prst="ellips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411760" y="2132856"/>
              <a:ext cx="288032" cy="360040"/>
            </a:xfrm>
            <a:prstGeom prst="ellips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62"/>
          <p:cNvGrpSpPr/>
          <p:nvPr/>
        </p:nvGrpSpPr>
        <p:grpSpPr>
          <a:xfrm>
            <a:off x="4788024" y="620688"/>
            <a:ext cx="4104589" cy="2376264"/>
            <a:chOff x="5004048" y="1196752"/>
            <a:chExt cx="4104589" cy="2376264"/>
          </a:xfrm>
        </p:grpSpPr>
        <p:pic>
          <p:nvPicPr>
            <p:cNvPr id="3077" name="Picture 5" descr="C:\my_research\face_recognition\face_dataset_CMU\102_013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1628800"/>
              <a:ext cx="2592421" cy="1944216"/>
            </a:xfrm>
            <a:prstGeom prst="rect">
              <a:avLst/>
            </a:prstGeom>
            <a:noFill/>
          </p:spPr>
        </p:pic>
        <p:pic>
          <p:nvPicPr>
            <p:cNvPr id="3078" name="Picture 6" descr="C:\my_research\face_recognition\face_dataset_CMU\102_013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1628800"/>
              <a:ext cx="1440160" cy="1920312"/>
            </a:xfrm>
            <a:prstGeom prst="rect">
              <a:avLst/>
            </a:prstGeom>
            <a:noFill/>
          </p:spPr>
        </p:pic>
        <p:sp>
          <p:nvSpPr>
            <p:cNvPr id="59" name="椭圆 58"/>
            <p:cNvSpPr/>
            <p:nvPr/>
          </p:nvSpPr>
          <p:spPr>
            <a:xfrm>
              <a:off x="5508104" y="1484784"/>
              <a:ext cx="504056" cy="720080"/>
            </a:xfrm>
            <a:prstGeom prst="ellips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596336" y="1916832"/>
              <a:ext cx="432048" cy="504056"/>
            </a:xfrm>
            <a:prstGeom prst="ellipse">
              <a:avLst/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12160" y="1196752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People Co-occurrence</a:t>
              </a:r>
              <a:endParaRPr lang="zh-CN" altLang="en-US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07504" y="3284984"/>
            <a:ext cx="1368152" cy="1368152"/>
            <a:chOff x="179512" y="3429000"/>
            <a:chExt cx="1368152" cy="13681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9552" y="3573016"/>
              <a:ext cx="35902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 descr="C:\my_research\face_recognition\labeled_face_dataset\label_CMU_data\F_child_a\ca4\100_245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528" y="4149080"/>
              <a:ext cx="360012" cy="432048"/>
            </a:xfrm>
            <a:prstGeom prst="rect">
              <a:avLst/>
            </a:prstGeom>
            <a:noFill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99592" y="4077072"/>
              <a:ext cx="360040" cy="43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云形 99"/>
            <p:cNvSpPr/>
            <p:nvPr/>
          </p:nvSpPr>
          <p:spPr>
            <a:xfrm>
              <a:off x="179512" y="3429000"/>
              <a:ext cx="1368152" cy="1368152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987824" y="3212976"/>
            <a:ext cx="1080120" cy="1368152"/>
            <a:chOff x="2843808" y="3501008"/>
            <a:chExt cx="1080120" cy="13681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5856" y="3645024"/>
              <a:ext cx="360040" cy="48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824" y="4149080"/>
              <a:ext cx="29239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云形 101"/>
            <p:cNvSpPr/>
            <p:nvPr/>
          </p:nvSpPr>
          <p:spPr>
            <a:xfrm>
              <a:off x="2843808" y="3501008"/>
              <a:ext cx="1080120" cy="1368152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5" name="直接箭头连接符 104"/>
          <p:cNvCxnSpPr>
            <a:stCxn id="4098" idx="0"/>
            <a:endCxn id="56" idx="3"/>
          </p:cNvCxnSpPr>
          <p:nvPr/>
        </p:nvCxnSpPr>
        <p:spPr>
          <a:xfrm flipV="1">
            <a:off x="647057" y="2008121"/>
            <a:ext cx="942788" cy="14208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>
            <a:stCxn id="4099" idx="0"/>
            <a:endCxn id="58" idx="4"/>
          </p:cNvCxnSpPr>
          <p:nvPr/>
        </p:nvCxnSpPr>
        <p:spPr>
          <a:xfrm flipH="1" flipV="1">
            <a:off x="2987824" y="1988840"/>
            <a:ext cx="612068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左右箭头 107"/>
          <p:cNvSpPr/>
          <p:nvPr/>
        </p:nvSpPr>
        <p:spPr>
          <a:xfrm>
            <a:off x="1619672" y="3717032"/>
            <a:ext cx="1224136" cy="216024"/>
          </a:xfrm>
          <a:prstGeom prst="left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1960366" y="3959914"/>
            <a:ext cx="811434" cy="40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Diff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88358" y="3491716"/>
            <a:ext cx="81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Same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107" name="Picture 11" descr="C:\my_research\face_recognition\labeled_face_dataset\label_CMU_data\F_women\wd2\102_01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005064"/>
            <a:ext cx="418968" cy="504056"/>
          </a:xfrm>
          <a:prstGeom prst="rect">
            <a:avLst/>
          </a:prstGeom>
          <a:noFill/>
        </p:spPr>
      </p:pic>
      <p:pic>
        <p:nvPicPr>
          <p:cNvPr id="4108" name="Picture 12" descr="C:\my_research\face_recognition\labeled_face_dataset\label_CMU_data\F_women\wd2\102_013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3429000"/>
            <a:ext cx="432048" cy="519327"/>
          </a:xfrm>
          <a:prstGeom prst="rect">
            <a:avLst/>
          </a:prstGeom>
          <a:noFill/>
        </p:spPr>
      </p:pic>
      <p:pic>
        <p:nvPicPr>
          <p:cNvPr id="4109" name="Picture 13" descr="C:\my_research\face_recognition\labeled_face_dataset\label_CMU_data\F_mother\moth1\102_01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8384" y="4005064"/>
            <a:ext cx="360122" cy="432048"/>
          </a:xfrm>
          <a:prstGeom prst="rect">
            <a:avLst/>
          </a:prstGeom>
          <a:noFill/>
        </p:spPr>
      </p:pic>
      <p:pic>
        <p:nvPicPr>
          <p:cNvPr id="4110" name="Picture 14" descr="C:\my_research\face_recognition\labeled_face_dataset\label_CMU_data\F_mother\moth1\102_013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4368" y="3501008"/>
            <a:ext cx="360040" cy="433052"/>
          </a:xfrm>
          <a:prstGeom prst="rect">
            <a:avLst/>
          </a:prstGeom>
          <a:noFill/>
        </p:spPr>
      </p:pic>
      <p:sp>
        <p:nvSpPr>
          <p:cNvPr id="118" name="云形 117"/>
          <p:cNvSpPr/>
          <p:nvPr/>
        </p:nvSpPr>
        <p:spPr>
          <a:xfrm>
            <a:off x="4788024" y="3212976"/>
            <a:ext cx="1296144" cy="1512168"/>
          </a:xfrm>
          <a:prstGeom prst="cloud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云形 118"/>
          <p:cNvSpPr/>
          <p:nvPr/>
        </p:nvSpPr>
        <p:spPr>
          <a:xfrm>
            <a:off x="7668344" y="3356992"/>
            <a:ext cx="1008112" cy="1296144"/>
          </a:xfrm>
          <a:prstGeom prst="cloud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箭头连接符 120"/>
          <p:cNvCxnSpPr>
            <a:stCxn id="4108" idx="0"/>
            <a:endCxn id="59" idx="4"/>
          </p:cNvCxnSpPr>
          <p:nvPr/>
        </p:nvCxnSpPr>
        <p:spPr>
          <a:xfrm flipH="1" flipV="1">
            <a:off x="5544108" y="1628800"/>
            <a:ext cx="36004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/>
          <p:cNvCxnSpPr>
            <a:stCxn id="4110" idx="0"/>
            <a:endCxn id="60" idx="4"/>
          </p:cNvCxnSpPr>
          <p:nvPr/>
        </p:nvCxnSpPr>
        <p:spPr>
          <a:xfrm flipH="1" flipV="1">
            <a:off x="7596336" y="1844824"/>
            <a:ext cx="468052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组合 137"/>
          <p:cNvGrpSpPr/>
          <p:nvPr/>
        </p:nvGrpSpPr>
        <p:grpSpPr>
          <a:xfrm>
            <a:off x="5724128" y="4437112"/>
            <a:ext cx="2232248" cy="1726451"/>
            <a:chOff x="5724128" y="4365104"/>
            <a:chExt cx="2232248" cy="1726451"/>
          </a:xfrm>
        </p:grpSpPr>
        <p:cxnSp>
          <p:nvCxnSpPr>
            <p:cNvPr id="127" name="直接箭头连接符 126"/>
            <p:cNvCxnSpPr/>
            <p:nvPr/>
          </p:nvCxnSpPr>
          <p:spPr>
            <a:xfrm>
              <a:off x="5724128" y="4365104"/>
              <a:ext cx="72008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 flipH="1">
              <a:off x="7164288" y="4365104"/>
              <a:ext cx="72008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矩形 135"/>
            <p:cNvSpPr/>
            <p:nvPr/>
          </p:nvSpPr>
          <p:spPr>
            <a:xfrm>
              <a:off x="5940152" y="5445224"/>
              <a:ext cx="1872208" cy="57606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940152" y="544522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Different Attributes</a:t>
              </a:r>
            </a:p>
            <a:p>
              <a:r>
                <a:rPr lang="en-US" altLang="zh-CN" dirty="0" smtClean="0"/>
                <a:t>Different Clothing</a:t>
              </a:r>
              <a:endParaRPr lang="zh-CN" altLang="en-US" dirty="0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007604" y="4293096"/>
            <a:ext cx="2270435" cy="2218783"/>
            <a:chOff x="1007604" y="4293096"/>
            <a:chExt cx="2270435" cy="2218783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007604" y="4293096"/>
              <a:ext cx="2270435" cy="2218783"/>
              <a:chOff x="1007604" y="4293096"/>
              <a:chExt cx="2270435" cy="2218783"/>
            </a:xfrm>
          </p:grpSpPr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115616" y="5085184"/>
                <a:ext cx="2149996" cy="1426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2" name="直接箭头连接符 111"/>
              <p:cNvCxnSpPr>
                <a:stCxn id="4105" idx="2"/>
              </p:cNvCxnSpPr>
              <p:nvPr/>
            </p:nvCxnSpPr>
            <p:spPr>
              <a:xfrm>
                <a:off x="1007604" y="4365745"/>
                <a:ext cx="540060" cy="10074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箭头连接符 113"/>
              <p:cNvCxnSpPr>
                <a:stCxn id="4106" idx="2"/>
              </p:cNvCxnSpPr>
              <p:nvPr/>
            </p:nvCxnSpPr>
            <p:spPr>
              <a:xfrm flipH="1">
                <a:off x="2771800" y="4293096"/>
                <a:ext cx="506239" cy="9361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1547664" y="5301208"/>
                <a:ext cx="288032" cy="360040"/>
              </a:xfrm>
              <a:prstGeom prst="ellips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2483768" y="5229200"/>
                <a:ext cx="288032" cy="360040"/>
              </a:xfrm>
              <a:prstGeom prst="ellipse">
                <a:avLst/>
              </a:prstGeom>
              <a:ln w="1905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187624" y="45811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Co-occurred People</a:t>
              </a:r>
              <a:endParaRPr lang="zh-CN" altLang="en-US" dirty="0"/>
            </a:p>
          </p:txBody>
        </p:sp>
      </p:grpSp>
      <p:sp>
        <p:nvSpPr>
          <p:cNvPr id="54" name="左右箭头 53"/>
          <p:cNvSpPr/>
          <p:nvPr/>
        </p:nvSpPr>
        <p:spPr>
          <a:xfrm>
            <a:off x="6228184" y="3717032"/>
            <a:ext cx="1224136" cy="216024"/>
          </a:xfrm>
          <a:prstGeom prst="left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568878" y="3959914"/>
            <a:ext cx="811434" cy="405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Diff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96870" y="3491716"/>
            <a:ext cx="81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Same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Integration is Required</a:t>
            </a:r>
            <a:endParaRPr lang="zh-CN" altLang="en-US" b="1" dirty="0"/>
          </a:p>
        </p:txBody>
      </p:sp>
      <p:grpSp>
        <p:nvGrpSpPr>
          <p:cNvPr id="20" name="组合 64"/>
          <p:cNvGrpSpPr/>
          <p:nvPr/>
        </p:nvGrpSpPr>
        <p:grpSpPr>
          <a:xfrm>
            <a:off x="6660232" y="1052736"/>
            <a:ext cx="1584176" cy="1656184"/>
            <a:chOff x="5652120" y="1412776"/>
            <a:chExt cx="1584176" cy="1656184"/>
          </a:xfrm>
        </p:grpSpPr>
        <p:sp>
          <p:nvSpPr>
            <p:cNvPr id="66" name="矩形 65"/>
            <p:cNvSpPr/>
            <p:nvPr/>
          </p:nvSpPr>
          <p:spPr>
            <a:xfrm>
              <a:off x="6012160" y="1412776"/>
              <a:ext cx="1224136" cy="432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Aggregation?</a:t>
              </a:r>
              <a:endParaRPr lang="zh-CN" altLang="en-US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940152" y="2636912"/>
              <a:ext cx="1224136" cy="432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Set a rule?</a:t>
              </a:r>
              <a:endParaRPr lang="zh-CN" altLang="en-US" dirty="0"/>
            </a:p>
          </p:txBody>
        </p:sp>
        <p:sp>
          <p:nvSpPr>
            <p:cNvPr id="68" name="左大括号 67"/>
            <p:cNvSpPr/>
            <p:nvPr/>
          </p:nvSpPr>
          <p:spPr>
            <a:xfrm>
              <a:off x="5652120" y="1628800"/>
              <a:ext cx="216024" cy="1296144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97"/>
          <p:cNvGrpSpPr/>
          <p:nvPr/>
        </p:nvGrpSpPr>
        <p:grpSpPr>
          <a:xfrm>
            <a:off x="1403648" y="620688"/>
            <a:ext cx="5112568" cy="2592288"/>
            <a:chOff x="395536" y="3861048"/>
            <a:chExt cx="5112568" cy="2592288"/>
          </a:xfrm>
        </p:grpSpPr>
        <p:grpSp>
          <p:nvGrpSpPr>
            <p:cNvPr id="27" name="组合 49"/>
            <p:cNvGrpSpPr/>
            <p:nvPr/>
          </p:nvGrpSpPr>
          <p:grpSpPr>
            <a:xfrm>
              <a:off x="395536" y="3861048"/>
              <a:ext cx="5112568" cy="2520280"/>
              <a:chOff x="467544" y="764704"/>
              <a:chExt cx="5112568" cy="2520280"/>
            </a:xfrm>
          </p:grpSpPr>
          <p:sp>
            <p:nvSpPr>
              <p:cNvPr id="4" name="左大括号 3"/>
              <p:cNvSpPr/>
              <p:nvPr/>
            </p:nvSpPr>
            <p:spPr>
              <a:xfrm>
                <a:off x="467544" y="1700808"/>
                <a:ext cx="216024" cy="1152128"/>
              </a:xfrm>
              <a:prstGeom prst="leftBrac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755576" y="1412776"/>
                <a:ext cx="1224136" cy="50405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Context Similarities </a:t>
                </a:r>
                <a:endParaRPr lang="zh-CN" altLang="en-US" dirty="0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755576" y="2636912"/>
                <a:ext cx="1224136" cy="50405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Context Constraints </a:t>
                </a:r>
                <a:endParaRPr lang="zh-CN" altLang="en-US" dirty="0"/>
              </a:p>
            </p:txBody>
          </p:sp>
          <p:sp>
            <p:nvSpPr>
              <p:cNvPr id="7" name="左大括号 6"/>
              <p:cNvSpPr/>
              <p:nvPr/>
            </p:nvSpPr>
            <p:spPr>
              <a:xfrm>
                <a:off x="2051720" y="980728"/>
                <a:ext cx="216024" cy="1296144"/>
              </a:xfrm>
              <a:prstGeom prst="leftBrac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11760" y="764704"/>
                <a:ext cx="1296144" cy="39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11760" y="1124744"/>
                <a:ext cx="1296144" cy="457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1760" y="1556792"/>
                <a:ext cx="1296144" cy="435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5756" y="1988840"/>
                <a:ext cx="1332148" cy="421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左大括号 11"/>
              <p:cNvSpPr/>
              <p:nvPr/>
            </p:nvSpPr>
            <p:spPr>
              <a:xfrm>
                <a:off x="2051720" y="2564904"/>
                <a:ext cx="288032" cy="720080"/>
              </a:xfrm>
              <a:prstGeom prst="leftBrac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29762" y="2420888"/>
                <a:ext cx="1224136" cy="272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393758" y="2780928"/>
                <a:ext cx="1296144" cy="278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右中括号 14"/>
              <p:cNvSpPr/>
              <p:nvPr/>
            </p:nvSpPr>
            <p:spPr>
              <a:xfrm>
                <a:off x="3707904" y="908720"/>
                <a:ext cx="216024" cy="2232248"/>
              </a:xfrm>
              <a:prstGeom prst="rightBracket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右箭头 15"/>
              <p:cNvSpPr/>
              <p:nvPr/>
            </p:nvSpPr>
            <p:spPr>
              <a:xfrm>
                <a:off x="4067944" y="1916832"/>
                <a:ext cx="288032" cy="216024"/>
              </a:xfrm>
              <a:prstGeom prst="right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427984" y="1772816"/>
                <a:ext cx="1152128" cy="50405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Integrate </a:t>
                </a:r>
                <a:r>
                  <a:rPr lang="en-US" altLang="zh-CN" sz="2800" dirty="0" smtClean="0"/>
                  <a:t>?</a:t>
                </a:r>
                <a:endParaRPr lang="zh-CN" altLang="en-US" sz="2800" dirty="0"/>
              </a:p>
            </p:txBody>
          </p: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93758" y="836712"/>
                <a:ext cx="1296144" cy="39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93758" y="1196752"/>
                <a:ext cx="1296144" cy="457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93758" y="1556792"/>
                <a:ext cx="1296144" cy="435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5756" y="1988840"/>
                <a:ext cx="1332148" cy="421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26885" y="6177111"/>
              <a:ext cx="1285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" name="圆角矩形 95"/>
          <p:cNvSpPr/>
          <p:nvPr/>
        </p:nvSpPr>
        <p:spPr>
          <a:xfrm>
            <a:off x="107504" y="1916832"/>
            <a:ext cx="122413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Context Features </a:t>
            </a:r>
            <a:endParaRPr lang="zh-CN" altLang="en-US" dirty="0"/>
          </a:p>
        </p:txBody>
      </p:sp>
      <p:grpSp>
        <p:nvGrpSpPr>
          <p:cNvPr id="21" name="组合 72"/>
          <p:cNvGrpSpPr/>
          <p:nvPr/>
        </p:nvGrpSpPr>
        <p:grpSpPr>
          <a:xfrm>
            <a:off x="4932041" y="4077072"/>
            <a:ext cx="2520279" cy="1465552"/>
            <a:chOff x="4514464" y="2934559"/>
            <a:chExt cx="2957185" cy="1993190"/>
          </a:xfrm>
        </p:grpSpPr>
        <p:sp>
          <p:nvSpPr>
            <p:cNvPr id="74" name="Rectangle 21"/>
            <p:cNvSpPr/>
            <p:nvPr/>
          </p:nvSpPr>
          <p:spPr>
            <a:xfrm>
              <a:off x="5397779" y="2934559"/>
              <a:ext cx="1497795" cy="38405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4"/>
            <p:cNvSpPr/>
            <p:nvPr/>
          </p:nvSpPr>
          <p:spPr>
            <a:xfrm>
              <a:off x="4514464" y="3741064"/>
              <a:ext cx="1613010" cy="38405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35"/>
            <p:cNvCxnSpPr>
              <a:stCxn id="74" idx="2"/>
              <a:endCxn id="75" idx="0"/>
            </p:cNvCxnSpPr>
            <p:nvPr/>
          </p:nvCxnSpPr>
          <p:spPr>
            <a:xfrm flipH="1">
              <a:off x="5320969" y="3318609"/>
              <a:ext cx="825708" cy="4224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8"/>
            <p:cNvGrpSpPr/>
            <p:nvPr/>
          </p:nvGrpSpPr>
          <p:grpSpPr>
            <a:xfrm>
              <a:off x="6665144" y="3741064"/>
              <a:ext cx="806505" cy="384050"/>
              <a:chOff x="6530655" y="3236975"/>
              <a:chExt cx="806505" cy="384050"/>
            </a:xfrm>
          </p:grpSpPr>
          <p:sp>
            <p:nvSpPr>
              <p:cNvPr id="89" name="Oval 36"/>
              <p:cNvSpPr/>
              <p:nvPr/>
            </p:nvSpPr>
            <p:spPr>
              <a:xfrm>
                <a:off x="6530655" y="3236975"/>
                <a:ext cx="806505" cy="384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TextBox 8"/>
              <p:cNvSpPr txBox="1"/>
              <p:nvPr/>
            </p:nvSpPr>
            <p:spPr>
              <a:xfrm>
                <a:off x="6569060" y="3236975"/>
                <a:ext cx="768100" cy="376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Merge</a:t>
                </a:r>
                <a:endParaRPr lang="en-US" sz="1200" b="1" dirty="0"/>
              </a:p>
            </p:txBody>
          </p:sp>
        </p:grpSp>
        <p:grpSp>
          <p:nvGrpSpPr>
            <p:cNvPr id="23" name="Group 43"/>
            <p:cNvGrpSpPr/>
            <p:nvPr/>
          </p:nvGrpSpPr>
          <p:grpSpPr>
            <a:xfrm>
              <a:off x="5474589" y="4509164"/>
              <a:ext cx="806505" cy="384050"/>
              <a:chOff x="6530655" y="3236975"/>
              <a:chExt cx="806505" cy="384050"/>
            </a:xfrm>
          </p:grpSpPr>
          <p:sp>
            <p:nvSpPr>
              <p:cNvPr id="87" name="Oval 44"/>
              <p:cNvSpPr/>
              <p:nvPr/>
            </p:nvSpPr>
            <p:spPr>
              <a:xfrm>
                <a:off x="6530655" y="3236975"/>
                <a:ext cx="806505" cy="384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569060" y="3236976"/>
                <a:ext cx="768100" cy="376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/>
                  <a:t>Merge</a:t>
                </a:r>
                <a:endParaRPr lang="en-US" altLang="zh-CN" sz="1200" b="1" dirty="0"/>
              </a:p>
            </p:txBody>
          </p:sp>
        </p:grpSp>
        <p:grpSp>
          <p:nvGrpSpPr>
            <p:cNvPr id="24" name="Group 46"/>
            <p:cNvGrpSpPr/>
            <p:nvPr/>
          </p:nvGrpSpPr>
          <p:grpSpPr>
            <a:xfrm>
              <a:off x="4552869" y="4509164"/>
              <a:ext cx="806505" cy="418585"/>
              <a:chOff x="6530655" y="3236975"/>
              <a:chExt cx="806505" cy="418585"/>
            </a:xfrm>
          </p:grpSpPr>
          <p:sp>
            <p:nvSpPr>
              <p:cNvPr id="85" name="Oval 47"/>
              <p:cNvSpPr/>
              <p:nvPr/>
            </p:nvSpPr>
            <p:spPr>
              <a:xfrm>
                <a:off x="6530655" y="3236975"/>
                <a:ext cx="806505" cy="384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569060" y="3236975"/>
                <a:ext cx="768100" cy="4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 </a:t>
                </a:r>
                <a:r>
                  <a:rPr lang="en-US" sz="1400" b="1" dirty="0" smtClean="0"/>
                  <a:t>Not</a:t>
                </a:r>
                <a:endParaRPr lang="en-US" sz="1400" b="1" dirty="0"/>
              </a:p>
            </p:txBody>
          </p:sp>
        </p:grpSp>
        <p:cxnSp>
          <p:nvCxnSpPr>
            <p:cNvPr id="80" name="Straight Arrow Connector 70"/>
            <p:cNvCxnSpPr>
              <a:stCxn id="75" idx="2"/>
              <a:endCxn id="86" idx="0"/>
            </p:cNvCxnSpPr>
            <p:nvPr/>
          </p:nvCxnSpPr>
          <p:spPr>
            <a:xfrm flipH="1">
              <a:off x="4975324" y="4125114"/>
              <a:ext cx="345645" cy="3840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72"/>
            <p:cNvCxnSpPr>
              <a:stCxn id="75" idx="2"/>
              <a:endCxn id="88" idx="0"/>
            </p:cNvCxnSpPr>
            <p:nvPr/>
          </p:nvCxnSpPr>
          <p:spPr>
            <a:xfrm>
              <a:off x="5320969" y="4125114"/>
              <a:ext cx="576074" cy="3840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74"/>
            <p:cNvCxnSpPr>
              <a:stCxn id="74" idx="2"/>
            </p:cNvCxnSpPr>
            <p:nvPr/>
          </p:nvCxnSpPr>
          <p:spPr>
            <a:xfrm>
              <a:off x="6146677" y="3318609"/>
              <a:ext cx="940922" cy="4224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20234" y="3011369"/>
              <a:ext cx="752475" cy="304800"/>
            </a:xfrm>
            <a:prstGeom prst="rect">
              <a:avLst/>
            </a:prstGeom>
            <a:noFill/>
          </p:spPr>
        </p:pic>
        <p:pic>
          <p:nvPicPr>
            <p:cNvPr id="84" name="Picture 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4179" y="3779469"/>
              <a:ext cx="1209675" cy="323850"/>
            </a:xfrm>
            <a:prstGeom prst="rect">
              <a:avLst/>
            </a:prstGeom>
            <a:noFill/>
          </p:spPr>
        </p:pic>
      </p:grpSp>
      <p:grpSp>
        <p:nvGrpSpPr>
          <p:cNvPr id="104" name="组合 103"/>
          <p:cNvGrpSpPr/>
          <p:nvPr/>
        </p:nvGrpSpPr>
        <p:grpSpPr>
          <a:xfrm>
            <a:off x="1763688" y="3212976"/>
            <a:ext cx="7308304" cy="406411"/>
            <a:chOff x="1835696" y="3212976"/>
            <a:chExt cx="7308304" cy="406411"/>
          </a:xfrm>
        </p:grpSpPr>
        <p:grpSp>
          <p:nvGrpSpPr>
            <p:cNvPr id="25" name="组合 95"/>
            <p:cNvGrpSpPr/>
            <p:nvPr/>
          </p:nvGrpSpPr>
          <p:grpSpPr>
            <a:xfrm>
              <a:off x="1835696" y="3212976"/>
              <a:ext cx="7308304" cy="406411"/>
              <a:chOff x="3275856" y="3573016"/>
              <a:chExt cx="7308304" cy="406411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275856" y="3573016"/>
                <a:ext cx="73083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Y=a                  +b                +c                 +d                +e                 +…</a:t>
                </a:r>
                <a:endParaRPr lang="zh-CN" altLang="en-US" sz="2000" dirty="0"/>
              </a:p>
            </p:txBody>
          </p:sp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79913" y="3628884"/>
                <a:ext cx="1008112" cy="304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76056" y="3645024"/>
                <a:ext cx="947474" cy="334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00192" y="3645024"/>
                <a:ext cx="947474" cy="318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24328" y="3637083"/>
                <a:ext cx="936104" cy="295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2299" y="3284984"/>
              <a:ext cx="972109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6" name="组合 105"/>
          <p:cNvGrpSpPr/>
          <p:nvPr/>
        </p:nvGrpSpPr>
        <p:grpSpPr>
          <a:xfrm>
            <a:off x="395536" y="3645024"/>
            <a:ext cx="8208912" cy="2664296"/>
            <a:chOff x="395536" y="3645024"/>
            <a:chExt cx="8208912" cy="2664296"/>
          </a:xfrm>
        </p:grpSpPr>
        <p:pic>
          <p:nvPicPr>
            <p:cNvPr id="20482" name="Picture 2" descr="https://encrypted-tbn3.gstatic.com/images?q=tbn:ANd9GcQFFkEBxVonbNytvOx0S3_awclXw81voIbmzK4p7azs5lbXxhnk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87742" y="4293096"/>
              <a:ext cx="2540442" cy="2016224"/>
            </a:xfrm>
            <a:prstGeom prst="rect">
              <a:avLst/>
            </a:prstGeom>
            <a:noFill/>
          </p:spPr>
        </p:pic>
        <p:sp>
          <p:nvSpPr>
            <p:cNvPr id="105" name="TextBox 104"/>
            <p:cNvSpPr txBox="1"/>
            <p:nvPr/>
          </p:nvSpPr>
          <p:spPr>
            <a:xfrm>
              <a:off x="395536" y="3645024"/>
              <a:ext cx="8208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The importance of  features differ with different dataset! 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5123" name="Picture 3" descr="C:\my_research\face_recognition\face_dataset_CMU\100_238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6970" y="4293096"/>
              <a:ext cx="3026918" cy="2016224"/>
            </a:xfrm>
            <a:prstGeom prst="rect">
              <a:avLst/>
            </a:prstGeom>
            <a:noFill/>
          </p:spPr>
        </p:pic>
      </p:grpSp>
      <p:grpSp>
        <p:nvGrpSpPr>
          <p:cNvPr id="109" name="组合 108"/>
          <p:cNvGrpSpPr/>
          <p:nvPr/>
        </p:nvGrpSpPr>
        <p:grpSpPr>
          <a:xfrm>
            <a:off x="6372200" y="4365104"/>
            <a:ext cx="2448272" cy="1728192"/>
            <a:chOff x="6372200" y="4365104"/>
            <a:chExt cx="2448272" cy="1728192"/>
          </a:xfrm>
        </p:grpSpPr>
        <p:sp>
          <p:nvSpPr>
            <p:cNvPr id="107" name="TextBox 106"/>
            <p:cNvSpPr txBox="1"/>
            <p:nvPr/>
          </p:nvSpPr>
          <p:spPr>
            <a:xfrm>
              <a:off x="6732240" y="494116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Learn Rules from Each Dataset!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爆炸形 1 107"/>
            <p:cNvSpPr/>
            <p:nvPr/>
          </p:nvSpPr>
          <p:spPr>
            <a:xfrm>
              <a:off x="6372200" y="4365104"/>
              <a:ext cx="2448272" cy="1728192"/>
            </a:xfrm>
            <a:prstGeom prst="irregularSeal1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79512" y="58614"/>
            <a:ext cx="7772400" cy="562074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Learn Rules?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06"/>
          <p:cNvGrpSpPr/>
          <p:nvPr/>
        </p:nvGrpSpPr>
        <p:grpSpPr>
          <a:xfrm>
            <a:off x="501710" y="3429000"/>
            <a:ext cx="1982058" cy="2296225"/>
            <a:chOff x="309044" y="356600"/>
            <a:chExt cx="1982058" cy="2296225"/>
          </a:xfrm>
        </p:grpSpPr>
        <p:grpSp>
          <p:nvGrpSpPr>
            <p:cNvPr id="3" name="Group 84"/>
            <p:cNvGrpSpPr/>
            <p:nvPr/>
          </p:nvGrpSpPr>
          <p:grpSpPr>
            <a:xfrm>
              <a:off x="309044" y="611599"/>
              <a:ext cx="1650552" cy="2041226"/>
              <a:chOff x="914400" y="0"/>
              <a:chExt cx="3886200" cy="5867400"/>
            </a:xfrm>
          </p:grpSpPr>
          <p:pic>
            <p:nvPicPr>
              <p:cNvPr id="110" name="Picture 39" descr="C:\my_research\face_recognition\face_dataset\face_dataset_CMU_small\100_175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29000" y="533400"/>
                <a:ext cx="914400" cy="1372672"/>
              </a:xfrm>
              <a:prstGeom prst="rect">
                <a:avLst/>
              </a:prstGeom>
              <a:noFill/>
            </p:spPr>
          </p:pic>
          <p:sp>
            <p:nvSpPr>
              <p:cNvPr id="111" name="Cloud 86"/>
              <p:cNvSpPr/>
              <p:nvPr/>
            </p:nvSpPr>
            <p:spPr>
              <a:xfrm>
                <a:off x="914400" y="0"/>
                <a:ext cx="3886200" cy="5867400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2" name="Picture 2" descr="C:\my_research\face_recognition\face_dataset\face_dataset_CMU_small\100_174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9800" y="3352800"/>
                <a:ext cx="1273353" cy="848240"/>
              </a:xfrm>
              <a:prstGeom prst="rect">
                <a:avLst/>
              </a:prstGeom>
              <a:noFill/>
            </p:spPr>
          </p:pic>
          <p:pic>
            <p:nvPicPr>
              <p:cNvPr id="113" name="Picture 4" descr="C:\my_research\face_recognition\face_dataset\face_dataset_CMU_small\100_172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8400" y="1295400"/>
                <a:ext cx="1258281" cy="838200"/>
              </a:xfrm>
              <a:prstGeom prst="rect">
                <a:avLst/>
              </a:prstGeom>
              <a:noFill/>
            </p:spPr>
          </p:pic>
          <p:pic>
            <p:nvPicPr>
              <p:cNvPr id="114" name="Picture 45" descr="C:\my_research\face_recognition\face_dataset\face_dataset_CMU_small\102_013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00200" y="762000"/>
                <a:ext cx="1117600" cy="838200"/>
              </a:xfrm>
              <a:prstGeom prst="rect">
                <a:avLst/>
              </a:prstGeom>
              <a:noFill/>
            </p:spPr>
          </p:pic>
          <p:pic>
            <p:nvPicPr>
              <p:cNvPr id="115" name="Picture 46" descr="C:\my_research\face_recognition\face_dataset\face_dataset_CMU_small\102_013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76400" y="1752600"/>
                <a:ext cx="1143000" cy="857250"/>
              </a:xfrm>
              <a:prstGeom prst="rect">
                <a:avLst/>
              </a:prstGeom>
              <a:noFill/>
            </p:spPr>
          </p:pic>
          <p:pic>
            <p:nvPicPr>
              <p:cNvPr id="116" name="Picture 5" descr="C:\my_research\face_recognition\face_dataset\face_dataset_CMU_small\100_176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5400" y="3886200"/>
                <a:ext cx="1295400" cy="862927"/>
              </a:xfrm>
              <a:prstGeom prst="rect">
                <a:avLst/>
              </a:prstGeom>
              <a:noFill/>
            </p:spPr>
          </p:pic>
          <p:pic>
            <p:nvPicPr>
              <p:cNvPr id="117" name="Picture 47" descr="C:\my_research\face_recognition\face_dataset\face_dataset_CMU_small\100_267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1295400" cy="862926"/>
              </a:xfrm>
              <a:prstGeom prst="rect">
                <a:avLst/>
              </a:prstGeom>
              <a:noFill/>
            </p:spPr>
          </p:pic>
          <p:pic>
            <p:nvPicPr>
              <p:cNvPr id="118" name="Picture 7" descr="C:\my_research\face_recognition\face_dataset\face_dataset_CMU_small\100_1884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90800" y="2209800"/>
                <a:ext cx="1295399" cy="862926"/>
              </a:xfrm>
              <a:prstGeom prst="rect">
                <a:avLst/>
              </a:prstGeom>
              <a:noFill/>
            </p:spPr>
          </p:pic>
          <p:pic>
            <p:nvPicPr>
              <p:cNvPr id="119" name="Picture 3" descr="C:\my_research\face_recognition\face_dataset\face_dataset_CMU_small\100_1736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00200" y="2667000"/>
                <a:ext cx="1295400" cy="862926"/>
              </a:xfrm>
              <a:prstGeom prst="rect">
                <a:avLst/>
              </a:prstGeom>
              <a:noFill/>
            </p:spPr>
          </p:pic>
          <p:pic>
            <p:nvPicPr>
              <p:cNvPr id="120" name="Picture 42" descr="C:\my_research\face_recognition\face_dataset\face_dataset_CMU_small\100_2051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276600" y="2743200"/>
                <a:ext cx="1295400" cy="862927"/>
              </a:xfrm>
              <a:prstGeom prst="rect">
                <a:avLst/>
              </a:prstGeom>
              <a:noFill/>
            </p:spPr>
          </p:pic>
          <p:pic>
            <p:nvPicPr>
              <p:cNvPr id="121" name="Picture 38" descr="C:\my_research\face_recognition\face_dataset\face_dataset_CMU_small\100_1753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33600" y="4419600"/>
                <a:ext cx="1219200" cy="812166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385855" y="356600"/>
              <a:ext cx="1905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Photo Collection</a:t>
              </a:r>
              <a:endParaRPr lang="en-US" sz="1600" b="1" dirty="0"/>
            </a:p>
          </p:txBody>
        </p:sp>
      </p:grpSp>
      <p:grpSp>
        <p:nvGrpSpPr>
          <p:cNvPr id="18" name="组合 230"/>
          <p:cNvGrpSpPr/>
          <p:nvPr/>
        </p:nvGrpSpPr>
        <p:grpSpPr>
          <a:xfrm>
            <a:off x="1475656" y="2492896"/>
            <a:ext cx="2736304" cy="504056"/>
            <a:chOff x="4139952" y="5013176"/>
            <a:chExt cx="2736304" cy="504056"/>
          </a:xfrm>
        </p:grpSpPr>
        <p:sp>
          <p:nvSpPr>
            <p:cNvPr id="232" name="圆角矩形 231"/>
            <p:cNvSpPr/>
            <p:nvPr/>
          </p:nvSpPr>
          <p:spPr>
            <a:xfrm>
              <a:off x="4139952" y="5013176"/>
              <a:ext cx="1224136" cy="5040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Split Initial</a:t>
              </a:r>
            </a:p>
            <a:p>
              <a:pPr algn="ctr"/>
              <a:r>
                <a:rPr lang="en-US" altLang="zh-CN" dirty="0" smtClean="0"/>
                <a:t>clusters </a:t>
              </a:r>
              <a:endParaRPr lang="zh-CN" altLang="en-US" dirty="0"/>
            </a:p>
          </p:txBody>
        </p:sp>
        <p:sp>
          <p:nvSpPr>
            <p:cNvPr id="233" name="右箭头 232"/>
            <p:cNvSpPr/>
            <p:nvPr/>
          </p:nvSpPr>
          <p:spPr>
            <a:xfrm>
              <a:off x="5436096" y="5157192"/>
              <a:ext cx="288032" cy="216024"/>
            </a:xfrm>
            <a:prstGeom prst="right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矩形 233"/>
            <p:cNvSpPr/>
            <p:nvPr/>
          </p:nvSpPr>
          <p:spPr>
            <a:xfrm>
              <a:off x="5796136" y="5013176"/>
              <a:ext cx="1080120" cy="432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Same Pairs</a:t>
              </a:r>
              <a:endParaRPr lang="zh-CN" altLang="en-US" dirty="0"/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827584" y="692696"/>
            <a:ext cx="6336704" cy="504056"/>
            <a:chOff x="827584" y="692696"/>
            <a:chExt cx="6336704" cy="504056"/>
          </a:xfrm>
        </p:grpSpPr>
        <p:sp>
          <p:nvSpPr>
            <p:cNvPr id="208" name="矩形 207"/>
            <p:cNvSpPr/>
            <p:nvPr/>
          </p:nvSpPr>
          <p:spPr>
            <a:xfrm>
              <a:off x="827584" y="692696"/>
              <a:ext cx="1224136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Manually Label </a:t>
              </a:r>
              <a:endParaRPr lang="zh-CN" altLang="en-US" dirty="0"/>
            </a:p>
          </p:txBody>
        </p:sp>
        <p:grpSp>
          <p:nvGrpSpPr>
            <p:cNvPr id="210" name="组合 234"/>
            <p:cNvGrpSpPr/>
            <p:nvPr/>
          </p:nvGrpSpPr>
          <p:grpSpPr>
            <a:xfrm>
              <a:off x="4139952" y="692696"/>
              <a:ext cx="1368152" cy="504056"/>
              <a:chOff x="7596336" y="4437112"/>
              <a:chExt cx="1368152" cy="504056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7956376" y="4437112"/>
                <a:ext cx="1008112" cy="5040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Learning</a:t>
                </a:r>
              </a:p>
              <a:p>
                <a:pPr algn="ctr"/>
                <a:r>
                  <a:rPr lang="en-US" altLang="zh-CN" dirty="0" smtClean="0"/>
                  <a:t>Rules</a:t>
                </a:r>
                <a:endParaRPr lang="zh-CN" altLang="en-US" dirty="0"/>
              </a:p>
            </p:txBody>
          </p:sp>
          <p:sp>
            <p:nvSpPr>
              <p:cNvPr id="219" name="右箭头 218"/>
              <p:cNvSpPr/>
              <p:nvPr/>
            </p:nvSpPr>
            <p:spPr>
              <a:xfrm>
                <a:off x="7596336" y="4581128"/>
                <a:ext cx="288032" cy="216024"/>
              </a:xfrm>
              <a:prstGeom prst="right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312"/>
            <p:cNvGrpSpPr/>
            <p:nvPr/>
          </p:nvGrpSpPr>
          <p:grpSpPr>
            <a:xfrm>
              <a:off x="5724128" y="692696"/>
              <a:ext cx="1440160" cy="504056"/>
              <a:chOff x="6804248" y="5301208"/>
              <a:chExt cx="1440160" cy="504056"/>
            </a:xfrm>
          </p:grpSpPr>
          <p:sp>
            <p:nvSpPr>
              <p:cNvPr id="224" name="矩形 223"/>
              <p:cNvSpPr/>
              <p:nvPr/>
            </p:nvSpPr>
            <p:spPr>
              <a:xfrm>
                <a:off x="7236296" y="5301208"/>
                <a:ext cx="1008112" cy="5040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Apply Rules</a:t>
                </a:r>
                <a:endParaRPr lang="zh-CN" altLang="en-US" dirty="0"/>
              </a:p>
            </p:txBody>
          </p:sp>
          <p:sp>
            <p:nvSpPr>
              <p:cNvPr id="223" name="右箭头 222"/>
              <p:cNvSpPr/>
              <p:nvPr/>
            </p:nvSpPr>
            <p:spPr>
              <a:xfrm>
                <a:off x="6804248" y="5445224"/>
                <a:ext cx="288032" cy="216024"/>
              </a:xfrm>
              <a:prstGeom prst="right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5" name="矩形 234"/>
            <p:cNvSpPr/>
            <p:nvPr/>
          </p:nvSpPr>
          <p:spPr>
            <a:xfrm>
              <a:off x="2699792" y="692696"/>
              <a:ext cx="1224136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Training Dataset</a:t>
              </a:r>
              <a:endParaRPr lang="zh-CN" altLang="en-US" dirty="0"/>
            </a:p>
          </p:txBody>
        </p:sp>
        <p:sp>
          <p:nvSpPr>
            <p:cNvPr id="239" name="右箭头 238"/>
            <p:cNvSpPr/>
            <p:nvPr/>
          </p:nvSpPr>
          <p:spPr>
            <a:xfrm>
              <a:off x="2195736" y="836712"/>
              <a:ext cx="288032" cy="216024"/>
            </a:xfrm>
            <a:prstGeom prst="right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2339752" y="3140968"/>
            <a:ext cx="3584478" cy="2405151"/>
            <a:chOff x="2339752" y="1052736"/>
            <a:chExt cx="3584478" cy="2405151"/>
          </a:xfrm>
        </p:grpSpPr>
        <p:grpSp>
          <p:nvGrpSpPr>
            <p:cNvPr id="7" name="组合 163"/>
            <p:cNvGrpSpPr/>
            <p:nvPr/>
          </p:nvGrpSpPr>
          <p:grpSpPr>
            <a:xfrm>
              <a:off x="3851920" y="1052736"/>
              <a:ext cx="2072310" cy="2405151"/>
              <a:chOff x="5412151" y="0"/>
              <a:chExt cx="2174127" cy="2664926"/>
            </a:xfrm>
          </p:grpSpPr>
          <p:grpSp>
            <p:nvGrpSpPr>
              <p:cNvPr id="8" name="Group 52"/>
              <p:cNvGrpSpPr/>
              <p:nvPr/>
            </p:nvGrpSpPr>
            <p:grpSpPr>
              <a:xfrm>
                <a:off x="5438941" y="599499"/>
                <a:ext cx="2046959" cy="2065427"/>
                <a:chOff x="1697861" y="152400"/>
                <a:chExt cx="5334002" cy="6019800"/>
              </a:xfrm>
            </p:grpSpPr>
            <p:pic>
              <p:nvPicPr>
                <p:cNvPr id="168" name="Picture 8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477000" y="4953000"/>
                  <a:ext cx="381000" cy="4500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" name="Picture 17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276600" y="11430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0" name="Picture 19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971800" y="6858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1" name="Picture 21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971800" y="15240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" name="Picture 36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752601" y="3229475"/>
                  <a:ext cx="533400" cy="523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3" name="Oval 61"/>
                <p:cNvSpPr/>
                <p:nvPr/>
              </p:nvSpPr>
              <p:spPr>
                <a:xfrm>
                  <a:off x="2743200" y="381000"/>
                  <a:ext cx="1143000" cy="1905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" name="Group 62"/>
                <p:cNvGrpSpPr/>
                <p:nvPr/>
              </p:nvGrpSpPr>
              <p:grpSpPr>
                <a:xfrm>
                  <a:off x="3505200" y="4191000"/>
                  <a:ext cx="990600" cy="1828800"/>
                  <a:chOff x="6553200" y="2133600"/>
                  <a:chExt cx="990600" cy="1828800"/>
                </a:xfrm>
              </p:grpSpPr>
              <p:pic>
                <p:nvPicPr>
                  <p:cNvPr id="204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6705600" y="3124200"/>
                    <a:ext cx="391510" cy="6307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7010400" y="2819400"/>
                    <a:ext cx="381000" cy="598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6781800" y="2286000"/>
                    <a:ext cx="360218" cy="5660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7" name="Oval 148"/>
                  <p:cNvSpPr/>
                  <p:nvPr/>
                </p:nvSpPr>
                <p:spPr>
                  <a:xfrm>
                    <a:off x="6553200" y="2133600"/>
                    <a:ext cx="990600" cy="18288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64"/>
                <p:cNvGrpSpPr/>
                <p:nvPr/>
              </p:nvGrpSpPr>
              <p:grpSpPr>
                <a:xfrm>
                  <a:off x="2667000" y="2438400"/>
                  <a:ext cx="1140361" cy="1534946"/>
                  <a:chOff x="2263291" y="2339592"/>
                  <a:chExt cx="1140361" cy="1534946"/>
                </a:xfrm>
              </p:grpSpPr>
              <p:pic>
                <p:nvPicPr>
                  <p:cNvPr id="200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2819400" y="3002554"/>
                    <a:ext cx="434491" cy="5026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1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2362200" y="3200400"/>
                    <a:ext cx="463216" cy="4757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2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2590800" y="2575037"/>
                    <a:ext cx="457199" cy="5517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3" name="Oval 144"/>
                  <p:cNvSpPr/>
                  <p:nvPr/>
                </p:nvSpPr>
                <p:spPr>
                  <a:xfrm rot="1506169">
                    <a:off x="2263291" y="2339592"/>
                    <a:ext cx="1140361" cy="1534946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61"/>
                <p:cNvGrpSpPr/>
                <p:nvPr/>
              </p:nvGrpSpPr>
              <p:grpSpPr>
                <a:xfrm>
                  <a:off x="4953000" y="4267200"/>
                  <a:ext cx="1447800" cy="1828800"/>
                  <a:chOff x="3810000" y="4495800"/>
                  <a:chExt cx="1447800" cy="1828800"/>
                </a:xfrm>
              </p:grpSpPr>
              <p:pic>
                <p:nvPicPr>
                  <p:cNvPr id="195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/>
                  <a:srcRect/>
                  <a:stretch>
                    <a:fillRect/>
                  </a:stretch>
                </p:blipFill>
                <p:spPr bwMode="auto">
                  <a:xfrm>
                    <a:off x="4038600" y="5253223"/>
                    <a:ext cx="505889" cy="4755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/>
                  <a:srcRect/>
                  <a:stretch>
                    <a:fillRect/>
                  </a:stretch>
                </p:blipFill>
                <p:spPr bwMode="auto">
                  <a:xfrm>
                    <a:off x="4572000" y="5181600"/>
                    <a:ext cx="457200" cy="4528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7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4191000" y="4648200"/>
                    <a:ext cx="533400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8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4439778" y="5791200"/>
                    <a:ext cx="481897" cy="381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9" name="Oval 140"/>
                  <p:cNvSpPr/>
                  <p:nvPr/>
                </p:nvSpPr>
                <p:spPr>
                  <a:xfrm>
                    <a:off x="3810000" y="4495800"/>
                    <a:ext cx="1447800" cy="18288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Group 65"/>
                <p:cNvGrpSpPr/>
                <p:nvPr/>
              </p:nvGrpSpPr>
              <p:grpSpPr>
                <a:xfrm rot="500458">
                  <a:off x="4294200" y="514154"/>
                  <a:ext cx="893736" cy="1487988"/>
                  <a:chOff x="818274" y="4102548"/>
                  <a:chExt cx="893736" cy="1487988"/>
                </a:xfrm>
              </p:grpSpPr>
              <p:pic>
                <p:nvPicPr>
                  <p:cNvPr id="192" name="Picture 50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891540" y="4419600"/>
                    <a:ext cx="480059" cy="5333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51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1143000" y="4800600"/>
                    <a:ext cx="492815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4" name="Oval 84"/>
                  <p:cNvSpPr/>
                  <p:nvPr/>
                </p:nvSpPr>
                <p:spPr>
                  <a:xfrm rot="21099542">
                    <a:off x="818274" y="4102548"/>
                    <a:ext cx="893736" cy="1487988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63"/>
                <p:cNvGrpSpPr/>
                <p:nvPr/>
              </p:nvGrpSpPr>
              <p:grpSpPr>
                <a:xfrm>
                  <a:off x="4953000" y="2590800"/>
                  <a:ext cx="924291" cy="1380850"/>
                  <a:chOff x="4541064" y="2499134"/>
                  <a:chExt cx="924291" cy="1380850"/>
                </a:xfrm>
              </p:grpSpPr>
              <p:pic>
                <p:nvPicPr>
                  <p:cNvPr id="189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/>
                  <a:srcRect/>
                  <a:stretch>
                    <a:fillRect/>
                  </a:stretch>
                </p:blipFill>
                <p:spPr bwMode="auto">
                  <a:xfrm>
                    <a:off x="4593230" y="2717225"/>
                    <a:ext cx="457200" cy="5957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/>
                  <a:srcRect/>
                  <a:stretch>
                    <a:fillRect/>
                  </a:stretch>
                </p:blipFill>
                <p:spPr bwMode="auto">
                  <a:xfrm>
                    <a:off x="4974231" y="3098225"/>
                    <a:ext cx="484238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1" name="Oval 81"/>
                  <p:cNvSpPr/>
                  <p:nvPr/>
                </p:nvSpPr>
                <p:spPr>
                  <a:xfrm rot="19886213">
                    <a:off x="4541064" y="2499134"/>
                    <a:ext cx="924291" cy="138085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54"/>
                <p:cNvGrpSpPr/>
                <p:nvPr/>
              </p:nvGrpSpPr>
              <p:grpSpPr>
                <a:xfrm>
                  <a:off x="2362200" y="4572000"/>
                  <a:ext cx="943635" cy="1242297"/>
                  <a:chOff x="559177" y="2702561"/>
                  <a:chExt cx="943635" cy="1242297"/>
                </a:xfrm>
              </p:grpSpPr>
              <p:pic>
                <p:nvPicPr>
                  <p:cNvPr id="186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/>
                  <a:srcRect/>
                  <a:stretch>
                    <a:fillRect/>
                  </a:stretch>
                </p:blipFill>
                <p:spPr bwMode="auto">
                  <a:xfrm>
                    <a:off x="685800" y="2971800"/>
                    <a:ext cx="48711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/>
                  <a:srcRect/>
                  <a:stretch>
                    <a:fillRect/>
                  </a:stretch>
                </p:blipFill>
                <p:spPr bwMode="auto">
                  <a:xfrm>
                    <a:off x="914400" y="3352800"/>
                    <a:ext cx="493678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8" name="Oval 78"/>
                  <p:cNvSpPr/>
                  <p:nvPr/>
                </p:nvSpPr>
                <p:spPr>
                  <a:xfrm rot="20210734">
                    <a:off x="559177" y="2702561"/>
                    <a:ext cx="943635" cy="124229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66"/>
                <p:cNvGrpSpPr/>
                <p:nvPr/>
              </p:nvGrpSpPr>
              <p:grpSpPr>
                <a:xfrm rot="20599294">
                  <a:off x="5447215" y="625040"/>
                  <a:ext cx="850369" cy="1444615"/>
                  <a:chOff x="1043484" y="1161731"/>
                  <a:chExt cx="850369" cy="1444615"/>
                </a:xfrm>
              </p:grpSpPr>
              <p:pic>
                <p:nvPicPr>
                  <p:cNvPr id="183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33" cstate="print"/>
                  <a:srcRect/>
                  <a:stretch>
                    <a:fillRect/>
                  </a:stretch>
                </p:blipFill>
                <p:spPr bwMode="auto">
                  <a:xfrm>
                    <a:off x="1143000" y="1828800"/>
                    <a:ext cx="393940" cy="549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4" name="Oval 74"/>
                  <p:cNvSpPr/>
                  <p:nvPr/>
                </p:nvSpPr>
                <p:spPr>
                  <a:xfrm rot="1244867">
                    <a:off x="1043484" y="1161731"/>
                    <a:ext cx="850369" cy="144461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85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4" cstate="print"/>
                  <a:srcRect/>
                  <a:stretch>
                    <a:fillRect/>
                  </a:stretch>
                </p:blipFill>
                <p:spPr bwMode="auto">
                  <a:xfrm>
                    <a:off x="1295400" y="1371600"/>
                    <a:ext cx="457200" cy="6256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1" name="TextBox 180"/>
                <p:cNvSpPr txBox="1"/>
                <p:nvPr/>
              </p:nvSpPr>
              <p:spPr>
                <a:xfrm>
                  <a:off x="3962400" y="2819400"/>
                  <a:ext cx="990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……</a:t>
                  </a:r>
                  <a:endParaRPr lang="en-US" sz="3200" dirty="0"/>
                </a:p>
              </p:txBody>
            </p:sp>
            <p:sp>
              <p:nvSpPr>
                <p:cNvPr id="182" name="Rounded Rectangle 70"/>
                <p:cNvSpPr/>
                <p:nvPr/>
              </p:nvSpPr>
              <p:spPr>
                <a:xfrm>
                  <a:off x="1697861" y="152400"/>
                  <a:ext cx="5334002" cy="601980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7" name="TextBox 166"/>
              <p:cNvSpPr txBox="1"/>
              <p:nvPr/>
            </p:nvSpPr>
            <p:spPr>
              <a:xfrm>
                <a:off x="5412151" y="0"/>
                <a:ext cx="2174127" cy="64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Initial Clusters : High Precision, Low Recall</a:t>
                </a:r>
                <a:endParaRPr lang="en-US" sz="1600" b="1" dirty="0"/>
              </a:p>
            </p:txBody>
          </p:sp>
        </p:grpSp>
        <p:sp>
          <p:nvSpPr>
            <p:cNvPr id="244" name="燕尾形箭头 243"/>
            <p:cNvSpPr/>
            <p:nvPr/>
          </p:nvSpPr>
          <p:spPr>
            <a:xfrm>
              <a:off x="2339752" y="1988840"/>
              <a:ext cx="1512168" cy="864096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483768" y="2257127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Facial Features</a:t>
              </a:r>
              <a:endParaRPr lang="zh-CN" altLang="en-US" sz="1400" b="1" dirty="0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835696" y="4869160"/>
            <a:ext cx="4536504" cy="1656184"/>
            <a:chOff x="1835696" y="2780928"/>
            <a:chExt cx="4536504" cy="1656184"/>
          </a:xfrm>
        </p:grpSpPr>
        <p:grpSp>
          <p:nvGrpSpPr>
            <p:cNvPr id="16" name="组合 210"/>
            <p:cNvGrpSpPr/>
            <p:nvPr/>
          </p:nvGrpSpPr>
          <p:grpSpPr>
            <a:xfrm>
              <a:off x="1835696" y="2780928"/>
              <a:ext cx="2993966" cy="1492950"/>
              <a:chOff x="1936466" y="2196635"/>
              <a:chExt cx="2993966" cy="1492950"/>
            </a:xfrm>
          </p:grpSpPr>
          <p:sp>
            <p:nvSpPr>
              <p:cNvPr id="212" name="Notched Right Arrow 194"/>
              <p:cNvSpPr/>
              <p:nvPr/>
            </p:nvSpPr>
            <p:spPr>
              <a:xfrm rot="1604656">
                <a:off x="1936466" y="2550163"/>
                <a:ext cx="2844626" cy="1112427"/>
              </a:xfrm>
              <a:prstGeom prst="notchedRightArrow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cont</a:t>
                </a:r>
                <a:endParaRPr lang="en-US" dirty="0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 rot="20998065">
                <a:off x="3203310" y="3381808"/>
                <a:ext cx="168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Common Scene</a:t>
                </a:r>
                <a:endParaRPr lang="en-US" sz="1400" b="1" dirty="0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 rot="20899443">
                <a:off x="2622483" y="3082895"/>
                <a:ext cx="23079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People Co-occurrence</a:t>
                </a:r>
                <a:endParaRPr lang="en-US" sz="1400" b="1" dirty="0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 rot="20820181">
                <a:off x="2585120" y="2808573"/>
                <a:ext cx="16898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Human Attributes</a:t>
                </a:r>
                <a:endParaRPr lang="en-US" sz="1400" b="1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 rot="20916183">
                <a:off x="2556997" y="2565533"/>
                <a:ext cx="1009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Clothing</a:t>
                </a:r>
                <a:endParaRPr lang="en-US" sz="1400" b="1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 rot="20998065">
                <a:off x="2329965" y="2196635"/>
                <a:ext cx="883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…</a:t>
                </a:r>
                <a:endParaRPr lang="en-US" sz="2400" b="1" dirty="0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4644008" y="3645024"/>
              <a:ext cx="1728192" cy="792088"/>
              <a:chOff x="4644008" y="3645024"/>
              <a:chExt cx="1728192" cy="792088"/>
            </a:xfrm>
          </p:grpSpPr>
          <p:sp>
            <p:nvSpPr>
              <p:cNvPr id="247" name="圆角矩形 246"/>
              <p:cNvSpPr/>
              <p:nvPr/>
            </p:nvSpPr>
            <p:spPr>
              <a:xfrm>
                <a:off x="4716016" y="3645024"/>
                <a:ext cx="1584176" cy="7920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4644008" y="3717032"/>
                <a:ext cx="1728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Context Similarity</a:t>
                </a:r>
              </a:p>
              <a:p>
                <a:r>
                  <a:rPr lang="en-US" altLang="zh-CN" dirty="0" smtClean="0"/>
                  <a:t>   &amp;    Constraint</a:t>
                </a:r>
                <a:endParaRPr lang="zh-CN" altLang="en-US" dirty="0"/>
              </a:p>
            </p:txBody>
          </p:sp>
        </p:grpSp>
      </p:grpSp>
      <p:grpSp>
        <p:nvGrpSpPr>
          <p:cNvPr id="260" name="组合 259"/>
          <p:cNvGrpSpPr/>
          <p:nvPr/>
        </p:nvGrpSpPr>
        <p:grpSpPr>
          <a:xfrm>
            <a:off x="6516216" y="4149080"/>
            <a:ext cx="2627784" cy="1872208"/>
            <a:chOff x="6516216" y="2204864"/>
            <a:chExt cx="2627784" cy="1872208"/>
          </a:xfrm>
        </p:grpSpPr>
        <p:sp>
          <p:nvSpPr>
            <p:cNvPr id="251" name="TextBox 250"/>
            <p:cNvSpPr txBox="1"/>
            <p:nvPr/>
          </p:nvSpPr>
          <p:spPr>
            <a:xfrm>
              <a:off x="7164288" y="2492896"/>
              <a:ext cx="1979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b="1" dirty="0" smtClean="0">
                <a:solidFill>
                  <a:srgbClr val="FF0000"/>
                </a:solidFill>
              </a:endParaRP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Learn from data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Itself!</a:t>
              </a:r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6516216" y="2204864"/>
              <a:ext cx="2376264" cy="1872208"/>
              <a:chOff x="6516216" y="2060848"/>
              <a:chExt cx="2376264" cy="1872208"/>
            </a:xfrm>
          </p:grpSpPr>
          <p:sp>
            <p:nvSpPr>
              <p:cNvPr id="250" name="右弧形箭头 249"/>
              <p:cNvSpPr/>
              <p:nvPr/>
            </p:nvSpPr>
            <p:spPr>
              <a:xfrm>
                <a:off x="6516216" y="2060848"/>
                <a:ext cx="576064" cy="1872208"/>
              </a:xfrm>
              <a:prstGeom prst="curvedLeftArrow">
                <a:avLst/>
              </a:prstGeom>
              <a:noFill/>
              <a:ln>
                <a:solidFill>
                  <a:schemeClr val="tx1"/>
                </a:solidFill>
                <a:prstDash val="solid"/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矩形 251"/>
              <p:cNvSpPr/>
              <p:nvPr/>
            </p:nvSpPr>
            <p:spPr>
              <a:xfrm>
                <a:off x="7164288" y="2636912"/>
                <a:ext cx="1728192" cy="7200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9" name="组合 258"/>
          <p:cNvGrpSpPr/>
          <p:nvPr/>
        </p:nvGrpSpPr>
        <p:grpSpPr>
          <a:xfrm>
            <a:off x="4211960" y="1556792"/>
            <a:ext cx="4752528" cy="1296144"/>
            <a:chOff x="4211960" y="5085184"/>
            <a:chExt cx="4752528" cy="1296144"/>
          </a:xfrm>
        </p:grpSpPr>
        <p:grpSp>
          <p:nvGrpSpPr>
            <p:cNvPr id="19" name="组合 234"/>
            <p:cNvGrpSpPr/>
            <p:nvPr/>
          </p:nvGrpSpPr>
          <p:grpSpPr>
            <a:xfrm>
              <a:off x="4211960" y="5085184"/>
              <a:ext cx="504056" cy="1296144"/>
              <a:chOff x="7380312" y="3933056"/>
              <a:chExt cx="504056" cy="1296144"/>
            </a:xfrm>
          </p:grpSpPr>
          <p:sp>
            <p:nvSpPr>
              <p:cNvPr id="236" name="右中括号 235"/>
              <p:cNvSpPr/>
              <p:nvPr/>
            </p:nvSpPr>
            <p:spPr>
              <a:xfrm>
                <a:off x="7380312" y="3933056"/>
                <a:ext cx="144016" cy="1296144"/>
              </a:xfrm>
              <a:prstGeom prst="rightBracket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右箭头 237"/>
              <p:cNvSpPr/>
              <p:nvPr/>
            </p:nvSpPr>
            <p:spPr>
              <a:xfrm>
                <a:off x="7596336" y="4581128"/>
                <a:ext cx="288032" cy="216024"/>
              </a:xfrm>
              <a:prstGeom prst="rightArrow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0" name="矩形 239"/>
            <p:cNvSpPr/>
            <p:nvPr/>
          </p:nvSpPr>
          <p:spPr>
            <a:xfrm>
              <a:off x="7956376" y="5589240"/>
              <a:ext cx="1008112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Apply rules</a:t>
              </a:r>
              <a:endParaRPr lang="zh-CN" altLang="en-US" dirty="0"/>
            </a:p>
          </p:txBody>
        </p:sp>
        <p:sp>
          <p:nvSpPr>
            <p:cNvPr id="245" name="右箭头 244"/>
            <p:cNvSpPr/>
            <p:nvPr/>
          </p:nvSpPr>
          <p:spPr>
            <a:xfrm>
              <a:off x="7596336" y="5733256"/>
              <a:ext cx="288032" cy="216024"/>
            </a:xfrm>
            <a:prstGeom prst="right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矩形 255"/>
            <p:cNvSpPr/>
            <p:nvPr/>
          </p:nvSpPr>
          <p:spPr>
            <a:xfrm>
              <a:off x="6516216" y="5589240"/>
              <a:ext cx="1008112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Learning</a:t>
              </a:r>
            </a:p>
            <a:p>
              <a:pPr algn="ctr"/>
              <a:r>
                <a:rPr lang="en-US" altLang="zh-CN" dirty="0" smtClean="0"/>
                <a:t>Rules</a:t>
              </a:r>
              <a:endParaRPr lang="zh-CN" altLang="en-US" dirty="0"/>
            </a:p>
          </p:txBody>
        </p:sp>
        <p:sp>
          <p:nvSpPr>
            <p:cNvPr id="257" name="右箭头 256"/>
            <p:cNvSpPr/>
            <p:nvPr/>
          </p:nvSpPr>
          <p:spPr>
            <a:xfrm>
              <a:off x="6156176" y="5733256"/>
              <a:ext cx="288032" cy="216024"/>
            </a:xfrm>
            <a:prstGeom prst="right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矩形 257"/>
            <p:cNvSpPr/>
            <p:nvPr/>
          </p:nvSpPr>
          <p:spPr>
            <a:xfrm>
              <a:off x="4788024" y="5589240"/>
              <a:ext cx="1224136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Training Dataset</a:t>
              </a:r>
              <a:endParaRPr lang="zh-CN" altLang="en-US" dirty="0"/>
            </a:p>
          </p:txBody>
        </p:sp>
      </p:grpSp>
      <p:sp>
        <p:nvSpPr>
          <p:cNvPr id="261" name="矩形 260"/>
          <p:cNvSpPr/>
          <p:nvPr/>
        </p:nvSpPr>
        <p:spPr>
          <a:xfrm>
            <a:off x="144016" y="2060848"/>
            <a:ext cx="1080120" cy="5040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Automatic Label</a:t>
            </a:r>
            <a:endParaRPr lang="zh-CN" altLang="en-US" dirty="0"/>
          </a:p>
        </p:txBody>
      </p:sp>
      <p:grpSp>
        <p:nvGrpSpPr>
          <p:cNvPr id="262" name="组合 225"/>
          <p:cNvGrpSpPr/>
          <p:nvPr/>
        </p:nvGrpSpPr>
        <p:grpSpPr>
          <a:xfrm>
            <a:off x="1224136" y="1412776"/>
            <a:ext cx="2952328" cy="1512168"/>
            <a:chOff x="3851920" y="3789040"/>
            <a:chExt cx="2952328" cy="1512168"/>
          </a:xfrm>
        </p:grpSpPr>
        <p:sp>
          <p:nvSpPr>
            <p:cNvPr id="263" name="左大括号 262"/>
            <p:cNvSpPr/>
            <p:nvPr/>
          </p:nvSpPr>
          <p:spPr>
            <a:xfrm>
              <a:off x="3851920" y="4005064"/>
              <a:ext cx="216024" cy="1296144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圆角矩形 263"/>
            <p:cNvSpPr/>
            <p:nvPr/>
          </p:nvSpPr>
          <p:spPr>
            <a:xfrm>
              <a:off x="4139952" y="3789040"/>
              <a:ext cx="1224136" cy="5040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Context Constraints </a:t>
              </a:r>
              <a:endParaRPr lang="zh-CN" altLang="en-US" dirty="0"/>
            </a:p>
          </p:txBody>
        </p:sp>
        <p:sp>
          <p:nvSpPr>
            <p:cNvPr id="265" name="右箭头 264"/>
            <p:cNvSpPr/>
            <p:nvPr/>
          </p:nvSpPr>
          <p:spPr>
            <a:xfrm>
              <a:off x="5436096" y="3933056"/>
              <a:ext cx="288032" cy="216024"/>
            </a:xfrm>
            <a:prstGeom prst="rightArrow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矩形 276"/>
            <p:cNvSpPr/>
            <p:nvPr/>
          </p:nvSpPr>
          <p:spPr>
            <a:xfrm>
              <a:off x="5796136" y="3789040"/>
              <a:ext cx="1008112" cy="432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Diff Pairs</a:t>
              </a:r>
              <a:endParaRPr lang="zh-CN" altLang="en-US" dirty="0"/>
            </a:p>
          </p:txBody>
        </p:sp>
      </p:grpSp>
      <p:sp>
        <p:nvSpPr>
          <p:cNvPr id="122" name="爆炸形 1 121"/>
          <p:cNvSpPr/>
          <p:nvPr/>
        </p:nvSpPr>
        <p:spPr>
          <a:xfrm>
            <a:off x="6012160" y="2924944"/>
            <a:ext cx="2880320" cy="936104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Bootstrapping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453846" y="1086295"/>
          <a:ext cx="2073869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49"/>
                <a:gridCol w="921720"/>
              </a:tblGrid>
              <a:tr h="3343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6722680" y="4965200"/>
            <a:ext cx="1728225" cy="69129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Cost-sensitive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DTC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490780" y="4273910"/>
            <a:ext cx="254201" cy="63276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2314812" y="980728"/>
            <a:ext cx="844926" cy="895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3135856">
            <a:off x="817471" y="1933622"/>
            <a:ext cx="792105" cy="127125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744269">
            <a:off x="3366989" y="1785008"/>
            <a:ext cx="1041080" cy="12657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1716203" y="1745327"/>
            <a:ext cx="722345" cy="47941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0263" y="1339040"/>
            <a:ext cx="2264400" cy="8957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552" y="1998934"/>
            <a:ext cx="1318346" cy="109882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43594" y="1835599"/>
            <a:ext cx="1858836" cy="8957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2317" y="2313350"/>
            <a:ext cx="555947" cy="71573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070" y="1449520"/>
            <a:ext cx="298119" cy="229943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45" y="1106137"/>
            <a:ext cx="298119" cy="229943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7500" y="2239302"/>
            <a:ext cx="298119" cy="229943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751" y="2582686"/>
            <a:ext cx="298119" cy="229943"/>
          </a:xfrm>
          <a:prstGeom prst="rect">
            <a:avLst/>
          </a:prstGeom>
          <a:noFill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217" y="2033272"/>
            <a:ext cx="298119" cy="229943"/>
          </a:xfrm>
          <a:prstGeom prst="rect">
            <a:avLst/>
          </a:prstGeom>
          <a:noFill/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767" y="2582686"/>
            <a:ext cx="298119" cy="229943"/>
          </a:xfrm>
          <a:prstGeom prst="rect">
            <a:avLst/>
          </a:prstGeom>
          <a:noFill/>
        </p:spPr>
      </p:pic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65" y="2342317"/>
            <a:ext cx="298119" cy="229943"/>
          </a:xfrm>
          <a:prstGeom prst="rect">
            <a:avLst/>
          </a:prstGeom>
          <a:noFill/>
        </p:spPr>
      </p:pic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535025"/>
            <a:ext cx="847725" cy="257175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815990"/>
            <a:ext cx="847725" cy="257175"/>
          </a:xfrm>
          <a:prstGeom prst="rect">
            <a:avLst/>
          </a:prstGeom>
          <a:noFill/>
        </p:spPr>
      </p:pic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8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123230"/>
            <a:ext cx="847725" cy="257175"/>
          </a:xfrm>
          <a:prstGeom prst="rect">
            <a:avLst/>
          </a:prstGeom>
          <a:noFill/>
        </p:spPr>
      </p:pic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1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430470"/>
            <a:ext cx="847725" cy="257175"/>
          </a:xfrm>
          <a:prstGeom prst="rect">
            <a:avLst/>
          </a:prstGeom>
          <a:noFill/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699305"/>
            <a:ext cx="847725" cy="257175"/>
          </a:xfrm>
          <a:prstGeom prst="rect">
            <a:avLst/>
          </a:prstGeom>
          <a:noFill/>
        </p:spPr>
      </p:pic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044950"/>
            <a:ext cx="847725" cy="257175"/>
          </a:xfrm>
          <a:prstGeom prst="rect">
            <a:avLst/>
          </a:prstGeom>
          <a:noFill/>
        </p:spPr>
      </p:pic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8" name="Picture 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313785"/>
            <a:ext cx="847725" cy="257175"/>
          </a:xfrm>
          <a:prstGeom prst="rect">
            <a:avLst/>
          </a:prstGeom>
          <a:noFill/>
        </p:spPr>
      </p:pic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0" y="74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4" name="Picture 4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621025"/>
            <a:ext cx="847725" cy="257175"/>
          </a:xfrm>
          <a:prstGeom prst="rect">
            <a:avLst/>
          </a:prstGeom>
          <a:noFill/>
        </p:spPr>
      </p:pic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7" name="Picture 4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655" y="3928265"/>
            <a:ext cx="885825" cy="257175"/>
          </a:xfrm>
          <a:prstGeom prst="rect">
            <a:avLst/>
          </a:prstGeom>
          <a:noFill/>
        </p:spPr>
      </p:pic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7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28" name="Rectangle 64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30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31" name="Rectangle 67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63688" y="620688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Splitting</a:t>
            </a:r>
            <a:endParaRPr lang="en-US" sz="18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6953110" y="663840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Training</a:t>
            </a:r>
            <a:endParaRPr lang="en-US" sz="1800" b="1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347450" y="620688"/>
            <a:ext cx="4608600" cy="2592288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992985" y="663840"/>
            <a:ext cx="2765160" cy="5261485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6" name="Right Arrow 115"/>
          <p:cNvSpPr/>
          <p:nvPr/>
        </p:nvSpPr>
        <p:spPr bwMode="auto">
          <a:xfrm>
            <a:off x="5148075" y="1508750"/>
            <a:ext cx="729695" cy="26883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692696"/>
            <a:ext cx="247650" cy="304800"/>
          </a:xfrm>
          <a:prstGeom prst="rect">
            <a:avLst/>
          </a:prstGeom>
          <a:noFill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120" y="1676776"/>
            <a:ext cx="247650" cy="304800"/>
          </a:xfrm>
          <a:prstGeom prst="rect">
            <a:avLst/>
          </a:prstGeom>
          <a:noFill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7950" y="1484751"/>
            <a:ext cx="247650" cy="304800"/>
          </a:xfrm>
          <a:prstGeom prst="rect">
            <a:avLst/>
          </a:prstGeom>
          <a:noFill/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763688" y="1691215"/>
            <a:ext cx="92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Diff</a:t>
            </a:r>
            <a:endParaRPr lang="en-US" sz="1400" b="1" dirty="0"/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of Automatic Labeling</a:t>
            </a:r>
            <a:endParaRPr lang="en-US" b="1" dirty="0"/>
          </a:p>
        </p:txBody>
      </p:sp>
      <p:grpSp>
        <p:nvGrpSpPr>
          <p:cNvPr id="104" name="Group 61"/>
          <p:cNvGrpSpPr/>
          <p:nvPr/>
        </p:nvGrpSpPr>
        <p:grpSpPr>
          <a:xfrm>
            <a:off x="395536" y="3779748"/>
            <a:ext cx="5004047" cy="2097524"/>
            <a:chOff x="769905" y="817460"/>
            <a:chExt cx="6644065" cy="2796752"/>
          </a:xfrm>
        </p:grpSpPr>
        <p:grpSp>
          <p:nvGrpSpPr>
            <p:cNvPr id="105" name="Group 75"/>
            <p:cNvGrpSpPr/>
            <p:nvPr/>
          </p:nvGrpSpPr>
          <p:grpSpPr>
            <a:xfrm>
              <a:off x="769905" y="817460"/>
              <a:ext cx="6644065" cy="2796752"/>
              <a:chOff x="769905" y="817460"/>
              <a:chExt cx="6644065" cy="2796752"/>
            </a:xfrm>
          </p:grpSpPr>
          <p:pic>
            <p:nvPicPr>
              <p:cNvPr id="119" name="Picture 7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88685" y="858305"/>
                <a:ext cx="1409700" cy="304800"/>
              </a:xfrm>
              <a:prstGeom prst="rect">
                <a:avLst/>
              </a:prstGeom>
              <a:noFill/>
            </p:spPr>
          </p:pic>
          <p:pic>
            <p:nvPicPr>
              <p:cNvPr id="120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60460" y="1585560"/>
                <a:ext cx="1447800" cy="304800"/>
              </a:xfrm>
              <a:prstGeom prst="rect">
                <a:avLst/>
              </a:prstGeom>
              <a:noFill/>
            </p:spPr>
          </p:pic>
          <p:sp>
            <p:nvSpPr>
              <p:cNvPr id="121" name="Rectangle 19"/>
              <p:cNvSpPr/>
              <p:nvPr/>
            </p:nvSpPr>
            <p:spPr>
              <a:xfrm>
                <a:off x="3650280" y="817460"/>
                <a:ext cx="1497795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20"/>
              <p:cNvSpPr/>
              <p:nvPr/>
            </p:nvSpPr>
            <p:spPr>
              <a:xfrm>
                <a:off x="1922055" y="1547155"/>
                <a:ext cx="1497795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21"/>
              <p:cNvSpPr/>
              <p:nvPr/>
            </p:nvSpPr>
            <p:spPr>
              <a:xfrm>
                <a:off x="5340100" y="1547155"/>
                <a:ext cx="1497795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22"/>
              <p:cNvSpPr/>
              <p:nvPr/>
            </p:nvSpPr>
            <p:spPr>
              <a:xfrm>
                <a:off x="923525" y="2353660"/>
                <a:ext cx="1497795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23"/>
              <p:cNvSpPr/>
              <p:nvPr/>
            </p:nvSpPr>
            <p:spPr>
              <a:xfrm>
                <a:off x="2766965" y="2353660"/>
                <a:ext cx="1497795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24"/>
              <p:cNvSpPr/>
              <p:nvPr/>
            </p:nvSpPr>
            <p:spPr>
              <a:xfrm>
                <a:off x="4456785" y="2353660"/>
                <a:ext cx="1613010" cy="38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Arrow Connector 27"/>
              <p:cNvCxnSpPr>
                <a:stCxn id="121" idx="2"/>
                <a:endCxn id="122" idx="0"/>
              </p:cNvCxnSpPr>
              <p:nvPr/>
            </p:nvCxnSpPr>
            <p:spPr>
              <a:xfrm flipH="1">
                <a:off x="2670953" y="1201510"/>
                <a:ext cx="1728225" cy="3456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29"/>
              <p:cNvCxnSpPr>
                <a:stCxn id="121" idx="2"/>
                <a:endCxn id="123" idx="0"/>
              </p:cNvCxnSpPr>
              <p:nvPr/>
            </p:nvCxnSpPr>
            <p:spPr>
              <a:xfrm>
                <a:off x="4399178" y="1201510"/>
                <a:ext cx="1689820" cy="3456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31"/>
              <p:cNvCxnSpPr>
                <a:stCxn id="122" idx="2"/>
                <a:endCxn id="124" idx="0"/>
              </p:cNvCxnSpPr>
              <p:nvPr/>
            </p:nvCxnSpPr>
            <p:spPr>
              <a:xfrm flipH="1">
                <a:off x="1672423" y="1931205"/>
                <a:ext cx="998530" cy="422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33"/>
              <p:cNvCxnSpPr>
                <a:stCxn id="122" idx="2"/>
                <a:endCxn id="125" idx="0"/>
              </p:cNvCxnSpPr>
              <p:nvPr/>
            </p:nvCxnSpPr>
            <p:spPr>
              <a:xfrm>
                <a:off x="2670953" y="1931205"/>
                <a:ext cx="844910" cy="422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35"/>
              <p:cNvCxnSpPr>
                <a:stCxn id="123" idx="2"/>
                <a:endCxn id="126" idx="0"/>
              </p:cNvCxnSpPr>
              <p:nvPr/>
            </p:nvCxnSpPr>
            <p:spPr>
              <a:xfrm flipH="1">
                <a:off x="5263290" y="1931205"/>
                <a:ext cx="825708" cy="422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" name="Group 38"/>
              <p:cNvGrpSpPr/>
              <p:nvPr/>
            </p:nvGrpSpPr>
            <p:grpSpPr>
              <a:xfrm>
                <a:off x="6607465" y="2353660"/>
                <a:ext cx="806505" cy="410377"/>
                <a:chOff x="6530655" y="3236975"/>
                <a:chExt cx="806505" cy="410377"/>
              </a:xfrm>
            </p:grpSpPr>
            <p:sp>
              <p:nvSpPr>
                <p:cNvPr id="158" name="Oval 36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6569060" y="3236975"/>
                  <a:ext cx="768100" cy="410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same</a:t>
                  </a:r>
                  <a:endParaRPr lang="en-US" sz="1400" b="1" dirty="0"/>
                </a:p>
              </p:txBody>
            </p:sp>
          </p:grpSp>
          <p:grpSp>
            <p:nvGrpSpPr>
              <p:cNvPr id="133" name="Group 43"/>
              <p:cNvGrpSpPr/>
              <p:nvPr/>
            </p:nvGrpSpPr>
            <p:grpSpPr>
              <a:xfrm>
                <a:off x="5416910" y="3121760"/>
                <a:ext cx="898247" cy="451414"/>
                <a:chOff x="6530655" y="3236975"/>
                <a:chExt cx="898247" cy="451414"/>
              </a:xfrm>
            </p:grpSpPr>
            <p:sp>
              <p:nvSpPr>
                <p:cNvPr id="156" name="Oval 44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6569060" y="3236975"/>
                  <a:ext cx="859842" cy="451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same</a:t>
                  </a:r>
                  <a:endParaRPr lang="en-US" sz="1600" b="1" dirty="0"/>
                </a:p>
              </p:txBody>
            </p:sp>
          </p:grpSp>
          <p:grpSp>
            <p:nvGrpSpPr>
              <p:cNvPr id="134" name="Group 46"/>
              <p:cNvGrpSpPr/>
              <p:nvPr/>
            </p:nvGrpSpPr>
            <p:grpSpPr>
              <a:xfrm>
                <a:off x="4495190" y="3121760"/>
                <a:ext cx="806505" cy="384050"/>
                <a:chOff x="6530655" y="3236975"/>
                <a:chExt cx="806505" cy="384050"/>
              </a:xfrm>
            </p:grpSpPr>
            <p:sp>
              <p:nvSpPr>
                <p:cNvPr id="154" name="Oval 47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6569060" y="3236975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/>
                    <a:t> diff</a:t>
                  </a:r>
                  <a:endParaRPr lang="en-US" sz="1800" b="1" dirty="0"/>
                </a:p>
              </p:txBody>
            </p:sp>
          </p:grpSp>
          <p:grpSp>
            <p:nvGrpSpPr>
              <p:cNvPr id="135" name="Group 49"/>
              <p:cNvGrpSpPr/>
              <p:nvPr/>
            </p:nvGrpSpPr>
            <p:grpSpPr>
              <a:xfrm>
                <a:off x="3611875" y="3121760"/>
                <a:ext cx="886734" cy="451414"/>
                <a:chOff x="6530655" y="3236975"/>
                <a:chExt cx="886734" cy="451414"/>
              </a:xfrm>
            </p:grpSpPr>
            <p:sp>
              <p:nvSpPr>
                <p:cNvPr id="152" name="Oval 50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6569060" y="3236975"/>
                  <a:ext cx="848329" cy="451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same</a:t>
                  </a:r>
                  <a:endParaRPr lang="en-US" sz="1600" b="1" dirty="0"/>
                </a:p>
              </p:txBody>
            </p:sp>
          </p:grpSp>
          <p:grpSp>
            <p:nvGrpSpPr>
              <p:cNvPr id="136" name="Group 52"/>
              <p:cNvGrpSpPr/>
              <p:nvPr/>
            </p:nvGrpSpPr>
            <p:grpSpPr>
              <a:xfrm>
                <a:off x="2651750" y="3121760"/>
                <a:ext cx="806505" cy="384050"/>
                <a:chOff x="6530655" y="3236975"/>
                <a:chExt cx="806505" cy="384050"/>
              </a:xfrm>
            </p:grpSpPr>
            <p:sp>
              <p:nvSpPr>
                <p:cNvPr id="150" name="Oval 53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6569060" y="3236975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/>
                    <a:t>diff</a:t>
                  </a:r>
                  <a:endParaRPr lang="en-US" sz="1800" b="1" dirty="0"/>
                </a:p>
              </p:txBody>
            </p:sp>
          </p:grpSp>
          <p:grpSp>
            <p:nvGrpSpPr>
              <p:cNvPr id="137" name="Group 55"/>
              <p:cNvGrpSpPr/>
              <p:nvPr/>
            </p:nvGrpSpPr>
            <p:grpSpPr>
              <a:xfrm>
                <a:off x="769905" y="3121760"/>
                <a:ext cx="806505" cy="384050"/>
                <a:chOff x="6530655" y="3236975"/>
                <a:chExt cx="806505" cy="384050"/>
              </a:xfrm>
            </p:grpSpPr>
            <p:sp>
              <p:nvSpPr>
                <p:cNvPr id="148" name="Oval 56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6569060" y="3236975"/>
                  <a:ext cx="768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/>
                    <a:t> diff</a:t>
                  </a:r>
                  <a:endParaRPr lang="en-US" sz="1800" b="1" dirty="0"/>
                </a:p>
              </p:txBody>
            </p:sp>
          </p:grpSp>
          <p:grpSp>
            <p:nvGrpSpPr>
              <p:cNvPr id="138" name="Group 58"/>
              <p:cNvGrpSpPr/>
              <p:nvPr/>
            </p:nvGrpSpPr>
            <p:grpSpPr>
              <a:xfrm>
                <a:off x="1725983" y="3121760"/>
                <a:ext cx="913626" cy="492452"/>
                <a:chOff x="6526608" y="3236975"/>
                <a:chExt cx="913626" cy="492452"/>
              </a:xfrm>
            </p:grpSpPr>
            <p:sp>
              <p:nvSpPr>
                <p:cNvPr id="146" name="Oval 59"/>
                <p:cNvSpPr/>
                <p:nvPr/>
              </p:nvSpPr>
              <p:spPr>
                <a:xfrm>
                  <a:off x="6530655" y="3236975"/>
                  <a:ext cx="806505" cy="38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6526608" y="3236975"/>
                  <a:ext cx="913626" cy="492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/>
                    <a:t>same</a:t>
                  </a:r>
                  <a:endParaRPr lang="en-US" sz="1800" b="1" dirty="0"/>
                </a:p>
              </p:txBody>
            </p:sp>
          </p:grpSp>
          <p:cxnSp>
            <p:nvCxnSpPr>
              <p:cNvPr id="139" name="Straight Arrow Connector 62"/>
              <p:cNvCxnSpPr>
                <a:stCxn id="124" idx="2"/>
                <a:endCxn id="149" idx="0"/>
              </p:cNvCxnSpPr>
              <p:nvPr/>
            </p:nvCxnSpPr>
            <p:spPr>
              <a:xfrm flipH="1">
                <a:off x="1192360" y="2737710"/>
                <a:ext cx="480063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64"/>
              <p:cNvCxnSpPr>
                <a:stCxn id="124" idx="2"/>
                <a:endCxn id="147" idx="0"/>
              </p:cNvCxnSpPr>
              <p:nvPr/>
            </p:nvCxnSpPr>
            <p:spPr>
              <a:xfrm>
                <a:off x="1672423" y="2737710"/>
                <a:ext cx="510373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66"/>
              <p:cNvCxnSpPr>
                <a:stCxn id="125" idx="2"/>
                <a:endCxn id="151" idx="0"/>
              </p:cNvCxnSpPr>
              <p:nvPr/>
            </p:nvCxnSpPr>
            <p:spPr>
              <a:xfrm flipH="1">
                <a:off x="3074205" y="2737710"/>
                <a:ext cx="441658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68"/>
              <p:cNvCxnSpPr>
                <a:stCxn id="125" idx="2"/>
                <a:endCxn id="153" idx="0"/>
              </p:cNvCxnSpPr>
              <p:nvPr/>
            </p:nvCxnSpPr>
            <p:spPr>
              <a:xfrm>
                <a:off x="3515863" y="2737710"/>
                <a:ext cx="558581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70"/>
              <p:cNvCxnSpPr>
                <a:stCxn id="126" idx="2"/>
                <a:endCxn id="155" idx="0"/>
              </p:cNvCxnSpPr>
              <p:nvPr/>
            </p:nvCxnSpPr>
            <p:spPr>
              <a:xfrm flipH="1">
                <a:off x="4917645" y="2737710"/>
                <a:ext cx="345645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72"/>
              <p:cNvCxnSpPr>
                <a:stCxn id="126" idx="2"/>
                <a:endCxn id="157" idx="0"/>
              </p:cNvCxnSpPr>
              <p:nvPr/>
            </p:nvCxnSpPr>
            <p:spPr>
              <a:xfrm>
                <a:off x="5263290" y="2737710"/>
                <a:ext cx="621946" cy="3840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74"/>
              <p:cNvCxnSpPr>
                <a:stCxn id="123" idx="2"/>
                <a:endCxn id="159" idx="0"/>
              </p:cNvCxnSpPr>
              <p:nvPr/>
            </p:nvCxnSpPr>
            <p:spPr>
              <a:xfrm>
                <a:off x="6088997" y="1931205"/>
                <a:ext cx="940923" cy="422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2555" y="1623965"/>
              <a:ext cx="752475" cy="304800"/>
            </a:xfrm>
            <a:prstGeom prst="rect">
              <a:avLst/>
            </a:prstGeom>
            <a:noFill/>
          </p:spPr>
        </p:pic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7145" y="2392065"/>
              <a:ext cx="1123950" cy="304800"/>
            </a:xfrm>
            <a:prstGeom prst="rect">
              <a:avLst/>
            </a:prstGeom>
            <a:noFill/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1015" y="2430470"/>
              <a:ext cx="742950" cy="304800"/>
            </a:xfrm>
            <a:prstGeom prst="rect">
              <a:avLst/>
            </a:prstGeom>
            <a:noFill/>
          </p:spPr>
        </p:pic>
        <p:pic>
          <p:nvPicPr>
            <p:cNvPr id="118" name="Picture 1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06500" y="2392065"/>
              <a:ext cx="1209675" cy="323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11" grpId="0"/>
      <p:bldP spid="113" grpId="0" animBg="1"/>
      <p:bldP spid="1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453846" y="1086295"/>
          <a:ext cx="2073869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49"/>
                <a:gridCol w="921720"/>
              </a:tblGrid>
              <a:tr h="3343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6722680" y="4965200"/>
            <a:ext cx="1728225" cy="69129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Cost-sensitive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DTC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490780" y="4273910"/>
            <a:ext cx="254201" cy="63276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43776" y="3582496"/>
          <a:ext cx="2112274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48"/>
                <a:gridCol w="960126"/>
              </a:tblGrid>
              <a:tr h="347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…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Left Brace 34"/>
          <p:cNvSpPr/>
          <p:nvPr/>
        </p:nvSpPr>
        <p:spPr>
          <a:xfrm>
            <a:off x="2498131" y="4081761"/>
            <a:ext cx="230430" cy="1574605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 bwMode="auto">
          <a:xfrm>
            <a:off x="5109670" y="5157225"/>
            <a:ext cx="768100" cy="3072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46716" y="4581026"/>
            <a:ext cx="1459390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(</a:t>
            </a:r>
            <a:r>
              <a:rPr lang="en-US" sz="1600" b="1" i="1" dirty="0" smtClean="0">
                <a:latin typeface="Times" pitchFamily="18" charset="0"/>
              </a:rPr>
              <a:t>    </a:t>
            </a:r>
            <a:r>
              <a:rPr lang="en-US" sz="1100" b="1" i="1" dirty="0" smtClean="0">
                <a:latin typeface="Times" pitchFamily="18" charset="0"/>
              </a:rPr>
              <a:t>           </a:t>
            </a:r>
            <a:r>
              <a:rPr lang="en-US" sz="1800" b="1" dirty="0" smtClean="0"/>
              <a:t>):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5 same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2536536" y="5925201"/>
            <a:ext cx="115215" cy="844910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2314812" y="980728"/>
            <a:ext cx="844926" cy="895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3135856">
            <a:off x="817471" y="1933622"/>
            <a:ext cx="792105" cy="127125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744269">
            <a:off x="3366989" y="1785008"/>
            <a:ext cx="1041080" cy="12657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1716203" y="1745327"/>
            <a:ext cx="722345" cy="47941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0263" y="1339040"/>
            <a:ext cx="2264400" cy="8957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9552" y="1998934"/>
            <a:ext cx="1318346" cy="109882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43594" y="1835599"/>
            <a:ext cx="1858836" cy="8957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2317" y="2313350"/>
            <a:ext cx="555947" cy="71573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070" y="1449520"/>
            <a:ext cx="298119" cy="229943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45" y="1106137"/>
            <a:ext cx="298119" cy="229943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7500" y="2239302"/>
            <a:ext cx="298119" cy="229943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751" y="2582686"/>
            <a:ext cx="298119" cy="229943"/>
          </a:xfrm>
          <a:prstGeom prst="rect">
            <a:avLst/>
          </a:prstGeom>
          <a:noFill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217" y="2033272"/>
            <a:ext cx="298119" cy="229943"/>
          </a:xfrm>
          <a:prstGeom prst="rect">
            <a:avLst/>
          </a:prstGeom>
          <a:noFill/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767" y="2582686"/>
            <a:ext cx="298119" cy="229943"/>
          </a:xfrm>
          <a:prstGeom prst="rect">
            <a:avLst/>
          </a:prstGeom>
          <a:noFill/>
        </p:spPr>
      </p:pic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65" y="2342317"/>
            <a:ext cx="298119" cy="229943"/>
          </a:xfrm>
          <a:prstGeom prst="rect">
            <a:avLst/>
          </a:prstGeom>
          <a:noFill/>
        </p:spPr>
      </p:pic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535025"/>
            <a:ext cx="847725" cy="257175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815990"/>
            <a:ext cx="847725" cy="257175"/>
          </a:xfrm>
          <a:prstGeom prst="rect">
            <a:avLst/>
          </a:prstGeom>
          <a:noFill/>
        </p:spPr>
      </p:pic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8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123230"/>
            <a:ext cx="847725" cy="257175"/>
          </a:xfrm>
          <a:prstGeom prst="rect">
            <a:avLst/>
          </a:prstGeom>
          <a:noFill/>
        </p:spPr>
      </p:pic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1" name="Picture 2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430470"/>
            <a:ext cx="847725" cy="257175"/>
          </a:xfrm>
          <a:prstGeom prst="rect">
            <a:avLst/>
          </a:prstGeom>
          <a:noFill/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699305"/>
            <a:ext cx="847725" cy="257175"/>
          </a:xfrm>
          <a:prstGeom prst="rect">
            <a:avLst/>
          </a:prstGeom>
          <a:noFill/>
        </p:spPr>
      </p:pic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044950"/>
            <a:ext cx="847725" cy="257175"/>
          </a:xfrm>
          <a:prstGeom prst="rect">
            <a:avLst/>
          </a:prstGeom>
          <a:noFill/>
        </p:spPr>
      </p:pic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8" name="Picture 3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313785"/>
            <a:ext cx="847725" cy="257175"/>
          </a:xfrm>
          <a:prstGeom prst="rect">
            <a:avLst/>
          </a:prstGeom>
          <a:noFill/>
        </p:spPr>
      </p:pic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0" y="74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4" name="Picture 4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621025"/>
            <a:ext cx="847725" cy="257175"/>
          </a:xfrm>
          <a:prstGeom prst="rect">
            <a:avLst/>
          </a:prstGeom>
          <a:noFill/>
        </p:spPr>
      </p:pic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7" name="Picture 4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655" y="3928265"/>
            <a:ext cx="885825" cy="257175"/>
          </a:xfrm>
          <a:prstGeom prst="rect">
            <a:avLst/>
          </a:prstGeom>
          <a:noFill/>
        </p:spPr>
      </p:pic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0" name="Picture 4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3993961"/>
            <a:ext cx="847725" cy="257175"/>
          </a:xfrm>
          <a:prstGeom prst="rect">
            <a:avLst/>
          </a:prstGeom>
          <a:noFill/>
        </p:spPr>
      </p:pic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3" name="Picture 4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301201"/>
            <a:ext cx="847725" cy="257175"/>
          </a:xfrm>
          <a:prstGeom prst="rect">
            <a:avLst/>
          </a:prstGeom>
          <a:noFill/>
        </p:spPr>
      </p:pic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5" name="Picture 5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608441"/>
            <a:ext cx="847725" cy="257175"/>
          </a:xfrm>
          <a:prstGeom prst="rect">
            <a:avLst/>
          </a:prstGeom>
          <a:noFill/>
        </p:spPr>
      </p:pic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8" name="Picture 54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915681"/>
            <a:ext cx="847725" cy="257175"/>
          </a:xfrm>
          <a:prstGeom prst="rect">
            <a:avLst/>
          </a:prstGeom>
          <a:noFill/>
        </p:spPr>
      </p:pic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0" name="Picture 5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222921"/>
            <a:ext cx="847725" cy="257175"/>
          </a:xfrm>
          <a:prstGeom prst="rect">
            <a:avLst/>
          </a:prstGeom>
          <a:noFill/>
        </p:spPr>
      </p:pic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3" name="Picture 59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530161"/>
            <a:ext cx="847725" cy="257175"/>
          </a:xfrm>
          <a:prstGeom prst="rect">
            <a:avLst/>
          </a:prstGeom>
          <a:noFill/>
        </p:spPr>
      </p:pic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7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6" name="Picture 6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798996"/>
            <a:ext cx="847725" cy="257175"/>
          </a:xfrm>
          <a:prstGeom prst="rect">
            <a:avLst/>
          </a:prstGeom>
          <a:noFill/>
        </p:spPr>
      </p:pic>
      <p:sp>
        <p:nvSpPr>
          <p:cNvPr id="62528" name="Rectangle 64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30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9" name="Picture 6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6" y="6155631"/>
            <a:ext cx="847725" cy="257175"/>
          </a:xfrm>
          <a:prstGeom prst="rect">
            <a:avLst/>
          </a:prstGeom>
          <a:noFill/>
        </p:spPr>
      </p:pic>
      <p:sp>
        <p:nvSpPr>
          <p:cNvPr id="62531" name="Rectangle 67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46716" y="6040416"/>
            <a:ext cx="1459390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(    </a:t>
            </a:r>
            <a:r>
              <a:rPr lang="en-US" sz="1100" b="1" i="1" dirty="0" smtClean="0">
                <a:latin typeface="Times" pitchFamily="18" charset="0"/>
              </a:rPr>
              <a:t>           </a:t>
            </a:r>
            <a:r>
              <a:rPr lang="en-US" sz="1800" b="1" dirty="0" smtClean="0"/>
              <a:t>):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1 same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63688" y="620688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Splitting</a:t>
            </a:r>
            <a:endParaRPr lang="en-US" sz="18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6953110" y="663840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Training</a:t>
            </a:r>
            <a:endParaRPr lang="en-US" sz="1800" b="1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347450" y="620688"/>
            <a:ext cx="4608600" cy="2592288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992985" y="663840"/>
            <a:ext cx="2765160" cy="5261485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14815" y="3280116"/>
            <a:ext cx="145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Predicting</a:t>
            </a:r>
            <a:endParaRPr lang="en-US" sz="1800" b="1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347450" y="3299324"/>
            <a:ext cx="4647004" cy="3494855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6" name="Right Arrow 115"/>
          <p:cNvSpPr/>
          <p:nvPr/>
        </p:nvSpPr>
        <p:spPr bwMode="auto">
          <a:xfrm>
            <a:off x="5148075" y="1508750"/>
            <a:ext cx="729695" cy="26883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692696"/>
            <a:ext cx="247650" cy="304800"/>
          </a:xfrm>
          <a:prstGeom prst="rect">
            <a:avLst/>
          </a:prstGeom>
          <a:noFill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120" y="1676776"/>
            <a:ext cx="247650" cy="304800"/>
          </a:xfrm>
          <a:prstGeom prst="rect">
            <a:avLst/>
          </a:prstGeom>
          <a:noFill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7950" y="1484751"/>
            <a:ext cx="247650" cy="304800"/>
          </a:xfrm>
          <a:prstGeom prst="rect">
            <a:avLst/>
          </a:prstGeom>
          <a:noFill/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4398" name="Picture 14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36368"/>
            <a:ext cx="247650" cy="304800"/>
          </a:xfrm>
          <a:prstGeom prst="rect">
            <a:avLst/>
          </a:prstGeom>
          <a:noFill/>
        </p:spPr>
      </p:pic>
      <p:pic>
        <p:nvPicPr>
          <p:cNvPr id="144397" name="Picture 13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520" y="6092082"/>
            <a:ext cx="247650" cy="304800"/>
          </a:xfrm>
          <a:prstGeom prst="rect">
            <a:avLst/>
          </a:prstGeom>
          <a:noFill/>
        </p:spPr>
      </p:pic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636368"/>
            <a:ext cx="247650" cy="304800"/>
          </a:xfrm>
          <a:prstGeom prst="rect">
            <a:avLst/>
          </a:prstGeom>
          <a:noFill/>
        </p:spPr>
      </p:pic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7" name="Picture 12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092082"/>
            <a:ext cx="247650" cy="3048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763688" y="1691215"/>
            <a:ext cx="92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Diff</a:t>
            </a:r>
            <a:endParaRPr lang="en-US" sz="1400" b="1" dirty="0"/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Splitting—Training--Predicting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453846" y="1086295"/>
          <a:ext cx="2073869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2149"/>
                <a:gridCol w="921720"/>
              </a:tblGrid>
              <a:tr h="3343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7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6722680" y="4965200"/>
            <a:ext cx="1728225" cy="69129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Cost-sensitive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DTC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7490780" y="4273910"/>
            <a:ext cx="254201" cy="63276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43776" y="3582496"/>
          <a:ext cx="2112274" cy="3230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2148"/>
                <a:gridCol w="960126"/>
              </a:tblGrid>
              <a:tr h="347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Left Brace 34"/>
          <p:cNvSpPr/>
          <p:nvPr/>
        </p:nvSpPr>
        <p:spPr>
          <a:xfrm>
            <a:off x="2498131" y="4081761"/>
            <a:ext cx="230430" cy="1574605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 bwMode="auto">
          <a:xfrm>
            <a:off x="5109670" y="5157225"/>
            <a:ext cx="768100" cy="3072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46716" y="4581026"/>
            <a:ext cx="1459390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(</a:t>
            </a:r>
            <a:r>
              <a:rPr lang="en-US" sz="1600" b="1" i="1" dirty="0" smtClean="0">
                <a:latin typeface="Times" pitchFamily="18" charset="0"/>
              </a:rPr>
              <a:t>    </a:t>
            </a:r>
            <a:r>
              <a:rPr lang="en-US" sz="1100" b="1" i="1" dirty="0" smtClean="0">
                <a:latin typeface="Times" pitchFamily="18" charset="0"/>
              </a:rPr>
              <a:t>           </a:t>
            </a:r>
            <a:r>
              <a:rPr lang="en-US" sz="1800" b="1" dirty="0" smtClean="0"/>
              <a:t>):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4 same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2536536" y="5925201"/>
            <a:ext cx="115215" cy="844910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2314812" y="980728"/>
            <a:ext cx="844926" cy="895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3135856">
            <a:off x="817471" y="1933622"/>
            <a:ext cx="792105" cy="1271251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744269">
            <a:off x="3366989" y="1785008"/>
            <a:ext cx="1041080" cy="12657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1716203" y="1745327"/>
            <a:ext cx="722345" cy="47941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9792" y="836712"/>
            <a:ext cx="72008" cy="1224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87624" y="1772816"/>
            <a:ext cx="72008" cy="136815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4401" idx="0"/>
          </p:cNvCxnSpPr>
          <p:nvPr/>
        </p:nvCxnSpPr>
        <p:spPr>
          <a:xfrm flipH="1">
            <a:off x="3059832" y="1524000"/>
            <a:ext cx="1512168" cy="154496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22317" y="2313350"/>
            <a:ext cx="749683" cy="61159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268760"/>
            <a:ext cx="298119" cy="229943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1673" y="1268760"/>
            <a:ext cx="298119" cy="229943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1553" y="2406969"/>
            <a:ext cx="298119" cy="229943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751" y="2492896"/>
            <a:ext cx="298119" cy="229943"/>
          </a:xfrm>
          <a:prstGeom prst="rect">
            <a:avLst/>
          </a:prstGeom>
          <a:noFill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5217" y="2033272"/>
            <a:ext cx="298119" cy="229943"/>
          </a:xfrm>
          <a:prstGeom prst="rect">
            <a:avLst/>
          </a:prstGeom>
          <a:noFill/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7817" y="2564904"/>
            <a:ext cx="298119" cy="229943"/>
          </a:xfrm>
          <a:prstGeom prst="rect">
            <a:avLst/>
          </a:prstGeom>
          <a:noFill/>
        </p:spPr>
      </p:pic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065" y="2276872"/>
            <a:ext cx="298119" cy="229943"/>
          </a:xfrm>
          <a:prstGeom prst="rect">
            <a:avLst/>
          </a:prstGeom>
          <a:noFill/>
        </p:spPr>
      </p:pic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535025"/>
            <a:ext cx="847725" cy="257175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1815990"/>
            <a:ext cx="847725" cy="257175"/>
          </a:xfrm>
          <a:prstGeom prst="rect">
            <a:avLst/>
          </a:prstGeom>
          <a:noFill/>
        </p:spPr>
      </p:pic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88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123230"/>
            <a:ext cx="847725" cy="257175"/>
          </a:xfrm>
          <a:prstGeom prst="rect">
            <a:avLst/>
          </a:prstGeom>
          <a:noFill/>
        </p:spPr>
      </p:pic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1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430470"/>
            <a:ext cx="847725" cy="257175"/>
          </a:xfrm>
          <a:prstGeom prst="rect">
            <a:avLst/>
          </a:prstGeom>
          <a:noFill/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3" name="Picture 2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2699305"/>
            <a:ext cx="847725" cy="257175"/>
          </a:xfrm>
          <a:prstGeom prst="rect">
            <a:avLst/>
          </a:prstGeom>
          <a:noFill/>
        </p:spPr>
      </p:pic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044950"/>
            <a:ext cx="847725" cy="257175"/>
          </a:xfrm>
          <a:prstGeom prst="rect">
            <a:avLst/>
          </a:prstGeom>
          <a:noFill/>
        </p:spPr>
      </p:pic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98" name="Picture 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313785"/>
            <a:ext cx="847725" cy="257175"/>
          </a:xfrm>
          <a:prstGeom prst="rect">
            <a:avLst/>
          </a:prstGeom>
          <a:noFill/>
        </p:spPr>
      </p:pic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0" y="74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4" name="Picture 4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060" y="3621025"/>
            <a:ext cx="847725" cy="257175"/>
          </a:xfrm>
          <a:prstGeom prst="rect">
            <a:avLst/>
          </a:prstGeom>
          <a:noFill/>
        </p:spPr>
      </p:pic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07" name="Picture 4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655" y="3928265"/>
            <a:ext cx="885825" cy="257175"/>
          </a:xfrm>
          <a:prstGeom prst="rect">
            <a:avLst/>
          </a:prstGeom>
          <a:noFill/>
        </p:spPr>
      </p:pic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0" name="Picture 4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3993961"/>
            <a:ext cx="847725" cy="257175"/>
          </a:xfrm>
          <a:prstGeom prst="rect">
            <a:avLst/>
          </a:prstGeom>
          <a:noFill/>
        </p:spPr>
      </p:pic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3" name="Picture 4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301201"/>
            <a:ext cx="847725" cy="257175"/>
          </a:xfrm>
          <a:prstGeom prst="rect">
            <a:avLst/>
          </a:prstGeom>
          <a:noFill/>
        </p:spPr>
      </p:pic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5" name="Picture 5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608441"/>
            <a:ext cx="847725" cy="257175"/>
          </a:xfrm>
          <a:prstGeom prst="rect">
            <a:avLst/>
          </a:prstGeom>
          <a:noFill/>
        </p:spPr>
      </p:pic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18" name="Picture 5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4915681"/>
            <a:ext cx="847725" cy="257175"/>
          </a:xfrm>
          <a:prstGeom prst="rect">
            <a:avLst/>
          </a:prstGeom>
          <a:noFill/>
        </p:spPr>
      </p:pic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0" name="Picture 5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222921"/>
            <a:ext cx="847725" cy="257175"/>
          </a:xfrm>
          <a:prstGeom prst="rect">
            <a:avLst/>
          </a:prstGeom>
          <a:noFill/>
        </p:spPr>
      </p:pic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3" name="Picture 5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530161"/>
            <a:ext cx="847725" cy="257175"/>
          </a:xfrm>
          <a:prstGeom prst="rect">
            <a:avLst/>
          </a:prstGeom>
          <a:noFill/>
        </p:spPr>
      </p:pic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27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6" name="Picture 6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4" y="5798996"/>
            <a:ext cx="847725" cy="257175"/>
          </a:xfrm>
          <a:prstGeom prst="rect">
            <a:avLst/>
          </a:prstGeom>
          <a:noFill/>
        </p:spPr>
      </p:pic>
      <p:sp>
        <p:nvSpPr>
          <p:cNvPr id="62528" name="Rectangle 64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530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529" name="Picture 6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396" y="6155631"/>
            <a:ext cx="847725" cy="257175"/>
          </a:xfrm>
          <a:prstGeom prst="rect">
            <a:avLst/>
          </a:prstGeom>
          <a:noFill/>
        </p:spPr>
      </p:pic>
      <p:sp>
        <p:nvSpPr>
          <p:cNvPr id="62531" name="Rectangle 67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46716" y="6040416"/>
            <a:ext cx="1459390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(    </a:t>
            </a:r>
            <a:r>
              <a:rPr lang="en-US" sz="1100" b="1" i="1" dirty="0" smtClean="0">
                <a:latin typeface="Times" pitchFamily="18" charset="0"/>
              </a:rPr>
              <a:t>           </a:t>
            </a:r>
            <a:r>
              <a:rPr lang="en-US" sz="1800" b="1" dirty="0" smtClean="0"/>
              <a:t>):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0 same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63688" y="620688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Splitting</a:t>
            </a:r>
            <a:endParaRPr lang="en-US" sz="18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6953110" y="663840"/>
            <a:ext cx="122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Training</a:t>
            </a:r>
            <a:endParaRPr lang="en-US" sz="1800" b="1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347450" y="620688"/>
            <a:ext cx="4608600" cy="2592288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992985" y="663840"/>
            <a:ext cx="2765160" cy="5261485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14815" y="3280116"/>
            <a:ext cx="145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Predicting</a:t>
            </a:r>
            <a:endParaRPr lang="en-US" sz="1800" b="1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347450" y="3299324"/>
            <a:ext cx="4647004" cy="3494855"/>
          </a:xfrm>
          <a:prstGeom prst="rect">
            <a:avLst/>
          </a:prstGeom>
          <a:noFill/>
          <a:ln w="19050" cap="flat" cmpd="sng" algn="ctr">
            <a:solidFill>
              <a:schemeClr val="tx1">
                <a:alpha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6" name="Right Arrow 115"/>
          <p:cNvSpPr/>
          <p:nvPr/>
        </p:nvSpPr>
        <p:spPr bwMode="auto">
          <a:xfrm>
            <a:off x="5148075" y="1508750"/>
            <a:ext cx="729695" cy="268835"/>
          </a:xfrm>
          <a:prstGeom prst="righ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692696"/>
            <a:ext cx="247650" cy="304800"/>
          </a:xfrm>
          <a:prstGeom prst="rect">
            <a:avLst/>
          </a:prstGeom>
          <a:noFill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120" y="1676776"/>
            <a:ext cx="247650" cy="304800"/>
          </a:xfrm>
          <a:prstGeom prst="rect">
            <a:avLst/>
          </a:prstGeom>
          <a:noFill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468016"/>
            <a:ext cx="247650" cy="304800"/>
          </a:xfrm>
          <a:prstGeom prst="rect">
            <a:avLst/>
          </a:prstGeom>
          <a:noFill/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4398" name="Picture 14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636368"/>
            <a:ext cx="247650" cy="304800"/>
          </a:xfrm>
          <a:prstGeom prst="rect">
            <a:avLst/>
          </a:prstGeom>
          <a:noFill/>
        </p:spPr>
      </p:pic>
      <p:pic>
        <p:nvPicPr>
          <p:cNvPr id="144397" name="Picture 1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520" y="6092082"/>
            <a:ext cx="247650" cy="304800"/>
          </a:xfrm>
          <a:prstGeom prst="rect">
            <a:avLst/>
          </a:prstGeom>
          <a:noFill/>
        </p:spPr>
      </p:pic>
      <p:pic>
        <p:nvPicPr>
          <p:cNvPr id="144396" name="Picture 1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636368"/>
            <a:ext cx="247650" cy="304800"/>
          </a:xfrm>
          <a:prstGeom prst="rect">
            <a:avLst/>
          </a:prstGeom>
          <a:noFill/>
        </p:spPr>
      </p:pic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7" name="Picture 12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092082"/>
            <a:ext cx="247650" cy="304800"/>
          </a:xfrm>
          <a:prstGeom prst="rect">
            <a:avLst/>
          </a:prstGeom>
          <a:noFill/>
        </p:spPr>
      </p:pic>
      <p:sp>
        <p:nvSpPr>
          <p:cNvPr id="102" name="TextBox 101"/>
          <p:cNvSpPr txBox="1"/>
          <p:nvPr/>
        </p:nvSpPr>
        <p:spPr>
          <a:xfrm>
            <a:off x="1763688" y="1691215"/>
            <a:ext cx="92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Diff</a:t>
            </a:r>
            <a:endParaRPr lang="en-US" sz="1400" b="1" dirty="0"/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5812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Splitting—Training--Predicting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0"/>
            <a:ext cx="8229600" cy="77325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Combine results</a:t>
            </a:r>
            <a:endParaRPr lang="en-US" sz="3600" b="1" dirty="0"/>
          </a:p>
        </p:txBody>
      </p:sp>
      <p:sp>
        <p:nvSpPr>
          <p:cNvPr id="5" name="Left Brace 4"/>
          <p:cNvSpPr/>
          <p:nvPr/>
        </p:nvSpPr>
        <p:spPr>
          <a:xfrm>
            <a:off x="5378505" y="758496"/>
            <a:ext cx="417631" cy="1706985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919115" y="1409995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C1-C3: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  5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5455314" y="2609497"/>
            <a:ext cx="268814" cy="963519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995925" y="2754170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C2-C3: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 1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5416910" y="4021535"/>
            <a:ext cx="379226" cy="1711721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957520" y="4789635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C1-C3: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  4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493720" y="5877272"/>
            <a:ext cx="302416" cy="958783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034330" y="6133810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C2-C3: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0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75675" y="2968140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C1-C3: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  9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14080" y="4350720"/>
            <a:ext cx="1267365" cy="65288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C2-C3: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   1 same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3458255" y="1662370"/>
            <a:ext cx="268835" cy="4647005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499600" y="3236975"/>
            <a:ext cx="345645" cy="1574605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309045" y="3659430"/>
            <a:ext cx="1113745" cy="7296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Merge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C1-C3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19" name="Table 32"/>
          <p:cNvGraphicFramePr>
            <a:graphicFrameLocks noGrp="1"/>
          </p:cNvGraphicFramePr>
          <p:nvPr/>
        </p:nvGraphicFramePr>
        <p:xfrm>
          <a:off x="5988118" y="314721"/>
          <a:ext cx="2112274" cy="3230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48"/>
                <a:gridCol w="960126"/>
              </a:tblGrid>
              <a:tr h="347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…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726186"/>
            <a:ext cx="847725" cy="257175"/>
          </a:xfrm>
          <a:prstGeom prst="rect">
            <a:avLst/>
          </a:prstGeom>
          <a:noFill/>
        </p:spPr>
      </p:pic>
      <p:pic>
        <p:nvPicPr>
          <p:cNvPr id="21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1033426"/>
            <a:ext cx="847725" cy="257175"/>
          </a:xfrm>
          <a:prstGeom prst="rect">
            <a:avLst/>
          </a:prstGeom>
          <a:noFill/>
        </p:spPr>
      </p:pic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1340666"/>
            <a:ext cx="847725" cy="257175"/>
          </a:xfrm>
          <a:prstGeom prst="rect">
            <a:avLst/>
          </a:prstGeom>
          <a:noFill/>
        </p:spPr>
      </p:pic>
      <p:pic>
        <p:nvPicPr>
          <p:cNvPr id="23" name="Picture 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1647906"/>
            <a:ext cx="847725" cy="257175"/>
          </a:xfrm>
          <a:prstGeom prst="rect">
            <a:avLst/>
          </a:prstGeom>
          <a:noFill/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1955146"/>
            <a:ext cx="847725" cy="257175"/>
          </a:xfrm>
          <a:prstGeom prst="rect">
            <a:avLst/>
          </a:prstGeom>
          <a:noFill/>
        </p:spPr>
      </p:pic>
      <p:pic>
        <p:nvPicPr>
          <p:cNvPr id="25" name="Picture 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2262386"/>
            <a:ext cx="847725" cy="257175"/>
          </a:xfrm>
          <a:prstGeom prst="rect">
            <a:avLst/>
          </a:prstGeom>
          <a:noFill/>
        </p:spPr>
      </p:pic>
      <p:pic>
        <p:nvPicPr>
          <p:cNvPr id="26" name="Picture 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6" y="2531221"/>
            <a:ext cx="847725" cy="257175"/>
          </a:xfrm>
          <a:prstGeom prst="rect">
            <a:avLst/>
          </a:prstGeom>
          <a:noFill/>
        </p:spPr>
      </p:pic>
      <p:pic>
        <p:nvPicPr>
          <p:cNvPr id="27" name="Picture 6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738" y="2887856"/>
            <a:ext cx="847725" cy="257175"/>
          </a:xfrm>
          <a:prstGeom prst="rect">
            <a:avLst/>
          </a:prstGeom>
          <a:noFill/>
        </p:spPr>
      </p:pic>
      <p:graphicFrame>
        <p:nvGraphicFramePr>
          <p:cNvPr id="28" name="Table 32"/>
          <p:cNvGraphicFramePr>
            <a:graphicFrameLocks noGrp="1"/>
          </p:cNvGraphicFramePr>
          <p:nvPr/>
        </p:nvGraphicFramePr>
        <p:xfrm>
          <a:off x="6012160" y="3582496"/>
          <a:ext cx="2112274" cy="3230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2148"/>
                <a:gridCol w="960126"/>
              </a:tblGrid>
              <a:tr h="347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</a:t>
                      </a:r>
                      <a:endParaRPr lang="en-US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Same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289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</a:t>
                      </a:r>
                      <a:endParaRPr lang="en-US" sz="1400" b="1" dirty="0"/>
                    </a:p>
                  </a:txBody>
                  <a:tcPr/>
                </a:tc>
              </a:tr>
              <a:tr h="34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3993961"/>
            <a:ext cx="847725" cy="257175"/>
          </a:xfrm>
          <a:prstGeom prst="rect">
            <a:avLst/>
          </a:prstGeom>
          <a:noFill/>
        </p:spPr>
      </p:pic>
      <p:pic>
        <p:nvPicPr>
          <p:cNvPr id="30" name="Picture 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4301201"/>
            <a:ext cx="847725" cy="257175"/>
          </a:xfrm>
          <a:prstGeom prst="rect">
            <a:avLst/>
          </a:prstGeom>
          <a:noFill/>
        </p:spPr>
      </p:pic>
      <p:pic>
        <p:nvPicPr>
          <p:cNvPr id="31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4608441"/>
            <a:ext cx="847725" cy="257175"/>
          </a:xfrm>
          <a:prstGeom prst="rect">
            <a:avLst/>
          </a:prstGeom>
          <a:noFill/>
        </p:spPr>
      </p:pic>
      <p:pic>
        <p:nvPicPr>
          <p:cNvPr id="32" name="Picture 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4915681"/>
            <a:ext cx="847725" cy="257175"/>
          </a:xfrm>
          <a:prstGeom prst="rect">
            <a:avLst/>
          </a:prstGeom>
          <a:noFill/>
        </p:spPr>
      </p:pic>
      <p:pic>
        <p:nvPicPr>
          <p:cNvPr id="33" name="Picture 5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5222921"/>
            <a:ext cx="847725" cy="257175"/>
          </a:xfrm>
          <a:prstGeom prst="rect">
            <a:avLst/>
          </a:prstGeom>
          <a:noFill/>
        </p:spPr>
      </p:pic>
      <p:pic>
        <p:nvPicPr>
          <p:cNvPr id="34" name="Picture 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5530161"/>
            <a:ext cx="847725" cy="257175"/>
          </a:xfrm>
          <a:prstGeom prst="rect">
            <a:avLst/>
          </a:prstGeom>
          <a:noFill/>
        </p:spPr>
      </p:pic>
      <p:pic>
        <p:nvPicPr>
          <p:cNvPr id="35" name="Picture 6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78" y="5798996"/>
            <a:ext cx="847725" cy="257175"/>
          </a:xfrm>
          <a:prstGeom prst="rect">
            <a:avLst/>
          </a:prstGeom>
          <a:noFill/>
        </p:spPr>
      </p:pic>
      <p:pic>
        <p:nvPicPr>
          <p:cNvPr id="36" name="Picture 6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5780" y="6155631"/>
            <a:ext cx="847725" cy="25717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172400" y="13407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1</a:t>
            </a:r>
            <a:r>
              <a:rPr lang="en-US" altLang="zh-CN" b="1" baseline="30000" dirty="0" smtClean="0"/>
              <a:t>st</a:t>
            </a:r>
            <a:r>
              <a:rPr lang="en-US" altLang="zh-CN" b="1" dirty="0" smtClean="0"/>
              <a:t> Time</a:t>
            </a:r>
            <a:endParaRPr lang="zh-CN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172400" y="458112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2</a:t>
            </a:r>
            <a:r>
              <a:rPr lang="en-US" altLang="zh-CN" b="1" baseline="30000" dirty="0" smtClean="0"/>
              <a:t>nd</a:t>
            </a:r>
            <a:r>
              <a:rPr lang="en-US" altLang="zh-CN" b="1" dirty="0" smtClean="0"/>
              <a:t>  Time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5760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Unified Framework</a:t>
            </a:r>
            <a:endParaRPr lang="en-US" b="1" dirty="0"/>
          </a:p>
        </p:txBody>
      </p:sp>
      <p:sp>
        <p:nvSpPr>
          <p:cNvPr id="34" name="Rectangle 4"/>
          <p:cNvSpPr/>
          <p:nvPr/>
        </p:nvSpPr>
        <p:spPr bwMode="auto">
          <a:xfrm>
            <a:off x="287524" y="3275369"/>
            <a:ext cx="936104" cy="7296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Pure</a:t>
            </a:r>
            <a:endParaRPr lang="en-US" sz="1600" b="1" dirty="0" smtClean="0">
              <a:latin typeface="Trebuchet MS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clusters</a:t>
            </a:r>
          </a:p>
        </p:txBody>
      </p:sp>
      <p:sp>
        <p:nvSpPr>
          <p:cNvPr id="35" name="Rounded Rectangle 5"/>
          <p:cNvSpPr/>
          <p:nvPr/>
        </p:nvSpPr>
        <p:spPr bwMode="auto">
          <a:xfrm>
            <a:off x="3347864" y="2593639"/>
            <a:ext cx="1094427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splitting</a:t>
            </a:r>
          </a:p>
        </p:txBody>
      </p:sp>
      <p:sp>
        <p:nvSpPr>
          <p:cNvPr id="38" name="Rounded Rectangle 6"/>
          <p:cNvSpPr/>
          <p:nvPr/>
        </p:nvSpPr>
        <p:spPr bwMode="auto">
          <a:xfrm>
            <a:off x="4749531" y="2593639"/>
            <a:ext cx="107534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training</a:t>
            </a:r>
          </a:p>
        </p:txBody>
      </p:sp>
      <p:sp>
        <p:nvSpPr>
          <p:cNvPr id="39" name="Rounded Rectangle 7"/>
          <p:cNvSpPr/>
          <p:nvPr/>
        </p:nvSpPr>
        <p:spPr bwMode="auto">
          <a:xfrm>
            <a:off x="6093706" y="2593639"/>
            <a:ext cx="138258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dirty="0" smtClean="0"/>
              <a:t>prediction</a:t>
            </a:r>
          </a:p>
        </p:txBody>
      </p:sp>
      <p:cxnSp>
        <p:nvCxnSpPr>
          <p:cNvPr id="41" name="Straight Arrow Connector 9"/>
          <p:cNvCxnSpPr>
            <a:stCxn id="35" idx="3"/>
            <a:endCxn id="38" idx="1"/>
          </p:cNvCxnSpPr>
          <p:nvPr/>
        </p:nvCxnSpPr>
        <p:spPr>
          <a:xfrm>
            <a:off x="4442291" y="2843272"/>
            <a:ext cx="307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1"/>
          <p:cNvCxnSpPr>
            <a:stCxn id="38" idx="3"/>
            <a:endCxn id="39" idx="1"/>
          </p:cNvCxnSpPr>
          <p:nvPr/>
        </p:nvCxnSpPr>
        <p:spPr>
          <a:xfrm>
            <a:off x="5824871" y="2843272"/>
            <a:ext cx="2688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12"/>
          <p:cNvSpPr/>
          <p:nvPr/>
        </p:nvSpPr>
        <p:spPr bwMode="auto">
          <a:xfrm>
            <a:off x="3347864" y="3284929"/>
            <a:ext cx="1056022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splitting</a:t>
            </a:r>
          </a:p>
        </p:txBody>
      </p:sp>
      <p:sp>
        <p:nvSpPr>
          <p:cNvPr id="46" name="Rounded Rectangle 13"/>
          <p:cNvSpPr/>
          <p:nvPr/>
        </p:nvSpPr>
        <p:spPr bwMode="auto">
          <a:xfrm>
            <a:off x="4749531" y="3284929"/>
            <a:ext cx="107534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dirty="0" smtClean="0"/>
              <a:t>training</a:t>
            </a:r>
          </a:p>
        </p:txBody>
      </p:sp>
      <p:sp>
        <p:nvSpPr>
          <p:cNvPr id="47" name="Rounded Rectangle 14"/>
          <p:cNvSpPr/>
          <p:nvPr/>
        </p:nvSpPr>
        <p:spPr bwMode="auto">
          <a:xfrm>
            <a:off x="6093706" y="3284929"/>
            <a:ext cx="138258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prediction</a:t>
            </a:r>
          </a:p>
        </p:txBody>
      </p:sp>
      <p:cxnSp>
        <p:nvCxnSpPr>
          <p:cNvPr id="48" name="Straight Arrow Connector 15"/>
          <p:cNvCxnSpPr>
            <a:stCxn id="45" idx="3"/>
            <a:endCxn id="46" idx="1"/>
          </p:cNvCxnSpPr>
          <p:nvPr/>
        </p:nvCxnSpPr>
        <p:spPr>
          <a:xfrm>
            <a:off x="4403886" y="3534562"/>
            <a:ext cx="34564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6"/>
          <p:cNvCxnSpPr>
            <a:stCxn id="46" idx="3"/>
            <a:endCxn id="47" idx="1"/>
          </p:cNvCxnSpPr>
          <p:nvPr/>
        </p:nvCxnSpPr>
        <p:spPr>
          <a:xfrm>
            <a:off x="5824871" y="3534562"/>
            <a:ext cx="2688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22"/>
          <p:cNvSpPr/>
          <p:nvPr/>
        </p:nvSpPr>
        <p:spPr bwMode="auto">
          <a:xfrm>
            <a:off x="3347864" y="4206649"/>
            <a:ext cx="1094427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splitting</a:t>
            </a:r>
          </a:p>
        </p:txBody>
      </p:sp>
      <p:sp>
        <p:nvSpPr>
          <p:cNvPr id="51" name="Rounded Rectangle 23"/>
          <p:cNvSpPr/>
          <p:nvPr/>
        </p:nvSpPr>
        <p:spPr bwMode="auto">
          <a:xfrm>
            <a:off x="4749531" y="4206649"/>
            <a:ext cx="107534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/>
              <a:t>training</a:t>
            </a:r>
          </a:p>
        </p:txBody>
      </p:sp>
      <p:sp>
        <p:nvSpPr>
          <p:cNvPr id="52" name="Rounded Rectangle 24"/>
          <p:cNvSpPr/>
          <p:nvPr/>
        </p:nvSpPr>
        <p:spPr bwMode="auto">
          <a:xfrm>
            <a:off x="6093706" y="4206649"/>
            <a:ext cx="1382580" cy="49926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b="1" dirty="0" smtClean="0"/>
              <a:t>prediction</a:t>
            </a:r>
          </a:p>
        </p:txBody>
      </p:sp>
      <p:cxnSp>
        <p:nvCxnSpPr>
          <p:cNvPr id="53" name="Straight Arrow Connector 25"/>
          <p:cNvCxnSpPr>
            <a:stCxn id="50" idx="3"/>
            <a:endCxn id="51" idx="1"/>
          </p:cNvCxnSpPr>
          <p:nvPr/>
        </p:nvCxnSpPr>
        <p:spPr>
          <a:xfrm>
            <a:off x="4442291" y="4456282"/>
            <a:ext cx="307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6"/>
          <p:cNvCxnSpPr>
            <a:stCxn id="51" idx="3"/>
            <a:endCxn id="52" idx="1"/>
          </p:cNvCxnSpPr>
          <p:nvPr/>
        </p:nvCxnSpPr>
        <p:spPr>
          <a:xfrm>
            <a:off x="5824871" y="4456282"/>
            <a:ext cx="2688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79961" y="3592169"/>
            <a:ext cx="84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6" name="Rectangle 36"/>
          <p:cNvSpPr/>
          <p:nvPr/>
        </p:nvSpPr>
        <p:spPr bwMode="auto">
          <a:xfrm>
            <a:off x="7900546" y="3284929"/>
            <a:ext cx="1113745" cy="7296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Final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Decision</a:t>
            </a:r>
          </a:p>
        </p:txBody>
      </p:sp>
      <p:cxnSp>
        <p:nvCxnSpPr>
          <p:cNvPr id="57" name="Shape 41"/>
          <p:cNvCxnSpPr>
            <a:stCxn id="56" idx="2"/>
            <a:endCxn id="67" idx="3"/>
          </p:cNvCxnSpPr>
          <p:nvPr/>
        </p:nvCxnSpPr>
        <p:spPr>
          <a:xfrm rot="5400000">
            <a:off x="6843506" y="3456849"/>
            <a:ext cx="1056138" cy="217168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43"/>
          <p:cNvCxnSpPr>
            <a:stCxn id="67" idx="1"/>
            <a:endCxn id="34" idx="2"/>
          </p:cNvCxnSpPr>
          <p:nvPr/>
        </p:nvCxnSpPr>
        <p:spPr>
          <a:xfrm rot="10800000">
            <a:off x="755577" y="4005064"/>
            <a:ext cx="3609905" cy="106569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n 31"/>
          <p:cNvSpPr/>
          <p:nvPr/>
        </p:nvSpPr>
        <p:spPr>
          <a:xfrm>
            <a:off x="299507" y="980728"/>
            <a:ext cx="960125" cy="691289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0" name="Rectangle 33"/>
          <p:cNvSpPr/>
          <p:nvPr/>
        </p:nvSpPr>
        <p:spPr bwMode="auto">
          <a:xfrm>
            <a:off x="179512" y="1979225"/>
            <a:ext cx="1152128" cy="7296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Extracted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Faces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61" name="Straight Arrow Connector 71"/>
          <p:cNvCxnSpPr>
            <a:endCxn id="60" idx="0"/>
          </p:cNvCxnSpPr>
          <p:nvPr/>
        </p:nvCxnSpPr>
        <p:spPr>
          <a:xfrm>
            <a:off x="755576" y="1667172"/>
            <a:ext cx="0" cy="3120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73"/>
          <p:cNvCxnSpPr>
            <a:stCxn id="60" idx="2"/>
            <a:endCxn id="34" idx="0"/>
          </p:cNvCxnSpPr>
          <p:nvPr/>
        </p:nvCxnSpPr>
        <p:spPr>
          <a:xfrm>
            <a:off x="755576" y="2708920"/>
            <a:ext cx="0" cy="5664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eft Bracket 80"/>
          <p:cNvSpPr/>
          <p:nvPr/>
        </p:nvSpPr>
        <p:spPr>
          <a:xfrm>
            <a:off x="3275856" y="2824069"/>
            <a:ext cx="76810" cy="1651415"/>
          </a:xfrm>
          <a:prstGeom prst="leftBracket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82"/>
          <p:cNvCxnSpPr>
            <a:stCxn id="34" idx="3"/>
            <a:endCxn id="63" idx="1"/>
          </p:cNvCxnSpPr>
          <p:nvPr/>
        </p:nvCxnSpPr>
        <p:spPr>
          <a:xfrm>
            <a:off x="1223628" y="3640217"/>
            <a:ext cx="2052228" cy="95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ket 84"/>
          <p:cNvSpPr/>
          <p:nvPr/>
        </p:nvSpPr>
        <p:spPr>
          <a:xfrm>
            <a:off x="7476286" y="2824069"/>
            <a:ext cx="115215" cy="1651415"/>
          </a:xfrm>
          <a:prstGeom prst="rightBracket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86"/>
          <p:cNvCxnSpPr>
            <a:stCxn id="65" idx="2"/>
          </p:cNvCxnSpPr>
          <p:nvPr/>
        </p:nvCxnSpPr>
        <p:spPr>
          <a:xfrm>
            <a:off x="7591501" y="3649777"/>
            <a:ext cx="3090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Decision 87"/>
          <p:cNvSpPr/>
          <p:nvPr/>
        </p:nvSpPr>
        <p:spPr>
          <a:xfrm>
            <a:off x="4365481" y="4782724"/>
            <a:ext cx="1920250" cy="576075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</a:rPr>
              <a:t>Merge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rebuchet MS" pitchFamily="34" charset="0"/>
              </a:rPr>
              <a:t>Pairs?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05356" y="4789815"/>
            <a:ext cx="69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YES</a:t>
            </a:r>
            <a:endParaRPr lang="en-US" sz="1600" b="1" dirty="0"/>
          </a:p>
        </p:txBody>
      </p:sp>
      <p:cxnSp>
        <p:nvCxnSpPr>
          <p:cNvPr id="69" name="Straight Arrow Connector 94"/>
          <p:cNvCxnSpPr>
            <a:stCxn id="67" idx="2"/>
            <a:endCxn id="71" idx="0"/>
          </p:cNvCxnSpPr>
          <p:nvPr/>
        </p:nvCxnSpPr>
        <p:spPr>
          <a:xfrm>
            <a:off x="5325606" y="5358799"/>
            <a:ext cx="1" cy="4224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25606" y="5442700"/>
            <a:ext cx="69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</a:t>
            </a:r>
            <a:endParaRPr lang="en-US" sz="1600" b="1" dirty="0"/>
          </a:p>
        </p:txBody>
      </p:sp>
      <p:sp>
        <p:nvSpPr>
          <p:cNvPr id="71" name="Rounded Rectangle 96"/>
          <p:cNvSpPr/>
          <p:nvPr/>
        </p:nvSpPr>
        <p:spPr>
          <a:xfrm>
            <a:off x="4845544" y="5781254"/>
            <a:ext cx="960125" cy="38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Results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2" name="Rectangle 97"/>
          <p:cNvSpPr/>
          <p:nvPr/>
        </p:nvSpPr>
        <p:spPr>
          <a:xfrm>
            <a:off x="1677131" y="2363209"/>
            <a:ext cx="7450570" cy="3072400"/>
          </a:xfrm>
          <a:prstGeom prst="rect">
            <a:avLst/>
          </a:prstGeom>
          <a:noFill/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380312" y="2420888"/>
            <a:ext cx="203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Iterative Merging</a:t>
            </a:r>
            <a:endParaRPr lang="en-US" sz="1600" b="1" dirty="0"/>
          </a:p>
        </p:txBody>
      </p:sp>
      <p:sp>
        <p:nvSpPr>
          <p:cNvPr id="33" name="Rectangle 105"/>
          <p:cNvSpPr/>
          <p:nvPr/>
        </p:nvSpPr>
        <p:spPr>
          <a:xfrm>
            <a:off x="323528" y="1073706"/>
            <a:ext cx="92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Photo</a:t>
            </a:r>
          </a:p>
          <a:p>
            <a:pPr algn="ctr"/>
            <a:r>
              <a:rPr lang="en-US" sz="1800" b="1" dirty="0" smtClean="0"/>
              <a:t>Album</a:t>
            </a:r>
            <a:endParaRPr lang="en-US" sz="1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5576" y="27809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Facial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cxnSp>
        <p:nvCxnSpPr>
          <p:cNvPr id="80" name="形状 79"/>
          <p:cNvCxnSpPr>
            <a:stCxn id="33" idx="3"/>
            <a:endCxn id="81" idx="0"/>
          </p:cNvCxnSpPr>
          <p:nvPr/>
        </p:nvCxnSpPr>
        <p:spPr>
          <a:xfrm>
            <a:off x="1245248" y="1396872"/>
            <a:ext cx="1166512" cy="102401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"/>
          <p:cNvSpPr/>
          <p:nvPr/>
        </p:nvSpPr>
        <p:spPr bwMode="auto">
          <a:xfrm>
            <a:off x="1835696" y="2420888"/>
            <a:ext cx="1152128" cy="7296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Context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Features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85" name="直接箭头连接符 84"/>
          <p:cNvCxnSpPr>
            <a:stCxn id="81" idx="2"/>
          </p:cNvCxnSpPr>
          <p:nvPr/>
        </p:nvCxnSpPr>
        <p:spPr>
          <a:xfrm>
            <a:off x="2411760" y="3150583"/>
            <a:ext cx="0" cy="494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79695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Experiment Datasets</a:t>
            </a:r>
            <a:endParaRPr lang="zh-CN" altLang="en-US" sz="36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5184"/>
            <a:ext cx="6192688" cy="153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"/>
          <p:cNvGrpSpPr/>
          <p:nvPr/>
        </p:nvGrpSpPr>
        <p:grpSpPr>
          <a:xfrm>
            <a:off x="467544" y="1412776"/>
            <a:ext cx="2160240" cy="3240360"/>
            <a:chOff x="914400" y="0"/>
            <a:chExt cx="3886200" cy="5867400"/>
          </a:xfrm>
        </p:grpSpPr>
        <p:pic>
          <p:nvPicPr>
            <p:cNvPr id="13" name="Picture 39" descr="C:\my_research\face_recognition\face_dataset\face_dataset_CMU_small\100_175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533400"/>
              <a:ext cx="914400" cy="1372672"/>
            </a:xfrm>
            <a:prstGeom prst="rect">
              <a:avLst/>
            </a:prstGeom>
            <a:noFill/>
          </p:spPr>
        </p:pic>
        <p:sp>
          <p:nvSpPr>
            <p:cNvPr id="14" name="Cloud 5"/>
            <p:cNvSpPr/>
            <p:nvPr/>
          </p:nvSpPr>
          <p:spPr>
            <a:xfrm>
              <a:off x="914400" y="0"/>
              <a:ext cx="3886200" cy="58674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C:\my_research\face_recognition\face_dataset\face_dataset_CMU_small\100_174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3352800"/>
              <a:ext cx="1273353" cy="848240"/>
            </a:xfrm>
            <a:prstGeom prst="rect">
              <a:avLst/>
            </a:prstGeom>
            <a:noFill/>
          </p:spPr>
        </p:pic>
        <p:pic>
          <p:nvPicPr>
            <p:cNvPr id="16" name="Picture 4" descr="C:\my_research\face_recognition\face_dataset\face_dataset_CMU_small\100_172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1295400"/>
              <a:ext cx="1258281" cy="838200"/>
            </a:xfrm>
            <a:prstGeom prst="rect">
              <a:avLst/>
            </a:prstGeom>
            <a:noFill/>
          </p:spPr>
        </p:pic>
        <p:pic>
          <p:nvPicPr>
            <p:cNvPr id="17" name="Picture 45" descr="C:\my_research\face_recognition\face_dataset\face_dataset_CMU_small\102_013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762000"/>
              <a:ext cx="1117600" cy="838200"/>
            </a:xfrm>
            <a:prstGeom prst="rect">
              <a:avLst/>
            </a:prstGeom>
            <a:noFill/>
          </p:spPr>
        </p:pic>
        <p:pic>
          <p:nvPicPr>
            <p:cNvPr id="18" name="Picture 46" descr="C:\my_research\face_recognition\face_dataset\face_dataset_CMU_small\102_013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6400" y="1752600"/>
              <a:ext cx="1143000" cy="857250"/>
            </a:xfrm>
            <a:prstGeom prst="rect">
              <a:avLst/>
            </a:prstGeom>
            <a:noFill/>
          </p:spPr>
        </p:pic>
        <p:pic>
          <p:nvPicPr>
            <p:cNvPr id="19" name="Picture 5" descr="C:\my_research\face_recognition\face_dataset\face_dataset_CMU_small\100_176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5400" y="3886200"/>
              <a:ext cx="1295400" cy="862927"/>
            </a:xfrm>
            <a:prstGeom prst="rect">
              <a:avLst/>
            </a:prstGeom>
            <a:noFill/>
          </p:spPr>
        </p:pic>
        <p:pic>
          <p:nvPicPr>
            <p:cNvPr id="20" name="Picture 47" descr="C:\my_research\face_recognition\face_dataset\face_dataset_CMU_small\100_267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43200" y="3810000"/>
              <a:ext cx="1295400" cy="862926"/>
            </a:xfrm>
            <a:prstGeom prst="rect">
              <a:avLst/>
            </a:prstGeom>
            <a:noFill/>
          </p:spPr>
        </p:pic>
        <p:pic>
          <p:nvPicPr>
            <p:cNvPr id="21" name="Picture 7" descr="C:\my_research\face_recognition\face_dataset\face_dataset_CMU_small\100_188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800" y="2209800"/>
              <a:ext cx="1295399" cy="862926"/>
            </a:xfrm>
            <a:prstGeom prst="rect">
              <a:avLst/>
            </a:prstGeom>
            <a:noFill/>
          </p:spPr>
        </p:pic>
        <p:pic>
          <p:nvPicPr>
            <p:cNvPr id="22" name="Picture 3" descr="C:\my_research\face_recognition\face_dataset\face_dataset_CMU_small\100_1736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2667000"/>
              <a:ext cx="1295400" cy="862926"/>
            </a:xfrm>
            <a:prstGeom prst="rect">
              <a:avLst/>
            </a:prstGeom>
            <a:noFill/>
          </p:spPr>
        </p:pic>
        <p:pic>
          <p:nvPicPr>
            <p:cNvPr id="23" name="Picture 42" descr="C:\my_research\face_recognition\face_dataset\face_dataset_CMU_small\100_205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76600" y="2743200"/>
              <a:ext cx="1295400" cy="862927"/>
            </a:xfrm>
            <a:prstGeom prst="rect">
              <a:avLst/>
            </a:prstGeom>
            <a:noFill/>
          </p:spPr>
        </p:pic>
        <p:pic>
          <p:nvPicPr>
            <p:cNvPr id="24" name="Picture 38" descr="C:\my_research\face_recognition\face_dataset\face_dataset_CMU_small\100_1753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3600" y="4419600"/>
              <a:ext cx="1219200" cy="812166"/>
            </a:xfrm>
            <a:prstGeom prst="rect">
              <a:avLst/>
            </a:prstGeom>
            <a:noFill/>
          </p:spPr>
        </p:pic>
      </p:grpSp>
      <p:grpSp>
        <p:nvGrpSpPr>
          <p:cNvPr id="26" name="Group 20"/>
          <p:cNvGrpSpPr/>
          <p:nvPr/>
        </p:nvGrpSpPr>
        <p:grpSpPr>
          <a:xfrm>
            <a:off x="2843808" y="1484784"/>
            <a:ext cx="2304256" cy="3096344"/>
            <a:chOff x="228600" y="781860"/>
            <a:chExt cx="1676400" cy="2418540"/>
          </a:xfrm>
        </p:grpSpPr>
        <p:pic>
          <p:nvPicPr>
            <p:cNvPr id="27" name="Picture 4" descr="C:\Users\C14108\Documents\attribute_learning\human_attributes_relationship\wedding_photo_sample_reduce\0017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83" y="1061170"/>
              <a:ext cx="517817" cy="8244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:\Users\C14108\Documents\attribute_learning\human_attributes_relationship\wedding_photo_sample_reduce\0235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1751942"/>
              <a:ext cx="528815" cy="8419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 descr="C:\Users\C14108\Documents\attribute_learning\human_attributes_relationship\wedding_photo_sample_reduce\0850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21" y="1427166"/>
              <a:ext cx="885442" cy="630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C:\Users\C14108\Documents\attribute_learning\human_attributes_relationship\wedding_photo_sample_reduce\0016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925" y="1795323"/>
              <a:ext cx="486266" cy="7742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C:\Users\C14108\Documents\attribute_learning\human_attributes_relationship\wedding_photo_sample_reduce\0926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02" y="2253696"/>
              <a:ext cx="890427" cy="6316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loud 6"/>
            <p:cNvSpPr/>
            <p:nvPr/>
          </p:nvSpPr>
          <p:spPr>
            <a:xfrm>
              <a:off x="228600" y="781860"/>
              <a:ext cx="1676400" cy="241854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21487" y="1700808"/>
            <a:ext cx="2910953" cy="2736304"/>
            <a:chOff x="6053535" y="1412776"/>
            <a:chExt cx="2910953" cy="2736304"/>
          </a:xfrm>
        </p:grpSpPr>
        <p:grpSp>
          <p:nvGrpSpPr>
            <p:cNvPr id="33" name="Group 114"/>
            <p:cNvGrpSpPr/>
            <p:nvPr/>
          </p:nvGrpSpPr>
          <p:grpSpPr>
            <a:xfrm>
              <a:off x="6053535" y="1412776"/>
              <a:ext cx="2874441" cy="1368152"/>
              <a:chOff x="2711223" y="838200"/>
              <a:chExt cx="3460977" cy="1603664"/>
            </a:xfrm>
          </p:grpSpPr>
          <p:grpSp>
            <p:nvGrpSpPr>
              <p:cNvPr id="34" name="Group 15"/>
              <p:cNvGrpSpPr/>
              <p:nvPr/>
            </p:nvGrpSpPr>
            <p:grpSpPr>
              <a:xfrm>
                <a:off x="3962400" y="838200"/>
                <a:ext cx="2209800" cy="1603664"/>
                <a:chOff x="1295400" y="1295400"/>
                <a:chExt cx="2209800" cy="1603664"/>
              </a:xfrm>
            </p:grpSpPr>
            <p:pic>
              <p:nvPicPr>
                <p:cNvPr id="37" name="Picture 5" descr="C:\test\2\label\1\18_20090528120528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295400" y="1295400"/>
                  <a:ext cx="1905000" cy="1298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5" descr="C:\test\2\label\1\18_20090528120528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47800" y="1447800"/>
                  <a:ext cx="1905000" cy="1298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5" descr="C:\test\2\label\1\18_20090528120528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600200" y="1600200"/>
                  <a:ext cx="1905000" cy="129886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5" name="Picture 6" descr="http://t1.gstatic.com/images?q=tbn:ANd9GcSZEkS4M_rY3plnrkhu_HBqplY7IF4URNeVEkgJOs3XUiuWozc&amp;t=1&amp;usg=__HvogB_EdL-wgakdwZV30y5zX5ac=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711223" y="1052737"/>
                <a:ext cx="990600" cy="990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Right Arrow 17"/>
              <p:cNvSpPr/>
              <p:nvPr/>
            </p:nvSpPr>
            <p:spPr>
              <a:xfrm>
                <a:off x="3400513" y="1484785"/>
                <a:ext cx="474712" cy="19161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114"/>
            <p:cNvGrpSpPr/>
            <p:nvPr/>
          </p:nvGrpSpPr>
          <p:grpSpPr>
            <a:xfrm>
              <a:off x="6125542" y="2852936"/>
              <a:ext cx="2675861" cy="1238133"/>
              <a:chOff x="2797923" y="838200"/>
              <a:chExt cx="3221877" cy="1451264"/>
            </a:xfrm>
          </p:grpSpPr>
          <p:grpSp>
            <p:nvGrpSpPr>
              <p:cNvPr id="41" name="Group 15"/>
              <p:cNvGrpSpPr/>
              <p:nvPr/>
            </p:nvGrpSpPr>
            <p:grpSpPr>
              <a:xfrm>
                <a:off x="3962400" y="838200"/>
                <a:ext cx="2057400" cy="1451264"/>
                <a:chOff x="1295400" y="1295400"/>
                <a:chExt cx="2057400" cy="1451264"/>
              </a:xfrm>
            </p:grpSpPr>
            <p:pic>
              <p:nvPicPr>
                <p:cNvPr id="44" name="Picture 5" descr="C:\test\2\label\1\18_20090528120528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295400" y="1295400"/>
                  <a:ext cx="1905000" cy="12988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5" descr="C:\test\2\label\1\18_20090528120528.jp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1447800" y="1447800"/>
                  <a:ext cx="1905000" cy="129886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2" name="Picture 6" descr="http://t1.gstatic.com/images?q=tbn:ANd9GcSZEkS4M_rY3plnrkhu_HBqplY7IF4URNeVEkgJOs3XUiuWozc&amp;t=1&amp;usg=__HvogB_EdL-wgakdwZV30y5zX5ac=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797923" y="1052735"/>
                <a:ext cx="990600" cy="990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ight Arrow 17"/>
              <p:cNvSpPr/>
              <p:nvPr/>
            </p:nvSpPr>
            <p:spPr>
              <a:xfrm>
                <a:off x="3441718" y="1484784"/>
                <a:ext cx="474712" cy="19161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7" descr="C:\Documents and Settings\Liyan Zhang\Desktop\camera_data\raw image_18\18_20090528111214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380312" y="3068960"/>
              <a:ext cx="1584176" cy="1080120"/>
            </a:xfrm>
            <a:prstGeom prst="rect">
              <a:avLst/>
            </a:prstGeom>
            <a:noFill/>
          </p:spPr>
        </p:pic>
      </p:grpSp>
      <p:sp>
        <p:nvSpPr>
          <p:cNvPr id="49" name="TextBox 48"/>
          <p:cNvSpPr txBox="1"/>
          <p:nvPr/>
        </p:nvSpPr>
        <p:spPr>
          <a:xfrm>
            <a:off x="1043608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Gallagher</a:t>
            </a:r>
            <a:endParaRPr lang="zh-CN" alt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491880" y="11967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Wedding</a:t>
            </a:r>
            <a:endParaRPr lang="zh-CN" alt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516216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Surveillance</a:t>
            </a:r>
            <a:endParaRPr lang="zh-CN" altLang="en-US" b="1" dirty="0"/>
          </a:p>
        </p:txBody>
      </p:sp>
      <p:sp>
        <p:nvSpPr>
          <p:cNvPr id="52" name="云形 51"/>
          <p:cNvSpPr/>
          <p:nvPr/>
        </p:nvSpPr>
        <p:spPr>
          <a:xfrm>
            <a:off x="5292080" y="1412776"/>
            <a:ext cx="3672408" cy="3456384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724942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Evaluation Metrics</a:t>
            </a:r>
            <a:endParaRPr lang="zh-CN" altLang="en-US" sz="3600" b="1" dirty="0"/>
          </a:p>
        </p:txBody>
      </p:sp>
      <p:grpSp>
        <p:nvGrpSpPr>
          <p:cNvPr id="3" name="组合 11"/>
          <p:cNvGrpSpPr/>
          <p:nvPr/>
        </p:nvGrpSpPr>
        <p:grpSpPr>
          <a:xfrm>
            <a:off x="971600" y="908720"/>
            <a:ext cx="7272808" cy="5616624"/>
            <a:chOff x="467544" y="2780928"/>
            <a:chExt cx="7272808" cy="5616624"/>
          </a:xfrm>
        </p:grpSpPr>
        <p:sp>
          <p:nvSpPr>
            <p:cNvPr id="11" name="矩形 10"/>
            <p:cNvSpPr/>
            <p:nvPr/>
          </p:nvSpPr>
          <p:spPr bwMode="auto">
            <a:xfrm>
              <a:off x="467544" y="2780928"/>
              <a:ext cx="7272808" cy="56166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B-cubed Precision</a:t>
              </a:r>
              <a:r>
                <a:rPr kumimoji="0" lang="en-US" altLang="zh-CN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 and Recall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356992"/>
              <a:ext cx="48672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4149080"/>
              <a:ext cx="18288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5157192"/>
              <a:ext cx="30670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293096"/>
              <a:ext cx="3200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5085184"/>
              <a:ext cx="16668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645024"/>
            <a:ext cx="5112568" cy="274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Outline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Face Clustering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Traditional Approaches for Face Clustering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The Proposed Context Assisted Framework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Experimental Results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Conclusions and Future Work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Performance Comparison</a:t>
            </a:r>
            <a:endParaRPr lang="zh-CN" altLang="en-US" b="1" dirty="0"/>
          </a:p>
        </p:txBody>
      </p:sp>
      <p:sp>
        <p:nvSpPr>
          <p:cNvPr id="9" name="Rectangle 33"/>
          <p:cNvSpPr/>
          <p:nvPr/>
        </p:nvSpPr>
        <p:spPr bwMode="auto">
          <a:xfrm>
            <a:off x="2195736" y="1793528"/>
            <a:ext cx="1080120" cy="60664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Facial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Features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Rectangle 33"/>
          <p:cNvSpPr/>
          <p:nvPr/>
        </p:nvSpPr>
        <p:spPr bwMode="auto">
          <a:xfrm>
            <a:off x="2195736" y="908720"/>
            <a:ext cx="1080120" cy="60664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Photo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Album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0" name="Rectangle 33"/>
          <p:cNvSpPr/>
          <p:nvPr/>
        </p:nvSpPr>
        <p:spPr bwMode="auto">
          <a:xfrm>
            <a:off x="3851920" y="908720"/>
            <a:ext cx="1080120" cy="60664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Context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Features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1" name="Rectangle 33"/>
          <p:cNvSpPr/>
          <p:nvPr/>
        </p:nvSpPr>
        <p:spPr bwMode="auto">
          <a:xfrm>
            <a:off x="3851920" y="1793528"/>
            <a:ext cx="1080120" cy="60664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Clusters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3" name="Rectangle 33"/>
          <p:cNvSpPr/>
          <p:nvPr/>
        </p:nvSpPr>
        <p:spPr bwMode="auto">
          <a:xfrm>
            <a:off x="5508104" y="1052736"/>
            <a:ext cx="1440160" cy="10801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Splitting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Training Predicting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Process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" name="Rectangle 33"/>
          <p:cNvSpPr/>
          <p:nvPr/>
        </p:nvSpPr>
        <p:spPr bwMode="auto">
          <a:xfrm>
            <a:off x="7380312" y="1289472"/>
            <a:ext cx="1080120" cy="60664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Merge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rebuchet MS" pitchFamily="34" charset="0"/>
              </a:rPr>
              <a:t>Decision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6" name="直接箭头连接符 25"/>
          <p:cNvCxnSpPr>
            <a:stCxn id="19" idx="3"/>
            <a:endCxn id="20" idx="1"/>
          </p:cNvCxnSpPr>
          <p:nvPr/>
        </p:nvCxnSpPr>
        <p:spPr>
          <a:xfrm>
            <a:off x="3275856" y="1212045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9" idx="3"/>
            <a:endCxn id="21" idx="1"/>
          </p:cNvCxnSpPr>
          <p:nvPr/>
        </p:nvCxnSpPr>
        <p:spPr>
          <a:xfrm>
            <a:off x="3275856" y="2096853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3" idx="3"/>
            <a:endCxn id="24" idx="1"/>
          </p:cNvCxnSpPr>
          <p:nvPr/>
        </p:nvCxnSpPr>
        <p:spPr>
          <a:xfrm>
            <a:off x="6948264" y="1592796"/>
            <a:ext cx="43204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形状 31"/>
          <p:cNvCxnSpPr>
            <a:stCxn id="24" idx="3"/>
            <a:endCxn id="21" idx="2"/>
          </p:cNvCxnSpPr>
          <p:nvPr/>
        </p:nvCxnSpPr>
        <p:spPr>
          <a:xfrm flipH="1">
            <a:off x="4391980" y="1592797"/>
            <a:ext cx="4068452" cy="807380"/>
          </a:xfrm>
          <a:prstGeom prst="bentConnector4">
            <a:avLst>
              <a:gd name="adj1" fmla="val -5619"/>
              <a:gd name="adj2" fmla="val 12831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932040" y="134076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932040" y="19168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2160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Update</a:t>
            </a:r>
            <a:endParaRPr lang="zh-CN" alt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9512" y="12687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 Our Approach: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椭圆形标注 45"/>
          <p:cNvSpPr/>
          <p:nvPr/>
        </p:nvSpPr>
        <p:spPr>
          <a:xfrm>
            <a:off x="2627784" y="2492896"/>
            <a:ext cx="1368152" cy="576064"/>
          </a:xfrm>
          <a:prstGeom prst="wedgeEllipseCallout">
            <a:avLst>
              <a:gd name="adj1" fmla="val 68232"/>
              <a:gd name="adj2" fmla="val -65164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Precision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Recall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9552" y="3573016"/>
            <a:ext cx="1116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Picasa: 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2051720" y="3252810"/>
            <a:ext cx="6984776" cy="1688358"/>
            <a:chOff x="2051720" y="3252810"/>
            <a:chExt cx="6984776" cy="1688358"/>
          </a:xfrm>
        </p:grpSpPr>
        <p:grpSp>
          <p:nvGrpSpPr>
            <p:cNvPr id="50" name="组合 49"/>
            <p:cNvGrpSpPr/>
            <p:nvPr/>
          </p:nvGrpSpPr>
          <p:grpSpPr>
            <a:xfrm>
              <a:off x="2051720" y="3252810"/>
              <a:ext cx="4104456" cy="1688358"/>
              <a:chOff x="2051720" y="3140968"/>
              <a:chExt cx="4104456" cy="1688358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1720" y="3140968"/>
                <a:ext cx="4104456" cy="1688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9" name="直接连接符 48"/>
              <p:cNvCxnSpPr/>
              <p:nvPr/>
            </p:nvCxnSpPr>
            <p:spPr>
              <a:xfrm>
                <a:off x="2051720" y="4797152"/>
                <a:ext cx="4104456" cy="0"/>
              </a:xfrm>
              <a:prstGeom prst="line">
                <a:avLst/>
              </a:prstGeom>
              <a:ln w="19050">
                <a:solidFill>
                  <a:srgbClr val="00A1D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椭圆 50"/>
            <p:cNvSpPr/>
            <p:nvPr/>
          </p:nvSpPr>
          <p:spPr>
            <a:xfrm>
              <a:off x="2699792" y="4188914"/>
              <a:ext cx="3168352" cy="43204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箭头连接符 52"/>
            <p:cNvCxnSpPr>
              <a:stCxn id="51" idx="6"/>
            </p:cNvCxnSpPr>
            <p:nvPr/>
          </p:nvCxnSpPr>
          <p:spPr>
            <a:xfrm>
              <a:off x="5868144" y="4404938"/>
              <a:ext cx="432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/>
            <p:cNvGrpSpPr/>
            <p:nvPr/>
          </p:nvGrpSpPr>
          <p:grpSpPr>
            <a:xfrm>
              <a:off x="6228184" y="4116906"/>
              <a:ext cx="1836712" cy="646331"/>
              <a:chOff x="6660232" y="4005064"/>
              <a:chExt cx="1836712" cy="64633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660232" y="4005064"/>
                <a:ext cx="1836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Cluster Threshold </a:t>
                </a:r>
              </a:p>
              <a:p>
                <a:r>
                  <a:rPr lang="en-US" altLang="zh-CN" dirty="0" smtClean="0"/>
                  <a:t>50</a:t>
                </a:r>
                <a:r>
                  <a:rPr lang="en-US" altLang="zh-CN" dirty="0" smtClean="0">
                    <a:sym typeface="Wingdings" pitchFamily="2" charset="2"/>
                  </a:rPr>
                  <a:t></a:t>
                </a:r>
                <a:r>
                  <a:rPr lang="en-US" altLang="zh-CN" dirty="0" smtClean="0"/>
                  <a:t>95</a:t>
                </a:r>
                <a:endParaRPr lang="zh-CN" altLang="en-US" dirty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6732240" y="4005064"/>
                <a:ext cx="1512168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028384" y="4116906"/>
              <a:ext cx="1008112" cy="646331"/>
              <a:chOff x="6660232" y="4005064"/>
              <a:chExt cx="1836712" cy="646331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660232" y="4005064"/>
                <a:ext cx="1836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Different</a:t>
                </a:r>
              </a:p>
              <a:p>
                <a:r>
                  <a:rPr lang="en-US" altLang="zh-CN" dirty="0" smtClean="0"/>
                  <a:t>Clusters</a:t>
                </a:r>
                <a:endParaRPr lang="zh-CN" altLang="en-US" dirty="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732238" y="4005064"/>
                <a:ext cx="1633510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6" name="直接箭头连接符 65"/>
            <p:cNvCxnSpPr>
              <a:endCxn id="64" idx="1"/>
            </p:cNvCxnSpPr>
            <p:nvPr/>
          </p:nvCxnSpPr>
          <p:spPr>
            <a:xfrm>
              <a:off x="7812360" y="4404938"/>
              <a:ext cx="255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矩形 66"/>
          <p:cNvSpPr/>
          <p:nvPr/>
        </p:nvSpPr>
        <p:spPr>
          <a:xfrm>
            <a:off x="179512" y="5517232"/>
            <a:ext cx="1927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Affinity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sym typeface="Wingdings" pitchFamily="2" charset="2"/>
              </a:rPr>
              <a:t>Propagation: 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2267744" y="5445224"/>
            <a:ext cx="6336704" cy="936104"/>
            <a:chOff x="2267744" y="5445224"/>
            <a:chExt cx="6336704" cy="936104"/>
          </a:xfrm>
        </p:grpSpPr>
        <p:grpSp>
          <p:nvGrpSpPr>
            <p:cNvPr id="70" name="组合 69"/>
            <p:cNvGrpSpPr/>
            <p:nvPr/>
          </p:nvGrpSpPr>
          <p:grpSpPr>
            <a:xfrm>
              <a:off x="2267744" y="5445224"/>
              <a:ext cx="1296144" cy="936104"/>
              <a:chOff x="2411760" y="5445224"/>
              <a:chExt cx="1296144" cy="936104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411760" y="5517232"/>
                <a:ext cx="1224136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411760" y="5445224"/>
                <a:ext cx="1296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Context Similarities Aggregation</a:t>
                </a:r>
                <a:endParaRPr lang="zh-CN" altLang="en-US" dirty="0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4067944" y="5517232"/>
              <a:ext cx="1296144" cy="864096"/>
              <a:chOff x="2411760" y="5517232"/>
              <a:chExt cx="1296144" cy="864096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2411760" y="5517232"/>
                <a:ext cx="1224136" cy="8640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411760" y="5589240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Facial Similarities</a:t>
                </a:r>
                <a:endParaRPr lang="zh-CN" altLang="en-US" dirty="0"/>
              </a:p>
            </p:txBody>
          </p:sp>
        </p:grpSp>
        <p:sp>
          <p:nvSpPr>
            <p:cNvPr id="74" name="加号 73"/>
            <p:cNvSpPr/>
            <p:nvPr/>
          </p:nvSpPr>
          <p:spPr>
            <a:xfrm>
              <a:off x="3635896" y="5805264"/>
              <a:ext cx="288032" cy="288032"/>
            </a:xfrm>
            <a:prstGeom prst="mathPlus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084168" y="5734997"/>
              <a:ext cx="1548680" cy="646331"/>
              <a:chOff x="6948264" y="4005064"/>
              <a:chExt cx="1548680" cy="646331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948264" y="4005064"/>
                <a:ext cx="1548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Different Parameter: p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948264" y="4005064"/>
                <a:ext cx="1296144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7596336" y="5734997"/>
              <a:ext cx="1008112" cy="646331"/>
              <a:chOff x="6660232" y="4005064"/>
              <a:chExt cx="1836712" cy="64633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660232" y="4005064"/>
                <a:ext cx="1836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Different</a:t>
                </a:r>
              </a:p>
              <a:p>
                <a:r>
                  <a:rPr lang="en-US" altLang="zh-CN" dirty="0" smtClean="0"/>
                  <a:t>Clusters</a:t>
                </a:r>
                <a:endParaRPr lang="zh-CN" altLang="en-US" dirty="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732238" y="4005064"/>
                <a:ext cx="1633510" cy="576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1" name="直接箭头连接符 80"/>
            <p:cNvCxnSpPr>
              <a:endCxn id="80" idx="1"/>
            </p:cNvCxnSpPr>
            <p:nvPr/>
          </p:nvCxnSpPr>
          <p:spPr>
            <a:xfrm>
              <a:off x="7380312" y="6023029"/>
              <a:ext cx="255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5292080" y="6021288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直接箭头连接符 87"/>
          <p:cNvCxnSpPr>
            <a:stCxn id="19" idx="2"/>
            <a:endCxn id="9" idx="0"/>
          </p:cNvCxnSpPr>
          <p:nvPr/>
        </p:nvCxnSpPr>
        <p:spPr>
          <a:xfrm>
            <a:off x="2735796" y="1515369"/>
            <a:ext cx="0" cy="278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43" grpId="0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39063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9133" y="3717032"/>
            <a:ext cx="3831099" cy="239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my_research\human_attribute_learning\face_clustering_code\plot_c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0728"/>
            <a:ext cx="4801704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28619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971600" y="1700808"/>
            <a:ext cx="756084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8224" y="908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 Precision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Higher Recall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710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-0.13625 L -0.24045 -0.199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39063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my_research\ICMR\ICMR_presentation\b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7140155" cy="3429000"/>
          </a:xfrm>
          <a:prstGeom prst="rect">
            <a:avLst/>
          </a:prstGeom>
          <a:noFill/>
        </p:spPr>
      </p:pic>
      <p:pic>
        <p:nvPicPr>
          <p:cNvPr id="8" name="Picture 12" descr="C:\my_research\ICMR\ICMR_presentation\ba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0040"/>
            <a:ext cx="7056784" cy="3388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88224" y="112474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 Precision,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662 clusters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31 Real Person,</a:t>
            </a: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631 Merging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450912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High Precision,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203 clusters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31 Real Person,</a:t>
            </a: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172  Merging</a:t>
            </a:r>
          </a:p>
          <a:p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88224" y="2060848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88224" y="5517232"/>
            <a:ext cx="1584176" cy="57606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爆炸形 1 12"/>
          <p:cNvSpPr/>
          <p:nvPr/>
        </p:nvSpPr>
        <p:spPr>
          <a:xfrm>
            <a:off x="6732240" y="3068960"/>
            <a:ext cx="1728192" cy="864096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4 Times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7 0.18899 L -0.18889 0.320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6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2 0.01249 L -0.18177 0.086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39063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my_research\ICMR\ICMR_presentation\b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865445"/>
            <a:ext cx="3456384" cy="1659899"/>
          </a:xfrm>
          <a:prstGeom prst="rect">
            <a:avLst/>
          </a:prstGeom>
          <a:noFill/>
        </p:spPr>
      </p:pic>
      <p:pic>
        <p:nvPicPr>
          <p:cNvPr id="12" name="Picture 12" descr="C:\my_research\ICMR\ICMR_presentation\ba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259" y="3140968"/>
            <a:ext cx="3478637" cy="1670586"/>
          </a:xfrm>
          <a:prstGeom prst="rect">
            <a:avLst/>
          </a:prstGeom>
          <a:noFill/>
        </p:spPr>
      </p:pic>
      <p:grpSp>
        <p:nvGrpSpPr>
          <p:cNvPr id="23" name="组合 22"/>
          <p:cNvGrpSpPr/>
          <p:nvPr/>
        </p:nvGrpSpPr>
        <p:grpSpPr>
          <a:xfrm>
            <a:off x="35496" y="3429000"/>
            <a:ext cx="7056784" cy="3388962"/>
            <a:chOff x="35496" y="3429000"/>
            <a:chExt cx="7056784" cy="3388962"/>
          </a:xfrm>
        </p:grpSpPr>
        <p:pic>
          <p:nvPicPr>
            <p:cNvPr id="13" name="Picture 6" descr="C:\my_research\ICMR\ICMR_presentation\bar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496" y="3429000"/>
              <a:ext cx="7056784" cy="3388962"/>
            </a:xfrm>
            <a:prstGeom prst="rect">
              <a:avLst/>
            </a:prstGeom>
            <a:noFill/>
          </p:spPr>
        </p:pic>
        <p:pic>
          <p:nvPicPr>
            <p:cNvPr id="7170" name="Picture 2" descr="C:\my_research\face_recognition\labeled_face_dataset\wedding\F_bride\b1\002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5271864"/>
              <a:ext cx="447675" cy="533400"/>
            </a:xfrm>
            <a:prstGeom prst="rect">
              <a:avLst/>
            </a:prstGeom>
            <a:noFill/>
          </p:spPr>
        </p:pic>
        <p:pic>
          <p:nvPicPr>
            <p:cNvPr id="7171" name="Picture 3" descr="C:\my_research\face_recognition\labeled_face_dataset\wedding\M_groom\g1\027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5281174"/>
              <a:ext cx="432048" cy="514780"/>
            </a:xfrm>
            <a:prstGeom prst="rect">
              <a:avLst/>
            </a:prstGeom>
            <a:noFill/>
          </p:spPr>
        </p:pic>
        <p:pic>
          <p:nvPicPr>
            <p:cNvPr id="7172" name="Picture 4" descr="C:\my_research\face_recognition\labeled_face_dataset\wedding\M_groommaid_a\ga1\083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984" y="5279335"/>
              <a:ext cx="432048" cy="518458"/>
            </a:xfrm>
            <a:prstGeom prst="rect">
              <a:avLst/>
            </a:prstGeom>
            <a:noFill/>
          </p:spPr>
        </p:pic>
        <p:pic>
          <p:nvPicPr>
            <p:cNvPr id="7173" name="Picture 5" descr="C:\my_research\face_recognition\labeled_face_dataset\wedding\F_bridemaid_a\ba1\001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24128" y="5279335"/>
              <a:ext cx="432048" cy="518458"/>
            </a:xfrm>
            <a:prstGeom prst="rect">
              <a:avLst/>
            </a:prstGeom>
            <a:noFill/>
          </p:spPr>
        </p:pic>
      </p:grpSp>
      <p:grpSp>
        <p:nvGrpSpPr>
          <p:cNvPr id="24" name="组合 23"/>
          <p:cNvGrpSpPr/>
          <p:nvPr/>
        </p:nvGrpSpPr>
        <p:grpSpPr>
          <a:xfrm>
            <a:off x="0" y="57574"/>
            <a:ext cx="7020272" cy="3371426"/>
            <a:chOff x="0" y="57574"/>
            <a:chExt cx="7020272" cy="3371426"/>
          </a:xfrm>
        </p:grpSpPr>
        <p:pic>
          <p:nvPicPr>
            <p:cNvPr id="14" name="Picture 8" descr="C:\my_research\ICMR\ICMR_presentation\bar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7574"/>
              <a:ext cx="7020272" cy="3371426"/>
            </a:xfrm>
            <a:prstGeom prst="rect">
              <a:avLst/>
            </a:prstGeom>
            <a:noFill/>
          </p:spPr>
        </p:pic>
        <p:pic>
          <p:nvPicPr>
            <p:cNvPr id="15" name="Picture 2" descr="C:\my_research\face_recognition\labeled_face_dataset\wedding\F_bride\b1\002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1815480"/>
              <a:ext cx="447675" cy="533400"/>
            </a:xfrm>
            <a:prstGeom prst="rect">
              <a:avLst/>
            </a:prstGeom>
            <a:noFill/>
          </p:spPr>
        </p:pic>
        <p:pic>
          <p:nvPicPr>
            <p:cNvPr id="16" name="Picture 3" descr="C:\my_research\face_recognition\labeled_face_dataset\wedding\M_groom\g1\027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1824790"/>
              <a:ext cx="432048" cy="514780"/>
            </a:xfrm>
            <a:prstGeom prst="rect">
              <a:avLst/>
            </a:prstGeom>
            <a:noFill/>
          </p:spPr>
        </p:pic>
        <p:pic>
          <p:nvPicPr>
            <p:cNvPr id="17" name="Picture 4" descr="C:\my_research\face_recognition\labeled_face_dataset\wedding\M_groommaid_a\ga1\083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8024" y="1822951"/>
              <a:ext cx="432048" cy="518458"/>
            </a:xfrm>
            <a:prstGeom prst="rect">
              <a:avLst/>
            </a:prstGeom>
            <a:noFill/>
          </p:spPr>
        </p:pic>
        <p:pic>
          <p:nvPicPr>
            <p:cNvPr id="19" name="Picture 5" descr="C:\my_research\face_recognition\labeled_face_dataset\wedding\F_bridemaid_a\ba1\001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2160" y="1822951"/>
              <a:ext cx="432048" cy="518458"/>
            </a:xfrm>
            <a:prstGeom prst="rect">
              <a:avLst/>
            </a:prstGeom>
            <a:noFill/>
          </p:spPr>
        </p:pic>
      </p:grpSp>
      <p:grpSp>
        <p:nvGrpSpPr>
          <p:cNvPr id="22" name="组合 21"/>
          <p:cNvGrpSpPr/>
          <p:nvPr/>
        </p:nvGrpSpPr>
        <p:grpSpPr>
          <a:xfrm>
            <a:off x="6876256" y="3068960"/>
            <a:ext cx="1584176" cy="1008112"/>
            <a:chOff x="6876256" y="3068960"/>
            <a:chExt cx="1584176" cy="1008112"/>
          </a:xfrm>
        </p:grpSpPr>
        <p:sp>
          <p:nvSpPr>
            <p:cNvPr id="20" name="椭圆 19"/>
            <p:cNvSpPr/>
            <p:nvPr/>
          </p:nvSpPr>
          <p:spPr>
            <a:xfrm>
              <a:off x="6876256" y="3068960"/>
              <a:ext cx="1584176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0272" y="3153742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Less Clusters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Less Manual Merging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Results</a:t>
            </a:r>
            <a:endParaRPr lang="zh-CN" alt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97" y="692696"/>
            <a:ext cx="39063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my_research\ICMR\ICMR_presentation\ba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865445"/>
            <a:ext cx="3456384" cy="1659899"/>
          </a:xfrm>
          <a:prstGeom prst="rect">
            <a:avLst/>
          </a:prstGeom>
          <a:noFill/>
        </p:spPr>
      </p:pic>
      <p:pic>
        <p:nvPicPr>
          <p:cNvPr id="12" name="Picture 12" descr="C:\my_research\ICMR\ICMR_presentation\ba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259" y="3140968"/>
            <a:ext cx="3478637" cy="1670586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4139952" y="3645024"/>
            <a:ext cx="4680520" cy="2376264"/>
            <a:chOff x="35496" y="3429000"/>
            <a:chExt cx="7056784" cy="3388962"/>
          </a:xfrm>
        </p:grpSpPr>
        <p:pic>
          <p:nvPicPr>
            <p:cNvPr id="8" name="Picture 6" descr="C:\my_research\ICMR\ICMR_presentation\bar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496" y="3429000"/>
              <a:ext cx="7056784" cy="3388962"/>
            </a:xfrm>
            <a:prstGeom prst="rect">
              <a:avLst/>
            </a:prstGeom>
            <a:noFill/>
          </p:spPr>
        </p:pic>
        <p:pic>
          <p:nvPicPr>
            <p:cNvPr id="10" name="Picture 2" descr="C:\my_research\face_recognition\labeled_face_dataset\wedding\F_bride\b1\002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5271864"/>
              <a:ext cx="447675" cy="533400"/>
            </a:xfrm>
            <a:prstGeom prst="rect">
              <a:avLst/>
            </a:prstGeom>
            <a:noFill/>
          </p:spPr>
        </p:pic>
        <p:pic>
          <p:nvPicPr>
            <p:cNvPr id="11" name="Picture 3" descr="C:\my_research\face_recognition\labeled_face_dataset\wedding\M_groom\g1\027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5281174"/>
              <a:ext cx="432048" cy="514780"/>
            </a:xfrm>
            <a:prstGeom prst="rect">
              <a:avLst/>
            </a:prstGeom>
            <a:noFill/>
          </p:spPr>
        </p:pic>
        <p:pic>
          <p:nvPicPr>
            <p:cNvPr id="13" name="Picture 4" descr="C:\my_research\face_recognition\labeled_face_dataset\wedding\M_groommaid_a\ga1\083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984" y="5279335"/>
              <a:ext cx="432048" cy="518458"/>
            </a:xfrm>
            <a:prstGeom prst="rect">
              <a:avLst/>
            </a:prstGeom>
            <a:noFill/>
          </p:spPr>
        </p:pic>
        <p:pic>
          <p:nvPicPr>
            <p:cNvPr id="14" name="Picture 5" descr="C:\my_research\face_recognition\labeled_face_dataset\wedding\F_bridemaid_a\ba1\001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24128" y="5279335"/>
              <a:ext cx="432048" cy="518458"/>
            </a:xfrm>
            <a:prstGeom prst="rect">
              <a:avLst/>
            </a:prstGeom>
            <a:noFill/>
          </p:spPr>
        </p:pic>
      </p:grpSp>
      <p:grpSp>
        <p:nvGrpSpPr>
          <p:cNvPr id="15" name="组合 14"/>
          <p:cNvGrpSpPr/>
          <p:nvPr/>
        </p:nvGrpSpPr>
        <p:grpSpPr>
          <a:xfrm>
            <a:off x="4139952" y="1124744"/>
            <a:ext cx="4644008" cy="2160240"/>
            <a:chOff x="0" y="57574"/>
            <a:chExt cx="7020272" cy="3371426"/>
          </a:xfrm>
        </p:grpSpPr>
        <p:pic>
          <p:nvPicPr>
            <p:cNvPr id="16" name="Picture 8" descr="C:\my_research\ICMR\ICMR_presentation\bar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57574"/>
              <a:ext cx="7020272" cy="3371426"/>
            </a:xfrm>
            <a:prstGeom prst="rect">
              <a:avLst/>
            </a:prstGeom>
            <a:noFill/>
          </p:spPr>
        </p:pic>
        <p:pic>
          <p:nvPicPr>
            <p:cNvPr id="17" name="Picture 2" descr="C:\my_research\face_recognition\labeled_face_dataset\wedding\F_bride\b1\002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1815480"/>
              <a:ext cx="447675" cy="533400"/>
            </a:xfrm>
            <a:prstGeom prst="rect">
              <a:avLst/>
            </a:prstGeom>
            <a:noFill/>
          </p:spPr>
        </p:pic>
        <p:pic>
          <p:nvPicPr>
            <p:cNvPr id="18" name="Picture 3" descr="C:\my_research\face_recognition\labeled_face_dataset\wedding\M_groom\g1\0277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1824790"/>
              <a:ext cx="432048" cy="514780"/>
            </a:xfrm>
            <a:prstGeom prst="rect">
              <a:avLst/>
            </a:prstGeom>
            <a:noFill/>
          </p:spPr>
        </p:pic>
        <p:pic>
          <p:nvPicPr>
            <p:cNvPr id="19" name="Picture 4" descr="C:\my_research\face_recognition\labeled_face_dataset\wedding\M_groommaid_a\ga1\083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8024" y="1822951"/>
              <a:ext cx="432048" cy="518458"/>
            </a:xfrm>
            <a:prstGeom prst="rect">
              <a:avLst/>
            </a:prstGeom>
            <a:noFill/>
          </p:spPr>
        </p:pic>
        <p:pic>
          <p:nvPicPr>
            <p:cNvPr id="20" name="Picture 5" descr="C:\my_research\face_recognition\labeled_face_dataset\wedding\F_bridemaid_a\ba1\001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2160" y="1822951"/>
              <a:ext cx="432048" cy="5184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Conclusion and Future Work</a:t>
            </a:r>
            <a:endParaRPr lang="zh-CN" altLang="en-US" b="1" dirty="0"/>
          </a:p>
        </p:txBody>
      </p:sp>
      <p:grpSp>
        <p:nvGrpSpPr>
          <p:cNvPr id="70" name="组合 69"/>
          <p:cNvGrpSpPr/>
          <p:nvPr/>
        </p:nvGrpSpPr>
        <p:grpSpPr>
          <a:xfrm>
            <a:off x="467544" y="3645024"/>
            <a:ext cx="1440160" cy="1944216"/>
            <a:chOff x="1187624" y="3487067"/>
            <a:chExt cx="1440160" cy="1944216"/>
          </a:xfrm>
        </p:grpSpPr>
        <p:grpSp>
          <p:nvGrpSpPr>
            <p:cNvPr id="50" name="Group 52"/>
            <p:cNvGrpSpPr/>
            <p:nvPr/>
          </p:nvGrpSpPr>
          <p:grpSpPr>
            <a:xfrm>
              <a:off x="1505975" y="3798142"/>
              <a:ext cx="833777" cy="1322067"/>
              <a:chOff x="3276600" y="381000"/>
              <a:chExt cx="838200" cy="1295400"/>
            </a:xfrm>
          </p:grpSpPr>
          <p:pic>
            <p:nvPicPr>
              <p:cNvPr id="51" name="Picture 1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81400" y="838200"/>
                <a:ext cx="533400" cy="503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6600" y="381000"/>
                <a:ext cx="533400" cy="513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76600" y="1219200"/>
                <a:ext cx="461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云形 67"/>
            <p:cNvSpPr/>
            <p:nvPr/>
          </p:nvSpPr>
          <p:spPr>
            <a:xfrm>
              <a:off x="1187624" y="3487067"/>
              <a:ext cx="1440160" cy="1944216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44008" y="3717032"/>
            <a:ext cx="1368152" cy="1800200"/>
            <a:chOff x="3347864" y="3703091"/>
            <a:chExt cx="1368152" cy="1800200"/>
          </a:xfrm>
        </p:grpSpPr>
        <p:grpSp>
          <p:nvGrpSpPr>
            <p:cNvPr id="56" name="Group 65"/>
            <p:cNvGrpSpPr/>
            <p:nvPr/>
          </p:nvGrpSpPr>
          <p:grpSpPr>
            <a:xfrm>
              <a:off x="3521923" y="4023619"/>
              <a:ext cx="926076" cy="1169901"/>
              <a:chOff x="891540" y="4419600"/>
              <a:chExt cx="827181" cy="1139871"/>
            </a:xfrm>
          </p:grpSpPr>
          <p:pic>
            <p:nvPicPr>
              <p:cNvPr id="57" name="Picture 5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1540" y="4419600"/>
                <a:ext cx="480059" cy="533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25906" y="5026071"/>
                <a:ext cx="49281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云形 68"/>
            <p:cNvSpPr/>
            <p:nvPr/>
          </p:nvSpPr>
          <p:spPr>
            <a:xfrm rot="21123090">
              <a:off x="3347864" y="3703091"/>
              <a:ext cx="1368152" cy="1800200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72" name="直接箭头连接符 71"/>
          <p:cNvCxnSpPr>
            <a:endCxn id="69" idx="2"/>
          </p:cNvCxnSpPr>
          <p:nvPr/>
        </p:nvCxnSpPr>
        <p:spPr>
          <a:xfrm flipV="1">
            <a:off x="1907704" y="4711141"/>
            <a:ext cx="2747079" cy="1400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2411760" y="4365104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Heterogeneous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Context Features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1187624" y="5157192"/>
            <a:ext cx="4032448" cy="1512168"/>
            <a:chOff x="1187624" y="5157192"/>
            <a:chExt cx="4032448" cy="1512168"/>
          </a:xfrm>
        </p:grpSpPr>
        <p:sp>
          <p:nvSpPr>
            <p:cNvPr id="80" name="矩形 79"/>
            <p:cNvSpPr/>
            <p:nvPr/>
          </p:nvSpPr>
          <p:spPr>
            <a:xfrm>
              <a:off x="2627784" y="5445224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Context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Constraint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1187624" y="6165304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Co-occur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People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699792" y="6165304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Distinct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Attributes</a:t>
              </a: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139952" y="6165304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Time &amp;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Space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9" name="直接箭头连接符 88"/>
            <p:cNvCxnSpPr>
              <a:stCxn id="73" idx="2"/>
              <a:endCxn id="80" idx="0"/>
            </p:cNvCxnSpPr>
            <p:nvPr/>
          </p:nvCxnSpPr>
          <p:spPr>
            <a:xfrm>
              <a:off x="3239852" y="5157192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>
              <a:stCxn id="80" idx="2"/>
              <a:endCxn id="86" idx="0"/>
            </p:cNvCxnSpPr>
            <p:nvPr/>
          </p:nvCxnSpPr>
          <p:spPr>
            <a:xfrm>
              <a:off x="3239852" y="594928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 flipH="1">
              <a:off x="2267744" y="6021288"/>
              <a:ext cx="288032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>
              <a:off x="3923928" y="6021288"/>
              <a:ext cx="216024" cy="1440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/>
          <p:cNvGrpSpPr/>
          <p:nvPr/>
        </p:nvGrpSpPr>
        <p:grpSpPr>
          <a:xfrm>
            <a:off x="827584" y="2780928"/>
            <a:ext cx="4824536" cy="1584176"/>
            <a:chOff x="827584" y="2780928"/>
            <a:chExt cx="4824536" cy="1584176"/>
          </a:xfrm>
        </p:grpSpPr>
        <p:sp>
          <p:nvSpPr>
            <p:cNvPr id="74" name="矩形 73"/>
            <p:cNvSpPr/>
            <p:nvPr/>
          </p:nvSpPr>
          <p:spPr>
            <a:xfrm>
              <a:off x="2627784" y="3645024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Context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Similarity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直接箭头连接符 74"/>
            <p:cNvCxnSpPr>
              <a:stCxn id="73" idx="0"/>
              <a:endCxn id="74" idx="2"/>
            </p:cNvCxnSpPr>
            <p:nvPr/>
          </p:nvCxnSpPr>
          <p:spPr>
            <a:xfrm flipV="1">
              <a:off x="3239852" y="4149080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圆角矩形 80"/>
            <p:cNvSpPr/>
            <p:nvPr/>
          </p:nvSpPr>
          <p:spPr>
            <a:xfrm>
              <a:off x="827584" y="2780928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Common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Scene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051720" y="2780928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People 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Co-occur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3275856" y="2780928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Human</a:t>
              </a:r>
            </a:p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Attributes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572000" y="2780928"/>
              <a:ext cx="1080120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Clothing</a:t>
              </a:r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8" name="直接箭头连接符 97"/>
            <p:cNvCxnSpPr/>
            <p:nvPr/>
          </p:nvCxnSpPr>
          <p:spPr>
            <a:xfrm flipH="1" flipV="1">
              <a:off x="2699792" y="3356992"/>
              <a:ext cx="144016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 flipH="1" flipV="1">
              <a:off x="1979712" y="3429000"/>
              <a:ext cx="576064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/>
            <p:nvPr/>
          </p:nvCxnSpPr>
          <p:spPr>
            <a:xfrm flipV="1">
              <a:off x="3491880" y="3356992"/>
              <a:ext cx="144016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flipV="1">
              <a:off x="3923928" y="3429000"/>
              <a:ext cx="576064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323528" y="620688"/>
            <a:ext cx="3528392" cy="1728192"/>
            <a:chOff x="323528" y="620688"/>
            <a:chExt cx="3528392" cy="1728192"/>
          </a:xfrm>
        </p:grpSpPr>
        <p:grpSp>
          <p:nvGrpSpPr>
            <p:cNvPr id="111" name="组合 110"/>
            <p:cNvGrpSpPr/>
            <p:nvPr/>
          </p:nvGrpSpPr>
          <p:grpSpPr>
            <a:xfrm>
              <a:off x="611560" y="764704"/>
              <a:ext cx="2625685" cy="1512168"/>
              <a:chOff x="323528" y="764704"/>
              <a:chExt cx="2625685" cy="1512168"/>
            </a:xfrm>
          </p:grpSpPr>
          <p:pic>
            <p:nvPicPr>
              <p:cNvPr id="60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1628800"/>
                <a:ext cx="530585" cy="524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5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11760" y="1628800"/>
                <a:ext cx="537453" cy="547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3" name="直接箭头连接符 62"/>
              <p:cNvCxnSpPr>
                <a:stCxn id="60" idx="3"/>
                <a:endCxn id="61" idx="1"/>
              </p:cNvCxnSpPr>
              <p:nvPr/>
            </p:nvCxnSpPr>
            <p:spPr>
              <a:xfrm>
                <a:off x="854113" y="1890834"/>
                <a:ext cx="1557647" cy="116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矩形 63"/>
              <p:cNvSpPr/>
              <p:nvPr/>
            </p:nvSpPr>
            <p:spPr>
              <a:xfrm>
                <a:off x="1115616" y="1484784"/>
                <a:ext cx="936104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Single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Context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Feature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971600" y="764704"/>
                <a:ext cx="1224136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Context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Similarity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直接箭头连接符 66"/>
              <p:cNvCxnSpPr>
                <a:stCxn id="64" idx="0"/>
                <a:endCxn id="65" idx="2"/>
              </p:cNvCxnSpPr>
              <p:nvPr/>
            </p:nvCxnSpPr>
            <p:spPr>
              <a:xfrm flipV="1">
                <a:off x="1583668" y="1268760"/>
                <a:ext cx="0" cy="216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矩形 111"/>
            <p:cNvSpPr/>
            <p:nvPr/>
          </p:nvSpPr>
          <p:spPr>
            <a:xfrm>
              <a:off x="323528" y="620688"/>
              <a:ext cx="3312368" cy="1728192"/>
            </a:xfrm>
            <a:prstGeom prst="rect">
              <a:avLst/>
            </a:prstGeom>
            <a:noFill/>
            <a:ln w="19050">
              <a:solidFill>
                <a:schemeClr val="tx1">
                  <a:alpha val="66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83768" y="6206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Prior work</a:t>
              </a:r>
              <a:endParaRPr lang="zh-CN" altLang="en-US" b="1" dirty="0"/>
            </a:p>
          </p:txBody>
        </p:sp>
      </p:grpSp>
      <p:sp>
        <p:nvSpPr>
          <p:cNvPr id="122" name="矩形 121"/>
          <p:cNvSpPr/>
          <p:nvPr/>
        </p:nvSpPr>
        <p:spPr>
          <a:xfrm>
            <a:off x="323528" y="2492896"/>
            <a:ext cx="8208912" cy="4248472"/>
          </a:xfrm>
          <a:prstGeom prst="rect">
            <a:avLst/>
          </a:prstGeom>
          <a:noFill/>
          <a:ln w="19050">
            <a:solidFill>
              <a:schemeClr val="tx1">
                <a:alpha val="66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76256" y="25649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Our Approach</a:t>
            </a:r>
            <a:endParaRPr lang="zh-CN" altLang="en-US" b="1" dirty="0"/>
          </a:p>
        </p:txBody>
      </p:sp>
      <p:grpSp>
        <p:nvGrpSpPr>
          <p:cNvPr id="146" name="组合 145"/>
          <p:cNvGrpSpPr/>
          <p:nvPr/>
        </p:nvGrpSpPr>
        <p:grpSpPr>
          <a:xfrm>
            <a:off x="4644008" y="611396"/>
            <a:ext cx="4104456" cy="1737484"/>
            <a:chOff x="4644008" y="611396"/>
            <a:chExt cx="4104456" cy="1737484"/>
          </a:xfrm>
        </p:grpSpPr>
        <p:sp>
          <p:nvSpPr>
            <p:cNvPr id="124" name="矩形 123"/>
            <p:cNvSpPr/>
            <p:nvPr/>
          </p:nvSpPr>
          <p:spPr>
            <a:xfrm>
              <a:off x="4788024" y="90872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Efficiency?</a:t>
              </a:r>
              <a:endParaRPr lang="zh-CN" alt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6156176" y="908720"/>
              <a:ext cx="216024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User Feedback?</a:t>
              </a:r>
              <a:endParaRPr lang="zh-CN" altLang="en-US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1385212"/>
              <a:ext cx="1584176" cy="96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矩形 126"/>
            <p:cNvSpPr/>
            <p:nvPr/>
          </p:nvSpPr>
          <p:spPr>
            <a:xfrm>
              <a:off x="6300192" y="1557433"/>
              <a:ext cx="223224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Break points for precision dropping?</a:t>
              </a:r>
              <a:endParaRPr lang="zh-CN" alt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5796136" y="1485425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4644008" y="620688"/>
              <a:ext cx="3960440" cy="1728192"/>
            </a:xfrm>
            <a:prstGeom prst="rect">
              <a:avLst/>
            </a:prstGeom>
            <a:noFill/>
            <a:ln w="19050">
              <a:solidFill>
                <a:schemeClr val="tx1">
                  <a:alpha val="66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092280" y="6113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Future work</a:t>
              </a:r>
              <a:endParaRPr lang="zh-CN" altLang="en-US" b="1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24128" y="3140968"/>
            <a:ext cx="2736304" cy="3528392"/>
            <a:chOff x="5724128" y="3068960"/>
            <a:chExt cx="2736304" cy="3528392"/>
          </a:xfrm>
        </p:grpSpPr>
        <p:grpSp>
          <p:nvGrpSpPr>
            <p:cNvPr id="147" name="组合 146"/>
            <p:cNvGrpSpPr/>
            <p:nvPr/>
          </p:nvGrpSpPr>
          <p:grpSpPr>
            <a:xfrm>
              <a:off x="5724128" y="3068960"/>
              <a:ext cx="2736304" cy="3312368"/>
              <a:chOff x="5724128" y="3068960"/>
              <a:chExt cx="2736304" cy="3312368"/>
            </a:xfrm>
          </p:grpSpPr>
          <p:sp>
            <p:nvSpPr>
              <p:cNvPr id="115" name="右中括号 114"/>
              <p:cNvSpPr/>
              <p:nvPr/>
            </p:nvSpPr>
            <p:spPr>
              <a:xfrm>
                <a:off x="5724128" y="3068960"/>
                <a:ext cx="432048" cy="3312368"/>
              </a:xfrm>
              <a:prstGeom prst="rightBracket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6156176" y="4437112"/>
                <a:ext cx="2304256" cy="1368152"/>
                <a:chOff x="6156176" y="4437112"/>
                <a:chExt cx="2304256" cy="1368152"/>
              </a:xfrm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6876256" y="4437112"/>
                  <a:ext cx="1584176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rgbClr val="FF0000"/>
                      </a:solidFill>
                    </a:rPr>
                    <a:t>Bootstrapping</a:t>
                  </a:r>
                </a:p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Integration</a:t>
                  </a:r>
                  <a:endParaRPr lang="zh-CN" altLang="en-US" b="1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>
                <a:xfrm>
                  <a:off x="6984268" y="5229200"/>
                  <a:ext cx="1368152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Iterative</a:t>
                  </a:r>
                </a:p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Merging</a:t>
                  </a:r>
                  <a:endParaRPr lang="zh-CN" altLang="en-US" b="1" dirty="0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9" name="直接箭头连接符 118"/>
                <p:cNvCxnSpPr>
                  <a:stCxn id="115" idx="2"/>
                  <a:endCxn id="116" idx="1"/>
                </p:cNvCxnSpPr>
                <p:nvPr/>
              </p:nvCxnSpPr>
              <p:spPr>
                <a:xfrm>
                  <a:off x="6156176" y="4725144"/>
                  <a:ext cx="720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箭头连接符 120"/>
                <p:cNvCxnSpPr>
                  <a:stCxn id="116" idx="2"/>
                  <a:endCxn id="117" idx="0"/>
                </p:cNvCxnSpPr>
                <p:nvPr/>
              </p:nvCxnSpPr>
              <p:spPr>
                <a:xfrm>
                  <a:off x="7668344" y="5013176"/>
                  <a:ext cx="0" cy="2160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矩形 65"/>
            <p:cNvSpPr/>
            <p:nvPr/>
          </p:nvSpPr>
          <p:spPr>
            <a:xfrm>
              <a:off x="6732240" y="6021288"/>
              <a:ext cx="16561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High precision</a:t>
              </a:r>
            </a:p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High recall</a:t>
              </a:r>
              <a:endParaRPr lang="zh-CN" altLang="en-US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8" name="直接箭头连接符 87"/>
            <p:cNvCxnSpPr/>
            <p:nvPr/>
          </p:nvCxnSpPr>
          <p:spPr>
            <a:xfrm>
              <a:off x="7668344" y="5805264"/>
              <a:ext cx="0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22" grpId="0" animBg="1"/>
      <p:bldP spid="1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231" y="1316725"/>
            <a:ext cx="8031080" cy="554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215" y="932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r>
              <a:rPr lang="en-US" dirty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7124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94"/>
    </mc:Choice>
    <mc:Fallback>
      <p:transition spd="slow" advTm="23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Face Appearance based Approach</a:t>
            </a:r>
            <a:endParaRPr lang="zh-CN" altLang="en-US" b="1" dirty="0"/>
          </a:p>
        </p:txBody>
      </p:sp>
      <p:grpSp>
        <p:nvGrpSpPr>
          <p:cNvPr id="7" name="Group 3"/>
          <p:cNvGrpSpPr/>
          <p:nvPr/>
        </p:nvGrpSpPr>
        <p:grpSpPr>
          <a:xfrm>
            <a:off x="251520" y="620688"/>
            <a:ext cx="1905000" cy="3048000"/>
            <a:chOff x="914400" y="0"/>
            <a:chExt cx="3886200" cy="5867400"/>
          </a:xfrm>
        </p:grpSpPr>
        <p:pic>
          <p:nvPicPr>
            <p:cNvPr id="95" name="Picture 39" descr="C:\my_research\face_recognition\face_dataset\face_dataset_CMU_small\100_175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9000" y="533400"/>
              <a:ext cx="914400" cy="1372672"/>
            </a:xfrm>
            <a:prstGeom prst="rect">
              <a:avLst/>
            </a:prstGeom>
            <a:noFill/>
          </p:spPr>
        </p:pic>
        <p:sp>
          <p:nvSpPr>
            <p:cNvPr id="96" name="Cloud 5"/>
            <p:cNvSpPr/>
            <p:nvPr/>
          </p:nvSpPr>
          <p:spPr>
            <a:xfrm>
              <a:off x="914400" y="0"/>
              <a:ext cx="3886200" cy="58674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2" descr="C:\my_research\face_recognition\face_dataset\face_dataset_CMU_small\100_17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352800"/>
              <a:ext cx="1273353" cy="848240"/>
            </a:xfrm>
            <a:prstGeom prst="rect">
              <a:avLst/>
            </a:prstGeom>
            <a:noFill/>
          </p:spPr>
        </p:pic>
        <p:pic>
          <p:nvPicPr>
            <p:cNvPr id="98" name="Picture 4" descr="C:\my_research\face_recognition\face_dataset\face_dataset_CMU_small\100_172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1295400"/>
              <a:ext cx="1258281" cy="838200"/>
            </a:xfrm>
            <a:prstGeom prst="rect">
              <a:avLst/>
            </a:prstGeom>
            <a:noFill/>
          </p:spPr>
        </p:pic>
        <p:pic>
          <p:nvPicPr>
            <p:cNvPr id="99" name="Picture 45" descr="C:\my_research\face_recognition\face_dataset\face_dataset_CMU_small\102_013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762000"/>
              <a:ext cx="1117600" cy="838200"/>
            </a:xfrm>
            <a:prstGeom prst="rect">
              <a:avLst/>
            </a:prstGeom>
            <a:noFill/>
          </p:spPr>
        </p:pic>
        <p:pic>
          <p:nvPicPr>
            <p:cNvPr id="100" name="Picture 46" descr="C:\my_research\face_recognition\face_dataset\face_dataset_CMU_small\102_013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1752600"/>
              <a:ext cx="1143000" cy="857250"/>
            </a:xfrm>
            <a:prstGeom prst="rect">
              <a:avLst/>
            </a:prstGeom>
            <a:noFill/>
          </p:spPr>
        </p:pic>
        <p:pic>
          <p:nvPicPr>
            <p:cNvPr id="101" name="Picture 5" descr="C:\my_research\face_recognition\face_dataset\face_dataset_CMU_small\100_176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5400" y="3886200"/>
              <a:ext cx="1295400" cy="862927"/>
            </a:xfrm>
            <a:prstGeom prst="rect">
              <a:avLst/>
            </a:prstGeom>
            <a:noFill/>
          </p:spPr>
        </p:pic>
        <p:pic>
          <p:nvPicPr>
            <p:cNvPr id="102" name="Picture 47" descr="C:\my_research\face_recognition\face_dataset\face_dataset_CMU_small\100_267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43200" y="3810000"/>
              <a:ext cx="1295400" cy="862926"/>
            </a:xfrm>
            <a:prstGeom prst="rect">
              <a:avLst/>
            </a:prstGeom>
            <a:noFill/>
          </p:spPr>
        </p:pic>
        <p:pic>
          <p:nvPicPr>
            <p:cNvPr id="103" name="Picture 7" descr="C:\my_research\face_recognition\face_dataset\face_dataset_CMU_small\100_188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90800" y="2209800"/>
              <a:ext cx="1295399" cy="862926"/>
            </a:xfrm>
            <a:prstGeom prst="rect">
              <a:avLst/>
            </a:prstGeom>
            <a:noFill/>
          </p:spPr>
        </p:pic>
        <p:pic>
          <p:nvPicPr>
            <p:cNvPr id="104" name="Picture 3" descr="C:\my_research\face_recognition\face_dataset\face_dataset_CMU_small\100_1736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0200" y="2667000"/>
              <a:ext cx="1295400" cy="862926"/>
            </a:xfrm>
            <a:prstGeom prst="rect">
              <a:avLst/>
            </a:prstGeom>
            <a:noFill/>
          </p:spPr>
        </p:pic>
        <p:pic>
          <p:nvPicPr>
            <p:cNvPr id="105" name="Picture 42" descr="C:\my_research\face_recognition\face_dataset\face_dataset_CMU_small\100_205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76600" y="2743200"/>
              <a:ext cx="1295400" cy="862927"/>
            </a:xfrm>
            <a:prstGeom prst="rect">
              <a:avLst/>
            </a:prstGeom>
            <a:noFill/>
          </p:spPr>
        </p:pic>
        <p:pic>
          <p:nvPicPr>
            <p:cNvPr id="106" name="Picture 38" descr="C:\my_research\face_recognition\face_dataset\face_dataset_CMU_small\100_1753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33600" y="4419600"/>
              <a:ext cx="1219200" cy="812166"/>
            </a:xfrm>
            <a:prstGeom prst="rect">
              <a:avLst/>
            </a:prstGeom>
            <a:noFill/>
          </p:spPr>
        </p:pic>
      </p:grpSp>
      <p:sp>
        <p:nvSpPr>
          <p:cNvPr id="9" name="Right Arrow 56"/>
          <p:cNvSpPr/>
          <p:nvPr/>
        </p:nvSpPr>
        <p:spPr>
          <a:xfrm>
            <a:off x="2339752" y="1900064"/>
            <a:ext cx="533400" cy="30480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57"/>
          <p:cNvSpPr/>
          <p:nvPr/>
        </p:nvSpPr>
        <p:spPr>
          <a:xfrm>
            <a:off x="5580112" y="1900064"/>
            <a:ext cx="533400" cy="304800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6372200" y="920552"/>
            <a:ext cx="1918340" cy="2448272"/>
            <a:chOff x="6516216" y="908720"/>
            <a:chExt cx="1918340" cy="2448272"/>
          </a:xfrm>
        </p:grpSpPr>
        <p:grpSp>
          <p:nvGrpSpPr>
            <p:cNvPr id="114" name="组合 113"/>
            <p:cNvGrpSpPr/>
            <p:nvPr/>
          </p:nvGrpSpPr>
          <p:grpSpPr>
            <a:xfrm>
              <a:off x="6516216" y="908720"/>
              <a:ext cx="1918340" cy="2448272"/>
              <a:chOff x="6516216" y="980728"/>
              <a:chExt cx="1918340" cy="2448272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6516217" y="1412776"/>
                <a:ext cx="1918339" cy="2016224"/>
                <a:chOff x="467544" y="1988840"/>
                <a:chExt cx="1918339" cy="2016224"/>
              </a:xfrm>
            </p:grpSpPr>
            <p:pic>
              <p:nvPicPr>
                <p:cNvPr id="108" name="Picture 2" descr="http://people.cs.umass.edu/~elm/images/face_feature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67544" y="2924944"/>
                  <a:ext cx="1866698" cy="108012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10" name="Group 52"/>
                <p:cNvGrpSpPr/>
                <p:nvPr/>
              </p:nvGrpSpPr>
              <p:grpSpPr>
                <a:xfrm>
                  <a:off x="1331640" y="1988840"/>
                  <a:ext cx="1054243" cy="905254"/>
                  <a:chOff x="5514817" y="1662370"/>
                  <a:chExt cx="1054243" cy="1049270"/>
                </a:xfrm>
              </p:grpSpPr>
              <p:pic>
                <p:nvPicPr>
                  <p:cNvPr id="111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14817" y="1662370"/>
                    <a:ext cx="419708" cy="1049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1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3130" y="1688256"/>
                    <a:ext cx="475930" cy="9974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113" name="TextBox 112"/>
              <p:cNvSpPr txBox="1"/>
              <p:nvPr/>
            </p:nvSpPr>
            <p:spPr>
              <a:xfrm>
                <a:off x="6516216" y="980728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Facial Features</a:t>
                </a:r>
                <a:endParaRPr lang="zh-CN" altLang="en-US" b="1" dirty="0"/>
              </a:p>
            </p:txBody>
          </p:sp>
        </p:grpSp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820" y="1412776"/>
              <a:ext cx="810701" cy="80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6" name="组合 135"/>
          <p:cNvGrpSpPr/>
          <p:nvPr/>
        </p:nvGrpSpPr>
        <p:grpSpPr>
          <a:xfrm>
            <a:off x="6228184" y="4077072"/>
            <a:ext cx="2448272" cy="2304256"/>
            <a:chOff x="6300192" y="3933056"/>
            <a:chExt cx="2448272" cy="2304256"/>
          </a:xfrm>
        </p:grpSpPr>
        <p:grpSp>
          <p:nvGrpSpPr>
            <p:cNvPr id="121" name="Group 4115"/>
            <p:cNvGrpSpPr/>
            <p:nvPr/>
          </p:nvGrpSpPr>
          <p:grpSpPr>
            <a:xfrm>
              <a:off x="6300192" y="3933056"/>
              <a:ext cx="2448272" cy="2304256"/>
              <a:chOff x="3255318" y="4489597"/>
              <a:chExt cx="2149433" cy="2139803"/>
            </a:xfrm>
          </p:grpSpPr>
          <p:grpSp>
            <p:nvGrpSpPr>
              <p:cNvPr id="124" name="Group 4113"/>
              <p:cNvGrpSpPr/>
              <p:nvPr/>
            </p:nvGrpSpPr>
            <p:grpSpPr>
              <a:xfrm>
                <a:off x="3341593" y="4628097"/>
                <a:ext cx="1992407" cy="2001303"/>
                <a:chOff x="3272770" y="4061691"/>
                <a:chExt cx="1992407" cy="2001303"/>
              </a:xfrm>
            </p:grpSpPr>
            <p:grpSp>
              <p:nvGrpSpPr>
                <p:cNvPr id="127" name="Group 4112"/>
                <p:cNvGrpSpPr/>
                <p:nvPr/>
              </p:nvGrpSpPr>
              <p:grpSpPr>
                <a:xfrm>
                  <a:off x="3272770" y="4061691"/>
                  <a:ext cx="1992407" cy="2001303"/>
                  <a:chOff x="3272770" y="4061691"/>
                  <a:chExt cx="1992407" cy="2001303"/>
                </a:xfrm>
              </p:grpSpPr>
              <p:pic>
                <p:nvPicPr>
                  <p:cNvPr id="12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2770" y="4061691"/>
                    <a:ext cx="1992407" cy="20013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0" name="Picture 2" descr="C:\Users\C14108\Documents\attribute_learning\human_attributes_relationship\wedding\F_bride\b2\0960.jp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20871" y="5062342"/>
                    <a:ext cx="177084" cy="197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1" name="Picture 2" descr="C:\Users\C14108\Documents\attribute_learning\human_attributes_relationship\wedding\F_bride\b2\0960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25643" y="5152374"/>
                    <a:ext cx="88542" cy="988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2" descr="C:\Users\C14108\Documents\attribute_learning\human_attributes_relationship\wedding\F_bride\b2\0960.jp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78043" y="4930380"/>
                    <a:ext cx="88542" cy="988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28" name="Picture 2" descr="C:\Users\C14108\Documents\attribute_learning\human_attributes_relationship\wedding\F_bride\b2\0960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5082780"/>
                  <a:ext cx="88542" cy="988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5" name="TextBox 124"/>
              <p:cNvSpPr txBox="1"/>
              <p:nvPr/>
            </p:nvSpPr>
            <p:spPr>
              <a:xfrm>
                <a:off x="3255318" y="4489597"/>
                <a:ext cx="1926282" cy="285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Face Similarity Graph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4114"/>
              <p:cNvSpPr/>
              <p:nvPr/>
            </p:nvSpPr>
            <p:spPr>
              <a:xfrm>
                <a:off x="3269577" y="4489597"/>
                <a:ext cx="2135174" cy="21398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5" name="Picture 6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452320" y="5157192"/>
              <a:ext cx="240733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1" name="组合 140"/>
          <p:cNvGrpSpPr/>
          <p:nvPr/>
        </p:nvGrpSpPr>
        <p:grpSpPr>
          <a:xfrm>
            <a:off x="2915816" y="4042420"/>
            <a:ext cx="2768911" cy="2448272"/>
            <a:chOff x="2915816" y="3933056"/>
            <a:chExt cx="2768911" cy="2448272"/>
          </a:xfrm>
        </p:grpSpPr>
        <p:grpSp>
          <p:nvGrpSpPr>
            <p:cNvPr id="139" name="组合 138"/>
            <p:cNvGrpSpPr/>
            <p:nvPr/>
          </p:nvGrpSpPr>
          <p:grpSpPr>
            <a:xfrm>
              <a:off x="2915816" y="3933056"/>
              <a:ext cx="2768911" cy="2448272"/>
              <a:chOff x="2915816" y="3933056"/>
              <a:chExt cx="2768911" cy="2448272"/>
            </a:xfrm>
          </p:grpSpPr>
          <p:pic>
            <p:nvPicPr>
              <p:cNvPr id="34817" name="Picture 1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915816" y="4221088"/>
                <a:ext cx="2768911" cy="2125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8" name="矩形 137"/>
              <p:cNvSpPr/>
              <p:nvPr/>
            </p:nvSpPr>
            <p:spPr bwMode="auto">
              <a:xfrm>
                <a:off x="2915816" y="3933056"/>
                <a:ext cx="2736304" cy="2448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zh-CN" altLang="en-US" smtClean="0"/>
              </a:p>
            </p:txBody>
          </p:sp>
        </p:grpSp>
        <p:sp>
          <p:nvSpPr>
            <p:cNvPr id="140" name="矩形 139"/>
            <p:cNvSpPr/>
            <p:nvPr/>
          </p:nvSpPr>
          <p:spPr>
            <a:xfrm>
              <a:off x="2987824" y="3933056"/>
              <a:ext cx="18149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smtClean="0"/>
                <a:t>Clustering Algorithm</a:t>
              </a:r>
            </a:p>
          </p:txBody>
        </p:sp>
      </p:grpSp>
      <p:sp>
        <p:nvSpPr>
          <p:cNvPr id="142" name="右弧形箭头 141"/>
          <p:cNvSpPr/>
          <p:nvPr/>
        </p:nvSpPr>
        <p:spPr bwMode="auto">
          <a:xfrm>
            <a:off x="8676456" y="2708920"/>
            <a:ext cx="360040" cy="1512168"/>
          </a:xfrm>
          <a:prstGeom prst="curved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3" name="左箭头 142"/>
          <p:cNvSpPr/>
          <p:nvPr/>
        </p:nvSpPr>
        <p:spPr bwMode="auto">
          <a:xfrm>
            <a:off x="5724128" y="5085184"/>
            <a:ext cx="432048" cy="21602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4" name="左箭头 143"/>
          <p:cNvSpPr/>
          <p:nvPr/>
        </p:nvSpPr>
        <p:spPr bwMode="auto">
          <a:xfrm>
            <a:off x="2411760" y="5085184"/>
            <a:ext cx="432048" cy="216024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3059832" y="980728"/>
            <a:ext cx="2221160" cy="1920044"/>
            <a:chOff x="3059832" y="980728"/>
            <a:chExt cx="2221160" cy="1920044"/>
          </a:xfrm>
        </p:grpSpPr>
        <p:grpSp>
          <p:nvGrpSpPr>
            <p:cNvPr id="8" name="Group 16"/>
            <p:cNvGrpSpPr/>
            <p:nvPr/>
          </p:nvGrpSpPr>
          <p:grpSpPr>
            <a:xfrm>
              <a:off x="3059832" y="1388604"/>
              <a:ext cx="2221160" cy="1512168"/>
              <a:chOff x="425450" y="1371600"/>
              <a:chExt cx="4921490" cy="3733800"/>
            </a:xfrm>
          </p:grpSpPr>
          <p:pic>
            <p:nvPicPr>
              <p:cNvPr id="57" name="Picture 15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505200" y="4343400"/>
                <a:ext cx="762000" cy="745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6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667000" y="1371600"/>
                <a:ext cx="762000" cy="710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7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648201" y="2057400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1143000" y="1371600"/>
                <a:ext cx="762000" cy="73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0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762000" cy="7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21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191000" y="1371600"/>
                <a:ext cx="69181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57200" y="4267200"/>
                <a:ext cx="833437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23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429000" y="1371600"/>
                <a:ext cx="761999" cy="704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25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425450" y="1371600"/>
                <a:ext cx="7366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36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904999" y="2057400"/>
                <a:ext cx="698863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37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276600" y="2057400"/>
                <a:ext cx="685800" cy="716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38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962400" y="2057400"/>
                <a:ext cx="685800" cy="7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39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2590800" y="2057400"/>
                <a:ext cx="685799" cy="704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40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1143000" y="2057400"/>
                <a:ext cx="762000" cy="689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35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457200" y="2057400"/>
                <a:ext cx="73066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45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4724400" y="1371600"/>
                <a:ext cx="609600" cy="730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47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4114800" y="4343400"/>
                <a:ext cx="5715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0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2895600" y="4343400"/>
                <a:ext cx="60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51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4572000" y="3505200"/>
                <a:ext cx="774424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57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1371599" y="2743200"/>
                <a:ext cx="810689" cy="76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8"/>
              <p:cNvPicPr>
                <a:picLocks noChangeAspect="1"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2133601" y="2743201"/>
                <a:ext cx="731107" cy="76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9"/>
              <p:cNvPicPr>
                <a:picLocks noChangeAspect="1"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762000" cy="75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60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819400" y="2743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61"/>
              <p:cNvPicPr>
                <a:picLocks noChangeAspect="1"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457200" y="2743200"/>
                <a:ext cx="963794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65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4648200" y="4343400"/>
                <a:ext cx="6858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7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1219200" y="4267200"/>
                <a:ext cx="631372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9"/>
              <p:cNvPicPr>
                <a:picLocks noChangeAspect="1"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1752600" y="3505200"/>
                <a:ext cx="457200" cy="787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72"/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1143000" y="3505200"/>
                <a:ext cx="609600" cy="794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73"/>
              <p:cNvPicPr>
                <a:picLocks noChangeAspect="1" noChangeArrowheads="1"/>
              </p:cNvPicPr>
              <p:nvPr/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457200" y="3505200"/>
                <a:ext cx="685800" cy="75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79"/>
              <p:cNvPicPr>
                <a:picLocks noChangeAspect="1"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4343400" y="2743200"/>
                <a:ext cx="457200" cy="779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80"/>
              <p:cNvPicPr>
                <a:picLocks noChangeAspect="1"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4800600" y="2743200"/>
                <a:ext cx="54634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81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3429001" y="3505200"/>
                <a:ext cx="533400" cy="859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82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2209800" y="3505200"/>
                <a:ext cx="5334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83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1828800" y="4309165"/>
                <a:ext cx="609600" cy="720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85"/>
              <p:cNvPicPr>
                <a:picLocks noChangeAspect="1" noChangeArrowheads="1"/>
              </p:cNvPicPr>
              <p:nvPr/>
            </p:nvPicPr>
            <p:blipFill>
              <a:blip r:embed="rId55" cstate="print"/>
              <a:srcRect/>
              <a:stretch>
                <a:fillRect/>
              </a:stretch>
            </p:blipFill>
            <p:spPr bwMode="auto">
              <a:xfrm>
                <a:off x="2743200" y="3505200"/>
                <a:ext cx="695864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6"/>
              <p:cNvPicPr>
                <a:picLocks noChangeAspect="1"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3962400" y="3505200"/>
                <a:ext cx="724546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82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2438400" y="4343400"/>
                <a:ext cx="457200" cy="718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54"/>
              <p:cNvSpPr/>
              <p:nvPr/>
            </p:nvSpPr>
            <p:spPr>
              <a:xfrm>
                <a:off x="457200" y="1371600"/>
                <a:ext cx="4876800" cy="3733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3059832" y="98072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Detected Faces</a:t>
              </a:r>
              <a:endParaRPr lang="zh-CN" altLang="en-US" b="1" dirty="0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79512" y="3645024"/>
            <a:ext cx="2133600" cy="2955032"/>
            <a:chOff x="179512" y="3645024"/>
            <a:chExt cx="2133600" cy="2955032"/>
          </a:xfrm>
        </p:grpSpPr>
        <p:grpSp>
          <p:nvGrpSpPr>
            <p:cNvPr id="13" name="Group 71"/>
            <p:cNvGrpSpPr/>
            <p:nvPr/>
          </p:nvGrpSpPr>
          <p:grpSpPr>
            <a:xfrm>
              <a:off x="179512" y="3933056"/>
              <a:ext cx="2133600" cy="2667000"/>
              <a:chOff x="1905000" y="152400"/>
              <a:chExt cx="5029200" cy="6019800"/>
            </a:xfrm>
          </p:grpSpPr>
          <p:pic>
            <p:nvPicPr>
              <p:cNvPr id="16" name="Picture 83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6477000" y="4953000"/>
                <a:ext cx="381000" cy="45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 52"/>
              <p:cNvGrpSpPr/>
              <p:nvPr/>
            </p:nvGrpSpPr>
            <p:grpSpPr>
              <a:xfrm>
                <a:off x="2074733" y="381000"/>
                <a:ext cx="1811467" cy="2570283"/>
                <a:chOff x="2379533" y="76200"/>
                <a:chExt cx="1811467" cy="2570283"/>
              </a:xfrm>
            </p:grpSpPr>
            <p:pic>
              <p:nvPicPr>
                <p:cNvPr id="52" name="Picture 1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9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3276600" y="3810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1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276600" y="12192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36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2379533" y="2123054"/>
                  <a:ext cx="533400" cy="523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Oval 101"/>
                <p:cNvSpPr/>
                <p:nvPr/>
              </p:nvSpPr>
              <p:spPr>
                <a:xfrm>
                  <a:off x="2743200" y="76200"/>
                  <a:ext cx="1447800" cy="1905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62"/>
              <p:cNvGrpSpPr/>
              <p:nvPr/>
            </p:nvGrpSpPr>
            <p:grpSpPr>
              <a:xfrm>
                <a:off x="3505200" y="4191000"/>
                <a:ext cx="990600" cy="1828800"/>
                <a:chOff x="6553200" y="2133600"/>
                <a:chExt cx="990600" cy="1828800"/>
              </a:xfrm>
            </p:grpSpPr>
            <p:pic>
              <p:nvPicPr>
                <p:cNvPr id="48" name="Picture 81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82"/>
                <p:cNvPicPr>
                  <a:picLocks noChangeAspect="1" noChangeArrowheads="1"/>
                </p:cNvPicPr>
                <p:nvPr/>
              </p:nvPicPr>
              <p:blipFill>
                <a:blip r:embed="rId53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82"/>
                <p:cNvPicPr>
                  <a:picLocks noChangeAspect="1" noChangeArrowheads="1"/>
                </p:cNvPicPr>
                <p:nvPr/>
              </p:nvPicPr>
              <p:blipFill>
                <a:blip r:embed="rId53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Oval 96"/>
                <p:cNvSpPr/>
                <p:nvPr/>
              </p:nvSpPr>
              <p:spPr>
                <a:xfrm>
                  <a:off x="6553200" y="2133600"/>
                  <a:ext cx="9906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64"/>
              <p:cNvGrpSpPr/>
              <p:nvPr/>
            </p:nvGrpSpPr>
            <p:grpSpPr>
              <a:xfrm>
                <a:off x="2667000" y="2438400"/>
                <a:ext cx="1140361" cy="1534946"/>
                <a:chOff x="2263291" y="2339592"/>
                <a:chExt cx="1140361" cy="1534946"/>
              </a:xfrm>
            </p:grpSpPr>
            <p:pic>
              <p:nvPicPr>
                <p:cNvPr id="44" name="Picture 66"/>
                <p:cNvPicPr>
                  <a:picLocks noChangeAspect="1" noChangeArrowheads="1"/>
                </p:cNvPicPr>
                <p:nvPr/>
              </p:nvPicPr>
              <p:blipFill>
                <a:blip r:embed="rId56" cstate="print"/>
                <a:srcRect/>
                <a:stretch>
                  <a:fillRect/>
                </a:stretch>
              </p:blipFill>
              <p:spPr bwMode="auto">
                <a:xfrm>
                  <a:off x="2819400" y="3002554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65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2362200" y="3200400"/>
                  <a:ext cx="463216" cy="475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67"/>
                <p:cNvPicPr>
                  <a:picLocks noChangeAspect="1" noChangeArrowheads="1"/>
                </p:cNvPicPr>
                <p:nvPr/>
              </p:nvPicPr>
              <p:blipFill>
                <a:blip r:embed="rId46" cstate="print"/>
                <a:srcRect/>
                <a:stretch>
                  <a:fillRect/>
                </a:stretch>
              </p:blipFill>
              <p:spPr bwMode="auto">
                <a:xfrm>
                  <a:off x="2590800" y="2575037"/>
                  <a:ext cx="457199" cy="551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Oval 92"/>
                <p:cNvSpPr/>
                <p:nvPr/>
              </p:nvSpPr>
              <p:spPr>
                <a:xfrm rot="1506169">
                  <a:off x="2263291" y="2339592"/>
                  <a:ext cx="1140361" cy="15349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61"/>
              <p:cNvGrpSpPr/>
              <p:nvPr/>
            </p:nvGrpSpPr>
            <p:grpSpPr>
              <a:xfrm>
                <a:off x="4953000" y="4267200"/>
                <a:ext cx="1447800" cy="1828800"/>
                <a:chOff x="3810000" y="4495800"/>
                <a:chExt cx="1447800" cy="1828800"/>
              </a:xfrm>
            </p:grpSpPr>
            <p:pic>
              <p:nvPicPr>
                <p:cNvPr id="39" name="Picture 57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59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60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61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Oval 88"/>
                <p:cNvSpPr/>
                <p:nvPr/>
              </p:nvSpPr>
              <p:spPr>
                <a:xfrm>
                  <a:off x="3810000" y="4495800"/>
                  <a:ext cx="14478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65"/>
              <p:cNvGrpSpPr/>
              <p:nvPr/>
            </p:nvGrpSpPr>
            <p:grpSpPr>
              <a:xfrm rot="500458">
                <a:off x="4294200" y="514154"/>
                <a:ext cx="893736" cy="1487988"/>
                <a:chOff x="818274" y="4102548"/>
                <a:chExt cx="893736" cy="1487988"/>
              </a:xfrm>
            </p:grpSpPr>
            <p:pic>
              <p:nvPicPr>
                <p:cNvPr id="36" name="Picture 50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51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Oval 83"/>
                <p:cNvSpPr/>
                <p:nvPr/>
              </p:nvSpPr>
              <p:spPr>
                <a:xfrm rot="21099542">
                  <a:off x="818274" y="4102548"/>
                  <a:ext cx="893736" cy="148798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63"/>
              <p:cNvGrpSpPr/>
              <p:nvPr/>
            </p:nvGrpSpPr>
            <p:grpSpPr>
              <a:xfrm>
                <a:off x="4953000" y="2590800"/>
                <a:ext cx="924291" cy="1380850"/>
                <a:chOff x="4541064" y="2499134"/>
                <a:chExt cx="924291" cy="1380850"/>
              </a:xfrm>
            </p:grpSpPr>
            <p:pic>
              <p:nvPicPr>
                <p:cNvPr id="33" name="Picture 72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73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Oval 80"/>
                <p:cNvSpPr/>
                <p:nvPr/>
              </p:nvSpPr>
              <p:spPr>
                <a:xfrm rot="19886213">
                  <a:off x="4541064" y="2499134"/>
                  <a:ext cx="924291" cy="13808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54"/>
              <p:cNvGrpSpPr/>
              <p:nvPr/>
            </p:nvGrpSpPr>
            <p:grpSpPr>
              <a:xfrm>
                <a:off x="2362200" y="4572000"/>
                <a:ext cx="943635" cy="1242297"/>
                <a:chOff x="559177" y="2702561"/>
                <a:chExt cx="943635" cy="1242297"/>
              </a:xfrm>
            </p:grpSpPr>
            <p:pic>
              <p:nvPicPr>
                <p:cNvPr id="30" name="Picture 35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57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Oval 77"/>
                <p:cNvSpPr/>
                <p:nvPr/>
              </p:nvSpPr>
              <p:spPr>
                <a:xfrm rot="20210734">
                  <a:off x="559177" y="2702561"/>
                  <a:ext cx="943635" cy="12422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66"/>
              <p:cNvGrpSpPr/>
              <p:nvPr/>
            </p:nvGrpSpPr>
            <p:grpSpPr>
              <a:xfrm rot="20599294">
                <a:off x="5447215" y="625040"/>
                <a:ext cx="850369" cy="1444615"/>
                <a:chOff x="1043484" y="1161731"/>
                <a:chExt cx="850369" cy="1444615"/>
              </a:xfrm>
            </p:grpSpPr>
            <p:pic>
              <p:nvPicPr>
                <p:cNvPr id="27" name="Picture 80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Oval 73"/>
                <p:cNvSpPr/>
                <p:nvPr/>
              </p:nvSpPr>
              <p:spPr>
                <a:xfrm rot="1244867">
                  <a:off x="1043484" y="1161731"/>
                  <a:ext cx="850369" cy="14446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Picture 8"/>
                <p:cNvPicPr>
                  <a:picLocks noChangeAspect="1" noChangeArrowheads="1"/>
                </p:cNvPicPr>
                <p:nvPr/>
              </p:nvPicPr>
              <p:blipFill>
                <a:blip r:embed="rId58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>
                <a:off x="3962400" y="2819400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……</a:t>
                </a:r>
                <a:endParaRPr lang="en-US" sz="3200" dirty="0"/>
              </a:p>
            </p:txBody>
          </p:sp>
          <p:sp>
            <p:nvSpPr>
              <p:cNvPr id="26" name="Rounded Rectangle 71"/>
              <p:cNvSpPr/>
              <p:nvPr/>
            </p:nvSpPr>
            <p:spPr>
              <a:xfrm>
                <a:off x="1905000" y="152400"/>
                <a:ext cx="5029200" cy="6019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矩形 136"/>
            <p:cNvSpPr/>
            <p:nvPr/>
          </p:nvSpPr>
          <p:spPr>
            <a:xfrm>
              <a:off x="372356" y="3645024"/>
              <a:ext cx="15732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smtClean="0"/>
                <a:t>Clustering Results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2" grpId="0" animBg="1"/>
      <p:bldP spid="143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64807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Appearance based Face Clustering Results</a:t>
            </a:r>
            <a:endParaRPr lang="zh-CN" altLang="en-US" sz="3200" b="1" dirty="0"/>
          </a:p>
        </p:txBody>
      </p:sp>
      <p:grpSp>
        <p:nvGrpSpPr>
          <p:cNvPr id="217" name="组合 216"/>
          <p:cNvGrpSpPr/>
          <p:nvPr/>
        </p:nvGrpSpPr>
        <p:grpSpPr>
          <a:xfrm>
            <a:off x="179512" y="908720"/>
            <a:ext cx="2880320" cy="3600400"/>
            <a:chOff x="179512" y="908720"/>
            <a:chExt cx="2880320" cy="3600400"/>
          </a:xfrm>
        </p:grpSpPr>
        <p:grpSp>
          <p:nvGrpSpPr>
            <p:cNvPr id="214" name="组合 213"/>
            <p:cNvGrpSpPr/>
            <p:nvPr/>
          </p:nvGrpSpPr>
          <p:grpSpPr>
            <a:xfrm>
              <a:off x="179512" y="908720"/>
              <a:ext cx="2880320" cy="1008112"/>
              <a:chOff x="179512" y="908720"/>
              <a:chExt cx="2880320" cy="1008112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179512" y="908720"/>
                <a:ext cx="2880320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Good Clustering Results</a:t>
                </a:r>
              </a:p>
              <a:p>
                <a:endParaRPr lang="en-US" altLang="zh-CN" b="1" dirty="0" smtClean="0">
                  <a:solidFill>
                    <a:schemeClr val="tx1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igh Precision,High Recall</a:t>
                </a:r>
              </a:p>
            </p:txBody>
          </p:sp>
          <p:cxnSp>
            <p:nvCxnSpPr>
              <p:cNvPr id="76" name="直接箭头连接符 75"/>
              <p:cNvCxnSpPr/>
              <p:nvPr/>
            </p:nvCxnSpPr>
            <p:spPr>
              <a:xfrm>
                <a:off x="1619672" y="1268760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71"/>
            <p:cNvGrpSpPr/>
            <p:nvPr/>
          </p:nvGrpSpPr>
          <p:grpSpPr>
            <a:xfrm>
              <a:off x="467544" y="1986136"/>
              <a:ext cx="2376264" cy="2522984"/>
              <a:chOff x="1905000" y="152400"/>
              <a:chExt cx="5029200" cy="6019800"/>
            </a:xfrm>
          </p:grpSpPr>
          <p:pic>
            <p:nvPicPr>
              <p:cNvPr id="83" name="Picture 8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953000"/>
                <a:ext cx="381000" cy="45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4" name="Group 52"/>
              <p:cNvGrpSpPr/>
              <p:nvPr/>
            </p:nvGrpSpPr>
            <p:grpSpPr>
              <a:xfrm>
                <a:off x="2074733" y="685800"/>
                <a:ext cx="1735267" cy="3081060"/>
                <a:chOff x="2379533" y="381000"/>
                <a:chExt cx="1735267" cy="3081060"/>
              </a:xfrm>
            </p:grpSpPr>
            <p:pic>
              <p:nvPicPr>
                <p:cNvPr id="119" name="Picture 1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3810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1" name="Picture 2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76600" y="12192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2" name="Picture 3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79533" y="2938630"/>
                  <a:ext cx="533400" cy="523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5" name="Group 62"/>
              <p:cNvGrpSpPr/>
              <p:nvPr/>
            </p:nvGrpSpPr>
            <p:grpSpPr>
              <a:xfrm>
                <a:off x="3657600" y="4343400"/>
                <a:ext cx="685800" cy="1468967"/>
                <a:chOff x="6705600" y="2286000"/>
                <a:chExt cx="685800" cy="1468967"/>
              </a:xfrm>
            </p:grpSpPr>
            <p:pic>
              <p:nvPicPr>
                <p:cNvPr id="115" name="Picture 8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8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8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6" name="Group 64"/>
              <p:cNvGrpSpPr/>
              <p:nvPr/>
            </p:nvGrpSpPr>
            <p:grpSpPr>
              <a:xfrm>
                <a:off x="3451709" y="2673843"/>
                <a:ext cx="891691" cy="1101101"/>
                <a:chOff x="3048000" y="2575035"/>
                <a:chExt cx="891691" cy="1101101"/>
              </a:xfrm>
            </p:grpSpPr>
            <p:pic>
              <p:nvPicPr>
                <p:cNvPr id="111" name="Picture 6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505200" y="3002553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6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048000" y="3200399"/>
                  <a:ext cx="463215" cy="4757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6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76600" y="2575035"/>
                  <a:ext cx="457198" cy="551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7" name="Group 61"/>
              <p:cNvGrpSpPr/>
              <p:nvPr/>
            </p:nvGrpSpPr>
            <p:grpSpPr>
              <a:xfrm>
                <a:off x="5181600" y="4419600"/>
                <a:ext cx="990600" cy="1524000"/>
                <a:chOff x="4038600" y="4648200"/>
                <a:chExt cx="990600" cy="1524000"/>
              </a:xfrm>
            </p:grpSpPr>
            <p:pic>
              <p:nvPicPr>
                <p:cNvPr id="106" name="Picture 57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" name="Picture 5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6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6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8" name="Group 65"/>
              <p:cNvGrpSpPr/>
              <p:nvPr/>
            </p:nvGrpSpPr>
            <p:grpSpPr>
              <a:xfrm rot="500458">
                <a:off x="4363092" y="830673"/>
                <a:ext cx="744275" cy="914400"/>
                <a:chOff x="891540" y="4419600"/>
                <a:chExt cx="744275" cy="914400"/>
              </a:xfrm>
            </p:grpSpPr>
            <p:pic>
              <p:nvPicPr>
                <p:cNvPr id="103" name="Picture 50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4" name="Picture 51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9" name="Group 63"/>
              <p:cNvGrpSpPr/>
              <p:nvPr/>
            </p:nvGrpSpPr>
            <p:grpSpPr>
              <a:xfrm>
                <a:off x="5005166" y="2808891"/>
                <a:ext cx="865239" cy="914400"/>
                <a:chOff x="4593230" y="2717225"/>
                <a:chExt cx="865239" cy="914400"/>
              </a:xfrm>
            </p:grpSpPr>
            <p:pic>
              <p:nvPicPr>
                <p:cNvPr id="100" name="Picture 7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73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0" name="Group 54"/>
              <p:cNvGrpSpPr/>
              <p:nvPr/>
            </p:nvGrpSpPr>
            <p:grpSpPr>
              <a:xfrm>
                <a:off x="2488823" y="4841239"/>
                <a:ext cx="722278" cy="838200"/>
                <a:chOff x="685800" y="2971800"/>
                <a:chExt cx="722278" cy="838200"/>
              </a:xfrm>
            </p:grpSpPr>
            <p:pic>
              <p:nvPicPr>
                <p:cNvPr id="97" name="Picture 3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4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1" name="Group 66"/>
              <p:cNvGrpSpPr/>
              <p:nvPr/>
            </p:nvGrpSpPr>
            <p:grpSpPr>
              <a:xfrm rot="20599294">
                <a:off x="5544992" y="841282"/>
                <a:ext cx="609600" cy="1006642"/>
                <a:chOff x="1143000" y="1371600"/>
                <a:chExt cx="609600" cy="1006642"/>
              </a:xfrm>
            </p:grpSpPr>
            <p:pic>
              <p:nvPicPr>
                <p:cNvPr id="94" name="Picture 80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6" name="Picture 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3" name="Rounded Rectangle 71"/>
              <p:cNvSpPr/>
              <p:nvPr/>
            </p:nvSpPr>
            <p:spPr>
              <a:xfrm>
                <a:off x="1905000" y="152400"/>
                <a:ext cx="5029200" cy="6019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5" name="Oval 101"/>
          <p:cNvSpPr/>
          <p:nvPr/>
        </p:nvSpPr>
        <p:spPr>
          <a:xfrm>
            <a:off x="3671900" y="2084650"/>
            <a:ext cx="684076" cy="798412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96"/>
          <p:cNvSpPr/>
          <p:nvPr/>
        </p:nvSpPr>
        <p:spPr>
          <a:xfrm>
            <a:off x="4175956" y="3681475"/>
            <a:ext cx="468052" cy="766476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92"/>
          <p:cNvSpPr/>
          <p:nvPr/>
        </p:nvSpPr>
        <p:spPr>
          <a:xfrm rot="1506169">
            <a:off x="3994179" y="2946935"/>
            <a:ext cx="538813" cy="64331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88"/>
          <p:cNvSpPr/>
          <p:nvPr/>
        </p:nvSpPr>
        <p:spPr>
          <a:xfrm>
            <a:off x="4860032" y="3713411"/>
            <a:ext cx="684076" cy="766476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83"/>
          <p:cNvSpPr/>
          <p:nvPr/>
        </p:nvSpPr>
        <p:spPr>
          <a:xfrm>
            <a:off x="4548753" y="2140456"/>
            <a:ext cx="422284" cy="623637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80"/>
          <p:cNvSpPr/>
          <p:nvPr/>
        </p:nvSpPr>
        <p:spPr>
          <a:xfrm rot="19886213">
            <a:off x="4860032" y="3010808"/>
            <a:ext cx="436721" cy="57873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77"/>
          <p:cNvSpPr/>
          <p:nvPr/>
        </p:nvSpPr>
        <p:spPr>
          <a:xfrm rot="20210734">
            <a:off x="3635896" y="3841157"/>
            <a:ext cx="445861" cy="5206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73"/>
          <p:cNvSpPr/>
          <p:nvPr/>
        </p:nvSpPr>
        <p:spPr>
          <a:xfrm rot="244161">
            <a:off x="5093545" y="2186930"/>
            <a:ext cx="401794" cy="605459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组合 218"/>
          <p:cNvGrpSpPr/>
          <p:nvPr/>
        </p:nvGrpSpPr>
        <p:grpSpPr>
          <a:xfrm>
            <a:off x="3131840" y="908720"/>
            <a:ext cx="2880320" cy="3603104"/>
            <a:chOff x="3131840" y="908720"/>
            <a:chExt cx="2880320" cy="3603104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131840" y="908720"/>
              <a:ext cx="2880320" cy="1008112"/>
              <a:chOff x="3131840" y="908720"/>
              <a:chExt cx="2880320" cy="1008112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131840" y="908720"/>
                <a:ext cx="2880320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Tight Clustering Threshold</a:t>
                </a:r>
              </a:p>
              <a:p>
                <a:endParaRPr lang="en-US" altLang="zh-CN" b="1" dirty="0" smtClean="0">
                  <a:solidFill>
                    <a:schemeClr val="tx1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igh Precision, Low Recall</a:t>
                </a:r>
              </a:p>
            </p:txBody>
          </p:sp>
          <p:cxnSp>
            <p:nvCxnSpPr>
              <p:cNvPr id="77" name="直接箭头连接符 76"/>
              <p:cNvCxnSpPr/>
              <p:nvPr/>
            </p:nvCxnSpPr>
            <p:spPr>
              <a:xfrm>
                <a:off x="4572000" y="1268760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组合 217"/>
            <p:cNvGrpSpPr/>
            <p:nvPr/>
          </p:nvGrpSpPr>
          <p:grpSpPr>
            <a:xfrm>
              <a:off x="3419872" y="1988840"/>
              <a:ext cx="2376264" cy="2522984"/>
              <a:chOff x="3419872" y="1988840"/>
              <a:chExt cx="2376264" cy="2522984"/>
            </a:xfrm>
          </p:grpSpPr>
          <p:pic>
            <p:nvPicPr>
              <p:cNvPr id="125" name="Picture 8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80112" y="4000840"/>
                <a:ext cx="180020" cy="188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1" name="Picture 1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7944" y="2404015"/>
                <a:ext cx="252028" cy="210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1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3928" y="2212396"/>
                <a:ext cx="252028" cy="215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" name="Picture 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23928" y="2563697"/>
                <a:ext cx="217919" cy="191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" name="Picture 3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0070" y="3140968"/>
                <a:ext cx="252028" cy="219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8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47964" y="4096650"/>
                <a:ext cx="184986" cy="264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" name="Picture 8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91980" y="3968904"/>
                <a:ext cx="180020" cy="250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Picture 8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83968" y="3745348"/>
                <a:ext cx="170201" cy="237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" name="Picture 6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56937" y="3224792"/>
                <a:ext cx="205294" cy="210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6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040913" y="3307712"/>
                <a:ext cx="218866" cy="199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67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148925" y="3045613"/>
                <a:ext cx="216023" cy="231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8" name="Picture 5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968044" y="4030858"/>
                <a:ext cx="239029" cy="199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5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20072" y="4000840"/>
                <a:ext cx="216024" cy="18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6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040052" y="3777284"/>
                <a:ext cx="252028" cy="223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1" name="Picture 6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157598" y="4256332"/>
                <a:ext cx="227693" cy="159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" name="Picture 5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500458">
                <a:off x="4593781" y="2264892"/>
                <a:ext cx="226825" cy="2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" name="Picture 5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500458">
                <a:off x="4688141" y="2440558"/>
                <a:ext cx="232852" cy="223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2" name="Picture 7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884680" y="3102213"/>
                <a:ext cx="216024" cy="249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" name="Picture 7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064700" y="3261896"/>
                <a:ext cx="228799" cy="223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3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695724" y="3953999"/>
                <a:ext cx="230156" cy="191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4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03736" y="4113681"/>
                <a:ext cx="233259" cy="191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80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 rot="20599294">
                <a:off x="5169525" y="2480091"/>
                <a:ext cx="186134" cy="230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 rot="20599294">
                <a:off x="5187463" y="2270905"/>
                <a:ext cx="216024" cy="262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5" name="Rounded Rectangle 71"/>
              <p:cNvSpPr/>
              <p:nvPr/>
            </p:nvSpPr>
            <p:spPr>
              <a:xfrm>
                <a:off x="3419872" y="1988840"/>
                <a:ext cx="2376264" cy="252298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>
            <a:off x="6156176" y="908720"/>
            <a:ext cx="2880320" cy="3603104"/>
            <a:chOff x="6156176" y="908720"/>
            <a:chExt cx="2880320" cy="3603104"/>
          </a:xfrm>
        </p:grpSpPr>
        <p:grpSp>
          <p:nvGrpSpPr>
            <p:cNvPr id="216" name="组合 215"/>
            <p:cNvGrpSpPr/>
            <p:nvPr/>
          </p:nvGrpSpPr>
          <p:grpSpPr>
            <a:xfrm>
              <a:off x="6156176" y="908720"/>
              <a:ext cx="2880320" cy="1008112"/>
              <a:chOff x="6156176" y="908720"/>
              <a:chExt cx="2880320" cy="1008112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6156176" y="908720"/>
                <a:ext cx="2880320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loose Clustering Threshold</a:t>
                </a:r>
              </a:p>
              <a:p>
                <a:endParaRPr lang="en-US" altLang="zh-CN" b="1" dirty="0" smtClean="0">
                  <a:solidFill>
                    <a:schemeClr val="tx1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  <a:sym typeface="Wingdings" pitchFamily="2" charset="2"/>
                  </a:rPr>
                  <a:t>Low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Precision, High Recall</a:t>
                </a:r>
              </a:p>
            </p:txBody>
          </p:sp>
          <p:cxnSp>
            <p:nvCxnSpPr>
              <p:cNvPr id="78" name="直接箭头连接符 77"/>
              <p:cNvCxnSpPr/>
              <p:nvPr/>
            </p:nvCxnSpPr>
            <p:spPr>
              <a:xfrm>
                <a:off x="7524328" y="1268760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71"/>
            <p:cNvGrpSpPr/>
            <p:nvPr/>
          </p:nvGrpSpPr>
          <p:grpSpPr>
            <a:xfrm>
              <a:off x="6444208" y="1988840"/>
              <a:ext cx="2376264" cy="2522984"/>
              <a:chOff x="1905000" y="152400"/>
              <a:chExt cx="5029200" cy="6019800"/>
            </a:xfrm>
          </p:grpSpPr>
          <p:pic>
            <p:nvPicPr>
              <p:cNvPr id="167" name="Picture 8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953000"/>
                <a:ext cx="381000" cy="45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8" name="Group 52"/>
              <p:cNvGrpSpPr/>
              <p:nvPr/>
            </p:nvGrpSpPr>
            <p:grpSpPr>
              <a:xfrm>
                <a:off x="2133599" y="685800"/>
                <a:ext cx="1676401" cy="2730988"/>
                <a:chOff x="2438399" y="381000"/>
                <a:chExt cx="1676401" cy="2730988"/>
              </a:xfrm>
            </p:grpSpPr>
            <p:pic>
              <p:nvPicPr>
                <p:cNvPr id="195" name="Picture 1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6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76600" y="3810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7" name="Picture 2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276600" y="12192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8" name="Picture 3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38399" y="2588558"/>
                  <a:ext cx="533400" cy="523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9" name="Group 62"/>
              <p:cNvGrpSpPr/>
              <p:nvPr/>
            </p:nvGrpSpPr>
            <p:grpSpPr>
              <a:xfrm>
                <a:off x="3657600" y="4343400"/>
                <a:ext cx="685800" cy="1468967"/>
                <a:chOff x="6705600" y="2286000"/>
                <a:chExt cx="685800" cy="1468967"/>
              </a:xfrm>
            </p:grpSpPr>
            <p:pic>
              <p:nvPicPr>
                <p:cNvPr id="192" name="Picture 8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3" name="Picture 8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" name="Picture 8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0" name="Group 64"/>
              <p:cNvGrpSpPr/>
              <p:nvPr/>
            </p:nvGrpSpPr>
            <p:grpSpPr>
              <a:xfrm>
                <a:off x="3451709" y="2673843"/>
                <a:ext cx="891691" cy="1101101"/>
                <a:chOff x="3048000" y="2575035"/>
                <a:chExt cx="891691" cy="1101101"/>
              </a:xfrm>
            </p:grpSpPr>
            <p:pic>
              <p:nvPicPr>
                <p:cNvPr id="189" name="Picture 6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505200" y="3002553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0" name="Picture 65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048000" y="3200399"/>
                  <a:ext cx="463215" cy="4757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1" name="Picture 6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276600" y="2575035"/>
                  <a:ext cx="457198" cy="5517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1" name="Group 61"/>
              <p:cNvGrpSpPr/>
              <p:nvPr/>
            </p:nvGrpSpPr>
            <p:grpSpPr>
              <a:xfrm>
                <a:off x="5181600" y="4419600"/>
                <a:ext cx="990600" cy="1524000"/>
                <a:chOff x="4038600" y="4648200"/>
                <a:chExt cx="990600" cy="1524000"/>
              </a:xfrm>
            </p:grpSpPr>
            <p:pic>
              <p:nvPicPr>
                <p:cNvPr id="185" name="Picture 57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6" name="Picture 5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7" name="Picture 6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8" name="Picture 6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2" name="Group 65"/>
              <p:cNvGrpSpPr/>
              <p:nvPr/>
            </p:nvGrpSpPr>
            <p:grpSpPr>
              <a:xfrm rot="500458">
                <a:off x="4363092" y="830673"/>
                <a:ext cx="744275" cy="914400"/>
                <a:chOff x="891540" y="4419600"/>
                <a:chExt cx="744275" cy="914400"/>
              </a:xfrm>
            </p:grpSpPr>
            <p:pic>
              <p:nvPicPr>
                <p:cNvPr id="183" name="Picture 50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" name="Picture 51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3" name="Group 63"/>
              <p:cNvGrpSpPr/>
              <p:nvPr/>
            </p:nvGrpSpPr>
            <p:grpSpPr>
              <a:xfrm>
                <a:off x="5005166" y="2808891"/>
                <a:ext cx="865239" cy="914400"/>
                <a:chOff x="4593230" y="2717225"/>
                <a:chExt cx="865239" cy="914400"/>
              </a:xfrm>
            </p:grpSpPr>
            <p:pic>
              <p:nvPicPr>
                <p:cNvPr id="181" name="Picture 7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2" name="Picture 73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" name="Group 54"/>
              <p:cNvGrpSpPr/>
              <p:nvPr/>
            </p:nvGrpSpPr>
            <p:grpSpPr>
              <a:xfrm>
                <a:off x="2488823" y="4841239"/>
                <a:ext cx="722278" cy="838200"/>
                <a:chOff x="685800" y="2971800"/>
                <a:chExt cx="722278" cy="838200"/>
              </a:xfrm>
            </p:grpSpPr>
            <p:pic>
              <p:nvPicPr>
                <p:cNvPr id="179" name="Picture 35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0" name="Picture 4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5" name="Group 66"/>
              <p:cNvGrpSpPr/>
              <p:nvPr/>
            </p:nvGrpSpPr>
            <p:grpSpPr>
              <a:xfrm rot="20599294">
                <a:off x="5544992" y="841282"/>
                <a:ext cx="609600" cy="1006642"/>
                <a:chOff x="1143000" y="1371600"/>
                <a:chExt cx="609600" cy="1006642"/>
              </a:xfrm>
            </p:grpSpPr>
            <p:pic>
              <p:nvPicPr>
                <p:cNvPr id="177" name="Picture 80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Picture 8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6" name="Rounded Rectangle 71"/>
              <p:cNvSpPr/>
              <p:nvPr/>
            </p:nvSpPr>
            <p:spPr>
              <a:xfrm>
                <a:off x="1905000" y="152400"/>
                <a:ext cx="5029200" cy="6019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9" name="Oval 101"/>
          <p:cNvSpPr/>
          <p:nvPr/>
        </p:nvSpPr>
        <p:spPr>
          <a:xfrm>
            <a:off x="755576" y="2060848"/>
            <a:ext cx="1944216" cy="798412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92"/>
          <p:cNvSpPr/>
          <p:nvPr/>
        </p:nvSpPr>
        <p:spPr>
          <a:xfrm rot="1506169">
            <a:off x="1113859" y="2936849"/>
            <a:ext cx="538813" cy="643318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80"/>
          <p:cNvSpPr/>
          <p:nvPr/>
        </p:nvSpPr>
        <p:spPr>
          <a:xfrm rot="19886213">
            <a:off x="1948469" y="3000722"/>
            <a:ext cx="436721" cy="5787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88"/>
          <p:cNvSpPr/>
          <p:nvPr/>
        </p:nvSpPr>
        <p:spPr>
          <a:xfrm>
            <a:off x="1907704" y="3717032"/>
            <a:ext cx="864096" cy="766476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166"/>
          <p:cNvSpPr/>
          <p:nvPr/>
        </p:nvSpPr>
        <p:spPr>
          <a:xfrm>
            <a:off x="474097" y="3140967"/>
            <a:ext cx="1289591" cy="1296145"/>
          </a:xfrm>
          <a:custGeom>
            <a:avLst/>
            <a:gdLst>
              <a:gd name="connsiteX0" fmla="*/ 2970727 w 3058733"/>
              <a:gd name="connsiteY0" fmla="*/ 1807335 h 3395729"/>
              <a:gd name="connsiteX1" fmla="*/ 2970727 w 3058733"/>
              <a:gd name="connsiteY1" fmla="*/ 2850524 h 3395729"/>
              <a:gd name="connsiteX2" fmla="*/ 2442693 w 3058733"/>
              <a:gd name="connsiteY2" fmla="*/ 3339921 h 3395729"/>
              <a:gd name="connsiteX3" fmla="*/ 1244958 w 3058733"/>
              <a:gd name="connsiteY3" fmla="*/ 3185374 h 3395729"/>
              <a:gd name="connsiteX4" fmla="*/ 446467 w 3058733"/>
              <a:gd name="connsiteY4" fmla="*/ 2258096 h 3395729"/>
              <a:gd name="connsiteX5" fmla="*/ 47222 w 3058733"/>
              <a:gd name="connsiteY5" fmla="*/ 777025 h 3395729"/>
              <a:gd name="connsiteX6" fmla="*/ 163132 w 3058733"/>
              <a:gd name="connsiteY6" fmla="*/ 68687 h 3395729"/>
              <a:gd name="connsiteX7" fmla="*/ 794197 w 3058733"/>
              <a:gd name="connsiteY7" fmla="*/ 364901 h 3395729"/>
              <a:gd name="connsiteX8" fmla="*/ 755560 w 3058733"/>
              <a:gd name="connsiteY8" fmla="*/ 1330817 h 3395729"/>
              <a:gd name="connsiteX9" fmla="*/ 1154805 w 3058733"/>
              <a:gd name="connsiteY9" fmla="*/ 1678546 h 3395729"/>
              <a:gd name="connsiteX10" fmla="*/ 1721476 w 3058733"/>
              <a:gd name="connsiteY10" fmla="*/ 1627031 h 3395729"/>
              <a:gd name="connsiteX11" fmla="*/ 2262389 w 3058733"/>
              <a:gd name="connsiteY11" fmla="*/ 1227786 h 3395729"/>
              <a:gd name="connsiteX12" fmla="*/ 2558603 w 3058733"/>
              <a:gd name="connsiteY12" fmla="*/ 1202028 h 3395729"/>
              <a:gd name="connsiteX13" fmla="*/ 2854817 w 3058733"/>
              <a:gd name="connsiteY13" fmla="*/ 1575515 h 3395729"/>
              <a:gd name="connsiteX14" fmla="*/ 2970727 w 3058733"/>
              <a:gd name="connsiteY14" fmla="*/ 1807335 h 339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8733" h="3395729">
                <a:moveTo>
                  <a:pt x="2970727" y="1807335"/>
                </a:moveTo>
                <a:cubicBezTo>
                  <a:pt x="2990045" y="2019837"/>
                  <a:pt x="3058733" y="2595093"/>
                  <a:pt x="2970727" y="2850524"/>
                </a:cubicBezTo>
                <a:cubicBezTo>
                  <a:pt x="2882721" y="3105955"/>
                  <a:pt x="2730321" y="3284113"/>
                  <a:pt x="2442693" y="3339921"/>
                </a:cubicBezTo>
                <a:cubicBezTo>
                  <a:pt x="2155065" y="3395729"/>
                  <a:pt x="1577662" y="3365678"/>
                  <a:pt x="1244958" y="3185374"/>
                </a:cubicBezTo>
                <a:cubicBezTo>
                  <a:pt x="912254" y="3005070"/>
                  <a:pt x="646090" y="2659487"/>
                  <a:pt x="446467" y="2258096"/>
                </a:cubicBezTo>
                <a:cubicBezTo>
                  <a:pt x="246844" y="1856705"/>
                  <a:pt x="94444" y="1141926"/>
                  <a:pt x="47222" y="777025"/>
                </a:cubicBezTo>
                <a:cubicBezTo>
                  <a:pt x="0" y="412124"/>
                  <a:pt x="38636" y="137374"/>
                  <a:pt x="163132" y="68687"/>
                </a:cubicBezTo>
                <a:cubicBezTo>
                  <a:pt x="287628" y="0"/>
                  <a:pt x="695459" y="154546"/>
                  <a:pt x="794197" y="364901"/>
                </a:cubicBezTo>
                <a:cubicBezTo>
                  <a:pt x="892935" y="575256"/>
                  <a:pt x="695459" y="1111876"/>
                  <a:pt x="755560" y="1330817"/>
                </a:cubicBezTo>
                <a:cubicBezTo>
                  <a:pt x="815661" y="1549758"/>
                  <a:pt x="993819" y="1629177"/>
                  <a:pt x="1154805" y="1678546"/>
                </a:cubicBezTo>
                <a:cubicBezTo>
                  <a:pt x="1315791" y="1727915"/>
                  <a:pt x="1536879" y="1702158"/>
                  <a:pt x="1721476" y="1627031"/>
                </a:cubicBezTo>
                <a:cubicBezTo>
                  <a:pt x="1906073" y="1551904"/>
                  <a:pt x="2122868" y="1298620"/>
                  <a:pt x="2262389" y="1227786"/>
                </a:cubicBezTo>
                <a:cubicBezTo>
                  <a:pt x="2401910" y="1156952"/>
                  <a:pt x="2459865" y="1144073"/>
                  <a:pt x="2558603" y="1202028"/>
                </a:cubicBezTo>
                <a:cubicBezTo>
                  <a:pt x="2657341" y="1259983"/>
                  <a:pt x="2786130" y="1474631"/>
                  <a:pt x="2854817" y="1575515"/>
                </a:cubicBezTo>
                <a:cubicBezTo>
                  <a:pt x="2923504" y="1676400"/>
                  <a:pt x="2951409" y="1594833"/>
                  <a:pt x="2970727" y="180733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任意多边形 207"/>
          <p:cNvSpPr/>
          <p:nvPr/>
        </p:nvSpPr>
        <p:spPr>
          <a:xfrm>
            <a:off x="6493790" y="1921790"/>
            <a:ext cx="2340244" cy="1864963"/>
          </a:xfrm>
          <a:custGeom>
            <a:avLst/>
            <a:gdLst>
              <a:gd name="connsiteX0" fmla="*/ 526942 w 2340244"/>
              <a:gd name="connsiteY0" fmla="*/ 976393 h 1864963"/>
              <a:gd name="connsiteX1" fmla="*/ 1921790 w 2340244"/>
              <a:gd name="connsiteY1" fmla="*/ 867905 h 1864963"/>
              <a:gd name="connsiteX2" fmla="*/ 2076773 w 2340244"/>
              <a:gd name="connsiteY2" fmla="*/ 247973 h 1864963"/>
              <a:gd name="connsiteX3" fmla="*/ 340963 w 2340244"/>
              <a:gd name="connsiteY3" fmla="*/ 232474 h 1864963"/>
              <a:gd name="connsiteX4" fmla="*/ 30996 w 2340244"/>
              <a:gd name="connsiteY4" fmla="*/ 1642820 h 1864963"/>
              <a:gd name="connsiteX5" fmla="*/ 480447 w 2340244"/>
              <a:gd name="connsiteY5" fmla="*/ 1565329 h 1864963"/>
              <a:gd name="connsiteX6" fmla="*/ 526942 w 2340244"/>
              <a:gd name="connsiteY6" fmla="*/ 976393 h 18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244" h="1864963">
                <a:moveTo>
                  <a:pt x="526942" y="976393"/>
                </a:moveTo>
                <a:cubicBezTo>
                  <a:pt x="767166" y="860156"/>
                  <a:pt x="1663485" y="989308"/>
                  <a:pt x="1921790" y="867905"/>
                </a:cubicBezTo>
                <a:cubicBezTo>
                  <a:pt x="2180095" y="746502"/>
                  <a:pt x="2340244" y="353878"/>
                  <a:pt x="2076773" y="247973"/>
                </a:cubicBezTo>
                <a:cubicBezTo>
                  <a:pt x="1813302" y="142068"/>
                  <a:pt x="681926" y="0"/>
                  <a:pt x="340963" y="232474"/>
                </a:cubicBezTo>
                <a:cubicBezTo>
                  <a:pt x="0" y="464948"/>
                  <a:pt x="7749" y="1420677"/>
                  <a:pt x="30996" y="1642820"/>
                </a:cubicBezTo>
                <a:cubicBezTo>
                  <a:pt x="54243" y="1864963"/>
                  <a:pt x="392623" y="1673817"/>
                  <a:pt x="480447" y="1565329"/>
                </a:cubicBezTo>
                <a:cubicBezTo>
                  <a:pt x="568271" y="1456841"/>
                  <a:pt x="286718" y="1092630"/>
                  <a:pt x="526942" y="9763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11" name="Oval 92"/>
          <p:cNvSpPr/>
          <p:nvPr/>
        </p:nvSpPr>
        <p:spPr>
          <a:xfrm rot="1506169">
            <a:off x="7059280" y="2936849"/>
            <a:ext cx="538813" cy="643318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80"/>
          <p:cNvSpPr/>
          <p:nvPr/>
        </p:nvSpPr>
        <p:spPr>
          <a:xfrm rot="19886213">
            <a:off x="7893890" y="3000722"/>
            <a:ext cx="436721" cy="5787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88"/>
          <p:cNvSpPr/>
          <p:nvPr/>
        </p:nvSpPr>
        <p:spPr>
          <a:xfrm>
            <a:off x="6588224" y="3645024"/>
            <a:ext cx="2232248" cy="766476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组合 225"/>
          <p:cNvGrpSpPr/>
          <p:nvPr/>
        </p:nvGrpSpPr>
        <p:grpSpPr>
          <a:xfrm>
            <a:off x="611560" y="4653136"/>
            <a:ext cx="7560840" cy="1517722"/>
            <a:chOff x="395536" y="5157192"/>
            <a:chExt cx="7560840" cy="1517722"/>
          </a:xfrm>
        </p:grpSpPr>
        <p:grpSp>
          <p:nvGrpSpPr>
            <p:cNvPr id="4" name="Group 37"/>
            <p:cNvGrpSpPr/>
            <p:nvPr/>
          </p:nvGrpSpPr>
          <p:grpSpPr>
            <a:xfrm>
              <a:off x="395536" y="5168675"/>
              <a:ext cx="6048672" cy="1500685"/>
              <a:chOff x="1153955" y="740650"/>
              <a:chExt cx="7028116" cy="2004741"/>
            </a:xfrm>
          </p:grpSpPr>
          <p:grpSp>
            <p:nvGrpSpPr>
              <p:cNvPr id="5" name="Group 24"/>
              <p:cNvGrpSpPr/>
              <p:nvPr/>
            </p:nvGrpSpPr>
            <p:grpSpPr>
              <a:xfrm>
                <a:off x="1153955" y="740650"/>
                <a:ext cx="4839030" cy="969602"/>
                <a:chOff x="1499600" y="3774645"/>
                <a:chExt cx="4839030" cy="969602"/>
              </a:xfrm>
            </p:grpSpPr>
            <p:pic>
              <p:nvPicPr>
                <p:cNvPr id="26" name="Picture 14" descr="C:\my_research\face_recognition\labeled_face_dataset\label_CMU_data_reduce_uncertainty_newname\M_child_b\cb1\0463_20070105123246.jp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5532125" y="3774645"/>
                  <a:ext cx="794972" cy="96012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5" descr="C:\my_research\face_recognition\labeled_face_dataset\label_CMU_data_reduce_uncertainty_newname\M_child_b\cb1\0555_20070212104658.jpg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1499601" y="3774645"/>
                  <a:ext cx="806504" cy="9660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6" descr="C:\my_research\face_recognition\labeled_face_dataset\label_CMU_data_reduce_uncertainty_newname\M_child_b\cb1\0556_20070212104725.jp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2306105" y="3774645"/>
                  <a:ext cx="806505" cy="96503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17" descr="C:\my_research\face_recognition\labeled_face_dataset\label_CMU_data_reduce_uncertainty_newname\M_child_b\cb1\0419_20061223225648.jpg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112610" y="3774645"/>
                  <a:ext cx="801754" cy="960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8" descr="C:\my_research\face_recognition\labeled_face_dataset\label_CMU_data_reduce_uncertainty_newname\M_child_b\cb1\0423_20061223232509.jpg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4725620" y="3774645"/>
                  <a:ext cx="806505" cy="969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9" descr="C:\my_research\face_recognition\labeled_face_dataset\label_CMU_data_reduce_uncertainty_newname\M_child_b\cb1\0438_20061226000821.jpg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3919115" y="3774646"/>
                  <a:ext cx="806505" cy="967988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Rectangle 21"/>
                <p:cNvSpPr/>
                <p:nvPr/>
              </p:nvSpPr>
              <p:spPr>
                <a:xfrm>
                  <a:off x="1499600" y="3774645"/>
                  <a:ext cx="4839030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8"/>
              <p:cNvGrpSpPr/>
              <p:nvPr/>
            </p:nvGrpSpPr>
            <p:grpSpPr>
              <a:xfrm>
                <a:off x="3112610" y="1777585"/>
                <a:ext cx="1576630" cy="960125"/>
                <a:chOff x="3112610" y="2699305"/>
                <a:chExt cx="1576630" cy="960125"/>
              </a:xfrm>
            </p:grpSpPr>
            <p:pic>
              <p:nvPicPr>
                <p:cNvPr id="23" name="Picture 3" descr="C:\my_research\face_recognition\labeled_face_dataset\label_CMU_data_reduce_uncertainty_newname\M_child_b\cb6\0388_20061214043930.jpg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919115" y="2699305"/>
                  <a:ext cx="770125" cy="9271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5" descr="C:\my_research\face_recognition\labeled_face_dataset\label_CMU_data_reduce_uncertainty_newname\M_child_b\cb6\0479_20070107152214.jpg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3141012" y="2708988"/>
                  <a:ext cx="778103" cy="941179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Rectangle 22"/>
                <p:cNvSpPr/>
                <p:nvPr/>
              </p:nvSpPr>
              <p:spPr>
                <a:xfrm>
                  <a:off x="3112610" y="2699305"/>
                  <a:ext cx="1574605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5"/>
              <p:cNvGrpSpPr/>
              <p:nvPr/>
            </p:nvGrpSpPr>
            <p:grpSpPr>
              <a:xfrm>
                <a:off x="5071264" y="1777585"/>
                <a:ext cx="3110806" cy="967806"/>
                <a:chOff x="4802429" y="2699305"/>
                <a:chExt cx="3110806" cy="967806"/>
              </a:xfrm>
            </p:grpSpPr>
            <p:pic>
              <p:nvPicPr>
                <p:cNvPr id="18" name="Picture 6" descr="C:\my_research\face_recognition\labeled_face_dataset\label_CMU_data_reduce_uncertainty_newname\M_child_b\cb5\0375_20061209051039.jp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7106730" y="2699305"/>
                  <a:ext cx="806505" cy="967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7" descr="C:\my_research\face_recognition\labeled_face_dataset\label_CMU_data_reduce_uncertainty_newname\M_child_b\cb5\0437_20061225231512.jpg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6338630" y="2699305"/>
                  <a:ext cx="798570" cy="960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8" descr="C:\my_research\face_recognition\labeled_face_dataset\label_CMU_data_reduce_uncertainty_newname\M_child_b\cb5\0561_20070213101731.jpg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5570530" y="2699305"/>
                  <a:ext cx="797469" cy="960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9" descr="C:\my_research\face_recognition\labeled_face_dataset\label_CMU_data_reduce_uncertainty_newname\M_child_b\cb5\0576_20070218091349.jpg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4802431" y="2699305"/>
                  <a:ext cx="762936" cy="96012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Rectangle 23"/>
                <p:cNvSpPr/>
                <p:nvPr/>
              </p:nvSpPr>
              <p:spPr>
                <a:xfrm>
                  <a:off x="4802429" y="2699305"/>
                  <a:ext cx="3110805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27"/>
              <p:cNvGrpSpPr/>
              <p:nvPr/>
            </p:nvGrpSpPr>
            <p:grpSpPr>
              <a:xfrm>
                <a:off x="1153955" y="1777585"/>
                <a:ext cx="1577916" cy="960125"/>
                <a:chOff x="1153955" y="2699305"/>
                <a:chExt cx="1577916" cy="960125"/>
              </a:xfrm>
            </p:grpSpPr>
            <p:pic>
              <p:nvPicPr>
                <p:cNvPr id="15" name="Picture 2" descr="C:\my_research\face_recognition\labeled_face_dataset\label_CMU_data_reduce_uncertainty_newname\M_child_b\cb6\0295_20061030182936.jpg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1153955" y="2699305"/>
                  <a:ext cx="795486" cy="960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4" descr="C:\my_research\face_recognition\labeled_face_dataset\label_CMU_data_reduce_uncertainty_newname\M_child_b\cb6\0470_20070106145613.jpg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1942841" y="2709198"/>
                  <a:ext cx="789030" cy="940767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Rectangle 26"/>
                <p:cNvSpPr/>
                <p:nvPr/>
              </p:nvSpPr>
              <p:spPr>
                <a:xfrm>
                  <a:off x="1153955" y="2699305"/>
                  <a:ext cx="1574605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35"/>
              <p:cNvGrpSpPr/>
              <p:nvPr/>
            </p:nvGrpSpPr>
            <p:grpSpPr>
              <a:xfrm>
                <a:off x="7337160" y="750127"/>
                <a:ext cx="844911" cy="961795"/>
                <a:chOff x="7337160" y="4734770"/>
                <a:chExt cx="844911" cy="961795"/>
              </a:xfrm>
            </p:grpSpPr>
            <p:pic>
              <p:nvPicPr>
                <p:cNvPr id="13" name="Picture 23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7337160" y="4734770"/>
                  <a:ext cx="806505" cy="961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Rectangle 33"/>
                <p:cNvSpPr/>
                <p:nvPr/>
              </p:nvSpPr>
              <p:spPr>
                <a:xfrm>
                  <a:off x="7337161" y="4734770"/>
                  <a:ext cx="844910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36"/>
              <p:cNvGrpSpPr/>
              <p:nvPr/>
            </p:nvGrpSpPr>
            <p:grpSpPr>
              <a:xfrm>
                <a:off x="6338630" y="750127"/>
                <a:ext cx="806505" cy="960125"/>
                <a:chOff x="6453845" y="4734770"/>
                <a:chExt cx="806505" cy="960125"/>
              </a:xfrm>
            </p:grpSpPr>
            <p:pic>
              <p:nvPicPr>
                <p:cNvPr id="11" name="Picture 20" descr="C:\my_research\face_recognition\labeled_face_dataset\label_CMU_data_reduce_uncertainty_newname\M_child_b\cb1\0026_20060709145748.jpg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453845" y="4734770"/>
                  <a:ext cx="800475" cy="958618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34"/>
                <p:cNvSpPr/>
                <p:nvPr/>
              </p:nvSpPr>
              <p:spPr>
                <a:xfrm>
                  <a:off x="6453845" y="4734770"/>
                  <a:ext cx="806505" cy="960125"/>
                </a:xfrm>
                <a:prstGeom prst="rect">
                  <a:avLst/>
                </a:prstGeom>
                <a:noFill/>
                <a:ln w="50800">
                  <a:solidFill>
                    <a:srgbClr val="00B05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26" name="Picture 2" descr="C:\my_research\face_recognition\labeled_face_dataset\label_CMU_data_reduce_uncertainty\M_child_b\cb17\100_2100.JPG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6633606" y="5157193"/>
              <a:ext cx="602690" cy="720080"/>
            </a:xfrm>
            <a:prstGeom prst="rect">
              <a:avLst/>
            </a:prstGeom>
            <a:noFill/>
          </p:spPr>
        </p:pic>
        <p:pic>
          <p:nvPicPr>
            <p:cNvPr id="1027" name="Picture 3" descr="C:\my_research\face_recognition\labeled_face_dataset\label_CMU_data_reduce_uncertainty\M_child_b\cb16\100_1952.jpg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6660232" y="5980063"/>
              <a:ext cx="576064" cy="694851"/>
            </a:xfrm>
            <a:prstGeom prst="rect">
              <a:avLst/>
            </a:prstGeom>
            <a:noFill/>
          </p:spPr>
        </p:pic>
        <p:pic>
          <p:nvPicPr>
            <p:cNvPr id="1028" name="Picture 4" descr="C:\my_research\face_recognition\labeled_face_dataset\label_CMU_data_reduce_uncertainty\M_child_b\cb15\100_2145.JPG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7357157" y="5157193"/>
              <a:ext cx="599219" cy="720080"/>
            </a:xfrm>
            <a:prstGeom prst="rect">
              <a:avLst/>
            </a:prstGeom>
            <a:noFill/>
          </p:spPr>
        </p:pic>
        <p:pic>
          <p:nvPicPr>
            <p:cNvPr id="1029" name="Picture 5" descr="C:\my_research\face_recognition\labeled_face_dataset\label_CMU_data_reduce_uncertainty\M_child_b\cb14\100_2003.JPG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7393372" y="5993904"/>
              <a:ext cx="563004" cy="675456"/>
            </a:xfrm>
            <a:prstGeom prst="rect">
              <a:avLst/>
            </a:prstGeom>
            <a:noFill/>
          </p:spPr>
        </p:pic>
        <p:sp>
          <p:nvSpPr>
            <p:cNvPr id="222" name="Rectangle 33"/>
            <p:cNvSpPr/>
            <p:nvPr/>
          </p:nvSpPr>
          <p:spPr>
            <a:xfrm>
              <a:off x="6633606" y="5157192"/>
              <a:ext cx="576064" cy="718719"/>
            </a:xfrm>
            <a:prstGeom prst="rect">
              <a:avLst/>
            </a:prstGeom>
            <a:noFill/>
            <a:ln w="508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33"/>
            <p:cNvSpPr/>
            <p:nvPr/>
          </p:nvSpPr>
          <p:spPr>
            <a:xfrm>
              <a:off x="7357157" y="5157192"/>
              <a:ext cx="576063" cy="718719"/>
            </a:xfrm>
            <a:prstGeom prst="rect">
              <a:avLst/>
            </a:prstGeom>
            <a:noFill/>
            <a:ln w="508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33"/>
            <p:cNvSpPr/>
            <p:nvPr/>
          </p:nvSpPr>
          <p:spPr>
            <a:xfrm>
              <a:off x="6653149" y="5950641"/>
              <a:ext cx="583147" cy="718719"/>
            </a:xfrm>
            <a:prstGeom prst="rect">
              <a:avLst/>
            </a:prstGeom>
            <a:noFill/>
            <a:ln w="508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33"/>
            <p:cNvSpPr/>
            <p:nvPr/>
          </p:nvSpPr>
          <p:spPr>
            <a:xfrm>
              <a:off x="7373229" y="5950641"/>
              <a:ext cx="583147" cy="718719"/>
            </a:xfrm>
            <a:prstGeom prst="rect">
              <a:avLst/>
            </a:prstGeom>
            <a:noFill/>
            <a:ln w="508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矩形 227"/>
          <p:cNvSpPr/>
          <p:nvPr/>
        </p:nvSpPr>
        <p:spPr>
          <a:xfrm>
            <a:off x="2555776" y="6237312"/>
            <a:ext cx="374441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Too Much Merging Work!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3131840" y="764704"/>
            <a:ext cx="3024336" cy="388843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0" grpId="0" animBg="1"/>
      <p:bldP spid="156" grpId="0" animBg="1"/>
      <p:bldP spid="152" grpId="0" animBg="1"/>
      <p:bldP spid="147" grpId="0" animBg="1"/>
      <p:bldP spid="144" grpId="0" animBg="1"/>
      <p:bldP spid="141" grpId="0" animBg="1"/>
      <p:bldP spid="137" grpId="0" animBg="1"/>
      <p:bldP spid="199" grpId="0" animBg="1"/>
      <p:bldP spid="201" grpId="0" animBg="1"/>
      <p:bldP spid="202" grpId="0" animBg="1"/>
      <p:bldP spid="203" grpId="0" animBg="1"/>
      <p:bldP spid="204" grpId="0" animBg="1"/>
      <p:bldP spid="208" grpId="0" animBg="1"/>
      <p:bldP spid="211" grpId="0" animBg="1"/>
      <p:bldP spid="212" grpId="0" animBg="1"/>
      <p:bldP spid="213" grpId="0" animBg="1"/>
      <p:bldP spid="228" grpId="0" animBg="1"/>
      <p:bldP spid="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2" y="-27384"/>
            <a:ext cx="9073008" cy="72008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Drawbacks of Facial Similarities</a:t>
            </a:r>
            <a:endParaRPr lang="en-US" b="1" dirty="0"/>
          </a:p>
        </p:txBody>
      </p:sp>
      <p:grpSp>
        <p:nvGrpSpPr>
          <p:cNvPr id="3" name="组合 43"/>
          <p:cNvGrpSpPr/>
          <p:nvPr/>
        </p:nvGrpSpPr>
        <p:grpSpPr>
          <a:xfrm>
            <a:off x="587472" y="476672"/>
            <a:ext cx="7512920" cy="3096344"/>
            <a:chOff x="155424" y="1268760"/>
            <a:chExt cx="7512920" cy="3096344"/>
          </a:xfrm>
        </p:grpSpPr>
        <p:sp>
          <p:nvSpPr>
            <p:cNvPr id="4" name="Rectangle 3"/>
            <p:cNvSpPr/>
            <p:nvPr/>
          </p:nvSpPr>
          <p:spPr bwMode="auto">
            <a:xfrm>
              <a:off x="155424" y="2652056"/>
              <a:ext cx="1297499" cy="7237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Same People         Look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Different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5816" y="126876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Different Pose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0072" y="126876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Different Expression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0" y="285293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Different Illumination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80" y="2852936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Different Occlusion</a:t>
              </a:r>
              <a:endParaRPr lang="en-US" b="1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1775533" y="2788770"/>
              <a:ext cx="652887" cy="315404"/>
            </a:xfrm>
            <a:prstGeom prst="right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grpSp>
          <p:nvGrpSpPr>
            <p:cNvPr id="6" name="组合 29"/>
            <p:cNvGrpSpPr/>
            <p:nvPr/>
          </p:nvGrpSpPr>
          <p:grpSpPr>
            <a:xfrm>
              <a:off x="2843808" y="1628800"/>
              <a:ext cx="1811041" cy="1057839"/>
              <a:chOff x="887243" y="1628800"/>
              <a:chExt cx="1811041" cy="1057839"/>
            </a:xfrm>
          </p:grpSpPr>
          <p:pic>
            <p:nvPicPr>
              <p:cNvPr id="27" name="Picture 2" descr="C:\my_research\face_recognition\labeled_face_dataset\label_CMU_data_reduce_uncertainty_newname\M_child_b\cb6\0295_2006103018293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7243" y="1628800"/>
                <a:ext cx="876445" cy="1057839"/>
              </a:xfrm>
              <a:prstGeom prst="rect">
                <a:avLst/>
              </a:prstGeom>
              <a:noFill/>
            </p:spPr>
          </p:pic>
          <p:pic>
            <p:nvPicPr>
              <p:cNvPr id="29" name="Picture 5" descr="C:\my_research\face_recognition\labeled_face_dataset\label_CMU_data_reduce_uncertainty_newname\M_child_b\cb6\0479_2007010715221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5696" y="1628800"/>
                <a:ext cx="862588" cy="104337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组合 32"/>
            <p:cNvGrpSpPr/>
            <p:nvPr/>
          </p:nvGrpSpPr>
          <p:grpSpPr>
            <a:xfrm>
              <a:off x="5364088" y="1628800"/>
              <a:ext cx="1800200" cy="1034808"/>
              <a:chOff x="4788024" y="1628800"/>
              <a:chExt cx="1800200" cy="1034808"/>
            </a:xfrm>
          </p:grpSpPr>
          <p:pic>
            <p:nvPicPr>
              <p:cNvPr id="31" name="Picture 20" descr="C:\my_research\face_recognition\labeled_face_dataset\label_CMU_data_reduce_uncertainty_newname\M_child_b\cb1\0026_2006070914574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1628800"/>
                <a:ext cx="864096" cy="1034808"/>
              </a:xfrm>
              <a:prstGeom prst="rect">
                <a:avLst/>
              </a:prstGeom>
              <a:noFill/>
            </p:spPr>
          </p:pic>
          <p:pic>
            <p:nvPicPr>
              <p:cNvPr id="32" name="Picture 16" descr="C:\my_research\face_recognition\labeled_face_dataset\label_CMU_data_reduce_uncertainty_newname\M_child_b\cb1\0556_2007021210472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4128" y="1628800"/>
                <a:ext cx="864096" cy="1033946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组合 35"/>
            <p:cNvGrpSpPr/>
            <p:nvPr/>
          </p:nvGrpSpPr>
          <p:grpSpPr>
            <a:xfrm>
              <a:off x="2843808" y="3212976"/>
              <a:ext cx="1864265" cy="1080121"/>
              <a:chOff x="899592" y="1628799"/>
              <a:chExt cx="1864265" cy="1080121"/>
            </a:xfrm>
          </p:grpSpPr>
          <p:pic>
            <p:nvPicPr>
              <p:cNvPr id="35841" name="Picture 1" descr="C:\Users\Liyan\Pictures\Picasa\Exports\boy1\0432_20061224020244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99592" y="1628800"/>
                <a:ext cx="898608" cy="1080120"/>
              </a:xfrm>
              <a:prstGeom prst="rect">
                <a:avLst/>
              </a:prstGeom>
              <a:noFill/>
            </p:spPr>
          </p:pic>
          <p:pic>
            <p:nvPicPr>
              <p:cNvPr id="35842" name="Picture 2" descr="C:\Users\Liyan\Pictures\Picasa\Exports\boy1\0252_2006100815502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60552" y="1628799"/>
                <a:ext cx="903305" cy="1080121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组合 38"/>
            <p:cNvGrpSpPr/>
            <p:nvPr/>
          </p:nvGrpSpPr>
          <p:grpSpPr>
            <a:xfrm>
              <a:off x="5364088" y="3235674"/>
              <a:ext cx="1944216" cy="1129430"/>
              <a:chOff x="5364088" y="3212976"/>
              <a:chExt cx="1944216" cy="1129430"/>
            </a:xfrm>
          </p:grpSpPr>
          <p:pic>
            <p:nvPicPr>
              <p:cNvPr id="37" name="Picture 2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72200" y="3212976"/>
                <a:ext cx="936104" cy="1116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3" name="Picture 3" descr="C:\Users\Liyan\Pictures\Picasa\Exports\boy1\0303_20061031173352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364088" y="3212976"/>
                <a:ext cx="936104" cy="112943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组合 44"/>
          <p:cNvGrpSpPr/>
          <p:nvPr/>
        </p:nvGrpSpPr>
        <p:grpSpPr>
          <a:xfrm>
            <a:off x="539552" y="3717032"/>
            <a:ext cx="7200800" cy="1483244"/>
            <a:chOff x="52408" y="5013176"/>
            <a:chExt cx="7200800" cy="148324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408" y="5476834"/>
              <a:ext cx="1639215" cy="8001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Different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People         Look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The Same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3808" y="501317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Boy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3928" y="50131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Girl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61120" y="50131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Boy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53008" y="501317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Girl</a:t>
              </a:r>
              <a:endParaRPr lang="en-US" b="1" dirty="0"/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1927933" y="5694895"/>
              <a:ext cx="652887" cy="315404"/>
            </a:xfrm>
            <a:prstGeom prst="right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5844" name="Picture 4" descr="C:\Users\Liyan\Pictures\Picasa\Exports\2\0492_2007011313032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79912" y="5373216"/>
              <a:ext cx="896590" cy="1080120"/>
            </a:xfrm>
            <a:prstGeom prst="rect">
              <a:avLst/>
            </a:prstGeom>
            <a:noFill/>
          </p:spPr>
        </p:pic>
        <p:pic>
          <p:nvPicPr>
            <p:cNvPr id="35845" name="Picture 5" descr="C:\Users\Liyan\Pictures\Picasa\Exports\2\0118_20060808150737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9792" y="5373216"/>
              <a:ext cx="902272" cy="1080119"/>
            </a:xfrm>
            <a:prstGeom prst="rect">
              <a:avLst/>
            </a:prstGeom>
            <a:noFill/>
          </p:spPr>
        </p:pic>
        <p:pic>
          <p:nvPicPr>
            <p:cNvPr id="42" name="Picture 15" descr="C:\my_research\face_recognition\labeled_face_dataset\label_CMU_data_reduce_uncertainty_newname\M_child_b\cb1\0555_20070212104658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17104" y="5373215"/>
              <a:ext cx="936104" cy="1121253"/>
            </a:xfrm>
            <a:prstGeom prst="rect">
              <a:avLst/>
            </a:prstGeom>
            <a:noFill/>
          </p:spPr>
        </p:pic>
        <p:pic>
          <p:nvPicPr>
            <p:cNvPr id="43" name="Picture 2" descr="C:\my_research\face_recognition\labeled_face_dataset\label_CMU_data\F_child_a\ca1\100_1799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308992" y="5373216"/>
              <a:ext cx="864096" cy="1123204"/>
            </a:xfrm>
            <a:prstGeom prst="rect">
              <a:avLst/>
            </a:prstGeom>
            <a:noFill/>
          </p:spPr>
        </p:pic>
      </p:grpSp>
      <p:grpSp>
        <p:nvGrpSpPr>
          <p:cNvPr id="11" name="组合 61"/>
          <p:cNvGrpSpPr/>
          <p:nvPr/>
        </p:nvGrpSpPr>
        <p:grpSpPr>
          <a:xfrm>
            <a:off x="2555776" y="5589240"/>
            <a:ext cx="4320480" cy="792088"/>
            <a:chOff x="2555776" y="5589240"/>
            <a:chExt cx="4320480" cy="792088"/>
          </a:xfrm>
        </p:grpSpPr>
        <p:grpSp>
          <p:nvGrpSpPr>
            <p:cNvPr id="14" name="Group 14"/>
            <p:cNvGrpSpPr/>
            <p:nvPr/>
          </p:nvGrpSpPr>
          <p:grpSpPr>
            <a:xfrm>
              <a:off x="2555776" y="5589240"/>
              <a:ext cx="3657600" cy="762000"/>
              <a:chOff x="1447800" y="2514599"/>
              <a:chExt cx="3352800" cy="622301"/>
            </a:xfrm>
          </p:grpSpPr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819400" y="2514600"/>
                <a:ext cx="723014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545541" y="2514600"/>
                <a:ext cx="645459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191000" y="2514599"/>
                <a:ext cx="609600" cy="595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447800" y="2514600"/>
                <a:ext cx="685800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133600" y="2514600"/>
                <a:ext cx="6985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Rectangle 13"/>
              <p:cNvSpPr/>
              <p:nvPr/>
            </p:nvSpPr>
            <p:spPr>
              <a:xfrm>
                <a:off x="1447800" y="2514600"/>
                <a:ext cx="3352800" cy="6096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动作按钮: 帮助 52">
              <a:hlinkClick r:id="" action="ppaction://noaction" highlightClick="1"/>
            </p:cNvPr>
            <p:cNvSpPr/>
            <p:nvPr/>
          </p:nvSpPr>
          <p:spPr bwMode="auto">
            <a:xfrm>
              <a:off x="6228184" y="5589240"/>
              <a:ext cx="648072" cy="792088"/>
            </a:xfrm>
            <a:prstGeom prst="actionButtonHelp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2359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358"/>
    </mc:Choice>
    <mc:Fallback>
      <p:transition spd="slow" advTm="71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64807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Context Information Helps</a:t>
            </a:r>
            <a:endParaRPr lang="zh-CN" altLang="en-US" b="1" dirty="0"/>
          </a:p>
        </p:txBody>
      </p:sp>
      <p:grpSp>
        <p:nvGrpSpPr>
          <p:cNvPr id="4" name="Group 14"/>
          <p:cNvGrpSpPr/>
          <p:nvPr/>
        </p:nvGrpSpPr>
        <p:grpSpPr>
          <a:xfrm>
            <a:off x="899592" y="1052736"/>
            <a:ext cx="3657600" cy="762000"/>
            <a:chOff x="1447800" y="2514599"/>
            <a:chExt cx="3352800" cy="62230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2514600"/>
              <a:ext cx="723014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5541" y="2514600"/>
              <a:ext cx="64545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2514599"/>
              <a:ext cx="609600" cy="59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2514600"/>
              <a:ext cx="6858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3600" y="2514600"/>
              <a:ext cx="6985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3"/>
            <p:cNvSpPr/>
            <p:nvPr/>
          </p:nvSpPr>
          <p:spPr>
            <a:xfrm>
              <a:off x="1447800" y="2514600"/>
              <a:ext cx="3352800" cy="609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249271" y="2420888"/>
            <a:ext cx="6410961" cy="3445629"/>
            <a:chOff x="457200" y="914400"/>
            <a:chExt cx="6410961" cy="3505200"/>
          </a:xfrm>
        </p:grpSpPr>
        <p:grpSp>
          <p:nvGrpSpPr>
            <p:cNvPr id="14" name="Group 10"/>
            <p:cNvGrpSpPr/>
            <p:nvPr/>
          </p:nvGrpSpPr>
          <p:grpSpPr>
            <a:xfrm>
              <a:off x="457200" y="914400"/>
              <a:ext cx="6410961" cy="3505200"/>
              <a:chOff x="457200" y="914400"/>
              <a:chExt cx="6410961" cy="3505200"/>
            </a:xfrm>
          </p:grpSpPr>
          <p:pic>
            <p:nvPicPr>
              <p:cNvPr id="20" name="Picture 3" descr="C:\my_research\face_recognition\face_dataset\102_014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10000" y="2590800"/>
                <a:ext cx="3036887" cy="1828800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C:\my_research\face_recognition\face_dataset\102_0136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7200" y="914400"/>
                <a:ext cx="2254250" cy="1720850"/>
              </a:xfrm>
              <a:prstGeom prst="rect">
                <a:avLst/>
              </a:prstGeom>
              <a:noFill/>
            </p:spPr>
          </p:pic>
          <p:pic>
            <p:nvPicPr>
              <p:cNvPr id="22" name="Picture 5" descr="C:\my_research\face_recognition\face_dataset\102_013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67000" y="914400"/>
                <a:ext cx="2082800" cy="1728787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C:\my_research\face_recognition\face_dataset\102_0138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34561" y="914400"/>
                <a:ext cx="2133600" cy="1736884"/>
              </a:xfrm>
              <a:prstGeom prst="rect">
                <a:avLst/>
              </a:prstGeom>
              <a:noFill/>
            </p:spPr>
          </p:pic>
          <p:pic>
            <p:nvPicPr>
              <p:cNvPr id="24" name="Picture 7" descr="C:\my_research\face_recognition\face_dataset\102_014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7200" y="2590800"/>
                <a:ext cx="3387725" cy="1808163"/>
              </a:xfrm>
              <a:prstGeom prst="rect">
                <a:avLst/>
              </a:prstGeom>
              <a:noFill/>
            </p:spPr>
          </p:pic>
          <p:sp>
            <p:nvSpPr>
              <p:cNvPr id="25" name="Rectangle 28"/>
              <p:cNvSpPr/>
              <p:nvPr/>
            </p:nvSpPr>
            <p:spPr>
              <a:xfrm>
                <a:off x="457200" y="914400"/>
                <a:ext cx="6400800" cy="350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8"/>
            <p:cNvSpPr/>
            <p:nvPr/>
          </p:nvSpPr>
          <p:spPr>
            <a:xfrm>
              <a:off x="1981200" y="1905000"/>
              <a:ext cx="609600" cy="5334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9"/>
            <p:cNvSpPr/>
            <p:nvPr/>
          </p:nvSpPr>
          <p:spPr>
            <a:xfrm>
              <a:off x="3886200" y="1905000"/>
              <a:ext cx="609600" cy="5334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/>
            <p:cNvSpPr/>
            <p:nvPr/>
          </p:nvSpPr>
          <p:spPr>
            <a:xfrm>
              <a:off x="5867400" y="2057400"/>
              <a:ext cx="533400" cy="4572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209800" y="3581400"/>
              <a:ext cx="609600" cy="5334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2"/>
            <p:cNvSpPr/>
            <p:nvPr/>
          </p:nvSpPr>
          <p:spPr>
            <a:xfrm>
              <a:off x="6172200" y="3581400"/>
              <a:ext cx="457200" cy="457200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9"/>
          <p:cNvSpPr/>
          <p:nvPr/>
        </p:nvSpPr>
        <p:spPr>
          <a:xfrm>
            <a:off x="6768244" y="836712"/>
            <a:ext cx="2232248" cy="12961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Common Scene: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Geo Location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Captured Time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Image Background</a:t>
            </a:r>
          </a:p>
        </p:txBody>
      </p:sp>
      <p:sp>
        <p:nvSpPr>
          <p:cNvPr id="28" name="Rectangle 29"/>
          <p:cNvSpPr/>
          <p:nvPr/>
        </p:nvSpPr>
        <p:spPr>
          <a:xfrm>
            <a:off x="6768244" y="2420888"/>
            <a:ext cx="2232248" cy="720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Social Context: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People Co-occur</a:t>
            </a:r>
          </a:p>
        </p:txBody>
      </p:sp>
      <p:sp>
        <p:nvSpPr>
          <p:cNvPr id="29" name="Rectangle 29"/>
          <p:cNvSpPr/>
          <p:nvPr/>
        </p:nvSpPr>
        <p:spPr>
          <a:xfrm>
            <a:off x="6768244" y="3356992"/>
            <a:ext cx="2232248" cy="17281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Human Attributes: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Age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Ethnicity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Gender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Hair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768244" y="5301208"/>
            <a:ext cx="2232248" cy="720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Clothing: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Cloth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Related Work</a:t>
            </a:r>
            <a:endParaRPr lang="zh-CN" altLang="en-US" b="1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2" y="620688"/>
            <a:ext cx="89436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组合 38"/>
          <p:cNvGrpSpPr/>
          <p:nvPr/>
        </p:nvGrpSpPr>
        <p:grpSpPr>
          <a:xfrm>
            <a:off x="395536" y="6217567"/>
            <a:ext cx="8856984" cy="615554"/>
            <a:chOff x="395536" y="6217567"/>
            <a:chExt cx="8856984" cy="615554"/>
          </a:xfrm>
        </p:grpSpPr>
        <p:sp>
          <p:nvSpPr>
            <p:cNvPr id="5" name="矩形 4"/>
            <p:cNvSpPr/>
            <p:nvPr/>
          </p:nvSpPr>
          <p:spPr>
            <a:xfrm>
              <a:off x="395536" y="6217567"/>
              <a:ext cx="74168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[1] Y. J. Lee and K. </a:t>
              </a:r>
              <a:r>
                <a:rPr lang="en-US" altLang="zh-CN" sz="1400" dirty="0" err="1" smtClean="0"/>
                <a:t>Grauman</a:t>
              </a:r>
              <a:r>
                <a:rPr lang="en-US" altLang="zh-CN" sz="1400" dirty="0" smtClean="0"/>
                <a:t>. Face discovery with social context. In BMVC, 2011.</a:t>
              </a:r>
              <a:endParaRPr lang="zh-CN" altLang="en-US" sz="14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95536" y="6525344"/>
              <a:ext cx="88569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[3] N. Kumar and et al. Describable visual attributes for face verification and image search.  In IEEE TPAMI, 2011.</a:t>
              </a:r>
              <a:endParaRPr lang="zh-CN" altLang="en-US" sz="14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95536" y="6361583"/>
              <a:ext cx="84249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/>
                <a:t>[2] A. Gallagher and T. Chen. Clothing </a:t>
              </a:r>
              <a:r>
                <a:rPr lang="en-US" altLang="zh-CN" sz="1400" dirty="0" err="1" smtClean="0"/>
                <a:t>cosegmentation</a:t>
              </a:r>
              <a:r>
                <a:rPr lang="en-US" altLang="zh-CN" sz="1400" dirty="0" smtClean="0"/>
                <a:t> for recognizing people. In IEEE CVPR, 2008.</a:t>
              </a:r>
              <a:endParaRPr lang="zh-CN" alt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512" y="33265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People Co-occurrence </a:t>
            </a:r>
            <a:r>
              <a:rPr lang="en-US" altLang="zh-CN" sz="800" b="1" dirty="0" smtClean="0"/>
              <a:t>[1]</a:t>
            </a:r>
            <a:endParaRPr lang="zh-CN" altLang="en-US" sz="8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79512" y="1988840"/>
            <a:ext cx="3784758" cy="2088232"/>
            <a:chOff x="179512" y="2636912"/>
            <a:chExt cx="3784758" cy="2088232"/>
          </a:xfrm>
        </p:grpSpPr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924944"/>
              <a:ext cx="378475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1520" y="2636912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Clothing </a:t>
              </a:r>
              <a:r>
                <a:rPr lang="en-US" altLang="zh-CN" sz="800" b="1" dirty="0" smtClean="0"/>
                <a:t>[2]</a:t>
              </a:r>
              <a:endParaRPr lang="zh-CN" altLang="en-US" sz="800" b="1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67199" y="1916832"/>
            <a:ext cx="4769297" cy="2448272"/>
            <a:chOff x="4267199" y="2636912"/>
            <a:chExt cx="4769297" cy="2448272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199" y="2949241"/>
              <a:ext cx="4769297" cy="213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83968" y="2636912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Human Attributes </a:t>
              </a:r>
              <a:r>
                <a:rPr lang="en-US" altLang="zh-CN" sz="800" b="1" dirty="0" smtClean="0"/>
                <a:t>[3]</a:t>
              </a:r>
              <a:endParaRPr lang="zh-CN" altLang="en-US" sz="800" b="1" dirty="0"/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3203848" y="6237312"/>
            <a:ext cx="3456384" cy="43204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Trebuchet MS" pitchFamily="34" charset="0"/>
              </a:rPr>
              <a:t>Heterogeneous Context Feature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07504" y="6237312"/>
            <a:ext cx="2376264" cy="43204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latin typeface="Trebuchet MS" pitchFamily="34" charset="0"/>
              </a:rPr>
              <a:t>Single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Context Type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627784" y="645333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1115616" y="5733256"/>
            <a:ext cx="4104456" cy="432048"/>
            <a:chOff x="1115616" y="5733256"/>
            <a:chExt cx="4104456" cy="432048"/>
          </a:xfrm>
        </p:grpSpPr>
        <p:sp>
          <p:nvSpPr>
            <p:cNvPr id="15" name="矩形 14"/>
            <p:cNvSpPr/>
            <p:nvPr/>
          </p:nvSpPr>
          <p:spPr bwMode="auto">
            <a:xfrm>
              <a:off x="1115616" y="5733256"/>
              <a:ext cx="1368152" cy="43204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Face Level</a:t>
              </a:r>
              <a:endPara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203848" y="5733256"/>
              <a:ext cx="1584176" cy="43204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rPr>
                <a:t>Cluster Level</a:t>
              </a:r>
              <a:endPara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627784" y="5949280"/>
              <a:ext cx="432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动作按钮: 帮助 23">
              <a:hlinkClick r:id="" action="ppaction://noaction" highlightClick="1"/>
            </p:cNvPr>
            <p:cNvSpPr/>
            <p:nvPr/>
          </p:nvSpPr>
          <p:spPr bwMode="auto">
            <a:xfrm>
              <a:off x="4860032" y="5733256"/>
              <a:ext cx="360040" cy="360040"/>
            </a:xfrm>
            <a:prstGeom prst="actionButtonHelp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</p:grpSp>
      <p:sp>
        <p:nvSpPr>
          <p:cNvPr id="25" name="动作按钮: 帮助 24">
            <a:hlinkClick r:id="" action="ppaction://noaction" highlightClick="1"/>
          </p:cNvPr>
          <p:cNvSpPr/>
          <p:nvPr/>
        </p:nvSpPr>
        <p:spPr bwMode="auto">
          <a:xfrm>
            <a:off x="6732240" y="6237312"/>
            <a:ext cx="360040" cy="360040"/>
          </a:xfrm>
          <a:prstGeom prst="actionButtonHelp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79512" y="4355812"/>
            <a:ext cx="3456384" cy="1233428"/>
            <a:chOff x="179512" y="4355812"/>
            <a:chExt cx="3456384" cy="1233428"/>
          </a:xfrm>
        </p:grpSpPr>
        <p:grpSp>
          <p:nvGrpSpPr>
            <p:cNvPr id="28" name="组合 110"/>
            <p:cNvGrpSpPr/>
            <p:nvPr/>
          </p:nvGrpSpPr>
          <p:grpSpPr>
            <a:xfrm>
              <a:off x="467544" y="4869160"/>
              <a:ext cx="2625685" cy="547451"/>
              <a:chOff x="323528" y="1628800"/>
              <a:chExt cx="2625685" cy="547451"/>
            </a:xfrm>
          </p:grpSpPr>
          <p:pic>
            <p:nvPicPr>
              <p:cNvPr id="31" name="Picture 1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3528" y="1628800"/>
                <a:ext cx="530585" cy="524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5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11760" y="1628800"/>
                <a:ext cx="537453" cy="547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3" name="直接箭头连接符 32"/>
              <p:cNvCxnSpPr>
                <a:stCxn id="31" idx="3"/>
                <a:endCxn id="32" idx="1"/>
              </p:cNvCxnSpPr>
              <p:nvPr/>
            </p:nvCxnSpPr>
            <p:spPr>
              <a:xfrm>
                <a:off x="854113" y="1890834"/>
                <a:ext cx="1557647" cy="116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1115616" y="1691516"/>
                <a:ext cx="936104" cy="441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Context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79512" y="4365104"/>
              <a:ext cx="3312368" cy="1224136"/>
            </a:xfrm>
            <a:prstGeom prst="rect">
              <a:avLst/>
            </a:prstGeom>
            <a:noFill/>
            <a:ln w="19050">
              <a:solidFill>
                <a:schemeClr val="tx1">
                  <a:alpha val="66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7744" y="435581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Prior work</a:t>
              </a:r>
              <a:endParaRPr lang="zh-CN" altLang="en-US" b="1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148064" y="4581128"/>
            <a:ext cx="3744416" cy="1512168"/>
            <a:chOff x="5148064" y="4581128"/>
            <a:chExt cx="3744416" cy="1512168"/>
          </a:xfrm>
        </p:grpSpPr>
        <p:grpSp>
          <p:nvGrpSpPr>
            <p:cNvPr id="37" name="组合 36"/>
            <p:cNvGrpSpPr/>
            <p:nvPr/>
          </p:nvGrpSpPr>
          <p:grpSpPr>
            <a:xfrm>
              <a:off x="5148064" y="4581128"/>
              <a:ext cx="1152128" cy="1512168"/>
              <a:chOff x="1187624" y="3487067"/>
              <a:chExt cx="1440160" cy="1944216"/>
            </a:xfrm>
          </p:grpSpPr>
          <p:grpSp>
            <p:nvGrpSpPr>
              <p:cNvPr id="38" name="Group 52"/>
              <p:cNvGrpSpPr/>
              <p:nvPr/>
            </p:nvGrpSpPr>
            <p:grpSpPr>
              <a:xfrm>
                <a:off x="1505975" y="3798142"/>
                <a:ext cx="833777" cy="1322067"/>
                <a:chOff x="3276600" y="381000"/>
                <a:chExt cx="838200" cy="1295400"/>
              </a:xfrm>
            </p:grpSpPr>
            <p:pic>
              <p:nvPicPr>
                <p:cNvPr id="41" name="Picture 1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581400" y="838200"/>
                  <a:ext cx="533400" cy="503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276600" y="381000"/>
                  <a:ext cx="533400" cy="513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276600" y="1219200"/>
                  <a:ext cx="4612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" name="云形 39"/>
              <p:cNvSpPr/>
              <p:nvPr/>
            </p:nvSpPr>
            <p:spPr>
              <a:xfrm>
                <a:off x="1187624" y="3487067"/>
                <a:ext cx="1440160" cy="194421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7884368" y="4653136"/>
              <a:ext cx="1008112" cy="1224136"/>
              <a:chOff x="3347864" y="3703091"/>
              <a:chExt cx="1368152" cy="1800200"/>
            </a:xfrm>
          </p:grpSpPr>
          <p:grpSp>
            <p:nvGrpSpPr>
              <p:cNvPr id="45" name="Group 65"/>
              <p:cNvGrpSpPr/>
              <p:nvPr/>
            </p:nvGrpSpPr>
            <p:grpSpPr>
              <a:xfrm>
                <a:off x="3521923" y="4023619"/>
                <a:ext cx="926076" cy="1169901"/>
                <a:chOff x="891540" y="4419600"/>
                <a:chExt cx="827181" cy="1139871"/>
              </a:xfrm>
            </p:grpSpPr>
            <p:pic>
              <p:nvPicPr>
                <p:cNvPr id="47" name="Picture 5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5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25906" y="5026071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6" name="云形 45"/>
              <p:cNvSpPr/>
              <p:nvPr/>
            </p:nvSpPr>
            <p:spPr>
              <a:xfrm rot="21123090">
                <a:off x="3347864" y="3703091"/>
                <a:ext cx="1368152" cy="1800200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9" name="直接箭头连接符 48"/>
            <p:cNvCxnSpPr>
              <a:stCxn id="40" idx="0"/>
              <a:endCxn id="46" idx="2"/>
            </p:cNvCxnSpPr>
            <p:nvPr/>
          </p:nvCxnSpPr>
          <p:spPr>
            <a:xfrm flipV="1">
              <a:off x="6299232" y="5334474"/>
              <a:ext cx="1593076" cy="27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6732240" y="5085184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Context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6296820" y="458112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rebuchet MS" pitchFamily="34" charset="0"/>
              </a:rPr>
              <a:t>Heterogeneous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31640" y="450912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rebuchet MS" pitchFamily="34" charset="0"/>
              </a:rPr>
              <a:t>Single</a:t>
            </a:r>
            <a:r>
              <a:rPr lang="en-US" altLang="zh-CN" dirty="0" smtClean="0">
                <a:latin typeface="Trebuchet MS" pitchFamily="34" charset="0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25" grpId="0" animBg="1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7772400" cy="692696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The Framework</a:t>
            </a:r>
            <a:endParaRPr lang="zh-CN" altLang="en-US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309044" y="556711"/>
            <a:ext cx="1982058" cy="2296225"/>
            <a:chOff x="309044" y="356600"/>
            <a:chExt cx="1982058" cy="2296225"/>
          </a:xfrm>
        </p:grpSpPr>
        <p:grpSp>
          <p:nvGrpSpPr>
            <p:cNvPr id="5" name="Group 84"/>
            <p:cNvGrpSpPr/>
            <p:nvPr/>
          </p:nvGrpSpPr>
          <p:grpSpPr>
            <a:xfrm>
              <a:off x="309044" y="611599"/>
              <a:ext cx="1650552" cy="2041226"/>
              <a:chOff x="914400" y="0"/>
              <a:chExt cx="3886200" cy="5867400"/>
            </a:xfrm>
          </p:grpSpPr>
          <p:pic>
            <p:nvPicPr>
              <p:cNvPr id="7" name="Picture 39" descr="C:\my_research\face_recognition\face_dataset\face_dataset_CMU_small\100_175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29000" y="533400"/>
                <a:ext cx="914400" cy="1372672"/>
              </a:xfrm>
              <a:prstGeom prst="rect">
                <a:avLst/>
              </a:prstGeom>
              <a:noFill/>
            </p:spPr>
          </p:pic>
          <p:sp>
            <p:nvSpPr>
              <p:cNvPr id="8" name="Cloud 86"/>
              <p:cNvSpPr/>
              <p:nvPr/>
            </p:nvSpPr>
            <p:spPr>
              <a:xfrm>
                <a:off x="914400" y="0"/>
                <a:ext cx="3886200" cy="5867400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2" descr="C:\my_research\face_recognition\face_dataset\face_dataset_CMU_small\100_174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9800" y="3352800"/>
                <a:ext cx="1273353" cy="848240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my_research\face_recognition\face_dataset\face_dataset_CMU_small\100_172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8400" y="1295400"/>
                <a:ext cx="1258281" cy="838200"/>
              </a:xfrm>
              <a:prstGeom prst="rect">
                <a:avLst/>
              </a:prstGeom>
              <a:noFill/>
            </p:spPr>
          </p:pic>
          <p:pic>
            <p:nvPicPr>
              <p:cNvPr id="11" name="Picture 45" descr="C:\my_research\face_recognition\face_dataset\face_dataset_CMU_small\102_013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00200" y="762000"/>
                <a:ext cx="1117600" cy="838200"/>
              </a:xfrm>
              <a:prstGeom prst="rect">
                <a:avLst/>
              </a:prstGeom>
              <a:noFill/>
            </p:spPr>
          </p:pic>
          <p:pic>
            <p:nvPicPr>
              <p:cNvPr id="12" name="Picture 46" descr="C:\my_research\face_recognition\face_dataset\face_dataset_CMU_small\102_013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76400" y="1752600"/>
                <a:ext cx="1143000" cy="857250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my_research\face_recognition\face_dataset\face_dataset_CMU_small\100_176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95400" y="3886200"/>
                <a:ext cx="1295400" cy="862927"/>
              </a:xfrm>
              <a:prstGeom prst="rect">
                <a:avLst/>
              </a:prstGeom>
              <a:noFill/>
            </p:spPr>
          </p:pic>
          <p:pic>
            <p:nvPicPr>
              <p:cNvPr id="14" name="Picture 47" descr="C:\my_research\face_recognition\face_dataset\face_dataset_CMU_small\100_267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43200" y="3810000"/>
                <a:ext cx="1295400" cy="862926"/>
              </a:xfrm>
              <a:prstGeom prst="rect">
                <a:avLst/>
              </a:prstGeom>
              <a:noFill/>
            </p:spPr>
          </p:pic>
          <p:pic>
            <p:nvPicPr>
              <p:cNvPr id="15" name="Picture 7" descr="C:\my_research\face_recognition\face_dataset\face_dataset_CMU_small\100_1884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90800" y="2209800"/>
                <a:ext cx="1295399" cy="862926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my_research\face_recognition\face_dataset\face_dataset_CMU_small\100_1736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00200" y="2667000"/>
                <a:ext cx="1295400" cy="862926"/>
              </a:xfrm>
              <a:prstGeom prst="rect">
                <a:avLst/>
              </a:prstGeom>
              <a:noFill/>
            </p:spPr>
          </p:pic>
          <p:pic>
            <p:nvPicPr>
              <p:cNvPr id="17" name="Picture 42" descr="C:\my_research\face_recognition\face_dataset\face_dataset_CMU_small\100_2051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276600" y="2743200"/>
                <a:ext cx="1295400" cy="862927"/>
              </a:xfrm>
              <a:prstGeom prst="rect">
                <a:avLst/>
              </a:prstGeom>
              <a:noFill/>
            </p:spPr>
          </p:pic>
          <p:pic>
            <p:nvPicPr>
              <p:cNvPr id="18" name="Picture 38" descr="C:\my_research\face_recognition\face_dataset\face_dataset_CMU_small\100_1753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33600" y="4419600"/>
                <a:ext cx="1219200" cy="812166"/>
              </a:xfrm>
              <a:prstGeom prst="rect">
                <a:avLst/>
              </a:prstGeom>
              <a:noFill/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85855" y="356600"/>
              <a:ext cx="1905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Photo Collection</a:t>
              </a:r>
              <a:endParaRPr lang="en-US" sz="1600" b="1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59752" y="771890"/>
            <a:ext cx="2296298" cy="1793014"/>
            <a:chOff x="2659752" y="587030"/>
            <a:chExt cx="2296298" cy="1793014"/>
          </a:xfrm>
        </p:grpSpPr>
        <p:grpSp>
          <p:nvGrpSpPr>
            <p:cNvPr id="35" name="Group 97"/>
            <p:cNvGrpSpPr/>
            <p:nvPr/>
          </p:nvGrpSpPr>
          <p:grpSpPr>
            <a:xfrm>
              <a:off x="2659752" y="884381"/>
              <a:ext cx="2120358" cy="1495663"/>
              <a:chOff x="425450" y="1371600"/>
              <a:chExt cx="4921490" cy="3733800"/>
            </a:xfrm>
          </p:grpSpPr>
          <p:pic>
            <p:nvPicPr>
              <p:cNvPr id="38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505200" y="4343400"/>
                <a:ext cx="762000" cy="745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67000" y="1371600"/>
                <a:ext cx="762000" cy="710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648201" y="2057400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143000" y="1371600"/>
                <a:ext cx="762000" cy="733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762000" cy="726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191000" y="1371600"/>
                <a:ext cx="69181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57200" y="4267200"/>
                <a:ext cx="833437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2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429000" y="1371600"/>
                <a:ext cx="761999" cy="704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06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25450" y="1371600"/>
                <a:ext cx="7366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3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904999" y="2057400"/>
                <a:ext cx="698863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37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276600" y="2057400"/>
                <a:ext cx="685800" cy="716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3962400" y="2057400"/>
                <a:ext cx="685800" cy="72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3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2590800" y="2057400"/>
                <a:ext cx="685799" cy="704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0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143000" y="2057400"/>
                <a:ext cx="762000" cy="689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5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57200" y="2057400"/>
                <a:ext cx="730665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5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724400" y="1371600"/>
                <a:ext cx="609600" cy="730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47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114800" y="4343400"/>
                <a:ext cx="5715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50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2895600" y="4343400"/>
                <a:ext cx="60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1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572000" y="3505200"/>
                <a:ext cx="774424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57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1371599" y="2743200"/>
                <a:ext cx="810689" cy="76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8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133601" y="2743201"/>
                <a:ext cx="731107" cy="76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9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762000" cy="754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0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2819400" y="27432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1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457200" y="2743200"/>
                <a:ext cx="963794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5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4648200" y="4343400"/>
                <a:ext cx="6858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7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1219200" y="4267200"/>
                <a:ext cx="631372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9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1752600" y="3505200"/>
                <a:ext cx="457200" cy="787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72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1143000" y="3505200"/>
                <a:ext cx="609600" cy="794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73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457200" y="3505200"/>
                <a:ext cx="685800" cy="75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79"/>
              <p:cNvPicPr>
                <a:picLocks noChangeAspect="1"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4343400" y="2743200"/>
                <a:ext cx="457200" cy="779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80"/>
              <p:cNvPicPr>
                <a:picLocks noChangeAspect="1"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4800600" y="2743200"/>
                <a:ext cx="54634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81"/>
              <p:cNvPicPr>
                <a:picLocks noChangeAspect="1"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3429001" y="3505200"/>
                <a:ext cx="533400" cy="859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82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2209800" y="3505200"/>
                <a:ext cx="5334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83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1828800" y="4309165"/>
                <a:ext cx="609600" cy="720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85"/>
              <p:cNvPicPr>
                <a:picLocks noChangeAspect="1"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2743200" y="3505200"/>
                <a:ext cx="695864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66"/>
              <p:cNvPicPr>
                <a:picLocks noChangeAspect="1"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3962400" y="3505200"/>
                <a:ext cx="724546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82"/>
              <p:cNvPicPr>
                <a:picLocks noChangeAspect="1"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2438400" y="4343400"/>
                <a:ext cx="457200" cy="718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Rectangle 135"/>
              <p:cNvSpPr/>
              <p:nvPr/>
            </p:nvSpPr>
            <p:spPr>
              <a:xfrm>
                <a:off x="457200" y="1371600"/>
                <a:ext cx="4876800" cy="3733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973290" y="587030"/>
              <a:ext cx="1982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Detected Faces</a:t>
              </a:r>
              <a:endParaRPr lang="en-US" sz="1600" b="1" dirty="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497415" y="116632"/>
            <a:ext cx="2242937" cy="2664926"/>
            <a:chOff x="5401463" y="0"/>
            <a:chExt cx="2242937" cy="2664926"/>
          </a:xfrm>
        </p:grpSpPr>
        <p:grpSp>
          <p:nvGrpSpPr>
            <p:cNvPr id="77" name="Group 52"/>
            <p:cNvGrpSpPr/>
            <p:nvPr/>
          </p:nvGrpSpPr>
          <p:grpSpPr>
            <a:xfrm>
              <a:off x="5401463" y="599499"/>
              <a:ext cx="2046959" cy="2065427"/>
              <a:chOff x="1600200" y="152400"/>
              <a:chExt cx="5334000" cy="6019800"/>
            </a:xfrm>
          </p:grpSpPr>
          <p:pic>
            <p:nvPicPr>
              <p:cNvPr id="80" name="Picture 83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6477000" y="4953000"/>
                <a:ext cx="381000" cy="45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276600" y="1143000"/>
                <a:ext cx="533400" cy="503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971800" y="685800"/>
                <a:ext cx="533400" cy="513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2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971800" y="1524000"/>
                <a:ext cx="461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3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752601" y="3229475"/>
                <a:ext cx="533400" cy="5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Oval 61"/>
              <p:cNvSpPr/>
              <p:nvPr/>
            </p:nvSpPr>
            <p:spPr>
              <a:xfrm>
                <a:off x="2743200" y="381000"/>
                <a:ext cx="1143000" cy="1905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62"/>
              <p:cNvGrpSpPr/>
              <p:nvPr/>
            </p:nvGrpSpPr>
            <p:grpSpPr>
              <a:xfrm>
                <a:off x="3505200" y="4191000"/>
                <a:ext cx="990600" cy="1828800"/>
                <a:chOff x="6553200" y="2133600"/>
                <a:chExt cx="990600" cy="1828800"/>
              </a:xfrm>
            </p:grpSpPr>
            <p:pic>
              <p:nvPicPr>
                <p:cNvPr id="116" name="Picture 81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9" name="Oval 148"/>
                <p:cNvSpPr/>
                <p:nvPr/>
              </p:nvSpPr>
              <p:spPr>
                <a:xfrm>
                  <a:off x="6553200" y="2133600"/>
                  <a:ext cx="9906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64"/>
              <p:cNvGrpSpPr/>
              <p:nvPr/>
            </p:nvGrpSpPr>
            <p:grpSpPr>
              <a:xfrm>
                <a:off x="2667000" y="2438400"/>
                <a:ext cx="1140361" cy="1534946"/>
                <a:chOff x="2263291" y="2339592"/>
                <a:chExt cx="1140361" cy="1534946"/>
              </a:xfrm>
            </p:grpSpPr>
            <p:pic>
              <p:nvPicPr>
                <p:cNvPr id="112" name="Picture 66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2819400" y="3002554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65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2362200" y="3200400"/>
                  <a:ext cx="463216" cy="475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67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2590800" y="2575037"/>
                  <a:ext cx="457199" cy="551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" name="Oval 144"/>
                <p:cNvSpPr/>
                <p:nvPr/>
              </p:nvSpPr>
              <p:spPr>
                <a:xfrm rot="1506169">
                  <a:off x="2263291" y="2339592"/>
                  <a:ext cx="1140361" cy="15349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61"/>
              <p:cNvGrpSpPr/>
              <p:nvPr/>
            </p:nvGrpSpPr>
            <p:grpSpPr>
              <a:xfrm>
                <a:off x="4953000" y="4267200"/>
                <a:ext cx="1447800" cy="1828800"/>
                <a:chOff x="3810000" y="4495800"/>
                <a:chExt cx="1447800" cy="1828800"/>
              </a:xfrm>
            </p:grpSpPr>
            <p:pic>
              <p:nvPicPr>
                <p:cNvPr id="107" name="Picture 5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59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60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Picture 61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1" name="Oval 140"/>
                <p:cNvSpPr/>
                <p:nvPr/>
              </p:nvSpPr>
              <p:spPr>
                <a:xfrm>
                  <a:off x="3810000" y="4495800"/>
                  <a:ext cx="14478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65"/>
              <p:cNvGrpSpPr/>
              <p:nvPr/>
            </p:nvGrpSpPr>
            <p:grpSpPr>
              <a:xfrm rot="500458">
                <a:off x="4294200" y="514154"/>
                <a:ext cx="893736" cy="1487988"/>
                <a:chOff x="818274" y="4102548"/>
                <a:chExt cx="893736" cy="1487988"/>
              </a:xfrm>
            </p:grpSpPr>
            <p:pic>
              <p:nvPicPr>
                <p:cNvPr id="104" name="Picture 50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" name="Picture 51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6" name="Oval 84"/>
                <p:cNvSpPr/>
                <p:nvPr/>
              </p:nvSpPr>
              <p:spPr>
                <a:xfrm rot="21099542">
                  <a:off x="818274" y="4102548"/>
                  <a:ext cx="893736" cy="148798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63"/>
              <p:cNvGrpSpPr/>
              <p:nvPr/>
            </p:nvGrpSpPr>
            <p:grpSpPr>
              <a:xfrm>
                <a:off x="4953000" y="2590800"/>
                <a:ext cx="924291" cy="1380850"/>
                <a:chOff x="4541064" y="2499134"/>
                <a:chExt cx="924291" cy="1380850"/>
              </a:xfrm>
            </p:grpSpPr>
            <p:pic>
              <p:nvPicPr>
                <p:cNvPr id="101" name="Picture 72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Picture 73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3" name="Oval 81"/>
                <p:cNvSpPr/>
                <p:nvPr/>
              </p:nvSpPr>
              <p:spPr>
                <a:xfrm rot="19886213">
                  <a:off x="4541064" y="2499134"/>
                  <a:ext cx="924291" cy="13808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54"/>
              <p:cNvGrpSpPr/>
              <p:nvPr/>
            </p:nvGrpSpPr>
            <p:grpSpPr>
              <a:xfrm>
                <a:off x="2362200" y="4572000"/>
                <a:ext cx="943635" cy="1242297"/>
                <a:chOff x="559177" y="2702561"/>
                <a:chExt cx="943635" cy="1242297"/>
              </a:xfrm>
            </p:grpSpPr>
            <p:pic>
              <p:nvPicPr>
                <p:cNvPr id="98" name="Picture 35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9" name="Picture 4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0" name="Oval 78"/>
                <p:cNvSpPr/>
                <p:nvPr/>
              </p:nvSpPr>
              <p:spPr>
                <a:xfrm rot="20210734">
                  <a:off x="559177" y="2702561"/>
                  <a:ext cx="943635" cy="12422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66"/>
              <p:cNvGrpSpPr/>
              <p:nvPr/>
            </p:nvGrpSpPr>
            <p:grpSpPr>
              <a:xfrm rot="20599294">
                <a:off x="5447215" y="625040"/>
                <a:ext cx="850369" cy="1444615"/>
                <a:chOff x="1043484" y="1161731"/>
                <a:chExt cx="850369" cy="1444615"/>
              </a:xfrm>
            </p:grpSpPr>
            <p:pic>
              <p:nvPicPr>
                <p:cNvPr id="95" name="Picture 80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6" name="Oval 74"/>
                <p:cNvSpPr/>
                <p:nvPr/>
              </p:nvSpPr>
              <p:spPr>
                <a:xfrm rot="1244867">
                  <a:off x="1043484" y="1161731"/>
                  <a:ext cx="850369" cy="14446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7" name="Picture 8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3" name="TextBox 92"/>
              <p:cNvSpPr txBox="1"/>
              <p:nvPr/>
            </p:nvSpPr>
            <p:spPr>
              <a:xfrm>
                <a:off x="3962400" y="2819400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……</a:t>
                </a:r>
                <a:endParaRPr lang="en-US" sz="3200" dirty="0"/>
              </a:p>
            </p:txBody>
          </p:sp>
          <p:sp>
            <p:nvSpPr>
              <p:cNvPr id="94" name="Rounded Rectangle 70"/>
              <p:cNvSpPr/>
              <p:nvPr/>
            </p:nvSpPr>
            <p:spPr>
              <a:xfrm>
                <a:off x="1600200" y="152400"/>
                <a:ext cx="5334000" cy="6019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16910" y="0"/>
              <a:ext cx="2227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Initial Clusters : High Precision, Low Recall</a:t>
              </a:r>
              <a:endParaRPr lang="en-US" sz="1600" b="1" dirty="0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499992" y="3429000"/>
            <a:ext cx="3406187" cy="2837199"/>
            <a:chOff x="3647783" y="3587391"/>
            <a:chExt cx="3406187" cy="2837199"/>
          </a:xfrm>
        </p:grpSpPr>
        <p:grpSp>
          <p:nvGrpSpPr>
            <p:cNvPr id="121" name="Group 52"/>
            <p:cNvGrpSpPr/>
            <p:nvPr/>
          </p:nvGrpSpPr>
          <p:grpSpPr>
            <a:xfrm>
              <a:off x="4288551" y="4146452"/>
              <a:ext cx="2046959" cy="2065427"/>
              <a:chOff x="1600200" y="152400"/>
              <a:chExt cx="5334000" cy="6019800"/>
            </a:xfrm>
          </p:grpSpPr>
          <p:pic>
            <p:nvPicPr>
              <p:cNvPr id="127" name="Picture 83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6477000" y="4953000"/>
                <a:ext cx="381000" cy="45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276600" y="1143000"/>
                <a:ext cx="533400" cy="503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1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971800" y="685800"/>
                <a:ext cx="533400" cy="513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2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971800" y="1524000"/>
                <a:ext cx="461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3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752601" y="3229475"/>
                <a:ext cx="533400" cy="523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Oval 195"/>
              <p:cNvSpPr/>
              <p:nvPr/>
            </p:nvSpPr>
            <p:spPr>
              <a:xfrm>
                <a:off x="2743200" y="381000"/>
                <a:ext cx="1143000" cy="1905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3" name="Group 62"/>
              <p:cNvGrpSpPr/>
              <p:nvPr/>
            </p:nvGrpSpPr>
            <p:grpSpPr>
              <a:xfrm>
                <a:off x="3505200" y="4191000"/>
                <a:ext cx="990600" cy="1828800"/>
                <a:chOff x="6553200" y="2133600"/>
                <a:chExt cx="990600" cy="1828800"/>
              </a:xfrm>
            </p:grpSpPr>
            <p:pic>
              <p:nvPicPr>
                <p:cNvPr id="163" name="Picture 81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6" name="Oval 231"/>
                <p:cNvSpPr/>
                <p:nvPr/>
              </p:nvSpPr>
              <p:spPr>
                <a:xfrm>
                  <a:off x="6553200" y="2133600"/>
                  <a:ext cx="9906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64"/>
              <p:cNvGrpSpPr/>
              <p:nvPr/>
            </p:nvGrpSpPr>
            <p:grpSpPr>
              <a:xfrm>
                <a:off x="2667000" y="2438400"/>
                <a:ext cx="1140361" cy="1534946"/>
                <a:chOff x="2263291" y="2339592"/>
                <a:chExt cx="1140361" cy="1534946"/>
              </a:xfrm>
            </p:grpSpPr>
            <p:pic>
              <p:nvPicPr>
                <p:cNvPr id="159" name="Picture 66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2819400" y="3002554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65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2362200" y="3200400"/>
                  <a:ext cx="463216" cy="475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67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2590800" y="2575037"/>
                  <a:ext cx="457199" cy="551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2" name="Oval 227"/>
                <p:cNvSpPr/>
                <p:nvPr/>
              </p:nvSpPr>
              <p:spPr>
                <a:xfrm rot="1506169">
                  <a:off x="2263291" y="2339592"/>
                  <a:ext cx="1140361" cy="15349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61"/>
              <p:cNvGrpSpPr/>
              <p:nvPr/>
            </p:nvGrpSpPr>
            <p:grpSpPr>
              <a:xfrm>
                <a:off x="4953000" y="4267200"/>
                <a:ext cx="1447800" cy="1828800"/>
                <a:chOff x="3810000" y="4495800"/>
                <a:chExt cx="1447800" cy="1828800"/>
              </a:xfrm>
            </p:grpSpPr>
            <p:pic>
              <p:nvPicPr>
                <p:cNvPr id="154" name="Picture 5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5" name="Picture 59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" name="Picture 60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Picture 61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8" name="Oval 223"/>
                <p:cNvSpPr/>
                <p:nvPr/>
              </p:nvSpPr>
              <p:spPr>
                <a:xfrm>
                  <a:off x="3810000" y="4495800"/>
                  <a:ext cx="14478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65"/>
              <p:cNvGrpSpPr/>
              <p:nvPr/>
            </p:nvGrpSpPr>
            <p:grpSpPr>
              <a:xfrm rot="500458">
                <a:off x="4294200" y="514154"/>
                <a:ext cx="893736" cy="1487988"/>
                <a:chOff x="818274" y="4102548"/>
                <a:chExt cx="893736" cy="1487988"/>
              </a:xfrm>
            </p:grpSpPr>
            <p:pic>
              <p:nvPicPr>
                <p:cNvPr id="151" name="Picture 50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" name="Picture 51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3" name="Oval 218"/>
                <p:cNvSpPr/>
                <p:nvPr/>
              </p:nvSpPr>
              <p:spPr>
                <a:xfrm rot="21099542">
                  <a:off x="818274" y="4102548"/>
                  <a:ext cx="893736" cy="148798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63"/>
              <p:cNvGrpSpPr/>
              <p:nvPr/>
            </p:nvGrpSpPr>
            <p:grpSpPr>
              <a:xfrm>
                <a:off x="4953000" y="2590800"/>
                <a:ext cx="924291" cy="1380850"/>
                <a:chOff x="4541064" y="2499134"/>
                <a:chExt cx="924291" cy="1380850"/>
              </a:xfrm>
            </p:grpSpPr>
            <p:pic>
              <p:nvPicPr>
                <p:cNvPr id="148" name="Picture 72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9" name="Picture 73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0" name="Oval 215"/>
                <p:cNvSpPr/>
                <p:nvPr/>
              </p:nvSpPr>
              <p:spPr>
                <a:xfrm rot="19886213">
                  <a:off x="4541064" y="2499134"/>
                  <a:ext cx="924291" cy="13808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54"/>
              <p:cNvGrpSpPr/>
              <p:nvPr/>
            </p:nvGrpSpPr>
            <p:grpSpPr>
              <a:xfrm>
                <a:off x="2362200" y="4572000"/>
                <a:ext cx="943635" cy="1242297"/>
                <a:chOff x="559177" y="2702561"/>
                <a:chExt cx="943635" cy="1242297"/>
              </a:xfrm>
            </p:grpSpPr>
            <p:pic>
              <p:nvPicPr>
                <p:cNvPr id="145" name="Picture 35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4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7" name="Oval 212"/>
                <p:cNvSpPr/>
                <p:nvPr/>
              </p:nvSpPr>
              <p:spPr>
                <a:xfrm rot="20210734">
                  <a:off x="559177" y="2702561"/>
                  <a:ext cx="943635" cy="12422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66"/>
              <p:cNvGrpSpPr/>
              <p:nvPr/>
            </p:nvGrpSpPr>
            <p:grpSpPr>
              <a:xfrm rot="20599294">
                <a:off x="5447215" y="625040"/>
                <a:ext cx="850369" cy="1444615"/>
                <a:chOff x="1043484" y="1161731"/>
                <a:chExt cx="850369" cy="1444615"/>
              </a:xfrm>
            </p:grpSpPr>
            <p:pic>
              <p:nvPicPr>
                <p:cNvPr id="142" name="Picture 80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" name="Oval 208"/>
                <p:cNvSpPr/>
                <p:nvPr/>
              </p:nvSpPr>
              <p:spPr>
                <a:xfrm rot="1244867">
                  <a:off x="1043484" y="1161731"/>
                  <a:ext cx="850369" cy="14446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4" name="Picture 8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0" name="TextBox 139"/>
              <p:cNvSpPr txBox="1"/>
              <p:nvPr/>
            </p:nvSpPr>
            <p:spPr>
              <a:xfrm>
                <a:off x="3962400" y="2819400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……</a:t>
                </a:r>
                <a:endParaRPr lang="en-US" sz="3200" dirty="0"/>
              </a:p>
            </p:txBody>
          </p:sp>
          <p:sp>
            <p:nvSpPr>
              <p:cNvPr id="141" name="Rounded Rectangle 206"/>
              <p:cNvSpPr/>
              <p:nvPr/>
            </p:nvSpPr>
            <p:spPr>
              <a:xfrm>
                <a:off x="1600200" y="152400"/>
                <a:ext cx="5334000" cy="6019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Curved Down Arrow 235"/>
            <p:cNvSpPr/>
            <p:nvPr/>
          </p:nvSpPr>
          <p:spPr>
            <a:xfrm>
              <a:off x="5036503" y="4145870"/>
              <a:ext cx="391784" cy="138891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Curved Down Arrow 236"/>
            <p:cNvSpPr/>
            <p:nvPr/>
          </p:nvSpPr>
          <p:spPr>
            <a:xfrm>
              <a:off x="5570755" y="4145870"/>
              <a:ext cx="391784" cy="138891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Curved Down Arrow 237"/>
            <p:cNvSpPr/>
            <p:nvPr/>
          </p:nvSpPr>
          <p:spPr>
            <a:xfrm>
              <a:off x="4680335" y="5465337"/>
              <a:ext cx="391784" cy="138891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379975" y="3736240"/>
              <a:ext cx="2076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Iterative Merging</a:t>
              </a:r>
              <a:endParaRPr lang="en-US" sz="1600" b="1" dirty="0"/>
            </a:p>
          </p:txBody>
        </p:sp>
        <p:sp>
          <p:nvSpPr>
            <p:cNvPr id="126" name="Oval 265"/>
            <p:cNvSpPr/>
            <p:nvPr/>
          </p:nvSpPr>
          <p:spPr>
            <a:xfrm>
              <a:off x="3647783" y="3587391"/>
              <a:ext cx="3406187" cy="283719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866066" y="2441405"/>
            <a:ext cx="2993966" cy="1492950"/>
            <a:chOff x="1936466" y="2196635"/>
            <a:chExt cx="2993966" cy="1492950"/>
          </a:xfrm>
        </p:grpSpPr>
        <p:sp>
          <p:nvSpPr>
            <p:cNvPr id="168" name="Notched Right Arrow 194"/>
            <p:cNvSpPr/>
            <p:nvPr/>
          </p:nvSpPr>
          <p:spPr>
            <a:xfrm rot="1604656">
              <a:off x="1936466" y="2550163"/>
              <a:ext cx="2844626" cy="1112427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</a:t>
              </a:r>
              <a:endParaRPr lang="en-US" dirty="0"/>
            </a:p>
          </p:txBody>
        </p:sp>
        <p:sp>
          <p:nvSpPr>
            <p:cNvPr id="169" name="TextBox 168"/>
            <p:cNvSpPr txBox="1"/>
            <p:nvPr/>
          </p:nvSpPr>
          <p:spPr>
            <a:xfrm rot="20998065">
              <a:off x="3203310" y="3381808"/>
              <a:ext cx="16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Common Scene</a:t>
              </a:r>
              <a:endParaRPr lang="en-US" sz="1400" b="1" dirty="0"/>
            </a:p>
          </p:txBody>
        </p:sp>
        <p:sp>
          <p:nvSpPr>
            <p:cNvPr id="170" name="TextBox 169"/>
            <p:cNvSpPr txBox="1"/>
            <p:nvPr/>
          </p:nvSpPr>
          <p:spPr>
            <a:xfrm rot="20899443">
              <a:off x="2622483" y="3082895"/>
              <a:ext cx="2307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People Co-occurrence</a:t>
              </a:r>
              <a:endParaRPr lang="en-US" sz="1400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 rot="20820181">
              <a:off x="2585120" y="2808573"/>
              <a:ext cx="16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Human Attributes</a:t>
              </a:r>
              <a:endParaRPr lang="en-US" sz="14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 rot="20916183">
              <a:off x="2556997" y="2565533"/>
              <a:ext cx="100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Clothing</a:t>
              </a:r>
              <a:endParaRPr lang="en-US" sz="1400" b="1" dirty="0"/>
            </a:p>
          </p:txBody>
        </p:sp>
        <p:sp>
          <p:nvSpPr>
            <p:cNvPr id="173" name="TextBox 172"/>
            <p:cNvSpPr txBox="1"/>
            <p:nvPr/>
          </p:nvSpPr>
          <p:spPr>
            <a:xfrm rot="20998065">
              <a:off x="2541524" y="2196635"/>
              <a:ext cx="88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39552" y="3501008"/>
            <a:ext cx="2530310" cy="2622980"/>
            <a:chOff x="577879" y="3582620"/>
            <a:chExt cx="2530310" cy="2622980"/>
          </a:xfrm>
        </p:grpSpPr>
        <p:grpSp>
          <p:nvGrpSpPr>
            <p:cNvPr id="177" name="Group 149"/>
            <p:cNvGrpSpPr/>
            <p:nvPr/>
          </p:nvGrpSpPr>
          <p:grpSpPr>
            <a:xfrm>
              <a:off x="634438" y="4152729"/>
              <a:ext cx="2473751" cy="2052871"/>
              <a:chOff x="654690" y="0"/>
              <a:chExt cx="5822310" cy="6172200"/>
            </a:xfrm>
          </p:grpSpPr>
          <p:pic>
            <p:nvPicPr>
              <p:cNvPr id="179" name="Picture 83"/>
              <p:cNvPicPr>
                <a:picLocks noChangeAspect="1"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5852388" y="4941608"/>
                <a:ext cx="390646" cy="461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0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272497" y="1130260"/>
                <a:ext cx="546903" cy="516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1" name="Picture 1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67696" y="672800"/>
                <a:ext cx="546904" cy="526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2" name="Picture 2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969523" y="1512425"/>
                <a:ext cx="472887" cy="46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3" name="Picture 36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48497" y="3110949"/>
                <a:ext cx="546903" cy="53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" name="Oval 155"/>
              <p:cNvSpPr/>
              <p:nvPr/>
            </p:nvSpPr>
            <p:spPr>
              <a:xfrm>
                <a:off x="1761384" y="332772"/>
                <a:ext cx="1134216" cy="19532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5" name="Group 62"/>
              <p:cNvGrpSpPr/>
              <p:nvPr/>
            </p:nvGrpSpPr>
            <p:grpSpPr>
              <a:xfrm>
                <a:off x="2522212" y="4144701"/>
                <a:ext cx="982987" cy="1875099"/>
                <a:chOff x="6553200" y="2133600"/>
                <a:chExt cx="990600" cy="1828800"/>
              </a:xfrm>
            </p:grpSpPr>
            <p:pic>
              <p:nvPicPr>
                <p:cNvPr id="218" name="Picture 81"/>
                <p:cNvPicPr>
                  <a:picLocks noChangeAspect="1"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6705600" y="3124200"/>
                  <a:ext cx="391510" cy="630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9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7010400" y="2819400"/>
                  <a:ext cx="381000" cy="5987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0" name="Picture 82"/>
                <p:cNvPicPr>
                  <a:picLocks noChangeAspect="1" noChangeArrowheads="1"/>
                </p:cNvPicPr>
                <p:nvPr/>
              </p:nvPicPr>
              <p:blipFill>
                <a:blip r:embed="rId45" cstate="print"/>
                <a:srcRect/>
                <a:stretch>
                  <a:fillRect/>
                </a:stretch>
              </p:blipFill>
              <p:spPr bwMode="auto">
                <a:xfrm>
                  <a:off x="6781800" y="2286000"/>
                  <a:ext cx="360218" cy="566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1" name="Oval 13"/>
                <p:cNvSpPr/>
                <p:nvPr/>
              </p:nvSpPr>
              <p:spPr>
                <a:xfrm>
                  <a:off x="6553200" y="2133600"/>
                  <a:ext cx="9906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685163" y="2399541"/>
                <a:ext cx="1131598" cy="1573805"/>
                <a:chOff x="2263291" y="2339592"/>
                <a:chExt cx="1140361" cy="1534946"/>
              </a:xfrm>
            </p:grpSpPr>
            <p:pic>
              <p:nvPicPr>
                <p:cNvPr id="214" name="Picture 66"/>
                <p:cNvPicPr>
                  <a:picLocks noChangeAspect="1" noChangeArrowheads="1"/>
                </p:cNvPicPr>
                <p:nvPr/>
              </p:nvPicPr>
              <p:blipFill>
                <a:blip r:embed="rId48" cstate="print"/>
                <a:srcRect/>
                <a:stretch>
                  <a:fillRect/>
                </a:stretch>
              </p:blipFill>
              <p:spPr bwMode="auto">
                <a:xfrm>
                  <a:off x="2819400" y="3002554"/>
                  <a:ext cx="434491" cy="502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" name="Picture 65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2362200" y="3200400"/>
                  <a:ext cx="463216" cy="4757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6" name="Picture 67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2590800" y="2575037"/>
                  <a:ext cx="457199" cy="551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7" name="Oval 188"/>
                <p:cNvSpPr/>
                <p:nvPr/>
              </p:nvSpPr>
              <p:spPr>
                <a:xfrm rot="1506169">
                  <a:off x="2263291" y="2339592"/>
                  <a:ext cx="1140361" cy="153494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61"/>
              <p:cNvGrpSpPr/>
              <p:nvPr/>
            </p:nvGrpSpPr>
            <p:grpSpPr>
              <a:xfrm>
                <a:off x="4349160" y="4220901"/>
                <a:ext cx="1436674" cy="1875099"/>
                <a:chOff x="3810000" y="4495800"/>
                <a:chExt cx="1447800" cy="1828800"/>
              </a:xfrm>
            </p:grpSpPr>
            <p:pic>
              <p:nvPicPr>
                <p:cNvPr id="209" name="Picture 5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4038600" y="5253223"/>
                  <a:ext cx="505889" cy="475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0" name="Picture 59"/>
                <p:cNvPicPr>
                  <a:picLocks noChangeAspect="1"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4572000" y="5181600"/>
                  <a:ext cx="457200" cy="452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1" name="Picture 60"/>
                <p:cNvPicPr>
                  <a:picLocks noChangeAspect="1"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4191000" y="4648200"/>
                  <a:ext cx="533400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2" name="Picture 61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4439778" y="5791200"/>
                  <a:ext cx="481897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3" name="Oval 184"/>
                <p:cNvSpPr/>
                <p:nvPr/>
              </p:nvSpPr>
              <p:spPr>
                <a:xfrm>
                  <a:off x="3810000" y="4495800"/>
                  <a:ext cx="1447800" cy="1828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65"/>
              <p:cNvGrpSpPr/>
              <p:nvPr/>
            </p:nvGrpSpPr>
            <p:grpSpPr>
              <a:xfrm rot="500458">
                <a:off x="3313164" y="477180"/>
                <a:ext cx="886868" cy="1525659"/>
                <a:chOff x="818274" y="4102548"/>
                <a:chExt cx="893736" cy="1487988"/>
              </a:xfrm>
            </p:grpSpPr>
            <p:pic>
              <p:nvPicPr>
                <p:cNvPr id="206" name="Picture 50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891540" y="4419600"/>
                  <a:ext cx="480059" cy="533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" name="Picture 51"/>
                <p:cNvPicPr>
                  <a:picLocks noChangeAspect="1"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1143000" y="4800600"/>
                  <a:ext cx="492815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8" name="Oval 179"/>
                <p:cNvSpPr/>
                <p:nvPr/>
              </p:nvSpPr>
              <p:spPr>
                <a:xfrm rot="21099542">
                  <a:off x="818274" y="4102548"/>
                  <a:ext cx="893736" cy="148798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63"/>
              <p:cNvGrpSpPr/>
              <p:nvPr/>
            </p:nvGrpSpPr>
            <p:grpSpPr>
              <a:xfrm>
                <a:off x="3969503" y="2555842"/>
                <a:ext cx="917188" cy="1415808"/>
                <a:chOff x="4541064" y="2499134"/>
                <a:chExt cx="924291" cy="1380850"/>
              </a:xfrm>
            </p:grpSpPr>
            <p:pic>
              <p:nvPicPr>
                <p:cNvPr id="203" name="Picture 72"/>
                <p:cNvPicPr>
                  <a:picLocks noChangeAspect="1"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4593230" y="2717225"/>
                  <a:ext cx="457200" cy="5957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" name="Picture 73"/>
                <p:cNvPicPr>
                  <a:picLocks noChangeAspect="1"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4974231" y="3098225"/>
                  <a:ext cx="484238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" name="Oval 176"/>
                <p:cNvSpPr/>
                <p:nvPr/>
              </p:nvSpPr>
              <p:spPr>
                <a:xfrm rot="19886213">
                  <a:off x="4541064" y="2499134"/>
                  <a:ext cx="924291" cy="138085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54"/>
              <p:cNvGrpSpPr/>
              <p:nvPr/>
            </p:nvGrpSpPr>
            <p:grpSpPr>
              <a:xfrm>
                <a:off x="1378852" y="4540550"/>
                <a:ext cx="936383" cy="1273748"/>
                <a:chOff x="559177" y="2702561"/>
                <a:chExt cx="943635" cy="1242297"/>
              </a:xfrm>
            </p:grpSpPr>
            <p:pic>
              <p:nvPicPr>
                <p:cNvPr id="200" name="Picture 35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685800" y="2971800"/>
                  <a:ext cx="48711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1" name="Picture 4"/>
                <p:cNvPicPr>
                  <a:picLocks noChangeAspect="1" noChangeArrowheads="1"/>
                </p:cNvPicPr>
                <p:nvPr/>
              </p:nvPicPr>
              <p:blipFill>
                <a:blip r:embed="rId49" cstate="print"/>
                <a:srcRect/>
                <a:stretch>
                  <a:fillRect/>
                </a:stretch>
              </p:blipFill>
              <p:spPr bwMode="auto">
                <a:xfrm>
                  <a:off x="914400" y="3352800"/>
                  <a:ext cx="49367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2" name="Oval 173"/>
                <p:cNvSpPr/>
                <p:nvPr/>
              </p:nvSpPr>
              <p:spPr>
                <a:xfrm rot="20210734">
                  <a:off x="559177" y="2702561"/>
                  <a:ext cx="943635" cy="12422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66"/>
              <p:cNvGrpSpPr/>
              <p:nvPr/>
            </p:nvGrpSpPr>
            <p:grpSpPr>
              <a:xfrm rot="20599294">
                <a:off x="4457765" y="588299"/>
                <a:ext cx="843834" cy="1481188"/>
                <a:chOff x="1043484" y="1161731"/>
                <a:chExt cx="850369" cy="1444615"/>
              </a:xfrm>
            </p:grpSpPr>
            <p:pic>
              <p:nvPicPr>
                <p:cNvPr id="197" name="Picture 80"/>
                <p:cNvPicPr>
                  <a:picLocks noChangeAspect="1"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393940" cy="549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8" name="Oval 169"/>
                <p:cNvSpPr/>
                <p:nvPr/>
              </p:nvSpPr>
              <p:spPr>
                <a:xfrm rot="1244867">
                  <a:off x="1043484" y="1161731"/>
                  <a:ext cx="850369" cy="144461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9" name="Picture 8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457200" cy="6256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2" name="TextBox 191"/>
              <p:cNvSpPr txBox="1"/>
              <p:nvPr/>
            </p:nvSpPr>
            <p:spPr>
              <a:xfrm>
                <a:off x="2979412" y="2804596"/>
                <a:ext cx="982987" cy="599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……</a:t>
                </a:r>
                <a:endParaRPr lang="en-US" sz="3200" dirty="0"/>
              </a:p>
            </p:txBody>
          </p:sp>
          <p:sp>
            <p:nvSpPr>
              <p:cNvPr id="193" name="Rounded Rectangle 164"/>
              <p:cNvSpPr/>
              <p:nvPr/>
            </p:nvSpPr>
            <p:spPr>
              <a:xfrm>
                <a:off x="654690" y="0"/>
                <a:ext cx="5822310" cy="61722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65"/>
              <p:cNvSpPr/>
              <p:nvPr/>
            </p:nvSpPr>
            <p:spPr>
              <a:xfrm>
                <a:off x="1253748" y="57113"/>
                <a:ext cx="4461251" cy="2381288"/>
              </a:xfrm>
              <a:custGeom>
                <a:avLst/>
                <a:gdLst>
                  <a:gd name="connsiteX0" fmla="*/ 2331076 w 4748011"/>
                  <a:gd name="connsiteY0" fmla="*/ 180305 h 2371860"/>
                  <a:gd name="connsiteX1" fmla="*/ 3953814 w 4748011"/>
                  <a:gd name="connsiteY1" fmla="*/ 257578 h 2371860"/>
                  <a:gd name="connsiteX2" fmla="*/ 4468969 w 4748011"/>
                  <a:gd name="connsiteY2" fmla="*/ 1725770 h 2371860"/>
                  <a:gd name="connsiteX3" fmla="*/ 2279561 w 4748011"/>
                  <a:gd name="connsiteY3" fmla="*/ 2279561 h 2371860"/>
                  <a:gd name="connsiteX4" fmla="*/ 347730 w 4748011"/>
                  <a:gd name="connsiteY4" fmla="*/ 2125015 h 2371860"/>
                  <a:gd name="connsiteX5" fmla="*/ 193183 w 4748011"/>
                  <a:gd name="connsiteY5" fmla="*/ 798491 h 2371860"/>
                  <a:gd name="connsiteX6" fmla="*/ 785611 w 4748011"/>
                  <a:gd name="connsiteY6" fmla="*/ 115911 h 2371860"/>
                  <a:gd name="connsiteX7" fmla="*/ 2331076 w 4748011"/>
                  <a:gd name="connsiteY7" fmla="*/ 180305 h 23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8011" h="2371860">
                    <a:moveTo>
                      <a:pt x="2331076" y="180305"/>
                    </a:moveTo>
                    <a:cubicBezTo>
                      <a:pt x="2859110" y="203916"/>
                      <a:pt x="3597498" y="0"/>
                      <a:pt x="3953814" y="257578"/>
                    </a:cubicBezTo>
                    <a:cubicBezTo>
                      <a:pt x="4310130" y="515156"/>
                      <a:pt x="4748011" y="1388773"/>
                      <a:pt x="4468969" y="1725770"/>
                    </a:cubicBezTo>
                    <a:cubicBezTo>
                      <a:pt x="4189927" y="2062767"/>
                      <a:pt x="2966434" y="2213020"/>
                      <a:pt x="2279561" y="2279561"/>
                    </a:cubicBezTo>
                    <a:cubicBezTo>
                      <a:pt x="1592688" y="2346102"/>
                      <a:pt x="695460" y="2371860"/>
                      <a:pt x="347730" y="2125015"/>
                    </a:cubicBezTo>
                    <a:cubicBezTo>
                      <a:pt x="0" y="1878170"/>
                      <a:pt x="120203" y="1133342"/>
                      <a:pt x="193183" y="798491"/>
                    </a:cubicBezTo>
                    <a:cubicBezTo>
                      <a:pt x="266163" y="463640"/>
                      <a:pt x="422856" y="218942"/>
                      <a:pt x="785611" y="115911"/>
                    </a:cubicBezTo>
                    <a:cubicBezTo>
                      <a:pt x="1148366" y="12880"/>
                      <a:pt x="1803042" y="156694"/>
                      <a:pt x="2331076" y="180305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66"/>
              <p:cNvSpPr/>
              <p:nvPr/>
            </p:nvSpPr>
            <p:spPr>
              <a:xfrm>
                <a:off x="672816" y="2678697"/>
                <a:ext cx="3035227" cy="3481697"/>
              </a:xfrm>
              <a:custGeom>
                <a:avLst/>
                <a:gdLst>
                  <a:gd name="connsiteX0" fmla="*/ 2970727 w 3058733"/>
                  <a:gd name="connsiteY0" fmla="*/ 1807335 h 3395729"/>
                  <a:gd name="connsiteX1" fmla="*/ 2970727 w 3058733"/>
                  <a:gd name="connsiteY1" fmla="*/ 2850524 h 3395729"/>
                  <a:gd name="connsiteX2" fmla="*/ 2442693 w 3058733"/>
                  <a:gd name="connsiteY2" fmla="*/ 3339921 h 3395729"/>
                  <a:gd name="connsiteX3" fmla="*/ 1244958 w 3058733"/>
                  <a:gd name="connsiteY3" fmla="*/ 3185374 h 3395729"/>
                  <a:gd name="connsiteX4" fmla="*/ 446467 w 3058733"/>
                  <a:gd name="connsiteY4" fmla="*/ 2258096 h 3395729"/>
                  <a:gd name="connsiteX5" fmla="*/ 47222 w 3058733"/>
                  <a:gd name="connsiteY5" fmla="*/ 777025 h 3395729"/>
                  <a:gd name="connsiteX6" fmla="*/ 163132 w 3058733"/>
                  <a:gd name="connsiteY6" fmla="*/ 68687 h 3395729"/>
                  <a:gd name="connsiteX7" fmla="*/ 794197 w 3058733"/>
                  <a:gd name="connsiteY7" fmla="*/ 364901 h 3395729"/>
                  <a:gd name="connsiteX8" fmla="*/ 755560 w 3058733"/>
                  <a:gd name="connsiteY8" fmla="*/ 1330817 h 3395729"/>
                  <a:gd name="connsiteX9" fmla="*/ 1154805 w 3058733"/>
                  <a:gd name="connsiteY9" fmla="*/ 1678546 h 3395729"/>
                  <a:gd name="connsiteX10" fmla="*/ 1721476 w 3058733"/>
                  <a:gd name="connsiteY10" fmla="*/ 1627031 h 3395729"/>
                  <a:gd name="connsiteX11" fmla="*/ 2262389 w 3058733"/>
                  <a:gd name="connsiteY11" fmla="*/ 1227786 h 3395729"/>
                  <a:gd name="connsiteX12" fmla="*/ 2558603 w 3058733"/>
                  <a:gd name="connsiteY12" fmla="*/ 1202028 h 3395729"/>
                  <a:gd name="connsiteX13" fmla="*/ 2854817 w 3058733"/>
                  <a:gd name="connsiteY13" fmla="*/ 1575515 h 3395729"/>
                  <a:gd name="connsiteX14" fmla="*/ 2970727 w 3058733"/>
                  <a:gd name="connsiteY14" fmla="*/ 1807335 h 33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58733" h="3395729">
                    <a:moveTo>
                      <a:pt x="2970727" y="1807335"/>
                    </a:moveTo>
                    <a:cubicBezTo>
                      <a:pt x="2990045" y="2019837"/>
                      <a:pt x="3058733" y="2595093"/>
                      <a:pt x="2970727" y="2850524"/>
                    </a:cubicBezTo>
                    <a:cubicBezTo>
                      <a:pt x="2882721" y="3105955"/>
                      <a:pt x="2730321" y="3284113"/>
                      <a:pt x="2442693" y="3339921"/>
                    </a:cubicBezTo>
                    <a:cubicBezTo>
                      <a:pt x="2155065" y="3395729"/>
                      <a:pt x="1577662" y="3365678"/>
                      <a:pt x="1244958" y="3185374"/>
                    </a:cubicBezTo>
                    <a:cubicBezTo>
                      <a:pt x="912254" y="3005070"/>
                      <a:pt x="646090" y="2659487"/>
                      <a:pt x="446467" y="2258096"/>
                    </a:cubicBezTo>
                    <a:cubicBezTo>
                      <a:pt x="246844" y="1856705"/>
                      <a:pt x="94444" y="1141926"/>
                      <a:pt x="47222" y="777025"/>
                    </a:cubicBezTo>
                    <a:cubicBezTo>
                      <a:pt x="0" y="412124"/>
                      <a:pt x="38636" y="137374"/>
                      <a:pt x="163132" y="68687"/>
                    </a:cubicBezTo>
                    <a:cubicBezTo>
                      <a:pt x="287628" y="0"/>
                      <a:pt x="695459" y="154546"/>
                      <a:pt x="794197" y="364901"/>
                    </a:cubicBezTo>
                    <a:cubicBezTo>
                      <a:pt x="892935" y="575256"/>
                      <a:pt x="695459" y="1111876"/>
                      <a:pt x="755560" y="1330817"/>
                    </a:cubicBezTo>
                    <a:cubicBezTo>
                      <a:pt x="815661" y="1549758"/>
                      <a:pt x="993819" y="1629177"/>
                      <a:pt x="1154805" y="1678546"/>
                    </a:cubicBezTo>
                    <a:cubicBezTo>
                      <a:pt x="1315791" y="1727915"/>
                      <a:pt x="1536879" y="1702158"/>
                      <a:pt x="1721476" y="1627031"/>
                    </a:cubicBezTo>
                    <a:cubicBezTo>
                      <a:pt x="1906073" y="1551904"/>
                      <a:pt x="2122868" y="1298620"/>
                      <a:pt x="2262389" y="1227786"/>
                    </a:cubicBezTo>
                    <a:cubicBezTo>
                      <a:pt x="2401910" y="1156952"/>
                      <a:pt x="2459865" y="1144073"/>
                      <a:pt x="2558603" y="1202028"/>
                    </a:cubicBezTo>
                    <a:cubicBezTo>
                      <a:pt x="2657341" y="1259983"/>
                      <a:pt x="2786130" y="1474631"/>
                      <a:pt x="2854817" y="1575515"/>
                    </a:cubicBezTo>
                    <a:cubicBezTo>
                      <a:pt x="2923504" y="1676400"/>
                      <a:pt x="2951409" y="1594833"/>
                      <a:pt x="2970727" y="1807335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67"/>
              <p:cNvSpPr/>
              <p:nvPr/>
            </p:nvSpPr>
            <p:spPr>
              <a:xfrm>
                <a:off x="4183967" y="4069669"/>
                <a:ext cx="2140633" cy="2088578"/>
              </a:xfrm>
              <a:custGeom>
                <a:avLst/>
                <a:gdLst>
                  <a:gd name="connsiteX0" fmla="*/ 768439 w 2157211"/>
                  <a:gd name="connsiteY0" fmla="*/ 25758 h 2037008"/>
                  <a:gd name="connsiteX1" fmla="*/ 253284 w 2157211"/>
                  <a:gd name="connsiteY1" fmla="*/ 180305 h 2037008"/>
                  <a:gd name="connsiteX2" fmla="*/ 21465 w 2157211"/>
                  <a:gd name="connsiteY2" fmla="*/ 811369 h 2037008"/>
                  <a:gd name="connsiteX3" fmla="*/ 124496 w 2157211"/>
                  <a:gd name="connsiteY3" fmla="*/ 1635617 h 2037008"/>
                  <a:gd name="connsiteX4" fmla="*/ 562377 w 2157211"/>
                  <a:gd name="connsiteY4" fmla="*/ 1983347 h 2037008"/>
                  <a:gd name="connsiteX5" fmla="*/ 1463899 w 2157211"/>
                  <a:gd name="connsiteY5" fmla="*/ 1931831 h 2037008"/>
                  <a:gd name="connsiteX6" fmla="*/ 2056327 w 2157211"/>
                  <a:gd name="connsiteY6" fmla="*/ 1352282 h 2037008"/>
                  <a:gd name="connsiteX7" fmla="*/ 2069206 w 2157211"/>
                  <a:gd name="connsiteY7" fmla="*/ 643944 h 2037008"/>
                  <a:gd name="connsiteX8" fmla="*/ 1592687 w 2157211"/>
                  <a:gd name="connsiteY8" fmla="*/ 334851 h 2037008"/>
                  <a:gd name="connsiteX9" fmla="*/ 768439 w 2157211"/>
                  <a:gd name="connsiteY9" fmla="*/ 25758 h 203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7211" h="2037008">
                    <a:moveTo>
                      <a:pt x="768439" y="25758"/>
                    </a:moveTo>
                    <a:cubicBezTo>
                      <a:pt x="545205" y="0"/>
                      <a:pt x="377780" y="49370"/>
                      <a:pt x="253284" y="180305"/>
                    </a:cubicBezTo>
                    <a:cubicBezTo>
                      <a:pt x="128788" y="311240"/>
                      <a:pt x="42930" y="568817"/>
                      <a:pt x="21465" y="811369"/>
                    </a:cubicBezTo>
                    <a:cubicBezTo>
                      <a:pt x="0" y="1053921"/>
                      <a:pt x="34344" y="1440287"/>
                      <a:pt x="124496" y="1635617"/>
                    </a:cubicBezTo>
                    <a:cubicBezTo>
                      <a:pt x="214648" y="1830947"/>
                      <a:pt x="339143" y="1933978"/>
                      <a:pt x="562377" y="1983347"/>
                    </a:cubicBezTo>
                    <a:cubicBezTo>
                      <a:pt x="785611" y="2032716"/>
                      <a:pt x="1214907" y="2037008"/>
                      <a:pt x="1463899" y="1931831"/>
                    </a:cubicBezTo>
                    <a:cubicBezTo>
                      <a:pt x="1712891" y="1826654"/>
                      <a:pt x="1955443" y="1566930"/>
                      <a:pt x="2056327" y="1352282"/>
                    </a:cubicBezTo>
                    <a:cubicBezTo>
                      <a:pt x="2157211" y="1137634"/>
                      <a:pt x="2146479" y="813516"/>
                      <a:pt x="2069206" y="643944"/>
                    </a:cubicBezTo>
                    <a:cubicBezTo>
                      <a:pt x="1991933" y="474372"/>
                      <a:pt x="1809482" y="440029"/>
                      <a:pt x="1592687" y="334851"/>
                    </a:cubicBezTo>
                    <a:cubicBezTo>
                      <a:pt x="1375892" y="229673"/>
                      <a:pt x="991673" y="51516"/>
                      <a:pt x="768439" y="2575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577879" y="3582620"/>
              <a:ext cx="249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Final Clusters: High Precision, High Recall</a:t>
              </a:r>
              <a:endParaRPr lang="en-US" sz="1600" b="1" dirty="0"/>
            </a:p>
          </p:txBody>
        </p:sp>
      </p:grpSp>
      <p:sp>
        <p:nvSpPr>
          <p:cNvPr id="223" name="Right Arrow 56"/>
          <p:cNvSpPr/>
          <p:nvPr/>
        </p:nvSpPr>
        <p:spPr>
          <a:xfrm>
            <a:off x="2123728" y="1628800"/>
            <a:ext cx="461392" cy="216024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ight Arrow 56"/>
          <p:cNvSpPr/>
          <p:nvPr/>
        </p:nvSpPr>
        <p:spPr>
          <a:xfrm>
            <a:off x="4932040" y="1628800"/>
            <a:ext cx="461392" cy="216024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右弧形箭头 225"/>
          <p:cNvSpPr/>
          <p:nvPr/>
        </p:nvSpPr>
        <p:spPr>
          <a:xfrm>
            <a:off x="7740352" y="2060848"/>
            <a:ext cx="504056" cy="1872208"/>
          </a:xfrm>
          <a:prstGeom prst="curvedLef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7" name="左箭头 226"/>
          <p:cNvSpPr/>
          <p:nvPr/>
        </p:nvSpPr>
        <p:spPr>
          <a:xfrm>
            <a:off x="3491880" y="4797152"/>
            <a:ext cx="576064" cy="288032"/>
          </a:xfrm>
          <a:prstGeom prst="leftArrow">
            <a:avLst/>
          </a:prstGeom>
          <a:solidFill>
            <a:schemeClr val="bg1"/>
          </a:solidFill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5" grpId="0" animBg="1"/>
      <p:bldP spid="226" grpId="0" animBg="1"/>
      <p:bldP spid="2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5|10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prstDash val="solid"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15075</TotalTime>
  <Words>1171</Words>
  <Application>Microsoft Office PowerPoint</Application>
  <PresentationFormat>全屏显示(4:3)</PresentationFormat>
  <Paragraphs>586</Paragraphs>
  <Slides>37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平衡</vt:lpstr>
      <vt:lpstr>A Unified Framework for Context Assisted Face Clustering</vt:lpstr>
      <vt:lpstr>Introduction</vt:lpstr>
      <vt:lpstr>Outline</vt:lpstr>
      <vt:lpstr>Face Appearance based Approach</vt:lpstr>
      <vt:lpstr>Appearance based Face Clustering Results</vt:lpstr>
      <vt:lpstr>Drawbacks of Facial Similarities</vt:lpstr>
      <vt:lpstr>Context Information Helps</vt:lpstr>
      <vt:lpstr>Related Work</vt:lpstr>
      <vt:lpstr>The Framework</vt:lpstr>
      <vt:lpstr>Context Features Extraction</vt:lpstr>
      <vt:lpstr>Common Scene</vt:lpstr>
      <vt:lpstr>幻灯片 12</vt:lpstr>
      <vt:lpstr>People Co-occurrence</vt:lpstr>
      <vt:lpstr>Human Attributes</vt:lpstr>
      <vt:lpstr>Human Attributes</vt:lpstr>
      <vt:lpstr>Human Attributes</vt:lpstr>
      <vt:lpstr>Clothing</vt:lpstr>
      <vt:lpstr>幻灯片 18</vt:lpstr>
      <vt:lpstr>幻灯片 19</vt:lpstr>
      <vt:lpstr>幻灯片 20</vt:lpstr>
      <vt:lpstr>Integration is Required</vt:lpstr>
      <vt:lpstr>幻灯片 22</vt:lpstr>
      <vt:lpstr>Example of Automatic Labeling</vt:lpstr>
      <vt:lpstr>1st Splitting—Training--Predicting</vt:lpstr>
      <vt:lpstr>2nd  Splitting—Training--Predicting</vt:lpstr>
      <vt:lpstr>Combine results</vt:lpstr>
      <vt:lpstr>Unified Framework</vt:lpstr>
      <vt:lpstr>Experiment Datasets</vt:lpstr>
      <vt:lpstr>Evaluation Metrics</vt:lpstr>
      <vt:lpstr>Performance Comparison</vt:lpstr>
      <vt:lpstr>Results</vt:lpstr>
      <vt:lpstr>Results</vt:lpstr>
      <vt:lpstr>Results</vt:lpstr>
      <vt:lpstr>Results</vt:lpstr>
      <vt:lpstr>Results</vt:lpstr>
      <vt:lpstr>Conclusion and Future Work</vt:lpstr>
      <vt:lpstr>Thank you!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Unified Framework for Context Assisted Face Clustering</dc:title>
  <dc:creator>Liyan</dc:creator>
  <cp:lastModifiedBy>Liyan</cp:lastModifiedBy>
  <cp:revision>432</cp:revision>
  <dcterms:created xsi:type="dcterms:W3CDTF">2013-02-19T22:10:23Z</dcterms:created>
  <dcterms:modified xsi:type="dcterms:W3CDTF">2013-04-22T02:39:33Z</dcterms:modified>
</cp:coreProperties>
</file>