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20"/>
  </p:notesMasterIdLst>
  <p:sldIdLst>
    <p:sldId id="256" r:id="rId2"/>
    <p:sldId id="276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58" r:id="rId12"/>
    <p:sldId id="267" r:id="rId13"/>
    <p:sldId id="270" r:id="rId14"/>
    <p:sldId id="273" r:id="rId15"/>
    <p:sldId id="269" r:id="rId16"/>
    <p:sldId id="274" r:id="rId17"/>
    <p:sldId id="272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84455" autoAdjust="0"/>
  </p:normalViewPr>
  <p:slideViewPr>
    <p:cSldViewPr snapToGrid="0" snapToObjects="1">
      <p:cViewPr varScale="1">
        <p:scale>
          <a:sx n="90" d="100"/>
          <a:sy n="90" d="100"/>
        </p:scale>
        <p:origin x="17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3B713-72BC-554A-8FE4-1B19F998308F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EBBFD-5A6B-AF40-ADDB-665A975F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22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Resume mechanics: Contact info up</a:t>
            </a:r>
            <a:r>
              <a:rPr lang="en-US" baseline="0" dirty="0" smtClean="0"/>
              <a:t> front, most recent experience first, etc.</a:t>
            </a:r>
          </a:p>
          <a:p>
            <a:r>
              <a:rPr lang="en-US" baseline="0" dirty="0" smtClean="0"/>
              <a:t>Cover letter mechanics: mimics language, summarizes experience, etc.</a:t>
            </a:r>
          </a:p>
          <a:p>
            <a:r>
              <a:rPr lang="en-US" baseline="0" dirty="0" smtClean="0"/>
              <a:t>Results: start w/ summary of your skills and accomplishments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EBBFD-5A6B-AF40-ADDB-665A975F4B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Written</a:t>
            </a:r>
            <a:r>
              <a:rPr lang="en-US" baseline="0" dirty="0" smtClean="0"/>
              <a:t> and oral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EBBFD-5A6B-AF40-ADDB-665A975F4B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10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EBBFD-5A6B-AF40-ADDB-665A975F4BB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9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448-505C-2547-825F-3F67CE30237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4101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448-505C-2547-825F-3F67CE30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44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448-505C-2547-825F-3F67CE30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58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448-505C-2547-825F-3F67CE30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14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448-505C-2547-825F-3F67CE30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448-505C-2547-825F-3F67CE30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4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603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448-505C-2547-825F-3F67CE30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448-505C-2547-825F-3F67CE30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7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448-505C-2547-825F-3F67CE30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448-505C-2547-825F-3F67CE30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0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6448-505C-2547-825F-3F67CE30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9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5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EA5CB61F-B312-BE43-8549-4B32C093B65C}" type="datetimeFigureOut">
              <a:rPr lang="en-US" smtClean="0"/>
              <a:t>12/3/15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7C76448-505C-2547-825F-3F67CE30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3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ICS 139W</a:t>
            </a:r>
            <a:br>
              <a:rPr lang="en-US" sz="2000" dirty="0" smtClean="0"/>
            </a:br>
            <a:r>
              <a:rPr lang="en-US" sz="2000" dirty="0" smtClean="0"/>
              <a:t>Critical Writing on Information Technology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5494" y="4573248"/>
            <a:ext cx="4038600" cy="1167658"/>
          </a:xfrm>
        </p:spPr>
        <p:txBody>
          <a:bodyPr>
            <a:normAutofit fontScale="25000" lnSpcReduction="20000"/>
          </a:bodyPr>
          <a:lstStyle/>
          <a:p>
            <a:endParaRPr lang="en-US" sz="5600" dirty="0" smtClean="0"/>
          </a:p>
          <a:p>
            <a:r>
              <a:rPr lang="en-US" sz="8000" dirty="0" smtClean="0"/>
              <a:t>Lecture 6</a:t>
            </a:r>
          </a:p>
          <a:p>
            <a:r>
              <a:rPr lang="en-US" sz="8000" dirty="0" smtClean="0"/>
              <a:t>Emily Navarro </a:t>
            </a:r>
          </a:p>
          <a:p>
            <a:endParaRPr lang="en-US" sz="5600" dirty="0" smtClean="0"/>
          </a:p>
          <a:p>
            <a:endParaRPr lang="en-US" dirty="0"/>
          </a:p>
          <a:p>
            <a:r>
              <a:rPr lang="en-US" sz="4000" i="1" dirty="0">
                <a:latin typeface="Tahoma" charset="0"/>
              </a:rPr>
              <a:t>Duplication of course material for any commercial purpose without the explicit written permission of the professor is prohibited</a:t>
            </a:r>
            <a:endParaRPr lang="en-US" sz="40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6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Critiques/Reviews: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works</a:t>
            </a:r>
          </a:p>
          <a:p>
            <a:r>
              <a:rPr lang="en-US" dirty="0" smtClean="0"/>
              <a:t>What does not work</a:t>
            </a:r>
            <a:endParaRPr lang="en-US" dirty="0"/>
          </a:p>
          <a:p>
            <a:r>
              <a:rPr lang="en-US" dirty="0" smtClean="0"/>
              <a:t>And why!</a:t>
            </a:r>
          </a:p>
        </p:txBody>
      </p:sp>
    </p:spTree>
    <p:extLst>
      <p:ext uri="{BB962C8B-B14F-4D97-AF65-F5344CB8AC3E}">
        <p14:creationId xmlns:p14="http://schemas.microsoft.com/office/powerpoint/2010/main" val="2772445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 presentation techniques</a:t>
            </a:r>
          </a:p>
          <a:p>
            <a:r>
              <a:rPr lang="en-US" dirty="0"/>
              <a:t>Three laws of professional communication</a:t>
            </a:r>
          </a:p>
          <a:p>
            <a:r>
              <a:rPr lang="en-US" dirty="0"/>
              <a:t>Typography, illustration, data visualization</a:t>
            </a:r>
          </a:p>
          <a:p>
            <a:r>
              <a:rPr lang="en-US" dirty="0" smtClean="0"/>
              <a:t>Resumes and cover letters (already covered)</a:t>
            </a:r>
            <a:endParaRPr lang="en-US" dirty="0"/>
          </a:p>
          <a:p>
            <a:r>
              <a:rPr lang="en-US" dirty="0" smtClean="0"/>
              <a:t>The nature and structure of language</a:t>
            </a:r>
          </a:p>
        </p:txBody>
      </p:sp>
    </p:spTree>
    <p:extLst>
      <p:ext uri="{BB962C8B-B14F-4D97-AF65-F5344CB8AC3E}">
        <p14:creationId xmlns:p14="http://schemas.microsoft.com/office/powerpoint/2010/main" val="2969656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Oral Presentation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Linguistic </a:t>
            </a:r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Rate of speech, intonations, mannerisms</a:t>
            </a:r>
            <a:endParaRPr lang="en-US" dirty="0"/>
          </a:p>
          <a:p>
            <a:r>
              <a:rPr lang="en-US" dirty="0"/>
              <a:t>Non-verbal </a:t>
            </a:r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Gestures, movement, mannerisms, eye contact, apparent comfort</a:t>
            </a:r>
            <a:endParaRPr lang="en-US" dirty="0"/>
          </a:p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Structure in sections</a:t>
            </a:r>
          </a:p>
          <a:p>
            <a:pPr lvl="1"/>
            <a:r>
              <a:rPr lang="en-US" dirty="0" smtClean="0"/>
              <a:t>Use effective redundancy</a:t>
            </a:r>
          </a:p>
          <a:p>
            <a:pPr lvl="1"/>
            <a:r>
              <a:rPr lang="en-US" dirty="0" smtClean="0"/>
              <a:t>Finish with summary/conclusion</a:t>
            </a:r>
            <a:endParaRPr lang="en-US" dirty="0"/>
          </a:p>
          <a:p>
            <a:r>
              <a:rPr lang="en-US" dirty="0"/>
              <a:t>Visual </a:t>
            </a:r>
            <a:r>
              <a:rPr lang="en-US" dirty="0" smtClean="0"/>
              <a:t>aids</a:t>
            </a:r>
          </a:p>
          <a:p>
            <a:pPr lvl="1"/>
            <a:r>
              <a:rPr lang="en-US" dirty="0" smtClean="0"/>
              <a:t>Use pictures, bullets, consistency</a:t>
            </a:r>
          </a:p>
          <a:p>
            <a:pPr lvl="1"/>
            <a:r>
              <a:rPr lang="en-US" dirty="0" smtClean="0"/>
              <a:t>Know your material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5990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Laws of Professional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Adapt to your audience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Maximize the signal/noise ratio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effective redundancy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5990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Typography, Illustration, and </a:t>
            </a:r>
            <a:r>
              <a:rPr lang="en-US" dirty="0"/>
              <a:t>Data Visualization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typography helps readers distinguish between elements on a page/slide/diagram</a:t>
            </a:r>
          </a:p>
          <a:p>
            <a:r>
              <a:rPr lang="en-US" dirty="0"/>
              <a:t>Illustration is the meshing of words with images</a:t>
            </a:r>
          </a:p>
          <a:p>
            <a:pPr lvl="1"/>
            <a:r>
              <a:rPr lang="en-US" dirty="0"/>
              <a:t>Graphs</a:t>
            </a:r>
          </a:p>
          <a:p>
            <a:pPr lvl="1"/>
            <a:r>
              <a:rPr lang="en-US" dirty="0"/>
              <a:t>Charts</a:t>
            </a:r>
          </a:p>
          <a:p>
            <a:pPr lvl="1"/>
            <a:r>
              <a:rPr lang="en-US" dirty="0"/>
              <a:t>Tables</a:t>
            </a:r>
          </a:p>
          <a:p>
            <a:pPr lvl="1"/>
            <a:r>
              <a:rPr lang="en-US" dirty="0"/>
              <a:t>Diagrams</a:t>
            </a:r>
          </a:p>
          <a:p>
            <a:pPr lvl="1"/>
            <a:r>
              <a:rPr lang="en-US" dirty="0" smtClean="0"/>
              <a:t>Photographs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354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Nature and Structure of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Don’t:	</a:t>
            </a:r>
          </a:p>
          <a:p>
            <a:pPr lvl="1"/>
            <a:r>
              <a:rPr lang="en-US" dirty="0"/>
              <a:t>Over-</a:t>
            </a:r>
            <a:r>
              <a:rPr lang="en-US" dirty="0" smtClean="0"/>
              <a:t>specify </a:t>
            </a:r>
            <a:r>
              <a:rPr lang="en-US" dirty="0"/>
              <a:t>detail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overly complex wording</a:t>
            </a:r>
          </a:p>
          <a:p>
            <a:pPr lvl="1"/>
            <a:r>
              <a:rPr lang="en-US" dirty="0" smtClean="0"/>
              <a:t>Overuse </a:t>
            </a:r>
            <a:r>
              <a:rPr lang="en-US" dirty="0"/>
              <a:t>pretentious diction</a:t>
            </a:r>
          </a:p>
          <a:p>
            <a:pPr lvl="1"/>
            <a:r>
              <a:rPr lang="en-US" dirty="0" smtClean="0"/>
              <a:t>Overuse </a:t>
            </a:r>
            <a:r>
              <a:rPr lang="en-US" dirty="0"/>
              <a:t>weak </a:t>
            </a:r>
            <a:r>
              <a:rPr lang="en-US" dirty="0" smtClean="0"/>
              <a:t>verbs</a:t>
            </a:r>
          </a:p>
          <a:p>
            <a:pPr lvl="1"/>
            <a:r>
              <a:rPr lang="en-US" dirty="0" smtClean="0"/>
              <a:t>Be ambiguous</a:t>
            </a:r>
          </a:p>
          <a:p>
            <a:r>
              <a:rPr lang="en-US" dirty="0" smtClean="0"/>
              <a:t>Do:</a:t>
            </a:r>
            <a:endParaRPr lang="en-US" dirty="0"/>
          </a:p>
          <a:p>
            <a:pPr lvl="1"/>
            <a:r>
              <a:rPr lang="en-US" dirty="0"/>
              <a:t>Use examples</a:t>
            </a:r>
          </a:p>
          <a:p>
            <a:pPr lvl="1"/>
            <a:r>
              <a:rPr lang="en-US" dirty="0"/>
              <a:t>Vary sentence </a:t>
            </a:r>
            <a:r>
              <a:rPr lang="en-US" dirty="0" smtClean="0"/>
              <a:t>openers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90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a Nutshell, you have learned how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Communicate</a:t>
            </a:r>
          </a:p>
          <a:p>
            <a:pPr lvl="1"/>
            <a:r>
              <a:rPr lang="en-US" dirty="0" smtClean="0"/>
              <a:t>Orally</a:t>
            </a:r>
          </a:p>
          <a:p>
            <a:pPr lvl="1"/>
            <a:r>
              <a:rPr lang="en-US" dirty="0" smtClean="0"/>
              <a:t>In (a variety of) written forms</a:t>
            </a:r>
          </a:p>
          <a:p>
            <a:r>
              <a:rPr lang="en-US" dirty="0" smtClean="0"/>
              <a:t>About technological issues</a:t>
            </a:r>
          </a:p>
          <a:p>
            <a:r>
              <a:rPr lang="en-US" dirty="0" smtClean="0"/>
              <a:t>In a professional manner</a:t>
            </a:r>
          </a:p>
          <a:p>
            <a:r>
              <a:rPr lang="en-US" dirty="0" smtClean="0"/>
              <a:t>While customizing your communication to your intended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153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Thank you and have a great Christmas break!</a:t>
            </a:r>
          </a:p>
        </p:txBody>
      </p:sp>
    </p:spTree>
    <p:extLst>
      <p:ext uri="{BB962C8B-B14F-4D97-AF65-F5344CB8AC3E}">
        <p14:creationId xmlns:p14="http://schemas.microsoft.com/office/powerpoint/2010/main" val="43229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7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change proposal final version due Tuesday, 12/8 11:55pm to EEE</a:t>
            </a:r>
          </a:p>
          <a:p>
            <a:pPr lvl="1"/>
            <a:r>
              <a:rPr lang="en-US" dirty="0" smtClean="0"/>
              <a:t>Electronic version only</a:t>
            </a:r>
          </a:p>
          <a:p>
            <a:pPr lvl="1"/>
            <a:r>
              <a:rPr lang="en-US" dirty="0" smtClean="0"/>
              <a:t>No peer reviews/previous version required</a:t>
            </a:r>
          </a:p>
          <a:p>
            <a:pPr lvl="1"/>
            <a:r>
              <a:rPr lang="en-US" smtClean="0"/>
              <a:t>Do not miss the deadline!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Summary of 139W</a:t>
            </a:r>
          </a:p>
          <a:p>
            <a:r>
              <a:rPr lang="en-US" dirty="0" smtClean="0"/>
              <a:t>In-class writing exercise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288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 Statement</a:t>
            </a:r>
          </a:p>
          <a:p>
            <a:r>
              <a:rPr lang="en-US" dirty="0" smtClean="0"/>
              <a:t>Influencing Policy</a:t>
            </a:r>
          </a:p>
          <a:p>
            <a:r>
              <a:rPr lang="en-US" dirty="0" smtClean="0"/>
              <a:t>System change</a:t>
            </a:r>
          </a:p>
          <a:p>
            <a:pPr lvl="1"/>
            <a:r>
              <a:rPr lang="en-US" dirty="0" smtClean="0"/>
              <a:t>Introductory tutorial</a:t>
            </a:r>
          </a:p>
          <a:p>
            <a:pPr lvl="1"/>
            <a:r>
              <a:rPr lang="en-US" dirty="0" smtClean="0"/>
              <a:t>Proposal with slides</a:t>
            </a:r>
          </a:p>
          <a:p>
            <a:r>
              <a:rPr lang="en-US" dirty="0"/>
              <a:t>Resume/cover </a:t>
            </a:r>
            <a:r>
              <a:rPr lang="en-US" dirty="0" smtClean="0"/>
              <a:t>letter</a:t>
            </a:r>
            <a:endParaRPr lang="en-US" dirty="0"/>
          </a:p>
          <a:p>
            <a:r>
              <a:rPr lang="en-US" dirty="0" smtClean="0"/>
              <a:t>Lots of presentations</a:t>
            </a:r>
          </a:p>
          <a:p>
            <a:r>
              <a:rPr lang="en-US" dirty="0" smtClean="0"/>
              <a:t>Lots of critiques/reviews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7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Statement: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purpose of why you are writing</a:t>
            </a:r>
          </a:p>
          <a:p>
            <a:pPr marL="693738" lvl="1" indent="-457200"/>
            <a:r>
              <a:rPr lang="en-US" dirty="0"/>
              <a:t>What is the goal?</a:t>
            </a:r>
          </a:p>
          <a:p>
            <a:r>
              <a:rPr lang="en-US" dirty="0"/>
              <a:t>Understand your audience</a:t>
            </a:r>
          </a:p>
          <a:p>
            <a:pPr marL="693738" lvl="1" indent="-457200"/>
            <a:r>
              <a:rPr lang="en-US" dirty="0"/>
              <a:t>What sort of things will the admissions committee be looking for</a:t>
            </a:r>
            <a:r>
              <a:rPr lang="en-US" dirty="0" smtClean="0"/>
              <a:t>?</a:t>
            </a:r>
          </a:p>
          <a:p>
            <a:pPr marL="457200" indent="-457200"/>
            <a:r>
              <a:rPr lang="en-US" dirty="0" smtClean="0"/>
              <a:t>Understand how you are unique</a:t>
            </a:r>
          </a:p>
          <a:p>
            <a:pPr marL="693738" lvl="1" indent="-457200"/>
            <a:r>
              <a:rPr lang="en-US" dirty="0"/>
              <a:t>H</a:t>
            </a:r>
            <a:r>
              <a:rPr lang="en-US" dirty="0" smtClean="0"/>
              <a:t>ow can you present that in a compelling, experiential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3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Influencing Policy: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write persuasively with a professional tone</a:t>
            </a:r>
          </a:p>
          <a:p>
            <a:pPr lvl="1"/>
            <a:r>
              <a:rPr lang="en-US" dirty="0" smtClean="0"/>
              <a:t>Constructing logical arguments using syllogisms</a:t>
            </a:r>
          </a:p>
          <a:p>
            <a:pPr lvl="1"/>
            <a:r>
              <a:rPr lang="en-US" dirty="0" smtClean="0"/>
              <a:t>“Getting to the point” right away</a:t>
            </a:r>
          </a:p>
          <a:p>
            <a:pPr lvl="1"/>
            <a:r>
              <a:rPr lang="en-US" dirty="0" smtClean="0"/>
              <a:t>Recommending specific action (not just complaining)</a:t>
            </a:r>
          </a:p>
          <a:p>
            <a:pPr lvl="1"/>
            <a:r>
              <a:rPr lang="en-US" dirty="0" smtClean="0"/>
              <a:t>Anticipating counterarguments</a:t>
            </a:r>
          </a:p>
          <a:p>
            <a:r>
              <a:rPr lang="en-US" dirty="0" smtClean="0"/>
              <a:t>More about a public policy issue involving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5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Resumes/Cover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it to the “good pile” by</a:t>
            </a:r>
          </a:p>
          <a:p>
            <a:pPr lvl="1"/>
            <a:r>
              <a:rPr lang="en-US" dirty="0" smtClean="0"/>
              <a:t>Being qualified</a:t>
            </a:r>
          </a:p>
          <a:p>
            <a:pPr lvl="1"/>
            <a:r>
              <a:rPr lang="en-US" dirty="0" smtClean="0"/>
              <a:t>Using perfect grammar, spelling, etc.</a:t>
            </a:r>
          </a:p>
          <a:p>
            <a:pPr lvl="1"/>
            <a:r>
              <a:rPr lang="en-US" dirty="0" smtClean="0"/>
              <a:t>Following instructions</a:t>
            </a:r>
          </a:p>
          <a:p>
            <a:pPr lvl="1"/>
            <a:r>
              <a:rPr lang="en-US" dirty="0" smtClean="0"/>
              <a:t>Apply to jobs you are interested in</a:t>
            </a:r>
          </a:p>
          <a:p>
            <a:pPr lvl="1"/>
            <a:r>
              <a:rPr lang="en-US" dirty="0" smtClean="0"/>
              <a:t>Follow standard resume/cover letter mechanics</a:t>
            </a:r>
          </a:p>
          <a:p>
            <a:pPr lvl="1"/>
            <a:r>
              <a:rPr lang="en-US" dirty="0" smtClean="0"/>
              <a:t>Show results, context, passion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08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Change Intro: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write for an audience of novice users</a:t>
            </a:r>
          </a:p>
          <a:p>
            <a:r>
              <a:rPr lang="en-US" dirty="0" smtClean="0"/>
              <a:t>How to summarize the basic purpose and functionality of a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7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Change Proposal: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write a business proposal regarding a technological issue</a:t>
            </a:r>
          </a:p>
          <a:p>
            <a:r>
              <a:rPr lang="en-US" dirty="0" smtClean="0"/>
              <a:t>Further practice in writing persuasively with a professional tone</a:t>
            </a:r>
          </a:p>
          <a:p>
            <a:r>
              <a:rPr lang="en-US" dirty="0" smtClean="0"/>
              <a:t>How to create and deliver a professional presentation with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02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lecture5</Template>
  <TotalTime>53663</TotalTime>
  <Words>506</Words>
  <Application>Microsoft Macintosh PowerPoint</Application>
  <PresentationFormat>On-screen Show (4:3)</PresentationFormat>
  <Paragraphs>114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Brush Script MT</vt:lpstr>
      <vt:lpstr>Calibri</vt:lpstr>
      <vt:lpstr>Calisto MT</vt:lpstr>
      <vt:lpstr>Tahoma</vt:lpstr>
      <vt:lpstr>Arial</vt:lpstr>
      <vt:lpstr>Capital</vt:lpstr>
      <vt:lpstr>ICS 139W Critical Writing on Information Technology</vt:lpstr>
      <vt:lpstr>Announcement</vt:lpstr>
      <vt:lpstr>Today’s Lecture</vt:lpstr>
      <vt:lpstr>Assignments</vt:lpstr>
      <vt:lpstr>Personal Statement: Lessons Learned</vt:lpstr>
      <vt:lpstr>Influencing Policy: Lessons Learned</vt:lpstr>
      <vt:lpstr>Resumes/Cover Letters</vt:lpstr>
      <vt:lpstr>System Change Intro: Lessons Learned</vt:lpstr>
      <vt:lpstr>System Change Proposal: Lessons Learned</vt:lpstr>
      <vt:lpstr>Critiques/Reviews: Lessons Learned</vt:lpstr>
      <vt:lpstr>Lectures</vt:lpstr>
      <vt:lpstr>Oral Presentation Techniques</vt:lpstr>
      <vt:lpstr>Three Laws of Professional Communication</vt:lpstr>
      <vt:lpstr>Typography, Illustration, and Data Visualization</vt:lpstr>
      <vt:lpstr>The Nature and Structure of Language</vt:lpstr>
      <vt:lpstr>In a Nutshell, you have learned how to…</vt:lpstr>
      <vt:lpstr>PowerPoint Presentation</vt:lpstr>
      <vt:lpstr>In-class Writing</vt:lpstr>
    </vt:vector>
  </TitlesOfParts>
  <Company>University of California, Irvine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139W Critical Writing on Information Technology</dc:title>
  <dc:creator>Emilly Navarro</dc:creator>
  <cp:lastModifiedBy>Emily Navarro</cp:lastModifiedBy>
  <cp:revision>389</cp:revision>
  <dcterms:created xsi:type="dcterms:W3CDTF">2014-03-01T00:24:30Z</dcterms:created>
  <dcterms:modified xsi:type="dcterms:W3CDTF">2015-12-03T23:31:43Z</dcterms:modified>
</cp:coreProperties>
</file>