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2" r:id="rId1"/>
  </p:sldMasterIdLst>
  <p:notesMasterIdLst>
    <p:notesMasterId r:id="rId43"/>
  </p:notesMasterIdLst>
  <p:handoutMasterIdLst>
    <p:handoutMasterId r:id="rId44"/>
  </p:handoutMasterIdLst>
  <p:sldIdLst>
    <p:sldId id="265" r:id="rId2"/>
    <p:sldId id="285" r:id="rId3"/>
    <p:sldId id="446" r:id="rId4"/>
    <p:sldId id="286" r:id="rId5"/>
    <p:sldId id="439" r:id="rId6"/>
    <p:sldId id="438" r:id="rId7"/>
    <p:sldId id="440" r:id="rId8"/>
    <p:sldId id="441" r:id="rId9"/>
    <p:sldId id="447" r:id="rId10"/>
    <p:sldId id="443" r:id="rId11"/>
    <p:sldId id="448" r:id="rId12"/>
    <p:sldId id="412" r:id="rId13"/>
    <p:sldId id="368" r:id="rId14"/>
    <p:sldId id="369" r:id="rId15"/>
    <p:sldId id="426" r:id="rId16"/>
    <p:sldId id="427" r:id="rId17"/>
    <p:sldId id="428" r:id="rId18"/>
    <p:sldId id="287" r:id="rId19"/>
    <p:sldId id="451" r:id="rId20"/>
    <p:sldId id="455" r:id="rId21"/>
    <p:sldId id="456" r:id="rId22"/>
    <p:sldId id="457" r:id="rId23"/>
    <p:sldId id="422" r:id="rId24"/>
    <p:sldId id="423" r:id="rId25"/>
    <p:sldId id="424" r:id="rId26"/>
    <p:sldId id="430" r:id="rId27"/>
    <p:sldId id="452" r:id="rId28"/>
    <p:sldId id="437" r:id="rId29"/>
    <p:sldId id="431" r:id="rId30"/>
    <p:sldId id="432" r:id="rId31"/>
    <p:sldId id="433" r:id="rId32"/>
    <p:sldId id="434" r:id="rId33"/>
    <p:sldId id="435" r:id="rId34"/>
    <p:sldId id="395" r:id="rId35"/>
    <p:sldId id="396" r:id="rId36"/>
    <p:sldId id="436" r:id="rId37"/>
    <p:sldId id="421" r:id="rId38"/>
    <p:sldId id="380" r:id="rId39"/>
    <p:sldId id="449" r:id="rId40"/>
    <p:sldId id="450" r:id="rId41"/>
    <p:sldId id="411" r:id="rId42"/>
  </p:sldIdLst>
  <p:sldSz cx="9144000" cy="6858000" type="screen4x3"/>
  <p:notesSz cx="69977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  <a:srgbClr val="000000"/>
    <a:srgbClr val="007780"/>
    <a:srgbClr val="017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4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486" y="-90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fld id="{6A3A0FF5-FF3B-B840-A0DC-B002E5C1F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9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fld id="{60AE5CC9-107B-474E-ABF9-738711E87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61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AC644-7458-0E44-A7F5-FADA5F226B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4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AC644-7458-0E44-A7F5-FADA5F226B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4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9865F9-FC93-3B44-8BF9-78ECF881DC13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98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Designers do not arrive at a finished design immediately. They design iteratively through a number of different versions. Starts informally, refined by adding information as needed/as it is discovered/determined, to make the design more complete</a:t>
            </a:r>
            <a:r>
              <a:rPr lang="en-US" smtClean="0"/>
              <a:t>/consistent.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98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31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46B5F8-5787-3A4E-A43A-ABD395581402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EAB333-13A9-E044-BC90-9294B039A342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Make sure we warn them that some coding is in order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61E99-2091-2848-B457-50CDEB7D1F9C}" type="datetime4">
              <a:rPr lang="en-US" smtClean="0"/>
              <a:pPr>
                <a:defRPr/>
              </a:pPr>
              <a:t>January 4, 2015</a:t>
            </a:fld>
            <a:r>
              <a:rPr lang="en-US" smtClean="0"/>
              <a:t> – </a:t>
            </a:r>
            <a:fld id="{D7A14F6C-5133-534F-A6FF-C0753C223BE0}" type="datetime11">
              <a:rPr lang="en-US" smtClean="0"/>
              <a:pPr>
                <a:defRPr/>
              </a:pPr>
              <a:t>14:45:17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(c) 2010 University of California, Irvine – André van der Hoek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  <a:prstGeom prst="rect">
            <a:avLst/>
          </a:prstGeo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fld id="{45078195-9422-2D4D-8A5C-6FF9D9792254}" type="datetimeFigureOut">
              <a:rPr lang="en-US" smtClean="0"/>
              <a:t>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E3521194-BE20-2B49-9CDA-49AF9525322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31EC63-E30B-F14C-A42C-34582422D7D9}" type="datetime4">
              <a:rPr lang="en-US" smtClean="0"/>
              <a:pPr>
                <a:defRPr/>
              </a:pPr>
              <a:t>January 4, 2015</a:t>
            </a:fld>
            <a:r>
              <a:rPr lang="en-US" smtClean="0"/>
              <a:t> – </a:t>
            </a:r>
            <a:fld id="{4015F774-F977-C24F-8720-0039CA8501F6}" type="datetime11">
              <a:rPr lang="en-US" smtClean="0"/>
              <a:pPr>
                <a:defRPr/>
              </a:pPr>
              <a:t>14:45:17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2010 University of California, Irvine – André van der Hoek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E757D2A-C3C8-8E47-B8C9-444C44776C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fld id="{45078195-9422-2D4D-8A5C-6FF9D9792254}" type="datetimeFigureOut">
              <a:rPr lang="en-US" smtClean="0"/>
              <a:t>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E3521194-BE20-2B49-9CDA-49AF952532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73D200A-524E-2F49-9DEB-614A86622022}" type="datetime4">
              <a:rPr lang="en-US" smtClean="0"/>
              <a:pPr>
                <a:defRPr/>
              </a:pPr>
              <a:t>January 4, 2015</a:t>
            </a:fld>
            <a:r>
              <a:rPr lang="en-US" smtClean="0"/>
              <a:t> – </a:t>
            </a:r>
            <a:fld id="{4015F774-F977-C24F-8720-0039CA8501F6}" type="datetime11">
              <a:rPr lang="en-US" smtClean="0"/>
              <a:pPr>
                <a:defRPr/>
              </a:pPr>
              <a:t>14:45:17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2010 University of California, Irvine – André van der Hoek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EC21A44-1B1A-4F4A-8036-BBEF9BACAF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EDFA417-2C01-8040-AB31-039C2B1F3706}" type="datetime4">
              <a:rPr lang="en-US" smtClean="0"/>
              <a:pPr>
                <a:defRPr/>
              </a:pPr>
              <a:t>January 4, 2015</a:t>
            </a:fld>
            <a:r>
              <a:rPr lang="en-US" smtClean="0"/>
              <a:t> – </a:t>
            </a:r>
            <a:fld id="{4015F774-F977-C24F-8720-0039CA8501F6}" type="datetime11">
              <a:rPr lang="en-US" smtClean="0"/>
              <a:pPr>
                <a:defRPr/>
              </a:pPr>
              <a:t>14:45:17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2010 University of California, Irvine – André van der Hoek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3C60857-FAF3-E646-8375-D3466D5FCD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5AF9F4-9EC5-CB4F-9723-B1B286869856}" type="datetime4">
              <a:rPr lang="en-US" smtClean="0"/>
              <a:pPr>
                <a:defRPr/>
              </a:pPr>
              <a:t>January 4, 2015</a:t>
            </a:fld>
            <a:r>
              <a:rPr lang="en-US" smtClean="0"/>
              <a:t> – </a:t>
            </a:r>
            <a:fld id="{4015F774-F977-C24F-8720-0039CA8501F6}" type="datetime11">
              <a:rPr lang="en-US" smtClean="0"/>
              <a:pPr>
                <a:defRPr/>
              </a:pPr>
              <a:t>14:45:17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2010 University of California, Irvine – André van der Hoek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A4CD19-650A-4745-A2DB-6BD4156397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  <a:prstGeom prst="rect">
            <a:avLst/>
          </a:prstGeom>
        </p:spPr>
        <p:txBody>
          <a:bodyPr/>
          <a:lstStyle/>
          <a:p>
            <a:fld id="{45078195-9422-2D4D-8A5C-6FF9D9792254}" type="datetimeFigureOut">
              <a:rPr lang="en-US" smtClean="0"/>
              <a:t>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1D4B97F-A316-E349-B32F-7F77114F5D4A}" type="datetime4">
              <a:rPr lang="en-US" smtClean="0"/>
              <a:pPr>
                <a:defRPr/>
              </a:pPr>
              <a:t>January 4, 2015</a:t>
            </a:fld>
            <a:r>
              <a:rPr lang="en-US" smtClean="0"/>
              <a:t> – </a:t>
            </a:r>
            <a:fld id="{4015F774-F977-C24F-8720-0039CA8501F6}" type="datetime11">
              <a:rPr lang="en-US" smtClean="0"/>
              <a:pPr>
                <a:defRPr/>
              </a:pPr>
              <a:t>14:45:17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2010 University of California, Irvine – André van der Hoek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07C4C0-B97A-1B49-843D-19632552BB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E34FA1-8A92-124B-BDC6-69574A773219}" type="datetime4">
              <a:rPr lang="en-US" smtClean="0"/>
              <a:pPr>
                <a:defRPr/>
              </a:pPr>
              <a:t>January 4, 2015</a:t>
            </a:fld>
            <a:r>
              <a:rPr lang="en-US" smtClean="0"/>
              <a:t> – </a:t>
            </a:r>
            <a:fld id="{4015F774-F977-C24F-8720-0039CA8501F6}" type="datetime11">
              <a:rPr lang="en-US" smtClean="0"/>
              <a:pPr>
                <a:defRPr/>
              </a:pPr>
              <a:t>14:45:17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2010 University of California, Irvine – André van der Hoek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057452-FEC6-324B-8A38-B1A6954108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02BB4B-AEB4-DC44-98A0-A6FF00EEF039}" type="datetime4">
              <a:rPr lang="en-US" smtClean="0"/>
              <a:pPr>
                <a:defRPr/>
              </a:pPr>
              <a:t>January 4, 2015</a:t>
            </a:fld>
            <a:r>
              <a:rPr lang="en-US" smtClean="0"/>
              <a:t> – </a:t>
            </a:r>
            <a:fld id="{4015F774-F977-C24F-8720-0039CA8501F6}" type="datetime11">
              <a:rPr lang="en-US" smtClean="0"/>
              <a:pPr>
                <a:defRPr/>
              </a:pPr>
              <a:t>14:45:17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2010 University of California, Irvine – André van der Hoek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CB1492-9167-AE43-836F-81DF3AC41F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0928400-7BA6-0140-88FF-7CD4C6EE959A}" type="datetime4">
              <a:rPr lang="en-US" smtClean="0"/>
              <a:pPr>
                <a:defRPr/>
              </a:pPr>
              <a:t>January 4, 2015</a:t>
            </a:fld>
            <a:r>
              <a:rPr lang="en-US" smtClean="0"/>
              <a:t> – </a:t>
            </a:r>
            <a:fld id="{4015F774-F977-C24F-8720-0039CA8501F6}" type="datetime11">
              <a:rPr lang="en-US" smtClean="0"/>
              <a:pPr>
                <a:defRPr/>
              </a:pPr>
              <a:t>14:45:17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2010 University of California, Irvine – André van der Hoek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576485-AD6F-014E-8D80-38A4F23650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5A2301-942B-7741-8337-00669CB4C1B5}" type="datetime4">
              <a:rPr lang="en-US" smtClean="0"/>
              <a:pPr>
                <a:defRPr/>
              </a:pPr>
              <a:t>January 4, 2015</a:t>
            </a:fld>
            <a:r>
              <a:rPr lang="en-US" smtClean="0"/>
              <a:t> – </a:t>
            </a:r>
            <a:fld id="{4015F774-F977-C24F-8720-0039CA8501F6}" type="datetime11">
              <a:rPr lang="en-US" smtClean="0"/>
              <a:pPr>
                <a:defRPr/>
              </a:pPr>
              <a:t>14:45:17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2010 University of California, Irvine – André van der Hoek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E3FAD7C-2695-0643-90FC-3B85DACC31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00F596-7491-D54B-B56A-A81D89E346BA}" type="datetime4">
              <a:rPr lang="en-US" smtClean="0"/>
              <a:pPr>
                <a:defRPr/>
              </a:pPr>
              <a:t>January 4, 2015</a:t>
            </a:fld>
            <a:r>
              <a:rPr lang="en-US" smtClean="0"/>
              <a:t> – </a:t>
            </a:r>
            <a:fld id="{4015F774-F977-C24F-8720-0039CA8501F6}" type="datetime11">
              <a:rPr lang="en-US" smtClean="0"/>
              <a:pPr>
                <a:defRPr/>
              </a:pPr>
              <a:t>14:45:17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2010 University of California, Irvine – André van der Hoek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  <p:sldLayoutId id="2147484445" r:id="rId13"/>
    <p:sldLayoutId id="2147484446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file:///C:\Users\andre\Desktop\Pictures\MVI_2121.AVI" TargetMode="External"/><Relationship Id="rId4" Type="http://schemas.openxmlformats.org/officeDocument/2006/relationships/video" Target="file:///C:\Users\andre\Desktop\Pictures\MVI_2121.AVI" TargetMode="Externa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0" Type="http://schemas.openxmlformats.org/officeDocument/2006/relationships/image" Target="../media/image8.jpeg"/><Relationship Id="rId11" Type="http://schemas.openxmlformats.org/officeDocument/2006/relationships/image" Target="../media/image9.jpeg"/><Relationship Id="rId1" Type="http://schemas.microsoft.com/office/2007/relationships/media" Target="file:///C:\Users\andre\Pictures\informatics%20121%202\MVI_2234.AVI" TargetMode="External"/><Relationship Id="rId2" Type="http://schemas.openxmlformats.org/officeDocument/2006/relationships/video" Target="file:///C:\Users\andre\Pictures\informatics%20121%202\MVI_2234.AVI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cs.uci.edu/~emilyo/teaching/info122w2014/index.html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/>
                <a:ea typeface="+mj-ea"/>
                <a:cs typeface="Arial"/>
              </a:rPr>
              <a:t>Informatics 122</a:t>
            </a:r>
            <a:br>
              <a:rPr lang="en-US" dirty="0" smtClean="0">
                <a:latin typeface="Arial"/>
                <a:ea typeface="+mj-ea"/>
                <a:cs typeface="Arial"/>
              </a:rPr>
            </a:br>
            <a:r>
              <a:rPr lang="en-US" dirty="0" smtClean="0">
                <a:latin typeface="Arial"/>
                <a:ea typeface="+mj-ea"/>
                <a:cs typeface="Arial"/>
              </a:rPr>
              <a:t>Software Design II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4953000"/>
            <a:ext cx="4038600" cy="1295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Lecture </a:t>
            </a:r>
            <a:r>
              <a:rPr lang="en-US" dirty="0" smtClean="0">
                <a:latin typeface="Arial"/>
                <a:ea typeface="+mn-ea"/>
                <a:cs typeface="Arial"/>
              </a:rPr>
              <a:t>1</a:t>
            </a:r>
            <a:r>
              <a:rPr lang="en-US" dirty="0">
                <a:latin typeface="Arial"/>
                <a:ea typeface="+mn-ea"/>
                <a:cs typeface="Arial"/>
              </a:rPr>
              <a:t/>
            </a:r>
            <a:br>
              <a:rPr lang="en-US" dirty="0">
                <a:latin typeface="Arial"/>
                <a:ea typeface="+mn-ea"/>
                <a:cs typeface="Arial"/>
              </a:rPr>
            </a:br>
            <a:r>
              <a:rPr lang="en-US" dirty="0" smtClean="0">
                <a:latin typeface="Arial"/>
                <a:ea typeface="+mn-ea"/>
                <a:cs typeface="Arial"/>
              </a:rPr>
              <a:t>Emily Navarro</a:t>
            </a:r>
            <a:endParaRPr lang="en-US" dirty="0">
              <a:latin typeface="Arial"/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000" i="1" dirty="0">
                <a:latin typeface="Arial"/>
                <a:ea typeface="+mn-ea"/>
                <a:cs typeface="Arial"/>
              </a:rPr>
              <a:t>Duplication of course material for any commercial purpose without the explicit written permission of the professor is prohibited.</a:t>
            </a:r>
          </a:p>
        </p:txBody>
      </p:sp>
      <p:sp>
        <p:nvSpPr>
          <p:cNvPr id="24579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705600"/>
            <a:ext cx="19050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550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9CE7B7-8503-BF41-9E04-21DF9921CFFE}" type="slidenum">
              <a:rPr lang="en-US" sz="800">
                <a:latin typeface="Arial"/>
                <a:cs typeface="Arial"/>
              </a:rPr>
              <a:pPr eaLnBrk="1" hangingPunct="1"/>
              <a:t>1</a:t>
            </a:fld>
            <a:endParaRPr lang="en-US" sz="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Who are you?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What is your name?</a:t>
            </a:r>
          </a:p>
          <a:p>
            <a:r>
              <a:rPr lang="en-US" dirty="0" smtClean="0">
                <a:latin typeface="Arial"/>
                <a:cs typeface="Arial"/>
              </a:rPr>
              <a:t>What year of college is this for you?</a:t>
            </a:r>
          </a:p>
          <a:p>
            <a:r>
              <a:rPr lang="en-US" dirty="0" smtClean="0">
                <a:latin typeface="Arial"/>
                <a:cs typeface="Arial"/>
              </a:rPr>
              <a:t>What is your major?</a:t>
            </a:r>
          </a:p>
          <a:p>
            <a:r>
              <a:rPr lang="en-US" dirty="0" smtClean="0">
                <a:latin typeface="Arial"/>
                <a:cs typeface="Arial"/>
              </a:rPr>
              <a:t>What do you like to do in your free time?</a:t>
            </a:r>
          </a:p>
          <a:p>
            <a:r>
              <a:rPr lang="en-US" dirty="0" smtClean="0">
                <a:latin typeface="Arial"/>
                <a:cs typeface="Arial"/>
              </a:rPr>
              <a:t>What was your favorite thing that you did over Christmas break?</a:t>
            </a:r>
          </a:p>
          <a:p>
            <a:r>
              <a:rPr lang="en-US" dirty="0" smtClean="0">
                <a:latin typeface="Arial"/>
                <a:cs typeface="Arial"/>
              </a:rPr>
              <a:t>Anything else interesting?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4225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/>
                <a:cs typeface="Arial"/>
              </a:rPr>
              <a:t>Today’s Lecture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Logistics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Getting to know each other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Preview of 122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39DBB2-0C12-9C4A-97BB-65820FC3A68A}" type="slidenum">
              <a:rPr lang="en-US" sz="800">
                <a:latin typeface="Arial"/>
                <a:cs typeface="Arial"/>
              </a:rPr>
              <a:pPr eaLnBrk="1" hangingPunct="1"/>
              <a:t>11</a:t>
            </a:fld>
            <a:endParaRPr lang="en-US" sz="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701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/>
                <a:cs typeface="Arial"/>
              </a:rPr>
              <a:t>The Term “Design</a:t>
            </a:r>
            <a:r>
              <a:rPr lang="ja-JP" altLang="en-US">
                <a:latin typeface="Arial"/>
                <a:ea typeface="ＭＳ ゴシック" charset="0"/>
                <a:cs typeface="Arial"/>
              </a:rPr>
              <a:t>”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7174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“Design” may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refer to an activity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“When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I design, I always use a whiteboard first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”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We will use: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design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activity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“Design” may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refer to a product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“My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design is super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elegant,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I know it will work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”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We will use: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design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product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“Design” may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refer to a field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“Software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design is complex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”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We will use: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design field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A5AB3B-2B14-9344-982D-DA506341ABF8}" type="slidenum">
              <a:rPr lang="en-US" sz="800">
                <a:latin typeface="Arial"/>
                <a:cs typeface="Arial"/>
              </a:rPr>
              <a:pPr eaLnBrk="1" hangingPunct="1"/>
              <a:t>12</a:t>
            </a:fld>
            <a:endParaRPr lang="en-US" sz="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/>
                <a:cs typeface="Arial"/>
              </a:rPr>
              <a:t>Defining Design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1800" dirty="0">
                <a:latin typeface="Arial"/>
                <a:cs typeface="Arial"/>
              </a:rPr>
              <a:t>“Features of shape, configuration, pattern or ornamentation applicable to an article, being features that, in the finished article, can be judged by the eye, but does not include a method or principle of construction.</a:t>
            </a:r>
            <a:r>
              <a:rPr lang="ja-JP" altLang="en-US" sz="1800" dirty="0">
                <a:latin typeface="Arial"/>
                <a:ea typeface="ＭＳ ゴシック" charset="0"/>
                <a:cs typeface="Arial"/>
              </a:rPr>
              <a:t>”</a:t>
            </a:r>
            <a:r>
              <a:rPr lang="en-US" altLang="ja-JP" sz="1800" dirty="0">
                <a:latin typeface="Arial"/>
                <a:cs typeface="Arial"/>
              </a:rPr>
              <a:t> [Designs Act, 1906]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Arial"/>
                <a:cs typeface="Arial"/>
              </a:rPr>
              <a:t>“The imaginative jump from present facts to future possibilities</a:t>
            </a:r>
            <a:r>
              <a:rPr lang="ja-JP" altLang="en-US" sz="1800" dirty="0">
                <a:latin typeface="Arial"/>
                <a:ea typeface="ＭＳ ゴシック" charset="0"/>
                <a:cs typeface="Arial"/>
              </a:rPr>
              <a:t>”</a:t>
            </a:r>
            <a:r>
              <a:rPr lang="en-US" altLang="ja-JP" sz="1800" dirty="0">
                <a:latin typeface="Arial"/>
                <a:cs typeface="Arial"/>
              </a:rPr>
              <a:t> [Page].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Arial"/>
                <a:cs typeface="Arial"/>
              </a:rPr>
              <a:t>“The optimum solution to the sum of true needs of a particular set of circumstances</a:t>
            </a:r>
            <a:r>
              <a:rPr lang="ja-JP" altLang="en-US" sz="1800" dirty="0">
                <a:latin typeface="Arial"/>
                <a:ea typeface="ＭＳ ゴシック" charset="0"/>
                <a:cs typeface="Arial"/>
              </a:rPr>
              <a:t>”</a:t>
            </a:r>
            <a:r>
              <a:rPr lang="en-US" altLang="ja-JP" sz="1800" dirty="0">
                <a:latin typeface="Arial"/>
                <a:cs typeface="Arial"/>
              </a:rPr>
              <a:t>  [</a:t>
            </a:r>
            <a:r>
              <a:rPr lang="en-US" altLang="ja-JP" sz="1800" dirty="0" err="1">
                <a:latin typeface="Arial"/>
                <a:cs typeface="Arial"/>
              </a:rPr>
              <a:t>Matchett</a:t>
            </a:r>
            <a:r>
              <a:rPr lang="en-US" altLang="ja-JP" sz="1800" dirty="0">
                <a:latin typeface="Arial"/>
                <a:cs typeface="Arial"/>
              </a:rPr>
              <a:t>]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Arial"/>
                <a:cs typeface="Arial"/>
              </a:rPr>
              <a:t>“To conceive or plan out in the mind</a:t>
            </a:r>
            <a:r>
              <a:rPr lang="ja-JP" altLang="en-US" sz="1800" dirty="0">
                <a:latin typeface="Arial"/>
                <a:ea typeface="ＭＳ ゴシック" charset="0"/>
                <a:cs typeface="Arial"/>
              </a:rPr>
              <a:t>”</a:t>
            </a:r>
            <a:r>
              <a:rPr lang="en-US" altLang="ja-JP" sz="1800" dirty="0">
                <a:latin typeface="Arial"/>
                <a:cs typeface="Arial"/>
              </a:rPr>
              <a:t> [Merriam-Webster]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Arial"/>
                <a:cs typeface="Arial"/>
              </a:rPr>
              <a:t>“A plan or protocol for carrying out or accomplishing something</a:t>
            </a:r>
            <a:r>
              <a:rPr lang="ja-JP" altLang="en-US" sz="1800" dirty="0">
                <a:latin typeface="Arial"/>
                <a:ea typeface="ＭＳ ゴシック" charset="0"/>
                <a:cs typeface="Arial"/>
              </a:rPr>
              <a:t>”</a:t>
            </a:r>
            <a:r>
              <a:rPr lang="en-US" altLang="ja-JP" sz="1800" dirty="0">
                <a:latin typeface="Arial"/>
                <a:cs typeface="Arial"/>
              </a:rPr>
              <a:t> [Merriam-Webster]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Arial"/>
                <a:cs typeface="Arial"/>
              </a:rPr>
              <a:t>…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398681-9E43-FE4C-A7A6-12887E3CB88C}" type="slidenum">
              <a:rPr lang="en-US" sz="800">
                <a:latin typeface="Arial"/>
                <a:cs typeface="Arial"/>
              </a:rPr>
              <a:pPr eaLnBrk="1" hangingPunct="1"/>
              <a:t>13</a:t>
            </a:fld>
            <a:endParaRPr lang="en-US" sz="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/>
                <a:cs typeface="Arial"/>
              </a:rPr>
              <a:t>Defining Design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latin typeface="Arial"/>
                <a:cs typeface="Arial"/>
              </a:rPr>
              <a:t>The realization of an imagined state</a:t>
            </a:r>
          </a:p>
          <a:p>
            <a:pPr eaLnBrk="1" hangingPunct="1"/>
            <a:r>
              <a:rPr lang="en-US">
                <a:latin typeface="Arial"/>
                <a:cs typeface="Arial"/>
              </a:rPr>
              <a:t>To work out a solution in one’s mind</a:t>
            </a:r>
          </a:p>
          <a:p>
            <a:pPr eaLnBrk="1" hangingPunct="1"/>
            <a:r>
              <a:rPr lang="en-US">
                <a:latin typeface="Arial"/>
                <a:cs typeface="Arial"/>
              </a:rPr>
              <a:t>The specification that guides production</a:t>
            </a:r>
          </a:p>
          <a:p>
            <a:pPr eaLnBrk="1" hangingPunct="1"/>
            <a:r>
              <a:rPr lang="en-US">
                <a:latin typeface="Arial"/>
                <a:cs typeface="Arial"/>
              </a:rPr>
              <a:t>The transition from possible solutions to a specific one</a:t>
            </a:r>
          </a:p>
          <a:p>
            <a:pPr eaLnBrk="1" hangingPunct="1"/>
            <a:r>
              <a:rPr lang="en-US">
                <a:latin typeface="Arial"/>
                <a:cs typeface="Arial"/>
              </a:rPr>
              <a:t>To devise a solution to a perceived problem</a:t>
            </a:r>
          </a:p>
          <a:p>
            <a:pPr eaLnBrk="1" hangingPunct="1"/>
            <a:r>
              <a:rPr lang="en-US">
                <a:latin typeface="Arial"/>
                <a:cs typeface="Arial"/>
              </a:rPr>
              <a:t>…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BA5B86-3FDE-7647-8315-EC703C57601A}" type="slidenum">
              <a:rPr lang="en-US" sz="800">
                <a:latin typeface="Arial"/>
                <a:cs typeface="Arial"/>
              </a:rPr>
              <a:pPr eaLnBrk="1" hangingPunct="1"/>
              <a:t>14</a:t>
            </a:fld>
            <a:endParaRPr lang="en-US" sz="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Design fields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Architecture design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Graphic design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Fashion design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Game design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Chip design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Car design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Urban design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Product design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Interior design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…</a:t>
            </a:r>
          </a:p>
        </p:txBody>
      </p:sp>
      <p:sp>
        <p:nvSpPr>
          <p:cNvPr id="32771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endParaRPr lang="en-US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/>
                <a:cs typeface="Arial"/>
              </a:rPr>
              <a:t>Design fields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Architecture design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Graphic design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Fashion design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Game design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Chip design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Car design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Urban design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Product design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Interior design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…</a:t>
            </a:r>
          </a:p>
        </p:txBody>
      </p:sp>
      <p:sp>
        <p:nvSpPr>
          <p:cNvPr id="3379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Writing</a:t>
            </a:r>
          </a:p>
          <a:p>
            <a:pPr eaLnBrk="1" hangingPunct="1"/>
            <a:r>
              <a:rPr lang="en-US" dirty="0">
                <a:latin typeface="Arial"/>
                <a:cs typeface="Arial"/>
              </a:rPr>
              <a:t>Painting</a:t>
            </a:r>
          </a:p>
          <a:p>
            <a:pPr eaLnBrk="1" hangingPunct="1"/>
            <a:r>
              <a:rPr lang="en-US" dirty="0">
                <a:latin typeface="Arial"/>
                <a:cs typeface="Arial"/>
              </a:rPr>
              <a:t>Sculpting</a:t>
            </a:r>
          </a:p>
          <a:p>
            <a:pPr eaLnBrk="1" hangingPunct="1"/>
            <a:r>
              <a:rPr lang="en-US" dirty="0">
                <a:latin typeface="Arial"/>
                <a:cs typeface="Arial"/>
              </a:rPr>
              <a:t>Music composition</a:t>
            </a:r>
          </a:p>
          <a:p>
            <a:pPr eaLnBrk="1" hangingPunct="1"/>
            <a:r>
              <a:rPr lang="en-US" dirty="0">
                <a:latin typeface="Arial"/>
                <a:cs typeface="Arial"/>
              </a:rPr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/>
                <a:cs typeface="Arial"/>
              </a:rPr>
              <a:t>Design fields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Architecture design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Graphic design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Fashion design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Game design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Chip design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Car design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Urban design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Product design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Interior design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…</a:t>
            </a:r>
          </a:p>
        </p:txBody>
      </p:sp>
      <p:sp>
        <p:nvSpPr>
          <p:cNvPr id="34819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Writing</a:t>
            </a:r>
          </a:p>
          <a:p>
            <a:pPr eaLnBrk="1" hangingPunct="1"/>
            <a:r>
              <a:rPr lang="en-US" dirty="0">
                <a:latin typeface="Arial"/>
                <a:cs typeface="Arial"/>
              </a:rPr>
              <a:t>Painting</a:t>
            </a:r>
          </a:p>
          <a:p>
            <a:pPr eaLnBrk="1" hangingPunct="1"/>
            <a:r>
              <a:rPr lang="en-US" dirty="0">
                <a:latin typeface="Arial"/>
                <a:cs typeface="Arial"/>
              </a:rPr>
              <a:t>Sculpting</a:t>
            </a:r>
          </a:p>
          <a:p>
            <a:pPr eaLnBrk="1" hangingPunct="1"/>
            <a:r>
              <a:rPr lang="en-US" dirty="0">
                <a:latin typeface="Arial"/>
                <a:cs typeface="Arial"/>
              </a:rPr>
              <a:t>Music composition</a:t>
            </a:r>
          </a:p>
          <a:p>
            <a:pPr eaLnBrk="1" hangingPunct="1"/>
            <a:r>
              <a:rPr lang="en-US" dirty="0">
                <a:latin typeface="Arial"/>
                <a:cs typeface="Arial"/>
              </a:rPr>
              <a:t>…</a:t>
            </a:r>
          </a:p>
          <a:p>
            <a:pPr eaLnBrk="1" hangingPunct="1"/>
            <a:endParaRPr lang="en-US" dirty="0">
              <a:latin typeface="Arial"/>
              <a:cs typeface="Arial"/>
            </a:endParaRPr>
          </a:p>
          <a:p>
            <a:pPr eaLnBrk="1" hangingPunct="1"/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Software design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/>
                <a:cs typeface="Arial"/>
              </a:rPr>
              <a:t>Design</a:t>
            </a:r>
          </a:p>
        </p:txBody>
      </p:sp>
      <p:sp>
        <p:nvSpPr>
          <p:cNvPr id="35842" name="Date Placeholder 5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1CFF43-23C6-1A40-B61A-ACB740E0D4FF}" type="datetime4">
              <a:rPr lang="en-US" sz="800">
                <a:latin typeface="Arial"/>
                <a:cs typeface="Arial"/>
              </a:rPr>
              <a:pPr eaLnBrk="1" hangingPunct="1"/>
              <a:t>January 4, 2015</a:t>
            </a:fld>
            <a:r>
              <a:rPr lang="en-US" sz="800">
                <a:latin typeface="Arial"/>
                <a:cs typeface="Arial"/>
              </a:rPr>
              <a:t> – </a:t>
            </a:r>
            <a:fld id="{9DB3140E-ED43-B642-AC01-ED22FE4F7688}" type="datetime11">
              <a:rPr lang="en-US" sz="800">
                <a:latin typeface="Arial"/>
                <a:cs typeface="Arial"/>
              </a:rPr>
              <a:pPr eaLnBrk="1" hangingPunct="1"/>
              <a:t>14:45:20</a:t>
            </a:fld>
            <a:endParaRPr lang="en-US" sz="800">
              <a:latin typeface="Arial"/>
              <a:cs typeface="Arial"/>
            </a:endParaRP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32102F-E032-0642-BE7E-52BF2FD5FB48}" type="slidenum">
              <a:rPr lang="en-US" sz="800">
                <a:latin typeface="Arial"/>
                <a:cs typeface="Arial"/>
              </a:rPr>
              <a:pPr eaLnBrk="1" hangingPunct="1"/>
              <a:t>18</a:t>
            </a:fld>
            <a:endParaRPr lang="en-US" sz="800">
              <a:latin typeface="Arial"/>
              <a:cs typeface="Arial"/>
            </a:endParaRPr>
          </a:p>
        </p:txBody>
      </p:sp>
      <p:pic>
        <p:nvPicPr>
          <p:cNvPr id="35844" name="Picture 7" descr="IMG_215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14800"/>
            <a:ext cx="3316288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8" descr="IMG_216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14800"/>
            <a:ext cx="3316288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IMG_214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3316288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MVI_2234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6" descr="IMG_208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MVI_2121.AVI">
            <a:hlinkClick r:id="" action="ppaction://media"/>
          </p:cNvPr>
          <p:cNvPicPr>
            <a:picLocks noRot="1"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219389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994842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84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Today’s Lecture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Logistics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Getting to know each other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Preview of 122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39DBB2-0C12-9C4A-97BB-65820FC3A68A}" type="slidenum">
              <a:rPr lang="en-US" sz="800">
                <a:latin typeface="Arial"/>
                <a:cs typeface="Arial"/>
              </a:rPr>
              <a:pPr eaLnBrk="1" hangingPunct="1"/>
              <a:t>2</a:t>
            </a:fld>
            <a:endParaRPr lang="en-US" sz="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62200"/>
            <a:ext cx="4267200" cy="2848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57400"/>
            <a:ext cx="4178300" cy="331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57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Designs to </a:t>
            </a:r>
            <a:r>
              <a:rPr lang="en-US" i="1" dirty="0" smtClean="0"/>
              <a:t>think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Designs to </a:t>
            </a:r>
            <a:r>
              <a:rPr lang="en-US" i="1" dirty="0" smtClean="0"/>
              <a:t>talk</a:t>
            </a:r>
          </a:p>
          <a:p>
            <a:endParaRPr lang="en-US" dirty="0"/>
          </a:p>
          <a:p>
            <a:r>
              <a:rPr lang="en-US" dirty="0" smtClean="0"/>
              <a:t>Designs to </a:t>
            </a:r>
            <a:r>
              <a:rPr lang="en-US" i="1" dirty="0" smtClean="0"/>
              <a:t>prescribe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47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Designs to </a:t>
            </a:r>
            <a:r>
              <a:rPr lang="en-US" i="1" dirty="0" smtClean="0"/>
              <a:t>think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Designs to </a:t>
            </a:r>
            <a:r>
              <a:rPr lang="en-US" i="1" dirty="0" smtClean="0"/>
              <a:t>talk</a:t>
            </a:r>
          </a:p>
          <a:p>
            <a:endParaRPr lang="en-US" dirty="0"/>
          </a:p>
          <a:p>
            <a:r>
              <a:rPr lang="en-US" dirty="0" smtClean="0"/>
              <a:t>Designs to </a:t>
            </a:r>
            <a:r>
              <a:rPr lang="en-US" i="1" dirty="0" smtClean="0"/>
              <a:t>prescribe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1000" y="5715000"/>
            <a:ext cx="8458200" cy="461665"/>
          </a:xfrm>
          <a:prstGeom prst="rect">
            <a:avLst/>
          </a:prstGeom>
          <a:noFill/>
          <a:ln w="3810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hlink"/>
                </a:solidFill>
              </a:rPr>
              <a:t>Software designs are developed </a:t>
            </a:r>
            <a:r>
              <a:rPr lang="en-US" sz="2400" b="1" i="1" dirty="0" smtClean="0">
                <a:solidFill>
                  <a:schemeClr val="hlink"/>
                </a:solidFill>
              </a:rPr>
              <a:t>iteratively</a:t>
            </a:r>
            <a:endParaRPr lang="en-US" sz="2400" i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7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913" y="2438400"/>
            <a:ext cx="5194300" cy="2438400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36870" idx="1"/>
            <a:endCxn id="36872" idx="3"/>
          </p:cNvCxnSpPr>
          <p:nvPr/>
        </p:nvCxnSpPr>
        <p:spPr>
          <a:xfrm flipH="1">
            <a:off x="2752725" y="2809875"/>
            <a:ext cx="827088" cy="847725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36873" idx="1"/>
            <a:endCxn id="36875" idx="3"/>
          </p:cNvCxnSpPr>
          <p:nvPr/>
        </p:nvCxnSpPr>
        <p:spPr>
          <a:xfrm flipH="1">
            <a:off x="2752725" y="3657600"/>
            <a:ext cx="827088" cy="847725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717550" y="2641600"/>
            <a:ext cx="2035175" cy="338138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designer</a:t>
            </a:r>
          </a:p>
        </p:txBody>
      </p:sp>
      <p:sp>
        <p:nvSpPr>
          <p:cNvPr id="36870" name="TextBox 7"/>
          <p:cNvSpPr txBox="1">
            <a:spLocks noChangeArrowheads="1"/>
          </p:cNvSpPr>
          <p:nvPr/>
        </p:nvSpPr>
        <p:spPr bwMode="auto">
          <a:xfrm>
            <a:off x="3579813" y="2641600"/>
            <a:ext cx="2035175" cy="338138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plan</a:t>
            </a:r>
          </a:p>
        </p:txBody>
      </p:sp>
      <p:cxnSp>
        <p:nvCxnSpPr>
          <p:cNvPr id="9" name="Straight Arrow Connector 8"/>
          <p:cNvCxnSpPr>
            <a:stCxn id="36869" idx="3"/>
            <a:endCxn id="36870" idx="1"/>
          </p:cNvCxnSpPr>
          <p:nvPr/>
        </p:nvCxnSpPr>
        <p:spPr>
          <a:xfrm>
            <a:off x="2752725" y="2809875"/>
            <a:ext cx="827088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2" name="TextBox 9"/>
          <p:cNvSpPr txBox="1">
            <a:spLocks noChangeArrowheads="1"/>
          </p:cNvSpPr>
          <p:nvPr/>
        </p:nvSpPr>
        <p:spPr bwMode="auto">
          <a:xfrm>
            <a:off x="717550" y="3487738"/>
            <a:ext cx="2035175" cy="339725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maker</a:t>
            </a:r>
          </a:p>
        </p:txBody>
      </p:sp>
      <p:sp>
        <p:nvSpPr>
          <p:cNvPr id="36873" name="TextBox 10"/>
          <p:cNvSpPr txBox="1">
            <a:spLocks noChangeArrowheads="1"/>
          </p:cNvSpPr>
          <p:nvPr/>
        </p:nvSpPr>
        <p:spPr bwMode="auto">
          <a:xfrm>
            <a:off x="3579813" y="3487738"/>
            <a:ext cx="2035175" cy="339725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change in the world</a:t>
            </a:r>
          </a:p>
        </p:txBody>
      </p:sp>
      <p:cxnSp>
        <p:nvCxnSpPr>
          <p:cNvPr id="12" name="Straight Arrow Connector 11"/>
          <p:cNvCxnSpPr>
            <a:stCxn id="36872" idx="3"/>
            <a:endCxn id="36873" idx="1"/>
          </p:cNvCxnSpPr>
          <p:nvPr/>
        </p:nvCxnSpPr>
        <p:spPr>
          <a:xfrm>
            <a:off x="2752725" y="3657600"/>
            <a:ext cx="827088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5" name="TextBox 12"/>
          <p:cNvSpPr txBox="1">
            <a:spLocks noChangeArrowheads="1"/>
          </p:cNvSpPr>
          <p:nvPr/>
        </p:nvSpPr>
        <p:spPr bwMode="auto">
          <a:xfrm>
            <a:off x="717550" y="4335463"/>
            <a:ext cx="2035175" cy="33813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audience</a:t>
            </a:r>
          </a:p>
        </p:txBody>
      </p:sp>
      <p:sp>
        <p:nvSpPr>
          <p:cNvPr id="36876" name="TextBox 13"/>
          <p:cNvSpPr txBox="1">
            <a:spLocks noChangeArrowheads="1"/>
          </p:cNvSpPr>
          <p:nvPr/>
        </p:nvSpPr>
        <p:spPr bwMode="auto">
          <a:xfrm>
            <a:off x="3579813" y="4335463"/>
            <a:ext cx="2035175" cy="33813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experiences</a:t>
            </a:r>
          </a:p>
        </p:txBody>
      </p:sp>
      <p:cxnSp>
        <p:nvCxnSpPr>
          <p:cNvPr id="15" name="Straight Arrow Connector 14"/>
          <p:cNvCxnSpPr>
            <a:stCxn id="36875" idx="3"/>
            <a:endCxn id="36876" idx="1"/>
          </p:cNvCxnSpPr>
          <p:nvPr/>
        </p:nvCxnSpPr>
        <p:spPr>
          <a:xfrm>
            <a:off x="2752725" y="4505325"/>
            <a:ext cx="827088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8" name="TextBox 15"/>
          <p:cNvSpPr txBox="1">
            <a:spLocks noChangeArrowheads="1"/>
          </p:cNvSpPr>
          <p:nvPr/>
        </p:nvSpPr>
        <p:spPr bwMode="auto">
          <a:xfrm>
            <a:off x="6611938" y="3487738"/>
            <a:ext cx="2035175" cy="339725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other stakeholders</a:t>
            </a:r>
          </a:p>
        </p:txBody>
      </p:sp>
      <p:cxnSp>
        <p:nvCxnSpPr>
          <p:cNvPr id="17" name="Straight Arrow Connector 16"/>
          <p:cNvCxnSpPr>
            <a:stCxn id="4" idx="3"/>
            <a:endCxn id="36878" idx="1"/>
          </p:cNvCxnSpPr>
          <p:nvPr/>
        </p:nvCxnSpPr>
        <p:spPr>
          <a:xfrm>
            <a:off x="5764213" y="3657600"/>
            <a:ext cx="847725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Design a luxury airplane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913" y="2438400"/>
            <a:ext cx="5194300" cy="2438400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37894" idx="1"/>
            <a:endCxn id="37896" idx="3"/>
          </p:cNvCxnSpPr>
          <p:nvPr/>
        </p:nvCxnSpPr>
        <p:spPr>
          <a:xfrm flipH="1">
            <a:off x="2752725" y="2809875"/>
            <a:ext cx="827088" cy="847725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37897" idx="1"/>
            <a:endCxn id="37899" idx="3"/>
          </p:cNvCxnSpPr>
          <p:nvPr/>
        </p:nvCxnSpPr>
        <p:spPr>
          <a:xfrm flipH="1">
            <a:off x="2752725" y="3657600"/>
            <a:ext cx="827088" cy="847725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717550" y="2641600"/>
            <a:ext cx="2035175" cy="338138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designer</a:t>
            </a:r>
          </a:p>
        </p:txBody>
      </p:sp>
      <p:sp>
        <p:nvSpPr>
          <p:cNvPr id="37894" name="TextBox 7"/>
          <p:cNvSpPr txBox="1">
            <a:spLocks noChangeArrowheads="1"/>
          </p:cNvSpPr>
          <p:nvPr/>
        </p:nvSpPr>
        <p:spPr bwMode="auto">
          <a:xfrm>
            <a:off x="3579813" y="2641600"/>
            <a:ext cx="2035175" cy="338138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plan</a:t>
            </a:r>
          </a:p>
        </p:txBody>
      </p:sp>
      <p:cxnSp>
        <p:nvCxnSpPr>
          <p:cNvPr id="9" name="Straight Arrow Connector 8"/>
          <p:cNvCxnSpPr>
            <a:stCxn id="37893" idx="3"/>
            <a:endCxn id="37894" idx="1"/>
          </p:cNvCxnSpPr>
          <p:nvPr/>
        </p:nvCxnSpPr>
        <p:spPr>
          <a:xfrm>
            <a:off x="2752725" y="2809875"/>
            <a:ext cx="827088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6" name="TextBox 9"/>
          <p:cNvSpPr txBox="1">
            <a:spLocks noChangeArrowheads="1"/>
          </p:cNvSpPr>
          <p:nvPr/>
        </p:nvSpPr>
        <p:spPr bwMode="auto">
          <a:xfrm>
            <a:off x="717550" y="3487738"/>
            <a:ext cx="2035175" cy="339725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maker</a:t>
            </a:r>
          </a:p>
        </p:txBody>
      </p:sp>
      <p:sp>
        <p:nvSpPr>
          <p:cNvPr id="37897" name="TextBox 10"/>
          <p:cNvSpPr txBox="1">
            <a:spLocks noChangeArrowheads="1"/>
          </p:cNvSpPr>
          <p:nvPr/>
        </p:nvSpPr>
        <p:spPr bwMode="auto">
          <a:xfrm>
            <a:off x="3579813" y="3487738"/>
            <a:ext cx="2035175" cy="339725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change in the world</a:t>
            </a:r>
          </a:p>
        </p:txBody>
      </p:sp>
      <p:cxnSp>
        <p:nvCxnSpPr>
          <p:cNvPr id="12" name="Straight Arrow Connector 11"/>
          <p:cNvCxnSpPr>
            <a:stCxn id="37896" idx="3"/>
            <a:endCxn id="37897" idx="1"/>
          </p:cNvCxnSpPr>
          <p:nvPr/>
        </p:nvCxnSpPr>
        <p:spPr>
          <a:xfrm>
            <a:off x="2752725" y="3657600"/>
            <a:ext cx="827088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9" name="TextBox 12"/>
          <p:cNvSpPr txBox="1">
            <a:spLocks noChangeArrowheads="1"/>
          </p:cNvSpPr>
          <p:nvPr/>
        </p:nvSpPr>
        <p:spPr bwMode="auto">
          <a:xfrm>
            <a:off x="717550" y="4335463"/>
            <a:ext cx="2035175" cy="33813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audience</a:t>
            </a:r>
          </a:p>
        </p:txBody>
      </p:sp>
      <p:sp>
        <p:nvSpPr>
          <p:cNvPr id="37900" name="TextBox 13"/>
          <p:cNvSpPr txBox="1">
            <a:spLocks noChangeArrowheads="1"/>
          </p:cNvSpPr>
          <p:nvPr/>
        </p:nvSpPr>
        <p:spPr bwMode="auto">
          <a:xfrm>
            <a:off x="3579813" y="4335463"/>
            <a:ext cx="2035175" cy="33813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experiences</a:t>
            </a:r>
          </a:p>
        </p:txBody>
      </p:sp>
      <p:cxnSp>
        <p:nvCxnSpPr>
          <p:cNvPr id="15" name="Straight Arrow Connector 14"/>
          <p:cNvCxnSpPr>
            <a:stCxn id="37899" idx="3"/>
            <a:endCxn id="37900" idx="1"/>
          </p:cNvCxnSpPr>
          <p:nvPr/>
        </p:nvCxnSpPr>
        <p:spPr>
          <a:xfrm>
            <a:off x="2752725" y="4505325"/>
            <a:ext cx="827088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2" name="TextBox 15"/>
          <p:cNvSpPr txBox="1">
            <a:spLocks noChangeArrowheads="1"/>
          </p:cNvSpPr>
          <p:nvPr/>
        </p:nvSpPr>
        <p:spPr bwMode="auto">
          <a:xfrm>
            <a:off x="6611938" y="3487738"/>
            <a:ext cx="2035175" cy="339725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other stakeholders</a:t>
            </a:r>
          </a:p>
        </p:txBody>
      </p:sp>
      <p:cxnSp>
        <p:nvCxnSpPr>
          <p:cNvPr id="17" name="Straight Arrow Connector 16"/>
          <p:cNvCxnSpPr>
            <a:stCxn id="4" idx="3"/>
            <a:endCxn id="37902" idx="1"/>
          </p:cNvCxnSpPr>
          <p:nvPr/>
        </p:nvCxnSpPr>
        <p:spPr>
          <a:xfrm>
            <a:off x="5764213" y="3657600"/>
            <a:ext cx="847725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Design a library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913" y="2438400"/>
            <a:ext cx="5194300" cy="2438400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38918" idx="1"/>
            <a:endCxn id="38920" idx="3"/>
          </p:cNvCxnSpPr>
          <p:nvPr/>
        </p:nvCxnSpPr>
        <p:spPr>
          <a:xfrm flipH="1">
            <a:off x="2752725" y="2809875"/>
            <a:ext cx="827088" cy="847725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38921" idx="1"/>
            <a:endCxn id="38923" idx="3"/>
          </p:cNvCxnSpPr>
          <p:nvPr/>
        </p:nvCxnSpPr>
        <p:spPr>
          <a:xfrm flipH="1">
            <a:off x="2752725" y="3657600"/>
            <a:ext cx="827088" cy="847725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717550" y="2641600"/>
            <a:ext cx="2035175" cy="338138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designer</a:t>
            </a:r>
          </a:p>
        </p:txBody>
      </p:sp>
      <p:sp>
        <p:nvSpPr>
          <p:cNvPr id="38918" name="TextBox 7"/>
          <p:cNvSpPr txBox="1">
            <a:spLocks noChangeArrowheads="1"/>
          </p:cNvSpPr>
          <p:nvPr/>
        </p:nvSpPr>
        <p:spPr bwMode="auto">
          <a:xfrm>
            <a:off x="3579813" y="2641600"/>
            <a:ext cx="2035175" cy="338138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plan</a:t>
            </a:r>
          </a:p>
        </p:txBody>
      </p:sp>
      <p:cxnSp>
        <p:nvCxnSpPr>
          <p:cNvPr id="9" name="Straight Arrow Connector 8"/>
          <p:cNvCxnSpPr>
            <a:stCxn id="38917" idx="3"/>
            <a:endCxn id="38918" idx="1"/>
          </p:cNvCxnSpPr>
          <p:nvPr/>
        </p:nvCxnSpPr>
        <p:spPr>
          <a:xfrm>
            <a:off x="2752725" y="2809875"/>
            <a:ext cx="827088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0" name="TextBox 9"/>
          <p:cNvSpPr txBox="1">
            <a:spLocks noChangeArrowheads="1"/>
          </p:cNvSpPr>
          <p:nvPr/>
        </p:nvSpPr>
        <p:spPr bwMode="auto">
          <a:xfrm>
            <a:off x="717550" y="3487738"/>
            <a:ext cx="2035175" cy="339725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maker</a:t>
            </a:r>
          </a:p>
        </p:txBody>
      </p:sp>
      <p:sp>
        <p:nvSpPr>
          <p:cNvPr id="38921" name="TextBox 10"/>
          <p:cNvSpPr txBox="1">
            <a:spLocks noChangeArrowheads="1"/>
          </p:cNvSpPr>
          <p:nvPr/>
        </p:nvSpPr>
        <p:spPr bwMode="auto">
          <a:xfrm>
            <a:off x="3579813" y="3487738"/>
            <a:ext cx="2035175" cy="339725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change in the world</a:t>
            </a:r>
          </a:p>
        </p:txBody>
      </p:sp>
      <p:cxnSp>
        <p:nvCxnSpPr>
          <p:cNvPr id="12" name="Straight Arrow Connector 11"/>
          <p:cNvCxnSpPr>
            <a:stCxn id="38920" idx="3"/>
            <a:endCxn id="38921" idx="1"/>
          </p:cNvCxnSpPr>
          <p:nvPr/>
        </p:nvCxnSpPr>
        <p:spPr>
          <a:xfrm>
            <a:off x="2752725" y="3657600"/>
            <a:ext cx="827088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3" name="TextBox 12"/>
          <p:cNvSpPr txBox="1">
            <a:spLocks noChangeArrowheads="1"/>
          </p:cNvSpPr>
          <p:nvPr/>
        </p:nvSpPr>
        <p:spPr bwMode="auto">
          <a:xfrm>
            <a:off x="717550" y="4335463"/>
            <a:ext cx="2035175" cy="33813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audience</a:t>
            </a:r>
          </a:p>
        </p:txBody>
      </p:sp>
      <p:sp>
        <p:nvSpPr>
          <p:cNvPr id="38924" name="TextBox 13"/>
          <p:cNvSpPr txBox="1">
            <a:spLocks noChangeArrowheads="1"/>
          </p:cNvSpPr>
          <p:nvPr/>
        </p:nvSpPr>
        <p:spPr bwMode="auto">
          <a:xfrm>
            <a:off x="3579813" y="4335463"/>
            <a:ext cx="2035175" cy="33813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experiences</a:t>
            </a:r>
          </a:p>
        </p:txBody>
      </p:sp>
      <p:cxnSp>
        <p:nvCxnSpPr>
          <p:cNvPr id="15" name="Straight Arrow Connector 14"/>
          <p:cNvCxnSpPr>
            <a:stCxn id="38923" idx="3"/>
            <a:endCxn id="38924" idx="1"/>
          </p:cNvCxnSpPr>
          <p:nvPr/>
        </p:nvCxnSpPr>
        <p:spPr>
          <a:xfrm>
            <a:off x="2752725" y="4505325"/>
            <a:ext cx="827088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6" name="TextBox 15"/>
          <p:cNvSpPr txBox="1">
            <a:spLocks noChangeArrowheads="1"/>
          </p:cNvSpPr>
          <p:nvPr/>
        </p:nvSpPr>
        <p:spPr bwMode="auto">
          <a:xfrm>
            <a:off x="6611938" y="3487738"/>
            <a:ext cx="2035175" cy="339725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other stakeholders</a:t>
            </a:r>
          </a:p>
        </p:txBody>
      </p:sp>
      <p:cxnSp>
        <p:nvCxnSpPr>
          <p:cNvPr id="17" name="Straight Arrow Connector 16"/>
          <p:cNvCxnSpPr>
            <a:stCxn id="4" idx="3"/>
            <a:endCxn id="38926" idx="1"/>
          </p:cNvCxnSpPr>
          <p:nvPr/>
        </p:nvCxnSpPr>
        <p:spPr>
          <a:xfrm>
            <a:off x="5764213" y="3657600"/>
            <a:ext cx="847725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/>
                <a:cs typeface="Arial"/>
              </a:rPr>
              <a:t>Software 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913" y="2438400"/>
            <a:ext cx="5194300" cy="2438400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39942" idx="1"/>
            <a:endCxn id="39944" idx="3"/>
          </p:cNvCxnSpPr>
          <p:nvPr/>
        </p:nvCxnSpPr>
        <p:spPr>
          <a:xfrm flipH="1">
            <a:off x="2752725" y="2809875"/>
            <a:ext cx="827088" cy="847725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39945" idx="1"/>
            <a:endCxn id="39947" idx="3"/>
          </p:cNvCxnSpPr>
          <p:nvPr/>
        </p:nvCxnSpPr>
        <p:spPr>
          <a:xfrm flipH="1">
            <a:off x="2752725" y="3657600"/>
            <a:ext cx="827088" cy="847725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TextBox 6"/>
          <p:cNvSpPr txBox="1">
            <a:spLocks noChangeArrowheads="1"/>
          </p:cNvSpPr>
          <p:nvPr/>
        </p:nvSpPr>
        <p:spPr bwMode="auto">
          <a:xfrm>
            <a:off x="717550" y="2641600"/>
            <a:ext cx="2035175" cy="338138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software designer</a:t>
            </a:r>
          </a:p>
        </p:txBody>
      </p:sp>
      <p:sp>
        <p:nvSpPr>
          <p:cNvPr id="39942" name="TextBox 7"/>
          <p:cNvSpPr txBox="1">
            <a:spLocks noChangeArrowheads="1"/>
          </p:cNvSpPr>
          <p:nvPr/>
        </p:nvSpPr>
        <p:spPr bwMode="auto">
          <a:xfrm>
            <a:off x="3579813" y="2641600"/>
            <a:ext cx="2035175" cy="338138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source artifacts</a:t>
            </a:r>
          </a:p>
        </p:txBody>
      </p:sp>
      <p:cxnSp>
        <p:nvCxnSpPr>
          <p:cNvPr id="9" name="Straight Arrow Connector 8"/>
          <p:cNvCxnSpPr>
            <a:stCxn id="39941" idx="3"/>
            <a:endCxn id="39942" idx="1"/>
          </p:cNvCxnSpPr>
          <p:nvPr/>
        </p:nvCxnSpPr>
        <p:spPr>
          <a:xfrm>
            <a:off x="2752725" y="2809875"/>
            <a:ext cx="827088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4" name="TextBox 9"/>
          <p:cNvSpPr txBox="1">
            <a:spLocks noChangeArrowheads="1"/>
          </p:cNvSpPr>
          <p:nvPr/>
        </p:nvSpPr>
        <p:spPr bwMode="auto">
          <a:xfrm>
            <a:off x="717550" y="3487738"/>
            <a:ext cx="2035175" cy="339725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compiler</a:t>
            </a:r>
          </a:p>
        </p:txBody>
      </p:sp>
      <p:sp>
        <p:nvSpPr>
          <p:cNvPr id="39945" name="TextBox 10"/>
          <p:cNvSpPr txBox="1">
            <a:spLocks noChangeArrowheads="1"/>
          </p:cNvSpPr>
          <p:nvPr/>
        </p:nvSpPr>
        <p:spPr bwMode="auto">
          <a:xfrm>
            <a:off x="3579813" y="3487738"/>
            <a:ext cx="2035175" cy="339725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runnable program</a:t>
            </a:r>
          </a:p>
        </p:txBody>
      </p:sp>
      <p:cxnSp>
        <p:nvCxnSpPr>
          <p:cNvPr id="12" name="Straight Arrow Connector 11"/>
          <p:cNvCxnSpPr>
            <a:stCxn id="39944" idx="3"/>
            <a:endCxn id="39945" idx="1"/>
          </p:cNvCxnSpPr>
          <p:nvPr/>
        </p:nvCxnSpPr>
        <p:spPr>
          <a:xfrm>
            <a:off x="2752725" y="3657600"/>
            <a:ext cx="827088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7" name="TextBox 12"/>
          <p:cNvSpPr txBox="1">
            <a:spLocks noChangeArrowheads="1"/>
          </p:cNvSpPr>
          <p:nvPr/>
        </p:nvSpPr>
        <p:spPr bwMode="auto">
          <a:xfrm>
            <a:off x="717550" y="4335463"/>
            <a:ext cx="2035175" cy="33813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users</a:t>
            </a:r>
          </a:p>
        </p:txBody>
      </p:sp>
      <p:sp>
        <p:nvSpPr>
          <p:cNvPr id="39948" name="TextBox 13"/>
          <p:cNvSpPr txBox="1">
            <a:spLocks noChangeArrowheads="1"/>
          </p:cNvSpPr>
          <p:nvPr/>
        </p:nvSpPr>
        <p:spPr bwMode="auto">
          <a:xfrm>
            <a:off x="3579813" y="4335463"/>
            <a:ext cx="2035175" cy="33813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experiences</a:t>
            </a:r>
          </a:p>
        </p:txBody>
      </p:sp>
      <p:cxnSp>
        <p:nvCxnSpPr>
          <p:cNvPr id="15" name="Straight Arrow Connector 14"/>
          <p:cNvCxnSpPr>
            <a:stCxn id="39947" idx="3"/>
            <a:endCxn id="39948" idx="1"/>
          </p:cNvCxnSpPr>
          <p:nvPr/>
        </p:nvCxnSpPr>
        <p:spPr>
          <a:xfrm>
            <a:off x="2752725" y="4505325"/>
            <a:ext cx="827088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0" name="TextBox 15"/>
          <p:cNvSpPr txBox="1">
            <a:spLocks noChangeArrowheads="1"/>
          </p:cNvSpPr>
          <p:nvPr/>
        </p:nvSpPr>
        <p:spPr bwMode="auto">
          <a:xfrm>
            <a:off x="6611938" y="3487738"/>
            <a:ext cx="2035175" cy="339725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other stakeholders</a:t>
            </a:r>
          </a:p>
        </p:txBody>
      </p:sp>
      <p:cxnSp>
        <p:nvCxnSpPr>
          <p:cNvPr id="17" name="Straight Arrow Connector 16"/>
          <p:cNvCxnSpPr>
            <a:stCxn id="4" idx="3"/>
            <a:endCxn id="39950" idx="1"/>
          </p:cNvCxnSpPr>
          <p:nvPr/>
        </p:nvCxnSpPr>
        <p:spPr>
          <a:xfrm>
            <a:off x="5764213" y="3657600"/>
            <a:ext cx="847725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Design Goals/Activities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Making system-wide decisions</a:t>
            </a:r>
          </a:p>
          <a:p>
            <a:pPr lvl="1"/>
            <a:r>
              <a:rPr lang="en-US" dirty="0" smtClean="0"/>
              <a:t>Architecture, languages, libraries, platforms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Iteratively:</a:t>
            </a:r>
          </a:p>
          <a:p>
            <a:pPr lvl="1"/>
            <a:r>
              <a:rPr lang="en-US" dirty="0" smtClean="0"/>
              <a:t>Studying and understanding the problem</a:t>
            </a:r>
          </a:p>
          <a:p>
            <a:pPr lvl="1"/>
            <a:r>
              <a:rPr lang="en-US" dirty="0" smtClean="0"/>
              <a:t>Identifying possible solutions</a:t>
            </a:r>
          </a:p>
          <a:p>
            <a:pPr lvl="1"/>
            <a:r>
              <a:rPr lang="en-US" dirty="0" smtClean="0"/>
              <a:t>Describing each abstraction used in the solution</a:t>
            </a:r>
          </a:p>
          <a:p>
            <a:pPr lvl="2"/>
            <a:r>
              <a:rPr lang="en-US" dirty="0" smtClean="0"/>
              <a:t>Modularizing the task so that multiple people can work on it</a:t>
            </a:r>
          </a:p>
          <a:p>
            <a:pPr lvl="2"/>
            <a:r>
              <a:rPr lang="en-US" dirty="0" smtClean="0"/>
              <a:t>Defining modules and their interfaces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016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/>
                <a:cs typeface="Arial"/>
              </a:rPr>
              <a:t>Positioning Software Design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900112" y="1752600"/>
            <a:ext cx="7345363" cy="45720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Waterfall: once, in between requirements and implementation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“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design is a phase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”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Incremental: repeatedly, in between requirements and implementation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“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design is a phase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”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Prototyping: once, in between prototyping/requirements and implementation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“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design is a phase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”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Spiral: intermittently, when the risks being faced demand it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“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design is a phase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”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XP: all the time, when coding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“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design is in the code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”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Feasibility and desirability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913" y="2438400"/>
            <a:ext cx="5194300" cy="2438400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41990" idx="1"/>
            <a:endCxn id="41992" idx="3"/>
          </p:cNvCxnSpPr>
          <p:nvPr/>
        </p:nvCxnSpPr>
        <p:spPr>
          <a:xfrm flipH="1">
            <a:off x="2752725" y="2809875"/>
            <a:ext cx="827088" cy="847725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42001" idx="1"/>
            <a:endCxn id="41994" idx="3"/>
          </p:cNvCxnSpPr>
          <p:nvPr/>
        </p:nvCxnSpPr>
        <p:spPr>
          <a:xfrm flipH="1">
            <a:off x="2752725" y="3657600"/>
            <a:ext cx="827088" cy="847725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9" name="TextBox 6"/>
          <p:cNvSpPr txBox="1">
            <a:spLocks noChangeArrowheads="1"/>
          </p:cNvSpPr>
          <p:nvPr/>
        </p:nvSpPr>
        <p:spPr bwMode="auto">
          <a:xfrm>
            <a:off x="717550" y="2641600"/>
            <a:ext cx="2035175" cy="338138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designer</a:t>
            </a:r>
          </a:p>
        </p:txBody>
      </p:sp>
      <p:sp>
        <p:nvSpPr>
          <p:cNvPr id="41990" name="TextBox 7"/>
          <p:cNvSpPr txBox="1">
            <a:spLocks noChangeArrowheads="1"/>
          </p:cNvSpPr>
          <p:nvPr/>
        </p:nvSpPr>
        <p:spPr bwMode="auto">
          <a:xfrm>
            <a:off x="3579813" y="2641600"/>
            <a:ext cx="2035175" cy="338138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plan</a:t>
            </a:r>
          </a:p>
        </p:txBody>
      </p:sp>
      <p:cxnSp>
        <p:nvCxnSpPr>
          <p:cNvPr id="9" name="Straight Arrow Connector 8"/>
          <p:cNvCxnSpPr>
            <a:stCxn id="41989" idx="3"/>
            <a:endCxn id="41990" idx="1"/>
          </p:cNvCxnSpPr>
          <p:nvPr/>
        </p:nvCxnSpPr>
        <p:spPr>
          <a:xfrm>
            <a:off x="2752725" y="2809875"/>
            <a:ext cx="827088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2" name="TextBox 9"/>
          <p:cNvSpPr txBox="1">
            <a:spLocks noChangeArrowheads="1"/>
          </p:cNvSpPr>
          <p:nvPr/>
        </p:nvSpPr>
        <p:spPr bwMode="auto">
          <a:xfrm>
            <a:off x="717550" y="3487738"/>
            <a:ext cx="2035175" cy="339725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maker</a:t>
            </a:r>
          </a:p>
        </p:txBody>
      </p:sp>
      <p:cxnSp>
        <p:nvCxnSpPr>
          <p:cNvPr id="12" name="Straight Arrow Connector 11"/>
          <p:cNvCxnSpPr>
            <a:stCxn id="41992" idx="3"/>
            <a:endCxn id="42001" idx="1"/>
          </p:cNvCxnSpPr>
          <p:nvPr/>
        </p:nvCxnSpPr>
        <p:spPr>
          <a:xfrm>
            <a:off x="2752725" y="3657600"/>
            <a:ext cx="827088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4" name="TextBox 12"/>
          <p:cNvSpPr txBox="1">
            <a:spLocks noChangeArrowheads="1"/>
          </p:cNvSpPr>
          <p:nvPr/>
        </p:nvSpPr>
        <p:spPr bwMode="auto">
          <a:xfrm>
            <a:off x="717550" y="4335463"/>
            <a:ext cx="2035175" cy="33813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audience</a:t>
            </a:r>
          </a:p>
        </p:txBody>
      </p:sp>
      <p:sp>
        <p:nvSpPr>
          <p:cNvPr id="41995" name="TextBox 13"/>
          <p:cNvSpPr txBox="1">
            <a:spLocks noChangeArrowheads="1"/>
          </p:cNvSpPr>
          <p:nvPr/>
        </p:nvSpPr>
        <p:spPr bwMode="auto">
          <a:xfrm>
            <a:off x="3579813" y="4335463"/>
            <a:ext cx="2035175" cy="33813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experiences</a:t>
            </a:r>
          </a:p>
        </p:txBody>
      </p:sp>
      <p:cxnSp>
        <p:nvCxnSpPr>
          <p:cNvPr id="15" name="Straight Arrow Connector 14"/>
          <p:cNvCxnSpPr>
            <a:stCxn id="41994" idx="3"/>
            <a:endCxn id="41995" idx="1"/>
          </p:cNvCxnSpPr>
          <p:nvPr/>
        </p:nvCxnSpPr>
        <p:spPr>
          <a:xfrm>
            <a:off x="2752725" y="4505325"/>
            <a:ext cx="827088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7" name="TextBox 15"/>
          <p:cNvSpPr txBox="1">
            <a:spLocks noChangeArrowheads="1"/>
          </p:cNvSpPr>
          <p:nvPr/>
        </p:nvSpPr>
        <p:spPr bwMode="auto">
          <a:xfrm>
            <a:off x="6611938" y="3487738"/>
            <a:ext cx="2035175" cy="339725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other stakeholders</a:t>
            </a:r>
          </a:p>
        </p:txBody>
      </p:sp>
      <p:cxnSp>
        <p:nvCxnSpPr>
          <p:cNvPr id="17" name="Straight Arrow Connector 16"/>
          <p:cNvCxnSpPr>
            <a:stCxn id="4" idx="3"/>
            <a:endCxn id="41997" idx="1"/>
          </p:cNvCxnSpPr>
          <p:nvPr/>
        </p:nvCxnSpPr>
        <p:spPr>
          <a:xfrm>
            <a:off x="5764213" y="3657600"/>
            <a:ext cx="847725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2001" idx="0"/>
            <a:endCxn id="3" idx="1"/>
          </p:cNvCxnSpPr>
          <p:nvPr/>
        </p:nvCxnSpPr>
        <p:spPr>
          <a:xfrm flipV="1">
            <a:off x="4597400" y="2471738"/>
            <a:ext cx="2614613" cy="101600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loud 2"/>
          <p:cNvSpPr/>
          <p:nvPr/>
        </p:nvSpPr>
        <p:spPr>
          <a:xfrm>
            <a:off x="5943600" y="1177925"/>
            <a:ext cx="2538413" cy="1295400"/>
          </a:xfrm>
          <a:prstGeom prst="cloud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F32200"/>
                </a:solidFill>
              </a:rPr>
              <a:t>feasibility</a:t>
            </a:r>
          </a:p>
        </p:txBody>
      </p:sp>
      <p:sp>
        <p:nvSpPr>
          <p:cNvPr id="42001" name="TextBox 10"/>
          <p:cNvSpPr txBox="1">
            <a:spLocks noChangeArrowheads="1"/>
          </p:cNvSpPr>
          <p:nvPr/>
        </p:nvSpPr>
        <p:spPr bwMode="auto">
          <a:xfrm>
            <a:off x="3579813" y="3487738"/>
            <a:ext cx="2035175" cy="339725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change in the world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/>
                <a:cs typeface="Arial"/>
              </a:rPr>
              <a:t>Today’s Lecture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Logistics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Getting to know each other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Preview of 122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39DBB2-0C12-9C4A-97BB-65820FC3A68A}" type="slidenum">
              <a:rPr lang="en-US" sz="800">
                <a:latin typeface="Arial"/>
                <a:cs typeface="Arial"/>
              </a:rPr>
              <a:pPr eaLnBrk="1" hangingPunct="1"/>
              <a:t>3</a:t>
            </a:fld>
            <a:endParaRPr lang="en-US" sz="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628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>
            <a:stCxn id="43022" idx="2"/>
            <a:endCxn id="3" idx="3"/>
          </p:cNvCxnSpPr>
          <p:nvPr/>
        </p:nvCxnSpPr>
        <p:spPr>
          <a:xfrm flipH="1">
            <a:off x="7212013" y="3827463"/>
            <a:ext cx="417512" cy="127635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Feasibility and desirability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913" y="2438400"/>
            <a:ext cx="5194300" cy="2438400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43015" idx="1"/>
            <a:endCxn id="43017" idx="3"/>
          </p:cNvCxnSpPr>
          <p:nvPr/>
        </p:nvCxnSpPr>
        <p:spPr>
          <a:xfrm flipH="1">
            <a:off x="2752725" y="2809875"/>
            <a:ext cx="827088" cy="847725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43019" idx="1"/>
            <a:endCxn id="43020" idx="3"/>
          </p:cNvCxnSpPr>
          <p:nvPr/>
        </p:nvCxnSpPr>
        <p:spPr>
          <a:xfrm flipH="1">
            <a:off x="2752725" y="3657600"/>
            <a:ext cx="827088" cy="847725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4" name="TextBox 6"/>
          <p:cNvSpPr txBox="1">
            <a:spLocks noChangeArrowheads="1"/>
          </p:cNvSpPr>
          <p:nvPr/>
        </p:nvSpPr>
        <p:spPr bwMode="auto">
          <a:xfrm>
            <a:off x="717550" y="2641600"/>
            <a:ext cx="2035175" cy="338138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designer</a:t>
            </a:r>
          </a:p>
        </p:txBody>
      </p:sp>
      <p:sp>
        <p:nvSpPr>
          <p:cNvPr id="43015" name="TextBox 7"/>
          <p:cNvSpPr txBox="1">
            <a:spLocks noChangeArrowheads="1"/>
          </p:cNvSpPr>
          <p:nvPr/>
        </p:nvSpPr>
        <p:spPr bwMode="auto">
          <a:xfrm>
            <a:off x="3579813" y="2641600"/>
            <a:ext cx="2035175" cy="338138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plan</a:t>
            </a:r>
          </a:p>
        </p:txBody>
      </p:sp>
      <p:cxnSp>
        <p:nvCxnSpPr>
          <p:cNvPr id="9" name="Straight Arrow Connector 8"/>
          <p:cNvCxnSpPr>
            <a:stCxn id="43014" idx="3"/>
            <a:endCxn id="43015" idx="1"/>
          </p:cNvCxnSpPr>
          <p:nvPr/>
        </p:nvCxnSpPr>
        <p:spPr>
          <a:xfrm>
            <a:off x="2752725" y="2809875"/>
            <a:ext cx="827088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7" name="TextBox 9"/>
          <p:cNvSpPr txBox="1">
            <a:spLocks noChangeArrowheads="1"/>
          </p:cNvSpPr>
          <p:nvPr/>
        </p:nvSpPr>
        <p:spPr bwMode="auto">
          <a:xfrm>
            <a:off x="717550" y="3487738"/>
            <a:ext cx="2035175" cy="339725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maker</a:t>
            </a:r>
          </a:p>
        </p:txBody>
      </p:sp>
      <p:cxnSp>
        <p:nvCxnSpPr>
          <p:cNvPr id="12" name="Straight Arrow Connector 11"/>
          <p:cNvCxnSpPr>
            <a:stCxn id="43017" idx="3"/>
            <a:endCxn id="43019" idx="1"/>
          </p:cNvCxnSpPr>
          <p:nvPr/>
        </p:nvCxnSpPr>
        <p:spPr>
          <a:xfrm>
            <a:off x="2752725" y="3657600"/>
            <a:ext cx="827088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9" name="TextBox 10"/>
          <p:cNvSpPr txBox="1">
            <a:spLocks noChangeArrowheads="1"/>
          </p:cNvSpPr>
          <p:nvPr/>
        </p:nvSpPr>
        <p:spPr bwMode="auto">
          <a:xfrm>
            <a:off x="3579813" y="3487738"/>
            <a:ext cx="2035175" cy="339725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change in the world</a:t>
            </a:r>
          </a:p>
        </p:txBody>
      </p:sp>
      <p:sp>
        <p:nvSpPr>
          <p:cNvPr id="43020" name="TextBox 12"/>
          <p:cNvSpPr txBox="1">
            <a:spLocks noChangeArrowheads="1"/>
          </p:cNvSpPr>
          <p:nvPr/>
        </p:nvSpPr>
        <p:spPr bwMode="auto">
          <a:xfrm>
            <a:off x="717550" y="4335463"/>
            <a:ext cx="2035175" cy="33813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audience</a:t>
            </a:r>
          </a:p>
        </p:txBody>
      </p:sp>
      <p:cxnSp>
        <p:nvCxnSpPr>
          <p:cNvPr id="15" name="Straight Arrow Connector 14"/>
          <p:cNvCxnSpPr>
            <a:stCxn id="43020" idx="3"/>
            <a:endCxn id="43026" idx="1"/>
          </p:cNvCxnSpPr>
          <p:nvPr/>
        </p:nvCxnSpPr>
        <p:spPr>
          <a:xfrm>
            <a:off x="2752725" y="4505325"/>
            <a:ext cx="827088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2" name="TextBox 15"/>
          <p:cNvSpPr txBox="1">
            <a:spLocks noChangeArrowheads="1"/>
          </p:cNvSpPr>
          <p:nvPr/>
        </p:nvSpPr>
        <p:spPr bwMode="auto">
          <a:xfrm>
            <a:off x="6611938" y="3487738"/>
            <a:ext cx="2035175" cy="339725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other stakeholders</a:t>
            </a:r>
          </a:p>
        </p:txBody>
      </p:sp>
      <p:cxnSp>
        <p:nvCxnSpPr>
          <p:cNvPr id="17" name="Straight Arrow Connector 16"/>
          <p:cNvCxnSpPr>
            <a:stCxn id="4" idx="3"/>
            <a:endCxn id="43022" idx="1"/>
          </p:cNvCxnSpPr>
          <p:nvPr/>
        </p:nvCxnSpPr>
        <p:spPr>
          <a:xfrm>
            <a:off x="5764213" y="3657600"/>
            <a:ext cx="847725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3026" idx="2"/>
            <a:endCxn id="3" idx="2"/>
          </p:cNvCxnSpPr>
          <p:nvPr/>
        </p:nvCxnSpPr>
        <p:spPr>
          <a:xfrm>
            <a:off x="4597400" y="4673600"/>
            <a:ext cx="1354138" cy="100330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loud 2"/>
          <p:cNvSpPr/>
          <p:nvPr/>
        </p:nvSpPr>
        <p:spPr>
          <a:xfrm>
            <a:off x="5943600" y="5029200"/>
            <a:ext cx="2538413" cy="1295400"/>
          </a:xfrm>
          <a:prstGeom prst="cloud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rgbClr val="F32200"/>
                </a:solidFill>
              </a:rPr>
              <a:t>desirability</a:t>
            </a:r>
          </a:p>
        </p:txBody>
      </p:sp>
      <p:sp>
        <p:nvSpPr>
          <p:cNvPr id="43026" name="TextBox 13"/>
          <p:cNvSpPr txBox="1">
            <a:spLocks noChangeArrowheads="1"/>
          </p:cNvSpPr>
          <p:nvPr/>
        </p:nvSpPr>
        <p:spPr bwMode="auto">
          <a:xfrm>
            <a:off x="3579813" y="4335463"/>
            <a:ext cx="2035175" cy="33813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experiences</a:t>
            </a:r>
          </a:p>
        </p:txBody>
      </p:sp>
      <p:cxnSp>
        <p:nvCxnSpPr>
          <p:cNvPr id="20" name="Straight Connector 19"/>
          <p:cNvCxnSpPr>
            <a:endCxn id="22" idx="1"/>
          </p:cNvCxnSpPr>
          <p:nvPr/>
        </p:nvCxnSpPr>
        <p:spPr>
          <a:xfrm flipV="1">
            <a:off x="4597400" y="2471738"/>
            <a:ext cx="2614613" cy="101600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loud 21"/>
          <p:cNvSpPr/>
          <p:nvPr/>
        </p:nvSpPr>
        <p:spPr>
          <a:xfrm>
            <a:off x="5943600" y="1177925"/>
            <a:ext cx="2538413" cy="1295400"/>
          </a:xfrm>
          <a:prstGeom prst="cloud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rgbClr val="F32200"/>
                </a:solidFill>
              </a:rPr>
              <a:t>feasibility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Four types of design</a:t>
            </a:r>
          </a:p>
        </p:txBody>
      </p:sp>
      <p:cxnSp>
        <p:nvCxnSpPr>
          <p:cNvPr id="5" name="Straight Arrow Connector 4"/>
          <p:cNvCxnSpPr>
            <a:endCxn id="44044" idx="1"/>
          </p:cNvCxnSpPr>
          <p:nvPr/>
        </p:nvCxnSpPr>
        <p:spPr>
          <a:xfrm flipV="1">
            <a:off x="5029200" y="1619250"/>
            <a:ext cx="539750" cy="557213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44045" idx="1"/>
          </p:cNvCxnSpPr>
          <p:nvPr/>
        </p:nvCxnSpPr>
        <p:spPr>
          <a:xfrm>
            <a:off x="5029200" y="2176463"/>
            <a:ext cx="539750" cy="557212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endCxn id="44042" idx="1"/>
          </p:cNvCxnSpPr>
          <p:nvPr/>
        </p:nvCxnSpPr>
        <p:spPr>
          <a:xfrm flipV="1">
            <a:off x="5029200" y="4384675"/>
            <a:ext cx="539750" cy="557213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44043" idx="1"/>
          </p:cNvCxnSpPr>
          <p:nvPr/>
        </p:nvCxnSpPr>
        <p:spPr>
          <a:xfrm>
            <a:off x="5029200" y="4941888"/>
            <a:ext cx="539750" cy="557212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loud 18"/>
          <p:cNvSpPr/>
          <p:nvPr/>
        </p:nvSpPr>
        <p:spPr>
          <a:xfrm>
            <a:off x="4114800" y="1528763"/>
            <a:ext cx="2538413" cy="1295400"/>
          </a:xfrm>
          <a:prstGeom prst="cloud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rgbClr val="F32200"/>
                </a:solidFill>
              </a:rPr>
              <a:t>desirability</a:t>
            </a:r>
          </a:p>
        </p:txBody>
      </p:sp>
      <p:sp>
        <p:nvSpPr>
          <p:cNvPr id="20" name="Cloud 19"/>
          <p:cNvSpPr/>
          <p:nvPr/>
        </p:nvSpPr>
        <p:spPr>
          <a:xfrm>
            <a:off x="4114800" y="4270375"/>
            <a:ext cx="2538413" cy="1295400"/>
          </a:xfrm>
          <a:prstGeom prst="cloud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rgbClr val="F32200"/>
                </a:solidFill>
              </a:rPr>
              <a:t>feasibility</a:t>
            </a:r>
          </a:p>
        </p:txBody>
      </p:sp>
      <p:grpSp>
        <p:nvGrpSpPr>
          <p:cNvPr id="44040" name="Group 83"/>
          <p:cNvGrpSpPr>
            <a:grpSpLocks/>
          </p:cNvGrpSpPr>
          <p:nvPr/>
        </p:nvGrpSpPr>
        <p:grpSpPr bwMode="auto">
          <a:xfrm>
            <a:off x="5568950" y="1449388"/>
            <a:ext cx="3200400" cy="1454150"/>
            <a:chOff x="5410200" y="1340625"/>
            <a:chExt cx="3200400" cy="1453206"/>
          </a:xfrm>
        </p:grpSpPr>
        <p:sp>
          <p:nvSpPr>
            <p:cNvPr id="44044" name="TextBox 9"/>
            <p:cNvSpPr txBox="1">
              <a:spLocks noChangeArrowheads="1"/>
            </p:cNvSpPr>
            <p:nvPr/>
          </p:nvSpPr>
          <p:spPr bwMode="auto">
            <a:xfrm>
              <a:off x="5410200" y="1340625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0000"/>
                  </a:solidFill>
                </a:rPr>
                <a:t>what is it to accomplish?</a:t>
              </a:r>
            </a:p>
          </p:txBody>
        </p:sp>
        <p:sp>
          <p:nvSpPr>
            <p:cNvPr id="44045" name="TextBox 65"/>
            <p:cNvSpPr txBox="1">
              <a:spLocks noChangeArrowheads="1"/>
            </p:cNvSpPr>
            <p:nvPr/>
          </p:nvSpPr>
          <p:spPr bwMode="auto">
            <a:xfrm>
              <a:off x="5410200" y="2455277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0000"/>
                  </a:solidFill>
                </a:rPr>
                <a:t>how does one interact with it?</a:t>
              </a:r>
            </a:p>
          </p:txBody>
        </p:sp>
      </p:grpSp>
      <p:grpSp>
        <p:nvGrpSpPr>
          <p:cNvPr id="44041" name="Group 84"/>
          <p:cNvGrpSpPr>
            <a:grpSpLocks/>
          </p:cNvGrpSpPr>
          <p:nvPr/>
        </p:nvGrpSpPr>
        <p:grpSpPr bwMode="auto">
          <a:xfrm>
            <a:off x="5568950" y="4216400"/>
            <a:ext cx="3200400" cy="1436688"/>
            <a:chOff x="5410200" y="4106680"/>
            <a:chExt cx="3200400" cy="1437885"/>
          </a:xfrm>
        </p:grpSpPr>
        <p:sp>
          <p:nvSpPr>
            <p:cNvPr id="44042" name="TextBox 68"/>
            <p:cNvSpPr txBox="1">
              <a:spLocks noChangeArrowheads="1"/>
            </p:cNvSpPr>
            <p:nvPr/>
          </p:nvSpPr>
          <p:spPr bwMode="auto">
            <a:xfrm>
              <a:off x="5410200" y="4106680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0000"/>
                  </a:solidFill>
                </a:rPr>
                <a:t>what is its conceptual core?</a:t>
              </a:r>
            </a:p>
          </p:txBody>
        </p:sp>
        <p:sp>
          <p:nvSpPr>
            <p:cNvPr id="44043" name="TextBox 69"/>
            <p:cNvSpPr txBox="1">
              <a:spLocks noChangeArrowheads="1"/>
            </p:cNvSpPr>
            <p:nvPr/>
          </p:nvSpPr>
          <p:spPr bwMode="auto">
            <a:xfrm>
              <a:off x="5410200" y="5236652"/>
              <a:ext cx="3200400" cy="307913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FF0000"/>
                  </a:solidFill>
                </a:rPr>
                <a:t>what are its implementation details?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Four types of design</a:t>
            </a:r>
          </a:p>
        </p:txBody>
      </p:sp>
      <p:cxnSp>
        <p:nvCxnSpPr>
          <p:cNvPr id="5" name="Straight Arrow Connector 4"/>
          <p:cNvCxnSpPr>
            <a:stCxn id="45072" idx="3"/>
            <a:endCxn id="45070" idx="1"/>
          </p:cNvCxnSpPr>
          <p:nvPr/>
        </p:nvCxnSpPr>
        <p:spPr>
          <a:xfrm flipV="1">
            <a:off x="5029200" y="1619250"/>
            <a:ext cx="539750" cy="557213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45062" idx="3"/>
            <a:endCxn id="45073" idx="1"/>
          </p:cNvCxnSpPr>
          <p:nvPr/>
        </p:nvCxnSpPr>
        <p:spPr>
          <a:xfrm>
            <a:off x="2346325" y="3559175"/>
            <a:ext cx="538163" cy="1382713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5062" idx="3"/>
            <a:endCxn id="45072" idx="1"/>
          </p:cNvCxnSpPr>
          <p:nvPr/>
        </p:nvCxnSpPr>
        <p:spPr>
          <a:xfrm flipV="1">
            <a:off x="2346325" y="2176463"/>
            <a:ext cx="538163" cy="1382712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61" name="Group 85"/>
          <p:cNvGrpSpPr>
            <a:grpSpLocks/>
          </p:cNvGrpSpPr>
          <p:nvPr/>
        </p:nvGrpSpPr>
        <p:grpSpPr bwMode="auto">
          <a:xfrm>
            <a:off x="2884488" y="2022475"/>
            <a:ext cx="2144712" cy="3089275"/>
            <a:chOff x="2438399" y="1913339"/>
            <a:chExt cx="2144036" cy="3089221"/>
          </a:xfrm>
        </p:grpSpPr>
        <p:sp>
          <p:nvSpPr>
            <p:cNvPr id="45072" name="TextBox 7"/>
            <p:cNvSpPr txBox="1">
              <a:spLocks noChangeArrowheads="1"/>
            </p:cNvSpPr>
            <p:nvPr/>
          </p:nvSpPr>
          <p:spPr bwMode="auto">
            <a:xfrm>
              <a:off x="2438399" y="1913339"/>
              <a:ext cx="2144035" cy="307777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FF0000"/>
                  </a:solidFill>
                </a:rPr>
                <a:t>satisfactory experience</a:t>
              </a:r>
            </a:p>
          </p:txBody>
        </p:sp>
        <p:sp>
          <p:nvSpPr>
            <p:cNvPr id="45073" name="TextBox 12"/>
            <p:cNvSpPr txBox="1">
              <a:spLocks noChangeArrowheads="1"/>
            </p:cNvSpPr>
            <p:nvPr/>
          </p:nvSpPr>
          <p:spPr bwMode="auto">
            <a:xfrm>
              <a:off x="2438400" y="4664006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0000"/>
                  </a:solidFill>
                </a:rPr>
                <a:t>plan for realization</a:t>
              </a:r>
            </a:p>
          </p:txBody>
        </p:sp>
      </p:grpSp>
      <p:sp>
        <p:nvSpPr>
          <p:cNvPr id="45062" name="TextBox 10"/>
          <p:cNvSpPr txBox="1">
            <a:spLocks noChangeArrowheads="1"/>
          </p:cNvSpPr>
          <p:nvPr/>
        </p:nvSpPr>
        <p:spPr bwMode="auto">
          <a:xfrm>
            <a:off x="311150" y="3390900"/>
            <a:ext cx="2035175" cy="338138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change in the world</a:t>
            </a:r>
          </a:p>
        </p:txBody>
      </p:sp>
      <p:grpSp>
        <p:nvGrpSpPr>
          <p:cNvPr id="45063" name="Group 83"/>
          <p:cNvGrpSpPr>
            <a:grpSpLocks/>
          </p:cNvGrpSpPr>
          <p:nvPr/>
        </p:nvGrpSpPr>
        <p:grpSpPr bwMode="auto">
          <a:xfrm>
            <a:off x="5568950" y="1449388"/>
            <a:ext cx="3200400" cy="1454150"/>
            <a:chOff x="5410200" y="1340625"/>
            <a:chExt cx="3200400" cy="1453206"/>
          </a:xfrm>
        </p:grpSpPr>
        <p:sp>
          <p:nvSpPr>
            <p:cNvPr id="45070" name="TextBox 9"/>
            <p:cNvSpPr txBox="1">
              <a:spLocks noChangeArrowheads="1"/>
            </p:cNvSpPr>
            <p:nvPr/>
          </p:nvSpPr>
          <p:spPr bwMode="auto">
            <a:xfrm>
              <a:off x="5410200" y="1340625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0000"/>
                  </a:solidFill>
                </a:rPr>
                <a:t>what is it to accomplish?</a:t>
              </a:r>
            </a:p>
          </p:txBody>
        </p:sp>
        <p:sp>
          <p:nvSpPr>
            <p:cNvPr id="45071" name="TextBox 65"/>
            <p:cNvSpPr txBox="1">
              <a:spLocks noChangeArrowheads="1"/>
            </p:cNvSpPr>
            <p:nvPr/>
          </p:nvSpPr>
          <p:spPr bwMode="auto">
            <a:xfrm>
              <a:off x="5410200" y="2455277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0000"/>
                  </a:solidFill>
                </a:rPr>
                <a:t>how does one interact with it?</a:t>
              </a:r>
            </a:p>
          </p:txBody>
        </p:sp>
      </p:grpSp>
      <p:grpSp>
        <p:nvGrpSpPr>
          <p:cNvPr id="45064" name="Group 84"/>
          <p:cNvGrpSpPr>
            <a:grpSpLocks/>
          </p:cNvGrpSpPr>
          <p:nvPr/>
        </p:nvGrpSpPr>
        <p:grpSpPr bwMode="auto">
          <a:xfrm>
            <a:off x="5568950" y="4216400"/>
            <a:ext cx="3200400" cy="1438275"/>
            <a:chOff x="5410200" y="4106680"/>
            <a:chExt cx="3200400" cy="1437817"/>
          </a:xfrm>
        </p:grpSpPr>
        <p:sp>
          <p:nvSpPr>
            <p:cNvPr id="45068" name="TextBox 68"/>
            <p:cNvSpPr txBox="1">
              <a:spLocks noChangeArrowheads="1"/>
            </p:cNvSpPr>
            <p:nvPr/>
          </p:nvSpPr>
          <p:spPr bwMode="auto">
            <a:xfrm>
              <a:off x="5410200" y="4106680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0000"/>
                  </a:solidFill>
                </a:rPr>
                <a:t>what is its conceptual core?</a:t>
              </a:r>
            </a:p>
          </p:txBody>
        </p:sp>
        <p:sp>
          <p:nvSpPr>
            <p:cNvPr id="45069" name="TextBox 69"/>
            <p:cNvSpPr txBox="1">
              <a:spLocks noChangeArrowheads="1"/>
            </p:cNvSpPr>
            <p:nvPr/>
          </p:nvSpPr>
          <p:spPr bwMode="auto">
            <a:xfrm>
              <a:off x="5410200" y="5236720"/>
              <a:ext cx="3200400" cy="307777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FF0000"/>
                  </a:solidFill>
                </a:rPr>
                <a:t>what are its implementation details?</a:t>
              </a:r>
            </a:p>
          </p:txBody>
        </p:sp>
      </p:grpSp>
      <p:cxnSp>
        <p:nvCxnSpPr>
          <p:cNvPr id="89" name="Straight Arrow Connector 88"/>
          <p:cNvCxnSpPr>
            <a:stCxn id="45072" idx="3"/>
            <a:endCxn id="45071" idx="1"/>
          </p:cNvCxnSpPr>
          <p:nvPr/>
        </p:nvCxnSpPr>
        <p:spPr>
          <a:xfrm>
            <a:off x="5029200" y="2176463"/>
            <a:ext cx="539750" cy="557212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endCxn id="45068" idx="1"/>
          </p:cNvCxnSpPr>
          <p:nvPr/>
        </p:nvCxnSpPr>
        <p:spPr>
          <a:xfrm flipV="1">
            <a:off x="5029200" y="4384675"/>
            <a:ext cx="539750" cy="557213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45073" idx="3"/>
            <a:endCxn id="45069" idx="1"/>
          </p:cNvCxnSpPr>
          <p:nvPr/>
        </p:nvCxnSpPr>
        <p:spPr>
          <a:xfrm>
            <a:off x="5029200" y="4941888"/>
            <a:ext cx="539750" cy="55880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Four types of software design</a:t>
            </a:r>
          </a:p>
        </p:txBody>
      </p:sp>
      <p:cxnSp>
        <p:nvCxnSpPr>
          <p:cNvPr id="20" name="Straight Arrow Connector 19"/>
          <p:cNvCxnSpPr>
            <a:stCxn id="46100" idx="3"/>
            <a:endCxn id="46098" idx="1"/>
          </p:cNvCxnSpPr>
          <p:nvPr/>
        </p:nvCxnSpPr>
        <p:spPr>
          <a:xfrm flipV="1">
            <a:off x="5029200" y="1619250"/>
            <a:ext cx="539750" cy="557213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6086" idx="3"/>
            <a:endCxn id="46101" idx="1"/>
          </p:cNvCxnSpPr>
          <p:nvPr/>
        </p:nvCxnSpPr>
        <p:spPr>
          <a:xfrm>
            <a:off x="2346325" y="3559175"/>
            <a:ext cx="538163" cy="1382713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6086" idx="3"/>
            <a:endCxn id="46100" idx="1"/>
          </p:cNvCxnSpPr>
          <p:nvPr/>
        </p:nvCxnSpPr>
        <p:spPr>
          <a:xfrm flipV="1">
            <a:off x="2346325" y="2176463"/>
            <a:ext cx="538163" cy="1382712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5" name="Group 22"/>
          <p:cNvGrpSpPr>
            <a:grpSpLocks/>
          </p:cNvGrpSpPr>
          <p:nvPr/>
        </p:nvGrpSpPr>
        <p:grpSpPr bwMode="auto">
          <a:xfrm>
            <a:off x="2884488" y="2022475"/>
            <a:ext cx="2144712" cy="3089275"/>
            <a:chOff x="2438399" y="1913339"/>
            <a:chExt cx="2144036" cy="3089221"/>
          </a:xfrm>
        </p:grpSpPr>
        <p:sp>
          <p:nvSpPr>
            <p:cNvPr id="46100" name="TextBox 23"/>
            <p:cNvSpPr txBox="1">
              <a:spLocks noChangeArrowheads="1"/>
            </p:cNvSpPr>
            <p:nvPr/>
          </p:nvSpPr>
          <p:spPr bwMode="auto">
            <a:xfrm>
              <a:off x="2438399" y="1913339"/>
              <a:ext cx="2144035" cy="307777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4C4C4C"/>
                  </a:solidFill>
                </a:rPr>
                <a:t>satisfactory experience</a:t>
              </a:r>
            </a:p>
          </p:txBody>
        </p:sp>
        <p:sp>
          <p:nvSpPr>
            <p:cNvPr id="46101" name="TextBox 24"/>
            <p:cNvSpPr txBox="1">
              <a:spLocks noChangeArrowheads="1"/>
            </p:cNvSpPr>
            <p:nvPr/>
          </p:nvSpPr>
          <p:spPr bwMode="auto">
            <a:xfrm>
              <a:off x="2438400" y="4664006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4C4C4C"/>
                  </a:solidFill>
                </a:rPr>
                <a:t>plan for realization</a:t>
              </a:r>
            </a:p>
          </p:txBody>
        </p:sp>
      </p:grpSp>
      <p:sp>
        <p:nvSpPr>
          <p:cNvPr id="46086" name="TextBox 25"/>
          <p:cNvSpPr txBox="1">
            <a:spLocks noChangeArrowheads="1"/>
          </p:cNvSpPr>
          <p:nvPr/>
        </p:nvSpPr>
        <p:spPr bwMode="auto">
          <a:xfrm>
            <a:off x="311150" y="3390900"/>
            <a:ext cx="2035175" cy="338138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4C4C4C"/>
                </a:solidFill>
              </a:rPr>
              <a:t>change in the world</a:t>
            </a:r>
          </a:p>
        </p:txBody>
      </p:sp>
      <p:grpSp>
        <p:nvGrpSpPr>
          <p:cNvPr id="46087" name="Group 26"/>
          <p:cNvGrpSpPr>
            <a:grpSpLocks/>
          </p:cNvGrpSpPr>
          <p:nvPr/>
        </p:nvGrpSpPr>
        <p:grpSpPr bwMode="auto">
          <a:xfrm>
            <a:off x="5568950" y="1449388"/>
            <a:ext cx="3200400" cy="1454150"/>
            <a:chOff x="5410200" y="1340625"/>
            <a:chExt cx="3200400" cy="1453206"/>
          </a:xfrm>
        </p:grpSpPr>
        <p:sp>
          <p:nvSpPr>
            <p:cNvPr id="46098" name="TextBox 27"/>
            <p:cNvSpPr txBox="1">
              <a:spLocks noChangeArrowheads="1"/>
            </p:cNvSpPr>
            <p:nvPr/>
          </p:nvSpPr>
          <p:spPr bwMode="auto">
            <a:xfrm>
              <a:off x="5410200" y="1340625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4C4C4C"/>
                  </a:solidFill>
                </a:rPr>
                <a:t>what is it to accomplish?</a:t>
              </a:r>
            </a:p>
          </p:txBody>
        </p:sp>
        <p:sp>
          <p:nvSpPr>
            <p:cNvPr id="46099" name="TextBox 28"/>
            <p:cNvSpPr txBox="1">
              <a:spLocks noChangeArrowheads="1"/>
            </p:cNvSpPr>
            <p:nvPr/>
          </p:nvSpPr>
          <p:spPr bwMode="auto">
            <a:xfrm>
              <a:off x="5410200" y="2455277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4C4C4C"/>
                  </a:solidFill>
                </a:rPr>
                <a:t>how does one interact with it?</a:t>
              </a:r>
            </a:p>
          </p:txBody>
        </p:sp>
      </p:grpSp>
      <p:grpSp>
        <p:nvGrpSpPr>
          <p:cNvPr id="46088" name="Group 29"/>
          <p:cNvGrpSpPr>
            <a:grpSpLocks/>
          </p:cNvGrpSpPr>
          <p:nvPr/>
        </p:nvGrpSpPr>
        <p:grpSpPr bwMode="auto">
          <a:xfrm>
            <a:off x="5568950" y="4216400"/>
            <a:ext cx="3200400" cy="1438275"/>
            <a:chOff x="5410200" y="4106680"/>
            <a:chExt cx="3200400" cy="1437817"/>
          </a:xfrm>
        </p:grpSpPr>
        <p:sp>
          <p:nvSpPr>
            <p:cNvPr id="46096" name="TextBox 30"/>
            <p:cNvSpPr txBox="1">
              <a:spLocks noChangeArrowheads="1"/>
            </p:cNvSpPr>
            <p:nvPr/>
          </p:nvSpPr>
          <p:spPr bwMode="auto">
            <a:xfrm>
              <a:off x="5410200" y="4106680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4C4C4C"/>
                  </a:solidFill>
                </a:rPr>
                <a:t>what is its conceptual core?</a:t>
              </a:r>
            </a:p>
          </p:txBody>
        </p:sp>
        <p:sp>
          <p:nvSpPr>
            <p:cNvPr id="46097" name="TextBox 31"/>
            <p:cNvSpPr txBox="1">
              <a:spLocks noChangeArrowheads="1"/>
            </p:cNvSpPr>
            <p:nvPr/>
          </p:nvSpPr>
          <p:spPr bwMode="auto">
            <a:xfrm>
              <a:off x="5410200" y="5236720"/>
              <a:ext cx="3200400" cy="307777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4C4C4C"/>
                  </a:solidFill>
                </a:rPr>
                <a:t>what are its implementation details?</a:t>
              </a:r>
            </a:p>
          </p:txBody>
        </p:sp>
      </p:grpSp>
      <p:cxnSp>
        <p:nvCxnSpPr>
          <p:cNvPr id="33" name="Straight Arrow Connector 32"/>
          <p:cNvCxnSpPr>
            <a:stCxn id="46100" idx="3"/>
            <a:endCxn id="46099" idx="1"/>
          </p:cNvCxnSpPr>
          <p:nvPr/>
        </p:nvCxnSpPr>
        <p:spPr>
          <a:xfrm>
            <a:off x="5029200" y="2176463"/>
            <a:ext cx="539750" cy="557212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46096" idx="1"/>
          </p:cNvCxnSpPr>
          <p:nvPr/>
        </p:nvCxnSpPr>
        <p:spPr>
          <a:xfrm flipV="1">
            <a:off x="5029200" y="4384675"/>
            <a:ext cx="539750" cy="557213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6101" idx="3"/>
            <a:endCxn id="46097" idx="1"/>
          </p:cNvCxnSpPr>
          <p:nvPr/>
        </p:nvCxnSpPr>
        <p:spPr>
          <a:xfrm>
            <a:off x="5029200" y="4941888"/>
            <a:ext cx="539750" cy="55880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2" name="TextBox 35"/>
          <p:cNvSpPr txBox="1">
            <a:spLocks noChangeArrowheads="1"/>
          </p:cNvSpPr>
          <p:nvPr/>
        </p:nvSpPr>
        <p:spPr bwMode="auto">
          <a:xfrm>
            <a:off x="6226175" y="1785938"/>
            <a:ext cx="1885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F32200"/>
                </a:solidFill>
              </a:rPr>
              <a:t>application design</a:t>
            </a:r>
          </a:p>
        </p:txBody>
      </p:sp>
      <p:sp>
        <p:nvSpPr>
          <p:cNvPr id="46093" name="TextBox 36"/>
          <p:cNvSpPr txBox="1">
            <a:spLocks noChangeArrowheads="1"/>
          </p:cNvSpPr>
          <p:nvPr/>
        </p:nvSpPr>
        <p:spPr bwMode="auto">
          <a:xfrm>
            <a:off x="6234113" y="2903538"/>
            <a:ext cx="1868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F32200"/>
                </a:solidFill>
              </a:rPr>
              <a:t>interaction design</a:t>
            </a:r>
          </a:p>
        </p:txBody>
      </p:sp>
      <p:sp>
        <p:nvSpPr>
          <p:cNvPr id="46094" name="TextBox 37"/>
          <p:cNvSpPr txBox="1">
            <a:spLocks noChangeArrowheads="1"/>
          </p:cNvSpPr>
          <p:nvPr/>
        </p:nvSpPr>
        <p:spPr bwMode="auto">
          <a:xfrm>
            <a:off x="6175375" y="4556125"/>
            <a:ext cx="1987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F32200"/>
                </a:solidFill>
              </a:rPr>
              <a:t>architecture design</a:t>
            </a:r>
          </a:p>
        </p:txBody>
      </p:sp>
      <p:sp>
        <p:nvSpPr>
          <p:cNvPr id="46095" name="TextBox 38"/>
          <p:cNvSpPr txBox="1">
            <a:spLocks noChangeArrowheads="1"/>
          </p:cNvSpPr>
          <p:nvPr/>
        </p:nvSpPr>
        <p:spPr bwMode="auto">
          <a:xfrm>
            <a:off x="5991225" y="5697538"/>
            <a:ext cx="2355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F32200"/>
                </a:solidFill>
              </a:rPr>
              <a:t>implementation design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/>
                <a:cs typeface="Arial"/>
              </a:rPr>
              <a:t>Software Design: Our View in 121 and 122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Application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design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Interaction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design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Architecture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design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Implementation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design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Maintenance design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D2136C-D2C7-9142-A9FC-9515143019F4}" type="slidenum">
              <a:rPr lang="en-US" sz="800">
                <a:latin typeface="Arial"/>
                <a:cs typeface="Arial"/>
              </a:rPr>
              <a:pPr eaLnBrk="1" hangingPunct="1"/>
              <a:t>34</a:t>
            </a:fld>
            <a:endParaRPr lang="en-US" sz="800">
              <a:latin typeface="Arial"/>
              <a:cs typeface="Arial"/>
            </a:endParaRPr>
          </a:p>
        </p:txBody>
      </p:sp>
      <p:sp>
        <p:nvSpPr>
          <p:cNvPr id="48132" name="TextBox 6"/>
          <p:cNvSpPr txBox="1">
            <a:spLocks noChangeArrowheads="1"/>
          </p:cNvSpPr>
          <p:nvPr/>
        </p:nvSpPr>
        <p:spPr bwMode="auto">
          <a:xfrm>
            <a:off x="744538" y="5889625"/>
            <a:ext cx="7699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>
                <a:latin typeface="Arial"/>
                <a:cs typeface="Arial"/>
              </a:rPr>
              <a:t>All five types of design take place throughout the software life cycle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/>
                <a:cs typeface="Arial"/>
              </a:rPr>
              <a:t>Software Design: Our View in 121 and 122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Application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design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Interaction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design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Architecture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design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Implementation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design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Maintenance design</a:t>
            </a: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C8D595-F14F-0E4B-B123-6DAD7C7ED550}" type="slidenum">
              <a:rPr lang="en-US" sz="800">
                <a:latin typeface="Arial"/>
                <a:cs typeface="Arial"/>
              </a:rPr>
              <a:pPr eaLnBrk="1" hangingPunct="1"/>
              <a:t>35</a:t>
            </a:fld>
            <a:endParaRPr lang="en-US" sz="800">
              <a:latin typeface="Arial"/>
              <a:cs typeface="Arial"/>
            </a:endParaRPr>
          </a:p>
        </p:txBody>
      </p:sp>
      <p:sp>
        <p:nvSpPr>
          <p:cNvPr id="49156" name="TextBox 6"/>
          <p:cNvSpPr txBox="1">
            <a:spLocks noChangeArrowheads="1"/>
          </p:cNvSpPr>
          <p:nvPr/>
        </p:nvSpPr>
        <p:spPr bwMode="auto">
          <a:xfrm>
            <a:off x="324314" y="5889625"/>
            <a:ext cx="85398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>
                <a:latin typeface="Arial"/>
                <a:cs typeface="Arial"/>
              </a:rPr>
              <a:t>All five types of design have their own design methods and representations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/>
                <a:cs typeface="Arial"/>
              </a:rPr>
              <a:t>Focus of 122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[Application design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]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[Interaction design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]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[Architecture design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]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Implementation 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design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Maintenance design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510269-E5BD-BF4C-8B21-65E9E19EDD29}" type="slidenum">
              <a:rPr lang="en-US" sz="800">
                <a:latin typeface="Arial"/>
                <a:cs typeface="Arial"/>
              </a:rPr>
              <a:pPr eaLnBrk="1" hangingPunct="1"/>
              <a:t>36</a:t>
            </a:fld>
            <a:endParaRPr lang="en-US" sz="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/>
                <a:cs typeface="Arial"/>
              </a:rPr>
              <a:t>Focus: </a:t>
            </a:r>
            <a:r>
              <a:rPr lang="en-US" dirty="0">
                <a:latin typeface="Arial"/>
                <a:cs typeface="Arial"/>
              </a:rPr>
              <a:t>Implementation and Maintenance Design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Nuts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and bolts (but still some creative thinking)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Specifying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for colleagues (but still relying on colleagues)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C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omplete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specifications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Implementation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In Java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47ADD0-7B60-B240-A348-F47E1459060C}" type="slidenum">
              <a:rPr lang="en-US" sz="800">
                <a:latin typeface="Arial"/>
                <a:cs typeface="Arial"/>
              </a:rPr>
              <a:pPr eaLnBrk="1" hangingPunct="1"/>
              <a:t>37</a:t>
            </a:fld>
            <a:endParaRPr lang="en-US" sz="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/>
                <a:cs typeface="Arial"/>
              </a:rPr>
              <a:t>Practice, Practice, Practice…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684213" y="1754188"/>
            <a:ext cx="8078787" cy="4381500"/>
          </a:xfrm>
        </p:spPr>
        <p:txBody>
          <a:bodyPr/>
          <a:lstStyle/>
          <a:p>
            <a:pPr eaLnBrk="1" hangingPunct="1"/>
            <a:r>
              <a:rPr lang="en-US">
                <a:latin typeface="Arial"/>
                <a:cs typeface="Arial"/>
              </a:rPr>
              <a:t>To learn to navigate this space, and learn to be a designer, it is essential to practice, practice, practice</a:t>
            </a:r>
          </a:p>
          <a:p>
            <a:pPr eaLnBrk="1" hangingPunct="1"/>
            <a:endParaRPr lang="en-US">
              <a:latin typeface="Arial"/>
              <a:cs typeface="Arial"/>
            </a:endParaRPr>
          </a:p>
          <a:p>
            <a:pPr eaLnBrk="1" hangingPunct="1"/>
            <a:r>
              <a:rPr lang="en-US">
                <a:latin typeface="Arial"/>
                <a:cs typeface="Arial"/>
              </a:rPr>
              <a:t>There is no theory or magic formula that will teach you to be a designer, only theory that</a:t>
            </a:r>
          </a:p>
          <a:p>
            <a:pPr lvl="1" eaLnBrk="1" hangingPunct="1"/>
            <a:r>
              <a:rPr lang="en-US">
                <a:latin typeface="Arial"/>
                <a:cs typeface="Arial"/>
              </a:rPr>
              <a:t>will help you understand what it means to be a designer </a:t>
            </a:r>
          </a:p>
          <a:p>
            <a:pPr lvl="1" eaLnBrk="1" hangingPunct="1"/>
            <a:r>
              <a:rPr lang="en-US">
                <a:latin typeface="Arial"/>
                <a:cs typeface="Arial"/>
              </a:rPr>
              <a:t>provides you with a frame of mind through which you can usefully reflect upon your design activities and design products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EE3496-10C8-684F-98B4-49D518C83789}" type="slidenum">
              <a:rPr lang="en-US" sz="800">
                <a:latin typeface="Arial"/>
                <a:cs typeface="Arial"/>
              </a:rPr>
              <a:pPr eaLnBrk="1" hangingPunct="1"/>
              <a:t>38</a:t>
            </a:fld>
            <a:endParaRPr lang="en-US" sz="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Schedule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some designs</a:t>
            </a:r>
          </a:p>
          <a:p>
            <a:pPr lvl="1"/>
            <a:r>
              <a:rPr lang="en-US" dirty="0" smtClean="0"/>
              <a:t>Present some designs</a:t>
            </a:r>
          </a:p>
          <a:p>
            <a:pPr lvl="1"/>
            <a:r>
              <a:rPr lang="en-US" dirty="0" smtClean="0"/>
              <a:t>Discuss some designs</a:t>
            </a:r>
          </a:p>
          <a:p>
            <a:pPr lvl="1"/>
            <a:r>
              <a:rPr lang="en-US" dirty="0" smtClean="0"/>
              <a:t>Evaluate others’ designs</a:t>
            </a:r>
          </a:p>
          <a:p>
            <a:pPr lvl="1"/>
            <a:r>
              <a:rPr lang="en-US" dirty="0" smtClean="0"/>
              <a:t>Implement those designs</a:t>
            </a:r>
          </a:p>
          <a:p>
            <a:r>
              <a:rPr lang="en-US" dirty="0" smtClean="0"/>
              <a:t>Apply design patterns</a:t>
            </a:r>
          </a:p>
          <a:p>
            <a:r>
              <a:rPr lang="en-US" dirty="0" smtClean="0"/>
              <a:t>Apply design refactoring techniques</a:t>
            </a:r>
          </a:p>
        </p:txBody>
      </p:sp>
    </p:spTree>
    <p:extLst>
      <p:ext uri="{BB962C8B-B14F-4D97-AF65-F5344CB8AC3E}">
        <p14:creationId xmlns:p14="http://schemas.microsoft.com/office/powerpoint/2010/main" val="253802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Logistics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  <a:hlinkClick r:id="rId2"/>
              </a:rPr>
              <a:t>http://www.ics.uci.edu/~emilyo/teaching/info122w2015/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  <a:hlinkClick r:id="rId2"/>
              </a:rPr>
              <a:t>index.html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Reader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: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No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discussion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Books/Readings (recommended)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“Design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Patterns: Elements of Reusable Object-Oriented Software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”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any decent UML introductory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book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Lots of good info about both online too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45D412-F0AB-BF44-90EC-BA5C7FC59933}" type="slidenum">
              <a:rPr lang="en-US" sz="800">
                <a:latin typeface="Arial"/>
                <a:cs typeface="Arial"/>
              </a:rPr>
              <a:pPr eaLnBrk="1" hangingPunct="1"/>
              <a:t>4</a:t>
            </a:fld>
            <a:endParaRPr lang="en-US" sz="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Schedule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Reverse engineer a large design</a:t>
            </a:r>
          </a:p>
          <a:p>
            <a:r>
              <a:rPr lang="en-US" dirty="0"/>
              <a:t>Reuse components</a:t>
            </a:r>
          </a:p>
          <a:p>
            <a:r>
              <a:rPr lang="en-US" dirty="0"/>
              <a:t>Large scale vs. small scale design</a:t>
            </a:r>
          </a:p>
          <a:p>
            <a:r>
              <a:rPr lang="en-US" dirty="0"/>
              <a:t>A final design (and implementation) project</a:t>
            </a:r>
          </a:p>
        </p:txBody>
      </p:sp>
    </p:spTree>
    <p:extLst>
      <p:ext uri="{BB962C8B-B14F-4D97-AF65-F5344CB8AC3E}">
        <p14:creationId xmlns:p14="http://schemas.microsoft.com/office/powerpoint/2010/main" val="11376732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/>
                <a:cs typeface="Arial"/>
              </a:rPr>
              <a:t>No Assignment Today…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…but please refresh your knowledge of UML class diagrams before the next </a:t>
            </a:r>
            <a:r>
              <a:rPr lang="en-US" dirty="0" smtClean="0">
                <a:latin typeface="Arial"/>
                <a:cs typeface="Arial"/>
              </a:rPr>
              <a:t>lecture</a:t>
            </a:r>
          </a:p>
          <a:p>
            <a:pPr eaLnBrk="1" hangingPunct="1"/>
            <a:r>
              <a:rPr lang="en-US" dirty="0" smtClean="0">
                <a:latin typeface="Arial"/>
                <a:cs typeface="Arial"/>
              </a:rPr>
              <a:t>Be sure to brush up on (or learn) Java!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C44179-D5E2-8344-B76E-46AE63D16B1C}" type="slidenum">
              <a:rPr lang="en-US" sz="800">
                <a:latin typeface="Arial"/>
                <a:cs typeface="Arial"/>
              </a:rPr>
              <a:pPr eaLnBrk="1" hangingPunct="1"/>
              <a:t>41</a:t>
            </a:fld>
            <a:endParaRPr lang="en-US" sz="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Logistics - Grading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722437"/>
            <a:ext cx="75565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/>
                <a:cs typeface="Arial"/>
              </a:rPr>
              <a:t>Final grade based upon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Class attendance and participation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Assignments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The final class project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Team evaluations</a:t>
            </a:r>
          </a:p>
          <a:p>
            <a:r>
              <a:rPr lang="en-US" dirty="0" smtClean="0">
                <a:latin typeface="Arial"/>
                <a:cs typeface="Arial"/>
              </a:rPr>
              <a:t>Grade distribution (will be suitably adjusted with team evaluations)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Design aesthetics: 15%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Design implementation: 15%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Design patterns &amp; refactoring: 15%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Design recovery: 15%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Component reuse: 15%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Final project: 25%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4CD19-650A-4745-A2DB-6BD4156397C2}" type="slidenum">
              <a:rPr lang="en-US" smtClean="0">
                <a:latin typeface="Arial"/>
                <a:cs typeface="Arial"/>
              </a:rPr>
              <a:pPr>
                <a:defRPr/>
              </a:pPr>
              <a:t>5</a:t>
            </a:fld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088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Logistics – Getting Help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75625" cy="4525963"/>
          </a:xfrm>
        </p:spPr>
        <p:txBody>
          <a:bodyPr/>
          <a:lstStyle/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Office hours with me </a:t>
            </a:r>
            <a:r>
              <a:rPr lang="en-US" dirty="0" smtClean="0">
                <a:latin typeface="Arial"/>
                <a:cs typeface="Arial"/>
              </a:rPr>
              <a:t>Tuesdays 3:50-4:</a:t>
            </a:r>
            <a:r>
              <a:rPr lang="en-US" dirty="0" smtClean="0">
                <a:latin typeface="Arial"/>
                <a:cs typeface="Arial"/>
              </a:rPr>
              <a:t>50pm</a:t>
            </a:r>
          </a:p>
          <a:p>
            <a:pPr lvl="1"/>
            <a:r>
              <a:rPr lang="en-US" dirty="0" smtClean="0"/>
              <a:t>Or feel free to come up after class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Office hours with </a:t>
            </a:r>
            <a:r>
              <a:rPr lang="en-US" dirty="0" smtClean="0">
                <a:latin typeface="Arial"/>
                <a:cs typeface="Arial"/>
              </a:rPr>
              <a:t>Reader?</a:t>
            </a:r>
            <a:r>
              <a:rPr lang="en-US" dirty="0" smtClean="0">
                <a:latin typeface="Arial"/>
                <a:cs typeface="Arial"/>
              </a:rPr>
              <a:t>?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E-mail is the best way to reach </a:t>
            </a:r>
            <a:r>
              <a:rPr lang="en-US" dirty="0" smtClean="0">
                <a:latin typeface="Arial"/>
                <a:cs typeface="Arial"/>
              </a:rPr>
              <a:t>me</a:t>
            </a:r>
          </a:p>
          <a:p>
            <a:r>
              <a:rPr lang="en-US" dirty="0" smtClean="0">
                <a:latin typeface="Arial"/>
                <a:cs typeface="Arial"/>
              </a:rPr>
              <a:t>Check your UCI email daily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Primary method of class announcements outside of lecture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Cheating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DON’T DO IT!!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Plagiarism = presenting someone else’s work as your own</a:t>
            </a:r>
          </a:p>
          <a:p>
            <a:r>
              <a:rPr lang="en-US" dirty="0" smtClean="0">
                <a:latin typeface="Arial"/>
                <a:cs typeface="Arial"/>
              </a:rPr>
              <a:t>All assignments are checked thoroughly for plagiarism</a:t>
            </a:r>
          </a:p>
          <a:p>
            <a:r>
              <a:rPr lang="en-US" dirty="0">
                <a:latin typeface="Arial"/>
                <a:cs typeface="Arial"/>
              </a:rPr>
              <a:t>Plagiarism consequences</a:t>
            </a:r>
          </a:p>
          <a:p>
            <a:pPr lvl="1"/>
            <a:r>
              <a:rPr lang="en-US" dirty="0">
                <a:latin typeface="Arial"/>
                <a:cs typeface="Arial"/>
              </a:rPr>
              <a:t>Fail the course </a:t>
            </a:r>
          </a:p>
          <a:p>
            <a:pPr lvl="1"/>
            <a:r>
              <a:rPr lang="en-US" dirty="0">
                <a:latin typeface="Arial"/>
                <a:cs typeface="Arial"/>
              </a:rPr>
              <a:t>Offense recorded with Student </a:t>
            </a:r>
            <a:r>
              <a:rPr lang="en-US" dirty="0" smtClean="0">
                <a:latin typeface="Arial"/>
                <a:cs typeface="Arial"/>
              </a:rPr>
              <a:t>Affairs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581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Late Work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Arial"/>
                <a:cs typeface="Arial"/>
              </a:rPr>
              <a:t>Late work will not be accepted</a:t>
            </a:r>
          </a:p>
          <a:p>
            <a:r>
              <a:rPr lang="en-US" dirty="0" smtClean="0">
                <a:latin typeface="Arial"/>
                <a:cs typeface="Arial"/>
              </a:rPr>
              <a:t>Truly extenuating circumstances will be evaluated on a case-by-case basis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Must provide official documentation (e.g., doctor’s note)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Exceptions only </a:t>
            </a:r>
            <a:r>
              <a:rPr lang="en-US" dirty="0">
                <a:latin typeface="Arial"/>
                <a:cs typeface="Arial"/>
              </a:rPr>
              <a:t>granted by the </a:t>
            </a:r>
            <a:r>
              <a:rPr lang="en-US" dirty="0" smtClean="0">
                <a:latin typeface="Arial"/>
                <a:cs typeface="Arial"/>
              </a:rPr>
              <a:t>professor</a:t>
            </a:r>
            <a:endParaRPr lang="en-US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Contact professor as soon as </a:t>
            </a:r>
            <a:r>
              <a:rPr lang="en-US" dirty="0" smtClean="0">
                <a:latin typeface="Arial"/>
                <a:cs typeface="Arial"/>
              </a:rPr>
              <a:t>possible</a:t>
            </a:r>
            <a:endParaRPr lang="en-US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Contact professor with valid </a:t>
            </a:r>
            <a:r>
              <a:rPr lang="en-US" dirty="0" smtClean="0">
                <a:latin typeface="Arial"/>
                <a:cs typeface="Arial"/>
              </a:rPr>
              <a:t>reasons</a:t>
            </a:r>
          </a:p>
          <a:p>
            <a:r>
              <a:rPr lang="en-US" dirty="0" smtClean="0">
                <a:latin typeface="Arial"/>
                <a:cs typeface="Arial"/>
              </a:rPr>
              <a:t>Work hard throughout the quarter, not just at the end!</a:t>
            </a:r>
            <a:endParaRPr lang="en-US" dirty="0">
              <a:latin typeface="Arial"/>
              <a:cs typeface="Arial"/>
            </a:endParaRPr>
          </a:p>
          <a:p>
            <a:pPr lvl="1"/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0379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/>
                <a:cs typeface="Arial"/>
              </a:rPr>
              <a:t>Today’s Lecture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Logistics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Getting to know each other</a:t>
            </a:r>
            <a:endParaRPr lang="en-US" dirty="0">
              <a:solidFill>
                <a:srgbClr val="FF0000"/>
              </a:solidFill>
              <a:latin typeface="Arial"/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Preview of 122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39DBB2-0C12-9C4A-97BB-65820FC3A68A}" type="slidenum">
              <a:rPr lang="en-US" sz="800">
                <a:latin typeface="Arial"/>
                <a:cs typeface="Arial"/>
              </a:rPr>
              <a:pPr eaLnBrk="1" hangingPunct="1"/>
              <a:t>9</a:t>
            </a:fld>
            <a:endParaRPr lang="en-US" sz="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701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14030</TotalTime>
  <Words>1397</Words>
  <Application>Microsoft Macintosh PowerPoint</Application>
  <PresentationFormat>On-screen Show (4:3)</PresentationFormat>
  <Paragraphs>332</Paragraphs>
  <Slides>41</Slides>
  <Notes>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Capital</vt:lpstr>
      <vt:lpstr>Informatics 122 Software Design II</vt:lpstr>
      <vt:lpstr>Today’s Lecture</vt:lpstr>
      <vt:lpstr>Today’s Lecture</vt:lpstr>
      <vt:lpstr>Logistics</vt:lpstr>
      <vt:lpstr>Logistics - Grading</vt:lpstr>
      <vt:lpstr>Logistics – Getting Help</vt:lpstr>
      <vt:lpstr>Cheating</vt:lpstr>
      <vt:lpstr>Late Work</vt:lpstr>
      <vt:lpstr>Today’s Lecture</vt:lpstr>
      <vt:lpstr>Who are you?</vt:lpstr>
      <vt:lpstr>Today’s Lecture</vt:lpstr>
      <vt:lpstr>The Term “Design”</vt:lpstr>
      <vt:lpstr>Defining Design</vt:lpstr>
      <vt:lpstr>Defining Design</vt:lpstr>
      <vt:lpstr>Design fields</vt:lpstr>
      <vt:lpstr>Design fields</vt:lpstr>
      <vt:lpstr>Design fields</vt:lpstr>
      <vt:lpstr>Design</vt:lpstr>
      <vt:lpstr>Design</vt:lpstr>
      <vt:lpstr>Design</vt:lpstr>
      <vt:lpstr>Purpose of designs</vt:lpstr>
      <vt:lpstr>Purpose of designs</vt:lpstr>
      <vt:lpstr>Design</vt:lpstr>
      <vt:lpstr>Design a luxury airplane</vt:lpstr>
      <vt:lpstr>Design a library</vt:lpstr>
      <vt:lpstr>Software design</vt:lpstr>
      <vt:lpstr>Software Design Goals/Activities</vt:lpstr>
      <vt:lpstr>Positioning Software Design</vt:lpstr>
      <vt:lpstr>Feasibility and desirability</vt:lpstr>
      <vt:lpstr>Feasibility and desirability</vt:lpstr>
      <vt:lpstr>Four types of design</vt:lpstr>
      <vt:lpstr>Four types of design</vt:lpstr>
      <vt:lpstr>Four types of software design</vt:lpstr>
      <vt:lpstr>Software Design: Our View in 121 and 122</vt:lpstr>
      <vt:lpstr>Software Design: Our View in 121 and 122</vt:lpstr>
      <vt:lpstr>Focus of 122</vt:lpstr>
      <vt:lpstr>Focus: Implementation and Maintenance Design</vt:lpstr>
      <vt:lpstr>Practice, Practice, Practice…</vt:lpstr>
      <vt:lpstr>Rough Schedule (I)</vt:lpstr>
      <vt:lpstr>Rough Schedule (II)</vt:lpstr>
      <vt:lpstr>No Assignment Today…</vt:lpstr>
    </vt:vector>
  </TitlesOfParts>
  <Company>University of California, Irvine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Exercise 1</dc:title>
  <dc:creator>André van der Hoek</dc:creator>
  <cp:lastModifiedBy>Emilly Navarro</cp:lastModifiedBy>
  <cp:revision>358</cp:revision>
  <dcterms:created xsi:type="dcterms:W3CDTF">2006-03-17T19:57:58Z</dcterms:created>
  <dcterms:modified xsi:type="dcterms:W3CDTF">2015-01-06T20:44:40Z</dcterms:modified>
</cp:coreProperties>
</file>