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1"/>
  </p:sldMasterIdLst>
  <p:notesMasterIdLst>
    <p:notesMasterId r:id="rId56"/>
  </p:notesMasterIdLst>
  <p:handoutMasterIdLst>
    <p:handoutMasterId r:id="rId57"/>
  </p:handoutMasterIdLst>
  <p:sldIdLst>
    <p:sldId id="265" r:id="rId2"/>
    <p:sldId id="266" r:id="rId3"/>
    <p:sldId id="296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9" r:id="rId12"/>
    <p:sldId id="312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297" r:id="rId27"/>
    <p:sldId id="267" r:id="rId28"/>
    <p:sldId id="270" r:id="rId29"/>
    <p:sldId id="268" r:id="rId30"/>
    <p:sldId id="269" r:id="rId31"/>
    <p:sldId id="271" r:id="rId32"/>
    <p:sldId id="273" r:id="rId33"/>
    <p:sldId id="274" r:id="rId34"/>
    <p:sldId id="275" r:id="rId35"/>
    <p:sldId id="276" r:id="rId36"/>
    <p:sldId id="277" r:id="rId37"/>
    <p:sldId id="299" r:id="rId38"/>
    <p:sldId id="300" r:id="rId39"/>
    <p:sldId id="279" r:id="rId40"/>
    <p:sldId id="280" r:id="rId41"/>
    <p:sldId id="281" r:id="rId42"/>
    <p:sldId id="282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000000"/>
    <a:srgbClr val="007780"/>
    <a:srgbClr val="01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3511497E-18ED-FD42-AD06-56E71377E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F09BDE4B-F4AA-AF49-B86C-C87464B7B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4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Relationship Id="rId3" Type="http://schemas.openxmlformats.org/officeDocument/2006/relationships/hyperlink" Target="http://en.wikipedia.org/wiki/Enterprise_architecture_framework%23cite_note-SM03-3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sign_pattern" TargetMode="External"/><Relationship Id="rId4" Type="http://schemas.openxmlformats.org/officeDocument/2006/relationships/hyperlink" Target="http://en.wikipedia.org/wiki/Communications_protocol" TargetMode="External"/><Relationship Id="rId5" Type="http://schemas.openxmlformats.org/officeDocument/2006/relationships/hyperlink" Target="http://en.wikipedia.org/wiki/Service-orientation" TargetMode="External"/><Relationship Id="rId6" Type="http://schemas.openxmlformats.org/officeDocument/2006/relationships/hyperlink" Target="http://en.wikipedia.org/wiki/Service-oriented_architecture%23cite_note-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34A2B4-BED1-7543-9787-C3BD9B72D60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Purpose: To manage scale and complexity of these huge enterprise systems</a:t>
            </a:r>
          </a:p>
          <a:p>
            <a:r>
              <a:rPr lang="en-US"/>
              <a:t>Framework provides tools and approaches that help architects abstract from the level of detail that builders work at to bring enterprise design tasks into focus</a:t>
            </a:r>
          </a:p>
          <a:p>
            <a:r>
              <a:rPr lang="en-US"/>
              <a:t>Frameworks provide structured guidance in three main areas:</a:t>
            </a:r>
            <a:r>
              <a:rPr lang="en-US" baseline="30000">
                <a:hlinkClick r:id="rId3"/>
              </a:rPr>
              <a:t>[3]</a:t>
            </a:r>
            <a:endParaRPr lang="en-US"/>
          </a:p>
          <a:p>
            <a:r>
              <a:rPr lang="en-US"/>
              <a:t>1. Descriptions of architecture: how to document the enterprise as a system from several viewpoints</a:t>
            </a:r>
          </a:p>
          <a:p>
            <a:r>
              <a:rPr lang="en-US"/>
              <a:t>2. Methods for designing architecture: processes that architects follow. </a:t>
            </a:r>
          </a:p>
          <a:p>
            <a:r>
              <a:rPr lang="en-US"/>
              <a:t>3. Organization of architects: guidance on team structure, skills, management, training, etc.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3FC4D-000D-C541-B21E-E9A241C540A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SPL = a set of software-intensive systems that share a common managed set of features satisfying a particular market segment, and are developed from a common set of core assets in a prescribed way</a:t>
            </a:r>
          </a:p>
          <a:p>
            <a:r>
              <a:rPr lang="en-US"/>
              <a:t>Used a lot for electronics (e.g., tvs, phones, etc…. different models, common core functionality with some variations)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424C4-B611-014E-BCA2-C8066A4F0A4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are asked to change existing functionality or add new functionality, you must deal with the web of concepts and relationships that already exist in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BDE4B-F4AA-AF49-B86C-C87464B7B1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BDE4B-F4AA-AF49-B86C-C87464B7B1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7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BDE4B-F4AA-AF49-B86C-C87464B7B1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9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BDE4B-F4AA-AF49-B86C-C87464B7B1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4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Look back</a:t>
            </a:r>
            <a:r>
              <a:rPr lang="en-US" baseline="0" dirty="0" smtClean="0"/>
              <a:t> at original table and show that it is now one issue per concept – more cohesion, lower coupling, better separation of concerns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BDE4B-F4AA-AF49-B86C-C87464B7B1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35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 ultra large scale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BDE4B-F4AA-AF49-B86C-C87464B7B17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2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Service-Oriented Architecture</a:t>
            </a:r>
            <a:r>
              <a:rPr lang="en-US" dirty="0" smtClean="0"/>
              <a:t> (</a:t>
            </a:r>
            <a:r>
              <a:rPr lang="en-US" b="1" dirty="0" smtClean="0"/>
              <a:t>SOA</a:t>
            </a:r>
            <a:r>
              <a:rPr lang="en-US" dirty="0" smtClean="0"/>
              <a:t>) is a </a:t>
            </a:r>
            <a:r>
              <a:rPr lang="en-US" dirty="0" smtClean="0">
                <a:hlinkClick r:id="rId3" tooltip="Design pattern"/>
              </a:rPr>
              <a:t>design pattern</a:t>
            </a:r>
            <a:r>
              <a:rPr lang="en-US" dirty="0" smtClean="0"/>
              <a:t> in which software/application components provide services to other software/application components via a </a:t>
            </a:r>
            <a:r>
              <a:rPr lang="en-US" dirty="0" smtClean="0">
                <a:hlinkClick r:id="rId4" tooltip="Communications protocol"/>
              </a:rPr>
              <a:t>protocol</a:t>
            </a:r>
            <a:r>
              <a:rPr lang="en-US" dirty="0" smtClean="0"/>
              <a:t>, typically over a network and in a loosely-coupled way. The principles of </a:t>
            </a:r>
            <a:r>
              <a:rPr lang="en-US" dirty="0" smtClean="0">
                <a:hlinkClick r:id="rId5" tooltip="Service-orientation"/>
              </a:rPr>
              <a:t>service-orientation</a:t>
            </a:r>
            <a:r>
              <a:rPr lang="en-US" dirty="0" smtClean="0"/>
              <a:t> are independent of any vendor, product or technology.</a:t>
            </a:r>
            <a:r>
              <a:rPr lang="en-US" baseline="30000" dirty="0" smtClean="0">
                <a:hlinkClick r:id="rId6"/>
              </a:rPr>
              <a:t>[1]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9BDE4B-F4AA-AF49-B86C-C87464B7B17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Meant to describe the system from the viewpoints of different stakeholders; based on different types of UML diagrams for each view</a:t>
            </a:r>
          </a:p>
          <a:p>
            <a:r>
              <a:rPr lang="en-US"/>
              <a:t>Logical view: functionality for end-users (class diagram, communication diagram, sequence diagram)</a:t>
            </a:r>
          </a:p>
          <a:p>
            <a:r>
              <a:rPr lang="en-US"/>
              <a:t>Development view: programmer’s perspective (component &amp; package diagrams)</a:t>
            </a:r>
          </a:p>
          <a:p>
            <a:r>
              <a:rPr lang="en-US"/>
              <a:t>Process view: runtime behavior, concurrency, performance, etc. (activity diagram)</a:t>
            </a:r>
          </a:p>
          <a:p>
            <a:r>
              <a:rPr lang="en-US"/>
              <a:t>Physical view: system engineer’s perspective, topology of software components (deployment diagram)</a:t>
            </a:r>
          </a:p>
          <a:p>
            <a:r>
              <a:rPr lang="en-US"/>
              <a:t>Scenarios: use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52E03-9DB8-8F4F-A18B-CB4AD921BDF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C2A055A-D866-CE41-831D-B3D1652A1B18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52DD7443-FD5C-2547-B3D1-C9D09D76DE48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2007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fld id="{7D290233-0DD1-4A80-BB1E-9ADC3556DBB6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42963C-D63D-EB4F-88F8-1FAA1E204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74D4B6-8A9A-474A-9C45-99244CFE58F8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D36847-DC3F-8041-84C8-0EDEAC8599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C47057-B94C-F149-BCCC-C8E37CA6A632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5CDD872-84A2-5147-A458-8F48A0A35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41E90A-B4C3-7345-A3D2-A99A8384A984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D0AB4C-F1EE-D44D-B78B-7F12148BF0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DA7E13-904B-6C40-B1AD-D48FAA26C228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A0EB7B-442F-0B41-9CF4-66C7ECDBA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/>
                  <a:cs typeface="Tahoma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/>
                  <a:cs typeface="Tahom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  <a:prstGeom prst="rect">
            <a:avLst/>
          </a:prstGeom>
        </p:spPr>
        <p:txBody>
          <a:bodyPr/>
          <a:lstStyle/>
          <a:p>
            <a:fld id="{7D290233-0DD1-4A80-BB1E-9ADC3556DBB6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3B7DFF-6F58-2D42-AD17-3E7C9FCE4E85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6442B6-CE7E-D945-AA5F-561895B5FC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D4A747-2D6A-4646-8E6E-79F23E102099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D74D13-02FE-9F45-A1B4-04DDA2BF80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DDFA2B-3FE9-4045-AE58-47056026041F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8340B9D-E72B-2549-9248-9CA628C66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CCD7F7-70BD-7A42-8410-F16355E0F788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2214E-5513-EB46-9820-36EAC029F5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D65C91-45E6-7142-86EF-06980D7A5D7B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F87B0C-C7A7-8644-852C-4B428BB8B3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C0636F-0749-E041-9BC6-A1AD89B23A69}" type="datetime4">
              <a:rPr lang="en-US" smtClean="0"/>
              <a:pPr>
                <a:defRPr/>
              </a:pPr>
              <a:t>February 24, 2015</a:t>
            </a:fld>
            <a:r>
              <a:rPr lang="en-US" smtClean="0"/>
              <a:t> – </a:t>
            </a:r>
            <a:fld id="{8406807C-C46E-2A4D-9EF0-5D8E460DDD09}" type="datetime11">
              <a:rPr lang="en-US" smtClean="0"/>
              <a:pPr>
                <a:defRPr/>
              </a:pPr>
              <a:t>15:13:55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2007 University of California, Irvine – André van der Hoek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j-ea"/>
                <a:cs typeface="Tahoma"/>
              </a:rPr>
              <a:t>Informatics 122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j-ea"/>
                <a:cs typeface="Tahoma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j-ea"/>
                <a:cs typeface="Tahoma"/>
              </a:rPr>
              <a:t>Software Design II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rPr>
              <a:t>Lecture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rPr>
              <a:t>10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rPr>
              <a:t>Emily Navarro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ea typeface="+mn-ea"/>
              <a:cs typeface="Tahom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rPr>
              <a:t>Duplication of course material for any commercial purpose without the explicit written permission of the professor is prohibited.</a:t>
            </a:r>
          </a:p>
        </p:txBody>
      </p:sp>
      <p:sp>
        <p:nvSpPr>
          <p:cNvPr id="2457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705600"/>
            <a:ext cx="19050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A0C5CE-A6C1-974B-A80F-7E4240655C32}" type="slidenum"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pPr eaLnBrk="1" hangingPunct="1"/>
              <a:t>1</a:t>
            </a:fld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5800" y="5334000"/>
            <a:ext cx="4419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Portions of the slides in this lecture are adapted from http://</a:t>
            </a:r>
            <a:r>
              <a:rPr lang="en-US" sz="1400" dirty="0" err="1"/>
              <a:t>www.cs.colorado.edu</a:t>
            </a:r>
            <a:r>
              <a:rPr lang="en-US" sz="1400" dirty="0"/>
              <a:t>/~</a:t>
            </a:r>
            <a:r>
              <a:rPr lang="en-US" sz="1400" dirty="0" err="1"/>
              <a:t>kena</a:t>
            </a:r>
            <a:r>
              <a:rPr lang="en-US" sz="1400" dirty="0"/>
              <a:t>/classes/5448/f12/lectures/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45363" cy="1600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Each commonality should be based on one issue</a:t>
            </a:r>
          </a:p>
          <a:p>
            <a:pPr lvl="1"/>
            <a:r>
              <a:rPr lang="en-US" dirty="0" smtClean="0"/>
              <a:t>Beware of collapsing two or more issues into a concept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MakeAGraph</a:t>
            </a:r>
            <a:r>
              <a:rPr lang="en-US" dirty="0" smtClean="0"/>
              <a:t>, you might do something like</a:t>
            </a:r>
          </a:p>
          <a:p>
            <a:pPr lvl="1"/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3061"/>
              </p:ext>
            </p:extLst>
          </p:nvPr>
        </p:nvGraphicFramePr>
        <p:xfrm>
          <a:off x="914400" y="3124200"/>
          <a:ext cx="732949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45"/>
                <a:gridCol w="3664745"/>
              </a:tblGrid>
              <a:tr h="2952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Generic Concept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Concrete Variations</a:t>
                      </a:r>
                      <a:endParaRPr lang="en-US" sz="16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scatter plots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&lt;value,</a:t>
                      </a:r>
                      <a:r>
                        <a:rPr lang="en-US" sz="1600" baseline="0" dirty="0" smtClean="0"/>
                        <a:t> value&gt; data, XY graph)</a:t>
                      </a:r>
                      <a:endParaRPr lang="en-US" sz="16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 graphs (&lt;category, value&gt; data, non XY graph)</a:t>
                      </a:r>
                      <a:endParaRPr lang="en-US" sz="16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pie charts (&lt;category, value&gt; data, non XY graph)</a:t>
                      </a:r>
                    </a:p>
                    <a:p>
                      <a:r>
                        <a:rPr lang="en-US" sz="1600" dirty="0" smtClean="0"/>
                        <a:t>axial/XY graphs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5486400"/>
            <a:ext cx="7345363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/>
              <a:t>Here you have collapsed data representation, graph representation, and visualization into a single concept (bad separation of concerns)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Better: One Issue per Concept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508165"/>
              </p:ext>
            </p:extLst>
          </p:nvPr>
        </p:nvGraphicFramePr>
        <p:xfrm>
          <a:off x="900109" y="2011680"/>
          <a:ext cx="732949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45"/>
                <a:gridCol w="3664745"/>
              </a:tblGrid>
              <a:tr h="295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Generic Concept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Concrete Variations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set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&lt;value,</a:t>
                      </a:r>
                      <a:r>
                        <a:rPr lang="en-US" sz="2000" baseline="0" dirty="0" smtClean="0"/>
                        <a:t> value&gt; pairs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&lt;category, value&gt; pairs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Graph representation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axial/XY graphs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non-axial graphs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Graph visualizations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scatter plots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bar graphs</a:t>
                      </a: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pie charts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1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Translating to Classes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0"/>
            <a:ext cx="1300356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0234" y="4343400"/>
            <a:ext cx="1462059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GraphVis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0"/>
            <a:ext cx="1040068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7333" y="3352800"/>
            <a:ext cx="1729861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ValValPairs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5121" y="3352800"/>
            <a:ext cx="1786817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CatValPairs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3352800"/>
            <a:ext cx="2271776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NonAxialGraph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0808" y="3352800"/>
            <a:ext cx="1719992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AxialGraph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04070" y="5638800"/>
            <a:ext cx="1390124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PieChart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39224" y="5638800"/>
            <a:ext cx="1519016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BarGraph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5583" y="5638800"/>
            <a:ext cx="1697901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ScatterPlot</a:t>
            </a:r>
            <a:endParaRPr lang="en-US" dirty="0"/>
          </a:p>
        </p:txBody>
      </p:sp>
      <p:cxnSp>
        <p:nvCxnSpPr>
          <p:cNvPr id="17" name="Elbow Connector 16"/>
          <p:cNvCxnSpPr>
            <a:stCxn id="7" idx="0"/>
            <a:endCxn id="4" idx="2"/>
          </p:cNvCxnSpPr>
          <p:nvPr/>
        </p:nvCxnSpPr>
        <p:spPr>
          <a:xfrm rot="5400000" flipH="1" flipV="1">
            <a:off x="1284454" y="2615476"/>
            <a:ext cx="605135" cy="869514"/>
          </a:xfrm>
          <a:prstGeom prst="bentConnector3">
            <a:avLst/>
          </a:prstGeom>
          <a:ln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0"/>
            <a:endCxn id="4" idx="2"/>
          </p:cNvCxnSpPr>
          <p:nvPr/>
        </p:nvCxnSpPr>
        <p:spPr>
          <a:xfrm rot="16200000" flipV="1">
            <a:off x="2207587" y="2561857"/>
            <a:ext cx="605135" cy="976752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1854718" y="2743200"/>
            <a:ext cx="304800" cy="152400"/>
          </a:xfrm>
          <a:prstGeom prst="triangle">
            <a:avLst/>
          </a:prstGeom>
          <a:solidFill>
            <a:schemeClr val="bg1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10" idx="0"/>
            <a:endCxn id="6" idx="2"/>
          </p:cNvCxnSpPr>
          <p:nvPr/>
        </p:nvCxnSpPr>
        <p:spPr>
          <a:xfrm rot="5400000" flipH="1" flipV="1">
            <a:off x="5775852" y="2512618"/>
            <a:ext cx="605135" cy="1075230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0"/>
            <a:endCxn id="6" idx="2"/>
          </p:cNvCxnSpPr>
          <p:nvPr/>
        </p:nvCxnSpPr>
        <p:spPr>
          <a:xfrm rot="16200000" flipV="1">
            <a:off x="6849994" y="2513706"/>
            <a:ext cx="605135" cy="1073054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6464041" y="2743200"/>
            <a:ext cx="304800" cy="152400"/>
          </a:xfrm>
          <a:prstGeom prst="triangle">
            <a:avLst/>
          </a:prstGeom>
          <a:solidFill>
            <a:schemeClr val="bg1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3" idx="0"/>
            <a:endCxn id="5" idx="2"/>
          </p:cNvCxnSpPr>
          <p:nvPr/>
        </p:nvCxnSpPr>
        <p:spPr>
          <a:xfrm rot="5400000" flipH="1" flipV="1">
            <a:off x="2611032" y="3668568"/>
            <a:ext cx="833735" cy="3106730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0"/>
            <a:endCxn id="5" idx="2"/>
          </p:cNvCxnSpPr>
          <p:nvPr/>
        </p:nvCxnSpPr>
        <p:spPr>
          <a:xfrm rot="16200000" flipV="1">
            <a:off x="4173131" y="5213199"/>
            <a:ext cx="833735" cy="17468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1" idx="0"/>
            <a:endCxn id="5" idx="2"/>
          </p:cNvCxnSpPr>
          <p:nvPr/>
        </p:nvCxnSpPr>
        <p:spPr>
          <a:xfrm rot="16200000" flipV="1">
            <a:off x="5773331" y="3612999"/>
            <a:ext cx="833735" cy="3217868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>
            <a:off x="4419600" y="4800600"/>
            <a:ext cx="304800" cy="152400"/>
          </a:xfrm>
          <a:prstGeom prst="triangle">
            <a:avLst/>
          </a:prstGeom>
          <a:solidFill>
            <a:schemeClr val="bg1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5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confident that you have identified the major concepts of the domain and their variations, you are then ready to identify the relationships that exist between them</a:t>
            </a:r>
          </a:p>
          <a:p>
            <a:r>
              <a:rPr lang="en-US" dirty="0" smtClean="0"/>
              <a:t>A Graph has one </a:t>
            </a:r>
            <a:r>
              <a:rPr lang="en-US" dirty="0" err="1" smtClean="0"/>
              <a:t>DataSet</a:t>
            </a:r>
            <a:r>
              <a:rPr lang="en-US" dirty="0" smtClean="0"/>
              <a:t> associated with it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GraphVis</a:t>
            </a:r>
            <a:r>
              <a:rPr lang="en-US" dirty="0" smtClean="0"/>
              <a:t> has one Graph associated with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Elbow Connector 15"/>
          <p:cNvCxnSpPr>
            <a:endCxn id="5" idx="0"/>
          </p:cNvCxnSpPr>
          <p:nvPr/>
        </p:nvCxnSpPr>
        <p:spPr>
          <a:xfrm rot="5400000">
            <a:off x="4538532" y="2785932"/>
            <a:ext cx="1600200" cy="1514736"/>
          </a:xfrm>
          <a:prstGeom prst="bentConnector3">
            <a:avLst>
              <a:gd name="adj1" fmla="val 10321"/>
            </a:avLst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Translating to Class Diagram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0"/>
            <a:ext cx="1300356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0234" y="4343400"/>
            <a:ext cx="1462059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GraphVis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0"/>
            <a:ext cx="1040068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7333" y="3352800"/>
            <a:ext cx="1729861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ValValPairs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5121" y="3352800"/>
            <a:ext cx="1786817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CatValPairs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3352800"/>
            <a:ext cx="2271776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NonAxialGraph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0808" y="3352800"/>
            <a:ext cx="17199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AxialGraph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04070" y="5638800"/>
            <a:ext cx="1390124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PieChart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39224" y="5638800"/>
            <a:ext cx="1519016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BarGraph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5583" y="5638800"/>
            <a:ext cx="1697901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ScatterPlot</a:t>
            </a:r>
            <a:endParaRPr lang="en-US" dirty="0"/>
          </a:p>
        </p:txBody>
      </p:sp>
      <p:cxnSp>
        <p:nvCxnSpPr>
          <p:cNvPr id="17" name="Elbow Connector 16"/>
          <p:cNvCxnSpPr>
            <a:stCxn id="7" idx="0"/>
            <a:endCxn id="4" idx="2"/>
          </p:cNvCxnSpPr>
          <p:nvPr/>
        </p:nvCxnSpPr>
        <p:spPr>
          <a:xfrm rot="5400000" flipH="1" flipV="1">
            <a:off x="1284454" y="2615476"/>
            <a:ext cx="605135" cy="869514"/>
          </a:xfrm>
          <a:prstGeom prst="bentConnector3">
            <a:avLst/>
          </a:prstGeom>
          <a:ln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0"/>
            <a:endCxn id="4" idx="2"/>
          </p:cNvCxnSpPr>
          <p:nvPr/>
        </p:nvCxnSpPr>
        <p:spPr>
          <a:xfrm rot="16200000" flipV="1">
            <a:off x="2207587" y="2561857"/>
            <a:ext cx="605135" cy="976752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1854718" y="2743200"/>
            <a:ext cx="304800" cy="152400"/>
          </a:xfrm>
          <a:prstGeom prst="triangle">
            <a:avLst/>
          </a:prstGeom>
          <a:solidFill>
            <a:schemeClr val="bg1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10" idx="0"/>
            <a:endCxn id="6" idx="2"/>
          </p:cNvCxnSpPr>
          <p:nvPr/>
        </p:nvCxnSpPr>
        <p:spPr>
          <a:xfrm rot="5400000" flipH="1" flipV="1">
            <a:off x="5775852" y="2512618"/>
            <a:ext cx="605135" cy="1075230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0"/>
            <a:endCxn id="6" idx="2"/>
          </p:cNvCxnSpPr>
          <p:nvPr/>
        </p:nvCxnSpPr>
        <p:spPr>
          <a:xfrm rot="16200000" flipV="1">
            <a:off x="6849994" y="2513706"/>
            <a:ext cx="605135" cy="1073054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6464041" y="2743200"/>
            <a:ext cx="304800" cy="152400"/>
          </a:xfrm>
          <a:prstGeom prst="triangle">
            <a:avLst/>
          </a:prstGeom>
          <a:solidFill>
            <a:schemeClr val="bg1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3" idx="0"/>
            <a:endCxn id="5" idx="2"/>
          </p:cNvCxnSpPr>
          <p:nvPr/>
        </p:nvCxnSpPr>
        <p:spPr>
          <a:xfrm rot="5400000" flipH="1" flipV="1">
            <a:off x="2611032" y="3668568"/>
            <a:ext cx="833735" cy="3106730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0"/>
            <a:endCxn id="5" idx="2"/>
          </p:cNvCxnSpPr>
          <p:nvPr/>
        </p:nvCxnSpPr>
        <p:spPr>
          <a:xfrm rot="16200000" flipV="1">
            <a:off x="4173131" y="5213199"/>
            <a:ext cx="833735" cy="17468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1" idx="0"/>
            <a:endCxn id="5" idx="2"/>
          </p:cNvCxnSpPr>
          <p:nvPr/>
        </p:nvCxnSpPr>
        <p:spPr>
          <a:xfrm rot="16200000" flipV="1">
            <a:off x="5773331" y="3612999"/>
            <a:ext cx="833735" cy="3217868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>
            <a:off x="4419600" y="4800600"/>
            <a:ext cx="304800" cy="152400"/>
          </a:xfrm>
          <a:prstGeom prst="triangle">
            <a:avLst/>
          </a:prstGeom>
          <a:solidFill>
            <a:schemeClr val="bg1"/>
          </a:solidFill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1"/>
            <a:endCxn id="4" idx="3"/>
          </p:cNvCxnSpPr>
          <p:nvPr/>
        </p:nvCxnSpPr>
        <p:spPr>
          <a:xfrm flipH="1">
            <a:off x="2671956" y="2516833"/>
            <a:ext cx="3424044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97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CVA with Design Pattern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two approaches are synergistic and can be used in tandem</a:t>
            </a:r>
          </a:p>
          <a:p>
            <a:pPr lvl="1"/>
            <a:r>
              <a:rPr lang="en-US" dirty="0" smtClean="0"/>
              <a:t>Design patterns establish relationships between entities in the problem domain</a:t>
            </a:r>
          </a:p>
          <a:p>
            <a:pPr lvl="1"/>
            <a:r>
              <a:rPr lang="en-US" dirty="0" smtClean="0"/>
              <a:t>CVA identifies entities in the problem domain and whether one entity is a variation of another</a:t>
            </a:r>
          </a:p>
          <a:p>
            <a:r>
              <a:rPr lang="en-US" dirty="0" smtClean="0"/>
              <a:t>The difference is that CVA can be used in all design contexts</a:t>
            </a:r>
          </a:p>
          <a:p>
            <a:pPr lvl="1"/>
            <a:r>
              <a:rPr lang="en-US" dirty="0" smtClean="0"/>
              <a:t>whereas the design pattern approach requires that you know of design patterns that match the relationships found in the problem domain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Technique: Analysis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to help designers deal with large amounts of variations in a problem domain</a:t>
            </a:r>
          </a:p>
          <a:p>
            <a:r>
              <a:rPr lang="en-US" dirty="0" smtClean="0"/>
              <a:t>Real world domains have lots of variations</a:t>
            </a:r>
          </a:p>
          <a:p>
            <a:pPr lvl="1"/>
            <a:r>
              <a:rPr lang="en-US" dirty="0" smtClean="0"/>
              <a:t>Patients always check into a hospital before they are admitted</a:t>
            </a:r>
          </a:p>
          <a:p>
            <a:pPr lvl="2"/>
            <a:r>
              <a:rPr lang="en-US" dirty="0" smtClean="0"/>
              <a:t>UNLESS it is an emergency</a:t>
            </a:r>
          </a:p>
          <a:p>
            <a:pPr lvl="3"/>
            <a:r>
              <a:rPr lang="en-US" dirty="0" smtClean="0"/>
              <a:t>IN WHICH CASE they go to the emergency room to get stabilized and</a:t>
            </a:r>
          </a:p>
          <a:p>
            <a:pPr lvl="4"/>
            <a:r>
              <a:rPr lang="en-US" dirty="0" smtClean="0"/>
              <a:t>THEN get admitted to the hospital (IF REQUIRED)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Just like in CVA, Find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dealing with lots of variations, you still ask the question</a:t>
            </a:r>
          </a:p>
          <a:p>
            <a:pPr lvl="1"/>
            <a:r>
              <a:rPr lang="en-US" dirty="0" smtClean="0"/>
              <a:t>what concept is this “thing” a variation of</a:t>
            </a:r>
          </a:p>
          <a:p>
            <a:r>
              <a:rPr lang="en-US" dirty="0" smtClean="0"/>
              <a:t>To organize this work, you create a matrix</a:t>
            </a:r>
          </a:p>
          <a:p>
            <a:pPr lvl="1"/>
            <a:r>
              <a:rPr lang="en-US" dirty="0" smtClean="0"/>
              <a:t>a concept becomes a “row header”</a:t>
            </a:r>
          </a:p>
          <a:p>
            <a:pPr lvl="1"/>
            <a:r>
              <a:rPr lang="en-US" dirty="0" smtClean="0"/>
              <a:t>a variation is an entry in the matrix</a:t>
            </a:r>
          </a:p>
          <a:p>
            <a:pPr lvl="1"/>
            <a:r>
              <a:rPr lang="en-US" dirty="0" smtClean="0"/>
              <a:t>related variations go in a column</a:t>
            </a:r>
          </a:p>
          <a:p>
            <a:pPr lvl="2"/>
            <a:r>
              <a:rPr lang="en-US" dirty="0" smtClean="0"/>
              <a:t>and the column header groups the variations by a particular scenario relevant to the problem domain</a:t>
            </a:r>
          </a:p>
          <a:p>
            <a:r>
              <a:rPr lang="en-US" dirty="0"/>
              <a:t>The input to this process are the requirements gathered from the </a:t>
            </a:r>
            <a:r>
              <a:rPr lang="en-US" dirty="0" smtClean="0"/>
              <a:t>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9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e-commerce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Packages must be shipped to customers in response to orders</a:t>
            </a:r>
          </a:p>
          <a:p>
            <a:r>
              <a:rPr lang="en-US" dirty="0" smtClean="0"/>
              <a:t>Different rules become active depending on the countries involved in the order</a:t>
            </a:r>
          </a:p>
          <a:p>
            <a:r>
              <a:rPr lang="en-US" dirty="0" smtClean="0"/>
              <a:t>Some requirements:</a:t>
            </a:r>
          </a:p>
          <a:p>
            <a:pPr lvl="1"/>
            <a:r>
              <a:rPr lang="en-US" dirty="0" smtClean="0"/>
              <a:t>Calculate shipping based on the country</a:t>
            </a:r>
          </a:p>
          <a:p>
            <a:pPr lvl="1"/>
            <a:r>
              <a:rPr lang="en-US" dirty="0" smtClean="0"/>
              <a:t>In the US, state and local taxes apply to the orders</a:t>
            </a:r>
          </a:p>
          <a:p>
            <a:pPr lvl="1"/>
            <a:r>
              <a:rPr lang="en-US" dirty="0" smtClean="0"/>
              <a:t>In Canada, use GST and PST for tax</a:t>
            </a:r>
          </a:p>
          <a:p>
            <a:pPr lvl="1"/>
            <a:r>
              <a:rPr lang="en-US" dirty="0" smtClean="0"/>
              <a:t>Use US postal rules to verify addresses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42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by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90700"/>
            <a:ext cx="8534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4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Lecture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design techniques</a:t>
            </a:r>
          </a:p>
          <a:p>
            <a:r>
              <a:rPr lang="en-US" dirty="0" smtClean="0"/>
              <a:t>Design </a:t>
            </a:r>
            <a:r>
              <a:rPr lang="en-US" dirty="0"/>
              <a:t>in the </a:t>
            </a:r>
            <a:r>
              <a:rPr lang="en-US" dirty="0" smtClean="0"/>
              <a:t>large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by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778000"/>
            <a:ext cx="85471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0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by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765300"/>
            <a:ext cx="85471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8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by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739900"/>
            <a:ext cx="85598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by 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65300"/>
            <a:ext cx="8534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1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technique gets more useful as the matrix gets bigger</a:t>
            </a:r>
          </a:p>
          <a:p>
            <a:pPr lvl="1"/>
            <a:r>
              <a:rPr lang="en-US" dirty="0" smtClean="0"/>
              <a:t>If you have requirements for a new scenario that adds an additional row (concept) that you have not previously covered</a:t>
            </a:r>
          </a:p>
          <a:p>
            <a:pPr lvl="2"/>
            <a:r>
              <a:rPr lang="en-US" dirty="0" smtClean="0"/>
              <a:t>This indicates that your previous scenarios were incomplete</a:t>
            </a:r>
          </a:p>
          <a:p>
            <a:pPr lvl="2"/>
            <a:r>
              <a:rPr lang="en-US" dirty="0" smtClean="0"/>
              <a:t>You can now go back and fill in the missing pieces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4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your special cases will have special cases</a:t>
            </a:r>
          </a:p>
          <a:p>
            <a:pPr lvl="1"/>
            <a:r>
              <a:rPr lang="en-US" dirty="0" smtClean="0"/>
              <a:t>In the US different shippers may have different requirements and different fees</a:t>
            </a:r>
          </a:p>
          <a:p>
            <a:pPr lvl="1"/>
            <a:r>
              <a:rPr lang="en-US" dirty="0" smtClean="0"/>
              <a:t>You can capture this information in another analysis matrix that shares some of the columns and rows of the original but which add additional concepts just for those special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9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Lecture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design techniques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>
                <a:solidFill>
                  <a:srgbClr val="FF0000"/>
                </a:solidFill>
              </a:rPr>
              <a:t>in the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0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Focus of 122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[Application design]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[Interaction design]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[Architecture design]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Implementation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Maintenance design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Application, Interaction, Architecture Design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what the software system should do</a:t>
            </a:r>
          </a:p>
          <a:p>
            <a:pPr lvl="1"/>
            <a:r>
              <a:rPr lang="en-US"/>
              <a:t>“How do we fundamentally approach the problem?”</a:t>
            </a:r>
          </a:p>
          <a:p>
            <a:pPr lvl="1"/>
            <a:r>
              <a:rPr lang="en-US"/>
              <a:t>“What is desirable?”</a:t>
            </a:r>
          </a:p>
          <a:p>
            <a:r>
              <a:rPr lang="en-US"/>
              <a:t>Identifying stakeholders and goals</a:t>
            </a:r>
          </a:p>
          <a:p>
            <a:r>
              <a:rPr lang="en-US"/>
              <a:t>Defining how your system will meet these goals at a high level</a:t>
            </a:r>
          </a:p>
          <a:p>
            <a:r>
              <a:rPr lang="en-US"/>
              <a:t>Creative thinking, incomplete specifications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Purpose of Implementation Design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is a road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map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describes a path from application / interaction / architecture design to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product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describes what the implementers should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is a guide towards future change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Lecture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More design techniques</a:t>
            </a:r>
          </a:p>
          <a:p>
            <a:r>
              <a:rPr lang="en-US" dirty="0" smtClean="0"/>
              <a:t>Design </a:t>
            </a:r>
            <a:r>
              <a:rPr lang="en-US" dirty="0"/>
              <a:t>in the </a:t>
            </a:r>
            <a:r>
              <a:rPr lang="en-US" dirty="0" smtClean="0"/>
              <a:t>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92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Maintenance Design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 Recovery</a:t>
            </a:r>
          </a:p>
          <a:p>
            <a:pPr lvl="1"/>
            <a:r>
              <a:rPr lang="en-US" dirty="0"/>
              <a:t>How do we understand the design as it exists in the code and documentation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Design Patterns</a:t>
            </a:r>
          </a:p>
          <a:p>
            <a:pPr lvl="1"/>
            <a:r>
              <a:rPr lang="en-US" dirty="0"/>
              <a:t>How can we improve simple aspects of the existing design with known “solutions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Reuse</a:t>
            </a:r>
          </a:p>
          <a:p>
            <a:pPr lvl="1"/>
            <a:r>
              <a:rPr lang="en-US" dirty="0"/>
              <a:t>How can we leverage what is “out there” in our design?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“Big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the sense of: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 marL="571500" lvl="1" indent="-342900">
              <a:buFont typeface="+mj-lt"/>
              <a:buAutoNum type="arabicPeriod"/>
              <a:defRPr/>
            </a:pPr>
            <a:r>
              <a:rPr lang="en-US" dirty="0" smtClean="0"/>
              <a:t>New perspective on some major topics</a:t>
            </a:r>
          </a:p>
          <a:p>
            <a:pPr marL="571500" lvl="1" indent="-342900">
              <a:buFont typeface="+mj-lt"/>
              <a:buAutoNum type="arabicPeriod"/>
              <a:defRPr/>
            </a:pPr>
            <a:endParaRPr lang="en-US" dirty="0"/>
          </a:p>
          <a:p>
            <a:pPr marL="571500" lvl="1" indent="-342900">
              <a:buFont typeface="+mj-lt"/>
              <a:buAutoNum type="arabicPeriod"/>
              <a:defRPr/>
            </a:pPr>
            <a:r>
              <a:rPr lang="en-US" dirty="0" smtClean="0"/>
              <a:t>The impact of these issues on “big” projects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Two Key Issues in Design-in-the-Large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Unified Design Vision</a:t>
            </a:r>
          </a:p>
          <a:p>
            <a:r>
              <a:rPr lang="en-US"/>
              <a:t>Representations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Design Vision</a:t>
            </a:r>
          </a:p>
        </p:txBody>
      </p:sp>
      <p:pic>
        <p:nvPicPr>
          <p:cNvPr id="33795" name="Picture 4" descr="yvoire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524000"/>
            <a:ext cx="4364037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Unified Design Vision: Tough!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easy was it to understand </a:t>
            </a:r>
            <a:r>
              <a:rPr lang="en-US" dirty="0" err="1" smtClean="0"/>
              <a:t>SimSE</a:t>
            </a:r>
            <a:r>
              <a:rPr lang="en-US" dirty="0" smtClean="0"/>
              <a:t>?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How did you attempt a unified design vision among your group?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How was a lack of a unified design vision evident in your group?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Unified Design Vision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Design is more than UML</a:t>
            </a:r>
          </a:p>
          <a:p>
            <a:pPr lvl="1"/>
            <a:r>
              <a:rPr lang="en-US"/>
              <a:t>I hope it’s been obvious from the first assignment</a:t>
            </a:r>
          </a:p>
          <a:p>
            <a:pPr lvl="1"/>
            <a:r>
              <a:rPr lang="en-US"/>
              <a:t>However, it does help…</a:t>
            </a:r>
          </a:p>
          <a:p>
            <a:r>
              <a:rPr lang="en-US"/>
              <a:t>In reality, a lot is using conventions, standards, etc.</a:t>
            </a:r>
          </a:p>
          <a:p>
            <a:pPr lvl="1"/>
            <a:r>
              <a:rPr lang="en-US"/>
              <a:t>The way we design “here”</a:t>
            </a:r>
          </a:p>
          <a:p>
            <a:r>
              <a:rPr lang="en-US"/>
              <a:t>And lots of interaction, coordination, and communication</a:t>
            </a:r>
          </a:p>
          <a:p>
            <a:r>
              <a:rPr lang="en-US"/>
              <a:t>And lots of reuse</a:t>
            </a:r>
          </a:p>
          <a:p>
            <a:pPr lvl="1"/>
            <a:r>
              <a:rPr lang="en-US"/>
              <a:t>Frameworks</a:t>
            </a:r>
          </a:p>
          <a:p>
            <a:pPr lvl="1"/>
            <a:r>
              <a:rPr lang="en-US"/>
              <a:t>Libraries</a:t>
            </a:r>
          </a:p>
          <a:p>
            <a:pPr lvl="1"/>
            <a:r>
              <a:rPr lang="en-US"/>
              <a:t>Components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Unified Design Vision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Newer </a:t>
            </a:r>
            <a:r>
              <a:rPr lang="en-US" dirty="0"/>
              <a:t>challenges, however, make it more difficult</a:t>
            </a:r>
          </a:p>
          <a:p>
            <a:pPr lvl="1"/>
            <a:r>
              <a:rPr lang="en-US" dirty="0"/>
              <a:t>Very large scale systems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Long lived systems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Global software development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Large Scale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of systems</a:t>
            </a:r>
          </a:p>
          <a:p>
            <a:pPr lvl="1"/>
            <a:r>
              <a:rPr lang="en-US" dirty="0" smtClean="0"/>
              <a:t>Defense, financial trading, healthcare, government, energy distribution</a:t>
            </a:r>
          </a:p>
          <a:p>
            <a:r>
              <a:rPr lang="en-US" dirty="0" smtClean="0"/>
              <a:t>Traditional approaches to software engineering are no longer adequate</a:t>
            </a:r>
          </a:p>
          <a:p>
            <a:r>
              <a:rPr lang="en-US" dirty="0" smtClean="0"/>
              <a:t>How can we reduce the complexity of the unified 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9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Reducing the Complexity of the Unified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Architectural styles</a:t>
            </a:r>
          </a:p>
          <a:p>
            <a:pPr lvl="1"/>
            <a:r>
              <a:rPr lang="en-US" dirty="0" smtClean="0"/>
              <a:t>The cornerstone of the vision is something we all know works and is simple</a:t>
            </a:r>
          </a:p>
          <a:p>
            <a:r>
              <a:rPr lang="en-US" dirty="0" smtClean="0"/>
              <a:t>Architecture description languages</a:t>
            </a:r>
          </a:p>
          <a:p>
            <a:pPr lvl="1"/>
            <a:r>
              <a:rPr lang="en-US" dirty="0" smtClean="0"/>
              <a:t>To provide higher level views</a:t>
            </a:r>
          </a:p>
          <a:p>
            <a:r>
              <a:rPr lang="en-US" dirty="0" smtClean="0"/>
              <a:t>Component-based design, service-oriented architectures</a:t>
            </a:r>
          </a:p>
          <a:p>
            <a:pPr lvl="1"/>
            <a:r>
              <a:rPr lang="en-US" dirty="0" smtClean="0"/>
              <a:t>To partition the system and set boundaries</a:t>
            </a:r>
          </a:p>
          <a:p>
            <a:pPr lvl="1"/>
            <a:r>
              <a:rPr lang="en-US" dirty="0" smtClean="0"/>
              <a:t>We can also reuse large scale design and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91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Long-lived Systems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can we guarantee our vision stands the test of time?</a:t>
            </a:r>
          </a:p>
          <a:p>
            <a:pPr lvl="1"/>
            <a:r>
              <a:rPr lang="en-US"/>
              <a:t>Process enforcement and the IDE</a:t>
            </a:r>
          </a:p>
          <a:p>
            <a:pPr lvl="2"/>
            <a:r>
              <a:rPr lang="en-US"/>
              <a:t>Tracking issues, lots of reviews, automated code analysis, emergent design, etc.</a:t>
            </a:r>
          </a:p>
          <a:p>
            <a:pPr lvl="2"/>
            <a:endParaRPr lang="en-US"/>
          </a:p>
          <a:p>
            <a:r>
              <a:rPr lang="en-US"/>
              <a:t>How can we deal with turnover?</a:t>
            </a:r>
          </a:p>
          <a:p>
            <a:pPr lvl="1"/>
            <a:r>
              <a:rPr lang="en-US"/>
              <a:t>More documentation, better documentation?</a:t>
            </a:r>
          </a:p>
          <a:p>
            <a:pPr lvl="1"/>
            <a:r>
              <a:rPr lang="en-US"/>
              <a:t>Training is key!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Design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may not always be able to use design patterns to start a design</a:t>
            </a:r>
          </a:p>
          <a:p>
            <a:pPr lvl="1"/>
            <a:r>
              <a:rPr lang="en-US" dirty="0" smtClean="0"/>
              <a:t>But you can apply the lessons learned from studying design patterns in ALL your designs</a:t>
            </a:r>
          </a:p>
          <a:p>
            <a:r>
              <a:rPr lang="en-US" dirty="0" smtClean="0"/>
              <a:t>For instance, you can apply a technique called </a:t>
            </a:r>
            <a:r>
              <a:rPr lang="en-US" b="1" dirty="0" smtClean="0"/>
              <a:t>commonality and variability analysis </a:t>
            </a:r>
            <a:r>
              <a:rPr lang="en-US" dirty="0" smtClean="0"/>
              <a:t>to identify variation in your problem domains</a:t>
            </a:r>
          </a:p>
          <a:p>
            <a:pPr lvl="1"/>
            <a:r>
              <a:rPr lang="en-US" dirty="0" smtClean="0"/>
              <a:t>You can then use design pattern principles to encapsulate that variation and protect your software from future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48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Global Software Development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How can we guarantee the vision is shared by different groups?</a:t>
            </a:r>
          </a:p>
          <a:p>
            <a:r>
              <a:rPr lang="en-US"/>
              <a:t>How does communication and coordination occur in distributed environments?</a:t>
            </a:r>
          </a:p>
          <a:p>
            <a:endParaRPr lang="en-US"/>
          </a:p>
          <a:p>
            <a:r>
              <a:rPr lang="en-US"/>
              <a:t>GSD is a hot topic for research and a challenge in the real world</a:t>
            </a:r>
          </a:p>
          <a:p>
            <a:pPr lvl="1"/>
            <a:r>
              <a:rPr lang="en-US"/>
              <a:t>Supporting with processes and tools</a:t>
            </a:r>
          </a:p>
          <a:p>
            <a:pPr lvl="1"/>
            <a:r>
              <a:rPr lang="en-US"/>
              <a:t>Improving awareness in IDEs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we represent our system?</a:t>
            </a:r>
          </a:p>
          <a:p>
            <a:endParaRPr lang="en-US"/>
          </a:p>
          <a:p>
            <a:pPr lvl="1"/>
            <a:r>
              <a:rPr lang="en-US"/>
              <a:t>One or many views?</a:t>
            </a:r>
          </a:p>
          <a:p>
            <a:pPr lvl="1"/>
            <a:r>
              <a:rPr lang="en-US"/>
              <a:t>One or many notations?</a:t>
            </a:r>
          </a:p>
          <a:p>
            <a:pPr lvl="1"/>
            <a:r>
              <a:rPr lang="en-US"/>
              <a:t>What do they abstract? / What do they emphasize?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(Buildings)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32460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DC5E1-5360-FB4E-9E1D-303B6CB21B1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304800" y="1270000"/>
            <a:ext cx="8396288" cy="5340350"/>
            <a:chOff x="304800" y="1270000"/>
            <a:chExt cx="8396288" cy="5340350"/>
          </a:xfrm>
        </p:grpSpPr>
        <p:pic>
          <p:nvPicPr>
            <p:cNvPr id="43012" name="Picture 9" descr="11306-lar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038600"/>
              <a:ext cx="34290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3" name="Picture 5" descr="cla%20building%20sketch%20we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00200"/>
              <a:ext cx="3124200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7" descr="floorpl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70000"/>
              <a:ext cx="3276600" cy="198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11" descr="yvoirepl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505200"/>
              <a:ext cx="2681288" cy="303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Representation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Using one single representation of the system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erves </a:t>
            </a:r>
            <a:r>
              <a:rPr lang="en-US" dirty="0"/>
              <a:t>all </a:t>
            </a:r>
            <a:r>
              <a:rPr lang="en-US" dirty="0" smtClean="0"/>
              <a:t>purposes</a:t>
            </a:r>
          </a:p>
          <a:p>
            <a:pPr lvl="1"/>
            <a:r>
              <a:rPr lang="en-US" dirty="0"/>
              <a:t>No chance for </a:t>
            </a:r>
            <a:r>
              <a:rPr lang="en-US" dirty="0" smtClean="0"/>
              <a:t>inconsistency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hared </a:t>
            </a:r>
            <a:r>
              <a:rPr lang="en-US" dirty="0"/>
              <a:t>by everyone</a:t>
            </a:r>
          </a:p>
          <a:p>
            <a:pPr lvl="2"/>
            <a:r>
              <a:rPr lang="en-US" dirty="0"/>
              <a:t>But how can we guarantee interpretations are the same?</a:t>
            </a:r>
          </a:p>
          <a:p>
            <a:pPr lvl="1"/>
            <a:endParaRPr lang="en-US" dirty="0"/>
          </a:p>
          <a:p>
            <a:r>
              <a:rPr lang="en-US" dirty="0"/>
              <a:t>Agile approach: code is design</a:t>
            </a:r>
          </a:p>
          <a:p>
            <a:pPr lvl="1"/>
            <a:r>
              <a:rPr lang="en-US" dirty="0"/>
              <a:t>Recording decisions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Does it scale?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Views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facts…</a:t>
            </a:r>
          </a:p>
          <a:p>
            <a:pPr lvl="1"/>
            <a:r>
              <a:rPr lang="en-US" i="1"/>
              <a:t>“The code is the truth but not the whole truth”</a:t>
            </a:r>
            <a:r>
              <a:rPr lang="en-US" altLang="ja-JP"/>
              <a:t> [Booch]</a:t>
            </a:r>
          </a:p>
          <a:p>
            <a:pPr lvl="1"/>
            <a:r>
              <a:rPr lang="en-US"/>
              <a:t>UML is only good for “low-level design”</a:t>
            </a:r>
          </a:p>
          <a:p>
            <a:pPr lvl="1"/>
            <a:r>
              <a:rPr lang="en-US"/>
              <a:t>Traditional architecture diagrams (boxes and arrows) focus only on high-level functionality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Views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990600"/>
          </a:xfrm>
        </p:spPr>
        <p:txBody>
          <a:bodyPr/>
          <a:lstStyle/>
          <a:p>
            <a:r>
              <a:rPr lang="en-US" dirty="0"/>
              <a:t>One possible answer</a:t>
            </a:r>
          </a:p>
          <a:p>
            <a:pPr lvl="1"/>
            <a:r>
              <a:rPr lang="en-US" dirty="0"/>
              <a:t>4 + 1 Views [Philippe </a:t>
            </a:r>
            <a:r>
              <a:rPr lang="en-US" dirty="0" err="1"/>
              <a:t>Kruchten</a:t>
            </a:r>
            <a:r>
              <a:rPr lang="en-US" dirty="0"/>
              <a:t>]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55753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900113" y="244157"/>
            <a:ext cx="7345362" cy="1551783"/>
          </a:xfrm>
        </p:spPr>
        <p:txBody>
          <a:bodyPr/>
          <a:lstStyle/>
          <a:p>
            <a:r>
              <a:rPr lang="en-US"/>
              <a:t>Multiple Views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98475" y="1676400"/>
            <a:ext cx="75565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Still leaves many questions</a:t>
            </a:r>
          </a:p>
          <a:p>
            <a:pPr lvl="1"/>
            <a:r>
              <a:rPr lang="en-US" dirty="0"/>
              <a:t>What level of abstraction is right?</a:t>
            </a:r>
          </a:p>
          <a:p>
            <a:pPr lvl="1"/>
            <a:r>
              <a:rPr lang="en-US" dirty="0"/>
              <a:t>Takes longer to get to coding; will more change?</a:t>
            </a:r>
          </a:p>
          <a:p>
            <a:pPr lvl="1"/>
            <a:r>
              <a:rPr lang="en-US" dirty="0"/>
              <a:t>How do we maintain them over time?</a:t>
            </a:r>
          </a:p>
          <a:p>
            <a:r>
              <a:rPr lang="en-US" dirty="0"/>
              <a:t>There are many challenges</a:t>
            </a:r>
          </a:p>
          <a:p>
            <a:pPr lvl="1"/>
            <a:r>
              <a:rPr lang="en-US" dirty="0"/>
              <a:t>Translating between different views</a:t>
            </a:r>
          </a:p>
          <a:p>
            <a:pPr lvl="1"/>
            <a:r>
              <a:rPr lang="en-US" dirty="0"/>
              <a:t>Keeping consistency between different levels of abstraction</a:t>
            </a:r>
          </a:p>
          <a:p>
            <a:pPr lvl="1"/>
            <a:r>
              <a:rPr lang="en-US" dirty="0"/>
              <a:t>Guaranteeing they are usable</a:t>
            </a:r>
          </a:p>
          <a:p>
            <a:r>
              <a:rPr lang="en-US" dirty="0"/>
              <a:t>May require</a:t>
            </a:r>
          </a:p>
          <a:p>
            <a:pPr lvl="1"/>
            <a:r>
              <a:rPr lang="en-US" dirty="0"/>
              <a:t>Language translation</a:t>
            </a:r>
          </a:p>
          <a:p>
            <a:pPr lvl="1"/>
            <a:r>
              <a:rPr lang="en-US" dirty="0"/>
              <a:t>Additional design decisions</a:t>
            </a:r>
          </a:p>
          <a:p>
            <a:pPr lvl="1"/>
            <a:r>
              <a:rPr lang="en-US" dirty="0"/>
              <a:t>Lots and lots of consistency checking!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More Approaches to Supporting Design-in-the-Large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Design rationale</a:t>
            </a:r>
          </a:p>
          <a:p>
            <a:r>
              <a:rPr lang="en-US"/>
              <a:t>Architectural styles</a:t>
            </a:r>
          </a:p>
          <a:p>
            <a:r>
              <a:rPr lang="en-US"/>
              <a:t>Enterprise frameworks</a:t>
            </a:r>
          </a:p>
          <a:p>
            <a:r>
              <a:rPr lang="en-US"/>
              <a:t>Product lines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Rationale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Listing of decisions made during a design process, along with</a:t>
            </a:r>
          </a:p>
          <a:p>
            <a:pPr lvl="1"/>
            <a:r>
              <a:rPr lang="en-US" dirty="0"/>
              <a:t>reasons why they were made</a:t>
            </a:r>
          </a:p>
          <a:p>
            <a:pPr lvl="1"/>
            <a:r>
              <a:rPr lang="en-US" dirty="0"/>
              <a:t>other alternatives considered</a:t>
            </a:r>
          </a:p>
          <a:p>
            <a:pPr lvl="1"/>
            <a:r>
              <a:rPr lang="en-US" dirty="0"/>
              <a:t>tradeoffs that were evaluated</a:t>
            </a:r>
          </a:p>
          <a:p>
            <a:pPr lvl="1"/>
            <a:r>
              <a:rPr lang="en-US" dirty="0"/>
              <a:t>any other relevant information</a:t>
            </a:r>
          </a:p>
          <a:p>
            <a:r>
              <a:rPr lang="en-US" dirty="0"/>
              <a:t>Purpose: to keep a record of this knowledge and communicate it to others</a:t>
            </a:r>
          </a:p>
          <a:p>
            <a:r>
              <a:rPr lang="en-US" dirty="0"/>
              <a:t>Tools exist for managing design rationale</a:t>
            </a:r>
          </a:p>
          <a:p>
            <a:pPr lvl="1"/>
            <a:r>
              <a:rPr lang="en-US" dirty="0"/>
              <a:t>In software engineering as well as other disciplines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Architectural Styles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900112" y="1676400"/>
            <a:ext cx="7345363" cy="472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Provide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“a vocabulary of components and connectors, with constraints on how they can be defined [Shaw, </a:t>
            </a:r>
            <a:r>
              <a:rPr lang="en-US" dirty="0" err="1"/>
              <a:t>Garlan</a:t>
            </a:r>
            <a:r>
              <a:rPr lang="en-US" dirty="0"/>
              <a:t>]”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common language with which to describe classes of systems</a:t>
            </a:r>
          </a:p>
          <a:p>
            <a:r>
              <a:rPr lang="en-US" dirty="0"/>
              <a:t>Peer-to-peer</a:t>
            </a:r>
          </a:p>
          <a:p>
            <a:r>
              <a:rPr lang="en-US" dirty="0"/>
              <a:t>Pipe and filter</a:t>
            </a:r>
          </a:p>
          <a:p>
            <a:r>
              <a:rPr lang="en-US" dirty="0"/>
              <a:t>Client-server</a:t>
            </a:r>
          </a:p>
          <a:p>
            <a:r>
              <a:rPr lang="en-US" dirty="0"/>
              <a:t>C2</a:t>
            </a:r>
          </a:p>
          <a:p>
            <a:r>
              <a:rPr lang="en-US" dirty="0"/>
              <a:t>REST</a:t>
            </a:r>
          </a:p>
          <a:p>
            <a:r>
              <a:rPr lang="en-US" dirty="0"/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Examine the Problem Domain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key aspect of design is identifying what elements of the </a:t>
            </a:r>
            <a:r>
              <a:rPr lang="en-US" b="1" dirty="0" smtClean="0"/>
              <a:t>problem domain </a:t>
            </a:r>
            <a:r>
              <a:rPr lang="en-US" dirty="0" smtClean="0"/>
              <a:t>belong in your </a:t>
            </a:r>
            <a:r>
              <a:rPr lang="en-US" b="1" dirty="0" smtClean="0"/>
              <a:t>solution domain</a:t>
            </a:r>
          </a:p>
          <a:p>
            <a:pPr lvl="1"/>
            <a:r>
              <a:rPr lang="en-US" dirty="0" smtClean="0"/>
              <a:t>Identify the right things to model/track in your software</a:t>
            </a:r>
          </a:p>
          <a:p>
            <a:pPr lvl="1"/>
            <a:r>
              <a:rPr lang="en-US" dirty="0" smtClean="0"/>
              <a:t>Accuracy is important because the next thing to do is identify the relationships between these elements</a:t>
            </a:r>
          </a:p>
          <a:p>
            <a:pPr lvl="2"/>
            <a:r>
              <a:rPr lang="en-US" dirty="0" smtClean="0"/>
              <a:t>Once you have the relationships defined, changes to the design become more 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44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Frameworks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632460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A388C7-9554-0B48-9BA4-42C00E90C8D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3338"/>
            <a:ext cx="73152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Product Lines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Can we use lessons from mass production of physical goods in software?</a:t>
            </a:r>
          </a:p>
          <a:p>
            <a:r>
              <a:rPr lang="en-US"/>
              <a:t>How can we produce software with minimum (human) effort?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81400"/>
            <a:ext cx="7239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Wrapping Up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Maintaining a unified vision of design requires lots of support!</a:t>
            </a:r>
          </a:p>
          <a:p>
            <a:endParaRPr lang="en-US"/>
          </a:p>
          <a:p>
            <a:r>
              <a:rPr lang="en-US"/>
              <a:t>Multiple views will be necessary (unless you’re “agile”)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Bottom Line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There’s more to software design than we can show you firsthand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Senior project’s a start</a:t>
            </a:r>
          </a:p>
          <a:p>
            <a:r>
              <a:rPr lang="en-US" dirty="0"/>
              <a:t>Once you get “out there” you’ll see it more clearly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Reuse </a:t>
            </a:r>
            <a:r>
              <a:rPr lang="en-US" dirty="0" smtClean="0"/>
              <a:t>Presentations</a:t>
            </a:r>
          </a:p>
          <a:p>
            <a:r>
              <a:rPr lang="en-US" dirty="0" smtClean="0"/>
              <a:t>Reminders</a:t>
            </a:r>
          </a:p>
          <a:p>
            <a:pPr lvl="1"/>
            <a:r>
              <a:rPr lang="en-US" dirty="0" smtClean="0"/>
              <a:t>Submit slide electronically</a:t>
            </a:r>
          </a:p>
          <a:p>
            <a:pPr lvl="1"/>
            <a:r>
              <a:rPr lang="en-US" dirty="0" smtClean="0"/>
              <a:t>Please keep it as close to 1 minute </a:t>
            </a:r>
            <a:r>
              <a:rPr lang="en-US" smtClean="0"/>
              <a:t>as possible!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Examine the Problem Domain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have concepts and relationships defined, inserting new concepts and relationships is less easy</a:t>
            </a:r>
          </a:p>
          <a:p>
            <a:pPr lvl="1"/>
            <a:r>
              <a:rPr lang="en-US" dirty="0" smtClean="0"/>
              <a:t>Where do the next concepts fit? How will they be integrated?</a:t>
            </a:r>
          </a:p>
          <a:p>
            <a:pPr lvl="1"/>
            <a:r>
              <a:rPr lang="en-US" dirty="0" smtClean="0"/>
              <a:t>Often requires changing/deleting existing relationships to incorporate new ones</a:t>
            </a:r>
          </a:p>
          <a:p>
            <a:r>
              <a:rPr lang="en-US" dirty="0" smtClean="0"/>
              <a:t>This is why maintenance is so hard!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8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Commonality and Variability Analysis (CVA)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CVA attempts to identify the commonalities (generic concepts) and variations (concrete implementations) in a problem domain</a:t>
            </a:r>
          </a:p>
          <a:p>
            <a:r>
              <a:rPr lang="en-US" dirty="0" smtClean="0"/>
              <a:t>Such analysis will produce:</a:t>
            </a:r>
          </a:p>
          <a:p>
            <a:pPr lvl="1"/>
            <a:r>
              <a:rPr lang="en-US" b="1" dirty="0" smtClean="0"/>
              <a:t>abstract base classes </a:t>
            </a:r>
            <a:r>
              <a:rPr lang="en-US" dirty="0"/>
              <a:t>that can be used to interface with </a:t>
            </a:r>
            <a:endParaRPr lang="en-US" b="1" dirty="0" smtClean="0"/>
          </a:p>
          <a:p>
            <a:pPr lvl="1"/>
            <a:r>
              <a:rPr lang="en-US" b="1" dirty="0" smtClean="0"/>
              <a:t>concrete implementations</a:t>
            </a:r>
            <a:r>
              <a:rPr lang="en-US" dirty="0" smtClean="0"/>
              <a:t> in a generic way</a:t>
            </a:r>
          </a:p>
          <a:p>
            <a:pPr lvl="1"/>
            <a:r>
              <a:rPr lang="en-US" dirty="0" smtClean="0"/>
              <a:t>that will enable </a:t>
            </a:r>
            <a:r>
              <a:rPr lang="en-US" b="1" dirty="0" smtClean="0"/>
              <a:t>abstraction, type encapsulation, and polymorphism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CVA to </a:t>
            </a:r>
            <a:r>
              <a:rPr lang="en-US" dirty="0" err="1" smtClean="0"/>
              <a:t>MakeAGraph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118051"/>
              </p:ext>
            </p:extLst>
          </p:nvPr>
        </p:nvGraphicFramePr>
        <p:xfrm>
          <a:off x="900109" y="1828800"/>
          <a:ext cx="732949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45"/>
                <a:gridCol w="3664745"/>
              </a:tblGrid>
              <a:tr h="295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Generic Concept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Concrete Variations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set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&lt;value,</a:t>
                      </a:r>
                      <a:r>
                        <a:rPr lang="en-US" sz="2000" baseline="0" dirty="0" smtClean="0"/>
                        <a:t> value&gt; pairs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&lt;category, value&gt; pairs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Graph representation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axial/XY graphs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non-axial graphs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Graph visualizations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scatter plots</a:t>
                      </a:r>
                      <a:endParaRPr lang="en-US" sz="20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bar graphs</a:t>
                      </a: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pie charts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341203"/>
            <a:ext cx="799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>
                <a:latin typeface="Tahoma"/>
                <a:cs typeface="Tahoma"/>
              </a:rPr>
              <a:t>These are </a:t>
            </a:r>
            <a:r>
              <a:rPr lang="en-US" b="1" dirty="0" smtClean="0">
                <a:latin typeface="Tahoma"/>
                <a:cs typeface="Tahoma"/>
              </a:rPr>
              <a:t>concrete variations</a:t>
            </a:r>
            <a:r>
              <a:rPr lang="en-US" dirty="0" smtClean="0">
                <a:latin typeface="Tahoma"/>
                <a:cs typeface="Tahoma"/>
              </a:rPr>
              <a:t> of </a:t>
            </a:r>
            <a:r>
              <a:rPr lang="en-US" b="1" dirty="0" smtClean="0">
                <a:latin typeface="Tahoma"/>
                <a:cs typeface="Tahoma"/>
              </a:rPr>
              <a:t>generic concepts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latin typeface="Tahoma"/>
                <a:cs typeface="Tahoma"/>
              </a:rPr>
              <a:t>Generically: Commonality C has variations a, b, c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7748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any 2 elements of the problem domain</a:t>
            </a:r>
          </a:p>
          <a:p>
            <a:pPr lvl="1"/>
            <a:r>
              <a:rPr lang="en-US" dirty="0" smtClean="0"/>
              <a:t>And ask</a:t>
            </a:r>
          </a:p>
          <a:p>
            <a:pPr lvl="2"/>
            <a:r>
              <a:rPr lang="en-US" dirty="0" smtClean="0"/>
              <a:t>Is one of these a variation of the other?</a:t>
            </a:r>
          </a:p>
          <a:p>
            <a:pPr lvl="2"/>
            <a:r>
              <a:rPr lang="en-US" dirty="0" smtClean="0"/>
              <a:t>Are both of these a variation of something else?</a:t>
            </a:r>
          </a:p>
          <a:p>
            <a:r>
              <a:rPr lang="en-US" dirty="0" smtClean="0"/>
              <a:t>Iterate there until you start to converge on the commonalities</a:t>
            </a:r>
          </a:p>
          <a:p>
            <a:pPr lvl="1"/>
            <a:r>
              <a:rPr lang="en-US" dirty="0" smtClean="0"/>
              <a:t>Each with their associated variations (which are just concrete elements of the domain)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7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13705</TotalTime>
  <Words>2415</Words>
  <Application>Microsoft Macintosh PowerPoint</Application>
  <PresentationFormat>On-screen Show (4:3)</PresentationFormat>
  <Paragraphs>354</Paragraphs>
  <Slides>54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Capital</vt:lpstr>
      <vt:lpstr>Informatics 122 Software Design II</vt:lpstr>
      <vt:lpstr>Today’s Lecture</vt:lpstr>
      <vt:lpstr>Today’s Lecture</vt:lpstr>
      <vt:lpstr>More Design Techniques</vt:lpstr>
      <vt:lpstr>Examine the Problem Domain (I)</vt:lpstr>
      <vt:lpstr>Examine the Problem Domain (II)</vt:lpstr>
      <vt:lpstr>Use Commonality and Variability Analysis (CVA)</vt:lpstr>
      <vt:lpstr>Applying CVA to MakeAGraph</vt:lpstr>
      <vt:lpstr>Using CVA</vt:lpstr>
      <vt:lpstr>Potential Problem</vt:lpstr>
      <vt:lpstr>Better: One Issue per Concept</vt:lpstr>
      <vt:lpstr>Translating to Classes</vt:lpstr>
      <vt:lpstr>Identify Relationships</vt:lpstr>
      <vt:lpstr>Translating to Class Diagram</vt:lpstr>
      <vt:lpstr>Comparison of CVA with Design Pattern Approach</vt:lpstr>
      <vt:lpstr>Another Technique: Analysis Matrix</vt:lpstr>
      <vt:lpstr>Just like in CVA, Find Concepts</vt:lpstr>
      <vt:lpstr>Example: e-commerce System</vt:lpstr>
      <vt:lpstr>Organize by Matrix</vt:lpstr>
      <vt:lpstr>Organize by Matrix</vt:lpstr>
      <vt:lpstr>Organize by Matrix</vt:lpstr>
      <vt:lpstr>Organize by Matrix</vt:lpstr>
      <vt:lpstr>Organize by Matrix</vt:lpstr>
      <vt:lpstr>Discussion (I)</vt:lpstr>
      <vt:lpstr>Discussion (II)</vt:lpstr>
      <vt:lpstr>Today’s Lecture</vt:lpstr>
      <vt:lpstr>Focus of 122</vt:lpstr>
      <vt:lpstr>Application, Interaction, Architecture Design</vt:lpstr>
      <vt:lpstr>Purpose of Implementation Design</vt:lpstr>
      <vt:lpstr>Maintenance Design</vt:lpstr>
      <vt:lpstr>The “Big Picture”</vt:lpstr>
      <vt:lpstr>Two Key Issues in Design-in-the-Large</vt:lpstr>
      <vt:lpstr>Unified Design Vision</vt:lpstr>
      <vt:lpstr>Unified Design Vision: Tough!</vt:lpstr>
      <vt:lpstr>Unified Design Vision</vt:lpstr>
      <vt:lpstr>Unified Design Vision</vt:lpstr>
      <vt:lpstr>Very Large Scale Systems</vt:lpstr>
      <vt:lpstr>Reducing the Complexity of the Unified Vision</vt:lpstr>
      <vt:lpstr>Long-lived Systems</vt:lpstr>
      <vt:lpstr>Global Software Development</vt:lpstr>
      <vt:lpstr>Representations</vt:lpstr>
      <vt:lpstr>Architecture (Buildings)</vt:lpstr>
      <vt:lpstr>Single Representation</vt:lpstr>
      <vt:lpstr>Multiple Views</vt:lpstr>
      <vt:lpstr>Multiple Views</vt:lpstr>
      <vt:lpstr>Multiple Views</vt:lpstr>
      <vt:lpstr>More Approaches to Supporting Design-in-the-Large</vt:lpstr>
      <vt:lpstr>Design Rationale</vt:lpstr>
      <vt:lpstr>Architectural Styles</vt:lpstr>
      <vt:lpstr>Enterprise Frameworks</vt:lpstr>
      <vt:lpstr>Software Product Lines</vt:lpstr>
      <vt:lpstr>Wrapping Up</vt:lpstr>
      <vt:lpstr>Bottom Line</vt:lpstr>
      <vt:lpstr>Next Time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Exercise 1</dc:title>
  <dc:creator>André van der Hoek</dc:creator>
  <cp:lastModifiedBy>Emilly Navarro</cp:lastModifiedBy>
  <cp:revision>760</cp:revision>
  <dcterms:created xsi:type="dcterms:W3CDTF">2006-03-17T19:57:58Z</dcterms:created>
  <dcterms:modified xsi:type="dcterms:W3CDTF">2015-02-25T00:31:13Z</dcterms:modified>
</cp:coreProperties>
</file>