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9" r:id="rId1"/>
  </p:sldMasterIdLst>
  <p:notesMasterIdLst>
    <p:notesMasterId r:id="rId17"/>
  </p:notesMasterIdLst>
  <p:handoutMasterIdLst>
    <p:handoutMasterId r:id="rId18"/>
  </p:handoutMasterIdLst>
  <p:sldIdLst>
    <p:sldId id="265" r:id="rId2"/>
    <p:sldId id="266" r:id="rId3"/>
    <p:sldId id="267" r:id="rId4"/>
    <p:sldId id="298" r:id="rId5"/>
    <p:sldId id="301" r:id="rId6"/>
    <p:sldId id="302" r:id="rId7"/>
    <p:sldId id="303" r:id="rId8"/>
    <p:sldId id="279" r:id="rId9"/>
    <p:sldId id="287" r:id="rId10"/>
    <p:sldId id="288" r:id="rId11"/>
    <p:sldId id="293" r:id="rId12"/>
    <p:sldId id="296" r:id="rId13"/>
    <p:sldId id="304" r:id="rId14"/>
    <p:sldId id="274" r:id="rId15"/>
    <p:sldId id="297" r:id="rId16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000000"/>
    <a:srgbClr val="007780"/>
    <a:srgbClr val="017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40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598C8722-492C-F245-9FA9-E85F409ED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41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60F3A494-14DD-AA4A-835E-E383777F2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77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A44CF80-3282-DE41-98B4-337B8742DA21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Commonality and variability analysis</a:t>
            </a:r>
          </a:p>
          <a:p>
            <a:r>
              <a:rPr lang="en-US" dirty="0" smtClean="0"/>
              <a:t>Analysis matrix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3A494-14DD-AA4A-835E-E383777F2F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5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Orange: we all have a bit of a sense of</a:t>
            </a:r>
          </a:p>
          <a:p>
            <a:endParaRPr lang="en-US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C2F02F-9813-C04D-81AE-3199C6CB6CC6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Orange: we have less of a shared sense of</a:t>
            </a:r>
          </a:p>
          <a:p>
            <a:r>
              <a:rPr lang="en-US"/>
              <a:t>Correctness: adheres to to its specified requirements</a:t>
            </a:r>
          </a:p>
          <a:p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3E2E4C-2E74-FF44-A6B7-475B794687A9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A9C43FF-467A-2E44-9684-FBD068DF917C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External behavior not changed; internal structure improved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6810B4-E56D-1B4B-973D-766A644C1F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3D4906-901D-374E-B1DB-4C0F1DAF8F7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pPr>
              <a:defRPr/>
            </a:pPr>
            <a:fld id="{C23BDAC7-8743-9540-A872-6CA707407612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52DD7443-FD5C-2547-B3D1-C9D09D76DE48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pPr>
              <a:defRPr/>
            </a:pPr>
            <a:r>
              <a:rPr lang="en-US" smtClean="0"/>
              <a:t>(c)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44788-4387-5448-9859-7430FB45D6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BA29D-51CD-5D48-8E0D-4B3CFAFF1296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8BA9F-7334-8B41-8C1F-1932838B4B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3E768F-8AEC-9442-A99D-E2A84FD7BA6E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C04B3-F33D-5E4D-AE19-51CAA0F39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9BD4A-B753-5749-BA5D-A3408C9E7AE7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16399-E7B0-1A44-A1F0-20D875CF27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5D4C-0301-BE4F-AD61-07B95023B9FD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9CD3E-4F46-FC4C-8957-8856DA37A8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CB28E-BD91-224C-8845-A8DDB2B72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2D44F-E15D-3D4D-8078-A9FE25B36EFC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C953E-BD8E-B64C-90A3-59DAF0D40F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5F2CD9-A875-264A-A715-FA9EB4447547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5838F-F639-3448-A32C-00079CE9DC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16DF25-18FE-864E-A56D-BF108A31E35B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687EF-2D06-3744-9B82-39688DFDAB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31274A-FAD0-9B42-9DB4-093753F69515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99456-F637-E942-A97D-336BEF78A8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CEFD3-FC77-3948-85EE-6650E2DBC086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7AE49-2737-FB45-BB07-27785304E8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1E7490-096D-3541-8E44-8DED04653D0D}" type="datetime4">
              <a:rPr lang="en-US" smtClean="0"/>
              <a:pPr>
                <a:defRPr/>
              </a:pPr>
              <a:t>March 3,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16:25:08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7E44788-4387-5448-9859-7430FB45D6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  <p:sldLayoutId id="2147484347" r:id="rId8"/>
    <p:sldLayoutId id="2147484348" r:id="rId9"/>
    <p:sldLayoutId id="2147484349" r:id="rId10"/>
    <p:sldLayoutId id="2147484350" r:id="rId11"/>
    <p:sldLayoutId id="2147484351" r:id="rId12"/>
    <p:sldLayoutId id="2147484352" r:id="rId13"/>
    <p:sldLayoutId id="2147484353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65000"/>
              <a:lumOff val="35000"/>
            </a:schemeClr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Informatics 122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Software Design II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ahoma" charset="0"/>
                <a:ea typeface="+mn-ea"/>
                <a:cs typeface="+mn-cs"/>
              </a:rPr>
              <a:t>Lecture </a:t>
            </a:r>
            <a:r>
              <a:rPr lang="en-US" dirty="0" smtClean="0">
                <a:latin typeface="Tahoma" charset="0"/>
                <a:ea typeface="+mn-ea"/>
                <a:cs typeface="+mn-cs"/>
              </a:rPr>
              <a:t>12</a:t>
            </a:r>
            <a:endParaRPr lang="en-US" dirty="0" smtClean="0">
              <a:latin typeface="Tahoma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ahoma" charset="0"/>
                <a:ea typeface="+mn-ea"/>
                <a:cs typeface="+mn-cs"/>
              </a:rPr>
              <a:t>Emily Navarro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latin typeface="Tahoma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000" i="1" dirty="0">
                <a:latin typeface="Tahoma" charset="0"/>
                <a:ea typeface="+mn-ea"/>
                <a:cs typeface="+mn-cs"/>
              </a:rPr>
              <a:t>Duplication of course material for any commercial purpose without the explicit written permission of the professor is prohibited.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39000" y="6705600"/>
            <a:ext cx="1905000" cy="15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401A38-F819-6145-8435-6B088AEF3E4D}" type="slidenum">
              <a:rPr lang="en-US" sz="800"/>
              <a:pPr eaLnBrk="1" hangingPunct="1"/>
              <a:t>1</a:t>
            </a:fld>
            <a:endParaRPr lang="en-US" sz="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Recovery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Recreating design abstractions from:</a:t>
            </a:r>
          </a:p>
          <a:p>
            <a:pPr lvl="1" eaLnBrk="1" hangingPunct="1"/>
            <a:r>
              <a:rPr lang="en-US"/>
              <a:t>Code</a:t>
            </a:r>
          </a:p>
          <a:p>
            <a:pPr lvl="1" eaLnBrk="1" hangingPunct="1"/>
            <a:r>
              <a:rPr lang="en-US"/>
              <a:t>Existing design documentation (if available)</a:t>
            </a:r>
          </a:p>
          <a:p>
            <a:pPr lvl="1" eaLnBrk="1" hangingPunct="1"/>
            <a:r>
              <a:rPr lang="en-US"/>
              <a:t>Personal experience / general knowledge about problem and application domains</a:t>
            </a:r>
          </a:p>
          <a:p>
            <a:pPr lvl="1" eaLnBrk="1" hangingPunct="1"/>
            <a:r>
              <a:rPr lang="en-US"/>
              <a:t>Talking to people</a:t>
            </a:r>
          </a:p>
          <a:p>
            <a:r>
              <a:rPr lang="en-US"/>
              <a:t>You </a:t>
            </a:r>
            <a:r>
              <a:rPr lang="en-US" i="1"/>
              <a:t>will </a:t>
            </a:r>
            <a:r>
              <a:rPr lang="en-US"/>
              <a:t>work with code in the absence of a complete design</a:t>
            </a:r>
          </a:p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046913" y="6019800"/>
            <a:ext cx="18684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0"/>
              <a:buNone/>
            </a:pPr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(Biggerstaff, 1989)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 Reuse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98475" y="1752601"/>
            <a:ext cx="7556500" cy="167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Component reuse is using an already-developed piece of software (usually from a third-party) to provide some type of functionality to your system</a:t>
            </a:r>
          </a:p>
          <a:p>
            <a:pPr lvl="1"/>
            <a:r>
              <a:rPr lang="en-US" dirty="0"/>
              <a:t>rather than developing the functionality yourself from scratch</a:t>
            </a:r>
          </a:p>
        </p:txBody>
      </p:sp>
      <p:grpSp>
        <p:nvGrpSpPr>
          <p:cNvPr id="40964" name="Group 5"/>
          <p:cNvGrpSpPr>
            <a:grpSpLocks/>
          </p:cNvGrpSpPr>
          <p:nvPr/>
        </p:nvGrpSpPr>
        <p:grpSpPr bwMode="auto">
          <a:xfrm>
            <a:off x="1447800" y="3429000"/>
            <a:ext cx="6170613" cy="1141413"/>
            <a:chOff x="912" y="1536"/>
            <a:chExt cx="3887" cy="719"/>
          </a:xfrm>
        </p:grpSpPr>
        <p:sp>
          <p:nvSpPr>
            <p:cNvPr id="40977" name="AutoShape 6"/>
            <p:cNvSpPr>
              <a:spLocks noChangeArrowheads="1"/>
            </p:cNvSpPr>
            <p:nvPr/>
          </p:nvSpPr>
          <p:spPr bwMode="auto">
            <a:xfrm>
              <a:off x="912" y="1536"/>
              <a:ext cx="1056" cy="720"/>
            </a:xfrm>
            <a:prstGeom prst="roundRect">
              <a:avLst>
                <a:gd name="adj" fmla="val 16667"/>
              </a:avLst>
            </a:prstGeom>
            <a:solidFill>
              <a:srgbClr val="3366CC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dirty="0">
                  <a:solidFill>
                    <a:srgbClr val="FFFFFF"/>
                  </a:solidFill>
                </a:rPr>
                <a:t>identify</a:t>
              </a:r>
              <a:br>
                <a:rPr lang="en-US" sz="1800" b="1" dirty="0">
                  <a:solidFill>
                    <a:srgbClr val="FFFFFF"/>
                  </a:solidFill>
                </a:rPr>
              </a:br>
              <a:r>
                <a:rPr lang="en-US" sz="1800" b="1" dirty="0">
                  <a:solidFill>
                    <a:srgbClr val="FFFFFF"/>
                  </a:solidFill>
                </a:rPr>
                <a:t>preliminary</a:t>
              </a:r>
              <a:br>
                <a:rPr lang="en-US" sz="1800" b="1" dirty="0">
                  <a:solidFill>
                    <a:srgbClr val="FFFFFF"/>
                  </a:solidFill>
                </a:rPr>
              </a:br>
              <a:r>
                <a:rPr lang="en-US" sz="1800" b="1" dirty="0">
                  <a:solidFill>
                    <a:srgbClr val="FFFFFF"/>
                  </a:solidFill>
                </a:rPr>
                <a:t>architecture</a:t>
              </a:r>
            </a:p>
          </p:txBody>
        </p:sp>
        <p:sp>
          <p:nvSpPr>
            <p:cNvPr id="40978" name="AutoShape 7"/>
            <p:cNvSpPr>
              <a:spLocks noChangeArrowheads="1"/>
            </p:cNvSpPr>
            <p:nvPr/>
          </p:nvSpPr>
          <p:spPr bwMode="auto">
            <a:xfrm>
              <a:off x="2328" y="1536"/>
              <a:ext cx="1056" cy="720"/>
            </a:xfrm>
            <a:prstGeom prst="roundRect">
              <a:avLst>
                <a:gd name="adj" fmla="val 16667"/>
              </a:avLst>
            </a:prstGeom>
            <a:solidFill>
              <a:srgbClr val="3366CC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>
                  <a:solidFill>
                    <a:srgbClr val="FFFFFF"/>
                  </a:solidFill>
                </a:rPr>
                <a:t>identify</a:t>
              </a:r>
              <a:br>
                <a:rPr lang="en-US" sz="1800" b="1">
                  <a:solidFill>
                    <a:srgbClr val="FFFFFF"/>
                  </a:solidFill>
                </a:rPr>
              </a:br>
              <a:r>
                <a:rPr lang="en-US" sz="1800" b="1">
                  <a:solidFill>
                    <a:srgbClr val="FFFFFF"/>
                  </a:solidFill>
                </a:rPr>
                <a:t>potential</a:t>
              </a:r>
              <a:br>
                <a:rPr lang="en-US" sz="1800" b="1">
                  <a:solidFill>
                    <a:srgbClr val="FFFFFF"/>
                  </a:solidFill>
                </a:rPr>
              </a:br>
              <a:r>
                <a:rPr lang="en-US" sz="1800" b="1">
                  <a:solidFill>
                    <a:srgbClr val="FFFFFF"/>
                  </a:solidFill>
                </a:rPr>
                <a:t>places for</a:t>
              </a:r>
              <a:br>
                <a:rPr lang="en-US" sz="1800" b="1">
                  <a:solidFill>
                    <a:srgbClr val="FFFFFF"/>
                  </a:solidFill>
                </a:rPr>
              </a:br>
              <a:r>
                <a:rPr lang="en-US" sz="1800" b="1">
                  <a:solidFill>
                    <a:srgbClr val="FFFFFF"/>
                  </a:solidFill>
                </a:rPr>
                <a:t>reuse</a:t>
              </a:r>
            </a:p>
          </p:txBody>
        </p:sp>
        <p:sp>
          <p:nvSpPr>
            <p:cNvPr id="40979" name="AutoShape 8"/>
            <p:cNvSpPr>
              <a:spLocks noChangeArrowheads="1"/>
            </p:cNvSpPr>
            <p:nvPr/>
          </p:nvSpPr>
          <p:spPr bwMode="auto">
            <a:xfrm>
              <a:off x="3744" y="1536"/>
              <a:ext cx="1056" cy="720"/>
            </a:xfrm>
            <a:prstGeom prst="roundRect">
              <a:avLst>
                <a:gd name="adj" fmla="val 16667"/>
              </a:avLst>
            </a:prstGeom>
            <a:solidFill>
              <a:srgbClr val="3366CC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>
                  <a:solidFill>
                    <a:srgbClr val="FFFFFF"/>
                  </a:solidFill>
                </a:rPr>
                <a:t>establish</a:t>
              </a:r>
              <a:br>
                <a:rPr lang="en-US" sz="1800" b="1">
                  <a:solidFill>
                    <a:srgbClr val="FFFFFF"/>
                  </a:solidFill>
                </a:rPr>
              </a:br>
              <a:r>
                <a:rPr lang="en-US" sz="1800" b="1">
                  <a:solidFill>
                    <a:srgbClr val="FFFFFF"/>
                  </a:solidFill>
                </a:rPr>
                <a:t>selection</a:t>
              </a:r>
              <a:br>
                <a:rPr lang="en-US" sz="1800" b="1">
                  <a:solidFill>
                    <a:srgbClr val="FFFFFF"/>
                  </a:solidFill>
                </a:rPr>
              </a:br>
              <a:r>
                <a:rPr lang="en-US" sz="1800" b="1">
                  <a:solidFill>
                    <a:srgbClr val="FFFFFF"/>
                  </a:solidFill>
                </a:rPr>
                <a:t>criteria (per</a:t>
              </a:r>
              <a:br>
                <a:rPr lang="en-US" sz="1800" b="1">
                  <a:solidFill>
                    <a:srgbClr val="FFFFFF"/>
                  </a:solidFill>
                </a:rPr>
              </a:br>
              <a:r>
                <a:rPr lang="en-US" sz="1800" b="1">
                  <a:solidFill>
                    <a:srgbClr val="FFFFFF"/>
                  </a:solidFill>
                </a:rPr>
                <a:t>place)</a:t>
              </a:r>
            </a:p>
          </p:txBody>
        </p:sp>
      </p:grpSp>
      <p:sp>
        <p:nvSpPr>
          <p:cNvPr id="40965" name="AutoShape 9"/>
          <p:cNvSpPr>
            <a:spLocks noChangeArrowheads="1"/>
          </p:cNvSpPr>
          <p:nvPr/>
        </p:nvSpPr>
        <p:spPr bwMode="auto">
          <a:xfrm>
            <a:off x="7239000" y="5410200"/>
            <a:ext cx="1676400" cy="11430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FFFFFF"/>
                </a:solidFill>
              </a:rPr>
              <a:t>search for</a:t>
            </a:r>
            <a:br>
              <a:rPr lang="en-US" sz="1800" b="1">
                <a:solidFill>
                  <a:srgbClr val="FFFFFF"/>
                </a:solidFill>
              </a:rPr>
            </a:br>
            <a:r>
              <a:rPr lang="en-US" sz="1800" b="1">
                <a:solidFill>
                  <a:srgbClr val="FFFFFF"/>
                </a:solidFill>
              </a:rPr>
              <a:t>applicable</a:t>
            </a:r>
            <a:br>
              <a:rPr lang="en-US" sz="1800" b="1">
                <a:solidFill>
                  <a:srgbClr val="FFFFFF"/>
                </a:solidFill>
              </a:rPr>
            </a:br>
            <a:r>
              <a:rPr lang="en-US" sz="1800" b="1">
                <a:solidFill>
                  <a:srgbClr val="FFFFFF"/>
                </a:solidFill>
              </a:rPr>
              <a:t>components</a:t>
            </a:r>
          </a:p>
        </p:txBody>
      </p:sp>
      <p:sp>
        <p:nvSpPr>
          <p:cNvPr id="40966" name="AutoShape 10"/>
          <p:cNvSpPr>
            <a:spLocks noChangeArrowheads="1"/>
          </p:cNvSpPr>
          <p:nvPr/>
        </p:nvSpPr>
        <p:spPr bwMode="auto">
          <a:xfrm>
            <a:off x="4902200" y="5410200"/>
            <a:ext cx="1676400" cy="11430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FFFFFF"/>
                </a:solidFill>
              </a:rPr>
              <a:t>evaluate</a:t>
            </a:r>
            <a:br>
              <a:rPr lang="en-US" sz="1800" b="1">
                <a:solidFill>
                  <a:srgbClr val="FFFFFF"/>
                </a:solidFill>
              </a:rPr>
            </a:br>
            <a:r>
              <a:rPr lang="en-US" sz="1800" b="1">
                <a:solidFill>
                  <a:srgbClr val="FFFFFF"/>
                </a:solidFill>
              </a:rPr>
              <a:t>components</a:t>
            </a:r>
          </a:p>
        </p:txBody>
      </p:sp>
      <p:sp>
        <p:nvSpPr>
          <p:cNvPr id="40967" name="AutoShape 11"/>
          <p:cNvSpPr>
            <a:spLocks noChangeArrowheads="1"/>
          </p:cNvSpPr>
          <p:nvPr/>
        </p:nvSpPr>
        <p:spPr bwMode="auto">
          <a:xfrm>
            <a:off x="2565400" y="5410200"/>
            <a:ext cx="1676400" cy="11430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FFFFFF"/>
                </a:solidFill>
              </a:rPr>
              <a:t>select</a:t>
            </a:r>
            <a:br>
              <a:rPr lang="en-US" sz="1800" b="1">
                <a:solidFill>
                  <a:srgbClr val="FFFFFF"/>
                </a:solidFill>
              </a:rPr>
            </a:br>
            <a:r>
              <a:rPr lang="en-US" sz="1800" b="1">
                <a:solidFill>
                  <a:srgbClr val="FFFFFF"/>
                </a:solidFill>
              </a:rPr>
              <a:t>component</a:t>
            </a:r>
          </a:p>
        </p:txBody>
      </p:sp>
      <p:sp>
        <p:nvSpPr>
          <p:cNvPr id="40968" name="AutoShape 12"/>
          <p:cNvSpPr>
            <a:spLocks noChangeArrowheads="1"/>
          </p:cNvSpPr>
          <p:nvPr/>
        </p:nvSpPr>
        <p:spPr bwMode="auto">
          <a:xfrm>
            <a:off x="228600" y="5410200"/>
            <a:ext cx="1676400" cy="11430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FFFFFF"/>
                </a:solidFill>
              </a:rPr>
              <a:t>update</a:t>
            </a:r>
            <a:br>
              <a:rPr lang="en-US" sz="1800" b="1">
                <a:solidFill>
                  <a:srgbClr val="FFFFFF"/>
                </a:solidFill>
              </a:rPr>
            </a:br>
            <a:r>
              <a:rPr lang="en-US" sz="1800" b="1">
                <a:solidFill>
                  <a:srgbClr val="FFFFFF"/>
                </a:solidFill>
              </a:rPr>
              <a:t>architecture</a:t>
            </a:r>
          </a:p>
        </p:txBody>
      </p:sp>
      <p:cxnSp>
        <p:nvCxnSpPr>
          <p:cNvPr id="40969" name="AutoShape 13"/>
          <p:cNvCxnSpPr>
            <a:cxnSpLocks noChangeShapeType="1"/>
            <a:stCxn id="40977" idx="3"/>
            <a:endCxn id="40978" idx="1"/>
          </p:cNvCxnSpPr>
          <p:nvPr/>
        </p:nvCxnSpPr>
        <p:spPr bwMode="auto">
          <a:xfrm>
            <a:off x="3124200" y="4000500"/>
            <a:ext cx="573088" cy="1588"/>
          </a:xfrm>
          <a:prstGeom prst="straightConnector1">
            <a:avLst/>
          </a:prstGeom>
          <a:noFill/>
          <a:ln w="19080">
            <a:solidFill>
              <a:srgbClr val="66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0" name="AutoShape 14"/>
          <p:cNvCxnSpPr>
            <a:cxnSpLocks noChangeShapeType="1"/>
            <a:stCxn id="40978" idx="3"/>
            <a:endCxn id="40979" idx="1"/>
          </p:cNvCxnSpPr>
          <p:nvPr/>
        </p:nvCxnSpPr>
        <p:spPr bwMode="auto">
          <a:xfrm>
            <a:off x="5372100" y="4000500"/>
            <a:ext cx="571500" cy="1588"/>
          </a:xfrm>
          <a:prstGeom prst="straightConnector1">
            <a:avLst/>
          </a:prstGeom>
          <a:noFill/>
          <a:ln w="19080">
            <a:solidFill>
              <a:srgbClr val="66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1" name="AutoShape 15"/>
          <p:cNvCxnSpPr>
            <a:cxnSpLocks noChangeShapeType="1"/>
            <a:stCxn id="40979" idx="3"/>
            <a:endCxn id="40965" idx="0"/>
          </p:cNvCxnSpPr>
          <p:nvPr/>
        </p:nvCxnSpPr>
        <p:spPr bwMode="auto">
          <a:xfrm>
            <a:off x="7620000" y="4000500"/>
            <a:ext cx="457200" cy="140970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66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2" name="AutoShape 16"/>
          <p:cNvCxnSpPr>
            <a:cxnSpLocks noChangeShapeType="1"/>
            <a:stCxn id="40968" idx="0"/>
            <a:endCxn id="40978" idx="2"/>
          </p:cNvCxnSpPr>
          <p:nvPr/>
        </p:nvCxnSpPr>
        <p:spPr bwMode="auto">
          <a:xfrm rot="5400000" flipH="1" flipV="1">
            <a:off x="2381250" y="3257550"/>
            <a:ext cx="838200" cy="346710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66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3" name="AutoShape 17"/>
          <p:cNvCxnSpPr>
            <a:cxnSpLocks noChangeShapeType="1"/>
            <a:stCxn id="40967" idx="1"/>
            <a:endCxn id="40968" idx="3"/>
          </p:cNvCxnSpPr>
          <p:nvPr/>
        </p:nvCxnSpPr>
        <p:spPr bwMode="auto">
          <a:xfrm flipH="1">
            <a:off x="1905000" y="5981700"/>
            <a:ext cx="660400" cy="1588"/>
          </a:xfrm>
          <a:prstGeom prst="straightConnector1">
            <a:avLst/>
          </a:prstGeom>
          <a:noFill/>
          <a:ln w="19080">
            <a:solidFill>
              <a:srgbClr val="66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4" name="AutoShape 18"/>
          <p:cNvCxnSpPr>
            <a:cxnSpLocks noChangeShapeType="1"/>
            <a:stCxn id="40966" idx="1"/>
            <a:endCxn id="40967" idx="3"/>
          </p:cNvCxnSpPr>
          <p:nvPr/>
        </p:nvCxnSpPr>
        <p:spPr bwMode="auto">
          <a:xfrm flipH="1">
            <a:off x="4241800" y="5981700"/>
            <a:ext cx="660400" cy="1588"/>
          </a:xfrm>
          <a:prstGeom prst="straightConnector1">
            <a:avLst/>
          </a:prstGeom>
          <a:noFill/>
          <a:ln w="19080">
            <a:solidFill>
              <a:srgbClr val="66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5" name="AutoShape 19"/>
          <p:cNvCxnSpPr>
            <a:cxnSpLocks noChangeShapeType="1"/>
            <a:stCxn id="40965" idx="1"/>
            <a:endCxn id="40966" idx="3"/>
          </p:cNvCxnSpPr>
          <p:nvPr/>
        </p:nvCxnSpPr>
        <p:spPr bwMode="auto">
          <a:xfrm flipH="1">
            <a:off x="6578600" y="5981700"/>
            <a:ext cx="660400" cy="1588"/>
          </a:xfrm>
          <a:prstGeom prst="straightConnector1">
            <a:avLst/>
          </a:prstGeom>
          <a:noFill/>
          <a:ln w="19080">
            <a:solidFill>
              <a:srgbClr val="FFFF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6" name="AutoShape 20"/>
          <p:cNvCxnSpPr>
            <a:cxnSpLocks noChangeShapeType="1"/>
            <a:stCxn id="40965" idx="1"/>
            <a:endCxn id="40966" idx="3"/>
          </p:cNvCxnSpPr>
          <p:nvPr/>
        </p:nvCxnSpPr>
        <p:spPr bwMode="auto">
          <a:xfrm flipH="1">
            <a:off x="6578600" y="5981700"/>
            <a:ext cx="660400" cy="1588"/>
          </a:xfrm>
          <a:prstGeom prst="straightConnector1">
            <a:avLst/>
          </a:prstGeom>
          <a:noFill/>
          <a:ln w="9360">
            <a:solidFill>
              <a:srgbClr val="663366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Design-in-the-Large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Main challenge: Maintaining a unified design vision</a:t>
            </a:r>
          </a:p>
          <a:p>
            <a:r>
              <a:rPr lang="en-US"/>
              <a:t>Multiple views will be necessary (unless you’re “agile”)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Design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Commonality and Variability </a:t>
            </a:r>
            <a:r>
              <a:rPr lang="en-US" dirty="0"/>
              <a:t>A</a:t>
            </a:r>
            <a:r>
              <a:rPr lang="en-US" dirty="0" smtClean="0"/>
              <a:t>nalysis (CVA)</a:t>
            </a:r>
          </a:p>
          <a:p>
            <a:pPr lvl="1"/>
            <a:r>
              <a:rPr lang="en-US" dirty="0" smtClean="0"/>
              <a:t>Used to </a:t>
            </a:r>
            <a:r>
              <a:rPr lang="en-US" dirty="0"/>
              <a:t>identify the commonalities (generic concepts) and variations (concrete implementations) in a problem </a:t>
            </a:r>
            <a:r>
              <a:rPr lang="en-US" dirty="0" smtClean="0"/>
              <a:t>domain</a:t>
            </a:r>
          </a:p>
          <a:p>
            <a:r>
              <a:rPr lang="en-US" dirty="0" smtClean="0"/>
              <a:t>Analysis Matrix</a:t>
            </a:r>
          </a:p>
          <a:p>
            <a:pPr lvl="1"/>
            <a:r>
              <a:rPr lang="en-US" dirty="0" smtClean="0"/>
              <a:t>Used to help designers deal with large amounts of variation in a problem domain</a:t>
            </a:r>
          </a:p>
          <a:p>
            <a:r>
              <a:rPr lang="en-US" dirty="0" smtClean="0"/>
              <a:t>Such techniques allow you to use the principles from design patterns in any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27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Practice, Practice, Practice…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4213" y="1866900"/>
            <a:ext cx="8078787" cy="4381500"/>
          </a:xfrm>
        </p:spPr>
        <p:txBody>
          <a:bodyPr/>
          <a:lstStyle/>
          <a:p>
            <a:pPr eaLnBrk="1" hangingPunct="1"/>
            <a:r>
              <a:rPr lang="en-US"/>
              <a:t>To learn to navigate this space, and learn to be a designer, it is essential to practice, practice, practice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There is no theory or magic formula that will teach you to be a designer, only theory that</a:t>
            </a:r>
          </a:p>
          <a:p>
            <a:pPr lvl="1" eaLnBrk="1" hangingPunct="1"/>
            <a:r>
              <a:rPr lang="en-US"/>
              <a:t>will help you understand what it means to be a designer </a:t>
            </a:r>
          </a:p>
          <a:p>
            <a:pPr lvl="1" eaLnBrk="1" hangingPunct="1"/>
            <a:r>
              <a:rPr lang="en-US"/>
              <a:t>provides you with a frame of mind through which you can usefully reflect upon your design activities and design products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749300" y="2971800"/>
            <a:ext cx="7556500" cy="1116013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Today’s Lecture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Course wrap-up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What did we learn?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Design aesthetics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Design patterns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Refactoring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Design recovery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Reuse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Design in the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large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Design techniques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Purpose of Implementation Design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An implementation design is a road map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understandable, unambiguous, consistent, helpful,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+mn-ea"/>
              <a:cs typeface="Tahom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An implementation design describes a path from application / interaction / architecture design to the product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correct, complete, concise, verifiable, effective,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+mn-ea"/>
              <a:cs typeface="Tahom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An implementation design describes what the implementers should do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elegant,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partitionable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recomposable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, resilient,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+mn-ea"/>
              <a:cs typeface="Tahom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An implementation design is a guide towards future change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evolvable,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n-ea"/>
                <a:cs typeface="Tahom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+mn-e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4914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ahoma"/>
                <a:cs typeface="Tahoma"/>
              </a:rPr>
              <a:t>More of a Shared Understanding (Not Perfect!)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Tahoma"/>
                <a:cs typeface="Tahoma"/>
              </a:rPr>
              <a:t>An implementation design is a road map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/>
                <a:cs typeface="Tahoma"/>
              </a:rPr>
              <a:t>understandable, </a:t>
            </a:r>
            <a:r>
              <a:rPr lang="en-US">
                <a:solidFill>
                  <a:srgbClr val="FF6600"/>
                </a:solidFill>
                <a:latin typeface="Tahoma"/>
                <a:cs typeface="Tahoma"/>
              </a:rPr>
              <a:t>unambiguous</a:t>
            </a:r>
            <a:r>
              <a:rPr lang="en-US">
                <a:latin typeface="Tahoma"/>
                <a:cs typeface="Tahoma"/>
              </a:rPr>
              <a:t>, </a:t>
            </a:r>
            <a:r>
              <a:rPr lang="en-US">
                <a:solidFill>
                  <a:srgbClr val="FF6600"/>
                </a:solidFill>
                <a:latin typeface="Tahoma"/>
                <a:cs typeface="Tahoma"/>
              </a:rPr>
              <a:t>consistent</a:t>
            </a:r>
            <a:r>
              <a:rPr lang="en-US">
                <a:latin typeface="Tahoma"/>
                <a:cs typeface="Tahoma"/>
              </a:rPr>
              <a:t>, helpful, …</a:t>
            </a:r>
          </a:p>
          <a:p>
            <a:pPr eaLnBrk="1" hangingPunct="1"/>
            <a:r>
              <a:rPr lang="en-US">
                <a:latin typeface="Tahoma"/>
                <a:cs typeface="Tahoma"/>
              </a:rPr>
              <a:t>An implementation design describes a path from application / interaction / architecture design to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/>
                <a:cs typeface="Tahoma"/>
              </a:rPr>
              <a:t>correct,</a:t>
            </a:r>
            <a:r>
              <a:rPr lang="en-US">
                <a:solidFill>
                  <a:srgbClr val="FF6600"/>
                </a:solidFill>
                <a:latin typeface="Tahoma"/>
                <a:cs typeface="Tahoma"/>
              </a:rPr>
              <a:t> complete</a:t>
            </a:r>
            <a:r>
              <a:rPr lang="en-US">
                <a:latin typeface="Tahoma"/>
                <a:cs typeface="Tahoma"/>
              </a:rPr>
              <a:t>, </a:t>
            </a:r>
            <a:r>
              <a:rPr lang="en-US">
                <a:solidFill>
                  <a:srgbClr val="FF6600"/>
                </a:solidFill>
                <a:latin typeface="Tahoma"/>
                <a:cs typeface="Tahoma"/>
              </a:rPr>
              <a:t>concise</a:t>
            </a:r>
            <a:r>
              <a:rPr lang="en-US">
                <a:latin typeface="Tahoma"/>
                <a:cs typeface="Tahoma"/>
              </a:rPr>
              <a:t>, </a:t>
            </a:r>
            <a:r>
              <a:rPr lang="en-US">
                <a:solidFill>
                  <a:srgbClr val="FF6600"/>
                </a:solidFill>
                <a:latin typeface="Tahoma"/>
                <a:cs typeface="Tahoma"/>
              </a:rPr>
              <a:t>verifiable</a:t>
            </a:r>
            <a:r>
              <a:rPr lang="en-US">
                <a:latin typeface="Tahoma"/>
                <a:cs typeface="Tahoma"/>
              </a:rPr>
              <a:t>, effective, …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ahoma"/>
                <a:cs typeface="Tahoma"/>
              </a:rPr>
              <a:t>An implementation design describes what the implementers should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/>
                <a:cs typeface="Tahoma"/>
              </a:rPr>
              <a:t>elegant, </a:t>
            </a:r>
            <a:r>
              <a:rPr lang="en-US">
                <a:solidFill>
                  <a:srgbClr val="FF6600"/>
                </a:solidFill>
                <a:latin typeface="Tahoma"/>
                <a:cs typeface="Tahoma"/>
              </a:rPr>
              <a:t>partitionable</a:t>
            </a:r>
            <a:r>
              <a:rPr lang="en-US">
                <a:latin typeface="Tahoma"/>
                <a:cs typeface="Tahoma"/>
              </a:rPr>
              <a:t>, </a:t>
            </a:r>
            <a:r>
              <a:rPr lang="en-US">
                <a:solidFill>
                  <a:srgbClr val="FF6600"/>
                </a:solidFill>
                <a:latin typeface="Tahoma"/>
                <a:cs typeface="Tahoma"/>
              </a:rPr>
              <a:t>recomposable</a:t>
            </a:r>
            <a:r>
              <a:rPr lang="en-US">
                <a:latin typeface="Tahoma"/>
                <a:cs typeface="Tahoma"/>
              </a:rPr>
              <a:t>, resilient, …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ahoma"/>
                <a:cs typeface="Tahoma"/>
              </a:rPr>
              <a:t>An implementation design is a guide towards future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/>
                <a:cs typeface="Tahoma"/>
              </a:rPr>
              <a:t>evolvable, …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1309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ahoma"/>
                <a:cs typeface="Tahoma"/>
              </a:rPr>
              <a:t>Less of a Shared Understanding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Tahoma"/>
                <a:cs typeface="Tahoma"/>
              </a:rPr>
              <a:t>An implementation design is a road map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  <a:latin typeface="Tahoma"/>
                <a:cs typeface="Tahoma"/>
              </a:rPr>
              <a:t>understandable</a:t>
            </a:r>
            <a:r>
              <a:rPr lang="en-US" dirty="0">
                <a:latin typeface="Tahoma"/>
                <a:cs typeface="Tahoma"/>
              </a:rPr>
              <a:t>, unambiguous, consistent, </a:t>
            </a:r>
            <a:r>
              <a:rPr lang="en-US" dirty="0">
                <a:solidFill>
                  <a:srgbClr val="FF6600"/>
                </a:solidFill>
                <a:latin typeface="Tahoma"/>
                <a:cs typeface="Tahoma"/>
              </a:rPr>
              <a:t>helpful</a:t>
            </a:r>
            <a:r>
              <a:rPr lang="en-US" dirty="0">
                <a:latin typeface="Tahoma"/>
                <a:cs typeface="Tahoma"/>
              </a:rPr>
              <a:t>, …</a:t>
            </a:r>
          </a:p>
          <a:p>
            <a:pPr eaLnBrk="1" hangingPunct="1"/>
            <a:r>
              <a:rPr lang="en-US" dirty="0">
                <a:latin typeface="Tahoma"/>
                <a:cs typeface="Tahoma"/>
              </a:rPr>
              <a:t>An implementation design describes a path from application / interaction / architecture design to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  <a:latin typeface="Tahoma"/>
                <a:cs typeface="Tahoma"/>
              </a:rPr>
              <a:t>correct</a:t>
            </a:r>
            <a:r>
              <a:rPr lang="en-US" dirty="0">
                <a:latin typeface="Tahoma"/>
                <a:cs typeface="Tahoma"/>
              </a:rPr>
              <a:t>, complete, </a:t>
            </a:r>
            <a:r>
              <a:rPr lang="en-US" dirty="0">
                <a:solidFill>
                  <a:schemeClr val="tx1"/>
                </a:solidFill>
                <a:latin typeface="Tahoma"/>
                <a:cs typeface="Tahoma"/>
              </a:rPr>
              <a:t>concise</a:t>
            </a:r>
            <a:r>
              <a:rPr lang="en-US" dirty="0">
                <a:latin typeface="Tahoma"/>
                <a:cs typeface="Tahoma"/>
              </a:rPr>
              <a:t>, verifiable, </a:t>
            </a:r>
            <a:r>
              <a:rPr lang="en-US" dirty="0">
                <a:solidFill>
                  <a:srgbClr val="FF6600"/>
                </a:solidFill>
                <a:latin typeface="Tahoma"/>
                <a:cs typeface="Tahoma"/>
              </a:rPr>
              <a:t>effective</a:t>
            </a:r>
            <a:r>
              <a:rPr lang="en-US" dirty="0">
                <a:latin typeface="Tahoma"/>
                <a:cs typeface="Tahoma"/>
              </a:rPr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ahoma"/>
                <a:cs typeface="Tahoma"/>
              </a:rPr>
              <a:t>An implementation design describes what the implementers should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  <a:latin typeface="Tahoma"/>
                <a:cs typeface="Tahoma"/>
              </a:rPr>
              <a:t>elegant</a:t>
            </a:r>
            <a:r>
              <a:rPr lang="en-US" dirty="0">
                <a:latin typeface="Tahoma"/>
                <a:cs typeface="Tahoma"/>
              </a:rPr>
              <a:t>, </a:t>
            </a:r>
            <a:r>
              <a:rPr lang="en-US" dirty="0" err="1">
                <a:latin typeface="Tahoma"/>
                <a:cs typeface="Tahoma"/>
              </a:rPr>
              <a:t>partitionable</a:t>
            </a:r>
            <a:r>
              <a:rPr lang="en-US" dirty="0">
                <a:latin typeface="Tahoma"/>
                <a:cs typeface="Tahoma"/>
              </a:rPr>
              <a:t>, </a:t>
            </a:r>
            <a:r>
              <a:rPr lang="en-US" dirty="0" err="1">
                <a:latin typeface="Tahoma"/>
                <a:cs typeface="Tahoma"/>
              </a:rPr>
              <a:t>recomposable</a:t>
            </a:r>
            <a:r>
              <a:rPr lang="en-US" dirty="0">
                <a:latin typeface="Tahoma"/>
                <a:cs typeface="Tahoma"/>
              </a:rPr>
              <a:t>, </a:t>
            </a:r>
            <a:r>
              <a:rPr lang="en-US" dirty="0">
                <a:solidFill>
                  <a:srgbClr val="FF6600"/>
                </a:solidFill>
                <a:latin typeface="Tahoma"/>
                <a:cs typeface="Tahoma"/>
              </a:rPr>
              <a:t>resilient</a:t>
            </a:r>
            <a:r>
              <a:rPr lang="en-US" dirty="0">
                <a:latin typeface="Tahoma"/>
                <a:cs typeface="Tahoma"/>
              </a:rPr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ahoma"/>
                <a:cs typeface="Tahoma"/>
              </a:rPr>
              <a:t>An implementation design is a guide towards future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  <a:latin typeface="Tahoma"/>
                <a:cs typeface="Tahoma"/>
              </a:rPr>
              <a:t>evolvable</a:t>
            </a:r>
            <a:r>
              <a:rPr lang="en-US" dirty="0">
                <a:latin typeface="Tahoma"/>
                <a:cs typeface="Tahoma"/>
              </a:rPr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955895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Designing for Change</a:t>
            </a:r>
            <a:endParaRPr lang="en-US" dirty="0"/>
          </a:p>
        </p:txBody>
      </p:sp>
      <p:sp>
        <p:nvSpPr>
          <p:cNvPr id="114690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676400"/>
            <a:ext cx="7556500" cy="46482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Change abounds!</a:t>
            </a:r>
            <a:endParaRPr lang="en-US" dirty="0" smtClean="0"/>
          </a:p>
          <a:p>
            <a:pPr eaLnBrk="1" hangingPunct="1"/>
            <a:r>
              <a:rPr lang="en-US" dirty="0" smtClean="0"/>
              <a:t>Designing </a:t>
            </a:r>
            <a:r>
              <a:rPr lang="en-US" dirty="0"/>
              <a:t>for change is a matter of:</a:t>
            </a:r>
          </a:p>
          <a:p>
            <a:pPr lvl="1" eaLnBrk="1" hangingPunct="1"/>
            <a:r>
              <a:rPr lang="en-US" dirty="0"/>
              <a:t>Controlling dependency</a:t>
            </a:r>
          </a:p>
          <a:p>
            <a:pPr lvl="1" eaLnBrk="1" hangingPunct="1"/>
            <a:r>
              <a:rPr lang="en-US" dirty="0"/>
              <a:t>Proper encapsulation</a:t>
            </a:r>
          </a:p>
          <a:p>
            <a:pPr lvl="1" eaLnBrk="1" hangingPunct="1"/>
            <a:r>
              <a:rPr lang="en-US" dirty="0"/>
              <a:t>Generalizing where you can</a:t>
            </a:r>
          </a:p>
          <a:p>
            <a:pPr eaLnBrk="1" hangingPunct="1"/>
            <a:r>
              <a:rPr lang="en-US" dirty="0"/>
              <a:t>Which changes?</a:t>
            </a:r>
          </a:p>
          <a:p>
            <a:pPr lvl="1" eaLnBrk="1" hangingPunct="1"/>
            <a:r>
              <a:rPr lang="en-US" dirty="0"/>
              <a:t>What are the biggest change risks?</a:t>
            </a:r>
          </a:p>
          <a:p>
            <a:pPr lvl="1" eaLnBrk="1" hangingPunct="1"/>
            <a:r>
              <a:rPr lang="en-US" dirty="0"/>
              <a:t>What kind of program is this, essentially?</a:t>
            </a:r>
          </a:p>
          <a:p>
            <a:pPr lvl="1" eaLnBrk="1" hangingPunct="1"/>
            <a:r>
              <a:rPr lang="en-US" dirty="0"/>
              <a:t>Where is “</a:t>
            </a:r>
            <a:r>
              <a:rPr lang="en-US" altLang="ja-JP" dirty="0"/>
              <a:t>the line</a:t>
            </a:r>
            <a:r>
              <a:rPr lang="en-US" dirty="0"/>
              <a:t>”</a:t>
            </a:r>
            <a:r>
              <a:rPr lang="en-US" altLang="ja-JP" dirty="0"/>
              <a:t>?</a:t>
            </a:r>
          </a:p>
          <a:p>
            <a:pPr eaLnBrk="1" hangingPunct="1"/>
            <a:r>
              <a:rPr lang="en-US" dirty="0"/>
              <a:t>What do we know we will have?</a:t>
            </a:r>
          </a:p>
          <a:p>
            <a:pPr lvl="1" eaLnBrk="1" hangingPunct="1"/>
            <a:r>
              <a:rPr lang="en-US" dirty="0"/>
              <a:t>Put this in an interface</a:t>
            </a:r>
          </a:p>
          <a:p>
            <a:pPr eaLnBrk="1" hangingPunct="1"/>
            <a:r>
              <a:rPr lang="en-US" dirty="0"/>
              <a:t>What variations on that might we see?</a:t>
            </a:r>
          </a:p>
          <a:p>
            <a:pPr lvl="1" eaLnBrk="1" hangingPunct="1"/>
            <a:r>
              <a:rPr lang="en-US" dirty="0"/>
              <a:t>Hide this behind the interface</a:t>
            </a:r>
          </a:p>
        </p:txBody>
      </p:sp>
    </p:spTree>
    <p:extLst>
      <p:ext uri="{BB962C8B-B14F-4D97-AF65-F5344CB8AC3E}">
        <p14:creationId xmlns:p14="http://schemas.microsoft.com/office/powerpoint/2010/main" val="23538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 Patterns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874838"/>
            <a:ext cx="7556500" cy="4144962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/>
              <a:t>Design patterns let us</a:t>
            </a:r>
          </a:p>
          <a:p>
            <a:pPr lvl="1" eaLnBrk="1" hangingPunct="1"/>
            <a:r>
              <a:rPr lang="en-US"/>
              <a:t>reuse solutions that have worked in the past</a:t>
            </a:r>
          </a:p>
          <a:p>
            <a:pPr eaLnBrk="1" hangingPunct="1"/>
            <a:r>
              <a:rPr lang="en-US"/>
              <a:t>Design patterns show us how to apply good design practices </a:t>
            </a:r>
          </a:p>
          <a:p>
            <a:pPr eaLnBrk="1" hangingPunct="1"/>
            <a:r>
              <a:rPr lang="en-US"/>
              <a:t>Patterns covered</a:t>
            </a:r>
          </a:p>
          <a:p>
            <a:pPr lvl="1" eaLnBrk="1" hangingPunct="1"/>
            <a:r>
              <a:rPr lang="en-US"/>
              <a:t>Strategy</a:t>
            </a:r>
          </a:p>
          <a:p>
            <a:pPr lvl="1" eaLnBrk="1" hangingPunct="1"/>
            <a:r>
              <a:rPr lang="en-US"/>
              <a:t>Adapter</a:t>
            </a:r>
          </a:p>
          <a:p>
            <a:pPr lvl="1" eaLnBrk="1" hangingPunct="1"/>
            <a:r>
              <a:rPr lang="en-US"/>
              <a:t>Factory Method</a:t>
            </a:r>
          </a:p>
          <a:p>
            <a:pPr lvl="1" eaLnBrk="1" hangingPunct="1"/>
            <a:r>
              <a:rPr lang="en-US"/>
              <a:t>Abstract Factory</a:t>
            </a:r>
          </a:p>
          <a:p>
            <a:pPr lvl="1" eaLnBrk="1" hangingPunct="1"/>
            <a:r>
              <a:rPr lang="en-US"/>
              <a:t>Template Method</a:t>
            </a:r>
          </a:p>
          <a:p>
            <a:pPr lvl="1" eaLnBrk="1" hangingPunct="1"/>
            <a:r>
              <a:rPr lang="en-US"/>
              <a:t>Singleton</a:t>
            </a:r>
          </a:p>
          <a:p>
            <a:pPr lvl="1" eaLnBrk="1" hangingPunct="1"/>
            <a:r>
              <a:rPr lang="en-US"/>
              <a:t>Facade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Refactoring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Refactoring is a useful technique for making non-functional changes to a software system that result in </a:t>
            </a:r>
          </a:p>
          <a:p>
            <a:pPr lvl="1"/>
            <a:r>
              <a:rPr lang="en-US"/>
              <a:t>better code structures</a:t>
            </a:r>
          </a:p>
          <a:p>
            <a:pPr lvl="1"/>
            <a:r>
              <a:rPr lang="en-US"/>
              <a:t>less code</a:t>
            </a:r>
          </a:p>
          <a:p>
            <a:pPr lvl="1"/>
            <a:r>
              <a:rPr lang="en-US"/>
              <a:t>more easily understandable code</a:t>
            </a:r>
          </a:p>
          <a:p>
            <a:r>
              <a:rPr lang="en-US"/>
              <a:t>Bad Smells</a:t>
            </a:r>
          </a:p>
          <a:p>
            <a:pPr lvl="1"/>
            <a:r>
              <a:rPr lang="en-US"/>
              <a:t>Useful analogy for discovering places in a system “ripe” for refactoring</a:t>
            </a:r>
          </a:p>
          <a:p>
            <a:r>
              <a:rPr lang="en-US"/>
              <a:t>Remember to test constantly!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7044</TotalTime>
  <Words>756</Words>
  <Application>Microsoft Macintosh PowerPoint</Application>
  <PresentationFormat>On-screen Show (4:3)</PresentationFormat>
  <Paragraphs>124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ＭＳ Ｐゴシック</vt:lpstr>
      <vt:lpstr>Rockwell</vt:lpstr>
      <vt:lpstr>Wingdings</vt:lpstr>
      <vt:lpstr>Times New Roman</vt:lpstr>
      <vt:lpstr>Tahoma</vt:lpstr>
      <vt:lpstr>Capital</vt:lpstr>
      <vt:lpstr>Informatics 122 Software Design II</vt:lpstr>
      <vt:lpstr>Today’s Lecture</vt:lpstr>
      <vt:lpstr>What did we learn?</vt:lpstr>
      <vt:lpstr>Purpose of Implementation Design</vt:lpstr>
      <vt:lpstr>More of a Shared Understanding (Not Perfect!)</vt:lpstr>
      <vt:lpstr>Less of a Shared Understanding</vt:lpstr>
      <vt:lpstr>Designing for Change</vt:lpstr>
      <vt:lpstr>Design Patterns</vt:lpstr>
      <vt:lpstr>Refactoring</vt:lpstr>
      <vt:lpstr>Design Recovery</vt:lpstr>
      <vt:lpstr>Component Reuse</vt:lpstr>
      <vt:lpstr>Design-in-the-Large</vt:lpstr>
      <vt:lpstr>Other Design Techniques</vt:lpstr>
      <vt:lpstr>Practice, Practice, Practice…</vt:lpstr>
      <vt:lpstr>Thank you!</vt:lpstr>
    </vt:vector>
  </TitlesOfParts>
  <Company>University of California, Irvine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Exercise 1</dc:title>
  <dc:creator>André van der Hoek</dc:creator>
  <cp:lastModifiedBy>Emilly Navarro</cp:lastModifiedBy>
  <cp:revision>740</cp:revision>
  <dcterms:created xsi:type="dcterms:W3CDTF">2006-03-17T19:57:58Z</dcterms:created>
  <dcterms:modified xsi:type="dcterms:W3CDTF">2015-03-04T00:37:42Z</dcterms:modified>
</cp:coreProperties>
</file>