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4" r:id="rId1"/>
  </p:sldMasterIdLst>
  <p:notesMasterIdLst>
    <p:notesMasterId r:id="rId60"/>
  </p:notesMasterIdLst>
  <p:handoutMasterIdLst>
    <p:handoutMasterId r:id="rId61"/>
  </p:handoutMasterIdLst>
  <p:sldIdLst>
    <p:sldId id="265" r:id="rId2"/>
    <p:sldId id="285" r:id="rId3"/>
    <p:sldId id="347" r:id="rId4"/>
    <p:sldId id="368" r:id="rId5"/>
    <p:sldId id="359" r:id="rId6"/>
    <p:sldId id="353" r:id="rId7"/>
    <p:sldId id="424" r:id="rId8"/>
    <p:sldId id="366" r:id="rId9"/>
    <p:sldId id="357" r:id="rId10"/>
    <p:sldId id="358" r:id="rId11"/>
    <p:sldId id="351" r:id="rId12"/>
    <p:sldId id="360" r:id="rId13"/>
    <p:sldId id="361" r:id="rId14"/>
    <p:sldId id="396" r:id="rId15"/>
    <p:sldId id="364" r:id="rId16"/>
    <p:sldId id="370" r:id="rId17"/>
    <p:sldId id="371" r:id="rId18"/>
    <p:sldId id="344" r:id="rId19"/>
    <p:sldId id="345" r:id="rId20"/>
    <p:sldId id="346" r:id="rId21"/>
    <p:sldId id="372" r:id="rId22"/>
    <p:sldId id="378" r:id="rId23"/>
    <p:sldId id="379" r:id="rId24"/>
    <p:sldId id="380" r:id="rId25"/>
    <p:sldId id="373" r:id="rId26"/>
    <p:sldId id="381" r:id="rId27"/>
    <p:sldId id="382" r:id="rId28"/>
    <p:sldId id="383" r:id="rId29"/>
    <p:sldId id="374" r:id="rId30"/>
    <p:sldId id="425" r:id="rId31"/>
    <p:sldId id="350" r:id="rId32"/>
    <p:sldId id="398" r:id="rId33"/>
    <p:sldId id="399" r:id="rId34"/>
    <p:sldId id="400" r:id="rId35"/>
    <p:sldId id="401" r:id="rId36"/>
    <p:sldId id="402" r:id="rId37"/>
    <p:sldId id="403" r:id="rId38"/>
    <p:sldId id="404" r:id="rId39"/>
    <p:sldId id="405" r:id="rId40"/>
    <p:sldId id="406" r:id="rId41"/>
    <p:sldId id="407" r:id="rId42"/>
    <p:sldId id="408" r:id="rId43"/>
    <p:sldId id="409" r:id="rId44"/>
    <p:sldId id="410" r:id="rId45"/>
    <p:sldId id="411" r:id="rId46"/>
    <p:sldId id="412" r:id="rId47"/>
    <p:sldId id="413" r:id="rId48"/>
    <p:sldId id="414" r:id="rId49"/>
    <p:sldId id="415" r:id="rId50"/>
    <p:sldId id="416" r:id="rId51"/>
    <p:sldId id="417" r:id="rId52"/>
    <p:sldId id="386" r:id="rId53"/>
    <p:sldId id="418" r:id="rId54"/>
    <p:sldId id="419" r:id="rId55"/>
    <p:sldId id="420" r:id="rId56"/>
    <p:sldId id="421" r:id="rId57"/>
    <p:sldId id="422" r:id="rId58"/>
    <p:sldId id="423" r:id="rId59"/>
  </p:sldIdLst>
  <p:sldSz cx="9144000" cy="6858000" type="screen4x3"/>
  <p:notesSz cx="6997700" cy="92837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00"/>
    <a:srgbClr val="FF9900"/>
    <a:srgbClr val="000000"/>
    <a:srgbClr val="007780"/>
    <a:srgbClr val="017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4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esProps" Target="presProps.xml"/><Relationship Id="rId64" Type="http://schemas.openxmlformats.org/officeDocument/2006/relationships/viewProps" Target="viewProps.xml"/><Relationship Id="rId65" Type="http://schemas.openxmlformats.org/officeDocument/2006/relationships/theme" Target="theme/theme1.xml"/><Relationship Id="rId66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notesMaster" Target="notesMasters/notesMaster1.xml"/><Relationship Id="rId61" Type="http://schemas.openxmlformats.org/officeDocument/2006/relationships/handoutMaster" Target="handoutMasters/handoutMaster1.xml"/><Relationship Id="rId62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fld id="{EDE59F5E-8A70-8B4A-9831-E7B844C24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08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fld id="{6514671F-55BD-044A-985E-2AF13E0F4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43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SAVE BRAINSTORMING FOR NEXT LECTURE!</a:t>
            </a:r>
          </a:p>
          <a:p>
            <a:r>
              <a:rPr lang="en-US"/>
              <a:t>future changes? extensibility? understandable? efficient? powerful? simple?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77FB37-248B-8A4C-A480-CF01EA97C36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So, these are heuristic guidelines people have developed, and are all things you should try to achieve, but how do you achieve them?</a:t>
            </a: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5C268BF-DD8F-6541-A62A-DD98675DD642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Top one ensures that you are only calling methods</a:t>
            </a:r>
            <a:r>
              <a:rPr lang="en-US" baseline="0" dirty="0" smtClean="0"/>
              <a:t> on </a:t>
            </a:r>
            <a:r>
              <a:rPr lang="en-US" baseline="0" dirty="0" err="1" smtClean="0"/>
              <a:t>myList</a:t>
            </a:r>
            <a:r>
              <a:rPr lang="en-US" baseline="0" dirty="0" smtClean="0"/>
              <a:t> from the List interface. If you later want to change </a:t>
            </a:r>
            <a:r>
              <a:rPr lang="en-US" baseline="0" dirty="0" err="1" smtClean="0"/>
              <a:t>myList</a:t>
            </a:r>
            <a:r>
              <a:rPr lang="en-US" baseline="0" dirty="0" smtClean="0"/>
              <a:t> to List </a:t>
            </a:r>
            <a:r>
              <a:rPr lang="en-US" baseline="0" dirty="0" err="1" smtClean="0"/>
              <a:t>myList</a:t>
            </a:r>
            <a:r>
              <a:rPr lang="en-US" baseline="0" dirty="0" smtClean="0"/>
              <a:t> = new </a:t>
            </a:r>
            <a:r>
              <a:rPr lang="en-US" baseline="0" dirty="0" err="1" smtClean="0"/>
              <a:t>TreeList</a:t>
            </a:r>
            <a:r>
              <a:rPr lang="en-US" baseline="0" dirty="0" smtClean="0"/>
              <a:t>();, you only have to change it in that one spot.</a:t>
            </a:r>
          </a:p>
          <a:p>
            <a:r>
              <a:rPr lang="en-US" baseline="0" dirty="0" smtClean="0"/>
              <a:t>In a small program, may not make a difference, but in a long one it does.</a:t>
            </a:r>
            <a:endParaRPr lang="en-US" dirty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2A2EFE2-F7A7-D245-A62E-9772E104F536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approaches mentioned help with orange ones, but more remains to be done = your responsibility as a designer to know innately these things = aesthetics</a:t>
            </a:r>
          </a:p>
          <a:p>
            <a:endParaRPr lang="en-US" dirty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07A9A25-8EF1-C640-9899-BACFA8CB37F6}" type="slidenum">
              <a:rPr lang="en-US" sz="1200"/>
              <a:pPr eaLnBrk="1" hangingPunct="1"/>
              <a:t>30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7A70EE-C294-2244-931C-86CD8C7FA886}" type="slidenum">
              <a:rPr lang="en-US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INTERFACES </a:t>
            </a:r>
            <a:r>
              <a:rPr lang="en-US" dirty="0" smtClean="0">
                <a:cs typeface="+mn-cs"/>
              </a:rPr>
              <a:t>CANNOT HAVE MEMBER VARIABLES, JUST METHODS! 1/24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989E7D-15F9-5541-8B6A-D1FBEDD12671}" type="slidenum">
              <a:rPr lang="en-US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Reiterate that these remain important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21AC1AB-8733-BB40-8132-CEEB51CE26CC}" type="slidenum">
              <a:rPr lang="en-US" sz="1200"/>
              <a:pPr eaLnBrk="1" hangingPunct="1"/>
              <a:t>55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It’s fuzzy, for sure!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100069B-34B4-434E-84BB-80EDD0F88548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It’s fuzzy, for sure!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100069B-34B4-434E-84BB-80EDD0F88548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2A76F5E-9FB4-884A-A899-3AE3915F4D61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FA7B720-827F-CA4E-9D9D-47B5267C7359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Orange: we all have a bit of a sense of</a:t>
            </a:r>
          </a:p>
          <a:p>
            <a:endParaRPr lang="en-US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CC2F02F-9813-C04D-81AE-3199C6CB6CC6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Orange: we have less of a shared sense of</a:t>
            </a:r>
          </a:p>
          <a:p>
            <a:r>
              <a:rPr lang="en-US"/>
              <a:t>Correctness: adheres to to its specified requirements</a:t>
            </a:r>
          </a:p>
          <a:p>
            <a:endParaRPr lang="en-US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F3E2E4C-2E74-FF44-A6B7-475B794687A9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07A9A25-8EF1-C640-9899-BACFA8CB37F6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If there is a simple solution, do it!</a:t>
            </a: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8FAF345-AB3A-C34F-970F-E24982D31362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F014B9B-8146-1A43-A4CF-31305112E7F5}" type="datetime4">
              <a:rPr lang="en-US" smtClean="0"/>
              <a:pPr>
                <a:defRPr/>
              </a:pPr>
              <a:t>December 28, 2014</a:t>
            </a:fld>
            <a:r>
              <a:rPr lang="en-US" smtClean="0"/>
              <a:t> – </a:t>
            </a:r>
            <a:fld id="{F3228C7D-AC7A-F84C-8016-2FD755A0B5CD}" type="datetime11">
              <a:rPr lang="en-US" smtClean="0"/>
              <a:pPr>
                <a:defRPr/>
              </a:pPr>
              <a:t>15:00:12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  <a:prstGeom prst="rect">
            <a:avLst/>
          </a:prstGeo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5B5BF6-E3F3-E347-867C-21E9832278B2}" type="datetime4">
              <a:rPr lang="en-US" smtClean="0"/>
              <a:pPr>
                <a:defRPr/>
              </a:pPr>
              <a:t>December 28, 2014</a:t>
            </a:fld>
            <a:r>
              <a:rPr lang="en-US" smtClean="0"/>
              <a:t> – </a:t>
            </a:r>
            <a:fld id="{15EFCBC1-0DCE-B64F-9458-193CEA320512}" type="datetime11">
              <a:rPr lang="en-US" smtClean="0"/>
              <a:pPr>
                <a:defRPr/>
              </a:pPr>
              <a:t>15:00:12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15FDB27-879B-BA41-A5C7-617E53A6DB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C3CE5A4-3940-504C-92F4-16249A047581}" type="datetime4">
              <a:rPr lang="en-US" smtClean="0"/>
              <a:pPr>
                <a:defRPr/>
              </a:pPr>
              <a:t>December 28, 2014</a:t>
            </a:fld>
            <a:r>
              <a:rPr lang="en-US" smtClean="0"/>
              <a:t> – </a:t>
            </a:r>
            <a:fld id="{15EFCBC1-0DCE-B64F-9458-193CEA320512}" type="datetime11">
              <a:rPr lang="en-US" smtClean="0"/>
              <a:pPr>
                <a:defRPr/>
              </a:pPr>
              <a:t>15:00:12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A63AE40-9CB0-0D41-A31D-CAE3745102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A30FFE2-AAF1-7546-97E9-E8063F6F64AC}" type="datetime4">
              <a:rPr lang="en-US" smtClean="0"/>
              <a:pPr>
                <a:defRPr/>
              </a:pPr>
              <a:t>December 28, 2014</a:t>
            </a:fld>
            <a:r>
              <a:rPr lang="en-US" smtClean="0"/>
              <a:t> – </a:t>
            </a:r>
            <a:fld id="{15EFCBC1-0DCE-B64F-9458-193CEA320512}" type="datetime11">
              <a:rPr lang="en-US" smtClean="0"/>
              <a:pPr>
                <a:defRPr/>
              </a:pPr>
              <a:t>15:00:12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1F7754-6AE9-6F49-9795-3B42581D03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D4C3E29-E568-A947-9BCE-982C8AFC12A9}" type="datetime4">
              <a:rPr lang="en-US" smtClean="0"/>
              <a:pPr>
                <a:defRPr/>
              </a:pPr>
              <a:t>December 28, 2014</a:t>
            </a:fld>
            <a:r>
              <a:rPr lang="en-US" smtClean="0"/>
              <a:t> – </a:t>
            </a:r>
            <a:fld id="{15EFCBC1-0DCE-B64F-9458-193CEA320512}" type="datetime11">
              <a:rPr lang="en-US" smtClean="0"/>
              <a:pPr>
                <a:defRPr/>
              </a:pPr>
              <a:t>15:00:12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E42D706-E519-B64A-93D9-0E8833C2E9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6FE39DF-2BD7-3E4F-96ED-92357879CD92}" type="datetime4">
              <a:rPr lang="en-US" smtClean="0"/>
              <a:pPr>
                <a:defRPr/>
              </a:pPr>
              <a:t>December 28, 2014</a:t>
            </a:fld>
            <a:r>
              <a:rPr lang="en-US" smtClean="0"/>
              <a:t> – </a:t>
            </a:r>
            <a:fld id="{15EFCBC1-0DCE-B64F-9458-193CEA320512}" type="datetime11">
              <a:rPr lang="en-US" smtClean="0"/>
              <a:pPr>
                <a:defRPr/>
              </a:pPr>
              <a:t>15:00:12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28E9175-5B88-3A4F-9989-E177B8ACE4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5B5BF6-E3F3-E347-867C-21E9832278B2}" type="datetime4">
              <a:rPr lang="en-US" smtClean="0"/>
              <a:pPr>
                <a:defRPr/>
              </a:pPr>
              <a:t>December 28, 2014</a:t>
            </a:fld>
            <a:r>
              <a:rPr lang="en-US" smtClean="0"/>
              <a:t> – </a:t>
            </a:r>
            <a:fld id="{15EFCBC1-0DCE-B64F-9458-193CEA320512}" type="datetime11">
              <a:rPr lang="en-US" smtClean="0"/>
              <a:pPr>
                <a:defRPr/>
              </a:pPr>
              <a:t>15:00:12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5970278-D630-5442-A63E-52D3D56DF20E}" type="datetime4">
              <a:rPr lang="en-US" smtClean="0"/>
              <a:pPr>
                <a:defRPr/>
              </a:pPr>
              <a:t>December 28, 2014</a:t>
            </a:fld>
            <a:r>
              <a:rPr lang="en-US" smtClean="0"/>
              <a:t> – </a:t>
            </a:r>
            <a:fld id="{15EFCBC1-0DCE-B64F-9458-193CEA320512}" type="datetime11">
              <a:rPr lang="en-US" smtClean="0"/>
              <a:pPr>
                <a:defRPr/>
              </a:pPr>
              <a:t>15:00:12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B2E33DB-C103-914D-A740-05764EDF3D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D4DAE4-A64A-814B-929D-0E341E219ED2}" type="datetime4">
              <a:rPr lang="en-US" smtClean="0"/>
              <a:pPr>
                <a:defRPr/>
              </a:pPr>
              <a:t>December 28, 2014</a:t>
            </a:fld>
            <a:r>
              <a:rPr lang="en-US" smtClean="0"/>
              <a:t> – </a:t>
            </a:r>
            <a:fld id="{15EFCBC1-0DCE-B64F-9458-193CEA320512}" type="datetime11">
              <a:rPr lang="en-US" smtClean="0"/>
              <a:pPr>
                <a:defRPr/>
              </a:pPr>
              <a:t>15:00:12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0C87623-4331-7745-A894-46B4D8AAA1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A096B83-EFBC-D54A-B4E5-2C677739770D}" type="datetime4">
              <a:rPr lang="en-US" smtClean="0"/>
              <a:pPr>
                <a:defRPr/>
              </a:pPr>
              <a:t>December 28, 2014</a:t>
            </a:fld>
            <a:r>
              <a:rPr lang="en-US" smtClean="0"/>
              <a:t> – </a:t>
            </a:r>
            <a:fld id="{15EFCBC1-0DCE-B64F-9458-193CEA320512}" type="datetime11">
              <a:rPr lang="en-US" smtClean="0"/>
              <a:pPr>
                <a:defRPr/>
              </a:pPr>
              <a:t>15:00:12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3A9A3D3-5314-E349-BB03-B50C184872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5D7BA7A-5072-4A41-B906-EC82DA1F076B}" type="datetime4">
              <a:rPr lang="en-US" smtClean="0"/>
              <a:pPr>
                <a:defRPr/>
              </a:pPr>
              <a:t>December 28, 2014</a:t>
            </a:fld>
            <a:r>
              <a:rPr lang="en-US" smtClean="0"/>
              <a:t> – </a:t>
            </a:r>
            <a:fld id="{15EFCBC1-0DCE-B64F-9458-193CEA320512}" type="datetime11">
              <a:rPr lang="en-US" smtClean="0"/>
              <a:pPr>
                <a:defRPr/>
              </a:pPr>
              <a:t>15:00:12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717C9E6-C554-2B4D-BDF4-6CD8A977BA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7F1339-A2F1-0140-B230-CB42E4ED2D6F}" type="datetime4">
              <a:rPr lang="en-US" smtClean="0"/>
              <a:pPr>
                <a:defRPr/>
              </a:pPr>
              <a:t>December 28, 2014</a:t>
            </a:fld>
            <a:r>
              <a:rPr lang="en-US" smtClean="0"/>
              <a:t> – </a:t>
            </a:r>
            <a:fld id="{15EFCBC1-0DCE-B64F-9458-193CEA320512}" type="datetime11">
              <a:rPr lang="en-US" smtClean="0"/>
              <a:pPr>
                <a:defRPr/>
              </a:pPr>
              <a:t>15:00:12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C058733-AED5-0E4A-8594-1294C8AA63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95CD5A7-3660-C842-A30C-6298B5BF3391}" type="datetime4">
              <a:rPr lang="en-US" smtClean="0"/>
              <a:pPr>
                <a:defRPr/>
              </a:pPr>
              <a:t>December 28, 2014</a:t>
            </a:fld>
            <a:r>
              <a:rPr lang="en-US" smtClean="0"/>
              <a:t> – </a:t>
            </a:r>
            <a:fld id="{15EFCBC1-0DCE-B64F-9458-193CEA320512}" type="datetime11">
              <a:rPr lang="en-US" smtClean="0"/>
              <a:pPr>
                <a:defRPr/>
              </a:pPr>
              <a:t>15:00:12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© 2007 University of California, Irvine – André van der Hoek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  <p:sldLayoutId id="2147484006" r:id="rId12"/>
    <p:sldLayoutId id="2147484007" r:id="rId13"/>
    <p:sldLayoutId id="2147484008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latin typeface="Arial"/>
                <a:ea typeface="+mj-ea"/>
                <a:cs typeface="Arial"/>
              </a:rPr>
              <a:t>Informatics 122</a:t>
            </a:r>
            <a:br>
              <a:rPr lang="en-US" smtClean="0">
                <a:latin typeface="Arial"/>
                <a:ea typeface="+mj-ea"/>
                <a:cs typeface="Arial"/>
              </a:rPr>
            </a:br>
            <a:r>
              <a:rPr lang="en-US" smtClean="0">
                <a:latin typeface="Arial"/>
                <a:ea typeface="+mj-ea"/>
                <a:cs typeface="Arial"/>
              </a:rPr>
              <a:t>Software Design II</a:t>
            </a:r>
          </a:p>
        </p:txBody>
      </p:sp>
      <p:sp>
        <p:nvSpPr>
          <p:cNvPr id="24579" name="Rectangle 8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239000" y="6705600"/>
            <a:ext cx="1905000" cy="15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738EE77-E9B4-E148-BBFA-F16B45EC3BEC}" type="slidenum">
              <a:rPr lang="en-US" sz="800">
                <a:latin typeface="Arial"/>
                <a:cs typeface="Arial"/>
              </a:rPr>
              <a:pPr eaLnBrk="1" hangingPunct="1"/>
              <a:t>1</a:t>
            </a:fld>
            <a:endParaRPr lang="en-US" sz="800">
              <a:latin typeface="Arial"/>
              <a:cs typeface="Arial"/>
            </a:endParaRPr>
          </a:p>
        </p:txBody>
      </p:sp>
      <p:sp>
        <p:nvSpPr>
          <p:cNvPr id="24580" name="TextBox 1"/>
          <p:cNvSpPr txBox="1">
            <a:spLocks noChangeArrowheads="1"/>
          </p:cNvSpPr>
          <p:nvPr/>
        </p:nvSpPr>
        <p:spPr bwMode="auto">
          <a:xfrm>
            <a:off x="838200" y="5029200"/>
            <a:ext cx="2819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dirty="0">
                <a:latin typeface="Arial"/>
                <a:cs typeface="Arial"/>
              </a:rPr>
              <a:t>Portions of the slides in this lecture are adapted from http://</a:t>
            </a:r>
            <a:r>
              <a:rPr lang="en-US" sz="1400" dirty="0" err="1">
                <a:latin typeface="Arial"/>
                <a:cs typeface="Arial"/>
              </a:rPr>
              <a:t>www.cs.colorado.edu</a:t>
            </a:r>
            <a:r>
              <a:rPr lang="en-US" sz="1400" dirty="0">
                <a:latin typeface="Arial"/>
                <a:cs typeface="Arial"/>
              </a:rPr>
              <a:t>/~</a:t>
            </a:r>
            <a:r>
              <a:rPr lang="en-US" sz="1400" dirty="0" err="1">
                <a:latin typeface="Arial"/>
                <a:cs typeface="Arial"/>
              </a:rPr>
              <a:t>kena</a:t>
            </a:r>
            <a:r>
              <a:rPr lang="en-US" sz="1400" dirty="0">
                <a:latin typeface="Arial"/>
                <a:cs typeface="Arial"/>
              </a:rPr>
              <a:t>/classes/5448/f12/lectures/ 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495800" y="4953000"/>
            <a:ext cx="40386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/>
                <a:cs typeface="Arial"/>
              </a:rPr>
              <a:t>Lecture 2</a:t>
            </a:r>
            <a:br>
              <a:rPr lang="en-US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Emily Navarro</a:t>
            </a:r>
          </a:p>
          <a:p>
            <a:pPr>
              <a:defRPr/>
            </a:pPr>
            <a:r>
              <a:rPr lang="en-US" sz="1000" i="1" dirty="0" smtClean="0">
                <a:latin typeface="Arial"/>
                <a:cs typeface="Arial"/>
              </a:rPr>
              <a:t>Duplication of course material for any commercial purpose without the explicit written permission of the professor is prohibited.</a:t>
            </a:r>
            <a:endParaRPr lang="en-US" sz="1000" i="1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But…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…what kind of shared understandings exist?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…where do these shared understandings come from?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Purpose of Implementation Design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An implementation design is a road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map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An implementation design describes a path from application / interaction / architecture design to the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product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An implementation design describes what the implementers should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do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An implementation design is a guide towards future change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Purpose of Implementation Design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An implementation design is a road map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understandable, unambiguous, consistent, helpful,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…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An implementation design describes a path from application / interaction / architecture design to the product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correct, complete, concise, verifiable, effective,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…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An implementation design describes what the implementers should do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elegant,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partitionable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recomposable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, resilient,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…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An implementation design is a guide towards future change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evolvable,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…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More of a Shared Understanding (Not Perfect!)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/>
              <a:t>An implementation design is a road map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understandable, </a:t>
            </a:r>
            <a:r>
              <a:rPr lang="en-US">
                <a:solidFill>
                  <a:srgbClr val="FF6600"/>
                </a:solidFill>
              </a:rPr>
              <a:t>unambiguous</a:t>
            </a:r>
            <a:r>
              <a:rPr lang="en-US"/>
              <a:t>, </a:t>
            </a:r>
            <a:r>
              <a:rPr lang="en-US">
                <a:solidFill>
                  <a:srgbClr val="FF6600"/>
                </a:solidFill>
              </a:rPr>
              <a:t>consistent</a:t>
            </a:r>
            <a:r>
              <a:rPr lang="en-US"/>
              <a:t>, helpful, …</a:t>
            </a:r>
          </a:p>
          <a:p>
            <a:pPr eaLnBrk="1" hangingPunct="1"/>
            <a:r>
              <a:rPr lang="en-US"/>
              <a:t>An implementation design describes a path from application / interaction / architecture design to the product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correct,</a:t>
            </a:r>
            <a:r>
              <a:rPr lang="en-US">
                <a:solidFill>
                  <a:srgbClr val="FF6600"/>
                </a:solidFill>
              </a:rPr>
              <a:t> complete</a:t>
            </a:r>
            <a:r>
              <a:rPr lang="en-US"/>
              <a:t>, </a:t>
            </a:r>
            <a:r>
              <a:rPr lang="en-US">
                <a:solidFill>
                  <a:srgbClr val="FF6600"/>
                </a:solidFill>
              </a:rPr>
              <a:t>concise</a:t>
            </a:r>
            <a:r>
              <a:rPr lang="en-US"/>
              <a:t>, </a:t>
            </a:r>
            <a:r>
              <a:rPr lang="en-US">
                <a:solidFill>
                  <a:srgbClr val="FF6600"/>
                </a:solidFill>
              </a:rPr>
              <a:t>verifiable</a:t>
            </a:r>
            <a:r>
              <a:rPr lang="en-US"/>
              <a:t>, effective, …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An implementation design describes what the implementers should do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elegant, </a:t>
            </a:r>
            <a:r>
              <a:rPr lang="en-US">
                <a:solidFill>
                  <a:srgbClr val="FF6600"/>
                </a:solidFill>
              </a:rPr>
              <a:t>partitionable</a:t>
            </a:r>
            <a:r>
              <a:rPr lang="en-US"/>
              <a:t>, </a:t>
            </a:r>
            <a:r>
              <a:rPr lang="en-US">
                <a:solidFill>
                  <a:srgbClr val="FF6600"/>
                </a:solidFill>
              </a:rPr>
              <a:t>recomposable</a:t>
            </a:r>
            <a:r>
              <a:rPr lang="en-US"/>
              <a:t>, resilient, …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An implementation design is a guide towards future change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evolvable, …</a:t>
            </a:r>
          </a:p>
          <a:p>
            <a:pPr eaLnBrk="1" hangingPunct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Less of a Shared Understanding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An implementation design is a road map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understandable</a:t>
            </a:r>
            <a:r>
              <a:rPr lang="en-US" dirty="0"/>
              <a:t>, unambiguous, consistent, </a:t>
            </a:r>
            <a:r>
              <a:rPr lang="en-US" dirty="0">
                <a:solidFill>
                  <a:srgbClr val="FF6600"/>
                </a:solidFill>
              </a:rPr>
              <a:t>helpful</a:t>
            </a:r>
            <a:r>
              <a:rPr lang="en-US" dirty="0"/>
              <a:t>, …</a:t>
            </a:r>
          </a:p>
          <a:p>
            <a:pPr eaLnBrk="1" hangingPunct="1"/>
            <a:r>
              <a:rPr lang="en-US" dirty="0"/>
              <a:t>An implementation design describes a path from application / interaction / architecture design to the product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correct</a:t>
            </a:r>
            <a:r>
              <a:rPr lang="en-US" dirty="0"/>
              <a:t>, complete, </a:t>
            </a:r>
            <a:r>
              <a:rPr lang="en-US" dirty="0">
                <a:solidFill>
                  <a:schemeClr val="tx1"/>
                </a:solidFill>
              </a:rPr>
              <a:t>concise</a:t>
            </a:r>
            <a:r>
              <a:rPr lang="en-US" dirty="0"/>
              <a:t>, verifiable, </a:t>
            </a:r>
            <a:r>
              <a:rPr lang="en-US" dirty="0">
                <a:solidFill>
                  <a:srgbClr val="FF6600"/>
                </a:solidFill>
              </a:rPr>
              <a:t>effective</a:t>
            </a:r>
            <a:r>
              <a:rPr lang="en-US" dirty="0"/>
              <a:t>, …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An implementation design describes what the implementers should do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elegant</a:t>
            </a:r>
            <a:r>
              <a:rPr lang="en-US" dirty="0"/>
              <a:t>, </a:t>
            </a:r>
            <a:r>
              <a:rPr lang="en-US" dirty="0" err="1"/>
              <a:t>partitionable</a:t>
            </a:r>
            <a:r>
              <a:rPr lang="en-US" dirty="0"/>
              <a:t>, </a:t>
            </a:r>
            <a:r>
              <a:rPr lang="en-US" dirty="0" err="1"/>
              <a:t>recomposable</a:t>
            </a:r>
            <a:r>
              <a:rPr lang="en-US" dirty="0"/>
              <a:t>, </a:t>
            </a:r>
            <a:r>
              <a:rPr lang="en-US" dirty="0">
                <a:solidFill>
                  <a:srgbClr val="FF6600"/>
                </a:solidFill>
              </a:rPr>
              <a:t>resilient</a:t>
            </a:r>
            <a:r>
              <a:rPr lang="en-US" dirty="0"/>
              <a:t>, …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An implementation design is a guide towards future change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evolvable</a:t>
            </a:r>
            <a:r>
              <a:rPr lang="en-US" dirty="0"/>
              <a:t>, 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Less of a Shared Understanding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An implementation design is a road map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understandable</a:t>
            </a:r>
            <a:r>
              <a:rPr lang="en-US" dirty="0"/>
              <a:t>, unambiguous, consistent, </a:t>
            </a:r>
            <a:r>
              <a:rPr lang="en-US" dirty="0">
                <a:solidFill>
                  <a:srgbClr val="FF6600"/>
                </a:solidFill>
              </a:rPr>
              <a:t>helpful</a:t>
            </a:r>
            <a:r>
              <a:rPr lang="en-US" dirty="0"/>
              <a:t>, …</a:t>
            </a:r>
          </a:p>
          <a:p>
            <a:pPr eaLnBrk="1" hangingPunct="1"/>
            <a:r>
              <a:rPr lang="en-US" dirty="0"/>
              <a:t>An implementation design describes a path from application / interaction / architecture design to the product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correct</a:t>
            </a:r>
            <a:r>
              <a:rPr lang="en-US" dirty="0"/>
              <a:t>, complete, </a:t>
            </a:r>
            <a:r>
              <a:rPr lang="en-US" dirty="0">
                <a:solidFill>
                  <a:srgbClr val="000000"/>
                </a:solidFill>
              </a:rPr>
              <a:t>concise</a:t>
            </a:r>
            <a:r>
              <a:rPr lang="en-US" dirty="0"/>
              <a:t>, verifiable, </a:t>
            </a:r>
            <a:r>
              <a:rPr lang="en-US" dirty="0">
                <a:solidFill>
                  <a:srgbClr val="FF6600"/>
                </a:solidFill>
              </a:rPr>
              <a:t>effective</a:t>
            </a:r>
            <a:r>
              <a:rPr lang="en-US" dirty="0"/>
              <a:t>, …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An implementation design describes what the implementers should do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elegant</a:t>
            </a:r>
            <a:r>
              <a:rPr lang="en-US" dirty="0"/>
              <a:t>, </a:t>
            </a:r>
            <a:r>
              <a:rPr lang="en-US" dirty="0" err="1"/>
              <a:t>partitionable</a:t>
            </a:r>
            <a:r>
              <a:rPr lang="en-US" dirty="0"/>
              <a:t>, </a:t>
            </a:r>
            <a:r>
              <a:rPr lang="en-US" dirty="0" err="1"/>
              <a:t>recomposable</a:t>
            </a:r>
            <a:r>
              <a:rPr lang="en-US" dirty="0"/>
              <a:t>, </a:t>
            </a:r>
            <a:r>
              <a:rPr lang="en-US" dirty="0">
                <a:solidFill>
                  <a:srgbClr val="FF6600"/>
                </a:solidFill>
              </a:rPr>
              <a:t>resilient</a:t>
            </a:r>
            <a:r>
              <a:rPr lang="en-US" dirty="0"/>
              <a:t>, …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An implementation design is a guide towards future change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evolvable</a:t>
            </a:r>
            <a:r>
              <a:rPr lang="en-US" dirty="0"/>
              <a:t>, …</a:t>
            </a:r>
          </a:p>
        </p:txBody>
      </p:sp>
      <p:sp>
        <p:nvSpPr>
          <p:cNvPr id="46084" name="TextBox 2"/>
          <p:cNvSpPr txBox="1">
            <a:spLocks noChangeArrowheads="1"/>
          </p:cNvSpPr>
          <p:nvPr/>
        </p:nvSpPr>
        <p:spPr bwMode="auto">
          <a:xfrm>
            <a:off x="838200" y="5875337"/>
            <a:ext cx="7010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FF0000"/>
                </a:solidFill>
                <a:latin typeface="Arial"/>
                <a:cs typeface="Arial"/>
              </a:rPr>
              <a:t>The goal of this class is to develop your understanding of these qualities!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Approaches to Date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Enumerate objectives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Define principles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Provide strategies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Approaches to Date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Enumerate objectives</a:t>
            </a:r>
          </a:p>
          <a:p>
            <a:pPr lvl="1" eaLnBrk="1" hangingPunct="1"/>
            <a:r>
              <a:rPr lang="en-US" dirty="0"/>
              <a:t>overall process</a:t>
            </a:r>
          </a:p>
          <a:p>
            <a:pPr lvl="1" eaLnBrk="1" hangingPunct="1"/>
            <a:r>
              <a:rPr lang="en-US" dirty="0"/>
              <a:t>overall design</a:t>
            </a:r>
          </a:p>
          <a:p>
            <a:pPr lvl="1" eaLnBrk="1" hangingPunct="1"/>
            <a:r>
              <a:rPr lang="en-US" dirty="0"/>
              <a:t>individual </a:t>
            </a:r>
            <a:r>
              <a:rPr lang="en-US" dirty="0" smtClean="0"/>
              <a:t>class design</a:t>
            </a:r>
            <a:endParaRPr lang="en-US" dirty="0"/>
          </a:p>
          <a:p>
            <a:pPr lvl="1" eaLnBrk="1" hangingPunct="1">
              <a:buFontTx/>
              <a:buNone/>
            </a:pPr>
            <a:endParaRPr lang="en-US" dirty="0"/>
          </a:p>
          <a:p>
            <a:pPr eaLnBrk="1" hangingPunct="1"/>
            <a:r>
              <a:rPr lang="en-US" dirty="0"/>
              <a:t>Define principles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Provide strategies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Objectives for Overall Process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Apply rigor</a:t>
            </a:r>
          </a:p>
          <a:p>
            <a:pPr eaLnBrk="1" hangingPunct="1"/>
            <a:r>
              <a:rPr lang="en-US"/>
              <a:t>Separate concerns</a:t>
            </a:r>
          </a:p>
          <a:p>
            <a:pPr lvl="1" eaLnBrk="1" hangingPunct="1"/>
            <a:r>
              <a:rPr lang="en-US"/>
              <a:t>modularize</a:t>
            </a:r>
          </a:p>
          <a:p>
            <a:pPr lvl="1" eaLnBrk="1" hangingPunct="1"/>
            <a:r>
              <a:rPr lang="en-US"/>
              <a:t>abstract</a:t>
            </a:r>
          </a:p>
          <a:p>
            <a:pPr eaLnBrk="1" hangingPunct="1"/>
            <a:r>
              <a:rPr lang="en-US"/>
              <a:t>Anticipate change </a:t>
            </a:r>
          </a:p>
          <a:p>
            <a:pPr eaLnBrk="1" hangingPunct="1"/>
            <a:r>
              <a:rPr lang="en-US"/>
              <a:t>Generalize </a:t>
            </a:r>
          </a:p>
          <a:p>
            <a:pPr eaLnBrk="1" hangingPunct="1"/>
            <a:r>
              <a:rPr lang="en-US"/>
              <a:t>Work incrementally</a:t>
            </a:r>
          </a:p>
          <a:p>
            <a:pPr eaLnBrk="1" hangingPunct="1">
              <a:buFont typeface="Wingdings" charset="0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Objectives for Overall Design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Strive for grouping related functionality (high cohesion)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Strive for ungrouping semi-related functionality (high cohesion)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Strive for reducing interdependency (low coupling)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Today’s Lecture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Design aesthetics</a:t>
            </a:r>
          </a:p>
          <a:p>
            <a:pPr eaLnBrk="1" hangingPunct="1"/>
            <a:r>
              <a:rPr lang="en-US"/>
              <a:t>UML review</a:t>
            </a:r>
          </a:p>
          <a:p>
            <a:pPr eaLnBrk="1" hangingPunct="1"/>
            <a:r>
              <a:rPr lang="en-US"/>
              <a:t>Assignment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Objectives for Class Design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Cohesion</a:t>
            </a:r>
          </a:p>
          <a:p>
            <a:pPr eaLnBrk="1" hangingPunct="1"/>
            <a:r>
              <a:rPr lang="en-US"/>
              <a:t>Completeness</a:t>
            </a:r>
          </a:p>
          <a:p>
            <a:pPr eaLnBrk="1" hangingPunct="1"/>
            <a:r>
              <a:rPr lang="en-US"/>
              <a:t>Convenience</a:t>
            </a:r>
          </a:p>
          <a:p>
            <a:pPr eaLnBrk="1" hangingPunct="1"/>
            <a:r>
              <a:rPr lang="en-US"/>
              <a:t>Clarity</a:t>
            </a:r>
          </a:p>
          <a:p>
            <a:pPr eaLnBrk="1" hangingPunct="1"/>
            <a:r>
              <a:rPr lang="en-US"/>
              <a:t>Consistency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Approaches to Date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Enumerate </a:t>
            </a:r>
            <a:r>
              <a:rPr lang="en-US" dirty="0" smtClean="0"/>
              <a:t>objectives</a:t>
            </a:r>
            <a:endParaRPr lang="en-US" dirty="0"/>
          </a:p>
          <a:p>
            <a:pPr eaLnBrk="1" hangingPunct="1"/>
            <a:r>
              <a:rPr lang="en-US" dirty="0"/>
              <a:t>Define principles</a:t>
            </a:r>
          </a:p>
          <a:p>
            <a:pPr lvl="1" eaLnBrk="1" hangingPunct="1"/>
            <a:r>
              <a:rPr lang="en-US" dirty="0"/>
              <a:t>keep it simple, stupid! (KISS)</a:t>
            </a:r>
          </a:p>
          <a:p>
            <a:pPr lvl="1" eaLnBrk="1" hangingPunct="1"/>
            <a:r>
              <a:rPr lang="en-US" dirty="0"/>
              <a:t>information hiding</a:t>
            </a:r>
          </a:p>
          <a:p>
            <a:pPr lvl="1" eaLnBrk="1" hangingPunct="1"/>
            <a:r>
              <a:rPr lang="en-US" dirty="0"/>
              <a:t>acyclic dependencies</a:t>
            </a:r>
          </a:p>
          <a:p>
            <a:pPr lvl="1" eaLnBrk="1" hangingPunct="1"/>
            <a:r>
              <a:rPr lang="en-US" dirty="0" smtClean="0"/>
              <a:t>…</a:t>
            </a:r>
            <a:endParaRPr lang="en-US" dirty="0"/>
          </a:p>
          <a:p>
            <a:pPr eaLnBrk="1" hangingPunct="1"/>
            <a:r>
              <a:rPr lang="en-US" dirty="0"/>
              <a:t>Provide strategies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Keep It Simple, Stupid! (KISS)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Nothing should be more complicated than absolutely essential and, even then, everything should be analyzed as to whether it can be done simpler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Information Hiding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Hide design decisions that are most likely to change, thereby protecting other parts of the program from change if the design decision is changed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Acyclic Dependencies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Structure packages (grouping classes and interfaces) of a software system in such a manner that the dependencies among them form a directed acyclic graph (DAG)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Approaches to Date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Enumerate </a:t>
            </a:r>
            <a:r>
              <a:rPr lang="en-US" dirty="0" smtClean="0"/>
              <a:t>objectives</a:t>
            </a:r>
            <a:endParaRPr lang="en-US" dirty="0"/>
          </a:p>
          <a:p>
            <a:pPr eaLnBrk="1" hangingPunct="1"/>
            <a:r>
              <a:rPr lang="en-US" dirty="0"/>
              <a:t>Define </a:t>
            </a:r>
            <a:r>
              <a:rPr lang="en-US" dirty="0" smtClean="0"/>
              <a:t>principles</a:t>
            </a:r>
            <a:endParaRPr lang="en-US" dirty="0"/>
          </a:p>
          <a:p>
            <a:pPr eaLnBrk="1" hangingPunct="1"/>
            <a:r>
              <a:rPr lang="en-US" dirty="0"/>
              <a:t>Provide strategies</a:t>
            </a:r>
          </a:p>
          <a:p>
            <a:pPr lvl="1" eaLnBrk="1" hangingPunct="1"/>
            <a:r>
              <a:rPr lang="en-US" dirty="0"/>
              <a:t>program to the interface</a:t>
            </a:r>
          </a:p>
          <a:p>
            <a:pPr lvl="1" eaLnBrk="1" hangingPunct="1"/>
            <a:r>
              <a:rPr lang="en-US" dirty="0"/>
              <a:t>refactor</a:t>
            </a:r>
          </a:p>
          <a:p>
            <a:pPr lvl="1" eaLnBrk="1" hangingPunct="1"/>
            <a:r>
              <a:rPr lang="en-US" dirty="0"/>
              <a:t>apply software patterns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Program to the Interface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>
          <a:xfrm>
            <a:off x="900112" y="2133601"/>
            <a:ext cx="7345363" cy="1219199"/>
          </a:xfrm>
        </p:spPr>
        <p:txBody>
          <a:bodyPr/>
          <a:lstStyle/>
          <a:p>
            <a:pPr eaLnBrk="1" hangingPunct="1"/>
            <a:r>
              <a:rPr lang="en-US" dirty="0"/>
              <a:t>Program to an interface, </a:t>
            </a:r>
            <a:r>
              <a:rPr lang="en-US" dirty="0" smtClean="0"/>
              <a:t>not to </a:t>
            </a:r>
            <a:r>
              <a:rPr lang="en-US" dirty="0"/>
              <a:t>an </a:t>
            </a:r>
            <a:r>
              <a:rPr lang="en-US" dirty="0" smtClean="0"/>
              <a:t>implementation</a:t>
            </a:r>
            <a:endParaRPr lang="en-US" dirty="0"/>
          </a:p>
          <a:p>
            <a:pPr eaLnBrk="1" hangingPunct="1"/>
            <a:r>
              <a:rPr lang="en-US" dirty="0"/>
              <a:t>W</a:t>
            </a:r>
            <a:r>
              <a:rPr lang="en-US" dirty="0" smtClean="0"/>
              <a:t>rap classes </a:t>
            </a:r>
            <a:r>
              <a:rPr lang="en-US" dirty="0"/>
              <a:t>in </a:t>
            </a:r>
            <a:r>
              <a:rPr lang="en-US" dirty="0" smtClean="0"/>
              <a:t>interfaces as much as possible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3505200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latin typeface="Courier New"/>
                <a:cs typeface="Courier New"/>
              </a:rPr>
              <a:t>List </a:t>
            </a:r>
            <a:r>
              <a:rPr lang="en-US" sz="2000" dirty="0" err="1" smtClean="0">
                <a:latin typeface="Courier New"/>
                <a:cs typeface="Courier New"/>
              </a:rPr>
              <a:t>myList</a:t>
            </a:r>
            <a:r>
              <a:rPr lang="en-US" sz="2000" dirty="0" smtClean="0">
                <a:latin typeface="Courier New"/>
                <a:cs typeface="Courier New"/>
              </a:rPr>
              <a:t> = new </a:t>
            </a:r>
            <a:r>
              <a:rPr lang="en-US" sz="2000" dirty="0" err="1" smtClean="0">
                <a:latin typeface="Courier New"/>
                <a:cs typeface="Courier New"/>
              </a:rPr>
              <a:t>ArrayList</a:t>
            </a:r>
            <a:r>
              <a:rPr lang="en-US" sz="2000" dirty="0" smtClean="0">
                <a:latin typeface="Courier New"/>
                <a:cs typeface="Courier New"/>
              </a:rPr>
              <a:t>(); // programming to 					 // the List 					 // interface</a:t>
            </a:r>
          </a:p>
          <a:p>
            <a:pPr algn="l"/>
            <a:endParaRPr lang="en-US" sz="2000" dirty="0">
              <a:latin typeface="Courier New"/>
              <a:cs typeface="Courier New"/>
            </a:endParaRPr>
          </a:p>
          <a:p>
            <a:pPr algn="l"/>
            <a:r>
              <a:rPr lang="en-US" sz="2000" dirty="0" err="1" smtClean="0">
                <a:latin typeface="Courier New"/>
                <a:cs typeface="Courier New"/>
              </a:rPr>
              <a:t>ArrayList</a:t>
            </a:r>
            <a:r>
              <a:rPr lang="en-US" sz="2000" dirty="0" smtClean="0">
                <a:latin typeface="Courier New"/>
                <a:cs typeface="Courier New"/>
              </a:rPr>
              <a:t> </a:t>
            </a:r>
            <a:r>
              <a:rPr lang="en-US" sz="2000" dirty="0" err="1" smtClean="0">
                <a:latin typeface="Courier New"/>
                <a:cs typeface="Courier New"/>
              </a:rPr>
              <a:t>myList</a:t>
            </a:r>
            <a:r>
              <a:rPr lang="en-US" sz="2000" dirty="0" smtClean="0">
                <a:latin typeface="Courier New"/>
                <a:cs typeface="Courier New"/>
              </a:rPr>
              <a:t> = new </a:t>
            </a:r>
            <a:r>
              <a:rPr lang="en-US" sz="2000" dirty="0" err="1" smtClean="0">
                <a:latin typeface="Courier New"/>
                <a:cs typeface="Courier New"/>
              </a:rPr>
              <a:t>ArrayList</a:t>
            </a:r>
            <a:r>
              <a:rPr lang="en-US" sz="2000" dirty="0" smtClean="0">
                <a:latin typeface="Courier New"/>
                <a:cs typeface="Courier New"/>
              </a:rPr>
              <a:t>(); // programming 						// to the 						// </a:t>
            </a:r>
            <a:r>
              <a:rPr lang="en-US" sz="2000" dirty="0" err="1" smtClean="0">
                <a:latin typeface="Courier New"/>
                <a:cs typeface="Courier New"/>
              </a:rPr>
              <a:t>ArrayList</a:t>
            </a:r>
            <a:r>
              <a:rPr lang="en-US" sz="2000" dirty="0" smtClean="0">
                <a:latin typeface="Courier New"/>
                <a:cs typeface="Courier New"/>
              </a:rPr>
              <a:t> 						// </a:t>
            </a:r>
            <a:r>
              <a:rPr lang="en-US" sz="2000" dirty="0" err="1" smtClean="0">
                <a:latin typeface="Courier New"/>
                <a:cs typeface="Courier New"/>
              </a:rPr>
              <a:t>implemen</a:t>
            </a:r>
            <a:r>
              <a:rPr lang="en-US" sz="2000" dirty="0" smtClean="0">
                <a:latin typeface="Courier New"/>
                <a:cs typeface="Courier New"/>
              </a:rPr>
              <a:t>-						// </a:t>
            </a:r>
            <a:r>
              <a:rPr lang="en-US" sz="2000" dirty="0" err="1" smtClean="0">
                <a:latin typeface="Courier New"/>
                <a:cs typeface="Courier New"/>
              </a:rPr>
              <a:t>tation</a:t>
            </a:r>
            <a:endParaRPr lang="en-US" sz="20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Refactor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(to be discussed in a future lecture)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Apply Software Patterns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(to be discussed in future lectures)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Approaches to Date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Enumerate </a:t>
            </a:r>
            <a:r>
              <a:rPr lang="en-US" dirty="0" smtClean="0"/>
              <a:t>objectives</a:t>
            </a:r>
            <a:endParaRPr lang="en-US" dirty="0"/>
          </a:p>
          <a:p>
            <a:pPr eaLnBrk="1" hangingPunct="1"/>
            <a:r>
              <a:rPr lang="en-US" dirty="0"/>
              <a:t>Define </a:t>
            </a:r>
            <a:r>
              <a:rPr lang="en-US" dirty="0" smtClean="0"/>
              <a:t>principles</a:t>
            </a:r>
            <a:endParaRPr lang="en-US" dirty="0"/>
          </a:p>
          <a:p>
            <a:pPr eaLnBrk="1" hangingPunct="1"/>
            <a:r>
              <a:rPr lang="en-US" dirty="0"/>
              <a:t>Provide strategies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Aesthetics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ja-JP" altLang="en-US">
                <a:ea typeface="ＭＳ ゴシック" charset="0"/>
              </a:rPr>
              <a:t>“</a:t>
            </a:r>
            <a:r>
              <a:rPr lang="en-US" altLang="ja-JP"/>
              <a:t>a particular theory or conception of beauty or art </a:t>
            </a:r>
            <a:r>
              <a:rPr lang="en-US" altLang="ja-JP" b="1"/>
              <a:t>:</a:t>
            </a:r>
            <a:r>
              <a:rPr lang="en-US" altLang="ja-JP"/>
              <a:t> a particular taste for or approach to what is pleasing to the senses and especially sight</a:t>
            </a:r>
            <a:r>
              <a:rPr lang="ja-JP" altLang="en-US">
                <a:ea typeface="ＭＳ ゴシック" charset="0"/>
              </a:rPr>
              <a:t>”</a:t>
            </a:r>
            <a:r>
              <a:rPr lang="en-US" altLang="ja-JP"/>
              <a:t> [Merriam-Webster]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Purpose of Implementation Design</a:t>
            </a:r>
            <a:endParaRPr lang="en-US" dirty="0"/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An implementation design is a road map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understandable</a:t>
            </a:r>
            <a:r>
              <a:rPr lang="en-US" dirty="0"/>
              <a:t>, unambiguous, consistent, </a:t>
            </a:r>
            <a:r>
              <a:rPr lang="en-US" dirty="0">
                <a:solidFill>
                  <a:srgbClr val="FF6600"/>
                </a:solidFill>
              </a:rPr>
              <a:t>helpful</a:t>
            </a:r>
            <a:r>
              <a:rPr lang="en-US" dirty="0"/>
              <a:t>, …</a:t>
            </a:r>
          </a:p>
          <a:p>
            <a:pPr eaLnBrk="1" hangingPunct="1"/>
            <a:r>
              <a:rPr lang="en-US" dirty="0"/>
              <a:t>An implementation design describes a path from application / interaction / architecture design to the product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correct</a:t>
            </a:r>
            <a:r>
              <a:rPr lang="en-US" dirty="0"/>
              <a:t>, complete, </a:t>
            </a:r>
            <a:r>
              <a:rPr lang="en-US" dirty="0">
                <a:solidFill>
                  <a:srgbClr val="000000"/>
                </a:solidFill>
              </a:rPr>
              <a:t>concise</a:t>
            </a:r>
            <a:r>
              <a:rPr lang="en-US" dirty="0"/>
              <a:t>, verifiable, </a:t>
            </a:r>
            <a:r>
              <a:rPr lang="en-US" dirty="0">
                <a:solidFill>
                  <a:srgbClr val="FF6600"/>
                </a:solidFill>
              </a:rPr>
              <a:t>effective</a:t>
            </a:r>
            <a:r>
              <a:rPr lang="en-US" dirty="0"/>
              <a:t>, …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An implementation design describes what the implementers should do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elegant</a:t>
            </a:r>
            <a:r>
              <a:rPr lang="en-US" dirty="0"/>
              <a:t>, </a:t>
            </a:r>
            <a:r>
              <a:rPr lang="en-US" dirty="0" err="1"/>
              <a:t>partitionable</a:t>
            </a:r>
            <a:r>
              <a:rPr lang="en-US" dirty="0"/>
              <a:t>, </a:t>
            </a:r>
            <a:r>
              <a:rPr lang="en-US" dirty="0" err="1"/>
              <a:t>recomposable</a:t>
            </a:r>
            <a:r>
              <a:rPr lang="en-US" dirty="0"/>
              <a:t>, </a:t>
            </a:r>
            <a:r>
              <a:rPr lang="en-US" dirty="0">
                <a:solidFill>
                  <a:srgbClr val="FF6600"/>
                </a:solidFill>
              </a:rPr>
              <a:t>resilient</a:t>
            </a:r>
            <a:r>
              <a:rPr lang="en-US" dirty="0"/>
              <a:t>, …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An implementation design is a guide towards future change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evolvable</a:t>
            </a:r>
            <a:r>
              <a:rPr lang="en-US" dirty="0"/>
              <a:t>, …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9677" y="6107113"/>
            <a:ext cx="8142397" cy="400110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i="1">
                <a:latin typeface="Arial"/>
                <a:cs typeface="Arial"/>
              </a:rPr>
              <a:t>The approaches to date help, but much more remains to be done</a:t>
            </a:r>
          </a:p>
        </p:txBody>
      </p:sp>
    </p:spTree>
    <p:extLst>
      <p:ext uri="{BB962C8B-B14F-4D97-AF65-F5344CB8AC3E}">
        <p14:creationId xmlns:p14="http://schemas.microsoft.com/office/powerpoint/2010/main" val="2424828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Why Aesthetics?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Aesthetics aims higher than </a:t>
            </a:r>
            <a:r>
              <a:rPr lang="en-US" dirty="0">
                <a:ea typeface="ＭＳ ゴシック" charset="0"/>
              </a:rPr>
              <a:t>“</a:t>
            </a:r>
            <a:r>
              <a:rPr lang="en-US" altLang="ja-JP" dirty="0"/>
              <a:t>usable</a:t>
            </a:r>
            <a:r>
              <a:rPr lang="en-US" altLang="ja-JP" dirty="0">
                <a:ea typeface="ＭＳ ゴシック" charset="0"/>
              </a:rPr>
              <a:t>” </a:t>
            </a:r>
            <a:r>
              <a:rPr lang="en-US" altLang="ja-JP" dirty="0"/>
              <a:t>or </a:t>
            </a:r>
            <a:r>
              <a:rPr lang="en-US" altLang="ja-JP" dirty="0">
                <a:ea typeface="ＭＳ ゴシック" charset="0"/>
              </a:rPr>
              <a:t>“</a:t>
            </a:r>
            <a:r>
              <a:rPr lang="en-US" altLang="ja-JP" dirty="0"/>
              <a:t>complete</a:t>
            </a:r>
            <a:r>
              <a:rPr lang="en-US" altLang="ja-JP" dirty="0">
                <a:ea typeface="ＭＳ ゴシック" charset="0"/>
              </a:rPr>
              <a:t>” </a:t>
            </a:r>
            <a:r>
              <a:rPr lang="en-US" altLang="ja-JP" dirty="0"/>
              <a:t>or </a:t>
            </a:r>
            <a:r>
              <a:rPr lang="en-US" altLang="ja-JP" dirty="0" smtClean="0"/>
              <a:t>…</a:t>
            </a:r>
            <a:endParaRPr lang="en-US" dirty="0"/>
          </a:p>
          <a:p>
            <a:pPr eaLnBrk="1" hangingPunct="1"/>
            <a:r>
              <a:rPr lang="en-US" dirty="0"/>
              <a:t>It aims to set a bar for design for which we as professional designers should strive</a:t>
            </a:r>
          </a:p>
          <a:p>
            <a:pPr lvl="1" eaLnBrk="1" hangingPunct="1"/>
            <a:r>
              <a:rPr lang="en-US" dirty="0"/>
              <a:t>designs that are elegant</a:t>
            </a:r>
          </a:p>
          <a:p>
            <a:pPr lvl="1" eaLnBrk="1" hangingPunct="1"/>
            <a:r>
              <a:rPr lang="en-US" dirty="0"/>
              <a:t>designs that communicate their intent seamlessly</a:t>
            </a:r>
          </a:p>
          <a:p>
            <a:pPr lvl="1" eaLnBrk="1" hangingPunct="1"/>
            <a:r>
              <a:rPr lang="en-US" dirty="0"/>
              <a:t>designs that overall exude an air of sophistication that sets them apart from ordinary designs</a:t>
            </a:r>
          </a:p>
          <a:p>
            <a:pPr lvl="1" eaLnBrk="1" hangingPunct="1"/>
            <a:r>
              <a:rPr lang="en-US" dirty="0"/>
              <a:t>designs that others will appreciate, for the right reasons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UML Review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UML stands for Unified Modeling Language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UML is a set of notations designed for specifying object-oriented systems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Different types of UML diagrams are used to represent different aspects (structure, behavior, interactions) of a system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Class diagrams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Sequence diagrams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Use case diagrams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Activity diagrams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…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UML Review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UML stands for Unified Modeling Language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UML is a set of notations designed for specifying object-oriented systems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Different types of UML diagrams are used to represent different aspects (structure, behavior, interactions) of a system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rgbClr val="FF0000"/>
                </a:solidFill>
                <a:ea typeface="+mn-ea"/>
              </a:rPr>
              <a:t>Class diagrams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Sequence diagrams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Use case diagrams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Activity diagrams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…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</p:txBody>
      </p:sp>
      <p:sp>
        <p:nvSpPr>
          <p:cNvPr id="70659" name="TextBox 2"/>
          <p:cNvSpPr txBox="1">
            <a:spLocks noChangeArrowheads="1"/>
          </p:cNvSpPr>
          <p:nvPr/>
        </p:nvSpPr>
        <p:spPr bwMode="auto">
          <a:xfrm>
            <a:off x="5029200" y="4572000"/>
            <a:ext cx="2286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Main diagram for our purposes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352800" y="4495800"/>
            <a:ext cx="18288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UML Class Diagrams</a:t>
            </a:r>
          </a:p>
        </p:txBody>
      </p:sp>
      <p:sp>
        <p:nvSpPr>
          <p:cNvPr id="71682" name="Content Placeholder 1"/>
          <p:cNvSpPr>
            <a:spLocks noGrp="1"/>
          </p:cNvSpPr>
          <p:nvPr>
            <p:ph idx="1"/>
          </p:nvPr>
        </p:nvSpPr>
        <p:spPr>
          <a:xfrm>
            <a:off x="900112" y="2133601"/>
            <a:ext cx="7345363" cy="1828799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/>
              <a:t>Classes in UML appear as rectangles with multiple sections</a:t>
            </a:r>
          </a:p>
          <a:p>
            <a:pPr lvl="1" eaLnBrk="1" hangingPunct="1"/>
            <a:r>
              <a:rPr lang="en-US" dirty="0"/>
              <a:t>The first section contains its name (defines a type)</a:t>
            </a:r>
          </a:p>
          <a:p>
            <a:pPr lvl="1" eaLnBrk="1" hangingPunct="1"/>
            <a:r>
              <a:rPr lang="en-US" dirty="0"/>
              <a:t>The second section contains the class’s attributes</a:t>
            </a:r>
          </a:p>
          <a:p>
            <a:pPr lvl="1" eaLnBrk="1" hangingPunct="1"/>
            <a:r>
              <a:rPr lang="en-US" dirty="0"/>
              <a:t>The third section contains the class’s methods</a:t>
            </a:r>
          </a:p>
        </p:txBody>
      </p:sp>
      <p:grpSp>
        <p:nvGrpSpPr>
          <p:cNvPr id="71683" name="Group 2"/>
          <p:cNvGrpSpPr>
            <a:grpSpLocks/>
          </p:cNvGrpSpPr>
          <p:nvPr/>
        </p:nvGrpSpPr>
        <p:grpSpPr bwMode="auto">
          <a:xfrm>
            <a:off x="2209800" y="3962400"/>
            <a:ext cx="4724400" cy="2362200"/>
            <a:chOff x="1981200" y="3962400"/>
            <a:chExt cx="4724400" cy="2362200"/>
          </a:xfrm>
        </p:grpSpPr>
        <p:sp>
          <p:nvSpPr>
            <p:cNvPr id="71684" name="Rectangle 3"/>
            <p:cNvSpPr txBox="1">
              <a:spLocks noChangeArrowheads="1"/>
            </p:cNvSpPr>
            <p:nvPr/>
          </p:nvSpPr>
          <p:spPr bwMode="auto">
            <a:xfrm>
              <a:off x="3505200" y="3962400"/>
              <a:ext cx="1981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2286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ts val="2000"/>
                </a:spcBef>
                <a:buClr>
                  <a:schemeClr val="accent1"/>
                </a:buClr>
                <a:buSzPct val="75000"/>
                <a:buFont typeface="Wingdings" charset="0"/>
                <a:buNone/>
              </a:pPr>
              <a:r>
                <a:rPr lang="en-US" sz="2000">
                  <a:solidFill>
                    <a:srgbClr val="595959"/>
                  </a:solidFill>
                  <a:latin typeface="Arial"/>
                  <a:cs typeface="Arial"/>
                </a:rPr>
                <a:t>Class Name</a:t>
              </a: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057400" y="4343400"/>
              <a:ext cx="2743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0"/>
                <a:buNone/>
                <a:defRPr/>
              </a:pPr>
              <a:r>
                <a:rPr lang="en-US" sz="2000" dirty="0">
                  <a:latin typeface="Arial"/>
                  <a:cs typeface="Arial"/>
                </a:rPr>
                <a:t>-</a:t>
              </a:r>
              <a:r>
                <a:rPr lang="en-US" sz="2000" dirty="0" smtClean="0">
                  <a:latin typeface="Arial"/>
                  <a:cs typeface="Arial"/>
                </a:rPr>
                <a:t>Attribute </a:t>
              </a:r>
              <a:r>
                <a:rPr lang="en-US" sz="2000" dirty="0">
                  <a:latin typeface="Arial"/>
                  <a:cs typeface="Arial"/>
                </a:rPr>
                <a:t>: Type</a:t>
              </a:r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2057400" y="5486400"/>
              <a:ext cx="4648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0"/>
                <a:buNone/>
                <a:defRPr/>
              </a:pPr>
              <a:r>
                <a:rPr lang="en-US" sz="2000" dirty="0" smtClean="0">
                  <a:latin typeface="Arial"/>
                  <a:cs typeface="Arial"/>
                </a:rPr>
                <a:t>+Operation </a:t>
              </a:r>
              <a:r>
                <a:rPr lang="en-US" sz="2000" dirty="0">
                  <a:latin typeface="Arial"/>
                  <a:cs typeface="Arial"/>
                </a:rPr>
                <a:t>(parameter) :  Return Type</a:t>
              </a: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1981200" y="3962400"/>
              <a:ext cx="4648200" cy="2362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cs typeface="Arial"/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1981200" y="4343400"/>
              <a:ext cx="4648200" cy="1981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cs typeface="Arial"/>
              </a:endParaRPr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1981200" y="5105400"/>
              <a:ext cx="4648200" cy="1219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cs typeface="Arial"/>
              </a:endParaRPr>
            </a:p>
          </p:txBody>
        </p:sp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>
              <a:off x="2057400" y="4724400"/>
              <a:ext cx="2743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0"/>
                <a:buNone/>
                <a:defRPr/>
              </a:pPr>
              <a:r>
                <a:rPr lang="en-US" sz="2000" dirty="0" smtClean="0">
                  <a:latin typeface="Arial"/>
                  <a:cs typeface="Arial"/>
                </a:rPr>
                <a:t>-Attribute </a:t>
              </a:r>
              <a:r>
                <a:rPr lang="en-US" sz="2000" dirty="0">
                  <a:latin typeface="Arial"/>
                  <a:cs typeface="Arial"/>
                </a:rPr>
                <a:t>: Type</a:t>
              </a:r>
            </a:p>
          </p:txBody>
        </p:sp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2057400" y="5867400"/>
              <a:ext cx="4648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0"/>
                <a:buNone/>
                <a:defRPr/>
              </a:pPr>
              <a:r>
                <a:rPr lang="en-US" sz="2000" dirty="0" smtClean="0">
                  <a:latin typeface="Arial"/>
                  <a:cs typeface="Arial"/>
                </a:rPr>
                <a:t>+Operation </a:t>
              </a:r>
              <a:r>
                <a:rPr lang="en-US" sz="2000" dirty="0">
                  <a:latin typeface="Arial"/>
                  <a:cs typeface="Arial"/>
                </a:rPr>
                <a:t>(parameter) :  Return Type</a:t>
              </a:r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2057400" y="5105400"/>
              <a:ext cx="4648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0"/>
                <a:buNone/>
                <a:defRPr/>
              </a:pPr>
              <a:r>
                <a:rPr lang="en-US" sz="2000" dirty="0" smtClean="0">
                  <a:latin typeface="Arial"/>
                  <a:cs typeface="Arial"/>
                </a:rPr>
                <a:t>+Operation </a:t>
              </a:r>
              <a:r>
                <a:rPr lang="en-US" sz="2000" dirty="0">
                  <a:latin typeface="Arial"/>
                  <a:cs typeface="Arial"/>
                </a:rPr>
                <a:t>(parameter) :  Return Type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04800" y="4267200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/>
              <a:t>‘+’ means public visibility</a:t>
            </a:r>
          </a:p>
          <a:p>
            <a:pPr algn="l"/>
            <a:endParaRPr lang="en-US" sz="1600" dirty="0" smtClean="0"/>
          </a:p>
          <a:p>
            <a:pPr algn="l"/>
            <a:r>
              <a:rPr lang="en-US" sz="1600" dirty="0" smtClean="0"/>
              <a:t>‘-’ means private visibility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Class Diagram Example</a:t>
            </a:r>
          </a:p>
        </p:txBody>
      </p:sp>
      <p:grpSp>
        <p:nvGrpSpPr>
          <p:cNvPr id="72706" name="Group 3"/>
          <p:cNvGrpSpPr>
            <a:grpSpLocks/>
          </p:cNvGrpSpPr>
          <p:nvPr/>
        </p:nvGrpSpPr>
        <p:grpSpPr bwMode="auto">
          <a:xfrm>
            <a:off x="2209800" y="2133600"/>
            <a:ext cx="4724400" cy="1828800"/>
            <a:chOff x="1981200" y="3962400"/>
            <a:chExt cx="4724400" cy="2362200"/>
          </a:xfrm>
        </p:grpSpPr>
        <p:sp>
          <p:nvSpPr>
            <p:cNvPr id="5" name="Rectangle 3"/>
            <p:cNvSpPr txBox="1">
              <a:spLocks noChangeArrowheads="1"/>
            </p:cNvSpPr>
            <p:nvPr/>
          </p:nvSpPr>
          <p:spPr>
            <a:xfrm>
              <a:off x="3505200" y="3962400"/>
              <a:ext cx="1981200" cy="457267"/>
            </a:xfrm>
            <a:prstGeom prst="rect">
              <a:avLst/>
            </a:prstGeom>
          </p:spPr>
          <p:txBody>
            <a:bodyPr>
              <a:normAutofit fontScale="92500" lnSpcReduction="10000"/>
            </a:bodyPr>
            <a:lstStyle>
              <a:lvl1pPr marL="228600" indent="-228600" algn="l" defTabSz="914400" rtl="0" eaLnBrk="1" latinLnBrk="0" hangingPunct="1">
                <a:spcBef>
                  <a:spcPts val="2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0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-228600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75000"/>
                <a:buFont typeface="Wingdings" pitchFamily="2" charset="2"/>
                <a:buChar char="n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685800" indent="-228600" algn="l" defTabSz="914400" rtl="0" eaLnBrk="1" latinLnBrk="0" hangingPunct="1">
                <a:spcBef>
                  <a:spcPts val="6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914400" indent="-228600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75000"/>
                <a:buFont typeface="Wingdings" pitchFamily="2" charset="2"/>
                <a:buChar char="n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143000" indent="-228600" algn="l" defTabSz="914400" rtl="0" eaLnBrk="1" latinLnBrk="0" hangingPunct="1">
                <a:spcBef>
                  <a:spcPts val="6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1377950" indent="-228600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75000"/>
                <a:buFont typeface="Wingdings" pitchFamily="2" charset="2"/>
                <a:buChar char=""/>
                <a:defRPr lang="en-US" sz="1800" kern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1603375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"/>
                <a:defRPr lang="en-US" sz="1800" kern="1200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1830388" indent="-228600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75000"/>
                <a:buFont typeface="Wingdings" pitchFamily="2" charset="2"/>
                <a:buChar char=""/>
                <a:defRPr lang="en-US" sz="1800" kern="1200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"/>
                <a:defRPr lang="en-US" sz="1800" kern="1200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" charset="0"/>
                <a:buNone/>
                <a:defRPr/>
              </a:pPr>
              <a:r>
                <a:rPr lang="en-US" dirty="0" smtClean="0">
                  <a:latin typeface="Arial"/>
                  <a:cs typeface="Arial"/>
                </a:rPr>
                <a:t>Airplane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057400" y="4952802"/>
              <a:ext cx="4648200" cy="457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0"/>
                <a:buNone/>
                <a:defRPr/>
              </a:pPr>
              <a:r>
                <a:rPr lang="en-US" sz="2000" dirty="0" err="1">
                  <a:latin typeface="Arial"/>
                  <a:cs typeface="Arial"/>
                </a:rPr>
                <a:t>getSpeed</a:t>
              </a:r>
              <a:r>
                <a:rPr lang="en-US" sz="2000" dirty="0">
                  <a:latin typeface="Arial"/>
                  <a:cs typeface="Arial"/>
                </a:rPr>
                <a:t> () :  </a:t>
              </a:r>
              <a:r>
                <a:rPr lang="en-US" sz="2000" dirty="0" err="1">
                  <a:latin typeface="Arial"/>
                  <a:cs typeface="Arial"/>
                </a:rPr>
                <a:t>int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981200" y="3962400"/>
              <a:ext cx="4648200" cy="2362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cs typeface="Arial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981200" y="4343797"/>
              <a:ext cx="4648200" cy="198080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cs typeface="Arial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981200" y="4876932"/>
              <a:ext cx="4648200" cy="14476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cs typeface="Arial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057400" y="4419667"/>
              <a:ext cx="2743200" cy="457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0"/>
                <a:buNone/>
                <a:defRPr/>
              </a:pPr>
              <a:r>
                <a:rPr lang="en-US" sz="2000" dirty="0">
                  <a:latin typeface="Arial"/>
                  <a:cs typeface="Arial"/>
                </a:rPr>
                <a:t>speed : </a:t>
              </a:r>
              <a:r>
                <a:rPr lang="en-US" sz="2000" dirty="0" err="1">
                  <a:latin typeface="Arial"/>
                  <a:cs typeface="Arial"/>
                </a:rPr>
                <a:t>int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057400" y="5334199"/>
              <a:ext cx="4648200" cy="457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0"/>
                <a:buNone/>
                <a:defRPr/>
              </a:pPr>
              <a:r>
                <a:rPr lang="en-US" sz="2000" dirty="0" err="1">
                  <a:latin typeface="Arial"/>
                  <a:cs typeface="Arial"/>
                </a:rPr>
                <a:t>setSpeed</a:t>
              </a:r>
              <a:r>
                <a:rPr lang="en-US" sz="2000" dirty="0">
                  <a:latin typeface="Arial"/>
                  <a:cs typeface="Arial"/>
                </a:rPr>
                <a:t> (</a:t>
              </a:r>
              <a:r>
                <a:rPr lang="en-US" sz="2000" dirty="0" err="1">
                  <a:latin typeface="Arial"/>
                  <a:cs typeface="Arial"/>
                </a:rPr>
                <a:t>int</a:t>
              </a:r>
              <a:r>
                <a:rPr lang="en-US" sz="2000" dirty="0">
                  <a:latin typeface="Arial"/>
                  <a:cs typeface="Arial"/>
                </a:rPr>
                <a:t>) </a:t>
              </a:r>
            </a:p>
          </p:txBody>
        </p:sp>
      </p:grpSp>
      <p:sp>
        <p:nvSpPr>
          <p:cNvPr id="72707" name="TextBox 13"/>
          <p:cNvSpPr txBox="1">
            <a:spLocks noChangeArrowheads="1"/>
          </p:cNvSpPr>
          <p:nvPr/>
        </p:nvSpPr>
        <p:spPr bwMode="auto">
          <a:xfrm>
            <a:off x="1143000" y="4419600"/>
            <a:ext cx="7010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/>
                <a:cs typeface="Arial"/>
              </a:rPr>
              <a:t>This rectangle says that there is a class called Airplane that could potentially have many instances, each with its own and speed variable and methods to access it.</a:t>
            </a:r>
          </a:p>
        </p:txBody>
      </p:sp>
      <p:sp>
        <p:nvSpPr>
          <p:cNvPr id="72708" name="TextBox 14"/>
          <p:cNvSpPr txBox="1">
            <a:spLocks noChangeArrowheads="1"/>
          </p:cNvSpPr>
          <p:nvPr/>
        </p:nvSpPr>
        <p:spPr bwMode="auto">
          <a:xfrm>
            <a:off x="7086600" y="2438400"/>
            <a:ext cx="1981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Arial"/>
                <a:cs typeface="Arial"/>
              </a:rPr>
              <a:t>All parts are optional except the class name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Translation to Code</a:t>
            </a:r>
          </a:p>
        </p:txBody>
      </p:sp>
      <p:sp>
        <p:nvSpPr>
          <p:cNvPr id="7373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/>
              <a:t>Class diagrams can be translated into code straightforwardly</a:t>
            </a:r>
          </a:p>
          <a:p>
            <a:pPr lvl="1" eaLnBrk="1" hangingPunct="1"/>
            <a:r>
              <a:rPr lang="en-US" dirty="0"/>
              <a:t>Define the class with the specified name</a:t>
            </a:r>
          </a:p>
          <a:p>
            <a:pPr lvl="1" eaLnBrk="1" hangingPunct="1"/>
            <a:r>
              <a:rPr lang="en-US" dirty="0"/>
              <a:t>Define specified attributes (assume private </a:t>
            </a:r>
            <a:r>
              <a:rPr lang="en-US" dirty="0" smtClean="0"/>
              <a:t>access if not specified)</a:t>
            </a:r>
            <a:endParaRPr lang="en-US" dirty="0"/>
          </a:p>
          <a:p>
            <a:pPr lvl="1" eaLnBrk="1" hangingPunct="1"/>
            <a:r>
              <a:rPr lang="en-US" dirty="0"/>
              <a:t>Define specified method skeletons (assume </a:t>
            </a:r>
            <a:r>
              <a:rPr lang="en-US" dirty="0" smtClean="0"/>
              <a:t>public if not specified)</a:t>
            </a:r>
            <a:endParaRPr lang="en-US" dirty="0"/>
          </a:p>
          <a:p>
            <a:pPr eaLnBrk="1" hangingPunct="1"/>
            <a:r>
              <a:rPr lang="en-US" dirty="0"/>
              <a:t>May have to deal with unspecified information</a:t>
            </a:r>
          </a:p>
          <a:p>
            <a:pPr lvl="1" eaLnBrk="1" hangingPunct="1"/>
            <a:r>
              <a:rPr lang="en-US" dirty="0"/>
              <a:t>Types are optional in class diagrams</a:t>
            </a:r>
          </a:p>
          <a:p>
            <a:pPr lvl="1" eaLnBrk="1" hangingPunct="1"/>
            <a:r>
              <a:rPr lang="en-US" dirty="0"/>
              <a:t>Class diagrams typically do not specify constructors</a:t>
            </a:r>
          </a:p>
          <a:p>
            <a:pPr lvl="2" eaLnBrk="1" hangingPunct="1"/>
            <a:r>
              <a:rPr lang="en-US" dirty="0"/>
              <a:t>Just the class’s public interface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Airplane in Java</a:t>
            </a:r>
          </a:p>
        </p:txBody>
      </p:sp>
      <p:sp>
        <p:nvSpPr>
          <p:cNvPr id="74754" name="TextBox 3"/>
          <p:cNvSpPr txBox="1">
            <a:spLocks noChangeArrowheads="1"/>
          </p:cNvSpPr>
          <p:nvPr/>
        </p:nvSpPr>
        <p:spPr bwMode="auto">
          <a:xfrm>
            <a:off x="457200" y="2057400"/>
            <a:ext cx="3810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/>
              <a:t>Using Airplane</a:t>
            </a:r>
          </a:p>
          <a:p>
            <a:pPr algn="l" eaLnBrk="1" hangingPunct="1"/>
            <a:endParaRPr lang="en-US" sz="1800"/>
          </a:p>
          <a:p>
            <a:pPr algn="l" eaLnBrk="1" hangingPunct="1"/>
            <a:r>
              <a:rPr lang="en-US" sz="1800"/>
              <a:t>Airplane a = new Airplane(5);</a:t>
            </a:r>
          </a:p>
          <a:p>
            <a:pPr algn="l" eaLnBrk="1" hangingPunct="1"/>
            <a:endParaRPr lang="en-US" sz="1800"/>
          </a:p>
          <a:p>
            <a:pPr algn="l" eaLnBrk="1" hangingPunct="1"/>
            <a:r>
              <a:rPr lang="en-US" sz="1800"/>
              <a:t>a.setSpeed(10);</a:t>
            </a:r>
          </a:p>
          <a:p>
            <a:pPr algn="l" eaLnBrk="1" hangingPunct="1"/>
            <a:endParaRPr lang="en-US" sz="1800"/>
          </a:p>
          <a:p>
            <a:pPr algn="l" eaLnBrk="1" hangingPunct="1"/>
            <a:r>
              <a:rPr lang="en-US" sz="1800"/>
              <a:t>System.out.println(“” + a.getSpeed());</a:t>
            </a:r>
          </a:p>
        </p:txBody>
      </p:sp>
      <p:pic>
        <p:nvPicPr>
          <p:cNvPr id="7475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0" y="1689100"/>
            <a:ext cx="5283200" cy="477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Relationships Between Classes</a:t>
            </a:r>
          </a:p>
        </p:txBody>
      </p:sp>
      <p:sp>
        <p:nvSpPr>
          <p:cNvPr id="757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Classes can be related in a variety of ways</a:t>
            </a:r>
          </a:p>
          <a:p>
            <a:pPr lvl="1" eaLnBrk="1" hangingPunct="1"/>
            <a:r>
              <a:rPr lang="en-US"/>
              <a:t>Inheritance</a:t>
            </a:r>
          </a:p>
          <a:p>
            <a:pPr lvl="1" eaLnBrk="1" hangingPunct="1"/>
            <a:r>
              <a:rPr lang="en-US"/>
              <a:t>Association</a:t>
            </a:r>
          </a:p>
          <a:p>
            <a:pPr lvl="2" eaLnBrk="1" hangingPunct="1"/>
            <a:r>
              <a:rPr lang="en-US"/>
              <a:t>Multiplicity</a:t>
            </a:r>
          </a:p>
          <a:p>
            <a:pPr lvl="1" eaLnBrk="1" hangingPunct="1"/>
            <a:r>
              <a:rPr lang="en-US"/>
              <a:t>Whole-Part (Aggregation and Composition)</a:t>
            </a:r>
          </a:p>
          <a:p>
            <a:pPr lvl="1" eaLnBrk="1" hangingPunct="1"/>
            <a:r>
              <a:rPr lang="en-US"/>
              <a:t>Qualification</a:t>
            </a:r>
          </a:p>
          <a:p>
            <a:pPr lvl="1" eaLnBrk="1" hangingPunct="1"/>
            <a:r>
              <a:rPr lang="en-US"/>
              <a:t>Interfaces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/>
              <a:t>Relationships: Inheritance</a:t>
            </a:r>
          </a:p>
        </p:txBody>
      </p:sp>
      <p:sp>
        <p:nvSpPr>
          <p:cNvPr id="76802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4800600" cy="4144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One class extends another</a:t>
            </a:r>
          </a:p>
          <a:p>
            <a:pPr eaLnBrk="1" hangingPunct="1"/>
            <a:r>
              <a:rPr lang="en-US" dirty="0"/>
              <a:t>Notation: a white triangle </a:t>
            </a:r>
            <a:r>
              <a:rPr lang="en-US" dirty="0" smtClean="0"/>
              <a:t>on a solid line points </a:t>
            </a:r>
            <a:r>
              <a:rPr lang="en-US" dirty="0"/>
              <a:t>to the superclass</a:t>
            </a:r>
          </a:p>
          <a:p>
            <a:pPr lvl="1" eaLnBrk="1" hangingPunct="1"/>
            <a:r>
              <a:rPr lang="en-US" dirty="0"/>
              <a:t>The subclass can add attributes</a:t>
            </a:r>
          </a:p>
          <a:p>
            <a:pPr lvl="2" eaLnBrk="1" hangingPunct="1"/>
            <a:r>
              <a:rPr lang="en-US" dirty="0"/>
              <a:t>Hippo adds submerged as a new state</a:t>
            </a:r>
          </a:p>
          <a:p>
            <a:pPr lvl="1" eaLnBrk="1" hangingPunct="1"/>
            <a:r>
              <a:rPr lang="en-US" dirty="0"/>
              <a:t>The subclass can add behaviors or override existing ones</a:t>
            </a:r>
          </a:p>
          <a:p>
            <a:pPr lvl="2" eaLnBrk="1" hangingPunct="1"/>
            <a:r>
              <a:rPr lang="en-US" dirty="0"/>
              <a:t>Hippo is overriding </a:t>
            </a:r>
            <a:r>
              <a:rPr lang="en-US" dirty="0" err="1"/>
              <a:t>makeNoise</a:t>
            </a:r>
            <a:r>
              <a:rPr lang="en-US" dirty="0"/>
              <a:t>() and eat() and adding submerge()</a:t>
            </a:r>
          </a:p>
        </p:txBody>
      </p:sp>
      <p:pic>
        <p:nvPicPr>
          <p:cNvPr id="7680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00200"/>
            <a:ext cx="2852738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Design Aesthetics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What makes a given software implementation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design “beautiful”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What is it that makes someone appreciate a particular software implementation design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What are the qualities that determine whether a particular software implementation design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is “good” or “bad”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What is it, then, that we can strive for in creating a software implementation design that will help others in appreciating it?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/>
              <a:t>Relationships: Association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/>
              <a:t>One class can reference another (a.k.a. assocation)</a:t>
            </a:r>
          </a:p>
          <a:p>
            <a:pPr lvl="1" eaLnBrk="1" hangingPunct="1"/>
            <a:r>
              <a:rPr lang="en-US"/>
              <a:t>Notation: straight line</a:t>
            </a:r>
          </a:p>
          <a:p>
            <a:pPr lvl="1" eaLnBrk="1" hangingPunct="1"/>
            <a:endParaRPr lang="en-US"/>
          </a:p>
          <a:p>
            <a:pPr lvl="1" eaLnBrk="1" hangingPunct="1"/>
            <a:endParaRPr lang="en-US"/>
          </a:p>
          <a:p>
            <a:pPr lvl="1" eaLnBrk="1" hangingPunct="1"/>
            <a:endParaRPr lang="en-US"/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This (particular) notation is a graphical shorthand that each class contains an attribute whose type is the other class</a:t>
            </a:r>
          </a:p>
        </p:txBody>
      </p:sp>
      <p:pic>
        <p:nvPicPr>
          <p:cNvPr id="77827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19400"/>
            <a:ext cx="64008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8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0"/>
            <a:ext cx="77724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Roles</a:t>
            </a:r>
          </a:p>
        </p:txBody>
      </p:sp>
      <p:sp>
        <p:nvSpPr>
          <p:cNvPr id="7885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/>
              <a:t>Roles can be assigned to the classes that take part in an association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Here, a simplified model of a lawsuit might have a lawsuit object that has relationships to two people, one person playing the role of the defendant and the other playing the role of the plaintiff</a:t>
            </a:r>
          </a:p>
          <a:p>
            <a:pPr lvl="1" eaLnBrk="1" hangingPunct="1"/>
            <a:r>
              <a:rPr lang="en-US"/>
              <a:t>Typically, this is implemented via “plaintiff” and “defendant” instance variables inside of the Lawsuit class</a:t>
            </a:r>
          </a:p>
        </p:txBody>
      </p:sp>
      <p:pic>
        <p:nvPicPr>
          <p:cNvPr id="7885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95600"/>
            <a:ext cx="830580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Labels</a:t>
            </a:r>
          </a:p>
        </p:txBody>
      </p:sp>
      <p:sp>
        <p:nvSpPr>
          <p:cNvPr id="7987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/>
              <a:t>Associations can also be labeled in order to convey semantic meaning to the readers of the UML diagram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In addition to roles and labels, associations can also have multiplicity annotations</a:t>
            </a:r>
          </a:p>
          <a:p>
            <a:pPr lvl="1" eaLnBrk="1" hangingPunct="1"/>
            <a:r>
              <a:rPr lang="en-US"/>
              <a:t>Multiplicity indicates how many instances of a class participate in an association</a:t>
            </a:r>
          </a:p>
        </p:txBody>
      </p:sp>
      <p:pic>
        <p:nvPicPr>
          <p:cNvPr id="7987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405187"/>
            <a:ext cx="70866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Multiplicity</a:t>
            </a:r>
          </a:p>
        </p:txBody>
      </p:sp>
      <p:sp>
        <p:nvSpPr>
          <p:cNvPr id="808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Associations can indicate the number of instances involved in the relationship</a:t>
            </a:r>
          </a:p>
          <a:p>
            <a:pPr lvl="1" eaLnBrk="1" hangingPunct="1"/>
            <a:r>
              <a:rPr lang="en-US"/>
              <a:t>This is known as multiplicity</a:t>
            </a:r>
          </a:p>
          <a:p>
            <a:pPr eaLnBrk="1" hangingPunct="1"/>
            <a:r>
              <a:rPr lang="en-US"/>
              <a:t>An association with no markings is “one to one”</a:t>
            </a:r>
          </a:p>
          <a:p>
            <a:pPr eaLnBrk="1" hangingPunct="1"/>
            <a:r>
              <a:rPr lang="en-US"/>
              <a:t>An association can also indicate directionality</a:t>
            </a:r>
          </a:p>
          <a:p>
            <a:pPr lvl="1" eaLnBrk="1" hangingPunct="1"/>
            <a:r>
              <a:rPr lang="en-US"/>
              <a:t>If so, it indicates that the “knowledge” of the relationship is not bidirectional</a:t>
            </a:r>
          </a:p>
          <a:p>
            <a:pPr eaLnBrk="1" hangingPunct="1"/>
            <a:r>
              <a:rPr lang="en-US"/>
              <a:t>Examples on next slide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Multiplicity Examples</a:t>
            </a:r>
          </a:p>
        </p:txBody>
      </p:sp>
      <p:pic>
        <p:nvPicPr>
          <p:cNvPr id="819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0"/>
            <a:ext cx="7391400" cy="482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Multiplicity Example</a:t>
            </a:r>
          </a:p>
        </p:txBody>
      </p:sp>
      <p:pic>
        <p:nvPicPr>
          <p:cNvPr id="8294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8680450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Self Association</a:t>
            </a:r>
          </a:p>
        </p:txBody>
      </p:sp>
      <p:pic>
        <p:nvPicPr>
          <p:cNvPr id="8397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05000"/>
            <a:ext cx="7696200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Relationships: whole-part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/>
              <a:t>Associations can also convey semantic information about themselves</a:t>
            </a:r>
          </a:p>
          <a:p>
            <a:pPr lvl="1" eaLnBrk="1" hangingPunct="1"/>
            <a:r>
              <a:rPr lang="en-US"/>
              <a:t>In particular, </a:t>
            </a:r>
            <a:r>
              <a:rPr lang="en-US" b="1"/>
              <a:t>aggregations</a:t>
            </a:r>
            <a:r>
              <a:rPr lang="en-US"/>
              <a:t> indicate that </a:t>
            </a:r>
            <a:r>
              <a:rPr lang="en-US" b="1"/>
              <a:t>one object contains a set of other objects</a:t>
            </a:r>
          </a:p>
          <a:p>
            <a:pPr lvl="2" eaLnBrk="1" hangingPunct="1"/>
            <a:r>
              <a:rPr lang="en-US"/>
              <a:t>think of it as a whole-part relationship between </a:t>
            </a:r>
          </a:p>
          <a:p>
            <a:pPr lvl="3" eaLnBrk="1" hangingPunct="1"/>
            <a:r>
              <a:rPr lang="en-US"/>
              <a:t>a class representing a group of components</a:t>
            </a:r>
          </a:p>
          <a:p>
            <a:pPr lvl="3" eaLnBrk="1" hangingPunct="1"/>
            <a:r>
              <a:rPr lang="en-US"/>
              <a:t>a class representing the components themselves</a:t>
            </a:r>
          </a:p>
          <a:p>
            <a:pPr eaLnBrk="1" hangingPunct="1"/>
            <a:r>
              <a:rPr lang="en-US"/>
              <a:t>Notation: aggregation is indicated with a </a:t>
            </a:r>
            <a:r>
              <a:rPr lang="en-US" b="1"/>
              <a:t>white diamond attached to the class playing the container role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Example: Aggregation</a:t>
            </a:r>
          </a:p>
        </p:txBody>
      </p:sp>
      <p:pic>
        <p:nvPicPr>
          <p:cNvPr id="8601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38862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9" name="TextBox 5"/>
          <p:cNvSpPr txBox="1">
            <a:spLocks noChangeArrowheads="1"/>
          </p:cNvSpPr>
          <p:nvPr/>
        </p:nvSpPr>
        <p:spPr bwMode="auto">
          <a:xfrm>
            <a:off x="5029200" y="1981200"/>
            <a:ext cx="38862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Composition will be defined on the next slide</a:t>
            </a:r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/>
              <a:t>Note: multiplicity annotations for aggregations/composition is tricky</a:t>
            </a:r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/>
              <a:t>Some authors assume “one to many” when the diamond is present; others assume “one to one” and then add multiplicity indicators to the other end</a:t>
            </a:r>
          </a:p>
        </p:txBody>
      </p:sp>
      <p:sp>
        <p:nvSpPr>
          <p:cNvPr id="2" name="Rectangle 1"/>
          <p:cNvSpPr/>
          <p:nvPr/>
        </p:nvSpPr>
        <p:spPr>
          <a:xfrm>
            <a:off x="2438400" y="4800600"/>
            <a:ext cx="17526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6021" name="TextBox 2"/>
          <p:cNvSpPr txBox="1">
            <a:spLocks noChangeArrowheads="1"/>
          </p:cNvSpPr>
          <p:nvPr/>
        </p:nvSpPr>
        <p:spPr bwMode="auto">
          <a:xfrm>
            <a:off x="2819400" y="2514600"/>
            <a:ext cx="1066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House</a:t>
            </a:r>
          </a:p>
        </p:txBody>
      </p:sp>
      <p:sp>
        <p:nvSpPr>
          <p:cNvPr id="86022" name="TextBox 6"/>
          <p:cNvSpPr txBox="1">
            <a:spLocks noChangeArrowheads="1"/>
          </p:cNvSpPr>
          <p:nvPr/>
        </p:nvSpPr>
        <p:spPr bwMode="auto">
          <a:xfrm>
            <a:off x="2819400" y="4095750"/>
            <a:ext cx="1066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Room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/>
              <a:t>Semantics of Aggregation</a:t>
            </a:r>
          </a:p>
        </p:txBody>
      </p:sp>
      <p:sp>
        <p:nvSpPr>
          <p:cNvPr id="870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/>
              <a:t>Aggregation relationships are </a:t>
            </a:r>
            <a:r>
              <a:rPr lang="en-US" b="1"/>
              <a:t>transitive</a:t>
            </a:r>
          </a:p>
          <a:p>
            <a:pPr lvl="1" eaLnBrk="1" hangingPunct="1"/>
            <a:r>
              <a:rPr lang="en-US"/>
              <a:t>if A contains B and B contains C, then A contains C</a:t>
            </a:r>
          </a:p>
          <a:p>
            <a:pPr eaLnBrk="1" hangingPunct="1"/>
            <a:r>
              <a:rPr lang="en-US"/>
              <a:t>Aggregation relationships are </a:t>
            </a:r>
            <a:r>
              <a:rPr lang="en-US" b="1"/>
              <a:t>assymetric</a:t>
            </a:r>
          </a:p>
          <a:p>
            <a:pPr lvl="1" eaLnBrk="1" hangingPunct="1"/>
            <a:r>
              <a:rPr lang="en-US"/>
              <a:t>if A contains B, then B does not contain A</a:t>
            </a:r>
          </a:p>
          <a:p>
            <a:pPr eaLnBrk="1" hangingPunct="1"/>
            <a:r>
              <a:rPr lang="en-US"/>
              <a:t>A variant of aggregation is </a:t>
            </a:r>
            <a:r>
              <a:rPr lang="en-US" b="1"/>
              <a:t>composition</a:t>
            </a:r>
            <a:r>
              <a:rPr lang="en-US"/>
              <a:t> which adds the property of </a:t>
            </a:r>
            <a:r>
              <a:rPr lang="en-US" b="1"/>
              <a:t>existence dependency</a:t>
            </a:r>
          </a:p>
          <a:p>
            <a:pPr lvl="1" eaLnBrk="1" hangingPunct="1"/>
            <a:r>
              <a:rPr lang="en-US"/>
              <a:t>if A composes B, then if A is deleted, B is deleted</a:t>
            </a:r>
          </a:p>
          <a:p>
            <a:pPr lvl="1" eaLnBrk="1" hangingPunct="1"/>
            <a:r>
              <a:rPr lang="en-US"/>
              <a:t>A cannot exist independent of B</a:t>
            </a:r>
          </a:p>
          <a:p>
            <a:pPr eaLnBrk="1" hangingPunct="1"/>
            <a:r>
              <a:rPr lang="en-US"/>
              <a:t>Composition relationships are shown with a black diamond attached to the composing class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Design Aesthetics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Some brainstorming…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Relationships: Interfaces</a:t>
            </a:r>
          </a:p>
        </p:txBody>
      </p:sp>
      <p:sp>
        <p:nvSpPr>
          <p:cNvPr id="8806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n-US"/>
              <a:t>A class can indicate that it </a:t>
            </a:r>
            <a:r>
              <a:rPr lang="en-US" b="1"/>
              <a:t>implements an interface</a:t>
            </a:r>
          </a:p>
          <a:p>
            <a:pPr lvl="1" eaLnBrk="1" hangingPunct="1"/>
            <a:r>
              <a:rPr lang="en-US"/>
              <a:t>An interface is a type of class definition in which only method signatures are defined</a:t>
            </a:r>
          </a:p>
          <a:p>
            <a:pPr eaLnBrk="1" hangingPunct="1"/>
            <a:r>
              <a:rPr lang="en-US"/>
              <a:t>A class implementing an interface provides method bodies for each defined method signature in that interface</a:t>
            </a:r>
          </a:p>
          <a:p>
            <a:pPr lvl="1" eaLnBrk="1" hangingPunct="1"/>
            <a:r>
              <a:rPr lang="en-US"/>
              <a:t>This allows a class to play different roles, with each role providing a different set of services</a:t>
            </a:r>
          </a:p>
          <a:p>
            <a:pPr lvl="2" eaLnBrk="1" hangingPunct="1"/>
            <a:r>
              <a:rPr lang="en-US"/>
              <a:t>These roles are then independent of the class’s inheritance relationships</a:t>
            </a:r>
          </a:p>
          <a:p>
            <a:pPr eaLnBrk="1" hangingPunct="1"/>
            <a:r>
              <a:rPr lang="en-US"/>
              <a:t>Notation: a hollow triangle shape on the interface end of the </a:t>
            </a:r>
            <a:r>
              <a:rPr lang="en-US" i="1"/>
              <a:t>dashed</a:t>
            </a:r>
            <a:r>
              <a:rPr lang="en-US"/>
              <a:t> line that connects it to one or more implementers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Interface </a:t>
            </a:r>
            <a:r>
              <a:rPr lang="en-US" dirty="0"/>
              <a:t>Example</a:t>
            </a:r>
          </a:p>
        </p:txBody>
      </p:sp>
      <p:grpSp>
        <p:nvGrpSpPr>
          <p:cNvPr id="90114" name="Group 13"/>
          <p:cNvGrpSpPr>
            <a:grpSpLocks/>
          </p:cNvGrpSpPr>
          <p:nvPr/>
        </p:nvGrpSpPr>
        <p:grpSpPr bwMode="auto">
          <a:xfrm>
            <a:off x="2667000" y="1828799"/>
            <a:ext cx="3748088" cy="1600200"/>
            <a:chOff x="3048000" y="1600200"/>
            <a:chExt cx="3748548" cy="1600200"/>
          </a:xfrm>
        </p:grpSpPr>
        <p:sp>
          <p:nvSpPr>
            <p:cNvPr id="90136" name="Rectangle 3"/>
            <p:cNvSpPr txBox="1">
              <a:spLocks noChangeArrowheads="1"/>
            </p:cNvSpPr>
            <p:nvPr/>
          </p:nvSpPr>
          <p:spPr bwMode="auto">
            <a:xfrm>
              <a:off x="4277032" y="1600200"/>
              <a:ext cx="1597742" cy="575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2286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ts val="200"/>
                </a:spcBef>
                <a:buClr>
                  <a:schemeClr val="accent1"/>
                </a:buClr>
                <a:buSzPct val="75000"/>
                <a:buFont typeface="Wingdings" charset="0"/>
                <a:buNone/>
              </a:pPr>
              <a:r>
                <a:rPr lang="en-US" sz="1400" b="1" dirty="0" smtClean="0">
                  <a:solidFill>
                    <a:srgbClr val="595959"/>
                  </a:solidFill>
                  <a:latin typeface="Rockwell" charset="0"/>
                </a:rPr>
                <a:t>&lt;&lt;interface&gt;&gt;</a:t>
              </a:r>
            </a:p>
            <a:p>
              <a:pPr eaLnBrk="1" hangingPunct="1">
                <a:lnSpc>
                  <a:spcPct val="120000"/>
                </a:lnSpc>
                <a:spcBef>
                  <a:spcPts val="200"/>
                </a:spcBef>
                <a:buClr>
                  <a:schemeClr val="accent1"/>
                </a:buClr>
                <a:buSzPct val="75000"/>
                <a:buFont typeface="Wingdings" charset="0"/>
                <a:buNone/>
              </a:pPr>
              <a:r>
                <a:rPr lang="en-US" sz="1400" b="1" dirty="0" smtClean="0">
                  <a:solidFill>
                    <a:srgbClr val="595959"/>
                  </a:solidFill>
                  <a:latin typeface="Rockwell" charset="0"/>
                </a:rPr>
                <a:t>Noisy</a:t>
              </a:r>
              <a:endParaRPr lang="en-US" sz="1400" b="1" dirty="0">
                <a:solidFill>
                  <a:srgbClr val="595959"/>
                </a:solidFill>
                <a:latin typeface="Rockwell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048000" y="1600200"/>
              <a:ext cx="3748548" cy="1600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3048000" y="2362200"/>
              <a:ext cx="3748548" cy="838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048000" y="2209800"/>
              <a:ext cx="3734258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116" name="Group 20"/>
          <p:cNvGrpSpPr>
            <a:grpSpLocks/>
          </p:cNvGrpSpPr>
          <p:nvPr/>
        </p:nvGrpSpPr>
        <p:grpSpPr bwMode="auto">
          <a:xfrm>
            <a:off x="381000" y="4724399"/>
            <a:ext cx="3748088" cy="1524001"/>
            <a:chOff x="3048000" y="1600200"/>
            <a:chExt cx="3748548" cy="1882589"/>
          </a:xfrm>
        </p:grpSpPr>
        <p:sp>
          <p:nvSpPr>
            <p:cNvPr id="90126" name="Rectangle 3"/>
            <p:cNvSpPr txBox="1">
              <a:spLocks noChangeArrowheads="1"/>
            </p:cNvSpPr>
            <p:nvPr/>
          </p:nvSpPr>
          <p:spPr bwMode="auto">
            <a:xfrm>
              <a:off x="4277032" y="1600200"/>
              <a:ext cx="1597742" cy="575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2286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ts val="200"/>
                </a:spcBef>
                <a:buClr>
                  <a:schemeClr val="accent1"/>
                </a:buClr>
                <a:buSzPct val="75000"/>
                <a:buFont typeface="Wingdings" charset="0"/>
                <a:buNone/>
              </a:pPr>
              <a:r>
                <a:rPr lang="en-US" sz="1400" b="1" dirty="0" smtClean="0">
                  <a:solidFill>
                    <a:srgbClr val="595959"/>
                  </a:solidFill>
                  <a:latin typeface="Rockwell" charset="0"/>
                </a:rPr>
                <a:t>Duck</a:t>
              </a:r>
              <a:endParaRPr lang="en-US" sz="1400" b="1" dirty="0">
                <a:solidFill>
                  <a:srgbClr val="595959"/>
                </a:solidFill>
                <a:latin typeface="Rockwell" charset="0"/>
              </a:endParaRPr>
            </a:p>
          </p:txBody>
        </p:sp>
        <p:sp>
          <p:nvSpPr>
            <p:cNvPr id="23" name="Rectangle 8"/>
            <p:cNvSpPr>
              <a:spLocks noChangeArrowheads="1"/>
            </p:cNvSpPr>
            <p:nvPr/>
          </p:nvSpPr>
          <p:spPr bwMode="auto">
            <a:xfrm>
              <a:off x="3048000" y="1600200"/>
              <a:ext cx="3748548" cy="18825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3048000" y="2447364"/>
              <a:ext cx="3748548" cy="10354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3048000" y="2210081"/>
              <a:ext cx="3734258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Arrow Connector 27"/>
          <p:cNvCxnSpPr/>
          <p:nvPr/>
        </p:nvCxnSpPr>
        <p:spPr>
          <a:xfrm flipV="1">
            <a:off x="2057400" y="3428999"/>
            <a:ext cx="1600200" cy="1295400"/>
          </a:xfrm>
          <a:prstGeom prst="straightConnector1">
            <a:avLst/>
          </a:prstGeom>
          <a:ln cap="flat">
            <a:prstDash val="sysDash"/>
            <a:round/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Isosceles Triangle 29"/>
          <p:cNvSpPr/>
          <p:nvPr/>
        </p:nvSpPr>
        <p:spPr>
          <a:xfrm rot="2849181">
            <a:off x="3429000" y="3428999"/>
            <a:ext cx="304800" cy="152400"/>
          </a:xfrm>
          <a:prstGeom prst="triangl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grpSp>
        <p:nvGrpSpPr>
          <p:cNvPr id="90121" name="Group 32"/>
          <p:cNvGrpSpPr>
            <a:grpSpLocks/>
          </p:cNvGrpSpPr>
          <p:nvPr/>
        </p:nvGrpSpPr>
        <p:grpSpPr bwMode="auto">
          <a:xfrm rot="15904258">
            <a:off x="5444332" y="3217068"/>
            <a:ext cx="1458912" cy="1708150"/>
            <a:chOff x="3886200" y="3200400"/>
            <a:chExt cx="1600200" cy="1371600"/>
          </a:xfrm>
        </p:grpSpPr>
        <p:cxnSp>
          <p:nvCxnSpPr>
            <p:cNvPr id="31" name="Straight Arrow Connector 30"/>
            <p:cNvCxnSpPr/>
            <p:nvPr/>
          </p:nvCxnSpPr>
          <p:spPr>
            <a:xfrm flipV="1">
              <a:off x="3894752" y="3269888"/>
              <a:ext cx="1600201" cy="1295117"/>
            </a:xfrm>
            <a:prstGeom prst="straightConnector1">
              <a:avLst/>
            </a:prstGeom>
            <a:ln cap="flat">
              <a:prstDash val="sysDash"/>
              <a:round/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2849181">
              <a:off x="5257800" y="3276600"/>
              <a:ext cx="304800" cy="152400"/>
            </a:xfrm>
            <a:prstGeom prst="triangl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2667000" y="2624136"/>
            <a:ext cx="367188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Wingdings" charset="0"/>
              <a:buNone/>
              <a:defRPr/>
            </a:pPr>
            <a:r>
              <a:rPr lang="en-US" sz="2000" dirty="0" smtClean="0">
                <a:cs typeface="+mn-cs"/>
              </a:rPr>
              <a:t>+ </a:t>
            </a:r>
            <a:r>
              <a:rPr lang="en-US" sz="2000" dirty="0" err="1" smtClean="0">
                <a:cs typeface="+mn-cs"/>
              </a:rPr>
              <a:t>makeNoise</a:t>
            </a:r>
            <a:r>
              <a:rPr lang="en-US" sz="2000" dirty="0" smtClean="0">
                <a:cs typeface="+mn-cs"/>
              </a:rPr>
              <a:t>()</a:t>
            </a:r>
          </a:p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Wingdings" charset="0"/>
              <a:buNone/>
              <a:defRPr/>
            </a:pPr>
            <a:endParaRPr lang="en-US" sz="2000" dirty="0">
              <a:cs typeface="+mn-cs"/>
            </a:endParaRPr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442913" y="5410199"/>
            <a:ext cx="2211387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Wingdings" charset="0"/>
              <a:buNone/>
              <a:defRPr/>
            </a:pPr>
            <a:r>
              <a:rPr lang="en-US" sz="2000" dirty="0" smtClean="0">
                <a:cs typeface="+mn-cs"/>
              </a:rPr>
              <a:t>+ </a:t>
            </a:r>
            <a:r>
              <a:rPr lang="en-US" sz="2000" dirty="0" err="1" smtClean="0">
                <a:cs typeface="+mn-cs"/>
              </a:rPr>
              <a:t>makeNoise</a:t>
            </a:r>
            <a:r>
              <a:rPr lang="en-US" sz="2000" dirty="0" smtClean="0">
                <a:cs typeface="+mn-cs"/>
              </a:rPr>
              <a:t>()</a:t>
            </a:r>
          </a:p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Wingdings" charset="0"/>
              <a:buNone/>
              <a:defRPr/>
            </a:pPr>
            <a:r>
              <a:rPr lang="en-US" sz="2000" dirty="0" smtClean="0">
                <a:cs typeface="+mn-cs"/>
              </a:rPr>
              <a:t>+ swim()</a:t>
            </a:r>
          </a:p>
        </p:txBody>
      </p:sp>
      <p:grpSp>
        <p:nvGrpSpPr>
          <p:cNvPr id="33" name="Group 20"/>
          <p:cNvGrpSpPr>
            <a:grpSpLocks/>
          </p:cNvGrpSpPr>
          <p:nvPr/>
        </p:nvGrpSpPr>
        <p:grpSpPr bwMode="auto">
          <a:xfrm>
            <a:off x="5014912" y="4724399"/>
            <a:ext cx="3748088" cy="1524001"/>
            <a:chOff x="3048000" y="1600200"/>
            <a:chExt cx="3748548" cy="1882589"/>
          </a:xfrm>
        </p:grpSpPr>
        <p:sp>
          <p:nvSpPr>
            <p:cNvPr id="34" name="Rectangle 3"/>
            <p:cNvSpPr txBox="1">
              <a:spLocks noChangeArrowheads="1"/>
            </p:cNvSpPr>
            <p:nvPr/>
          </p:nvSpPr>
          <p:spPr bwMode="auto">
            <a:xfrm>
              <a:off x="4277032" y="1600200"/>
              <a:ext cx="1597742" cy="575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2286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ts val="200"/>
                </a:spcBef>
                <a:buClr>
                  <a:schemeClr val="accent1"/>
                </a:buClr>
                <a:buSzPct val="75000"/>
                <a:buFont typeface="Wingdings" charset="0"/>
                <a:buNone/>
              </a:pPr>
              <a:r>
                <a:rPr lang="en-US" sz="1400" b="1" dirty="0" smtClean="0">
                  <a:solidFill>
                    <a:srgbClr val="595959"/>
                  </a:solidFill>
                  <a:latin typeface="Rockwell" charset="0"/>
                </a:rPr>
                <a:t>Baby</a:t>
              </a:r>
              <a:endParaRPr lang="en-US" sz="1400" b="1" dirty="0">
                <a:solidFill>
                  <a:srgbClr val="595959"/>
                </a:solidFill>
                <a:latin typeface="Rockwell" charset="0"/>
              </a:endParaRPr>
            </a:p>
          </p:txBody>
        </p:sp>
        <p:sp>
          <p:nvSpPr>
            <p:cNvPr id="35" name="Rectangle 8"/>
            <p:cNvSpPr>
              <a:spLocks noChangeArrowheads="1"/>
            </p:cNvSpPr>
            <p:nvPr/>
          </p:nvSpPr>
          <p:spPr bwMode="auto">
            <a:xfrm>
              <a:off x="3048000" y="1600200"/>
              <a:ext cx="3748548" cy="18825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3048000" y="2447364"/>
              <a:ext cx="3748548" cy="10354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3048000" y="2210081"/>
              <a:ext cx="3734258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11"/>
          <p:cNvSpPr>
            <a:spLocks noChangeArrowheads="1"/>
          </p:cNvSpPr>
          <p:nvPr/>
        </p:nvSpPr>
        <p:spPr bwMode="auto">
          <a:xfrm>
            <a:off x="5029200" y="5410199"/>
            <a:ext cx="2211387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Wingdings" charset="0"/>
              <a:buNone/>
              <a:defRPr/>
            </a:pPr>
            <a:r>
              <a:rPr lang="en-US" sz="2000" dirty="0" smtClean="0">
                <a:cs typeface="+mn-cs"/>
              </a:rPr>
              <a:t>+ </a:t>
            </a:r>
            <a:r>
              <a:rPr lang="en-US" sz="2000" dirty="0" err="1" smtClean="0">
                <a:cs typeface="+mn-cs"/>
              </a:rPr>
              <a:t>makeNoise</a:t>
            </a:r>
            <a:r>
              <a:rPr lang="en-US" sz="2000" dirty="0" smtClean="0">
                <a:cs typeface="+mn-cs"/>
              </a:rPr>
              <a:t>()</a:t>
            </a:r>
          </a:p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Wingdings" charset="0"/>
              <a:buNone/>
              <a:defRPr/>
            </a:pPr>
            <a:r>
              <a:rPr lang="en-US" sz="2000" dirty="0" smtClean="0">
                <a:cs typeface="+mn-cs"/>
              </a:rPr>
              <a:t>+ </a:t>
            </a:r>
            <a:r>
              <a:rPr lang="en-US" sz="2000" dirty="0" err="1" smtClean="0">
                <a:cs typeface="+mn-cs"/>
              </a:rPr>
              <a:t>diaperChange</a:t>
            </a:r>
            <a:r>
              <a:rPr lang="en-US" sz="2000" dirty="0" smtClean="0">
                <a:cs typeface="+mn-cs"/>
              </a:rPr>
              <a:t>()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First Assignment: </a:t>
            </a:r>
            <a:r>
              <a:rPr lang="en-US" dirty="0" err="1" smtClean="0"/>
              <a:t>MakeAGraph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Important Points to Observe (Process)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Where to start?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T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he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set of nouns in the description of the problem (e.g.,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graph, scatter plot, x, y pairs, x-axis, y-axis,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…)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T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he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set of verbs in the description of the problem (e.g.,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generate a scatter plot, accept input, …)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Go through some use cases and to further flesh out the flow and object necessary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 little bit of programming?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Work towards completeness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Does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my current design account for all possible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features?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This is merely a rough and rules of thumb process, but one that tends to help the beginning designer</a:t>
            </a:r>
          </a:p>
        </p:txBody>
      </p:sp>
    </p:spTree>
    <p:extLst>
      <p:ext uri="{BB962C8B-B14F-4D97-AF65-F5344CB8AC3E}">
        <p14:creationId xmlns:p14="http://schemas.microsoft.com/office/powerpoint/2010/main" val="37720811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Important Points to Observe (UML)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Remember, UML is a modeling language, not an implementation language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Therefore do not include implementation details that do not pertain to the design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No need to include/explain things that are assumed and/or self-explanatory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E.g., get and set methods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The purpose of this would be for a programmer to take this design and add whatever methods/attributes necessary to make the design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6036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A Checklist for the Overall Process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Apply rigor</a:t>
            </a:r>
          </a:p>
          <a:p>
            <a:pPr eaLnBrk="1" hangingPunct="1"/>
            <a:r>
              <a:rPr lang="en-US"/>
              <a:t>Separate concerns</a:t>
            </a:r>
          </a:p>
          <a:p>
            <a:pPr lvl="1" eaLnBrk="1" hangingPunct="1"/>
            <a:r>
              <a:rPr lang="en-US"/>
              <a:t>modularize</a:t>
            </a:r>
          </a:p>
          <a:p>
            <a:pPr lvl="1" eaLnBrk="1" hangingPunct="1"/>
            <a:r>
              <a:rPr lang="en-US"/>
              <a:t>abstract</a:t>
            </a:r>
          </a:p>
          <a:p>
            <a:pPr eaLnBrk="1" hangingPunct="1"/>
            <a:r>
              <a:rPr lang="en-US"/>
              <a:t>Anticipate change </a:t>
            </a:r>
          </a:p>
          <a:p>
            <a:pPr eaLnBrk="1" hangingPunct="1"/>
            <a:r>
              <a:rPr lang="en-US"/>
              <a:t>Generalize </a:t>
            </a:r>
          </a:p>
          <a:p>
            <a:pPr eaLnBrk="1" hangingPunct="1"/>
            <a:r>
              <a:rPr lang="en-US"/>
              <a:t>Work incrementally</a:t>
            </a:r>
          </a:p>
          <a:p>
            <a:pPr eaLnBrk="1" hangingPunct="1">
              <a:buFont typeface="Wingdings" charset="0"/>
              <a:buNone/>
            </a:pPr>
            <a:endParaRPr lang="en-US"/>
          </a:p>
        </p:txBody>
      </p:sp>
      <p:sp>
        <p:nvSpPr>
          <p:cNvPr id="40963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05800" y="242888"/>
            <a:ext cx="5540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E8A436B-AFDF-7742-9D37-B8963E4F0E33}" type="slidenum">
              <a:rPr lang="en-US" sz="800">
                <a:latin typeface="Arial"/>
                <a:cs typeface="Arial"/>
              </a:rPr>
              <a:pPr eaLnBrk="1" hangingPunct="1"/>
              <a:t>55</a:t>
            </a:fld>
            <a:endParaRPr lang="en-US" sz="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8296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A Checklist for Overall Design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Strive for grouping related functionality (high cohesion)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Strive for ungrouping semi-related functionality (high cohesion)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Strive for reducing interdependency (low coupling)</a:t>
            </a:r>
          </a:p>
        </p:txBody>
      </p:sp>
      <p:sp>
        <p:nvSpPr>
          <p:cNvPr id="43011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05800" y="242888"/>
            <a:ext cx="5540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2C6EC27-551F-3C4D-942B-D684B2F498D4}" type="slidenum">
              <a:rPr lang="en-US" sz="800">
                <a:latin typeface="Arial"/>
                <a:cs typeface="Arial"/>
              </a:rPr>
              <a:pPr eaLnBrk="1" hangingPunct="1"/>
              <a:t>56</a:t>
            </a:fld>
            <a:endParaRPr lang="en-US" sz="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8212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A Checklist on Class Design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Cohesion</a:t>
            </a:r>
          </a:p>
          <a:p>
            <a:pPr eaLnBrk="1" hangingPunct="1"/>
            <a:r>
              <a:rPr lang="en-US"/>
              <a:t>Completeness</a:t>
            </a:r>
          </a:p>
          <a:p>
            <a:pPr eaLnBrk="1" hangingPunct="1"/>
            <a:r>
              <a:rPr lang="en-US"/>
              <a:t>Convenience</a:t>
            </a:r>
          </a:p>
          <a:p>
            <a:pPr eaLnBrk="1" hangingPunct="1"/>
            <a:r>
              <a:rPr lang="en-US"/>
              <a:t>Clarity</a:t>
            </a:r>
          </a:p>
          <a:p>
            <a:pPr eaLnBrk="1" hangingPunct="1"/>
            <a:r>
              <a:rPr lang="en-US"/>
              <a:t>Consistency</a:t>
            </a:r>
          </a:p>
          <a:p>
            <a:pPr eaLnBrk="1" hangingPunct="1"/>
            <a:endParaRPr lang="en-US"/>
          </a:p>
        </p:txBody>
      </p:sp>
      <p:sp>
        <p:nvSpPr>
          <p:cNvPr id="44035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05800" y="242888"/>
            <a:ext cx="5540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0B0DC19-A864-B449-891B-0E20680186A7}" type="slidenum">
              <a:rPr lang="en-US" sz="800">
                <a:latin typeface="Arial"/>
                <a:cs typeface="Arial"/>
              </a:rPr>
              <a:pPr eaLnBrk="1" hangingPunct="1"/>
              <a:t>57</a:t>
            </a:fld>
            <a:endParaRPr lang="en-US" sz="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2399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A Checklist on Principles and Strategies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Principles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keep it simple, stupid! (KISS)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information hiding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acyclic dependencies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…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Strategies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program to the interface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refactor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apply software patterns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…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</p:txBody>
      </p:sp>
      <p:sp>
        <p:nvSpPr>
          <p:cNvPr id="45059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05800" y="242888"/>
            <a:ext cx="5540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A480EB1-C0F9-8A40-867C-C7D69A7FEABC}" type="slidenum">
              <a:rPr lang="en-US" sz="800">
                <a:latin typeface="Arial"/>
                <a:cs typeface="Arial"/>
              </a:rPr>
              <a:pPr eaLnBrk="1" hangingPunct="1"/>
              <a:t>58</a:t>
            </a:fld>
            <a:endParaRPr lang="en-US" sz="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1326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Design Aesthetics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idx="1"/>
          </p:nvPr>
        </p:nvSpPr>
        <p:spPr>
          <a:xfrm>
            <a:off x="900112" y="2133600"/>
            <a:ext cx="7345363" cy="42672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Different people will have a different aesthetic appreciation of different designs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as informed by their own, pre-existing knowledge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as informed by their own understanding of the design goals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as informed by their own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ideas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Different roles in the software development project may have different aesthetic appreciation of different designs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coder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software performance engineer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software maintenance specialist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software tester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Design Aesthetics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idx="1"/>
          </p:nvPr>
        </p:nvSpPr>
        <p:spPr>
          <a:xfrm>
            <a:off x="900112" y="2133600"/>
            <a:ext cx="7345363" cy="42672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Different people will have a different aesthetic appreciation of different designs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as informed by their own, pre-existing knowledge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as informed by their own understanding of the design goals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as informed by their own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ideas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Different roles in the software development project may have different aesthetic appreciation of different designs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coder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software performance engineer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software maintenance specialist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software tester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…</a:t>
            </a: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838200" y="6015038"/>
            <a:ext cx="7010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FF0000"/>
                </a:solidFill>
                <a:latin typeface="Arial"/>
                <a:cs typeface="Arial"/>
              </a:rPr>
              <a:t>Subjective, as it should be!</a:t>
            </a:r>
          </a:p>
        </p:txBody>
      </p:sp>
    </p:spTree>
    <p:extLst>
      <p:ext uri="{BB962C8B-B14F-4D97-AF65-F5344CB8AC3E}">
        <p14:creationId xmlns:p14="http://schemas.microsoft.com/office/powerpoint/2010/main" val="3138769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Design Aesthetics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754188"/>
            <a:ext cx="8078787" cy="43815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Subjective, as it should </a:t>
            </a:r>
            <a:r>
              <a:rPr lang="en-US" dirty="0" smtClean="0"/>
              <a:t>be</a:t>
            </a:r>
            <a:endParaRPr lang="en-US" dirty="0"/>
          </a:p>
          <a:p>
            <a:pPr eaLnBrk="1" hangingPunct="1"/>
            <a:r>
              <a:rPr lang="en-US" dirty="0"/>
              <a:t>But we need some kind of shared “language”, some common touchstones that we can use to</a:t>
            </a:r>
            <a:r>
              <a:rPr lang="en-US" dirty="0" smtClean="0"/>
              <a:t>:</a:t>
            </a:r>
          </a:p>
          <a:p>
            <a:pPr marL="350838" lvl="1" indent="0" eaLnBrk="1" hangingPunct="1"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understand </a:t>
            </a:r>
            <a:r>
              <a:rPr lang="en-US" dirty="0"/>
              <a:t>the underlying implications of certain designs</a:t>
            </a:r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/>
              <a:t>understand the intentions of designers</a:t>
            </a:r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/>
              <a:t>effectively frame our communication about designs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Shared Design Aesthetics</a:t>
            </a:r>
          </a:p>
        </p:txBody>
      </p:sp>
      <p:sp>
        <p:nvSpPr>
          <p:cNvPr id="36867" name="Text Box 9"/>
          <p:cNvSpPr txBox="1">
            <a:spLocks noChangeArrowheads="1"/>
          </p:cNvSpPr>
          <p:nvPr/>
        </p:nvSpPr>
        <p:spPr bwMode="auto">
          <a:xfrm>
            <a:off x="304800" y="19050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ial"/>
                <a:cs typeface="Arial"/>
              </a:rPr>
              <a:t>Individual</a:t>
            </a:r>
          </a:p>
        </p:txBody>
      </p:sp>
      <p:sp>
        <p:nvSpPr>
          <p:cNvPr id="36868" name="Text Box 10"/>
          <p:cNvSpPr txBox="1">
            <a:spLocks noChangeArrowheads="1"/>
          </p:cNvSpPr>
          <p:nvPr/>
        </p:nvSpPr>
        <p:spPr bwMode="auto">
          <a:xfrm>
            <a:off x="1676400" y="28575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ial"/>
                <a:cs typeface="Arial"/>
              </a:rPr>
              <a:t>Project</a:t>
            </a:r>
          </a:p>
        </p:txBody>
      </p:sp>
      <p:sp>
        <p:nvSpPr>
          <p:cNvPr id="36869" name="Text Box 11"/>
          <p:cNvSpPr txBox="1">
            <a:spLocks noChangeArrowheads="1"/>
          </p:cNvSpPr>
          <p:nvPr/>
        </p:nvSpPr>
        <p:spPr bwMode="auto">
          <a:xfrm>
            <a:off x="3048000" y="38100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ial"/>
                <a:cs typeface="Arial"/>
              </a:rPr>
              <a:t>Organization</a:t>
            </a:r>
          </a:p>
        </p:txBody>
      </p:sp>
      <p:sp>
        <p:nvSpPr>
          <p:cNvPr id="36870" name="Text Box 12"/>
          <p:cNvSpPr txBox="1">
            <a:spLocks noChangeArrowheads="1"/>
          </p:cNvSpPr>
          <p:nvPr/>
        </p:nvSpPr>
        <p:spPr bwMode="auto">
          <a:xfrm>
            <a:off x="6477000" y="57150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ial"/>
                <a:cs typeface="Arial"/>
              </a:rPr>
              <a:t>Community</a:t>
            </a:r>
          </a:p>
        </p:txBody>
      </p:sp>
      <p:sp>
        <p:nvSpPr>
          <p:cNvPr id="36871" name="Text Box 13"/>
          <p:cNvSpPr txBox="1">
            <a:spLocks noChangeArrowheads="1"/>
          </p:cNvSpPr>
          <p:nvPr/>
        </p:nvSpPr>
        <p:spPr bwMode="auto">
          <a:xfrm>
            <a:off x="4419600" y="47625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ial"/>
                <a:cs typeface="Arial"/>
              </a:rPr>
              <a:t>School of Thought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23362</TotalTime>
  <Words>2648</Words>
  <Application>Microsoft Macintosh PowerPoint</Application>
  <PresentationFormat>On-screen Show (4:3)</PresentationFormat>
  <Paragraphs>408</Paragraphs>
  <Slides>58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6" baseType="lpstr">
      <vt:lpstr>Arial</vt:lpstr>
      <vt:lpstr>ＭＳ Ｐゴシック</vt:lpstr>
      <vt:lpstr>Rockwell</vt:lpstr>
      <vt:lpstr>Wingdings</vt:lpstr>
      <vt:lpstr>Times New Roman</vt:lpstr>
      <vt:lpstr>Tahoma</vt:lpstr>
      <vt:lpstr>ＭＳ ゴシック</vt:lpstr>
      <vt:lpstr>Capital</vt:lpstr>
      <vt:lpstr>Informatics 122 Software Design II</vt:lpstr>
      <vt:lpstr>Today’s Lecture</vt:lpstr>
      <vt:lpstr>Aesthetics</vt:lpstr>
      <vt:lpstr>Design Aesthetics</vt:lpstr>
      <vt:lpstr>Design Aesthetics</vt:lpstr>
      <vt:lpstr>Design Aesthetics</vt:lpstr>
      <vt:lpstr>Design Aesthetics</vt:lpstr>
      <vt:lpstr>Design Aesthetics</vt:lpstr>
      <vt:lpstr>Shared Design Aesthetics</vt:lpstr>
      <vt:lpstr>But…</vt:lpstr>
      <vt:lpstr>Purpose of Implementation Design</vt:lpstr>
      <vt:lpstr>Purpose of Implementation Design</vt:lpstr>
      <vt:lpstr>More of a Shared Understanding (Not Perfect!)</vt:lpstr>
      <vt:lpstr>Less of a Shared Understanding</vt:lpstr>
      <vt:lpstr>Less of a Shared Understanding</vt:lpstr>
      <vt:lpstr>Approaches to Date</vt:lpstr>
      <vt:lpstr>Approaches to Date</vt:lpstr>
      <vt:lpstr>Objectives for Overall Process</vt:lpstr>
      <vt:lpstr>Objectives for Overall Design</vt:lpstr>
      <vt:lpstr>Objectives for Class Design</vt:lpstr>
      <vt:lpstr>Approaches to Date</vt:lpstr>
      <vt:lpstr>Keep It Simple, Stupid! (KISS)</vt:lpstr>
      <vt:lpstr>Information Hiding</vt:lpstr>
      <vt:lpstr>Acyclic Dependencies</vt:lpstr>
      <vt:lpstr>Approaches to Date</vt:lpstr>
      <vt:lpstr>Program to the Interface</vt:lpstr>
      <vt:lpstr>Refactor</vt:lpstr>
      <vt:lpstr>Apply Software Patterns</vt:lpstr>
      <vt:lpstr>Approaches to Date</vt:lpstr>
      <vt:lpstr>Purpose of Implementation Design</vt:lpstr>
      <vt:lpstr>Why Aesthetics?</vt:lpstr>
      <vt:lpstr>UML Review</vt:lpstr>
      <vt:lpstr>UML Review</vt:lpstr>
      <vt:lpstr>UML Class Diagrams</vt:lpstr>
      <vt:lpstr>Class Diagram Example</vt:lpstr>
      <vt:lpstr>Translation to Code</vt:lpstr>
      <vt:lpstr>Airplane in Java</vt:lpstr>
      <vt:lpstr>Relationships Between Classes</vt:lpstr>
      <vt:lpstr>Relationships: Inheritance</vt:lpstr>
      <vt:lpstr>Relationships: Association</vt:lpstr>
      <vt:lpstr>Roles</vt:lpstr>
      <vt:lpstr>Labels</vt:lpstr>
      <vt:lpstr>Multiplicity</vt:lpstr>
      <vt:lpstr>Multiplicity Examples</vt:lpstr>
      <vt:lpstr>Multiplicity Example</vt:lpstr>
      <vt:lpstr>Self Association</vt:lpstr>
      <vt:lpstr>Relationships: whole-part</vt:lpstr>
      <vt:lpstr>Example: Aggregation</vt:lpstr>
      <vt:lpstr>Semantics of Aggregation</vt:lpstr>
      <vt:lpstr>Relationships: Interfaces</vt:lpstr>
      <vt:lpstr>Interface Example</vt:lpstr>
      <vt:lpstr>First Assignment: MakeAGraph</vt:lpstr>
      <vt:lpstr>Important Points to Observe (Process)</vt:lpstr>
      <vt:lpstr>Important Points to Observe (UML)</vt:lpstr>
      <vt:lpstr>A Checklist for the Overall Process</vt:lpstr>
      <vt:lpstr>A Checklist for Overall Design</vt:lpstr>
      <vt:lpstr>A Checklist on Class Design</vt:lpstr>
      <vt:lpstr>A Checklist on Principles and Strategies</vt:lpstr>
    </vt:vector>
  </TitlesOfParts>
  <Company>University of California, Irvine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Exercise 1</dc:title>
  <dc:creator>André van der Hoek</dc:creator>
  <cp:lastModifiedBy>Emilly Navarro</cp:lastModifiedBy>
  <cp:revision>519</cp:revision>
  <dcterms:created xsi:type="dcterms:W3CDTF">2006-03-17T19:57:58Z</dcterms:created>
  <dcterms:modified xsi:type="dcterms:W3CDTF">2015-01-08T23:13:58Z</dcterms:modified>
</cp:coreProperties>
</file>