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1.xml" ContentType="application/vnd.openxmlformats-officedocument.presentationml.notesSlide+xml"/>
  <Override PartName="/ppt/embeddings/oleObject5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30.xml" ContentType="application/vnd.openxmlformats-officedocument.presentationml.notesSlide+xml"/>
  <Override PartName="/ppt/embeddings/oleObject10.bin" ContentType="application/vnd.openxmlformats-officedocument.oleObject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5" r:id="rId1"/>
  </p:sldMasterIdLst>
  <p:notesMasterIdLst>
    <p:notesMasterId r:id="rId63"/>
  </p:notesMasterIdLst>
  <p:sldIdLst>
    <p:sldId id="374" r:id="rId2"/>
    <p:sldId id="375" r:id="rId3"/>
    <p:sldId id="401" r:id="rId4"/>
    <p:sldId id="399" r:id="rId5"/>
    <p:sldId id="318" r:id="rId6"/>
    <p:sldId id="361" r:id="rId7"/>
    <p:sldId id="267" r:id="rId8"/>
    <p:sldId id="279" r:id="rId9"/>
    <p:sldId id="319" r:id="rId10"/>
    <p:sldId id="321" r:id="rId11"/>
    <p:sldId id="333" r:id="rId12"/>
    <p:sldId id="355" r:id="rId13"/>
    <p:sldId id="356" r:id="rId14"/>
    <p:sldId id="357" r:id="rId15"/>
    <p:sldId id="358" r:id="rId16"/>
    <p:sldId id="359" r:id="rId17"/>
    <p:sldId id="351" r:id="rId18"/>
    <p:sldId id="349" r:id="rId19"/>
    <p:sldId id="352" r:id="rId20"/>
    <p:sldId id="353" r:id="rId21"/>
    <p:sldId id="354" r:id="rId22"/>
    <p:sldId id="368" r:id="rId23"/>
    <p:sldId id="397" r:id="rId24"/>
    <p:sldId id="324" r:id="rId25"/>
    <p:sldId id="323" r:id="rId26"/>
    <p:sldId id="325" r:id="rId27"/>
    <p:sldId id="326" r:id="rId28"/>
    <p:sldId id="402" r:id="rId29"/>
    <p:sldId id="330" r:id="rId30"/>
    <p:sldId id="328" r:id="rId31"/>
    <p:sldId id="329" r:id="rId32"/>
    <p:sldId id="331" r:id="rId33"/>
    <p:sldId id="332" r:id="rId34"/>
    <p:sldId id="362" r:id="rId35"/>
    <p:sldId id="348" r:id="rId36"/>
    <p:sldId id="400" r:id="rId37"/>
    <p:sldId id="403" r:id="rId38"/>
    <p:sldId id="335" r:id="rId39"/>
    <p:sldId id="336" r:id="rId40"/>
    <p:sldId id="347" r:id="rId41"/>
    <p:sldId id="337" r:id="rId42"/>
    <p:sldId id="367" r:id="rId43"/>
    <p:sldId id="366" r:id="rId44"/>
    <p:sldId id="369" r:id="rId45"/>
    <p:sldId id="373" r:id="rId46"/>
    <p:sldId id="365" r:id="rId47"/>
    <p:sldId id="364" r:id="rId48"/>
    <p:sldId id="370" r:id="rId49"/>
    <p:sldId id="371" r:id="rId50"/>
    <p:sldId id="372" r:id="rId51"/>
    <p:sldId id="345" r:id="rId52"/>
    <p:sldId id="339" r:id="rId53"/>
    <p:sldId id="363" r:id="rId54"/>
    <p:sldId id="404" r:id="rId55"/>
    <p:sldId id="405" r:id="rId56"/>
    <p:sldId id="406" r:id="rId57"/>
    <p:sldId id="407" r:id="rId58"/>
    <p:sldId id="408" r:id="rId59"/>
    <p:sldId id="409" r:id="rId60"/>
    <p:sldId id="340" r:id="rId61"/>
    <p:sldId id="410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EAFF"/>
    <a:srgbClr val="CC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75" autoAdjust="0"/>
  </p:normalViewPr>
  <p:slideViewPr>
    <p:cSldViewPr>
      <p:cViewPr>
        <p:scale>
          <a:sx n="99" d="100"/>
          <a:sy n="99" d="100"/>
        </p:scale>
        <p:origin x="-13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30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562FE502-E46E-3B44-87F1-92D6CFAB9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94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Verifiable: are we building the product right?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514271-E579-E64C-AE6A-BE8FD43EB99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8E7F84-0B92-5B47-A75E-D527396CA40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SE has some principles, patterns, etc., but usually building things off of greenfield design again. Makes journey from design to outcome a little trickier, lots of changes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954782-0C60-AF4A-8A93-71F61019CFE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Maybe there are ways it can be interpreted that are not actually desirable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B90D35-EF2D-F043-B585-AE5E370C7CD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Ok with customer but not feasible = failed development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F498C8-9CD4-1A4D-A386-BFA3D736EE8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As I said last time, you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re going to have to adjust, and you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re not always going to be sure how that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s going to go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B9454-132F-5749-939B-CD6640F02D5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customer doesn’t like it, high level design needs to be changed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What you thought was separate isn’t really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Coding is design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197A1-A152-A745-8A60-40A93846045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Reuse can be important, but change happens there as well, particularly </a:t>
            </a:r>
            <a:r>
              <a:rPr lang="en-US" dirty="0" err="1" smtClean="0"/>
              <a:t>bc</a:t>
            </a:r>
            <a:r>
              <a:rPr lang="en-US" dirty="0" smtClean="0"/>
              <a:t> it’s taken from one context into another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We will come back to this later, for now, we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err="1" smtClean="0">
                <a:cs typeface="+mn-cs"/>
              </a:rPr>
              <a:t>ll</a:t>
            </a:r>
            <a:r>
              <a:rPr lang="en-US" dirty="0" smtClean="0">
                <a:cs typeface="+mn-cs"/>
              </a:rPr>
              <a:t> point out that this can be important, but that its not always what its cracked up to be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55E21-1264-F24B-8E40-244E4B9F2AA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So hopefully I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ve convinced you: change happens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Guide Theseus (the red circle) to the exit.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Avoid the Minotaur (the black circle).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Minotaur moves two squares towards you (if possible).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Minotaur always prefers left/right moves (when available).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102EA-947B-A94E-9936-53A20D6EC110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040421-B740-5E48-84F6-CCFDB021F19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Tell about model-view-controller: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controller -&gt; manipulates model -&gt; updates view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user sees view and uses controller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What assumptions are we making about what will remain constant? (board is a multidimensional array of chars, only one game element in each space)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What do you think about this design? How will it hold up to change?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Intelligent elements e.g., trap that makes you die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Most of these changes would require changing all the classes in the original design (as far as one can tell)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75F88-E9FB-7242-A319-C8CB8DA9EFCD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large focus of design aesthetics is changeability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140CC-EA3D-134F-99AB-D971CECC827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location class added groundwork for some of the extra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A450A-EC75-BF44-B28D-E5740007479C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game elements added separately to the board, placed at a particular location…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still engine, but now there’s a notion of game elements (players, monsters, etc.), along with visualizers that have subclasses for each of these,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now there’s a set of interfaces … behaviors are now encoded in the type of class.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If the player enters a space with a game element of the type </a:t>
            </a:r>
            <a:r>
              <a:rPr lang="en-US" dirty="0" err="1" smtClean="0">
                <a:cs typeface="+mn-cs"/>
              </a:rPr>
              <a:t>endable</a:t>
            </a:r>
            <a:r>
              <a:rPr lang="en-US" dirty="0" smtClean="0">
                <a:cs typeface="+mn-cs"/>
              </a:rPr>
              <a:t>, we can now say I’m </a:t>
            </a:r>
            <a:r>
              <a:rPr lang="en-US" dirty="0" err="1" smtClean="0">
                <a:cs typeface="+mn-cs"/>
              </a:rPr>
              <a:t>gonna</a:t>
            </a:r>
            <a:r>
              <a:rPr lang="en-US" dirty="0" smtClean="0">
                <a:cs typeface="+mn-cs"/>
              </a:rPr>
              <a:t> add another type of exit that ends the game </a:t>
            </a:r>
            <a:r>
              <a:rPr lang="en-US" dirty="0" err="1" smtClean="0">
                <a:cs typeface="+mn-cs"/>
              </a:rPr>
              <a:t>e.g</a:t>
            </a:r>
            <a:r>
              <a:rPr lang="en-US" dirty="0" smtClean="0">
                <a:cs typeface="+mn-cs"/>
              </a:rPr>
              <a:t>, big trap = die… don’t need to change the game engine to deal with that… </a:t>
            </a:r>
            <a:endParaRPr lang="en-US" dirty="0" smtClean="0"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move priority = who gets to move first, don’t want to build the hierarchy into the engine… can change priorities and not engine 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by encoding a lot in the structure of the design in a generic fashion, programming to interface, separating concerns, information hiding, you get to a design that is more easily changeable</a:t>
            </a:r>
            <a:r>
              <a:rPr lang="en-US" dirty="0" smtClean="0">
                <a:cs typeface="+mn-cs"/>
              </a:rPr>
              <a:t>…</a:t>
            </a:r>
            <a:endParaRPr lang="en-US" dirty="0" smtClean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4C9E73-E853-8646-8922-9E29D027ED01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Can we now do each of these things with the new design?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5029B-12CD-A54F-A6D5-B7E70799F9F1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6F9DFD-7557-AC46-BAF3-345E72D840C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Do we need to take into account all these things? When do I stop? No good answer.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D6A914-64F5-7E40-97F6-E56BE66CB07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So in light of all this, is this a good design?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Recapping: is it a good solution means theoretically does it have all the properties, then can the developer use/build it, can it be used to make other solutions (can we reuse parts of it for other purposes)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AE4AFD-8ADD-854A-8197-C52FD0F4C7CA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ICS 123, Spring 2002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California, Irvine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Topic 4, The C2 Architectural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E94C99-8484-524C-8A55-9A530B75555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Let’s think about it differently, in terms of components and connectors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F586C-6AF2-1E47-843F-E13326D1A030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Let’s think about it differently, in terms of components and connectors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F586C-6AF2-1E47-843F-E13326D1A030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Roughly separated into data, logic, graphics “layers”</a:t>
            </a:r>
          </a:p>
          <a:p>
            <a:pPr>
              <a:defRPr/>
            </a:pPr>
            <a:r>
              <a:rPr lang="en-US" dirty="0" smtClean="0"/>
              <a:t>Remember that requests go up, notifications go down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EA228-8C31-D249-BFC5-395CC1AF3D6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72CC4-70E4-2444-8CE2-2E8BE4017C7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When you look at all the words you put out last lecture, they largely deal with changeability – 5 </a:t>
            </a:r>
            <a:r>
              <a:rPr lang="en-US" dirty="0" err="1" smtClean="0">
                <a:cs typeface="+mn-cs"/>
              </a:rPr>
              <a:t>explictly</a:t>
            </a:r>
            <a:r>
              <a:rPr lang="en-US" dirty="0" smtClean="0">
                <a:cs typeface="+mn-cs"/>
              </a:rPr>
              <a:t>, </a:t>
            </a:r>
            <a:r>
              <a:rPr lang="en-US" dirty="0" smtClean="0">
                <a:cs typeface="+mn-cs"/>
              </a:rPr>
              <a:t>5 </a:t>
            </a:r>
            <a:r>
              <a:rPr lang="en-US" dirty="0" smtClean="0">
                <a:cs typeface="+mn-cs"/>
              </a:rPr>
              <a:t>via </a:t>
            </a:r>
            <a:r>
              <a:rPr lang="en-US" dirty="0" smtClean="0">
                <a:cs typeface="+mn-cs"/>
              </a:rPr>
              <a:t>understandability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only constant is change – it hard to say what you want software, what you want it to do, you have to make sure it can do other things if it needs to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now we have a design that is much more easily changeable than yours… part of the lesson is breaking things down into a much finer grain than thought you needed to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AEC1C-42BF-A448-A186-189CF57105FF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3168B-C944-6345-B762-EF2112C1BF5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What do you think about this one?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How do we know when we want tile 1, 2, 3, etc.? What happens if we want to make the capacity of the rack only 5? Or increase to 8?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C62827-D9D3-8E4D-842C-8874DA365379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Is there anything different about the different premium squares? A separate class for each letter tile?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DF1793-0C6D-6A40-8063-39D260D55A12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player classes – are the 2 players so different they need their own classes</a:t>
            </a:r>
            <a:r>
              <a:rPr lang="en-US" dirty="0" smtClean="0">
                <a:cs typeface="+mn-cs"/>
              </a:rPr>
              <a:t>?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F9199-C616-2C45-BBE7-60E0A0DA7321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This one is simple enough to look over a bit before we discuss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what is a board object if it had no methods or variables, does it really abstract anything?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Is a bonus the same as a tile, or a rule of how the board works?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F5C4FA-026B-434A-B62F-85B711799305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Its not that this is wrong, but you need to think about what kind of change you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re designing for (e.g., multiple point values), and whether you need to design for it.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UML assumes default scrabble rules?</a:t>
            </a:r>
            <a:r>
              <a:rPr lang="en-US" dirty="0" smtClean="0">
                <a:cs typeface="+mn-cs"/>
              </a:rPr>
              <a:t>?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100/60 too</a:t>
            </a:r>
            <a:r>
              <a:rPr lang="en-US" baseline="0" dirty="0" smtClean="0">
                <a:cs typeface="+mn-cs"/>
              </a:rPr>
              <a:t> specific?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DE7E29-9693-E24C-8658-CE2555EF4967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Doesn’t work: can’t have a tile and a bonus in one place… </a:t>
            </a:r>
          </a:p>
          <a:p>
            <a:pPr eaLnBrk="1" hangingPunct="1">
              <a:defRPr/>
            </a:pPr>
            <a:r>
              <a:rPr lang="en-US" dirty="0" smtClean="0"/>
              <a:t>populating tiles is coming from a file somewhere </a:t>
            </a:r>
          </a:p>
          <a:p>
            <a:pPr eaLnBrk="1" hangingPunct="1">
              <a:defRPr/>
            </a:pPr>
            <a:r>
              <a:rPr lang="en-US" dirty="0" smtClean="0"/>
              <a:t>why isn’t the </a:t>
            </a:r>
            <a:r>
              <a:rPr lang="en-US" dirty="0" err="1" smtClean="0"/>
              <a:t>player.currenttiles</a:t>
            </a:r>
            <a:r>
              <a:rPr lang="en-US" dirty="0" smtClean="0"/>
              <a:t> not just a tile pool?...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 would argue that the desire to create a collection class, and then a </a:t>
            </a:r>
            <a:r>
              <a:rPr lang="en-US" dirty="0" err="1" smtClean="0">
                <a:cs typeface="+mn-cs"/>
              </a:rPr>
              <a:t>boardObject</a:t>
            </a:r>
            <a:r>
              <a:rPr lang="en-US" dirty="0" smtClean="0">
                <a:cs typeface="+mn-cs"/>
              </a:rPr>
              <a:t> superclass cluttered the design in the designer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s own mind, and lead to a design that </a:t>
            </a:r>
            <a:r>
              <a:rPr lang="en-US" dirty="0" err="1" smtClean="0">
                <a:cs typeface="+mn-cs"/>
              </a:rPr>
              <a:t>didn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t even work NOW, let alone be all that flexible to change.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EF515-0B6E-3544-B020-2F8630934688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this also has tiles a through z…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space is nicely done, holds a tile but also has a y or no for bonus, tells us whether we’re occupied or not…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created the player interface, and then created a human which leaves space for an automated player, but could also argue that it was </a:t>
            </a:r>
            <a:r>
              <a:rPr lang="en-US" dirty="0" err="1" smtClean="0">
                <a:cs typeface="+mn-cs"/>
              </a:rPr>
              <a:t>overengineered</a:t>
            </a:r>
            <a:r>
              <a:rPr lang="en-US" dirty="0" smtClean="0">
                <a:cs typeface="+mn-cs"/>
              </a:rPr>
              <a:t> as well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What do we know we will have?- Put this in an interface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What variations on that might we see? – Hide this behind the interface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85955E-0BA6-7044-BF17-05FD0D1966A5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do you really need to define separate classes for those, or do you just have a variable </a:t>
            </a:r>
            <a:r>
              <a:rPr lang="en-US" dirty="0" err="1" smtClean="0">
                <a:cs typeface="+mn-cs"/>
              </a:rPr>
              <a:t>tilerack</a:t>
            </a:r>
            <a:r>
              <a:rPr lang="en-US" dirty="0" smtClean="0">
                <a:cs typeface="+mn-cs"/>
              </a:rPr>
              <a:t> that is a tile collection, </a:t>
            </a:r>
            <a:r>
              <a:rPr lang="en-US" dirty="0" err="1" smtClean="0">
                <a:cs typeface="+mn-cs"/>
              </a:rPr>
              <a:t>tilepouch</a:t>
            </a:r>
            <a:r>
              <a:rPr lang="en-US" dirty="0" smtClean="0">
                <a:cs typeface="+mn-cs"/>
              </a:rPr>
              <a:t> that is a tile collection, etc. </a:t>
            </a:r>
            <a:r>
              <a:rPr lang="en-US" dirty="0" err="1" smtClean="0">
                <a:cs typeface="+mn-cs"/>
              </a:rPr>
              <a:t>bc</a:t>
            </a:r>
            <a:r>
              <a:rPr lang="en-US" dirty="0" smtClean="0">
                <a:cs typeface="+mn-cs"/>
              </a:rPr>
              <a:t> they really don’t differ that much… this is worthy of discussion whether this is the right path to go or not. No real right answers.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EA40A4-A9D1-F840-B165-4094F41E5646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Finally, have you ever had that sense when you do something that you know its not the best way to do it in the long run?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You need to listen to that, and sometimes you need to do it right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We talked about these last time… you have heard about these in previous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63A199-2EBE-7C44-B1AB-C9A0B530C052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Clearly, these two objects have nothing in common in terms of direct inheritance. But, you could say they are both annoying. </a:t>
            </a:r>
          </a:p>
          <a:p>
            <a:r>
              <a:rPr lang="en-US" dirty="0" smtClean="0"/>
              <a:t>Let's say our game needs to have some sort of random </a:t>
            </a:r>
            <a:r>
              <a:rPr lang="en-US" i="1" dirty="0" smtClean="0"/>
              <a:t>thing</a:t>
            </a:r>
            <a:r>
              <a:rPr lang="en-US" dirty="0" smtClean="0"/>
              <a:t> that annoys the game player when they eat dinner. This could be a </a:t>
            </a:r>
            <a:r>
              <a:rPr lang="en-US" dirty="0" err="1" smtClean="0"/>
              <a:t>HouseFly</a:t>
            </a:r>
            <a:r>
              <a:rPr lang="en-US" dirty="0" smtClean="0"/>
              <a:t> or a Telemarketer or both -- but how do you allow for both with a single function? And how do you ask each different type of object to "do their annoying thing" in the same way?</a:t>
            </a:r>
          </a:p>
          <a:p>
            <a:r>
              <a:rPr lang="en-US" dirty="0" smtClean="0"/>
              <a:t>The key to realize is that both a Telemarketer and </a:t>
            </a:r>
            <a:r>
              <a:rPr lang="en-US" dirty="0" err="1" smtClean="0"/>
              <a:t>HouseFly</a:t>
            </a:r>
            <a:r>
              <a:rPr lang="en-US" dirty="0" smtClean="0"/>
              <a:t> share a common loosely interpreted behavior even though they are nothing alike in terms of modeling them. So, let's make an interface that both can implement: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FE502-E46E-3B44-87F1-92D6CFAB9EE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97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now have two classes that can each be annoying in their own way. And they do not need to derive from the same base class and share common inherent characteristics -- they simply need to satisfy the contract of </a:t>
            </a:r>
            <a:r>
              <a:rPr lang="en-US" i="1" dirty="0" err="1" smtClean="0"/>
              <a:t>IPest</a:t>
            </a:r>
            <a:r>
              <a:rPr lang="en-US" dirty="0" smtClean="0"/>
              <a:t> -- that contract is simple. You just have to </a:t>
            </a:r>
            <a:r>
              <a:rPr lang="en-US" i="1" dirty="0" err="1" smtClean="0"/>
              <a:t>BeAnnoying</a:t>
            </a:r>
            <a:r>
              <a:rPr lang="en-US" dirty="0" smtClean="0"/>
              <a:t>. In this regard, we can model the following: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FE502-E46E-3B44-87F1-92D6CFAB9EE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824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51FC6B-5A06-6D4B-A9AE-F92AB8DFB937}" type="slidenum">
              <a:rPr lang="en-US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0757E6-0406-2D48-B14E-8FB29DDF157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Which one would you rather maintain?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This example is to demonstrate why info hiding is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77EFC-4706-8D4E-8672-38C00B6E04EF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CE8946-367E-A546-9DEC-C07A00606C4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Ok, lets back out – why should we design for change – its not like we don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t know what we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re doing, why don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t we just do it right the first time?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Design doesn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t always work that way – especially not software design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Intersection of ovals is what we are aiming for… not so concrete as this, but good to aim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E7982E-969B-A14A-8ED1-113FAACEEF6B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traditional design disciplines, these </a:t>
            </a:r>
            <a:r>
              <a:rPr lang="en-US" dirty="0" smtClean="0"/>
              <a:t>things (physics, principles, examples) make the journey from design to outcome relatively straightforward and well-defined, with little change happening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E6D63-CC5C-DC45-A0E9-046E7A24C7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  <a:prstGeom prst="rect">
            <a:avLst/>
          </a:prstGeo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849D82-AB8A-214A-9A3E-FC2BEB438B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3A3D15-412F-5044-972B-9A6087A90A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FBF42D-9F51-814E-89F1-3B8E6D9AA9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2700BBC-4563-3843-8DF7-72ED9A51C0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5F2DEDD-D3C9-C342-B940-88387409B7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54038"/>
            <a:ext cx="6373813" cy="542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47650" y="1525588"/>
            <a:ext cx="4157663" cy="47259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7713" y="1525588"/>
            <a:ext cx="4157662" cy="472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4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EB429D-F1C3-7A4E-AF64-1FF71653CB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02C034-6AC8-0F49-87AE-39D6E702EF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0B794D-EB61-974D-90A3-36C889378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EDA5D1D-AD31-A843-9D1C-AF70D95B5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8F0CF6-382B-E04E-9B75-257361484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364764-35C2-E74E-8136-C375C8065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228600" y="1143000"/>
            <a:ext cx="7391400" cy="319088"/>
            <a:chOff x="144" y="1248"/>
            <a:chExt cx="4656" cy="201"/>
          </a:xfrm>
        </p:grpSpPr>
        <p:sp>
          <p:nvSpPr>
            <p:cNvPr id="8" name="AutoShape 7"/>
            <p:cNvSpPr>
              <a:spLocks noChangeArrowheads="1"/>
            </p:cNvSpPr>
            <p:nvPr userDrawn="1"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 userDrawn="1"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3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Informatics 122</a:t>
            </a:r>
            <a:br>
              <a:rPr lang="en-US" dirty="0" smtClean="0">
                <a:latin typeface="Arial"/>
                <a:ea typeface="+mj-ea"/>
                <a:cs typeface="Arial"/>
              </a:rPr>
            </a:br>
            <a:r>
              <a:rPr lang="en-US" dirty="0" smtClean="0">
                <a:latin typeface="Arial"/>
                <a:ea typeface="+mj-ea"/>
                <a:cs typeface="Arial"/>
              </a:rPr>
              <a:t>Software Design II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5029200"/>
            <a:ext cx="4038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latin typeface="Tahoma" charset="0"/>
              </a:rPr>
              <a:t>Lecture </a:t>
            </a:r>
            <a:r>
              <a:rPr lang="en-US" dirty="0" smtClean="0">
                <a:latin typeface="Tahoma" charset="0"/>
              </a:rPr>
              <a:t>3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Tahoma" charset="0"/>
              </a:rPr>
              <a:t>Emily Navarro</a:t>
            </a:r>
            <a:endParaRPr lang="en-US" dirty="0">
              <a:latin typeface="Tahoma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050" i="1" dirty="0">
                <a:latin typeface="Tahoma" charset="0"/>
                <a:ea typeface="+mn-ea"/>
                <a:cs typeface="+mn-cs"/>
              </a:rPr>
              <a:t>Duplication of course material for any commercial purpose without the explicit written permission of the professor is prohibited.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705600"/>
            <a:ext cx="19050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AE4AE7-BAF7-3E48-B684-2EA1800FF65A}" type="slidenum">
              <a:rPr lang="en-US" sz="800"/>
              <a:pPr eaLnBrk="1" hangingPunct="1"/>
              <a:t>1</a:t>
            </a:fld>
            <a:endParaRPr lang="en-US" sz="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Information Hiding Made Very Simple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 eaLnBrk="1" hangingPunct="1"/>
            <a:r>
              <a:rPr lang="en-US"/>
              <a:t>A List class with:</a:t>
            </a:r>
          </a:p>
          <a:p>
            <a:pPr marL="914400" lvl="1" indent="-457200" eaLnBrk="1" hangingPunct="1">
              <a:buFontTx/>
              <a:buAutoNum type="arabicParenR"/>
            </a:pPr>
            <a:r>
              <a:rPr lang="en-US"/>
              <a:t>getArray() : Array</a:t>
            </a:r>
          </a:p>
          <a:p>
            <a:pPr marL="914400" lvl="1" indent="-457200" eaLnBrk="1" hangingPunct="1">
              <a:buFontTx/>
              <a:buAutoNum type="arabicParenR"/>
            </a:pPr>
            <a:r>
              <a:rPr lang="en-US"/>
              <a:t>getElementAt(int i) : Object</a:t>
            </a:r>
          </a:p>
          <a:p>
            <a:pPr marL="533400" indent="-533400" eaLnBrk="1" hangingPunct="1"/>
            <a:endParaRPr lang="en-US"/>
          </a:p>
          <a:p>
            <a:pPr marL="533400" indent="-533400" eaLnBrk="1" hangingPunct="1"/>
            <a:r>
              <a:rPr lang="en-US"/>
              <a:t>It’s too slow, so we switch to a hash table</a:t>
            </a:r>
          </a:p>
          <a:p>
            <a:pPr marL="914400" lvl="1" indent="-457200" eaLnBrk="1" hangingPunct="1">
              <a:buFont typeface="Wingdings" charset="0"/>
              <a:buAutoNum type="arabicParenR"/>
            </a:pPr>
            <a:r>
              <a:rPr lang="en-US"/>
              <a:t>Everywhere you call getArray needs changing</a:t>
            </a:r>
          </a:p>
          <a:p>
            <a:pPr marL="914400" lvl="1" indent="-457200" eaLnBrk="1" hangingPunct="1">
              <a:buFont typeface="Wingdings" charset="0"/>
              <a:buAutoNum type="arabicParenR"/>
            </a:pPr>
            <a:r>
              <a:rPr lang="en-US"/>
              <a:t>Only List is changed (changes propagate exponentially)</a:t>
            </a:r>
          </a:p>
          <a:p>
            <a:pPr marL="914400" lvl="1" indent="-457200" eaLnBrk="1" hangingPunct="1">
              <a:buFont typeface="Wingdings" charset="0"/>
              <a:buAutoNum type="arabicParenR"/>
            </a:pPr>
            <a:endParaRPr lang="en-US"/>
          </a:p>
          <a:p>
            <a:pPr marL="533400" indent="-533400" eaLnBrk="1" hangingPunct="1"/>
            <a:r>
              <a:rPr lang="en-US"/>
              <a:t>Little things like this add 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Why the Emphasis on Changability?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Why not just do it right the first time?</a:t>
            </a:r>
          </a:p>
          <a:p>
            <a:pPr eaLnBrk="1" hangingPunct="1"/>
            <a:r>
              <a:rPr lang="en-US"/>
              <a:t>Change abounds…</a:t>
            </a:r>
          </a:p>
          <a:p>
            <a:pPr lvl="1" eaLnBrk="1" hangingPunct="1"/>
            <a:r>
              <a:rPr lang="en-US"/>
              <a:t>During coding</a:t>
            </a:r>
          </a:p>
          <a:p>
            <a:pPr lvl="1" eaLnBrk="1" hangingPunct="1"/>
            <a:r>
              <a:rPr lang="en-US"/>
              <a:t>During use</a:t>
            </a:r>
          </a:p>
          <a:p>
            <a:pPr lvl="1" eaLnBrk="1" hangingPunct="1"/>
            <a:r>
              <a:rPr lang="en-US"/>
              <a:t>Reuse for later projects</a:t>
            </a:r>
          </a:p>
          <a:p>
            <a:pPr lvl="1"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Why is there so Much Change?</a:t>
            </a:r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371600" y="4343400"/>
            <a:ext cx="28956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877573" name="AutoShape 5"/>
          <p:cNvSpPr>
            <a:spLocks noChangeArrowheads="1"/>
          </p:cNvSpPr>
          <p:nvPr/>
        </p:nvSpPr>
        <p:spPr bwMode="auto">
          <a:xfrm>
            <a:off x="2667000" y="2438400"/>
            <a:ext cx="252413" cy="254000"/>
          </a:xfrm>
          <a:custGeom>
            <a:avLst/>
            <a:gdLst>
              <a:gd name="T0" fmla="*/ 126207 w 252413"/>
              <a:gd name="T1" fmla="*/ 0 h 254000"/>
              <a:gd name="T2" fmla="*/ 0 w 252413"/>
              <a:gd name="T3" fmla="*/ 97019 h 254000"/>
              <a:gd name="T4" fmla="*/ 48207 w 252413"/>
              <a:gd name="T5" fmla="*/ 253999 h 254000"/>
              <a:gd name="T6" fmla="*/ 204206 w 252413"/>
              <a:gd name="T7" fmla="*/ 253999 h 254000"/>
              <a:gd name="T8" fmla="*/ 252413 w 252413"/>
              <a:gd name="T9" fmla="*/ 97019 h 2540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78001 w 252413"/>
              <a:gd name="T16" fmla="*/ 97020 h 254000"/>
              <a:gd name="T17" fmla="*/ 174412 w 252413"/>
              <a:gd name="T18" fmla="*/ 194037 h 254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413" h="254000">
                <a:moveTo>
                  <a:pt x="0" y="97019"/>
                </a:moveTo>
                <a:lnTo>
                  <a:pt x="96414" y="97020"/>
                </a:lnTo>
                <a:lnTo>
                  <a:pt x="126207" y="0"/>
                </a:lnTo>
                <a:lnTo>
                  <a:pt x="155999" y="97020"/>
                </a:lnTo>
                <a:lnTo>
                  <a:pt x="252413" y="97019"/>
                </a:lnTo>
                <a:lnTo>
                  <a:pt x="174412" y="156980"/>
                </a:lnTo>
                <a:lnTo>
                  <a:pt x="204206" y="253999"/>
                </a:lnTo>
                <a:lnTo>
                  <a:pt x="126207" y="194037"/>
                </a:lnTo>
                <a:lnTo>
                  <a:pt x="48207" y="253999"/>
                </a:lnTo>
                <a:lnTo>
                  <a:pt x="78001" y="15698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Arial"/>
              <a:ea typeface="+mn-ea"/>
              <a:cs typeface="Arial"/>
            </a:endParaRPr>
          </a:p>
        </p:txBody>
      </p:sp>
      <p:sp>
        <p:nvSpPr>
          <p:cNvPr id="41988" name="Oval 6"/>
          <p:cNvSpPr>
            <a:spLocks noChangeArrowheads="1"/>
          </p:cNvSpPr>
          <p:nvPr/>
        </p:nvSpPr>
        <p:spPr bwMode="auto">
          <a:xfrm>
            <a:off x="2743200" y="4876800"/>
            <a:ext cx="3810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cxnSp>
        <p:nvCxnSpPr>
          <p:cNvPr id="41989" name="AutoShape 7"/>
          <p:cNvCxnSpPr>
            <a:cxnSpLocks noChangeShapeType="1"/>
            <a:stCxn id="877573" idx="2"/>
            <a:endCxn id="41988" idx="2"/>
          </p:cNvCxnSpPr>
          <p:nvPr/>
        </p:nvCxnSpPr>
        <p:spPr bwMode="auto">
          <a:xfrm>
            <a:off x="2714625" y="2692400"/>
            <a:ext cx="28575" cy="22987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0" name="AutoShape 8"/>
          <p:cNvCxnSpPr>
            <a:cxnSpLocks noChangeShapeType="1"/>
            <a:stCxn id="877573" idx="3"/>
            <a:endCxn id="41988" idx="6"/>
          </p:cNvCxnSpPr>
          <p:nvPr/>
        </p:nvCxnSpPr>
        <p:spPr bwMode="auto">
          <a:xfrm>
            <a:off x="2871788" y="2692400"/>
            <a:ext cx="252412" cy="22987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5562600" y="2286000"/>
            <a:ext cx="180657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>
                <a:latin typeface="Arial"/>
                <a:cs typeface="Arial"/>
              </a:rPr>
              <a:t>Designs</a:t>
            </a: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r>
              <a:rPr lang="en-US" sz="2800" u="sng">
                <a:latin typeface="Arial"/>
                <a:cs typeface="Arial"/>
              </a:rPr>
              <a:t>Outcomes</a:t>
            </a:r>
          </a:p>
        </p:txBody>
      </p:sp>
      <p:sp>
        <p:nvSpPr>
          <p:cNvPr id="41992" name="Oval 6"/>
          <p:cNvSpPr>
            <a:spLocks noChangeArrowheads="1"/>
          </p:cNvSpPr>
          <p:nvPr/>
        </p:nvSpPr>
        <p:spPr bwMode="auto">
          <a:xfrm>
            <a:off x="1600200" y="4648200"/>
            <a:ext cx="1671638" cy="838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41993" name="Oval 6"/>
          <p:cNvSpPr>
            <a:spLocks noChangeArrowheads="1"/>
          </p:cNvSpPr>
          <p:nvPr/>
        </p:nvSpPr>
        <p:spPr bwMode="auto">
          <a:xfrm>
            <a:off x="2286000" y="4648200"/>
            <a:ext cx="1671638" cy="838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41994" name="TextBox 1"/>
          <p:cNvSpPr txBox="1">
            <a:spLocks noChangeArrowheads="1"/>
          </p:cNvSpPr>
          <p:nvPr/>
        </p:nvSpPr>
        <p:spPr bwMode="auto">
          <a:xfrm>
            <a:off x="217487" y="5943600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/>
                <a:cs typeface="Arial"/>
              </a:rPr>
              <a:t>ok with customer</a:t>
            </a:r>
          </a:p>
        </p:txBody>
      </p:sp>
      <p:sp>
        <p:nvSpPr>
          <p:cNvPr id="41995" name="TextBox 13"/>
          <p:cNvSpPr txBox="1">
            <a:spLocks noChangeArrowheads="1"/>
          </p:cNvSpPr>
          <p:nvPr/>
        </p:nvSpPr>
        <p:spPr bwMode="auto">
          <a:xfrm>
            <a:off x="3505200" y="5943600"/>
            <a:ext cx="1789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/>
                <a:cs typeface="Arial"/>
              </a:rPr>
              <a:t>feasible to build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600200" y="5410200"/>
            <a:ext cx="3810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657600" y="5410200"/>
            <a:ext cx="228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Why is there so Much Change?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1371600" y="4343400"/>
            <a:ext cx="28956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877573" name="AutoShape 5"/>
          <p:cNvSpPr>
            <a:spLocks noChangeArrowheads="1"/>
          </p:cNvSpPr>
          <p:nvPr/>
        </p:nvSpPr>
        <p:spPr bwMode="auto">
          <a:xfrm>
            <a:off x="2667000" y="2438400"/>
            <a:ext cx="252413" cy="254000"/>
          </a:xfrm>
          <a:custGeom>
            <a:avLst/>
            <a:gdLst>
              <a:gd name="T0" fmla="*/ 126207 w 252413"/>
              <a:gd name="T1" fmla="*/ 0 h 254000"/>
              <a:gd name="T2" fmla="*/ 0 w 252413"/>
              <a:gd name="T3" fmla="*/ 97019 h 254000"/>
              <a:gd name="T4" fmla="*/ 48207 w 252413"/>
              <a:gd name="T5" fmla="*/ 253999 h 254000"/>
              <a:gd name="T6" fmla="*/ 204206 w 252413"/>
              <a:gd name="T7" fmla="*/ 253999 h 254000"/>
              <a:gd name="T8" fmla="*/ 252413 w 252413"/>
              <a:gd name="T9" fmla="*/ 97019 h 2540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78001 w 252413"/>
              <a:gd name="T16" fmla="*/ 97020 h 254000"/>
              <a:gd name="T17" fmla="*/ 174412 w 252413"/>
              <a:gd name="T18" fmla="*/ 194037 h 254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413" h="254000">
                <a:moveTo>
                  <a:pt x="0" y="97019"/>
                </a:moveTo>
                <a:lnTo>
                  <a:pt x="96414" y="97020"/>
                </a:lnTo>
                <a:lnTo>
                  <a:pt x="126207" y="0"/>
                </a:lnTo>
                <a:lnTo>
                  <a:pt x="155999" y="97020"/>
                </a:lnTo>
                <a:lnTo>
                  <a:pt x="252413" y="97019"/>
                </a:lnTo>
                <a:lnTo>
                  <a:pt x="174412" y="156980"/>
                </a:lnTo>
                <a:lnTo>
                  <a:pt x="204206" y="253999"/>
                </a:lnTo>
                <a:lnTo>
                  <a:pt x="126207" y="194037"/>
                </a:lnTo>
                <a:lnTo>
                  <a:pt x="48207" y="253999"/>
                </a:lnTo>
                <a:lnTo>
                  <a:pt x="78001" y="15698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Arial"/>
              <a:ea typeface="+mn-ea"/>
              <a:cs typeface="Arial"/>
            </a:endParaRPr>
          </a:p>
        </p:txBody>
      </p:sp>
      <p:sp>
        <p:nvSpPr>
          <p:cNvPr id="44036" name="Oval 6"/>
          <p:cNvSpPr>
            <a:spLocks noChangeArrowheads="1"/>
          </p:cNvSpPr>
          <p:nvPr/>
        </p:nvSpPr>
        <p:spPr bwMode="auto">
          <a:xfrm>
            <a:off x="2743200" y="4876800"/>
            <a:ext cx="3810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cxnSp>
        <p:nvCxnSpPr>
          <p:cNvPr id="44037" name="AutoShape 7"/>
          <p:cNvCxnSpPr>
            <a:cxnSpLocks noChangeShapeType="1"/>
            <a:stCxn id="877573" idx="2"/>
            <a:endCxn id="44036" idx="2"/>
          </p:cNvCxnSpPr>
          <p:nvPr/>
        </p:nvCxnSpPr>
        <p:spPr bwMode="auto">
          <a:xfrm>
            <a:off x="2714625" y="2692400"/>
            <a:ext cx="28575" cy="22987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8" name="AutoShape 8"/>
          <p:cNvCxnSpPr>
            <a:cxnSpLocks noChangeShapeType="1"/>
            <a:stCxn id="877573" idx="3"/>
            <a:endCxn id="44036" idx="6"/>
          </p:cNvCxnSpPr>
          <p:nvPr/>
        </p:nvCxnSpPr>
        <p:spPr bwMode="auto">
          <a:xfrm>
            <a:off x="2871788" y="2692400"/>
            <a:ext cx="252412" cy="22987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5562600" y="2286000"/>
            <a:ext cx="180657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>
                <a:latin typeface="Arial"/>
                <a:cs typeface="Arial"/>
              </a:rPr>
              <a:t>Designs</a:t>
            </a: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r>
              <a:rPr lang="en-US" sz="2800" u="sng">
                <a:latin typeface="Arial"/>
                <a:cs typeface="Arial"/>
              </a:rPr>
              <a:t>Outcomes</a:t>
            </a:r>
          </a:p>
        </p:txBody>
      </p:sp>
      <p:sp>
        <p:nvSpPr>
          <p:cNvPr id="44040" name="Oval 6"/>
          <p:cNvSpPr>
            <a:spLocks noChangeArrowheads="1"/>
          </p:cNvSpPr>
          <p:nvPr/>
        </p:nvSpPr>
        <p:spPr bwMode="auto">
          <a:xfrm>
            <a:off x="1600200" y="4648200"/>
            <a:ext cx="1671638" cy="838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44041" name="Oval 6"/>
          <p:cNvSpPr>
            <a:spLocks noChangeArrowheads="1"/>
          </p:cNvSpPr>
          <p:nvPr/>
        </p:nvSpPr>
        <p:spPr bwMode="auto">
          <a:xfrm>
            <a:off x="2286000" y="4648200"/>
            <a:ext cx="1671638" cy="838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4419600" y="1828800"/>
            <a:ext cx="1814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Arial"/>
                <a:cs typeface="Arial"/>
              </a:rPr>
              <a:t>Engineering</a:t>
            </a:r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4419600" y="3276600"/>
            <a:ext cx="269917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Arial"/>
                <a:cs typeface="Arial"/>
              </a:rPr>
              <a:t>Physics</a:t>
            </a:r>
          </a:p>
          <a:p>
            <a:pPr>
              <a:defRPr/>
            </a:pPr>
            <a:r>
              <a:rPr lang="en-US" sz="2400">
                <a:latin typeface="Arial"/>
                <a:cs typeface="Arial"/>
              </a:rPr>
              <a:t>Principles</a:t>
            </a:r>
          </a:p>
          <a:p>
            <a:pPr>
              <a:defRPr/>
            </a:pPr>
            <a:r>
              <a:rPr lang="en-US" sz="2400">
                <a:latin typeface="Arial"/>
                <a:cs typeface="Arial"/>
              </a:rPr>
              <a:t>Existing Examples</a:t>
            </a:r>
          </a:p>
        </p:txBody>
      </p:sp>
      <p:sp>
        <p:nvSpPr>
          <p:cNvPr id="44044" name="TextBox 14"/>
          <p:cNvSpPr txBox="1">
            <a:spLocks noChangeArrowheads="1"/>
          </p:cNvSpPr>
          <p:nvPr/>
        </p:nvSpPr>
        <p:spPr bwMode="auto">
          <a:xfrm>
            <a:off x="217487" y="5943600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/>
                <a:cs typeface="Arial"/>
              </a:rPr>
              <a:t>ok with customer</a:t>
            </a:r>
          </a:p>
        </p:txBody>
      </p:sp>
      <p:sp>
        <p:nvSpPr>
          <p:cNvPr id="44045" name="TextBox 15"/>
          <p:cNvSpPr txBox="1">
            <a:spLocks noChangeArrowheads="1"/>
          </p:cNvSpPr>
          <p:nvPr/>
        </p:nvSpPr>
        <p:spPr bwMode="auto">
          <a:xfrm>
            <a:off x="3505200" y="5943600"/>
            <a:ext cx="1789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/>
                <a:cs typeface="Arial"/>
              </a:rPr>
              <a:t>feasible to build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600200" y="5410200"/>
            <a:ext cx="3810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57600" y="5410200"/>
            <a:ext cx="228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Why is there so Much Change?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371600" y="4343400"/>
            <a:ext cx="28956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877573" name="AutoShape 5"/>
          <p:cNvSpPr>
            <a:spLocks noChangeArrowheads="1"/>
          </p:cNvSpPr>
          <p:nvPr/>
        </p:nvSpPr>
        <p:spPr bwMode="auto">
          <a:xfrm>
            <a:off x="2667000" y="2438400"/>
            <a:ext cx="252413" cy="254000"/>
          </a:xfrm>
          <a:custGeom>
            <a:avLst/>
            <a:gdLst>
              <a:gd name="T0" fmla="*/ 126207 w 252413"/>
              <a:gd name="T1" fmla="*/ 0 h 254000"/>
              <a:gd name="T2" fmla="*/ 0 w 252413"/>
              <a:gd name="T3" fmla="*/ 97019 h 254000"/>
              <a:gd name="T4" fmla="*/ 48207 w 252413"/>
              <a:gd name="T5" fmla="*/ 253999 h 254000"/>
              <a:gd name="T6" fmla="*/ 204206 w 252413"/>
              <a:gd name="T7" fmla="*/ 253999 h 254000"/>
              <a:gd name="T8" fmla="*/ 252413 w 252413"/>
              <a:gd name="T9" fmla="*/ 97019 h 2540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78001 w 252413"/>
              <a:gd name="T16" fmla="*/ 97020 h 254000"/>
              <a:gd name="T17" fmla="*/ 174412 w 252413"/>
              <a:gd name="T18" fmla="*/ 194037 h 254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413" h="254000">
                <a:moveTo>
                  <a:pt x="0" y="97019"/>
                </a:moveTo>
                <a:lnTo>
                  <a:pt x="96414" y="97020"/>
                </a:lnTo>
                <a:lnTo>
                  <a:pt x="126207" y="0"/>
                </a:lnTo>
                <a:lnTo>
                  <a:pt x="155999" y="97020"/>
                </a:lnTo>
                <a:lnTo>
                  <a:pt x="252413" y="97019"/>
                </a:lnTo>
                <a:lnTo>
                  <a:pt x="174412" y="156980"/>
                </a:lnTo>
                <a:lnTo>
                  <a:pt x="204206" y="253999"/>
                </a:lnTo>
                <a:lnTo>
                  <a:pt x="126207" y="194037"/>
                </a:lnTo>
                <a:lnTo>
                  <a:pt x="48207" y="253999"/>
                </a:lnTo>
                <a:lnTo>
                  <a:pt x="78001" y="15698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Arial"/>
              <a:ea typeface="+mn-ea"/>
              <a:cs typeface="Arial"/>
            </a:endParaRPr>
          </a:p>
        </p:txBody>
      </p:sp>
      <p:sp>
        <p:nvSpPr>
          <p:cNvPr id="46084" name="Oval 6"/>
          <p:cNvSpPr>
            <a:spLocks noChangeArrowheads="1"/>
          </p:cNvSpPr>
          <p:nvPr/>
        </p:nvSpPr>
        <p:spPr bwMode="auto">
          <a:xfrm>
            <a:off x="2743200" y="4876800"/>
            <a:ext cx="3810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cxnSp>
        <p:nvCxnSpPr>
          <p:cNvPr id="46085" name="AutoShape 7"/>
          <p:cNvCxnSpPr>
            <a:cxnSpLocks noChangeShapeType="1"/>
            <a:stCxn id="877573" idx="2"/>
            <a:endCxn id="46084" idx="2"/>
          </p:cNvCxnSpPr>
          <p:nvPr/>
        </p:nvCxnSpPr>
        <p:spPr bwMode="auto">
          <a:xfrm>
            <a:off x="2714625" y="2692400"/>
            <a:ext cx="28575" cy="22987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6" name="AutoShape 8"/>
          <p:cNvCxnSpPr>
            <a:cxnSpLocks noChangeShapeType="1"/>
            <a:stCxn id="877573" idx="3"/>
            <a:endCxn id="46084" idx="6"/>
          </p:cNvCxnSpPr>
          <p:nvPr/>
        </p:nvCxnSpPr>
        <p:spPr bwMode="auto">
          <a:xfrm>
            <a:off x="2871788" y="2692400"/>
            <a:ext cx="252412" cy="22987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5562600" y="2286000"/>
            <a:ext cx="180657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>
                <a:latin typeface="Arial"/>
                <a:cs typeface="Arial"/>
              </a:rPr>
              <a:t>Designs</a:t>
            </a: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r>
              <a:rPr lang="en-US" sz="2800" u="sng">
                <a:latin typeface="Arial"/>
                <a:cs typeface="Arial"/>
              </a:rPr>
              <a:t>Outcomes</a:t>
            </a:r>
          </a:p>
        </p:txBody>
      </p:sp>
      <p:sp>
        <p:nvSpPr>
          <p:cNvPr id="46088" name="Oval 6"/>
          <p:cNvSpPr>
            <a:spLocks noChangeArrowheads="1"/>
          </p:cNvSpPr>
          <p:nvPr/>
        </p:nvSpPr>
        <p:spPr bwMode="auto">
          <a:xfrm>
            <a:off x="1600200" y="4648200"/>
            <a:ext cx="1671638" cy="838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46089" name="Oval 6"/>
          <p:cNvSpPr>
            <a:spLocks noChangeArrowheads="1"/>
          </p:cNvSpPr>
          <p:nvPr/>
        </p:nvSpPr>
        <p:spPr bwMode="auto">
          <a:xfrm>
            <a:off x="2286000" y="4648200"/>
            <a:ext cx="1671638" cy="838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249867" name="Rectangle 11"/>
          <p:cNvSpPr>
            <a:spLocks noChangeArrowheads="1"/>
          </p:cNvSpPr>
          <p:nvPr/>
        </p:nvSpPr>
        <p:spPr bwMode="auto">
          <a:xfrm>
            <a:off x="4419600" y="1828800"/>
            <a:ext cx="310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Arial"/>
                <a:cs typeface="Arial"/>
              </a:rPr>
              <a:t>Software Engineering</a:t>
            </a:r>
          </a:p>
        </p:txBody>
      </p:sp>
      <p:sp>
        <p:nvSpPr>
          <p:cNvPr id="249868" name="Rectangle 12"/>
          <p:cNvSpPr>
            <a:spLocks noChangeArrowheads="1"/>
          </p:cNvSpPr>
          <p:nvPr/>
        </p:nvSpPr>
        <p:spPr bwMode="auto">
          <a:xfrm>
            <a:off x="4419600" y="3276600"/>
            <a:ext cx="269917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Arial"/>
                <a:cs typeface="Arial"/>
              </a:rPr>
              <a:t>Physics</a:t>
            </a:r>
          </a:p>
          <a:p>
            <a:pPr>
              <a:defRPr/>
            </a:pPr>
            <a:r>
              <a:rPr lang="en-US" sz="2400">
                <a:latin typeface="Arial"/>
                <a:cs typeface="Arial"/>
              </a:rPr>
              <a:t>Principles</a:t>
            </a:r>
          </a:p>
          <a:p>
            <a:pPr>
              <a:defRPr/>
            </a:pPr>
            <a:r>
              <a:rPr lang="en-US" sz="2400">
                <a:latin typeface="Arial"/>
                <a:cs typeface="Arial"/>
              </a:rPr>
              <a:t>Existing Examples</a:t>
            </a:r>
          </a:p>
        </p:txBody>
      </p:sp>
      <p:sp>
        <p:nvSpPr>
          <p:cNvPr id="249869" name="Line 13"/>
          <p:cNvSpPr>
            <a:spLocks noChangeShapeType="1"/>
          </p:cNvSpPr>
          <p:nvPr/>
        </p:nvSpPr>
        <p:spPr bwMode="auto">
          <a:xfrm>
            <a:off x="4495800" y="35052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49870" name="Line 14"/>
          <p:cNvSpPr>
            <a:spLocks noChangeShapeType="1"/>
          </p:cNvSpPr>
          <p:nvPr/>
        </p:nvSpPr>
        <p:spPr bwMode="auto">
          <a:xfrm>
            <a:off x="4495800" y="42672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6094" name="TextBox 16"/>
          <p:cNvSpPr txBox="1">
            <a:spLocks noChangeArrowheads="1"/>
          </p:cNvSpPr>
          <p:nvPr/>
        </p:nvSpPr>
        <p:spPr bwMode="auto">
          <a:xfrm>
            <a:off x="217487" y="5943600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/>
                <a:cs typeface="Arial"/>
              </a:rPr>
              <a:t>ok with customer</a:t>
            </a:r>
          </a:p>
        </p:txBody>
      </p:sp>
      <p:sp>
        <p:nvSpPr>
          <p:cNvPr id="46095" name="TextBox 17"/>
          <p:cNvSpPr txBox="1">
            <a:spLocks noChangeArrowheads="1"/>
          </p:cNvSpPr>
          <p:nvPr/>
        </p:nvSpPr>
        <p:spPr bwMode="auto">
          <a:xfrm>
            <a:off x="3505200" y="5943600"/>
            <a:ext cx="1789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/>
                <a:cs typeface="Arial"/>
              </a:rPr>
              <a:t>feasible to build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600200" y="5410200"/>
            <a:ext cx="3810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657600" y="5410200"/>
            <a:ext cx="228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Why is there so Much Change?</a:t>
            </a:r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371600" y="4343400"/>
            <a:ext cx="28956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877573" name="AutoShape 5"/>
          <p:cNvSpPr>
            <a:spLocks noChangeArrowheads="1"/>
          </p:cNvSpPr>
          <p:nvPr/>
        </p:nvSpPr>
        <p:spPr bwMode="auto">
          <a:xfrm>
            <a:off x="2667000" y="2438400"/>
            <a:ext cx="252413" cy="254000"/>
          </a:xfrm>
          <a:custGeom>
            <a:avLst/>
            <a:gdLst>
              <a:gd name="T0" fmla="*/ 126207 w 252413"/>
              <a:gd name="T1" fmla="*/ 0 h 254000"/>
              <a:gd name="T2" fmla="*/ 0 w 252413"/>
              <a:gd name="T3" fmla="*/ 97019 h 254000"/>
              <a:gd name="T4" fmla="*/ 48207 w 252413"/>
              <a:gd name="T5" fmla="*/ 253999 h 254000"/>
              <a:gd name="T6" fmla="*/ 204206 w 252413"/>
              <a:gd name="T7" fmla="*/ 253999 h 254000"/>
              <a:gd name="T8" fmla="*/ 252413 w 252413"/>
              <a:gd name="T9" fmla="*/ 97019 h 2540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78001 w 252413"/>
              <a:gd name="T16" fmla="*/ 97020 h 254000"/>
              <a:gd name="T17" fmla="*/ 174412 w 252413"/>
              <a:gd name="T18" fmla="*/ 194037 h 254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413" h="254000">
                <a:moveTo>
                  <a:pt x="0" y="97019"/>
                </a:moveTo>
                <a:lnTo>
                  <a:pt x="96414" y="97020"/>
                </a:lnTo>
                <a:lnTo>
                  <a:pt x="126207" y="0"/>
                </a:lnTo>
                <a:lnTo>
                  <a:pt x="155999" y="97020"/>
                </a:lnTo>
                <a:lnTo>
                  <a:pt x="252413" y="97019"/>
                </a:lnTo>
                <a:lnTo>
                  <a:pt x="174412" y="156980"/>
                </a:lnTo>
                <a:lnTo>
                  <a:pt x="204206" y="253999"/>
                </a:lnTo>
                <a:lnTo>
                  <a:pt x="126207" y="194037"/>
                </a:lnTo>
                <a:lnTo>
                  <a:pt x="48207" y="253999"/>
                </a:lnTo>
                <a:lnTo>
                  <a:pt x="78001" y="15698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Arial"/>
              <a:ea typeface="+mn-ea"/>
              <a:cs typeface="Arial"/>
            </a:endParaRPr>
          </a:p>
        </p:txBody>
      </p:sp>
      <p:sp>
        <p:nvSpPr>
          <p:cNvPr id="48132" name="Oval 6"/>
          <p:cNvSpPr>
            <a:spLocks noChangeArrowheads="1"/>
          </p:cNvSpPr>
          <p:nvPr/>
        </p:nvSpPr>
        <p:spPr bwMode="auto">
          <a:xfrm>
            <a:off x="2743200" y="4724400"/>
            <a:ext cx="685800" cy="3810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cxnSp>
        <p:nvCxnSpPr>
          <p:cNvPr id="48133" name="AutoShape 7"/>
          <p:cNvCxnSpPr>
            <a:cxnSpLocks noChangeShapeType="1"/>
            <a:stCxn id="877573" idx="2"/>
            <a:endCxn id="48132" idx="2"/>
          </p:cNvCxnSpPr>
          <p:nvPr/>
        </p:nvCxnSpPr>
        <p:spPr bwMode="auto">
          <a:xfrm>
            <a:off x="2714625" y="2692400"/>
            <a:ext cx="28575" cy="22225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4" name="AutoShape 8"/>
          <p:cNvCxnSpPr>
            <a:cxnSpLocks noChangeShapeType="1"/>
            <a:stCxn id="877573" idx="3"/>
            <a:endCxn id="48132" idx="6"/>
          </p:cNvCxnSpPr>
          <p:nvPr/>
        </p:nvCxnSpPr>
        <p:spPr bwMode="auto">
          <a:xfrm>
            <a:off x="2871788" y="2692400"/>
            <a:ext cx="557212" cy="22225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5562600" y="2286000"/>
            <a:ext cx="180657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>
                <a:latin typeface="Arial"/>
                <a:cs typeface="Arial"/>
              </a:rPr>
              <a:t>Designs</a:t>
            </a: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r>
              <a:rPr lang="en-US" sz="2800" u="sng">
                <a:latin typeface="Arial"/>
                <a:cs typeface="Arial"/>
              </a:rPr>
              <a:t>Outcomes</a:t>
            </a:r>
          </a:p>
        </p:txBody>
      </p:sp>
      <p:sp>
        <p:nvSpPr>
          <p:cNvPr id="48136" name="Oval 6"/>
          <p:cNvSpPr>
            <a:spLocks noChangeArrowheads="1"/>
          </p:cNvSpPr>
          <p:nvPr/>
        </p:nvSpPr>
        <p:spPr bwMode="auto">
          <a:xfrm>
            <a:off x="1600200" y="4648200"/>
            <a:ext cx="1671638" cy="838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48137" name="Oval 6"/>
          <p:cNvSpPr>
            <a:spLocks noChangeArrowheads="1"/>
          </p:cNvSpPr>
          <p:nvPr/>
        </p:nvSpPr>
        <p:spPr bwMode="auto">
          <a:xfrm>
            <a:off x="2286000" y="4648200"/>
            <a:ext cx="1671638" cy="838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4419600" y="1828800"/>
            <a:ext cx="310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Arial"/>
                <a:cs typeface="Arial"/>
              </a:rPr>
              <a:t>Software Engineering</a:t>
            </a:r>
          </a:p>
        </p:txBody>
      </p: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4419600" y="3276600"/>
            <a:ext cx="269917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Arial"/>
                <a:cs typeface="Arial"/>
              </a:rPr>
              <a:t>Physics</a:t>
            </a:r>
          </a:p>
          <a:p>
            <a:pPr>
              <a:defRPr/>
            </a:pPr>
            <a:r>
              <a:rPr lang="en-US" sz="2400">
                <a:latin typeface="Arial"/>
                <a:cs typeface="Arial"/>
              </a:rPr>
              <a:t>Principles</a:t>
            </a:r>
          </a:p>
          <a:p>
            <a:pPr>
              <a:defRPr/>
            </a:pPr>
            <a:r>
              <a:rPr lang="en-US" sz="2400">
                <a:latin typeface="Arial"/>
                <a:cs typeface="Arial"/>
              </a:rPr>
              <a:t>Existing Examples</a:t>
            </a:r>
          </a:p>
        </p:txBody>
      </p:sp>
      <p:sp>
        <p:nvSpPr>
          <p:cNvPr id="251917" name="Line 13"/>
          <p:cNvSpPr>
            <a:spLocks noChangeShapeType="1"/>
          </p:cNvSpPr>
          <p:nvPr/>
        </p:nvSpPr>
        <p:spPr bwMode="auto">
          <a:xfrm>
            <a:off x="4495800" y="35052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51918" name="Line 14"/>
          <p:cNvSpPr>
            <a:spLocks noChangeShapeType="1"/>
          </p:cNvSpPr>
          <p:nvPr/>
        </p:nvSpPr>
        <p:spPr bwMode="auto">
          <a:xfrm>
            <a:off x="4495800" y="42672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8142" name="TextBox 16"/>
          <p:cNvSpPr txBox="1">
            <a:spLocks noChangeArrowheads="1"/>
          </p:cNvSpPr>
          <p:nvPr/>
        </p:nvSpPr>
        <p:spPr bwMode="auto">
          <a:xfrm>
            <a:off x="217487" y="5943600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/>
                <a:cs typeface="Arial"/>
              </a:rPr>
              <a:t>ok with customer</a:t>
            </a:r>
          </a:p>
        </p:txBody>
      </p:sp>
      <p:sp>
        <p:nvSpPr>
          <p:cNvPr id="48143" name="TextBox 17"/>
          <p:cNvSpPr txBox="1">
            <a:spLocks noChangeArrowheads="1"/>
          </p:cNvSpPr>
          <p:nvPr/>
        </p:nvSpPr>
        <p:spPr bwMode="auto">
          <a:xfrm>
            <a:off x="3505200" y="5943600"/>
            <a:ext cx="1789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/>
                <a:cs typeface="Arial"/>
              </a:rPr>
              <a:t>feasible to build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600200" y="5410200"/>
            <a:ext cx="3810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657600" y="5410200"/>
            <a:ext cx="228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Why is there so Much Change?</a:t>
            </a:r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1371600" y="4343400"/>
            <a:ext cx="28956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877573" name="AutoShape 5"/>
          <p:cNvSpPr>
            <a:spLocks noChangeArrowheads="1"/>
          </p:cNvSpPr>
          <p:nvPr/>
        </p:nvSpPr>
        <p:spPr bwMode="auto">
          <a:xfrm>
            <a:off x="2667000" y="2438400"/>
            <a:ext cx="252413" cy="254000"/>
          </a:xfrm>
          <a:custGeom>
            <a:avLst/>
            <a:gdLst>
              <a:gd name="T0" fmla="*/ 126207 w 252413"/>
              <a:gd name="T1" fmla="*/ 0 h 254000"/>
              <a:gd name="T2" fmla="*/ 0 w 252413"/>
              <a:gd name="T3" fmla="*/ 97019 h 254000"/>
              <a:gd name="T4" fmla="*/ 48207 w 252413"/>
              <a:gd name="T5" fmla="*/ 253999 h 254000"/>
              <a:gd name="T6" fmla="*/ 204206 w 252413"/>
              <a:gd name="T7" fmla="*/ 253999 h 254000"/>
              <a:gd name="T8" fmla="*/ 252413 w 252413"/>
              <a:gd name="T9" fmla="*/ 97019 h 2540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78001 w 252413"/>
              <a:gd name="T16" fmla="*/ 97020 h 254000"/>
              <a:gd name="T17" fmla="*/ 174412 w 252413"/>
              <a:gd name="T18" fmla="*/ 194037 h 254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413" h="254000">
                <a:moveTo>
                  <a:pt x="0" y="97019"/>
                </a:moveTo>
                <a:lnTo>
                  <a:pt x="96414" y="97020"/>
                </a:lnTo>
                <a:lnTo>
                  <a:pt x="126207" y="0"/>
                </a:lnTo>
                <a:lnTo>
                  <a:pt x="155999" y="97020"/>
                </a:lnTo>
                <a:lnTo>
                  <a:pt x="252413" y="97019"/>
                </a:lnTo>
                <a:lnTo>
                  <a:pt x="174412" y="156980"/>
                </a:lnTo>
                <a:lnTo>
                  <a:pt x="204206" y="253999"/>
                </a:lnTo>
                <a:lnTo>
                  <a:pt x="126207" y="194037"/>
                </a:lnTo>
                <a:lnTo>
                  <a:pt x="48207" y="253999"/>
                </a:lnTo>
                <a:lnTo>
                  <a:pt x="78001" y="15698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Arial"/>
              <a:ea typeface="+mn-ea"/>
              <a:cs typeface="Arial"/>
            </a:endParaRPr>
          </a:p>
        </p:txBody>
      </p:sp>
      <p:sp>
        <p:nvSpPr>
          <p:cNvPr id="50180" name="Oval 6"/>
          <p:cNvSpPr>
            <a:spLocks noChangeArrowheads="1"/>
          </p:cNvSpPr>
          <p:nvPr/>
        </p:nvSpPr>
        <p:spPr bwMode="auto">
          <a:xfrm>
            <a:off x="2743200" y="4876800"/>
            <a:ext cx="3810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cxnSp>
        <p:nvCxnSpPr>
          <p:cNvPr id="50181" name="AutoShape 7"/>
          <p:cNvCxnSpPr>
            <a:cxnSpLocks noChangeShapeType="1"/>
            <a:stCxn id="877573" idx="2"/>
            <a:endCxn id="50180" idx="2"/>
          </p:cNvCxnSpPr>
          <p:nvPr/>
        </p:nvCxnSpPr>
        <p:spPr bwMode="auto">
          <a:xfrm>
            <a:off x="2714625" y="2692400"/>
            <a:ext cx="28575" cy="22987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2" name="AutoShape 8"/>
          <p:cNvCxnSpPr>
            <a:cxnSpLocks noChangeShapeType="1"/>
            <a:stCxn id="877573" idx="3"/>
            <a:endCxn id="50180" idx="6"/>
          </p:cNvCxnSpPr>
          <p:nvPr/>
        </p:nvCxnSpPr>
        <p:spPr bwMode="auto">
          <a:xfrm>
            <a:off x="2871788" y="2692400"/>
            <a:ext cx="252412" cy="22987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5562600" y="2286000"/>
            <a:ext cx="180657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>
                <a:latin typeface="Arial"/>
                <a:cs typeface="Arial"/>
              </a:rPr>
              <a:t>Designs</a:t>
            </a: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endParaRPr lang="en-US" sz="2800">
              <a:latin typeface="Arial"/>
              <a:cs typeface="Arial"/>
            </a:endParaRPr>
          </a:p>
          <a:p>
            <a:pPr>
              <a:defRPr/>
            </a:pPr>
            <a:r>
              <a:rPr lang="en-US" sz="2800" u="sng">
                <a:latin typeface="Arial"/>
                <a:cs typeface="Arial"/>
              </a:rPr>
              <a:t>Outcomes</a:t>
            </a:r>
          </a:p>
        </p:txBody>
      </p:sp>
      <p:sp>
        <p:nvSpPr>
          <p:cNvPr id="50184" name="Oval 6"/>
          <p:cNvSpPr>
            <a:spLocks noChangeArrowheads="1"/>
          </p:cNvSpPr>
          <p:nvPr/>
        </p:nvSpPr>
        <p:spPr bwMode="auto">
          <a:xfrm>
            <a:off x="1600200" y="4648200"/>
            <a:ext cx="1671638" cy="838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50185" name="Oval 6"/>
          <p:cNvSpPr>
            <a:spLocks noChangeArrowheads="1"/>
          </p:cNvSpPr>
          <p:nvPr/>
        </p:nvSpPr>
        <p:spPr bwMode="auto">
          <a:xfrm>
            <a:off x="2895600" y="4648200"/>
            <a:ext cx="1062038" cy="838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/>
              <a:cs typeface="Arial"/>
            </a:endParaRPr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4419600" y="1828800"/>
            <a:ext cx="310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Arial"/>
                <a:cs typeface="Arial"/>
              </a:rPr>
              <a:t>Software Engineering</a:t>
            </a:r>
          </a:p>
        </p:txBody>
      </p:sp>
      <p:sp>
        <p:nvSpPr>
          <p:cNvPr id="253964" name="Rectangle 12"/>
          <p:cNvSpPr>
            <a:spLocks noChangeArrowheads="1"/>
          </p:cNvSpPr>
          <p:nvPr/>
        </p:nvSpPr>
        <p:spPr bwMode="auto">
          <a:xfrm>
            <a:off x="4419600" y="3276600"/>
            <a:ext cx="2699176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Arial"/>
                <a:cs typeface="Arial"/>
              </a:rPr>
              <a:t>Physics</a:t>
            </a:r>
          </a:p>
          <a:p>
            <a:pPr>
              <a:defRPr/>
            </a:pPr>
            <a:r>
              <a:rPr lang="en-US" sz="2400">
                <a:latin typeface="Arial"/>
                <a:cs typeface="Arial"/>
              </a:rPr>
              <a:t>Principles</a:t>
            </a:r>
          </a:p>
          <a:p>
            <a:pPr>
              <a:defRPr/>
            </a:pPr>
            <a:r>
              <a:rPr lang="en-US" sz="2400">
                <a:latin typeface="Arial"/>
                <a:cs typeface="Arial"/>
              </a:rPr>
              <a:t>Existing Examples</a:t>
            </a: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4495800" y="35052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>
            <a:off x="4495800" y="42672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50190" name="TextBox 16"/>
          <p:cNvSpPr txBox="1">
            <a:spLocks noChangeArrowheads="1"/>
          </p:cNvSpPr>
          <p:nvPr/>
        </p:nvSpPr>
        <p:spPr bwMode="auto">
          <a:xfrm>
            <a:off x="217487" y="5943600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/>
                <a:cs typeface="Arial"/>
              </a:rPr>
              <a:t>ok with customer</a:t>
            </a:r>
          </a:p>
        </p:txBody>
      </p:sp>
      <p:sp>
        <p:nvSpPr>
          <p:cNvPr id="50191" name="TextBox 17"/>
          <p:cNvSpPr txBox="1">
            <a:spLocks noChangeArrowheads="1"/>
          </p:cNvSpPr>
          <p:nvPr/>
        </p:nvSpPr>
        <p:spPr bwMode="auto">
          <a:xfrm>
            <a:off x="3505200" y="5943600"/>
            <a:ext cx="1789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/>
                <a:cs typeface="Arial"/>
              </a:rPr>
              <a:t>feasible to build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600200" y="5410200"/>
            <a:ext cx="3810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657600" y="5486400"/>
            <a:ext cx="2286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Why the Emphasis on Changability?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Change abounds…</a:t>
            </a:r>
          </a:p>
          <a:p>
            <a:pPr lvl="1" eaLnBrk="1" hangingPunct="1"/>
            <a:r>
              <a:rPr lang="en-US"/>
              <a:t>During coding</a:t>
            </a:r>
          </a:p>
          <a:p>
            <a:pPr lvl="1" eaLnBrk="1" hangingPunct="1"/>
            <a:r>
              <a:rPr lang="en-US"/>
              <a:t>During use</a:t>
            </a:r>
          </a:p>
          <a:p>
            <a:pPr lvl="1" eaLnBrk="1" hangingPunct="1"/>
            <a:r>
              <a:rPr lang="en-US"/>
              <a:t>Reuse for later projects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You usually just don’</a:t>
            </a:r>
            <a:r>
              <a:rPr lang="en-US" altLang="ja-JP"/>
              <a:t>t know for sure…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Changes During Coding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Refinement of the high level design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Dependencies reveal themselves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Oh, I need to know [X].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can’t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access that data?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‘It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turns out this class is HUGE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’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Need to redesign as you go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Can changes be made within the design?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Changes During Use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Potential breakdowns at several levels</a:t>
            </a:r>
          </a:p>
          <a:p>
            <a:pPr eaLnBrk="1" hangingPunct="1"/>
            <a:endParaRPr lang="en-US"/>
          </a:p>
          <a:p>
            <a:pPr lvl="1" eaLnBrk="1" hangingPunct="1"/>
            <a:r>
              <a:rPr lang="en-US"/>
              <a:t>Customers have needs</a:t>
            </a:r>
          </a:p>
          <a:p>
            <a:pPr eaLnBrk="1" hangingPunct="1"/>
            <a:endParaRPr lang="en-US"/>
          </a:p>
          <a:p>
            <a:pPr lvl="1" eaLnBrk="1" hangingPunct="1"/>
            <a:r>
              <a:rPr lang="en-US"/>
              <a:t>Customers make requests</a:t>
            </a:r>
          </a:p>
          <a:p>
            <a:pPr eaLnBrk="1" hangingPunct="1"/>
            <a:endParaRPr lang="en-US"/>
          </a:p>
          <a:p>
            <a:pPr lvl="1" eaLnBrk="1" hangingPunct="1"/>
            <a:r>
              <a:rPr lang="en-US"/>
              <a:t>Operating environments change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Today’s Lecture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ahoma" charset="0"/>
              </a:rPr>
              <a:t>Designing for change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latin typeface="Tahoma" charset="0"/>
            </a:endParaRPr>
          </a:p>
          <a:p>
            <a:pPr eaLnBrk="1" hangingPunct="1">
              <a:defRPr/>
            </a:pPr>
            <a:r>
              <a:rPr lang="en-US" dirty="0">
                <a:latin typeface="Tahoma" charset="0"/>
              </a:rPr>
              <a:t>Design examples</a:t>
            </a:r>
          </a:p>
          <a:p>
            <a:pPr eaLnBrk="1" hangingPunct="1">
              <a:defRPr/>
            </a:pPr>
            <a:endParaRPr lang="en-US" dirty="0">
              <a:latin typeface="Tahoma" charset="0"/>
            </a:endParaRPr>
          </a:p>
          <a:p>
            <a:pPr eaLnBrk="1" hangingPunct="1">
              <a:defRPr/>
            </a:pPr>
            <a:r>
              <a:rPr lang="en-US" dirty="0">
                <a:latin typeface="Tahoma" charset="0"/>
              </a:rPr>
              <a:t>Assignment 1 continued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7D2D57-6FDA-3741-A6FF-DA7674655B9C}" type="slidenum">
              <a:rPr lang="en-US" sz="800"/>
              <a:pPr eaLnBrk="1" hangingPunct="1"/>
              <a:t>2</a:t>
            </a:fld>
            <a:endParaRPr lang="en-US" sz="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Changes During Reuse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 changing of context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Change Happens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Let’</a:t>
            </a:r>
            <a:r>
              <a:rPr lang="en-US" altLang="ja-JP"/>
              <a:t>s design for it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Approach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Lots of examples (3 problems, many solutions, today)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Some overarching lessons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Build up an intuition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Design Examples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Rockwell" charset="0"/>
              <a:buAutoNum type="arabicPeriod"/>
            </a:pPr>
            <a:r>
              <a:rPr lang="en-US"/>
              <a:t>Theseus and the Minotaur</a:t>
            </a:r>
          </a:p>
          <a:p>
            <a:pPr marL="457200" indent="-457200" eaLnBrk="1" hangingPunct="1">
              <a:buFont typeface="Rockwell" charset="0"/>
              <a:buAutoNum type="arabicPeriod"/>
            </a:pPr>
            <a:r>
              <a:rPr lang="en-US"/>
              <a:t>Klax</a:t>
            </a:r>
          </a:p>
          <a:p>
            <a:pPr marL="457200" indent="-457200" eaLnBrk="1" hangingPunct="1">
              <a:buFont typeface="Rockwell" charset="0"/>
              <a:buAutoNum type="arabicPeriod"/>
            </a:pPr>
            <a:r>
              <a:rPr lang="en-US"/>
              <a:t>Scrabble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Example #1: Theseus and the Minotaur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772400" cy="48006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634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1878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244158"/>
            <a:ext cx="7345362" cy="1051242"/>
          </a:xfrm>
        </p:spPr>
        <p:txBody>
          <a:bodyPr/>
          <a:lstStyle/>
          <a:p>
            <a:pPr eaLnBrk="1" hangingPunct="1"/>
            <a:r>
              <a:rPr lang="en-US" dirty="0"/>
              <a:t>Original Theseus Design</a:t>
            </a:r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84475"/>
              </p:ext>
            </p:extLst>
          </p:nvPr>
        </p:nvGraphicFramePr>
        <p:xfrm>
          <a:off x="1279525" y="1219200"/>
          <a:ext cx="6564313" cy="548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6" name="Image" r:id="rId4" imgW="10146032" imgH="8469841" progId="Photoshop.Image.8">
                  <p:embed/>
                </p:oleObj>
              </mc:Choice>
              <mc:Fallback>
                <p:oleObj name="Image" r:id="rId4" imgW="10146032" imgH="8469841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219200"/>
                        <a:ext cx="6564313" cy="548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953000" y="2209800"/>
            <a:ext cx="2286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Original Theseus Design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What if we want to add “water”</a:t>
            </a:r>
            <a:r>
              <a:rPr lang="en-US" altLang="ja-JP"/>
              <a:t> ?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Original Theseus Design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772400" cy="53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What if we want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add “water”?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grpSp>
        <p:nvGrpSpPr>
          <p:cNvPr id="68611" name="Group 19"/>
          <p:cNvGrpSpPr>
            <a:grpSpLocks/>
          </p:cNvGrpSpPr>
          <p:nvPr/>
        </p:nvGrpSpPr>
        <p:grpSpPr bwMode="auto">
          <a:xfrm>
            <a:off x="1371600" y="2133600"/>
            <a:ext cx="6096000" cy="3657600"/>
            <a:chOff x="1219200" y="2362200"/>
            <a:chExt cx="6096000" cy="3657600"/>
          </a:xfrm>
        </p:grpSpPr>
        <p:sp>
          <p:nvSpPr>
            <p:cNvPr id="68612" name="Rectangle 4"/>
            <p:cNvSpPr>
              <a:spLocks noChangeArrowheads="1"/>
            </p:cNvSpPr>
            <p:nvPr/>
          </p:nvSpPr>
          <p:spPr bwMode="auto">
            <a:xfrm>
              <a:off x="3962400" y="2362200"/>
              <a:ext cx="609600" cy="609600"/>
            </a:xfrm>
            <a:prstGeom prst="rect">
              <a:avLst/>
            </a:prstGeom>
            <a:solidFill>
              <a:srgbClr val="2BEAFF"/>
            </a:solidFill>
            <a:ln w="9525">
              <a:solidFill>
                <a:srgbClr val="2BEA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8613" name="Rectangle 94"/>
            <p:cNvSpPr>
              <a:spLocks noChangeArrowheads="1"/>
            </p:cNvSpPr>
            <p:nvPr/>
          </p:nvSpPr>
          <p:spPr bwMode="auto">
            <a:xfrm>
              <a:off x="3352800" y="2362200"/>
              <a:ext cx="609600" cy="609600"/>
            </a:xfrm>
            <a:prstGeom prst="rect">
              <a:avLst/>
            </a:prstGeom>
            <a:noFill/>
            <a:ln w="9525">
              <a:solidFill>
                <a:srgbClr val="2BEA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8614" name="Rectangle 95"/>
            <p:cNvSpPr>
              <a:spLocks noChangeArrowheads="1"/>
            </p:cNvSpPr>
            <p:nvPr/>
          </p:nvSpPr>
          <p:spPr bwMode="auto">
            <a:xfrm>
              <a:off x="4572000" y="2362200"/>
              <a:ext cx="609600" cy="609600"/>
            </a:xfrm>
            <a:prstGeom prst="rect">
              <a:avLst/>
            </a:prstGeom>
            <a:noFill/>
            <a:ln w="9525">
              <a:solidFill>
                <a:srgbClr val="2BEA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933" name="Rectangle 109"/>
            <p:cNvSpPr>
              <a:spLocks noChangeArrowheads="1"/>
            </p:cNvSpPr>
            <p:nvPr/>
          </p:nvSpPr>
          <p:spPr bwMode="auto">
            <a:xfrm>
              <a:off x="3986213" y="4495800"/>
              <a:ext cx="7620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charset="0"/>
                <a:buNone/>
                <a:defRPr/>
              </a:pPr>
              <a:r>
                <a:rPr lang="en-US" sz="4400" dirty="0"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205934" name="AutoShape 110"/>
            <p:cNvSpPr>
              <a:spLocks noChangeArrowheads="1"/>
            </p:cNvSpPr>
            <p:nvPr/>
          </p:nvSpPr>
          <p:spPr bwMode="auto">
            <a:xfrm>
              <a:off x="3733800" y="2590800"/>
              <a:ext cx="457200" cy="1524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429000" y="24384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8620" name="Rectangle 96"/>
            <p:cNvSpPr>
              <a:spLocks noChangeArrowheads="1"/>
            </p:cNvSpPr>
            <p:nvPr/>
          </p:nvSpPr>
          <p:spPr bwMode="auto">
            <a:xfrm>
              <a:off x="6096000" y="4038600"/>
              <a:ext cx="609600" cy="609600"/>
            </a:xfrm>
            <a:prstGeom prst="rect">
              <a:avLst/>
            </a:prstGeom>
            <a:solidFill>
              <a:srgbClr val="2BEAFF"/>
            </a:solidFill>
            <a:ln w="9525">
              <a:solidFill>
                <a:srgbClr val="2BEA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8621" name="Rectangle 97"/>
            <p:cNvSpPr>
              <a:spLocks noChangeArrowheads="1"/>
            </p:cNvSpPr>
            <p:nvPr/>
          </p:nvSpPr>
          <p:spPr bwMode="auto">
            <a:xfrm>
              <a:off x="5486400" y="4038600"/>
              <a:ext cx="609600" cy="609600"/>
            </a:xfrm>
            <a:prstGeom prst="rect">
              <a:avLst/>
            </a:prstGeom>
            <a:noFill/>
            <a:ln w="9525">
              <a:solidFill>
                <a:srgbClr val="2BEA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8622" name="Rectangle 98"/>
            <p:cNvSpPr>
              <a:spLocks noChangeArrowheads="1"/>
            </p:cNvSpPr>
            <p:nvPr/>
          </p:nvSpPr>
          <p:spPr bwMode="auto">
            <a:xfrm>
              <a:off x="6705600" y="4038600"/>
              <a:ext cx="609600" cy="609600"/>
            </a:xfrm>
            <a:prstGeom prst="rect">
              <a:avLst/>
            </a:prstGeom>
            <a:noFill/>
            <a:ln w="9525">
              <a:solidFill>
                <a:srgbClr val="2BEA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935" name="AutoShape 111"/>
            <p:cNvSpPr>
              <a:spLocks noChangeArrowheads="1"/>
            </p:cNvSpPr>
            <p:nvPr/>
          </p:nvSpPr>
          <p:spPr bwMode="auto">
            <a:xfrm>
              <a:off x="6553200" y="4267200"/>
              <a:ext cx="457200" cy="1524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17220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68627" name="Group 3"/>
            <p:cNvGrpSpPr>
              <a:grpSpLocks/>
            </p:cNvGrpSpPr>
            <p:nvPr/>
          </p:nvGrpSpPr>
          <p:grpSpPr bwMode="auto">
            <a:xfrm>
              <a:off x="1219200" y="5410200"/>
              <a:ext cx="1828800" cy="609600"/>
              <a:chOff x="1524000" y="4495800"/>
              <a:chExt cx="1828800" cy="609600"/>
            </a:xfrm>
          </p:grpSpPr>
          <p:sp>
            <p:nvSpPr>
              <p:cNvPr id="68646" name="Rectangle 99"/>
              <p:cNvSpPr>
                <a:spLocks noChangeArrowheads="1"/>
              </p:cNvSpPr>
              <p:nvPr/>
            </p:nvSpPr>
            <p:spPr bwMode="auto">
              <a:xfrm>
                <a:off x="2743200" y="4495800"/>
                <a:ext cx="609600" cy="609600"/>
              </a:xfrm>
              <a:prstGeom prst="rect">
                <a:avLst/>
              </a:prstGeom>
              <a:noFill/>
              <a:ln w="9525">
                <a:solidFill>
                  <a:srgbClr val="2BEA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8647" name="Rectangle 100"/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609600" cy="609600"/>
              </a:xfrm>
              <a:prstGeom prst="rect">
                <a:avLst/>
              </a:prstGeom>
              <a:noFill/>
              <a:ln w="9525">
                <a:solidFill>
                  <a:srgbClr val="2BEA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8648" name="Rectangle 101"/>
              <p:cNvSpPr>
                <a:spLocks noChangeArrowheads="1"/>
              </p:cNvSpPr>
              <p:nvPr/>
            </p:nvSpPr>
            <p:spPr bwMode="auto">
              <a:xfrm>
                <a:off x="1524000" y="4495800"/>
                <a:ext cx="609600" cy="609600"/>
              </a:xfrm>
              <a:prstGeom prst="rect">
                <a:avLst/>
              </a:prstGeom>
              <a:noFill/>
              <a:ln w="9525">
                <a:solidFill>
                  <a:srgbClr val="2BEA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819400" y="4572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68628" name="Group 4"/>
            <p:cNvGrpSpPr>
              <a:grpSpLocks/>
            </p:cNvGrpSpPr>
            <p:nvPr/>
          </p:nvGrpSpPr>
          <p:grpSpPr bwMode="auto">
            <a:xfrm>
              <a:off x="5486400" y="5410200"/>
              <a:ext cx="1828800" cy="609600"/>
              <a:chOff x="5257800" y="4495800"/>
              <a:chExt cx="1828800" cy="609600"/>
            </a:xfrm>
          </p:grpSpPr>
          <p:sp>
            <p:nvSpPr>
              <p:cNvPr id="68640" name="Rectangle 102"/>
              <p:cNvSpPr>
                <a:spLocks noChangeArrowheads="1"/>
              </p:cNvSpPr>
              <p:nvPr/>
            </p:nvSpPr>
            <p:spPr bwMode="auto">
              <a:xfrm>
                <a:off x="6477000" y="4495800"/>
                <a:ext cx="609600" cy="609600"/>
              </a:xfrm>
              <a:prstGeom prst="rect">
                <a:avLst/>
              </a:prstGeom>
              <a:noFill/>
              <a:ln w="9525">
                <a:solidFill>
                  <a:srgbClr val="2BEA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8641" name="Rectangle 104"/>
              <p:cNvSpPr>
                <a:spLocks noChangeArrowheads="1"/>
              </p:cNvSpPr>
              <p:nvPr/>
            </p:nvSpPr>
            <p:spPr bwMode="auto">
              <a:xfrm>
                <a:off x="5257800" y="4495800"/>
                <a:ext cx="609600" cy="609600"/>
              </a:xfrm>
              <a:prstGeom prst="rect">
                <a:avLst/>
              </a:prstGeom>
              <a:noFill/>
              <a:ln w="9525">
                <a:solidFill>
                  <a:srgbClr val="2BEA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8642" name="Rectangle 105"/>
              <p:cNvSpPr>
                <a:spLocks noChangeArrowheads="1"/>
              </p:cNvSpPr>
              <p:nvPr/>
            </p:nvSpPr>
            <p:spPr bwMode="auto">
              <a:xfrm>
                <a:off x="5867400" y="4495800"/>
                <a:ext cx="609600" cy="609600"/>
              </a:xfrm>
              <a:prstGeom prst="rect">
                <a:avLst/>
              </a:prstGeom>
              <a:solidFill>
                <a:srgbClr val="2BEAFF"/>
              </a:solidFill>
              <a:ln w="9525">
                <a:solidFill>
                  <a:srgbClr val="2BEA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553200" y="4572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68629" name="Rectangle 96"/>
            <p:cNvSpPr>
              <a:spLocks noChangeArrowheads="1"/>
            </p:cNvSpPr>
            <p:nvPr/>
          </p:nvSpPr>
          <p:spPr bwMode="auto">
            <a:xfrm>
              <a:off x="1828800" y="4038600"/>
              <a:ext cx="609600" cy="609600"/>
            </a:xfrm>
            <a:prstGeom prst="rect">
              <a:avLst/>
            </a:prstGeom>
            <a:noFill/>
            <a:ln w="9525">
              <a:solidFill>
                <a:srgbClr val="2BEA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8630" name="Rectangle 97"/>
            <p:cNvSpPr>
              <a:spLocks noChangeArrowheads="1"/>
            </p:cNvSpPr>
            <p:nvPr/>
          </p:nvSpPr>
          <p:spPr bwMode="auto">
            <a:xfrm>
              <a:off x="1219200" y="4038600"/>
              <a:ext cx="609600" cy="609600"/>
            </a:xfrm>
            <a:prstGeom prst="rect">
              <a:avLst/>
            </a:prstGeom>
            <a:noFill/>
            <a:ln w="9525">
              <a:solidFill>
                <a:srgbClr val="2BEA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8631" name="Rectangle 98"/>
            <p:cNvSpPr>
              <a:spLocks noChangeArrowheads="1"/>
            </p:cNvSpPr>
            <p:nvPr/>
          </p:nvSpPr>
          <p:spPr bwMode="auto">
            <a:xfrm>
              <a:off x="2438400" y="4038600"/>
              <a:ext cx="609600" cy="609600"/>
            </a:xfrm>
            <a:prstGeom prst="rect">
              <a:avLst/>
            </a:prstGeom>
            <a:noFill/>
            <a:ln w="9525">
              <a:solidFill>
                <a:srgbClr val="2BEA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" name="AutoShape 111"/>
            <p:cNvSpPr>
              <a:spLocks noChangeArrowheads="1"/>
            </p:cNvSpPr>
            <p:nvPr/>
          </p:nvSpPr>
          <p:spPr bwMode="auto">
            <a:xfrm>
              <a:off x="2286000" y="4267200"/>
              <a:ext cx="457200" cy="1524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90500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cxnSp>
          <p:nvCxnSpPr>
            <p:cNvPr id="7" name="Straight Arrow Connector 6"/>
            <p:cNvCxnSpPr>
              <a:stCxn id="68612" idx="2"/>
              <a:endCxn id="68620" idx="0"/>
            </p:cNvCxnSpPr>
            <p:nvPr/>
          </p:nvCxnSpPr>
          <p:spPr>
            <a:xfrm>
              <a:off x="4267200" y="2971800"/>
              <a:ext cx="21336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133600" y="2971800"/>
              <a:ext cx="21336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8620" idx="2"/>
              <a:endCxn id="68642" idx="0"/>
            </p:cNvCxnSpPr>
            <p:nvPr/>
          </p:nvCxnSpPr>
          <p:spPr>
            <a:xfrm>
              <a:off x="6400800" y="4648200"/>
              <a:ext cx="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8629" idx="2"/>
            </p:cNvCxnSpPr>
            <p:nvPr/>
          </p:nvCxnSpPr>
          <p:spPr>
            <a:xfrm>
              <a:off x="2133600" y="4648200"/>
              <a:ext cx="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Original Theseus Design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772400" cy="53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What if we want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add “water”?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grpSp>
        <p:nvGrpSpPr>
          <p:cNvPr id="68611" name="Group 19"/>
          <p:cNvGrpSpPr>
            <a:grpSpLocks/>
          </p:cNvGrpSpPr>
          <p:nvPr/>
        </p:nvGrpSpPr>
        <p:grpSpPr bwMode="auto">
          <a:xfrm>
            <a:off x="1371600" y="2133600"/>
            <a:ext cx="6096000" cy="3657600"/>
            <a:chOff x="1219200" y="2362200"/>
            <a:chExt cx="6096000" cy="3657600"/>
          </a:xfrm>
        </p:grpSpPr>
        <p:sp>
          <p:nvSpPr>
            <p:cNvPr id="68612" name="Rectangle 4"/>
            <p:cNvSpPr>
              <a:spLocks noChangeArrowheads="1"/>
            </p:cNvSpPr>
            <p:nvPr/>
          </p:nvSpPr>
          <p:spPr bwMode="auto">
            <a:xfrm>
              <a:off x="3962400" y="2362200"/>
              <a:ext cx="609600" cy="609600"/>
            </a:xfrm>
            <a:prstGeom prst="rect">
              <a:avLst/>
            </a:prstGeom>
            <a:solidFill>
              <a:srgbClr val="2BEAFF"/>
            </a:solidFill>
            <a:ln w="9525">
              <a:solidFill>
                <a:srgbClr val="2BEA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8613" name="Rectangle 94"/>
            <p:cNvSpPr>
              <a:spLocks noChangeArrowheads="1"/>
            </p:cNvSpPr>
            <p:nvPr/>
          </p:nvSpPr>
          <p:spPr bwMode="auto">
            <a:xfrm>
              <a:off x="3352800" y="2362200"/>
              <a:ext cx="609600" cy="609600"/>
            </a:xfrm>
            <a:prstGeom prst="rect">
              <a:avLst/>
            </a:prstGeom>
            <a:noFill/>
            <a:ln w="9525">
              <a:solidFill>
                <a:srgbClr val="2BEA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8614" name="Rectangle 95"/>
            <p:cNvSpPr>
              <a:spLocks noChangeArrowheads="1"/>
            </p:cNvSpPr>
            <p:nvPr/>
          </p:nvSpPr>
          <p:spPr bwMode="auto">
            <a:xfrm>
              <a:off x="4572000" y="2362200"/>
              <a:ext cx="609600" cy="609600"/>
            </a:xfrm>
            <a:prstGeom prst="rect">
              <a:avLst/>
            </a:prstGeom>
            <a:noFill/>
            <a:ln w="9525">
              <a:solidFill>
                <a:srgbClr val="2BEA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933" name="Rectangle 109"/>
            <p:cNvSpPr>
              <a:spLocks noChangeArrowheads="1"/>
            </p:cNvSpPr>
            <p:nvPr/>
          </p:nvSpPr>
          <p:spPr bwMode="auto">
            <a:xfrm>
              <a:off x="3986213" y="4495800"/>
              <a:ext cx="7620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charset="0"/>
                <a:buNone/>
                <a:defRPr/>
              </a:pPr>
              <a:r>
                <a:rPr lang="en-US" sz="4400" dirty="0"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205934" name="AutoShape 110"/>
            <p:cNvSpPr>
              <a:spLocks noChangeArrowheads="1"/>
            </p:cNvSpPr>
            <p:nvPr/>
          </p:nvSpPr>
          <p:spPr bwMode="auto">
            <a:xfrm>
              <a:off x="3733800" y="2590800"/>
              <a:ext cx="457200" cy="1524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429000" y="24384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8620" name="Rectangle 96"/>
            <p:cNvSpPr>
              <a:spLocks noChangeArrowheads="1"/>
            </p:cNvSpPr>
            <p:nvPr/>
          </p:nvSpPr>
          <p:spPr bwMode="auto">
            <a:xfrm>
              <a:off x="6096000" y="4038600"/>
              <a:ext cx="609600" cy="609600"/>
            </a:xfrm>
            <a:prstGeom prst="rect">
              <a:avLst/>
            </a:prstGeom>
            <a:solidFill>
              <a:srgbClr val="2BEAFF"/>
            </a:solidFill>
            <a:ln w="9525">
              <a:solidFill>
                <a:srgbClr val="2BEA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8621" name="Rectangle 97"/>
            <p:cNvSpPr>
              <a:spLocks noChangeArrowheads="1"/>
            </p:cNvSpPr>
            <p:nvPr/>
          </p:nvSpPr>
          <p:spPr bwMode="auto">
            <a:xfrm>
              <a:off x="5486400" y="4038600"/>
              <a:ext cx="609600" cy="609600"/>
            </a:xfrm>
            <a:prstGeom prst="rect">
              <a:avLst/>
            </a:prstGeom>
            <a:noFill/>
            <a:ln w="9525">
              <a:solidFill>
                <a:srgbClr val="2BEA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8622" name="Rectangle 98"/>
            <p:cNvSpPr>
              <a:spLocks noChangeArrowheads="1"/>
            </p:cNvSpPr>
            <p:nvPr/>
          </p:nvSpPr>
          <p:spPr bwMode="auto">
            <a:xfrm>
              <a:off x="6705600" y="4038600"/>
              <a:ext cx="609600" cy="609600"/>
            </a:xfrm>
            <a:prstGeom prst="rect">
              <a:avLst/>
            </a:prstGeom>
            <a:noFill/>
            <a:ln w="9525">
              <a:solidFill>
                <a:srgbClr val="2BEA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205935" name="AutoShape 111"/>
            <p:cNvSpPr>
              <a:spLocks noChangeArrowheads="1"/>
            </p:cNvSpPr>
            <p:nvPr/>
          </p:nvSpPr>
          <p:spPr bwMode="auto">
            <a:xfrm>
              <a:off x="6553200" y="4267200"/>
              <a:ext cx="457200" cy="1524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17220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68627" name="Group 3"/>
            <p:cNvGrpSpPr>
              <a:grpSpLocks/>
            </p:cNvGrpSpPr>
            <p:nvPr/>
          </p:nvGrpSpPr>
          <p:grpSpPr bwMode="auto">
            <a:xfrm>
              <a:off x="1219200" y="5410200"/>
              <a:ext cx="1828800" cy="609600"/>
              <a:chOff x="1524000" y="4495800"/>
              <a:chExt cx="1828800" cy="609600"/>
            </a:xfrm>
          </p:grpSpPr>
          <p:sp>
            <p:nvSpPr>
              <p:cNvPr id="68646" name="Rectangle 99"/>
              <p:cNvSpPr>
                <a:spLocks noChangeArrowheads="1"/>
              </p:cNvSpPr>
              <p:nvPr/>
            </p:nvSpPr>
            <p:spPr bwMode="auto">
              <a:xfrm>
                <a:off x="2743200" y="4495800"/>
                <a:ext cx="609600" cy="609600"/>
              </a:xfrm>
              <a:prstGeom prst="rect">
                <a:avLst/>
              </a:prstGeom>
              <a:noFill/>
              <a:ln w="9525">
                <a:solidFill>
                  <a:srgbClr val="2BEA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8647" name="Rectangle 100"/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609600" cy="609600"/>
              </a:xfrm>
              <a:prstGeom prst="rect">
                <a:avLst/>
              </a:prstGeom>
              <a:noFill/>
              <a:ln w="9525">
                <a:solidFill>
                  <a:srgbClr val="2BEA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8648" name="Rectangle 101"/>
              <p:cNvSpPr>
                <a:spLocks noChangeArrowheads="1"/>
              </p:cNvSpPr>
              <p:nvPr/>
            </p:nvSpPr>
            <p:spPr bwMode="auto">
              <a:xfrm>
                <a:off x="1524000" y="4495800"/>
                <a:ext cx="609600" cy="609600"/>
              </a:xfrm>
              <a:prstGeom prst="rect">
                <a:avLst/>
              </a:prstGeom>
              <a:noFill/>
              <a:ln w="9525">
                <a:solidFill>
                  <a:srgbClr val="2BEA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819400" y="4572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68628" name="Group 4"/>
            <p:cNvGrpSpPr>
              <a:grpSpLocks/>
            </p:cNvGrpSpPr>
            <p:nvPr/>
          </p:nvGrpSpPr>
          <p:grpSpPr bwMode="auto">
            <a:xfrm>
              <a:off x="5486400" y="5410200"/>
              <a:ext cx="1828800" cy="609600"/>
              <a:chOff x="5257800" y="4495800"/>
              <a:chExt cx="1828800" cy="609600"/>
            </a:xfrm>
          </p:grpSpPr>
          <p:sp>
            <p:nvSpPr>
              <p:cNvPr id="68640" name="Rectangle 102"/>
              <p:cNvSpPr>
                <a:spLocks noChangeArrowheads="1"/>
              </p:cNvSpPr>
              <p:nvPr/>
            </p:nvSpPr>
            <p:spPr bwMode="auto">
              <a:xfrm>
                <a:off x="6477000" y="4495800"/>
                <a:ext cx="609600" cy="609600"/>
              </a:xfrm>
              <a:prstGeom prst="rect">
                <a:avLst/>
              </a:prstGeom>
              <a:noFill/>
              <a:ln w="9525">
                <a:solidFill>
                  <a:srgbClr val="2BEA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8641" name="Rectangle 104"/>
              <p:cNvSpPr>
                <a:spLocks noChangeArrowheads="1"/>
              </p:cNvSpPr>
              <p:nvPr/>
            </p:nvSpPr>
            <p:spPr bwMode="auto">
              <a:xfrm>
                <a:off x="5257800" y="4495800"/>
                <a:ext cx="609600" cy="609600"/>
              </a:xfrm>
              <a:prstGeom prst="rect">
                <a:avLst/>
              </a:prstGeom>
              <a:noFill/>
              <a:ln w="9525">
                <a:solidFill>
                  <a:srgbClr val="2BEA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8642" name="Rectangle 105"/>
              <p:cNvSpPr>
                <a:spLocks noChangeArrowheads="1"/>
              </p:cNvSpPr>
              <p:nvPr/>
            </p:nvSpPr>
            <p:spPr bwMode="auto">
              <a:xfrm>
                <a:off x="5867400" y="4495800"/>
                <a:ext cx="609600" cy="609600"/>
              </a:xfrm>
              <a:prstGeom prst="rect">
                <a:avLst/>
              </a:prstGeom>
              <a:solidFill>
                <a:srgbClr val="2BEAFF"/>
              </a:solidFill>
              <a:ln w="9525">
                <a:solidFill>
                  <a:srgbClr val="2BEA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553200" y="4572000"/>
                <a:ext cx="457200" cy="4572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68629" name="Rectangle 96"/>
            <p:cNvSpPr>
              <a:spLocks noChangeArrowheads="1"/>
            </p:cNvSpPr>
            <p:nvPr/>
          </p:nvSpPr>
          <p:spPr bwMode="auto">
            <a:xfrm>
              <a:off x="1828800" y="4038600"/>
              <a:ext cx="609600" cy="609600"/>
            </a:xfrm>
            <a:prstGeom prst="rect">
              <a:avLst/>
            </a:prstGeom>
            <a:noFill/>
            <a:ln w="9525">
              <a:solidFill>
                <a:srgbClr val="2BEA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8630" name="Rectangle 97"/>
            <p:cNvSpPr>
              <a:spLocks noChangeArrowheads="1"/>
            </p:cNvSpPr>
            <p:nvPr/>
          </p:nvSpPr>
          <p:spPr bwMode="auto">
            <a:xfrm>
              <a:off x="1219200" y="4038600"/>
              <a:ext cx="609600" cy="609600"/>
            </a:xfrm>
            <a:prstGeom prst="rect">
              <a:avLst/>
            </a:prstGeom>
            <a:noFill/>
            <a:ln w="9525">
              <a:solidFill>
                <a:srgbClr val="2BEA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8631" name="Rectangle 98"/>
            <p:cNvSpPr>
              <a:spLocks noChangeArrowheads="1"/>
            </p:cNvSpPr>
            <p:nvPr/>
          </p:nvSpPr>
          <p:spPr bwMode="auto">
            <a:xfrm>
              <a:off x="2438400" y="4038600"/>
              <a:ext cx="609600" cy="609600"/>
            </a:xfrm>
            <a:prstGeom prst="rect">
              <a:avLst/>
            </a:prstGeom>
            <a:noFill/>
            <a:ln w="9525">
              <a:solidFill>
                <a:srgbClr val="2BEA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3" name="AutoShape 111"/>
            <p:cNvSpPr>
              <a:spLocks noChangeArrowheads="1"/>
            </p:cNvSpPr>
            <p:nvPr/>
          </p:nvSpPr>
          <p:spPr bwMode="auto">
            <a:xfrm>
              <a:off x="2286000" y="4267200"/>
              <a:ext cx="457200" cy="15240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90500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/>
                <a:cs typeface="Arial"/>
              </a:endParaRPr>
            </a:p>
          </p:txBody>
        </p:sp>
        <p:cxnSp>
          <p:nvCxnSpPr>
            <p:cNvPr id="7" name="Straight Arrow Connector 6"/>
            <p:cNvCxnSpPr>
              <a:stCxn id="68612" idx="2"/>
              <a:endCxn id="68620" idx="0"/>
            </p:cNvCxnSpPr>
            <p:nvPr/>
          </p:nvCxnSpPr>
          <p:spPr>
            <a:xfrm>
              <a:off x="4267200" y="2971800"/>
              <a:ext cx="21336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133600" y="2971800"/>
              <a:ext cx="21336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8620" idx="2"/>
              <a:endCxn id="68642" idx="0"/>
            </p:cNvCxnSpPr>
            <p:nvPr/>
          </p:nvCxnSpPr>
          <p:spPr>
            <a:xfrm>
              <a:off x="6400800" y="4648200"/>
              <a:ext cx="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8629" idx="2"/>
            </p:cNvCxnSpPr>
            <p:nvPr/>
          </p:nvCxnSpPr>
          <p:spPr>
            <a:xfrm>
              <a:off x="2133600" y="4648200"/>
              <a:ext cx="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066800" y="6019800"/>
            <a:ext cx="6781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"/>
                <a:cs typeface="Arial"/>
              </a:rPr>
              <a:t>How do we fix this?</a:t>
            </a:r>
          </a:p>
        </p:txBody>
      </p:sp>
    </p:spTree>
    <p:extLst>
      <p:ext uri="{BB962C8B-B14F-4D97-AF65-F5344CB8AC3E}">
        <p14:creationId xmlns:p14="http://schemas.microsoft.com/office/powerpoint/2010/main" val="247362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TntM: Changes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Changing the board size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Adding terrain types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Adding more monsters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Adding a second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player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“Intelligent elements”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Purpose of Implementation Design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An implementation design is a road map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understandable, unambiguous, consistent, helpful,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An implementation design describes a path from application / interaction / architecture design to the product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correct, complete, concise, verifiable, effective,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An implementation design describes what the implementers should do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elegant,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partitionable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recomposable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, resilient,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An implementation design is a guide towards future change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evolvable,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106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3657600" y="990600"/>
            <a:ext cx="152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244158"/>
            <a:ext cx="3214687" cy="1339850"/>
          </a:xfrm>
        </p:spPr>
        <p:txBody>
          <a:bodyPr/>
          <a:lstStyle/>
          <a:p>
            <a:pPr eaLnBrk="1" hangingPunct="1"/>
            <a:r>
              <a:rPr lang="en-US" dirty="0" err="1"/>
              <a:t>TntM</a:t>
            </a:r>
            <a:r>
              <a:rPr lang="en-US" dirty="0"/>
              <a:t> 2</a:t>
            </a:r>
          </a:p>
        </p:txBody>
      </p:sp>
      <p:graphicFrame>
        <p:nvGraphicFramePr>
          <p:cNvPr id="72707" name="Object 4"/>
          <p:cNvGraphicFramePr>
            <a:graphicFrameLocks noChangeAspect="1"/>
          </p:cNvGraphicFramePr>
          <p:nvPr/>
        </p:nvGraphicFramePr>
        <p:xfrm>
          <a:off x="3794125" y="152400"/>
          <a:ext cx="4964113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1" name="Image" r:id="rId4" imgW="8800000" imgH="11619048" progId="Photoshop.Image.8">
                  <p:embed/>
                </p:oleObj>
              </mc:Choice>
              <mc:Fallback>
                <p:oleObj name="Image" r:id="rId4" imgW="8800000" imgH="11619048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152400"/>
                        <a:ext cx="4964113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6"/>
          <p:cNvGraphicFramePr>
            <a:graphicFrameLocks noChangeAspect="1"/>
          </p:cNvGraphicFramePr>
          <p:nvPr/>
        </p:nvGraphicFramePr>
        <p:xfrm>
          <a:off x="1295400" y="2819400"/>
          <a:ext cx="17907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2" name="Image" r:id="rId6" imgW="875882" imgH="1155148" progId="Photoshop.Image.8">
                  <p:embed/>
                </p:oleObj>
              </mc:Choice>
              <mc:Fallback>
                <p:oleObj name="Image" r:id="rId6" imgW="875882" imgH="1155148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17907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95250" y="1828800"/>
            <a:ext cx="685800" cy="487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/>
              <a:t>TntM</a:t>
            </a:r>
            <a:r>
              <a:rPr lang="en-US" sz="3200" dirty="0"/>
              <a:t> 2: Object Interfaces &amp; Inheritance</a:t>
            </a:r>
          </a:p>
        </p:txBody>
      </p:sp>
      <p:graphicFrame>
        <p:nvGraphicFramePr>
          <p:cNvPr id="74755" name="Object 4"/>
          <p:cNvGraphicFramePr>
            <a:graphicFrameLocks noChangeAspect="1"/>
          </p:cNvGraphicFramePr>
          <p:nvPr/>
        </p:nvGraphicFramePr>
        <p:xfrm>
          <a:off x="152400" y="2057400"/>
          <a:ext cx="879951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2" name="Image" r:id="rId4" imgW="8800000" imgH="4457143" progId="Photoshop.Image.8">
                  <p:embed/>
                </p:oleObj>
              </mc:Choice>
              <mc:Fallback>
                <p:oleObj name="Image" r:id="rId4" imgW="8800000" imgH="4457143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8799513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TntM: Changes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Changing the board size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Adding terrain types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Adding more monsters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Adding a second player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“Intelligent elements</a:t>
            </a:r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”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far is too far?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Changing board size?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Pushable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blocks?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Intelligent elements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Physics challenges?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3657600" y="990600"/>
            <a:ext cx="152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898" name="AutoShape 3"/>
          <p:cNvSpPr>
            <a:spLocks noGrp="1" noChangeArrowheads="1"/>
          </p:cNvSpPr>
          <p:nvPr>
            <p:ph type="title"/>
          </p:nvPr>
        </p:nvSpPr>
        <p:spPr>
          <a:xfrm>
            <a:off x="900113" y="244158"/>
            <a:ext cx="2833687" cy="1339850"/>
          </a:xfrm>
        </p:spPr>
        <p:txBody>
          <a:bodyPr/>
          <a:lstStyle/>
          <a:p>
            <a:pPr eaLnBrk="1" hangingPunct="1"/>
            <a:r>
              <a:rPr lang="en-US" dirty="0" err="1"/>
              <a:t>TntM</a:t>
            </a:r>
            <a:r>
              <a:rPr lang="en-US" dirty="0"/>
              <a:t> 2</a:t>
            </a:r>
          </a:p>
        </p:txBody>
      </p:sp>
      <p:graphicFrame>
        <p:nvGraphicFramePr>
          <p:cNvPr id="80899" name="Object 4"/>
          <p:cNvGraphicFramePr>
            <a:graphicFrameLocks noChangeAspect="1"/>
          </p:cNvGraphicFramePr>
          <p:nvPr/>
        </p:nvGraphicFramePr>
        <p:xfrm>
          <a:off x="3794125" y="152400"/>
          <a:ext cx="4964113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3" name="Image" r:id="rId4" imgW="8800000" imgH="11619048" progId="Photoshop.Image.8">
                  <p:embed/>
                </p:oleObj>
              </mc:Choice>
              <mc:Fallback>
                <p:oleObj name="Image" r:id="rId4" imgW="8800000" imgH="11619048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152400"/>
                        <a:ext cx="4964113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5"/>
          <p:cNvGraphicFramePr>
            <a:graphicFrameLocks noChangeAspect="1"/>
          </p:cNvGraphicFramePr>
          <p:nvPr/>
        </p:nvGraphicFramePr>
        <p:xfrm>
          <a:off x="1295400" y="2819400"/>
          <a:ext cx="17907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4" name="Image" r:id="rId6" imgW="875882" imgH="1155148" progId="Photoshop.Image.8">
                  <p:embed/>
                </p:oleObj>
              </mc:Choice>
              <mc:Fallback>
                <p:oleObj name="Image" r:id="rId6" imgW="875882" imgH="1155148" progId="Photoshop.Imag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17907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Aside: Three Degrees of Support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it a good solution?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Can they build that solution?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Can that solution be used to make other good solutions?</a:t>
            </a:r>
          </a:p>
          <a:p>
            <a:pPr eaLnBrk="1" hangingPunct="1">
              <a:buFont typeface="Wingdings" charset="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981075" y="557213"/>
            <a:ext cx="6562725" cy="53975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 smtClean="0"/>
              <a:t>Klax</a:t>
            </a:r>
            <a:r>
              <a:rPr lang="en-US" dirty="0" smtClean="0"/>
              <a:t> </a:t>
            </a:r>
            <a:r>
              <a:rPr lang="en-US" dirty="0"/>
              <a:t>Video Game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57588" y="1525588"/>
            <a:ext cx="5157787" cy="47259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300" dirty="0"/>
              <a:t> KLAX Chute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Tiles of random colors drop one cell at a time, starting at random times and locations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 dirty="0"/>
              <a:t> KLAX Palette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Palette manipulated to catch tiles coming down the Chute and to drop them into the Well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 dirty="0"/>
              <a:t> KLAX Well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Horizontal, vertical and diagonal sets of three or more consecutive tiles of the same color are removed, and any tiles above them collapse down to fill in the newly-created empty spaces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300" dirty="0"/>
              <a:t> KLAX Status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Points scored as sets are formed</a:t>
            </a:r>
          </a:p>
          <a:p>
            <a:pPr lvl="1">
              <a:lnSpc>
                <a:spcPct val="80000"/>
              </a:lnSpc>
            </a:pPr>
            <a:r>
              <a:rPr lang="en-US" sz="1700" dirty="0"/>
              <a:t>Lives lost as Well or Palette spills over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274763"/>
            <a:ext cx="2439987" cy="5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0053" name="AutoShape 5"/>
          <p:cNvSpPr>
            <a:spLocks noChangeArrowheads="1"/>
          </p:cNvSpPr>
          <p:nvPr/>
        </p:nvSpPr>
        <p:spPr bwMode="auto">
          <a:xfrm flipH="1">
            <a:off x="2963863" y="1636713"/>
            <a:ext cx="658812" cy="177800"/>
          </a:xfrm>
          <a:prstGeom prst="notchedRightArrow">
            <a:avLst>
              <a:gd name="adj1" fmla="val 50000"/>
              <a:gd name="adj2" fmla="val 92634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0054" name="AutoShape 6"/>
          <p:cNvSpPr>
            <a:spLocks noChangeArrowheads="1"/>
          </p:cNvSpPr>
          <p:nvPr/>
        </p:nvSpPr>
        <p:spPr bwMode="auto">
          <a:xfrm rot="19205285" flipH="1">
            <a:off x="2449513" y="3190875"/>
            <a:ext cx="1365250" cy="192088"/>
          </a:xfrm>
          <a:prstGeom prst="notchedRightArrow">
            <a:avLst>
              <a:gd name="adj1" fmla="val 50000"/>
              <a:gd name="adj2" fmla="val 177685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0055" name="AutoShape 7"/>
          <p:cNvSpPr>
            <a:spLocks noChangeArrowheads="1"/>
          </p:cNvSpPr>
          <p:nvPr/>
        </p:nvSpPr>
        <p:spPr bwMode="auto">
          <a:xfrm rot="18647890" flipH="1">
            <a:off x="2759076" y="4333875"/>
            <a:ext cx="1090612" cy="198437"/>
          </a:xfrm>
          <a:prstGeom prst="notchedRightArrow">
            <a:avLst>
              <a:gd name="adj1" fmla="val 50000"/>
              <a:gd name="adj2" fmla="val 137400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 rot="19276236" flipH="1">
            <a:off x="2846388" y="5895975"/>
            <a:ext cx="931862" cy="160338"/>
          </a:xfrm>
          <a:prstGeom prst="notchedRightArrow">
            <a:avLst>
              <a:gd name="adj1" fmla="val 50000"/>
              <a:gd name="adj2" fmla="val 145296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Good </a:t>
            </a:r>
            <a:r>
              <a:rPr lang="en-US" dirty="0" err="1" smtClean="0"/>
              <a:t>Klax</a:t>
            </a:r>
            <a:r>
              <a:rPr lang="en-US" dirty="0" smtClean="0"/>
              <a:t> Design?</a:t>
            </a:r>
            <a:endParaRPr lang="en-US" dirty="0"/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2895600" y="5257800"/>
            <a:ext cx="3886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82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Chiron 2 Architectural Style</a:t>
            </a:r>
          </a:p>
        </p:txBody>
      </p:sp>
      <p:pic>
        <p:nvPicPr>
          <p:cNvPr id="89090" name="Picture 5" descr="c2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5438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2895600" y="5257800"/>
            <a:ext cx="3886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7" name="Object 4"/>
          <p:cNvGraphicFramePr>
            <a:graphicFrameLocks noChangeAspect="1"/>
          </p:cNvGraphicFramePr>
          <p:nvPr/>
        </p:nvGraphicFramePr>
        <p:xfrm>
          <a:off x="2362200" y="304800"/>
          <a:ext cx="6553200" cy="632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6" name="Image" r:id="rId4" imgW="7047619" imgH="6806349" progId="Photoshop.Image.8">
                  <p:embed/>
                </p:oleObj>
              </mc:Choice>
              <mc:Fallback>
                <p:oleObj name="Image" r:id="rId4" imgW="7047619" imgH="6806349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"/>
                        <a:ext cx="6553200" cy="632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5257800"/>
            <a:ext cx="7924800" cy="1066800"/>
          </a:xfrm>
        </p:spPr>
        <p:txBody>
          <a:bodyPr/>
          <a:lstStyle/>
          <a:p>
            <a:pPr eaLnBrk="1" hangingPunct="1"/>
            <a:r>
              <a:rPr lang="en-US" sz="4400" dirty="0"/>
              <a:t>C2 </a:t>
            </a:r>
            <a:r>
              <a:rPr lang="en-US" sz="4400" dirty="0" err="1"/>
              <a:t>Klax</a:t>
            </a:r>
            <a:endParaRPr lang="en-US" sz="4400" dirty="0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2209800" y="990600"/>
            <a:ext cx="228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Emphasis: Changeability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An implementation design is a road map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ea typeface="+mn-ea"/>
              </a:rPr>
              <a:t>understandable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, </a:t>
            </a:r>
            <a:r>
              <a:rPr lang="en-US" dirty="0">
                <a:solidFill>
                  <a:srgbClr val="008000"/>
                </a:solidFill>
                <a:ea typeface="+mn-ea"/>
              </a:rPr>
              <a:t>unambiguous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, </a:t>
            </a:r>
            <a:r>
              <a:rPr lang="en-US" dirty="0">
                <a:solidFill>
                  <a:srgbClr val="008000"/>
                </a:solidFill>
                <a:ea typeface="+mn-ea"/>
              </a:rPr>
              <a:t>consistent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, </a:t>
            </a:r>
            <a:r>
              <a:rPr lang="en-US" dirty="0">
                <a:solidFill>
                  <a:srgbClr val="008000"/>
                </a:solidFill>
                <a:ea typeface="+mn-ea"/>
              </a:rPr>
              <a:t>helpful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, …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An implementation design describes a path from application / interaction / architecture design to the product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correct, complete, concise, </a:t>
            </a:r>
            <a:r>
              <a:rPr lang="en-US" dirty="0">
                <a:solidFill>
                  <a:srgbClr val="008000"/>
                </a:solidFill>
                <a:ea typeface="+mn-ea"/>
              </a:rPr>
              <a:t>verifiable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, effective, …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An implementation design describes what the implementers should do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elegant,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partitionable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recomposable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, </a:t>
            </a:r>
            <a:r>
              <a:rPr lang="en-US" dirty="0">
                <a:solidFill>
                  <a:srgbClr val="008000"/>
                </a:solidFill>
                <a:ea typeface="+mn-ea"/>
              </a:rPr>
              <a:t>resilient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, …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An implementation design is a guide towards future change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ea typeface="+mn-ea"/>
              </a:rPr>
              <a:t>evolvable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, …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199C9C-A7EA-0143-B4CE-6E3805524D4C}" type="slidenum">
              <a:rPr lang="en-US" sz="800">
                <a:latin typeface="Arial"/>
                <a:cs typeface="Arial"/>
              </a:rPr>
              <a:pPr eaLnBrk="1" hangingPunct="1"/>
              <a:t>4</a:t>
            </a:fld>
            <a:endParaRPr lang="en-US"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Object 2"/>
          <p:cNvGraphicFramePr>
            <a:graphicFrameLocks noChangeAspect="1"/>
          </p:cNvGraphicFramePr>
          <p:nvPr/>
        </p:nvGraphicFramePr>
        <p:xfrm>
          <a:off x="2362200" y="304800"/>
          <a:ext cx="6553200" cy="632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4" name="Image" r:id="rId3" imgW="7047619" imgH="6806349" progId="Photoshop.Image.8">
                  <p:embed/>
                </p:oleObj>
              </mc:Choice>
              <mc:Fallback>
                <p:oleObj name="Image" r:id="rId3" imgW="7047619" imgH="6806349" progId="Photoshop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"/>
                        <a:ext cx="6553200" cy="632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6" name="AutoShape 3"/>
          <p:cNvSpPr>
            <a:spLocks noGrp="1" noChangeArrowheads="1"/>
          </p:cNvSpPr>
          <p:nvPr>
            <p:ph type="title"/>
          </p:nvPr>
        </p:nvSpPr>
        <p:spPr>
          <a:xfrm>
            <a:off x="1066800" y="4267200"/>
            <a:ext cx="3200400" cy="1905000"/>
          </a:xfrm>
        </p:spPr>
        <p:txBody>
          <a:bodyPr/>
          <a:lstStyle/>
          <a:p>
            <a:pPr eaLnBrk="1" hangingPunct="1"/>
            <a:r>
              <a:rPr lang="en-US" sz="4400" dirty="0"/>
              <a:t>Spelling</a:t>
            </a:r>
            <a:br>
              <a:rPr lang="en-US" sz="4400" dirty="0"/>
            </a:br>
            <a:r>
              <a:rPr lang="en-US" sz="4400" dirty="0"/>
              <a:t> </a:t>
            </a:r>
            <a:r>
              <a:rPr lang="en-US" sz="4400" dirty="0" err="1"/>
              <a:t>Klax</a:t>
            </a:r>
            <a:r>
              <a:rPr lang="en-US" sz="4400" dirty="0"/>
              <a:t>?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2209800" y="990600"/>
            <a:ext cx="228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09" name="Object 6"/>
          <p:cNvGraphicFramePr>
            <a:graphicFrameLocks noChangeAspect="1"/>
          </p:cNvGraphicFramePr>
          <p:nvPr/>
        </p:nvGraphicFramePr>
        <p:xfrm>
          <a:off x="2362200" y="300038"/>
          <a:ext cx="6553200" cy="632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8" name="Image" r:id="rId4" imgW="7047619" imgH="6806349" progId="Photoshop.Image.8">
                  <p:embed/>
                </p:oleObj>
              </mc:Choice>
              <mc:Fallback>
                <p:oleObj name="Image" r:id="rId4" imgW="7047619" imgH="6806349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0038"/>
                        <a:ext cx="6553200" cy="632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0" name="AutoShape 3"/>
          <p:cNvSpPr>
            <a:spLocks noGrp="1" noChangeArrowheads="1"/>
          </p:cNvSpPr>
          <p:nvPr>
            <p:ph type="title"/>
          </p:nvPr>
        </p:nvSpPr>
        <p:spPr>
          <a:xfrm>
            <a:off x="1066800" y="4572000"/>
            <a:ext cx="3581400" cy="1600200"/>
          </a:xfrm>
        </p:spPr>
        <p:txBody>
          <a:bodyPr/>
          <a:lstStyle/>
          <a:p>
            <a:pPr eaLnBrk="1" hangingPunct="1"/>
            <a:r>
              <a:rPr lang="en-US" sz="4400" dirty="0"/>
              <a:t>Spelling</a:t>
            </a:r>
            <a:br>
              <a:rPr lang="en-US" sz="4400" dirty="0"/>
            </a:br>
            <a:r>
              <a:rPr lang="en-US" sz="4400" dirty="0"/>
              <a:t> </a:t>
            </a:r>
            <a:r>
              <a:rPr lang="en-US" sz="4400" dirty="0" err="1"/>
              <a:t>Klax</a:t>
            </a:r>
            <a:r>
              <a:rPr lang="en-US" sz="4400" dirty="0"/>
              <a:t>?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2209800" y="990600"/>
            <a:ext cx="228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#3: Scrabble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Function Overload</a:t>
            </a:r>
          </a:p>
        </p:txBody>
      </p:sp>
      <p:pic>
        <p:nvPicPr>
          <p:cNvPr id="97282" name="Picture 3" descr="scan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62940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6" name="AutoShape 4"/>
          <p:cNvSpPr>
            <a:spLocks noChangeArrowheads="1"/>
          </p:cNvSpPr>
          <p:nvPr/>
        </p:nvSpPr>
        <p:spPr bwMode="auto">
          <a:xfrm>
            <a:off x="4495800" y="5486400"/>
            <a:ext cx="5181600" cy="10668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tx2"/>
                </a:solidFill>
                <a:cs typeface="+mn-cs"/>
              </a:rPr>
              <a:t>Changes to rack?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Class Overload</a:t>
            </a:r>
          </a:p>
        </p:txBody>
      </p:sp>
      <p:pic>
        <p:nvPicPr>
          <p:cNvPr id="99330" name="Picture 3" descr="scan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98613"/>
            <a:ext cx="45974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(besides missing details)</a:t>
            </a:r>
          </a:p>
        </p:txBody>
      </p:sp>
      <p:pic>
        <p:nvPicPr>
          <p:cNvPr id="101378" name="Picture 3" descr="scan0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198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228600"/>
            <a:ext cx="7345362" cy="1339850"/>
          </a:xfrm>
        </p:spPr>
        <p:txBody>
          <a:bodyPr/>
          <a:lstStyle/>
          <a:p>
            <a:pPr eaLnBrk="1" hangingPunct="1"/>
            <a:r>
              <a:rPr lang="en-US" dirty="0"/>
              <a:t>Is this a good design?</a:t>
            </a:r>
          </a:p>
        </p:txBody>
      </p:sp>
      <p:pic>
        <p:nvPicPr>
          <p:cNvPr id="103426" name="Picture 3" descr="scan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8613"/>
            <a:ext cx="43942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Overengineered</a:t>
            </a:r>
            <a:r>
              <a:rPr lang="en-US" dirty="0"/>
              <a:t>?</a:t>
            </a:r>
          </a:p>
        </p:txBody>
      </p:sp>
      <p:pic>
        <p:nvPicPr>
          <p:cNvPr id="105474" name="Picture 3" descr="scan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8613"/>
            <a:ext cx="43942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6" name="AutoShape 4"/>
          <p:cNvSpPr>
            <a:spLocks noChangeArrowheads="1"/>
          </p:cNvSpPr>
          <p:nvPr/>
        </p:nvSpPr>
        <p:spPr bwMode="auto">
          <a:xfrm>
            <a:off x="5867400" y="2667000"/>
            <a:ext cx="3124200" cy="3810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2"/>
                </a:solidFill>
                <a:cs typeface="+mn-cs"/>
              </a:rPr>
              <a:t>What change are you designing for?</a:t>
            </a:r>
            <a:br>
              <a:rPr lang="en-US" sz="2800" b="1" dirty="0">
                <a:solidFill>
                  <a:schemeClr val="tx2"/>
                </a:solidFill>
                <a:cs typeface="+mn-cs"/>
              </a:rPr>
            </a:br>
            <a:endParaRPr lang="en-US" sz="2000" b="1" dirty="0">
              <a:solidFill>
                <a:schemeClr val="tx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cs typeface="+mn-cs"/>
              </a:rPr>
              <a:t>More types of board objects?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solidFill>
                <a:schemeClr val="tx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tx2"/>
                </a:solidFill>
                <a:cs typeface="+mn-cs"/>
              </a:rPr>
              <a:t>Up to 100/60 different types of tiles/bonuses?</a:t>
            </a:r>
            <a:br>
              <a:rPr lang="en-US" sz="2000" b="1" dirty="0">
                <a:solidFill>
                  <a:schemeClr val="tx2"/>
                </a:solidFill>
                <a:cs typeface="+mn-cs"/>
              </a:rPr>
            </a:br>
            <a:r>
              <a:rPr lang="en-US" sz="2000" b="1" dirty="0">
                <a:solidFill>
                  <a:schemeClr val="tx2"/>
                </a:solidFill>
                <a:cs typeface="+mn-cs"/>
              </a:rPr>
              <a:t/>
            </a:r>
            <a:br>
              <a:rPr lang="en-US" sz="2000" b="1" dirty="0">
                <a:solidFill>
                  <a:schemeClr val="tx2"/>
                </a:solidFill>
                <a:cs typeface="+mn-cs"/>
              </a:rPr>
            </a:br>
            <a:r>
              <a:rPr lang="en-US" sz="2000" b="1" dirty="0">
                <a:solidFill>
                  <a:schemeClr val="tx2"/>
                </a:solidFill>
                <a:cs typeface="+mn-cs"/>
              </a:rPr>
              <a:t/>
            </a:r>
            <a:br>
              <a:rPr lang="en-US" sz="2000" b="1" dirty="0">
                <a:solidFill>
                  <a:schemeClr val="tx2"/>
                </a:solidFill>
                <a:cs typeface="+mn-cs"/>
              </a:rPr>
            </a:br>
            <a:r>
              <a:rPr lang="en-US" sz="2000" b="1" dirty="0">
                <a:solidFill>
                  <a:schemeClr val="tx2"/>
                </a:solidFill>
                <a:cs typeface="+mn-cs"/>
              </a:rPr>
              <a:t/>
            </a:r>
            <a:br>
              <a:rPr lang="en-US" sz="2000" b="1" dirty="0">
                <a:solidFill>
                  <a:schemeClr val="tx2"/>
                </a:solidFill>
                <a:cs typeface="+mn-cs"/>
              </a:rPr>
            </a:br>
            <a:endParaRPr lang="en-US" sz="2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Overengineered</a:t>
            </a:r>
            <a:r>
              <a:rPr lang="en-US" dirty="0"/>
              <a:t>?</a:t>
            </a:r>
          </a:p>
        </p:txBody>
      </p:sp>
      <p:pic>
        <p:nvPicPr>
          <p:cNvPr id="107522" name="Picture 3" descr="scan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8613"/>
            <a:ext cx="43942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4" name="AutoShape 4"/>
          <p:cNvSpPr>
            <a:spLocks noChangeArrowheads="1"/>
          </p:cNvSpPr>
          <p:nvPr/>
        </p:nvSpPr>
        <p:spPr bwMode="auto">
          <a:xfrm>
            <a:off x="5867400" y="2590800"/>
            <a:ext cx="3124200" cy="3810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chemeClr val="tx2"/>
                </a:solidFill>
                <a:cs typeface="+mn-cs"/>
              </a:rPr>
              <a:t>Meanwhile:</a:t>
            </a:r>
            <a:br>
              <a:rPr lang="en-US" sz="2800" b="1">
                <a:solidFill>
                  <a:schemeClr val="tx2"/>
                </a:solidFill>
                <a:cs typeface="+mn-cs"/>
              </a:rPr>
            </a:br>
            <a:r>
              <a:rPr lang="en-US" sz="2800" b="1">
                <a:solidFill>
                  <a:schemeClr val="tx2"/>
                </a:solidFill>
                <a:cs typeface="+mn-cs"/>
              </a:rPr>
              <a:t/>
            </a:r>
            <a:br>
              <a:rPr lang="en-US" sz="2800" b="1">
                <a:solidFill>
                  <a:schemeClr val="tx2"/>
                </a:solidFill>
                <a:cs typeface="+mn-cs"/>
              </a:rPr>
            </a:br>
            <a:r>
              <a:rPr lang="en-US" sz="2000" b="1">
                <a:solidFill>
                  <a:schemeClr val="tx2"/>
                </a:solidFill>
                <a:cs typeface="+mn-cs"/>
              </a:rPr>
              <a:t>Board doesn</a:t>
            </a:r>
            <a:r>
              <a:rPr lang="ja-JP" altLang="en-US" sz="2000" b="1">
                <a:solidFill>
                  <a:schemeClr val="tx2"/>
                </a:solidFill>
                <a:latin typeface="Arial"/>
                <a:cs typeface="+mn-cs"/>
              </a:rPr>
              <a:t>’</a:t>
            </a:r>
            <a:r>
              <a:rPr lang="en-US" sz="2000" b="1">
                <a:solidFill>
                  <a:schemeClr val="tx2"/>
                </a:solidFill>
                <a:cs typeface="+mn-cs"/>
              </a:rPr>
              <a:t>t actually work</a:t>
            </a:r>
            <a:br>
              <a:rPr lang="en-US" sz="2000" b="1">
                <a:solidFill>
                  <a:schemeClr val="tx2"/>
                </a:solidFill>
                <a:cs typeface="+mn-cs"/>
              </a:rPr>
            </a:br>
            <a:r>
              <a:rPr lang="en-US" sz="2000" b="1">
                <a:solidFill>
                  <a:schemeClr val="tx2"/>
                </a:solidFill>
                <a:cs typeface="+mn-cs"/>
              </a:rPr>
              <a:t/>
            </a:r>
            <a:br>
              <a:rPr lang="en-US" sz="2000" b="1">
                <a:solidFill>
                  <a:schemeClr val="tx2"/>
                </a:solidFill>
                <a:cs typeface="+mn-cs"/>
              </a:rPr>
            </a:br>
            <a:r>
              <a:rPr lang="en-US" sz="2000" b="1">
                <a:solidFill>
                  <a:schemeClr val="tx2"/>
                </a:solidFill>
                <a:cs typeface="+mn-cs"/>
              </a:rPr>
              <a:t>Populating the tiles is likely a hassle</a:t>
            </a:r>
            <a:br>
              <a:rPr lang="en-US" sz="2000" b="1">
                <a:solidFill>
                  <a:schemeClr val="tx2"/>
                </a:solidFill>
                <a:cs typeface="+mn-cs"/>
              </a:rPr>
            </a:br>
            <a:r>
              <a:rPr lang="en-US" sz="2000" b="1">
                <a:solidFill>
                  <a:schemeClr val="tx2"/>
                </a:solidFill>
                <a:cs typeface="+mn-cs"/>
              </a:rPr>
              <a:t/>
            </a:r>
            <a:br>
              <a:rPr lang="en-US" sz="2000" b="1">
                <a:solidFill>
                  <a:schemeClr val="tx2"/>
                </a:solidFill>
                <a:cs typeface="+mn-cs"/>
              </a:rPr>
            </a:br>
            <a:r>
              <a:rPr lang="en-US" sz="2000" b="1">
                <a:solidFill>
                  <a:schemeClr val="tx2"/>
                </a:solidFill>
                <a:cs typeface="+mn-cs"/>
              </a:rPr>
              <a:t>Tilepool vs. Player.currentTiles</a:t>
            </a:r>
            <a:br>
              <a:rPr lang="en-US" sz="2000" b="1">
                <a:solidFill>
                  <a:schemeClr val="tx2"/>
                </a:solidFill>
                <a:cs typeface="+mn-cs"/>
              </a:rPr>
            </a:br>
            <a:r>
              <a:rPr lang="en-US" sz="2000" b="1">
                <a:solidFill>
                  <a:schemeClr val="tx2"/>
                </a:solidFill>
                <a:cs typeface="+mn-cs"/>
              </a:rPr>
              <a:t/>
            </a:r>
            <a:br>
              <a:rPr lang="en-US" sz="2000" b="1">
                <a:solidFill>
                  <a:schemeClr val="tx2"/>
                </a:solidFill>
                <a:cs typeface="+mn-cs"/>
              </a:rPr>
            </a:br>
            <a:r>
              <a:rPr lang="en-US" sz="2800" b="1">
                <a:solidFill>
                  <a:schemeClr val="tx2"/>
                </a:solidFill>
                <a:cs typeface="+mn-cs"/>
              </a:rPr>
              <a:t>Inelegance lead to problems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228600"/>
            <a:ext cx="7345362" cy="1339850"/>
          </a:xfrm>
        </p:spPr>
        <p:txBody>
          <a:bodyPr/>
          <a:lstStyle/>
          <a:p>
            <a:pPr eaLnBrk="1" hangingPunct="1"/>
            <a:r>
              <a:rPr lang="en-US" dirty="0"/>
              <a:t>A Nice Approach?</a:t>
            </a:r>
          </a:p>
        </p:txBody>
      </p:sp>
      <p:pic>
        <p:nvPicPr>
          <p:cNvPr id="109570" name="Picture 3" descr="scan0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77975"/>
            <a:ext cx="646271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Changeability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Subtle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Requires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foresight and careful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balancing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olidFill>
                  <a:srgbClr val="008000"/>
                </a:solidFill>
                <a:ea typeface="+mn-ea"/>
              </a:rPr>
              <a:t>Understandable, unambiguous, consistent, helpful, verifiable, </a:t>
            </a:r>
            <a:r>
              <a:rPr lang="en-US" sz="2400" dirty="0" smtClean="0">
                <a:solidFill>
                  <a:srgbClr val="008000"/>
                </a:solidFill>
                <a:ea typeface="+mn-ea"/>
              </a:rPr>
              <a:t>resilient</a:t>
            </a:r>
            <a:r>
              <a:rPr lang="en-US" sz="2400" dirty="0" smtClean="0">
                <a:solidFill>
                  <a:srgbClr val="008000"/>
                </a:solidFill>
                <a:ea typeface="+mn-ea"/>
              </a:rPr>
              <a:t>, evolvable…</a:t>
            </a:r>
            <a:endParaRPr lang="en-US" sz="2400" dirty="0">
              <a:solidFill>
                <a:srgbClr val="0080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Nice Approach?</a:t>
            </a:r>
          </a:p>
        </p:txBody>
      </p:sp>
      <p:pic>
        <p:nvPicPr>
          <p:cNvPr id="111618" name="Picture 3" descr="scan0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4963"/>
            <a:ext cx="68580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580" name="Freeform 4"/>
          <p:cNvSpPr>
            <a:spLocks/>
          </p:cNvSpPr>
          <p:nvPr/>
        </p:nvSpPr>
        <p:spPr bwMode="auto">
          <a:xfrm>
            <a:off x="2514600" y="4572000"/>
            <a:ext cx="5257800" cy="2209800"/>
          </a:xfrm>
          <a:custGeom>
            <a:avLst/>
            <a:gdLst>
              <a:gd name="T0" fmla="*/ 3312 w 3312"/>
              <a:gd name="T1" fmla="*/ 1392 h 1392"/>
              <a:gd name="T2" fmla="*/ 3312 w 3312"/>
              <a:gd name="T3" fmla="*/ 624 h 1392"/>
              <a:gd name="T4" fmla="*/ 2112 w 3312"/>
              <a:gd name="T5" fmla="*/ 624 h 1392"/>
              <a:gd name="T6" fmla="*/ 2112 w 3312"/>
              <a:gd name="T7" fmla="*/ 0 h 1392"/>
              <a:gd name="T8" fmla="*/ 1008 w 3312"/>
              <a:gd name="T9" fmla="*/ 0 h 1392"/>
              <a:gd name="T10" fmla="*/ 1008 w 3312"/>
              <a:gd name="T11" fmla="*/ 576 h 1392"/>
              <a:gd name="T12" fmla="*/ 0 w 3312"/>
              <a:gd name="T13" fmla="*/ 576 h 1392"/>
              <a:gd name="T14" fmla="*/ 0 w 3312"/>
              <a:gd name="T15" fmla="*/ 1392 h 1392"/>
              <a:gd name="T16" fmla="*/ 3312 w 3312"/>
              <a:gd name="T17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12" h="1392">
                <a:moveTo>
                  <a:pt x="3312" y="1392"/>
                </a:moveTo>
                <a:lnTo>
                  <a:pt x="3312" y="624"/>
                </a:lnTo>
                <a:lnTo>
                  <a:pt x="2112" y="624"/>
                </a:lnTo>
                <a:lnTo>
                  <a:pt x="2112" y="0"/>
                </a:lnTo>
                <a:lnTo>
                  <a:pt x="1008" y="0"/>
                </a:lnTo>
                <a:lnTo>
                  <a:pt x="1008" y="576"/>
                </a:lnTo>
                <a:lnTo>
                  <a:pt x="0" y="576"/>
                </a:lnTo>
                <a:lnTo>
                  <a:pt x="0" y="1392"/>
                </a:lnTo>
                <a:lnTo>
                  <a:pt x="3312" y="139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Scrabble Changeability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772400" cy="4572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Can a design accommodate</a:t>
            </a:r>
            <a:r>
              <a:rPr lang="en-US" dirty="0" smtClean="0"/>
              <a:t>: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Changes </a:t>
            </a:r>
            <a:r>
              <a:rPr lang="en-US" dirty="0"/>
              <a:t>to letter values?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Changes to bonus squares?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AI opponents?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Different dictionaries?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Different languages?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Changeability Summary</a:t>
            </a:r>
            <a:endParaRPr lang="en-US" dirty="0"/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>
          <a:xfrm>
            <a:off x="498475" y="1676400"/>
            <a:ext cx="7556500" cy="41449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/>
              <a:t>Designing for change is a matter of:</a:t>
            </a:r>
          </a:p>
          <a:p>
            <a:pPr lvl="1" eaLnBrk="1" hangingPunct="1"/>
            <a:r>
              <a:rPr lang="en-US"/>
              <a:t>Controlling dependency</a:t>
            </a:r>
          </a:p>
          <a:p>
            <a:pPr lvl="1" eaLnBrk="1" hangingPunct="1"/>
            <a:r>
              <a:rPr lang="en-US"/>
              <a:t>Proper encapsulation</a:t>
            </a:r>
          </a:p>
          <a:p>
            <a:pPr lvl="1" eaLnBrk="1" hangingPunct="1"/>
            <a:r>
              <a:rPr lang="en-US"/>
              <a:t>Generalizing where you can</a:t>
            </a:r>
          </a:p>
          <a:p>
            <a:pPr eaLnBrk="1" hangingPunct="1"/>
            <a:r>
              <a:rPr lang="en-US"/>
              <a:t>Which changes?</a:t>
            </a:r>
          </a:p>
          <a:p>
            <a:pPr lvl="1" eaLnBrk="1" hangingPunct="1"/>
            <a:r>
              <a:rPr lang="en-US"/>
              <a:t>What are the biggest change risks?</a:t>
            </a:r>
          </a:p>
          <a:p>
            <a:pPr lvl="1" eaLnBrk="1" hangingPunct="1"/>
            <a:r>
              <a:rPr lang="en-US"/>
              <a:t>What kind of program is this, essentially?</a:t>
            </a:r>
          </a:p>
          <a:p>
            <a:pPr lvl="1" eaLnBrk="1" hangingPunct="1"/>
            <a:r>
              <a:rPr lang="en-US"/>
              <a:t>Where is “</a:t>
            </a:r>
            <a:r>
              <a:rPr lang="en-US" altLang="ja-JP"/>
              <a:t>the line</a:t>
            </a:r>
            <a:r>
              <a:rPr lang="en-US"/>
              <a:t>”</a:t>
            </a:r>
            <a:r>
              <a:rPr lang="en-US" altLang="ja-JP"/>
              <a:t>?</a:t>
            </a:r>
          </a:p>
          <a:p>
            <a:pPr eaLnBrk="1" hangingPunct="1"/>
            <a:r>
              <a:rPr lang="en-US"/>
              <a:t>What do we know we will have?</a:t>
            </a:r>
          </a:p>
          <a:p>
            <a:pPr lvl="1" eaLnBrk="1" hangingPunct="1"/>
            <a:r>
              <a:rPr lang="en-US"/>
              <a:t>Put this in an interface</a:t>
            </a:r>
          </a:p>
          <a:p>
            <a:pPr eaLnBrk="1" hangingPunct="1"/>
            <a:r>
              <a:rPr lang="en-US"/>
              <a:t>What variations on that might we see?</a:t>
            </a:r>
          </a:p>
          <a:p>
            <a:pPr lvl="1" eaLnBrk="1" hangingPunct="1"/>
            <a:r>
              <a:rPr lang="en-US"/>
              <a:t>Hide this behind the interface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Practically: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What is the core we know will be true?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What variations on that will we see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If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there’s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something that needs to change: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Can it be changed in one place?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Does anything else need to be changed when it changes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Can each class ignore its context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Discipline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vs.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Interfaces allow “multiple inheritance” in Java</a:t>
            </a:r>
          </a:p>
          <a:p>
            <a:r>
              <a:rPr lang="en-US" dirty="0" smtClean="0"/>
              <a:t>Implementing an interface represents the “behaves-like-a” relationship</a:t>
            </a:r>
          </a:p>
          <a:p>
            <a:pPr lvl="1"/>
            <a:r>
              <a:rPr lang="en-US" dirty="0" smtClean="0"/>
              <a:t>Can be used to group unrelated classes</a:t>
            </a:r>
          </a:p>
          <a:p>
            <a:r>
              <a:rPr lang="en-US" dirty="0" smtClean="0"/>
              <a:t>Inheriting from a superclass represents the “is-a” relationship</a:t>
            </a:r>
          </a:p>
          <a:p>
            <a:pPr lvl="1"/>
            <a:r>
              <a:rPr lang="en-US" dirty="0" smtClean="0"/>
              <a:t>Used to reuse data/functionality among related classes</a:t>
            </a:r>
          </a:p>
          <a:p>
            <a:r>
              <a:rPr lang="en-US" dirty="0" smtClean="0"/>
              <a:t>No easy answer!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1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 + Inheritance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Courier New"/>
                <a:cs typeface="Courier New"/>
              </a:rPr>
              <a:t>public class </a:t>
            </a:r>
            <a:r>
              <a:rPr lang="en-US" sz="2000" dirty="0" err="1" smtClean="0">
                <a:latin typeface="Courier New"/>
                <a:cs typeface="Courier New"/>
              </a:rPr>
              <a:t>HouseFly</a:t>
            </a:r>
            <a:r>
              <a:rPr lang="en-US" sz="2000" dirty="0" smtClean="0">
                <a:latin typeface="Courier New"/>
                <a:cs typeface="Courier New"/>
              </a:rPr>
              <a:t> extends Insect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 smtClean="0">
                <a:latin typeface="Courier New"/>
                <a:cs typeface="Courier New"/>
              </a:rPr>
              <a:t>void </a:t>
            </a:r>
            <a:r>
              <a:rPr lang="en-US" sz="2000" dirty="0" err="1">
                <a:latin typeface="Courier New"/>
                <a:cs typeface="Courier New"/>
              </a:rPr>
              <a:t>f</a:t>
            </a:r>
            <a:r>
              <a:rPr lang="en-US" sz="2000" dirty="0" err="1" smtClean="0">
                <a:latin typeface="Courier New"/>
                <a:cs typeface="Courier New"/>
              </a:rPr>
              <a:t>lyAroundYourHead</a:t>
            </a:r>
            <a:r>
              <a:rPr lang="en-US" sz="2000" dirty="0" smtClean="0">
                <a:latin typeface="Courier New"/>
                <a:cs typeface="Courier New"/>
              </a:rPr>
              <a:t>(){…}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 smtClean="0">
                <a:latin typeface="Courier New"/>
                <a:cs typeface="Courier New"/>
              </a:rPr>
              <a:t>void </a:t>
            </a:r>
            <a:r>
              <a:rPr lang="en-US" sz="2000" dirty="0" err="1">
                <a:latin typeface="Courier New"/>
                <a:cs typeface="Courier New"/>
              </a:rPr>
              <a:t>l</a:t>
            </a:r>
            <a:r>
              <a:rPr lang="en-US" sz="2000" dirty="0" err="1" smtClean="0">
                <a:latin typeface="Courier New"/>
                <a:cs typeface="Courier New"/>
              </a:rPr>
              <a:t>andOnThings</a:t>
            </a:r>
            <a:r>
              <a:rPr lang="en-US" sz="2000" dirty="0" smtClean="0">
                <a:latin typeface="Courier New"/>
                <a:cs typeface="Courier New"/>
              </a:rPr>
              <a:t>() {…}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Courier New"/>
                <a:cs typeface="Courier New"/>
              </a:rPr>
              <a:t>public class Telemarketer extends Person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 smtClean="0">
                <a:latin typeface="Courier New"/>
                <a:cs typeface="Courier New"/>
              </a:rPr>
              <a:t>void </a:t>
            </a:r>
            <a:r>
              <a:rPr lang="en-US" sz="2000" dirty="0" err="1">
                <a:latin typeface="Courier New"/>
                <a:cs typeface="Courier New"/>
              </a:rPr>
              <a:t>c</a:t>
            </a:r>
            <a:r>
              <a:rPr lang="en-US" sz="2000" dirty="0" err="1" smtClean="0">
                <a:latin typeface="Courier New"/>
                <a:cs typeface="Courier New"/>
              </a:rPr>
              <a:t>allDuringDinner</a:t>
            </a:r>
            <a:r>
              <a:rPr lang="en-US" sz="2000" dirty="0" smtClean="0">
                <a:latin typeface="Courier New"/>
                <a:cs typeface="Courier New"/>
              </a:rPr>
              <a:t>() {…}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 smtClean="0">
                <a:latin typeface="Courier New"/>
                <a:cs typeface="Courier New"/>
              </a:rPr>
              <a:t>void </a:t>
            </a:r>
            <a:r>
              <a:rPr lang="en-US" sz="2000" dirty="0" err="1">
                <a:latin typeface="Courier New"/>
                <a:cs typeface="Courier New"/>
              </a:rPr>
              <a:t>c</a:t>
            </a:r>
            <a:r>
              <a:rPr lang="en-US" sz="2000" dirty="0" err="1" smtClean="0">
                <a:latin typeface="Courier New"/>
                <a:cs typeface="Courier New"/>
              </a:rPr>
              <a:t>ontinueTalkingWhenYouSayNo</a:t>
            </a:r>
            <a:r>
              <a:rPr lang="en-US" sz="2000" dirty="0" smtClean="0">
                <a:latin typeface="Courier New"/>
                <a:cs typeface="Courier New"/>
              </a:rPr>
              <a:t>() {…}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6041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 + Inheritance Example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Courier New"/>
                <a:cs typeface="Courier New"/>
              </a:rPr>
              <a:t>public interface Pest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 smtClean="0">
                <a:latin typeface="Courier New"/>
                <a:cs typeface="Courier New"/>
              </a:rPr>
              <a:t>void </a:t>
            </a:r>
            <a:r>
              <a:rPr lang="en-US" sz="2000" dirty="0" err="1" smtClean="0">
                <a:latin typeface="Courier New"/>
                <a:cs typeface="Courier New"/>
              </a:rPr>
              <a:t>beAnnoying</a:t>
            </a:r>
            <a:r>
              <a:rPr lang="en-US" sz="2000" dirty="0" smtClean="0">
                <a:latin typeface="Courier New"/>
                <a:cs typeface="Courier New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7913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 + Inheritance Example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public class </a:t>
            </a:r>
            <a:r>
              <a:rPr lang="en-US" sz="1800" dirty="0" err="1" smtClean="0">
                <a:latin typeface="Courier New"/>
                <a:cs typeface="Courier New"/>
              </a:rPr>
              <a:t>HouseFly</a:t>
            </a:r>
            <a:r>
              <a:rPr lang="en-US" sz="1800" dirty="0" smtClean="0">
                <a:latin typeface="Courier New"/>
                <a:cs typeface="Courier New"/>
              </a:rPr>
              <a:t> extends Insect implements Pest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void </a:t>
            </a:r>
            <a:r>
              <a:rPr lang="en-US" sz="1800" dirty="0" err="1" smtClean="0">
                <a:latin typeface="Courier New"/>
                <a:cs typeface="Courier New"/>
              </a:rPr>
              <a:t>flyAroundYourHead</a:t>
            </a:r>
            <a:r>
              <a:rPr lang="en-US" sz="1800" dirty="0" smtClean="0">
                <a:latin typeface="Courier New"/>
                <a:cs typeface="Courier New"/>
              </a:rPr>
              <a:t>() {…}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void </a:t>
            </a:r>
            <a:r>
              <a:rPr lang="en-US" sz="1800" dirty="0" err="1" smtClean="0">
                <a:latin typeface="Courier New"/>
                <a:cs typeface="Courier New"/>
              </a:rPr>
              <a:t>landOnThings</a:t>
            </a:r>
            <a:r>
              <a:rPr lang="en-US" sz="1800" dirty="0" smtClean="0">
                <a:latin typeface="Courier New"/>
                <a:cs typeface="Courier New"/>
              </a:rPr>
              <a:t>() {…}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Courier New"/>
              <a:cs typeface="Courier New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void </a:t>
            </a:r>
            <a:r>
              <a:rPr lang="en-US" sz="1800" dirty="0" err="1" smtClean="0">
                <a:latin typeface="Courier New"/>
                <a:cs typeface="Courier New"/>
              </a:rPr>
              <a:t>beAnnoying</a:t>
            </a:r>
            <a:r>
              <a:rPr lang="en-US" sz="1800" dirty="0" smtClean="0">
                <a:latin typeface="Courier New"/>
                <a:cs typeface="Courier New"/>
              </a:rPr>
              <a:t>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flyAroundYourHead</a:t>
            </a:r>
            <a:r>
              <a:rPr lang="en-US" sz="1800" dirty="0" smtClean="0">
                <a:latin typeface="Courier New"/>
                <a:cs typeface="Courier New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landOnThings</a:t>
            </a:r>
            <a:r>
              <a:rPr lang="en-US" sz="1800" dirty="0" smtClean="0">
                <a:latin typeface="Courier New"/>
                <a:cs typeface="Courier New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0209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 + Inheritance Example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urier New"/>
                <a:cs typeface="Courier New"/>
              </a:rPr>
              <a:t>public class </a:t>
            </a:r>
            <a:r>
              <a:rPr lang="en-US" sz="1600" dirty="0" err="1" smtClean="0">
                <a:latin typeface="Courier New"/>
                <a:cs typeface="Courier New"/>
              </a:rPr>
              <a:t>TeleMarketer</a:t>
            </a:r>
            <a:r>
              <a:rPr lang="en-US" sz="1600" dirty="0" smtClean="0">
                <a:latin typeface="Courier New"/>
                <a:cs typeface="Courier New"/>
              </a:rPr>
              <a:t> extends Person implements Pest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void </a:t>
            </a:r>
            <a:r>
              <a:rPr lang="en-US" sz="1600" dirty="0" err="1" smtClean="0">
                <a:latin typeface="Courier New"/>
                <a:cs typeface="Courier New"/>
              </a:rPr>
              <a:t>callDuringDinner</a:t>
            </a:r>
            <a:r>
              <a:rPr lang="en-US" sz="1600" dirty="0" smtClean="0">
                <a:latin typeface="Courier New"/>
                <a:cs typeface="Courier New"/>
              </a:rPr>
              <a:t>() {…}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void </a:t>
            </a:r>
            <a:r>
              <a:rPr lang="en-US" sz="1600" dirty="0" err="1" smtClean="0">
                <a:latin typeface="Courier New"/>
                <a:cs typeface="Courier New"/>
              </a:rPr>
              <a:t>continueTalkingWhenYouSayNo</a:t>
            </a:r>
            <a:r>
              <a:rPr lang="en-US" sz="1600" dirty="0" smtClean="0">
                <a:latin typeface="Courier New"/>
                <a:cs typeface="Courier New"/>
              </a:rPr>
              <a:t>() {…}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latin typeface="Courier New"/>
              <a:cs typeface="Courier New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urier New"/>
                <a:cs typeface="Courier New"/>
              </a:rPr>
              <a:t>	void </a:t>
            </a:r>
            <a:r>
              <a:rPr lang="en-US" sz="1600" dirty="0" err="1" smtClean="0">
                <a:latin typeface="Courier New"/>
                <a:cs typeface="Courier New"/>
              </a:rPr>
              <a:t>beAnnoying</a:t>
            </a:r>
            <a:r>
              <a:rPr lang="en-US" sz="1600" dirty="0" smtClean="0">
                <a:latin typeface="Courier New"/>
                <a:cs typeface="Courier New"/>
              </a:rPr>
              <a:t>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	</a:t>
            </a:r>
            <a:r>
              <a:rPr lang="en-US" sz="1600" dirty="0" err="1" smtClean="0">
                <a:latin typeface="Courier New"/>
                <a:cs typeface="Courier New"/>
              </a:rPr>
              <a:t>callDuringDinner</a:t>
            </a:r>
            <a:r>
              <a:rPr lang="en-US" sz="1600" dirty="0" smtClean="0">
                <a:latin typeface="Courier New"/>
                <a:cs typeface="Courier New"/>
              </a:rPr>
              <a:t> 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	</a:t>
            </a:r>
            <a:r>
              <a:rPr lang="en-US" sz="1600" dirty="0" err="1" smtClean="0">
                <a:latin typeface="Courier New"/>
                <a:cs typeface="Courier New"/>
              </a:rPr>
              <a:t>continueTalkingWhenYouSayNo</a:t>
            </a:r>
            <a:r>
              <a:rPr lang="en-US" sz="1600" dirty="0" smtClean="0">
                <a:latin typeface="Courier New"/>
                <a:cs typeface="Courier New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2374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 + Inheritance Example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public class </a:t>
            </a:r>
            <a:r>
              <a:rPr lang="en-US" sz="1800" dirty="0" err="1" smtClean="0">
                <a:latin typeface="Courier New"/>
                <a:cs typeface="Courier New"/>
              </a:rPr>
              <a:t>DiningRoom</a:t>
            </a:r>
            <a:r>
              <a:rPr lang="en-US" sz="1800" dirty="0" smtClean="0">
                <a:latin typeface="Courier New"/>
                <a:cs typeface="Courier New"/>
              </a:rPr>
              <a:t>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DiningRoom</a:t>
            </a:r>
            <a:r>
              <a:rPr lang="en-US" sz="1800" dirty="0" smtClean="0">
                <a:latin typeface="Courier New"/>
                <a:cs typeface="Courier New"/>
              </a:rPr>
              <a:t>(Person[] </a:t>
            </a:r>
            <a:r>
              <a:rPr lang="en-US" sz="1800" dirty="0" err="1" smtClean="0">
                <a:latin typeface="Courier New"/>
                <a:cs typeface="Courier New"/>
              </a:rPr>
              <a:t>diningPeople</a:t>
            </a:r>
            <a:r>
              <a:rPr lang="en-US" sz="1800" dirty="0" smtClean="0">
                <a:latin typeface="Courier New"/>
                <a:cs typeface="Courier New"/>
              </a:rPr>
              <a:t>, Pest[]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pests) {…}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void </a:t>
            </a:r>
            <a:r>
              <a:rPr lang="en-US" sz="1800" dirty="0" err="1" smtClean="0">
                <a:latin typeface="Courier New"/>
                <a:cs typeface="Courier New"/>
              </a:rPr>
              <a:t>serveDinner</a:t>
            </a:r>
            <a:r>
              <a:rPr lang="en-US" sz="1800" dirty="0" smtClean="0">
                <a:latin typeface="Courier New"/>
                <a:cs typeface="Courier New"/>
              </a:rPr>
              <a:t>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// when dining people are eating,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// </a:t>
            </a:r>
            <a:r>
              <a:rPr lang="en-US" sz="1800" dirty="0" err="1" smtClean="0">
                <a:latin typeface="Courier New"/>
                <a:cs typeface="Courier New"/>
              </a:rPr>
              <a:t>foreach</a:t>
            </a:r>
            <a:r>
              <a:rPr lang="en-US" sz="1800" dirty="0" smtClean="0">
                <a:latin typeface="Courier New"/>
                <a:cs typeface="Courier New"/>
              </a:rPr>
              <a:t> pest in pests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pest.beAnnoying</a:t>
            </a:r>
            <a:r>
              <a:rPr lang="en-US" sz="1800" dirty="0" smtClean="0">
                <a:latin typeface="Courier New"/>
                <a:cs typeface="Courier New"/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0564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Your Brainstorming: Changeability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3429000" cy="4572000"/>
          </a:xfrm>
        </p:spPr>
        <p:txBody>
          <a:bodyPr/>
          <a:lstStyle/>
          <a:p>
            <a:pPr eaLnBrk="1" hangingPunct="1"/>
            <a:r>
              <a:rPr lang="en-US" sz="1800" dirty="0"/>
              <a:t>Reusable</a:t>
            </a:r>
          </a:p>
          <a:p>
            <a:pPr eaLnBrk="1" hangingPunct="1"/>
            <a:r>
              <a:rPr lang="en-US" sz="1800" dirty="0" smtClean="0"/>
              <a:t>Upgradable</a:t>
            </a:r>
            <a:endParaRPr lang="en-US" sz="1800" dirty="0"/>
          </a:p>
          <a:p>
            <a:pPr eaLnBrk="1" hangingPunct="1"/>
            <a:r>
              <a:rPr lang="en-US" sz="1800" dirty="0"/>
              <a:t>Maintainable</a:t>
            </a:r>
          </a:p>
          <a:p>
            <a:pPr eaLnBrk="1" hangingPunct="1"/>
            <a:r>
              <a:rPr lang="en-US" sz="1800" dirty="0" smtClean="0"/>
              <a:t>Extensible</a:t>
            </a:r>
            <a:endParaRPr lang="en-US" sz="1800" dirty="0"/>
          </a:p>
          <a:p>
            <a:pPr eaLnBrk="1" hangingPunct="1"/>
            <a:r>
              <a:rPr lang="en-US" sz="1800" dirty="0"/>
              <a:t>Separates concerns (modular</a:t>
            </a:r>
            <a:r>
              <a:rPr lang="en-US" sz="1800" dirty="0" smtClean="0"/>
              <a:t>)</a:t>
            </a:r>
          </a:p>
        </p:txBody>
      </p: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4572000" y="17526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cs typeface="Arial"/>
              </a:rPr>
              <a:t>Readable</a:t>
            </a:r>
          </a:p>
          <a:p>
            <a:pPr marL="285750" indent="-285750"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1800" dirty="0" smtClean="0">
                <a:solidFill>
                  <a:srgbClr val="595959"/>
                </a:solidFill>
                <a:latin typeface="Arial"/>
                <a:cs typeface="Arial"/>
              </a:rPr>
              <a:t>Organized</a:t>
            </a:r>
          </a:p>
          <a:p>
            <a:pPr marL="285750" indent="-285750"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1800" dirty="0" smtClean="0">
                <a:solidFill>
                  <a:srgbClr val="595959"/>
                </a:solidFill>
                <a:latin typeface="Arial"/>
                <a:cs typeface="Arial"/>
              </a:rPr>
              <a:t>Clean</a:t>
            </a:r>
            <a:endParaRPr lang="en-US" sz="18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285750" indent="-285750"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cs typeface="Arial"/>
              </a:rPr>
              <a:t>Simple</a:t>
            </a:r>
          </a:p>
          <a:p>
            <a:pPr marL="285750" indent="-285750"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/>
                <a:cs typeface="Arial"/>
              </a:rPr>
              <a:t>Understandable</a:t>
            </a:r>
          </a:p>
          <a:p>
            <a:pPr marL="285750" indent="-285750"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endParaRPr lang="en-US" sz="18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285750" indent="-285750"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1800" dirty="0" smtClean="0">
                <a:solidFill>
                  <a:srgbClr val="595959"/>
                </a:solidFill>
                <a:latin typeface="Arial"/>
                <a:cs typeface="Arial"/>
              </a:rPr>
              <a:t>Efficient</a:t>
            </a:r>
            <a:endParaRPr lang="en-US" sz="18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285750" indent="-285750"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1800" dirty="0" smtClean="0">
                <a:solidFill>
                  <a:srgbClr val="595959"/>
                </a:solidFill>
                <a:latin typeface="Arial"/>
                <a:cs typeface="Arial"/>
              </a:rPr>
              <a:t>Clever</a:t>
            </a:r>
          </a:p>
          <a:p>
            <a:pPr marL="285750" indent="-285750"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1800" dirty="0" smtClean="0">
                <a:solidFill>
                  <a:srgbClr val="595959"/>
                </a:solidFill>
                <a:latin typeface="Arial"/>
                <a:cs typeface="Arial"/>
              </a:rPr>
              <a:t>Elegant</a:t>
            </a:r>
            <a:endParaRPr lang="en-US" sz="1800" dirty="0">
              <a:solidFill>
                <a:srgbClr val="595959"/>
              </a:solidFill>
              <a:latin typeface="Arial"/>
              <a:cs typeface="Arial"/>
            </a:endParaRPr>
          </a:p>
          <a:p>
            <a:pPr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sz="1800" dirty="0">
              <a:solidFill>
                <a:srgbClr val="595959"/>
              </a:solidFill>
              <a:latin typeface="Arial"/>
              <a:cs typeface="Arial"/>
            </a:endParaRPr>
          </a:p>
          <a:p>
            <a:pPr eaLnBrk="1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charset="0"/>
              <a:buChar char="n"/>
            </a:pPr>
            <a:endParaRPr lang="en-US" sz="18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Assignment #1 Continued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#1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draft: 15%</a:t>
            </a:r>
          </a:p>
          <a:p>
            <a:r>
              <a:rPr lang="en-US" dirty="0" smtClean="0"/>
              <a:t>Presentation: 15%</a:t>
            </a:r>
          </a:p>
          <a:p>
            <a:r>
              <a:rPr lang="en-US" dirty="0" smtClean="0"/>
              <a:t>Revised draft</a:t>
            </a:r>
            <a:r>
              <a:rPr lang="en-US" smtClean="0"/>
              <a:t>: 55%</a:t>
            </a:r>
            <a:endParaRPr lang="en-US" dirty="0" smtClean="0"/>
          </a:p>
          <a:p>
            <a:r>
              <a:rPr lang="en-US" dirty="0" smtClean="0"/>
              <a:t>Design review: 15%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0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Changability: Basic Principles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/>
              <a:t>Low Coupling: Reducing interdependency</a:t>
            </a:r>
          </a:p>
          <a:p>
            <a:pPr lvl="1" eaLnBrk="1" hangingPunct="1"/>
            <a:r>
              <a:rPr lang="en-US" dirty="0"/>
              <a:t>Changes don’</a:t>
            </a:r>
            <a:r>
              <a:rPr lang="en-US" altLang="ja-JP" dirty="0"/>
              <a:t>t propagate</a:t>
            </a:r>
          </a:p>
          <a:p>
            <a:pPr lvl="1" eaLnBrk="1" hangingPunct="1"/>
            <a:r>
              <a:rPr lang="en-US" dirty="0"/>
              <a:t>Reuse is </a:t>
            </a:r>
            <a:r>
              <a:rPr lang="en-US" dirty="0" smtClean="0"/>
              <a:t>facilitated</a:t>
            </a:r>
            <a:endParaRPr lang="en-US" dirty="0"/>
          </a:p>
          <a:p>
            <a:pPr eaLnBrk="1" hangingPunct="1"/>
            <a:r>
              <a:rPr lang="en-US" dirty="0"/>
              <a:t>High Cohesion: Grouping functionality</a:t>
            </a:r>
          </a:p>
          <a:p>
            <a:pPr lvl="1" eaLnBrk="1" hangingPunct="1"/>
            <a:r>
              <a:rPr lang="en-US" dirty="0"/>
              <a:t>Easier to find things</a:t>
            </a:r>
          </a:p>
          <a:p>
            <a:pPr lvl="1" eaLnBrk="1" hangingPunct="1"/>
            <a:r>
              <a:rPr lang="en-US" dirty="0"/>
              <a:t>Metaphor guides decisions</a:t>
            </a:r>
          </a:p>
          <a:p>
            <a:pPr lvl="2" eaLnBrk="1" hangingPunct="1"/>
            <a:r>
              <a:rPr lang="en-US" dirty="0"/>
              <a:t>e.g., adapter, interpreter, </a:t>
            </a:r>
            <a:r>
              <a:rPr lang="en-US" dirty="0" smtClean="0"/>
              <a:t>observer</a:t>
            </a:r>
            <a:endParaRPr lang="en-US" dirty="0"/>
          </a:p>
          <a:p>
            <a:pPr eaLnBrk="1" hangingPunct="1"/>
            <a:r>
              <a:rPr lang="en-US" dirty="0"/>
              <a:t>Information Hiding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Low Coupling/High Cohesion</a:t>
            </a:r>
          </a:p>
        </p:txBody>
      </p:sp>
      <p:graphicFrame>
        <p:nvGraphicFramePr>
          <p:cNvPr id="3481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56723"/>
              </p:ext>
            </p:extLst>
          </p:nvPr>
        </p:nvGraphicFramePr>
        <p:xfrm>
          <a:off x="1295400" y="1676400"/>
          <a:ext cx="31257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3" name="Image" r:id="rId4" imgW="5079365" imgH="7428571" progId="Photoshop.Image.8">
                  <p:embed/>
                </p:oleObj>
              </mc:Choice>
              <mc:Fallback>
                <p:oleObj name="Image" r:id="rId4" imgW="5079365" imgH="7428571" progId="Photoshop.Image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31257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6096000" y="1981200"/>
            <a:ext cx="1676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6096000" y="3352800"/>
            <a:ext cx="1676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6096000" y="4724400"/>
            <a:ext cx="1676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>
            <a:off x="69342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>
            <a:off x="6934200" y="4114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>
            <a:off x="69342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6750050" y="57912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/>
                <a:cs typeface="Arial"/>
              </a:rPr>
              <a:t>…</a:t>
            </a:r>
          </a:p>
        </p:txBody>
      </p:sp>
      <p:sp>
        <p:nvSpPr>
          <p:cNvPr id="119827" name="Rectangle 19"/>
          <p:cNvSpPr>
            <a:spLocks noChangeArrowheads="1"/>
          </p:cNvSpPr>
          <p:nvPr/>
        </p:nvSpPr>
        <p:spPr bwMode="auto">
          <a:xfrm>
            <a:off x="4648200" y="3581400"/>
            <a:ext cx="75513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tx2"/>
                </a:solidFill>
                <a:latin typeface="Arial"/>
                <a:cs typeface="Arial"/>
              </a:rPr>
              <a:t>vs.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Information Hiding Made Very Simple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/>
              <a:t>A List class with:</a:t>
            </a:r>
          </a:p>
          <a:p>
            <a:pPr marL="914400" lvl="1" indent="-457200" eaLnBrk="1" hangingPunct="1">
              <a:buFontTx/>
              <a:buAutoNum type="arabicParenR"/>
            </a:pPr>
            <a:r>
              <a:rPr lang="en-US"/>
              <a:t>getArray() : Array</a:t>
            </a:r>
          </a:p>
          <a:p>
            <a:pPr marL="914400" lvl="1" indent="-457200" eaLnBrk="1" hangingPunct="1">
              <a:buFontTx/>
              <a:buAutoNum type="arabicParenR"/>
            </a:pPr>
            <a:r>
              <a:rPr lang="en-US"/>
              <a:t>getElementAt(int i) : Object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14210</TotalTime>
  <Words>2806</Words>
  <Application>Microsoft Macintosh PowerPoint</Application>
  <PresentationFormat>On-screen Show (4:3)</PresentationFormat>
  <Paragraphs>497</Paragraphs>
  <Slides>61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ＭＳ Ｐゴシック</vt:lpstr>
      <vt:lpstr>Rockwell</vt:lpstr>
      <vt:lpstr>Wingdings</vt:lpstr>
      <vt:lpstr>Tahoma</vt:lpstr>
      <vt:lpstr>ＭＳ ゴシック</vt:lpstr>
      <vt:lpstr>Capital</vt:lpstr>
      <vt:lpstr>Adobe Photoshop Image</vt:lpstr>
      <vt:lpstr>Informatics 122 Software Design II</vt:lpstr>
      <vt:lpstr>Today’s Lecture</vt:lpstr>
      <vt:lpstr>Purpose of Implementation Design</vt:lpstr>
      <vt:lpstr>Emphasis: Changeability</vt:lpstr>
      <vt:lpstr>Changeability</vt:lpstr>
      <vt:lpstr>Your Brainstorming: Changeability</vt:lpstr>
      <vt:lpstr>Changability: Basic Principles</vt:lpstr>
      <vt:lpstr>Low Coupling/High Cohesion</vt:lpstr>
      <vt:lpstr>Information Hiding Made Very Simple</vt:lpstr>
      <vt:lpstr>Information Hiding Made Very Simple</vt:lpstr>
      <vt:lpstr>Why the Emphasis on Changability?</vt:lpstr>
      <vt:lpstr>Why is there so Much Change?</vt:lpstr>
      <vt:lpstr>Why is there so Much Change?</vt:lpstr>
      <vt:lpstr>Why is there so Much Change?</vt:lpstr>
      <vt:lpstr>Why is there so Much Change?</vt:lpstr>
      <vt:lpstr>Why is there so Much Change?</vt:lpstr>
      <vt:lpstr>Why the Emphasis on Changability?</vt:lpstr>
      <vt:lpstr>Changes During Coding</vt:lpstr>
      <vt:lpstr>Changes During Use</vt:lpstr>
      <vt:lpstr>Changes During Reuse</vt:lpstr>
      <vt:lpstr>Change Happens</vt:lpstr>
      <vt:lpstr>Our Approach</vt:lpstr>
      <vt:lpstr>Design Examples</vt:lpstr>
      <vt:lpstr>Example #1: Theseus and the Minotaur</vt:lpstr>
      <vt:lpstr>Original Theseus Design</vt:lpstr>
      <vt:lpstr>Original Theseus Design</vt:lpstr>
      <vt:lpstr>Original Theseus Design</vt:lpstr>
      <vt:lpstr>Original Theseus Design</vt:lpstr>
      <vt:lpstr>TntM: Changes</vt:lpstr>
      <vt:lpstr>TntM 2</vt:lpstr>
      <vt:lpstr>TntM 2: Object Interfaces &amp; Inheritance</vt:lpstr>
      <vt:lpstr>TntM: Changes</vt:lpstr>
      <vt:lpstr>How far is too far?</vt:lpstr>
      <vt:lpstr>TntM 2</vt:lpstr>
      <vt:lpstr>Aside: Three Degrees of Support</vt:lpstr>
      <vt:lpstr>Example: Klax Video Game</vt:lpstr>
      <vt:lpstr>A Good Klax Design?</vt:lpstr>
      <vt:lpstr>Chiron 2 Architectural Style</vt:lpstr>
      <vt:lpstr>C2 Klax</vt:lpstr>
      <vt:lpstr>Spelling  Klax?</vt:lpstr>
      <vt:lpstr>Spelling  Klax?</vt:lpstr>
      <vt:lpstr>Example #3: Scrabble</vt:lpstr>
      <vt:lpstr>Function Overload</vt:lpstr>
      <vt:lpstr>Class Overload</vt:lpstr>
      <vt:lpstr>(besides missing details)</vt:lpstr>
      <vt:lpstr>Is this a good design?</vt:lpstr>
      <vt:lpstr>Overengineered?</vt:lpstr>
      <vt:lpstr>Overengineered?</vt:lpstr>
      <vt:lpstr>A Nice Approach?</vt:lpstr>
      <vt:lpstr>A Nice Approach?</vt:lpstr>
      <vt:lpstr>Scrabble Changeability</vt:lpstr>
      <vt:lpstr>Changeability Summary</vt:lpstr>
      <vt:lpstr>Practically:</vt:lpstr>
      <vt:lpstr>Inheritance vs. Interfaces</vt:lpstr>
      <vt:lpstr>Interface + Inheritance Example</vt:lpstr>
      <vt:lpstr>Interface + Inheritance Example (II)</vt:lpstr>
      <vt:lpstr>Interface + Inheritance Example (III)</vt:lpstr>
      <vt:lpstr>Interface + Inheritance Example (III)</vt:lpstr>
      <vt:lpstr>Interface + Inheritance Example (III)</vt:lpstr>
      <vt:lpstr>Assignment #1 Continued</vt:lpstr>
      <vt:lpstr>Assignment #1 Grading</vt:lpstr>
    </vt:vector>
  </TitlesOfParts>
  <Company>University of California,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8 Implementation Design</dc:title>
  <dc:creator>Alex Baker</dc:creator>
  <cp:lastModifiedBy>Emilly Navarro</cp:lastModifiedBy>
  <cp:revision>275</cp:revision>
  <dcterms:created xsi:type="dcterms:W3CDTF">2006-05-15T05:21:09Z</dcterms:created>
  <dcterms:modified xsi:type="dcterms:W3CDTF">2015-01-14T00:45:46Z</dcterms:modified>
</cp:coreProperties>
</file>