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4" r:id="rId1"/>
  </p:sldMasterIdLst>
  <p:notesMasterIdLst>
    <p:notesMasterId r:id="rId56"/>
  </p:notesMasterIdLst>
  <p:handoutMasterIdLst>
    <p:handoutMasterId r:id="rId57"/>
  </p:handoutMasterIdLst>
  <p:sldIdLst>
    <p:sldId id="265" r:id="rId2"/>
    <p:sldId id="285" r:id="rId3"/>
    <p:sldId id="300" r:id="rId4"/>
    <p:sldId id="301" r:id="rId5"/>
    <p:sldId id="302" r:id="rId6"/>
    <p:sldId id="320" r:id="rId7"/>
    <p:sldId id="321" r:id="rId8"/>
    <p:sldId id="303" r:id="rId9"/>
    <p:sldId id="304" r:id="rId10"/>
    <p:sldId id="305" r:id="rId11"/>
    <p:sldId id="307" r:id="rId12"/>
    <p:sldId id="325" r:id="rId13"/>
    <p:sldId id="326" r:id="rId14"/>
    <p:sldId id="306" r:id="rId15"/>
    <p:sldId id="358" r:id="rId16"/>
    <p:sldId id="327" r:id="rId17"/>
    <p:sldId id="328" r:id="rId18"/>
    <p:sldId id="329" r:id="rId19"/>
    <p:sldId id="330" r:id="rId20"/>
    <p:sldId id="331" r:id="rId21"/>
    <p:sldId id="332" r:id="rId22"/>
    <p:sldId id="333" r:id="rId23"/>
    <p:sldId id="334" r:id="rId24"/>
    <p:sldId id="335" r:id="rId25"/>
    <p:sldId id="336" r:id="rId26"/>
    <p:sldId id="370" r:id="rId27"/>
    <p:sldId id="371" r:id="rId28"/>
    <p:sldId id="372" r:id="rId29"/>
    <p:sldId id="338" r:id="rId30"/>
    <p:sldId id="373" r:id="rId31"/>
    <p:sldId id="339" r:id="rId32"/>
    <p:sldId id="340" r:id="rId33"/>
    <p:sldId id="374" r:id="rId34"/>
    <p:sldId id="341" r:id="rId35"/>
    <p:sldId id="342" r:id="rId36"/>
    <p:sldId id="343" r:id="rId37"/>
    <p:sldId id="379" r:id="rId38"/>
    <p:sldId id="378" r:id="rId39"/>
    <p:sldId id="359" r:id="rId40"/>
    <p:sldId id="360" r:id="rId41"/>
    <p:sldId id="361" r:id="rId42"/>
    <p:sldId id="362" r:id="rId43"/>
    <p:sldId id="364" r:id="rId44"/>
    <p:sldId id="363" r:id="rId45"/>
    <p:sldId id="365" r:id="rId46"/>
    <p:sldId id="366" r:id="rId47"/>
    <p:sldId id="367" r:id="rId48"/>
    <p:sldId id="375" r:id="rId49"/>
    <p:sldId id="376" r:id="rId50"/>
    <p:sldId id="368" r:id="rId51"/>
    <p:sldId id="369" r:id="rId52"/>
    <p:sldId id="377" r:id="rId53"/>
    <p:sldId id="380" r:id="rId54"/>
    <p:sldId id="357" r:id="rId55"/>
  </p:sldIdLst>
  <p:sldSz cx="9144000" cy="6858000" type="screen4x3"/>
  <p:notesSz cx="6997700" cy="92837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000000"/>
    <a:srgbClr val="007780"/>
    <a:srgbClr val="01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89" d="100"/>
          <a:sy n="89" d="100"/>
        </p:scale>
        <p:origin x="-16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ea typeface="+mn-ea"/>
                <a:cs typeface="+mn-cs"/>
              </a:defRPr>
            </a:lvl1pPr>
          </a:lstStyle>
          <a:p>
            <a:pPr>
              <a:defRPr/>
            </a:pPr>
            <a:endParaRPr lang="en-US"/>
          </a:p>
        </p:txBody>
      </p:sp>
      <p:sp>
        <p:nvSpPr>
          <p:cNvPr id="11366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ea typeface="+mn-ea"/>
                <a:cs typeface="+mn-cs"/>
              </a:defRPr>
            </a:lvl1pPr>
          </a:lstStyle>
          <a:p>
            <a:pPr>
              <a:defRPr/>
            </a:pPr>
            <a:endParaRPr lang="en-US"/>
          </a:p>
        </p:txBody>
      </p:sp>
      <p:sp>
        <p:nvSpPr>
          <p:cNvPr id="113668"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ea typeface="+mn-ea"/>
                <a:cs typeface="+mn-cs"/>
              </a:defRPr>
            </a:lvl1pPr>
          </a:lstStyle>
          <a:p>
            <a:pPr>
              <a:defRPr/>
            </a:pPr>
            <a:endParaRPr lang="en-US"/>
          </a:p>
        </p:txBody>
      </p:sp>
      <p:sp>
        <p:nvSpPr>
          <p:cNvPr id="113669"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cs typeface="+mn-cs"/>
              </a:defRPr>
            </a:lvl1pPr>
          </a:lstStyle>
          <a:p>
            <a:pPr>
              <a:defRPr/>
            </a:pPr>
            <a:fld id="{EA714735-49CB-C246-87D0-EF8181B386A6}" type="slidenum">
              <a:rPr lang="en-US"/>
              <a:pPr>
                <a:defRPr/>
              </a:pPr>
              <a:t>‹#›</a:t>
            </a:fld>
            <a:endParaRPr lang="en-US"/>
          </a:p>
        </p:txBody>
      </p:sp>
    </p:spTree>
    <p:extLst>
      <p:ext uri="{BB962C8B-B14F-4D97-AF65-F5344CB8AC3E}">
        <p14:creationId xmlns:p14="http://schemas.microsoft.com/office/powerpoint/2010/main" val="170831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a:ea typeface="+mn-ea"/>
                <a:cs typeface="+mn-cs"/>
              </a:defRPr>
            </a:lvl1pPr>
          </a:lstStyle>
          <a:p>
            <a:pPr>
              <a:defRPr/>
            </a:pPr>
            <a:endParaRPr lang="en-US"/>
          </a:p>
        </p:txBody>
      </p:sp>
      <p:sp>
        <p:nvSpPr>
          <p:cNvPr id="2662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ea typeface="+mn-ea"/>
                <a:cs typeface="+mn-cs"/>
              </a:defRPr>
            </a:lvl1pPr>
          </a:lstStyle>
          <a:p>
            <a:pPr>
              <a:defRPr/>
            </a:pPr>
            <a:endParaRPr lang="en-US"/>
          </a:p>
        </p:txBody>
      </p:sp>
      <p:sp>
        <p:nvSpPr>
          <p:cNvPr id="24580" name="Rectangle 4"/>
          <p:cNvSpPr>
            <a:spLocks noRo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a:ea typeface="+mn-ea"/>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cs typeface="+mn-cs"/>
              </a:defRPr>
            </a:lvl1pPr>
          </a:lstStyle>
          <a:p>
            <a:pPr>
              <a:defRPr/>
            </a:pPr>
            <a:fld id="{5B84A270-5476-5541-9CF0-5E1172010972}" type="slidenum">
              <a:rPr lang="en-US"/>
              <a:pPr>
                <a:defRPr/>
              </a:pPr>
              <a:t>‹#›</a:t>
            </a:fld>
            <a:endParaRPr lang="en-US"/>
          </a:p>
        </p:txBody>
      </p:sp>
    </p:spTree>
    <p:extLst>
      <p:ext uri="{BB962C8B-B14F-4D97-AF65-F5344CB8AC3E}">
        <p14:creationId xmlns:p14="http://schemas.microsoft.com/office/powerpoint/2010/main" val="58139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9C9711-18EC-0245-9C1C-A7434799EE23}"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C21559-E7A2-1A42-8ED2-9CCC18AA4CE5}"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with inheritance, can’t change the interface of a superclass </a:t>
            </a:r>
            <a:r>
              <a:rPr lang="en-US" dirty="0" err="1"/>
              <a:t>bc</a:t>
            </a:r>
            <a:r>
              <a:rPr lang="en-US" dirty="0"/>
              <a:t> changes to a superclass will ripple to the subclasses and all classes that use the subclasses</a:t>
            </a:r>
          </a:p>
          <a:p>
            <a:r>
              <a:rPr lang="en-US" dirty="0"/>
              <a:t>when your goal is code reuse, using composition will yield easier to change code</a:t>
            </a:r>
          </a:p>
          <a:p>
            <a:r>
              <a:rPr lang="en-US" dirty="0"/>
              <a:t>http://</a:t>
            </a:r>
            <a:r>
              <a:rPr lang="en-US" dirty="0" err="1"/>
              <a:t>www.javaworld.com</a:t>
            </a:r>
            <a:r>
              <a:rPr lang="en-US" dirty="0"/>
              <a:t>/article/2076814/core-java/inheritance-versus-composition--which-one-should-you-choose-.html</a:t>
            </a:r>
          </a:p>
          <a:p>
            <a:endParaRPr lang="en-US" dirty="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4BD7B7-E4BC-1E47-9C02-8F5C1C6EC4FA}"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Creational: used to create objects</a:t>
            </a:r>
          </a:p>
          <a:p>
            <a:r>
              <a:rPr lang="en-US"/>
              <a:t>Structural: used to integrate existing code into new OO designs</a:t>
            </a:r>
          </a:p>
          <a:p>
            <a:r>
              <a:rPr lang="en-US"/>
              <a:t>Behavioral: used to manage variations in behavior</a:t>
            </a:r>
          </a:p>
          <a:p>
            <a:endParaRPr lang="en-US"/>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4B156C-3785-3140-94F0-32C00D93658D}" type="slidenum">
              <a:rPr lang="en-US" sz="1200"/>
              <a:pPr eaLnBrk="1" hangingPunct="1"/>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Creational: used to create objects</a:t>
            </a:r>
          </a:p>
          <a:p>
            <a:r>
              <a:rPr lang="en-US"/>
              <a:t>Structural: used to integrate existing code into new OO designs</a:t>
            </a:r>
          </a:p>
          <a:p>
            <a:r>
              <a:rPr lang="en-US"/>
              <a:t>Behavioral: used to manage variations in behavior</a:t>
            </a:r>
          </a:p>
          <a:p>
            <a:endParaRPr lang="en-US"/>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665ABA-3948-AB4E-A3BB-EC1E9C13E084}" type="slidenum">
              <a:rPr lang="en-US" sz="1200"/>
              <a:pPr eaLnBrk="1" hangingPunct="1"/>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showing display() in subclasses indicates that these classes override the superclass’s display() method</a:t>
            </a:r>
          </a:p>
        </p:txBody>
      </p:sp>
      <p:sp>
        <p:nvSpPr>
          <p:cNvPr id="4" name="Slide Number Placeholder 3"/>
          <p:cNvSpPr>
            <a:spLocks noGrp="1"/>
          </p:cNvSpPr>
          <p:nvPr>
            <p:ph type="sldNum" sz="quarter" idx="5"/>
          </p:nvPr>
        </p:nvSpPr>
        <p:spPr/>
        <p:txBody>
          <a:bodyPr/>
          <a:lstStyle/>
          <a:p>
            <a:pPr>
              <a:defRPr/>
            </a:pPr>
            <a:fld id="{A106E8D8-EF90-7A47-8695-C89022F5C051}"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9DA39990-22ED-8942-B079-B81ECF9BEC97}"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What needs to be taken out of Duck?</a:t>
            </a: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E037E5-19E5-7D42-A5C0-60E5AC4AB05C}" type="slidenum">
              <a:rPr lang="en-US" sz="1200"/>
              <a:pPr eaLnBrk="1" hangingPunct="1"/>
              <a:t>22</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Abstract classes are similar to interfaces. You cannot instantiate them, and they may contain a mix of methods declared with or without an implementation. </a:t>
            </a:r>
          </a:p>
          <a:p>
            <a:r>
              <a:rPr lang="en-US"/>
              <a:t>However, with abstract classes, you can declare fields that are not static and final, and define public, protected, and private concrete methods. With interfaces, all fields are automatically public, static, and final, and all methods that you declare or define (as default methods) are public. </a:t>
            </a:r>
          </a:p>
          <a:p>
            <a:r>
              <a:rPr lang="en-US"/>
              <a:t>In addition, you can extend only one class, whether or not it is abstract, whereas you can implement any number of interfaces.</a:t>
            </a:r>
          </a:p>
          <a:p>
            <a:endParaRPr lang="en-US"/>
          </a:p>
        </p:txBody>
      </p:sp>
      <p:sp>
        <p:nvSpPr>
          <p:cNvPr id="4" name="Slide Number Placeholder 3"/>
          <p:cNvSpPr>
            <a:spLocks noGrp="1"/>
          </p:cNvSpPr>
          <p:nvPr>
            <p:ph type="sldNum" sz="quarter" idx="5"/>
          </p:nvPr>
        </p:nvSpPr>
        <p:spPr/>
        <p:txBody>
          <a:bodyPr/>
          <a:lstStyle/>
          <a:p>
            <a:pPr>
              <a:defRPr/>
            </a:pPr>
            <a:fld id="{5F861B7C-A8F8-A14B-8649-94354A26ABAF}"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code to interface = using, e.g., quackBehavior.quack()  instead of e.g., Squeak.quack()… you’re using the interface’s methods rather than the concrete class’s methods</a:t>
            </a:r>
          </a:p>
          <a:p>
            <a:r>
              <a:rPr lang="en-US"/>
              <a:t>If you use Squeak.quack() and then you get rid of the Squeak class, you have to change all the references to squeak. </a:t>
            </a:r>
          </a:p>
        </p:txBody>
      </p:sp>
      <p:sp>
        <p:nvSpPr>
          <p:cNvPr id="4" name="Slide Number Placeholder 3"/>
          <p:cNvSpPr>
            <a:spLocks noGrp="1"/>
          </p:cNvSpPr>
          <p:nvPr>
            <p:ph type="sldNum" sz="quarter" idx="5"/>
          </p:nvPr>
        </p:nvSpPr>
        <p:spPr/>
        <p:txBody>
          <a:bodyPr/>
          <a:lstStyle/>
          <a:p>
            <a:pPr>
              <a:defRPr/>
            </a:pPr>
            <a:fld id="{3DA778D3-B54C-0248-BEC0-8D361FD45503}"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client = DuckSimulator</a:t>
            </a:r>
          </a:p>
          <a:p>
            <a:r>
              <a:rPr lang="en-US"/>
              <a:t>host = Duck</a:t>
            </a:r>
          </a:p>
          <a:p>
            <a:r>
              <a:rPr lang="en-US"/>
              <a:t>Algorithm/strategy = FlyBehavior, QuackBehavior</a:t>
            </a:r>
          </a:p>
          <a:p>
            <a:r>
              <a:rPr lang="en-US"/>
              <a:t>ConcreteAlgorithms = Quack, Silence, FlyWithWings, etc.</a:t>
            </a:r>
          </a:p>
        </p:txBody>
      </p:sp>
      <p:sp>
        <p:nvSpPr>
          <p:cNvPr id="4" name="Slide Number Placeholder 3"/>
          <p:cNvSpPr>
            <a:spLocks noGrp="1"/>
          </p:cNvSpPr>
          <p:nvPr>
            <p:ph type="sldNum" sz="quarter" idx="5"/>
          </p:nvPr>
        </p:nvSpPr>
        <p:spPr/>
        <p:txBody>
          <a:bodyPr/>
          <a:lstStyle/>
          <a:p>
            <a:pPr>
              <a:defRPr/>
            </a:pPr>
            <a:fld id="{91333859-493C-4F4E-BE53-F94C4BBEA716}"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5253B9-AD2B-6D40-A8E1-E52336B847E9}"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client = </a:t>
            </a:r>
            <a:r>
              <a:rPr lang="en-US" dirty="0" err="1"/>
              <a:t>DuckSimulator</a:t>
            </a:r>
            <a:endParaRPr lang="en-US" dirty="0"/>
          </a:p>
          <a:p>
            <a:r>
              <a:rPr lang="en-US" dirty="0"/>
              <a:t>Target interface = Duck interface</a:t>
            </a:r>
          </a:p>
          <a:p>
            <a:r>
              <a:rPr lang="en-US" dirty="0"/>
              <a:t>Adapter = </a:t>
            </a:r>
            <a:r>
              <a:rPr lang="en-US" dirty="0" err="1"/>
              <a:t>TurkeyAdapter</a:t>
            </a:r>
            <a:endParaRPr lang="en-US" dirty="0"/>
          </a:p>
          <a:p>
            <a:r>
              <a:rPr lang="en-US" dirty="0"/>
              <a:t>request = quack()</a:t>
            </a:r>
          </a:p>
          <a:p>
            <a:r>
              <a:rPr lang="en-US" dirty="0" err="1"/>
              <a:t>Adaptee</a:t>
            </a:r>
            <a:r>
              <a:rPr lang="en-US" dirty="0"/>
              <a:t> = Turkey</a:t>
            </a:r>
          </a:p>
          <a:p>
            <a:r>
              <a:rPr lang="en-US" dirty="0" err="1"/>
              <a:t>specificRequest</a:t>
            </a:r>
            <a:r>
              <a:rPr lang="en-US" dirty="0"/>
              <a:t> = gobble(</a:t>
            </a:r>
            <a:r>
              <a:rPr lang="en-US" dirty="0" smtClean="0"/>
              <a:t>)</a:t>
            </a:r>
          </a:p>
          <a:p>
            <a:r>
              <a:rPr lang="en-US" dirty="0" smtClean="0"/>
              <a:t>Draw UML on board</a:t>
            </a:r>
            <a:endParaRPr lang="en-US" dirty="0"/>
          </a:p>
        </p:txBody>
      </p:sp>
      <p:sp>
        <p:nvSpPr>
          <p:cNvPr id="4" name="Slide Number Placeholder 3"/>
          <p:cNvSpPr>
            <a:spLocks noGrp="1"/>
          </p:cNvSpPr>
          <p:nvPr>
            <p:ph type="sldNum" sz="quarter" idx="5"/>
          </p:nvPr>
        </p:nvSpPr>
        <p:spPr/>
        <p:txBody>
          <a:bodyPr/>
          <a:lstStyle/>
          <a:p>
            <a:pPr>
              <a:defRPr/>
            </a:pPr>
            <a:fld id="{5BF042AE-E54F-0043-A0F6-A4E19FC42D6F}" type="slidenum">
              <a:rPr lang="en-US" smtClean="0"/>
              <a:pPr>
                <a:defRPr/>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EC7BA-4CB2-6349-9E23-87E38DB8B5F3}"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6FCE64-6161-4E46-A8B3-0DB7BA0D6EB8}"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6EB70F-5A00-3D46-A614-464B261C71BC}"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1C8031-3CCA-0343-BB75-60C67BE31829}"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29D74B-1483-8B49-B9DF-EFFA18D9282A}"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Alexander quote from architecture design</a:t>
            </a:r>
          </a:p>
          <a:p>
            <a:r>
              <a:rPr lang="en-US"/>
              <a:t>Alexander identified these four elements to describe a pattern</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9C99D9-73B6-9F4A-8B1C-2AD3CF9B8046}"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intent: description of goal behind pattern and the reason for using it</a:t>
            </a:r>
          </a:p>
          <a:p>
            <a:r>
              <a:rPr lang="en-US" dirty="0" smtClean="0"/>
              <a:t>motivation:</a:t>
            </a:r>
            <a:r>
              <a:rPr lang="en-US" baseline="0" dirty="0" smtClean="0"/>
              <a:t> a scenario consisting of a problem and a context in which the pattern can be used</a:t>
            </a:r>
          </a:p>
          <a:p>
            <a:r>
              <a:rPr lang="en-US" baseline="0" dirty="0" smtClean="0"/>
              <a:t>consequences: results, side effects, tradeoffs in using the pattern</a:t>
            </a:r>
            <a:endParaRPr lang="en-US" dirty="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9DBAF1-A9DB-394B-9BF3-4A59C9873954}"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a:prstGeom prst="rect">
            <a:avLst/>
          </a:prstGeom>
        </p:spPr>
        <p:txBody>
          <a:bodyPr/>
          <a:lstStyle/>
          <a:p>
            <a:pPr>
              <a:defRPr/>
            </a:pPr>
            <a:fld id="{05DDE201-EBF4-BA40-9BDA-3798AF061289}" type="datetime4">
              <a:rPr lang="en-US" smtClean="0"/>
              <a:pPr>
                <a:defRPr/>
              </a:pPr>
              <a:t>January 23, 2015</a:t>
            </a:fld>
            <a:r>
              <a:rPr lang="en-US" smtClean="0"/>
              <a:t> – </a:t>
            </a:r>
            <a:fld id="{52DD7443-FD5C-2547-B3D1-C9D09D76DE48}" type="datetime11">
              <a:rPr lang="en-US" smtClean="0"/>
              <a:pPr>
                <a:defRPr/>
              </a:pPr>
              <a:t>09:47:03</a:t>
            </a:fld>
            <a:endParaRPr lang="en-US"/>
          </a:p>
        </p:txBody>
      </p:sp>
      <p:sp>
        <p:nvSpPr>
          <p:cNvPr id="5" name="Footer Placeholder 4"/>
          <p:cNvSpPr>
            <a:spLocks noGrp="1"/>
          </p:cNvSpPr>
          <p:nvPr>
            <p:ph type="ftr" sz="quarter" idx="11"/>
          </p:nvPr>
        </p:nvSpPr>
        <p:spPr>
          <a:xfrm>
            <a:off x="5638800" y="6122894"/>
            <a:ext cx="2895600" cy="257810"/>
          </a:xfrm>
          <a:prstGeom prst="rect">
            <a:avLst/>
          </a:prstGeom>
        </p:spPr>
        <p:txBody>
          <a:bodyPr/>
          <a:lstStyle/>
          <a:p>
            <a:pPr>
              <a:defRPr/>
            </a:pPr>
            <a:r>
              <a:rPr lang="en-US" smtClean="0"/>
              <a:t>(c) 2007 University of California, Irvine – André van der Hoek</a:t>
            </a:r>
            <a:endParaRPr lang="en-US"/>
          </a:p>
        </p:txBody>
      </p:sp>
      <p:sp>
        <p:nvSpPr>
          <p:cNvPr id="6" name="Slide Number Placeholder 5"/>
          <p:cNvSpPr>
            <a:spLocks noGrp="1"/>
          </p:cNvSpPr>
          <p:nvPr>
            <p:ph type="sldNum" sz="quarter" idx="12"/>
          </p:nvPr>
        </p:nvSpPr>
        <p:spPr>
          <a:xfrm>
            <a:off x="4191000" y="6122894"/>
            <a:ext cx="762000" cy="271463"/>
          </a:xfrm>
          <a:prstGeom prst="rect">
            <a:avLst/>
          </a:prstGeo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fld id="{7D290233-0DD1-4A80-BB1E-9ADC3556DBB6}" type="datetimeFigureOut">
              <a:rPr lang="en-US" smtClean="0"/>
              <a:t>1/23/15</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8D1AE497-F533-C140-8FB1-7531BF1CF71D}" type="slidenum">
              <a:rPr lang="en-US" smtClean="0"/>
              <a:pPr>
                <a:defRPr/>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31E3352C-4CD2-FB45-9C4D-C6ED20B20DD9}"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63DAB647-3522-884D-AD61-215C0B1871D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59B2CC31-A0C5-8747-A823-49D3737633A9}"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5DBBB6A3-45F6-8046-B9AE-23F1147AC756}" type="slidenum">
              <a:rPr lang="en-US" smtClean="0"/>
              <a:pPr>
                <a:defRPr/>
              </a:pPr>
              <a:t>‹#›</a:t>
            </a:fld>
            <a:endParaRPr lang="en-U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fld id="{8472585E-F610-6A43-A5C6-B306378B85A0}"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2C163412-41E4-3248-82C9-6BCB2A776267}"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fld id="{DC1E2C1B-06E7-7240-B5FA-EB94305CE6CB}"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AE03F303-B869-164D-A2BA-6E453E5FDD74}"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6106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754188"/>
            <a:ext cx="7772400" cy="4381500"/>
          </a:xfrm>
        </p:spPr>
        <p:txBody>
          <a:bodyPr rtlCol="0">
            <a:normAutofit/>
          </a:bodyPr>
          <a:lstStyle/>
          <a:p>
            <a:pPr lvl="0"/>
            <a:endParaRPr lang="en-US" noProof="0" smtClean="0"/>
          </a:p>
        </p:txBody>
      </p:sp>
      <p:sp>
        <p:nvSpPr>
          <p:cNvPr id="4" name="Rectangle 7"/>
          <p:cNvSpPr>
            <a:spLocks noGrp="1" noChangeArrowheads="1"/>
          </p:cNvSpPr>
          <p:nvPr>
            <p:ph type="ftr" sz="quarter" idx="10"/>
          </p:nvPr>
        </p:nvSpPr>
        <p:spPr>
          <a:xfrm>
            <a:off x="201613" y="6423025"/>
            <a:ext cx="6122987" cy="365125"/>
          </a:xfrm>
          <a:prstGeom prst="rect">
            <a:avLst/>
          </a:prstGeom>
        </p:spPr>
        <p:txBody>
          <a:bodyPr/>
          <a:lstStyle>
            <a:lvl1pPr>
              <a:defRPr>
                <a:cs typeface="+mn-cs"/>
              </a:defRPr>
            </a:lvl1pPr>
          </a:lstStyle>
          <a:p>
            <a:pPr>
              <a:defRPr/>
            </a:pPr>
            <a:r>
              <a:rPr lang="en-US"/>
              <a:t>© 2007 University of California, Irvine – André van der Hoek</a:t>
            </a:r>
          </a:p>
        </p:txBody>
      </p:sp>
      <p:sp>
        <p:nvSpPr>
          <p:cNvPr id="5" name="Rectangle 8"/>
          <p:cNvSpPr>
            <a:spLocks noGrp="1" noChangeArrowheads="1"/>
          </p:cNvSpPr>
          <p:nvPr>
            <p:ph type="sldNum" sz="quarter" idx="11"/>
          </p:nvPr>
        </p:nvSpPr>
        <p:spPr>
          <a:xfrm>
            <a:off x="4191000" y="6356350"/>
            <a:ext cx="762000" cy="271463"/>
          </a:xfrm>
          <a:prstGeom prst="rect">
            <a:avLst/>
          </a:prstGeom>
        </p:spPr>
        <p:txBody>
          <a:bodyPr/>
          <a:lstStyle>
            <a:lvl1pPr>
              <a:defRPr/>
            </a:lvl1pPr>
          </a:lstStyle>
          <a:p>
            <a:pPr>
              <a:defRPr/>
            </a:pPr>
            <a:fld id="{00D19882-DDF9-B448-9B12-A77CBBE43166}" type="slidenum">
              <a:rPr lang="en-US"/>
              <a:pPr>
                <a:defRPr/>
              </a:pPr>
              <a:t>‹#›</a:t>
            </a:fld>
            <a:endParaRPr lang="en-US"/>
          </a:p>
        </p:txBody>
      </p:sp>
      <p:sp>
        <p:nvSpPr>
          <p:cNvPr id="6" name="Rectangle 9"/>
          <p:cNvSpPr>
            <a:spLocks noGrp="1" noChangeArrowheads="1"/>
          </p:cNvSpPr>
          <p:nvPr>
            <p:ph type="dt" sz="half" idx="12"/>
          </p:nvPr>
        </p:nvSpPr>
        <p:spPr>
          <a:xfrm>
            <a:off x="6794500" y="6423025"/>
            <a:ext cx="2133600" cy="365125"/>
          </a:xfrm>
          <a:prstGeom prst="rect">
            <a:avLst/>
          </a:prstGeom>
        </p:spPr>
        <p:txBody>
          <a:bodyPr/>
          <a:lstStyle>
            <a:lvl1pPr>
              <a:defRPr>
                <a:cs typeface="+mn-cs"/>
              </a:defRPr>
            </a:lvl1pPr>
          </a:lstStyle>
          <a:p>
            <a:pPr>
              <a:defRPr/>
            </a:pPr>
            <a:fld id="{2C2DF6CD-F847-6B45-AB00-25C1CC4C64FE}" type="datetime4">
              <a:rPr lang="en-US"/>
              <a:pPr>
                <a:defRPr/>
              </a:pPr>
              <a:t>January 23, 2015</a:t>
            </a:fld>
            <a:r>
              <a:rPr lang="en-US"/>
              <a:t> – </a:t>
            </a:r>
            <a:fld id="{8406807C-C46E-2A4D-9EF0-5D8E460DDD09}" type="datetime11">
              <a:rPr lang="en-US"/>
              <a:pPr>
                <a:defRPr/>
              </a:pPr>
              <a:t>09:47:03</a:t>
            </a:fld>
            <a:endParaRPr lang="en-US"/>
          </a:p>
        </p:txBody>
      </p:sp>
    </p:spTree>
    <p:extLst>
      <p:ext uri="{BB962C8B-B14F-4D97-AF65-F5344CB8AC3E}">
        <p14:creationId xmlns:p14="http://schemas.microsoft.com/office/powerpoint/2010/main" val="173033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userDrawn="1"/>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userDrawn="1"/>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a:prstGeom prst="rect">
            <a:avLst/>
          </a:prstGeom>
        </p:spPr>
        <p:txBody>
          <a:bodyPr/>
          <a:lstStyle/>
          <a:p>
            <a:fld id="{7D290233-0DD1-4A80-BB1E-9ADC3556DBB6}" type="datetimeFigureOut">
              <a:rPr lang="en-US" smtClean="0"/>
              <a:t>1/23/15</a:t>
            </a:fld>
            <a:endParaRPr lang="en-US"/>
          </a:p>
        </p:txBody>
      </p:sp>
      <p:sp>
        <p:nvSpPr>
          <p:cNvPr id="5" name="Footer Placeholder 4"/>
          <p:cNvSpPr>
            <a:spLocks noGrp="1"/>
          </p:cNvSpPr>
          <p:nvPr>
            <p:ph type="ftr" sz="quarter" idx="11"/>
          </p:nvPr>
        </p:nvSpPr>
        <p:spPr>
          <a:xfrm>
            <a:off x="5638800" y="6124401"/>
            <a:ext cx="2895600" cy="257810"/>
          </a:xfrm>
          <a:prstGeom prst="rect">
            <a:avLst/>
          </a:prstGeo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3840" y="6371591"/>
            <a:ext cx="2133600" cy="259317"/>
          </a:xfrm>
          <a:prstGeom prst="rect">
            <a:avLst/>
          </a:prstGeom>
        </p:spPr>
        <p:txBody>
          <a:bodyPr/>
          <a:lstStyle/>
          <a:p>
            <a:pPr>
              <a:defRPr/>
            </a:pPr>
            <a:fld id="{2CBB0A7D-8E3F-3246-8B0C-6B7703F3AD54}"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5" name="Footer Placeholder 4"/>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6" name="Slide Number Placeholder 5"/>
          <p:cNvSpPr>
            <a:spLocks noGrp="1"/>
          </p:cNvSpPr>
          <p:nvPr>
            <p:ph type="sldNum" sz="quarter" idx="12"/>
          </p:nvPr>
        </p:nvSpPr>
        <p:spPr>
          <a:xfrm>
            <a:off x="4191000" y="6356350"/>
            <a:ext cx="762000" cy="271463"/>
          </a:xfrm>
          <a:prstGeom prst="rect">
            <a:avLst/>
          </a:prstGeom>
        </p:spPr>
        <p:txBody>
          <a:bodyPr/>
          <a:lstStyle/>
          <a:p>
            <a:pPr>
              <a:defRPr/>
            </a:pPr>
            <a:fld id="{E32C4BBE-D3FA-0541-9C74-48377DCCC72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FBF250F2-F3DF-914A-B922-43F6D0F4935B}"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pPr>
              <a:defRPr/>
            </a:pPr>
            <a:fld id="{BDA4A130-D9E3-B144-A0F6-140E396FDE0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243840" y="6371591"/>
            <a:ext cx="2133600" cy="259317"/>
          </a:xfrm>
          <a:prstGeom prst="rect">
            <a:avLst/>
          </a:prstGeom>
        </p:spPr>
        <p:txBody>
          <a:bodyPr/>
          <a:lstStyle/>
          <a:p>
            <a:pPr>
              <a:defRPr/>
            </a:pPr>
            <a:fld id="{094D985E-D9F1-0042-9CD8-530E583C2729}"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8" name="Footer Placeholder 7"/>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9" name="Slide Number Placeholder 8"/>
          <p:cNvSpPr>
            <a:spLocks noGrp="1"/>
          </p:cNvSpPr>
          <p:nvPr>
            <p:ph type="sldNum" sz="quarter" idx="12"/>
          </p:nvPr>
        </p:nvSpPr>
        <p:spPr>
          <a:xfrm>
            <a:off x="4191000" y="6356350"/>
            <a:ext cx="762000" cy="271463"/>
          </a:xfrm>
          <a:prstGeom prst="rect">
            <a:avLst/>
          </a:prstGeom>
        </p:spPr>
        <p:txBody>
          <a:bodyPr/>
          <a:lstStyle/>
          <a:p>
            <a:pPr>
              <a:defRPr/>
            </a:pPr>
            <a:fld id="{53175111-F2F3-F341-8315-F0A40FB2C64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243840" y="6371591"/>
            <a:ext cx="2133600" cy="259317"/>
          </a:xfrm>
          <a:prstGeom prst="rect">
            <a:avLst/>
          </a:prstGeom>
        </p:spPr>
        <p:txBody>
          <a:bodyPr/>
          <a:lstStyle/>
          <a:p>
            <a:pPr>
              <a:defRPr/>
            </a:pPr>
            <a:fld id="{DED687E1-39AD-614C-86A8-62981FC4B974}"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4" name="Footer Placeholder 3"/>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5" name="Slide Number Placeholder 4"/>
          <p:cNvSpPr>
            <a:spLocks noGrp="1"/>
          </p:cNvSpPr>
          <p:nvPr>
            <p:ph type="sldNum" sz="quarter" idx="12"/>
          </p:nvPr>
        </p:nvSpPr>
        <p:spPr>
          <a:xfrm>
            <a:off x="4191000" y="6356350"/>
            <a:ext cx="762000" cy="271463"/>
          </a:xfrm>
          <a:prstGeom prst="rect">
            <a:avLst/>
          </a:prstGeom>
        </p:spPr>
        <p:txBody>
          <a:bodyPr/>
          <a:lstStyle/>
          <a:p>
            <a:pPr>
              <a:defRPr/>
            </a:pPr>
            <a:fld id="{17864C8F-A735-BD44-930A-95D3F948C42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a:xfrm>
            <a:off x="243840" y="6371591"/>
            <a:ext cx="2133600" cy="259317"/>
          </a:xfrm>
          <a:prstGeom prst="rect">
            <a:avLst/>
          </a:prstGeom>
        </p:spPr>
        <p:txBody>
          <a:bodyPr/>
          <a:lstStyle/>
          <a:p>
            <a:pPr>
              <a:defRPr/>
            </a:pPr>
            <a:fld id="{22F996F4-AB97-914F-B803-0E97267C30A1}"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3" name="Footer Placeholder 2"/>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4" name="Slide Number Placeholder 3"/>
          <p:cNvSpPr>
            <a:spLocks noGrp="1"/>
          </p:cNvSpPr>
          <p:nvPr>
            <p:ph type="sldNum" sz="quarter" idx="12"/>
          </p:nvPr>
        </p:nvSpPr>
        <p:spPr>
          <a:xfrm>
            <a:off x="4191000" y="6356350"/>
            <a:ext cx="762000" cy="271463"/>
          </a:xfrm>
          <a:prstGeom prst="rect">
            <a:avLst/>
          </a:prstGeom>
        </p:spPr>
        <p:txBody>
          <a:bodyPr/>
          <a:lstStyle/>
          <a:p>
            <a:pPr>
              <a:defRPr/>
            </a:pPr>
            <a:fld id="{412B8650-651D-F84D-AC3F-DA642C33468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a:xfrm>
            <a:off x="243840" y="6371591"/>
            <a:ext cx="2133600" cy="259317"/>
          </a:xfrm>
          <a:prstGeom prst="rect">
            <a:avLst/>
          </a:prstGeom>
        </p:spPr>
        <p:txBody>
          <a:bodyPr/>
          <a:lstStyle/>
          <a:p>
            <a:pPr>
              <a:defRPr/>
            </a:pPr>
            <a:fld id="{30253325-E194-844D-B857-69C889666B61}" type="datetime4">
              <a:rPr lang="en-US" smtClean="0"/>
              <a:pPr>
                <a:defRPr/>
              </a:pPr>
              <a:t>January 23, 2015</a:t>
            </a:fld>
            <a:r>
              <a:rPr lang="en-US" smtClean="0"/>
              <a:t> – </a:t>
            </a:r>
            <a:fld id="{8406807C-C46E-2A4D-9EF0-5D8E460DDD09}" type="datetime11">
              <a:rPr lang="en-US" smtClean="0"/>
              <a:pPr>
                <a:defRPr/>
              </a:pPr>
              <a:t>09:47:03</a:t>
            </a:fld>
            <a:endParaRPr lang="en-US"/>
          </a:p>
        </p:txBody>
      </p:sp>
      <p:sp>
        <p:nvSpPr>
          <p:cNvPr id="6" name="Footer Placeholder 5"/>
          <p:cNvSpPr>
            <a:spLocks noGrp="1"/>
          </p:cNvSpPr>
          <p:nvPr>
            <p:ph type="ftr" sz="quarter" idx="11"/>
          </p:nvPr>
        </p:nvSpPr>
        <p:spPr>
          <a:xfrm>
            <a:off x="5958840" y="6371591"/>
            <a:ext cx="2895600" cy="257810"/>
          </a:xfrm>
          <a:prstGeom prst="rect">
            <a:avLst/>
          </a:prstGeom>
        </p:spPr>
        <p:txBody>
          <a:bodyPr/>
          <a:lstStyle/>
          <a:p>
            <a:pPr>
              <a:defRPr/>
            </a:pPr>
            <a:r>
              <a:rPr lang="en-US" smtClean="0"/>
              <a:t>© 2007 University of California, Irvine – André van der Hoek</a:t>
            </a:r>
            <a:endParaRPr lang="en-US"/>
          </a:p>
        </p:txBody>
      </p:sp>
      <p:sp>
        <p:nvSpPr>
          <p:cNvPr id="7" name="Slide Number Placeholder 6"/>
          <p:cNvSpPr>
            <a:spLocks noGrp="1"/>
          </p:cNvSpPr>
          <p:nvPr>
            <p:ph type="sldNum" sz="quarter" idx="12"/>
          </p:nvPr>
        </p:nvSpPr>
        <p:spPr>
          <a:xfrm>
            <a:off x="4191000" y="6356350"/>
            <a:ext cx="762000" cy="271463"/>
          </a:xfrm>
          <a:prstGeom prst="rect">
            <a:avLst/>
          </a:prstGeom>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hf hdr="0"/>
  <p:txStyles>
    <p:titleStyle>
      <a:lvl1pPr algn="ctr" defTabSz="914400" rtl="0" eaLnBrk="1" latinLnBrk="0" hangingPunct="1">
        <a:spcBef>
          <a:spcPct val="0"/>
        </a:spcBef>
        <a:buNone/>
        <a:defRPr sz="4800" kern="1200">
          <a:solidFill>
            <a:schemeClr val="tx1">
              <a:lumMod val="65000"/>
              <a:lumOff val="35000"/>
            </a:schemeClr>
          </a:solidFill>
          <a:latin typeface="Tahoma"/>
          <a:ea typeface="+mj-ea"/>
          <a:cs typeface="Tahoma"/>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65000"/>
              <a:lumOff val="35000"/>
            </a:schemeClr>
          </a:solidFill>
          <a:latin typeface="Tahoma"/>
          <a:ea typeface="+mn-ea"/>
          <a:cs typeface="Tahoma"/>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65000"/>
              <a:lumOff val="35000"/>
            </a:schemeClr>
          </a:solidFill>
          <a:latin typeface="Tahoma"/>
          <a:ea typeface="+mn-ea"/>
          <a:cs typeface="Tahoma"/>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65000"/>
              <a:lumOff val="35000"/>
            </a:schemeClr>
          </a:solidFill>
          <a:latin typeface="Tahoma"/>
          <a:ea typeface="+mn-ea"/>
          <a:cs typeface="Tahoma"/>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65000"/>
              <a:lumOff val="35000"/>
            </a:schemeClr>
          </a:solidFill>
          <a:latin typeface="Tahoma"/>
          <a:ea typeface="+mn-ea"/>
          <a:cs typeface="Tahoma"/>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65000"/>
              <a:lumOff val="35000"/>
            </a:schemeClr>
          </a:solidFill>
          <a:latin typeface="Tahoma"/>
          <a:ea typeface="+mn-ea"/>
          <a:cs typeface="Tahoma"/>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rtlCol="0">
            <a:normAutofit/>
          </a:bodyPr>
          <a:lstStyle/>
          <a:p>
            <a:pPr eaLnBrk="1" fontAlgn="auto" hangingPunct="1">
              <a:spcAft>
                <a:spcPts val="0"/>
              </a:spcAft>
              <a:defRPr/>
            </a:pPr>
            <a:r>
              <a:rPr lang="en-US" smtClean="0">
                <a:ea typeface="+mj-ea"/>
                <a:cs typeface="+mj-cs"/>
              </a:rPr>
              <a:t>Informatics 122</a:t>
            </a:r>
            <a:br>
              <a:rPr lang="en-US" smtClean="0">
                <a:ea typeface="+mj-ea"/>
                <a:cs typeface="+mj-cs"/>
              </a:rPr>
            </a:br>
            <a:r>
              <a:rPr lang="en-US" smtClean="0">
                <a:ea typeface="+mj-ea"/>
                <a:cs typeface="+mj-cs"/>
              </a:rPr>
              <a:t>Software Design II</a:t>
            </a:r>
          </a:p>
        </p:txBody>
      </p:sp>
      <p:sp>
        <p:nvSpPr>
          <p:cNvPr id="3078" name="Rectangle 3"/>
          <p:cNvSpPr>
            <a:spLocks noGrp="1" noChangeArrowheads="1"/>
          </p:cNvSpPr>
          <p:nvPr>
            <p:ph type="subTitle" idx="1"/>
          </p:nvPr>
        </p:nvSpPr>
        <p:spPr/>
        <p:txBody>
          <a:bodyPr rtlCol="0">
            <a:noAutofit/>
          </a:bodyPr>
          <a:lstStyle/>
          <a:p>
            <a:pPr eaLnBrk="1" fontAlgn="auto" hangingPunct="1">
              <a:spcAft>
                <a:spcPts val="0"/>
              </a:spcAft>
              <a:defRPr/>
            </a:pPr>
            <a:r>
              <a:rPr lang="en-US" dirty="0">
                <a:latin typeface="Tahoma" charset="0"/>
                <a:ea typeface="+mn-ea"/>
                <a:cs typeface="+mn-cs"/>
              </a:rPr>
              <a:t>Lecture </a:t>
            </a:r>
            <a:r>
              <a:rPr lang="en-US" dirty="0">
                <a:latin typeface="Tahoma" charset="0"/>
                <a:ea typeface="+mn-ea"/>
                <a:cs typeface="+mn-cs"/>
              </a:rPr>
              <a:t>4</a:t>
            </a:r>
            <a:endParaRPr lang="en-US" dirty="0" smtClean="0">
              <a:latin typeface="Tahoma" charset="0"/>
              <a:ea typeface="+mn-ea"/>
              <a:cs typeface="+mn-cs"/>
            </a:endParaRPr>
          </a:p>
          <a:p>
            <a:pPr eaLnBrk="1" fontAlgn="auto" hangingPunct="1">
              <a:spcAft>
                <a:spcPts val="0"/>
              </a:spcAft>
              <a:defRPr/>
            </a:pPr>
            <a:r>
              <a:rPr lang="en-US" dirty="0" smtClean="0">
                <a:latin typeface="Tahoma" charset="0"/>
                <a:ea typeface="+mn-ea"/>
                <a:cs typeface="+mn-cs"/>
              </a:rPr>
              <a:t>Emily Navarro</a:t>
            </a:r>
          </a:p>
          <a:p>
            <a:pPr eaLnBrk="1" fontAlgn="auto" hangingPunct="1">
              <a:spcAft>
                <a:spcPts val="0"/>
              </a:spcAft>
              <a:defRPr/>
            </a:pPr>
            <a:endParaRPr lang="en-US" dirty="0">
              <a:latin typeface="Tahoma" charset="0"/>
              <a:ea typeface="+mn-ea"/>
              <a:cs typeface="+mn-cs"/>
            </a:endParaRPr>
          </a:p>
          <a:p>
            <a:pPr eaLnBrk="1" fontAlgn="auto" hangingPunct="1">
              <a:spcAft>
                <a:spcPts val="0"/>
              </a:spcAft>
              <a:defRPr/>
            </a:pPr>
            <a:r>
              <a:rPr lang="en-US" sz="1000" i="1" dirty="0">
                <a:latin typeface="Tahoma" charset="0"/>
                <a:ea typeface="+mn-ea"/>
                <a:cs typeface="+mn-cs"/>
              </a:rPr>
              <a:t>Duplication of course material for any commercial purpose without the explicit written permission of the professor is prohibited.</a:t>
            </a:r>
          </a:p>
        </p:txBody>
      </p:sp>
      <p:sp>
        <p:nvSpPr>
          <p:cNvPr id="25603" name="Rectangle 8"/>
          <p:cNvSpPr>
            <a:spLocks noGrp="1" noChangeArrowheads="1"/>
          </p:cNvSpPr>
          <p:nvPr>
            <p:ph type="sldNum" sz="quarter" idx="12"/>
          </p:nvPr>
        </p:nvSpPr>
        <p:spPr bwMode="auto">
          <a:xfrm>
            <a:off x="7239000" y="6705600"/>
            <a:ext cx="1905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1A29D3-0FE1-5640-ACD9-5DE965B2EBEA}" type="slidenum">
              <a:rPr lang="en-US" sz="800"/>
              <a:pPr eaLnBrk="1" hangingPunct="1"/>
              <a:t>1</a:t>
            </a:fld>
            <a:endParaRPr lang="en-US" sz="800"/>
          </a:p>
        </p:txBody>
      </p:sp>
      <p:sp>
        <p:nvSpPr>
          <p:cNvPr id="25604" name="TextBox 1"/>
          <p:cNvSpPr txBox="1">
            <a:spLocks noChangeArrowheads="1"/>
          </p:cNvSpPr>
          <p:nvPr/>
        </p:nvSpPr>
        <p:spPr bwMode="auto">
          <a:xfrm>
            <a:off x="685800" y="5334000"/>
            <a:ext cx="441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Portions of the slides in this lecture are adapted from http://</a:t>
            </a:r>
            <a:r>
              <a:rPr lang="en-US" sz="1400" dirty="0" err="1"/>
              <a:t>www.cs.colorado.edu</a:t>
            </a:r>
            <a:r>
              <a:rPr lang="en-US" sz="1400" dirty="0"/>
              <a:t>/~</a:t>
            </a:r>
            <a:r>
              <a:rPr lang="en-US" sz="1400" dirty="0" err="1"/>
              <a:t>kena</a:t>
            </a:r>
            <a:r>
              <a:rPr lang="en-US" sz="1400" dirty="0"/>
              <a:t>/classes/5448/f12/lectures/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Patterns Are Designed to Avoid Redesign (caused by…)</a:t>
            </a:r>
          </a:p>
        </p:txBody>
      </p:sp>
      <p:sp>
        <p:nvSpPr>
          <p:cNvPr id="12294"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Creating an object by specifying a class explicitly</a:t>
            </a: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Dependence on specific operations</a:t>
            </a: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Dependence on hardware and software </a:t>
            </a:r>
            <a:r>
              <a:rPr lang="en-US" dirty="0" smtClean="0">
                <a:solidFill>
                  <a:schemeClr val="tx1">
                    <a:lumMod val="65000"/>
                    <a:lumOff val="35000"/>
                  </a:schemeClr>
                </a:solidFill>
                <a:latin typeface="Tahoma" charset="0"/>
                <a:ea typeface="+mn-ea"/>
                <a:cs typeface="+mn-cs"/>
              </a:rPr>
              <a:t>platforms</a:t>
            </a:r>
            <a:endParaRPr lang="en-US" dirty="0">
              <a:solidFill>
                <a:schemeClr val="tx1">
                  <a:lumMod val="65000"/>
                  <a:lumOff val="35000"/>
                </a:schemeClr>
              </a:solidFill>
              <a:latin typeface="Tahoma" charset="0"/>
              <a:ea typeface="+mn-ea"/>
              <a:cs typeface="+mn-cs"/>
            </a:endParaRP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Dependence on object representations or implementations</a:t>
            </a: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Algorithmic dependencies</a:t>
            </a: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Tight coupling</a:t>
            </a: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Extending functionality by </a:t>
            </a:r>
            <a:r>
              <a:rPr lang="en-US" dirty="0" err="1">
                <a:solidFill>
                  <a:schemeClr val="tx1">
                    <a:lumMod val="65000"/>
                    <a:lumOff val="35000"/>
                  </a:schemeClr>
                </a:solidFill>
                <a:latin typeface="Tahoma" charset="0"/>
                <a:ea typeface="+mn-ea"/>
                <a:cs typeface="+mn-cs"/>
              </a:rPr>
              <a:t>subclassing</a:t>
            </a:r>
            <a:endParaRPr lang="en-US" dirty="0">
              <a:solidFill>
                <a:schemeClr val="tx1">
                  <a:lumMod val="65000"/>
                  <a:lumOff val="35000"/>
                </a:schemeClr>
              </a:solidFill>
              <a:latin typeface="Tahoma" charset="0"/>
              <a:ea typeface="+mn-ea"/>
              <a:cs typeface="+mn-cs"/>
            </a:endParaRP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Inability to alter classes conveniently</a:t>
            </a:r>
          </a:p>
          <a:p>
            <a:pPr eaLnBrk="1" fontAlgn="auto" hangingPunct="1">
              <a:spcAft>
                <a:spcPts val="0"/>
              </a:spcAft>
              <a:buFont typeface="Wingdings" charset="0"/>
              <a:buNone/>
              <a:defRPr/>
            </a:pPr>
            <a:endParaRPr lang="en-US" dirty="0">
              <a:solidFill>
                <a:schemeClr val="tx1">
                  <a:lumMod val="65000"/>
                  <a:lumOff val="35000"/>
                </a:schemeClr>
              </a:solidFill>
              <a:latin typeface="Tahoma"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Patterns Apply Three Design Principles</a:t>
            </a:r>
          </a:p>
        </p:txBody>
      </p:sp>
      <p:sp>
        <p:nvSpPr>
          <p:cNvPr id="46082" name="Rectangle 3"/>
          <p:cNvSpPr>
            <a:spLocks noGrp="1" noChangeArrowheads="1"/>
          </p:cNvSpPr>
          <p:nvPr>
            <p:ph idx="1"/>
          </p:nvPr>
        </p:nvSpPr>
        <p:spPr/>
        <p:txBody>
          <a:bodyPr/>
          <a:lstStyle/>
          <a:p>
            <a:pPr eaLnBrk="1" hangingPunct="1"/>
            <a:r>
              <a:rPr lang="en-US" dirty="0">
                <a:solidFill>
                  <a:schemeClr val="tx1">
                    <a:lumMod val="65000"/>
                    <a:lumOff val="35000"/>
                  </a:schemeClr>
                </a:solidFill>
                <a:latin typeface="Tahoma" charset="0"/>
              </a:rPr>
              <a:t>Program to an interface, not an implementation</a:t>
            </a:r>
          </a:p>
          <a:p>
            <a:pPr lvl="1" eaLnBrk="1" hangingPunct="1"/>
            <a:r>
              <a:rPr lang="en-US" dirty="0">
                <a:solidFill>
                  <a:schemeClr val="tx1">
                    <a:lumMod val="65000"/>
                    <a:lumOff val="35000"/>
                  </a:schemeClr>
                </a:solidFill>
                <a:latin typeface="Tahoma" charset="0"/>
              </a:rPr>
              <a:t>interface should be separately defined, using the construct(s) in the programming language</a:t>
            </a:r>
          </a:p>
          <a:p>
            <a:pPr eaLnBrk="1" hangingPunct="1"/>
            <a:r>
              <a:rPr lang="en-US" dirty="0">
                <a:solidFill>
                  <a:schemeClr val="tx1">
                    <a:lumMod val="65000"/>
                    <a:lumOff val="35000"/>
                  </a:schemeClr>
                </a:solidFill>
                <a:latin typeface="Tahoma" charset="0"/>
              </a:rPr>
              <a:t>Favor object composition / delegation over inheritance</a:t>
            </a:r>
          </a:p>
          <a:p>
            <a:pPr eaLnBrk="1" hangingPunct="1"/>
            <a:r>
              <a:rPr lang="en-US" dirty="0">
                <a:solidFill>
                  <a:schemeClr val="tx1">
                    <a:lumMod val="65000"/>
                    <a:lumOff val="35000"/>
                  </a:schemeClr>
                </a:solidFill>
                <a:latin typeface="Tahoma" charset="0"/>
              </a:rPr>
              <a:t>Find what varies and encapsulate it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Why Study Design Patterns? (I)</a:t>
            </a:r>
          </a:p>
        </p:txBody>
      </p:sp>
      <p:sp>
        <p:nvSpPr>
          <p:cNvPr id="48130" name="Content Placeholder 2"/>
          <p:cNvSpPr>
            <a:spLocks noGrp="1"/>
          </p:cNvSpPr>
          <p:nvPr>
            <p:ph idx="1"/>
          </p:nvPr>
        </p:nvSpPr>
        <p:spPr/>
        <p:txBody>
          <a:bodyPr/>
          <a:lstStyle/>
          <a:p>
            <a:pPr eaLnBrk="1" hangingPunct="1"/>
            <a:r>
              <a:rPr lang="en-US" dirty="0">
                <a:solidFill>
                  <a:schemeClr val="tx1">
                    <a:lumMod val="65000"/>
                    <a:lumOff val="35000"/>
                  </a:schemeClr>
                </a:solidFill>
                <a:latin typeface="Tahoma"/>
                <a:cs typeface="Tahoma"/>
              </a:rPr>
              <a:t>Patterns let us</a:t>
            </a:r>
          </a:p>
          <a:p>
            <a:pPr lvl="1" eaLnBrk="1" hangingPunct="1"/>
            <a:r>
              <a:rPr lang="en-US" dirty="0">
                <a:solidFill>
                  <a:schemeClr val="tx1">
                    <a:lumMod val="65000"/>
                    <a:lumOff val="35000"/>
                  </a:schemeClr>
                </a:solidFill>
                <a:latin typeface="Tahoma"/>
                <a:cs typeface="Tahoma"/>
              </a:rPr>
              <a:t>reuse solutions that have worked in the past; why waste time reinventing the wheel?</a:t>
            </a:r>
          </a:p>
          <a:p>
            <a:pPr lvl="1" eaLnBrk="1" hangingPunct="1"/>
            <a:r>
              <a:rPr lang="en-US" dirty="0">
                <a:solidFill>
                  <a:schemeClr val="tx1">
                    <a:lumMod val="65000"/>
                    <a:lumOff val="35000"/>
                  </a:schemeClr>
                </a:solidFill>
                <a:latin typeface="Tahoma"/>
                <a:cs typeface="Tahoma"/>
              </a:rPr>
              <a:t>have a shared vocabulary around software design</a:t>
            </a:r>
          </a:p>
          <a:p>
            <a:pPr lvl="2" eaLnBrk="1" hangingPunct="1"/>
            <a:r>
              <a:rPr lang="en-US" dirty="0">
                <a:solidFill>
                  <a:schemeClr val="tx1">
                    <a:lumMod val="65000"/>
                    <a:lumOff val="35000"/>
                  </a:schemeClr>
                </a:solidFill>
                <a:latin typeface="Tahoma"/>
                <a:cs typeface="Tahoma"/>
              </a:rPr>
              <a:t>they allow you to tell a fellow software engineer, “I used a Strategy pattern here to allow the algorithm used to compute this calculation to be customizable”</a:t>
            </a:r>
          </a:p>
          <a:p>
            <a:pPr lvl="3" eaLnBrk="1" hangingPunct="1"/>
            <a:r>
              <a:rPr lang="en-US" dirty="0">
                <a:solidFill>
                  <a:schemeClr val="tx1">
                    <a:lumMod val="65000"/>
                    <a:lumOff val="35000"/>
                  </a:schemeClr>
                </a:solidFill>
                <a:latin typeface="Tahoma"/>
                <a:cs typeface="Tahoma"/>
              </a:rPr>
              <a:t>You don’t have to waste time explaining what you mean since you both know the Strategy pattern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pPr eaLnBrk="1" hangingPunct="1"/>
            <a:r>
              <a:rPr lang="en-US">
                <a:solidFill>
                  <a:schemeClr val="tx1">
                    <a:lumMod val="65000"/>
                    <a:lumOff val="35000"/>
                  </a:schemeClr>
                </a:solidFill>
                <a:latin typeface="Tahoma"/>
                <a:cs typeface="Tahoma"/>
              </a:rPr>
              <a:t>Why Study Design Patterns? (II)</a:t>
            </a:r>
          </a:p>
        </p:txBody>
      </p:sp>
      <p:sp>
        <p:nvSpPr>
          <p:cNvPr id="49154" name="Content Placeholder 2"/>
          <p:cNvSpPr>
            <a:spLocks noGrp="1"/>
          </p:cNvSpPr>
          <p:nvPr>
            <p:ph idx="1"/>
          </p:nvPr>
        </p:nvSpPr>
        <p:spPr/>
        <p:txBody>
          <a:bodyPr/>
          <a:lstStyle/>
          <a:p>
            <a:pPr eaLnBrk="1" hangingPunct="1"/>
            <a:r>
              <a:rPr lang="en-US">
                <a:solidFill>
                  <a:schemeClr val="tx1">
                    <a:lumMod val="65000"/>
                    <a:lumOff val="35000"/>
                  </a:schemeClr>
                </a:solidFill>
                <a:latin typeface="Tahoma"/>
                <a:cs typeface="Tahoma"/>
              </a:rPr>
              <a:t>Design patterns provide you </a:t>
            </a:r>
            <a:r>
              <a:rPr lang="en-US" b="1">
                <a:solidFill>
                  <a:schemeClr val="tx1">
                    <a:lumMod val="65000"/>
                    <a:lumOff val="35000"/>
                  </a:schemeClr>
                </a:solidFill>
                <a:latin typeface="Tahoma"/>
                <a:cs typeface="Tahoma"/>
              </a:rPr>
              <a:t>not with code reuse </a:t>
            </a:r>
            <a:r>
              <a:rPr lang="en-US">
                <a:solidFill>
                  <a:schemeClr val="tx1">
                    <a:lumMod val="65000"/>
                    <a:lumOff val="35000"/>
                  </a:schemeClr>
                </a:solidFill>
                <a:latin typeface="Tahoma"/>
                <a:cs typeface="Tahoma"/>
              </a:rPr>
              <a:t>but with </a:t>
            </a:r>
            <a:r>
              <a:rPr lang="en-US" b="1">
                <a:solidFill>
                  <a:schemeClr val="tx1">
                    <a:lumMod val="65000"/>
                    <a:lumOff val="35000"/>
                  </a:schemeClr>
                </a:solidFill>
                <a:latin typeface="Tahoma"/>
                <a:cs typeface="Tahoma"/>
              </a:rPr>
              <a:t>experience reuse</a:t>
            </a:r>
          </a:p>
          <a:p>
            <a:pPr lvl="1" eaLnBrk="1" hangingPunct="1"/>
            <a:r>
              <a:rPr lang="en-US">
                <a:solidFill>
                  <a:schemeClr val="tx1">
                    <a:lumMod val="65000"/>
                    <a:lumOff val="35000"/>
                  </a:schemeClr>
                </a:solidFill>
                <a:latin typeface="Tahoma"/>
                <a:cs typeface="Tahoma"/>
              </a:rPr>
              <a:t>Knowing concepts such as abstraction, inheritance, and polymorphism will NOT make you a good designer, unless you use those concepts to create flexible designs that are maintainable and that can cope with change</a:t>
            </a:r>
          </a:p>
          <a:p>
            <a:pPr eaLnBrk="1" hangingPunct="1"/>
            <a:r>
              <a:rPr lang="en-US">
                <a:solidFill>
                  <a:schemeClr val="tx1">
                    <a:lumMod val="65000"/>
                    <a:lumOff val="35000"/>
                  </a:schemeClr>
                </a:solidFill>
                <a:latin typeface="Tahoma"/>
                <a:cs typeface="Tahoma"/>
              </a:rPr>
              <a:t>Design patterns can show you how to apply those concepts to achieve those goals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7"/>
          <p:cNvSpPr>
            <a:spLocks noGrp="1" noChangeArrowheads="1"/>
          </p:cNvSpPr>
          <p:nvPr>
            <p:ph type="title"/>
          </p:nvPr>
        </p:nvSpPr>
        <p:spPr/>
        <p:txBody>
          <a:bodyPr>
            <a:normAutofit/>
          </a:bodyPr>
          <a:lstStyle/>
          <a:p>
            <a:pPr eaLnBrk="1" hangingPunct="1"/>
            <a:r>
              <a:rPr lang="en-US" dirty="0">
                <a:latin typeface="Tahoma"/>
                <a:cs typeface="Tahoma"/>
              </a:rPr>
              <a:t>Original Catalogue of Patterns</a:t>
            </a:r>
          </a:p>
        </p:txBody>
      </p:sp>
      <p:graphicFrame>
        <p:nvGraphicFramePr>
          <p:cNvPr id="202858" name="Group 106"/>
          <p:cNvGraphicFramePr>
            <a:graphicFrameLocks noGrp="1"/>
          </p:cNvGraphicFramePr>
          <p:nvPr>
            <p:ph type="tbl" idx="1"/>
          </p:nvPr>
        </p:nvGraphicFramePr>
        <p:xfrm>
          <a:off x="1143000" y="2057400"/>
          <a:ext cx="6858000" cy="3590925"/>
        </p:xfrm>
        <a:graphic>
          <a:graphicData uri="http://schemas.openxmlformats.org/drawingml/2006/table">
            <a:tbl>
              <a:tblPr/>
              <a:tblGrid>
                <a:gridCol w="2286000"/>
                <a:gridCol w="2286000"/>
                <a:gridCol w="2286000"/>
              </a:tblGrid>
              <a:tr h="335304">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dirty="0">
                          <a:ln>
                            <a:noFill/>
                          </a:ln>
                          <a:solidFill>
                            <a:schemeClr val="tx1"/>
                          </a:solidFill>
                          <a:effectLst/>
                          <a:latin typeface="Tahoma" charset="0"/>
                          <a:ea typeface="ＭＳ Ｐゴシック" charset="0"/>
                        </a:rPr>
                        <a:t>Purpose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530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dirty="0">
                          <a:ln>
                            <a:noFill/>
                          </a:ln>
                          <a:solidFill>
                            <a:schemeClr val="tx1"/>
                          </a:solidFill>
                          <a:effectLst/>
                          <a:latin typeface="Tahoma" charset="0"/>
                          <a:ea typeface="ＭＳ Ｐゴシック" charset="0"/>
                        </a:rPr>
                        <a:t>Creational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rPr>
                        <a:t>Structural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rPr>
                        <a:t>Behavioral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0317">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a:ln>
                            <a:noFill/>
                          </a:ln>
                          <a:solidFill>
                            <a:schemeClr val="tx1"/>
                          </a:solidFill>
                          <a:effectLst/>
                          <a:latin typeface="Tahoma" charset="0"/>
                          <a:ea typeface="ＭＳ Ｐゴシック" charset="0"/>
                        </a:rPr>
                        <a:t>Abstract Factory</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smtClean="0">
                          <a:ln>
                            <a:noFill/>
                          </a:ln>
                          <a:solidFill>
                            <a:schemeClr val="tx1"/>
                          </a:solidFill>
                          <a:effectLst/>
                          <a:latin typeface="Tahoma" charset="0"/>
                          <a:ea typeface="ＭＳ Ｐゴシック" charset="0"/>
                        </a:rPr>
                        <a:t>Builder</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Factory Method</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Prototype</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Singleton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a:ln>
                            <a:noFill/>
                          </a:ln>
                          <a:solidFill>
                            <a:schemeClr val="tx1"/>
                          </a:solidFill>
                          <a:effectLst/>
                          <a:latin typeface="Tahoma" charset="0"/>
                          <a:ea typeface="ＭＳ Ｐゴシック" charset="0"/>
                        </a:rPr>
                        <a:t>Adapter </a:t>
                      </a:r>
                      <a:r>
                        <a:rPr kumimoji="0" lang="en-US" sz="1600" b="0" i="0" u="none" strike="noStrike" cap="none" normalizeH="0" baseline="0" dirty="0" smtClean="0">
                          <a:ln>
                            <a:noFill/>
                          </a:ln>
                          <a:solidFill>
                            <a:schemeClr val="tx1"/>
                          </a:solidFill>
                          <a:effectLst/>
                          <a:latin typeface="Tahoma" charset="0"/>
                          <a:ea typeface="ＭＳ Ｐゴシック" charset="0"/>
                        </a:rPr>
                        <a:t>Bridge</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Composite</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Decorator</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Façade</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Flyweight</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Proxy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a:ln>
                            <a:noFill/>
                          </a:ln>
                          <a:solidFill>
                            <a:schemeClr val="tx1"/>
                          </a:solidFill>
                          <a:effectLst/>
                          <a:latin typeface="Tahoma" charset="0"/>
                          <a:ea typeface="ＭＳ Ｐゴシック" charset="0"/>
                        </a:rPr>
                        <a:t>Chain of Responsibility</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smtClean="0">
                          <a:ln>
                            <a:noFill/>
                          </a:ln>
                          <a:solidFill>
                            <a:schemeClr val="tx1"/>
                          </a:solidFill>
                          <a:effectLst/>
                          <a:latin typeface="Tahoma" charset="0"/>
                          <a:ea typeface="ＭＳ Ｐゴシック" charset="0"/>
                        </a:rPr>
                        <a:t>Command</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Interpreter</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Iterator</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Mediator</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Memento</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Observer</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State</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smtClean="0">
                          <a:ln>
                            <a:noFill/>
                          </a:ln>
                          <a:solidFill>
                            <a:schemeClr val="tx1"/>
                          </a:solidFill>
                          <a:effectLst/>
                          <a:latin typeface="Tahoma" charset="0"/>
                          <a:ea typeface="ＭＳ Ｐゴシック" charset="0"/>
                        </a:rPr>
                        <a:t>Strategy</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Template Method</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Visitor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7"/>
          <p:cNvSpPr>
            <a:spLocks noGrp="1" noChangeArrowheads="1"/>
          </p:cNvSpPr>
          <p:nvPr>
            <p:ph type="title"/>
          </p:nvPr>
        </p:nvSpPr>
        <p:spPr/>
        <p:txBody>
          <a:bodyPr>
            <a:normAutofit/>
          </a:bodyPr>
          <a:lstStyle/>
          <a:p>
            <a:pPr eaLnBrk="1" hangingPunct="1"/>
            <a:r>
              <a:rPr lang="en-US" dirty="0">
                <a:latin typeface="Tahoma"/>
                <a:cs typeface="Tahoma"/>
              </a:rPr>
              <a:t>Original Catalogue of Patterns</a:t>
            </a:r>
          </a:p>
        </p:txBody>
      </p:sp>
      <p:graphicFrame>
        <p:nvGraphicFramePr>
          <p:cNvPr id="202858" name="Group 106"/>
          <p:cNvGraphicFramePr>
            <a:graphicFrameLocks noGrp="1"/>
          </p:cNvGraphicFramePr>
          <p:nvPr>
            <p:ph type="tbl" idx="1"/>
          </p:nvPr>
        </p:nvGraphicFramePr>
        <p:xfrm>
          <a:off x="1143000" y="2057400"/>
          <a:ext cx="6858000" cy="3590925"/>
        </p:xfrm>
        <a:graphic>
          <a:graphicData uri="http://schemas.openxmlformats.org/drawingml/2006/table">
            <a:tbl>
              <a:tblPr/>
              <a:tblGrid>
                <a:gridCol w="2286000"/>
                <a:gridCol w="2286000"/>
                <a:gridCol w="2286000"/>
              </a:tblGrid>
              <a:tr h="335304">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dirty="0">
                          <a:ln>
                            <a:noFill/>
                          </a:ln>
                          <a:solidFill>
                            <a:schemeClr val="tx1"/>
                          </a:solidFill>
                          <a:effectLst/>
                          <a:latin typeface="Tahoma" charset="0"/>
                          <a:ea typeface="ＭＳ Ｐゴシック" charset="0"/>
                        </a:rPr>
                        <a:t>Purpose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530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rPr>
                        <a:t>Creational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rPr>
                        <a:t>Structural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rPr>
                        <a:t>Behavioral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0317">
                <a:tc>
                  <a:txBody>
                    <a:bodyPr/>
                    <a:lstStyle/>
                    <a:p>
                      <a:pPr marL="0" marR="0" lvl="0" indent="0" algn="l" defTabSz="914400" rtl="0" eaLnBrk="1" fontAlgn="base" latinLnBrk="0" hangingPunct="1">
                        <a:lnSpc>
                          <a:spcPct val="100000"/>
                        </a:lnSpc>
                        <a:spcBef>
                          <a:spcPts val="0"/>
                        </a:spcBef>
                        <a:spcAft>
                          <a:spcPct val="0"/>
                        </a:spcAft>
                        <a:buClr>
                          <a:schemeClr val="tx2"/>
                        </a:buClr>
                        <a:buSzPct val="90000"/>
                        <a:buFont typeface="Wingdings" charset="0"/>
                        <a:buNone/>
                        <a:tabLst/>
                      </a:pPr>
                      <a:r>
                        <a:rPr kumimoji="0" lang="en-US" sz="1600" b="0" i="0" u="none" strike="noStrike" cap="none" normalizeH="0" baseline="0" dirty="0">
                          <a:ln>
                            <a:noFill/>
                          </a:ln>
                          <a:solidFill>
                            <a:srgbClr val="FF0000"/>
                          </a:solidFill>
                          <a:effectLst/>
                          <a:latin typeface="Tahoma" charset="0"/>
                          <a:ea typeface="ＭＳ Ｐゴシック" charset="0"/>
                        </a:rPr>
                        <a:t>Abstract Factory</a:t>
                      </a:r>
                      <a:br>
                        <a:rPr kumimoji="0" lang="en-US" sz="1600" b="0" i="0" u="none" strike="noStrike" cap="none" normalizeH="0" baseline="0" dirty="0">
                          <a:ln>
                            <a:noFill/>
                          </a:ln>
                          <a:solidFill>
                            <a:srgbClr val="FF0000"/>
                          </a:solidFill>
                          <a:effectLst/>
                          <a:latin typeface="Tahoma" charset="0"/>
                          <a:ea typeface="ＭＳ Ｐゴシック" charset="0"/>
                        </a:rPr>
                      </a:br>
                      <a:r>
                        <a:rPr kumimoji="0" lang="en-US" sz="1600" b="0" i="0" u="none" strike="noStrike" cap="none" normalizeH="0" baseline="0" dirty="0" smtClean="0">
                          <a:ln>
                            <a:noFill/>
                          </a:ln>
                          <a:solidFill>
                            <a:schemeClr val="tx1"/>
                          </a:solidFill>
                          <a:effectLst/>
                          <a:latin typeface="Tahoma" charset="0"/>
                          <a:ea typeface="ＭＳ Ｐゴシック" charset="0"/>
                        </a:rPr>
                        <a:t>Builder</a:t>
                      </a:r>
                    </a:p>
                    <a:p>
                      <a:pPr marL="0" marR="0" lvl="0" indent="0" algn="l" defTabSz="914400" rtl="0" eaLnBrk="1" fontAlgn="base" latinLnBrk="0" hangingPunct="1">
                        <a:lnSpc>
                          <a:spcPct val="100000"/>
                        </a:lnSpc>
                        <a:spcBef>
                          <a:spcPts val="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rgbClr val="FF0000"/>
                          </a:solidFill>
                          <a:effectLst/>
                          <a:latin typeface="Tahoma" charset="0"/>
                          <a:ea typeface="ＭＳ Ｐゴシック" charset="0"/>
                        </a:rPr>
                        <a:t>Factory Method</a:t>
                      </a:r>
                    </a:p>
                    <a:p>
                      <a:pPr marL="0" marR="0" lvl="0" indent="0" algn="l" defTabSz="914400" rtl="0" eaLnBrk="1" fontAlgn="base" latinLnBrk="0" hangingPunct="1">
                        <a:lnSpc>
                          <a:spcPct val="100000"/>
                        </a:lnSpc>
                        <a:spcBef>
                          <a:spcPts val="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Prototype</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rgbClr val="FF0000"/>
                          </a:solidFill>
                          <a:effectLst/>
                          <a:latin typeface="Tahoma" charset="0"/>
                          <a:ea typeface="ＭＳ Ｐゴシック" charset="0"/>
                        </a:rPr>
                        <a:t>Singleton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a:ln>
                            <a:noFill/>
                          </a:ln>
                          <a:solidFill>
                            <a:srgbClr val="FF0000"/>
                          </a:solidFill>
                          <a:effectLst/>
                          <a:latin typeface="Tahoma" charset="0"/>
                          <a:ea typeface="ＭＳ Ｐゴシック" charset="0"/>
                        </a:rPr>
                        <a:t>Adapter</a:t>
                      </a:r>
                      <a:r>
                        <a:rPr kumimoji="0" lang="en-US" sz="1600" b="0" i="0" u="none" strike="noStrike" cap="none" normalizeH="0" baseline="0" dirty="0">
                          <a:ln>
                            <a:noFill/>
                          </a:ln>
                          <a:solidFill>
                            <a:schemeClr val="tx1"/>
                          </a:solidFill>
                          <a:effectLst/>
                          <a:latin typeface="Tahoma" charset="0"/>
                          <a:ea typeface="ＭＳ Ｐゴシック" charset="0"/>
                        </a:rPr>
                        <a:t> </a:t>
                      </a:r>
                      <a:endParaRPr kumimoji="0" lang="en-US" sz="1600" b="0" i="0" u="none" strike="noStrike" cap="none" normalizeH="0" baseline="0" dirty="0" smtClean="0">
                        <a:ln>
                          <a:noFill/>
                        </a:ln>
                        <a:solidFill>
                          <a:schemeClr val="tx1"/>
                        </a:solidFill>
                        <a:effectLst/>
                        <a:latin typeface="Tahoma"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Bridge</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Composite</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Decorator</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rgbClr val="FF0000"/>
                          </a:solidFill>
                          <a:effectLst/>
                          <a:latin typeface="Tahoma" charset="0"/>
                          <a:ea typeface="ＭＳ Ｐゴシック" charset="0"/>
                        </a:rPr>
                        <a:t>Façade</a:t>
                      </a:r>
                      <a:br>
                        <a:rPr kumimoji="0" lang="en-US" sz="1600" b="0" i="0" u="none" strike="noStrike" cap="none" normalizeH="0" baseline="0" dirty="0">
                          <a:ln>
                            <a:noFill/>
                          </a:ln>
                          <a:solidFill>
                            <a:srgbClr val="FF0000"/>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Flyweight</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Proxy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a:ln>
                            <a:noFill/>
                          </a:ln>
                          <a:solidFill>
                            <a:schemeClr val="tx1"/>
                          </a:solidFill>
                          <a:effectLst/>
                          <a:latin typeface="Tahoma" charset="0"/>
                          <a:ea typeface="ＭＳ Ｐゴシック" charset="0"/>
                        </a:rPr>
                        <a:t>Chain of Responsibility</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smtClean="0">
                          <a:ln>
                            <a:noFill/>
                          </a:ln>
                          <a:solidFill>
                            <a:schemeClr val="tx1"/>
                          </a:solidFill>
                          <a:effectLst/>
                          <a:latin typeface="Tahoma" charset="0"/>
                          <a:ea typeface="ＭＳ Ｐゴシック" charset="0"/>
                        </a:rPr>
                        <a:t>Command</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Interpreter</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chemeClr val="tx1"/>
                          </a:solidFill>
                          <a:effectLst/>
                          <a:latin typeface="Tahoma" charset="0"/>
                          <a:ea typeface="ＭＳ Ｐゴシック" charset="0"/>
                        </a:rPr>
                        <a:t>Iterator</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Mediator</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Memento</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Observer</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State</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smtClean="0">
                          <a:ln>
                            <a:noFill/>
                          </a:ln>
                          <a:solidFill>
                            <a:srgbClr val="FF0000"/>
                          </a:solidFill>
                          <a:effectLst/>
                          <a:latin typeface="Tahoma" charset="0"/>
                          <a:ea typeface="ＭＳ Ｐゴシック" charset="0"/>
                        </a:rPr>
                        <a:t>Strategy</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charset="0"/>
                        <a:buNone/>
                        <a:tabLst/>
                      </a:pPr>
                      <a:r>
                        <a:rPr kumimoji="0" lang="en-US" sz="1600" b="0" i="0" u="none" strike="noStrike" cap="none" normalizeH="0" baseline="0" dirty="0" smtClean="0">
                          <a:ln>
                            <a:noFill/>
                          </a:ln>
                          <a:solidFill>
                            <a:srgbClr val="FF0000"/>
                          </a:solidFill>
                          <a:effectLst/>
                          <a:latin typeface="Tahoma" charset="0"/>
                          <a:ea typeface="ＭＳ Ｐゴシック" charset="0"/>
                        </a:rPr>
                        <a:t>Template Method</a:t>
                      </a:r>
                      <a:r>
                        <a:rPr kumimoji="0" lang="en-US" sz="1600" b="0" i="0" u="none" strike="noStrike" cap="none" normalizeH="0" baseline="0" dirty="0">
                          <a:ln>
                            <a:noFill/>
                          </a:ln>
                          <a:solidFill>
                            <a:schemeClr val="tx1"/>
                          </a:solidFill>
                          <a:effectLst/>
                          <a:latin typeface="Tahoma" charset="0"/>
                          <a:ea typeface="ＭＳ Ｐゴシック" charset="0"/>
                        </a:rPr>
                        <a:t/>
                      </a:r>
                      <a:br>
                        <a:rPr kumimoji="0" lang="en-US" sz="1600" b="0" i="0" u="none" strike="noStrike" cap="none" normalizeH="0" baseline="0" dirty="0">
                          <a:ln>
                            <a:noFill/>
                          </a:ln>
                          <a:solidFill>
                            <a:schemeClr val="tx1"/>
                          </a:solidFill>
                          <a:effectLst/>
                          <a:latin typeface="Tahoma" charset="0"/>
                          <a:ea typeface="ＭＳ Ｐゴシック" charset="0"/>
                        </a:rPr>
                      </a:br>
                      <a:r>
                        <a:rPr kumimoji="0" lang="en-US" sz="1600" b="0" i="0" u="none" strike="noStrike" cap="none" normalizeH="0" baseline="0" dirty="0">
                          <a:ln>
                            <a:noFill/>
                          </a:ln>
                          <a:solidFill>
                            <a:schemeClr val="tx1"/>
                          </a:solidFill>
                          <a:effectLst/>
                          <a:latin typeface="Tahoma" charset="0"/>
                          <a:ea typeface="ＭＳ Ｐゴシック" charset="0"/>
                        </a:rPr>
                        <a:t>Visitor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43" name="TextBox 1"/>
          <p:cNvSpPr txBox="1">
            <a:spLocks noChangeArrowheads="1"/>
          </p:cNvSpPr>
          <p:nvPr/>
        </p:nvSpPr>
        <p:spPr bwMode="auto">
          <a:xfrm>
            <a:off x="381000" y="5875337"/>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Patterns I will be talking about in detail; </a:t>
            </a:r>
            <a:r>
              <a:rPr lang="en-US" dirty="0"/>
              <a:t>you should read about the others in the book or online.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Design Pattern by Example</a:t>
            </a:r>
          </a:p>
        </p:txBody>
      </p:sp>
      <p:sp>
        <p:nvSpPr>
          <p:cNvPr id="54274" name="Content Placeholder 2"/>
          <p:cNvSpPr>
            <a:spLocks noGrp="1"/>
          </p:cNvSpPr>
          <p:nvPr>
            <p:ph idx="1"/>
          </p:nvPr>
        </p:nvSpPr>
        <p:spPr>
          <a:xfrm>
            <a:off x="900112" y="2133600"/>
            <a:ext cx="7345363" cy="4114799"/>
          </a:xfrm>
        </p:spPr>
        <p:txBody>
          <a:bodyPr>
            <a:normAutofit fontScale="77500" lnSpcReduction="20000"/>
          </a:bodyPr>
          <a:lstStyle/>
          <a:p>
            <a:pPr eaLnBrk="1" hangingPunct="1">
              <a:lnSpc>
                <a:spcPct val="120000"/>
              </a:lnSpc>
            </a:pPr>
            <a:r>
              <a:rPr lang="en-US" dirty="0" err="1">
                <a:solidFill>
                  <a:schemeClr val="tx1">
                    <a:lumMod val="65000"/>
                    <a:lumOff val="35000"/>
                  </a:schemeClr>
                </a:solidFill>
                <a:latin typeface="Tahoma"/>
                <a:cs typeface="Tahoma"/>
              </a:rPr>
              <a:t>SimUDuck</a:t>
            </a:r>
            <a:r>
              <a:rPr lang="en-US" dirty="0">
                <a:solidFill>
                  <a:schemeClr val="tx1">
                    <a:lumMod val="65000"/>
                    <a:lumOff val="35000"/>
                  </a:schemeClr>
                </a:solidFill>
                <a:latin typeface="Tahoma"/>
                <a:cs typeface="Tahoma"/>
              </a:rPr>
              <a:t>: a “duck pond simulator” that can show a wide variety of duck species swimming and quacking</a:t>
            </a:r>
          </a:p>
          <a:p>
            <a:pPr lvl="1" eaLnBrk="1" hangingPunct="1"/>
            <a:r>
              <a:rPr lang="en-US" dirty="0">
                <a:solidFill>
                  <a:schemeClr val="tx1">
                    <a:lumMod val="65000"/>
                    <a:lumOff val="35000"/>
                  </a:schemeClr>
                </a:solidFill>
                <a:latin typeface="Tahoma"/>
                <a:cs typeface="Tahoma"/>
              </a:rPr>
              <a:t>Initial State</a:t>
            </a:r>
          </a:p>
          <a:p>
            <a:pPr lvl="1" eaLnBrk="1" hangingPunct="1"/>
            <a:endParaRPr lang="en-US" dirty="0">
              <a:solidFill>
                <a:schemeClr val="tx1">
                  <a:lumMod val="65000"/>
                  <a:lumOff val="35000"/>
                </a:schemeClr>
              </a:solidFill>
              <a:latin typeface="Tahoma"/>
              <a:cs typeface="Tahoma"/>
            </a:endParaRPr>
          </a:p>
          <a:p>
            <a:pPr lvl="1" eaLnBrk="1" hangingPunct="1"/>
            <a:endParaRPr lang="en-US" dirty="0">
              <a:solidFill>
                <a:schemeClr val="tx1">
                  <a:lumMod val="65000"/>
                  <a:lumOff val="35000"/>
                </a:schemeClr>
              </a:solidFill>
              <a:latin typeface="Tahoma"/>
              <a:cs typeface="Tahoma"/>
            </a:endParaRPr>
          </a:p>
          <a:p>
            <a:pPr lvl="1" eaLnBrk="1" hangingPunct="1"/>
            <a:endParaRPr lang="en-US" dirty="0">
              <a:solidFill>
                <a:schemeClr val="tx1">
                  <a:lumMod val="65000"/>
                  <a:lumOff val="35000"/>
                </a:schemeClr>
              </a:solidFill>
              <a:latin typeface="Tahoma"/>
              <a:cs typeface="Tahoma"/>
            </a:endParaRPr>
          </a:p>
          <a:p>
            <a:pPr lvl="1" eaLnBrk="1" hangingPunct="1"/>
            <a:endParaRPr lang="en-US" dirty="0">
              <a:solidFill>
                <a:schemeClr val="tx1">
                  <a:lumMod val="65000"/>
                  <a:lumOff val="35000"/>
                </a:schemeClr>
              </a:solidFill>
              <a:latin typeface="Tahoma"/>
              <a:cs typeface="Tahoma"/>
            </a:endParaRPr>
          </a:p>
          <a:p>
            <a:pPr lvl="1" eaLnBrk="1" hangingPunct="1"/>
            <a:endParaRPr lang="en-US" dirty="0">
              <a:solidFill>
                <a:schemeClr val="tx1">
                  <a:lumMod val="65000"/>
                  <a:lumOff val="35000"/>
                </a:schemeClr>
              </a:solidFill>
              <a:latin typeface="Tahoma"/>
              <a:cs typeface="Tahoma"/>
            </a:endParaRPr>
          </a:p>
          <a:p>
            <a:pPr lvl="1" eaLnBrk="1" hangingPunct="1"/>
            <a:endParaRPr lang="en-US" dirty="0">
              <a:solidFill>
                <a:schemeClr val="tx1">
                  <a:lumMod val="65000"/>
                  <a:lumOff val="35000"/>
                </a:schemeClr>
              </a:solidFill>
              <a:latin typeface="Tahoma"/>
              <a:cs typeface="Tahoma"/>
            </a:endParaRPr>
          </a:p>
          <a:p>
            <a:pPr eaLnBrk="1" hangingPunct="1"/>
            <a:endParaRPr lang="en-US" dirty="0" smtClean="0">
              <a:solidFill>
                <a:schemeClr val="tx1">
                  <a:lumMod val="65000"/>
                  <a:lumOff val="35000"/>
                </a:schemeClr>
              </a:solidFill>
              <a:latin typeface="Tahoma"/>
              <a:cs typeface="Tahoma"/>
            </a:endParaRPr>
          </a:p>
          <a:p>
            <a:pPr eaLnBrk="1" hangingPunct="1">
              <a:lnSpc>
                <a:spcPct val="120000"/>
              </a:lnSpc>
            </a:pPr>
            <a:r>
              <a:rPr lang="en-US" dirty="0" smtClean="0">
                <a:solidFill>
                  <a:schemeClr val="tx1">
                    <a:lumMod val="65000"/>
                    <a:lumOff val="35000"/>
                  </a:schemeClr>
                </a:solidFill>
                <a:latin typeface="Tahoma"/>
                <a:cs typeface="Tahoma"/>
              </a:rPr>
              <a:t>But </a:t>
            </a:r>
            <a:r>
              <a:rPr lang="en-US" dirty="0">
                <a:solidFill>
                  <a:schemeClr val="tx1">
                    <a:lumMod val="65000"/>
                    <a:lumOff val="35000"/>
                  </a:schemeClr>
                </a:solidFill>
                <a:latin typeface="Tahoma"/>
                <a:cs typeface="Tahoma"/>
              </a:rPr>
              <a:t>a request has arrived to allow ducks to also fly. (We need to stay ahead of the competition!)</a:t>
            </a:r>
          </a:p>
        </p:txBody>
      </p:sp>
      <p:pic>
        <p:nvPicPr>
          <p:cNvPr id="542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13075"/>
            <a:ext cx="38354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Easy</a:t>
            </a:r>
          </a:p>
        </p:txBody>
      </p:sp>
      <p:pic>
        <p:nvPicPr>
          <p:cNvPr id="563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7" y="1905000"/>
            <a:ext cx="39417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4495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6"/>
          <p:cNvSpPr txBox="1">
            <a:spLocks noChangeArrowheads="1"/>
          </p:cNvSpPr>
          <p:nvPr/>
        </p:nvSpPr>
        <p:spPr bwMode="auto">
          <a:xfrm>
            <a:off x="4267200" y="2057400"/>
            <a:ext cx="4587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dirty="0">
                <a:solidFill>
                  <a:schemeClr val="tx1">
                    <a:lumMod val="65000"/>
                    <a:lumOff val="35000"/>
                  </a:schemeClr>
                </a:solidFill>
              </a:rPr>
              <a:t>Code Reuse via Inheritance</a:t>
            </a:r>
          </a:p>
          <a:p>
            <a:pPr algn="l" eaLnBrk="1" hangingPunct="1"/>
            <a:endParaRPr lang="en-US" sz="2000" dirty="0">
              <a:solidFill>
                <a:schemeClr val="tx1">
                  <a:lumMod val="65000"/>
                  <a:lumOff val="35000"/>
                </a:schemeClr>
              </a:solidFill>
            </a:endParaRPr>
          </a:p>
          <a:p>
            <a:pPr algn="l" eaLnBrk="1" hangingPunct="1"/>
            <a:r>
              <a:rPr lang="en-US" sz="2000" dirty="0">
                <a:solidFill>
                  <a:schemeClr val="tx1">
                    <a:lumMod val="65000"/>
                    <a:lumOff val="35000"/>
                  </a:schemeClr>
                </a:solidFill>
              </a:rPr>
              <a:t>Add fly() to Duck; all ducks can now fly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Whoops!</a:t>
            </a:r>
          </a:p>
        </p:txBody>
      </p:sp>
      <p:grpSp>
        <p:nvGrpSpPr>
          <p:cNvPr id="57347" name="Group 6"/>
          <p:cNvGrpSpPr>
            <a:grpSpLocks/>
          </p:cNvGrpSpPr>
          <p:nvPr/>
        </p:nvGrpSpPr>
        <p:grpSpPr bwMode="auto">
          <a:xfrm>
            <a:off x="304800" y="1676400"/>
            <a:ext cx="6400800" cy="3429000"/>
            <a:chOff x="-533400" y="1371600"/>
            <a:chExt cx="6997700" cy="4000500"/>
          </a:xfrm>
        </p:grpSpPr>
        <p:pic>
          <p:nvPicPr>
            <p:cNvPr id="573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9844" y="1371600"/>
              <a:ext cx="2032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6997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48" name="TextBox 7"/>
          <p:cNvSpPr txBox="1">
            <a:spLocks noChangeArrowheads="1"/>
          </p:cNvSpPr>
          <p:nvPr/>
        </p:nvSpPr>
        <p:spPr bwMode="auto">
          <a:xfrm>
            <a:off x="4724400" y="1981200"/>
            <a:ext cx="419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a:solidFill>
                  <a:schemeClr val="tx1">
                    <a:lumMod val="65000"/>
                    <a:lumOff val="35000"/>
                  </a:schemeClr>
                </a:solidFill>
              </a:rPr>
              <a:t>Rubber ducks do not fly! They don’t quack either, so we override quack() to make them squeak</a:t>
            </a:r>
          </a:p>
        </p:txBody>
      </p:sp>
      <p:sp>
        <p:nvSpPr>
          <p:cNvPr id="57349" name="TextBox 8"/>
          <p:cNvSpPr txBox="1">
            <a:spLocks noChangeArrowheads="1"/>
          </p:cNvSpPr>
          <p:nvPr/>
        </p:nvSpPr>
        <p:spPr bwMode="auto">
          <a:xfrm>
            <a:off x="4724400" y="5334000"/>
            <a:ext cx="419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a:solidFill>
                  <a:schemeClr val="tx1">
                    <a:lumMod val="65000"/>
                    <a:lumOff val="35000"/>
                  </a:schemeClr>
                </a:solidFill>
              </a:rPr>
              <a:t>We could override fly() in RubberDuck to make it do nothing, but that’s less than ideal, especially…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Double Whoops!</a:t>
            </a:r>
          </a:p>
        </p:txBody>
      </p:sp>
      <p:pic>
        <p:nvPicPr>
          <p:cNvPr id="583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76200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5"/>
          <p:cNvSpPr txBox="1">
            <a:spLocks noChangeArrowheads="1"/>
          </p:cNvSpPr>
          <p:nvPr/>
        </p:nvSpPr>
        <p:spPr bwMode="auto">
          <a:xfrm>
            <a:off x="381000" y="4953000"/>
            <a:ext cx="8356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dirty="0">
                <a:solidFill>
                  <a:schemeClr val="tx1">
                    <a:lumMod val="65000"/>
                    <a:lumOff val="35000"/>
                  </a:schemeClr>
                </a:solidFill>
              </a:rPr>
              <a:t>…when we might find other Duck subclasses that would have to do the same thing!</a:t>
            </a:r>
          </a:p>
          <a:p>
            <a:pPr algn="l" eaLnBrk="1" hangingPunct="1">
              <a:lnSpc>
                <a:spcPct val="50000"/>
              </a:lnSpc>
            </a:pPr>
            <a:endParaRPr lang="en-US" sz="2000" dirty="0">
              <a:solidFill>
                <a:schemeClr val="tx1">
                  <a:lumMod val="65000"/>
                  <a:lumOff val="35000"/>
                </a:schemeClr>
              </a:solidFill>
            </a:endParaRPr>
          </a:p>
          <a:p>
            <a:pPr algn="l" eaLnBrk="1" hangingPunct="1"/>
            <a:r>
              <a:rPr lang="en-US" sz="2000" dirty="0">
                <a:solidFill>
                  <a:schemeClr val="tx1">
                    <a:lumMod val="65000"/>
                    <a:lumOff val="35000"/>
                  </a:schemeClr>
                </a:solidFill>
              </a:rPr>
              <a:t>What was supposed to be a good instance of reuse via inheritance has turned into a maintenance headache!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solidFill>
                  <a:schemeClr val="tx1">
                    <a:lumMod val="65000"/>
                    <a:lumOff val="35000"/>
                  </a:schemeClr>
                </a:solidFill>
                <a:latin typeface="Tahoma" charset="0"/>
              </a:rPr>
              <a:t>Today’s Lecture</a:t>
            </a:r>
          </a:p>
        </p:txBody>
      </p:sp>
      <p:sp>
        <p:nvSpPr>
          <p:cNvPr id="4102" name="Rectangle 3"/>
          <p:cNvSpPr>
            <a:spLocks noGrp="1" noChangeArrowheads="1"/>
          </p:cNvSpPr>
          <p:nvPr>
            <p:ph idx="1"/>
          </p:nvPr>
        </p:nvSpPr>
        <p:spPr/>
        <p:txBody>
          <a:bodyPr rtlCol="0">
            <a:normAutofit/>
          </a:bodyPr>
          <a:lstStyle/>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Design </a:t>
            </a:r>
            <a:r>
              <a:rPr lang="en-US" dirty="0" smtClean="0">
                <a:solidFill>
                  <a:schemeClr val="tx1">
                    <a:lumMod val="65000"/>
                    <a:lumOff val="35000"/>
                  </a:schemeClr>
                </a:solidFill>
                <a:latin typeface="Tahoma" charset="0"/>
                <a:ea typeface="+mn-ea"/>
                <a:cs typeface="+mn-cs"/>
              </a:rPr>
              <a:t>patterns – part 1 of a 3-part series</a:t>
            </a:r>
          </a:p>
          <a:p>
            <a:pPr lvl="1">
              <a:buFont typeface="Arial"/>
              <a:buChar char="•"/>
              <a:defRPr/>
            </a:pPr>
            <a:r>
              <a:rPr lang="en-US" dirty="0" smtClean="0">
                <a:solidFill>
                  <a:schemeClr val="tx1">
                    <a:lumMod val="65000"/>
                    <a:lumOff val="35000"/>
                  </a:schemeClr>
                </a:solidFill>
                <a:latin typeface="Tahoma" charset="0"/>
                <a:ea typeface="+mn-ea"/>
                <a:cs typeface="+mn-cs"/>
              </a:rPr>
              <a:t>Two patterns:</a:t>
            </a:r>
          </a:p>
          <a:p>
            <a:pPr lvl="2">
              <a:buFont typeface="Arial"/>
              <a:buChar char="•"/>
              <a:defRPr/>
            </a:pPr>
            <a:r>
              <a:rPr lang="en-US" dirty="0" smtClean="0">
                <a:solidFill>
                  <a:schemeClr val="tx1">
                    <a:lumMod val="65000"/>
                    <a:lumOff val="35000"/>
                  </a:schemeClr>
                </a:solidFill>
                <a:latin typeface="Tahoma" charset="0"/>
                <a:ea typeface="+mn-ea"/>
              </a:rPr>
              <a:t>Strategy</a:t>
            </a:r>
          </a:p>
          <a:p>
            <a:pPr lvl="2">
              <a:buFont typeface="Arial"/>
              <a:buChar char="•"/>
              <a:defRPr/>
            </a:pPr>
            <a:r>
              <a:rPr lang="en-US" dirty="0" smtClean="0">
                <a:solidFill>
                  <a:schemeClr val="tx1">
                    <a:lumMod val="65000"/>
                    <a:lumOff val="35000"/>
                  </a:schemeClr>
                </a:solidFill>
                <a:latin typeface="Tahoma" charset="0"/>
                <a:ea typeface="+mn-ea"/>
              </a:rPr>
              <a:t>Adapter</a:t>
            </a:r>
          </a:p>
          <a:p>
            <a:pPr>
              <a:buFont typeface="Arial"/>
              <a:buChar char="•"/>
              <a:defRPr/>
            </a:pPr>
            <a:r>
              <a:rPr lang="en-US" dirty="0" smtClean="0">
                <a:solidFill>
                  <a:schemeClr val="tx1">
                    <a:lumMod val="65000"/>
                    <a:lumOff val="35000"/>
                  </a:schemeClr>
                </a:solidFill>
                <a:latin typeface="Tahoma" charset="0"/>
              </a:rPr>
              <a:t>Assignment 2</a:t>
            </a:r>
            <a:endParaRPr lang="en-US" dirty="0">
              <a:solidFill>
                <a:schemeClr val="tx1">
                  <a:lumMod val="65000"/>
                  <a:lumOff val="35000"/>
                </a:schemeClr>
              </a:solidFill>
              <a:latin typeface="Tahoma" charset="0"/>
              <a:ea typeface="+mn-ea"/>
            </a:endParaRPr>
          </a:p>
          <a:p>
            <a:pPr marL="0" indent="0" eaLnBrk="1" fontAlgn="auto" hangingPunct="1">
              <a:spcAft>
                <a:spcPts val="0"/>
              </a:spcAft>
              <a:buFont typeface="Wingdings" pitchFamily="2" charset="2"/>
              <a:buNone/>
              <a:defRPr/>
            </a:pPr>
            <a:endParaRPr lang="en-US" dirty="0">
              <a:solidFill>
                <a:schemeClr val="tx1">
                  <a:lumMod val="65000"/>
                  <a:lumOff val="35000"/>
                </a:schemeClr>
              </a:solidFill>
              <a:latin typeface="Tahoma"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What about an Interface?</a:t>
            </a:r>
          </a:p>
        </p:txBody>
      </p:sp>
      <p:grpSp>
        <p:nvGrpSpPr>
          <p:cNvPr id="59395" name="Group 7"/>
          <p:cNvGrpSpPr>
            <a:grpSpLocks/>
          </p:cNvGrpSpPr>
          <p:nvPr/>
        </p:nvGrpSpPr>
        <p:grpSpPr bwMode="auto">
          <a:xfrm>
            <a:off x="609600" y="1752600"/>
            <a:ext cx="7315200" cy="4419600"/>
            <a:chOff x="609600" y="1371600"/>
            <a:chExt cx="7073900" cy="4069540"/>
          </a:xfrm>
        </p:grpSpPr>
        <p:pic>
          <p:nvPicPr>
            <p:cNvPr id="593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073900" cy="253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755" y="3887737"/>
              <a:ext cx="4159287" cy="155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396" name="TextBox 8"/>
          <p:cNvSpPr txBox="1">
            <a:spLocks noChangeArrowheads="1"/>
          </p:cNvSpPr>
          <p:nvPr/>
        </p:nvSpPr>
        <p:spPr bwMode="auto">
          <a:xfrm>
            <a:off x="5486400" y="4495800"/>
            <a:ext cx="3505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a:solidFill>
                  <a:schemeClr val="tx1">
                    <a:lumMod val="65000"/>
                    <a:lumOff val="35000"/>
                  </a:schemeClr>
                </a:solidFill>
              </a:rPr>
              <a:t>Here we define two interfaces and allow subclasses to implement the interfaces they need.</a:t>
            </a:r>
          </a:p>
          <a:p>
            <a:pPr algn="l" eaLnBrk="1" hangingPunct="1"/>
            <a:endParaRPr lang="en-US" sz="2000">
              <a:solidFill>
                <a:schemeClr val="tx1">
                  <a:lumMod val="65000"/>
                  <a:lumOff val="35000"/>
                </a:schemeClr>
              </a:solidFill>
            </a:endParaRPr>
          </a:p>
          <a:p>
            <a:pPr algn="l" eaLnBrk="1" hangingPunct="1"/>
            <a:r>
              <a:rPr lang="en-US" sz="2000">
                <a:solidFill>
                  <a:schemeClr val="tx1">
                    <a:lumMod val="65000"/>
                    <a:lumOff val="35000"/>
                  </a:schemeClr>
                </a:solidFill>
              </a:rPr>
              <a:t>What are the trade-offs?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Design Trade-offs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solidFill>
                  <a:schemeClr val="tx1">
                    <a:lumMod val="65000"/>
                    <a:lumOff val="35000"/>
                  </a:schemeClr>
                </a:solidFill>
                <a:latin typeface="Tahoma"/>
                <a:ea typeface="+mn-ea"/>
                <a:cs typeface="Tahoma"/>
              </a:rPr>
              <a:t>With inheritance, we get</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code reuse, only one fly() and quack() method vs. multiple (pro)</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common behavior in root class, not so common after all (con)</a:t>
            </a:r>
          </a:p>
          <a:p>
            <a:pPr eaLnBrk="1" fontAlgn="auto" hangingPunct="1">
              <a:spcAft>
                <a:spcPts val="0"/>
              </a:spcAft>
              <a:buFont typeface="Arial"/>
              <a:buChar char="•"/>
              <a:defRPr/>
            </a:pPr>
            <a:r>
              <a:rPr lang="en-US" dirty="0" smtClean="0">
                <a:solidFill>
                  <a:schemeClr val="tx1">
                    <a:lumMod val="65000"/>
                    <a:lumOff val="35000"/>
                  </a:schemeClr>
                </a:solidFill>
                <a:latin typeface="Tahoma"/>
                <a:ea typeface="+mn-ea"/>
                <a:cs typeface="Tahoma"/>
              </a:rPr>
              <a:t>With interfaces, we get</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specificity: only those subclasses that need a fly() method get it (pro)</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no code re-use: since interfaces only define signatures (con)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Design Principles to the Rescue!</a:t>
            </a:r>
          </a:p>
        </p:txBody>
      </p:sp>
      <p:sp>
        <p:nvSpPr>
          <p:cNvPr id="62466" name="Content Placeholder 2"/>
          <p:cNvSpPr>
            <a:spLocks noGrp="1"/>
          </p:cNvSpPr>
          <p:nvPr>
            <p:ph idx="1"/>
          </p:nvPr>
        </p:nvSpPr>
        <p:spPr/>
        <p:txBody>
          <a:bodyPr/>
          <a:lstStyle/>
          <a:p>
            <a:pPr eaLnBrk="1" hangingPunct="1"/>
            <a:r>
              <a:rPr lang="en-US" dirty="0">
                <a:solidFill>
                  <a:schemeClr val="tx1">
                    <a:lumMod val="65000"/>
                    <a:lumOff val="35000"/>
                  </a:schemeClr>
                </a:solidFill>
                <a:latin typeface="Tahoma"/>
                <a:cs typeface="Tahoma"/>
              </a:rPr>
              <a:t>Encapsulate What Varies</a:t>
            </a:r>
          </a:p>
          <a:p>
            <a:pPr lvl="1" eaLnBrk="1" hangingPunct="1"/>
            <a:r>
              <a:rPr lang="en-US" dirty="0">
                <a:solidFill>
                  <a:schemeClr val="tx1">
                    <a:lumMod val="65000"/>
                    <a:lumOff val="35000"/>
                  </a:schemeClr>
                </a:solidFill>
                <a:latin typeface="Tahoma"/>
                <a:cs typeface="Tahoma"/>
              </a:rPr>
              <a:t>For this particular problem, the “what varies” is the behaviors between Duck subclasses</a:t>
            </a:r>
          </a:p>
          <a:p>
            <a:pPr lvl="2" eaLnBrk="1" hangingPunct="1"/>
            <a:r>
              <a:rPr lang="en-US" dirty="0">
                <a:solidFill>
                  <a:schemeClr val="tx1">
                    <a:lumMod val="65000"/>
                    <a:lumOff val="35000"/>
                  </a:schemeClr>
                </a:solidFill>
                <a:latin typeface="Tahoma"/>
                <a:cs typeface="Tahoma"/>
              </a:rPr>
              <a:t>We need to pull out behaviors that vary across the subclasses and put them in their own classes (i.e., encapsulate them)</a:t>
            </a:r>
          </a:p>
          <a:p>
            <a:pPr lvl="1" eaLnBrk="1" hangingPunct="1"/>
            <a:r>
              <a:rPr lang="en-US" dirty="0">
                <a:solidFill>
                  <a:schemeClr val="tx1">
                    <a:lumMod val="65000"/>
                    <a:lumOff val="35000"/>
                  </a:schemeClr>
                </a:solidFill>
                <a:latin typeface="Tahoma"/>
                <a:cs typeface="Tahoma"/>
              </a:rPr>
              <a:t>The result: fewer unintended consequences from code changes (such as when we added fly() to Duck) and more flexible code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Basic Idea</a:t>
            </a:r>
          </a:p>
        </p:txBody>
      </p:sp>
      <p:sp>
        <p:nvSpPr>
          <p:cNvPr id="3" name="Content Placeholder 2"/>
          <p:cNvSpPr>
            <a:spLocks noGrp="1"/>
          </p:cNvSpPr>
          <p:nvPr>
            <p:ph idx="1"/>
          </p:nvPr>
        </p:nvSpPr>
        <p:spPr>
          <a:xfrm>
            <a:off x="900112" y="2133600"/>
            <a:ext cx="7345363" cy="4190999"/>
          </a:xfrm>
        </p:spPr>
        <p:txBody>
          <a:bodyPr rtlCol="0">
            <a:normAutofit fontScale="70000" lnSpcReduction="20000"/>
          </a:bodyPr>
          <a:lstStyle/>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Take any behavior that varies across Duck subclasses and pull them out of Duck</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Duck will no longer have fly() and quack() methods directly</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Create two sets of classes, one that implements fly behaviors and one that implements quack behaviors</a:t>
            </a:r>
          </a:p>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Code to an Interface</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We’ll make use of the “code to an interface” principle and make sure that each member of the two sets implements a particular interface</a:t>
            </a:r>
          </a:p>
          <a:p>
            <a:pPr lvl="2"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For </a:t>
            </a:r>
            <a:r>
              <a:rPr lang="en-US" dirty="0" err="1" smtClean="0">
                <a:solidFill>
                  <a:schemeClr val="tx1">
                    <a:lumMod val="65000"/>
                    <a:lumOff val="35000"/>
                  </a:schemeClr>
                </a:solidFill>
                <a:latin typeface="Tahoma"/>
                <a:ea typeface="+mn-ea"/>
                <a:cs typeface="Tahoma"/>
              </a:rPr>
              <a:t>QuackBehavior</a:t>
            </a:r>
            <a:r>
              <a:rPr lang="en-US" dirty="0" smtClean="0">
                <a:solidFill>
                  <a:schemeClr val="tx1">
                    <a:lumMod val="65000"/>
                    <a:lumOff val="35000"/>
                  </a:schemeClr>
                </a:solidFill>
                <a:latin typeface="Tahoma"/>
                <a:ea typeface="+mn-ea"/>
                <a:cs typeface="Tahoma"/>
              </a:rPr>
              <a:t>, we’ll have Quack, Squeak, Silence</a:t>
            </a:r>
          </a:p>
          <a:p>
            <a:pPr lvl="2"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For </a:t>
            </a:r>
            <a:r>
              <a:rPr lang="en-US" dirty="0" err="1" smtClean="0">
                <a:solidFill>
                  <a:schemeClr val="tx1">
                    <a:lumMod val="65000"/>
                    <a:lumOff val="35000"/>
                  </a:schemeClr>
                </a:solidFill>
                <a:latin typeface="Tahoma"/>
                <a:ea typeface="+mn-ea"/>
                <a:cs typeface="Tahoma"/>
              </a:rPr>
              <a:t>FlyBehavior</a:t>
            </a:r>
            <a:r>
              <a:rPr lang="en-US" dirty="0" smtClean="0">
                <a:solidFill>
                  <a:schemeClr val="tx1">
                    <a:lumMod val="65000"/>
                    <a:lumOff val="35000"/>
                  </a:schemeClr>
                </a:solidFill>
                <a:latin typeface="Tahoma"/>
                <a:ea typeface="+mn-ea"/>
                <a:cs typeface="Tahoma"/>
              </a:rPr>
              <a:t>, we’ll have </a:t>
            </a:r>
            <a:r>
              <a:rPr lang="en-US" dirty="0" err="1" smtClean="0">
                <a:solidFill>
                  <a:schemeClr val="tx1">
                    <a:lumMod val="65000"/>
                    <a:lumOff val="35000"/>
                  </a:schemeClr>
                </a:solidFill>
                <a:latin typeface="Tahoma"/>
                <a:ea typeface="+mn-ea"/>
                <a:cs typeface="Tahoma"/>
              </a:rPr>
              <a:t>FlyWithWings</a:t>
            </a:r>
            <a:r>
              <a:rPr lang="en-US" dirty="0" smtClean="0">
                <a:solidFill>
                  <a:schemeClr val="tx1">
                    <a:lumMod val="65000"/>
                    <a:lumOff val="35000"/>
                  </a:schemeClr>
                </a:solidFill>
                <a:latin typeface="Tahoma"/>
                <a:ea typeface="+mn-ea"/>
                <a:cs typeface="Tahoma"/>
              </a:rPr>
              <a:t>, </a:t>
            </a:r>
            <a:r>
              <a:rPr lang="en-US" dirty="0" err="1" smtClean="0">
                <a:solidFill>
                  <a:schemeClr val="tx1">
                    <a:lumMod val="65000"/>
                    <a:lumOff val="35000"/>
                  </a:schemeClr>
                </a:solidFill>
                <a:latin typeface="Tahoma"/>
                <a:ea typeface="+mn-ea"/>
                <a:cs typeface="Tahoma"/>
              </a:rPr>
              <a:t>CantFly</a:t>
            </a:r>
            <a:r>
              <a:rPr lang="en-US" dirty="0" smtClean="0">
                <a:solidFill>
                  <a:schemeClr val="tx1">
                    <a:lumMod val="65000"/>
                    <a:lumOff val="35000"/>
                  </a:schemeClr>
                </a:solidFill>
                <a:latin typeface="Tahoma"/>
                <a:ea typeface="+mn-ea"/>
                <a:cs typeface="Tahoma"/>
              </a:rPr>
              <a:t>, </a:t>
            </a:r>
            <a:r>
              <a:rPr lang="en-US" dirty="0" err="1" smtClean="0">
                <a:solidFill>
                  <a:schemeClr val="tx1">
                    <a:lumMod val="65000"/>
                    <a:lumOff val="35000"/>
                  </a:schemeClr>
                </a:solidFill>
                <a:latin typeface="Tahoma"/>
                <a:ea typeface="+mn-ea"/>
                <a:cs typeface="Tahoma"/>
              </a:rPr>
              <a:t>FlyWhenThrown</a:t>
            </a:r>
            <a:r>
              <a:rPr lang="en-US" dirty="0" smtClean="0">
                <a:solidFill>
                  <a:schemeClr val="tx1">
                    <a:lumMod val="65000"/>
                    <a:lumOff val="35000"/>
                  </a:schemeClr>
                </a:solidFill>
                <a:latin typeface="Tahoma"/>
                <a:ea typeface="+mn-ea"/>
                <a:cs typeface="Tahoma"/>
              </a:rPr>
              <a:t>, …</a:t>
            </a:r>
          </a:p>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Additional Benefits</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Other classes can gain access to these behaviors and we can add additional behaviors without impacting other classes</a:t>
            </a:r>
            <a:endParaRPr lang="en-US" dirty="0">
              <a:solidFill>
                <a:schemeClr val="tx1">
                  <a:lumMod val="65000"/>
                  <a:lumOff val="35000"/>
                </a:schemeClr>
              </a:solidFill>
              <a:latin typeface="Tahoma"/>
              <a:ea typeface="+mn-ea"/>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“Code to Interface” Does NOT Imply Java Interface</a:t>
            </a:r>
          </a:p>
        </p:txBody>
      </p:sp>
      <p:sp>
        <p:nvSpPr>
          <p:cNvPr id="3" name="Content Placeholder 2"/>
          <p:cNvSpPr>
            <a:spLocks noGrp="1"/>
          </p:cNvSpPr>
          <p:nvPr>
            <p:ph idx="1"/>
          </p:nvPr>
        </p:nvSpPr>
        <p:spPr>
          <a:xfrm>
            <a:off x="900112" y="2133600"/>
            <a:ext cx="7345363" cy="4267200"/>
          </a:xfrm>
        </p:spPr>
        <p:txBody>
          <a:bodyPr rtlCol="0">
            <a:normAutofit fontScale="70000" lnSpcReduction="20000"/>
          </a:bodyPr>
          <a:lstStyle/>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We are overloading the word “interface” when we say “code to an interface”</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We can implement “code to an interface” by defining a Java interface and then have various classes implement that interface</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Or, we can “code to a </a:t>
            </a:r>
            <a:r>
              <a:rPr lang="en-US" dirty="0" err="1" smtClean="0">
                <a:solidFill>
                  <a:schemeClr val="tx1">
                    <a:lumMod val="65000"/>
                    <a:lumOff val="35000"/>
                  </a:schemeClr>
                </a:solidFill>
                <a:latin typeface="Tahoma"/>
                <a:ea typeface="+mn-ea"/>
                <a:cs typeface="Tahoma"/>
              </a:rPr>
              <a:t>supertype</a:t>
            </a:r>
            <a:r>
              <a:rPr lang="en-US" dirty="0" smtClean="0">
                <a:solidFill>
                  <a:schemeClr val="tx1">
                    <a:lumMod val="65000"/>
                    <a:lumOff val="35000"/>
                  </a:schemeClr>
                </a:solidFill>
                <a:latin typeface="Tahoma"/>
                <a:ea typeface="+mn-ea"/>
                <a:cs typeface="Tahoma"/>
              </a:rPr>
              <a:t>” and instead define an abstract base class which classes can access via inheritance</a:t>
            </a:r>
          </a:p>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When we say “code to an interface” it implies that the object that is using the interface will have a variable whose type is the </a:t>
            </a:r>
            <a:r>
              <a:rPr lang="en-US" dirty="0" err="1" smtClean="0">
                <a:solidFill>
                  <a:schemeClr val="tx1">
                    <a:lumMod val="65000"/>
                    <a:lumOff val="35000"/>
                  </a:schemeClr>
                </a:solidFill>
                <a:latin typeface="Tahoma"/>
                <a:ea typeface="+mn-ea"/>
                <a:cs typeface="Tahoma"/>
              </a:rPr>
              <a:t>supertype</a:t>
            </a:r>
            <a:r>
              <a:rPr lang="en-US" dirty="0" smtClean="0">
                <a:solidFill>
                  <a:schemeClr val="tx1">
                    <a:lumMod val="65000"/>
                    <a:lumOff val="35000"/>
                  </a:schemeClr>
                </a:solidFill>
                <a:latin typeface="Tahoma"/>
                <a:ea typeface="+mn-ea"/>
                <a:cs typeface="Tahoma"/>
              </a:rPr>
              <a:t> (whether it is an interface or an abstract base class) and thus</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can point at any implementation of that </a:t>
            </a:r>
            <a:r>
              <a:rPr lang="en-US" dirty="0" err="1" smtClean="0">
                <a:solidFill>
                  <a:schemeClr val="tx1">
                    <a:lumMod val="65000"/>
                    <a:lumOff val="35000"/>
                  </a:schemeClr>
                </a:solidFill>
                <a:latin typeface="Tahoma"/>
                <a:ea typeface="+mn-ea"/>
                <a:cs typeface="Tahoma"/>
              </a:rPr>
              <a:t>supertype</a:t>
            </a:r>
            <a:endParaRPr lang="en-US" dirty="0" smtClean="0">
              <a:solidFill>
                <a:schemeClr val="tx1">
                  <a:lumMod val="65000"/>
                  <a:lumOff val="35000"/>
                </a:schemeClr>
              </a:solidFill>
              <a:latin typeface="Tahoma"/>
              <a:ea typeface="+mn-ea"/>
              <a:cs typeface="Tahoma"/>
            </a:endParaRP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and is shielded from their specific class names</a:t>
            </a:r>
          </a:p>
          <a:p>
            <a:pPr lvl="2"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A Duck will point to a fly behavior with a variable of type </a:t>
            </a:r>
            <a:r>
              <a:rPr lang="en-US" dirty="0" err="1" smtClean="0">
                <a:solidFill>
                  <a:schemeClr val="tx1">
                    <a:lumMod val="65000"/>
                    <a:lumOff val="35000"/>
                  </a:schemeClr>
                </a:solidFill>
                <a:latin typeface="Tahoma"/>
                <a:ea typeface="+mn-ea"/>
                <a:cs typeface="Tahoma"/>
              </a:rPr>
              <a:t>FlyBehavior</a:t>
            </a:r>
            <a:r>
              <a:rPr lang="en-US" dirty="0" smtClean="0">
                <a:solidFill>
                  <a:schemeClr val="tx1">
                    <a:lumMod val="65000"/>
                    <a:lumOff val="35000"/>
                  </a:schemeClr>
                </a:solidFill>
                <a:latin typeface="Tahoma"/>
                <a:ea typeface="+mn-ea"/>
                <a:cs typeface="Tahoma"/>
              </a:rPr>
              <a:t> NOT </a:t>
            </a:r>
            <a:r>
              <a:rPr lang="en-US" dirty="0" err="1" smtClean="0">
                <a:solidFill>
                  <a:schemeClr val="tx1">
                    <a:lumMod val="65000"/>
                    <a:lumOff val="35000"/>
                  </a:schemeClr>
                </a:solidFill>
                <a:latin typeface="Tahoma"/>
                <a:ea typeface="+mn-ea"/>
                <a:cs typeface="Tahoma"/>
              </a:rPr>
              <a:t>FlyWithWings</a:t>
            </a:r>
            <a:r>
              <a:rPr lang="en-US" dirty="0" smtClean="0">
                <a:solidFill>
                  <a:schemeClr val="tx1">
                    <a:lumMod val="65000"/>
                    <a:lumOff val="35000"/>
                  </a:schemeClr>
                </a:solidFill>
                <a:latin typeface="Tahoma"/>
                <a:ea typeface="+mn-ea"/>
                <a:cs typeface="Tahoma"/>
              </a:rPr>
              <a:t>; the code will be more loosely coupled as a result</a:t>
            </a:r>
            <a:endParaRPr lang="en-US" dirty="0">
              <a:solidFill>
                <a:schemeClr val="tx1">
                  <a:lumMod val="65000"/>
                  <a:lumOff val="35000"/>
                </a:schemeClr>
              </a:solidFill>
              <a:latin typeface="Tahoma"/>
              <a:ea typeface="+mn-e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Bringing it all Together: Delegation</a:t>
            </a:r>
          </a:p>
        </p:txBody>
      </p:sp>
      <p:sp>
        <p:nvSpPr>
          <p:cNvPr id="3" name="Content Placeholder 2"/>
          <p:cNvSpPr>
            <a:spLocks noGrp="1"/>
          </p:cNvSpPr>
          <p:nvPr>
            <p:ph idx="1"/>
          </p:nvPr>
        </p:nvSpPr>
        <p:spPr>
          <a:xfrm>
            <a:off x="900112" y="2133600"/>
            <a:ext cx="7345363" cy="4190999"/>
          </a:xfrm>
        </p:spPr>
        <p:txBody>
          <a:bodyPr rtlCol="0">
            <a:normAutofit fontScale="70000" lnSpcReduction="20000"/>
          </a:bodyPr>
          <a:lstStyle/>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To take advantage of these new behaviors, we must modify Duck to delegate its flying and quacking behaviors to these other classes</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rather than implementing this behavior internally</a:t>
            </a:r>
          </a:p>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We’ll add two attributes that store the desired behavior and we’ll rename fly() and quack() to </a:t>
            </a:r>
            <a:r>
              <a:rPr lang="en-US" dirty="0" err="1" smtClean="0">
                <a:solidFill>
                  <a:schemeClr val="tx1">
                    <a:lumMod val="65000"/>
                    <a:lumOff val="35000"/>
                  </a:schemeClr>
                </a:solidFill>
                <a:latin typeface="Tahoma"/>
                <a:ea typeface="+mn-ea"/>
                <a:cs typeface="Tahoma"/>
              </a:rPr>
              <a:t>performFly</a:t>
            </a:r>
            <a:r>
              <a:rPr lang="en-US" dirty="0" smtClean="0">
                <a:solidFill>
                  <a:schemeClr val="tx1">
                    <a:lumMod val="65000"/>
                    <a:lumOff val="35000"/>
                  </a:schemeClr>
                </a:solidFill>
                <a:latin typeface="Tahoma"/>
                <a:ea typeface="+mn-ea"/>
                <a:cs typeface="Tahoma"/>
              </a:rPr>
              <a:t>() and </a:t>
            </a:r>
            <a:r>
              <a:rPr lang="en-US" dirty="0" err="1" smtClean="0">
                <a:solidFill>
                  <a:schemeClr val="tx1">
                    <a:lumMod val="65000"/>
                    <a:lumOff val="35000"/>
                  </a:schemeClr>
                </a:solidFill>
                <a:latin typeface="Tahoma"/>
                <a:ea typeface="+mn-ea"/>
                <a:cs typeface="Tahoma"/>
              </a:rPr>
              <a:t>performQuack</a:t>
            </a:r>
            <a:r>
              <a:rPr lang="en-US" dirty="0" smtClean="0">
                <a:solidFill>
                  <a:schemeClr val="tx1">
                    <a:lumMod val="65000"/>
                    <a:lumOff val="35000"/>
                  </a:schemeClr>
                </a:solidFill>
                <a:latin typeface="Tahoma"/>
                <a:ea typeface="+mn-ea"/>
                <a:cs typeface="Tahoma"/>
              </a:rPr>
              <a:t>()</a:t>
            </a:r>
          </a:p>
          <a:p>
            <a:pPr lvl="1" eaLnBrk="1" fontAlgn="auto" hangingPunct="1">
              <a:lnSpc>
                <a:spcPct val="120000"/>
              </a:lnSpc>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a:ea typeface="+mn-ea"/>
                <a:cs typeface="Tahoma"/>
              </a:rPr>
              <a:t>this last step is meant to address the issue of it not making sense for a </a:t>
            </a:r>
            <a:r>
              <a:rPr lang="en-US" dirty="0" err="1" smtClean="0">
                <a:solidFill>
                  <a:schemeClr val="tx1">
                    <a:lumMod val="65000"/>
                    <a:lumOff val="35000"/>
                  </a:schemeClr>
                </a:solidFill>
                <a:latin typeface="Tahoma"/>
                <a:ea typeface="+mn-ea"/>
                <a:cs typeface="Tahoma"/>
              </a:rPr>
              <a:t>DecoyDuck</a:t>
            </a:r>
            <a:r>
              <a:rPr lang="en-US" dirty="0" smtClean="0">
                <a:solidFill>
                  <a:schemeClr val="tx1">
                    <a:lumMod val="65000"/>
                    <a:lumOff val="35000"/>
                  </a:schemeClr>
                </a:solidFill>
                <a:latin typeface="Tahoma"/>
                <a:ea typeface="+mn-ea"/>
                <a:cs typeface="Tahoma"/>
              </a:rPr>
              <a:t> to have methods like fly() and quack() directly as part of its interface</a:t>
            </a:r>
          </a:p>
          <a:p>
            <a:pPr lvl="2"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Instead, it inherits these methods and plugs-in </a:t>
            </a:r>
            <a:r>
              <a:rPr lang="en-US" dirty="0" err="1" smtClean="0">
                <a:solidFill>
                  <a:schemeClr val="tx1">
                    <a:lumMod val="65000"/>
                    <a:lumOff val="35000"/>
                  </a:schemeClr>
                </a:solidFill>
                <a:latin typeface="Tahoma"/>
                <a:ea typeface="+mn-ea"/>
                <a:cs typeface="Tahoma"/>
              </a:rPr>
              <a:t>CantFly</a:t>
            </a:r>
            <a:r>
              <a:rPr lang="en-US" dirty="0" smtClean="0">
                <a:solidFill>
                  <a:schemeClr val="tx1">
                    <a:lumMod val="65000"/>
                    <a:lumOff val="35000"/>
                  </a:schemeClr>
                </a:solidFill>
                <a:latin typeface="Tahoma"/>
                <a:ea typeface="+mn-ea"/>
                <a:cs typeface="Tahoma"/>
              </a:rPr>
              <a:t> and Silence behaviors to make sure that it does the right things if those methods are invoked</a:t>
            </a:r>
          </a:p>
          <a:p>
            <a:pPr eaLnBrk="1" fontAlgn="auto" hangingPunct="1">
              <a:lnSpc>
                <a:spcPct val="120000"/>
              </a:lnSpc>
              <a:spcAft>
                <a:spcPts val="0"/>
              </a:spcAft>
              <a:buFont typeface="Arial"/>
              <a:buChar char="•"/>
              <a:defRPr/>
            </a:pPr>
            <a:r>
              <a:rPr lang="en-US" dirty="0" smtClean="0">
                <a:solidFill>
                  <a:schemeClr val="tx1">
                    <a:lumMod val="65000"/>
                    <a:lumOff val="35000"/>
                  </a:schemeClr>
                </a:solidFill>
                <a:latin typeface="Tahoma"/>
                <a:ea typeface="+mn-ea"/>
                <a:cs typeface="Tahoma"/>
              </a:rPr>
              <a:t>This is an instance of the principle “Favor delegation over inheritance”</a:t>
            </a:r>
            <a:endParaRPr lang="en-US" dirty="0">
              <a:solidFill>
                <a:schemeClr val="tx1">
                  <a:lumMod val="65000"/>
                  <a:lumOff val="35000"/>
                </a:schemeClr>
              </a:solidFill>
              <a:latin typeface="Tahoma"/>
              <a:ea typeface="+mn-ea"/>
              <a:cs typeface="Tahoma"/>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New Class Diagram</a:t>
            </a:r>
          </a:p>
        </p:txBody>
      </p:sp>
      <p:sp>
        <p:nvSpPr>
          <p:cNvPr id="68611" name="TextBox 5"/>
          <p:cNvSpPr txBox="1">
            <a:spLocks noChangeArrowheads="1"/>
          </p:cNvSpPr>
          <p:nvPr/>
        </p:nvSpPr>
        <p:spPr bwMode="auto">
          <a:xfrm>
            <a:off x="533400" y="4923472"/>
            <a:ext cx="822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dirty="0" err="1">
                <a:solidFill>
                  <a:schemeClr val="tx1">
                    <a:lumMod val="65000"/>
                    <a:lumOff val="35000"/>
                  </a:schemeClr>
                </a:solidFill>
              </a:rPr>
              <a:t>FlyBehavior</a:t>
            </a:r>
            <a:r>
              <a:rPr lang="en-US" sz="1800" dirty="0">
                <a:solidFill>
                  <a:schemeClr val="tx1">
                    <a:lumMod val="65000"/>
                    <a:lumOff val="35000"/>
                  </a:schemeClr>
                </a:solidFill>
              </a:rPr>
              <a:t> and </a:t>
            </a:r>
            <a:r>
              <a:rPr lang="en-US" sz="1800" dirty="0" err="1">
                <a:solidFill>
                  <a:schemeClr val="tx1">
                    <a:lumMod val="65000"/>
                    <a:lumOff val="35000"/>
                  </a:schemeClr>
                </a:solidFill>
              </a:rPr>
              <a:t>QuackBehavior</a:t>
            </a:r>
            <a:r>
              <a:rPr lang="en-US" sz="1800" dirty="0">
                <a:solidFill>
                  <a:schemeClr val="tx1">
                    <a:lumMod val="65000"/>
                    <a:lumOff val="35000"/>
                  </a:schemeClr>
                </a:solidFill>
              </a:rPr>
              <a:t> define a set of behaviors that provide behavior to Duck. Duck delegates to each set of behaviors and can switch among them dynamically, if needed. While each subclass now has a </a:t>
            </a:r>
            <a:r>
              <a:rPr lang="en-US" sz="1800" dirty="0" err="1">
                <a:solidFill>
                  <a:schemeClr val="tx1">
                    <a:lumMod val="65000"/>
                    <a:lumOff val="35000"/>
                  </a:schemeClr>
                </a:solidFill>
              </a:rPr>
              <a:t>performFly</a:t>
            </a:r>
            <a:r>
              <a:rPr lang="en-US" sz="1800" dirty="0">
                <a:solidFill>
                  <a:schemeClr val="tx1">
                    <a:lumMod val="65000"/>
                    <a:lumOff val="35000"/>
                  </a:schemeClr>
                </a:solidFill>
              </a:rPr>
              <a:t>() and </a:t>
            </a:r>
            <a:r>
              <a:rPr lang="en-US" sz="1800" dirty="0" err="1">
                <a:solidFill>
                  <a:schemeClr val="tx1">
                    <a:lumMod val="65000"/>
                    <a:lumOff val="35000"/>
                  </a:schemeClr>
                </a:solidFill>
              </a:rPr>
              <a:t>performQuack</a:t>
            </a:r>
            <a:r>
              <a:rPr lang="en-US" sz="1800" dirty="0">
                <a:solidFill>
                  <a:schemeClr val="tx1">
                    <a:lumMod val="65000"/>
                    <a:lumOff val="35000"/>
                  </a:schemeClr>
                </a:solidFill>
              </a:rPr>
              <a:t>() method, at least the user interface is uniform and those methods can point to null behaviors when required.</a:t>
            </a:r>
          </a:p>
        </p:txBody>
      </p:sp>
      <p:grpSp>
        <p:nvGrpSpPr>
          <p:cNvPr id="68612" name="Group 73"/>
          <p:cNvGrpSpPr>
            <a:grpSpLocks/>
          </p:cNvGrpSpPr>
          <p:nvPr/>
        </p:nvGrpSpPr>
        <p:grpSpPr bwMode="auto">
          <a:xfrm>
            <a:off x="304800" y="1366838"/>
            <a:ext cx="8534400" cy="3531236"/>
            <a:chOff x="76200" y="1143000"/>
            <a:chExt cx="8991600" cy="3155779"/>
          </a:xfrm>
        </p:grpSpPr>
        <p:grpSp>
          <p:nvGrpSpPr>
            <p:cNvPr id="68613" name="Group 1"/>
            <p:cNvGrpSpPr>
              <a:grpSpLocks/>
            </p:cNvGrpSpPr>
            <p:nvPr/>
          </p:nvGrpSpPr>
          <p:grpSpPr bwMode="auto">
            <a:xfrm>
              <a:off x="685800" y="1143000"/>
              <a:ext cx="1295400" cy="577610"/>
              <a:chOff x="685800" y="1143000"/>
              <a:chExt cx="1295400" cy="577610"/>
            </a:xfrm>
          </p:grpSpPr>
          <p:sp>
            <p:nvSpPr>
              <p:cNvPr id="68660" name="TextBox 2"/>
              <p:cNvSpPr txBox="1">
                <a:spLocks noChangeArrowheads="1"/>
              </p:cNvSpPr>
              <p:nvPr/>
            </p:nvSpPr>
            <p:spPr bwMode="auto">
              <a:xfrm>
                <a:off x="685800" y="1143000"/>
                <a:ext cx="1295400" cy="57761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&lt;&lt;interface&gt;&gt;</a:t>
                </a:r>
              </a:p>
              <a:p>
                <a:pPr algn="l" eaLnBrk="1" hangingPunct="1"/>
                <a:r>
                  <a:rPr lang="en-US" sz="1200" b="1">
                    <a:solidFill>
                      <a:schemeClr val="tx1">
                        <a:lumMod val="65000"/>
                        <a:lumOff val="35000"/>
                      </a:schemeClr>
                    </a:solidFill>
                  </a:rPr>
                  <a:t>FlyBehavior</a:t>
                </a:r>
              </a:p>
              <a:p>
                <a:pPr algn="l" eaLnBrk="1" hangingPunct="1"/>
                <a:r>
                  <a:rPr lang="en-US" sz="1200">
                    <a:solidFill>
                      <a:schemeClr val="tx1">
                        <a:lumMod val="65000"/>
                        <a:lumOff val="35000"/>
                      </a:schemeClr>
                    </a:solidFill>
                  </a:rPr>
                  <a:t>fly()</a:t>
                </a:r>
              </a:p>
            </p:txBody>
          </p:sp>
          <p:cxnSp>
            <p:nvCxnSpPr>
              <p:cNvPr id="5" name="Straight Connector 4"/>
              <p:cNvCxnSpPr/>
              <p:nvPr/>
            </p:nvCxnSpPr>
            <p:spPr>
              <a:xfrm>
                <a:off x="685800" y="1549362"/>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14" name="Group 9"/>
            <p:cNvGrpSpPr>
              <a:grpSpLocks/>
            </p:cNvGrpSpPr>
            <p:nvPr/>
          </p:nvGrpSpPr>
          <p:grpSpPr bwMode="auto">
            <a:xfrm>
              <a:off x="2819400" y="1905000"/>
              <a:ext cx="2133600" cy="1569514"/>
              <a:chOff x="685800" y="1143000"/>
              <a:chExt cx="2133600" cy="1569514"/>
            </a:xfrm>
          </p:grpSpPr>
          <p:sp>
            <p:nvSpPr>
              <p:cNvPr id="68658" name="TextBox 10"/>
              <p:cNvSpPr txBox="1">
                <a:spLocks noChangeArrowheads="1"/>
              </p:cNvSpPr>
              <p:nvPr/>
            </p:nvSpPr>
            <p:spPr bwMode="auto">
              <a:xfrm>
                <a:off x="685800" y="1143000"/>
                <a:ext cx="2133600" cy="1569514"/>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dirty="0">
                    <a:solidFill>
                      <a:schemeClr val="tx1">
                        <a:lumMod val="65000"/>
                        <a:lumOff val="35000"/>
                      </a:schemeClr>
                    </a:solidFill>
                  </a:rPr>
                  <a:t>Duck</a:t>
                </a:r>
              </a:p>
              <a:p>
                <a:pPr algn="l" eaLnBrk="1" hangingPunct="1"/>
                <a:r>
                  <a:rPr lang="en-US" sz="1200" dirty="0">
                    <a:solidFill>
                      <a:schemeClr val="tx1">
                        <a:lumMod val="65000"/>
                        <a:lumOff val="35000"/>
                      </a:schemeClr>
                    </a:solidFill>
                  </a:rPr>
                  <a:t>swim()</a:t>
                </a:r>
              </a:p>
              <a:p>
                <a:pPr algn="l" eaLnBrk="1" hangingPunct="1"/>
                <a:r>
                  <a:rPr lang="en-US" sz="1200" dirty="0">
                    <a:solidFill>
                      <a:schemeClr val="tx1">
                        <a:lumMod val="65000"/>
                        <a:lumOff val="35000"/>
                      </a:schemeClr>
                    </a:solidFill>
                  </a:rPr>
                  <a:t>display()</a:t>
                </a:r>
              </a:p>
              <a:p>
                <a:pPr algn="l" eaLnBrk="1" hangingPunct="1"/>
                <a:r>
                  <a:rPr lang="en-US" sz="1200" dirty="0" err="1">
                    <a:solidFill>
                      <a:schemeClr val="tx1">
                        <a:lumMod val="65000"/>
                        <a:lumOff val="35000"/>
                      </a:schemeClr>
                    </a:solidFill>
                  </a:rPr>
                  <a:t>setFlyBehavior</a:t>
                </a:r>
                <a:r>
                  <a:rPr lang="en-US" sz="1200" dirty="0">
                    <a:solidFill>
                      <a:schemeClr val="tx1">
                        <a:lumMod val="65000"/>
                        <a:lumOff val="35000"/>
                      </a:schemeClr>
                    </a:solidFill>
                  </a:rPr>
                  <a:t>(</a:t>
                </a:r>
                <a:r>
                  <a:rPr lang="en-US" sz="1200" dirty="0" err="1">
                    <a:solidFill>
                      <a:schemeClr val="tx1">
                        <a:lumMod val="65000"/>
                        <a:lumOff val="35000"/>
                      </a:schemeClr>
                    </a:solidFill>
                  </a:rPr>
                  <a:t>FlyBehavior</a:t>
                </a:r>
                <a:r>
                  <a:rPr lang="en-US" sz="1200" dirty="0">
                    <a:solidFill>
                      <a:schemeClr val="tx1">
                        <a:lumMod val="65000"/>
                        <a:lumOff val="35000"/>
                      </a:schemeClr>
                    </a:solidFill>
                  </a:rPr>
                  <a:t>)</a:t>
                </a:r>
              </a:p>
              <a:p>
                <a:pPr algn="l" eaLnBrk="1" hangingPunct="1"/>
                <a:r>
                  <a:rPr lang="en-US" sz="1200" dirty="0" err="1">
                    <a:solidFill>
                      <a:schemeClr val="tx1">
                        <a:lumMod val="65000"/>
                        <a:lumOff val="35000"/>
                      </a:schemeClr>
                    </a:solidFill>
                  </a:rPr>
                  <a:t>setQuackBehavior</a:t>
                </a:r>
                <a:r>
                  <a:rPr lang="en-US" sz="1200" dirty="0">
                    <a:solidFill>
                      <a:schemeClr val="tx1">
                        <a:lumMod val="65000"/>
                        <a:lumOff val="35000"/>
                      </a:schemeClr>
                    </a:solidFill>
                  </a:rPr>
                  <a:t>(</a:t>
                </a:r>
                <a:r>
                  <a:rPr lang="en-US" sz="1200" dirty="0" err="1">
                    <a:solidFill>
                      <a:schemeClr val="tx1">
                        <a:lumMod val="65000"/>
                        <a:lumOff val="35000"/>
                      </a:schemeClr>
                    </a:solidFill>
                  </a:rPr>
                  <a:t>QuackBehavior</a:t>
                </a:r>
                <a:r>
                  <a:rPr lang="en-US" sz="1200" dirty="0">
                    <a:solidFill>
                      <a:schemeClr val="tx1">
                        <a:lumMod val="65000"/>
                        <a:lumOff val="35000"/>
                      </a:schemeClr>
                    </a:solidFill>
                  </a:rPr>
                  <a:t>)</a:t>
                </a:r>
              </a:p>
              <a:p>
                <a:pPr algn="l" eaLnBrk="1" hangingPunct="1"/>
                <a:r>
                  <a:rPr lang="en-US" sz="1200" dirty="0" err="1">
                    <a:solidFill>
                      <a:schemeClr val="tx1">
                        <a:lumMod val="65000"/>
                        <a:lumOff val="35000"/>
                      </a:schemeClr>
                    </a:solidFill>
                  </a:rPr>
                  <a:t>performFly</a:t>
                </a:r>
                <a:r>
                  <a:rPr lang="en-US" sz="1200" dirty="0">
                    <a:solidFill>
                      <a:schemeClr val="tx1">
                        <a:lumMod val="65000"/>
                        <a:lumOff val="35000"/>
                      </a:schemeClr>
                    </a:solidFill>
                  </a:rPr>
                  <a:t>()</a:t>
                </a:r>
              </a:p>
              <a:p>
                <a:pPr algn="l" eaLnBrk="1" hangingPunct="1"/>
                <a:r>
                  <a:rPr lang="en-US" sz="1200" dirty="0" err="1">
                    <a:solidFill>
                      <a:schemeClr val="tx1">
                        <a:lumMod val="65000"/>
                        <a:lumOff val="35000"/>
                      </a:schemeClr>
                    </a:solidFill>
                  </a:rPr>
                  <a:t>performQuack</a:t>
                </a:r>
                <a:r>
                  <a:rPr lang="en-US" sz="1200" dirty="0">
                    <a:solidFill>
                      <a:schemeClr val="tx1">
                        <a:lumMod val="65000"/>
                        <a:lumOff val="35000"/>
                      </a:schemeClr>
                    </a:solidFill>
                  </a:rPr>
                  <a:t>()</a:t>
                </a:r>
              </a:p>
            </p:txBody>
          </p:sp>
          <p:cxnSp>
            <p:nvCxnSpPr>
              <p:cNvPr id="12" name="Straight Connector 11"/>
              <p:cNvCxnSpPr/>
              <p:nvPr/>
            </p:nvCxnSpPr>
            <p:spPr>
              <a:xfrm>
                <a:off x="685800" y="1377857"/>
                <a:ext cx="2133600" cy="12699"/>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15" name="Group 14"/>
            <p:cNvGrpSpPr>
              <a:grpSpLocks/>
            </p:cNvGrpSpPr>
            <p:nvPr/>
          </p:nvGrpSpPr>
          <p:grpSpPr bwMode="auto">
            <a:xfrm>
              <a:off x="5791200" y="1143000"/>
              <a:ext cx="1447800" cy="577610"/>
              <a:chOff x="685800" y="1143000"/>
              <a:chExt cx="1447800" cy="577610"/>
            </a:xfrm>
          </p:grpSpPr>
          <p:sp>
            <p:nvSpPr>
              <p:cNvPr id="68656" name="TextBox 15"/>
              <p:cNvSpPr txBox="1">
                <a:spLocks noChangeArrowheads="1"/>
              </p:cNvSpPr>
              <p:nvPr/>
            </p:nvSpPr>
            <p:spPr bwMode="auto">
              <a:xfrm>
                <a:off x="685800" y="1143000"/>
                <a:ext cx="1447800" cy="577610"/>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&lt;&lt;interface&gt;&gt;</a:t>
                </a:r>
              </a:p>
              <a:p>
                <a:pPr algn="l" eaLnBrk="1" hangingPunct="1"/>
                <a:r>
                  <a:rPr lang="en-US" sz="1200" b="1">
                    <a:solidFill>
                      <a:schemeClr val="tx1">
                        <a:lumMod val="65000"/>
                        <a:lumOff val="35000"/>
                      </a:schemeClr>
                    </a:solidFill>
                  </a:rPr>
                  <a:t>QuackBehavior</a:t>
                </a:r>
              </a:p>
              <a:p>
                <a:pPr algn="l" eaLnBrk="1" hangingPunct="1"/>
                <a:r>
                  <a:rPr lang="en-US" sz="1200">
                    <a:solidFill>
                      <a:schemeClr val="tx1">
                        <a:lumMod val="65000"/>
                        <a:lumOff val="35000"/>
                      </a:schemeClr>
                    </a:solidFill>
                  </a:rPr>
                  <a:t>quack()</a:t>
                </a:r>
              </a:p>
            </p:txBody>
          </p:sp>
          <p:cxnSp>
            <p:nvCxnSpPr>
              <p:cNvPr id="17" name="Straight Connector 16"/>
              <p:cNvCxnSpPr/>
              <p:nvPr/>
            </p:nvCxnSpPr>
            <p:spPr>
              <a:xfrm>
                <a:off x="685800" y="1549362"/>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16" name="Group 17"/>
            <p:cNvGrpSpPr>
              <a:grpSpLocks/>
            </p:cNvGrpSpPr>
            <p:nvPr/>
          </p:nvGrpSpPr>
          <p:grpSpPr bwMode="auto">
            <a:xfrm>
              <a:off x="1447800" y="2586335"/>
              <a:ext cx="1295400" cy="412579"/>
              <a:chOff x="533400" y="1143000"/>
              <a:chExt cx="1295400" cy="412579"/>
            </a:xfrm>
          </p:grpSpPr>
          <p:sp>
            <p:nvSpPr>
              <p:cNvPr id="68654" name="TextBox 18"/>
              <p:cNvSpPr txBox="1">
                <a:spLocks noChangeArrowheads="1"/>
              </p:cNvSpPr>
              <p:nvPr/>
            </p:nvSpPr>
            <p:spPr bwMode="auto">
              <a:xfrm>
                <a:off x="5334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CantFly</a:t>
                </a:r>
              </a:p>
              <a:p>
                <a:pPr algn="l" eaLnBrk="1" hangingPunct="1"/>
                <a:r>
                  <a:rPr lang="en-US" sz="1200">
                    <a:solidFill>
                      <a:schemeClr val="tx1">
                        <a:lumMod val="65000"/>
                        <a:lumOff val="35000"/>
                      </a:schemeClr>
                    </a:solidFill>
                  </a:rPr>
                  <a:t>fly()</a:t>
                </a:r>
              </a:p>
            </p:txBody>
          </p:sp>
          <p:cxnSp>
            <p:nvCxnSpPr>
              <p:cNvPr id="20" name="Straight Connector 19"/>
              <p:cNvCxnSpPr/>
              <p:nvPr/>
            </p:nvCxnSpPr>
            <p:spPr>
              <a:xfrm>
                <a:off x="5334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17" name="Group 20"/>
            <p:cNvGrpSpPr>
              <a:grpSpLocks/>
            </p:cNvGrpSpPr>
            <p:nvPr/>
          </p:nvGrpSpPr>
          <p:grpSpPr bwMode="auto">
            <a:xfrm>
              <a:off x="76200" y="2586335"/>
              <a:ext cx="1295400" cy="412579"/>
              <a:chOff x="685800" y="1143000"/>
              <a:chExt cx="1295400" cy="412579"/>
            </a:xfrm>
          </p:grpSpPr>
          <p:sp>
            <p:nvSpPr>
              <p:cNvPr id="68652" name="TextBox 21"/>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FlyWithWings</a:t>
                </a:r>
              </a:p>
              <a:p>
                <a:pPr algn="l" eaLnBrk="1" hangingPunct="1"/>
                <a:r>
                  <a:rPr lang="en-US" sz="1200">
                    <a:solidFill>
                      <a:schemeClr val="tx1">
                        <a:lumMod val="65000"/>
                        <a:lumOff val="35000"/>
                      </a:schemeClr>
                    </a:solidFill>
                  </a:rPr>
                  <a:t>fly()</a:t>
                </a:r>
              </a:p>
            </p:txBody>
          </p:sp>
          <p:cxnSp>
            <p:nvCxnSpPr>
              <p:cNvPr id="23" name="Straight Connector 22"/>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18" name="Group 23"/>
            <p:cNvGrpSpPr>
              <a:grpSpLocks/>
            </p:cNvGrpSpPr>
            <p:nvPr/>
          </p:nvGrpSpPr>
          <p:grpSpPr bwMode="auto">
            <a:xfrm>
              <a:off x="7772400" y="2586335"/>
              <a:ext cx="1295400" cy="412579"/>
              <a:chOff x="685800" y="1143000"/>
              <a:chExt cx="1295400" cy="412579"/>
            </a:xfrm>
          </p:grpSpPr>
          <p:sp>
            <p:nvSpPr>
              <p:cNvPr id="68650" name="TextBox 24"/>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Squeak</a:t>
                </a:r>
              </a:p>
              <a:p>
                <a:pPr algn="l" eaLnBrk="1" hangingPunct="1"/>
                <a:r>
                  <a:rPr lang="en-US" sz="1200">
                    <a:solidFill>
                      <a:schemeClr val="tx1">
                        <a:lumMod val="65000"/>
                        <a:lumOff val="35000"/>
                      </a:schemeClr>
                    </a:solidFill>
                  </a:rPr>
                  <a:t>quack()</a:t>
                </a:r>
              </a:p>
            </p:txBody>
          </p:sp>
          <p:cxnSp>
            <p:nvCxnSpPr>
              <p:cNvPr id="26" name="Straight Connector 25"/>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19" name="Group 26"/>
            <p:cNvGrpSpPr>
              <a:grpSpLocks/>
            </p:cNvGrpSpPr>
            <p:nvPr/>
          </p:nvGrpSpPr>
          <p:grpSpPr bwMode="auto">
            <a:xfrm>
              <a:off x="6400800" y="2586335"/>
              <a:ext cx="1295400" cy="412579"/>
              <a:chOff x="685800" y="1143000"/>
              <a:chExt cx="1295400" cy="412579"/>
            </a:xfrm>
          </p:grpSpPr>
          <p:sp>
            <p:nvSpPr>
              <p:cNvPr id="68648" name="TextBox 27"/>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Quack</a:t>
                </a:r>
              </a:p>
              <a:p>
                <a:pPr algn="l" eaLnBrk="1" hangingPunct="1"/>
                <a:r>
                  <a:rPr lang="en-US" sz="1200">
                    <a:solidFill>
                      <a:schemeClr val="tx1">
                        <a:lumMod val="65000"/>
                        <a:lumOff val="35000"/>
                      </a:schemeClr>
                    </a:solidFill>
                  </a:rPr>
                  <a:t>quack()</a:t>
                </a:r>
              </a:p>
            </p:txBody>
          </p:sp>
          <p:cxnSp>
            <p:nvCxnSpPr>
              <p:cNvPr id="29" name="Straight Connector 28"/>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20" name="Group 29"/>
            <p:cNvGrpSpPr>
              <a:grpSpLocks/>
            </p:cNvGrpSpPr>
            <p:nvPr/>
          </p:nvGrpSpPr>
          <p:grpSpPr bwMode="auto">
            <a:xfrm>
              <a:off x="5029200" y="2586335"/>
              <a:ext cx="1295400" cy="412579"/>
              <a:chOff x="685800" y="1143000"/>
              <a:chExt cx="1295400" cy="412579"/>
            </a:xfrm>
          </p:grpSpPr>
          <p:sp>
            <p:nvSpPr>
              <p:cNvPr id="68646" name="TextBox 30"/>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Silence</a:t>
                </a:r>
              </a:p>
              <a:p>
                <a:pPr algn="l" eaLnBrk="1" hangingPunct="1"/>
                <a:r>
                  <a:rPr lang="en-US" sz="1200">
                    <a:solidFill>
                      <a:schemeClr val="tx1">
                        <a:lumMod val="65000"/>
                        <a:lumOff val="35000"/>
                      </a:schemeClr>
                    </a:solidFill>
                  </a:rPr>
                  <a:t>quack()</a:t>
                </a:r>
              </a:p>
            </p:txBody>
          </p:sp>
          <p:cxnSp>
            <p:nvCxnSpPr>
              <p:cNvPr id="32" name="Straight Connector 31"/>
              <p:cNvCxnSpPr/>
              <p:nvPr/>
            </p:nvCxnSpPr>
            <p:spPr>
              <a:xfrm>
                <a:off x="685800" y="1371147"/>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21" name="Group 32"/>
            <p:cNvGrpSpPr>
              <a:grpSpLocks/>
            </p:cNvGrpSpPr>
            <p:nvPr/>
          </p:nvGrpSpPr>
          <p:grpSpPr bwMode="auto">
            <a:xfrm>
              <a:off x="7086600" y="3886200"/>
              <a:ext cx="1295400" cy="412579"/>
              <a:chOff x="685800" y="1143000"/>
              <a:chExt cx="1295400" cy="412579"/>
            </a:xfrm>
          </p:grpSpPr>
          <p:sp>
            <p:nvSpPr>
              <p:cNvPr id="68644" name="TextBox 33"/>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DecoyDuck</a:t>
                </a:r>
              </a:p>
              <a:p>
                <a:pPr algn="l" eaLnBrk="1" hangingPunct="1"/>
                <a:r>
                  <a:rPr lang="en-US" sz="1200">
                    <a:solidFill>
                      <a:schemeClr val="tx1">
                        <a:lumMod val="65000"/>
                        <a:lumOff val="35000"/>
                      </a:schemeClr>
                    </a:solidFill>
                  </a:rPr>
                  <a:t>display()</a:t>
                </a:r>
              </a:p>
            </p:txBody>
          </p:sp>
          <p:cxnSp>
            <p:nvCxnSpPr>
              <p:cNvPr id="35" name="Straight Connector 34"/>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22" name="Group 35"/>
            <p:cNvGrpSpPr>
              <a:grpSpLocks/>
            </p:cNvGrpSpPr>
            <p:nvPr/>
          </p:nvGrpSpPr>
          <p:grpSpPr bwMode="auto">
            <a:xfrm>
              <a:off x="4876800" y="3886200"/>
              <a:ext cx="1295400" cy="412579"/>
              <a:chOff x="685800" y="1143000"/>
              <a:chExt cx="1295400" cy="412579"/>
            </a:xfrm>
          </p:grpSpPr>
          <p:sp>
            <p:nvSpPr>
              <p:cNvPr id="68642" name="TextBox 36"/>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RubberDuck</a:t>
                </a:r>
              </a:p>
              <a:p>
                <a:pPr algn="l" eaLnBrk="1" hangingPunct="1"/>
                <a:r>
                  <a:rPr lang="en-US" sz="1200">
                    <a:solidFill>
                      <a:schemeClr val="tx1">
                        <a:lumMod val="65000"/>
                        <a:lumOff val="35000"/>
                      </a:schemeClr>
                    </a:solidFill>
                  </a:rPr>
                  <a:t>display()</a:t>
                </a:r>
              </a:p>
            </p:txBody>
          </p:sp>
          <p:cxnSp>
            <p:nvCxnSpPr>
              <p:cNvPr id="38" name="Straight Connector 37"/>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23" name="Group 38"/>
            <p:cNvGrpSpPr>
              <a:grpSpLocks/>
            </p:cNvGrpSpPr>
            <p:nvPr/>
          </p:nvGrpSpPr>
          <p:grpSpPr bwMode="auto">
            <a:xfrm>
              <a:off x="2590800" y="3886200"/>
              <a:ext cx="1295400" cy="412579"/>
              <a:chOff x="685800" y="1143000"/>
              <a:chExt cx="1295400" cy="412579"/>
            </a:xfrm>
          </p:grpSpPr>
          <p:sp>
            <p:nvSpPr>
              <p:cNvPr id="68640" name="TextBox 39"/>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RedheadDuck</a:t>
                </a:r>
              </a:p>
              <a:p>
                <a:pPr algn="l" eaLnBrk="1" hangingPunct="1"/>
                <a:r>
                  <a:rPr lang="en-US" sz="1200">
                    <a:solidFill>
                      <a:schemeClr val="tx1">
                        <a:lumMod val="65000"/>
                        <a:lumOff val="35000"/>
                      </a:schemeClr>
                    </a:solidFill>
                  </a:rPr>
                  <a:t>display()</a:t>
                </a:r>
              </a:p>
            </p:txBody>
          </p:sp>
          <p:cxnSp>
            <p:nvCxnSpPr>
              <p:cNvPr id="41" name="Straight Connector 40"/>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8624" name="Group 41"/>
            <p:cNvGrpSpPr>
              <a:grpSpLocks/>
            </p:cNvGrpSpPr>
            <p:nvPr/>
          </p:nvGrpSpPr>
          <p:grpSpPr bwMode="auto">
            <a:xfrm>
              <a:off x="533400" y="3886200"/>
              <a:ext cx="1295400" cy="412579"/>
              <a:chOff x="685800" y="1143000"/>
              <a:chExt cx="1295400" cy="412579"/>
            </a:xfrm>
          </p:grpSpPr>
          <p:sp>
            <p:nvSpPr>
              <p:cNvPr id="68638" name="TextBox 42"/>
              <p:cNvSpPr txBox="1">
                <a:spLocks noChangeArrowheads="1"/>
              </p:cNvSpPr>
              <p:nvPr/>
            </p:nvSpPr>
            <p:spPr bwMode="auto">
              <a:xfrm>
                <a:off x="685800" y="1143000"/>
                <a:ext cx="1295400" cy="412579"/>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b="1">
                    <a:solidFill>
                      <a:schemeClr val="tx1">
                        <a:lumMod val="65000"/>
                        <a:lumOff val="35000"/>
                      </a:schemeClr>
                    </a:solidFill>
                  </a:rPr>
                  <a:t>MallardDuck</a:t>
                </a:r>
              </a:p>
              <a:p>
                <a:pPr algn="l" eaLnBrk="1" hangingPunct="1"/>
                <a:r>
                  <a:rPr lang="en-US" sz="1200">
                    <a:solidFill>
                      <a:schemeClr val="tx1">
                        <a:lumMod val="65000"/>
                        <a:lumOff val="35000"/>
                      </a:schemeClr>
                    </a:solidFill>
                  </a:rPr>
                  <a:t>display()</a:t>
                </a:r>
              </a:p>
            </p:txBody>
          </p:sp>
          <p:cxnSp>
            <p:nvCxnSpPr>
              <p:cNvPr id="44" name="Straight Connector 43"/>
              <p:cNvCxnSpPr/>
              <p:nvPr/>
            </p:nvCxnSpPr>
            <p:spPr>
              <a:xfrm>
                <a:off x="685800" y="1371325"/>
                <a:ext cx="1295400"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9" name="Elbow Connector 8"/>
            <p:cNvCxnSpPr>
              <a:stCxn id="68658" idx="0"/>
              <a:endCxn id="68656" idx="1"/>
            </p:cNvCxnSpPr>
            <p:nvPr/>
          </p:nvCxnSpPr>
          <p:spPr>
            <a:xfrm rot="5400000" flipH="1" flipV="1">
              <a:off x="4602103" y="715903"/>
              <a:ext cx="473195" cy="19050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68658" idx="0"/>
              <a:endCxn id="68660" idx="3"/>
            </p:cNvCxnSpPr>
            <p:nvPr/>
          </p:nvCxnSpPr>
          <p:spPr>
            <a:xfrm rot="16200000" flipV="1">
              <a:off x="2697103" y="715903"/>
              <a:ext cx="473195" cy="190500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68627" name="TextBox 44"/>
            <p:cNvSpPr txBox="1">
              <a:spLocks noChangeArrowheads="1"/>
            </p:cNvSpPr>
            <p:nvPr/>
          </p:nvSpPr>
          <p:spPr bwMode="auto">
            <a:xfrm>
              <a:off x="1955864" y="1219200"/>
              <a:ext cx="996591" cy="2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flyBehavior</a:t>
              </a:r>
            </a:p>
          </p:txBody>
        </p:sp>
        <p:sp>
          <p:nvSpPr>
            <p:cNvPr id="68628" name="TextBox 49"/>
            <p:cNvSpPr txBox="1">
              <a:spLocks noChangeArrowheads="1"/>
            </p:cNvSpPr>
            <p:nvPr/>
          </p:nvSpPr>
          <p:spPr bwMode="auto">
            <a:xfrm>
              <a:off x="4617019" y="1219200"/>
              <a:ext cx="1267102" cy="24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tx1">
                      <a:lumMod val="65000"/>
                      <a:lumOff val="35000"/>
                    </a:schemeClr>
                  </a:solidFill>
                </a:rPr>
                <a:t>quackBehavior</a:t>
              </a:r>
            </a:p>
          </p:txBody>
        </p:sp>
        <p:cxnSp>
          <p:nvCxnSpPr>
            <p:cNvPr id="47" name="Elbow Connector 46"/>
            <p:cNvCxnSpPr>
              <a:stCxn id="68652" idx="0"/>
              <a:endCxn id="68660" idx="2"/>
            </p:cNvCxnSpPr>
            <p:nvPr/>
          </p:nvCxnSpPr>
          <p:spPr>
            <a:xfrm rot="5400000" flipH="1" flipV="1">
              <a:off x="595837" y="1848673"/>
              <a:ext cx="865725" cy="609600"/>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68654" idx="0"/>
              <a:endCxn id="68660" idx="2"/>
            </p:cNvCxnSpPr>
            <p:nvPr/>
          </p:nvCxnSpPr>
          <p:spPr>
            <a:xfrm rot="16200000" flipV="1">
              <a:off x="1281638" y="1772472"/>
              <a:ext cx="865725" cy="762001"/>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68646" idx="0"/>
              <a:endCxn id="68656" idx="2"/>
            </p:cNvCxnSpPr>
            <p:nvPr/>
          </p:nvCxnSpPr>
          <p:spPr>
            <a:xfrm rot="5400000" flipH="1" flipV="1">
              <a:off x="5663138" y="1734372"/>
              <a:ext cx="865725" cy="838200"/>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4" name="Elbow Connector 53"/>
            <p:cNvCxnSpPr>
              <a:stCxn id="68648" idx="0"/>
              <a:endCxn id="68656" idx="2"/>
            </p:cNvCxnSpPr>
            <p:nvPr/>
          </p:nvCxnSpPr>
          <p:spPr>
            <a:xfrm rot="16200000" flipV="1">
              <a:off x="6348938" y="1886773"/>
              <a:ext cx="865725" cy="533399"/>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68650" idx="0"/>
              <a:endCxn id="68656" idx="2"/>
            </p:cNvCxnSpPr>
            <p:nvPr/>
          </p:nvCxnSpPr>
          <p:spPr>
            <a:xfrm rot="16200000" flipV="1">
              <a:off x="7034739" y="1200972"/>
              <a:ext cx="865725" cy="1904999"/>
            </a:xfrm>
            <a:prstGeom prst="bentConnector3">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68638" idx="0"/>
              <a:endCxn id="68658" idx="2"/>
            </p:cNvCxnSpPr>
            <p:nvPr/>
          </p:nvCxnSpPr>
          <p:spPr>
            <a:xfrm rot="5400000" flipH="1" flipV="1">
              <a:off x="2327807" y="2327808"/>
              <a:ext cx="411686" cy="2705099"/>
            </a:xfrm>
            <a:prstGeom prst="bentConnector3">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64" name="Elbow Connector 63"/>
            <p:cNvCxnSpPr>
              <a:stCxn id="68640" idx="0"/>
              <a:endCxn id="68658" idx="2"/>
            </p:cNvCxnSpPr>
            <p:nvPr/>
          </p:nvCxnSpPr>
          <p:spPr>
            <a:xfrm rot="5400000" flipH="1" flipV="1">
              <a:off x="3356507" y="3356507"/>
              <a:ext cx="411686" cy="647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68642" idx="0"/>
              <a:endCxn id="68658" idx="2"/>
            </p:cNvCxnSpPr>
            <p:nvPr/>
          </p:nvCxnSpPr>
          <p:spPr>
            <a:xfrm rot="16200000" flipV="1">
              <a:off x="4499508" y="2861207"/>
              <a:ext cx="411686" cy="16383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68644" idx="0"/>
              <a:endCxn id="68658" idx="2"/>
            </p:cNvCxnSpPr>
            <p:nvPr/>
          </p:nvCxnSpPr>
          <p:spPr>
            <a:xfrm rot="16200000" flipV="1">
              <a:off x="5604407" y="1756307"/>
              <a:ext cx="411686" cy="38481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normAutofit fontScale="90000"/>
          </a:bodyPr>
          <a:lstStyle/>
          <a:p>
            <a:r>
              <a:rPr lang="en-US" dirty="0" err="1">
                <a:solidFill>
                  <a:schemeClr val="tx1">
                    <a:lumMod val="65000"/>
                    <a:lumOff val="35000"/>
                  </a:schemeClr>
                </a:solidFill>
                <a:latin typeface="Tahoma"/>
                <a:cs typeface="Tahoma"/>
              </a:rPr>
              <a:t>FlyBehavior.java</a:t>
            </a:r>
            <a:r>
              <a:rPr lang="en-US" dirty="0">
                <a:solidFill>
                  <a:schemeClr val="tx1">
                    <a:lumMod val="65000"/>
                    <a:lumOff val="35000"/>
                  </a:schemeClr>
                </a:solidFill>
                <a:latin typeface="Tahoma"/>
                <a:cs typeface="Tahoma"/>
              </a:rPr>
              <a:t> and </a:t>
            </a:r>
            <a:r>
              <a:rPr lang="en-US" dirty="0" err="1">
                <a:solidFill>
                  <a:schemeClr val="tx1">
                    <a:lumMod val="65000"/>
                    <a:lumOff val="35000"/>
                  </a:schemeClr>
                </a:solidFill>
                <a:latin typeface="Tahoma"/>
                <a:cs typeface="Tahoma"/>
              </a:rPr>
              <a:t>QuackBehavior.java</a:t>
            </a:r>
            <a:endParaRPr lang="en-US" dirty="0">
              <a:solidFill>
                <a:schemeClr val="tx1">
                  <a:lumMod val="65000"/>
                  <a:lumOff val="35000"/>
                </a:schemeClr>
              </a:solidFill>
              <a:latin typeface="Tahoma"/>
              <a:cs typeface="Tahoma"/>
            </a:endParaRPr>
          </a:p>
        </p:txBody>
      </p:sp>
      <p:pic>
        <p:nvPicPr>
          <p:cNvPr id="6963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534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32200"/>
            <a:ext cx="8521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normAutofit fontScale="90000"/>
          </a:bodyPr>
          <a:lstStyle/>
          <a:p>
            <a:r>
              <a:rPr lang="en-US" dirty="0" err="1">
                <a:solidFill>
                  <a:schemeClr val="tx1">
                    <a:lumMod val="65000"/>
                    <a:lumOff val="35000"/>
                  </a:schemeClr>
                </a:solidFill>
                <a:latin typeface="Tahoma"/>
                <a:cs typeface="Tahoma"/>
              </a:rPr>
              <a:t>FlyWithWings.java</a:t>
            </a:r>
            <a:r>
              <a:rPr lang="en-US" dirty="0">
                <a:solidFill>
                  <a:schemeClr val="tx1">
                    <a:lumMod val="65000"/>
                    <a:lumOff val="35000"/>
                  </a:schemeClr>
                </a:solidFill>
                <a:latin typeface="Tahoma"/>
                <a:cs typeface="Tahoma"/>
              </a:rPr>
              <a:t> and </a:t>
            </a:r>
            <a:r>
              <a:rPr lang="en-US" dirty="0" err="1">
                <a:solidFill>
                  <a:schemeClr val="tx1">
                    <a:lumMod val="65000"/>
                    <a:lumOff val="35000"/>
                  </a:schemeClr>
                </a:solidFill>
                <a:latin typeface="Tahoma"/>
                <a:cs typeface="Tahoma"/>
              </a:rPr>
              <a:t>Squeak.java</a:t>
            </a:r>
            <a:endParaRPr lang="en-US" dirty="0">
              <a:solidFill>
                <a:schemeClr val="tx1">
                  <a:lumMod val="65000"/>
                  <a:lumOff val="35000"/>
                </a:schemeClr>
              </a:solidFill>
              <a:latin typeface="Tahoma"/>
              <a:cs typeface="Tahoma"/>
            </a:endParaRPr>
          </a:p>
        </p:txBody>
      </p:sp>
      <p:pic>
        <p:nvPicPr>
          <p:cNvPr id="7065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987800"/>
            <a:ext cx="8458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133600"/>
            <a:ext cx="8432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900113" y="244158"/>
            <a:ext cx="7345362" cy="1051242"/>
          </a:xfrm>
        </p:spPr>
        <p:txBody>
          <a:bodyPr/>
          <a:lstStyle/>
          <a:p>
            <a:pPr eaLnBrk="1" hangingPunct="1"/>
            <a:r>
              <a:rPr lang="en-US" dirty="0" err="1">
                <a:solidFill>
                  <a:schemeClr val="tx1">
                    <a:lumMod val="65000"/>
                    <a:lumOff val="35000"/>
                  </a:schemeClr>
                </a:solidFill>
                <a:latin typeface="Tahoma"/>
                <a:cs typeface="Tahoma"/>
              </a:rPr>
              <a:t>Duck.java</a:t>
            </a:r>
            <a:endParaRPr lang="en-US" dirty="0">
              <a:solidFill>
                <a:schemeClr val="tx1">
                  <a:lumMod val="65000"/>
                  <a:lumOff val="35000"/>
                </a:schemeClr>
              </a:solidFill>
              <a:latin typeface="Tahoma"/>
              <a:cs typeface="Tahoma"/>
            </a:endParaRPr>
          </a:p>
        </p:txBody>
      </p:sp>
      <p:sp>
        <p:nvSpPr>
          <p:cNvPr id="71682" name="Slide Number Placeholder 3"/>
          <p:cNvSpPr>
            <a:spLocks noGrp="1"/>
          </p:cNvSpPr>
          <p:nvPr>
            <p:ph type="sldNum" sz="quarter" idx="4294967295"/>
          </p:nvPr>
        </p:nvSpPr>
        <p:spPr bwMode="auto">
          <a:xfrm>
            <a:off x="4191000" y="6356350"/>
            <a:ext cx="762000" cy="271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771529-28E5-8744-B28C-3B56768A7036}" type="slidenum">
              <a:rPr lang="en-US" sz="1400">
                <a:solidFill>
                  <a:schemeClr val="tx1">
                    <a:lumMod val="65000"/>
                    <a:lumOff val="35000"/>
                  </a:schemeClr>
                </a:solidFill>
              </a:rPr>
              <a:pPr eaLnBrk="1" hangingPunct="1"/>
              <a:t>29</a:t>
            </a:fld>
            <a:endParaRPr lang="en-US" sz="1400">
              <a:solidFill>
                <a:schemeClr val="tx1">
                  <a:lumMod val="65000"/>
                  <a:lumOff val="35000"/>
                </a:schemeClr>
              </a:solidFill>
            </a:endParaRPr>
          </a:p>
        </p:txBody>
      </p:sp>
      <p:pic>
        <p:nvPicPr>
          <p:cNvPr id="716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27125"/>
            <a:ext cx="58674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2"/>
          <p:cNvSpPr txBox="1">
            <a:spLocks noChangeArrowheads="1"/>
          </p:cNvSpPr>
          <p:nvPr/>
        </p:nvSpPr>
        <p:spPr bwMode="auto">
          <a:xfrm>
            <a:off x="5715000" y="2133600"/>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a:solidFill>
                  <a:schemeClr val="tx1">
                    <a:lumMod val="65000"/>
                    <a:lumOff val="35000"/>
                  </a:schemeClr>
                </a:solidFill>
              </a:rPr>
              <a:t>Note: “code to interface”, delegation, encapsulation, and ability to change behaviors dynamically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a:solidFill>
                  <a:schemeClr val="tx1">
                    <a:lumMod val="65000"/>
                    <a:lumOff val="35000"/>
                  </a:schemeClr>
                </a:solidFill>
                <a:latin typeface="Tahoma"/>
                <a:cs typeface="Tahoma"/>
              </a:rPr>
              <a:t>Fundamental Principles</a:t>
            </a:r>
          </a:p>
        </p:txBody>
      </p:sp>
      <p:sp>
        <p:nvSpPr>
          <p:cNvPr id="29698" name="Rectangle 3"/>
          <p:cNvSpPr>
            <a:spLocks noGrp="1" noChangeArrowheads="1"/>
          </p:cNvSpPr>
          <p:nvPr>
            <p:ph idx="1"/>
          </p:nvPr>
        </p:nvSpPr>
        <p:spPr/>
        <p:txBody>
          <a:bodyPr/>
          <a:lstStyle/>
          <a:p>
            <a:pPr eaLnBrk="1" hangingPunct="1"/>
            <a:r>
              <a:rPr lang="en-US">
                <a:solidFill>
                  <a:schemeClr val="tx1">
                    <a:lumMod val="65000"/>
                    <a:lumOff val="35000"/>
                  </a:schemeClr>
                </a:solidFill>
                <a:latin typeface="Tahoma" charset="0"/>
              </a:rPr>
              <a:t>Apply rigor</a:t>
            </a:r>
          </a:p>
          <a:p>
            <a:pPr eaLnBrk="1" hangingPunct="1"/>
            <a:r>
              <a:rPr lang="en-US">
                <a:solidFill>
                  <a:schemeClr val="tx1">
                    <a:lumMod val="65000"/>
                    <a:lumOff val="35000"/>
                  </a:schemeClr>
                </a:solidFill>
                <a:latin typeface="Tahoma" charset="0"/>
              </a:rPr>
              <a:t>Separate concerns</a:t>
            </a:r>
          </a:p>
          <a:p>
            <a:pPr lvl="1" eaLnBrk="1" hangingPunct="1"/>
            <a:r>
              <a:rPr lang="en-US">
                <a:solidFill>
                  <a:schemeClr val="tx1">
                    <a:lumMod val="65000"/>
                    <a:lumOff val="35000"/>
                  </a:schemeClr>
                </a:solidFill>
                <a:latin typeface="Tahoma" charset="0"/>
              </a:rPr>
              <a:t>modularize</a:t>
            </a:r>
          </a:p>
          <a:p>
            <a:pPr lvl="1" eaLnBrk="1" hangingPunct="1"/>
            <a:r>
              <a:rPr lang="en-US">
                <a:solidFill>
                  <a:schemeClr val="tx1">
                    <a:lumMod val="65000"/>
                    <a:lumOff val="35000"/>
                  </a:schemeClr>
                </a:solidFill>
                <a:latin typeface="Tahoma" charset="0"/>
              </a:rPr>
              <a:t>abstract</a:t>
            </a:r>
          </a:p>
          <a:p>
            <a:pPr eaLnBrk="1" hangingPunct="1"/>
            <a:r>
              <a:rPr lang="en-US">
                <a:solidFill>
                  <a:schemeClr val="tx1">
                    <a:lumMod val="65000"/>
                    <a:lumOff val="35000"/>
                  </a:schemeClr>
                </a:solidFill>
                <a:latin typeface="Tahoma" charset="0"/>
              </a:rPr>
              <a:t>Anticipate change </a:t>
            </a:r>
          </a:p>
          <a:p>
            <a:pPr eaLnBrk="1" hangingPunct="1"/>
            <a:r>
              <a:rPr lang="en-US">
                <a:solidFill>
                  <a:schemeClr val="tx1">
                    <a:lumMod val="65000"/>
                    <a:lumOff val="35000"/>
                  </a:schemeClr>
                </a:solidFill>
                <a:latin typeface="Tahoma" charset="0"/>
              </a:rPr>
              <a:t>Generalize </a:t>
            </a:r>
          </a:p>
          <a:p>
            <a:pPr eaLnBrk="1" hangingPunct="1"/>
            <a:r>
              <a:rPr lang="en-US">
                <a:solidFill>
                  <a:schemeClr val="tx1">
                    <a:lumMod val="65000"/>
                    <a:lumOff val="35000"/>
                  </a:schemeClr>
                </a:solidFill>
                <a:latin typeface="Tahoma" charset="0"/>
              </a:rPr>
              <a:t>Work incrementally</a:t>
            </a:r>
          </a:p>
          <a:p>
            <a:pPr eaLnBrk="1" hangingPunct="1">
              <a:buFont typeface="Wingdings" charset="0"/>
              <a:buNone/>
            </a:pPr>
            <a:endParaRPr lang="en-US">
              <a:solidFill>
                <a:schemeClr val="tx1">
                  <a:lumMod val="65000"/>
                  <a:lumOff val="35000"/>
                </a:schemeClr>
              </a:solidFill>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err="1">
                <a:solidFill>
                  <a:schemeClr val="tx1">
                    <a:lumMod val="65000"/>
                    <a:lumOff val="35000"/>
                  </a:schemeClr>
                </a:solidFill>
                <a:latin typeface="Tahoma"/>
                <a:cs typeface="Tahoma"/>
              </a:rPr>
              <a:t>RubberDuck.java</a:t>
            </a:r>
            <a:endParaRPr lang="en-US" dirty="0">
              <a:solidFill>
                <a:schemeClr val="tx1">
                  <a:lumMod val="65000"/>
                  <a:lumOff val="35000"/>
                </a:schemeClr>
              </a:solidFill>
              <a:latin typeface="Tahoma"/>
              <a:cs typeface="Tahoma"/>
            </a:endParaRPr>
          </a:p>
        </p:txBody>
      </p:sp>
      <p:pic>
        <p:nvPicPr>
          <p:cNvPr id="737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981200"/>
            <a:ext cx="84963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fontScale="90000"/>
          </a:bodyPr>
          <a:lstStyle/>
          <a:p>
            <a:pPr eaLnBrk="1" hangingPunct="1"/>
            <a:r>
              <a:rPr lang="en-US" dirty="0" err="1">
                <a:solidFill>
                  <a:schemeClr val="tx1">
                    <a:lumMod val="65000"/>
                    <a:lumOff val="35000"/>
                  </a:schemeClr>
                </a:solidFill>
                <a:latin typeface="Tahoma"/>
                <a:cs typeface="Tahoma"/>
              </a:rPr>
              <a:t>DuckSimulator.java</a:t>
            </a:r>
            <a:r>
              <a:rPr lang="en-US" dirty="0">
                <a:solidFill>
                  <a:schemeClr val="tx1">
                    <a:lumMod val="65000"/>
                    <a:lumOff val="35000"/>
                  </a:schemeClr>
                </a:solidFill>
                <a:latin typeface="Tahoma"/>
                <a:cs typeface="Tahoma"/>
              </a:rPr>
              <a:t> (Part 1)</a:t>
            </a:r>
          </a:p>
        </p:txBody>
      </p:sp>
      <p:sp>
        <p:nvSpPr>
          <p:cNvPr id="74755" name="TextBox 5"/>
          <p:cNvSpPr txBox="1">
            <a:spLocks noChangeArrowheads="1"/>
          </p:cNvSpPr>
          <p:nvPr/>
        </p:nvSpPr>
        <p:spPr bwMode="auto">
          <a:xfrm>
            <a:off x="6553200" y="2133600"/>
            <a:ext cx="2438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dirty="0">
                <a:solidFill>
                  <a:schemeClr val="tx1">
                    <a:lumMod val="65000"/>
                    <a:lumOff val="35000"/>
                  </a:schemeClr>
                </a:solidFill>
              </a:rPr>
              <a:t>Note: all variables are of type Duck, not the specific subtypes; “code to interface” in action</a:t>
            </a:r>
          </a:p>
          <a:p>
            <a:pPr algn="l" eaLnBrk="1" hangingPunct="1"/>
            <a:endParaRPr lang="en-US" sz="1800" dirty="0">
              <a:solidFill>
                <a:schemeClr val="tx1">
                  <a:lumMod val="65000"/>
                  <a:lumOff val="35000"/>
                </a:schemeClr>
              </a:solidFill>
            </a:endParaRPr>
          </a:p>
          <a:p>
            <a:pPr algn="l" eaLnBrk="1" hangingPunct="1"/>
            <a:endParaRPr lang="en-US" sz="1800" dirty="0">
              <a:solidFill>
                <a:schemeClr val="tx1">
                  <a:lumMod val="65000"/>
                  <a:lumOff val="35000"/>
                </a:schemeClr>
              </a:solidFill>
            </a:endParaRPr>
          </a:p>
          <a:p>
            <a:pPr algn="l" eaLnBrk="1" hangingPunct="1"/>
            <a:endParaRPr lang="en-US" sz="1800" dirty="0">
              <a:solidFill>
                <a:schemeClr val="tx1">
                  <a:lumMod val="65000"/>
                  <a:lumOff val="35000"/>
                </a:schemeClr>
              </a:solidFill>
            </a:endParaRPr>
          </a:p>
          <a:p>
            <a:pPr algn="l" eaLnBrk="1" hangingPunct="1"/>
            <a:endParaRPr lang="en-US" sz="1800" dirty="0">
              <a:solidFill>
                <a:schemeClr val="tx1">
                  <a:lumMod val="65000"/>
                  <a:lumOff val="35000"/>
                </a:schemeClr>
              </a:solidFill>
            </a:endParaRPr>
          </a:p>
          <a:p>
            <a:pPr algn="l" eaLnBrk="1" hangingPunct="1"/>
            <a:r>
              <a:rPr lang="en-US" sz="1800" dirty="0">
                <a:solidFill>
                  <a:schemeClr val="tx1">
                    <a:lumMod val="65000"/>
                    <a:lumOff val="35000"/>
                  </a:schemeClr>
                </a:solidFill>
              </a:rPr>
              <a:t>Note: here we see the power of delegation. We can change behaviors at run-time</a:t>
            </a:r>
          </a:p>
        </p:txBody>
      </p:sp>
      <p:pic>
        <p:nvPicPr>
          <p:cNvPr id="747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79600"/>
            <a:ext cx="63246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rmAutofit fontScale="90000"/>
          </a:bodyPr>
          <a:lstStyle/>
          <a:p>
            <a:pPr eaLnBrk="1" hangingPunct="1"/>
            <a:r>
              <a:rPr lang="en-US" dirty="0" err="1">
                <a:solidFill>
                  <a:schemeClr val="tx1">
                    <a:lumMod val="65000"/>
                    <a:lumOff val="35000"/>
                  </a:schemeClr>
                </a:solidFill>
                <a:latin typeface="Tahoma"/>
                <a:cs typeface="Tahoma"/>
              </a:rPr>
              <a:t>DuckSimulator.java</a:t>
            </a:r>
            <a:r>
              <a:rPr lang="en-US" dirty="0">
                <a:solidFill>
                  <a:schemeClr val="tx1">
                    <a:lumMod val="65000"/>
                    <a:lumOff val="35000"/>
                  </a:schemeClr>
                </a:solidFill>
                <a:latin typeface="Tahoma"/>
                <a:cs typeface="Tahoma"/>
              </a:rPr>
              <a:t> (Part 2)</a:t>
            </a:r>
          </a:p>
        </p:txBody>
      </p:sp>
      <p:pic>
        <p:nvPicPr>
          <p:cNvPr id="757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14764" cy="372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5"/>
          <p:cNvSpPr txBox="1">
            <a:spLocks noChangeArrowheads="1"/>
          </p:cNvSpPr>
          <p:nvPr/>
        </p:nvSpPr>
        <p:spPr bwMode="auto">
          <a:xfrm>
            <a:off x="685800" y="52578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dirty="0">
                <a:solidFill>
                  <a:schemeClr val="tx1">
                    <a:lumMod val="65000"/>
                    <a:lumOff val="35000"/>
                  </a:schemeClr>
                </a:solidFill>
              </a:rPr>
              <a:t>Because of abstraction and polymorphism, </a:t>
            </a:r>
            <a:r>
              <a:rPr lang="en-US" dirty="0" err="1">
                <a:solidFill>
                  <a:schemeClr val="tx1">
                    <a:lumMod val="65000"/>
                    <a:lumOff val="35000"/>
                  </a:schemeClr>
                </a:solidFill>
              </a:rPr>
              <a:t>processDucks</a:t>
            </a:r>
            <a:r>
              <a:rPr lang="en-US" dirty="0">
                <a:solidFill>
                  <a:schemeClr val="tx1">
                    <a:lumMod val="65000"/>
                    <a:lumOff val="35000"/>
                  </a:schemeClr>
                </a:solidFill>
              </a:rPr>
              <a:t>() consists of nice, clean, robust, and extensible code!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a:solidFill>
                  <a:schemeClr val="tx1">
                    <a:lumMod val="65000"/>
                    <a:lumOff val="35000"/>
                  </a:schemeClr>
                </a:solidFill>
                <a:latin typeface="Tahoma"/>
                <a:cs typeface="Tahoma"/>
              </a:rPr>
              <a:t>Demo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normAutofit/>
          </a:bodyPr>
          <a:lstStyle/>
          <a:p>
            <a:pPr eaLnBrk="1" hangingPunct="1"/>
            <a:r>
              <a:rPr lang="en-US" dirty="0">
                <a:solidFill>
                  <a:schemeClr val="tx1">
                    <a:lumMod val="65000"/>
                    <a:lumOff val="35000"/>
                  </a:schemeClr>
                </a:solidFill>
                <a:latin typeface="Tahoma"/>
                <a:cs typeface="Tahoma"/>
              </a:rPr>
              <a:t>Not Completely Decoupled</a:t>
            </a:r>
          </a:p>
        </p:txBody>
      </p:sp>
      <p:sp>
        <p:nvSpPr>
          <p:cNvPr id="77826" name="Content Placeholder 2"/>
          <p:cNvSpPr>
            <a:spLocks noGrp="1"/>
          </p:cNvSpPr>
          <p:nvPr>
            <p:ph idx="1"/>
          </p:nvPr>
        </p:nvSpPr>
        <p:spPr/>
        <p:txBody>
          <a:bodyPr>
            <a:normAutofit fontScale="92500" lnSpcReduction="10000"/>
          </a:bodyPr>
          <a:lstStyle/>
          <a:p>
            <a:pPr eaLnBrk="1" hangingPunct="1"/>
            <a:r>
              <a:rPr lang="en-US" dirty="0">
                <a:solidFill>
                  <a:schemeClr val="tx1">
                    <a:lumMod val="65000"/>
                    <a:lumOff val="35000"/>
                  </a:schemeClr>
                </a:solidFill>
                <a:latin typeface="Tahoma"/>
                <a:cs typeface="Tahoma"/>
              </a:rPr>
              <a:t>Is </a:t>
            </a:r>
            <a:r>
              <a:rPr lang="en-US" dirty="0" err="1">
                <a:solidFill>
                  <a:schemeClr val="tx1">
                    <a:lumMod val="65000"/>
                    <a:lumOff val="35000"/>
                  </a:schemeClr>
                </a:solidFill>
                <a:latin typeface="Tahoma"/>
                <a:cs typeface="Tahoma"/>
              </a:rPr>
              <a:t>DuckSimulator</a:t>
            </a:r>
            <a:r>
              <a:rPr lang="en-US" dirty="0">
                <a:solidFill>
                  <a:schemeClr val="tx1">
                    <a:lumMod val="65000"/>
                    <a:lumOff val="35000"/>
                  </a:schemeClr>
                </a:solidFill>
                <a:latin typeface="Tahoma"/>
                <a:cs typeface="Tahoma"/>
              </a:rPr>
              <a:t> completely decoupled from the Duck subclasses?</a:t>
            </a:r>
          </a:p>
          <a:p>
            <a:pPr lvl="1" eaLnBrk="1" hangingPunct="1"/>
            <a:r>
              <a:rPr lang="en-US" dirty="0">
                <a:solidFill>
                  <a:schemeClr val="tx1">
                    <a:lumMod val="65000"/>
                    <a:lumOff val="35000"/>
                  </a:schemeClr>
                </a:solidFill>
                <a:latin typeface="Tahoma"/>
                <a:cs typeface="Tahoma"/>
              </a:rPr>
              <a:t>All of its variables are of type Duck</a:t>
            </a:r>
          </a:p>
          <a:p>
            <a:pPr eaLnBrk="1" hangingPunct="1"/>
            <a:r>
              <a:rPr lang="en-US" dirty="0">
                <a:solidFill>
                  <a:schemeClr val="tx1">
                    <a:lumMod val="65000"/>
                    <a:lumOff val="35000"/>
                  </a:schemeClr>
                </a:solidFill>
                <a:latin typeface="Tahoma"/>
                <a:cs typeface="Tahoma"/>
              </a:rPr>
              <a:t>No! </a:t>
            </a:r>
          </a:p>
          <a:p>
            <a:pPr lvl="1" eaLnBrk="1" hangingPunct="1"/>
            <a:r>
              <a:rPr lang="en-US" dirty="0">
                <a:solidFill>
                  <a:schemeClr val="tx1">
                    <a:lumMod val="65000"/>
                    <a:lumOff val="35000"/>
                  </a:schemeClr>
                </a:solidFill>
                <a:latin typeface="Tahoma"/>
                <a:cs typeface="Tahoma"/>
              </a:rPr>
              <a:t>The subclasses are still coded into </a:t>
            </a:r>
            <a:r>
              <a:rPr lang="en-US" dirty="0" err="1">
                <a:solidFill>
                  <a:schemeClr val="tx1">
                    <a:lumMod val="65000"/>
                    <a:lumOff val="35000"/>
                  </a:schemeClr>
                </a:solidFill>
                <a:latin typeface="Tahoma"/>
                <a:cs typeface="Tahoma"/>
              </a:rPr>
              <a:t>DuckSimulator</a:t>
            </a:r>
            <a:endParaRPr lang="en-US" dirty="0">
              <a:solidFill>
                <a:schemeClr val="tx1">
                  <a:lumMod val="65000"/>
                  <a:lumOff val="35000"/>
                </a:schemeClr>
              </a:solidFill>
              <a:latin typeface="Tahoma"/>
              <a:cs typeface="Tahoma"/>
            </a:endParaRPr>
          </a:p>
          <a:p>
            <a:pPr lvl="2" eaLnBrk="1" hangingPunct="1"/>
            <a:r>
              <a:rPr lang="en-US" dirty="0">
                <a:solidFill>
                  <a:schemeClr val="tx1">
                    <a:lumMod val="65000"/>
                    <a:lumOff val="35000"/>
                  </a:schemeClr>
                </a:solidFill>
                <a:latin typeface="Tahoma"/>
                <a:cs typeface="Tahoma"/>
              </a:rPr>
              <a:t>Duck </a:t>
            </a:r>
            <a:r>
              <a:rPr lang="en-US" dirty="0" err="1">
                <a:solidFill>
                  <a:schemeClr val="tx1">
                    <a:lumMod val="65000"/>
                    <a:lumOff val="35000"/>
                  </a:schemeClr>
                </a:solidFill>
                <a:latin typeface="Tahoma"/>
                <a:cs typeface="Tahoma"/>
              </a:rPr>
              <a:t>myDuck</a:t>
            </a:r>
            <a:r>
              <a:rPr lang="en-US" dirty="0">
                <a:solidFill>
                  <a:schemeClr val="tx1">
                    <a:lumMod val="65000"/>
                    <a:lumOff val="35000"/>
                  </a:schemeClr>
                </a:solidFill>
                <a:latin typeface="Tahoma"/>
                <a:cs typeface="Tahoma"/>
              </a:rPr>
              <a:t> = new </a:t>
            </a:r>
            <a:r>
              <a:rPr lang="en-US" b="1" dirty="0" err="1">
                <a:solidFill>
                  <a:schemeClr val="tx1">
                    <a:lumMod val="65000"/>
                    <a:lumOff val="35000"/>
                  </a:schemeClr>
                </a:solidFill>
                <a:latin typeface="Tahoma"/>
                <a:cs typeface="Tahoma"/>
              </a:rPr>
              <a:t>RubberDuck</a:t>
            </a:r>
            <a:r>
              <a:rPr lang="en-US" dirty="0">
                <a:solidFill>
                  <a:schemeClr val="tx1">
                    <a:lumMod val="65000"/>
                    <a:lumOff val="35000"/>
                  </a:schemeClr>
                </a:solidFill>
                <a:latin typeface="Tahoma"/>
                <a:cs typeface="Tahoma"/>
              </a:rPr>
              <a:t>();</a:t>
            </a:r>
          </a:p>
          <a:p>
            <a:pPr eaLnBrk="1" hangingPunct="1"/>
            <a:r>
              <a:rPr lang="en-US" dirty="0">
                <a:solidFill>
                  <a:schemeClr val="tx1">
                    <a:lumMod val="65000"/>
                    <a:lumOff val="35000"/>
                  </a:schemeClr>
                </a:solidFill>
                <a:latin typeface="Tahoma"/>
                <a:cs typeface="Tahoma"/>
              </a:rPr>
              <a:t>This is a type of coupling…</a:t>
            </a:r>
          </a:p>
          <a:p>
            <a:pPr lvl="1" eaLnBrk="1" hangingPunct="1"/>
            <a:r>
              <a:rPr lang="en-US" dirty="0">
                <a:solidFill>
                  <a:schemeClr val="tx1">
                    <a:lumMod val="65000"/>
                    <a:lumOff val="35000"/>
                  </a:schemeClr>
                </a:solidFill>
                <a:latin typeface="Tahoma"/>
                <a:cs typeface="Tahoma"/>
              </a:rPr>
              <a:t>Fortunately, we can eliminate this type of coupling if needed, using a pattern called Factory.</a:t>
            </a:r>
          </a:p>
          <a:p>
            <a:pPr lvl="2" eaLnBrk="1" hangingPunct="1"/>
            <a:r>
              <a:rPr lang="en-US" dirty="0">
                <a:solidFill>
                  <a:schemeClr val="tx1">
                    <a:lumMod val="65000"/>
                    <a:lumOff val="35000"/>
                  </a:schemeClr>
                </a:solidFill>
                <a:latin typeface="Tahoma"/>
                <a:cs typeface="Tahoma"/>
              </a:rPr>
              <a:t>We’ll see Factory in action in a later lecture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Meet the Strategy Design Pattern</a:t>
            </a:r>
          </a:p>
        </p:txBody>
      </p:sp>
      <p:sp>
        <p:nvSpPr>
          <p:cNvPr id="78850" name="Content Placeholder 2"/>
          <p:cNvSpPr>
            <a:spLocks noGrp="1"/>
          </p:cNvSpPr>
          <p:nvPr>
            <p:ph idx="1"/>
          </p:nvPr>
        </p:nvSpPr>
        <p:spPr/>
        <p:txBody>
          <a:bodyPr>
            <a:normAutofit fontScale="92500"/>
          </a:bodyPr>
          <a:lstStyle/>
          <a:p>
            <a:pPr eaLnBrk="1" hangingPunct="1"/>
            <a:r>
              <a:rPr lang="en-US" dirty="0">
                <a:solidFill>
                  <a:schemeClr val="tx1">
                    <a:lumMod val="65000"/>
                    <a:lumOff val="35000"/>
                  </a:schemeClr>
                </a:solidFill>
                <a:latin typeface="Tahoma"/>
                <a:cs typeface="Tahoma"/>
              </a:rPr>
              <a:t>The solution that we applied to this design problem is known as the </a:t>
            </a:r>
            <a:r>
              <a:rPr lang="en-US" b="1" dirty="0">
                <a:solidFill>
                  <a:schemeClr val="tx1">
                    <a:lumMod val="65000"/>
                    <a:lumOff val="35000"/>
                  </a:schemeClr>
                </a:solidFill>
                <a:latin typeface="Tahoma"/>
                <a:cs typeface="Tahoma"/>
              </a:rPr>
              <a:t>Strategy Design Pattern</a:t>
            </a:r>
          </a:p>
          <a:p>
            <a:pPr lvl="1" eaLnBrk="1" hangingPunct="1"/>
            <a:r>
              <a:rPr lang="en-US" dirty="0">
                <a:solidFill>
                  <a:schemeClr val="tx1">
                    <a:lumMod val="65000"/>
                    <a:lumOff val="35000"/>
                  </a:schemeClr>
                </a:solidFill>
                <a:latin typeface="Tahoma"/>
                <a:cs typeface="Tahoma"/>
              </a:rPr>
              <a:t>It features the following design concepts/principles:</a:t>
            </a:r>
          </a:p>
          <a:p>
            <a:pPr lvl="2" eaLnBrk="1" hangingPunct="1"/>
            <a:r>
              <a:rPr lang="en-US" b="1" dirty="0">
                <a:solidFill>
                  <a:schemeClr val="tx1">
                    <a:lumMod val="65000"/>
                    <a:lumOff val="35000"/>
                  </a:schemeClr>
                </a:solidFill>
                <a:latin typeface="Tahoma"/>
                <a:cs typeface="Tahoma"/>
              </a:rPr>
              <a:t>Encapsulate what varies</a:t>
            </a:r>
          </a:p>
          <a:p>
            <a:pPr lvl="2" eaLnBrk="1" hangingPunct="1"/>
            <a:r>
              <a:rPr lang="en-US" b="1" dirty="0">
                <a:solidFill>
                  <a:schemeClr val="tx1">
                    <a:lumMod val="65000"/>
                    <a:lumOff val="35000"/>
                  </a:schemeClr>
                </a:solidFill>
                <a:latin typeface="Tahoma"/>
                <a:cs typeface="Tahoma"/>
              </a:rPr>
              <a:t>Code to an Interface</a:t>
            </a:r>
          </a:p>
          <a:p>
            <a:pPr lvl="2" eaLnBrk="1" hangingPunct="1"/>
            <a:r>
              <a:rPr lang="en-US" b="1" dirty="0">
                <a:solidFill>
                  <a:schemeClr val="tx1">
                    <a:lumMod val="65000"/>
                    <a:lumOff val="35000"/>
                  </a:schemeClr>
                </a:solidFill>
                <a:latin typeface="Tahoma"/>
                <a:cs typeface="Tahoma"/>
              </a:rPr>
              <a:t>Delegation</a:t>
            </a:r>
          </a:p>
          <a:p>
            <a:pPr lvl="2" eaLnBrk="1" hangingPunct="1"/>
            <a:r>
              <a:rPr lang="en-US" b="1" dirty="0">
                <a:solidFill>
                  <a:schemeClr val="tx1">
                    <a:lumMod val="65000"/>
                    <a:lumOff val="35000"/>
                  </a:schemeClr>
                </a:solidFill>
                <a:latin typeface="Tahoma"/>
                <a:cs typeface="Tahoma"/>
              </a:rPr>
              <a:t>Favor Delegation over Inheritance</a:t>
            </a:r>
          </a:p>
          <a:p>
            <a:pPr lvl="1" eaLnBrk="1" hangingPunct="1"/>
            <a:r>
              <a:rPr lang="en-US" dirty="0">
                <a:solidFill>
                  <a:schemeClr val="tx1">
                    <a:lumMod val="65000"/>
                    <a:lumOff val="35000"/>
                  </a:schemeClr>
                </a:solidFill>
                <a:latin typeface="Tahoma"/>
                <a:cs typeface="Tahoma"/>
              </a:rPr>
              <a:t>Definition: The Strategy pattern defines a family of algorithms, encapsulates each one, and makes them interchangeable. Strategy lets the algorithm vary independently from clients that use it</a:t>
            </a:r>
          </a:p>
        </p:txBody>
      </p:sp>
      <p:sp>
        <p:nvSpPr>
          <p:cNvPr id="78851" name="Slide Number Placeholder 3"/>
          <p:cNvSpPr>
            <a:spLocks noGrp="1"/>
          </p:cNvSpPr>
          <p:nvPr>
            <p:ph type="sldNum" sz="quarter" idx="4294967295"/>
          </p:nvPr>
        </p:nvSpPr>
        <p:spPr bwMode="auto">
          <a:xfrm>
            <a:off x="4191000" y="6356350"/>
            <a:ext cx="762000" cy="271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B12EE9-5F7B-CE4C-B27F-4AABF5A04844}" type="slidenum">
              <a:rPr lang="en-US" sz="1400">
                <a:solidFill>
                  <a:schemeClr val="tx1">
                    <a:lumMod val="65000"/>
                    <a:lumOff val="35000"/>
                  </a:schemeClr>
                </a:solidFill>
              </a:rPr>
              <a:pPr eaLnBrk="1" hangingPunct="1"/>
              <a:t>35</a:t>
            </a:fld>
            <a:endParaRPr lang="en-US" sz="1400">
              <a:solidFill>
                <a:schemeClr val="tx1">
                  <a:lumMod val="65000"/>
                  <a:lumOff val="3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a:solidFill>
                  <a:schemeClr val="tx1">
                    <a:lumMod val="65000"/>
                    <a:lumOff val="35000"/>
                  </a:schemeClr>
                </a:solidFill>
                <a:latin typeface="Tahoma"/>
                <a:cs typeface="Tahoma"/>
              </a:rPr>
              <a:t>Structure of Strategy</a:t>
            </a:r>
          </a:p>
        </p:txBody>
      </p:sp>
      <p:pic>
        <p:nvPicPr>
          <p:cNvPr id="798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5"/>
          <p:cNvSpPr txBox="1">
            <a:spLocks noChangeArrowheads="1"/>
          </p:cNvSpPr>
          <p:nvPr/>
        </p:nvSpPr>
        <p:spPr bwMode="auto">
          <a:xfrm>
            <a:off x="533400" y="4724400"/>
            <a:ext cx="8077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dirty="0">
                <a:solidFill>
                  <a:schemeClr val="tx1">
                    <a:lumMod val="65000"/>
                    <a:lumOff val="35000"/>
                  </a:schemeClr>
                </a:solidFill>
              </a:rPr>
              <a:t>Algorithm is pulled out of Host. Client only makes use of the public interface of Algorithm and is not tied to concrete subclasses.</a:t>
            </a:r>
          </a:p>
          <a:p>
            <a:pPr algn="l" eaLnBrk="1" hangingPunct="1"/>
            <a:endParaRPr lang="en-US" sz="2000" dirty="0">
              <a:solidFill>
                <a:schemeClr val="tx1">
                  <a:lumMod val="65000"/>
                  <a:lumOff val="35000"/>
                </a:schemeClr>
              </a:solidFill>
            </a:endParaRPr>
          </a:p>
          <a:p>
            <a:pPr algn="l" eaLnBrk="1" hangingPunct="1"/>
            <a:r>
              <a:rPr lang="en-US" sz="2000" dirty="0">
                <a:solidFill>
                  <a:schemeClr val="tx1">
                    <a:lumMod val="65000"/>
                    <a:lumOff val="35000"/>
                  </a:schemeClr>
                </a:solidFill>
              </a:rPr>
              <a:t>Client can change its behavior by switching among the various concrete algorithms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Duck?</a:t>
            </a:r>
            <a:endParaRPr lang="en-US" dirty="0"/>
          </a:p>
        </p:txBody>
      </p:sp>
      <p:sp>
        <p:nvSpPr>
          <p:cNvPr id="3" name="Content Placeholder 2"/>
          <p:cNvSpPr>
            <a:spLocks noGrp="1"/>
          </p:cNvSpPr>
          <p:nvPr>
            <p:ph idx="1"/>
          </p:nvPr>
        </p:nvSpPr>
        <p:spPr/>
        <p:txBody>
          <a:bodyPr/>
          <a:lstStyle/>
          <a:p>
            <a:r>
              <a:rPr lang="en-US" dirty="0" smtClean="0"/>
              <a:t>Says “hello” instead of quack</a:t>
            </a:r>
          </a:p>
          <a:p>
            <a:r>
              <a:rPr lang="en-US" dirty="0" smtClean="0"/>
              <a:t>Flies with a retractable helicopter propeller </a:t>
            </a:r>
          </a:p>
        </p:txBody>
      </p:sp>
    </p:spTree>
    <p:extLst>
      <p:ext uri="{BB962C8B-B14F-4D97-AF65-F5344CB8AC3E}">
        <p14:creationId xmlns:p14="http://schemas.microsoft.com/office/powerpoint/2010/main" val="1565348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Swim Behavior?</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endParaRPr lang="en-US">
              <a:solidFill>
                <a:schemeClr val="tx1">
                  <a:lumMod val="65000"/>
                  <a:lumOff val="35000"/>
                </a:schemeClr>
              </a:solidFill>
            </a:endParaRPr>
          </a:p>
        </p:txBody>
      </p:sp>
    </p:spTree>
    <p:extLst>
      <p:ext uri="{BB962C8B-B14F-4D97-AF65-F5344CB8AC3E}">
        <p14:creationId xmlns:p14="http://schemas.microsoft.com/office/powerpoint/2010/main" val="3128543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normAutofit fontScale="90000"/>
          </a:bodyPr>
          <a:lstStyle/>
          <a:p>
            <a:r>
              <a:rPr lang="en-US" dirty="0">
                <a:solidFill>
                  <a:schemeClr val="tx1">
                    <a:lumMod val="65000"/>
                    <a:lumOff val="35000"/>
                  </a:schemeClr>
                </a:solidFill>
                <a:latin typeface="Tahoma"/>
                <a:cs typeface="Tahoma"/>
              </a:rPr>
              <a:t>Adapters in the Real World</a:t>
            </a:r>
          </a:p>
        </p:txBody>
      </p:sp>
      <p:sp>
        <p:nvSpPr>
          <p:cNvPr id="81922" name="Content Placeholder 2"/>
          <p:cNvSpPr>
            <a:spLocks noGrp="1"/>
          </p:cNvSpPr>
          <p:nvPr>
            <p:ph idx="1"/>
          </p:nvPr>
        </p:nvSpPr>
        <p:spPr/>
        <p:txBody>
          <a:bodyPr/>
          <a:lstStyle/>
          <a:p>
            <a:r>
              <a:rPr lang="en-US" dirty="0">
                <a:solidFill>
                  <a:schemeClr val="tx1">
                    <a:lumMod val="65000"/>
                    <a:lumOff val="35000"/>
                  </a:schemeClr>
                </a:solidFill>
                <a:latin typeface="Tahoma"/>
                <a:cs typeface="Tahoma"/>
              </a:rPr>
              <a:t>Our next pattern provides steps for converting an incompatible interface with an existing system into a different interface that is compatible</a:t>
            </a:r>
          </a:p>
          <a:p>
            <a:pPr lvl="1"/>
            <a:r>
              <a:rPr lang="en-US" dirty="0">
                <a:solidFill>
                  <a:schemeClr val="tx1">
                    <a:lumMod val="65000"/>
                    <a:lumOff val="35000"/>
                  </a:schemeClr>
                </a:solidFill>
                <a:latin typeface="Tahoma"/>
                <a:cs typeface="Tahoma"/>
              </a:rPr>
              <a:t>Real world example: AC power adapters</a:t>
            </a:r>
          </a:p>
          <a:p>
            <a:pPr lvl="1"/>
            <a:r>
              <a:rPr lang="en-US" dirty="0">
                <a:solidFill>
                  <a:schemeClr val="tx1">
                    <a:lumMod val="65000"/>
                    <a:lumOff val="35000"/>
                  </a:schemeClr>
                </a:solidFill>
                <a:latin typeface="Tahoma"/>
                <a:cs typeface="Tahoma"/>
              </a:rPr>
              <a:t>Electronic products made for the USA cannot be used directly with outlets found in most other parts of the world</a:t>
            </a:r>
          </a:p>
          <a:p>
            <a:pPr lvl="2"/>
            <a:r>
              <a:rPr lang="en-US" dirty="0">
                <a:solidFill>
                  <a:schemeClr val="tx1">
                    <a:lumMod val="65000"/>
                    <a:lumOff val="35000"/>
                  </a:schemeClr>
                </a:solidFill>
                <a:latin typeface="Tahoma"/>
                <a:cs typeface="Tahoma"/>
              </a:rPr>
              <a:t>To use these products outside the US, you need an AC power adapter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A Checklist on Overall Design</a:t>
            </a:r>
          </a:p>
        </p:txBody>
      </p:sp>
      <p:sp>
        <p:nvSpPr>
          <p:cNvPr id="31746" name="Rectangle 3"/>
          <p:cNvSpPr>
            <a:spLocks noGrp="1" noChangeArrowheads="1"/>
          </p:cNvSpPr>
          <p:nvPr>
            <p:ph idx="1"/>
          </p:nvPr>
        </p:nvSpPr>
        <p:spPr/>
        <p:txBody>
          <a:bodyPr/>
          <a:lstStyle/>
          <a:p>
            <a:pPr eaLnBrk="1" hangingPunct="1">
              <a:lnSpc>
                <a:spcPct val="90000"/>
              </a:lnSpc>
            </a:pPr>
            <a:r>
              <a:rPr lang="en-US">
                <a:solidFill>
                  <a:schemeClr val="tx1">
                    <a:lumMod val="65000"/>
                    <a:lumOff val="35000"/>
                  </a:schemeClr>
                </a:solidFill>
                <a:latin typeface="Tahoma" charset="0"/>
              </a:rPr>
              <a:t>Strive for grouping related functionality (high cohesion)</a:t>
            </a:r>
          </a:p>
          <a:p>
            <a:pPr eaLnBrk="1" hangingPunct="1">
              <a:lnSpc>
                <a:spcPct val="90000"/>
              </a:lnSpc>
            </a:pPr>
            <a:r>
              <a:rPr lang="en-US">
                <a:solidFill>
                  <a:schemeClr val="tx1">
                    <a:lumMod val="65000"/>
                    <a:lumOff val="35000"/>
                  </a:schemeClr>
                </a:solidFill>
                <a:latin typeface="Tahoma" charset="0"/>
              </a:rPr>
              <a:t>Strive for ungrouping semi-related functionality (high cohesion)</a:t>
            </a:r>
          </a:p>
          <a:p>
            <a:pPr eaLnBrk="1" hangingPunct="1">
              <a:lnSpc>
                <a:spcPct val="90000"/>
              </a:lnSpc>
            </a:pPr>
            <a:r>
              <a:rPr lang="en-US">
                <a:solidFill>
                  <a:schemeClr val="tx1">
                    <a:lumMod val="65000"/>
                    <a:lumOff val="35000"/>
                  </a:schemeClr>
                </a:solidFill>
                <a:latin typeface="Tahoma" charset="0"/>
              </a:rPr>
              <a:t>Strive for reducing interdependency (low coupling)</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solidFill>
                  <a:schemeClr val="tx1">
                    <a:lumMod val="65000"/>
                    <a:lumOff val="35000"/>
                  </a:schemeClr>
                </a:solidFill>
                <a:latin typeface="Tahoma"/>
                <a:cs typeface="Tahoma"/>
              </a:rPr>
              <a:t>Software Adapters (I)</a:t>
            </a:r>
          </a:p>
        </p:txBody>
      </p:sp>
      <p:sp>
        <p:nvSpPr>
          <p:cNvPr id="82946" name="Content Placeholder 2"/>
          <p:cNvSpPr>
            <a:spLocks noGrp="1"/>
          </p:cNvSpPr>
          <p:nvPr>
            <p:ph idx="1"/>
          </p:nvPr>
        </p:nvSpPr>
        <p:spPr/>
        <p:txBody>
          <a:bodyPr>
            <a:normAutofit fontScale="85000" lnSpcReduction="20000"/>
          </a:bodyPr>
          <a:lstStyle/>
          <a:p>
            <a:r>
              <a:rPr lang="en-US">
                <a:solidFill>
                  <a:schemeClr val="tx1">
                    <a:lumMod val="65000"/>
                    <a:lumOff val="35000"/>
                  </a:schemeClr>
                </a:solidFill>
                <a:latin typeface="Tahoma"/>
                <a:cs typeface="Tahoma"/>
              </a:rPr>
              <a:t>Pre-condition: You are maintaining an existing system that makes use of a third-party class library from vendor A</a:t>
            </a:r>
          </a:p>
          <a:p>
            <a:r>
              <a:rPr lang="en-US">
                <a:solidFill>
                  <a:schemeClr val="tx1">
                    <a:lumMod val="65000"/>
                    <a:lumOff val="35000"/>
                  </a:schemeClr>
                </a:solidFill>
                <a:latin typeface="Tahoma"/>
                <a:cs typeface="Tahoma"/>
              </a:rPr>
              <a:t>Stimulus: Vendor A goes belly up and corporate policy does not allow you to make use of an unsupported class library</a:t>
            </a:r>
          </a:p>
          <a:p>
            <a:r>
              <a:rPr lang="en-US">
                <a:solidFill>
                  <a:schemeClr val="tx1">
                    <a:lumMod val="65000"/>
                    <a:lumOff val="35000"/>
                  </a:schemeClr>
                </a:solidFill>
                <a:latin typeface="Tahoma"/>
                <a:cs typeface="Tahoma"/>
              </a:rPr>
              <a:t>Response: Vendor B provides a similar class library but its interface is completely different from the interface provided by vendor A</a:t>
            </a:r>
          </a:p>
          <a:p>
            <a:r>
              <a:rPr lang="en-US">
                <a:solidFill>
                  <a:schemeClr val="tx1">
                    <a:lumMod val="65000"/>
                    <a:lumOff val="35000"/>
                  </a:schemeClr>
                </a:solidFill>
                <a:latin typeface="Tahoma"/>
                <a:cs typeface="Tahoma"/>
              </a:rPr>
              <a:t>Assumptions: You don’t want to change your code, and you can’t change vendor B’s code</a:t>
            </a:r>
          </a:p>
          <a:p>
            <a:r>
              <a:rPr lang="en-US">
                <a:solidFill>
                  <a:schemeClr val="tx1">
                    <a:lumMod val="65000"/>
                    <a:lumOff val="35000"/>
                  </a:schemeClr>
                </a:solidFill>
                <a:latin typeface="Tahoma"/>
                <a:cs typeface="Tahoma"/>
              </a:rPr>
              <a:t>Solution?: Write new code that adapts vendor B’s interface to the interface expected by your original code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dirty="0">
                <a:solidFill>
                  <a:schemeClr val="tx1">
                    <a:lumMod val="65000"/>
                    <a:lumOff val="35000"/>
                  </a:schemeClr>
                </a:solidFill>
                <a:latin typeface="Tahoma"/>
                <a:cs typeface="Tahoma"/>
              </a:rPr>
              <a:t>Software Adapters (II)</a:t>
            </a:r>
          </a:p>
        </p:txBody>
      </p:sp>
      <p:pic>
        <p:nvPicPr>
          <p:cNvPr id="839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518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dirty="0">
                <a:solidFill>
                  <a:schemeClr val="tx1">
                    <a:lumMod val="65000"/>
                    <a:lumOff val="35000"/>
                  </a:schemeClr>
                </a:solidFill>
                <a:latin typeface="Tahoma"/>
                <a:cs typeface="Tahoma"/>
              </a:rPr>
              <a:t>Software Adapters (III)</a:t>
            </a:r>
          </a:p>
        </p:txBody>
      </p:sp>
      <p:pic>
        <p:nvPicPr>
          <p:cNvPr id="849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197100"/>
            <a:ext cx="49530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5"/>
          <p:cNvSpPr txBox="1">
            <a:spLocks noChangeArrowheads="1"/>
          </p:cNvSpPr>
          <p:nvPr/>
        </p:nvSpPr>
        <p:spPr bwMode="auto">
          <a:xfrm>
            <a:off x="304800" y="48768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…plug it in</a:t>
            </a:r>
          </a:p>
          <a:p>
            <a:pPr eaLnBrk="1" hangingPunct="1"/>
            <a:endParaRPr lang="en-US" dirty="0"/>
          </a:p>
          <a:p>
            <a:pPr eaLnBrk="1" hangingPunct="1"/>
            <a:r>
              <a:rPr lang="en-US" dirty="0"/>
              <a:t>Benefit: Existing system and new vendor library do not change—new code is isolated within the adapter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normAutofit fontScale="90000"/>
          </a:bodyPr>
          <a:lstStyle/>
          <a:p>
            <a:r>
              <a:rPr lang="en-US" dirty="0">
                <a:solidFill>
                  <a:schemeClr val="tx1">
                    <a:lumMod val="65000"/>
                    <a:lumOff val="35000"/>
                  </a:schemeClr>
                </a:solidFill>
                <a:latin typeface="Tahoma"/>
                <a:cs typeface="Tahoma"/>
              </a:rPr>
              <a:t>Example: A Turkey Amongst Ducks! (I)</a:t>
            </a:r>
          </a:p>
        </p:txBody>
      </p:sp>
      <p:sp>
        <p:nvSpPr>
          <p:cNvPr id="3" name="Content Placeholder 2"/>
          <p:cNvSpPr>
            <a:spLocks noGrp="1"/>
          </p:cNvSpPr>
          <p:nvPr>
            <p:ph idx="1"/>
          </p:nvPr>
        </p:nvSpPr>
        <p:spPr/>
        <p:txBody>
          <a:bodyPr/>
          <a:lstStyle/>
          <a:p>
            <a:pPr>
              <a:defRPr/>
            </a:pPr>
            <a:r>
              <a:rPr lang="en-US" dirty="0" smtClean="0">
                <a:solidFill>
                  <a:schemeClr val="tx1">
                    <a:lumMod val="65000"/>
                    <a:lumOff val="35000"/>
                  </a:schemeClr>
                </a:solidFill>
                <a:latin typeface="Tahoma"/>
                <a:cs typeface="Tahoma"/>
              </a:rPr>
              <a:t>If it walks like a duck and quacks like a duck, then it must be a duck!</a:t>
            </a:r>
          </a:p>
          <a:p>
            <a:pPr marL="0" indent="0">
              <a:buFont typeface="Wingdings" charset="0"/>
              <a:buNone/>
              <a:defRPr/>
            </a:pPr>
            <a:endParaRPr lang="en-US" dirty="0" smtClean="0">
              <a:solidFill>
                <a:schemeClr val="tx1">
                  <a:lumMod val="65000"/>
                  <a:lumOff val="35000"/>
                </a:schemeClr>
              </a:solidFill>
              <a:latin typeface="Tahoma"/>
              <a:cs typeface="Tahoma"/>
            </a:endParaRPr>
          </a:p>
          <a:p>
            <a:pPr marL="0" indent="0">
              <a:buFont typeface="Wingdings" charset="0"/>
              <a:buNone/>
              <a:defRPr/>
            </a:pPr>
            <a:r>
              <a:rPr lang="en-US" dirty="0">
                <a:solidFill>
                  <a:schemeClr val="tx1">
                    <a:lumMod val="65000"/>
                    <a:lumOff val="35000"/>
                  </a:schemeClr>
                </a:solidFill>
                <a:latin typeface="Tahoma"/>
                <a:cs typeface="Tahoma"/>
              </a:rPr>
              <a:t>	</a:t>
            </a:r>
            <a:r>
              <a:rPr lang="en-US" dirty="0" smtClean="0">
                <a:solidFill>
                  <a:schemeClr val="tx1">
                    <a:lumMod val="65000"/>
                    <a:lumOff val="35000"/>
                  </a:schemeClr>
                </a:solidFill>
                <a:latin typeface="Tahoma"/>
                <a:cs typeface="Tahoma"/>
              </a:rPr>
              <a:t>		</a:t>
            </a:r>
          </a:p>
          <a:p>
            <a:pPr marL="0" indent="0">
              <a:buFont typeface="Wingdings" charset="0"/>
              <a:buNone/>
              <a:defRPr/>
            </a:pPr>
            <a:endParaRPr lang="en-US" dirty="0">
              <a:solidFill>
                <a:schemeClr val="tx1">
                  <a:lumMod val="65000"/>
                  <a:lumOff val="35000"/>
                </a:schemeClr>
              </a:solidFill>
              <a:latin typeface="Tahoma"/>
              <a:cs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normAutofit fontScale="90000"/>
          </a:bodyPr>
          <a:lstStyle/>
          <a:p>
            <a:r>
              <a:rPr lang="en-US" dirty="0">
                <a:solidFill>
                  <a:schemeClr val="tx1">
                    <a:lumMod val="65000"/>
                    <a:lumOff val="35000"/>
                  </a:schemeClr>
                </a:solidFill>
                <a:latin typeface="Tahoma"/>
                <a:cs typeface="Tahoma"/>
              </a:rPr>
              <a:t>Example: A Turkey Amongst Ducks! (I)</a:t>
            </a:r>
          </a:p>
        </p:txBody>
      </p:sp>
      <p:sp>
        <p:nvSpPr>
          <p:cNvPr id="3" name="Content Placeholder 2"/>
          <p:cNvSpPr>
            <a:spLocks noGrp="1"/>
          </p:cNvSpPr>
          <p:nvPr>
            <p:ph idx="1"/>
          </p:nvPr>
        </p:nvSpPr>
        <p:spPr/>
        <p:txBody>
          <a:bodyPr/>
          <a:lstStyle/>
          <a:p>
            <a:pPr>
              <a:defRPr/>
            </a:pPr>
            <a:r>
              <a:rPr lang="en-US" dirty="0" smtClean="0">
                <a:solidFill>
                  <a:schemeClr val="tx1">
                    <a:lumMod val="65000"/>
                    <a:lumOff val="35000"/>
                  </a:schemeClr>
                </a:solidFill>
                <a:latin typeface="Tahoma"/>
                <a:cs typeface="Tahoma"/>
              </a:rPr>
              <a:t>If it walks like a duck and quacks like a duck, then it must be a duck!</a:t>
            </a:r>
          </a:p>
          <a:p>
            <a:pPr marL="0" indent="0">
              <a:buFont typeface="Wingdings" charset="0"/>
              <a:buNone/>
              <a:defRPr/>
            </a:pPr>
            <a:endParaRPr lang="en-US" dirty="0" smtClean="0">
              <a:solidFill>
                <a:schemeClr val="tx1">
                  <a:lumMod val="65000"/>
                  <a:lumOff val="35000"/>
                </a:schemeClr>
              </a:solidFill>
              <a:latin typeface="Tahoma"/>
              <a:cs typeface="Tahoma"/>
            </a:endParaRPr>
          </a:p>
          <a:p>
            <a:pPr marL="0" indent="0">
              <a:buFont typeface="Wingdings" charset="0"/>
              <a:buNone/>
              <a:defRPr/>
            </a:pPr>
            <a:r>
              <a:rPr lang="en-US" dirty="0">
                <a:solidFill>
                  <a:schemeClr val="tx1">
                    <a:lumMod val="65000"/>
                    <a:lumOff val="35000"/>
                  </a:schemeClr>
                </a:solidFill>
                <a:latin typeface="Tahoma"/>
                <a:cs typeface="Tahoma"/>
              </a:rPr>
              <a:t>	</a:t>
            </a:r>
            <a:r>
              <a:rPr lang="en-US" dirty="0" smtClean="0">
                <a:solidFill>
                  <a:schemeClr val="tx1">
                    <a:lumMod val="65000"/>
                    <a:lumOff val="35000"/>
                  </a:schemeClr>
                </a:solidFill>
                <a:latin typeface="Tahoma"/>
                <a:cs typeface="Tahoma"/>
              </a:rPr>
              <a:t>			Or…</a:t>
            </a:r>
          </a:p>
          <a:p>
            <a:pPr>
              <a:defRPr/>
            </a:pPr>
            <a:r>
              <a:rPr lang="en-US" dirty="0" smtClean="0">
                <a:solidFill>
                  <a:schemeClr val="tx1">
                    <a:lumMod val="65000"/>
                    <a:lumOff val="35000"/>
                  </a:schemeClr>
                </a:solidFill>
                <a:latin typeface="Tahoma"/>
                <a:cs typeface="Tahoma"/>
              </a:rPr>
              <a:t>It </a:t>
            </a:r>
            <a:r>
              <a:rPr lang="en-US" b="1" dirty="0" smtClean="0">
                <a:solidFill>
                  <a:schemeClr val="tx1">
                    <a:lumMod val="65000"/>
                    <a:lumOff val="35000"/>
                  </a:schemeClr>
                </a:solidFill>
                <a:latin typeface="Tahoma"/>
                <a:cs typeface="Tahoma"/>
              </a:rPr>
              <a:t>might </a:t>
            </a:r>
            <a:r>
              <a:rPr lang="en-US" dirty="0" smtClean="0">
                <a:solidFill>
                  <a:schemeClr val="tx1">
                    <a:lumMod val="65000"/>
                    <a:lumOff val="35000"/>
                  </a:schemeClr>
                </a:solidFill>
                <a:latin typeface="Tahoma"/>
                <a:cs typeface="Tahoma"/>
              </a:rPr>
              <a:t>be a </a:t>
            </a:r>
            <a:r>
              <a:rPr lang="en-US" b="1" dirty="0" smtClean="0">
                <a:solidFill>
                  <a:schemeClr val="tx1">
                    <a:lumMod val="65000"/>
                    <a:lumOff val="35000"/>
                  </a:schemeClr>
                </a:solidFill>
                <a:latin typeface="Tahoma"/>
                <a:cs typeface="Tahoma"/>
              </a:rPr>
              <a:t>turkey wrapped with a duck adapter</a:t>
            </a:r>
            <a:r>
              <a:rPr lang="en-US" dirty="0" smtClean="0">
                <a:solidFill>
                  <a:schemeClr val="tx1">
                    <a:lumMod val="65000"/>
                    <a:lumOff val="35000"/>
                  </a:schemeClr>
                </a:solidFill>
                <a:latin typeface="Tahoma"/>
                <a:cs typeface="Tahoma"/>
              </a:rPr>
              <a:t>!</a:t>
            </a:r>
            <a:endParaRPr lang="en-US" dirty="0">
              <a:solidFill>
                <a:schemeClr val="tx1">
                  <a:lumMod val="65000"/>
                  <a:lumOff val="35000"/>
                </a:schemeClr>
              </a:solidFill>
              <a:latin typeface="Tahoma"/>
              <a:cs typeface="Tahom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normAutofit fontScale="90000"/>
          </a:bodyPr>
          <a:lstStyle/>
          <a:p>
            <a:r>
              <a:rPr lang="en-US" dirty="0">
                <a:solidFill>
                  <a:schemeClr val="tx1">
                    <a:lumMod val="65000"/>
                    <a:lumOff val="35000"/>
                  </a:schemeClr>
                </a:solidFill>
                <a:latin typeface="Tahoma"/>
                <a:cs typeface="Tahoma"/>
              </a:rPr>
              <a:t>Example: A Turkey Amongst Ducks! (II)</a:t>
            </a:r>
          </a:p>
        </p:txBody>
      </p:sp>
      <p:sp>
        <p:nvSpPr>
          <p:cNvPr id="88066" name="Content Placeholder 2"/>
          <p:cNvSpPr>
            <a:spLocks noGrp="1"/>
          </p:cNvSpPr>
          <p:nvPr>
            <p:ph idx="1"/>
          </p:nvPr>
        </p:nvSpPr>
        <p:spPr/>
        <p:txBody>
          <a:bodyPr/>
          <a:lstStyle/>
          <a:p>
            <a:r>
              <a:rPr lang="en-US" dirty="0">
                <a:solidFill>
                  <a:schemeClr val="tx1">
                    <a:lumMod val="65000"/>
                    <a:lumOff val="35000"/>
                  </a:schemeClr>
                </a:solidFill>
                <a:latin typeface="Tahoma"/>
                <a:cs typeface="Tahoma"/>
              </a:rPr>
              <a:t>A slightly different duck model</a:t>
            </a:r>
          </a:p>
        </p:txBody>
      </p:sp>
      <p:pic>
        <p:nvPicPr>
          <p:cNvPr id="8806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590800"/>
            <a:ext cx="84201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911600"/>
            <a:ext cx="84963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Example: A Turkey Amongst Ducks! (III)</a:t>
            </a:r>
          </a:p>
        </p:txBody>
      </p:sp>
      <p:sp>
        <p:nvSpPr>
          <p:cNvPr id="89090" name="Content Placeholder 2"/>
          <p:cNvSpPr>
            <a:spLocks noGrp="1"/>
          </p:cNvSpPr>
          <p:nvPr>
            <p:ph idx="1"/>
          </p:nvPr>
        </p:nvSpPr>
        <p:spPr>
          <a:xfrm>
            <a:off x="498475" y="1905000"/>
            <a:ext cx="7556500" cy="4144963"/>
          </a:xfrm>
        </p:spPr>
        <p:txBody>
          <a:bodyPr/>
          <a:lstStyle/>
          <a:p>
            <a:r>
              <a:rPr lang="en-US">
                <a:solidFill>
                  <a:schemeClr val="tx1">
                    <a:lumMod val="65000"/>
                    <a:lumOff val="35000"/>
                  </a:schemeClr>
                </a:solidFill>
                <a:latin typeface="Tahoma"/>
                <a:cs typeface="Tahoma"/>
              </a:rPr>
              <a:t>An interloper wants to invade the simulator</a:t>
            </a:r>
          </a:p>
        </p:txBody>
      </p:sp>
      <p:pic>
        <p:nvPicPr>
          <p:cNvPr id="890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286000"/>
            <a:ext cx="849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3733800"/>
            <a:ext cx="84201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Box 4"/>
          <p:cNvSpPr txBox="1">
            <a:spLocks noChangeArrowheads="1"/>
          </p:cNvSpPr>
          <p:nvPr/>
        </p:nvSpPr>
        <p:spPr bwMode="auto">
          <a:xfrm>
            <a:off x="152400" y="6019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chemeClr val="tx1">
                    <a:lumMod val="65000"/>
                    <a:lumOff val="35000"/>
                  </a:schemeClr>
                </a:solidFill>
                <a:latin typeface="Tahoma"/>
                <a:cs typeface="Tahoma"/>
              </a:rPr>
              <a:t>But the duck simulator doesn’t know how to handle turkeys, only ducks!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Example: A Turkey Amongst Ducks! (IV)</a:t>
            </a:r>
          </a:p>
        </p:txBody>
      </p:sp>
      <p:sp>
        <p:nvSpPr>
          <p:cNvPr id="90114" name="Content Placeholder 2"/>
          <p:cNvSpPr>
            <a:spLocks noGrp="1"/>
          </p:cNvSpPr>
          <p:nvPr>
            <p:ph idx="1"/>
          </p:nvPr>
        </p:nvSpPr>
        <p:spPr>
          <a:xfrm>
            <a:off x="498475" y="1981200"/>
            <a:ext cx="7556500" cy="533400"/>
          </a:xfrm>
        </p:spPr>
        <p:txBody>
          <a:bodyPr>
            <a:normAutofit fontScale="77500" lnSpcReduction="20000"/>
          </a:bodyPr>
          <a:lstStyle/>
          <a:p>
            <a:r>
              <a:rPr lang="en-US">
                <a:solidFill>
                  <a:schemeClr val="tx1">
                    <a:lumMod val="65000"/>
                    <a:lumOff val="35000"/>
                  </a:schemeClr>
                </a:solidFill>
                <a:latin typeface="Tahoma"/>
                <a:cs typeface="Tahoma"/>
              </a:rPr>
              <a:t>Solution: Write an adapter that makes a turkey look like a duck</a:t>
            </a:r>
          </a:p>
        </p:txBody>
      </p:sp>
      <p:pic>
        <p:nvPicPr>
          <p:cNvPr id="901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286000"/>
            <a:ext cx="51435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5"/>
          <p:cNvSpPr txBox="1">
            <a:spLocks noChangeArrowheads="1"/>
          </p:cNvSpPr>
          <p:nvPr/>
        </p:nvSpPr>
        <p:spPr bwMode="auto">
          <a:xfrm>
            <a:off x="5791200" y="2520950"/>
            <a:ext cx="3124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a:solidFill>
                  <a:schemeClr val="tx1">
                    <a:lumMod val="65000"/>
                    <a:lumOff val="35000"/>
                  </a:schemeClr>
                </a:solidFill>
                <a:latin typeface="Tahoma"/>
                <a:cs typeface="Tahoma"/>
              </a:rPr>
              <a:t>1. Adapter implements target interface (Duck)</a:t>
            </a:r>
          </a:p>
          <a:p>
            <a:pPr algn="l" eaLnBrk="1" hangingPunct="1"/>
            <a:endParaRPr lang="en-US" sz="1600">
              <a:solidFill>
                <a:schemeClr val="tx1">
                  <a:lumMod val="65000"/>
                  <a:lumOff val="35000"/>
                </a:schemeClr>
              </a:solidFill>
              <a:latin typeface="Tahoma"/>
              <a:cs typeface="Tahoma"/>
            </a:endParaRPr>
          </a:p>
          <a:p>
            <a:pPr algn="l" eaLnBrk="1" hangingPunct="1"/>
            <a:r>
              <a:rPr lang="en-US" sz="1600">
                <a:solidFill>
                  <a:schemeClr val="tx1">
                    <a:lumMod val="65000"/>
                    <a:lumOff val="35000"/>
                  </a:schemeClr>
                </a:solidFill>
                <a:latin typeface="Tahoma"/>
                <a:cs typeface="Tahoma"/>
              </a:rPr>
              <a:t>2. Adaptee (turkey) is passed via constructor and stored internally</a:t>
            </a:r>
          </a:p>
          <a:p>
            <a:pPr algn="l" eaLnBrk="1" hangingPunct="1"/>
            <a:endParaRPr lang="en-US" sz="1600">
              <a:solidFill>
                <a:schemeClr val="tx1">
                  <a:lumMod val="65000"/>
                  <a:lumOff val="35000"/>
                </a:schemeClr>
              </a:solidFill>
              <a:latin typeface="Tahoma"/>
              <a:cs typeface="Tahoma"/>
            </a:endParaRPr>
          </a:p>
          <a:p>
            <a:pPr algn="l" eaLnBrk="1" hangingPunct="1"/>
            <a:r>
              <a:rPr lang="en-US" sz="1600">
                <a:solidFill>
                  <a:schemeClr val="tx1">
                    <a:lumMod val="65000"/>
                    <a:lumOff val="35000"/>
                  </a:schemeClr>
                </a:solidFill>
                <a:latin typeface="Tahoma"/>
                <a:cs typeface="Tahoma"/>
              </a:rPr>
              <a:t>3. Calls by client code are delegated to the appropriate methods in the adaptee</a:t>
            </a:r>
          </a:p>
          <a:p>
            <a:pPr algn="l" eaLnBrk="1" hangingPunct="1"/>
            <a:endParaRPr lang="en-US" sz="1600">
              <a:solidFill>
                <a:schemeClr val="tx1">
                  <a:lumMod val="65000"/>
                  <a:lumOff val="35000"/>
                </a:schemeClr>
              </a:solidFill>
              <a:latin typeface="Tahoma"/>
              <a:cs typeface="Tahoma"/>
            </a:endParaRPr>
          </a:p>
          <a:p>
            <a:pPr algn="l" eaLnBrk="1" hangingPunct="1"/>
            <a:r>
              <a:rPr lang="en-US" sz="1600">
                <a:solidFill>
                  <a:schemeClr val="tx1">
                    <a:lumMod val="65000"/>
                    <a:lumOff val="35000"/>
                  </a:schemeClr>
                </a:solidFill>
                <a:latin typeface="Tahoma"/>
                <a:cs typeface="Tahoma"/>
              </a:rPr>
              <a:t>4. Adapter is full-fledged class, could contains additional vars and methods to get its job done; can be used polymorphically as a Duck</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dirty="0" err="1">
                <a:solidFill>
                  <a:schemeClr val="tx1">
                    <a:lumMod val="65000"/>
                    <a:lumOff val="35000"/>
                  </a:schemeClr>
                </a:solidFill>
                <a:latin typeface="Tahoma"/>
                <a:cs typeface="Tahoma"/>
              </a:rPr>
              <a:t>DuckSimulator.java</a:t>
            </a:r>
            <a:endParaRPr lang="en-US" dirty="0">
              <a:solidFill>
                <a:schemeClr val="tx1">
                  <a:lumMod val="65000"/>
                  <a:lumOff val="35000"/>
                </a:schemeClr>
              </a:solidFill>
              <a:latin typeface="Tahoma"/>
              <a:cs typeface="Tahoma"/>
            </a:endParaRPr>
          </a:p>
        </p:txBody>
      </p:sp>
      <p:pic>
        <p:nvPicPr>
          <p:cNvPr id="911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790700"/>
            <a:ext cx="83947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dirty="0">
                <a:solidFill>
                  <a:schemeClr val="tx1">
                    <a:lumMod val="65000"/>
                    <a:lumOff val="35000"/>
                  </a:schemeClr>
                </a:solidFill>
                <a:latin typeface="Tahoma"/>
                <a:cs typeface="Tahoma"/>
              </a:rPr>
              <a:t>Demo</a:t>
            </a:r>
          </a:p>
        </p:txBody>
      </p:sp>
      <p:sp>
        <p:nvSpPr>
          <p:cNvPr id="92162" name="Content Placeholder 2"/>
          <p:cNvSpPr>
            <a:spLocks noGrp="1"/>
          </p:cNvSpPr>
          <p:nvPr>
            <p:ph idx="1"/>
          </p:nvPr>
        </p:nvSpPr>
        <p:spPr/>
        <p:txBody>
          <a:bodyPr/>
          <a:lstStyle/>
          <a:p>
            <a:endParaRPr lang="en-US">
              <a:latin typeface="Rockwel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A Checklist on Class Design</a:t>
            </a:r>
          </a:p>
        </p:txBody>
      </p:sp>
      <p:sp>
        <p:nvSpPr>
          <p:cNvPr id="33794" name="Rectangle 3"/>
          <p:cNvSpPr>
            <a:spLocks noGrp="1" noChangeArrowheads="1"/>
          </p:cNvSpPr>
          <p:nvPr>
            <p:ph idx="1"/>
          </p:nvPr>
        </p:nvSpPr>
        <p:spPr/>
        <p:txBody>
          <a:bodyPr/>
          <a:lstStyle/>
          <a:p>
            <a:pPr eaLnBrk="1" hangingPunct="1"/>
            <a:r>
              <a:rPr lang="en-US">
                <a:solidFill>
                  <a:schemeClr val="tx1">
                    <a:lumMod val="65000"/>
                    <a:lumOff val="35000"/>
                  </a:schemeClr>
                </a:solidFill>
                <a:latin typeface="Tahoma" charset="0"/>
              </a:rPr>
              <a:t>Cohesion</a:t>
            </a:r>
          </a:p>
          <a:p>
            <a:pPr eaLnBrk="1" hangingPunct="1"/>
            <a:r>
              <a:rPr lang="en-US">
                <a:solidFill>
                  <a:schemeClr val="tx1">
                    <a:lumMod val="65000"/>
                    <a:lumOff val="35000"/>
                  </a:schemeClr>
                </a:solidFill>
                <a:latin typeface="Tahoma" charset="0"/>
              </a:rPr>
              <a:t>Completeness</a:t>
            </a:r>
          </a:p>
          <a:p>
            <a:pPr eaLnBrk="1" hangingPunct="1"/>
            <a:r>
              <a:rPr lang="en-US">
                <a:solidFill>
                  <a:schemeClr val="tx1">
                    <a:lumMod val="65000"/>
                    <a:lumOff val="35000"/>
                  </a:schemeClr>
                </a:solidFill>
                <a:latin typeface="Tahoma" charset="0"/>
              </a:rPr>
              <a:t>Convenience</a:t>
            </a:r>
          </a:p>
          <a:p>
            <a:pPr eaLnBrk="1" hangingPunct="1"/>
            <a:r>
              <a:rPr lang="en-US">
                <a:solidFill>
                  <a:schemeClr val="tx1">
                    <a:lumMod val="65000"/>
                    <a:lumOff val="35000"/>
                  </a:schemeClr>
                </a:solidFill>
                <a:latin typeface="Tahoma" charset="0"/>
              </a:rPr>
              <a:t>Clarity</a:t>
            </a:r>
          </a:p>
          <a:p>
            <a:pPr eaLnBrk="1" hangingPunct="1"/>
            <a:r>
              <a:rPr lang="en-US">
                <a:solidFill>
                  <a:schemeClr val="tx1">
                    <a:lumMod val="65000"/>
                    <a:lumOff val="35000"/>
                  </a:schemeClr>
                </a:solidFill>
                <a:latin typeface="Tahoma" charset="0"/>
              </a:rPr>
              <a:t>Consistency</a:t>
            </a:r>
          </a:p>
          <a:p>
            <a:pPr eaLnBrk="1" hangingPunct="1"/>
            <a:endParaRPr lang="en-US">
              <a:solidFill>
                <a:schemeClr val="tx1">
                  <a:lumMod val="65000"/>
                  <a:lumOff val="35000"/>
                </a:schemeClr>
              </a:solidFill>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normAutofit fontScale="90000"/>
          </a:bodyPr>
          <a:lstStyle/>
          <a:p>
            <a:r>
              <a:rPr lang="en-US">
                <a:solidFill>
                  <a:schemeClr val="tx1">
                    <a:lumMod val="65000"/>
                    <a:lumOff val="35000"/>
                  </a:schemeClr>
                </a:solidFill>
                <a:latin typeface="Tahoma"/>
                <a:cs typeface="Tahoma"/>
              </a:rPr>
              <a:t>Adapter Pattern: Definition</a:t>
            </a:r>
          </a:p>
        </p:txBody>
      </p:sp>
      <p:sp>
        <p:nvSpPr>
          <p:cNvPr id="93186" name="Content Placeholder 2"/>
          <p:cNvSpPr>
            <a:spLocks noGrp="1"/>
          </p:cNvSpPr>
          <p:nvPr>
            <p:ph idx="1"/>
          </p:nvPr>
        </p:nvSpPr>
        <p:spPr/>
        <p:txBody>
          <a:bodyPr>
            <a:normAutofit fontScale="92500" lnSpcReduction="10000"/>
          </a:bodyPr>
          <a:lstStyle/>
          <a:p>
            <a:r>
              <a:rPr lang="en-US">
                <a:solidFill>
                  <a:schemeClr val="tx1">
                    <a:lumMod val="65000"/>
                    <a:lumOff val="35000"/>
                  </a:schemeClr>
                </a:solidFill>
                <a:latin typeface="Tahoma"/>
                <a:cs typeface="Tahoma"/>
              </a:rPr>
              <a:t>The Adapter pattern converts the interface of a class into another interface that clients expect. Adapter lets classes work together that couldn’t otherwise because of incompatible interfaces.</a:t>
            </a:r>
          </a:p>
          <a:p>
            <a:pPr lvl="1"/>
            <a:r>
              <a:rPr lang="en-US">
                <a:solidFill>
                  <a:schemeClr val="tx1">
                    <a:lumMod val="65000"/>
                    <a:lumOff val="35000"/>
                  </a:schemeClr>
                </a:solidFill>
                <a:latin typeface="Tahoma"/>
                <a:cs typeface="Tahoma"/>
              </a:rPr>
              <a:t>The client makes a request on the adapter by invoking a method from the target interface on it </a:t>
            </a:r>
          </a:p>
          <a:p>
            <a:pPr lvl="2"/>
            <a:r>
              <a:rPr lang="en-US" b="1">
                <a:solidFill>
                  <a:schemeClr val="tx1">
                    <a:lumMod val="65000"/>
                    <a:lumOff val="35000"/>
                  </a:schemeClr>
                </a:solidFill>
                <a:latin typeface="Tahoma"/>
                <a:cs typeface="Tahoma"/>
              </a:rPr>
              <a:t>quack()</a:t>
            </a:r>
            <a:endParaRPr lang="en-US">
              <a:solidFill>
                <a:schemeClr val="tx1">
                  <a:lumMod val="65000"/>
                  <a:lumOff val="35000"/>
                </a:schemeClr>
              </a:solidFill>
              <a:latin typeface="Tahoma"/>
              <a:cs typeface="Tahoma"/>
            </a:endParaRPr>
          </a:p>
          <a:p>
            <a:pPr lvl="1"/>
            <a:r>
              <a:rPr lang="en-US">
                <a:solidFill>
                  <a:schemeClr val="tx1">
                    <a:lumMod val="65000"/>
                    <a:lumOff val="35000"/>
                  </a:schemeClr>
                </a:solidFill>
                <a:latin typeface="Tahoma"/>
                <a:cs typeface="Tahoma"/>
              </a:rPr>
              <a:t>The adapter translates that request into one or more calls on the adaptee using the adaptee interface</a:t>
            </a:r>
          </a:p>
          <a:p>
            <a:pPr lvl="2"/>
            <a:r>
              <a:rPr lang="en-US" b="1">
                <a:solidFill>
                  <a:schemeClr val="tx1">
                    <a:lumMod val="65000"/>
                    <a:lumOff val="35000"/>
                  </a:schemeClr>
                </a:solidFill>
                <a:latin typeface="Tahoma"/>
                <a:cs typeface="Tahoma"/>
              </a:rPr>
              <a:t>turkey.gobble()</a:t>
            </a:r>
          </a:p>
          <a:p>
            <a:pPr lvl="1"/>
            <a:r>
              <a:rPr lang="en-US">
                <a:solidFill>
                  <a:schemeClr val="tx1">
                    <a:lumMod val="65000"/>
                    <a:lumOff val="35000"/>
                  </a:schemeClr>
                </a:solidFill>
                <a:latin typeface="Tahoma"/>
                <a:cs typeface="Tahoma"/>
              </a:rPr>
              <a:t>The client receives the results of the call and never knows there is an adapter doing the translation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normAutofit/>
          </a:bodyPr>
          <a:lstStyle/>
          <a:p>
            <a:r>
              <a:rPr lang="en-US" dirty="0">
                <a:latin typeface="Tahoma"/>
                <a:cs typeface="Tahoma"/>
              </a:rPr>
              <a:t>Adapter Pattern: Structure </a:t>
            </a:r>
          </a:p>
        </p:txBody>
      </p:sp>
      <p:pic>
        <p:nvPicPr>
          <p:cNvPr id="942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718" y="1802884"/>
            <a:ext cx="8458200" cy="44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248400" y="1981200"/>
            <a:ext cx="2286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latin typeface="Tahoma"/>
                <a:cs typeface="Tahoma"/>
              </a:rPr>
              <a:t>Penguin Adapter?</a:t>
            </a:r>
            <a:endParaRPr lang="en-US" dirty="0">
              <a:solidFill>
                <a:schemeClr val="tx1">
                  <a:lumMod val="65000"/>
                  <a:lumOff val="35000"/>
                </a:schemeClr>
              </a:solidFill>
              <a:latin typeface="Tahoma"/>
              <a:cs typeface="Tahoma"/>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0943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35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a:solidFill>
                  <a:schemeClr val="tx1">
                    <a:lumMod val="65000"/>
                    <a:lumOff val="35000"/>
                  </a:schemeClr>
                </a:solidFill>
                <a:latin typeface="Tahoma"/>
                <a:cs typeface="Tahoma"/>
              </a:rPr>
              <a:t>Next Time</a:t>
            </a:r>
          </a:p>
        </p:txBody>
      </p:sp>
      <p:sp>
        <p:nvSpPr>
          <p:cNvPr id="96258" name="Content Placeholder 2"/>
          <p:cNvSpPr>
            <a:spLocks noGrp="1"/>
          </p:cNvSpPr>
          <p:nvPr>
            <p:ph idx="1"/>
          </p:nvPr>
        </p:nvSpPr>
        <p:spPr/>
        <p:txBody>
          <a:bodyPr/>
          <a:lstStyle/>
          <a:p>
            <a:pPr eaLnBrk="1" hangingPunct="1"/>
            <a:r>
              <a:rPr lang="en-US">
                <a:solidFill>
                  <a:schemeClr val="tx1">
                    <a:lumMod val="65000"/>
                    <a:lumOff val="35000"/>
                  </a:schemeClr>
                </a:solidFill>
                <a:latin typeface="Tahoma"/>
                <a:cs typeface="Tahoma"/>
              </a:rPr>
              <a:t>More patterns!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A Checklist on Principles and Strategies</a:t>
            </a:r>
          </a:p>
        </p:txBody>
      </p:sp>
      <p:sp>
        <p:nvSpPr>
          <p:cNvPr id="8198"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Principles</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keep it simple, stupid! (KISS)</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information hiding</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acyclic dependencies</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charset="0"/>
                <a:ea typeface="+mn-ea"/>
              </a:rPr>
              <a:t>…</a:t>
            </a:r>
            <a:endParaRPr lang="en-US" dirty="0">
              <a:solidFill>
                <a:schemeClr val="tx1">
                  <a:lumMod val="65000"/>
                  <a:lumOff val="35000"/>
                </a:schemeClr>
              </a:solidFill>
              <a:latin typeface="Tahoma" charset="0"/>
              <a:ea typeface="+mn-ea"/>
              <a:cs typeface="+mn-cs"/>
            </a:endParaRP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Strategies</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program to the interface</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refactor</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apply software patterns</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charset="0"/>
                <a:ea typeface="+mn-ea"/>
              </a:rPr>
              <a:t>…</a:t>
            </a:r>
            <a:endParaRPr lang="en-US" dirty="0">
              <a:solidFill>
                <a:schemeClr val="tx1">
                  <a:lumMod val="65000"/>
                  <a:lumOff val="35000"/>
                </a:schemeClr>
              </a:solidFill>
              <a:latin typeface="Tahoma"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eaLnBrk="1" hangingPunct="1"/>
            <a:r>
              <a:rPr lang="en-US" dirty="0">
                <a:solidFill>
                  <a:schemeClr val="tx1">
                    <a:lumMod val="65000"/>
                    <a:lumOff val="35000"/>
                  </a:schemeClr>
                </a:solidFill>
                <a:latin typeface="Tahoma"/>
                <a:cs typeface="Tahoma"/>
              </a:rPr>
              <a:t>A Checklist on Principles and Strategies</a:t>
            </a:r>
          </a:p>
        </p:txBody>
      </p:sp>
      <p:sp>
        <p:nvSpPr>
          <p:cNvPr id="9222"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Principles</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keep it simple, stupid! (KISS)</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information hiding</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acyclic dependencies</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charset="0"/>
                <a:ea typeface="+mn-ea"/>
              </a:rPr>
              <a:t>…</a:t>
            </a:r>
            <a:endParaRPr lang="en-US" dirty="0">
              <a:solidFill>
                <a:schemeClr val="tx1">
                  <a:lumMod val="65000"/>
                  <a:lumOff val="35000"/>
                </a:schemeClr>
              </a:solidFill>
              <a:latin typeface="Tahoma" charset="0"/>
              <a:ea typeface="+mn-ea"/>
              <a:cs typeface="+mn-cs"/>
            </a:endParaRPr>
          </a:p>
          <a:p>
            <a:pPr eaLnBrk="1" fontAlgn="auto" hangingPunct="1">
              <a:spcAft>
                <a:spcPts val="0"/>
              </a:spcAft>
              <a:buFont typeface="Arial"/>
              <a:buChar char="•"/>
              <a:defRPr/>
            </a:pPr>
            <a:r>
              <a:rPr lang="en-US" dirty="0">
                <a:solidFill>
                  <a:schemeClr val="tx1">
                    <a:lumMod val="65000"/>
                    <a:lumOff val="35000"/>
                  </a:schemeClr>
                </a:solidFill>
                <a:latin typeface="Tahoma" charset="0"/>
                <a:ea typeface="+mn-ea"/>
                <a:cs typeface="+mn-cs"/>
              </a:rPr>
              <a:t>Strategies</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program to the interface</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refactor</a:t>
            </a:r>
          </a:p>
          <a:p>
            <a:pPr lvl="1" eaLnBrk="1" fontAlgn="auto" hangingPunct="1">
              <a:spcAft>
                <a:spcPts val="0"/>
              </a:spcAft>
              <a:buClr>
                <a:schemeClr val="accent1">
                  <a:lumMod val="60000"/>
                  <a:lumOff val="40000"/>
                </a:schemeClr>
              </a:buClr>
              <a:buFont typeface="Arial"/>
              <a:buChar char="•"/>
              <a:defRPr/>
            </a:pPr>
            <a:r>
              <a:rPr lang="en-US" dirty="0">
                <a:solidFill>
                  <a:schemeClr val="tx1">
                    <a:lumMod val="65000"/>
                    <a:lumOff val="35000"/>
                  </a:schemeClr>
                </a:solidFill>
                <a:latin typeface="Tahoma" charset="0"/>
                <a:ea typeface="+mn-ea"/>
              </a:rPr>
              <a:t>apply software patterns</a:t>
            </a:r>
          </a:p>
          <a:p>
            <a:pPr lvl="1" eaLnBrk="1" fontAlgn="auto" hangingPunct="1">
              <a:spcAft>
                <a:spcPts val="0"/>
              </a:spcAft>
              <a:buClr>
                <a:schemeClr val="accent1">
                  <a:lumMod val="60000"/>
                  <a:lumOff val="40000"/>
                </a:schemeClr>
              </a:buClr>
              <a:buFont typeface="Arial"/>
              <a:buChar char="•"/>
              <a:defRPr/>
            </a:pPr>
            <a:r>
              <a:rPr lang="en-US" dirty="0" smtClean="0">
                <a:solidFill>
                  <a:schemeClr val="tx1">
                    <a:lumMod val="65000"/>
                    <a:lumOff val="35000"/>
                  </a:schemeClr>
                </a:solidFill>
                <a:latin typeface="Tahoma" charset="0"/>
                <a:ea typeface="+mn-ea"/>
              </a:rPr>
              <a:t>…</a:t>
            </a:r>
            <a:endParaRPr lang="en-US" dirty="0">
              <a:solidFill>
                <a:schemeClr val="tx1">
                  <a:lumMod val="65000"/>
                  <a:lumOff val="35000"/>
                </a:schemeClr>
              </a:solidFill>
              <a:latin typeface="Tahoma" charset="0"/>
              <a:ea typeface="+mn-ea"/>
            </a:endParaRPr>
          </a:p>
        </p:txBody>
      </p:sp>
      <p:sp>
        <p:nvSpPr>
          <p:cNvPr id="37892" name="Line 4"/>
          <p:cNvSpPr>
            <a:spLocks noChangeShapeType="1"/>
          </p:cNvSpPr>
          <p:nvPr/>
        </p:nvSpPr>
        <p:spPr bwMode="auto">
          <a:xfrm flipH="1">
            <a:off x="4343400" y="5362538"/>
            <a:ext cx="1752600" cy="0"/>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lumMod val="65000"/>
                  <a:lumOff val="3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dirty="0">
                <a:solidFill>
                  <a:schemeClr val="tx1">
                    <a:lumMod val="65000"/>
                    <a:lumOff val="35000"/>
                  </a:schemeClr>
                </a:solidFill>
                <a:latin typeface="Tahoma"/>
                <a:cs typeface="Tahoma"/>
              </a:rPr>
              <a:t>Design Patterns</a:t>
            </a:r>
          </a:p>
        </p:txBody>
      </p:sp>
      <p:sp>
        <p:nvSpPr>
          <p:cNvPr id="39938" name="Rectangle 3"/>
          <p:cNvSpPr>
            <a:spLocks noGrp="1" noChangeArrowheads="1"/>
          </p:cNvSpPr>
          <p:nvPr>
            <p:ph idx="1"/>
          </p:nvPr>
        </p:nvSpPr>
        <p:spPr/>
        <p:txBody>
          <a:bodyPr>
            <a:normAutofit fontScale="92500" lnSpcReduction="10000"/>
          </a:bodyPr>
          <a:lstStyle/>
          <a:p>
            <a:pPr eaLnBrk="1" hangingPunct="1"/>
            <a:r>
              <a:rPr lang="en-US">
                <a:solidFill>
                  <a:schemeClr val="tx1">
                    <a:lumMod val="65000"/>
                    <a:lumOff val="35000"/>
                  </a:schemeClr>
                </a:solidFill>
                <a:latin typeface="Tahoma" charset="0"/>
              </a:rPr>
              <a:t>“Each pattern describes a problem which occurs over and over again in our environment, and then describes the core of the solution to that problem, in such a way that you can use this solution a million times over, without ever doing it the same way twice” [Alexander, Ishikawa, Silverstein 1977]</a:t>
            </a:r>
          </a:p>
          <a:p>
            <a:pPr eaLnBrk="1" hangingPunct="1"/>
            <a:r>
              <a:rPr lang="en-US">
                <a:solidFill>
                  <a:schemeClr val="tx1">
                    <a:lumMod val="65000"/>
                    <a:lumOff val="35000"/>
                  </a:schemeClr>
                </a:solidFill>
                <a:latin typeface="Tahoma" charset="0"/>
              </a:rPr>
              <a:t>Pattern</a:t>
            </a:r>
          </a:p>
          <a:p>
            <a:pPr lvl="1" eaLnBrk="1" hangingPunct="1"/>
            <a:r>
              <a:rPr lang="en-US">
                <a:solidFill>
                  <a:schemeClr val="tx1">
                    <a:lumMod val="65000"/>
                    <a:lumOff val="35000"/>
                  </a:schemeClr>
                </a:solidFill>
                <a:latin typeface="Tahoma" charset="0"/>
              </a:rPr>
              <a:t>name</a:t>
            </a:r>
          </a:p>
          <a:p>
            <a:pPr lvl="1" eaLnBrk="1" hangingPunct="1"/>
            <a:r>
              <a:rPr lang="en-US">
                <a:solidFill>
                  <a:schemeClr val="tx1">
                    <a:lumMod val="65000"/>
                    <a:lumOff val="35000"/>
                  </a:schemeClr>
                </a:solidFill>
                <a:latin typeface="Tahoma" charset="0"/>
              </a:rPr>
              <a:t>problem</a:t>
            </a:r>
          </a:p>
          <a:p>
            <a:pPr lvl="1" eaLnBrk="1" hangingPunct="1"/>
            <a:r>
              <a:rPr lang="en-US">
                <a:solidFill>
                  <a:schemeClr val="tx1">
                    <a:lumMod val="65000"/>
                    <a:lumOff val="35000"/>
                  </a:schemeClr>
                </a:solidFill>
                <a:latin typeface="Tahoma" charset="0"/>
              </a:rPr>
              <a:t>solution</a:t>
            </a:r>
          </a:p>
          <a:p>
            <a:pPr lvl="1" eaLnBrk="1" hangingPunct="1"/>
            <a:r>
              <a:rPr lang="en-US">
                <a:solidFill>
                  <a:schemeClr val="tx1">
                    <a:lumMod val="65000"/>
                    <a:lumOff val="35000"/>
                  </a:schemeClr>
                </a:solidFill>
                <a:latin typeface="Tahoma" charset="0"/>
              </a:rPr>
              <a:t>consequences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dirty="0">
                <a:latin typeface="Tahoma"/>
                <a:cs typeface="Tahoma"/>
              </a:rPr>
              <a:t>Software Design Patterns</a:t>
            </a:r>
          </a:p>
        </p:txBody>
      </p:sp>
      <p:sp>
        <p:nvSpPr>
          <p:cNvPr id="11270" name="Rectangle 3"/>
          <p:cNvSpPr>
            <a:spLocks noGrp="1" noChangeArrowheads="1"/>
          </p:cNvSpPr>
          <p:nvPr>
            <p:ph idx="1"/>
          </p:nvPr>
        </p:nvSpPr>
        <p:spPr>
          <a:xfrm>
            <a:off x="498475" y="1981200"/>
            <a:ext cx="7556500" cy="1219200"/>
          </a:xfrm>
        </p:spPr>
        <p:txBody>
          <a:bodyPr rtlCol="0">
            <a:normAutofit/>
          </a:bodyPr>
          <a:lstStyle/>
          <a:p>
            <a:pPr eaLnBrk="1" fontAlgn="auto" hangingPunct="1">
              <a:lnSpc>
                <a:spcPct val="110000"/>
              </a:lnSpc>
              <a:spcAft>
                <a:spcPts val="0"/>
              </a:spcAft>
              <a:buFont typeface="Arial"/>
              <a:buChar char="•"/>
              <a:defRPr/>
            </a:pPr>
            <a:r>
              <a:rPr lang="en-US" sz="1800" dirty="0" smtClean="0">
                <a:solidFill>
                  <a:schemeClr val="tx1">
                    <a:lumMod val="65000"/>
                    <a:lumOff val="35000"/>
                  </a:schemeClr>
                </a:solidFill>
                <a:latin typeface="Tahoma" charset="0"/>
                <a:ea typeface="+mn-ea"/>
                <a:cs typeface="+mn-cs"/>
              </a:rPr>
              <a:t>“Descriptions </a:t>
            </a:r>
            <a:r>
              <a:rPr lang="en-US" sz="1800" dirty="0">
                <a:solidFill>
                  <a:schemeClr val="tx1">
                    <a:lumMod val="65000"/>
                    <a:lumOff val="35000"/>
                  </a:schemeClr>
                </a:solidFill>
                <a:latin typeface="Tahoma" charset="0"/>
                <a:ea typeface="+mn-ea"/>
                <a:cs typeface="+mn-cs"/>
              </a:rPr>
              <a:t>of communicating objects and classes that are customized to solve a general design problem in a particular context</a:t>
            </a:r>
            <a:r>
              <a:rPr lang="ja-JP" altLang="en-US" sz="1800" dirty="0">
                <a:solidFill>
                  <a:schemeClr val="tx1">
                    <a:lumMod val="65000"/>
                    <a:lumOff val="35000"/>
                  </a:schemeClr>
                </a:solidFill>
                <a:latin typeface="Tahoma" charset="0"/>
                <a:ea typeface="+mn-ea"/>
                <a:cs typeface="+mn-cs"/>
              </a:rPr>
              <a:t>”</a:t>
            </a:r>
            <a:r>
              <a:rPr lang="en-US" sz="1800" dirty="0">
                <a:solidFill>
                  <a:schemeClr val="tx1">
                    <a:lumMod val="65000"/>
                    <a:lumOff val="35000"/>
                  </a:schemeClr>
                </a:solidFill>
                <a:latin typeface="Tahoma" charset="0"/>
                <a:ea typeface="+mn-ea"/>
                <a:cs typeface="+mn-cs"/>
              </a:rPr>
              <a:t> [Gamma, Helm, Johnson, </a:t>
            </a:r>
            <a:r>
              <a:rPr lang="en-US" sz="1800" dirty="0" err="1">
                <a:solidFill>
                  <a:schemeClr val="tx1">
                    <a:lumMod val="65000"/>
                    <a:lumOff val="35000"/>
                  </a:schemeClr>
                </a:solidFill>
                <a:latin typeface="Tahoma" charset="0"/>
                <a:ea typeface="+mn-ea"/>
                <a:cs typeface="+mn-cs"/>
              </a:rPr>
              <a:t>Vlissides</a:t>
            </a:r>
            <a:r>
              <a:rPr lang="en-US" sz="1800" dirty="0">
                <a:solidFill>
                  <a:schemeClr val="tx1">
                    <a:lumMod val="65000"/>
                    <a:lumOff val="35000"/>
                  </a:schemeClr>
                </a:solidFill>
                <a:latin typeface="Tahoma" charset="0"/>
                <a:ea typeface="+mn-ea"/>
                <a:cs typeface="+mn-cs"/>
              </a:rPr>
              <a:t> 1995</a:t>
            </a:r>
            <a:r>
              <a:rPr lang="en-US" sz="1800" dirty="0" smtClean="0">
                <a:solidFill>
                  <a:schemeClr val="tx1">
                    <a:lumMod val="65000"/>
                    <a:lumOff val="35000"/>
                  </a:schemeClr>
                </a:solidFill>
                <a:latin typeface="Tahoma" charset="0"/>
                <a:ea typeface="+mn-ea"/>
                <a:cs typeface="+mn-cs"/>
              </a:rPr>
              <a:t>]</a:t>
            </a:r>
            <a:endParaRPr lang="en-US" sz="1800" dirty="0">
              <a:solidFill>
                <a:schemeClr val="tx1">
                  <a:lumMod val="65000"/>
                  <a:lumOff val="35000"/>
                </a:schemeClr>
              </a:solidFill>
              <a:latin typeface="Tahoma" charset="0"/>
              <a:ea typeface="+mn-ea"/>
              <a:cs typeface="+mn-cs"/>
            </a:endParaRPr>
          </a:p>
        </p:txBody>
      </p:sp>
      <p:sp>
        <p:nvSpPr>
          <p:cNvPr id="2" name="TextBox 1"/>
          <p:cNvSpPr txBox="1"/>
          <p:nvPr/>
        </p:nvSpPr>
        <p:spPr>
          <a:xfrm>
            <a:off x="533400" y="3256472"/>
            <a:ext cx="7924800" cy="4082657"/>
          </a:xfrm>
          <a:prstGeom prst="rect">
            <a:avLst/>
          </a:prstGeom>
          <a:noFill/>
        </p:spPr>
        <p:txBody>
          <a:bodyPr numCol="2">
            <a:spAutoFit/>
          </a:bodyPr>
          <a:lstStyle/>
          <a:p>
            <a:pPr marL="285750" indent="-285750" algn="l" fontAlgn="auto">
              <a:lnSpc>
                <a:spcPct val="110000"/>
              </a:lnSpc>
              <a:spcAft>
                <a:spcPts val="0"/>
              </a:spcAft>
              <a:buFont typeface="Arial"/>
              <a:buChar char="•"/>
              <a:defRPr/>
            </a:pPr>
            <a:r>
              <a:rPr lang="en-US" sz="2000" dirty="0">
                <a:solidFill>
                  <a:schemeClr val="tx1">
                    <a:lumMod val="65000"/>
                    <a:lumOff val="35000"/>
                  </a:schemeClr>
                </a:solidFill>
                <a:latin typeface="Tahoma" charset="0"/>
              </a:rPr>
              <a:t>Pattern</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name and classification</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intent</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also known as</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motivation</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applicability</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structure</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participants</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collaborations</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consequences</a:t>
            </a:r>
          </a:p>
          <a:p>
            <a:pPr lvl="1" algn="l" fontAlgn="auto">
              <a:lnSpc>
                <a:spcPct val="110000"/>
              </a:lnSpc>
              <a:spcAft>
                <a:spcPts val="0"/>
              </a:spcAft>
              <a:buClr>
                <a:schemeClr val="accent1">
                  <a:lumMod val="60000"/>
                  <a:lumOff val="40000"/>
                </a:schemeClr>
              </a:buClr>
              <a:buFont typeface="Wingdings" pitchFamily="2" charset="2"/>
              <a:buChar char="n"/>
              <a:defRPr/>
            </a:pPr>
            <a:endParaRPr lang="en-US" sz="1800" dirty="0">
              <a:solidFill>
                <a:schemeClr val="tx1">
                  <a:lumMod val="65000"/>
                  <a:lumOff val="35000"/>
                </a:schemeClr>
              </a:solidFill>
              <a:latin typeface="Tahoma" charset="0"/>
            </a:endParaRPr>
          </a:p>
          <a:p>
            <a:pPr lvl="1" algn="l" fontAlgn="auto">
              <a:lnSpc>
                <a:spcPct val="110000"/>
              </a:lnSpc>
              <a:spcAft>
                <a:spcPts val="0"/>
              </a:spcAft>
              <a:buClr>
                <a:schemeClr val="accent1">
                  <a:lumMod val="60000"/>
                  <a:lumOff val="40000"/>
                </a:schemeClr>
              </a:buClr>
              <a:buFont typeface="Wingdings" pitchFamily="2" charset="2"/>
              <a:buChar char="n"/>
              <a:defRPr/>
            </a:pPr>
            <a:endParaRPr lang="en-US" sz="1800" dirty="0" smtClean="0">
              <a:solidFill>
                <a:schemeClr val="tx1">
                  <a:lumMod val="65000"/>
                  <a:lumOff val="35000"/>
                </a:schemeClr>
              </a:solidFill>
              <a:latin typeface="Tahoma" charset="0"/>
            </a:endParaRPr>
          </a:p>
          <a:p>
            <a:pPr lvl="1" algn="l" fontAlgn="auto">
              <a:lnSpc>
                <a:spcPct val="110000"/>
              </a:lnSpc>
              <a:spcAft>
                <a:spcPts val="0"/>
              </a:spcAft>
              <a:buClr>
                <a:schemeClr val="accent1">
                  <a:lumMod val="60000"/>
                  <a:lumOff val="40000"/>
                </a:schemeClr>
              </a:buClr>
              <a:buFont typeface="Wingdings" pitchFamily="2" charset="2"/>
              <a:buChar char="n"/>
              <a:defRPr/>
            </a:pPr>
            <a:endParaRPr lang="en-US" sz="1800" dirty="0" smtClean="0">
              <a:solidFill>
                <a:schemeClr val="tx1">
                  <a:lumMod val="65000"/>
                  <a:lumOff val="35000"/>
                </a:schemeClr>
              </a:solidFill>
              <a:latin typeface="Tahoma" charset="0"/>
            </a:endParaRPr>
          </a:p>
          <a:p>
            <a:pPr lvl="1" algn="l" fontAlgn="auto">
              <a:lnSpc>
                <a:spcPct val="110000"/>
              </a:lnSpc>
              <a:spcAft>
                <a:spcPts val="0"/>
              </a:spcAft>
              <a:buClr>
                <a:schemeClr val="accent1">
                  <a:lumMod val="60000"/>
                  <a:lumOff val="40000"/>
                </a:schemeClr>
              </a:buClr>
              <a:defRPr/>
            </a:pPr>
            <a:endParaRPr lang="en-US" sz="1800" dirty="0">
              <a:solidFill>
                <a:schemeClr val="tx1">
                  <a:lumMod val="65000"/>
                  <a:lumOff val="35000"/>
                </a:schemeClr>
              </a:solidFill>
              <a:latin typeface="Tahoma" charset="0"/>
            </a:endParaRP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implementation</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sample code</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known uses</a:t>
            </a:r>
          </a:p>
          <a:p>
            <a:pPr marL="742950" lvl="1" indent="-285750" algn="l" fontAlgn="auto">
              <a:lnSpc>
                <a:spcPct val="110000"/>
              </a:lnSpc>
              <a:spcAft>
                <a:spcPts val="0"/>
              </a:spcAft>
              <a:buClr>
                <a:schemeClr val="accent1">
                  <a:lumMod val="60000"/>
                  <a:lumOff val="40000"/>
                </a:schemeClr>
              </a:buClr>
              <a:buFont typeface="Arial"/>
              <a:buChar char="•"/>
              <a:defRPr/>
            </a:pPr>
            <a:r>
              <a:rPr lang="en-US" sz="1800" dirty="0">
                <a:solidFill>
                  <a:schemeClr val="tx1">
                    <a:lumMod val="65000"/>
                    <a:lumOff val="35000"/>
                  </a:schemeClr>
                </a:solidFill>
                <a:latin typeface="Tahoma" charset="0"/>
              </a:rPr>
              <a:t>related patterns</a:t>
            </a:r>
          </a:p>
          <a:p>
            <a:pPr algn="l">
              <a:defRPr/>
            </a:pPr>
            <a:endParaRPr lang="en-US" sz="28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8397</TotalTime>
  <Words>2750</Words>
  <Application>Microsoft Macintosh PowerPoint</Application>
  <PresentationFormat>On-screen Show (4:3)</PresentationFormat>
  <Paragraphs>377</Paragraphs>
  <Slides>54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ＭＳ Ｐゴシック</vt:lpstr>
      <vt:lpstr>Rockwell</vt:lpstr>
      <vt:lpstr>Wingdings</vt:lpstr>
      <vt:lpstr>Times New Roman</vt:lpstr>
      <vt:lpstr>Tahoma</vt:lpstr>
      <vt:lpstr>ＭＳ ゴシック</vt:lpstr>
      <vt:lpstr>Capital</vt:lpstr>
      <vt:lpstr>Informatics 122 Software Design II</vt:lpstr>
      <vt:lpstr>Today’s Lecture</vt:lpstr>
      <vt:lpstr>Fundamental Principles</vt:lpstr>
      <vt:lpstr>A Checklist on Overall Design</vt:lpstr>
      <vt:lpstr>A Checklist on Class Design</vt:lpstr>
      <vt:lpstr>A Checklist on Principles and Strategies</vt:lpstr>
      <vt:lpstr>A Checklist on Principles and Strategies</vt:lpstr>
      <vt:lpstr>Design Patterns</vt:lpstr>
      <vt:lpstr>Software Design Patterns</vt:lpstr>
      <vt:lpstr>Patterns Are Designed to Avoid Redesign (caused by…)</vt:lpstr>
      <vt:lpstr>Patterns Apply Three Design Principles</vt:lpstr>
      <vt:lpstr>Why Study Design Patterns? (I)</vt:lpstr>
      <vt:lpstr>Why Study Design Patterns? (II)</vt:lpstr>
      <vt:lpstr>Original Catalogue of Patterns</vt:lpstr>
      <vt:lpstr>Original Catalogue of Patterns</vt:lpstr>
      <vt:lpstr>Design Pattern by Example</vt:lpstr>
      <vt:lpstr>Easy</vt:lpstr>
      <vt:lpstr>Whoops!</vt:lpstr>
      <vt:lpstr>Double Whoops!</vt:lpstr>
      <vt:lpstr>What about an Interface?</vt:lpstr>
      <vt:lpstr>Design Trade-offs</vt:lpstr>
      <vt:lpstr>Design Principles to the Rescue!</vt:lpstr>
      <vt:lpstr>Basic Idea</vt:lpstr>
      <vt:lpstr>“Code to Interface” Does NOT Imply Java Interface</vt:lpstr>
      <vt:lpstr>Bringing it all Together: Delegation</vt:lpstr>
      <vt:lpstr>New Class Diagram</vt:lpstr>
      <vt:lpstr>FlyBehavior.java and QuackBehavior.java</vt:lpstr>
      <vt:lpstr>FlyWithWings.java and Squeak.java</vt:lpstr>
      <vt:lpstr>Duck.java</vt:lpstr>
      <vt:lpstr>RubberDuck.java</vt:lpstr>
      <vt:lpstr>DuckSimulator.java (Part 1)</vt:lpstr>
      <vt:lpstr>DuckSimulator.java (Part 2)</vt:lpstr>
      <vt:lpstr>Demo</vt:lpstr>
      <vt:lpstr>Not Completely Decoupled</vt:lpstr>
      <vt:lpstr>Meet the Strategy Design Pattern</vt:lpstr>
      <vt:lpstr>Structure of Strategy</vt:lpstr>
      <vt:lpstr>Robotic Duck?</vt:lpstr>
      <vt:lpstr>Swim Behavior?</vt:lpstr>
      <vt:lpstr>Adapters in the Real World</vt:lpstr>
      <vt:lpstr>Software Adapters (I)</vt:lpstr>
      <vt:lpstr>Software Adapters (II)</vt:lpstr>
      <vt:lpstr>Software Adapters (III)</vt:lpstr>
      <vt:lpstr>Example: A Turkey Amongst Ducks! (I)</vt:lpstr>
      <vt:lpstr>Example: A Turkey Amongst Ducks! (I)</vt:lpstr>
      <vt:lpstr>Example: A Turkey Amongst Ducks! (II)</vt:lpstr>
      <vt:lpstr>Example: A Turkey Amongst Ducks! (III)</vt:lpstr>
      <vt:lpstr>Example: A Turkey Amongst Ducks! (IV)</vt:lpstr>
      <vt:lpstr>DuckSimulator.java</vt:lpstr>
      <vt:lpstr>Demo</vt:lpstr>
      <vt:lpstr>Adapter Pattern: Definition</vt:lpstr>
      <vt:lpstr>Adapter Pattern: Structure </vt:lpstr>
      <vt:lpstr>Penguin Adapter?</vt:lpstr>
      <vt:lpstr>Assignment 2</vt:lpstr>
      <vt:lpstr>Next Time</vt:lpstr>
    </vt:vector>
  </TitlesOfParts>
  <Company>University of California,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Exercise 1</dc:title>
  <dc:creator>André van der Hoek</dc:creator>
  <cp:lastModifiedBy>Emilly Navarro</cp:lastModifiedBy>
  <cp:revision>572</cp:revision>
  <dcterms:created xsi:type="dcterms:W3CDTF">2006-03-17T19:57:58Z</dcterms:created>
  <dcterms:modified xsi:type="dcterms:W3CDTF">2015-01-27T22:45:29Z</dcterms:modified>
</cp:coreProperties>
</file>