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49"/>
  </p:notesMasterIdLst>
  <p:handoutMasterIdLst>
    <p:handoutMasterId r:id="rId50"/>
  </p:handoutMasterIdLst>
  <p:sldIdLst>
    <p:sldId id="265" r:id="rId2"/>
    <p:sldId id="413" r:id="rId3"/>
    <p:sldId id="285" r:id="rId4"/>
    <p:sldId id="358" r:id="rId5"/>
    <p:sldId id="359" r:id="rId6"/>
    <p:sldId id="360" r:id="rId7"/>
    <p:sldId id="361" r:id="rId8"/>
    <p:sldId id="362" r:id="rId9"/>
    <p:sldId id="385" r:id="rId10"/>
    <p:sldId id="386" r:id="rId11"/>
    <p:sldId id="379" r:id="rId12"/>
    <p:sldId id="363" r:id="rId13"/>
    <p:sldId id="364" r:id="rId14"/>
    <p:sldId id="382" r:id="rId15"/>
    <p:sldId id="367" r:id="rId16"/>
    <p:sldId id="388" r:id="rId17"/>
    <p:sldId id="387" r:id="rId18"/>
    <p:sldId id="383" r:id="rId19"/>
    <p:sldId id="368" r:id="rId20"/>
    <p:sldId id="412" r:id="rId21"/>
    <p:sldId id="369" r:id="rId22"/>
    <p:sldId id="370" r:id="rId23"/>
    <p:sldId id="371" r:id="rId24"/>
    <p:sldId id="372" r:id="rId25"/>
    <p:sldId id="373" r:id="rId26"/>
    <p:sldId id="374" r:id="rId27"/>
    <p:sldId id="375" r:id="rId28"/>
    <p:sldId id="376" r:id="rId29"/>
    <p:sldId id="384" r:id="rId30"/>
    <p:sldId id="377" r:id="rId31"/>
    <p:sldId id="378" r:id="rId32"/>
    <p:sldId id="389" r:id="rId33"/>
    <p:sldId id="411" r:id="rId34"/>
    <p:sldId id="402" r:id="rId35"/>
    <p:sldId id="403" r:id="rId36"/>
    <p:sldId id="404" r:id="rId37"/>
    <p:sldId id="405" r:id="rId38"/>
    <p:sldId id="406" r:id="rId39"/>
    <p:sldId id="399" r:id="rId40"/>
    <p:sldId id="407" r:id="rId41"/>
    <p:sldId id="408" r:id="rId42"/>
    <p:sldId id="409" r:id="rId43"/>
    <p:sldId id="410" r:id="rId44"/>
    <p:sldId id="390" r:id="rId45"/>
    <p:sldId id="391" r:id="rId46"/>
    <p:sldId id="392" r:id="rId47"/>
    <p:sldId id="357" r:id="rId48"/>
  </p:sldIdLst>
  <p:sldSz cx="9144000" cy="6858000" type="screen4x3"/>
  <p:notesSz cx="6997700" cy="92837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000000"/>
    <a:srgbClr val="007780"/>
    <a:srgbClr val="01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1136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11366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11366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5AC53830-6F8E-4047-98C6-9CA5E2F85AAD}" type="slidenum">
              <a:rPr lang="en-US"/>
              <a:pPr>
                <a:defRPr/>
              </a:pPr>
              <a:t>‹#›</a:t>
            </a:fld>
            <a:endParaRPr lang="en-US"/>
          </a:p>
        </p:txBody>
      </p:sp>
    </p:spTree>
    <p:extLst>
      <p:ext uri="{BB962C8B-B14F-4D97-AF65-F5344CB8AC3E}">
        <p14:creationId xmlns:p14="http://schemas.microsoft.com/office/powerpoint/2010/main" val="123279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23556" name="Rectangle 4"/>
          <p:cNvSpPr>
            <a:spLocks noRo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FC16B8F7-37A2-D24A-A243-9F56D04EC339}" type="slidenum">
              <a:rPr lang="en-US"/>
              <a:pPr>
                <a:defRPr/>
              </a:pPr>
              <a:t>‹#›</a:t>
            </a:fld>
            <a:endParaRPr lang="en-US"/>
          </a:p>
        </p:txBody>
      </p:sp>
    </p:spTree>
    <p:extLst>
      <p:ext uri="{BB962C8B-B14F-4D97-AF65-F5344CB8AC3E}">
        <p14:creationId xmlns:p14="http://schemas.microsoft.com/office/powerpoint/2010/main" val="2625934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Object_(computer_science)" TargetMode="External"/><Relationship Id="rId4" Type="http://schemas.openxmlformats.org/officeDocument/2006/relationships/hyperlink" Target="http://en.wikipedia.org/wiki/Class_(computer_science)"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F1862-05A6-B74A-A941-66B1303AD427}"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 factory = </a:t>
            </a:r>
            <a:r>
              <a:rPr lang="en-US" dirty="0" err="1" smtClean="0"/>
              <a:t>LookAndFeel</a:t>
            </a:r>
            <a:endParaRPr lang="en-US" dirty="0" smtClean="0"/>
          </a:p>
          <a:p>
            <a:r>
              <a:rPr lang="en-US" dirty="0" smtClean="0"/>
              <a:t>concrete</a:t>
            </a:r>
            <a:r>
              <a:rPr lang="en-US" baseline="0" dirty="0" smtClean="0"/>
              <a:t> factories: </a:t>
            </a:r>
            <a:r>
              <a:rPr lang="en-US" baseline="0" dirty="0" err="1" smtClean="0"/>
              <a:t>WindowsLookAndFeel</a:t>
            </a:r>
            <a:r>
              <a:rPr lang="en-US" baseline="0" dirty="0" smtClean="0"/>
              <a:t>, </a:t>
            </a:r>
            <a:r>
              <a:rPr lang="en-US" baseline="0" dirty="0" err="1" smtClean="0"/>
              <a:t>MotifLookAndFeel</a:t>
            </a:r>
            <a:endParaRPr lang="en-US" baseline="0" dirty="0" smtClean="0"/>
          </a:p>
          <a:p>
            <a:r>
              <a:rPr lang="en-US" dirty="0" smtClean="0"/>
              <a:t>abstract products: Button, </a:t>
            </a:r>
            <a:r>
              <a:rPr lang="en-US" dirty="0" err="1" smtClean="0"/>
              <a:t>EditBox</a:t>
            </a:r>
            <a:endParaRPr lang="en-US" dirty="0" smtClean="0"/>
          </a:p>
          <a:p>
            <a:r>
              <a:rPr lang="en-US" dirty="0" smtClean="0"/>
              <a:t>concrete</a:t>
            </a:r>
            <a:r>
              <a:rPr lang="en-US" baseline="0" dirty="0" smtClean="0"/>
              <a:t> products: </a:t>
            </a:r>
            <a:r>
              <a:rPr lang="en-US" baseline="0" dirty="0" err="1" smtClean="0"/>
              <a:t>WindowsButton</a:t>
            </a:r>
            <a:r>
              <a:rPr lang="en-US" baseline="0" dirty="0" smtClean="0"/>
              <a:t>, </a:t>
            </a:r>
            <a:r>
              <a:rPr lang="en-US" baseline="0" dirty="0" err="1" smtClean="0"/>
              <a:t>MotifButton</a:t>
            </a:r>
            <a:r>
              <a:rPr lang="en-US" baseline="0" dirty="0" smtClean="0"/>
              <a:t>, </a:t>
            </a:r>
            <a:r>
              <a:rPr lang="en-US" baseline="0" dirty="0" err="1" smtClean="0"/>
              <a:t>WindowsEditBox</a:t>
            </a:r>
            <a:r>
              <a:rPr lang="en-US" baseline="0" dirty="0" smtClean="0"/>
              <a:t>, </a:t>
            </a:r>
            <a:r>
              <a:rPr lang="en-US" baseline="0" dirty="0" err="1" smtClean="0"/>
              <a:t>MotifEditBox</a:t>
            </a:r>
            <a:endParaRPr lang="en-US" dirty="0" smtClean="0"/>
          </a:p>
        </p:txBody>
      </p:sp>
      <p:sp>
        <p:nvSpPr>
          <p:cNvPr id="4" name="Slide Number Placeholder 3"/>
          <p:cNvSpPr>
            <a:spLocks noGrp="1"/>
          </p:cNvSpPr>
          <p:nvPr>
            <p:ph type="sldNum" sz="quarter" idx="10"/>
          </p:nvPr>
        </p:nvSpPr>
        <p:spPr/>
        <p:txBody>
          <a:bodyPr/>
          <a:lstStyle/>
          <a:p>
            <a:pPr>
              <a:defRPr/>
            </a:pPr>
            <a:fld id="{FC16B8F7-37A2-D24A-A243-9F56D04EC339}" type="slidenum">
              <a:rPr lang="en-US" smtClean="0"/>
              <a:pPr>
                <a:defRPr/>
              </a:pPr>
              <a:t>33</a:t>
            </a:fld>
            <a:endParaRPr lang="en-US"/>
          </a:p>
        </p:txBody>
      </p:sp>
    </p:spTree>
    <p:extLst>
      <p:ext uri="{BB962C8B-B14F-4D97-AF65-F5344CB8AC3E}">
        <p14:creationId xmlns:p14="http://schemas.microsoft.com/office/powerpoint/2010/main" val="4274738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Orange: we all have a bit of a sense of</a:t>
            </a:r>
          </a:p>
          <a:p>
            <a:endParaRPr lang="en-US"/>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2F02F-9813-C04D-81AE-3199C6CB6CC6}" type="slidenum">
              <a:rPr lang="en-US" sz="1200"/>
              <a:pPr eaLnBrk="1" hangingPunct="1"/>
              <a:t>37</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Orange: we have less of a shared sense of</a:t>
            </a:r>
          </a:p>
          <a:p>
            <a:r>
              <a:rPr lang="en-US"/>
              <a:t>Correctness: adheres to to its specified requirements</a:t>
            </a:r>
          </a:p>
          <a:p>
            <a:endParaRPr lang="en-US"/>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3E2E4C-2E74-FF44-A6B7-475B794687A9}" type="slidenum">
              <a:rPr lang="en-US" sz="1200"/>
              <a:pPr eaLnBrk="1" hangingPunct="1"/>
              <a:t>38</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Caveats:</a:t>
            </a:r>
            <a:r>
              <a:rPr lang="en-US" baseline="0" dirty="0" smtClean="0"/>
              <a:t> Just because these are rated highly by peers doesn’t mean they are the best designs in the class, or that they correlate with the grades given by us.</a:t>
            </a:r>
          </a:p>
          <a:p>
            <a:r>
              <a:rPr lang="en-US" baseline="0" dirty="0" smtClean="0"/>
              <a:t>If your design is being shown and you want to volunteer any information about it, feel free, but you don’t have </a:t>
            </a:r>
            <a:r>
              <a:rPr lang="en-US" baseline="0" dirty="0" err="1" smtClean="0"/>
              <a:t>to.x</a:t>
            </a:r>
            <a:endParaRPr lang="en-US" dirty="0"/>
          </a:p>
        </p:txBody>
      </p:sp>
      <p:sp>
        <p:nvSpPr>
          <p:cNvPr id="4" name="Slide Number Placeholder 3"/>
          <p:cNvSpPr>
            <a:spLocks noGrp="1"/>
          </p:cNvSpPr>
          <p:nvPr>
            <p:ph type="sldNum" sz="quarter" idx="10"/>
          </p:nvPr>
        </p:nvSpPr>
        <p:spPr/>
        <p:txBody>
          <a:bodyPr/>
          <a:lstStyle/>
          <a:p>
            <a:pPr>
              <a:defRPr/>
            </a:pPr>
            <a:fld id="{FC16B8F7-37A2-D24A-A243-9F56D04EC339}" type="slidenum">
              <a:rPr lang="en-US" smtClean="0"/>
              <a:pPr>
                <a:defRPr/>
              </a:pPr>
              <a:t>39</a:t>
            </a:fld>
            <a:endParaRPr lang="en-US"/>
          </a:p>
        </p:txBody>
      </p:sp>
    </p:spTree>
    <p:extLst>
      <p:ext uri="{BB962C8B-B14F-4D97-AF65-F5344CB8AC3E}">
        <p14:creationId xmlns:p14="http://schemas.microsoft.com/office/powerpoint/2010/main" val="125121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no link between a graph and its data?</a:t>
            </a:r>
            <a:endParaRPr lang="en-US" dirty="0"/>
          </a:p>
        </p:txBody>
      </p:sp>
      <p:sp>
        <p:nvSpPr>
          <p:cNvPr id="4" name="Slide Number Placeholder 3"/>
          <p:cNvSpPr>
            <a:spLocks noGrp="1"/>
          </p:cNvSpPr>
          <p:nvPr>
            <p:ph type="sldNum" sz="quarter" idx="10"/>
          </p:nvPr>
        </p:nvSpPr>
        <p:spPr/>
        <p:txBody>
          <a:bodyPr/>
          <a:lstStyle/>
          <a:p>
            <a:pPr>
              <a:defRPr/>
            </a:pPr>
            <a:fld id="{FC16B8F7-37A2-D24A-A243-9F56D04EC339}" type="slidenum">
              <a:rPr lang="en-US" smtClean="0"/>
              <a:pPr>
                <a:defRPr/>
              </a:pPr>
              <a:t>41</a:t>
            </a:fld>
            <a:endParaRPr lang="en-US"/>
          </a:p>
        </p:txBody>
      </p:sp>
    </p:spTree>
    <p:extLst>
      <p:ext uri="{BB962C8B-B14F-4D97-AF65-F5344CB8AC3E}">
        <p14:creationId xmlns:p14="http://schemas.microsoft.com/office/powerpoint/2010/main" val="1060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Sometimes it helps to have a specific requirements change to try and work into a design (in your eval forms)? Try to think of these kinds of examples on your own when designing.</a:t>
            </a:r>
          </a:p>
          <a:p>
            <a:endParaRPr lang="en-US"/>
          </a:p>
        </p:txBody>
      </p:sp>
      <p:sp>
        <p:nvSpPr>
          <p:cNvPr id="4" name="Slide Number Placeholder 3"/>
          <p:cNvSpPr>
            <a:spLocks noGrp="1"/>
          </p:cNvSpPr>
          <p:nvPr>
            <p:ph type="sldNum" sz="quarter" idx="5"/>
          </p:nvPr>
        </p:nvSpPr>
        <p:spPr/>
        <p:txBody>
          <a:bodyPr/>
          <a:lstStyle/>
          <a:p>
            <a:pPr>
              <a:defRPr/>
            </a:pPr>
            <a:fld id="{D906D089-E28A-FA47-9811-5E1E97E927BA}" type="slidenum">
              <a:rPr lang="en-US" smtClean="0"/>
              <a:pPr>
                <a:defRPr/>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88E484AA-1A59-0948-9313-202F120B293B}" type="slidenum">
              <a:rPr lang="en-US" smtClean="0"/>
              <a:pPr>
                <a:defRPr/>
              </a:pPr>
              <a:t>45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CF28B20B-1BF7-2F4C-8434-E023BBB2B883}" type="slidenum">
              <a:rPr lang="en-US" smtClean="0"/>
              <a:pPr>
                <a:defRPr/>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90ACFC-9ED9-5740-89D7-AE289704F254}"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 without explicitly calling “new” and depending on the concrete object constructors’ code, we have created concrete objects from this client class.</a:t>
            </a:r>
          </a:p>
        </p:txBody>
      </p:sp>
      <p:sp>
        <p:nvSpPr>
          <p:cNvPr id="4" name="Slide Number Placeholder 3"/>
          <p:cNvSpPr>
            <a:spLocks noGrp="1"/>
          </p:cNvSpPr>
          <p:nvPr>
            <p:ph type="sldNum" sz="quarter" idx="5"/>
          </p:nvPr>
        </p:nvSpPr>
        <p:spPr/>
        <p:txBody>
          <a:bodyPr/>
          <a:lstStyle/>
          <a:p>
            <a:pPr>
              <a:defRPr/>
            </a:pPr>
            <a:fld id="{A3A82D00-2E1E-BE44-B578-23A056835310}"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First </a:t>
            </a:r>
          </a:p>
        </p:txBody>
      </p:sp>
      <p:sp>
        <p:nvSpPr>
          <p:cNvPr id="4" name="Slide Number Placeholder 3"/>
          <p:cNvSpPr>
            <a:spLocks noGrp="1"/>
          </p:cNvSpPr>
          <p:nvPr>
            <p:ph type="sldNum" sz="quarter" idx="5"/>
          </p:nvPr>
        </p:nvSpPr>
        <p:spPr/>
        <p:txBody>
          <a:bodyPr/>
          <a:lstStyle/>
          <a:p>
            <a:pPr>
              <a:defRPr/>
            </a:pPr>
            <a:fld id="{49C36F86-383A-7149-B790-C9CA6E54DC5B}"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 the pizza creation is taken out of PizzaStore and moved into SimplePizzaFactory. All creation code is isolated and encapsulated within this one class. If new types of pizzas are added or existing ones removed, the only changes need to be in SimplePizzaFactory</a:t>
            </a:r>
          </a:p>
        </p:txBody>
      </p:sp>
      <p:sp>
        <p:nvSpPr>
          <p:cNvPr id="4" name="Slide Number Placeholder 3"/>
          <p:cNvSpPr>
            <a:spLocks noGrp="1"/>
          </p:cNvSpPr>
          <p:nvPr>
            <p:ph type="sldNum" sz="quarter" idx="5"/>
          </p:nvPr>
        </p:nvSpPr>
        <p:spPr/>
        <p:txBody>
          <a:bodyPr/>
          <a:lstStyle/>
          <a:p>
            <a:pPr>
              <a:defRPr/>
            </a:pPr>
            <a:fld id="{49B2BC6F-E9A7-B74E-9438-B107D9143D33}"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 </a:t>
            </a:r>
            <a:r>
              <a:rPr lang="en-US" i="1"/>
              <a:t>Design Patterns,</a:t>
            </a:r>
            <a:r>
              <a:rPr lang="en-US"/>
              <a:t> Gamma et al. provide the following definition of a framework: "A framework is a set of cooperating classes that make up a reusable design for a specific class of software”</a:t>
            </a:r>
          </a:p>
          <a:p>
            <a:r>
              <a:rPr lang="en-US"/>
              <a:t>This standardizes the pizza preparation/ordering process while allowing variation in the pizza creation process.</a:t>
            </a:r>
          </a:p>
        </p:txBody>
      </p:sp>
      <p:sp>
        <p:nvSpPr>
          <p:cNvPr id="4" name="Slide Number Placeholder 3"/>
          <p:cNvSpPr>
            <a:spLocks noGrp="1"/>
          </p:cNvSpPr>
          <p:nvPr>
            <p:ph type="sldNum" sz="quarter" idx="5"/>
          </p:nvPr>
        </p:nvSpPr>
        <p:spPr/>
        <p:txBody>
          <a:bodyPr/>
          <a:lstStyle/>
          <a:p>
            <a:pPr>
              <a:defRPr/>
            </a:pPr>
            <a:fld id="{12CB1181-AE70-FF45-8B71-B08E9E1F0F19}"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 again, we are able to create a client (PizzaTestDrive) that creates concrete pizza objects without relying on the code of those concrete classes (no calls to “new”).</a:t>
            </a:r>
          </a:p>
        </p:txBody>
      </p:sp>
      <p:sp>
        <p:nvSpPr>
          <p:cNvPr id="4" name="Slide Number Placeholder 3"/>
          <p:cNvSpPr>
            <a:spLocks noGrp="1"/>
          </p:cNvSpPr>
          <p:nvPr>
            <p:ph type="sldNum" sz="quarter" idx="5"/>
          </p:nvPr>
        </p:nvSpPr>
        <p:spPr/>
        <p:txBody>
          <a:bodyPr/>
          <a:lstStyle/>
          <a:p>
            <a:pPr>
              <a:defRPr/>
            </a:pPr>
            <a:fld id="{47413B05-BAB4-6543-99AF-BB4862C6EAC9}"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Product = Pizza</a:t>
            </a:r>
          </a:p>
          <a:p>
            <a:r>
              <a:rPr lang="en-US"/>
              <a:t>ConcreteProduct = ChicagoStyleCheesePizza, NYStyleVeggiePizza, etc.</a:t>
            </a:r>
          </a:p>
          <a:p>
            <a:r>
              <a:rPr lang="en-US"/>
              <a:t>Creator = PizzaStore</a:t>
            </a:r>
          </a:p>
          <a:p>
            <a:r>
              <a:rPr lang="en-US"/>
              <a:t>factoryMethod = createPizza</a:t>
            </a:r>
          </a:p>
          <a:p>
            <a:r>
              <a:rPr lang="en-US"/>
              <a:t>operation = orderPizza</a:t>
            </a:r>
          </a:p>
          <a:p>
            <a:r>
              <a:rPr lang="en-US"/>
              <a:t>ConcreteCreator = NYPizzaStore, ChicagoPizzaStore</a:t>
            </a:r>
          </a:p>
          <a:p>
            <a:endParaRPr lang="en-US"/>
          </a:p>
          <a:p>
            <a:r>
              <a:rPr lang="en-US"/>
              <a:t>Show parallel class hierarchy on the board</a:t>
            </a:r>
          </a:p>
        </p:txBody>
      </p:sp>
      <p:sp>
        <p:nvSpPr>
          <p:cNvPr id="4" name="Slide Number Placeholder 3"/>
          <p:cNvSpPr>
            <a:spLocks noGrp="1"/>
          </p:cNvSpPr>
          <p:nvPr>
            <p:ph type="sldNum" sz="quarter" idx="5"/>
          </p:nvPr>
        </p:nvSpPr>
        <p:spPr/>
        <p:txBody>
          <a:bodyPr/>
          <a:lstStyle/>
          <a:p>
            <a:pPr>
              <a:defRPr/>
            </a:pPr>
            <a:fld id="{73D3BD01-01C8-C84E-A525-E35BB7F489C8}"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deals with the problem of creating </a:t>
            </a:r>
            <a:r>
              <a:rPr lang="en-US">
                <a:hlinkClick r:id="rId3" tooltip="Object (computer science)"/>
              </a:rPr>
              <a:t>objects</a:t>
            </a:r>
            <a:r>
              <a:rPr lang="en-US"/>
              <a:t> (products) without specifying the exact </a:t>
            </a:r>
            <a:r>
              <a:rPr lang="en-US">
                <a:hlinkClick r:id="rId4" tooltip="Class (computer science)"/>
              </a:rPr>
              <a:t>class</a:t>
            </a:r>
            <a:r>
              <a:rPr lang="en-US"/>
              <a:t> of object that will be created. </a:t>
            </a:r>
          </a:p>
          <a:p>
            <a:r>
              <a:rPr lang="en-US"/>
              <a:t>AbstractFactory = PizzaIngredientFactory</a:t>
            </a:r>
          </a:p>
          <a:p>
            <a:r>
              <a:rPr lang="en-US"/>
              <a:t>Client = PizzaStore</a:t>
            </a:r>
          </a:p>
          <a:p>
            <a:r>
              <a:rPr lang="en-US"/>
              <a:t>ConcreteFactories = ChicagoPizzaIngredientFactory, NYPizzaIngredientFactory</a:t>
            </a:r>
          </a:p>
          <a:p>
            <a:r>
              <a:rPr lang="en-US"/>
              <a:t>AbstractProducts = Dough, Sauce, Cheese, etc.</a:t>
            </a:r>
          </a:p>
          <a:p>
            <a:r>
              <a:rPr lang="en-US"/>
              <a:t>Products = ThinCrustDough, ThickCrustDough, MarinaraSauce, PlumTomatoSauce, ParmesanCheese, ReggianoCheese, etc.</a:t>
            </a:r>
          </a:p>
          <a:p>
            <a:endParaRPr lang="en-US"/>
          </a:p>
        </p:txBody>
      </p:sp>
      <p:sp>
        <p:nvSpPr>
          <p:cNvPr id="4" name="Slide Number Placeholder 3"/>
          <p:cNvSpPr>
            <a:spLocks noGrp="1"/>
          </p:cNvSpPr>
          <p:nvPr>
            <p:ph type="sldNum" sz="quarter" idx="5"/>
          </p:nvPr>
        </p:nvSpPr>
        <p:spPr/>
        <p:txBody>
          <a:bodyPr/>
          <a:lstStyle/>
          <a:p>
            <a:pPr>
              <a:defRPr/>
            </a:pPr>
            <a:fld id="{1AB02EE2-41B4-0E43-BBD8-5A649639A8C5}"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a:prstGeom prst="rect">
            <a:avLst/>
          </a:prstGeom>
        </p:spPr>
        <p:txBody>
          <a:bodyPr/>
          <a:lstStyle/>
          <a:p>
            <a:pPr>
              <a:defRPr/>
            </a:pPr>
            <a:fld id="{4DA6171A-C234-AD43-A33C-76EF8C652FC6}" type="datetime4">
              <a:rPr lang="en-US" smtClean="0"/>
              <a:pPr>
                <a:defRPr/>
              </a:pPr>
              <a:t>January 23, 2015</a:t>
            </a:fld>
            <a:r>
              <a:rPr lang="en-US" smtClean="0"/>
              <a:t> – </a:t>
            </a:r>
            <a:fld id="{52DD7443-FD5C-2547-B3D1-C9D09D76DE48}" type="datetime11">
              <a:rPr lang="en-US" smtClean="0"/>
              <a:pPr>
                <a:defRPr/>
              </a:pPr>
              <a:t>10:56:41</a:t>
            </a:fld>
            <a:endParaRPr lang="en-US"/>
          </a:p>
        </p:txBody>
      </p:sp>
      <p:sp>
        <p:nvSpPr>
          <p:cNvPr id="5" name="Footer Placeholder 4"/>
          <p:cNvSpPr>
            <a:spLocks noGrp="1"/>
          </p:cNvSpPr>
          <p:nvPr>
            <p:ph type="ftr" sz="quarter" idx="11"/>
          </p:nvPr>
        </p:nvSpPr>
        <p:spPr>
          <a:xfrm>
            <a:off x="5638800" y="6122894"/>
            <a:ext cx="2895600" cy="257810"/>
          </a:xfrm>
          <a:prstGeom prst="rect">
            <a:avLst/>
          </a:prstGeom>
        </p:spPr>
        <p:txBody>
          <a:bodyPr/>
          <a:lstStyle/>
          <a:p>
            <a:pPr>
              <a:defRPr/>
            </a:pPr>
            <a:r>
              <a:rPr lang="en-US" smtClean="0"/>
              <a:t>(c) 2007 University of California, Irvine – André van der Hoek</a:t>
            </a:r>
            <a:endParaRPr lang="en-US"/>
          </a:p>
        </p:txBody>
      </p:sp>
      <p:sp>
        <p:nvSpPr>
          <p:cNvPr id="6" name="Slide Number Placeholder 5"/>
          <p:cNvSpPr>
            <a:spLocks noGrp="1"/>
          </p:cNvSpPr>
          <p:nvPr>
            <p:ph type="sldNum" sz="quarter" idx="12"/>
          </p:nvPr>
        </p:nvSpPr>
        <p:spPr>
          <a:xfrm>
            <a:off x="4191000" y="6122894"/>
            <a:ext cx="762000" cy="271463"/>
          </a:xfrm>
          <a:prstGeom prst="rect">
            <a:avLst/>
          </a:prstGeo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fld id="{7D290233-0DD1-4A80-BB1E-9ADC3556DBB6}" type="datetimeFigureOut">
              <a:rPr lang="en-US" smtClean="0"/>
              <a:t>1/23/15</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80A12338-5179-F047-8065-51E4C6229532}" type="slidenum">
              <a:rPr lang="en-US" smtClean="0"/>
              <a:pPr>
                <a:defRPr/>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AC34030B-0A69-464A-9779-AF3DA38281C0}"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EB16B5C9-466D-8A42-9FBF-AAB79DBE907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4F617638-4092-644E-8E95-F0E2A8C91930}"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3F62C4CD-7D38-DA44-A61C-24A8A5ECEA54}" type="slidenum">
              <a:rPr lang="en-US" smtClean="0"/>
              <a:pPr>
                <a:defRPr/>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DF2791CE-C980-BB4C-974D-D7087EB240EE}"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9E0B7400-1B94-9045-B152-18873DD66A7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56F1F051-5CF8-144C-89A8-8D02EEF1D5B4}"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39CD306A-E95E-2841-A9EF-99C5D91D95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a:prstGeom prst="rect">
            <a:avLst/>
          </a:prstGeom>
        </p:spPr>
        <p:txBody>
          <a:bodyPr/>
          <a:lstStyle/>
          <a:p>
            <a:fld id="{7D290233-0DD1-4A80-BB1E-9ADC3556DBB6}" type="datetimeFigureOut">
              <a:rPr lang="en-US" smtClean="0"/>
              <a:t>1/23/15</a:t>
            </a:fld>
            <a:endParaRPr lang="en-US"/>
          </a:p>
        </p:txBody>
      </p:sp>
      <p:sp>
        <p:nvSpPr>
          <p:cNvPr id="5" name="Footer Placeholder 4"/>
          <p:cNvSpPr>
            <a:spLocks noGrp="1"/>
          </p:cNvSpPr>
          <p:nvPr>
            <p:ph type="ftr" sz="quarter" idx="11"/>
          </p:nvPr>
        </p:nvSpPr>
        <p:spPr>
          <a:xfrm>
            <a:off x="5638800" y="6124401"/>
            <a:ext cx="2895600" cy="257810"/>
          </a:xfrm>
          <a:prstGeom prst="rect">
            <a:avLst/>
          </a:prstGeo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B8980CF1-5282-6F43-A248-6D2F47F21F54}" type="datetime4">
              <a:rPr lang="en-US" smtClean="0"/>
              <a:pPr>
                <a:defRPr/>
              </a:pPr>
              <a:t>January 23, 2015</a:t>
            </a:fld>
            <a:r>
              <a:rPr lang="en-US" smtClean="0"/>
              <a:t> – </a:t>
            </a:r>
            <a:fld id="{8406807C-C46E-2A4D-9EF0-5D8E460DDD09}" type="datetime11">
              <a:rPr lang="en-US" smtClean="0"/>
              <a:pPr>
                <a:defRPr/>
              </a:pPr>
              <a:t>10:56:41</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BBE7D5B7-1CD1-974D-B171-9B82471C71B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24E3402F-A002-AC4E-B6A0-F2429E79936D}" type="datetime4">
              <a:rPr lang="en-US" smtClean="0"/>
              <a:pPr>
                <a:defRPr/>
              </a:pPr>
              <a:t>January 23, 2015</a:t>
            </a:fld>
            <a:r>
              <a:rPr lang="en-US" smtClean="0"/>
              <a:t> – </a:t>
            </a:r>
            <a:fld id="{8406807C-C46E-2A4D-9EF0-5D8E460DDD09}" type="datetime11">
              <a:rPr lang="en-US" smtClean="0"/>
              <a:pPr>
                <a:defRPr/>
              </a:pPr>
              <a:t>10:56:41</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33EA8758-E2EC-5F42-8A91-34B81437B57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243840" y="6371591"/>
            <a:ext cx="2133600" cy="259317"/>
          </a:xfrm>
          <a:prstGeom prst="rect">
            <a:avLst/>
          </a:prstGeom>
        </p:spPr>
        <p:txBody>
          <a:bodyPr/>
          <a:lstStyle/>
          <a:p>
            <a:pPr>
              <a:defRPr/>
            </a:pPr>
            <a:fld id="{D8BDB99D-33F7-644A-8BFB-C95D4695DDA2}" type="datetime4">
              <a:rPr lang="en-US" smtClean="0"/>
              <a:pPr>
                <a:defRPr/>
              </a:pPr>
              <a:t>January 23, 2015</a:t>
            </a:fld>
            <a:r>
              <a:rPr lang="en-US" smtClean="0"/>
              <a:t> – </a:t>
            </a:r>
            <a:fld id="{8406807C-C46E-2A4D-9EF0-5D8E460DDD09}" type="datetime11">
              <a:rPr lang="en-US" smtClean="0"/>
              <a:pPr>
                <a:defRPr/>
              </a:pPr>
              <a:t>10:56:41</a:t>
            </a:fld>
            <a:endParaRPr lang="en-US"/>
          </a:p>
        </p:txBody>
      </p:sp>
      <p:sp>
        <p:nvSpPr>
          <p:cNvPr id="8" name="Footer Placeholder 7"/>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9" name="Slide Number Placeholder 8"/>
          <p:cNvSpPr>
            <a:spLocks noGrp="1"/>
          </p:cNvSpPr>
          <p:nvPr>
            <p:ph type="sldNum" sz="quarter" idx="12"/>
          </p:nvPr>
        </p:nvSpPr>
        <p:spPr>
          <a:xfrm>
            <a:off x="4191000" y="6356350"/>
            <a:ext cx="762000" cy="271463"/>
          </a:xfrm>
          <a:prstGeom prst="rect">
            <a:avLst/>
          </a:prstGeom>
        </p:spPr>
        <p:txBody>
          <a:bodyPr/>
          <a:lstStyle/>
          <a:p>
            <a:pPr>
              <a:defRPr/>
            </a:pPr>
            <a:fld id="{B4862D17-1850-7249-8AB8-F71FAED53EF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243840" y="6371591"/>
            <a:ext cx="2133600" cy="259317"/>
          </a:xfrm>
          <a:prstGeom prst="rect">
            <a:avLst/>
          </a:prstGeom>
        </p:spPr>
        <p:txBody>
          <a:bodyPr/>
          <a:lstStyle/>
          <a:p>
            <a:pPr>
              <a:defRPr/>
            </a:pPr>
            <a:fld id="{F85ADFB7-F8EC-7F46-9DDB-F2F5921138C3}"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4" name="Footer Placeholder 3"/>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5" name="Slide Number Placeholder 4"/>
          <p:cNvSpPr>
            <a:spLocks noGrp="1"/>
          </p:cNvSpPr>
          <p:nvPr>
            <p:ph type="sldNum" sz="quarter" idx="12"/>
          </p:nvPr>
        </p:nvSpPr>
        <p:spPr>
          <a:xfrm>
            <a:off x="4191000" y="6356350"/>
            <a:ext cx="762000" cy="271463"/>
          </a:xfrm>
          <a:prstGeom prst="rect">
            <a:avLst/>
          </a:prstGeom>
        </p:spPr>
        <p:txBody>
          <a:bodyPr/>
          <a:lstStyle/>
          <a:p>
            <a:pPr>
              <a:defRPr/>
            </a:pPr>
            <a:fld id="{150F44F3-4B38-ED46-941B-7F9561459DC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a:xfrm>
            <a:off x="243840" y="6371591"/>
            <a:ext cx="2133600" cy="259317"/>
          </a:xfrm>
          <a:prstGeom prst="rect">
            <a:avLst/>
          </a:prstGeom>
        </p:spPr>
        <p:txBody>
          <a:bodyPr/>
          <a:lstStyle/>
          <a:p>
            <a:pPr>
              <a:defRPr/>
            </a:pPr>
            <a:fld id="{38D7A93E-8878-1544-AB6F-4F0A06C7AE15}"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3" name="Footer Placeholder 2"/>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4" name="Slide Number Placeholder 3"/>
          <p:cNvSpPr>
            <a:spLocks noGrp="1"/>
          </p:cNvSpPr>
          <p:nvPr>
            <p:ph type="sldNum" sz="quarter" idx="12"/>
          </p:nvPr>
        </p:nvSpPr>
        <p:spPr>
          <a:xfrm>
            <a:off x="4191000" y="6356350"/>
            <a:ext cx="762000" cy="271463"/>
          </a:xfrm>
          <a:prstGeom prst="rect">
            <a:avLst/>
          </a:prstGeom>
        </p:spPr>
        <p:txBody>
          <a:bodyPr/>
          <a:lstStyle/>
          <a:p>
            <a:pPr>
              <a:defRPr/>
            </a:pPr>
            <a:fld id="{E5AE50DC-E9D6-004C-BCCA-73F393221DD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1D4D7EEA-36F0-6845-8AC6-A55CA17D5F4C}" type="datetime4">
              <a:rPr lang="en-US" smtClean="0"/>
              <a:pPr>
                <a:defRPr/>
              </a:pPr>
              <a:t>January 23, 2015</a:t>
            </a:fld>
            <a:r>
              <a:rPr lang="en-US" smtClean="0"/>
              <a:t> – </a:t>
            </a:r>
            <a:fld id="{8406807C-C46E-2A4D-9EF0-5D8E460DDD09}" type="datetime11">
              <a:rPr lang="en-US" smtClean="0"/>
              <a:pPr>
                <a:defRPr/>
              </a:pPr>
              <a:t>10:56:42</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p:hf hdr="0"/>
  <p:txStyles>
    <p:titleStyle>
      <a:lvl1pPr algn="ctr" defTabSz="914400" rtl="0" eaLnBrk="1" latinLnBrk="0" hangingPunct="1">
        <a:spcBef>
          <a:spcPct val="0"/>
        </a:spcBef>
        <a:buNone/>
        <a:defRPr sz="4800" kern="1200">
          <a:solidFill>
            <a:schemeClr val="tx1">
              <a:lumMod val="65000"/>
              <a:lumOff val="35000"/>
            </a:schemeClr>
          </a:solidFill>
          <a:latin typeface="Tahoma"/>
          <a:ea typeface="+mj-ea"/>
          <a:cs typeface="Tahoma"/>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65000"/>
              <a:lumOff val="35000"/>
            </a:schemeClr>
          </a:solidFill>
          <a:latin typeface="Tahoma"/>
          <a:ea typeface="+mn-ea"/>
          <a:cs typeface="Tahoma"/>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65000"/>
              <a:lumOff val="35000"/>
            </a:schemeClr>
          </a:solidFill>
          <a:latin typeface="Tahoma"/>
          <a:ea typeface="+mn-ea"/>
          <a:cs typeface="Tahoma"/>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65000"/>
              <a:lumOff val="35000"/>
            </a:schemeClr>
          </a:solidFill>
          <a:latin typeface="Tahoma"/>
          <a:ea typeface="+mn-ea"/>
          <a:cs typeface="Tahoma"/>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65000"/>
              <a:lumOff val="35000"/>
            </a:schemeClr>
          </a:solidFill>
          <a:latin typeface="Tahoma"/>
          <a:ea typeface="+mn-ea"/>
          <a:cs typeface="Tahoma"/>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65000"/>
              <a:lumOff val="35000"/>
            </a:schemeClr>
          </a:solidFill>
          <a:latin typeface="Tahoma"/>
          <a:ea typeface="+mn-ea"/>
          <a:cs typeface="Tahoma"/>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rtlCol="0">
            <a:normAutofit/>
          </a:bodyPr>
          <a:lstStyle/>
          <a:p>
            <a:pPr eaLnBrk="1" fontAlgn="auto" hangingPunct="1">
              <a:spcAft>
                <a:spcPts val="0"/>
              </a:spcAft>
              <a:defRPr/>
            </a:pPr>
            <a:r>
              <a:rPr lang="en-US" smtClean="0">
                <a:solidFill>
                  <a:schemeClr val="tx1">
                    <a:lumMod val="65000"/>
                    <a:lumOff val="35000"/>
                  </a:schemeClr>
                </a:solidFill>
                <a:latin typeface="Tahoma"/>
                <a:ea typeface="+mj-ea"/>
                <a:cs typeface="Tahoma"/>
              </a:rPr>
              <a:t>Informatics 122</a:t>
            </a:r>
            <a:br>
              <a:rPr lang="en-US" smtClean="0">
                <a:solidFill>
                  <a:schemeClr val="tx1">
                    <a:lumMod val="65000"/>
                    <a:lumOff val="35000"/>
                  </a:schemeClr>
                </a:solidFill>
                <a:latin typeface="Tahoma"/>
                <a:ea typeface="+mj-ea"/>
                <a:cs typeface="Tahoma"/>
              </a:rPr>
            </a:br>
            <a:r>
              <a:rPr lang="en-US" smtClean="0">
                <a:solidFill>
                  <a:schemeClr val="tx1">
                    <a:lumMod val="65000"/>
                    <a:lumOff val="35000"/>
                  </a:schemeClr>
                </a:solidFill>
                <a:latin typeface="Tahoma"/>
                <a:ea typeface="+mj-ea"/>
                <a:cs typeface="Tahoma"/>
              </a:rPr>
              <a:t>Software Design II</a:t>
            </a:r>
          </a:p>
        </p:txBody>
      </p:sp>
      <p:sp>
        <p:nvSpPr>
          <p:cNvPr id="3078" name="Rectangle 3"/>
          <p:cNvSpPr>
            <a:spLocks noGrp="1" noChangeArrowheads="1"/>
          </p:cNvSpPr>
          <p:nvPr>
            <p:ph type="subTitle" idx="1"/>
          </p:nvPr>
        </p:nvSpPr>
        <p:spPr/>
        <p:txBody>
          <a:bodyPr rtlCol="0">
            <a:noAutofit/>
          </a:bodyPr>
          <a:lstStyle/>
          <a:p>
            <a:pPr eaLnBrk="1" fontAlgn="auto" hangingPunct="1">
              <a:spcAft>
                <a:spcPts val="0"/>
              </a:spcAft>
              <a:defRPr/>
            </a:pPr>
            <a:r>
              <a:rPr lang="en-US" dirty="0">
                <a:solidFill>
                  <a:schemeClr val="tx1">
                    <a:lumMod val="65000"/>
                    <a:lumOff val="35000"/>
                  </a:schemeClr>
                </a:solidFill>
                <a:latin typeface="Tahoma"/>
                <a:ea typeface="+mn-ea"/>
                <a:cs typeface="Tahoma"/>
              </a:rPr>
              <a:t>Lecture </a:t>
            </a:r>
            <a:r>
              <a:rPr lang="en-US" dirty="0" smtClean="0">
                <a:solidFill>
                  <a:schemeClr val="tx1">
                    <a:lumMod val="65000"/>
                    <a:lumOff val="35000"/>
                  </a:schemeClr>
                </a:solidFill>
                <a:latin typeface="Tahoma"/>
                <a:ea typeface="+mn-ea"/>
                <a:cs typeface="Tahoma"/>
              </a:rPr>
              <a:t>5</a:t>
            </a:r>
            <a:endParaRPr lang="en-US" dirty="0" smtClean="0">
              <a:solidFill>
                <a:schemeClr val="tx1">
                  <a:lumMod val="65000"/>
                  <a:lumOff val="35000"/>
                </a:schemeClr>
              </a:solidFill>
              <a:latin typeface="Tahoma"/>
              <a:ea typeface="+mn-ea"/>
              <a:cs typeface="Tahoma"/>
            </a:endParaRPr>
          </a:p>
          <a:p>
            <a:pPr eaLnBrk="1" fontAlgn="auto" hangingPunct="1">
              <a:spcAft>
                <a:spcPts val="0"/>
              </a:spcAft>
              <a:defRPr/>
            </a:pPr>
            <a:r>
              <a:rPr lang="en-US" dirty="0" smtClean="0">
                <a:solidFill>
                  <a:schemeClr val="tx1">
                    <a:lumMod val="65000"/>
                    <a:lumOff val="35000"/>
                  </a:schemeClr>
                </a:solidFill>
                <a:latin typeface="Tahoma"/>
                <a:ea typeface="+mn-ea"/>
                <a:cs typeface="Tahoma"/>
              </a:rPr>
              <a:t>Emily Navarro</a:t>
            </a:r>
          </a:p>
          <a:p>
            <a:pPr eaLnBrk="1" fontAlgn="auto" hangingPunct="1">
              <a:spcAft>
                <a:spcPts val="0"/>
              </a:spcAft>
              <a:defRPr/>
            </a:pPr>
            <a:endParaRPr lang="en-US" dirty="0">
              <a:solidFill>
                <a:schemeClr val="tx1">
                  <a:lumMod val="65000"/>
                  <a:lumOff val="35000"/>
                </a:schemeClr>
              </a:solidFill>
              <a:latin typeface="Tahoma"/>
              <a:ea typeface="+mn-ea"/>
              <a:cs typeface="Tahoma"/>
            </a:endParaRPr>
          </a:p>
          <a:p>
            <a:pPr eaLnBrk="1" fontAlgn="auto" hangingPunct="1">
              <a:spcAft>
                <a:spcPts val="0"/>
              </a:spcAft>
              <a:defRPr/>
            </a:pPr>
            <a:r>
              <a:rPr lang="en-US" sz="1000" i="1" dirty="0">
                <a:solidFill>
                  <a:schemeClr val="tx1">
                    <a:lumMod val="65000"/>
                    <a:lumOff val="35000"/>
                  </a:schemeClr>
                </a:solidFill>
                <a:latin typeface="Tahoma"/>
                <a:ea typeface="+mn-ea"/>
                <a:cs typeface="Tahoma"/>
              </a:rPr>
              <a:t>Duplication of course material for any commercial purpose without the explicit written permission of the professor is prohibited.</a:t>
            </a:r>
          </a:p>
        </p:txBody>
      </p:sp>
      <p:sp>
        <p:nvSpPr>
          <p:cNvPr id="24579" name="Rectangle 8"/>
          <p:cNvSpPr>
            <a:spLocks noGrp="1" noChangeArrowheads="1"/>
          </p:cNvSpPr>
          <p:nvPr>
            <p:ph type="sldNum" sz="quarter" idx="12"/>
          </p:nvPr>
        </p:nvSpPr>
        <p:spPr bwMode="auto">
          <a:xfrm>
            <a:off x="7239000" y="6705600"/>
            <a:ext cx="1905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C21C3F-ACC9-004D-A010-050EF36ECFAE}" type="slidenum">
              <a:rPr lang="en-US" sz="800">
                <a:solidFill>
                  <a:schemeClr val="tx1">
                    <a:lumMod val="65000"/>
                    <a:lumOff val="35000"/>
                  </a:schemeClr>
                </a:solidFill>
                <a:latin typeface="Tahoma"/>
                <a:cs typeface="Tahoma"/>
              </a:rPr>
              <a:pPr eaLnBrk="1" hangingPunct="1"/>
              <a:t>1</a:t>
            </a:fld>
            <a:endParaRPr lang="en-US" sz="800">
              <a:solidFill>
                <a:schemeClr val="tx1">
                  <a:lumMod val="65000"/>
                  <a:lumOff val="35000"/>
                </a:schemeClr>
              </a:solidFill>
              <a:latin typeface="Tahoma"/>
              <a:cs typeface="Tahoma"/>
            </a:endParaRPr>
          </a:p>
        </p:txBody>
      </p:sp>
      <p:sp>
        <p:nvSpPr>
          <p:cNvPr id="24580" name="TextBox 1"/>
          <p:cNvSpPr txBox="1">
            <a:spLocks noChangeArrowheads="1"/>
          </p:cNvSpPr>
          <p:nvPr/>
        </p:nvSpPr>
        <p:spPr bwMode="auto">
          <a:xfrm>
            <a:off x="609600" y="5334000"/>
            <a:ext cx="441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1">
                    <a:lumMod val="65000"/>
                    <a:lumOff val="35000"/>
                  </a:schemeClr>
                </a:solidFill>
                <a:latin typeface="Tahoma"/>
                <a:cs typeface="Tahoma"/>
              </a:rPr>
              <a:t>Portions of the slides in this lecture are adapted from http://www.cs.colorado.edu/~kena/classes/5448/f12/lectures/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err="1"/>
              <a:t>PizzaTestDrive.java</a:t>
            </a:r>
            <a:endParaRPr lang="en-US" dirty="0"/>
          </a:p>
        </p:txBody>
      </p:sp>
      <p:pic>
        <p:nvPicPr>
          <p:cNvPr id="798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01800"/>
            <a:ext cx="71088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Demo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76200"/>
            <a:ext cx="8382000" cy="1339850"/>
          </a:xfrm>
        </p:spPr>
        <p:txBody>
          <a:bodyPr>
            <a:normAutofit fontScale="90000"/>
          </a:bodyPr>
          <a:lstStyle/>
          <a:p>
            <a:r>
              <a:rPr lang="en-US" dirty="0"/>
              <a:t>Class Diagram of New Solution</a:t>
            </a:r>
          </a:p>
        </p:txBody>
      </p:sp>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392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76200" y="5921375"/>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While this is nice, it is not as flexible as it can be: to increase flexibility we need to look at two design patterns: Factory Method and Abstract Factory</a:t>
            </a:r>
          </a:p>
        </p:txBody>
      </p:sp>
      <p:sp>
        <p:nvSpPr>
          <p:cNvPr id="3" name="Rectangle 2"/>
          <p:cNvSpPr/>
          <p:nvPr/>
        </p:nvSpPr>
        <p:spPr>
          <a:xfrm>
            <a:off x="4191000" y="2641600"/>
            <a:ext cx="609600" cy="1698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34822" name="TextBox 1"/>
          <p:cNvSpPr txBox="1">
            <a:spLocks noChangeArrowheads="1"/>
          </p:cNvSpPr>
          <p:nvPr/>
        </p:nvSpPr>
        <p:spPr bwMode="auto">
          <a:xfrm>
            <a:off x="4038600" y="258762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t>Pizza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t>Factory Method</a:t>
            </a:r>
          </a:p>
        </p:txBody>
      </p:sp>
      <p:sp>
        <p:nvSpPr>
          <p:cNvPr id="36866" name="Content Placeholder 2"/>
          <p:cNvSpPr>
            <a:spLocks noGrp="1"/>
          </p:cNvSpPr>
          <p:nvPr>
            <p:ph idx="1"/>
          </p:nvPr>
        </p:nvSpPr>
        <p:spPr>
          <a:xfrm>
            <a:off x="498475" y="1722437"/>
            <a:ext cx="7556500" cy="4678363"/>
          </a:xfrm>
        </p:spPr>
        <p:txBody>
          <a:bodyPr>
            <a:normAutofit fontScale="92500" lnSpcReduction="10000"/>
          </a:bodyPr>
          <a:lstStyle/>
          <a:p>
            <a:r>
              <a:rPr lang="en-US" sz="1800" dirty="0"/>
              <a:t>To demonstrate the </a:t>
            </a:r>
            <a:r>
              <a:rPr lang="en-US" sz="1800" dirty="0" err="1"/>
              <a:t>FactoryMethod</a:t>
            </a:r>
            <a:r>
              <a:rPr lang="en-US" sz="1800" dirty="0"/>
              <a:t> pattern, the pizza store example evolves</a:t>
            </a:r>
          </a:p>
          <a:p>
            <a:pPr lvl="1"/>
            <a:r>
              <a:rPr lang="en-US" sz="1600" dirty="0"/>
              <a:t>to include the notion of different franchises</a:t>
            </a:r>
          </a:p>
          <a:p>
            <a:pPr lvl="1"/>
            <a:r>
              <a:rPr lang="en-US" sz="1600" dirty="0"/>
              <a:t>that exist in different parts of the country (California, New York, Chicago)</a:t>
            </a:r>
          </a:p>
          <a:p>
            <a:r>
              <a:rPr lang="en-US" sz="1800" dirty="0"/>
              <a:t>Each franchise needs its own factory to match the proclivities of the locals</a:t>
            </a:r>
          </a:p>
          <a:p>
            <a:pPr lvl="1"/>
            <a:r>
              <a:rPr lang="en-US" sz="1600" dirty="0"/>
              <a:t>However, we want to retain the preparation process that has made </a:t>
            </a:r>
            <a:r>
              <a:rPr lang="en-US" sz="1600" dirty="0" err="1"/>
              <a:t>PizzaStore</a:t>
            </a:r>
            <a:r>
              <a:rPr lang="en-US" sz="1600" dirty="0"/>
              <a:t> such a great success</a:t>
            </a:r>
          </a:p>
          <a:p>
            <a:r>
              <a:rPr lang="en-US" sz="1800" dirty="0"/>
              <a:t>The Factory Method design pattern allows you to do this by</a:t>
            </a:r>
          </a:p>
          <a:p>
            <a:pPr lvl="1"/>
            <a:r>
              <a:rPr lang="en-US" sz="1600" dirty="0"/>
              <a:t>placing abstract “code to an interface” code in a superclass</a:t>
            </a:r>
          </a:p>
          <a:p>
            <a:pPr lvl="1"/>
            <a:r>
              <a:rPr lang="en-US" sz="1600" dirty="0"/>
              <a:t>placing object creation code in a subclass</a:t>
            </a:r>
          </a:p>
          <a:p>
            <a:r>
              <a:rPr lang="en-US" sz="1800" dirty="0" err="1"/>
              <a:t>PizzaStore</a:t>
            </a:r>
            <a:r>
              <a:rPr lang="en-US" sz="1800" dirty="0"/>
              <a:t> becomes an abstract class with an abstract </a:t>
            </a:r>
            <a:r>
              <a:rPr lang="en-US" sz="1800" dirty="0" err="1"/>
              <a:t>createPizza</a:t>
            </a:r>
            <a:r>
              <a:rPr lang="en-US" sz="1800" dirty="0"/>
              <a:t>() method</a:t>
            </a:r>
          </a:p>
          <a:p>
            <a:r>
              <a:rPr lang="en-US" sz="1800" dirty="0"/>
              <a:t>We then create subclasses that override </a:t>
            </a:r>
            <a:r>
              <a:rPr lang="en-US" sz="1800" dirty="0" err="1"/>
              <a:t>createPizza</a:t>
            </a:r>
            <a:r>
              <a:rPr lang="en-US" sz="1800" dirty="0"/>
              <a:t>() for each region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t>New </a:t>
            </a:r>
            <a:r>
              <a:rPr lang="en-US" dirty="0" err="1"/>
              <a:t>PizzaStore</a:t>
            </a:r>
            <a:r>
              <a:rPr lang="en-US" dirty="0"/>
              <a:t> Class</a:t>
            </a:r>
          </a:p>
        </p:txBody>
      </p:sp>
      <p:sp>
        <p:nvSpPr>
          <p:cNvPr id="37891" name="TextBox 1"/>
          <p:cNvSpPr txBox="1">
            <a:spLocks noChangeArrowheads="1"/>
          </p:cNvSpPr>
          <p:nvPr/>
        </p:nvSpPr>
        <p:spPr bwMode="auto">
          <a:xfrm>
            <a:off x="5105400" y="2489200"/>
            <a:ext cx="3886200" cy="421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ts val="1200"/>
              </a:spcBef>
            </a:pPr>
            <a:r>
              <a:rPr lang="en-US" sz="1700">
                <a:solidFill>
                  <a:schemeClr val="tx1">
                    <a:lumMod val="65000"/>
                    <a:lumOff val="35000"/>
                  </a:schemeClr>
                </a:solidFill>
              </a:rPr>
              <a:t>This class is a (very simple) OO framework. The framework provides one service: “order pizza.”</a:t>
            </a:r>
          </a:p>
          <a:p>
            <a:pPr algn="l" eaLnBrk="1" hangingPunct="1">
              <a:spcBef>
                <a:spcPts val="1200"/>
              </a:spcBef>
            </a:pPr>
            <a:r>
              <a:rPr lang="en-US" sz="1700">
                <a:solidFill>
                  <a:schemeClr val="tx1">
                    <a:lumMod val="65000"/>
                    <a:lumOff val="35000"/>
                  </a:schemeClr>
                </a:solidFill>
              </a:rPr>
              <a:t>The framework invokes the createPizza factory method to create a pizza that it can then prepare using a well-defined, consistent process.</a:t>
            </a:r>
          </a:p>
          <a:p>
            <a:pPr algn="l" eaLnBrk="1" hangingPunct="1">
              <a:spcBef>
                <a:spcPts val="1200"/>
              </a:spcBef>
            </a:pPr>
            <a:r>
              <a:rPr lang="en-US" sz="1700">
                <a:solidFill>
                  <a:schemeClr val="tx1">
                    <a:lumMod val="65000"/>
                    <a:lumOff val="35000"/>
                  </a:schemeClr>
                </a:solidFill>
              </a:rPr>
              <a:t>A “client” of the framework will subclass this class and provide an implementation of the createPizza method.</a:t>
            </a:r>
          </a:p>
          <a:p>
            <a:pPr algn="l" eaLnBrk="1" hangingPunct="1">
              <a:spcBef>
                <a:spcPts val="1200"/>
              </a:spcBef>
            </a:pPr>
            <a:r>
              <a:rPr lang="en-US" sz="1700">
                <a:solidFill>
                  <a:schemeClr val="tx1">
                    <a:lumMod val="65000"/>
                    <a:lumOff val="35000"/>
                  </a:schemeClr>
                </a:solidFill>
              </a:rPr>
              <a:t>Any dependencies on concrete “product” classes are encapsulated in the subclass.</a:t>
            </a:r>
          </a:p>
        </p:txBody>
      </p:sp>
      <p:pic>
        <p:nvPicPr>
          <p:cNvPr id="378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97000"/>
            <a:ext cx="47244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5"/>
          <p:cNvSpPr txBox="1">
            <a:spLocks noChangeArrowheads="1"/>
          </p:cNvSpPr>
          <p:nvPr/>
        </p:nvSpPr>
        <p:spPr bwMode="auto">
          <a:xfrm>
            <a:off x="5410200" y="18240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tx1">
                    <a:lumMod val="65000"/>
                    <a:lumOff val="35000"/>
                  </a:schemeClr>
                </a:solidFill>
              </a:rPr>
              <a:t>Factory Method</a:t>
            </a:r>
          </a:p>
        </p:txBody>
      </p:sp>
      <p:cxnSp>
        <p:nvCxnSpPr>
          <p:cNvPr id="10" name="Straight Arrow Connector 9"/>
          <p:cNvCxnSpPr>
            <a:stCxn id="37893" idx="1"/>
          </p:cNvCxnSpPr>
          <p:nvPr/>
        </p:nvCxnSpPr>
        <p:spPr>
          <a:xfrm flipH="1">
            <a:off x="4724400" y="2055813"/>
            <a:ext cx="6858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t>New York Pizza Store</a:t>
            </a:r>
          </a:p>
        </p:txBody>
      </p:sp>
      <p:sp>
        <p:nvSpPr>
          <p:cNvPr id="39939" name="TextBox 5"/>
          <p:cNvSpPr txBox="1">
            <a:spLocks noChangeArrowheads="1"/>
          </p:cNvSpPr>
          <p:nvPr/>
        </p:nvSpPr>
        <p:spPr bwMode="auto">
          <a:xfrm>
            <a:off x="228600" y="4997450"/>
            <a:ext cx="8686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dirty="0">
                <a:solidFill>
                  <a:schemeClr val="tx1">
                    <a:lumMod val="65000"/>
                    <a:lumOff val="35000"/>
                  </a:schemeClr>
                </a:solidFill>
              </a:rPr>
              <a:t>Nice and simple. If you want a NY-style pizza, you create an instance of this class and call </a:t>
            </a:r>
            <a:r>
              <a:rPr lang="en-US" sz="2000" dirty="0" err="1">
                <a:solidFill>
                  <a:schemeClr val="tx1">
                    <a:lumMod val="65000"/>
                    <a:lumOff val="35000"/>
                  </a:schemeClr>
                </a:solidFill>
              </a:rPr>
              <a:t>orderPizza</a:t>
            </a:r>
            <a:r>
              <a:rPr lang="en-US" sz="2000" dirty="0">
                <a:solidFill>
                  <a:schemeClr val="tx1">
                    <a:lumMod val="65000"/>
                    <a:lumOff val="35000"/>
                  </a:schemeClr>
                </a:solidFill>
              </a:rPr>
              <a:t>() passing in the type. The subclass makes sure that the pizza is created using the correct style.</a:t>
            </a:r>
          </a:p>
          <a:p>
            <a:pPr algn="l" eaLnBrk="1" hangingPunct="1"/>
            <a:endParaRPr lang="en-US" sz="2000" dirty="0">
              <a:solidFill>
                <a:schemeClr val="tx1">
                  <a:lumMod val="65000"/>
                  <a:lumOff val="35000"/>
                </a:schemeClr>
              </a:solidFill>
            </a:endParaRPr>
          </a:p>
          <a:p>
            <a:pPr algn="l" eaLnBrk="1" hangingPunct="1"/>
            <a:r>
              <a:rPr lang="en-US" sz="2000" dirty="0">
                <a:solidFill>
                  <a:schemeClr val="tx1">
                    <a:lumMod val="65000"/>
                    <a:lumOff val="35000"/>
                  </a:schemeClr>
                </a:solidFill>
              </a:rPr>
              <a:t>If you need a different style, create a new subclass.</a:t>
            </a:r>
          </a:p>
        </p:txBody>
      </p:sp>
      <p:pic>
        <p:nvPicPr>
          <p:cNvPr id="399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5791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t>Chicago Pizza Store</a:t>
            </a:r>
          </a:p>
        </p:txBody>
      </p:sp>
      <p:pic>
        <p:nvPicPr>
          <p:cNvPr id="409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9152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191000" y="6356350"/>
            <a:ext cx="762000" cy="271463"/>
          </a:xfrm>
          <a:prstGeom prst="rect">
            <a:avLst/>
          </a:prstGeom>
        </p:spPr>
        <p:txBody>
          <a:bodyPr/>
          <a:lstStyle/>
          <a:p>
            <a:pPr>
              <a:defRPr/>
            </a:pPr>
            <a:fld id="{CE18CD83-6C56-9B49-8F02-8B35AF8B8D94}" type="slidenum">
              <a:rPr lang="en-US" smtClean="0"/>
              <a:pPr>
                <a:defRPr/>
              </a:pPr>
              <a:t>17</a:t>
            </a:fld>
            <a:endParaRPr lang="en-US"/>
          </a:p>
        </p:txBody>
      </p:sp>
      <p:pic>
        <p:nvPicPr>
          <p:cNvPr id="8089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7244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84500"/>
            <a:ext cx="63627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8"/>
          <p:cNvSpPr txBox="1">
            <a:spLocks noChangeArrowheads="1"/>
          </p:cNvSpPr>
          <p:nvPr/>
        </p:nvSpPr>
        <p:spPr bwMode="auto">
          <a:xfrm>
            <a:off x="5029200" y="10096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A couple of the concrete product classes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dirty="0"/>
              <a:t>Demo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r>
              <a:rPr lang="en-US" dirty="0"/>
              <a:t>Factory Method: Definition and Structure</a:t>
            </a:r>
          </a:p>
        </p:txBody>
      </p:sp>
      <p:sp>
        <p:nvSpPr>
          <p:cNvPr id="43010" name="Content Placeholder 2"/>
          <p:cNvSpPr>
            <a:spLocks noGrp="1"/>
          </p:cNvSpPr>
          <p:nvPr>
            <p:ph idx="1"/>
          </p:nvPr>
        </p:nvSpPr>
        <p:spPr>
          <a:xfrm>
            <a:off x="498474" y="1676400"/>
            <a:ext cx="8112125" cy="4297363"/>
          </a:xfrm>
        </p:spPr>
        <p:txBody>
          <a:bodyPr/>
          <a:lstStyle/>
          <a:p>
            <a:r>
              <a:rPr lang="en-US" dirty="0"/>
              <a:t>The Factory Method design pattern defines an interface for creating an object, but lets subclasses decide which class to instantiate. Factory Method lets a class defer instantiation to subclasses.</a:t>
            </a:r>
          </a:p>
        </p:txBody>
      </p:sp>
      <p:pic>
        <p:nvPicPr>
          <p:cNvPr id="430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3124200"/>
            <a:ext cx="60833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228600" y="579120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solidFill>
                  <a:schemeClr val="tx1">
                    <a:lumMod val="65000"/>
                    <a:lumOff val="35000"/>
                  </a:schemeClr>
                </a:solidFill>
                <a:latin typeface="Tahoma"/>
                <a:cs typeface="Tahoma"/>
              </a:rPr>
              <a:t>Factory Method leads to the creation of parallel class hierarchies; </a:t>
            </a:r>
            <a:r>
              <a:rPr lang="en-US" sz="1800" dirty="0" err="1">
                <a:solidFill>
                  <a:schemeClr val="tx1">
                    <a:lumMod val="65000"/>
                    <a:lumOff val="35000"/>
                  </a:schemeClr>
                </a:solidFill>
                <a:latin typeface="Tahoma"/>
                <a:cs typeface="Tahoma"/>
              </a:rPr>
              <a:t>ConcreateCreators</a:t>
            </a:r>
            <a:r>
              <a:rPr lang="en-US" sz="1800" dirty="0">
                <a:solidFill>
                  <a:schemeClr val="tx1">
                    <a:lumMod val="65000"/>
                    <a:lumOff val="35000"/>
                  </a:schemeClr>
                </a:solidFill>
                <a:latin typeface="Tahoma"/>
                <a:cs typeface="Tahoma"/>
              </a:rPr>
              <a:t> produce instances of </a:t>
            </a:r>
            <a:r>
              <a:rPr lang="en-US" sz="1800" dirty="0" err="1">
                <a:solidFill>
                  <a:schemeClr val="tx1">
                    <a:lumMod val="65000"/>
                    <a:lumOff val="35000"/>
                  </a:schemeClr>
                </a:solidFill>
                <a:latin typeface="Tahoma"/>
                <a:cs typeface="Tahoma"/>
              </a:rPr>
              <a:t>ConcreteProducts</a:t>
            </a:r>
            <a:r>
              <a:rPr lang="en-US" sz="1800" dirty="0">
                <a:solidFill>
                  <a:schemeClr val="tx1">
                    <a:lumMod val="65000"/>
                    <a:lumOff val="35000"/>
                  </a:schemeClr>
                </a:solidFill>
                <a:latin typeface="Tahoma"/>
                <a:cs typeface="Tahoma"/>
              </a:rPr>
              <a:t> that are operated on by Creators via the Product interface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lstStyle/>
          <a:p>
            <a:r>
              <a:rPr lang="en-US" dirty="0" smtClean="0"/>
              <a:t>Be sure to turn in the original design (created by the designer, not you) with your Assignment 2</a:t>
            </a:r>
            <a:endParaRPr lang="en-US" dirty="0"/>
          </a:p>
        </p:txBody>
      </p:sp>
    </p:spTree>
    <p:extLst>
      <p:ext uri="{BB962C8B-B14F-4D97-AF65-F5344CB8AC3E}">
        <p14:creationId xmlns:p14="http://schemas.microsoft.com/office/powerpoint/2010/main" val="3841725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about a Duck Factory?</a:t>
            </a:r>
            <a:endParaRPr lang="en-US" dirty="0"/>
          </a:p>
        </p:txBody>
      </p:sp>
      <p:grpSp>
        <p:nvGrpSpPr>
          <p:cNvPr id="4" name="Group 73"/>
          <p:cNvGrpSpPr>
            <a:grpSpLocks/>
          </p:cNvGrpSpPr>
          <p:nvPr/>
        </p:nvGrpSpPr>
        <p:grpSpPr bwMode="auto">
          <a:xfrm>
            <a:off x="304800" y="1802764"/>
            <a:ext cx="8534400" cy="3531236"/>
            <a:chOff x="76200" y="1143000"/>
            <a:chExt cx="8991600" cy="3155779"/>
          </a:xfrm>
        </p:grpSpPr>
        <p:grpSp>
          <p:nvGrpSpPr>
            <p:cNvPr id="5" name="Group 1"/>
            <p:cNvGrpSpPr>
              <a:grpSpLocks/>
            </p:cNvGrpSpPr>
            <p:nvPr/>
          </p:nvGrpSpPr>
          <p:grpSpPr bwMode="auto">
            <a:xfrm>
              <a:off x="685800" y="1143000"/>
              <a:ext cx="1295400" cy="577610"/>
              <a:chOff x="685800" y="1143000"/>
              <a:chExt cx="1295400" cy="577610"/>
            </a:xfrm>
          </p:grpSpPr>
          <p:sp>
            <p:nvSpPr>
              <p:cNvPr id="52" name="TextBox 2"/>
              <p:cNvSpPr txBox="1">
                <a:spLocks noChangeArrowheads="1"/>
              </p:cNvSpPr>
              <p:nvPr/>
            </p:nvSpPr>
            <p:spPr bwMode="auto">
              <a:xfrm>
                <a:off x="685800" y="1143000"/>
                <a:ext cx="1295400" cy="57761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&lt;&lt;interface&gt;&gt;</a:t>
                </a:r>
              </a:p>
              <a:p>
                <a:pPr algn="l" eaLnBrk="1" hangingPunct="1"/>
                <a:r>
                  <a:rPr lang="en-US" sz="1200" b="1">
                    <a:solidFill>
                      <a:schemeClr val="tx1">
                        <a:lumMod val="65000"/>
                        <a:lumOff val="35000"/>
                      </a:schemeClr>
                    </a:solidFill>
                  </a:rPr>
                  <a:t>FlyBehavior</a:t>
                </a:r>
              </a:p>
              <a:p>
                <a:pPr algn="l" eaLnBrk="1" hangingPunct="1"/>
                <a:r>
                  <a:rPr lang="en-US" sz="1200">
                    <a:solidFill>
                      <a:schemeClr val="tx1">
                        <a:lumMod val="65000"/>
                        <a:lumOff val="35000"/>
                      </a:schemeClr>
                    </a:solidFill>
                  </a:rPr>
                  <a:t>fly()</a:t>
                </a:r>
              </a:p>
            </p:txBody>
          </p:sp>
          <p:cxnSp>
            <p:nvCxnSpPr>
              <p:cNvPr id="53" name="Straight Connector 52"/>
              <p:cNvCxnSpPr/>
              <p:nvPr/>
            </p:nvCxnSpPr>
            <p:spPr>
              <a:xfrm>
                <a:off x="685800" y="1549362"/>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 name="Group 9"/>
            <p:cNvGrpSpPr>
              <a:grpSpLocks/>
            </p:cNvGrpSpPr>
            <p:nvPr/>
          </p:nvGrpSpPr>
          <p:grpSpPr bwMode="auto">
            <a:xfrm>
              <a:off x="2819400" y="1905000"/>
              <a:ext cx="2133600" cy="1569514"/>
              <a:chOff x="685800" y="1143000"/>
              <a:chExt cx="2133600" cy="1569514"/>
            </a:xfrm>
          </p:grpSpPr>
          <p:sp>
            <p:nvSpPr>
              <p:cNvPr id="50" name="TextBox 10"/>
              <p:cNvSpPr txBox="1">
                <a:spLocks noChangeArrowheads="1"/>
              </p:cNvSpPr>
              <p:nvPr/>
            </p:nvSpPr>
            <p:spPr bwMode="auto">
              <a:xfrm>
                <a:off x="685800" y="1143000"/>
                <a:ext cx="2133600" cy="1569514"/>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dirty="0">
                    <a:solidFill>
                      <a:schemeClr val="tx1">
                        <a:lumMod val="65000"/>
                        <a:lumOff val="35000"/>
                      </a:schemeClr>
                    </a:solidFill>
                  </a:rPr>
                  <a:t>Duck</a:t>
                </a:r>
              </a:p>
              <a:p>
                <a:pPr algn="l" eaLnBrk="1" hangingPunct="1"/>
                <a:r>
                  <a:rPr lang="en-US" sz="1200" dirty="0">
                    <a:solidFill>
                      <a:schemeClr val="tx1">
                        <a:lumMod val="65000"/>
                        <a:lumOff val="35000"/>
                      </a:schemeClr>
                    </a:solidFill>
                  </a:rPr>
                  <a:t>swim()</a:t>
                </a:r>
              </a:p>
              <a:p>
                <a:pPr algn="l" eaLnBrk="1" hangingPunct="1"/>
                <a:r>
                  <a:rPr lang="en-US" sz="1200" dirty="0">
                    <a:solidFill>
                      <a:schemeClr val="tx1">
                        <a:lumMod val="65000"/>
                        <a:lumOff val="35000"/>
                      </a:schemeClr>
                    </a:solidFill>
                  </a:rPr>
                  <a:t>display()</a:t>
                </a:r>
              </a:p>
              <a:p>
                <a:pPr algn="l" eaLnBrk="1" hangingPunct="1"/>
                <a:r>
                  <a:rPr lang="en-US" sz="1200" dirty="0" err="1">
                    <a:solidFill>
                      <a:schemeClr val="tx1">
                        <a:lumMod val="65000"/>
                        <a:lumOff val="35000"/>
                      </a:schemeClr>
                    </a:solidFill>
                  </a:rPr>
                  <a:t>setFlyBehavior</a:t>
                </a:r>
                <a:r>
                  <a:rPr lang="en-US" sz="1200" dirty="0">
                    <a:solidFill>
                      <a:schemeClr val="tx1">
                        <a:lumMod val="65000"/>
                        <a:lumOff val="35000"/>
                      </a:schemeClr>
                    </a:solidFill>
                  </a:rPr>
                  <a:t>(</a:t>
                </a:r>
                <a:r>
                  <a:rPr lang="en-US" sz="1200" dirty="0" err="1">
                    <a:solidFill>
                      <a:schemeClr val="tx1">
                        <a:lumMod val="65000"/>
                        <a:lumOff val="35000"/>
                      </a:schemeClr>
                    </a:solidFill>
                  </a:rPr>
                  <a:t>FlyBehavior</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setQuackBehavior</a:t>
                </a:r>
                <a:r>
                  <a:rPr lang="en-US" sz="1200" dirty="0">
                    <a:solidFill>
                      <a:schemeClr val="tx1">
                        <a:lumMod val="65000"/>
                        <a:lumOff val="35000"/>
                      </a:schemeClr>
                    </a:solidFill>
                  </a:rPr>
                  <a:t>(</a:t>
                </a:r>
                <a:r>
                  <a:rPr lang="en-US" sz="1200" dirty="0" err="1">
                    <a:solidFill>
                      <a:schemeClr val="tx1">
                        <a:lumMod val="65000"/>
                        <a:lumOff val="35000"/>
                      </a:schemeClr>
                    </a:solidFill>
                  </a:rPr>
                  <a:t>QuackBehavior</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performFly</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performQuack</a:t>
                </a:r>
                <a:r>
                  <a:rPr lang="en-US" sz="1200" dirty="0">
                    <a:solidFill>
                      <a:schemeClr val="tx1">
                        <a:lumMod val="65000"/>
                        <a:lumOff val="35000"/>
                      </a:schemeClr>
                    </a:solidFill>
                  </a:rPr>
                  <a:t>()</a:t>
                </a:r>
              </a:p>
            </p:txBody>
          </p:sp>
          <p:cxnSp>
            <p:nvCxnSpPr>
              <p:cNvPr id="51" name="Straight Connector 50"/>
              <p:cNvCxnSpPr/>
              <p:nvPr/>
            </p:nvCxnSpPr>
            <p:spPr>
              <a:xfrm>
                <a:off x="685800" y="1377857"/>
                <a:ext cx="2133600" cy="1269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 name="Group 14"/>
            <p:cNvGrpSpPr>
              <a:grpSpLocks/>
            </p:cNvGrpSpPr>
            <p:nvPr/>
          </p:nvGrpSpPr>
          <p:grpSpPr bwMode="auto">
            <a:xfrm>
              <a:off x="5791200" y="1143000"/>
              <a:ext cx="1447800" cy="577610"/>
              <a:chOff x="685800" y="1143000"/>
              <a:chExt cx="1447800" cy="577610"/>
            </a:xfrm>
          </p:grpSpPr>
          <p:sp>
            <p:nvSpPr>
              <p:cNvPr id="48" name="TextBox 15"/>
              <p:cNvSpPr txBox="1">
                <a:spLocks noChangeArrowheads="1"/>
              </p:cNvSpPr>
              <p:nvPr/>
            </p:nvSpPr>
            <p:spPr bwMode="auto">
              <a:xfrm>
                <a:off x="685800" y="1143000"/>
                <a:ext cx="1447800" cy="57761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&lt;&lt;interface&gt;&gt;</a:t>
                </a:r>
              </a:p>
              <a:p>
                <a:pPr algn="l" eaLnBrk="1" hangingPunct="1"/>
                <a:r>
                  <a:rPr lang="en-US" sz="1200" b="1">
                    <a:solidFill>
                      <a:schemeClr val="tx1">
                        <a:lumMod val="65000"/>
                        <a:lumOff val="35000"/>
                      </a:schemeClr>
                    </a:solidFill>
                  </a:rPr>
                  <a:t>QuackBehavior</a:t>
                </a:r>
              </a:p>
              <a:p>
                <a:pPr algn="l" eaLnBrk="1" hangingPunct="1"/>
                <a:r>
                  <a:rPr lang="en-US" sz="1200">
                    <a:solidFill>
                      <a:schemeClr val="tx1">
                        <a:lumMod val="65000"/>
                        <a:lumOff val="35000"/>
                      </a:schemeClr>
                    </a:solidFill>
                  </a:rPr>
                  <a:t>quack()</a:t>
                </a:r>
              </a:p>
            </p:txBody>
          </p:sp>
          <p:cxnSp>
            <p:nvCxnSpPr>
              <p:cNvPr id="49" name="Straight Connector 48"/>
              <p:cNvCxnSpPr/>
              <p:nvPr/>
            </p:nvCxnSpPr>
            <p:spPr>
              <a:xfrm>
                <a:off x="685800" y="1549362"/>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8" name="Group 17"/>
            <p:cNvGrpSpPr>
              <a:grpSpLocks/>
            </p:cNvGrpSpPr>
            <p:nvPr/>
          </p:nvGrpSpPr>
          <p:grpSpPr bwMode="auto">
            <a:xfrm>
              <a:off x="1447800" y="2586335"/>
              <a:ext cx="1295400" cy="412579"/>
              <a:chOff x="533400" y="1143000"/>
              <a:chExt cx="1295400" cy="412579"/>
            </a:xfrm>
          </p:grpSpPr>
          <p:sp>
            <p:nvSpPr>
              <p:cNvPr id="46" name="TextBox 18"/>
              <p:cNvSpPr txBox="1">
                <a:spLocks noChangeArrowheads="1"/>
              </p:cNvSpPr>
              <p:nvPr/>
            </p:nvSpPr>
            <p:spPr bwMode="auto">
              <a:xfrm>
                <a:off x="5334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CantFly</a:t>
                </a:r>
              </a:p>
              <a:p>
                <a:pPr algn="l" eaLnBrk="1" hangingPunct="1"/>
                <a:r>
                  <a:rPr lang="en-US" sz="1200">
                    <a:solidFill>
                      <a:schemeClr val="tx1">
                        <a:lumMod val="65000"/>
                        <a:lumOff val="35000"/>
                      </a:schemeClr>
                    </a:solidFill>
                  </a:rPr>
                  <a:t>fly()</a:t>
                </a:r>
              </a:p>
            </p:txBody>
          </p:sp>
          <p:cxnSp>
            <p:nvCxnSpPr>
              <p:cNvPr id="47" name="Straight Connector 46"/>
              <p:cNvCxnSpPr/>
              <p:nvPr/>
            </p:nvCxnSpPr>
            <p:spPr>
              <a:xfrm>
                <a:off x="5334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9" name="Group 20"/>
            <p:cNvGrpSpPr>
              <a:grpSpLocks/>
            </p:cNvGrpSpPr>
            <p:nvPr/>
          </p:nvGrpSpPr>
          <p:grpSpPr bwMode="auto">
            <a:xfrm>
              <a:off x="76200" y="2586335"/>
              <a:ext cx="1295400" cy="412579"/>
              <a:chOff x="685800" y="1143000"/>
              <a:chExt cx="1295400" cy="412579"/>
            </a:xfrm>
          </p:grpSpPr>
          <p:sp>
            <p:nvSpPr>
              <p:cNvPr id="44" name="TextBox 21"/>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FlyWithWings</a:t>
                </a:r>
              </a:p>
              <a:p>
                <a:pPr algn="l" eaLnBrk="1" hangingPunct="1"/>
                <a:r>
                  <a:rPr lang="en-US" sz="1200">
                    <a:solidFill>
                      <a:schemeClr val="tx1">
                        <a:lumMod val="65000"/>
                        <a:lumOff val="35000"/>
                      </a:schemeClr>
                    </a:solidFill>
                  </a:rPr>
                  <a:t>fly()</a:t>
                </a:r>
              </a:p>
            </p:txBody>
          </p:sp>
          <p:cxnSp>
            <p:nvCxnSpPr>
              <p:cNvPr id="45" name="Straight Connector 44"/>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 name="Group 23"/>
            <p:cNvGrpSpPr>
              <a:grpSpLocks/>
            </p:cNvGrpSpPr>
            <p:nvPr/>
          </p:nvGrpSpPr>
          <p:grpSpPr bwMode="auto">
            <a:xfrm>
              <a:off x="7772400" y="2586335"/>
              <a:ext cx="1295400" cy="412579"/>
              <a:chOff x="685800" y="1143000"/>
              <a:chExt cx="1295400" cy="412579"/>
            </a:xfrm>
          </p:grpSpPr>
          <p:sp>
            <p:nvSpPr>
              <p:cNvPr id="42" name="TextBox 24"/>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Squeak</a:t>
                </a:r>
              </a:p>
              <a:p>
                <a:pPr algn="l" eaLnBrk="1" hangingPunct="1"/>
                <a:r>
                  <a:rPr lang="en-US" sz="1200">
                    <a:solidFill>
                      <a:schemeClr val="tx1">
                        <a:lumMod val="65000"/>
                        <a:lumOff val="35000"/>
                      </a:schemeClr>
                    </a:solidFill>
                  </a:rPr>
                  <a:t>quack()</a:t>
                </a:r>
              </a:p>
            </p:txBody>
          </p:sp>
          <p:cxnSp>
            <p:nvCxnSpPr>
              <p:cNvPr id="43" name="Straight Connector 42"/>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 name="Group 26"/>
            <p:cNvGrpSpPr>
              <a:grpSpLocks/>
            </p:cNvGrpSpPr>
            <p:nvPr/>
          </p:nvGrpSpPr>
          <p:grpSpPr bwMode="auto">
            <a:xfrm>
              <a:off x="6400800" y="2586335"/>
              <a:ext cx="1295400" cy="412579"/>
              <a:chOff x="685800" y="1143000"/>
              <a:chExt cx="1295400" cy="412579"/>
            </a:xfrm>
          </p:grpSpPr>
          <p:sp>
            <p:nvSpPr>
              <p:cNvPr id="40" name="TextBox 27"/>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Quack</a:t>
                </a:r>
              </a:p>
              <a:p>
                <a:pPr algn="l" eaLnBrk="1" hangingPunct="1"/>
                <a:r>
                  <a:rPr lang="en-US" sz="1200">
                    <a:solidFill>
                      <a:schemeClr val="tx1">
                        <a:lumMod val="65000"/>
                        <a:lumOff val="35000"/>
                      </a:schemeClr>
                    </a:solidFill>
                  </a:rPr>
                  <a:t>quack()</a:t>
                </a:r>
              </a:p>
            </p:txBody>
          </p:sp>
          <p:cxnSp>
            <p:nvCxnSpPr>
              <p:cNvPr id="41" name="Straight Connector 40"/>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2" name="Group 29"/>
            <p:cNvGrpSpPr>
              <a:grpSpLocks/>
            </p:cNvGrpSpPr>
            <p:nvPr/>
          </p:nvGrpSpPr>
          <p:grpSpPr bwMode="auto">
            <a:xfrm>
              <a:off x="5029200" y="2586335"/>
              <a:ext cx="1295400" cy="412579"/>
              <a:chOff x="685800" y="1143000"/>
              <a:chExt cx="1295400" cy="412579"/>
            </a:xfrm>
          </p:grpSpPr>
          <p:sp>
            <p:nvSpPr>
              <p:cNvPr id="38" name="TextBox 30"/>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Silence</a:t>
                </a:r>
              </a:p>
              <a:p>
                <a:pPr algn="l" eaLnBrk="1" hangingPunct="1"/>
                <a:r>
                  <a:rPr lang="en-US" sz="1200">
                    <a:solidFill>
                      <a:schemeClr val="tx1">
                        <a:lumMod val="65000"/>
                        <a:lumOff val="35000"/>
                      </a:schemeClr>
                    </a:solidFill>
                  </a:rPr>
                  <a:t>quack()</a:t>
                </a:r>
              </a:p>
            </p:txBody>
          </p:sp>
          <p:cxnSp>
            <p:nvCxnSpPr>
              <p:cNvPr id="39" name="Straight Connector 38"/>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p:nvGrpSpPr>
          <p:grpSpPr bwMode="auto">
            <a:xfrm>
              <a:off x="7086600" y="3886200"/>
              <a:ext cx="1295400" cy="412579"/>
              <a:chOff x="685800" y="1143000"/>
              <a:chExt cx="1295400" cy="412579"/>
            </a:xfrm>
          </p:grpSpPr>
          <p:sp>
            <p:nvSpPr>
              <p:cNvPr id="36" name="TextBox 33"/>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DecoyDuck</a:t>
                </a:r>
              </a:p>
              <a:p>
                <a:pPr algn="l" eaLnBrk="1" hangingPunct="1"/>
                <a:r>
                  <a:rPr lang="en-US" sz="1200">
                    <a:solidFill>
                      <a:schemeClr val="tx1">
                        <a:lumMod val="65000"/>
                        <a:lumOff val="35000"/>
                      </a:schemeClr>
                    </a:solidFill>
                  </a:rPr>
                  <a:t>display()</a:t>
                </a:r>
              </a:p>
            </p:txBody>
          </p:sp>
          <p:cxnSp>
            <p:nvCxnSpPr>
              <p:cNvPr id="37" name="Straight Connector 36"/>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4" name="Group 35"/>
            <p:cNvGrpSpPr>
              <a:grpSpLocks/>
            </p:cNvGrpSpPr>
            <p:nvPr/>
          </p:nvGrpSpPr>
          <p:grpSpPr bwMode="auto">
            <a:xfrm>
              <a:off x="4876800" y="3886200"/>
              <a:ext cx="1295400" cy="412579"/>
              <a:chOff x="685800" y="1143000"/>
              <a:chExt cx="1295400" cy="412579"/>
            </a:xfrm>
          </p:grpSpPr>
          <p:sp>
            <p:nvSpPr>
              <p:cNvPr id="34" name="TextBox 36"/>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RubberDuck</a:t>
                </a:r>
              </a:p>
              <a:p>
                <a:pPr algn="l" eaLnBrk="1" hangingPunct="1"/>
                <a:r>
                  <a:rPr lang="en-US" sz="1200">
                    <a:solidFill>
                      <a:schemeClr val="tx1">
                        <a:lumMod val="65000"/>
                        <a:lumOff val="35000"/>
                      </a:schemeClr>
                    </a:solidFill>
                  </a:rPr>
                  <a:t>display()</a:t>
                </a:r>
              </a:p>
            </p:txBody>
          </p:sp>
          <p:cxnSp>
            <p:nvCxnSpPr>
              <p:cNvPr id="35" name="Straight Connector 34"/>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5" name="Group 38"/>
            <p:cNvGrpSpPr>
              <a:grpSpLocks/>
            </p:cNvGrpSpPr>
            <p:nvPr/>
          </p:nvGrpSpPr>
          <p:grpSpPr bwMode="auto">
            <a:xfrm>
              <a:off x="2590800" y="3886200"/>
              <a:ext cx="1295400" cy="412579"/>
              <a:chOff x="685800" y="1143000"/>
              <a:chExt cx="1295400" cy="412579"/>
            </a:xfrm>
          </p:grpSpPr>
          <p:sp>
            <p:nvSpPr>
              <p:cNvPr id="32" name="TextBox 39"/>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RedheadDuck</a:t>
                </a:r>
              </a:p>
              <a:p>
                <a:pPr algn="l" eaLnBrk="1" hangingPunct="1"/>
                <a:r>
                  <a:rPr lang="en-US" sz="1200">
                    <a:solidFill>
                      <a:schemeClr val="tx1">
                        <a:lumMod val="65000"/>
                        <a:lumOff val="35000"/>
                      </a:schemeClr>
                    </a:solidFill>
                  </a:rPr>
                  <a:t>display()</a:t>
                </a:r>
              </a:p>
            </p:txBody>
          </p:sp>
          <p:cxnSp>
            <p:nvCxnSpPr>
              <p:cNvPr id="33" name="Straight Connector 32"/>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6" name="Group 41"/>
            <p:cNvGrpSpPr>
              <a:grpSpLocks/>
            </p:cNvGrpSpPr>
            <p:nvPr/>
          </p:nvGrpSpPr>
          <p:grpSpPr bwMode="auto">
            <a:xfrm>
              <a:off x="533400" y="3886200"/>
              <a:ext cx="1295400" cy="412579"/>
              <a:chOff x="685800" y="1143000"/>
              <a:chExt cx="1295400" cy="412579"/>
            </a:xfrm>
          </p:grpSpPr>
          <p:sp>
            <p:nvSpPr>
              <p:cNvPr id="30" name="TextBox 42"/>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MallardDuck</a:t>
                </a:r>
              </a:p>
              <a:p>
                <a:pPr algn="l" eaLnBrk="1" hangingPunct="1"/>
                <a:r>
                  <a:rPr lang="en-US" sz="1200">
                    <a:solidFill>
                      <a:schemeClr val="tx1">
                        <a:lumMod val="65000"/>
                        <a:lumOff val="35000"/>
                      </a:schemeClr>
                    </a:solidFill>
                  </a:rPr>
                  <a:t>display()</a:t>
                </a:r>
              </a:p>
            </p:txBody>
          </p:sp>
          <p:cxnSp>
            <p:nvCxnSpPr>
              <p:cNvPr id="31" name="Straight Connector 30"/>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7" name="Elbow Connector 16"/>
            <p:cNvCxnSpPr>
              <a:stCxn id="50" idx="0"/>
              <a:endCxn id="48" idx="1"/>
            </p:cNvCxnSpPr>
            <p:nvPr/>
          </p:nvCxnSpPr>
          <p:spPr>
            <a:xfrm rot="5400000" flipH="1" flipV="1">
              <a:off x="4602103" y="715903"/>
              <a:ext cx="473195" cy="19050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50" idx="0"/>
              <a:endCxn id="52" idx="3"/>
            </p:cNvCxnSpPr>
            <p:nvPr/>
          </p:nvCxnSpPr>
          <p:spPr>
            <a:xfrm rot="16200000" flipV="1">
              <a:off x="2697103" y="715903"/>
              <a:ext cx="473195" cy="190500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9" name="TextBox 44"/>
            <p:cNvSpPr txBox="1">
              <a:spLocks noChangeArrowheads="1"/>
            </p:cNvSpPr>
            <p:nvPr/>
          </p:nvSpPr>
          <p:spPr bwMode="auto">
            <a:xfrm>
              <a:off x="1955864" y="1219200"/>
              <a:ext cx="996591" cy="2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flyBehavior</a:t>
              </a:r>
            </a:p>
          </p:txBody>
        </p:sp>
        <p:sp>
          <p:nvSpPr>
            <p:cNvPr id="20" name="TextBox 49"/>
            <p:cNvSpPr txBox="1">
              <a:spLocks noChangeArrowheads="1"/>
            </p:cNvSpPr>
            <p:nvPr/>
          </p:nvSpPr>
          <p:spPr bwMode="auto">
            <a:xfrm>
              <a:off x="4617019" y="1219200"/>
              <a:ext cx="1267102" cy="2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quackBehavior</a:t>
              </a:r>
            </a:p>
          </p:txBody>
        </p:sp>
        <p:cxnSp>
          <p:nvCxnSpPr>
            <p:cNvPr id="21" name="Elbow Connector 20"/>
            <p:cNvCxnSpPr>
              <a:stCxn id="44" idx="0"/>
              <a:endCxn id="52" idx="2"/>
            </p:cNvCxnSpPr>
            <p:nvPr/>
          </p:nvCxnSpPr>
          <p:spPr>
            <a:xfrm rot="5400000" flipH="1" flipV="1">
              <a:off x="595837" y="1848673"/>
              <a:ext cx="865725" cy="609600"/>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46" idx="0"/>
              <a:endCxn id="52" idx="2"/>
            </p:cNvCxnSpPr>
            <p:nvPr/>
          </p:nvCxnSpPr>
          <p:spPr>
            <a:xfrm rot="16200000" flipV="1">
              <a:off x="1281638" y="1772472"/>
              <a:ext cx="865725" cy="762001"/>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38" idx="0"/>
              <a:endCxn id="48" idx="2"/>
            </p:cNvCxnSpPr>
            <p:nvPr/>
          </p:nvCxnSpPr>
          <p:spPr>
            <a:xfrm rot="5400000" flipH="1" flipV="1">
              <a:off x="5663138" y="1734372"/>
              <a:ext cx="865725" cy="838200"/>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40" idx="0"/>
              <a:endCxn id="48" idx="2"/>
            </p:cNvCxnSpPr>
            <p:nvPr/>
          </p:nvCxnSpPr>
          <p:spPr>
            <a:xfrm rot="16200000" flipV="1">
              <a:off x="6348938" y="1886773"/>
              <a:ext cx="865725" cy="533399"/>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42" idx="0"/>
              <a:endCxn id="48" idx="2"/>
            </p:cNvCxnSpPr>
            <p:nvPr/>
          </p:nvCxnSpPr>
          <p:spPr>
            <a:xfrm rot="16200000" flipV="1">
              <a:off x="7034739" y="1200972"/>
              <a:ext cx="865725" cy="1904999"/>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30" idx="0"/>
              <a:endCxn id="50" idx="2"/>
            </p:cNvCxnSpPr>
            <p:nvPr/>
          </p:nvCxnSpPr>
          <p:spPr>
            <a:xfrm rot="5400000" flipH="1" flipV="1">
              <a:off x="2327807" y="2327808"/>
              <a:ext cx="411686" cy="2705099"/>
            </a:xfrm>
            <a:prstGeom prst="bentConnector3">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32" idx="0"/>
              <a:endCxn id="50" idx="2"/>
            </p:cNvCxnSpPr>
            <p:nvPr/>
          </p:nvCxnSpPr>
          <p:spPr>
            <a:xfrm rot="5400000" flipH="1" flipV="1">
              <a:off x="3356507" y="3356507"/>
              <a:ext cx="411686" cy="647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34" idx="0"/>
              <a:endCxn id="50" idx="2"/>
            </p:cNvCxnSpPr>
            <p:nvPr/>
          </p:nvCxnSpPr>
          <p:spPr>
            <a:xfrm rot="16200000" flipV="1">
              <a:off x="4499508" y="2861207"/>
              <a:ext cx="411686" cy="16383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36" idx="0"/>
              <a:endCxn id="50" idx="2"/>
            </p:cNvCxnSpPr>
            <p:nvPr/>
          </p:nvCxnSpPr>
          <p:spPr>
            <a:xfrm rot="16200000" flipV="1">
              <a:off x="5604407" y="1756307"/>
              <a:ext cx="411686" cy="38481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9604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t>Moving On</a:t>
            </a:r>
          </a:p>
        </p:txBody>
      </p:sp>
      <p:sp>
        <p:nvSpPr>
          <p:cNvPr id="45058" name="Content Placeholder 2"/>
          <p:cNvSpPr>
            <a:spLocks noGrp="1"/>
          </p:cNvSpPr>
          <p:nvPr>
            <p:ph idx="1"/>
          </p:nvPr>
        </p:nvSpPr>
        <p:spPr/>
        <p:txBody>
          <a:bodyPr>
            <a:normAutofit fontScale="92500" lnSpcReduction="10000"/>
          </a:bodyPr>
          <a:lstStyle/>
          <a:p>
            <a:r>
              <a:rPr lang="en-US"/>
              <a:t>The factory method approach to the pizza store is a big success, allowing our company to create multiple franchises across the country quickly and easily</a:t>
            </a:r>
          </a:p>
          <a:p>
            <a:pPr lvl="1"/>
            <a:r>
              <a:rPr lang="en-US"/>
              <a:t>But (bad news): we have learned that some of the franchises</a:t>
            </a:r>
          </a:p>
          <a:p>
            <a:pPr lvl="2"/>
            <a:r>
              <a:rPr lang="en-US"/>
              <a:t>while following our procedures (the abstract code in PizzaStore forces them to)</a:t>
            </a:r>
          </a:p>
          <a:p>
            <a:pPr lvl="2"/>
            <a:r>
              <a:rPr lang="en-US"/>
              <a:t>are skimping on ingredients in order to lower costs and increase margins</a:t>
            </a:r>
          </a:p>
          <a:p>
            <a:pPr lvl="1"/>
            <a:r>
              <a:rPr lang="en-US"/>
              <a:t>Our company’s success has always been dependent on the use of fresh, quality ingredients</a:t>
            </a:r>
          </a:p>
          <a:p>
            <a:pPr lvl="2"/>
            <a:r>
              <a:rPr lang="en-US"/>
              <a:t>So, something must be done!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r>
              <a:rPr lang="en-US"/>
              <a:t>Abstract Factory to the Rescue!</a:t>
            </a:r>
          </a:p>
        </p:txBody>
      </p:sp>
      <p:sp>
        <p:nvSpPr>
          <p:cNvPr id="46082" name="Content Placeholder 2"/>
          <p:cNvSpPr>
            <a:spLocks noGrp="1"/>
          </p:cNvSpPr>
          <p:nvPr>
            <p:ph idx="1"/>
          </p:nvPr>
        </p:nvSpPr>
        <p:spPr/>
        <p:txBody>
          <a:bodyPr>
            <a:normAutofit fontScale="92500"/>
          </a:bodyPr>
          <a:lstStyle/>
          <a:p>
            <a:r>
              <a:rPr lang="en-US" dirty="0"/>
              <a:t>We will alter our design such that a factory is used to supply the ingredients that are needed during the pizza creation process</a:t>
            </a:r>
          </a:p>
          <a:p>
            <a:pPr lvl="1"/>
            <a:r>
              <a:rPr lang="en-US" dirty="0"/>
              <a:t>Since different regions use different types of ingredients, we’ll create region-specific subclasses of the ingredient factory to ensure that the right ingredients are used</a:t>
            </a:r>
          </a:p>
          <a:p>
            <a:pPr lvl="1"/>
            <a:r>
              <a:rPr lang="en-US" dirty="0"/>
              <a:t>But, even with region-specific requirements, since we are supplying the factories, we’ll make sure that ingredients that meet our quality standards are used by all franchises</a:t>
            </a:r>
          </a:p>
          <a:p>
            <a:pPr lvl="2"/>
            <a:r>
              <a:rPr lang="en-US" dirty="0"/>
              <a:t>They’ll have to come up with some other way to lower costs.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fontScale="90000"/>
          </a:bodyPr>
          <a:lstStyle/>
          <a:p>
            <a:r>
              <a:rPr lang="en-US"/>
              <a:t>First, we Need a Factory Interface</a:t>
            </a:r>
          </a:p>
        </p:txBody>
      </p:sp>
      <p:sp>
        <p:nvSpPr>
          <p:cNvPr id="47107" name="TextBox 5"/>
          <p:cNvSpPr txBox="1">
            <a:spLocks noChangeArrowheads="1"/>
          </p:cNvSpPr>
          <p:nvPr/>
        </p:nvSpPr>
        <p:spPr bwMode="auto">
          <a:xfrm>
            <a:off x="161925" y="5715000"/>
            <a:ext cx="875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tx1">
                    <a:lumMod val="65000"/>
                    <a:lumOff val="35000"/>
                  </a:schemeClr>
                </a:solidFill>
                <a:latin typeface="Tahoma"/>
                <a:cs typeface="Tahoma"/>
              </a:rPr>
              <a:t>Note the introduction of more abstract classes: Dough, Sauce, Cheese, etc. </a:t>
            </a:r>
          </a:p>
        </p:txBody>
      </p:sp>
      <p:pic>
        <p:nvPicPr>
          <p:cNvPr id="471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600200"/>
            <a:ext cx="667067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a:t>Second, we Implement a Region-Specific Factory</a:t>
            </a:r>
          </a:p>
        </p:txBody>
      </p:sp>
      <p:sp>
        <p:nvSpPr>
          <p:cNvPr id="48131" name="TextBox 5"/>
          <p:cNvSpPr txBox="1">
            <a:spLocks noChangeArrowheads="1"/>
          </p:cNvSpPr>
          <p:nvPr/>
        </p:nvSpPr>
        <p:spPr bwMode="auto">
          <a:xfrm>
            <a:off x="4953000" y="2057400"/>
            <a:ext cx="4038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latin typeface="Tahoma"/>
                <a:cs typeface="Tahoma"/>
              </a:rPr>
              <a:t>This factory ensures that quality ingredients are used during the pizza creation process…</a:t>
            </a:r>
          </a:p>
          <a:p>
            <a:pPr algn="l" eaLnBrk="1" hangingPunct="1"/>
            <a:endParaRPr lang="en-US" sz="2000">
              <a:solidFill>
                <a:schemeClr val="tx1">
                  <a:lumMod val="65000"/>
                  <a:lumOff val="35000"/>
                </a:schemeClr>
              </a:solidFill>
              <a:latin typeface="Tahoma"/>
              <a:cs typeface="Tahoma"/>
            </a:endParaRPr>
          </a:p>
          <a:p>
            <a:pPr algn="l" eaLnBrk="1" hangingPunct="1"/>
            <a:r>
              <a:rPr lang="en-US" sz="2000">
                <a:solidFill>
                  <a:schemeClr val="tx1">
                    <a:lumMod val="65000"/>
                    <a:lumOff val="35000"/>
                  </a:schemeClr>
                </a:solidFill>
                <a:latin typeface="Tahoma"/>
                <a:cs typeface="Tahoma"/>
              </a:rPr>
              <a:t>… while also taking into account the tastes of people in Chicago</a:t>
            </a:r>
          </a:p>
          <a:p>
            <a:pPr algn="l" eaLnBrk="1" hangingPunct="1"/>
            <a:endParaRPr lang="en-US" sz="2000">
              <a:solidFill>
                <a:schemeClr val="tx1">
                  <a:lumMod val="65000"/>
                  <a:lumOff val="35000"/>
                </a:schemeClr>
              </a:solidFill>
              <a:latin typeface="Tahoma"/>
              <a:cs typeface="Tahoma"/>
            </a:endParaRPr>
          </a:p>
          <a:p>
            <a:pPr algn="l" eaLnBrk="1" hangingPunct="1"/>
            <a:r>
              <a:rPr lang="en-US" sz="2000">
                <a:solidFill>
                  <a:schemeClr val="tx1">
                    <a:lumMod val="65000"/>
                    <a:lumOff val="35000"/>
                  </a:schemeClr>
                </a:solidFill>
                <a:latin typeface="Tahoma"/>
                <a:cs typeface="Tahoma"/>
              </a:rPr>
              <a:t>But how (or where) is this factory used? </a:t>
            </a:r>
          </a:p>
        </p:txBody>
      </p:sp>
      <p:pic>
        <p:nvPicPr>
          <p:cNvPr id="481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970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r>
              <a:rPr lang="en-US"/>
              <a:t>Within Pizza Subclasses… (I)</a:t>
            </a:r>
          </a:p>
        </p:txBody>
      </p:sp>
      <p:sp>
        <p:nvSpPr>
          <p:cNvPr id="49155" name="TextBox 5"/>
          <p:cNvSpPr txBox="1">
            <a:spLocks noChangeArrowheads="1"/>
          </p:cNvSpPr>
          <p:nvPr/>
        </p:nvSpPr>
        <p:spPr bwMode="auto">
          <a:xfrm>
            <a:off x="304800" y="5646738"/>
            <a:ext cx="8686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latin typeface="Tahoma"/>
                <a:cs typeface="Tahoma"/>
              </a:rPr>
              <a:t>First, alter the Pizza abstract base class to make the prepare method abstract…</a:t>
            </a:r>
          </a:p>
        </p:txBody>
      </p:sp>
      <p:pic>
        <p:nvPicPr>
          <p:cNvPr id="491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5888"/>
            <a:ext cx="650240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r>
              <a:rPr lang="en-US"/>
              <a:t>Within Pizza Subclasses… (II)</a:t>
            </a:r>
          </a:p>
        </p:txBody>
      </p:sp>
      <p:pic>
        <p:nvPicPr>
          <p:cNvPr id="501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308100"/>
            <a:ext cx="90297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5"/>
          <p:cNvSpPr txBox="1">
            <a:spLocks noChangeArrowheads="1"/>
          </p:cNvSpPr>
          <p:nvPr/>
        </p:nvSpPr>
        <p:spPr bwMode="auto">
          <a:xfrm>
            <a:off x="228600" y="55626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dirty="0">
                <a:solidFill>
                  <a:schemeClr val="tx1">
                    <a:lumMod val="65000"/>
                    <a:lumOff val="35000"/>
                  </a:schemeClr>
                </a:solidFill>
                <a:latin typeface="Tahoma"/>
                <a:cs typeface="Tahoma"/>
              </a:rPr>
              <a:t>Then, update pizza subclasses to make use of the factory! Note: we no longer need subclasses like </a:t>
            </a:r>
            <a:r>
              <a:rPr lang="en-US" sz="2000" dirty="0" err="1">
                <a:solidFill>
                  <a:schemeClr val="tx1">
                    <a:lumMod val="65000"/>
                    <a:lumOff val="35000"/>
                  </a:schemeClr>
                </a:solidFill>
                <a:latin typeface="Tahoma"/>
                <a:cs typeface="Tahoma"/>
              </a:rPr>
              <a:t>NYCheesePizza</a:t>
            </a:r>
            <a:r>
              <a:rPr lang="en-US" sz="2000" dirty="0">
                <a:solidFill>
                  <a:schemeClr val="tx1">
                    <a:lumMod val="65000"/>
                    <a:lumOff val="35000"/>
                  </a:schemeClr>
                </a:solidFill>
                <a:latin typeface="Tahoma"/>
                <a:cs typeface="Tahoma"/>
              </a:rPr>
              <a:t> and </a:t>
            </a:r>
            <a:r>
              <a:rPr lang="en-US" sz="2000" dirty="0" err="1">
                <a:solidFill>
                  <a:schemeClr val="tx1">
                    <a:lumMod val="65000"/>
                    <a:lumOff val="35000"/>
                  </a:schemeClr>
                </a:solidFill>
                <a:latin typeface="Tahoma"/>
                <a:cs typeface="Tahoma"/>
              </a:rPr>
              <a:t>ChicagoCheesePizza</a:t>
            </a:r>
            <a:r>
              <a:rPr lang="en-US" sz="2000" dirty="0">
                <a:solidFill>
                  <a:schemeClr val="tx1">
                    <a:lumMod val="65000"/>
                    <a:lumOff val="35000"/>
                  </a:schemeClr>
                </a:solidFill>
                <a:latin typeface="Tahoma"/>
                <a:cs typeface="Tahoma"/>
              </a:rPr>
              <a:t> because the ingredient factory now handles regional differences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t>One Last Step…</a:t>
            </a:r>
          </a:p>
        </p:txBody>
      </p:sp>
      <p:pic>
        <p:nvPicPr>
          <p:cNvPr id="512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760537"/>
            <a:ext cx="64897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5"/>
          <p:cNvSpPr txBox="1">
            <a:spLocks noChangeArrowheads="1"/>
          </p:cNvSpPr>
          <p:nvPr/>
        </p:nvSpPr>
        <p:spPr bwMode="auto">
          <a:xfrm>
            <a:off x="533400" y="54610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latin typeface="Tahoma"/>
                <a:cs typeface="Tahoma"/>
              </a:rPr>
              <a:t>We need to update our PizzaStore subclasses to create the appropriate ingredient factory and pass it to each Pizza subclass within the createPizza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ormAutofit fontScale="90000"/>
          </a:bodyPr>
          <a:lstStyle/>
          <a:p>
            <a:r>
              <a:rPr lang="en-US"/>
              <a:t>Summary: What did we just do?</a:t>
            </a:r>
          </a:p>
        </p:txBody>
      </p:sp>
      <p:sp>
        <p:nvSpPr>
          <p:cNvPr id="52226" name="Content Placeholder 2"/>
          <p:cNvSpPr>
            <a:spLocks noGrp="1"/>
          </p:cNvSpPr>
          <p:nvPr>
            <p:ph idx="1"/>
          </p:nvPr>
        </p:nvSpPr>
        <p:spPr/>
        <p:txBody>
          <a:bodyPr>
            <a:normAutofit fontScale="77500" lnSpcReduction="20000"/>
          </a:bodyPr>
          <a:lstStyle/>
          <a:p>
            <a:pPr>
              <a:lnSpc>
                <a:spcPct val="120000"/>
              </a:lnSpc>
            </a:pPr>
            <a:r>
              <a:rPr lang="en-US" dirty="0"/>
              <a:t>We created an ingredient factory interface to allow for the creation of a family of ingredients for a particular pizza</a:t>
            </a:r>
          </a:p>
          <a:p>
            <a:pPr>
              <a:lnSpc>
                <a:spcPct val="120000"/>
              </a:lnSpc>
            </a:pPr>
            <a:r>
              <a:rPr lang="en-US" dirty="0"/>
              <a:t>This abstract factory gives us an interface for creating a family of products (e.g., NY pizzas, Chicago pizzas)</a:t>
            </a:r>
          </a:p>
          <a:p>
            <a:pPr lvl="1">
              <a:lnSpc>
                <a:spcPct val="120000"/>
              </a:lnSpc>
            </a:pPr>
            <a:r>
              <a:rPr lang="en-US" dirty="0"/>
              <a:t>The factory interface decouples the client code from the actual factory implementations that produce context-specific sets of products	</a:t>
            </a:r>
          </a:p>
          <a:p>
            <a:pPr>
              <a:lnSpc>
                <a:spcPct val="120000"/>
              </a:lnSpc>
            </a:pPr>
            <a:r>
              <a:rPr lang="en-US" dirty="0"/>
              <a:t>Our client code (</a:t>
            </a:r>
            <a:r>
              <a:rPr lang="en-US" dirty="0" err="1"/>
              <a:t>PizzaStore</a:t>
            </a:r>
            <a:r>
              <a:rPr lang="en-US" dirty="0"/>
              <a:t>) can then pick the factory appropriate to its region, plug it in, and get the correct style of pizza (Factory Method) with the correct set of ingredients (Abstract Factory)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t>Demo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t>Today’s Lecture</a:t>
            </a:r>
          </a:p>
        </p:txBody>
      </p:sp>
      <p:sp>
        <p:nvSpPr>
          <p:cNvPr id="4102" name="Rectangle 3"/>
          <p:cNvSpPr>
            <a:spLocks noGrp="1" noChangeArrowheads="1"/>
          </p:cNvSpPr>
          <p:nvPr>
            <p:ph idx="1"/>
          </p:nvPr>
        </p:nvSpPr>
        <p:spPr/>
        <p:txBody>
          <a:bodyPr rtlCol="0">
            <a:normAutofit/>
          </a:bodyPr>
          <a:lstStyle/>
          <a:p>
            <a:pPr eaLnBrk="1" fontAlgn="auto" hangingPunct="1">
              <a:spcAft>
                <a:spcPts val="0"/>
              </a:spcAft>
              <a:buFont typeface="Arial"/>
              <a:buChar char="•"/>
              <a:defRPr/>
            </a:pPr>
            <a:r>
              <a:rPr lang="en-US" dirty="0">
                <a:ea typeface="+mn-ea"/>
              </a:rPr>
              <a:t>Design </a:t>
            </a:r>
            <a:r>
              <a:rPr lang="en-US" dirty="0" smtClean="0">
                <a:ea typeface="+mn-ea"/>
              </a:rPr>
              <a:t>patterns – part 2 of a 3-part series</a:t>
            </a:r>
          </a:p>
          <a:p>
            <a:pPr lvl="1" eaLnBrk="1" fontAlgn="auto" hangingPunct="1">
              <a:spcAft>
                <a:spcPts val="0"/>
              </a:spcAft>
              <a:buFont typeface="Arial"/>
              <a:buChar char="•"/>
              <a:defRPr/>
            </a:pPr>
            <a:r>
              <a:rPr lang="en-US" dirty="0" smtClean="0">
                <a:ea typeface="+mn-ea"/>
              </a:rPr>
              <a:t>Two patterns:</a:t>
            </a:r>
          </a:p>
          <a:p>
            <a:pPr lvl="2" eaLnBrk="1" fontAlgn="auto" hangingPunct="1">
              <a:spcAft>
                <a:spcPts val="0"/>
              </a:spcAft>
              <a:buFont typeface="Arial"/>
              <a:buChar char="•"/>
              <a:defRPr/>
            </a:pPr>
            <a:r>
              <a:rPr lang="en-US" dirty="0" smtClean="0">
                <a:ea typeface="+mn-ea"/>
              </a:rPr>
              <a:t>Factory Method</a:t>
            </a:r>
          </a:p>
          <a:p>
            <a:pPr lvl="2" eaLnBrk="1" fontAlgn="auto" hangingPunct="1">
              <a:spcAft>
                <a:spcPts val="0"/>
              </a:spcAft>
              <a:buFont typeface="Arial"/>
              <a:buChar char="•"/>
              <a:defRPr/>
            </a:pPr>
            <a:r>
              <a:rPr lang="en-US" dirty="0" smtClean="0">
                <a:ea typeface="+mn-ea"/>
              </a:rPr>
              <a:t>Abstract </a:t>
            </a:r>
            <a:r>
              <a:rPr lang="en-US" dirty="0" smtClean="0">
                <a:ea typeface="+mn-ea"/>
              </a:rPr>
              <a:t>Factory</a:t>
            </a:r>
          </a:p>
          <a:p>
            <a:pPr eaLnBrk="1" fontAlgn="auto" hangingPunct="1">
              <a:spcAft>
                <a:spcPts val="0"/>
              </a:spcAft>
              <a:buFont typeface="Arial"/>
              <a:buChar char="•"/>
              <a:defRPr/>
            </a:pPr>
            <a:r>
              <a:rPr lang="en-US" dirty="0" smtClean="0">
                <a:ea typeface="+mn-ea"/>
              </a:rPr>
              <a:t>Further reflection on </a:t>
            </a:r>
            <a:r>
              <a:rPr lang="en-US" dirty="0" err="1" smtClean="0">
                <a:ea typeface="+mn-ea"/>
              </a:rPr>
              <a:t>MakeAGraph</a:t>
            </a:r>
            <a:r>
              <a:rPr lang="en-US" dirty="0" smtClean="0">
                <a:ea typeface="+mn-ea"/>
              </a:rPr>
              <a:t> designs</a:t>
            </a:r>
            <a:endParaRPr lang="en-US" dirty="0">
              <a:ea typeface="+mn-ea"/>
            </a:endParaRPr>
          </a:p>
          <a:p>
            <a:pPr marL="0" indent="0" eaLnBrk="1" fontAlgn="auto" hangingPunct="1">
              <a:spcAft>
                <a:spcPts val="0"/>
              </a:spcAft>
              <a:buFont typeface="Wingdings" pitchFamily="2" charset="2"/>
              <a:buNone/>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r>
              <a:rPr lang="en-US" dirty="0"/>
              <a:t>Class Diagram of Abstract Factory Solution</a:t>
            </a:r>
          </a:p>
        </p:txBody>
      </p:sp>
      <p:sp>
        <p:nvSpPr>
          <p:cNvPr id="4" name="Slide Number Placeholder 3"/>
          <p:cNvSpPr>
            <a:spLocks noGrp="1"/>
          </p:cNvSpPr>
          <p:nvPr>
            <p:ph type="sldNum" sz="quarter" idx="4294967295"/>
          </p:nvPr>
        </p:nvSpPr>
        <p:spPr>
          <a:xfrm>
            <a:off x="4191000" y="6356350"/>
            <a:ext cx="762000" cy="271463"/>
          </a:xfrm>
          <a:prstGeom prst="rect">
            <a:avLst/>
          </a:prstGeom>
        </p:spPr>
        <p:txBody>
          <a:bodyPr/>
          <a:lstStyle/>
          <a:p>
            <a:pPr>
              <a:defRPr/>
            </a:pPr>
            <a:fld id="{736AE71F-26A8-0244-9419-FD6C3C0614F9}" type="slidenum">
              <a:rPr lang="en-US" smtClean="0"/>
              <a:pPr>
                <a:defRPr/>
              </a:pPr>
              <a:t>30</a:t>
            </a:fld>
            <a:endParaRPr lang="en-US"/>
          </a:p>
        </p:txBody>
      </p:sp>
      <p:pic>
        <p:nvPicPr>
          <p:cNvPr id="542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4337"/>
            <a:ext cx="76200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a:t>Abstract Factory: Definition and Structure</a:t>
            </a:r>
          </a:p>
        </p:txBody>
      </p:sp>
      <p:sp>
        <p:nvSpPr>
          <p:cNvPr id="55298" name="Content Placeholder 2"/>
          <p:cNvSpPr>
            <a:spLocks noGrp="1"/>
          </p:cNvSpPr>
          <p:nvPr>
            <p:ph idx="1"/>
          </p:nvPr>
        </p:nvSpPr>
        <p:spPr>
          <a:xfrm>
            <a:off x="900112" y="1676400"/>
            <a:ext cx="7345363" cy="1371600"/>
          </a:xfrm>
        </p:spPr>
        <p:txBody>
          <a:bodyPr>
            <a:normAutofit fontScale="92500"/>
          </a:bodyPr>
          <a:lstStyle/>
          <a:p>
            <a:r>
              <a:rPr lang="en-US" dirty="0"/>
              <a:t>The Abstract Factory design pattern provides an interface for creating families of related or dependent objects without specifying their concrete classes</a:t>
            </a:r>
          </a:p>
        </p:txBody>
      </p:sp>
      <p:pic>
        <p:nvPicPr>
          <p:cNvPr id="553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81534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normAutofit fontScale="90000"/>
          </a:bodyPr>
          <a:lstStyle/>
          <a:p>
            <a:r>
              <a:rPr lang="en-US"/>
              <a:t>Abstract Factory Characteristics</a:t>
            </a:r>
          </a:p>
        </p:txBody>
      </p:sp>
      <p:sp>
        <p:nvSpPr>
          <p:cNvPr id="81922" name="Content Placeholder 2"/>
          <p:cNvSpPr>
            <a:spLocks noGrp="1"/>
          </p:cNvSpPr>
          <p:nvPr>
            <p:ph idx="1"/>
          </p:nvPr>
        </p:nvSpPr>
        <p:spPr/>
        <p:txBody>
          <a:bodyPr/>
          <a:lstStyle/>
          <a:p>
            <a:pPr eaLnBrk="1" hangingPunct="1"/>
            <a:r>
              <a:rPr lang="en-US"/>
              <a:t>Isolates concrete classes</a:t>
            </a:r>
          </a:p>
          <a:p>
            <a:pPr eaLnBrk="1" hangingPunct="1"/>
            <a:r>
              <a:rPr lang="en-US"/>
              <a:t>Makes exchanging product families easy</a:t>
            </a:r>
          </a:p>
          <a:p>
            <a:pPr eaLnBrk="1" hangingPunct="1"/>
            <a:r>
              <a:rPr lang="en-US"/>
              <a:t>Promotes consistency among products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a:t>
            </a:r>
            <a:endParaRPr lang="en-US" dirty="0"/>
          </a:p>
        </p:txBody>
      </p:sp>
      <p:pic>
        <p:nvPicPr>
          <p:cNvPr id="4" name="Picture 3"/>
          <p:cNvPicPr>
            <a:picLocks noChangeAspect="1"/>
          </p:cNvPicPr>
          <p:nvPr/>
        </p:nvPicPr>
        <p:blipFill>
          <a:blip r:embed="rId3"/>
          <a:stretch>
            <a:fillRect/>
          </a:stretch>
        </p:blipFill>
        <p:spPr>
          <a:xfrm>
            <a:off x="228600" y="1457251"/>
            <a:ext cx="8705296" cy="5248349"/>
          </a:xfrm>
          <a:prstGeom prst="rect">
            <a:avLst/>
          </a:prstGeom>
        </p:spPr>
      </p:pic>
    </p:spTree>
    <p:extLst>
      <p:ext uri="{BB962C8B-B14F-4D97-AF65-F5344CB8AC3E}">
        <p14:creationId xmlns:p14="http://schemas.microsoft.com/office/powerpoint/2010/main" val="4056486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normAutofit fontScale="90000"/>
          </a:bodyPr>
          <a:lstStyle/>
          <a:p>
            <a:pPr eaLnBrk="1" hangingPunct="1"/>
            <a:r>
              <a:rPr lang="en-US" dirty="0" smtClean="0"/>
              <a:t>Back to Design Aesthetics for a Bit…</a:t>
            </a:r>
            <a:endParaRPr lang="en-US" dirty="0"/>
          </a:p>
        </p:txBody>
      </p:sp>
      <p:sp>
        <p:nvSpPr>
          <p:cNvPr id="6150" name="Rectangle 3"/>
          <p:cNvSpPr>
            <a:spLocks noGrp="1" noChangeArrowheads="1"/>
          </p:cNvSpPr>
          <p:nvPr>
            <p:ph idx="1"/>
          </p:nvPr>
        </p:nvSpPr>
        <p:spPr/>
        <p:txBody>
          <a:bodyPr rtlCol="0">
            <a:normAutofit fontScale="85000" lnSpcReduction="10000"/>
          </a:bodyPr>
          <a:lstStyle/>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What makes a given software implementation </a:t>
            </a:r>
            <a:r>
              <a:rPr lang="en-US" dirty="0" smtClean="0">
                <a:solidFill>
                  <a:schemeClr val="tx1">
                    <a:lumMod val="65000"/>
                    <a:lumOff val="35000"/>
                  </a:schemeClr>
                </a:solidFill>
                <a:ea typeface="+mn-ea"/>
              </a:rPr>
              <a:t>design “beautiful”?</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What is it that makes someone appreciate a particular software implementation design</a:t>
            </a:r>
            <a:r>
              <a:rPr lang="en-US" dirty="0" smtClean="0">
                <a:solidFill>
                  <a:schemeClr val="tx1">
                    <a:lumMod val="65000"/>
                    <a:lumOff val="35000"/>
                  </a:schemeClr>
                </a:solidFill>
                <a:ea typeface="+mn-ea"/>
              </a:rPr>
              <a:t>?</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What are the qualities that determine whether a particular software implementation design </a:t>
            </a:r>
            <a:r>
              <a:rPr lang="en-US" dirty="0" smtClean="0">
                <a:solidFill>
                  <a:schemeClr val="tx1">
                    <a:lumMod val="65000"/>
                    <a:lumOff val="35000"/>
                  </a:schemeClr>
                </a:solidFill>
                <a:ea typeface="+mn-ea"/>
              </a:rPr>
              <a:t>is “good” or “bad”?</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What is it, then, that we can strive for in creating a software implementation design that will help others in appreciating it?</a:t>
            </a:r>
          </a:p>
        </p:txBody>
      </p:sp>
    </p:spTree>
    <p:extLst>
      <p:ext uri="{BB962C8B-B14F-4D97-AF65-F5344CB8AC3E}">
        <p14:creationId xmlns:p14="http://schemas.microsoft.com/office/powerpoint/2010/main" val="22119705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eaLnBrk="1" hangingPunct="1"/>
            <a:r>
              <a:rPr lang="en-US"/>
              <a:t>Purpose of Implementation Design</a:t>
            </a:r>
          </a:p>
        </p:txBody>
      </p:sp>
      <p:sp>
        <p:nvSpPr>
          <p:cNvPr id="13318" name="Rectangle 3"/>
          <p:cNvSpPr>
            <a:spLocks noGrp="1" noChangeArrowheads="1"/>
          </p:cNvSpPr>
          <p:nvPr>
            <p:ph idx="1"/>
          </p:nvPr>
        </p:nvSpPr>
        <p:spPr/>
        <p:txBody>
          <a:bodyPr rtlCol="0">
            <a:normAutofit fontScale="92500" lnSpcReduction="10000"/>
          </a:bodyPr>
          <a:lstStyle/>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is a road </a:t>
            </a:r>
            <a:r>
              <a:rPr lang="en-US" dirty="0" smtClean="0">
                <a:solidFill>
                  <a:schemeClr val="tx1">
                    <a:lumMod val="65000"/>
                    <a:lumOff val="35000"/>
                  </a:schemeClr>
                </a:solidFill>
                <a:ea typeface="+mn-ea"/>
              </a:rPr>
              <a:t>map</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describes a path from application / interaction / architecture design to the </a:t>
            </a:r>
            <a:r>
              <a:rPr lang="en-US" dirty="0" smtClean="0">
                <a:solidFill>
                  <a:schemeClr val="tx1">
                    <a:lumMod val="65000"/>
                    <a:lumOff val="35000"/>
                  </a:schemeClr>
                </a:solidFill>
                <a:ea typeface="+mn-ea"/>
              </a:rPr>
              <a:t>product</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describes what the implementers should </a:t>
            </a:r>
            <a:r>
              <a:rPr lang="en-US" dirty="0" smtClean="0">
                <a:solidFill>
                  <a:schemeClr val="tx1">
                    <a:lumMod val="65000"/>
                    <a:lumOff val="35000"/>
                  </a:schemeClr>
                </a:solidFill>
                <a:ea typeface="+mn-ea"/>
              </a:rPr>
              <a:t>do</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is a guide towards future change</a:t>
            </a:r>
          </a:p>
          <a:p>
            <a:pPr eaLnBrk="1" fontAlgn="auto" hangingPunct="1">
              <a:spcAft>
                <a:spcPts val="0"/>
              </a:spcAft>
              <a:buFont typeface="Wingdings" pitchFamily="2" charset="2"/>
              <a:buChar char="n"/>
              <a:defRPr/>
            </a:pP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11749188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normAutofit fontScale="90000"/>
          </a:bodyPr>
          <a:lstStyle/>
          <a:p>
            <a:pPr eaLnBrk="1" hangingPunct="1"/>
            <a:r>
              <a:rPr lang="en-US"/>
              <a:t>Purpose of Implementation Design</a:t>
            </a:r>
          </a:p>
        </p:txBody>
      </p:sp>
      <p:sp>
        <p:nvSpPr>
          <p:cNvPr id="14342" name="Rectangle 3"/>
          <p:cNvSpPr>
            <a:spLocks noGrp="1" noChangeArrowheads="1"/>
          </p:cNvSpPr>
          <p:nvPr>
            <p:ph idx="1"/>
          </p:nvPr>
        </p:nvSpPr>
        <p:spPr/>
        <p:txBody>
          <a:bodyPr rtlCol="0">
            <a:normAutofit fontScale="77500" lnSpcReduction="20000"/>
          </a:bodyPr>
          <a:lstStyle/>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is a road map</a:t>
            </a:r>
          </a:p>
          <a:p>
            <a:pPr lvl="1" eaLnBrk="1" fontAlgn="auto" hangingPunct="1">
              <a:lnSpc>
                <a:spcPct val="120000"/>
              </a:lnSpc>
              <a:spcAft>
                <a:spcPts val="0"/>
              </a:spcAft>
              <a:buClr>
                <a:schemeClr val="accent1">
                  <a:lumMod val="60000"/>
                  <a:lumOff val="40000"/>
                </a:schemeClr>
              </a:buClr>
              <a:buFont typeface="Arial"/>
              <a:buChar char="•"/>
              <a:defRPr/>
            </a:pPr>
            <a:r>
              <a:rPr lang="en-US" dirty="0">
                <a:solidFill>
                  <a:schemeClr val="tx1">
                    <a:lumMod val="65000"/>
                    <a:lumOff val="35000"/>
                  </a:schemeClr>
                </a:solidFill>
                <a:ea typeface="+mn-ea"/>
              </a:rPr>
              <a:t>understandable, unambiguous, consistent, helpful, </a:t>
            </a:r>
            <a:r>
              <a:rPr lang="en-US" dirty="0" smtClean="0">
                <a:solidFill>
                  <a:schemeClr val="tx1">
                    <a:lumMod val="65000"/>
                    <a:lumOff val="35000"/>
                  </a:schemeClr>
                </a:solidFill>
                <a:ea typeface="+mn-ea"/>
              </a:rPr>
              <a:t>…</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describes a path from application / interaction / architecture design to the product</a:t>
            </a:r>
          </a:p>
          <a:p>
            <a:pPr lvl="1" eaLnBrk="1" fontAlgn="auto" hangingPunct="1">
              <a:lnSpc>
                <a:spcPct val="120000"/>
              </a:lnSpc>
              <a:spcAft>
                <a:spcPts val="0"/>
              </a:spcAft>
              <a:buClr>
                <a:schemeClr val="accent1">
                  <a:lumMod val="60000"/>
                  <a:lumOff val="40000"/>
                </a:schemeClr>
              </a:buClr>
              <a:buFont typeface="Arial"/>
              <a:buChar char="•"/>
              <a:defRPr/>
            </a:pPr>
            <a:r>
              <a:rPr lang="en-US" dirty="0">
                <a:solidFill>
                  <a:schemeClr val="tx1">
                    <a:lumMod val="65000"/>
                    <a:lumOff val="35000"/>
                  </a:schemeClr>
                </a:solidFill>
                <a:ea typeface="+mn-ea"/>
              </a:rPr>
              <a:t>correct, complete, concise, verifiable, effective, </a:t>
            </a:r>
            <a:r>
              <a:rPr lang="en-US" dirty="0" smtClean="0">
                <a:solidFill>
                  <a:schemeClr val="tx1">
                    <a:lumMod val="65000"/>
                    <a:lumOff val="35000"/>
                  </a:schemeClr>
                </a:solidFill>
                <a:ea typeface="+mn-ea"/>
              </a:rPr>
              <a:t>…</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describes what the implementers should do</a:t>
            </a:r>
          </a:p>
          <a:p>
            <a:pPr lvl="1" eaLnBrk="1" fontAlgn="auto" hangingPunct="1">
              <a:lnSpc>
                <a:spcPct val="120000"/>
              </a:lnSpc>
              <a:spcAft>
                <a:spcPts val="0"/>
              </a:spcAft>
              <a:buClr>
                <a:schemeClr val="accent1">
                  <a:lumMod val="60000"/>
                  <a:lumOff val="40000"/>
                </a:schemeClr>
              </a:buClr>
              <a:buFont typeface="Arial"/>
              <a:buChar char="•"/>
              <a:defRPr/>
            </a:pPr>
            <a:r>
              <a:rPr lang="en-US" dirty="0">
                <a:solidFill>
                  <a:schemeClr val="tx1">
                    <a:lumMod val="65000"/>
                    <a:lumOff val="35000"/>
                  </a:schemeClr>
                </a:solidFill>
                <a:ea typeface="+mn-ea"/>
              </a:rPr>
              <a:t>elegant, </a:t>
            </a:r>
            <a:r>
              <a:rPr lang="en-US" dirty="0" err="1">
                <a:solidFill>
                  <a:schemeClr val="tx1">
                    <a:lumMod val="65000"/>
                    <a:lumOff val="35000"/>
                  </a:schemeClr>
                </a:solidFill>
                <a:ea typeface="+mn-ea"/>
              </a:rPr>
              <a:t>partitionable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recomposable</a:t>
            </a:r>
            <a:r>
              <a:rPr lang="en-US" dirty="0">
                <a:solidFill>
                  <a:schemeClr val="tx1">
                    <a:lumMod val="65000"/>
                    <a:lumOff val="35000"/>
                  </a:schemeClr>
                </a:solidFill>
                <a:ea typeface="+mn-ea"/>
              </a:rPr>
              <a:t>, resilient, </a:t>
            </a:r>
            <a:r>
              <a:rPr lang="en-US" dirty="0" smtClean="0">
                <a:solidFill>
                  <a:schemeClr val="tx1">
                    <a:lumMod val="65000"/>
                    <a:lumOff val="35000"/>
                  </a:schemeClr>
                </a:solidFill>
                <a:ea typeface="+mn-ea"/>
              </a:rPr>
              <a:t>…</a:t>
            </a:r>
            <a:endParaRPr lang="en-US" dirty="0">
              <a:solidFill>
                <a:schemeClr val="tx1">
                  <a:lumMod val="65000"/>
                  <a:lumOff val="35000"/>
                </a:schemeClr>
              </a:solidFill>
              <a:ea typeface="+mn-ea"/>
            </a:endParaRPr>
          </a:p>
          <a:p>
            <a:pPr eaLnBrk="1" fontAlgn="auto" hangingPunct="1">
              <a:lnSpc>
                <a:spcPct val="120000"/>
              </a:lnSpc>
              <a:spcAft>
                <a:spcPts val="0"/>
              </a:spcAft>
              <a:buFont typeface="Arial"/>
              <a:buChar char="•"/>
              <a:defRPr/>
            </a:pPr>
            <a:r>
              <a:rPr lang="en-US" dirty="0">
                <a:solidFill>
                  <a:schemeClr val="tx1">
                    <a:lumMod val="65000"/>
                    <a:lumOff val="35000"/>
                  </a:schemeClr>
                </a:solidFill>
                <a:ea typeface="+mn-ea"/>
              </a:rPr>
              <a:t>An implementation design is a guide towards future change</a:t>
            </a:r>
          </a:p>
          <a:p>
            <a:pPr lvl="1" eaLnBrk="1" fontAlgn="auto" hangingPunct="1">
              <a:lnSpc>
                <a:spcPct val="120000"/>
              </a:lnSpc>
              <a:spcAft>
                <a:spcPts val="0"/>
              </a:spcAft>
              <a:buClr>
                <a:schemeClr val="accent1">
                  <a:lumMod val="60000"/>
                  <a:lumOff val="40000"/>
                </a:schemeClr>
              </a:buClr>
              <a:buFont typeface="Arial"/>
              <a:buChar char="•"/>
              <a:defRPr/>
            </a:pPr>
            <a:r>
              <a:rPr lang="en-US" dirty="0">
                <a:solidFill>
                  <a:schemeClr val="tx1">
                    <a:lumMod val="65000"/>
                    <a:lumOff val="35000"/>
                  </a:schemeClr>
                </a:solidFill>
                <a:ea typeface="+mn-ea"/>
              </a:rPr>
              <a:t>evolvable, </a:t>
            </a:r>
            <a:r>
              <a:rPr lang="en-US" dirty="0" smtClean="0">
                <a:solidFill>
                  <a:schemeClr val="tx1">
                    <a:lumMod val="65000"/>
                    <a:lumOff val="35000"/>
                  </a:schemeClr>
                </a:solidFill>
                <a:ea typeface="+mn-ea"/>
              </a:rPr>
              <a:t>…</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14549938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eaLnBrk="1" hangingPunct="1"/>
            <a:r>
              <a:rPr lang="en-US"/>
              <a:t>More of a Shared Understanding (Not Perfect!)</a:t>
            </a:r>
          </a:p>
        </p:txBody>
      </p:sp>
      <p:sp>
        <p:nvSpPr>
          <p:cNvPr id="41986" name="Rectangle 3"/>
          <p:cNvSpPr>
            <a:spLocks noGrp="1" noChangeArrowheads="1"/>
          </p:cNvSpPr>
          <p:nvPr>
            <p:ph idx="1"/>
          </p:nvPr>
        </p:nvSpPr>
        <p:spPr/>
        <p:txBody>
          <a:bodyPr>
            <a:normAutofit fontScale="85000" lnSpcReduction="10000"/>
          </a:bodyPr>
          <a:lstStyle/>
          <a:p>
            <a:pPr eaLnBrk="1" hangingPunct="1">
              <a:lnSpc>
                <a:spcPct val="90000"/>
              </a:lnSpc>
            </a:pPr>
            <a:r>
              <a:rPr lang="en-US" dirty="0"/>
              <a:t>An implementation design is a road map</a:t>
            </a:r>
          </a:p>
          <a:p>
            <a:pPr lvl="1" eaLnBrk="1" hangingPunct="1">
              <a:lnSpc>
                <a:spcPct val="90000"/>
              </a:lnSpc>
            </a:pPr>
            <a:r>
              <a:rPr lang="en-US" dirty="0"/>
              <a:t>understandable, </a:t>
            </a:r>
            <a:r>
              <a:rPr lang="en-US" dirty="0">
                <a:solidFill>
                  <a:srgbClr val="FF6600"/>
                </a:solidFill>
              </a:rPr>
              <a:t>unambiguous</a:t>
            </a:r>
            <a:r>
              <a:rPr lang="en-US" dirty="0"/>
              <a:t>, </a:t>
            </a:r>
            <a:r>
              <a:rPr lang="en-US" dirty="0">
                <a:solidFill>
                  <a:srgbClr val="FF6600"/>
                </a:solidFill>
              </a:rPr>
              <a:t>consistent</a:t>
            </a:r>
            <a:r>
              <a:rPr lang="en-US" dirty="0"/>
              <a:t>, helpful, …</a:t>
            </a:r>
          </a:p>
          <a:p>
            <a:pPr eaLnBrk="1" hangingPunct="1"/>
            <a:r>
              <a:rPr lang="en-US" dirty="0"/>
              <a:t>An implementation design describes a path from application / interaction / architecture design to the product</a:t>
            </a:r>
          </a:p>
          <a:p>
            <a:pPr lvl="1" eaLnBrk="1" hangingPunct="1">
              <a:lnSpc>
                <a:spcPct val="90000"/>
              </a:lnSpc>
            </a:pPr>
            <a:r>
              <a:rPr lang="en-US" dirty="0"/>
              <a:t>correct,</a:t>
            </a:r>
            <a:r>
              <a:rPr lang="en-US" dirty="0">
                <a:solidFill>
                  <a:srgbClr val="FF6600"/>
                </a:solidFill>
              </a:rPr>
              <a:t> complete</a:t>
            </a:r>
            <a:r>
              <a:rPr lang="en-US" dirty="0"/>
              <a:t>, </a:t>
            </a:r>
            <a:r>
              <a:rPr lang="en-US" dirty="0">
                <a:solidFill>
                  <a:srgbClr val="FF6600"/>
                </a:solidFill>
              </a:rPr>
              <a:t>concise</a:t>
            </a:r>
            <a:r>
              <a:rPr lang="en-US" dirty="0"/>
              <a:t>, </a:t>
            </a:r>
            <a:r>
              <a:rPr lang="en-US" dirty="0">
                <a:solidFill>
                  <a:srgbClr val="FF6600"/>
                </a:solidFill>
              </a:rPr>
              <a:t>verifiable</a:t>
            </a:r>
            <a:r>
              <a:rPr lang="en-US" dirty="0"/>
              <a:t>, effective, …</a:t>
            </a:r>
          </a:p>
          <a:p>
            <a:pPr eaLnBrk="1" hangingPunct="1">
              <a:lnSpc>
                <a:spcPct val="90000"/>
              </a:lnSpc>
            </a:pPr>
            <a:r>
              <a:rPr lang="en-US" dirty="0"/>
              <a:t>An implementation design describes what the implementers should do</a:t>
            </a:r>
          </a:p>
          <a:p>
            <a:pPr lvl="1" eaLnBrk="1" hangingPunct="1">
              <a:lnSpc>
                <a:spcPct val="90000"/>
              </a:lnSpc>
            </a:pPr>
            <a:r>
              <a:rPr lang="en-US" dirty="0"/>
              <a:t>elegant, </a:t>
            </a:r>
            <a:r>
              <a:rPr lang="en-US" dirty="0" err="1">
                <a:solidFill>
                  <a:srgbClr val="FF6600"/>
                </a:solidFill>
              </a:rPr>
              <a:t>partitionable</a:t>
            </a:r>
            <a:r>
              <a:rPr lang="en-US" dirty="0"/>
              <a:t>, </a:t>
            </a:r>
            <a:r>
              <a:rPr lang="en-US" dirty="0" err="1">
                <a:solidFill>
                  <a:srgbClr val="FF6600"/>
                </a:solidFill>
              </a:rPr>
              <a:t>recomposable</a:t>
            </a:r>
            <a:r>
              <a:rPr lang="en-US" dirty="0"/>
              <a:t>, resilient, …</a:t>
            </a:r>
          </a:p>
          <a:p>
            <a:pPr eaLnBrk="1" hangingPunct="1">
              <a:lnSpc>
                <a:spcPct val="90000"/>
              </a:lnSpc>
            </a:pPr>
            <a:r>
              <a:rPr lang="en-US" dirty="0"/>
              <a:t>An implementation design is a guide towards future change</a:t>
            </a:r>
          </a:p>
          <a:p>
            <a:pPr lvl="1" eaLnBrk="1" hangingPunct="1">
              <a:lnSpc>
                <a:spcPct val="90000"/>
              </a:lnSpc>
            </a:pPr>
            <a:r>
              <a:rPr lang="en-US" dirty="0"/>
              <a:t>evolvable, …</a:t>
            </a:r>
          </a:p>
          <a:p>
            <a:pPr eaLnBrk="1" hangingPunct="1">
              <a:lnSpc>
                <a:spcPct val="90000"/>
              </a:lnSpc>
            </a:pPr>
            <a:endParaRPr lang="en-US" dirty="0"/>
          </a:p>
        </p:txBody>
      </p:sp>
    </p:spTree>
    <p:extLst>
      <p:ext uri="{BB962C8B-B14F-4D97-AF65-F5344CB8AC3E}">
        <p14:creationId xmlns:p14="http://schemas.microsoft.com/office/powerpoint/2010/main" val="21013630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eaLnBrk="1" hangingPunct="1"/>
            <a:r>
              <a:rPr lang="en-US"/>
              <a:t>Less of a Shared Understanding</a:t>
            </a:r>
          </a:p>
        </p:txBody>
      </p:sp>
      <p:sp>
        <p:nvSpPr>
          <p:cNvPr id="44034" name="Rectangle 3"/>
          <p:cNvSpPr>
            <a:spLocks noGrp="1" noChangeArrowheads="1"/>
          </p:cNvSpPr>
          <p:nvPr>
            <p:ph idx="1"/>
          </p:nvPr>
        </p:nvSpPr>
        <p:spPr/>
        <p:txBody>
          <a:bodyPr>
            <a:normAutofit fontScale="85000" lnSpcReduction="10000"/>
          </a:bodyPr>
          <a:lstStyle/>
          <a:p>
            <a:pPr eaLnBrk="1" hangingPunct="1">
              <a:lnSpc>
                <a:spcPct val="90000"/>
              </a:lnSpc>
            </a:pPr>
            <a:r>
              <a:rPr lang="en-US" dirty="0"/>
              <a:t>An implementation design is a road map</a:t>
            </a:r>
          </a:p>
          <a:p>
            <a:pPr lvl="1" eaLnBrk="1" hangingPunct="1">
              <a:lnSpc>
                <a:spcPct val="90000"/>
              </a:lnSpc>
            </a:pPr>
            <a:r>
              <a:rPr lang="en-US" dirty="0">
                <a:solidFill>
                  <a:srgbClr val="FF6600"/>
                </a:solidFill>
              </a:rPr>
              <a:t>understandable</a:t>
            </a:r>
            <a:r>
              <a:rPr lang="en-US" dirty="0"/>
              <a:t>, unambiguous, consistent, </a:t>
            </a:r>
            <a:r>
              <a:rPr lang="en-US" dirty="0">
                <a:solidFill>
                  <a:srgbClr val="FF6600"/>
                </a:solidFill>
              </a:rPr>
              <a:t>helpful</a:t>
            </a:r>
            <a:r>
              <a:rPr lang="en-US" dirty="0"/>
              <a:t>, …</a:t>
            </a:r>
          </a:p>
          <a:p>
            <a:pPr eaLnBrk="1" hangingPunct="1"/>
            <a:r>
              <a:rPr lang="en-US" dirty="0"/>
              <a:t>An implementation design describes a path from application / interaction / architecture design to the product</a:t>
            </a:r>
          </a:p>
          <a:p>
            <a:pPr lvl="1" eaLnBrk="1" hangingPunct="1">
              <a:lnSpc>
                <a:spcPct val="90000"/>
              </a:lnSpc>
            </a:pPr>
            <a:r>
              <a:rPr lang="en-US" dirty="0">
                <a:solidFill>
                  <a:srgbClr val="FF6600"/>
                </a:solidFill>
              </a:rPr>
              <a:t>correct</a:t>
            </a:r>
            <a:r>
              <a:rPr lang="en-US" dirty="0"/>
              <a:t>, complete, </a:t>
            </a:r>
            <a:r>
              <a:rPr lang="en-US" dirty="0">
                <a:solidFill>
                  <a:schemeClr val="tx1"/>
                </a:solidFill>
              </a:rPr>
              <a:t>concise</a:t>
            </a:r>
            <a:r>
              <a:rPr lang="en-US" dirty="0"/>
              <a:t>, verifiable, </a:t>
            </a:r>
            <a:r>
              <a:rPr lang="en-US" dirty="0">
                <a:solidFill>
                  <a:srgbClr val="FF6600"/>
                </a:solidFill>
              </a:rPr>
              <a:t>effective</a:t>
            </a:r>
            <a:r>
              <a:rPr lang="en-US" dirty="0"/>
              <a:t>, …</a:t>
            </a:r>
          </a:p>
          <a:p>
            <a:pPr eaLnBrk="1" hangingPunct="1">
              <a:lnSpc>
                <a:spcPct val="90000"/>
              </a:lnSpc>
            </a:pPr>
            <a:r>
              <a:rPr lang="en-US" dirty="0"/>
              <a:t>An implementation design describes what the implementers should do</a:t>
            </a:r>
          </a:p>
          <a:p>
            <a:pPr lvl="1" eaLnBrk="1" hangingPunct="1">
              <a:lnSpc>
                <a:spcPct val="90000"/>
              </a:lnSpc>
            </a:pPr>
            <a:r>
              <a:rPr lang="en-US" dirty="0">
                <a:solidFill>
                  <a:srgbClr val="FF6600"/>
                </a:solidFill>
              </a:rPr>
              <a:t>elegant</a:t>
            </a:r>
            <a:r>
              <a:rPr lang="en-US" dirty="0"/>
              <a:t>, </a:t>
            </a:r>
            <a:r>
              <a:rPr lang="en-US" dirty="0" err="1"/>
              <a:t>partitionable</a:t>
            </a:r>
            <a:r>
              <a:rPr lang="en-US" dirty="0"/>
              <a:t>, </a:t>
            </a:r>
            <a:r>
              <a:rPr lang="en-US" dirty="0" err="1"/>
              <a:t>recomposable</a:t>
            </a:r>
            <a:r>
              <a:rPr lang="en-US" dirty="0"/>
              <a:t>, </a:t>
            </a:r>
            <a:r>
              <a:rPr lang="en-US" dirty="0">
                <a:solidFill>
                  <a:srgbClr val="FF6600"/>
                </a:solidFill>
              </a:rPr>
              <a:t>resilient</a:t>
            </a:r>
            <a:r>
              <a:rPr lang="en-US" dirty="0"/>
              <a:t>, …</a:t>
            </a:r>
          </a:p>
          <a:p>
            <a:pPr eaLnBrk="1" hangingPunct="1">
              <a:lnSpc>
                <a:spcPct val="90000"/>
              </a:lnSpc>
            </a:pPr>
            <a:r>
              <a:rPr lang="en-US" dirty="0"/>
              <a:t>An implementation design is a guide towards future change</a:t>
            </a:r>
          </a:p>
          <a:p>
            <a:pPr lvl="1" eaLnBrk="1" hangingPunct="1">
              <a:lnSpc>
                <a:spcPct val="90000"/>
              </a:lnSpc>
            </a:pPr>
            <a:r>
              <a:rPr lang="en-US" dirty="0">
                <a:solidFill>
                  <a:srgbClr val="FF6600"/>
                </a:solidFill>
              </a:rPr>
              <a:t>evolvable</a:t>
            </a:r>
            <a:r>
              <a:rPr lang="en-US" dirty="0"/>
              <a:t>, …</a:t>
            </a:r>
          </a:p>
        </p:txBody>
      </p:sp>
    </p:spTree>
    <p:extLst>
      <p:ext uri="{BB962C8B-B14F-4D97-AF65-F5344CB8AC3E}">
        <p14:creationId xmlns:p14="http://schemas.microsoft.com/office/powerpoint/2010/main" val="30821272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fontScale="90000"/>
          </a:bodyPr>
          <a:lstStyle/>
          <a:p>
            <a:pPr eaLnBrk="1" hangingPunct="1"/>
            <a:r>
              <a:rPr lang="en-US">
                <a:latin typeface="Rockwell" charset="0"/>
              </a:rPr>
              <a:t>Designs Rated Highly By Peers</a:t>
            </a:r>
          </a:p>
        </p:txBody>
      </p:sp>
      <p:sp>
        <p:nvSpPr>
          <p:cNvPr id="34818" name="Content Placeholder 2"/>
          <p:cNvSpPr>
            <a:spLocks noGrp="1"/>
          </p:cNvSpPr>
          <p:nvPr>
            <p:ph idx="1"/>
          </p:nvPr>
        </p:nvSpPr>
        <p:spPr/>
        <p:txBody>
          <a:bodyPr/>
          <a:lstStyle/>
          <a:p>
            <a:pPr eaLnBrk="1" hangingPunct="1"/>
            <a:r>
              <a:rPr lang="en-US" dirty="0" smtClean="0">
                <a:latin typeface="Tahoma" charset="0"/>
              </a:rPr>
              <a:t>24</a:t>
            </a:r>
          </a:p>
          <a:p>
            <a:pPr eaLnBrk="1" hangingPunct="1"/>
            <a:r>
              <a:rPr lang="en-US" dirty="0" smtClean="0">
                <a:latin typeface="Tahoma" charset="0"/>
              </a:rPr>
              <a:t>4</a:t>
            </a:r>
          </a:p>
          <a:p>
            <a:pPr eaLnBrk="1" hangingPunct="1"/>
            <a:r>
              <a:rPr lang="en-US" dirty="0" smtClean="0">
                <a:latin typeface="Tahoma" charset="0"/>
              </a:rPr>
              <a:t>25</a:t>
            </a:r>
          </a:p>
          <a:p>
            <a:pPr eaLnBrk="1" hangingPunct="1"/>
            <a:r>
              <a:rPr lang="en-US" dirty="0" smtClean="0">
                <a:latin typeface="Tahoma" charset="0"/>
              </a:rPr>
              <a:t>16</a:t>
            </a:r>
          </a:p>
          <a:p>
            <a:pPr eaLnBrk="1" hangingPunct="1"/>
            <a:r>
              <a:rPr lang="en-US" dirty="0" smtClean="0">
                <a:latin typeface="Tahoma" charset="0"/>
              </a:rPr>
              <a:t>13</a:t>
            </a:r>
            <a:endParaRPr lang="en-US" dirty="0">
              <a:latin typeface="Tahoma" charset="0"/>
            </a:endParaRPr>
          </a:p>
        </p:txBody>
      </p:sp>
      <p:sp>
        <p:nvSpPr>
          <p:cNvPr id="34819" name="Slide Number Placeholder 4"/>
          <p:cNvSpPr>
            <a:spLocks noGrp="1"/>
          </p:cNvSpPr>
          <p:nvPr>
            <p:ph type="sldNum" sz="quarter" idx="4294967295"/>
          </p:nvPr>
        </p:nvSpPr>
        <p:spPr bwMode="auto">
          <a:xfrm>
            <a:off x="8305800" y="242888"/>
            <a:ext cx="5540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7B32BB-2C21-DF47-A27A-E0627D780375}" type="slidenum">
              <a:rPr lang="en-US" sz="800"/>
              <a:pPr eaLnBrk="1" hangingPunct="1"/>
              <a:t>39</a:t>
            </a:fld>
            <a:endParaRPr lang="en-US" sz="800"/>
          </a:p>
        </p:txBody>
      </p:sp>
    </p:spTree>
    <p:extLst>
      <p:ext uri="{BB962C8B-B14F-4D97-AF65-F5344CB8AC3E}">
        <p14:creationId xmlns:p14="http://schemas.microsoft.com/office/powerpoint/2010/main" val="16866150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r>
              <a:rPr lang="en-US"/>
              <a:t>Factory Patterns: The Problem with “new”</a:t>
            </a:r>
          </a:p>
        </p:txBody>
      </p:sp>
      <p:sp>
        <p:nvSpPr>
          <p:cNvPr id="3" name="Content Placeholder 2"/>
          <p:cNvSpPr>
            <a:spLocks noGrp="1"/>
          </p:cNvSpPr>
          <p:nvPr>
            <p:ph idx="1"/>
          </p:nvPr>
        </p:nvSpPr>
        <p:spPr/>
        <p:txBody>
          <a:bodyPr>
            <a:normAutofit fontScale="92500" lnSpcReduction="20000"/>
          </a:bodyPr>
          <a:lstStyle/>
          <a:p>
            <a:pPr>
              <a:defRPr/>
            </a:pPr>
            <a:r>
              <a:rPr lang="en-US" sz="1800" dirty="0" smtClean="0"/>
              <a:t>Each time we use the “new” command </a:t>
            </a:r>
            <a:r>
              <a:rPr lang="en-US" sz="1800" b="1" dirty="0" smtClean="0"/>
              <a:t>we break encapsulation </a:t>
            </a:r>
          </a:p>
          <a:p>
            <a:pPr lvl="1">
              <a:defRPr/>
            </a:pPr>
            <a:r>
              <a:rPr lang="en-US" sz="1600" dirty="0" smtClean="0"/>
              <a:t>Duck duck = new </a:t>
            </a:r>
            <a:r>
              <a:rPr lang="en-US" sz="1600" dirty="0" err="1" smtClean="0"/>
              <a:t>DecoyDuck</a:t>
            </a:r>
            <a:r>
              <a:rPr lang="en-US" sz="1600" dirty="0" smtClean="0"/>
              <a:t>();</a:t>
            </a:r>
          </a:p>
          <a:p>
            <a:pPr>
              <a:lnSpc>
                <a:spcPct val="110000"/>
              </a:lnSpc>
              <a:defRPr/>
            </a:pPr>
            <a:r>
              <a:rPr lang="en-US" sz="1800" dirty="0" smtClean="0"/>
              <a:t>Even though our variable uses an “interface”, this code depends on “</a:t>
            </a:r>
            <a:r>
              <a:rPr lang="en-US" sz="1800" dirty="0" err="1" smtClean="0"/>
              <a:t>DecoyDuck</a:t>
            </a:r>
            <a:r>
              <a:rPr lang="en-US" sz="1800" dirty="0" smtClean="0"/>
              <a:t>”</a:t>
            </a:r>
          </a:p>
          <a:p>
            <a:pPr>
              <a:lnSpc>
                <a:spcPct val="110000"/>
              </a:lnSpc>
              <a:defRPr/>
            </a:pPr>
            <a:r>
              <a:rPr lang="en-US" sz="1800" dirty="0" smtClean="0"/>
              <a:t>In addition, if you have code that instantiates a particular subtype based on the current state of the program, then the code depends on each concrete class</a:t>
            </a:r>
          </a:p>
          <a:p>
            <a:pPr marL="0" indent="0">
              <a:buFont typeface="Wingdings" charset="0"/>
              <a:buNone/>
              <a:defRPr/>
            </a:pPr>
            <a:endParaRPr lang="en-US" sz="1800" dirty="0" smtClean="0"/>
          </a:p>
          <a:p>
            <a:pPr marL="0" indent="0">
              <a:spcBef>
                <a:spcPts val="200"/>
              </a:spcBef>
              <a:buFont typeface="Wingdings" charset="0"/>
              <a:buNone/>
              <a:defRPr/>
            </a:pPr>
            <a:r>
              <a:rPr lang="en-US" sz="1600" dirty="0" smtClean="0"/>
              <a:t>if (hunting) {</a:t>
            </a:r>
          </a:p>
          <a:p>
            <a:pPr marL="0" indent="0">
              <a:spcBef>
                <a:spcPts val="200"/>
              </a:spcBef>
              <a:buFont typeface="Wingdings" charset="0"/>
              <a:buNone/>
              <a:defRPr/>
            </a:pPr>
            <a:r>
              <a:rPr lang="en-US" sz="1600" dirty="0"/>
              <a:t>	</a:t>
            </a:r>
            <a:r>
              <a:rPr lang="en-US" sz="1600" dirty="0" smtClean="0"/>
              <a:t>return new </a:t>
            </a:r>
            <a:r>
              <a:rPr lang="en-US" sz="1600" dirty="0" err="1" smtClean="0"/>
              <a:t>DecoyDuck</a:t>
            </a:r>
            <a:r>
              <a:rPr lang="en-US" sz="1600" dirty="0" smtClean="0"/>
              <a:t>()</a:t>
            </a:r>
          </a:p>
          <a:p>
            <a:pPr marL="0" indent="0">
              <a:spcBef>
                <a:spcPts val="200"/>
              </a:spcBef>
              <a:buFont typeface="Wingdings" charset="0"/>
              <a:buNone/>
              <a:defRPr/>
            </a:pPr>
            <a:r>
              <a:rPr lang="en-US" sz="1600" dirty="0" smtClean="0"/>
              <a:t>} else {</a:t>
            </a:r>
          </a:p>
          <a:p>
            <a:pPr marL="0" indent="0">
              <a:spcBef>
                <a:spcPts val="200"/>
              </a:spcBef>
              <a:buFont typeface="Wingdings" charset="0"/>
              <a:buNone/>
              <a:defRPr/>
            </a:pPr>
            <a:r>
              <a:rPr lang="en-US" sz="1600" dirty="0"/>
              <a:t>	</a:t>
            </a:r>
            <a:r>
              <a:rPr lang="en-US" sz="1600" dirty="0" smtClean="0"/>
              <a:t>return new </a:t>
            </a:r>
            <a:r>
              <a:rPr lang="en-US" sz="1600" dirty="0" err="1" smtClean="0"/>
              <a:t>RubberDuck</a:t>
            </a:r>
            <a:r>
              <a:rPr lang="en-US" sz="1600" dirty="0" smtClean="0"/>
              <a:t>()</a:t>
            </a:r>
          </a:p>
          <a:p>
            <a:pPr marL="0" indent="0">
              <a:spcBef>
                <a:spcPts val="200"/>
              </a:spcBef>
              <a:buFont typeface="Wingdings" charset="0"/>
              <a:buNone/>
              <a:defRPr/>
            </a:pPr>
            <a:r>
              <a:rPr lang="en-US" sz="1600" dirty="0"/>
              <a:t>}</a:t>
            </a:r>
          </a:p>
        </p:txBody>
      </p:sp>
      <p:sp>
        <p:nvSpPr>
          <p:cNvPr id="28676" name="TextBox 4"/>
          <p:cNvSpPr txBox="1">
            <a:spLocks noChangeArrowheads="1"/>
          </p:cNvSpPr>
          <p:nvPr/>
        </p:nvSpPr>
        <p:spPr bwMode="auto">
          <a:xfrm>
            <a:off x="4038600" y="4673600"/>
            <a:ext cx="5105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a:solidFill>
                  <a:schemeClr val="tx1">
                    <a:lumMod val="65000"/>
                    <a:lumOff val="35000"/>
                  </a:schemeClr>
                </a:solidFill>
                <a:latin typeface="Tahoma"/>
                <a:cs typeface="Tahoma"/>
              </a:rPr>
              <a:t>Obvious problems:</a:t>
            </a:r>
          </a:p>
          <a:p>
            <a:pPr algn="l" eaLnBrk="1" hangingPunct="1"/>
            <a:r>
              <a:rPr lang="en-US" sz="1800" b="1" dirty="0">
                <a:solidFill>
                  <a:schemeClr val="tx1">
                    <a:lumMod val="65000"/>
                    <a:lumOff val="35000"/>
                  </a:schemeClr>
                </a:solidFill>
                <a:latin typeface="Tahoma"/>
                <a:cs typeface="Tahoma"/>
              </a:rPr>
              <a:t>     needs to be recompiled each time a</a:t>
            </a:r>
          </a:p>
          <a:p>
            <a:pPr algn="l" eaLnBrk="1" hangingPunct="1"/>
            <a:r>
              <a:rPr lang="en-US" sz="1800" b="1" dirty="0">
                <a:solidFill>
                  <a:schemeClr val="tx1">
                    <a:lumMod val="65000"/>
                    <a:lumOff val="35000"/>
                  </a:schemeClr>
                </a:solidFill>
                <a:latin typeface="Tahoma"/>
                <a:cs typeface="Tahoma"/>
              </a:rPr>
              <a:t>     dependent changes;</a:t>
            </a:r>
          </a:p>
          <a:p>
            <a:pPr algn="l" eaLnBrk="1" hangingPunct="1"/>
            <a:r>
              <a:rPr lang="en-US" sz="1800" b="1" dirty="0">
                <a:solidFill>
                  <a:schemeClr val="tx1">
                    <a:lumMod val="65000"/>
                    <a:lumOff val="35000"/>
                  </a:schemeClr>
                </a:solidFill>
                <a:latin typeface="Tahoma"/>
                <a:cs typeface="Tahoma"/>
              </a:rPr>
              <a:t>     add new classes -&gt; change this code</a:t>
            </a:r>
          </a:p>
          <a:p>
            <a:pPr algn="l" eaLnBrk="1" hangingPunct="1"/>
            <a:r>
              <a:rPr lang="en-US" sz="1800" b="1" dirty="0">
                <a:solidFill>
                  <a:schemeClr val="tx1">
                    <a:lumMod val="65000"/>
                    <a:lumOff val="35000"/>
                  </a:schemeClr>
                </a:solidFill>
                <a:latin typeface="Tahoma"/>
                <a:cs typeface="Tahoma"/>
              </a:rPr>
              <a:t>     remove existing classes -&gt; change this</a:t>
            </a:r>
          </a:p>
          <a:p>
            <a:pPr algn="l" eaLnBrk="1" hangingPunct="1"/>
            <a:r>
              <a:rPr lang="en-US" sz="1800" b="1" dirty="0">
                <a:solidFill>
                  <a:schemeClr val="tx1">
                    <a:lumMod val="65000"/>
                    <a:lumOff val="35000"/>
                  </a:schemeClr>
                </a:solidFill>
                <a:latin typeface="Tahoma"/>
                <a:cs typeface="Tahoma"/>
              </a:rPr>
              <a:t>     code </a:t>
            </a:r>
          </a:p>
          <a:p>
            <a:pPr algn="l" eaLnBrk="1" hangingPunct="1"/>
            <a:endParaRPr lang="en-US" sz="1800" b="1" dirty="0">
              <a:solidFill>
                <a:schemeClr val="tx1">
                  <a:lumMod val="65000"/>
                  <a:lumOff val="35000"/>
                </a:schemeClr>
              </a:solidFill>
              <a:latin typeface="Tahoma"/>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0"/>
            <a:ext cx="8305800" cy="6858000"/>
          </a:xfrm>
          <a:prstGeom prst="rect">
            <a:avLst/>
          </a:prstGeom>
        </p:spPr>
      </p:pic>
    </p:spTree>
    <p:extLst>
      <p:ext uri="{BB962C8B-B14F-4D97-AF65-F5344CB8AC3E}">
        <p14:creationId xmlns:p14="http://schemas.microsoft.com/office/powerpoint/2010/main" val="35297192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0"/>
            <a:ext cx="8763000" cy="6858000"/>
          </a:xfrm>
          <a:prstGeom prst="rect">
            <a:avLst/>
          </a:prstGeom>
        </p:spPr>
      </p:pic>
    </p:spTree>
    <p:extLst>
      <p:ext uri="{BB962C8B-B14F-4D97-AF65-F5344CB8AC3E}">
        <p14:creationId xmlns:p14="http://schemas.microsoft.com/office/powerpoint/2010/main" val="8218748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0" y="0"/>
            <a:ext cx="8992378" cy="6858000"/>
          </a:xfrm>
          <a:prstGeom prst="rect">
            <a:avLst/>
          </a:prstGeom>
        </p:spPr>
      </p:pic>
    </p:spTree>
    <p:extLst>
      <p:ext uri="{BB962C8B-B14F-4D97-AF65-F5344CB8AC3E}">
        <p14:creationId xmlns:p14="http://schemas.microsoft.com/office/powerpoint/2010/main" val="6682365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0"/>
            <a:ext cx="8534400" cy="6858000"/>
          </a:xfrm>
          <a:prstGeom prst="rect">
            <a:avLst/>
          </a:prstGeom>
        </p:spPr>
      </p:pic>
    </p:spTree>
    <p:extLst>
      <p:ext uri="{BB962C8B-B14F-4D97-AF65-F5344CB8AC3E}">
        <p14:creationId xmlns:p14="http://schemas.microsoft.com/office/powerpoint/2010/main" val="30156061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t>Reflection</a:t>
            </a:r>
          </a:p>
        </p:txBody>
      </p:sp>
      <p:sp>
        <p:nvSpPr>
          <p:cNvPr id="29698" name="Content Placeholder 2"/>
          <p:cNvSpPr>
            <a:spLocks noGrp="1"/>
          </p:cNvSpPr>
          <p:nvPr>
            <p:ph idx="1"/>
          </p:nvPr>
        </p:nvSpPr>
        <p:spPr/>
        <p:txBody>
          <a:bodyPr>
            <a:normAutofit fontScale="92500" lnSpcReduction="10000"/>
          </a:bodyPr>
          <a:lstStyle/>
          <a:p>
            <a:pPr eaLnBrk="1" hangingPunct="1"/>
            <a:r>
              <a:rPr lang="en-US"/>
              <a:t>What now is a good design?</a:t>
            </a:r>
          </a:p>
          <a:p>
            <a:pPr eaLnBrk="1" hangingPunct="1"/>
            <a:r>
              <a:rPr lang="en-US"/>
              <a:t>What now is a bad design?</a:t>
            </a:r>
          </a:p>
          <a:p>
            <a:pPr eaLnBrk="1" hangingPunct="1"/>
            <a:r>
              <a:rPr lang="en-US"/>
              <a:t>Have your perceptions of these changed through this assignment?</a:t>
            </a:r>
          </a:p>
          <a:p>
            <a:pPr eaLnBrk="1" hangingPunct="1"/>
            <a:r>
              <a:rPr lang="en-US"/>
              <a:t>How do you know that your design does/does not hold up well in the face of change?</a:t>
            </a:r>
          </a:p>
          <a:p>
            <a:pPr eaLnBrk="1" hangingPunct="1"/>
            <a:r>
              <a:rPr lang="en-US"/>
              <a:t>What kinds of changes do they hold up well/not so well to?</a:t>
            </a:r>
          </a:p>
          <a:p>
            <a:pPr lvl="1" eaLnBrk="1" hangingPunct="1"/>
            <a:r>
              <a:rPr lang="en-US"/>
              <a:t>Design change examples in the evaluation form</a:t>
            </a:r>
          </a:p>
          <a:p>
            <a:pPr eaLnBrk="1" hangingPunct="1"/>
            <a:endParaRPr lang="en-US"/>
          </a:p>
        </p:txBody>
      </p:sp>
    </p:spTree>
    <p:extLst>
      <p:ext uri="{BB962C8B-B14F-4D97-AF65-F5344CB8AC3E}">
        <p14:creationId xmlns:p14="http://schemas.microsoft.com/office/powerpoint/2010/main" val="42226559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pPr eaLnBrk="1" hangingPunct="1"/>
            <a:r>
              <a:rPr lang="en-US"/>
              <a:t>Reflection: What is the best way to…</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Clr>
                <a:schemeClr val="accent1">
                  <a:lumMod val="60000"/>
                  <a:lumOff val="40000"/>
                </a:schemeClr>
              </a:buClr>
              <a:buFont typeface="Arial"/>
              <a:buChar char="•"/>
              <a:defRPr/>
            </a:pPr>
            <a:r>
              <a:rPr lang="en-US" dirty="0" smtClean="0">
                <a:ea typeface="+mn-ea"/>
              </a:rPr>
              <a:t>Represent a graph?</a:t>
            </a:r>
          </a:p>
          <a:p>
            <a:pPr lvl="1" eaLnBrk="1" fontAlgn="auto" hangingPunct="1">
              <a:spcAft>
                <a:spcPts val="0"/>
              </a:spcAft>
              <a:buClr>
                <a:schemeClr val="accent1">
                  <a:lumMod val="60000"/>
                  <a:lumOff val="40000"/>
                </a:schemeClr>
              </a:buClr>
              <a:buFont typeface="Arial"/>
              <a:buChar char="•"/>
              <a:defRPr/>
            </a:pPr>
            <a:r>
              <a:rPr lang="en-US" dirty="0" smtClean="0">
                <a:ea typeface="+mn-ea"/>
              </a:rPr>
              <a:t>scatterplot</a:t>
            </a:r>
          </a:p>
          <a:p>
            <a:pPr lvl="1" eaLnBrk="1" fontAlgn="auto" hangingPunct="1">
              <a:spcAft>
                <a:spcPts val="0"/>
              </a:spcAft>
              <a:buClr>
                <a:schemeClr val="accent1">
                  <a:lumMod val="60000"/>
                  <a:lumOff val="40000"/>
                </a:schemeClr>
              </a:buClr>
              <a:buFont typeface="Arial"/>
              <a:buChar char="•"/>
              <a:defRPr/>
            </a:pPr>
            <a:r>
              <a:rPr lang="en-US" dirty="0" smtClean="0">
                <a:ea typeface="+mn-ea"/>
              </a:rPr>
              <a:t>bar graph</a:t>
            </a:r>
          </a:p>
          <a:p>
            <a:pPr lvl="1" eaLnBrk="1" fontAlgn="auto" hangingPunct="1">
              <a:spcAft>
                <a:spcPts val="0"/>
              </a:spcAft>
              <a:buClr>
                <a:schemeClr val="accent1">
                  <a:lumMod val="60000"/>
                  <a:lumOff val="40000"/>
                </a:schemeClr>
              </a:buClr>
              <a:buFont typeface="Arial"/>
              <a:buChar char="•"/>
              <a:defRPr/>
            </a:pPr>
            <a:r>
              <a:rPr lang="en-US" dirty="0" smtClean="0">
                <a:ea typeface="+mn-ea"/>
              </a:rPr>
              <a:t>pie chart?</a:t>
            </a:r>
          </a:p>
          <a:p>
            <a:pPr eaLnBrk="1" fontAlgn="auto" hangingPunct="1">
              <a:spcAft>
                <a:spcPts val="0"/>
              </a:spcAft>
              <a:buClr>
                <a:schemeClr val="accent1">
                  <a:lumMod val="60000"/>
                  <a:lumOff val="40000"/>
                </a:schemeClr>
              </a:buClr>
              <a:buFont typeface="Arial"/>
              <a:buChar char="•"/>
              <a:defRPr/>
            </a:pPr>
            <a:r>
              <a:rPr lang="en-US" dirty="0" smtClean="0">
                <a:ea typeface="+mn-ea"/>
              </a:rPr>
              <a:t>Represent the data?</a:t>
            </a:r>
          </a:p>
          <a:p>
            <a:pPr lvl="1" eaLnBrk="1" fontAlgn="auto" hangingPunct="1">
              <a:spcAft>
                <a:spcPts val="0"/>
              </a:spcAft>
              <a:buClr>
                <a:schemeClr val="accent1">
                  <a:lumMod val="60000"/>
                  <a:lumOff val="40000"/>
                </a:schemeClr>
              </a:buClr>
              <a:buFont typeface="Arial"/>
              <a:buChar char="•"/>
              <a:defRPr/>
            </a:pPr>
            <a:r>
              <a:rPr lang="en-US" dirty="0" smtClean="0">
                <a:ea typeface="+mn-ea"/>
              </a:rPr>
              <a:t>scatterplot</a:t>
            </a:r>
          </a:p>
          <a:p>
            <a:pPr lvl="1" eaLnBrk="1" fontAlgn="auto" hangingPunct="1">
              <a:spcAft>
                <a:spcPts val="0"/>
              </a:spcAft>
              <a:buClr>
                <a:schemeClr val="accent1">
                  <a:lumMod val="60000"/>
                  <a:lumOff val="40000"/>
                </a:schemeClr>
              </a:buClr>
              <a:buFont typeface="Arial"/>
              <a:buChar char="•"/>
              <a:defRPr/>
            </a:pPr>
            <a:r>
              <a:rPr lang="en-US" dirty="0" smtClean="0">
                <a:ea typeface="+mn-ea"/>
              </a:rPr>
              <a:t>bar graph</a:t>
            </a:r>
          </a:p>
          <a:p>
            <a:pPr lvl="1" eaLnBrk="1" fontAlgn="auto" hangingPunct="1">
              <a:spcAft>
                <a:spcPts val="0"/>
              </a:spcAft>
              <a:buClr>
                <a:schemeClr val="accent1">
                  <a:lumMod val="60000"/>
                  <a:lumOff val="40000"/>
                </a:schemeClr>
              </a:buClr>
              <a:buFont typeface="Arial"/>
              <a:buChar char="•"/>
              <a:defRPr/>
            </a:pPr>
            <a:r>
              <a:rPr lang="en-US" dirty="0" smtClean="0">
                <a:ea typeface="+mn-ea"/>
              </a:rPr>
              <a:t>pie chart?</a:t>
            </a:r>
          </a:p>
          <a:p>
            <a:pPr lvl="1" eaLnBrk="1" fontAlgn="auto" hangingPunct="1">
              <a:spcAft>
                <a:spcPts val="0"/>
              </a:spcAft>
              <a:buClr>
                <a:schemeClr val="accent1">
                  <a:lumMod val="60000"/>
                  <a:lumOff val="40000"/>
                </a:schemeClr>
              </a:buClr>
              <a:buFont typeface="Arial"/>
              <a:buChar char="•"/>
              <a:defRPr/>
            </a:pPr>
            <a:r>
              <a:rPr lang="en-US" dirty="0" smtClean="0">
                <a:ea typeface="+mn-ea"/>
              </a:rPr>
              <a:t>does </a:t>
            </a:r>
            <a:r>
              <a:rPr lang="en-US" dirty="0" smtClean="0">
                <a:ea typeface="+mn-ea"/>
              </a:rPr>
              <a:t>a data point </a:t>
            </a:r>
            <a:r>
              <a:rPr lang="en-US" dirty="0" smtClean="0">
                <a:ea typeface="+mn-ea"/>
              </a:rPr>
              <a:t>need to have its own class? Or can it be a generic list/pairs?</a:t>
            </a:r>
          </a:p>
        </p:txBody>
      </p:sp>
    </p:spTree>
    <p:extLst>
      <p:ext uri="{BB962C8B-B14F-4D97-AF65-F5344CB8AC3E}">
        <p14:creationId xmlns:p14="http://schemas.microsoft.com/office/powerpoint/2010/main" val="43223013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pPr eaLnBrk="1" hangingPunct="1"/>
            <a:r>
              <a:rPr lang="en-US"/>
              <a:t>Reflection: What is the best way to…</a:t>
            </a:r>
          </a:p>
        </p:txBody>
      </p:sp>
      <p:sp>
        <p:nvSpPr>
          <p:cNvPr id="3" name="Content Placeholder 2"/>
          <p:cNvSpPr>
            <a:spLocks noGrp="1"/>
          </p:cNvSpPr>
          <p:nvPr>
            <p:ph idx="1"/>
          </p:nvPr>
        </p:nvSpPr>
        <p:spPr/>
        <p:txBody>
          <a:bodyPr rtlCol="0">
            <a:normAutofit/>
          </a:bodyPr>
          <a:lstStyle/>
          <a:p>
            <a:pPr eaLnBrk="1" fontAlgn="auto" hangingPunct="1">
              <a:spcAft>
                <a:spcPts val="0"/>
              </a:spcAft>
              <a:buClr>
                <a:schemeClr val="accent1">
                  <a:lumMod val="60000"/>
                  <a:lumOff val="40000"/>
                </a:schemeClr>
              </a:buClr>
              <a:buFont typeface="Arial"/>
              <a:buChar char="•"/>
              <a:defRPr/>
            </a:pPr>
            <a:r>
              <a:rPr lang="en-US" dirty="0" smtClean="0"/>
              <a:t>Create </a:t>
            </a:r>
            <a:r>
              <a:rPr lang="en-US" dirty="0" smtClean="0"/>
              <a:t>the overall flow of the program?</a:t>
            </a:r>
          </a:p>
          <a:p>
            <a:pPr eaLnBrk="1" fontAlgn="auto" hangingPunct="1">
              <a:spcAft>
                <a:spcPts val="0"/>
              </a:spcAft>
              <a:buClr>
                <a:schemeClr val="accent1">
                  <a:lumMod val="60000"/>
                  <a:lumOff val="40000"/>
                </a:schemeClr>
              </a:buClr>
              <a:buFont typeface="Arial"/>
              <a:buChar char="•"/>
              <a:defRPr/>
            </a:pPr>
            <a:r>
              <a:rPr lang="en-US" dirty="0" smtClean="0"/>
              <a:t>Get input from the user?</a:t>
            </a:r>
          </a:p>
          <a:p>
            <a:pPr eaLnBrk="1" fontAlgn="auto" hangingPunct="1">
              <a:spcAft>
                <a:spcPts val="0"/>
              </a:spcAft>
              <a:buClr>
                <a:schemeClr val="accent1">
                  <a:lumMod val="60000"/>
                  <a:lumOff val="40000"/>
                </a:schemeClr>
              </a:buClr>
              <a:buFont typeface="Arial"/>
              <a:buChar char="•"/>
              <a:defRPr/>
            </a:pPr>
            <a:r>
              <a:rPr lang="en-US" dirty="0" smtClean="0"/>
              <a:t>Represent the logic that generates the graph?</a:t>
            </a:r>
          </a:p>
          <a:p>
            <a:pPr lvl="1" eaLnBrk="1" fontAlgn="auto" hangingPunct="1">
              <a:spcAft>
                <a:spcPts val="0"/>
              </a:spcAft>
              <a:buClr>
                <a:schemeClr val="accent1">
                  <a:lumMod val="60000"/>
                  <a:lumOff val="40000"/>
                </a:schemeClr>
              </a:buClr>
              <a:buFont typeface="Arial"/>
              <a:buChar char="•"/>
              <a:defRPr/>
            </a:pPr>
            <a:r>
              <a:rPr lang="en-US" dirty="0" smtClean="0"/>
              <a:t>Where is this all done? In one spot? </a:t>
            </a:r>
            <a:r>
              <a:rPr lang="en-US" dirty="0" smtClean="0"/>
              <a:t>Different classes</a:t>
            </a:r>
            <a:r>
              <a:rPr lang="en-US" dirty="0" smtClean="0"/>
              <a:t>?</a:t>
            </a:r>
            <a:endParaRPr lang="en-US" dirty="0" smtClean="0"/>
          </a:p>
        </p:txBody>
      </p:sp>
    </p:spTree>
    <p:extLst>
      <p:ext uri="{BB962C8B-B14F-4D97-AF65-F5344CB8AC3E}">
        <p14:creationId xmlns:p14="http://schemas.microsoft.com/office/powerpoint/2010/main" val="66383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t>Next Time</a:t>
            </a:r>
          </a:p>
        </p:txBody>
      </p:sp>
      <p:sp>
        <p:nvSpPr>
          <p:cNvPr id="57346" name="Content Placeholder 2"/>
          <p:cNvSpPr>
            <a:spLocks noGrp="1"/>
          </p:cNvSpPr>
          <p:nvPr>
            <p:ph idx="1"/>
          </p:nvPr>
        </p:nvSpPr>
        <p:spPr/>
        <p:txBody>
          <a:bodyPr/>
          <a:lstStyle/>
          <a:p>
            <a:pPr eaLnBrk="1" hangingPunct="1"/>
            <a:r>
              <a:rPr lang="en-US"/>
              <a:t>More patterns (finishing up design patterns series)!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t>PizzaStore Example</a:t>
            </a:r>
          </a:p>
        </p:txBody>
      </p:sp>
      <p:sp>
        <p:nvSpPr>
          <p:cNvPr id="29698" name="Content Placeholder 2"/>
          <p:cNvSpPr>
            <a:spLocks noGrp="1"/>
          </p:cNvSpPr>
          <p:nvPr>
            <p:ph idx="1"/>
          </p:nvPr>
        </p:nvSpPr>
        <p:spPr/>
        <p:txBody>
          <a:bodyPr/>
          <a:lstStyle/>
          <a:p>
            <a:r>
              <a:rPr lang="en-US"/>
              <a:t>We have a pizza store program that wants to separate the process of creating a pizza from the process of preparing/ordering a pizza</a:t>
            </a:r>
          </a:p>
          <a:p>
            <a:r>
              <a:rPr lang="en-US"/>
              <a:t>Initial code: mixes the two processes (see next 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0200" y="5486400"/>
            <a:ext cx="64770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r>
              <a:rPr lang="en-US"/>
              <a:t>Encapsulate Creation Code</a:t>
            </a:r>
          </a:p>
        </p:txBody>
      </p:sp>
      <p:sp>
        <p:nvSpPr>
          <p:cNvPr id="31746" name="Content Placeholder 2"/>
          <p:cNvSpPr>
            <a:spLocks noGrp="1"/>
          </p:cNvSpPr>
          <p:nvPr>
            <p:ph idx="1"/>
          </p:nvPr>
        </p:nvSpPr>
        <p:spPr/>
        <p:txBody>
          <a:bodyPr/>
          <a:lstStyle/>
          <a:p>
            <a:r>
              <a:rPr lang="en-US"/>
              <a:t>A simple way to encapsulate this code is to put it in a separate class</a:t>
            </a:r>
          </a:p>
          <a:p>
            <a:pPr lvl="1"/>
            <a:r>
              <a:rPr lang="en-US"/>
              <a:t>That new class depends on the concrete classes, but those dependencies no longer impact the preparation code</a:t>
            </a:r>
          </a:p>
          <a:p>
            <a:pPr lvl="2"/>
            <a:r>
              <a:rPr lang="en-US"/>
              <a:t>See example next slide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191000" y="6356350"/>
            <a:ext cx="762000" cy="271463"/>
          </a:xfrm>
          <a:prstGeom prst="rect">
            <a:avLst/>
          </a:prstGeom>
        </p:spPr>
        <p:txBody>
          <a:bodyPr/>
          <a:lstStyle/>
          <a:p>
            <a:pPr>
              <a:defRPr/>
            </a:pPr>
            <a:fld id="{B9DCAC06-F429-254E-871A-3046F49AE93D}" type="slidenum">
              <a:rPr lang="en-US" smtClean="0"/>
              <a:pPr>
                <a:defRPr/>
              </a:pPr>
              <a:t>9</a:t>
            </a:fld>
            <a:endParaRPr lang="en-US"/>
          </a:p>
        </p:txBody>
      </p:sp>
      <p:pic>
        <p:nvPicPr>
          <p:cNvPr id="788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5613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13808</TotalTime>
  <Words>2207</Words>
  <Application>Microsoft Macintosh PowerPoint</Application>
  <PresentationFormat>On-screen Show (4:3)</PresentationFormat>
  <Paragraphs>264</Paragraphs>
  <Slides>47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ＭＳ Ｐゴシック</vt:lpstr>
      <vt:lpstr>Rockwell</vt:lpstr>
      <vt:lpstr>Wingdings</vt:lpstr>
      <vt:lpstr>Times New Roman</vt:lpstr>
      <vt:lpstr>Tahoma</vt:lpstr>
      <vt:lpstr>Capital</vt:lpstr>
      <vt:lpstr>Informatics 122 Software Design II</vt:lpstr>
      <vt:lpstr>Announcement</vt:lpstr>
      <vt:lpstr>Today’s Lecture</vt:lpstr>
      <vt:lpstr>Factory Patterns: The Problem with “new”</vt:lpstr>
      <vt:lpstr>PizzaStore Example</vt:lpstr>
      <vt:lpstr>PowerPoint Presentation</vt:lpstr>
      <vt:lpstr>Encapsulate Creation Code</vt:lpstr>
      <vt:lpstr>PowerPoint Presentation</vt:lpstr>
      <vt:lpstr>PowerPoint Presentation</vt:lpstr>
      <vt:lpstr>PizzaTestDrive.java</vt:lpstr>
      <vt:lpstr>Demo</vt:lpstr>
      <vt:lpstr>Class Diagram of New Solution</vt:lpstr>
      <vt:lpstr>Factory Method</vt:lpstr>
      <vt:lpstr>New PizzaStore Class</vt:lpstr>
      <vt:lpstr>New York Pizza Store</vt:lpstr>
      <vt:lpstr>Chicago Pizza Store</vt:lpstr>
      <vt:lpstr>PowerPoint Presentation</vt:lpstr>
      <vt:lpstr>Demo</vt:lpstr>
      <vt:lpstr>Factory Method: Definition and Structure</vt:lpstr>
      <vt:lpstr>How about a Duck Factory?</vt:lpstr>
      <vt:lpstr>Moving On</vt:lpstr>
      <vt:lpstr>Abstract Factory to the Rescue!</vt:lpstr>
      <vt:lpstr>First, we Need a Factory Interface</vt:lpstr>
      <vt:lpstr>Second, we Implement a Region-Specific Factory</vt:lpstr>
      <vt:lpstr>Within Pizza Subclasses… (I)</vt:lpstr>
      <vt:lpstr>Within Pizza Subclasses… (II)</vt:lpstr>
      <vt:lpstr>One Last Step…</vt:lpstr>
      <vt:lpstr>Summary: What did we just do?</vt:lpstr>
      <vt:lpstr>Demo</vt:lpstr>
      <vt:lpstr>Class Diagram of Abstract Factory Solution</vt:lpstr>
      <vt:lpstr>Abstract Factory: Definition and Structure</vt:lpstr>
      <vt:lpstr>Abstract Factory Characteristics</vt:lpstr>
      <vt:lpstr>Real Life Example</vt:lpstr>
      <vt:lpstr>Back to Design Aesthetics for a Bit…</vt:lpstr>
      <vt:lpstr>Purpose of Implementation Design</vt:lpstr>
      <vt:lpstr>Purpose of Implementation Design</vt:lpstr>
      <vt:lpstr>More of a Shared Understanding (Not Perfect!)</vt:lpstr>
      <vt:lpstr>Less of a Shared Understanding</vt:lpstr>
      <vt:lpstr>Designs Rated Highly By Peers</vt:lpstr>
      <vt:lpstr>PowerPoint Presentation</vt:lpstr>
      <vt:lpstr>PowerPoint Presentation</vt:lpstr>
      <vt:lpstr>PowerPoint Presentation</vt:lpstr>
      <vt:lpstr>PowerPoint Presentation</vt:lpstr>
      <vt:lpstr>Reflection</vt:lpstr>
      <vt:lpstr>Reflection: What is the best way to…</vt:lpstr>
      <vt:lpstr>Reflection: What is the best way to…</vt:lpstr>
      <vt:lpstr>Next Time</vt:lpstr>
    </vt:vector>
  </TitlesOfParts>
  <Company>University of California,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Exercise 1</dc:title>
  <dc:creator>André van der Hoek</dc:creator>
  <cp:lastModifiedBy>Emilly Navarro</cp:lastModifiedBy>
  <cp:revision>594</cp:revision>
  <dcterms:created xsi:type="dcterms:W3CDTF">2006-03-17T19:57:58Z</dcterms:created>
  <dcterms:modified xsi:type="dcterms:W3CDTF">2015-01-29T22:54:37Z</dcterms:modified>
</cp:coreProperties>
</file>