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9" r:id="rId1"/>
  </p:sldMasterIdLst>
  <p:notesMasterIdLst>
    <p:notesMasterId r:id="rId42"/>
  </p:notesMasterIdLst>
  <p:handoutMasterIdLst>
    <p:handoutMasterId r:id="rId43"/>
  </p:handoutMasterIdLst>
  <p:sldIdLst>
    <p:sldId id="265" r:id="rId2"/>
    <p:sldId id="285" r:id="rId3"/>
    <p:sldId id="358" r:id="rId4"/>
    <p:sldId id="359" r:id="rId5"/>
    <p:sldId id="360" r:id="rId6"/>
    <p:sldId id="361" r:id="rId7"/>
    <p:sldId id="362" r:id="rId8"/>
    <p:sldId id="363" r:id="rId9"/>
    <p:sldId id="364" r:id="rId10"/>
    <p:sldId id="365" r:id="rId11"/>
    <p:sldId id="366" r:id="rId12"/>
    <p:sldId id="367" r:id="rId13"/>
    <p:sldId id="410" r:id="rId14"/>
    <p:sldId id="368" r:id="rId15"/>
    <p:sldId id="369" r:id="rId16"/>
    <p:sldId id="370" r:id="rId17"/>
    <p:sldId id="371" r:id="rId18"/>
    <p:sldId id="372" r:id="rId19"/>
    <p:sldId id="373" r:id="rId20"/>
    <p:sldId id="374" r:id="rId21"/>
    <p:sldId id="375" r:id="rId22"/>
    <p:sldId id="376" r:id="rId23"/>
    <p:sldId id="377" r:id="rId24"/>
    <p:sldId id="378" r:id="rId25"/>
    <p:sldId id="379" r:id="rId26"/>
    <p:sldId id="380" r:id="rId27"/>
    <p:sldId id="397" r:id="rId28"/>
    <p:sldId id="398" r:id="rId29"/>
    <p:sldId id="399" r:id="rId30"/>
    <p:sldId id="400" r:id="rId31"/>
    <p:sldId id="401" r:id="rId32"/>
    <p:sldId id="402" r:id="rId33"/>
    <p:sldId id="403" r:id="rId34"/>
    <p:sldId id="404" r:id="rId35"/>
    <p:sldId id="405" r:id="rId36"/>
    <p:sldId id="406" r:id="rId37"/>
    <p:sldId id="407" r:id="rId38"/>
    <p:sldId id="382" r:id="rId39"/>
    <p:sldId id="411" r:id="rId40"/>
    <p:sldId id="412" r:id="rId41"/>
  </p:sldIdLst>
  <p:sldSz cx="9144000" cy="6858000" type="screen4x3"/>
  <p:notesSz cx="6997700" cy="92837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9933"/>
    <a:srgbClr val="FFCC99"/>
    <a:srgbClr val="000000"/>
    <a:srgbClr val="007780"/>
    <a:srgbClr val="0170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2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viewProps" Target="viewProps.xml"/><Relationship Id="rId47" Type="http://schemas.openxmlformats.org/officeDocument/2006/relationships/theme" Target="theme/theme1.xml"/><Relationship Id="rId48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notesMaster" Target="notesMasters/notesMaster1.xml"/><Relationship Id="rId43" Type="http://schemas.openxmlformats.org/officeDocument/2006/relationships/handoutMaster" Target="handoutMasters/handoutMaster1.xml"/><Relationship Id="rId44" Type="http://schemas.openxmlformats.org/officeDocument/2006/relationships/printerSettings" Target="printerSettings/printerSettings1.bin"/><Relationship Id="rId4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l" defTabSz="930275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6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l" defTabSz="930275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6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cs typeface="+mn-cs"/>
              </a:defRPr>
            </a:lvl1pPr>
          </a:lstStyle>
          <a:p>
            <a:pPr>
              <a:defRPr/>
            </a:pPr>
            <a:fld id="{56AE1E89-3620-BF4A-AA6F-59DD926838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0809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l" defTabSz="930275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l" defTabSz="930275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cs typeface="+mn-cs"/>
              </a:defRPr>
            </a:lvl1pPr>
          </a:lstStyle>
          <a:p>
            <a:pPr>
              <a:defRPr/>
            </a:pPr>
            <a:fld id="{6EF01579-3FBA-D649-A4AC-4A0E8E70E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135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ingleton_pattern%23cite_note-7" TargetMode="External"/><Relationship Id="rId4" Type="http://schemas.openxmlformats.org/officeDocument/2006/relationships/hyperlink" Target="http://en.wikipedia.org/wiki/Lazy_evaluation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CC0D130-ECEB-AC49-B79F-EC26FD61C02D}" type="slidenum">
              <a:rPr lang="en-US" sz="1200"/>
              <a:pPr eaLnBrk="1" hangingPunct="1"/>
              <a:t>1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1C3E7CD-757D-F84E-AC9B-1183F03BBCB7}" type="slidenum">
              <a:rPr lang="en-US" sz="1200"/>
              <a:pPr eaLnBrk="1" hangingPunct="1"/>
              <a:t>2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Java, </a:t>
            </a:r>
            <a:r>
              <a:rPr lang="en-US" b="1" dirty="0" smtClean="0"/>
              <a:t>static</a:t>
            </a:r>
            <a:r>
              <a:rPr lang="en-US" dirty="0" smtClean="0"/>
              <a:t> denotes class </a:t>
            </a:r>
            <a:r>
              <a:rPr lang="en-US" b="1" dirty="0" smtClean="0"/>
              <a:t>methods</a:t>
            </a:r>
            <a:r>
              <a:rPr lang="en-US" dirty="0" smtClean="0"/>
              <a:t> and class variables (as opposed to instance </a:t>
            </a:r>
            <a:r>
              <a:rPr lang="en-US" b="1" dirty="0" smtClean="0"/>
              <a:t>methods</a:t>
            </a:r>
            <a:r>
              <a:rPr lang="en-US" dirty="0" smtClean="0"/>
              <a:t> and instance variables). These </a:t>
            </a:r>
            <a:r>
              <a:rPr lang="en-US" b="1" dirty="0" smtClean="0"/>
              <a:t>methods</a:t>
            </a:r>
            <a:r>
              <a:rPr lang="en-US" dirty="0" smtClean="0"/>
              <a:t> and variables can be accessed without an instance present. Contrast this to instance </a:t>
            </a:r>
            <a:r>
              <a:rPr lang="en-US" b="1" dirty="0" smtClean="0"/>
              <a:t>methods</a:t>
            </a:r>
            <a:r>
              <a:rPr lang="en-US" dirty="0" smtClean="0"/>
              <a:t> and instance variables: they must be accessed through an object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F01579-3FBA-D649-A4AC-4A0E8E70EB8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080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 you use inheritance with a Singleton? Wouldn’t make sense because the very nature of Singleton is “only one” and</a:t>
            </a:r>
            <a:r>
              <a:rPr lang="en-US" baseline="0" dirty="0" smtClean="0"/>
              <a:t> the purpose of inheritance is to have many.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F01579-3FBA-D649-A4AC-4A0E8E70EB8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955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Singletons are often preferred to global variables because: They do not pollute the global name space (or, in languages with namespaces, their containing namespace) with unnecessary variables.</a:t>
            </a:r>
            <a:r>
              <a:rPr lang="en-US" baseline="30000">
                <a:hlinkClick r:id="rId3"/>
              </a:rPr>
              <a:t>[7]</a:t>
            </a:r>
            <a:endParaRPr lang="en-US"/>
          </a:p>
          <a:p>
            <a:r>
              <a:rPr lang="en-US"/>
              <a:t>They permit </a:t>
            </a:r>
            <a:r>
              <a:rPr lang="en-US">
                <a:hlinkClick r:id="rId4" tooltip="Lazy evaluation"/>
              </a:rPr>
              <a:t>lazy</a:t>
            </a:r>
            <a:r>
              <a:rPr lang="en-US"/>
              <a:t> allocation and initialization, whereas global variables in many languages will always consume resources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32B5245-8431-FB40-BBD8-4920661BD8FF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EED78E21-57DF-134E-9462-828FF2378A5F}" type="slidenum">
              <a:rPr lang="en-US" sz="1200"/>
              <a:pPr eaLnBrk="1" hangingPunct="1">
                <a:defRPr/>
              </a:pPr>
              <a:t>38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57518E9-12B8-1F42-AF02-D582B28C7C52}" type="datetime4">
              <a:rPr lang="en-US" smtClean="0"/>
              <a:pPr>
                <a:defRPr/>
              </a:pPr>
              <a:t>January 30, 2015</a:t>
            </a:fld>
            <a:r>
              <a:rPr lang="en-US" smtClean="0"/>
              <a:t> – </a:t>
            </a:r>
            <a:fld id="{52DD7443-FD5C-2547-B3D1-C9D09D76DE48}" type="datetime11">
              <a:rPr lang="en-US" smtClean="0"/>
              <a:pPr>
                <a:defRPr/>
              </a:pPr>
              <a:t>09:27:45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(c) 2007 University of California, Irvine – André van der Hoek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  <a:prstGeom prst="rect">
            <a:avLst/>
          </a:prstGeom>
        </p:spPr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/>
          <a:lstStyle/>
          <a:p>
            <a:fld id="{7D290233-0DD1-4A80-BB1E-9ADC3556DBB6}" type="datetimeFigureOut">
              <a:rPr lang="en-US" smtClean="0"/>
              <a:t>1/30/15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F65E8FF-A10D-C94D-888A-A3EEFB4D17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96E2434-CA13-014B-B103-6838FA8F512C}" type="datetime4">
              <a:rPr lang="en-US" smtClean="0"/>
              <a:pPr>
                <a:defRPr/>
              </a:pPr>
              <a:t>January 30, 2015</a:t>
            </a:fld>
            <a:r>
              <a:rPr lang="en-US" smtClean="0"/>
              <a:t> – </a:t>
            </a:r>
            <a:fld id="{8406807C-C46E-2A4D-9EF0-5D8E460DDD09}" type="datetime11">
              <a:rPr lang="en-US" smtClean="0"/>
              <a:pPr>
                <a:defRPr/>
              </a:pPr>
              <a:t>09:27:45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© 2007 University of California, Irvine – André van der Hoek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53DCB07-B79A-2945-ADEC-2978ED6403F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49799D6-3F1E-2F41-8E86-425B8BBFA537}" type="datetime4">
              <a:rPr lang="en-US" smtClean="0"/>
              <a:pPr>
                <a:defRPr/>
              </a:pPr>
              <a:t>January 30, 2015</a:t>
            </a:fld>
            <a:r>
              <a:rPr lang="en-US" smtClean="0"/>
              <a:t> – </a:t>
            </a:r>
            <a:fld id="{8406807C-C46E-2A4D-9EF0-5D8E460DDD09}" type="datetime11">
              <a:rPr lang="en-US" smtClean="0"/>
              <a:pPr>
                <a:defRPr/>
              </a:pPr>
              <a:t>09:27:45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© 2007 University of California, Irvine – André van der Hoek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31BA8AB-B301-D445-9BB0-B563A2BAA8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7264A0A-6D4C-DA4A-83D3-71AAA2B2CCD3}" type="datetime4">
              <a:rPr lang="en-US" smtClean="0"/>
              <a:pPr>
                <a:defRPr/>
              </a:pPr>
              <a:t>January 30, 2015</a:t>
            </a:fld>
            <a:r>
              <a:rPr lang="en-US" smtClean="0"/>
              <a:t> – </a:t>
            </a:r>
            <a:fld id="{8406807C-C46E-2A4D-9EF0-5D8E460DDD09}" type="datetime11">
              <a:rPr lang="en-US" smtClean="0"/>
              <a:pPr>
                <a:defRPr/>
              </a:pPr>
              <a:t>09:27:45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© 2007 University of California, Irvine – André van der Hoek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5CAF66A-1E99-B44D-A037-645E84B0CEF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C457484-7635-4B4E-93F5-DA9754B50417}" type="datetime4">
              <a:rPr lang="en-US" smtClean="0"/>
              <a:pPr>
                <a:defRPr/>
              </a:pPr>
              <a:t>January 30, 2015</a:t>
            </a:fld>
            <a:r>
              <a:rPr lang="en-US" smtClean="0"/>
              <a:t> – </a:t>
            </a:r>
            <a:fld id="{8406807C-C46E-2A4D-9EF0-5D8E460DDD09}" type="datetime11">
              <a:rPr lang="en-US" smtClean="0"/>
              <a:pPr>
                <a:defRPr/>
              </a:pPr>
              <a:t>09:27:45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© 2007 University of California, Irvine – André van der Hoek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296EBF1-5447-204E-8F58-C218852A53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endParaRPr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>
                  <a:solidFill>
                    <a:schemeClr val="tx1">
                      <a:lumMod val="65000"/>
                      <a:lumOff val="35000"/>
                    </a:schemeClr>
                  </a:solidFill>
                  <a:latin typeface="Tahoma"/>
                  <a:cs typeface="Tahoma"/>
                </a:endParaRPr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>
                  <a:solidFill>
                    <a:schemeClr val="tx1">
                      <a:lumMod val="65000"/>
                      <a:lumOff val="35000"/>
                    </a:schemeClr>
                  </a:solidFill>
                  <a:latin typeface="Tahoma"/>
                  <a:cs typeface="Tahoma"/>
                </a:endParaRPr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  <a:prstGeom prst="rect">
            <a:avLst/>
          </a:prstGeom>
        </p:spPr>
        <p:txBody>
          <a:bodyPr/>
          <a:lstStyle/>
          <a:p>
            <a:fld id="{7D290233-0DD1-4A80-BB1E-9ADC3556DBB6}" type="datetimeFigureOut">
              <a:rPr lang="en-US" smtClean="0"/>
              <a:t>1/30/15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A3CBC22-7A68-6548-A9D4-446FAE1C6372}" type="datetime4">
              <a:rPr lang="en-US" smtClean="0"/>
              <a:pPr>
                <a:defRPr/>
              </a:pPr>
              <a:t>January 30, 2015</a:t>
            </a:fld>
            <a:r>
              <a:rPr lang="en-US" smtClean="0"/>
              <a:t> – </a:t>
            </a:r>
            <a:fld id="{8406807C-C46E-2A4D-9EF0-5D8E460DDD09}" type="datetime11">
              <a:rPr lang="en-US" smtClean="0"/>
              <a:pPr>
                <a:defRPr/>
              </a:pPr>
              <a:t>09:27:45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© 2007 University of California, Irvine – André van der Hoek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9151AC0-E946-5241-B1C4-85DFA46653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7540F6A-2236-AE4D-9E51-33A6FCCA541B}" type="datetime4">
              <a:rPr lang="en-US" smtClean="0"/>
              <a:pPr>
                <a:defRPr/>
              </a:pPr>
              <a:t>January 30, 2015</a:t>
            </a:fld>
            <a:r>
              <a:rPr lang="en-US" smtClean="0"/>
              <a:t> – </a:t>
            </a:r>
            <a:fld id="{8406807C-C46E-2A4D-9EF0-5D8E460DDD09}" type="datetime11">
              <a:rPr lang="en-US" smtClean="0"/>
              <a:pPr>
                <a:defRPr/>
              </a:pPr>
              <a:t>09:27:45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© 2007 University of California, Irvine – André van der Hoek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0935AE5-F88F-DB45-80B6-13FBD3318AE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09273BA-B74E-8D44-A58B-42023C240FCE}" type="datetime4">
              <a:rPr lang="en-US" smtClean="0"/>
              <a:pPr>
                <a:defRPr/>
              </a:pPr>
              <a:t>January 30, 2015</a:t>
            </a:fld>
            <a:r>
              <a:rPr lang="en-US" smtClean="0"/>
              <a:t> – </a:t>
            </a:r>
            <a:fld id="{8406807C-C46E-2A4D-9EF0-5D8E460DDD09}" type="datetime11">
              <a:rPr lang="en-US" smtClean="0"/>
              <a:pPr>
                <a:defRPr/>
              </a:pPr>
              <a:t>09:27:45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© 2007 University of California, Irvine – André van der Hoek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6F3788A-9DFC-864F-80B3-0F3EBD43E8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032464E-1850-C048-82A6-07E71407F27C}" type="datetime4">
              <a:rPr lang="en-US" smtClean="0"/>
              <a:pPr>
                <a:defRPr/>
              </a:pPr>
              <a:t>January 30, 2015</a:t>
            </a:fld>
            <a:r>
              <a:rPr lang="en-US" smtClean="0"/>
              <a:t> – </a:t>
            </a:r>
            <a:fld id="{8406807C-C46E-2A4D-9EF0-5D8E460DDD09}" type="datetime11">
              <a:rPr lang="en-US" smtClean="0"/>
              <a:pPr>
                <a:defRPr/>
              </a:pPr>
              <a:t>09:27:45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© 2007 University of California, Irvine – André van der Hoek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783EFB8-27AF-3546-835B-E4411EC415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07AC8AF-6878-A742-82D3-0F944D3D9CC9}" type="datetime4">
              <a:rPr lang="en-US" smtClean="0"/>
              <a:pPr>
                <a:defRPr/>
              </a:pPr>
              <a:t>January 30, 2015</a:t>
            </a:fld>
            <a:r>
              <a:rPr lang="en-US" smtClean="0"/>
              <a:t> – </a:t>
            </a:r>
            <a:fld id="{8406807C-C46E-2A4D-9EF0-5D8E460DDD09}" type="datetime11">
              <a:rPr lang="en-US" smtClean="0"/>
              <a:pPr>
                <a:defRPr/>
              </a:pPr>
              <a:t>09:27:45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© 2007 University of California, Irvine – André van der Hoek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5ADED56-B83A-2F47-89F5-64AFC7EA9DF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74D8B51-1364-1646-9FBB-147F9730635F}" type="datetime4">
              <a:rPr lang="en-US" smtClean="0"/>
              <a:pPr>
                <a:defRPr/>
              </a:pPr>
              <a:t>January 30, 2015</a:t>
            </a:fld>
            <a:r>
              <a:rPr lang="en-US" smtClean="0"/>
              <a:t> – </a:t>
            </a:r>
            <a:fld id="{8406807C-C46E-2A4D-9EF0-5D8E460DDD09}" type="datetime11">
              <a:rPr lang="en-US" smtClean="0"/>
              <a:pPr>
                <a:defRPr/>
              </a:pPr>
              <a:t>09:27:45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© 2007 University of California, Irvine – André van der Hoek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0" r:id="rId1"/>
    <p:sldLayoutId id="2147484141" r:id="rId2"/>
    <p:sldLayoutId id="2147484142" r:id="rId3"/>
    <p:sldLayoutId id="2147484143" r:id="rId4"/>
    <p:sldLayoutId id="2147484144" r:id="rId5"/>
    <p:sldLayoutId id="2147484145" r:id="rId6"/>
    <p:sldLayoutId id="2147484146" r:id="rId7"/>
    <p:sldLayoutId id="2147484147" r:id="rId8"/>
    <p:sldLayoutId id="2147484148" r:id="rId9"/>
    <p:sldLayoutId id="2147484149" r:id="rId10"/>
    <p:sldLayoutId id="2147484150" r:id="rId11"/>
    <p:sldLayoutId id="2147484151" r:id="rId12"/>
    <p:sldLayoutId id="2147484152" r:id="rId13"/>
    <p:sldLayoutId id="2147484153" r:id="rId1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65000"/>
              <a:lumOff val="35000"/>
            </a:schemeClr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Tahoma"/>
          <a:ea typeface="+mn-ea"/>
          <a:cs typeface="Tahoma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65000"/>
              <a:lumOff val="35000"/>
            </a:schemeClr>
          </a:solidFill>
          <a:latin typeface="Tahoma"/>
          <a:ea typeface="+mn-ea"/>
          <a:cs typeface="Tahoma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Tahoma"/>
          <a:ea typeface="+mn-ea"/>
          <a:cs typeface="Tahoma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Tahoma"/>
          <a:ea typeface="+mn-ea"/>
          <a:cs typeface="Tahoma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Tahoma"/>
          <a:ea typeface="+mn-ea"/>
          <a:cs typeface="Tahoma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ea typeface="+mj-ea"/>
                <a:cs typeface="Tahoma"/>
              </a:rPr>
              <a:t>Informatics 122</a:t>
            </a:r>
            <a:b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ea typeface="+mj-ea"/>
                <a:cs typeface="Tahoma"/>
              </a:rPr>
            </a:br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ea typeface="+mj-ea"/>
                <a:cs typeface="Tahoma"/>
              </a:rPr>
              <a:t>Software Design II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Lecture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6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Emily Navarro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Duplication of course material for any commercial purpose without the explicit written permission of the professor is prohibited.</a:t>
            </a:r>
          </a:p>
        </p:txBody>
      </p:sp>
      <p:sp>
        <p:nvSpPr>
          <p:cNvPr id="24579" name="Rectangle 8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239000" y="6705600"/>
            <a:ext cx="1905000" cy="152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8B8ECFE-47AE-4949-89A4-1691149B7D4D}" type="slidenum">
              <a:rPr lang="en-US" sz="80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pPr eaLnBrk="1" hangingPunct="1"/>
              <a:t>1</a:t>
            </a:fld>
            <a:endParaRPr lang="en-US" sz="80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</p:txBody>
      </p:sp>
      <p:sp>
        <p:nvSpPr>
          <p:cNvPr id="24580" name="TextBox 1"/>
          <p:cNvSpPr txBox="1">
            <a:spLocks noChangeArrowheads="1"/>
          </p:cNvSpPr>
          <p:nvPr/>
        </p:nvSpPr>
        <p:spPr bwMode="auto">
          <a:xfrm>
            <a:off x="685800" y="5334000"/>
            <a:ext cx="44196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Portions of the slides in this lecture are adapted from http://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www.cs.colorado.edu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/~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kena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/classes/5448/f12/lectures/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Caffeine Beverage Implementation</a:t>
            </a:r>
          </a:p>
        </p:txBody>
      </p:sp>
      <p:pic>
        <p:nvPicPr>
          <p:cNvPr id="35843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590169"/>
            <a:ext cx="5791200" cy="5039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4" name="TextBox 5"/>
          <p:cNvSpPr txBox="1">
            <a:spLocks noChangeArrowheads="1"/>
          </p:cNvSpPr>
          <p:nvPr/>
        </p:nvSpPr>
        <p:spPr bwMode="auto">
          <a:xfrm>
            <a:off x="6629400" y="1905000"/>
            <a:ext cx="2514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2000"/>
              <a:t>Note: use of final keyword for prepareRecipe()</a:t>
            </a:r>
          </a:p>
          <a:p>
            <a:pPr algn="l" eaLnBrk="1" hangingPunct="1"/>
            <a:endParaRPr lang="en-US" sz="2000"/>
          </a:p>
          <a:p>
            <a:pPr algn="l" eaLnBrk="1" hangingPunct="1"/>
            <a:r>
              <a:rPr lang="en-US" sz="2000"/>
              <a:t>brew() and addCondiments() are abstract and must be supplied by subclasses</a:t>
            </a:r>
          </a:p>
          <a:p>
            <a:pPr algn="l" eaLnBrk="1" hangingPunct="1"/>
            <a:endParaRPr lang="en-US" sz="2000"/>
          </a:p>
          <a:p>
            <a:pPr algn="l" eaLnBrk="1" hangingPunct="1"/>
            <a:r>
              <a:rPr lang="en-US" sz="2000"/>
              <a:t>boilWater() and pourInCup() are specified and shared across all subclasses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Coffee and Tea Implementations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200C10E-3662-384C-B8FE-D0B5DF86ADC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36867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19250"/>
            <a:ext cx="914400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8" name="TextBox 5"/>
          <p:cNvSpPr txBox="1">
            <a:spLocks noChangeArrowheads="1"/>
          </p:cNvSpPr>
          <p:nvPr/>
        </p:nvSpPr>
        <p:spPr bwMode="auto">
          <a:xfrm>
            <a:off x="6303963" y="6172200"/>
            <a:ext cx="24590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Nice and simple!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have we done?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900112" y="2133600"/>
            <a:ext cx="7345363" cy="4190999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Took two separate classes with separate but similar algorithms</a:t>
            </a:r>
          </a:p>
          <a:p>
            <a:pPr>
              <a:lnSpc>
                <a:spcPct val="120000"/>
              </a:lnSpc>
            </a:pPr>
            <a:r>
              <a:rPr lang="en-US" dirty="0"/>
              <a:t>Noticed duplication and eliminated it by adding a superclass</a:t>
            </a:r>
          </a:p>
          <a:p>
            <a:pPr>
              <a:lnSpc>
                <a:spcPct val="120000"/>
              </a:lnSpc>
            </a:pPr>
            <a:r>
              <a:rPr lang="en-US" dirty="0"/>
              <a:t>Made steps of algorithm more abstract and specified its structure in the superclass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Thereby eliminating another “implicit” duplication between the two classes</a:t>
            </a:r>
          </a:p>
          <a:p>
            <a:pPr>
              <a:lnSpc>
                <a:spcPct val="120000"/>
              </a:lnSpc>
            </a:pPr>
            <a:r>
              <a:rPr lang="en-US" dirty="0"/>
              <a:t>Revised subclasses to implement the abstract (unspecified) portions of the algorithm… in a way that made sense for them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House Builder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942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Singleton Pattern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Used to ensure that only one instance of a particular class ever gets created and that there is just one (global) way to gain access to that instance</a:t>
            </a:r>
          </a:p>
          <a:p>
            <a:r>
              <a:rPr lang="en-US"/>
              <a:t>Let’s derive this pattern by starting with a class that has no restrictions on who can create it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Deriving Singleton (I)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idx="1"/>
          </p:nvPr>
        </p:nvSpPr>
        <p:spPr>
          <a:xfrm>
            <a:off x="498475" y="1752600"/>
            <a:ext cx="7556500" cy="4144963"/>
          </a:xfrm>
        </p:spPr>
        <p:txBody>
          <a:bodyPr>
            <a:normAutofit lnSpcReduction="10000"/>
          </a:bodyPr>
          <a:lstStyle/>
          <a:p>
            <a:pPr marL="0" indent="0">
              <a:buFont typeface="Wingdings" charset="0"/>
              <a:buNone/>
            </a:pPr>
            <a:r>
              <a:rPr lang="en-US" sz="1600">
                <a:latin typeface="Courier New" charset="0"/>
                <a:cs typeface="Courier New" charset="0"/>
              </a:rPr>
              <a:t>public class Ball {</a:t>
            </a:r>
          </a:p>
          <a:p>
            <a:pPr marL="0" indent="0">
              <a:buFont typeface="Wingdings" charset="0"/>
              <a:buNone/>
            </a:pPr>
            <a:r>
              <a:rPr lang="en-US" sz="1600">
                <a:latin typeface="Courier New" charset="0"/>
                <a:cs typeface="Courier New" charset="0"/>
              </a:rPr>
              <a:t>     private String color;</a:t>
            </a:r>
          </a:p>
          <a:p>
            <a:pPr marL="0" indent="0">
              <a:buFont typeface="Wingdings" charset="0"/>
              <a:buNone/>
            </a:pPr>
            <a:r>
              <a:rPr lang="en-US" sz="1600">
                <a:latin typeface="Courier New" charset="0"/>
                <a:cs typeface="Courier New" charset="0"/>
              </a:rPr>
              <a:t>     public Ball (String color) { this.color = color; }</a:t>
            </a:r>
          </a:p>
          <a:p>
            <a:pPr marL="0" indent="0">
              <a:buFont typeface="Wingdings" charset="0"/>
              <a:buNone/>
            </a:pPr>
            <a:r>
              <a:rPr lang="en-US" sz="1600">
                <a:latin typeface="Courier New" charset="0"/>
                <a:cs typeface="Courier New" charset="0"/>
              </a:rPr>
              <a:t>     public void bounce() { System.out.println(“boing!”); }</a:t>
            </a:r>
          </a:p>
          <a:p>
            <a:pPr marL="0" indent="0">
              <a:buFont typeface="Wingdings" charset="0"/>
              <a:buNone/>
            </a:pPr>
            <a:r>
              <a:rPr lang="en-US" sz="1600">
                <a:latin typeface="Courier New" charset="0"/>
                <a:cs typeface="Courier New" charset="0"/>
              </a:rPr>
              <a:t>}</a:t>
            </a:r>
          </a:p>
          <a:p>
            <a:pPr marL="0" indent="0">
              <a:buFont typeface="Wingdings" charset="0"/>
              <a:buNone/>
            </a:pPr>
            <a:r>
              <a:rPr lang="en-US" sz="1600">
                <a:latin typeface="Courier New" charset="0"/>
                <a:cs typeface="Courier New" charset="0"/>
              </a:rPr>
              <a:t>Ball b1 = new Ball (“red”);</a:t>
            </a:r>
          </a:p>
          <a:p>
            <a:pPr marL="0" indent="0">
              <a:buFont typeface="Wingdings" charset="0"/>
              <a:buNone/>
            </a:pPr>
            <a:r>
              <a:rPr lang="en-US" sz="1600">
                <a:latin typeface="Courier New" charset="0"/>
                <a:cs typeface="Courier New" charset="0"/>
              </a:rPr>
              <a:t>Ball b2 = new Ball (“blue”);</a:t>
            </a:r>
          </a:p>
          <a:p>
            <a:pPr marL="0" indent="0">
              <a:buFont typeface="Wingdings" charset="0"/>
              <a:buNone/>
            </a:pPr>
            <a:r>
              <a:rPr lang="en-US" sz="1600">
                <a:latin typeface="Courier New" charset="0"/>
                <a:cs typeface="Courier New" charset="0"/>
              </a:rPr>
              <a:t>b1.bounce();</a:t>
            </a:r>
          </a:p>
          <a:p>
            <a:pPr marL="0" indent="0">
              <a:buFont typeface="Wingdings" charset="0"/>
              <a:buNone/>
            </a:pPr>
            <a:r>
              <a:rPr lang="en-US" sz="1600">
                <a:latin typeface="Courier New" charset="0"/>
                <a:cs typeface="Courier New" charset="0"/>
              </a:rPr>
              <a:t>b2.bounce();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Problem: Universal Instantiation</a:t>
            </a:r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long as a client object “knows about” the name of class Ball, it can create instances of Ball</a:t>
            </a:r>
          </a:p>
          <a:p>
            <a:pPr lvl="1"/>
            <a:r>
              <a:rPr lang="en-US" dirty="0"/>
              <a:t>Ball b1 = new Ball (“orange”);</a:t>
            </a:r>
          </a:p>
          <a:p>
            <a:r>
              <a:rPr lang="en-US" dirty="0"/>
              <a:t>This is because the constructor is public</a:t>
            </a:r>
          </a:p>
          <a:p>
            <a:pPr lvl="1"/>
            <a:r>
              <a:rPr lang="en-US" dirty="0"/>
              <a:t>We can stop unauthorized creation of Ball instances by making the constructor private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Deriving Singleton (II)</a:t>
            </a:r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>
          <a:xfrm>
            <a:off x="498475" y="1676400"/>
            <a:ext cx="7556500" cy="4144963"/>
          </a:xfrm>
        </p:spPr>
        <p:txBody>
          <a:bodyPr/>
          <a:lstStyle/>
          <a:p>
            <a:pPr marL="0" indent="0">
              <a:buFont typeface="Wingdings" charset="0"/>
              <a:buNone/>
            </a:pPr>
            <a:r>
              <a:rPr lang="en-US" sz="1600">
                <a:latin typeface="Courier New" charset="0"/>
                <a:cs typeface="Courier New" charset="0"/>
              </a:rPr>
              <a:t>public class Ball {</a:t>
            </a:r>
          </a:p>
          <a:p>
            <a:pPr marL="0" indent="0">
              <a:buFont typeface="Wingdings" charset="0"/>
              <a:buNone/>
            </a:pPr>
            <a:r>
              <a:rPr lang="en-US" sz="1600">
                <a:latin typeface="Courier New" charset="0"/>
                <a:cs typeface="Courier New" charset="0"/>
              </a:rPr>
              <a:t>     private String color;</a:t>
            </a:r>
          </a:p>
          <a:p>
            <a:pPr marL="0" indent="0">
              <a:buFont typeface="Wingdings" charset="0"/>
              <a:buNone/>
            </a:pPr>
            <a:r>
              <a:rPr lang="en-US" sz="1600">
                <a:latin typeface="Courier New" charset="0"/>
                <a:cs typeface="Courier New" charset="0"/>
              </a:rPr>
              <a:t>     </a:t>
            </a:r>
            <a:r>
              <a:rPr lang="en-US" sz="1600" b="1">
                <a:latin typeface="Courier New" charset="0"/>
                <a:cs typeface="Courier New" charset="0"/>
              </a:rPr>
              <a:t>private</a:t>
            </a:r>
            <a:r>
              <a:rPr lang="en-US" sz="1600">
                <a:latin typeface="Courier New" charset="0"/>
                <a:cs typeface="Courier New" charset="0"/>
              </a:rPr>
              <a:t> Ball(String color) { this.color = color; }</a:t>
            </a:r>
          </a:p>
          <a:p>
            <a:pPr marL="0" indent="0">
              <a:buFont typeface="Wingdings" charset="0"/>
              <a:buNone/>
            </a:pPr>
            <a:r>
              <a:rPr lang="en-US" sz="1600">
                <a:latin typeface="Courier New" charset="0"/>
                <a:cs typeface="Courier New" charset="0"/>
              </a:rPr>
              <a:t>     public void bounce() { System.out.println (“boing!”); }</a:t>
            </a:r>
          </a:p>
          <a:p>
            <a:pPr marL="0" indent="0">
              <a:buFont typeface="Wingdings" charset="0"/>
              <a:buNone/>
            </a:pPr>
            <a:r>
              <a:rPr lang="en-US" sz="1600">
                <a:latin typeface="Courier New" charset="0"/>
                <a:cs typeface="Courier New" charset="0"/>
              </a:rPr>
              <a:t>}</a:t>
            </a:r>
          </a:p>
          <a:p>
            <a:pPr marL="0" indent="0">
              <a:buFont typeface="Wingdings" charset="0"/>
              <a:buNone/>
            </a:pPr>
            <a:r>
              <a:rPr lang="en-US" sz="1600">
                <a:latin typeface="Courier New" charset="0"/>
                <a:cs typeface="Courier New" charset="0"/>
              </a:rPr>
              <a:t>// next line now impossible by any method outside of Ball</a:t>
            </a:r>
          </a:p>
          <a:p>
            <a:pPr marL="0" indent="0">
              <a:buFont typeface="Wingdings" charset="0"/>
              <a:buNone/>
            </a:pPr>
            <a:r>
              <a:rPr lang="en-US" sz="1600">
                <a:latin typeface="Courier New" charset="0"/>
                <a:cs typeface="Courier New" charset="0"/>
              </a:rPr>
              <a:t>Ball b2 = new Ball (“red”);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Problem: No Point of Access!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Now that the constructor is private, no class can gain access to instances of Ball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But our requirements were that there would be </a:t>
            </a:r>
            <a:r>
              <a:rPr lang="en-US" b="1" dirty="0"/>
              <a:t>at least one way</a:t>
            </a:r>
            <a:r>
              <a:rPr lang="en-US" dirty="0"/>
              <a:t> to get access to an instance of Ball</a:t>
            </a:r>
          </a:p>
          <a:p>
            <a:pPr>
              <a:lnSpc>
                <a:spcPct val="110000"/>
              </a:lnSpc>
            </a:pPr>
            <a:r>
              <a:rPr lang="en-US" dirty="0"/>
              <a:t>We need a method to return an instance of Ball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But since there is no way to get access to an instance of Ball, the method </a:t>
            </a:r>
            <a:r>
              <a:rPr lang="en-US" b="1" dirty="0"/>
              <a:t>CANNOT</a:t>
            </a:r>
            <a:r>
              <a:rPr lang="en-US" dirty="0"/>
              <a:t> be an </a:t>
            </a:r>
            <a:r>
              <a:rPr lang="en-US" i="1" dirty="0"/>
              <a:t>instance method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This means it needs to be a </a:t>
            </a:r>
            <a:r>
              <a:rPr lang="en-US" i="1" dirty="0"/>
              <a:t>class method</a:t>
            </a:r>
            <a:r>
              <a:rPr lang="en-US" dirty="0"/>
              <a:t>, aka a static method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Deriving Singleton</a:t>
            </a:r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Font typeface="Wingdings" charset="0"/>
              <a:buNone/>
            </a:pPr>
            <a:r>
              <a:rPr lang="en-US" sz="1600" dirty="0">
                <a:latin typeface="Courier New" charset="0"/>
                <a:cs typeface="Courier New" charset="0"/>
              </a:rPr>
              <a:t>public class Ball {</a:t>
            </a:r>
          </a:p>
          <a:p>
            <a:pPr marL="0" indent="0">
              <a:buFont typeface="Wingdings" charset="0"/>
              <a:buNone/>
            </a:pPr>
            <a:r>
              <a:rPr lang="en-US" sz="1600" dirty="0">
                <a:latin typeface="Courier New" charset="0"/>
                <a:cs typeface="Courier New" charset="0"/>
              </a:rPr>
              <a:t>     private String color;</a:t>
            </a:r>
          </a:p>
          <a:p>
            <a:pPr marL="0" indent="0">
              <a:buFont typeface="Wingdings" charset="0"/>
              <a:buNone/>
            </a:pPr>
            <a:r>
              <a:rPr lang="en-US" sz="1600" dirty="0">
                <a:latin typeface="Courier New" charset="0"/>
                <a:cs typeface="Courier New" charset="0"/>
              </a:rPr>
              <a:t>     </a:t>
            </a:r>
            <a:r>
              <a:rPr lang="en-US" sz="1600" b="1" dirty="0">
                <a:latin typeface="Courier New" charset="0"/>
                <a:cs typeface="Courier New" charset="0"/>
              </a:rPr>
              <a:t>private</a:t>
            </a:r>
            <a:r>
              <a:rPr lang="en-US" sz="1600" dirty="0">
                <a:latin typeface="Courier New" charset="0"/>
                <a:cs typeface="Courier New" charset="0"/>
              </a:rPr>
              <a:t> Ball (String color) { </a:t>
            </a:r>
            <a:r>
              <a:rPr lang="en-US" sz="1600" dirty="0" err="1">
                <a:latin typeface="Courier New" charset="0"/>
                <a:cs typeface="Courier New" charset="0"/>
              </a:rPr>
              <a:t>this.color</a:t>
            </a:r>
            <a:r>
              <a:rPr lang="en-US" sz="1600" dirty="0">
                <a:latin typeface="Courier New" charset="0"/>
                <a:cs typeface="Courier New" charset="0"/>
              </a:rPr>
              <a:t> = color; }</a:t>
            </a:r>
          </a:p>
          <a:p>
            <a:pPr marL="0" indent="0">
              <a:buFont typeface="Wingdings" charset="0"/>
              <a:buNone/>
            </a:pPr>
            <a:r>
              <a:rPr lang="en-US" sz="1600" dirty="0">
                <a:latin typeface="Courier New" charset="0"/>
                <a:cs typeface="Courier New" charset="0"/>
              </a:rPr>
              <a:t>     public void bounce() { </a:t>
            </a:r>
            <a:r>
              <a:rPr lang="en-US" sz="1600" dirty="0" err="1">
                <a:latin typeface="Courier New" charset="0"/>
                <a:cs typeface="Courier New" charset="0"/>
              </a:rPr>
              <a:t>System.out.println</a:t>
            </a:r>
            <a:r>
              <a:rPr lang="en-US" sz="1600" dirty="0">
                <a:latin typeface="Courier New" charset="0"/>
                <a:cs typeface="Courier New" charset="0"/>
              </a:rPr>
              <a:t> </a:t>
            </a:r>
            <a:r>
              <a:rPr lang="en-US" sz="1600" dirty="0" smtClean="0">
                <a:latin typeface="Courier New" charset="0"/>
                <a:cs typeface="Courier New" charset="0"/>
              </a:rPr>
              <a:t>		  (</a:t>
            </a:r>
            <a:r>
              <a:rPr lang="en-US" sz="1600" dirty="0">
                <a:latin typeface="Courier New" charset="0"/>
                <a:cs typeface="Courier New" charset="0"/>
              </a:rPr>
              <a:t>“boing!”); }</a:t>
            </a:r>
          </a:p>
          <a:p>
            <a:pPr marL="0" indent="0">
              <a:buFont typeface="Wingdings" charset="0"/>
              <a:buNone/>
            </a:pPr>
            <a:r>
              <a:rPr lang="en-US" sz="1600" dirty="0">
                <a:latin typeface="Courier New" charset="0"/>
                <a:cs typeface="Courier New" charset="0"/>
              </a:rPr>
              <a:t>     </a:t>
            </a:r>
            <a:r>
              <a:rPr lang="en-US" sz="1600" b="1" dirty="0">
                <a:latin typeface="Courier New" charset="0"/>
                <a:cs typeface="Courier New" charset="0"/>
              </a:rPr>
              <a:t>public static Ball </a:t>
            </a:r>
            <a:r>
              <a:rPr lang="en-US" sz="1600" b="1" dirty="0" err="1">
                <a:latin typeface="Courier New" charset="0"/>
                <a:cs typeface="Courier New" charset="0"/>
              </a:rPr>
              <a:t>getInstance</a:t>
            </a:r>
            <a:r>
              <a:rPr lang="en-US" sz="1600" b="1" dirty="0">
                <a:latin typeface="Courier New" charset="0"/>
                <a:cs typeface="Courier New" charset="0"/>
              </a:rPr>
              <a:t> (String color) {</a:t>
            </a:r>
          </a:p>
          <a:p>
            <a:pPr marL="0" indent="0">
              <a:buFont typeface="Wingdings" charset="0"/>
              <a:buNone/>
            </a:pPr>
            <a:r>
              <a:rPr lang="en-US" sz="1600" b="1" dirty="0">
                <a:latin typeface="Courier New" charset="0"/>
                <a:cs typeface="Courier New" charset="0"/>
              </a:rPr>
              <a:t>          return new Ball (color);</a:t>
            </a:r>
          </a:p>
          <a:p>
            <a:pPr marL="0" indent="0">
              <a:buFont typeface="Wingdings" charset="0"/>
              <a:buNone/>
            </a:pPr>
            <a:r>
              <a:rPr lang="en-US" sz="1600" b="1" dirty="0">
                <a:latin typeface="Courier New" charset="0"/>
                <a:cs typeface="Courier New" charset="0"/>
              </a:rPr>
              <a:t>     </a:t>
            </a:r>
            <a:r>
              <a:rPr lang="en-US" sz="1600" dirty="0">
                <a:latin typeface="Courier New" charset="0"/>
                <a:cs typeface="Courier New" charset="0"/>
              </a:rPr>
              <a:t>}</a:t>
            </a:r>
          </a:p>
          <a:p>
            <a:pPr marL="0" indent="0">
              <a:buFont typeface="Wingdings" charset="0"/>
              <a:buNone/>
            </a:pPr>
            <a:r>
              <a:rPr lang="en-US" sz="1600" dirty="0">
                <a:latin typeface="Courier New" charset="0"/>
                <a:cs typeface="Courier New" charset="0"/>
              </a:rPr>
              <a:t>}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Today’s Lecture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ea typeface="+mn-ea"/>
              </a:rPr>
              <a:t>Design </a:t>
            </a:r>
            <a:r>
              <a:rPr lang="en-US" dirty="0" smtClean="0">
                <a:ea typeface="+mn-ea"/>
              </a:rPr>
              <a:t>patterns – part </a:t>
            </a:r>
            <a:r>
              <a:rPr lang="en-US" dirty="0">
                <a:ea typeface="+mn-ea"/>
              </a:rPr>
              <a:t>3</a:t>
            </a:r>
            <a:r>
              <a:rPr lang="en-US" dirty="0" smtClean="0">
                <a:ea typeface="+mn-ea"/>
              </a:rPr>
              <a:t> of a 3-part series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</a:rPr>
              <a:t>Three patterns: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</a:rPr>
              <a:t>Template Method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</a:rPr>
              <a:t>Singleton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</a:rPr>
              <a:t>Facade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</a:rPr>
              <a:t>Assignment 3, part 1</a:t>
            </a:r>
            <a:endParaRPr lang="en-US" dirty="0">
              <a:ea typeface="+mn-ea"/>
            </a:endParaRPr>
          </a:p>
        </p:txBody>
      </p:sp>
      <p:sp>
        <p:nvSpPr>
          <p:cNvPr id="26627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4191000" y="6356350"/>
            <a:ext cx="762000" cy="27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35E65C2-FDF4-C049-BA80-6D704457AF97}" type="slidenum">
              <a:rPr lang="en-US" sz="80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pPr eaLnBrk="1" hangingPunct="1"/>
              <a:t>2</a:t>
            </a:fld>
            <a:endParaRPr lang="en-US" sz="80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Problem: Back to Universal Instantiation</a:t>
            </a:r>
          </a:p>
        </p:txBody>
      </p:sp>
      <p:sp>
        <p:nvSpPr>
          <p:cNvPr id="4505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are back to this problem where any client can create an instance of Ball; instead of saying this:</a:t>
            </a:r>
          </a:p>
          <a:p>
            <a:pPr lvl="1"/>
            <a:r>
              <a:rPr lang="en-US" dirty="0"/>
              <a:t>Ball b1 = new Ball (“blue”);</a:t>
            </a:r>
          </a:p>
          <a:p>
            <a:r>
              <a:rPr lang="en-US" dirty="0"/>
              <a:t>they just say</a:t>
            </a:r>
          </a:p>
          <a:p>
            <a:pPr lvl="1"/>
            <a:r>
              <a:rPr lang="en-US" dirty="0"/>
              <a:t>Ball b1 = </a:t>
            </a:r>
            <a:r>
              <a:rPr lang="en-US" dirty="0" err="1"/>
              <a:t>Ball.getInstance</a:t>
            </a:r>
            <a:r>
              <a:rPr lang="en-US" dirty="0"/>
              <a:t> (“blue”);</a:t>
            </a:r>
          </a:p>
          <a:p>
            <a:r>
              <a:rPr lang="en-US" dirty="0"/>
              <a:t>Need to ensure only one instance is ever created</a:t>
            </a:r>
          </a:p>
          <a:p>
            <a:pPr lvl="1"/>
            <a:r>
              <a:rPr lang="en-US" dirty="0"/>
              <a:t>Need a static variable to store that </a:t>
            </a:r>
            <a:r>
              <a:rPr lang="en-US" dirty="0" smtClean="0"/>
              <a:t>instance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Deriving Singleton (IV)</a:t>
            </a:r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Font typeface="Wingdings" charset="0"/>
              <a:buNone/>
            </a:pPr>
            <a:r>
              <a:rPr lang="en-US" sz="1600">
                <a:latin typeface="Courier New" charset="0"/>
                <a:cs typeface="Courier New" charset="0"/>
              </a:rPr>
              <a:t>public class Ball {</a:t>
            </a:r>
          </a:p>
          <a:p>
            <a:pPr marL="0" indent="0">
              <a:buFont typeface="Wingdings" charset="0"/>
              <a:buNone/>
            </a:pPr>
            <a:r>
              <a:rPr lang="en-US" sz="1600">
                <a:latin typeface="Courier New" charset="0"/>
                <a:cs typeface="Courier New" charset="0"/>
              </a:rPr>
              <a:t>     </a:t>
            </a:r>
            <a:r>
              <a:rPr lang="en-US" sz="1600" b="1">
                <a:latin typeface="Courier New" charset="0"/>
                <a:cs typeface="Courier New" charset="0"/>
              </a:rPr>
              <a:t>private static Ball ball;</a:t>
            </a:r>
          </a:p>
          <a:p>
            <a:pPr marL="0" indent="0">
              <a:buFont typeface="Wingdings" charset="0"/>
              <a:buNone/>
            </a:pPr>
            <a:r>
              <a:rPr lang="en-US" sz="1600" b="1">
                <a:latin typeface="Courier New" charset="0"/>
                <a:cs typeface="Courier New" charset="0"/>
              </a:rPr>
              <a:t>     </a:t>
            </a:r>
            <a:r>
              <a:rPr lang="en-US" sz="1600">
                <a:latin typeface="Courier New" charset="0"/>
                <a:cs typeface="Courier New" charset="0"/>
              </a:rPr>
              <a:t>private String color;</a:t>
            </a:r>
          </a:p>
          <a:p>
            <a:pPr marL="0" indent="0">
              <a:buFont typeface="Wingdings" charset="0"/>
              <a:buNone/>
            </a:pPr>
            <a:r>
              <a:rPr lang="en-US" sz="1600" b="1">
                <a:latin typeface="Courier New" charset="0"/>
                <a:cs typeface="Courier New" charset="0"/>
              </a:rPr>
              <a:t>     private</a:t>
            </a:r>
            <a:r>
              <a:rPr lang="en-US" sz="1600">
                <a:latin typeface="Courier New" charset="0"/>
                <a:cs typeface="Courier New" charset="0"/>
              </a:rPr>
              <a:t> Ball (String color) { this.color = color; }</a:t>
            </a:r>
          </a:p>
          <a:p>
            <a:pPr marL="0" indent="0">
              <a:buFont typeface="Wingdings" charset="0"/>
              <a:buNone/>
            </a:pPr>
            <a:r>
              <a:rPr lang="en-US" sz="1600" b="1">
                <a:latin typeface="Courier New" charset="0"/>
                <a:cs typeface="Courier New" charset="0"/>
              </a:rPr>
              <a:t>     </a:t>
            </a:r>
            <a:r>
              <a:rPr lang="en-US" sz="1600">
                <a:latin typeface="Courier New" charset="0"/>
                <a:cs typeface="Courier New" charset="0"/>
              </a:rPr>
              <a:t>public void bounce () { System.out.println(“boing!”); }</a:t>
            </a:r>
          </a:p>
          <a:p>
            <a:pPr marL="0" indent="0">
              <a:buFont typeface="Wingdings" charset="0"/>
              <a:buNone/>
            </a:pPr>
            <a:r>
              <a:rPr lang="en-US" sz="1600" b="1">
                <a:latin typeface="Courier New" charset="0"/>
                <a:cs typeface="Courier New" charset="0"/>
              </a:rPr>
              <a:t>     public static Ball getInstance(String color) {</a:t>
            </a:r>
          </a:p>
          <a:p>
            <a:pPr marL="0" indent="0">
              <a:buFont typeface="Wingdings" charset="0"/>
              <a:buNone/>
            </a:pPr>
            <a:r>
              <a:rPr lang="en-US" sz="1600" b="1">
                <a:latin typeface="Courier New" charset="0"/>
                <a:cs typeface="Courier New" charset="0"/>
              </a:rPr>
              <a:t>          return ball;</a:t>
            </a:r>
          </a:p>
          <a:p>
            <a:pPr marL="0" indent="0">
              <a:buFont typeface="Wingdings" charset="0"/>
              <a:buNone/>
            </a:pPr>
            <a:r>
              <a:rPr lang="en-US" sz="1600" b="1">
                <a:latin typeface="Courier New" charset="0"/>
                <a:cs typeface="Courier New" charset="0"/>
              </a:rPr>
              <a:t>     }</a:t>
            </a:r>
          </a:p>
          <a:p>
            <a:pPr marL="0" indent="0">
              <a:buFont typeface="Wingdings" charset="0"/>
              <a:buNone/>
            </a:pPr>
            <a:r>
              <a:rPr lang="en-US" sz="1600">
                <a:latin typeface="Courier New" charset="0"/>
                <a:cs typeface="Courier New" charset="0"/>
              </a:rPr>
              <a:t>}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Problem: No instance!</a:t>
            </a: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Now the getInstance() method returns null each time it is called</a:t>
            </a:r>
          </a:p>
          <a:p>
            <a:pPr lvl="1"/>
            <a:r>
              <a:rPr lang="en-US"/>
              <a:t>Need to check the static variable to see if it is null</a:t>
            </a:r>
          </a:p>
          <a:p>
            <a:pPr lvl="2"/>
            <a:r>
              <a:rPr lang="en-US"/>
              <a:t>If so, create an instance</a:t>
            </a:r>
          </a:p>
          <a:p>
            <a:pPr lvl="1"/>
            <a:r>
              <a:rPr lang="en-US"/>
              <a:t>Otherwise return the single instance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Deriving Singleton (V)</a:t>
            </a: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>
          <a:xfrm>
            <a:off x="498475" y="1798638"/>
            <a:ext cx="7556500" cy="4144962"/>
          </a:xfrm>
        </p:spPr>
        <p:txBody>
          <a:bodyPr>
            <a:normAutofit fontScale="85000" lnSpcReduction="20000"/>
          </a:bodyPr>
          <a:lstStyle/>
          <a:p>
            <a:pPr marL="0" indent="0">
              <a:buFont typeface="Wingdings" charset="0"/>
              <a:buNone/>
            </a:pPr>
            <a:r>
              <a:rPr lang="en-US" sz="1600">
                <a:latin typeface="Courier New" charset="0"/>
                <a:cs typeface="Courier New" charset="0"/>
              </a:rPr>
              <a:t>public class Ball {</a:t>
            </a:r>
          </a:p>
          <a:p>
            <a:pPr marL="0" indent="0">
              <a:buFont typeface="Wingdings" charset="0"/>
              <a:buNone/>
            </a:pPr>
            <a:r>
              <a:rPr lang="en-US" sz="1600">
                <a:latin typeface="Courier New" charset="0"/>
                <a:cs typeface="Courier New" charset="0"/>
              </a:rPr>
              <a:t>     </a:t>
            </a:r>
            <a:r>
              <a:rPr lang="en-US" sz="1600" b="1">
                <a:latin typeface="Courier New" charset="0"/>
                <a:cs typeface="Courier New" charset="0"/>
              </a:rPr>
              <a:t>private static Ball ball;</a:t>
            </a:r>
          </a:p>
          <a:p>
            <a:pPr marL="0" indent="0">
              <a:buFont typeface="Wingdings" charset="0"/>
              <a:buNone/>
            </a:pPr>
            <a:r>
              <a:rPr lang="en-US" sz="1600" b="1">
                <a:latin typeface="Courier New" charset="0"/>
                <a:cs typeface="Courier New" charset="0"/>
              </a:rPr>
              <a:t>     </a:t>
            </a:r>
            <a:r>
              <a:rPr lang="en-US" sz="1600">
                <a:latin typeface="Courier New" charset="0"/>
                <a:cs typeface="Courier New" charset="0"/>
              </a:rPr>
              <a:t>private String color;</a:t>
            </a:r>
          </a:p>
          <a:p>
            <a:pPr marL="0" indent="0">
              <a:buFont typeface="Wingdings" charset="0"/>
              <a:buNone/>
            </a:pPr>
            <a:r>
              <a:rPr lang="en-US" sz="1600">
                <a:latin typeface="Courier New" charset="0"/>
                <a:cs typeface="Courier New" charset="0"/>
              </a:rPr>
              <a:t>     </a:t>
            </a:r>
            <a:r>
              <a:rPr lang="en-US" sz="1600" b="1">
                <a:latin typeface="Courier New" charset="0"/>
                <a:cs typeface="Courier New" charset="0"/>
              </a:rPr>
              <a:t>private</a:t>
            </a:r>
            <a:r>
              <a:rPr lang="en-US" sz="1600">
                <a:latin typeface="Courier New" charset="0"/>
                <a:cs typeface="Courier New" charset="0"/>
              </a:rPr>
              <a:t> Ball (String color) { this.color = color;}</a:t>
            </a:r>
          </a:p>
          <a:p>
            <a:pPr marL="0" indent="0">
              <a:buFont typeface="Wingdings" charset="0"/>
              <a:buNone/>
            </a:pPr>
            <a:r>
              <a:rPr lang="en-US" sz="1600">
                <a:latin typeface="Courier New" charset="0"/>
                <a:cs typeface="Courier New" charset="0"/>
              </a:rPr>
              <a:t>     public void bounce() { System.out.println(“boing!”); }</a:t>
            </a:r>
          </a:p>
          <a:p>
            <a:pPr marL="0" indent="0">
              <a:buFont typeface="Wingdings" charset="0"/>
              <a:buNone/>
            </a:pPr>
            <a:r>
              <a:rPr lang="en-US" sz="1600" b="1">
                <a:latin typeface="Courier New" charset="0"/>
                <a:cs typeface="Courier New" charset="0"/>
              </a:rPr>
              <a:t>     public static Ball getInstance (String color) {</a:t>
            </a:r>
          </a:p>
          <a:p>
            <a:pPr marL="0" indent="0">
              <a:buFont typeface="Wingdings" charset="0"/>
              <a:buNone/>
            </a:pPr>
            <a:r>
              <a:rPr lang="en-US" sz="1600" b="1">
                <a:latin typeface="Courier New" charset="0"/>
                <a:cs typeface="Courier New" charset="0"/>
              </a:rPr>
              <a:t>          if (ball == null) { ball = new Ball(color); }</a:t>
            </a:r>
          </a:p>
          <a:p>
            <a:pPr marL="0" indent="0">
              <a:buFont typeface="Wingdings" charset="0"/>
              <a:buNone/>
            </a:pPr>
            <a:r>
              <a:rPr lang="en-US" sz="1600" b="1">
                <a:latin typeface="Courier New" charset="0"/>
                <a:cs typeface="Courier New" charset="0"/>
              </a:rPr>
              <a:t>          return ball;</a:t>
            </a:r>
          </a:p>
          <a:p>
            <a:pPr marL="0" indent="0">
              <a:buFont typeface="Wingdings" charset="0"/>
              <a:buNone/>
            </a:pPr>
            <a:r>
              <a:rPr lang="en-US" sz="1600" b="1">
                <a:latin typeface="Courier New" charset="0"/>
                <a:cs typeface="Courier New" charset="0"/>
              </a:rPr>
              <a:t>  </a:t>
            </a:r>
            <a:r>
              <a:rPr lang="en-US" sz="1600">
                <a:latin typeface="Courier New" charset="0"/>
                <a:cs typeface="Courier New" charset="0"/>
              </a:rPr>
              <a:t>   }</a:t>
            </a:r>
          </a:p>
          <a:p>
            <a:pPr marL="0" indent="0">
              <a:buFont typeface="Wingdings" charset="0"/>
              <a:buNone/>
            </a:pPr>
            <a:r>
              <a:rPr lang="en-US" sz="1600">
                <a:latin typeface="Courier New" charset="0"/>
                <a:cs typeface="Courier New" charset="0"/>
              </a:rPr>
              <a:t>}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Problem: First Parameter Wins</a:t>
            </a:r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The code on the previous slide shows the Singleton pattern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private constructor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private static variable to store the single instance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public static method to gain access to that instance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this method creates object if needed; returns </a:t>
            </a:r>
            <a:r>
              <a:rPr lang="en-US" dirty="0" smtClean="0"/>
              <a:t>it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ensures that only one instance of Ball is ever created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smtClean="0"/>
              <a:t>But what if you want only one instance </a:t>
            </a:r>
            <a:r>
              <a:rPr lang="en-US" b="1" dirty="0" smtClean="0"/>
              <a:t>of each color</a:t>
            </a:r>
            <a:r>
              <a:rPr lang="en-US" dirty="0" smtClean="0"/>
              <a:t>? </a:t>
            </a:r>
            <a:endParaRPr lang="en-US" dirty="0"/>
          </a:p>
          <a:p>
            <a:pPr lvl="1">
              <a:lnSpc>
                <a:spcPct val="120000"/>
              </a:lnSpc>
            </a:pPr>
            <a:r>
              <a:rPr lang="en-US" dirty="0"/>
              <a:t>T</a:t>
            </a:r>
            <a:r>
              <a:rPr lang="en-US" dirty="0" smtClean="0"/>
              <a:t>his </a:t>
            </a:r>
            <a:r>
              <a:rPr lang="en-US" dirty="0"/>
              <a:t>code ignores the fact that a parameter is being passed in; so if a “red” ball is created all subsequent requests for a “green” ball are ignored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Solution: Use a 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1676400"/>
            <a:ext cx="7345363" cy="4724399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defRPr/>
            </a:pPr>
            <a:r>
              <a:rPr lang="en-US" dirty="0" smtClean="0"/>
              <a:t>The solution to the final problem is to change the private static instance variable to a Map</a:t>
            </a:r>
          </a:p>
          <a:p>
            <a:pPr marL="228600" lvl="1" indent="0">
              <a:lnSpc>
                <a:spcPct val="120000"/>
              </a:lnSpc>
              <a:buFont typeface="Wingdings" charset="0"/>
              <a:buNone/>
              <a:defRPr/>
            </a:pPr>
            <a:r>
              <a:rPr lang="en-US" sz="1600" dirty="0" smtClean="0"/>
              <a:t>private Map&lt;String, Ball&gt; </a:t>
            </a:r>
            <a:r>
              <a:rPr lang="en-US" sz="1600" dirty="0" err="1" smtClean="0"/>
              <a:t>ballRecord</a:t>
            </a:r>
            <a:r>
              <a:rPr lang="en-US" sz="1600" dirty="0" smtClean="0"/>
              <a:t> = new </a:t>
            </a:r>
            <a:r>
              <a:rPr lang="en-US" sz="1600" dirty="0" err="1" smtClean="0"/>
              <a:t>HashMap</a:t>
            </a:r>
            <a:r>
              <a:rPr lang="en-US" sz="1600" dirty="0" smtClean="0"/>
              <a:t>…</a:t>
            </a:r>
          </a:p>
          <a:p>
            <a:pPr>
              <a:lnSpc>
                <a:spcPct val="120000"/>
              </a:lnSpc>
              <a:defRPr/>
            </a:pPr>
            <a:r>
              <a:rPr lang="en-US" dirty="0" smtClean="0"/>
              <a:t>Then check if the map contains an instance for a given value of the parameter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 smtClean="0"/>
              <a:t>this ensures that only one ball of a given color is ever created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 smtClean="0"/>
              <a:t>this is a very acceptable variation of the Singleton pattern</a:t>
            </a:r>
          </a:p>
          <a:p>
            <a:pPr marL="228600" lvl="1" indent="0">
              <a:lnSpc>
                <a:spcPct val="120000"/>
              </a:lnSpc>
              <a:buFont typeface="Wingdings" charset="0"/>
              <a:buNone/>
              <a:defRPr/>
            </a:pPr>
            <a:r>
              <a:rPr lang="en-US" sz="1600" dirty="0" smtClean="0"/>
              <a:t>public static Ball </a:t>
            </a:r>
            <a:r>
              <a:rPr lang="en-US" sz="1600" dirty="0" err="1" smtClean="0"/>
              <a:t>getInstance</a:t>
            </a:r>
            <a:r>
              <a:rPr lang="en-US" sz="1600" dirty="0" smtClean="0"/>
              <a:t>(String color) {</a:t>
            </a:r>
          </a:p>
          <a:p>
            <a:pPr marL="228600" lvl="1" indent="0">
              <a:lnSpc>
                <a:spcPct val="120000"/>
              </a:lnSpc>
              <a:buFont typeface="Wingdings" charset="0"/>
              <a:buNone/>
              <a:defRPr/>
            </a:pPr>
            <a:r>
              <a:rPr lang="en-US" sz="1600" dirty="0"/>
              <a:t> </a:t>
            </a:r>
            <a:r>
              <a:rPr lang="en-US" sz="1600" dirty="0" smtClean="0"/>
              <a:t>    if (!</a:t>
            </a:r>
            <a:r>
              <a:rPr lang="en-US" sz="1600" dirty="0" err="1" smtClean="0"/>
              <a:t>ballRecord.containsKey</a:t>
            </a:r>
            <a:r>
              <a:rPr lang="en-US" sz="1600" dirty="0" smtClean="0"/>
              <a:t>(color)) {</a:t>
            </a:r>
          </a:p>
          <a:p>
            <a:pPr marL="228600" lvl="1" indent="0">
              <a:lnSpc>
                <a:spcPct val="120000"/>
              </a:lnSpc>
              <a:buFont typeface="Wingdings" charset="0"/>
              <a:buNone/>
              <a:defRPr/>
            </a:pPr>
            <a:r>
              <a:rPr lang="en-US" sz="1600" dirty="0"/>
              <a:t> </a:t>
            </a:r>
            <a:r>
              <a:rPr lang="en-US" sz="1600" dirty="0" smtClean="0"/>
              <a:t>         </a:t>
            </a:r>
            <a:r>
              <a:rPr lang="en-US" sz="1600" dirty="0" err="1" smtClean="0"/>
              <a:t>ballRecord.put</a:t>
            </a:r>
            <a:r>
              <a:rPr lang="en-US" sz="1600" dirty="0" smtClean="0"/>
              <a:t>(color, new Ball(color));</a:t>
            </a:r>
          </a:p>
          <a:p>
            <a:pPr marL="228600" lvl="1" indent="0">
              <a:lnSpc>
                <a:spcPct val="120000"/>
              </a:lnSpc>
              <a:buFont typeface="Wingdings" charset="0"/>
              <a:buNone/>
              <a:defRPr/>
            </a:pPr>
            <a:r>
              <a:rPr lang="en-US" sz="1600" dirty="0"/>
              <a:t> </a:t>
            </a:r>
            <a:r>
              <a:rPr lang="en-US" sz="1600" dirty="0" smtClean="0"/>
              <a:t>    }</a:t>
            </a:r>
          </a:p>
          <a:p>
            <a:pPr marL="228600" lvl="1" indent="0">
              <a:lnSpc>
                <a:spcPct val="120000"/>
              </a:lnSpc>
              <a:buFont typeface="Wingdings" charset="0"/>
              <a:buNone/>
              <a:defRPr/>
            </a:pPr>
            <a:r>
              <a:rPr lang="en-US" sz="1600" dirty="0"/>
              <a:t> </a:t>
            </a:r>
            <a:r>
              <a:rPr lang="en-US" sz="1600" dirty="0" smtClean="0"/>
              <a:t>    return </a:t>
            </a:r>
            <a:r>
              <a:rPr lang="en-US" sz="1600" dirty="0" err="1" smtClean="0"/>
              <a:t>ballRecord.get</a:t>
            </a:r>
            <a:r>
              <a:rPr lang="en-US" sz="1600" dirty="0" smtClean="0"/>
              <a:t>(color);</a:t>
            </a:r>
          </a:p>
          <a:p>
            <a:pPr marL="228600" lvl="1" indent="0">
              <a:lnSpc>
                <a:spcPct val="120000"/>
              </a:lnSpc>
              <a:buFont typeface="Wingdings" charset="0"/>
              <a:buNone/>
              <a:defRPr/>
            </a:pPr>
            <a:r>
              <a:rPr lang="en-US" sz="1600" dirty="0"/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Singleton Pattern: Structure</a:t>
            </a:r>
          </a:p>
        </p:txBody>
      </p:sp>
      <p:pic>
        <p:nvPicPr>
          <p:cNvPr id="51203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828800"/>
            <a:ext cx="38100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4" name="TextBox 6"/>
          <p:cNvSpPr txBox="1">
            <a:spLocks noChangeArrowheads="1"/>
          </p:cNvSpPr>
          <p:nvPr/>
        </p:nvSpPr>
        <p:spPr bwMode="auto">
          <a:xfrm>
            <a:off x="4343400" y="1905000"/>
            <a:ext cx="4800600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2000"/>
              <a:t>Singleton involves only a single class (not typically called Singleton). That class is a full-fledged class with other attributes and methods (not shown).</a:t>
            </a:r>
          </a:p>
          <a:p>
            <a:pPr algn="l" eaLnBrk="1" hangingPunct="1"/>
            <a:endParaRPr lang="en-US" sz="2000"/>
          </a:p>
          <a:p>
            <a:pPr algn="l" eaLnBrk="1" hangingPunct="1"/>
            <a:r>
              <a:rPr lang="en-US" sz="2000"/>
              <a:t>The class has a static variable that points at a single instance of the class.</a:t>
            </a:r>
          </a:p>
          <a:p>
            <a:pPr algn="l" eaLnBrk="1" hangingPunct="1"/>
            <a:endParaRPr lang="en-US" sz="2000"/>
          </a:p>
          <a:p>
            <a:pPr algn="l" eaLnBrk="1" hangingPunct="1"/>
            <a:r>
              <a:rPr lang="en-US" sz="2000"/>
              <a:t>The class has a private constructor (to prevent other code from instantiating the class) and a static method that provides access to the single instance.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Singleton Pattern: Real World Examples</a:t>
            </a:r>
          </a:p>
        </p:txBody>
      </p:sp>
      <p:sp>
        <p:nvSpPr>
          <p:cNvPr id="5222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Centralized manager of resources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Window manager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File system manager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…</a:t>
            </a:r>
          </a:p>
          <a:p>
            <a:pPr>
              <a:lnSpc>
                <a:spcPct val="110000"/>
              </a:lnSpc>
            </a:pPr>
            <a:r>
              <a:rPr lang="en-US" dirty="0"/>
              <a:t>Logger classes</a:t>
            </a:r>
          </a:p>
          <a:p>
            <a:pPr>
              <a:lnSpc>
                <a:spcPct val="110000"/>
              </a:lnSpc>
            </a:pPr>
            <a:r>
              <a:rPr lang="en-US" dirty="0"/>
              <a:t>Factories 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Especially those that issue IDs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Singleton is often combined with Factory Method and Abstract Factory patterns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Façade (I)</a:t>
            </a:r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“Provide a unified interface to a set of interfaces in a subsystem. Façade defines a higher-level interface that makes the subsystem easier to use.”</a:t>
            </a:r>
          </a:p>
          <a:p>
            <a:pPr lvl="1"/>
            <a:r>
              <a:rPr lang="en-US"/>
              <a:t>Design Patterns, Gang of Four, 1995</a:t>
            </a:r>
          </a:p>
          <a:p>
            <a:r>
              <a:rPr lang="en-US"/>
              <a:t>There can be significant benefit in wrapping a complex subsystem with a simplified interface</a:t>
            </a:r>
          </a:p>
          <a:p>
            <a:pPr lvl="1"/>
            <a:r>
              <a:rPr lang="en-US"/>
              <a:t>If you don’t need the advanced functionality or fine-grained control of the former, the latter makes life easy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Façade Pattern: Structure</a:t>
            </a:r>
          </a:p>
        </p:txBody>
      </p:sp>
      <p:pic>
        <p:nvPicPr>
          <p:cNvPr id="55299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3700" y="1371600"/>
            <a:ext cx="5734483" cy="532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Template Method: Definition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The Template Method pattern defines the skeleton of an algorithm in a method, deferring some steps to subclasses. Template Method lets subclasses redefine certain steps of an algorithm without changing the algorithm’s structure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Template Method defines the steps of an algorithm and allows subclasses to provide the implementation for one or more steps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Makes the algorithm abstract</a:t>
            </a:r>
          </a:p>
          <a:p>
            <a:pPr lvl="3">
              <a:lnSpc>
                <a:spcPct val="120000"/>
              </a:lnSpc>
            </a:pPr>
            <a:r>
              <a:rPr lang="en-US" dirty="0"/>
              <a:t>Each step of the algorithm is represented by a method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Encapsulates the details of most steps</a:t>
            </a:r>
          </a:p>
          <a:p>
            <a:pPr lvl="3">
              <a:lnSpc>
                <a:spcPct val="120000"/>
              </a:lnSpc>
            </a:pPr>
            <a:r>
              <a:rPr lang="en-US" dirty="0"/>
              <a:t>Steps (methods) handled by subclasses are declared abstract</a:t>
            </a:r>
          </a:p>
          <a:p>
            <a:pPr lvl="3">
              <a:lnSpc>
                <a:spcPct val="120000"/>
              </a:lnSpc>
            </a:pPr>
            <a:r>
              <a:rPr lang="en-US" dirty="0"/>
              <a:t>Shared steps (concrete methods) are placed in the same class that has the template method, allowing for code re-use among the various subclasses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Façade (II)</a:t>
            </a:r>
          </a:p>
        </p:txBody>
      </p:sp>
      <p:sp>
        <p:nvSpPr>
          <p:cNvPr id="5632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/>
              <a:t>Façade works best when you are accessing a subset of the system’s functionality</a:t>
            </a:r>
          </a:p>
          <a:p>
            <a:pPr lvl="1"/>
            <a:r>
              <a:rPr lang="en-US"/>
              <a:t>You can add new features by adding them to the Façade (not the subsystem); you still get a simpler interface</a:t>
            </a:r>
          </a:p>
          <a:p>
            <a:r>
              <a:rPr lang="en-US"/>
              <a:t>Façade not only reduces the number of methods you are dealing with but also the number of classes</a:t>
            </a:r>
          </a:p>
          <a:p>
            <a:pPr lvl="1"/>
            <a:r>
              <a:rPr lang="en-US"/>
              <a:t>Imagine having to pull Employees out of Divisions that come from Companies that you pull from a Database</a:t>
            </a:r>
          </a:p>
          <a:p>
            <a:pPr lvl="2"/>
            <a:r>
              <a:rPr lang="en-US"/>
              <a:t>A Façade in this situation can fetch Employees directly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Example (Without a Façade)</a:t>
            </a:r>
          </a:p>
        </p:txBody>
      </p:sp>
      <p:pic>
        <p:nvPicPr>
          <p:cNvPr id="57347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790700"/>
            <a:ext cx="56896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8" name="TextBox 5"/>
          <p:cNvSpPr txBox="1">
            <a:spLocks noChangeArrowheads="1"/>
          </p:cNvSpPr>
          <p:nvPr/>
        </p:nvSpPr>
        <p:spPr bwMode="auto">
          <a:xfrm>
            <a:off x="6096000" y="2590800"/>
            <a:ext cx="2819400" cy="317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2000"/>
              <a:t>Without a Façade, Client contacts the Database to retrieve Company objects. It then retrieves Division objects from them and finally gains access to Employee objects.</a:t>
            </a:r>
          </a:p>
          <a:p>
            <a:pPr algn="l" eaLnBrk="1" hangingPunct="1"/>
            <a:endParaRPr lang="en-US" sz="2000"/>
          </a:p>
          <a:p>
            <a:pPr algn="l" eaLnBrk="1" hangingPunct="1"/>
            <a:r>
              <a:rPr lang="en-US" sz="2000"/>
              <a:t>It uses four classes.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(With a Façade)</a:t>
            </a:r>
          </a:p>
        </p:txBody>
      </p:sp>
      <p:pic>
        <p:nvPicPr>
          <p:cNvPr id="58371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36800"/>
            <a:ext cx="6413500" cy="314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2" name="TextBox 5"/>
          <p:cNvSpPr txBox="1">
            <a:spLocks noChangeArrowheads="1"/>
          </p:cNvSpPr>
          <p:nvPr/>
        </p:nvSpPr>
        <p:spPr bwMode="auto">
          <a:xfrm>
            <a:off x="6934200" y="2362200"/>
            <a:ext cx="2057400" cy="317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2000"/>
              <a:t>With a Façade, the Client is shielded from most of the classes. It uses the Database Façade to retrieve Employee objects directly.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Façade Example (I)</a:t>
            </a:r>
          </a:p>
        </p:txBody>
      </p:sp>
      <p:sp>
        <p:nvSpPr>
          <p:cNvPr id="593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Imagine a library of classes with a complex interface and/or complex interrelationships</a:t>
            </a:r>
          </a:p>
          <a:p>
            <a:pPr lvl="1"/>
            <a:r>
              <a:rPr lang="en-US"/>
              <a:t>Home Theater System</a:t>
            </a:r>
          </a:p>
          <a:p>
            <a:pPr lvl="2"/>
            <a:r>
              <a:rPr lang="en-US"/>
              <a:t>Amplifier, DvdPlayer, Projector, CdPlayer, Tuner, Screen, PopcornPopper, and TheatreLights</a:t>
            </a:r>
          </a:p>
          <a:p>
            <a:pPr lvl="3"/>
            <a:r>
              <a:rPr lang="en-US"/>
              <a:t>each with its own interface and interclass dependencies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Façade Example (II)</a:t>
            </a:r>
          </a:p>
        </p:txBody>
      </p:sp>
      <p:sp>
        <p:nvSpPr>
          <p:cNvPr id="604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Imagine steps for “watch movie”</a:t>
            </a:r>
          </a:p>
          <a:p>
            <a:pPr lvl="1"/>
            <a:r>
              <a:rPr lang="en-US"/>
              <a:t>turn on popper, make popcorn, dim lights, screen down, projector on, set projector to DVD, amplifier on, set amplifier to DVD, DVD on, etc.</a:t>
            </a:r>
          </a:p>
          <a:p>
            <a:r>
              <a:rPr lang="en-US"/>
              <a:t>Now imagine resetting everything after the movie is done, or configuring the system to play a CD, or play a video game, etc.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Façade Example (III)</a:t>
            </a:r>
          </a:p>
        </p:txBody>
      </p:sp>
      <p:sp>
        <p:nvSpPr>
          <p:cNvPr id="6144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For this example, we can place high level methods…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like “watch movie”, “reset system”, “play cd”</a:t>
            </a:r>
          </a:p>
          <a:p>
            <a:pPr>
              <a:lnSpc>
                <a:spcPct val="110000"/>
              </a:lnSpc>
            </a:pPr>
            <a:r>
              <a:rPr lang="en-US" dirty="0"/>
              <a:t>… in a façade object and encode all of the steps for each high level service in the façade; </a:t>
            </a:r>
            <a:r>
              <a:rPr lang="en-US" b="1" dirty="0"/>
              <a:t>Demo</a:t>
            </a: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Client code is simplified and dependencies are reduced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A façade </a:t>
            </a:r>
            <a:r>
              <a:rPr lang="en-US" b="1" dirty="0"/>
              <a:t>not only simplifies an interface</a:t>
            </a:r>
            <a:r>
              <a:rPr lang="en-US" dirty="0"/>
              <a:t>, it </a:t>
            </a:r>
            <a:r>
              <a:rPr lang="en-US" b="1" dirty="0"/>
              <a:t>decouples a client from a subsystem of components</a:t>
            </a:r>
          </a:p>
          <a:p>
            <a:pPr>
              <a:lnSpc>
                <a:spcPct val="110000"/>
              </a:lnSpc>
            </a:pPr>
            <a:r>
              <a:rPr lang="en-US" dirty="0"/>
              <a:t>Indeed, Façade lets us </a:t>
            </a:r>
            <a:r>
              <a:rPr lang="en-US" b="1" dirty="0"/>
              <a:t>encapsulate subsystems</a:t>
            </a:r>
            <a:r>
              <a:rPr lang="en-US" dirty="0"/>
              <a:t>, hiding them from the rest of the system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Façade vs. Adapter Comparison (I)</a:t>
            </a:r>
          </a:p>
        </p:txBody>
      </p:sp>
      <p:sp>
        <p:nvSpPr>
          <p:cNvPr id="6246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To many people, these two patterns (Adapter/Façade) appear to be similar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They both act as wrappers of a preexisting class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They both take an interface that we don’t want and convert it to an interface that we can use</a:t>
            </a:r>
          </a:p>
          <a:p>
            <a:pPr>
              <a:lnSpc>
                <a:spcPct val="120000"/>
              </a:lnSpc>
            </a:pPr>
            <a:r>
              <a:rPr lang="en-US" dirty="0"/>
              <a:t>With Façade, the intent is to simplify the existing interface</a:t>
            </a:r>
          </a:p>
          <a:p>
            <a:pPr>
              <a:lnSpc>
                <a:spcPct val="120000"/>
              </a:lnSpc>
            </a:pPr>
            <a:r>
              <a:rPr lang="en-US" dirty="0"/>
              <a:t>With Adapter, we have a target interface that we are converting to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In addition, we often want the adapter to plug into an existing framework and behave </a:t>
            </a:r>
            <a:r>
              <a:rPr lang="en-US" dirty="0" err="1"/>
              <a:t>polymorphically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Façade vs. Adapter Comparison (II)</a:t>
            </a:r>
          </a:p>
        </p:txBody>
      </p:sp>
      <p:sp>
        <p:nvSpPr>
          <p:cNvPr id="6349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Superficial difference</a:t>
            </a:r>
          </a:p>
          <a:p>
            <a:pPr lvl="1"/>
            <a:r>
              <a:rPr lang="en-US" dirty="0"/>
              <a:t>Façade hides many classes</a:t>
            </a:r>
          </a:p>
          <a:p>
            <a:pPr lvl="1"/>
            <a:r>
              <a:rPr lang="en-US" dirty="0"/>
              <a:t>Adapter hides only one</a:t>
            </a:r>
          </a:p>
          <a:p>
            <a:r>
              <a:rPr lang="en-US" dirty="0"/>
              <a:t>But</a:t>
            </a:r>
          </a:p>
          <a:p>
            <a:pPr lvl="1"/>
            <a:r>
              <a:rPr lang="en-US" dirty="0"/>
              <a:t>a Façade can simplify a single, very complex object</a:t>
            </a:r>
          </a:p>
          <a:p>
            <a:pPr lvl="1"/>
            <a:r>
              <a:rPr lang="en-US" dirty="0"/>
              <a:t>an adapter can wrap multiple objects at once in order to access all the functionality it needs</a:t>
            </a:r>
          </a:p>
          <a:p>
            <a:r>
              <a:rPr lang="en-US" dirty="0"/>
              <a:t>The key is simplify (façade) vs. convert (adapter)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Tahoma" charset="0"/>
              </a:rPr>
              <a:t>More Information on Design Patterns…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idx="1"/>
          </p:nvPr>
        </p:nvSpPr>
        <p:spPr>
          <a:xfrm>
            <a:off x="498475" y="1722438"/>
            <a:ext cx="7556500" cy="4754562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en-US" sz="1800" dirty="0">
                <a:latin typeface="Tahoma" charset="0"/>
              </a:rPr>
              <a:t>Patterns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sz="1600" dirty="0">
                <a:latin typeface="Tahoma" charset="0"/>
              </a:rPr>
              <a:t>http://en.wikipedia.org/wiki/</a:t>
            </a:r>
            <a:r>
              <a:rPr lang="en-US" sz="1600" dirty="0" smtClean="0">
                <a:latin typeface="Tahoma" charset="0"/>
              </a:rPr>
              <a:t>Software_pattern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sz="1600" dirty="0">
                <a:latin typeface="Tahoma" charset="0"/>
              </a:rPr>
              <a:t>http://</a:t>
            </a:r>
            <a:r>
              <a:rPr lang="en-US" sz="1600" dirty="0" err="1">
                <a:latin typeface="Tahoma" charset="0"/>
              </a:rPr>
              <a:t>hillside.net</a:t>
            </a:r>
            <a:r>
              <a:rPr lang="en-US" sz="1600" dirty="0">
                <a:latin typeface="Tahoma" charset="0"/>
              </a:rPr>
              <a:t>/patterns/patterns-catalog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sz="1600" dirty="0">
                <a:latin typeface="Tahoma" charset="0"/>
              </a:rPr>
              <a:t>http://c2.com/</a:t>
            </a:r>
            <a:r>
              <a:rPr lang="en-US" sz="1600" dirty="0" err="1">
                <a:latin typeface="Tahoma" charset="0"/>
              </a:rPr>
              <a:t>ppr</a:t>
            </a:r>
            <a:r>
              <a:rPr lang="en-US" sz="1600" dirty="0" smtClean="0">
                <a:latin typeface="Tahoma" charset="0"/>
              </a:rPr>
              <a:t>/</a:t>
            </a:r>
            <a:endParaRPr lang="en-US" sz="1800" dirty="0">
              <a:latin typeface="Tahoma" charset="0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en-US" sz="1800" dirty="0">
                <a:latin typeface="Tahoma" charset="0"/>
              </a:rPr>
              <a:t>Interaction design patterns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sz="1600" dirty="0">
                <a:latin typeface="Tahoma" charset="0"/>
              </a:rPr>
              <a:t>http://</a:t>
            </a:r>
            <a:r>
              <a:rPr lang="en-US" sz="1600" dirty="0" err="1">
                <a:latin typeface="Tahoma" charset="0"/>
              </a:rPr>
              <a:t>en.wikipedia.org</a:t>
            </a:r>
            <a:r>
              <a:rPr lang="en-US" sz="1600" dirty="0">
                <a:latin typeface="Tahoma" charset="0"/>
              </a:rPr>
              <a:t>/wiki/</a:t>
            </a:r>
            <a:r>
              <a:rPr lang="en-US" sz="1600" dirty="0" err="1" smtClean="0">
                <a:latin typeface="Tahoma" charset="0"/>
              </a:rPr>
              <a:t>Interaction_design_pattern</a:t>
            </a:r>
            <a:endParaRPr lang="en-US" sz="1600" dirty="0">
              <a:latin typeface="Tahoma" charset="0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en-US" sz="1800" dirty="0">
                <a:latin typeface="Tahoma" charset="0"/>
              </a:rPr>
              <a:t>Anti-Patterns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sz="1600" dirty="0">
                <a:latin typeface="Tahoma" charset="0"/>
              </a:rPr>
              <a:t>http://en.wikipedia.org/wiki/</a:t>
            </a:r>
            <a:r>
              <a:rPr lang="en-US" sz="1600" dirty="0" err="1">
                <a:latin typeface="Tahoma" charset="0"/>
              </a:rPr>
              <a:t>Anti-pattern#Programming_anti-</a:t>
            </a:r>
            <a:r>
              <a:rPr lang="en-US" sz="1600" dirty="0" err="1" smtClean="0">
                <a:latin typeface="Tahoma" charset="0"/>
              </a:rPr>
              <a:t>patterns</a:t>
            </a:r>
            <a:endParaRPr lang="en-US" sz="1600" dirty="0">
              <a:latin typeface="Tahoma" charset="0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en-US" sz="1800" dirty="0">
                <a:latin typeface="Tahoma" charset="0"/>
              </a:rPr>
              <a:t>And numerous, numerous, numerous </a:t>
            </a:r>
            <a:r>
              <a:rPr lang="en-US" sz="1800" dirty="0" smtClean="0">
                <a:latin typeface="Tahoma" charset="0"/>
              </a:rPr>
              <a:t>books and other online sources</a:t>
            </a:r>
            <a:endParaRPr lang="en-US" sz="1800" dirty="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3, part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878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Template Method: Structure</a:t>
            </a:r>
          </a:p>
        </p:txBody>
      </p:sp>
      <p:pic>
        <p:nvPicPr>
          <p:cNvPr id="29699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54188"/>
            <a:ext cx="7620000" cy="464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Refactoring</a:t>
            </a:r>
          </a:p>
          <a:p>
            <a:r>
              <a:rPr lang="en-US" dirty="0" smtClean="0"/>
              <a:t>Assignment 3, part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890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Tea and Coffee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498475" y="1981200"/>
            <a:ext cx="7556500" cy="914400"/>
          </a:xfrm>
        </p:spPr>
        <p:txBody>
          <a:bodyPr/>
          <a:lstStyle/>
          <a:p>
            <a:r>
              <a:rPr lang="en-US"/>
              <a:t>Consider an example in which we have recipes for making tea and coffee at a coffee shop</a:t>
            </a:r>
          </a:p>
        </p:txBody>
      </p:sp>
      <p:sp>
        <p:nvSpPr>
          <p:cNvPr id="30724" name="Content Placeholder 2"/>
          <p:cNvSpPr txBox="1">
            <a:spLocks/>
          </p:cNvSpPr>
          <p:nvPr/>
        </p:nvSpPr>
        <p:spPr bwMode="auto">
          <a:xfrm>
            <a:off x="762000" y="2971800"/>
            <a:ext cx="42386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1pPr marL="2286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342900" indent="-342900" algn="l">
              <a:spcBef>
                <a:spcPts val="2000"/>
              </a:spcBef>
              <a:buClr>
                <a:schemeClr val="accent1"/>
              </a:buClr>
              <a:buSzPct val="75000"/>
              <a:buFont typeface="Arial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Coffee</a:t>
            </a:r>
          </a:p>
          <a:p>
            <a:pPr marL="571500" lvl="1" indent="-342900" algn="l">
              <a:spcBef>
                <a:spcPts val="600"/>
              </a:spcBef>
              <a:buClr>
                <a:srgbClr val="B870B8"/>
              </a:buClr>
              <a:buSzPct val="75000"/>
              <a:buFont typeface="Arial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Boil water</a:t>
            </a:r>
          </a:p>
          <a:p>
            <a:pPr marL="571500" lvl="1" indent="-342900" algn="l">
              <a:spcBef>
                <a:spcPts val="600"/>
              </a:spcBef>
              <a:buClr>
                <a:srgbClr val="B870B8"/>
              </a:buClr>
              <a:buSzPct val="75000"/>
              <a:buFont typeface="Arial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Brew coffee in boiling water</a:t>
            </a:r>
          </a:p>
          <a:p>
            <a:pPr marL="571500" lvl="1" indent="-342900" algn="l">
              <a:spcBef>
                <a:spcPts val="600"/>
              </a:spcBef>
              <a:buClr>
                <a:srgbClr val="B870B8"/>
              </a:buClr>
              <a:buSzPct val="75000"/>
              <a:buFont typeface="Arial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Pour coffee in cup</a:t>
            </a:r>
          </a:p>
          <a:p>
            <a:pPr marL="571500" lvl="1" indent="-342900" algn="l">
              <a:spcBef>
                <a:spcPts val="600"/>
              </a:spcBef>
              <a:buClr>
                <a:srgbClr val="B870B8"/>
              </a:buClr>
              <a:buSzPct val="75000"/>
              <a:buFont typeface="Arial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Add sugar and milk</a:t>
            </a:r>
          </a:p>
        </p:txBody>
      </p:sp>
      <p:sp>
        <p:nvSpPr>
          <p:cNvPr id="30725" name="Content Placeholder 2"/>
          <p:cNvSpPr txBox="1">
            <a:spLocks/>
          </p:cNvSpPr>
          <p:nvPr/>
        </p:nvSpPr>
        <p:spPr bwMode="auto">
          <a:xfrm>
            <a:off x="4800600" y="2971800"/>
            <a:ext cx="42386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1pPr marL="2286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342900" indent="-342900" algn="l">
              <a:spcBef>
                <a:spcPts val="2000"/>
              </a:spcBef>
              <a:buClr>
                <a:schemeClr val="accent1"/>
              </a:buClr>
              <a:buSzPct val="75000"/>
              <a:buFont typeface="Arial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Tea</a:t>
            </a:r>
          </a:p>
          <a:p>
            <a:pPr marL="571500" lvl="1" indent="-342900" algn="l">
              <a:spcBef>
                <a:spcPts val="600"/>
              </a:spcBef>
              <a:buClr>
                <a:srgbClr val="B870B8"/>
              </a:buClr>
              <a:buSzPct val="75000"/>
              <a:buFont typeface="Arial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Boil water</a:t>
            </a:r>
          </a:p>
          <a:p>
            <a:pPr marL="571500" lvl="1" indent="-342900" algn="l">
              <a:spcBef>
                <a:spcPts val="600"/>
              </a:spcBef>
              <a:buClr>
                <a:srgbClr val="B870B8"/>
              </a:buClr>
              <a:buSzPct val="75000"/>
              <a:buFont typeface="Arial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Steep tea in boiling water</a:t>
            </a:r>
          </a:p>
          <a:p>
            <a:pPr marL="571500" lvl="1" indent="-342900" algn="l">
              <a:spcBef>
                <a:spcPts val="600"/>
              </a:spcBef>
              <a:buClr>
                <a:srgbClr val="B870B8"/>
              </a:buClr>
              <a:buSzPct val="75000"/>
              <a:buFont typeface="Arial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Pour tea in cup</a:t>
            </a:r>
          </a:p>
          <a:p>
            <a:pPr marL="571500" lvl="1" indent="-342900" algn="l">
              <a:spcBef>
                <a:spcPts val="600"/>
              </a:spcBef>
              <a:buClr>
                <a:srgbClr val="B870B8"/>
              </a:buClr>
              <a:buSzPct val="75000"/>
              <a:buFont typeface="Arial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Add lemon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Coffee Implementation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9802127-BAD3-7D48-8B08-E0953A86DED7}" type="slidenum"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pPr>
                <a:defRPr/>
              </a:pPr>
              <a:t>6</a:t>
            </a:fld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</p:txBody>
      </p:sp>
      <p:pic>
        <p:nvPicPr>
          <p:cNvPr id="31747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19200"/>
            <a:ext cx="69342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Tea Implementation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F57948A-2EB9-F545-B070-869D628820CC}" type="slidenum"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pPr>
                <a:defRPr/>
              </a:pPr>
              <a:t>7</a:t>
            </a:fld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</p:txBody>
      </p:sp>
      <p:pic>
        <p:nvPicPr>
          <p:cNvPr id="32771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73175"/>
            <a:ext cx="5410200" cy="543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Code Duplication!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900112" y="1752600"/>
            <a:ext cx="7345363" cy="3931920"/>
          </a:xfrm>
        </p:spPr>
        <p:txBody>
          <a:bodyPr/>
          <a:lstStyle/>
          <a:p>
            <a:r>
              <a:rPr lang="en-US" dirty="0"/>
              <a:t>We have code duplication occurring in these two classes</a:t>
            </a:r>
          </a:p>
          <a:p>
            <a:pPr lvl="1"/>
            <a:r>
              <a:rPr lang="en-US" dirty="0" err="1"/>
              <a:t>boilWater</a:t>
            </a:r>
            <a:r>
              <a:rPr lang="en-US" dirty="0"/>
              <a:t>() and </a:t>
            </a:r>
            <a:r>
              <a:rPr lang="en-US" dirty="0" err="1"/>
              <a:t>pourInCup</a:t>
            </a:r>
            <a:r>
              <a:rPr lang="en-US" dirty="0"/>
              <a:t>() are exactly the same</a:t>
            </a:r>
          </a:p>
          <a:p>
            <a:r>
              <a:rPr lang="en-US" dirty="0"/>
              <a:t>Let’s get rid of the duplication</a:t>
            </a:r>
          </a:p>
        </p:txBody>
      </p:sp>
      <p:pic>
        <p:nvPicPr>
          <p:cNvPr id="33796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6621" y="3619500"/>
            <a:ext cx="5307579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Similar Algorithms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The structure of the algorithms in </a:t>
            </a:r>
            <a:r>
              <a:rPr lang="en-US" dirty="0" err="1"/>
              <a:t>prepareRecipe</a:t>
            </a:r>
            <a:r>
              <a:rPr lang="en-US" dirty="0"/>
              <a:t>() is similar for Tea and Coffee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We can improve our code further by making the code in </a:t>
            </a:r>
            <a:r>
              <a:rPr lang="en-US" dirty="0" err="1"/>
              <a:t>prepareRecipe</a:t>
            </a:r>
            <a:r>
              <a:rPr lang="en-US" dirty="0"/>
              <a:t>() more abstract</a:t>
            </a:r>
          </a:p>
          <a:p>
            <a:pPr lvl="2">
              <a:lnSpc>
                <a:spcPct val="120000"/>
              </a:lnSpc>
            </a:pPr>
            <a:r>
              <a:rPr lang="en-US" dirty="0" err="1"/>
              <a:t>brewCoffeeGrinds</a:t>
            </a:r>
            <a:r>
              <a:rPr lang="en-US" dirty="0"/>
              <a:t>() and </a:t>
            </a:r>
            <a:r>
              <a:rPr lang="en-US" dirty="0" err="1"/>
              <a:t>steepTea</a:t>
            </a:r>
            <a:r>
              <a:rPr lang="en-US" dirty="0"/>
              <a:t>() -&gt; brew()</a:t>
            </a:r>
          </a:p>
          <a:p>
            <a:pPr lvl="2">
              <a:lnSpc>
                <a:spcPct val="120000"/>
              </a:lnSpc>
            </a:pPr>
            <a:r>
              <a:rPr lang="en-US" dirty="0" err="1"/>
              <a:t>addSugarAndMilk</a:t>
            </a:r>
            <a:r>
              <a:rPr lang="en-US" dirty="0"/>
              <a:t>() and </a:t>
            </a:r>
            <a:r>
              <a:rPr lang="en-US" dirty="0" err="1"/>
              <a:t>addLemon</a:t>
            </a:r>
            <a:r>
              <a:rPr lang="en-US" dirty="0"/>
              <a:t>() -&gt; </a:t>
            </a:r>
            <a:r>
              <a:rPr lang="en-US" dirty="0" err="1"/>
              <a:t>addCondiments</a:t>
            </a:r>
            <a:r>
              <a:rPr lang="en-US" dirty="0"/>
              <a:t>()</a:t>
            </a:r>
          </a:p>
          <a:p>
            <a:pPr>
              <a:lnSpc>
                <a:spcPct val="120000"/>
              </a:lnSpc>
            </a:pPr>
            <a:r>
              <a:rPr lang="en-US" dirty="0"/>
              <a:t>Now all we need to do is specify this structure in </a:t>
            </a:r>
            <a:r>
              <a:rPr lang="en-US" dirty="0" err="1"/>
              <a:t>CaffeineBeverage.prepareRecipe</a:t>
            </a:r>
            <a:r>
              <a:rPr lang="en-US" dirty="0"/>
              <a:t>() and make sure we do it in such a way so that subclasses can’t change the structure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By using the word “final” (see next slide)</a:t>
            </a:r>
          </a:p>
          <a:p>
            <a:pPr lvl="1">
              <a:lnSpc>
                <a:spcPct val="110000"/>
              </a:lnSpc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13321</TotalTime>
  <Words>2298</Words>
  <Application>Microsoft Macintosh PowerPoint</Application>
  <PresentationFormat>On-screen Show (4:3)</PresentationFormat>
  <Paragraphs>250</Paragraphs>
  <Slides>40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9" baseType="lpstr">
      <vt:lpstr>Arial</vt:lpstr>
      <vt:lpstr>ＭＳ Ｐゴシック</vt:lpstr>
      <vt:lpstr>Rockwell</vt:lpstr>
      <vt:lpstr>Wingdings</vt:lpstr>
      <vt:lpstr>Times New Roman</vt:lpstr>
      <vt:lpstr>Tahoma</vt:lpstr>
      <vt:lpstr>Courier New</vt:lpstr>
      <vt:lpstr>MS Gothic</vt:lpstr>
      <vt:lpstr>Capital</vt:lpstr>
      <vt:lpstr>Informatics 122 Software Design II</vt:lpstr>
      <vt:lpstr>Today’s Lecture</vt:lpstr>
      <vt:lpstr>Template Method: Definition</vt:lpstr>
      <vt:lpstr>Template Method: Structure</vt:lpstr>
      <vt:lpstr>Example: Tea and Coffee</vt:lpstr>
      <vt:lpstr>Coffee Implementation</vt:lpstr>
      <vt:lpstr>Tea Implementation</vt:lpstr>
      <vt:lpstr>Code Duplication!</vt:lpstr>
      <vt:lpstr>Similar Algorithms</vt:lpstr>
      <vt:lpstr>Caffeine Beverage Implementation</vt:lpstr>
      <vt:lpstr>Coffee and Tea Implementations</vt:lpstr>
      <vt:lpstr>What have we done?</vt:lpstr>
      <vt:lpstr>House Builder Example</vt:lpstr>
      <vt:lpstr>Singleton Pattern</vt:lpstr>
      <vt:lpstr>Deriving Singleton (I)</vt:lpstr>
      <vt:lpstr>Problem: Universal Instantiation</vt:lpstr>
      <vt:lpstr>Deriving Singleton (II)</vt:lpstr>
      <vt:lpstr>Problem: No Point of Access!</vt:lpstr>
      <vt:lpstr>Deriving Singleton</vt:lpstr>
      <vt:lpstr>Problem: Back to Universal Instantiation</vt:lpstr>
      <vt:lpstr>Deriving Singleton (IV)</vt:lpstr>
      <vt:lpstr>Problem: No instance!</vt:lpstr>
      <vt:lpstr>Deriving Singleton (V)</vt:lpstr>
      <vt:lpstr>Problem: First Parameter Wins</vt:lpstr>
      <vt:lpstr>Solution: Use a Map</vt:lpstr>
      <vt:lpstr>Singleton Pattern: Structure</vt:lpstr>
      <vt:lpstr>Singleton Pattern: Real World Examples</vt:lpstr>
      <vt:lpstr>Façade (I)</vt:lpstr>
      <vt:lpstr>Façade Pattern: Structure</vt:lpstr>
      <vt:lpstr>Façade (II)</vt:lpstr>
      <vt:lpstr>Example (Without a Façade)</vt:lpstr>
      <vt:lpstr>Example (With a Façade)</vt:lpstr>
      <vt:lpstr>Façade Example (I)</vt:lpstr>
      <vt:lpstr>Façade Example (II)</vt:lpstr>
      <vt:lpstr>Façade Example (III)</vt:lpstr>
      <vt:lpstr>Façade vs. Adapter Comparison (I)</vt:lpstr>
      <vt:lpstr>Façade vs. Adapter Comparison (II)</vt:lpstr>
      <vt:lpstr>More Information on Design Patterns…</vt:lpstr>
      <vt:lpstr>Assignment 3, part 1</vt:lpstr>
      <vt:lpstr>Next Time</vt:lpstr>
    </vt:vector>
  </TitlesOfParts>
  <Company>University of California, Irvine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Exercise 1</dc:title>
  <dc:creator>André van der Hoek</dc:creator>
  <cp:lastModifiedBy>Emilly Navarro</cp:lastModifiedBy>
  <cp:revision>662</cp:revision>
  <dcterms:created xsi:type="dcterms:W3CDTF">2006-03-17T19:57:58Z</dcterms:created>
  <dcterms:modified xsi:type="dcterms:W3CDTF">2015-02-04T00:10:16Z</dcterms:modified>
</cp:coreProperties>
</file>