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9" r:id="rId1"/>
  </p:sldMasterIdLst>
  <p:notesMasterIdLst>
    <p:notesMasterId r:id="rId48"/>
  </p:notesMasterIdLst>
  <p:handoutMasterIdLst>
    <p:handoutMasterId r:id="rId49"/>
  </p:handoutMasterIdLst>
  <p:sldIdLst>
    <p:sldId id="265" r:id="rId2"/>
    <p:sldId id="285"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311" r:id="rId29"/>
    <p:sldId id="312" r:id="rId30"/>
    <p:sldId id="313" r:id="rId31"/>
    <p:sldId id="314" r:id="rId32"/>
    <p:sldId id="315" r:id="rId33"/>
    <p:sldId id="316" r:id="rId34"/>
    <p:sldId id="317" r:id="rId35"/>
    <p:sldId id="318" r:id="rId36"/>
    <p:sldId id="319" r:id="rId37"/>
    <p:sldId id="320" r:id="rId38"/>
    <p:sldId id="321" r:id="rId39"/>
    <p:sldId id="322" r:id="rId40"/>
    <p:sldId id="323" r:id="rId41"/>
    <p:sldId id="324" r:id="rId42"/>
    <p:sldId id="326" r:id="rId43"/>
    <p:sldId id="327" r:id="rId44"/>
    <p:sldId id="328" r:id="rId45"/>
    <p:sldId id="329" r:id="rId46"/>
    <p:sldId id="330" r:id="rId47"/>
  </p:sldIdLst>
  <p:sldSz cx="9144000" cy="6858000" type="screen4x3"/>
  <p:notesSz cx="6997700" cy="9283700"/>
  <p:defaultTextStyle>
    <a:defPPr>
      <a:defRPr lang="en-US"/>
    </a:defPPr>
    <a:lvl1pPr algn="ctr"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ctr"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ctr"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ctr"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ctr"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CC99"/>
    <a:srgbClr val="000000"/>
    <a:srgbClr val="007780"/>
    <a:srgbClr val="01707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400" y="-120"/>
      </p:cViewPr>
      <p:guideLst>
        <p:guide orient="horz" pos="2160"/>
        <p:guide pos="2880"/>
      </p:guideLst>
    </p:cSldViewPr>
  </p:slideViewPr>
  <p:outlineViewPr>
    <p:cViewPr>
      <p:scale>
        <a:sx n="33" d="100"/>
        <a:sy n="33" d="100"/>
      </p:scale>
      <p:origin x="0" y="26856"/>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printerSettings" Target="printerSettings/printerSettings1.bin"/><Relationship Id="rId51" Type="http://schemas.openxmlformats.org/officeDocument/2006/relationships/presProps" Target="presProps.xml"/><Relationship Id="rId52" Type="http://schemas.openxmlformats.org/officeDocument/2006/relationships/viewProps" Target="viewProps.xml"/><Relationship Id="rId53" Type="http://schemas.openxmlformats.org/officeDocument/2006/relationships/theme" Target="theme/theme1.xml"/><Relationship Id="rId54"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notesMaster" Target="notesMasters/notesMaster1.xml"/><Relationship Id="rId4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l" defTabSz="930275">
              <a:defRPr sz="1200">
                <a:ea typeface="+mn-ea"/>
                <a:cs typeface="+mn-cs"/>
              </a:defRPr>
            </a:lvl1pPr>
          </a:lstStyle>
          <a:p>
            <a:pPr>
              <a:defRPr/>
            </a:pPr>
            <a:endParaRPr lang="en-US"/>
          </a:p>
        </p:txBody>
      </p:sp>
      <p:sp>
        <p:nvSpPr>
          <p:cNvPr id="113667" name="Rectangle 3"/>
          <p:cNvSpPr>
            <a:spLocks noGrp="1" noChangeArrowheads="1"/>
          </p:cNvSpPr>
          <p:nvPr>
            <p:ph type="dt" sz="quarter" idx="1"/>
          </p:nvPr>
        </p:nvSpPr>
        <p:spPr bwMode="auto">
          <a:xfrm>
            <a:off x="3963988"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defRPr sz="1200">
                <a:ea typeface="+mn-ea"/>
                <a:cs typeface="+mn-cs"/>
              </a:defRPr>
            </a:lvl1pPr>
          </a:lstStyle>
          <a:p>
            <a:pPr>
              <a:defRPr/>
            </a:pPr>
            <a:endParaRPr lang="en-US"/>
          </a:p>
        </p:txBody>
      </p:sp>
      <p:sp>
        <p:nvSpPr>
          <p:cNvPr id="113668" name="Rectangle 4"/>
          <p:cNvSpPr>
            <a:spLocks noGrp="1" noChangeArrowheads="1"/>
          </p:cNvSpPr>
          <p:nvPr>
            <p:ph type="ftr" sz="quarter" idx="2"/>
          </p:nvPr>
        </p:nvSpPr>
        <p:spPr bwMode="auto">
          <a:xfrm>
            <a:off x="0" y="8818563"/>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l" defTabSz="930275">
              <a:defRPr sz="1200">
                <a:ea typeface="+mn-ea"/>
                <a:cs typeface="+mn-cs"/>
              </a:defRPr>
            </a:lvl1pPr>
          </a:lstStyle>
          <a:p>
            <a:pPr>
              <a:defRPr/>
            </a:pPr>
            <a:endParaRPr lang="en-US"/>
          </a:p>
        </p:txBody>
      </p:sp>
      <p:sp>
        <p:nvSpPr>
          <p:cNvPr id="113669" name="Rectangle 5"/>
          <p:cNvSpPr>
            <a:spLocks noGrp="1" noChangeArrowheads="1"/>
          </p:cNvSpPr>
          <p:nvPr>
            <p:ph type="sldNum" sz="quarter" idx="3"/>
          </p:nvPr>
        </p:nvSpPr>
        <p:spPr bwMode="auto">
          <a:xfrm>
            <a:off x="3963988" y="8818563"/>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defRPr sz="1200">
                <a:cs typeface="+mn-cs"/>
              </a:defRPr>
            </a:lvl1pPr>
          </a:lstStyle>
          <a:p>
            <a:pPr>
              <a:defRPr/>
            </a:pPr>
            <a:fld id="{2FEC8FBD-8CD4-ED42-9626-9F349D36EC45}" type="slidenum">
              <a:rPr lang="en-US"/>
              <a:pPr>
                <a:defRPr/>
              </a:pPr>
              <a:t>‹#›</a:t>
            </a:fld>
            <a:endParaRPr lang="en-US"/>
          </a:p>
        </p:txBody>
      </p:sp>
    </p:spTree>
    <p:extLst>
      <p:ext uri="{BB962C8B-B14F-4D97-AF65-F5344CB8AC3E}">
        <p14:creationId xmlns:p14="http://schemas.microsoft.com/office/powerpoint/2010/main" val="438744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l" defTabSz="930275">
              <a:defRPr sz="1200">
                <a:ea typeface="+mn-ea"/>
                <a:cs typeface="+mn-cs"/>
              </a:defRPr>
            </a:lvl1pPr>
          </a:lstStyle>
          <a:p>
            <a:pPr>
              <a:defRPr/>
            </a:pPr>
            <a:endParaRPr lang="en-US"/>
          </a:p>
        </p:txBody>
      </p:sp>
      <p:sp>
        <p:nvSpPr>
          <p:cNvPr id="26627" name="Rectangle 3"/>
          <p:cNvSpPr>
            <a:spLocks noGrp="1" noChangeArrowheads="1"/>
          </p:cNvSpPr>
          <p:nvPr>
            <p:ph type="dt" idx="1"/>
          </p:nvPr>
        </p:nvSpPr>
        <p:spPr bwMode="auto">
          <a:xfrm>
            <a:off x="3963988"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defRPr sz="1200">
                <a:ea typeface="+mn-ea"/>
                <a:cs typeface="+mn-cs"/>
              </a:defRPr>
            </a:lvl1pPr>
          </a:lstStyle>
          <a:p>
            <a:pPr>
              <a:defRPr/>
            </a:pPr>
            <a:endParaRPr lang="en-US"/>
          </a:p>
        </p:txBody>
      </p:sp>
      <p:sp>
        <p:nvSpPr>
          <p:cNvPr id="23556" name="Rectangle 4"/>
          <p:cNvSpPr>
            <a:spLocks noRo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9" name="Rectangle 5"/>
          <p:cNvSpPr>
            <a:spLocks noGrp="1" noChangeArrowheads="1"/>
          </p:cNvSpPr>
          <p:nvPr>
            <p:ph type="body" sz="quarter" idx="3"/>
          </p:nvPr>
        </p:nvSpPr>
        <p:spPr bwMode="auto">
          <a:xfrm>
            <a:off x="700088" y="4410075"/>
            <a:ext cx="5597525" cy="4176713"/>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818563"/>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l" defTabSz="930275">
              <a:defRPr sz="1200">
                <a:ea typeface="+mn-ea"/>
                <a:cs typeface="+mn-cs"/>
              </a:defRPr>
            </a:lvl1pPr>
          </a:lstStyle>
          <a:p>
            <a:pPr>
              <a:defRPr/>
            </a:pPr>
            <a:endParaRPr lang="en-US"/>
          </a:p>
        </p:txBody>
      </p:sp>
      <p:sp>
        <p:nvSpPr>
          <p:cNvPr id="26631" name="Rectangle 7"/>
          <p:cNvSpPr>
            <a:spLocks noGrp="1" noChangeArrowheads="1"/>
          </p:cNvSpPr>
          <p:nvPr>
            <p:ph type="sldNum" sz="quarter" idx="5"/>
          </p:nvPr>
        </p:nvSpPr>
        <p:spPr bwMode="auto">
          <a:xfrm>
            <a:off x="3963988" y="8818563"/>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defRPr sz="1200">
                <a:cs typeface="+mn-cs"/>
              </a:defRPr>
            </a:lvl1pPr>
          </a:lstStyle>
          <a:p>
            <a:pPr>
              <a:defRPr/>
            </a:pPr>
            <a:fld id="{01DEAEE6-CA07-7B4C-A5B0-A322AE034D5D}" type="slidenum">
              <a:rPr lang="en-US"/>
              <a:pPr>
                <a:defRPr/>
              </a:pPr>
              <a:t>‹#›</a:t>
            </a:fld>
            <a:endParaRPr lang="en-US"/>
          </a:p>
        </p:txBody>
      </p:sp>
    </p:spTree>
    <p:extLst>
      <p:ext uri="{BB962C8B-B14F-4D97-AF65-F5344CB8AC3E}">
        <p14:creationId xmlns:p14="http://schemas.microsoft.com/office/powerpoint/2010/main" val="2267111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a:ln/>
        </p:spPr>
      </p:sp>
      <p:sp>
        <p:nvSpPr>
          <p:cNvPr id="2560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p>
        </p:txBody>
      </p:sp>
      <p:sp>
        <p:nvSpPr>
          <p:cNvPr id="2560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sz="2400">
                <a:solidFill>
                  <a:schemeClr val="tx1"/>
                </a:solidFill>
                <a:latin typeface="Arial" charset="0"/>
                <a:ea typeface="ＭＳ Ｐゴシック" charset="0"/>
                <a:cs typeface="ＭＳ Ｐゴシック" charset="0"/>
              </a:defRPr>
            </a:lvl1pPr>
            <a:lvl2pPr marL="742950" indent="-285750" defTabSz="930275" eaLnBrk="0" hangingPunct="0">
              <a:defRPr sz="2400">
                <a:solidFill>
                  <a:schemeClr val="tx1"/>
                </a:solidFill>
                <a:latin typeface="Arial" charset="0"/>
                <a:ea typeface="ＭＳ Ｐゴシック" charset="0"/>
              </a:defRPr>
            </a:lvl2pPr>
            <a:lvl3pPr marL="1143000" indent="-228600" defTabSz="930275" eaLnBrk="0" hangingPunct="0">
              <a:defRPr sz="2400">
                <a:solidFill>
                  <a:schemeClr val="tx1"/>
                </a:solidFill>
                <a:latin typeface="Arial" charset="0"/>
                <a:ea typeface="ＭＳ Ｐゴシック" charset="0"/>
              </a:defRPr>
            </a:lvl3pPr>
            <a:lvl4pPr marL="1600200" indent="-228600" defTabSz="930275" eaLnBrk="0" hangingPunct="0">
              <a:defRPr sz="2400">
                <a:solidFill>
                  <a:schemeClr val="tx1"/>
                </a:solidFill>
                <a:latin typeface="Arial" charset="0"/>
                <a:ea typeface="ＭＳ Ｐゴシック" charset="0"/>
              </a:defRPr>
            </a:lvl4pPr>
            <a:lvl5pPr marL="2057400" indent="-228600" defTabSz="930275" eaLnBrk="0" hangingPunct="0">
              <a:defRPr sz="2400">
                <a:solidFill>
                  <a:schemeClr val="tx1"/>
                </a:solidFill>
                <a:latin typeface="Arial" charset="0"/>
                <a:ea typeface="ＭＳ Ｐゴシック" charset="0"/>
              </a:defRPr>
            </a:lvl5pPr>
            <a:lvl6pPr marL="2514600" indent="-228600" algn="ctr" defTabSz="930275"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defTabSz="930275"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defTabSz="930275"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defTabSz="930275"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59A68B9-6CF5-7440-8777-5437308EDFEE}" type="slidenum">
              <a:rPr lang="en-US" sz="1200"/>
              <a:pPr eaLnBrk="1" hangingPunct="1"/>
              <a:t>1</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a:ln/>
        </p:spPr>
      </p:sp>
      <p:sp>
        <p:nvSpPr>
          <p:cNvPr id="2765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p>
        </p:txBody>
      </p:sp>
      <p:sp>
        <p:nvSpPr>
          <p:cNvPr id="2765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sz="2400">
                <a:solidFill>
                  <a:schemeClr val="tx1"/>
                </a:solidFill>
                <a:latin typeface="Arial" charset="0"/>
                <a:ea typeface="ＭＳ Ｐゴシック" charset="0"/>
                <a:cs typeface="ＭＳ Ｐゴシック" charset="0"/>
              </a:defRPr>
            </a:lvl1pPr>
            <a:lvl2pPr marL="742950" indent="-285750" defTabSz="930275" eaLnBrk="0" hangingPunct="0">
              <a:defRPr sz="2400">
                <a:solidFill>
                  <a:schemeClr val="tx1"/>
                </a:solidFill>
                <a:latin typeface="Arial" charset="0"/>
                <a:ea typeface="ＭＳ Ｐゴシック" charset="0"/>
              </a:defRPr>
            </a:lvl2pPr>
            <a:lvl3pPr marL="1143000" indent="-228600" defTabSz="930275" eaLnBrk="0" hangingPunct="0">
              <a:defRPr sz="2400">
                <a:solidFill>
                  <a:schemeClr val="tx1"/>
                </a:solidFill>
                <a:latin typeface="Arial" charset="0"/>
                <a:ea typeface="ＭＳ Ｐゴシック" charset="0"/>
              </a:defRPr>
            </a:lvl3pPr>
            <a:lvl4pPr marL="1600200" indent="-228600" defTabSz="930275" eaLnBrk="0" hangingPunct="0">
              <a:defRPr sz="2400">
                <a:solidFill>
                  <a:schemeClr val="tx1"/>
                </a:solidFill>
                <a:latin typeface="Arial" charset="0"/>
                <a:ea typeface="ＭＳ Ｐゴシック" charset="0"/>
              </a:defRPr>
            </a:lvl4pPr>
            <a:lvl5pPr marL="2057400" indent="-228600" defTabSz="930275" eaLnBrk="0" hangingPunct="0">
              <a:defRPr sz="2400">
                <a:solidFill>
                  <a:schemeClr val="tx1"/>
                </a:solidFill>
                <a:latin typeface="Arial" charset="0"/>
                <a:ea typeface="ＭＳ Ｐゴシック" charset="0"/>
              </a:defRPr>
            </a:lvl5pPr>
            <a:lvl6pPr marL="2514600" indent="-228600" algn="ctr" defTabSz="930275"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defTabSz="930275"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defTabSz="930275"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defTabSz="930275"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FE76EB1-80A3-6340-B6FF-A2B8A5999294}" type="slidenum">
              <a:rPr lang="en-US" sz="1200"/>
              <a:pPr eaLnBrk="1" hangingPunct="1"/>
              <a:t>2</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1</a:t>
            </a:r>
            <a:r>
              <a:rPr lang="en-US" baseline="30000"/>
              <a:t>st</a:t>
            </a:r>
            <a:r>
              <a:rPr lang="en-US"/>
              <a:t> time: just do it</a:t>
            </a:r>
          </a:p>
          <a:p>
            <a:r>
              <a:rPr lang="en-US"/>
              <a:t>2</a:t>
            </a:r>
            <a:r>
              <a:rPr lang="en-US" baseline="30000"/>
              <a:t>nd</a:t>
            </a:r>
            <a:r>
              <a:rPr lang="en-US"/>
              <a:t> time: wince at the duplication but do it anyway</a:t>
            </a:r>
          </a:p>
          <a:p>
            <a:r>
              <a:rPr lang="en-US"/>
              <a:t>3</a:t>
            </a:r>
            <a:r>
              <a:rPr lang="en-US" baseline="30000"/>
              <a:t>rd</a:t>
            </a:r>
            <a:r>
              <a:rPr lang="en-US"/>
              <a:t> time: refactor</a:t>
            </a:r>
          </a:p>
        </p:txBody>
      </p:sp>
      <p:sp>
        <p:nvSpPr>
          <p:cNvPr id="4" name="Slide Number Placeholder 3"/>
          <p:cNvSpPr>
            <a:spLocks noGrp="1"/>
          </p:cNvSpPr>
          <p:nvPr>
            <p:ph type="sldNum" sz="quarter" idx="5"/>
          </p:nvPr>
        </p:nvSpPr>
        <p:spPr/>
        <p:txBody>
          <a:bodyPr/>
          <a:lstStyle/>
          <a:p>
            <a:pPr>
              <a:defRPr/>
            </a:pPr>
            <a:fld id="{B48050FC-09A8-8B4C-BDE8-B7F075F36097}" type="slidenum">
              <a:rPr lang="en-US" smtClean="0"/>
              <a:pPr>
                <a:defRPr/>
              </a:pPr>
              <a:t>13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temporary field, e.g., orientation in a</a:t>
            </a:r>
            <a:r>
              <a:rPr lang="en-US" baseline="0" dirty="0" smtClean="0"/>
              <a:t> scatterplot</a:t>
            </a:r>
            <a:endParaRPr lang="en-US" dirty="0"/>
          </a:p>
        </p:txBody>
      </p:sp>
      <p:sp>
        <p:nvSpPr>
          <p:cNvPr id="4" name="Slide Number Placeholder 3"/>
          <p:cNvSpPr>
            <a:spLocks noGrp="1"/>
          </p:cNvSpPr>
          <p:nvPr>
            <p:ph type="sldNum" sz="quarter" idx="10"/>
          </p:nvPr>
        </p:nvSpPr>
        <p:spPr/>
        <p:txBody>
          <a:bodyPr/>
          <a:lstStyle/>
          <a:p>
            <a:pPr>
              <a:defRPr/>
            </a:pPr>
            <a:fld id="{01DEAEE6-CA07-7B4C-A5B0-A322AE034D5D}" type="slidenum">
              <a:rPr lang="en-US" smtClean="0"/>
              <a:pPr>
                <a:defRPr/>
              </a:pPr>
              <a:t>20</a:t>
            </a:fld>
            <a:endParaRPr lang="en-US"/>
          </a:p>
        </p:txBody>
      </p:sp>
    </p:spTree>
    <p:extLst>
      <p:ext uri="{BB962C8B-B14F-4D97-AF65-F5344CB8AC3E}">
        <p14:creationId xmlns:p14="http://schemas.microsoft.com/office/powerpoint/2010/main" val="732080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a:ln/>
        </p:spPr>
      </p:sp>
      <p:sp>
        <p:nvSpPr>
          <p:cNvPr id="5325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p>
        </p:txBody>
      </p:sp>
      <p:sp>
        <p:nvSpPr>
          <p:cNvPr id="4" name="Slide Number Placeholder 3"/>
          <p:cNvSpPr>
            <a:spLocks noGrp="1"/>
          </p:cNvSpPr>
          <p:nvPr>
            <p:ph type="sldNum" sz="quarter" idx="5"/>
          </p:nvPr>
        </p:nvSpPr>
        <p:spPr/>
        <p:txBody>
          <a:bodyPr/>
          <a:lstStyle/>
          <a:p>
            <a:pPr>
              <a:defRPr/>
            </a:pPr>
            <a:fld id="{E0EDF082-E1B1-D041-869E-ADC4B6A2519A}" type="slidenum">
              <a:rPr lang="en-US" smtClean="0"/>
              <a:pPr>
                <a:defRPr/>
              </a:pPr>
              <a:t>25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p:cNvSpPr>
          <p:nvPr>
            <p:ph type="sldImg"/>
          </p:nvPr>
        </p:nvSpPr>
        <p:spPr>
          <a:ln/>
        </p:spPr>
      </p:sp>
      <p:sp>
        <p:nvSpPr>
          <p:cNvPr id="9830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The problem with temps is that they are temporary and local. </a:t>
            </a:r>
          </a:p>
          <a:p>
            <a:r>
              <a:rPr lang="en-US" dirty="0"/>
              <a:t>Because they can be seen only in the context of the method in which they are used, temps tend to encourage longer methods, because that's the only way you can reach the temp. </a:t>
            </a:r>
          </a:p>
          <a:p>
            <a:r>
              <a:rPr lang="en-US" dirty="0"/>
              <a:t>By replacing the temp with a query method, any method in the class can get at the information. That helps a lot in coming up with cleaner code for the class.</a:t>
            </a:r>
          </a:p>
        </p:txBody>
      </p:sp>
      <p:sp>
        <p:nvSpPr>
          <p:cNvPr id="4" name="Slide Number Placeholder 3"/>
          <p:cNvSpPr>
            <a:spLocks noGrp="1"/>
          </p:cNvSpPr>
          <p:nvPr>
            <p:ph type="sldNum" sz="quarter" idx="5"/>
          </p:nvPr>
        </p:nvSpPr>
        <p:spPr/>
        <p:txBody>
          <a:bodyPr/>
          <a:lstStyle/>
          <a:p>
            <a:pPr>
              <a:defRPr/>
            </a:pPr>
            <a:fld id="{434AA726-77C9-A94F-8F06-7ADD6253BBDE}" type="slidenum">
              <a:rPr lang="en-US" smtClean="0"/>
              <a:pPr>
                <a:defRPr/>
              </a:pPr>
              <a:t>26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problem with temps is that they are temporary and local. </a:t>
            </a:r>
          </a:p>
          <a:p>
            <a:r>
              <a:rPr lang="en-US" dirty="0" smtClean="0"/>
              <a:t>Because they can be seen only in the context of the method in which they are used, temps tend to encourage longer methods, because that's the only way you can reach the temp. </a:t>
            </a:r>
          </a:p>
          <a:p>
            <a:r>
              <a:rPr lang="en-US" dirty="0" smtClean="0"/>
              <a:t>By replacing the temp with a query method, any method in the class can get at the information. That helps a lot in coming up with cleaner code for the class.</a:t>
            </a:r>
          </a:p>
          <a:p>
            <a:endParaRPr lang="en-US" dirty="0"/>
          </a:p>
        </p:txBody>
      </p:sp>
      <p:sp>
        <p:nvSpPr>
          <p:cNvPr id="4" name="Slide Number Placeholder 3"/>
          <p:cNvSpPr>
            <a:spLocks noGrp="1"/>
          </p:cNvSpPr>
          <p:nvPr>
            <p:ph type="sldNum" sz="quarter" idx="10"/>
          </p:nvPr>
        </p:nvSpPr>
        <p:spPr/>
        <p:txBody>
          <a:bodyPr/>
          <a:lstStyle/>
          <a:p>
            <a:pPr>
              <a:defRPr/>
            </a:pPr>
            <a:fld id="{01DEAEE6-CA07-7B4C-A5B0-A322AE034D5D}" type="slidenum">
              <a:rPr lang="en-US" smtClean="0"/>
              <a:pPr>
                <a:defRPr/>
              </a:pPr>
              <a:t>27</a:t>
            </a:fld>
            <a:endParaRPr lang="en-US"/>
          </a:p>
        </p:txBody>
      </p:sp>
    </p:spTree>
    <p:extLst>
      <p:ext uri="{BB962C8B-B14F-4D97-AF65-F5344CB8AC3E}">
        <p14:creationId xmlns:p14="http://schemas.microsoft.com/office/powerpoint/2010/main" val="3658651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pPr>
              <a:defRPr/>
            </a:pPr>
            <a:fld id="{C1521447-461D-2A4B-B6BE-7A827F406832}" type="datetime4">
              <a:rPr lang="en-US" smtClean="0"/>
              <a:pPr>
                <a:defRPr/>
              </a:pPr>
              <a:t>January 30, 2015</a:t>
            </a:fld>
            <a:r>
              <a:rPr lang="en-US" smtClean="0"/>
              <a:t> – </a:t>
            </a:r>
            <a:fld id="{52DD7443-FD5C-2547-B3D1-C9D09D76DE48}" type="datetime11">
              <a:rPr lang="en-US" smtClean="0"/>
              <a:pPr>
                <a:defRPr/>
              </a:pPr>
              <a:t>11:13:42</a:t>
            </a:fld>
            <a:endParaRPr lang="en-US"/>
          </a:p>
        </p:txBody>
      </p:sp>
      <p:sp>
        <p:nvSpPr>
          <p:cNvPr id="5" name="Footer Placeholder 4"/>
          <p:cNvSpPr>
            <a:spLocks noGrp="1"/>
          </p:cNvSpPr>
          <p:nvPr>
            <p:ph type="ftr" sz="quarter" idx="11"/>
          </p:nvPr>
        </p:nvSpPr>
        <p:spPr>
          <a:xfrm>
            <a:off x="5638800" y="6122894"/>
            <a:ext cx="2895600" cy="257810"/>
          </a:xfrm>
        </p:spPr>
        <p:txBody>
          <a:bodyPr/>
          <a:lstStyle/>
          <a:p>
            <a:pPr>
              <a:defRPr/>
            </a:pPr>
            <a:r>
              <a:rPr lang="en-US" smtClean="0"/>
              <a:t>(c) 2007 University of California, Irvine – André van der Hoek</a:t>
            </a:r>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CFE4BAC9-6D41-4691-9299-18EF07EF017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1/30/15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7107F49E-DFC0-F34D-A956-80B8BDA2469A}" type="slidenum">
              <a:rPr lang="en-US" smtClean="0"/>
              <a:pPr>
                <a:defRPr/>
              </a:pPr>
              <a:t>‹#›</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US" smtClean="0"/>
              <a:t>Drag picture to placeholder or click icon to add</a:t>
            </a:r>
            <a:endParaRPr/>
          </a:p>
        </p:txBody>
      </p:sp>
    </p:spTree>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A30F6DF0-4DD9-BF41-A66F-37B71CF431F8}" type="datetime4">
              <a:rPr lang="en-US" smtClean="0"/>
              <a:pPr>
                <a:defRPr/>
              </a:pPr>
              <a:t>January 30, 2015</a:t>
            </a:fld>
            <a:r>
              <a:rPr lang="en-US" smtClean="0"/>
              <a:t> – </a:t>
            </a:r>
            <a:fld id="{8406807C-C46E-2A4D-9EF0-5D8E460DDD09}" type="datetime11">
              <a:rPr lang="en-US" smtClean="0"/>
              <a:pPr>
                <a:defRPr/>
              </a:pPr>
              <a:t>11:13:42</a:t>
            </a:fld>
            <a:endParaRPr lang="en-US"/>
          </a:p>
        </p:txBody>
      </p:sp>
      <p:sp>
        <p:nvSpPr>
          <p:cNvPr id="6" name="Footer Placeholder 5"/>
          <p:cNvSpPr>
            <a:spLocks noGrp="1"/>
          </p:cNvSpPr>
          <p:nvPr>
            <p:ph type="ftr" sz="quarter" idx="11"/>
          </p:nvPr>
        </p:nvSpPr>
        <p:spPr/>
        <p:txBody>
          <a:bodyPr/>
          <a:lstStyle/>
          <a:p>
            <a:pPr>
              <a:defRPr/>
            </a:pPr>
            <a:r>
              <a:rPr lang="en-US" smtClean="0"/>
              <a:t>© 2007 University of California, Irvine – André van der Hoek</a:t>
            </a:r>
            <a:endParaRPr lang="en-US"/>
          </a:p>
        </p:txBody>
      </p:sp>
      <p:sp>
        <p:nvSpPr>
          <p:cNvPr id="7" name="Slide Number Placeholder 6"/>
          <p:cNvSpPr>
            <a:spLocks noGrp="1"/>
          </p:cNvSpPr>
          <p:nvPr>
            <p:ph type="sldNum" sz="quarter" idx="12"/>
          </p:nvPr>
        </p:nvSpPr>
        <p:spPr/>
        <p:txBody>
          <a:bodyPr/>
          <a:lstStyle/>
          <a:p>
            <a:pPr>
              <a:defRPr/>
            </a:pPr>
            <a:fld id="{164C0235-FE4E-384B-B674-A6260CA53EBB}"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1CF3FACD-66DD-FF48-B37E-4C756EB6034F}" type="datetime4">
              <a:rPr lang="en-US" smtClean="0"/>
              <a:pPr>
                <a:defRPr/>
              </a:pPr>
              <a:t>January 30, 2015</a:t>
            </a:fld>
            <a:r>
              <a:rPr lang="en-US" smtClean="0"/>
              <a:t> – </a:t>
            </a:r>
            <a:fld id="{8406807C-C46E-2A4D-9EF0-5D8E460DDD09}" type="datetime11">
              <a:rPr lang="en-US" smtClean="0"/>
              <a:pPr>
                <a:defRPr/>
              </a:pPr>
              <a:t>11:13:42</a:t>
            </a:fld>
            <a:endParaRPr lang="en-US"/>
          </a:p>
        </p:txBody>
      </p:sp>
      <p:sp>
        <p:nvSpPr>
          <p:cNvPr id="6" name="Footer Placeholder 5"/>
          <p:cNvSpPr>
            <a:spLocks noGrp="1"/>
          </p:cNvSpPr>
          <p:nvPr>
            <p:ph type="ftr" sz="quarter" idx="11"/>
          </p:nvPr>
        </p:nvSpPr>
        <p:spPr/>
        <p:txBody>
          <a:bodyPr/>
          <a:lstStyle/>
          <a:p>
            <a:pPr>
              <a:defRPr/>
            </a:pPr>
            <a:r>
              <a:rPr lang="en-US" smtClean="0"/>
              <a:t>© 2007 University of California, Irvine – André van der Hoek</a:t>
            </a:r>
            <a:endParaRPr lang="en-US"/>
          </a:p>
        </p:txBody>
      </p:sp>
      <p:sp>
        <p:nvSpPr>
          <p:cNvPr id="7" name="Slide Number Placeholder 6"/>
          <p:cNvSpPr>
            <a:spLocks noGrp="1"/>
          </p:cNvSpPr>
          <p:nvPr>
            <p:ph type="sldNum" sz="quarter" idx="12"/>
          </p:nvPr>
        </p:nvSpPr>
        <p:spPr/>
        <p:txBody>
          <a:bodyPr/>
          <a:lstStyle/>
          <a:p>
            <a:pPr>
              <a:defRPr/>
            </a:pPr>
            <a:fld id="{331A04AA-AB72-7642-88AC-17782F1334F5}" type="slidenum">
              <a:rPr lang="en-US" smtClean="0"/>
              <a:pPr>
                <a:defRPr/>
              </a:pPr>
              <a:t>‹#›</a:t>
            </a:fld>
            <a:endParaRPr lang="en-US"/>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pPr>
              <a:defRPr/>
            </a:pPr>
            <a:fld id="{104EA802-0194-AF45-B037-C5C9F5CD13E5}" type="datetime4">
              <a:rPr lang="en-US" smtClean="0"/>
              <a:pPr>
                <a:defRPr/>
              </a:pPr>
              <a:t>January 30, 2015</a:t>
            </a:fld>
            <a:r>
              <a:rPr lang="en-US" smtClean="0"/>
              <a:t> – </a:t>
            </a:r>
            <a:fld id="{8406807C-C46E-2A4D-9EF0-5D8E460DDD09}" type="datetime11">
              <a:rPr lang="en-US" smtClean="0"/>
              <a:pPr>
                <a:defRPr/>
              </a:pPr>
              <a:t>11:13:42</a:t>
            </a:fld>
            <a:endParaRPr lang="en-US"/>
          </a:p>
        </p:txBody>
      </p:sp>
      <p:sp>
        <p:nvSpPr>
          <p:cNvPr id="5" name="Footer Placeholder 4"/>
          <p:cNvSpPr>
            <a:spLocks noGrp="1"/>
          </p:cNvSpPr>
          <p:nvPr>
            <p:ph type="ftr" sz="quarter" idx="11"/>
          </p:nvPr>
        </p:nvSpPr>
        <p:spPr/>
        <p:txBody>
          <a:bodyPr/>
          <a:lstStyle/>
          <a:p>
            <a:pPr>
              <a:defRPr/>
            </a:pPr>
            <a:r>
              <a:rPr lang="en-US" smtClean="0"/>
              <a:t>© 2007 University of California, Irvine – André van der Hoek</a:t>
            </a:r>
            <a:endParaRPr lang="en-US"/>
          </a:p>
        </p:txBody>
      </p:sp>
      <p:sp>
        <p:nvSpPr>
          <p:cNvPr id="6" name="Slide Number Placeholder 5"/>
          <p:cNvSpPr>
            <a:spLocks noGrp="1"/>
          </p:cNvSpPr>
          <p:nvPr>
            <p:ph type="sldNum" sz="quarter" idx="12"/>
          </p:nvPr>
        </p:nvSpPr>
        <p:spPr/>
        <p:txBody>
          <a:bodyPr/>
          <a:lstStyle/>
          <a:p>
            <a:pPr>
              <a:defRPr/>
            </a:pPr>
            <a:fld id="{98401C46-3BE4-3940-884E-58206057D4D4}" type="slidenum">
              <a:rPr lang="en-US" smtClean="0"/>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pPr>
              <a:defRPr/>
            </a:pPr>
            <a:fld id="{4C8FA3C0-5BC1-7741-8BF0-04378D8FAC01}" type="datetime4">
              <a:rPr lang="en-US" smtClean="0"/>
              <a:pPr>
                <a:defRPr/>
              </a:pPr>
              <a:t>January 30, 2015</a:t>
            </a:fld>
            <a:r>
              <a:rPr lang="en-US" smtClean="0"/>
              <a:t> – </a:t>
            </a:r>
            <a:fld id="{8406807C-C46E-2A4D-9EF0-5D8E460DDD09}" type="datetime11">
              <a:rPr lang="en-US" smtClean="0"/>
              <a:pPr>
                <a:defRPr/>
              </a:pPr>
              <a:t>11:13:42</a:t>
            </a:fld>
            <a:endParaRPr lang="en-US"/>
          </a:p>
        </p:txBody>
      </p:sp>
      <p:sp>
        <p:nvSpPr>
          <p:cNvPr id="5" name="Footer Placeholder 4"/>
          <p:cNvSpPr>
            <a:spLocks noGrp="1"/>
          </p:cNvSpPr>
          <p:nvPr>
            <p:ph type="ftr" sz="quarter" idx="11"/>
          </p:nvPr>
        </p:nvSpPr>
        <p:spPr/>
        <p:txBody>
          <a:bodyPr/>
          <a:lstStyle/>
          <a:p>
            <a:pPr>
              <a:defRPr/>
            </a:pPr>
            <a:r>
              <a:rPr lang="en-US" smtClean="0"/>
              <a:t>© 2007 University of California, Irvine – André van der Hoek</a:t>
            </a:r>
            <a:endParaRPr lang="en-US"/>
          </a:p>
        </p:txBody>
      </p:sp>
      <p:sp>
        <p:nvSpPr>
          <p:cNvPr id="6" name="Slide Number Placeholder 5"/>
          <p:cNvSpPr>
            <a:spLocks noGrp="1"/>
          </p:cNvSpPr>
          <p:nvPr>
            <p:ph type="sldNum" sz="quarter" idx="12"/>
          </p:nvPr>
        </p:nvSpPr>
        <p:spPr/>
        <p:txBody>
          <a:bodyPr/>
          <a:lstStyle/>
          <a:p>
            <a:pPr>
              <a:defRPr/>
            </a:pPr>
            <a:fld id="{A9C5AEA0-75F5-9041-BF65-7458902A11F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1/30/15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1B15D5C5-0A4C-634E-8E28-E1A7E9F34F1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fld id="{7D290233-0DD1-4A80-BB1E-9ADC3556DBB6}" type="datetimeFigureOut">
              <a:rPr lang="en-US" smtClean="0"/>
              <a:t>1/30/15</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US" smtClean="0"/>
              <a:t>Drag picture to placeholder or click icon to add</a:t>
            </a:r>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en-US"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5FC78387-3F86-1C4F-AD8D-3FABDDE43688}" type="datetime4">
              <a:rPr lang="en-US" smtClean="0"/>
              <a:pPr>
                <a:defRPr/>
              </a:pPr>
              <a:t>January 30, 2015</a:t>
            </a:fld>
            <a:r>
              <a:rPr lang="en-US" smtClean="0"/>
              <a:t> – </a:t>
            </a:r>
            <a:fld id="{8406807C-C46E-2A4D-9EF0-5D8E460DDD09}" type="datetime11">
              <a:rPr lang="en-US" smtClean="0"/>
              <a:pPr>
                <a:defRPr/>
              </a:pPr>
              <a:t>11:13:42</a:t>
            </a:fld>
            <a:endParaRPr lang="en-US"/>
          </a:p>
        </p:txBody>
      </p:sp>
      <p:sp>
        <p:nvSpPr>
          <p:cNvPr id="5" name="Footer Placeholder 4"/>
          <p:cNvSpPr>
            <a:spLocks noGrp="1"/>
          </p:cNvSpPr>
          <p:nvPr>
            <p:ph type="ftr" sz="quarter" idx="11"/>
          </p:nvPr>
        </p:nvSpPr>
        <p:spPr/>
        <p:txBody>
          <a:bodyPr/>
          <a:lstStyle/>
          <a:p>
            <a:pPr>
              <a:defRPr/>
            </a:pPr>
            <a:r>
              <a:rPr lang="en-US" smtClean="0"/>
              <a:t>© 2007 University of California, Irvine – André van der Hoek</a:t>
            </a:r>
            <a:endParaRPr lang="en-US"/>
          </a:p>
        </p:txBody>
      </p:sp>
      <p:sp>
        <p:nvSpPr>
          <p:cNvPr id="6" name="Slide Number Placeholder 5"/>
          <p:cNvSpPr>
            <a:spLocks noGrp="1"/>
          </p:cNvSpPr>
          <p:nvPr>
            <p:ph type="sldNum" sz="quarter" idx="12"/>
          </p:nvPr>
        </p:nvSpPr>
        <p:spPr/>
        <p:txBody>
          <a:bodyPr/>
          <a:lstStyle/>
          <a:p>
            <a:pPr>
              <a:defRPr/>
            </a:pPr>
            <a:fld id="{35E65A9A-039B-9E4B-9AEE-ED59F1F9FE19}"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pPr>
              <a:defRPr/>
            </a:pPr>
            <a:fld id="{08777629-7967-E14B-A230-9D7CB29EDC73}" type="datetime4">
              <a:rPr lang="en-US" smtClean="0"/>
              <a:pPr>
                <a:defRPr/>
              </a:pPr>
              <a:t>January 30, 2015</a:t>
            </a:fld>
            <a:r>
              <a:rPr lang="en-US" smtClean="0"/>
              <a:t> – </a:t>
            </a:r>
            <a:fld id="{8406807C-C46E-2A4D-9EF0-5D8E460DDD09}" type="datetime11">
              <a:rPr lang="en-US" smtClean="0"/>
              <a:pPr>
                <a:defRPr/>
              </a:pPr>
              <a:t>11:13:42</a:t>
            </a:fld>
            <a:endParaRPr lang="en-US"/>
          </a:p>
        </p:txBody>
      </p:sp>
      <p:sp>
        <p:nvSpPr>
          <p:cNvPr id="6" name="Footer Placeholder 5"/>
          <p:cNvSpPr>
            <a:spLocks noGrp="1"/>
          </p:cNvSpPr>
          <p:nvPr>
            <p:ph type="ftr" sz="quarter" idx="11"/>
          </p:nvPr>
        </p:nvSpPr>
        <p:spPr/>
        <p:txBody>
          <a:bodyPr/>
          <a:lstStyle/>
          <a:p>
            <a:pPr>
              <a:defRPr/>
            </a:pPr>
            <a:r>
              <a:rPr lang="en-US" smtClean="0"/>
              <a:t>© 2007 University of California, Irvine – André van der Hoek</a:t>
            </a:r>
            <a:endParaRPr lang="en-US"/>
          </a:p>
        </p:txBody>
      </p:sp>
      <p:sp>
        <p:nvSpPr>
          <p:cNvPr id="7" name="Slide Number Placeholder 6"/>
          <p:cNvSpPr>
            <a:spLocks noGrp="1"/>
          </p:cNvSpPr>
          <p:nvPr>
            <p:ph type="sldNum" sz="quarter" idx="12"/>
          </p:nvPr>
        </p:nvSpPr>
        <p:spPr/>
        <p:txBody>
          <a:bodyPr/>
          <a:lstStyle/>
          <a:p>
            <a:pPr>
              <a:defRPr/>
            </a:pPr>
            <a:fld id="{8FE68505-BF1B-EC4A-8F4C-54DE05CE1E44}"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pPr>
              <a:defRPr/>
            </a:pPr>
            <a:fld id="{66F1A37E-1807-6147-A207-B70B0C6E6A25}" type="datetime4">
              <a:rPr lang="en-US" smtClean="0"/>
              <a:pPr>
                <a:defRPr/>
              </a:pPr>
              <a:t>January 30, 2015</a:t>
            </a:fld>
            <a:r>
              <a:rPr lang="en-US" smtClean="0"/>
              <a:t> – </a:t>
            </a:r>
            <a:fld id="{8406807C-C46E-2A4D-9EF0-5D8E460DDD09}" type="datetime11">
              <a:rPr lang="en-US" smtClean="0"/>
              <a:pPr>
                <a:defRPr/>
              </a:pPr>
              <a:t>11:13:42</a:t>
            </a:fld>
            <a:endParaRPr lang="en-US"/>
          </a:p>
        </p:txBody>
      </p:sp>
      <p:sp>
        <p:nvSpPr>
          <p:cNvPr id="8" name="Footer Placeholder 7"/>
          <p:cNvSpPr>
            <a:spLocks noGrp="1"/>
          </p:cNvSpPr>
          <p:nvPr>
            <p:ph type="ftr" sz="quarter" idx="11"/>
          </p:nvPr>
        </p:nvSpPr>
        <p:spPr/>
        <p:txBody>
          <a:bodyPr/>
          <a:lstStyle/>
          <a:p>
            <a:pPr>
              <a:defRPr/>
            </a:pPr>
            <a:r>
              <a:rPr lang="en-US" smtClean="0"/>
              <a:t>© 2007 University of California, Irvine – André van der Hoek</a:t>
            </a:r>
            <a:endParaRPr lang="en-US"/>
          </a:p>
        </p:txBody>
      </p:sp>
      <p:sp>
        <p:nvSpPr>
          <p:cNvPr id="9" name="Slide Number Placeholder 8"/>
          <p:cNvSpPr>
            <a:spLocks noGrp="1"/>
          </p:cNvSpPr>
          <p:nvPr>
            <p:ph type="sldNum" sz="quarter" idx="12"/>
          </p:nvPr>
        </p:nvSpPr>
        <p:spPr/>
        <p:txBody>
          <a:bodyPr/>
          <a:lstStyle/>
          <a:p>
            <a:pPr>
              <a:defRPr/>
            </a:pPr>
            <a:fld id="{346B23E4-4B97-E546-9622-46E5F114381E}"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pPr>
              <a:defRPr/>
            </a:pPr>
            <a:fld id="{8A0C687E-386F-2846-A849-C0E6CE2328F6}" type="datetime4">
              <a:rPr lang="en-US" smtClean="0"/>
              <a:pPr>
                <a:defRPr/>
              </a:pPr>
              <a:t>January 30, 2015</a:t>
            </a:fld>
            <a:r>
              <a:rPr lang="en-US" smtClean="0"/>
              <a:t> – </a:t>
            </a:r>
            <a:fld id="{8406807C-C46E-2A4D-9EF0-5D8E460DDD09}" type="datetime11">
              <a:rPr lang="en-US" smtClean="0"/>
              <a:pPr>
                <a:defRPr/>
              </a:pPr>
              <a:t>11:13:42</a:t>
            </a:fld>
            <a:endParaRPr lang="en-US"/>
          </a:p>
        </p:txBody>
      </p:sp>
      <p:sp>
        <p:nvSpPr>
          <p:cNvPr id="4" name="Footer Placeholder 3"/>
          <p:cNvSpPr>
            <a:spLocks noGrp="1"/>
          </p:cNvSpPr>
          <p:nvPr>
            <p:ph type="ftr" sz="quarter" idx="11"/>
          </p:nvPr>
        </p:nvSpPr>
        <p:spPr/>
        <p:txBody>
          <a:bodyPr/>
          <a:lstStyle/>
          <a:p>
            <a:pPr>
              <a:defRPr/>
            </a:pPr>
            <a:r>
              <a:rPr lang="en-US" smtClean="0"/>
              <a:t>© 2007 University of California, Irvine – André van der Hoek</a:t>
            </a:r>
            <a:endParaRPr lang="en-US"/>
          </a:p>
        </p:txBody>
      </p:sp>
      <p:sp>
        <p:nvSpPr>
          <p:cNvPr id="5" name="Slide Number Placeholder 4"/>
          <p:cNvSpPr>
            <a:spLocks noGrp="1"/>
          </p:cNvSpPr>
          <p:nvPr>
            <p:ph type="sldNum" sz="quarter" idx="12"/>
          </p:nvPr>
        </p:nvSpPr>
        <p:spPr/>
        <p:txBody>
          <a:bodyPr/>
          <a:lstStyle/>
          <a:p>
            <a:pPr>
              <a:defRPr/>
            </a:pPr>
            <a:fld id="{F7DE5A79-2C3F-B84E-964F-664B2CC35236}"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pPr>
              <a:defRPr/>
            </a:pPr>
            <a:fld id="{89BD574C-0A70-8D4C-BB7F-6AD441DC95E1}" type="datetime4">
              <a:rPr lang="en-US" smtClean="0"/>
              <a:pPr>
                <a:defRPr/>
              </a:pPr>
              <a:t>January 30, 2015</a:t>
            </a:fld>
            <a:r>
              <a:rPr lang="en-US" smtClean="0"/>
              <a:t> – </a:t>
            </a:r>
            <a:fld id="{8406807C-C46E-2A4D-9EF0-5D8E460DDD09}" type="datetime11">
              <a:rPr lang="en-US" smtClean="0"/>
              <a:pPr>
                <a:defRPr/>
              </a:pPr>
              <a:t>11:13:42</a:t>
            </a:fld>
            <a:endParaRPr lang="en-US"/>
          </a:p>
        </p:txBody>
      </p:sp>
      <p:sp>
        <p:nvSpPr>
          <p:cNvPr id="3" name="Footer Placeholder 2"/>
          <p:cNvSpPr>
            <a:spLocks noGrp="1"/>
          </p:cNvSpPr>
          <p:nvPr>
            <p:ph type="ftr" sz="quarter" idx="11"/>
          </p:nvPr>
        </p:nvSpPr>
        <p:spPr/>
        <p:txBody>
          <a:bodyPr/>
          <a:lstStyle/>
          <a:p>
            <a:pPr>
              <a:defRPr/>
            </a:pPr>
            <a:r>
              <a:rPr lang="en-US" smtClean="0"/>
              <a:t>© 2007 University of California, Irvine – André van der Hoek</a:t>
            </a:r>
            <a:endParaRPr lang="en-US"/>
          </a:p>
        </p:txBody>
      </p:sp>
      <p:sp>
        <p:nvSpPr>
          <p:cNvPr id="4" name="Slide Number Placeholder 3"/>
          <p:cNvSpPr>
            <a:spLocks noGrp="1"/>
          </p:cNvSpPr>
          <p:nvPr>
            <p:ph type="sldNum" sz="quarter" idx="12"/>
          </p:nvPr>
        </p:nvSpPr>
        <p:spPr/>
        <p:txBody>
          <a:bodyPr/>
          <a:lstStyle/>
          <a:p>
            <a:pPr>
              <a:defRPr/>
            </a:pPr>
            <a:fld id="{DEAF11F6-1B29-164E-A79A-CB842B5B8217}"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1F8AD9E3-51C8-0744-A1C8-22C0CE0C1557}" type="datetime4">
              <a:rPr lang="en-US" smtClean="0"/>
              <a:pPr>
                <a:defRPr/>
              </a:pPr>
              <a:t>January 30, 2015</a:t>
            </a:fld>
            <a:r>
              <a:rPr lang="en-US" smtClean="0"/>
              <a:t> – </a:t>
            </a:r>
            <a:fld id="{8406807C-C46E-2A4D-9EF0-5D8E460DDD09}" type="datetime11">
              <a:rPr lang="en-US" smtClean="0"/>
              <a:pPr>
                <a:defRPr/>
              </a:pPr>
              <a:t>11:13:42</a:t>
            </a:fld>
            <a:endParaRPr lang="en-US"/>
          </a:p>
        </p:txBody>
      </p:sp>
      <p:sp>
        <p:nvSpPr>
          <p:cNvPr id="6" name="Footer Placeholder 5"/>
          <p:cNvSpPr>
            <a:spLocks noGrp="1"/>
          </p:cNvSpPr>
          <p:nvPr>
            <p:ph type="ftr" sz="quarter" idx="11"/>
          </p:nvPr>
        </p:nvSpPr>
        <p:spPr/>
        <p:txBody>
          <a:bodyPr/>
          <a:lstStyle/>
          <a:p>
            <a:pPr>
              <a:defRPr/>
            </a:pPr>
            <a:r>
              <a:rPr lang="en-US" smtClean="0"/>
              <a:t>© 2007 University of California, Irvine – André van der Hoek</a:t>
            </a:r>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US" smtClean="0"/>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7D290233-0DD1-4A80-BB1E-9ADC3556DBB6}" type="datetimeFigureOut">
              <a:rPr lang="en-US" smtClean="0"/>
              <a:t>1/30/15</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pPr>
              <a:defRPr/>
            </a:pPr>
            <a:fld id="{7107F49E-DFC0-F34D-A956-80B8BDA2469A}"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140" r:id="rId1"/>
    <p:sldLayoutId id="2147484141" r:id="rId2"/>
    <p:sldLayoutId id="2147484142" r:id="rId3"/>
    <p:sldLayoutId id="2147484143" r:id="rId4"/>
    <p:sldLayoutId id="2147484144" r:id="rId5"/>
    <p:sldLayoutId id="2147484145" r:id="rId6"/>
    <p:sldLayoutId id="2147484146" r:id="rId7"/>
    <p:sldLayoutId id="2147484147" r:id="rId8"/>
    <p:sldLayoutId id="2147484148" r:id="rId9"/>
    <p:sldLayoutId id="2147484149" r:id="rId10"/>
    <p:sldLayoutId id="2147484150" r:id="rId11"/>
    <p:sldLayoutId id="2147484151" r:id="rId12"/>
    <p:sldLayoutId id="2147484152" r:id="rId13"/>
    <p:sldLayoutId id="2147484153" r:id="rId14"/>
  </p:sldLayoutIdLst>
  <p:hf hdr="0"/>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p:txBody>
          <a:bodyPr rtlCol="0">
            <a:normAutofit/>
          </a:bodyPr>
          <a:lstStyle/>
          <a:p>
            <a:pPr eaLnBrk="1" fontAlgn="auto" hangingPunct="1">
              <a:spcAft>
                <a:spcPts val="0"/>
              </a:spcAft>
              <a:defRPr/>
            </a:pPr>
            <a:r>
              <a:rPr lang="en-US" dirty="0" smtClean="0">
                <a:solidFill>
                  <a:schemeClr val="tx1">
                    <a:lumMod val="65000"/>
                    <a:lumOff val="35000"/>
                  </a:schemeClr>
                </a:solidFill>
                <a:latin typeface="Tahoma"/>
                <a:ea typeface="+mj-ea"/>
                <a:cs typeface="Tahoma"/>
              </a:rPr>
              <a:t>Informatics 122</a:t>
            </a:r>
            <a:br>
              <a:rPr lang="en-US" dirty="0" smtClean="0">
                <a:solidFill>
                  <a:schemeClr val="tx1">
                    <a:lumMod val="65000"/>
                    <a:lumOff val="35000"/>
                  </a:schemeClr>
                </a:solidFill>
                <a:latin typeface="Tahoma"/>
                <a:ea typeface="+mj-ea"/>
                <a:cs typeface="Tahoma"/>
              </a:rPr>
            </a:br>
            <a:r>
              <a:rPr lang="en-US" dirty="0" smtClean="0">
                <a:solidFill>
                  <a:schemeClr val="tx1">
                    <a:lumMod val="65000"/>
                    <a:lumOff val="35000"/>
                  </a:schemeClr>
                </a:solidFill>
                <a:latin typeface="Tahoma"/>
                <a:ea typeface="+mj-ea"/>
                <a:cs typeface="Tahoma"/>
              </a:rPr>
              <a:t>Software Design II</a:t>
            </a:r>
          </a:p>
        </p:txBody>
      </p:sp>
      <p:sp>
        <p:nvSpPr>
          <p:cNvPr id="3078" name="Rectangle 3"/>
          <p:cNvSpPr>
            <a:spLocks noGrp="1" noChangeArrowheads="1"/>
          </p:cNvSpPr>
          <p:nvPr>
            <p:ph type="subTitle" idx="1"/>
          </p:nvPr>
        </p:nvSpPr>
        <p:spPr/>
        <p:txBody>
          <a:bodyPr rtlCol="0">
            <a:noAutofit/>
          </a:bodyPr>
          <a:lstStyle/>
          <a:p>
            <a:pPr eaLnBrk="1" fontAlgn="auto" hangingPunct="1">
              <a:spcAft>
                <a:spcPts val="0"/>
              </a:spcAft>
              <a:defRPr/>
            </a:pPr>
            <a:r>
              <a:rPr lang="en-US" dirty="0">
                <a:solidFill>
                  <a:schemeClr val="tx1">
                    <a:lumMod val="65000"/>
                    <a:lumOff val="35000"/>
                  </a:schemeClr>
                </a:solidFill>
                <a:latin typeface="Tahoma"/>
                <a:cs typeface="Tahoma"/>
              </a:rPr>
              <a:t>Lecture 7</a:t>
            </a:r>
            <a:endParaRPr lang="en-US" dirty="0" smtClean="0">
              <a:solidFill>
                <a:schemeClr val="tx1">
                  <a:lumMod val="65000"/>
                  <a:lumOff val="35000"/>
                </a:schemeClr>
              </a:solidFill>
              <a:latin typeface="Tahoma"/>
              <a:cs typeface="Tahoma"/>
            </a:endParaRPr>
          </a:p>
          <a:p>
            <a:pPr eaLnBrk="1" fontAlgn="auto" hangingPunct="1">
              <a:spcAft>
                <a:spcPts val="0"/>
              </a:spcAft>
              <a:defRPr/>
            </a:pPr>
            <a:r>
              <a:rPr lang="en-US" dirty="0" smtClean="0">
                <a:solidFill>
                  <a:schemeClr val="tx1">
                    <a:lumMod val="65000"/>
                    <a:lumOff val="35000"/>
                  </a:schemeClr>
                </a:solidFill>
                <a:latin typeface="Tahoma"/>
                <a:cs typeface="Tahoma"/>
              </a:rPr>
              <a:t>Emily Navarro</a:t>
            </a:r>
          </a:p>
          <a:p>
            <a:pPr eaLnBrk="1" fontAlgn="auto" hangingPunct="1">
              <a:spcAft>
                <a:spcPts val="0"/>
              </a:spcAft>
              <a:defRPr/>
            </a:pPr>
            <a:endParaRPr lang="en-US" dirty="0">
              <a:solidFill>
                <a:schemeClr val="tx1">
                  <a:lumMod val="65000"/>
                  <a:lumOff val="35000"/>
                </a:schemeClr>
              </a:solidFill>
              <a:latin typeface="Tahoma"/>
              <a:cs typeface="Tahoma"/>
            </a:endParaRPr>
          </a:p>
          <a:p>
            <a:pPr eaLnBrk="1" fontAlgn="auto" hangingPunct="1">
              <a:spcAft>
                <a:spcPts val="0"/>
              </a:spcAft>
              <a:defRPr/>
            </a:pPr>
            <a:r>
              <a:rPr lang="en-US" sz="1000" i="1" dirty="0">
                <a:solidFill>
                  <a:schemeClr val="tx1">
                    <a:lumMod val="65000"/>
                    <a:lumOff val="35000"/>
                  </a:schemeClr>
                </a:solidFill>
                <a:latin typeface="Tahoma"/>
                <a:cs typeface="Tahoma"/>
              </a:rPr>
              <a:t>Duplication of course material for any commercial purpose without the explicit written permission of the professor is prohibited.</a:t>
            </a:r>
          </a:p>
        </p:txBody>
      </p:sp>
      <p:sp>
        <p:nvSpPr>
          <p:cNvPr id="24579" name="Rectangle 8"/>
          <p:cNvSpPr>
            <a:spLocks noGrp="1" noChangeArrowheads="1"/>
          </p:cNvSpPr>
          <p:nvPr>
            <p:ph type="sldNum" sz="quarter" idx="12"/>
          </p:nvPr>
        </p:nvSpPr>
        <p:spPr bwMode="auto">
          <a:xfrm>
            <a:off x="7239000" y="6705600"/>
            <a:ext cx="1905000" cy="152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1302ED1-1DAF-AF47-A731-96F720AA4520}" type="slidenum">
              <a:rPr lang="en-US" sz="800">
                <a:solidFill>
                  <a:schemeClr val="tx1">
                    <a:lumMod val="65000"/>
                    <a:lumOff val="35000"/>
                  </a:schemeClr>
                </a:solidFill>
                <a:latin typeface="Tahoma"/>
                <a:cs typeface="Tahoma"/>
              </a:rPr>
              <a:pPr eaLnBrk="1" hangingPunct="1"/>
              <a:t>1</a:t>
            </a:fld>
            <a:endParaRPr lang="en-US" sz="800">
              <a:solidFill>
                <a:schemeClr val="tx1">
                  <a:lumMod val="65000"/>
                  <a:lumOff val="35000"/>
                </a:schemeClr>
              </a:solidFill>
              <a:latin typeface="Tahoma"/>
              <a:cs typeface="Tahoma"/>
            </a:endParaRPr>
          </a:p>
        </p:txBody>
      </p:sp>
      <p:sp>
        <p:nvSpPr>
          <p:cNvPr id="24580" name="TextBox 1"/>
          <p:cNvSpPr txBox="1">
            <a:spLocks noChangeArrowheads="1"/>
          </p:cNvSpPr>
          <p:nvPr/>
        </p:nvSpPr>
        <p:spPr bwMode="auto">
          <a:xfrm>
            <a:off x="685800" y="5334000"/>
            <a:ext cx="44196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dirty="0">
                <a:solidFill>
                  <a:schemeClr val="tx1">
                    <a:lumMod val="65000"/>
                    <a:lumOff val="35000"/>
                  </a:schemeClr>
                </a:solidFill>
                <a:latin typeface="Tahoma"/>
                <a:cs typeface="Tahoma"/>
              </a:rPr>
              <a:t>Portions of the slides in this lecture are adapted from http://</a:t>
            </a:r>
            <a:r>
              <a:rPr lang="en-US" sz="1400" dirty="0" err="1">
                <a:solidFill>
                  <a:schemeClr val="tx1">
                    <a:lumMod val="65000"/>
                    <a:lumOff val="35000"/>
                  </a:schemeClr>
                </a:solidFill>
                <a:latin typeface="Tahoma"/>
                <a:cs typeface="Tahoma"/>
              </a:rPr>
              <a:t>www.cs.colorado.edu</a:t>
            </a:r>
            <a:r>
              <a:rPr lang="en-US" sz="1400" dirty="0">
                <a:solidFill>
                  <a:schemeClr val="tx1">
                    <a:lumMod val="65000"/>
                    <a:lumOff val="35000"/>
                  </a:schemeClr>
                </a:solidFill>
                <a:latin typeface="Tahoma"/>
                <a:cs typeface="Tahoma"/>
              </a:rPr>
              <a:t>/~</a:t>
            </a:r>
            <a:r>
              <a:rPr lang="en-US" sz="1400" dirty="0" err="1">
                <a:solidFill>
                  <a:schemeClr val="tx1">
                    <a:lumMod val="65000"/>
                    <a:lumOff val="35000"/>
                  </a:schemeClr>
                </a:solidFill>
                <a:latin typeface="Tahoma"/>
                <a:cs typeface="Tahoma"/>
              </a:rPr>
              <a:t>kena</a:t>
            </a:r>
            <a:r>
              <a:rPr lang="en-US" sz="1400" dirty="0">
                <a:solidFill>
                  <a:schemeClr val="tx1">
                    <a:lumMod val="65000"/>
                    <a:lumOff val="35000"/>
                  </a:schemeClr>
                </a:solidFill>
                <a:latin typeface="Tahoma"/>
                <a:cs typeface="Tahoma"/>
              </a:rPr>
              <a:t>/classes/5448/f12/lectures/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a:solidFill>
                  <a:schemeClr val="tx1">
                    <a:lumMod val="65000"/>
                    <a:lumOff val="35000"/>
                  </a:schemeClr>
                </a:solidFill>
                <a:latin typeface="Tahoma"/>
                <a:cs typeface="Tahoma"/>
              </a:rPr>
              <a:t>Principles, continued</a:t>
            </a:r>
          </a:p>
        </p:txBody>
      </p:sp>
      <p:sp>
        <p:nvSpPr>
          <p:cNvPr id="35842" name="Content Placeholder 2"/>
          <p:cNvSpPr>
            <a:spLocks noGrp="1"/>
          </p:cNvSpPr>
          <p:nvPr>
            <p:ph idx="1"/>
          </p:nvPr>
        </p:nvSpPr>
        <p:spPr/>
        <p:txBody>
          <a:bodyPr>
            <a:normAutofit lnSpcReduction="10000"/>
          </a:bodyPr>
          <a:lstStyle/>
          <a:p>
            <a:r>
              <a:rPr lang="en-US">
                <a:solidFill>
                  <a:schemeClr val="tx1">
                    <a:lumMod val="65000"/>
                    <a:lumOff val="35000"/>
                  </a:schemeClr>
                </a:solidFill>
                <a:latin typeface="Tahoma"/>
                <a:cs typeface="Tahoma"/>
              </a:rPr>
              <a:t>The purpose of refactoring is</a:t>
            </a:r>
          </a:p>
          <a:p>
            <a:pPr lvl="1"/>
            <a:r>
              <a:rPr lang="en-US">
                <a:solidFill>
                  <a:schemeClr val="tx1">
                    <a:lumMod val="65000"/>
                    <a:lumOff val="35000"/>
                  </a:schemeClr>
                </a:solidFill>
                <a:latin typeface="Tahoma"/>
                <a:cs typeface="Tahoma"/>
              </a:rPr>
              <a:t>to make software </a:t>
            </a:r>
            <a:r>
              <a:rPr lang="en-US" b="1">
                <a:solidFill>
                  <a:schemeClr val="tx1">
                    <a:lumMod val="65000"/>
                    <a:lumOff val="35000"/>
                  </a:schemeClr>
                </a:solidFill>
                <a:latin typeface="Tahoma"/>
                <a:cs typeface="Tahoma"/>
              </a:rPr>
              <a:t>easier to understand and modify</a:t>
            </a:r>
          </a:p>
          <a:p>
            <a:pPr lvl="1"/>
            <a:r>
              <a:rPr lang="en-US" b="1">
                <a:solidFill>
                  <a:schemeClr val="tx1">
                    <a:lumMod val="65000"/>
                    <a:lumOff val="35000"/>
                  </a:schemeClr>
                </a:solidFill>
                <a:latin typeface="Tahoma"/>
                <a:cs typeface="Tahoma"/>
              </a:rPr>
              <a:t>no functionality is added, </a:t>
            </a:r>
            <a:r>
              <a:rPr lang="en-US">
                <a:solidFill>
                  <a:schemeClr val="tx1">
                    <a:lumMod val="65000"/>
                    <a:lumOff val="35000"/>
                  </a:schemeClr>
                </a:solidFill>
                <a:latin typeface="Tahoma"/>
                <a:cs typeface="Tahoma"/>
              </a:rPr>
              <a:t>but the code is </a:t>
            </a:r>
            <a:r>
              <a:rPr lang="en-US" b="1">
                <a:solidFill>
                  <a:schemeClr val="tx1">
                    <a:lumMod val="65000"/>
                    <a:lumOff val="35000"/>
                  </a:schemeClr>
                </a:solidFill>
                <a:latin typeface="Tahoma"/>
                <a:cs typeface="Tahoma"/>
              </a:rPr>
              <a:t>cleaned up</a:t>
            </a:r>
            <a:r>
              <a:rPr lang="en-US">
                <a:solidFill>
                  <a:schemeClr val="tx1">
                    <a:lumMod val="65000"/>
                    <a:lumOff val="35000"/>
                  </a:schemeClr>
                </a:solidFill>
                <a:latin typeface="Tahoma"/>
                <a:cs typeface="Tahoma"/>
              </a:rPr>
              <a:t>, made easier to understand and modify, and sometimes is reduced in size</a:t>
            </a:r>
          </a:p>
          <a:p>
            <a:r>
              <a:rPr lang="en-US">
                <a:solidFill>
                  <a:schemeClr val="tx1">
                    <a:lumMod val="65000"/>
                    <a:lumOff val="35000"/>
                  </a:schemeClr>
                </a:solidFill>
                <a:latin typeface="Tahoma"/>
                <a:cs typeface="Tahoma"/>
              </a:rPr>
              <a:t>Contrast this with performance optimization</a:t>
            </a:r>
          </a:p>
          <a:p>
            <a:pPr lvl="1"/>
            <a:r>
              <a:rPr lang="en-US">
                <a:solidFill>
                  <a:schemeClr val="tx1">
                    <a:lumMod val="65000"/>
                    <a:lumOff val="35000"/>
                  </a:schemeClr>
                </a:solidFill>
                <a:latin typeface="Tahoma"/>
                <a:cs typeface="Tahoma"/>
              </a:rPr>
              <a:t>functionality is not changed, only internal structure;</a:t>
            </a:r>
          </a:p>
          <a:p>
            <a:pPr lvl="1"/>
            <a:r>
              <a:rPr lang="en-US">
                <a:solidFill>
                  <a:schemeClr val="tx1">
                    <a:lumMod val="65000"/>
                    <a:lumOff val="35000"/>
                  </a:schemeClr>
                </a:solidFill>
                <a:latin typeface="Tahoma"/>
                <a:cs typeface="Tahoma"/>
              </a:rPr>
              <a:t>however, performance optimizations often involve making code harder to understand (but faster!)</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a:solidFill>
                  <a:schemeClr val="tx1">
                    <a:lumMod val="65000"/>
                    <a:lumOff val="35000"/>
                  </a:schemeClr>
                </a:solidFill>
                <a:latin typeface="Tahoma"/>
                <a:cs typeface="Tahoma"/>
              </a:rPr>
              <a:t>Principles, continued</a:t>
            </a:r>
          </a:p>
        </p:txBody>
      </p:sp>
      <p:sp>
        <p:nvSpPr>
          <p:cNvPr id="36866" name="Content Placeholder 2"/>
          <p:cNvSpPr>
            <a:spLocks noGrp="1"/>
          </p:cNvSpPr>
          <p:nvPr>
            <p:ph idx="1"/>
          </p:nvPr>
        </p:nvSpPr>
        <p:spPr/>
        <p:txBody>
          <a:bodyPr>
            <a:normAutofit fontScale="92500" lnSpcReduction="10000"/>
          </a:bodyPr>
          <a:lstStyle/>
          <a:p>
            <a:r>
              <a:rPr lang="en-US">
                <a:solidFill>
                  <a:schemeClr val="tx1">
                    <a:lumMod val="65000"/>
                    <a:lumOff val="35000"/>
                  </a:schemeClr>
                </a:solidFill>
                <a:latin typeface="Tahoma"/>
                <a:cs typeface="Tahoma"/>
              </a:rPr>
              <a:t>How do you make refactoring safe?</a:t>
            </a:r>
          </a:p>
          <a:p>
            <a:pPr lvl="1"/>
            <a:r>
              <a:rPr lang="en-US">
                <a:solidFill>
                  <a:schemeClr val="tx1">
                    <a:lumMod val="65000"/>
                    <a:lumOff val="35000"/>
                  </a:schemeClr>
                </a:solidFill>
                <a:latin typeface="Tahoma"/>
                <a:cs typeface="Tahoma"/>
              </a:rPr>
              <a:t>First, use refactoring “patterns”</a:t>
            </a:r>
          </a:p>
          <a:p>
            <a:pPr lvl="2"/>
            <a:r>
              <a:rPr lang="en-US">
                <a:solidFill>
                  <a:schemeClr val="tx1">
                    <a:lumMod val="65000"/>
                    <a:lumOff val="35000"/>
                  </a:schemeClr>
                </a:solidFill>
                <a:latin typeface="Tahoma"/>
                <a:cs typeface="Tahoma"/>
              </a:rPr>
              <a:t>Fowler’s book (and Website) assigns “names” to refactorings in the same way that the GoF’s book assigned names to patterns</a:t>
            </a:r>
          </a:p>
          <a:p>
            <a:pPr lvl="1"/>
            <a:r>
              <a:rPr lang="en-US">
                <a:solidFill>
                  <a:schemeClr val="tx1">
                    <a:lumMod val="65000"/>
                    <a:lumOff val="35000"/>
                  </a:schemeClr>
                </a:solidFill>
                <a:latin typeface="Tahoma"/>
                <a:cs typeface="Tahoma"/>
              </a:rPr>
              <a:t>Second, test constantly!</a:t>
            </a:r>
          </a:p>
          <a:p>
            <a:pPr lvl="2"/>
            <a:r>
              <a:rPr lang="en-US">
                <a:solidFill>
                  <a:schemeClr val="tx1">
                    <a:lumMod val="65000"/>
                    <a:lumOff val="35000"/>
                  </a:schemeClr>
                </a:solidFill>
                <a:latin typeface="Tahoma"/>
                <a:cs typeface="Tahoma"/>
              </a:rPr>
              <a:t>This ties into the agile design paradigm</a:t>
            </a:r>
          </a:p>
          <a:p>
            <a:pPr lvl="3"/>
            <a:r>
              <a:rPr lang="en-US">
                <a:solidFill>
                  <a:schemeClr val="tx1">
                    <a:lumMod val="65000"/>
                    <a:lumOff val="35000"/>
                  </a:schemeClr>
                </a:solidFill>
                <a:latin typeface="Tahoma"/>
                <a:cs typeface="Tahoma"/>
              </a:rPr>
              <a:t>you write tests </a:t>
            </a:r>
            <a:r>
              <a:rPr lang="en-US" b="1">
                <a:solidFill>
                  <a:schemeClr val="tx1">
                    <a:lumMod val="65000"/>
                    <a:lumOff val="35000"/>
                  </a:schemeClr>
                </a:solidFill>
                <a:latin typeface="Tahoma"/>
                <a:cs typeface="Tahoma"/>
              </a:rPr>
              <a:t>before</a:t>
            </a:r>
            <a:r>
              <a:rPr lang="en-US">
                <a:solidFill>
                  <a:schemeClr val="tx1">
                    <a:lumMod val="65000"/>
                    <a:lumOff val="35000"/>
                  </a:schemeClr>
                </a:solidFill>
                <a:latin typeface="Tahoma"/>
                <a:cs typeface="Tahoma"/>
              </a:rPr>
              <a:t> you write the code</a:t>
            </a:r>
          </a:p>
          <a:p>
            <a:pPr lvl="3"/>
            <a:r>
              <a:rPr lang="en-US">
                <a:solidFill>
                  <a:schemeClr val="tx1">
                    <a:lumMod val="65000"/>
                    <a:lumOff val="35000"/>
                  </a:schemeClr>
                </a:solidFill>
                <a:latin typeface="Tahoma"/>
                <a:cs typeface="Tahoma"/>
              </a:rPr>
              <a:t>after you refactor, you run the tests and check that they all pass</a:t>
            </a:r>
          </a:p>
          <a:p>
            <a:pPr lvl="4"/>
            <a:r>
              <a:rPr lang="en-US">
                <a:solidFill>
                  <a:schemeClr val="tx1">
                    <a:lumMod val="65000"/>
                    <a:lumOff val="35000"/>
                  </a:schemeClr>
                </a:solidFill>
                <a:latin typeface="Tahoma"/>
                <a:cs typeface="Tahoma"/>
              </a:rPr>
              <a:t>if a test fails, the refactoring broke something </a:t>
            </a:r>
            <a:r>
              <a:rPr lang="en-US" b="1">
                <a:solidFill>
                  <a:schemeClr val="tx1">
                    <a:lumMod val="65000"/>
                    <a:lumOff val="35000"/>
                  </a:schemeClr>
                </a:solidFill>
                <a:latin typeface="Tahoma"/>
                <a:cs typeface="Tahoma"/>
              </a:rPr>
              <a:t>but you know about it right away</a:t>
            </a:r>
            <a:r>
              <a:rPr lang="en-US">
                <a:solidFill>
                  <a:schemeClr val="tx1">
                    <a:lumMod val="65000"/>
                    <a:lumOff val="35000"/>
                  </a:schemeClr>
                </a:solidFill>
                <a:latin typeface="Tahoma"/>
                <a:cs typeface="Tahoma"/>
              </a:rPr>
              <a:t> and can fix the problem before you move on</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900113" y="228600"/>
            <a:ext cx="7345362" cy="1339850"/>
          </a:xfrm>
        </p:spPr>
        <p:txBody>
          <a:bodyPr>
            <a:normAutofit/>
          </a:bodyPr>
          <a:lstStyle/>
          <a:p>
            <a:r>
              <a:rPr lang="en-US">
                <a:solidFill>
                  <a:schemeClr val="tx1">
                    <a:lumMod val="65000"/>
                    <a:lumOff val="35000"/>
                  </a:schemeClr>
                </a:solidFill>
                <a:latin typeface="Tahoma"/>
                <a:cs typeface="Tahoma"/>
              </a:rPr>
              <a:t>Why Should you Refactor?</a:t>
            </a:r>
          </a:p>
        </p:txBody>
      </p:sp>
      <p:sp>
        <p:nvSpPr>
          <p:cNvPr id="37890" name="Content Placeholder 2"/>
          <p:cNvSpPr>
            <a:spLocks noGrp="1"/>
          </p:cNvSpPr>
          <p:nvPr>
            <p:ph idx="1"/>
          </p:nvPr>
        </p:nvSpPr>
        <p:spPr>
          <a:xfrm>
            <a:off x="900112" y="2118043"/>
            <a:ext cx="7345363" cy="3931920"/>
          </a:xfrm>
        </p:spPr>
        <p:txBody>
          <a:bodyPr>
            <a:normAutofit fontScale="77500" lnSpcReduction="20000"/>
          </a:bodyPr>
          <a:lstStyle/>
          <a:p>
            <a:r>
              <a:rPr lang="en-US" b="1">
                <a:solidFill>
                  <a:schemeClr val="tx1">
                    <a:lumMod val="65000"/>
                    <a:lumOff val="35000"/>
                  </a:schemeClr>
                </a:solidFill>
                <a:latin typeface="Tahoma"/>
                <a:cs typeface="Tahoma"/>
              </a:rPr>
              <a:t>Refactoring improves the design of software</a:t>
            </a:r>
          </a:p>
          <a:p>
            <a:pPr lvl="1"/>
            <a:r>
              <a:rPr lang="en-US">
                <a:solidFill>
                  <a:schemeClr val="tx1">
                    <a:lumMod val="65000"/>
                    <a:lumOff val="35000"/>
                  </a:schemeClr>
                </a:solidFill>
                <a:latin typeface="Tahoma"/>
                <a:cs typeface="Tahoma"/>
              </a:rPr>
              <a:t>without refactoring, a design will “decay” as people make changes to a software system</a:t>
            </a:r>
          </a:p>
          <a:p>
            <a:r>
              <a:rPr lang="en-US" b="1">
                <a:solidFill>
                  <a:schemeClr val="tx1">
                    <a:lumMod val="65000"/>
                    <a:lumOff val="35000"/>
                  </a:schemeClr>
                </a:solidFill>
                <a:latin typeface="Tahoma"/>
                <a:cs typeface="Tahoma"/>
              </a:rPr>
              <a:t>Refactoring makes software easier to understand</a:t>
            </a:r>
          </a:p>
          <a:p>
            <a:pPr lvl="1"/>
            <a:r>
              <a:rPr lang="en-US">
                <a:solidFill>
                  <a:schemeClr val="tx1">
                    <a:lumMod val="65000"/>
                    <a:lumOff val="35000"/>
                  </a:schemeClr>
                </a:solidFill>
                <a:latin typeface="Tahoma"/>
                <a:cs typeface="Tahoma"/>
              </a:rPr>
              <a:t>because structure is improved, duplicated code is eliminated, etc.</a:t>
            </a:r>
          </a:p>
          <a:p>
            <a:r>
              <a:rPr lang="en-US" b="1">
                <a:solidFill>
                  <a:schemeClr val="tx1">
                    <a:lumMod val="65000"/>
                    <a:lumOff val="35000"/>
                  </a:schemeClr>
                </a:solidFill>
                <a:latin typeface="Tahoma"/>
                <a:cs typeface="Tahoma"/>
              </a:rPr>
              <a:t>Refactoring helps you find bugs</a:t>
            </a:r>
          </a:p>
          <a:p>
            <a:pPr lvl="1"/>
            <a:r>
              <a:rPr lang="en-US">
                <a:solidFill>
                  <a:schemeClr val="tx1">
                    <a:lumMod val="65000"/>
                    <a:lumOff val="35000"/>
                  </a:schemeClr>
                </a:solidFill>
                <a:latin typeface="Tahoma"/>
                <a:cs typeface="Tahoma"/>
              </a:rPr>
              <a:t>Refactoring promotes a deep understanding of the code at hand, and this understanding aids the programmer in finding bugs and anticipating potential bugs</a:t>
            </a:r>
          </a:p>
          <a:p>
            <a:r>
              <a:rPr lang="en-US" b="1">
                <a:solidFill>
                  <a:schemeClr val="tx1">
                    <a:lumMod val="65000"/>
                    <a:lumOff val="35000"/>
                  </a:schemeClr>
                </a:solidFill>
                <a:latin typeface="Tahoma"/>
                <a:cs typeface="Tahoma"/>
              </a:rPr>
              <a:t>Refactoring helps you program faster</a:t>
            </a:r>
          </a:p>
          <a:p>
            <a:pPr lvl="1"/>
            <a:r>
              <a:rPr lang="en-US">
                <a:solidFill>
                  <a:schemeClr val="tx1">
                    <a:lumMod val="65000"/>
                    <a:lumOff val="35000"/>
                  </a:schemeClr>
                </a:solidFill>
                <a:latin typeface="Tahoma"/>
                <a:cs typeface="Tahoma"/>
              </a:rPr>
              <a:t>because a good design enables progress</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normAutofit fontScale="90000"/>
          </a:bodyPr>
          <a:lstStyle/>
          <a:p>
            <a:r>
              <a:rPr lang="en-US">
                <a:solidFill>
                  <a:schemeClr val="tx1">
                    <a:lumMod val="65000"/>
                    <a:lumOff val="35000"/>
                  </a:schemeClr>
                </a:solidFill>
                <a:latin typeface="Tahoma"/>
                <a:cs typeface="Tahoma"/>
              </a:rPr>
              <a:t>When Should you Refactor?</a:t>
            </a:r>
          </a:p>
        </p:txBody>
      </p:sp>
      <p:sp>
        <p:nvSpPr>
          <p:cNvPr id="38914" name="Content Placeholder 2"/>
          <p:cNvSpPr>
            <a:spLocks noGrp="1"/>
          </p:cNvSpPr>
          <p:nvPr>
            <p:ph idx="1"/>
          </p:nvPr>
        </p:nvSpPr>
        <p:spPr/>
        <p:txBody>
          <a:bodyPr>
            <a:normAutofit fontScale="85000" lnSpcReduction="20000"/>
          </a:bodyPr>
          <a:lstStyle/>
          <a:p>
            <a:pPr>
              <a:lnSpc>
                <a:spcPct val="120000"/>
              </a:lnSpc>
            </a:pPr>
            <a:r>
              <a:rPr lang="en-US" dirty="0">
                <a:solidFill>
                  <a:schemeClr val="tx1">
                    <a:lumMod val="65000"/>
                    <a:lumOff val="35000"/>
                  </a:schemeClr>
                </a:solidFill>
                <a:latin typeface="Tahoma"/>
                <a:cs typeface="Tahoma"/>
              </a:rPr>
              <a:t>The Rule of Three</a:t>
            </a:r>
          </a:p>
          <a:p>
            <a:pPr lvl="1">
              <a:lnSpc>
                <a:spcPct val="120000"/>
              </a:lnSpc>
            </a:pPr>
            <a:r>
              <a:rPr lang="en-US" dirty="0">
                <a:solidFill>
                  <a:schemeClr val="tx1">
                    <a:lumMod val="65000"/>
                    <a:lumOff val="35000"/>
                  </a:schemeClr>
                </a:solidFill>
                <a:latin typeface="Tahoma"/>
                <a:cs typeface="Tahoma"/>
              </a:rPr>
              <a:t>Three “strikes” and you refactor</a:t>
            </a:r>
          </a:p>
          <a:p>
            <a:pPr lvl="2">
              <a:lnSpc>
                <a:spcPct val="120000"/>
              </a:lnSpc>
            </a:pPr>
            <a:r>
              <a:rPr lang="en-US" dirty="0">
                <a:solidFill>
                  <a:schemeClr val="tx1">
                    <a:lumMod val="65000"/>
                    <a:lumOff val="35000"/>
                  </a:schemeClr>
                </a:solidFill>
                <a:latin typeface="Tahoma"/>
                <a:cs typeface="Tahoma"/>
              </a:rPr>
              <a:t>refers to duplication of code</a:t>
            </a:r>
          </a:p>
          <a:p>
            <a:pPr>
              <a:lnSpc>
                <a:spcPct val="120000"/>
              </a:lnSpc>
            </a:pPr>
            <a:r>
              <a:rPr lang="en-US" dirty="0">
                <a:solidFill>
                  <a:schemeClr val="tx1">
                    <a:lumMod val="65000"/>
                    <a:lumOff val="35000"/>
                  </a:schemeClr>
                </a:solidFill>
                <a:latin typeface="Tahoma"/>
                <a:cs typeface="Tahoma"/>
              </a:rPr>
              <a:t>Refactor when you add functionality</a:t>
            </a:r>
          </a:p>
          <a:p>
            <a:pPr lvl="1">
              <a:lnSpc>
                <a:spcPct val="120000"/>
              </a:lnSpc>
            </a:pPr>
            <a:r>
              <a:rPr lang="en-US" dirty="0">
                <a:solidFill>
                  <a:schemeClr val="tx1">
                    <a:lumMod val="65000"/>
                    <a:lumOff val="35000"/>
                  </a:schemeClr>
                </a:solidFill>
                <a:latin typeface="Tahoma"/>
                <a:cs typeface="Tahoma"/>
              </a:rPr>
              <a:t>do it before you add the new function to make it easier to add the function</a:t>
            </a:r>
          </a:p>
          <a:p>
            <a:pPr lvl="1">
              <a:lnSpc>
                <a:spcPct val="120000"/>
              </a:lnSpc>
            </a:pPr>
            <a:r>
              <a:rPr lang="en-US" dirty="0">
                <a:solidFill>
                  <a:schemeClr val="tx1">
                    <a:lumMod val="65000"/>
                    <a:lumOff val="35000"/>
                  </a:schemeClr>
                </a:solidFill>
                <a:latin typeface="Tahoma"/>
                <a:cs typeface="Tahoma"/>
              </a:rPr>
              <a:t>or do it after to clean up the code after the function is added</a:t>
            </a:r>
          </a:p>
          <a:p>
            <a:pPr>
              <a:lnSpc>
                <a:spcPct val="120000"/>
              </a:lnSpc>
            </a:pPr>
            <a:r>
              <a:rPr lang="en-US" dirty="0">
                <a:solidFill>
                  <a:schemeClr val="tx1">
                    <a:lumMod val="65000"/>
                    <a:lumOff val="35000"/>
                  </a:schemeClr>
                </a:solidFill>
                <a:latin typeface="Tahoma"/>
                <a:cs typeface="Tahoma"/>
              </a:rPr>
              <a:t>Refactor when you need to fix a bug</a:t>
            </a:r>
          </a:p>
          <a:p>
            <a:pPr>
              <a:lnSpc>
                <a:spcPct val="120000"/>
              </a:lnSpc>
            </a:pPr>
            <a:r>
              <a:rPr lang="en-US" dirty="0">
                <a:solidFill>
                  <a:schemeClr val="tx1">
                    <a:lumMod val="65000"/>
                    <a:lumOff val="35000"/>
                  </a:schemeClr>
                </a:solidFill>
                <a:latin typeface="Tahoma"/>
                <a:cs typeface="Tahoma"/>
              </a:rPr>
              <a:t>Refactor as you do a code review</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normAutofit/>
          </a:bodyPr>
          <a:lstStyle/>
          <a:p>
            <a:r>
              <a:rPr lang="en-US">
                <a:solidFill>
                  <a:schemeClr val="tx1">
                    <a:lumMod val="65000"/>
                    <a:lumOff val="35000"/>
                  </a:schemeClr>
                </a:solidFill>
                <a:latin typeface="Tahoma"/>
                <a:cs typeface="Tahoma"/>
              </a:rPr>
              <a:t>Problems with Refactoring</a:t>
            </a:r>
          </a:p>
        </p:txBody>
      </p:sp>
      <p:sp>
        <p:nvSpPr>
          <p:cNvPr id="40962" name="Content Placeholder 2"/>
          <p:cNvSpPr>
            <a:spLocks noGrp="1"/>
          </p:cNvSpPr>
          <p:nvPr>
            <p:ph idx="1"/>
          </p:nvPr>
        </p:nvSpPr>
        <p:spPr/>
        <p:txBody>
          <a:bodyPr/>
          <a:lstStyle/>
          <a:p>
            <a:r>
              <a:rPr lang="en-US" dirty="0">
                <a:solidFill>
                  <a:schemeClr val="tx1">
                    <a:lumMod val="65000"/>
                    <a:lumOff val="35000"/>
                  </a:schemeClr>
                </a:solidFill>
                <a:latin typeface="Tahoma"/>
                <a:cs typeface="Tahoma"/>
              </a:rPr>
              <a:t>Databases</a:t>
            </a:r>
          </a:p>
          <a:p>
            <a:pPr lvl="1"/>
            <a:r>
              <a:rPr lang="en-US" dirty="0">
                <a:solidFill>
                  <a:schemeClr val="tx1">
                    <a:lumMod val="65000"/>
                    <a:lumOff val="35000"/>
                  </a:schemeClr>
                </a:solidFill>
                <a:latin typeface="Tahoma"/>
                <a:cs typeface="Tahoma"/>
              </a:rPr>
              <a:t>Business applications are often tightly coupled to underlying databases</a:t>
            </a:r>
          </a:p>
          <a:p>
            <a:pPr lvl="2"/>
            <a:r>
              <a:rPr lang="en-US" dirty="0">
                <a:solidFill>
                  <a:schemeClr val="tx1">
                    <a:lumMod val="65000"/>
                    <a:lumOff val="35000"/>
                  </a:schemeClr>
                </a:solidFill>
                <a:latin typeface="Tahoma"/>
                <a:cs typeface="Tahoma"/>
              </a:rPr>
              <a:t>code is easy to change; databases are not</a:t>
            </a:r>
          </a:p>
          <a:p>
            <a:r>
              <a:rPr lang="en-US" dirty="0">
                <a:solidFill>
                  <a:schemeClr val="tx1">
                    <a:lumMod val="65000"/>
                    <a:lumOff val="35000"/>
                  </a:schemeClr>
                </a:solidFill>
                <a:latin typeface="Tahoma"/>
                <a:cs typeface="Tahoma"/>
              </a:rPr>
              <a:t>Changing interfaces (!!)</a:t>
            </a:r>
          </a:p>
          <a:p>
            <a:pPr lvl="1"/>
            <a:r>
              <a:rPr lang="en-US" dirty="0">
                <a:solidFill>
                  <a:schemeClr val="tx1">
                    <a:lumMod val="65000"/>
                    <a:lumOff val="35000"/>
                  </a:schemeClr>
                </a:solidFill>
                <a:latin typeface="Tahoma"/>
                <a:cs typeface="Tahoma"/>
              </a:rPr>
              <a:t>Some </a:t>
            </a:r>
            <a:r>
              <a:rPr lang="en-US" dirty="0" err="1">
                <a:solidFill>
                  <a:schemeClr val="tx1">
                    <a:lumMod val="65000"/>
                    <a:lumOff val="35000"/>
                  </a:schemeClr>
                </a:solidFill>
                <a:latin typeface="Tahoma"/>
                <a:cs typeface="Tahoma"/>
              </a:rPr>
              <a:t>refactorings</a:t>
            </a:r>
            <a:r>
              <a:rPr lang="en-US" dirty="0">
                <a:solidFill>
                  <a:schemeClr val="tx1">
                    <a:lumMod val="65000"/>
                    <a:lumOff val="35000"/>
                  </a:schemeClr>
                </a:solidFill>
                <a:latin typeface="Tahoma"/>
                <a:cs typeface="Tahoma"/>
              </a:rPr>
              <a:t> </a:t>
            </a:r>
            <a:r>
              <a:rPr lang="en-US" b="1" dirty="0">
                <a:solidFill>
                  <a:schemeClr val="tx1">
                    <a:lumMod val="65000"/>
                    <a:lumOff val="35000"/>
                  </a:schemeClr>
                </a:solidFill>
                <a:latin typeface="Tahoma"/>
                <a:cs typeface="Tahoma"/>
              </a:rPr>
              <a:t>require that interfaces be changed</a:t>
            </a:r>
            <a:endParaRPr lang="en-US" dirty="0">
              <a:solidFill>
                <a:schemeClr val="tx1">
                  <a:lumMod val="65000"/>
                  <a:lumOff val="35000"/>
                </a:schemeClr>
              </a:solidFill>
              <a:latin typeface="Tahoma"/>
              <a:cs typeface="Tahoma"/>
            </a:endParaRPr>
          </a:p>
          <a:p>
            <a:pPr lvl="2"/>
            <a:r>
              <a:rPr lang="en-US" dirty="0">
                <a:solidFill>
                  <a:schemeClr val="tx1">
                    <a:lumMod val="65000"/>
                    <a:lumOff val="35000"/>
                  </a:schemeClr>
                </a:solidFill>
                <a:latin typeface="Tahoma"/>
                <a:cs typeface="Tahoma"/>
              </a:rPr>
              <a:t>if you own all the calling code, no problem</a:t>
            </a:r>
          </a:p>
          <a:p>
            <a:pPr lvl="2"/>
            <a:r>
              <a:rPr lang="en-US" dirty="0">
                <a:solidFill>
                  <a:schemeClr val="tx1">
                    <a:lumMod val="65000"/>
                    <a:lumOff val="35000"/>
                  </a:schemeClr>
                </a:solidFill>
                <a:latin typeface="Tahoma"/>
                <a:cs typeface="Tahoma"/>
              </a:rPr>
              <a:t>if not, the interface is “published” and can’t change</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normAutofit fontScale="90000"/>
          </a:bodyPr>
          <a:lstStyle/>
          <a:p>
            <a:r>
              <a:rPr lang="en-US">
                <a:solidFill>
                  <a:schemeClr val="tx1">
                    <a:lumMod val="65000"/>
                    <a:lumOff val="35000"/>
                  </a:schemeClr>
                </a:solidFill>
                <a:latin typeface="Tahoma"/>
                <a:cs typeface="Tahoma"/>
              </a:rPr>
              <a:t>Refactoring: Where to Start?</a:t>
            </a:r>
          </a:p>
        </p:txBody>
      </p:sp>
      <p:sp>
        <p:nvSpPr>
          <p:cNvPr id="41986" name="Content Placeholder 2"/>
          <p:cNvSpPr>
            <a:spLocks noGrp="1"/>
          </p:cNvSpPr>
          <p:nvPr>
            <p:ph idx="1"/>
          </p:nvPr>
        </p:nvSpPr>
        <p:spPr/>
        <p:txBody>
          <a:bodyPr/>
          <a:lstStyle/>
          <a:p>
            <a:r>
              <a:rPr lang="en-US" dirty="0">
                <a:solidFill>
                  <a:schemeClr val="tx1">
                    <a:lumMod val="65000"/>
                    <a:lumOff val="35000"/>
                  </a:schemeClr>
                </a:solidFill>
                <a:latin typeface="Tahoma"/>
                <a:cs typeface="Tahoma"/>
              </a:rPr>
              <a:t>How do you identify code that needs to be refactored?</a:t>
            </a:r>
          </a:p>
          <a:p>
            <a:pPr lvl="1"/>
            <a:r>
              <a:rPr lang="en-US" dirty="0">
                <a:solidFill>
                  <a:schemeClr val="tx1">
                    <a:lumMod val="65000"/>
                    <a:lumOff val="35000"/>
                  </a:schemeClr>
                </a:solidFill>
                <a:latin typeface="Tahoma"/>
                <a:cs typeface="Tahoma"/>
              </a:rPr>
              <a:t>Fowler uses an olfactory </a:t>
            </a:r>
            <a:r>
              <a:rPr lang="en-US" dirty="0" err="1">
                <a:solidFill>
                  <a:schemeClr val="tx1">
                    <a:lumMod val="65000"/>
                    <a:lumOff val="35000"/>
                  </a:schemeClr>
                </a:solidFill>
                <a:latin typeface="Tahoma"/>
                <a:cs typeface="Tahoma"/>
              </a:rPr>
              <a:t>analgoy</a:t>
            </a:r>
            <a:r>
              <a:rPr lang="en-US" dirty="0">
                <a:solidFill>
                  <a:schemeClr val="tx1">
                    <a:lumMod val="65000"/>
                    <a:lumOff val="35000"/>
                  </a:schemeClr>
                </a:solidFill>
                <a:latin typeface="Tahoma"/>
                <a:cs typeface="Tahoma"/>
              </a:rPr>
              <a:t> (attributed to Kent Beck)</a:t>
            </a:r>
          </a:p>
          <a:p>
            <a:pPr lvl="1"/>
            <a:r>
              <a:rPr lang="en-US" dirty="0">
                <a:solidFill>
                  <a:schemeClr val="tx1">
                    <a:lumMod val="65000"/>
                    <a:lumOff val="35000"/>
                  </a:schemeClr>
                </a:solidFill>
                <a:latin typeface="Tahoma"/>
                <a:cs typeface="Tahoma"/>
              </a:rPr>
              <a:t>Look for “Bad Smells” in code</a:t>
            </a:r>
          </a:p>
          <a:p>
            <a:pPr lvl="2"/>
            <a:r>
              <a:rPr lang="en-US" dirty="0">
                <a:solidFill>
                  <a:schemeClr val="tx1">
                    <a:lumMod val="65000"/>
                    <a:lumOff val="35000"/>
                  </a:schemeClr>
                </a:solidFill>
                <a:latin typeface="Tahoma"/>
                <a:cs typeface="Tahoma"/>
              </a:rPr>
              <a:t>A chapter in Fowler’s book</a:t>
            </a:r>
          </a:p>
          <a:p>
            <a:pPr lvl="2"/>
            <a:r>
              <a:rPr lang="en-US" dirty="0">
                <a:solidFill>
                  <a:schemeClr val="tx1">
                    <a:lumMod val="65000"/>
                    <a:lumOff val="35000"/>
                  </a:schemeClr>
                </a:solidFill>
                <a:latin typeface="Tahoma"/>
                <a:cs typeface="Tahoma"/>
              </a:rPr>
              <a:t>Several online sources (e.g., http://</a:t>
            </a:r>
            <a:r>
              <a:rPr lang="en-US" dirty="0" err="1">
                <a:solidFill>
                  <a:schemeClr val="tx1">
                    <a:lumMod val="65000"/>
                    <a:lumOff val="35000"/>
                  </a:schemeClr>
                </a:solidFill>
                <a:latin typeface="Tahoma"/>
                <a:cs typeface="Tahoma"/>
              </a:rPr>
              <a:t>sourcemaking.com</a:t>
            </a:r>
            <a:r>
              <a:rPr lang="en-US" dirty="0">
                <a:solidFill>
                  <a:schemeClr val="tx1">
                    <a:lumMod val="65000"/>
                    <a:lumOff val="35000"/>
                  </a:schemeClr>
                </a:solidFill>
                <a:latin typeface="Tahoma"/>
                <a:cs typeface="Tahoma"/>
              </a:rPr>
              <a:t>/refactoring/bad-smells-in-code)</a:t>
            </a:r>
          </a:p>
          <a:p>
            <a:pPr lvl="2"/>
            <a:r>
              <a:rPr lang="en-US" dirty="0">
                <a:solidFill>
                  <a:schemeClr val="tx1">
                    <a:lumMod val="65000"/>
                    <a:lumOff val="35000"/>
                  </a:schemeClr>
                </a:solidFill>
                <a:latin typeface="Tahoma"/>
                <a:cs typeface="Tahoma"/>
              </a:rPr>
              <a:t>They present examples of “bad smells” and then suggest refactoring techniques to apply</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a:solidFill>
                  <a:schemeClr val="tx1">
                    <a:lumMod val="65000"/>
                    <a:lumOff val="35000"/>
                  </a:schemeClr>
                </a:solidFill>
                <a:latin typeface="Tahoma"/>
                <a:cs typeface="Tahoma"/>
              </a:rPr>
              <a:t>Bad Smells in Code</a:t>
            </a:r>
          </a:p>
        </p:txBody>
      </p:sp>
      <p:sp>
        <p:nvSpPr>
          <p:cNvPr id="43010" name="Content Placeholder 2"/>
          <p:cNvSpPr>
            <a:spLocks noGrp="1"/>
          </p:cNvSpPr>
          <p:nvPr>
            <p:ph idx="1"/>
          </p:nvPr>
        </p:nvSpPr>
        <p:spPr/>
        <p:txBody>
          <a:bodyPr/>
          <a:lstStyle/>
          <a:p>
            <a:r>
              <a:rPr lang="en-US" b="1" dirty="0">
                <a:solidFill>
                  <a:schemeClr val="tx1">
                    <a:lumMod val="65000"/>
                    <a:lumOff val="35000"/>
                  </a:schemeClr>
                </a:solidFill>
                <a:latin typeface="Tahoma"/>
                <a:cs typeface="Tahoma"/>
              </a:rPr>
              <a:t>Duplicated code</a:t>
            </a:r>
          </a:p>
          <a:p>
            <a:pPr lvl="1"/>
            <a:r>
              <a:rPr lang="en-US" dirty="0">
                <a:solidFill>
                  <a:schemeClr val="tx1">
                    <a:lumMod val="65000"/>
                    <a:lumOff val="35000"/>
                  </a:schemeClr>
                </a:solidFill>
                <a:latin typeface="Tahoma"/>
                <a:cs typeface="Tahoma"/>
              </a:rPr>
              <a:t>Bad because if you modify one instance of duplicated code but not the others, you (may) have introduced a bug!</a:t>
            </a:r>
          </a:p>
          <a:p>
            <a:r>
              <a:rPr lang="en-US" b="1" dirty="0">
                <a:solidFill>
                  <a:schemeClr val="tx1">
                    <a:lumMod val="65000"/>
                    <a:lumOff val="35000"/>
                  </a:schemeClr>
                </a:solidFill>
                <a:latin typeface="Tahoma"/>
                <a:cs typeface="Tahoma"/>
              </a:rPr>
              <a:t>Long method</a:t>
            </a:r>
          </a:p>
          <a:p>
            <a:pPr lvl="1"/>
            <a:r>
              <a:rPr lang="en-US" dirty="0">
                <a:solidFill>
                  <a:schemeClr val="tx1">
                    <a:lumMod val="65000"/>
                    <a:lumOff val="35000"/>
                  </a:schemeClr>
                </a:solidFill>
                <a:latin typeface="Tahoma"/>
                <a:cs typeface="Tahoma"/>
              </a:rPr>
              <a:t>long methods are more difficult to understand</a:t>
            </a:r>
          </a:p>
          <a:p>
            <a:pPr lvl="2"/>
            <a:r>
              <a:rPr lang="en-US" dirty="0">
                <a:solidFill>
                  <a:schemeClr val="tx1">
                    <a:lumMod val="65000"/>
                    <a:lumOff val="35000"/>
                  </a:schemeClr>
                </a:solidFill>
                <a:latin typeface="Tahoma"/>
                <a:cs typeface="Tahoma"/>
              </a:rPr>
              <a:t>performance concerns with respect to short methods are largely obsolete</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US">
                <a:solidFill>
                  <a:schemeClr val="tx1">
                    <a:lumMod val="65000"/>
                    <a:lumOff val="35000"/>
                  </a:schemeClr>
                </a:solidFill>
                <a:latin typeface="Tahoma"/>
                <a:cs typeface="Tahoma"/>
              </a:rPr>
              <a:t>Bad Smells in Code</a:t>
            </a:r>
          </a:p>
        </p:txBody>
      </p:sp>
      <p:sp>
        <p:nvSpPr>
          <p:cNvPr id="44034" name="Content Placeholder 2"/>
          <p:cNvSpPr>
            <a:spLocks noGrp="1"/>
          </p:cNvSpPr>
          <p:nvPr>
            <p:ph idx="1"/>
          </p:nvPr>
        </p:nvSpPr>
        <p:spPr/>
        <p:txBody>
          <a:bodyPr>
            <a:normAutofit fontScale="77500" lnSpcReduction="20000"/>
          </a:bodyPr>
          <a:lstStyle/>
          <a:p>
            <a:pPr>
              <a:lnSpc>
                <a:spcPct val="120000"/>
              </a:lnSpc>
            </a:pPr>
            <a:r>
              <a:rPr lang="en-US" b="1" dirty="0">
                <a:solidFill>
                  <a:schemeClr val="tx1">
                    <a:lumMod val="65000"/>
                    <a:lumOff val="35000"/>
                  </a:schemeClr>
                </a:solidFill>
                <a:latin typeface="Tahoma"/>
                <a:cs typeface="Tahoma"/>
              </a:rPr>
              <a:t>Large Class</a:t>
            </a:r>
          </a:p>
          <a:p>
            <a:pPr lvl="1">
              <a:lnSpc>
                <a:spcPct val="120000"/>
              </a:lnSpc>
            </a:pPr>
            <a:r>
              <a:rPr lang="en-US" dirty="0">
                <a:solidFill>
                  <a:schemeClr val="tx1">
                    <a:lumMod val="65000"/>
                    <a:lumOff val="35000"/>
                  </a:schemeClr>
                </a:solidFill>
                <a:latin typeface="Tahoma"/>
                <a:cs typeface="Tahoma"/>
              </a:rPr>
              <a:t>Large classes try to do too much, which reduces cohesion</a:t>
            </a:r>
          </a:p>
          <a:p>
            <a:pPr>
              <a:lnSpc>
                <a:spcPct val="120000"/>
              </a:lnSpc>
            </a:pPr>
            <a:r>
              <a:rPr lang="en-US" b="1" dirty="0">
                <a:solidFill>
                  <a:schemeClr val="tx1">
                    <a:lumMod val="65000"/>
                    <a:lumOff val="35000"/>
                  </a:schemeClr>
                </a:solidFill>
                <a:latin typeface="Tahoma"/>
                <a:cs typeface="Tahoma"/>
              </a:rPr>
              <a:t>Long Parameter List</a:t>
            </a:r>
          </a:p>
          <a:p>
            <a:pPr lvl="1">
              <a:lnSpc>
                <a:spcPct val="120000"/>
              </a:lnSpc>
            </a:pPr>
            <a:r>
              <a:rPr lang="en-US" dirty="0">
                <a:solidFill>
                  <a:schemeClr val="tx1">
                    <a:lumMod val="65000"/>
                    <a:lumOff val="35000"/>
                  </a:schemeClr>
                </a:solidFill>
                <a:latin typeface="Tahoma"/>
                <a:cs typeface="Tahoma"/>
              </a:rPr>
              <a:t>hard to understand, can become inconsistent if the same parameter chain is being passed from method to method</a:t>
            </a:r>
          </a:p>
          <a:p>
            <a:pPr>
              <a:lnSpc>
                <a:spcPct val="120000"/>
              </a:lnSpc>
            </a:pPr>
            <a:r>
              <a:rPr lang="en-US" b="1" dirty="0">
                <a:solidFill>
                  <a:schemeClr val="tx1">
                    <a:lumMod val="65000"/>
                    <a:lumOff val="35000"/>
                  </a:schemeClr>
                </a:solidFill>
                <a:latin typeface="Tahoma"/>
                <a:cs typeface="Tahoma"/>
              </a:rPr>
              <a:t>Divergent Change</a:t>
            </a:r>
          </a:p>
          <a:p>
            <a:pPr lvl="1">
              <a:lnSpc>
                <a:spcPct val="120000"/>
              </a:lnSpc>
            </a:pPr>
            <a:r>
              <a:rPr lang="en-US" dirty="0">
                <a:solidFill>
                  <a:schemeClr val="tx1">
                    <a:lumMod val="65000"/>
                    <a:lumOff val="35000"/>
                  </a:schemeClr>
                </a:solidFill>
                <a:latin typeface="Tahoma"/>
                <a:cs typeface="Tahoma"/>
              </a:rPr>
              <a:t>symptom: one type of change requires changing one subset of methods; another type of change requires changing another subset</a:t>
            </a:r>
          </a:p>
          <a:p>
            <a:pPr lvl="1">
              <a:lnSpc>
                <a:spcPct val="120000"/>
              </a:lnSpc>
            </a:pPr>
            <a:r>
              <a:rPr lang="en-US" dirty="0">
                <a:solidFill>
                  <a:schemeClr val="tx1">
                    <a:lumMod val="65000"/>
                    <a:lumOff val="35000"/>
                  </a:schemeClr>
                </a:solidFill>
                <a:latin typeface="Tahoma"/>
                <a:cs typeface="Tahoma"/>
              </a:rPr>
              <a:t>e.g., “I have to change these three methods every time I get a new database.”</a:t>
            </a:r>
          </a:p>
          <a:p>
            <a:pPr lvl="1">
              <a:lnSpc>
                <a:spcPct val="120000"/>
              </a:lnSpc>
            </a:pPr>
            <a:r>
              <a:rPr lang="en-US" dirty="0">
                <a:solidFill>
                  <a:schemeClr val="tx1">
                    <a:lumMod val="65000"/>
                    <a:lumOff val="35000"/>
                  </a:schemeClr>
                </a:solidFill>
                <a:latin typeface="Tahoma"/>
                <a:cs typeface="Tahoma"/>
              </a:rPr>
              <a:t>Related to cohesion</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a:solidFill>
                  <a:schemeClr val="tx1">
                    <a:lumMod val="65000"/>
                    <a:lumOff val="35000"/>
                  </a:schemeClr>
                </a:solidFill>
                <a:latin typeface="Tahoma"/>
                <a:cs typeface="Tahoma"/>
              </a:rPr>
              <a:t>Bad Smells in Code</a:t>
            </a:r>
          </a:p>
        </p:txBody>
      </p:sp>
      <p:sp>
        <p:nvSpPr>
          <p:cNvPr id="45058" name="Content Placeholder 2"/>
          <p:cNvSpPr>
            <a:spLocks noGrp="1"/>
          </p:cNvSpPr>
          <p:nvPr>
            <p:ph idx="1"/>
          </p:nvPr>
        </p:nvSpPr>
        <p:spPr/>
        <p:txBody>
          <a:bodyPr>
            <a:normAutofit fontScale="92500" lnSpcReduction="20000"/>
          </a:bodyPr>
          <a:lstStyle/>
          <a:p>
            <a:pPr>
              <a:lnSpc>
                <a:spcPct val="110000"/>
              </a:lnSpc>
            </a:pPr>
            <a:r>
              <a:rPr lang="en-US" b="1" dirty="0">
                <a:solidFill>
                  <a:schemeClr val="tx1">
                    <a:lumMod val="65000"/>
                    <a:lumOff val="35000"/>
                  </a:schemeClr>
                </a:solidFill>
                <a:latin typeface="Tahoma"/>
                <a:cs typeface="Tahoma"/>
              </a:rPr>
              <a:t>Shotgun Surgery</a:t>
            </a:r>
          </a:p>
          <a:p>
            <a:pPr lvl="1">
              <a:lnSpc>
                <a:spcPct val="110000"/>
              </a:lnSpc>
            </a:pPr>
            <a:r>
              <a:rPr lang="en-US" dirty="0">
                <a:solidFill>
                  <a:schemeClr val="tx1">
                    <a:lumMod val="65000"/>
                    <a:lumOff val="35000"/>
                  </a:schemeClr>
                </a:solidFill>
                <a:latin typeface="Tahoma"/>
                <a:cs typeface="Tahoma"/>
              </a:rPr>
              <a:t>a change requires lots of little changes in a lot of different classes</a:t>
            </a:r>
          </a:p>
          <a:p>
            <a:pPr>
              <a:lnSpc>
                <a:spcPct val="110000"/>
              </a:lnSpc>
            </a:pPr>
            <a:r>
              <a:rPr lang="en-US" b="1" dirty="0">
                <a:solidFill>
                  <a:schemeClr val="tx1">
                    <a:lumMod val="65000"/>
                    <a:lumOff val="35000"/>
                  </a:schemeClr>
                </a:solidFill>
                <a:latin typeface="Tahoma"/>
                <a:cs typeface="Tahoma"/>
              </a:rPr>
              <a:t>Feature Envy</a:t>
            </a:r>
          </a:p>
          <a:p>
            <a:pPr lvl="1">
              <a:lnSpc>
                <a:spcPct val="110000"/>
              </a:lnSpc>
            </a:pPr>
            <a:r>
              <a:rPr lang="en-US" dirty="0">
                <a:solidFill>
                  <a:schemeClr val="tx1">
                    <a:lumMod val="65000"/>
                    <a:lumOff val="35000"/>
                  </a:schemeClr>
                </a:solidFill>
                <a:latin typeface="Tahoma"/>
                <a:cs typeface="Tahoma"/>
              </a:rPr>
              <a:t>a method requires lots of information from some other class</a:t>
            </a:r>
          </a:p>
          <a:p>
            <a:pPr lvl="2">
              <a:lnSpc>
                <a:spcPct val="110000"/>
              </a:lnSpc>
            </a:pPr>
            <a:r>
              <a:rPr lang="en-US" dirty="0">
                <a:solidFill>
                  <a:schemeClr val="tx1">
                    <a:lumMod val="65000"/>
                    <a:lumOff val="35000"/>
                  </a:schemeClr>
                </a:solidFill>
                <a:latin typeface="Tahoma"/>
                <a:cs typeface="Tahoma"/>
              </a:rPr>
              <a:t>Move it closer!</a:t>
            </a:r>
          </a:p>
          <a:p>
            <a:pPr>
              <a:lnSpc>
                <a:spcPct val="110000"/>
              </a:lnSpc>
            </a:pPr>
            <a:r>
              <a:rPr lang="en-US" b="1" dirty="0">
                <a:solidFill>
                  <a:schemeClr val="tx1">
                    <a:lumMod val="65000"/>
                    <a:lumOff val="35000"/>
                  </a:schemeClr>
                </a:solidFill>
                <a:latin typeface="Tahoma"/>
                <a:cs typeface="Tahoma"/>
              </a:rPr>
              <a:t>Data Clumps</a:t>
            </a:r>
          </a:p>
          <a:p>
            <a:pPr lvl="1">
              <a:lnSpc>
                <a:spcPct val="110000"/>
              </a:lnSpc>
            </a:pPr>
            <a:r>
              <a:rPr lang="en-US" dirty="0">
                <a:solidFill>
                  <a:schemeClr val="tx1">
                    <a:lumMod val="65000"/>
                    <a:lumOff val="35000"/>
                  </a:schemeClr>
                </a:solidFill>
                <a:latin typeface="Tahoma"/>
                <a:cs typeface="Tahoma"/>
              </a:rPr>
              <a:t>attributes that clump together (are used together) but are not part of the same class</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solidFill>
                  <a:schemeClr val="tx1">
                    <a:lumMod val="65000"/>
                    <a:lumOff val="35000"/>
                  </a:schemeClr>
                </a:solidFill>
                <a:latin typeface="Tahoma"/>
                <a:cs typeface="Tahoma"/>
              </a:rPr>
              <a:t>Bad Smells in Code</a:t>
            </a:r>
          </a:p>
        </p:txBody>
      </p:sp>
      <p:sp>
        <p:nvSpPr>
          <p:cNvPr id="46082" name="Content Placeholder 2"/>
          <p:cNvSpPr>
            <a:spLocks noGrp="1"/>
          </p:cNvSpPr>
          <p:nvPr>
            <p:ph idx="1"/>
          </p:nvPr>
        </p:nvSpPr>
        <p:spPr/>
        <p:txBody>
          <a:bodyPr>
            <a:normAutofit fontScale="77500" lnSpcReduction="20000"/>
          </a:bodyPr>
          <a:lstStyle/>
          <a:p>
            <a:pPr>
              <a:lnSpc>
                <a:spcPct val="120000"/>
              </a:lnSpc>
            </a:pPr>
            <a:r>
              <a:rPr lang="en-US" b="1" dirty="0">
                <a:solidFill>
                  <a:schemeClr val="tx1">
                    <a:lumMod val="65000"/>
                    <a:lumOff val="35000"/>
                  </a:schemeClr>
                </a:solidFill>
                <a:latin typeface="Tahoma"/>
                <a:cs typeface="Tahoma"/>
              </a:rPr>
              <a:t>Primitive Obsession</a:t>
            </a:r>
          </a:p>
          <a:p>
            <a:pPr lvl="1">
              <a:lnSpc>
                <a:spcPct val="120000"/>
              </a:lnSpc>
            </a:pPr>
            <a:r>
              <a:rPr lang="en-US" dirty="0">
                <a:solidFill>
                  <a:schemeClr val="tx1">
                    <a:lumMod val="65000"/>
                    <a:lumOff val="35000"/>
                  </a:schemeClr>
                </a:solidFill>
                <a:latin typeface="Tahoma"/>
                <a:cs typeface="Tahoma"/>
              </a:rPr>
              <a:t>characterized by a reluctance to use classes instead of primitive data types</a:t>
            </a:r>
          </a:p>
          <a:p>
            <a:pPr>
              <a:lnSpc>
                <a:spcPct val="120000"/>
              </a:lnSpc>
            </a:pPr>
            <a:r>
              <a:rPr lang="en-US" b="1" dirty="0">
                <a:solidFill>
                  <a:schemeClr val="tx1">
                    <a:lumMod val="65000"/>
                    <a:lumOff val="35000"/>
                  </a:schemeClr>
                </a:solidFill>
                <a:latin typeface="Tahoma"/>
                <a:cs typeface="Tahoma"/>
              </a:rPr>
              <a:t>Switch Statements</a:t>
            </a:r>
          </a:p>
          <a:p>
            <a:pPr lvl="1">
              <a:lnSpc>
                <a:spcPct val="120000"/>
              </a:lnSpc>
            </a:pPr>
            <a:r>
              <a:rPr lang="en-US" dirty="0">
                <a:solidFill>
                  <a:schemeClr val="tx1">
                    <a:lumMod val="65000"/>
                    <a:lumOff val="35000"/>
                  </a:schemeClr>
                </a:solidFill>
                <a:latin typeface="Tahoma"/>
                <a:cs typeface="Tahoma"/>
              </a:rPr>
              <a:t>Switch statements are often duplicated in code; they can typically be replaced by use of polymorphism (let OO do your selection for you!)</a:t>
            </a:r>
          </a:p>
          <a:p>
            <a:pPr>
              <a:lnSpc>
                <a:spcPct val="120000"/>
              </a:lnSpc>
            </a:pPr>
            <a:r>
              <a:rPr lang="en-US" b="1" dirty="0">
                <a:solidFill>
                  <a:schemeClr val="tx1">
                    <a:lumMod val="65000"/>
                    <a:lumOff val="35000"/>
                  </a:schemeClr>
                </a:solidFill>
                <a:latin typeface="Tahoma"/>
                <a:cs typeface="Tahoma"/>
              </a:rPr>
              <a:t>Parallel Inheritance Hierarchies</a:t>
            </a:r>
          </a:p>
          <a:p>
            <a:pPr lvl="1">
              <a:lnSpc>
                <a:spcPct val="120000"/>
              </a:lnSpc>
            </a:pPr>
            <a:r>
              <a:rPr lang="en-US" dirty="0">
                <a:solidFill>
                  <a:schemeClr val="tx1">
                    <a:lumMod val="65000"/>
                    <a:lumOff val="35000"/>
                  </a:schemeClr>
                </a:solidFill>
                <a:latin typeface="Tahoma"/>
                <a:cs typeface="Tahoma"/>
              </a:rPr>
              <a:t>Similar to shotgun surgery; each time I add a subclass to one hierarchy, I need to do it for all related hierarchies</a:t>
            </a:r>
          </a:p>
          <a:p>
            <a:pPr lvl="2">
              <a:lnSpc>
                <a:spcPct val="120000"/>
              </a:lnSpc>
            </a:pPr>
            <a:r>
              <a:rPr lang="en-US" dirty="0">
                <a:solidFill>
                  <a:schemeClr val="tx1">
                    <a:lumMod val="65000"/>
                    <a:lumOff val="35000"/>
                  </a:schemeClr>
                </a:solidFill>
                <a:latin typeface="Tahoma"/>
                <a:cs typeface="Tahoma"/>
              </a:rPr>
              <a:t>Note: some design patterns encourage the use of parallel inheritance hierarchies (so they are not always bad!)</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en-US">
                <a:latin typeface="Tahoma" charset="0"/>
              </a:rPr>
              <a:t>Today’s Lecture</a:t>
            </a:r>
          </a:p>
        </p:txBody>
      </p:sp>
      <p:sp>
        <p:nvSpPr>
          <p:cNvPr id="4102" name="Rectangle 3"/>
          <p:cNvSpPr>
            <a:spLocks noGrp="1" noChangeArrowheads="1"/>
          </p:cNvSpPr>
          <p:nvPr>
            <p:ph idx="1"/>
          </p:nvPr>
        </p:nvSpPr>
        <p:spPr/>
        <p:txBody>
          <a:bodyPr rtlCol="0">
            <a:normAutofit/>
          </a:bodyPr>
          <a:lstStyle/>
          <a:p>
            <a:pPr eaLnBrk="1" fontAlgn="auto" hangingPunct="1">
              <a:spcAft>
                <a:spcPts val="0"/>
              </a:spcAft>
              <a:buFont typeface="Arial"/>
              <a:buChar char="•"/>
              <a:defRPr/>
            </a:pPr>
            <a:r>
              <a:rPr lang="en-US" dirty="0" smtClean="0">
                <a:solidFill>
                  <a:schemeClr val="tx1">
                    <a:lumMod val="65000"/>
                    <a:lumOff val="35000"/>
                  </a:schemeClr>
                </a:solidFill>
                <a:latin typeface="Tahoma" charset="0"/>
                <a:ea typeface="+mn-ea"/>
                <a:cs typeface="+mn-cs"/>
              </a:rPr>
              <a:t>Refactoring</a:t>
            </a:r>
          </a:p>
          <a:p>
            <a:pPr lvl="1" eaLnBrk="1" fontAlgn="auto" hangingPunct="1">
              <a:spcAft>
                <a:spcPts val="0"/>
              </a:spcAft>
              <a:buFont typeface="Arial"/>
              <a:buChar char="•"/>
              <a:defRPr/>
            </a:pPr>
            <a:r>
              <a:rPr lang="en-US" dirty="0" smtClean="0">
                <a:solidFill>
                  <a:schemeClr val="tx1">
                    <a:lumMod val="65000"/>
                    <a:lumOff val="35000"/>
                  </a:schemeClr>
                </a:solidFill>
                <a:latin typeface="Tahoma" charset="0"/>
                <a:ea typeface="+mn-ea"/>
              </a:rPr>
              <a:t>Introducing the concept</a:t>
            </a:r>
          </a:p>
          <a:p>
            <a:pPr lvl="1" eaLnBrk="1" fontAlgn="auto" hangingPunct="1">
              <a:spcAft>
                <a:spcPts val="0"/>
              </a:spcAft>
              <a:buFont typeface="Arial"/>
              <a:buChar char="•"/>
              <a:defRPr/>
            </a:pPr>
            <a:r>
              <a:rPr lang="en-US" dirty="0" smtClean="0">
                <a:solidFill>
                  <a:schemeClr val="tx1">
                    <a:lumMod val="65000"/>
                    <a:lumOff val="35000"/>
                  </a:schemeClr>
                </a:solidFill>
                <a:latin typeface="Tahoma" charset="0"/>
                <a:ea typeface="+mn-ea"/>
              </a:rPr>
              <a:t>A few examples</a:t>
            </a:r>
          </a:p>
          <a:p>
            <a:pPr eaLnBrk="1" fontAlgn="auto" hangingPunct="1">
              <a:spcAft>
                <a:spcPts val="0"/>
              </a:spcAft>
              <a:buFont typeface="Arial"/>
              <a:buChar char="•"/>
              <a:defRPr/>
            </a:pPr>
            <a:r>
              <a:rPr lang="en-US" dirty="0" smtClean="0">
                <a:solidFill>
                  <a:schemeClr val="tx1">
                    <a:lumMod val="65000"/>
                    <a:lumOff val="35000"/>
                  </a:schemeClr>
                </a:solidFill>
                <a:latin typeface="Tahoma" charset="0"/>
                <a:ea typeface="+mn-ea"/>
              </a:rPr>
              <a:t>Assignment 3, part 2 </a:t>
            </a:r>
            <a:endParaRPr lang="en-US" dirty="0">
              <a:solidFill>
                <a:schemeClr val="tx1">
                  <a:lumMod val="65000"/>
                  <a:lumOff val="35000"/>
                </a:schemeClr>
              </a:solidFill>
              <a:latin typeface="Tahoma" charset="0"/>
              <a:ea typeface="+mn-ea"/>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a:solidFill>
                  <a:schemeClr val="tx1">
                    <a:lumMod val="65000"/>
                    <a:lumOff val="35000"/>
                  </a:schemeClr>
                </a:solidFill>
                <a:latin typeface="Tahoma"/>
                <a:cs typeface="Tahoma"/>
              </a:rPr>
              <a:t>Bad Smells in Code</a:t>
            </a:r>
          </a:p>
        </p:txBody>
      </p:sp>
      <p:sp>
        <p:nvSpPr>
          <p:cNvPr id="47106" name="Content Placeholder 2"/>
          <p:cNvSpPr>
            <a:spLocks noGrp="1"/>
          </p:cNvSpPr>
          <p:nvPr>
            <p:ph idx="1"/>
          </p:nvPr>
        </p:nvSpPr>
        <p:spPr/>
        <p:txBody>
          <a:bodyPr>
            <a:normAutofit fontScale="77500" lnSpcReduction="20000"/>
          </a:bodyPr>
          <a:lstStyle/>
          <a:p>
            <a:pPr>
              <a:lnSpc>
                <a:spcPct val="120000"/>
              </a:lnSpc>
            </a:pPr>
            <a:r>
              <a:rPr lang="en-US" b="1" dirty="0">
                <a:solidFill>
                  <a:schemeClr val="tx1">
                    <a:lumMod val="65000"/>
                    <a:lumOff val="35000"/>
                  </a:schemeClr>
                </a:solidFill>
                <a:latin typeface="Tahoma"/>
                <a:cs typeface="Tahoma"/>
              </a:rPr>
              <a:t>Lazy Class</a:t>
            </a:r>
          </a:p>
          <a:p>
            <a:pPr lvl="1">
              <a:lnSpc>
                <a:spcPct val="120000"/>
              </a:lnSpc>
            </a:pPr>
            <a:r>
              <a:rPr lang="en-US" dirty="0">
                <a:solidFill>
                  <a:schemeClr val="tx1">
                    <a:lumMod val="65000"/>
                    <a:lumOff val="35000"/>
                  </a:schemeClr>
                </a:solidFill>
                <a:latin typeface="Tahoma"/>
                <a:cs typeface="Tahoma"/>
              </a:rPr>
              <a:t>A class that no longer “pays its way”</a:t>
            </a:r>
          </a:p>
          <a:p>
            <a:pPr lvl="2">
              <a:lnSpc>
                <a:spcPct val="120000"/>
              </a:lnSpc>
            </a:pPr>
            <a:r>
              <a:rPr lang="en-US" dirty="0">
                <a:solidFill>
                  <a:schemeClr val="tx1">
                    <a:lumMod val="65000"/>
                    <a:lumOff val="35000"/>
                  </a:schemeClr>
                </a:solidFill>
                <a:latin typeface="Tahoma"/>
                <a:cs typeface="Tahoma"/>
              </a:rPr>
              <a:t>e.g., may be a class that was downsized by a previous refactoring, or represented planned functionality that did not pan out</a:t>
            </a:r>
          </a:p>
          <a:p>
            <a:pPr>
              <a:lnSpc>
                <a:spcPct val="120000"/>
              </a:lnSpc>
            </a:pPr>
            <a:r>
              <a:rPr lang="en-US" b="1" dirty="0">
                <a:solidFill>
                  <a:schemeClr val="tx1">
                    <a:lumMod val="65000"/>
                    <a:lumOff val="35000"/>
                  </a:schemeClr>
                </a:solidFill>
                <a:latin typeface="Tahoma"/>
                <a:cs typeface="Tahoma"/>
              </a:rPr>
              <a:t>Speculative Generality</a:t>
            </a:r>
          </a:p>
          <a:p>
            <a:pPr lvl="1">
              <a:lnSpc>
                <a:spcPct val="120000"/>
              </a:lnSpc>
            </a:pPr>
            <a:r>
              <a:rPr lang="en-US" dirty="0">
                <a:solidFill>
                  <a:schemeClr val="tx1">
                    <a:lumMod val="65000"/>
                    <a:lumOff val="35000"/>
                  </a:schemeClr>
                </a:solidFill>
                <a:latin typeface="Tahoma"/>
                <a:cs typeface="Tahoma"/>
              </a:rPr>
              <a:t>“Oh, I think we need the ability to do this kind of thing someday”</a:t>
            </a:r>
          </a:p>
          <a:p>
            <a:pPr lvl="2">
              <a:lnSpc>
                <a:spcPct val="120000"/>
              </a:lnSpc>
            </a:pPr>
            <a:r>
              <a:rPr lang="en-US" dirty="0">
                <a:solidFill>
                  <a:schemeClr val="tx1">
                    <a:lumMod val="65000"/>
                    <a:lumOff val="35000"/>
                  </a:schemeClr>
                </a:solidFill>
                <a:latin typeface="Tahoma"/>
                <a:cs typeface="Tahoma"/>
              </a:rPr>
              <a:t>thus have all sorts of hooks and special cases to handle things that aren’t required</a:t>
            </a:r>
          </a:p>
          <a:p>
            <a:pPr>
              <a:lnSpc>
                <a:spcPct val="120000"/>
              </a:lnSpc>
            </a:pPr>
            <a:r>
              <a:rPr lang="en-US" b="1" dirty="0">
                <a:solidFill>
                  <a:schemeClr val="tx1">
                    <a:lumMod val="65000"/>
                    <a:lumOff val="35000"/>
                  </a:schemeClr>
                </a:solidFill>
                <a:latin typeface="Tahoma"/>
                <a:cs typeface="Tahoma"/>
              </a:rPr>
              <a:t>Temporary Field</a:t>
            </a:r>
          </a:p>
          <a:p>
            <a:pPr lvl="1">
              <a:lnSpc>
                <a:spcPct val="120000"/>
              </a:lnSpc>
            </a:pPr>
            <a:r>
              <a:rPr lang="en-US" dirty="0">
                <a:solidFill>
                  <a:schemeClr val="tx1">
                    <a:lumMod val="65000"/>
                    <a:lumOff val="35000"/>
                  </a:schemeClr>
                </a:solidFill>
                <a:latin typeface="Tahoma"/>
                <a:cs typeface="Tahoma"/>
              </a:rPr>
              <a:t>An attribute of an object is only set/used in certain circumstances;</a:t>
            </a:r>
          </a:p>
          <a:p>
            <a:pPr lvl="2">
              <a:lnSpc>
                <a:spcPct val="120000"/>
              </a:lnSpc>
            </a:pPr>
            <a:r>
              <a:rPr lang="en-US" dirty="0">
                <a:solidFill>
                  <a:schemeClr val="tx1">
                    <a:lumMod val="65000"/>
                    <a:lumOff val="35000"/>
                  </a:schemeClr>
                </a:solidFill>
                <a:latin typeface="Tahoma"/>
                <a:cs typeface="Tahoma"/>
              </a:rPr>
              <a:t>but an object should need all of its attributes</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solidFill>
                  <a:schemeClr val="tx1">
                    <a:lumMod val="65000"/>
                    <a:lumOff val="35000"/>
                  </a:schemeClr>
                </a:solidFill>
                <a:latin typeface="Tahoma"/>
                <a:cs typeface="Tahoma"/>
              </a:rPr>
              <a:t>Bad Smells in Code</a:t>
            </a:r>
          </a:p>
        </p:txBody>
      </p:sp>
      <p:sp>
        <p:nvSpPr>
          <p:cNvPr id="48130" name="Content Placeholder 2"/>
          <p:cNvSpPr>
            <a:spLocks noGrp="1"/>
          </p:cNvSpPr>
          <p:nvPr>
            <p:ph idx="1"/>
          </p:nvPr>
        </p:nvSpPr>
        <p:spPr>
          <a:xfrm>
            <a:off x="498475" y="1752600"/>
            <a:ext cx="7556500" cy="4572000"/>
          </a:xfrm>
        </p:spPr>
        <p:txBody>
          <a:bodyPr>
            <a:normAutofit fontScale="77500" lnSpcReduction="20000"/>
          </a:bodyPr>
          <a:lstStyle/>
          <a:p>
            <a:pPr>
              <a:lnSpc>
                <a:spcPct val="120000"/>
              </a:lnSpc>
            </a:pPr>
            <a:r>
              <a:rPr lang="en-US" b="1" dirty="0">
                <a:solidFill>
                  <a:schemeClr val="tx1">
                    <a:lumMod val="65000"/>
                    <a:lumOff val="35000"/>
                  </a:schemeClr>
                </a:solidFill>
                <a:latin typeface="Tahoma"/>
                <a:cs typeface="Tahoma"/>
              </a:rPr>
              <a:t>Message Chains</a:t>
            </a:r>
          </a:p>
          <a:p>
            <a:pPr lvl="1">
              <a:lnSpc>
                <a:spcPct val="120000"/>
              </a:lnSpc>
            </a:pPr>
            <a:r>
              <a:rPr lang="en-US" dirty="0">
                <a:solidFill>
                  <a:schemeClr val="tx1">
                    <a:lumMod val="65000"/>
                    <a:lumOff val="35000"/>
                  </a:schemeClr>
                </a:solidFill>
                <a:latin typeface="Tahoma"/>
                <a:cs typeface="Tahoma"/>
              </a:rPr>
              <a:t>a client asks an object for another object and then asks that object for another object etc. </a:t>
            </a:r>
          </a:p>
          <a:p>
            <a:pPr lvl="2">
              <a:lnSpc>
                <a:spcPct val="120000"/>
              </a:lnSpc>
            </a:pPr>
            <a:r>
              <a:rPr lang="en-US" dirty="0">
                <a:solidFill>
                  <a:schemeClr val="tx1">
                    <a:lumMod val="65000"/>
                    <a:lumOff val="35000"/>
                  </a:schemeClr>
                </a:solidFill>
                <a:latin typeface="Tahoma"/>
                <a:cs typeface="Tahoma"/>
              </a:rPr>
              <a:t>client depends on the structure of the navigation</a:t>
            </a:r>
          </a:p>
          <a:p>
            <a:pPr lvl="2">
              <a:lnSpc>
                <a:spcPct val="120000"/>
              </a:lnSpc>
            </a:pPr>
            <a:r>
              <a:rPr lang="en-US" dirty="0">
                <a:solidFill>
                  <a:schemeClr val="tx1">
                    <a:lumMod val="65000"/>
                    <a:lumOff val="35000"/>
                  </a:schemeClr>
                </a:solidFill>
                <a:latin typeface="Tahoma"/>
                <a:cs typeface="Tahoma"/>
              </a:rPr>
              <a:t>any change to the intermediate relationships requires a change to the client</a:t>
            </a:r>
          </a:p>
          <a:p>
            <a:pPr>
              <a:lnSpc>
                <a:spcPct val="120000"/>
              </a:lnSpc>
            </a:pPr>
            <a:r>
              <a:rPr lang="en-US" b="1" dirty="0">
                <a:solidFill>
                  <a:schemeClr val="tx1">
                    <a:lumMod val="65000"/>
                    <a:lumOff val="35000"/>
                  </a:schemeClr>
                </a:solidFill>
                <a:latin typeface="Tahoma"/>
                <a:cs typeface="Tahoma"/>
              </a:rPr>
              <a:t>Middle Man</a:t>
            </a:r>
          </a:p>
          <a:p>
            <a:pPr lvl="1">
              <a:lnSpc>
                <a:spcPct val="120000"/>
              </a:lnSpc>
            </a:pPr>
            <a:r>
              <a:rPr lang="en-US" dirty="0">
                <a:solidFill>
                  <a:schemeClr val="tx1">
                    <a:lumMod val="65000"/>
                    <a:lumOff val="35000"/>
                  </a:schemeClr>
                </a:solidFill>
                <a:latin typeface="Tahoma"/>
                <a:cs typeface="Tahoma"/>
              </a:rPr>
              <a:t>If a class is delegating more than half its responsibilities to another class, do you really need it? Involves trade-offs, some design patterns encourage this (e.g., Decorator)</a:t>
            </a:r>
          </a:p>
          <a:p>
            <a:pPr>
              <a:lnSpc>
                <a:spcPct val="120000"/>
              </a:lnSpc>
            </a:pPr>
            <a:r>
              <a:rPr lang="en-US" b="1" dirty="0">
                <a:solidFill>
                  <a:schemeClr val="tx1">
                    <a:lumMod val="65000"/>
                    <a:lumOff val="35000"/>
                  </a:schemeClr>
                </a:solidFill>
                <a:latin typeface="Tahoma"/>
                <a:cs typeface="Tahoma"/>
              </a:rPr>
              <a:t>Inappropriate Intimacy</a:t>
            </a:r>
          </a:p>
          <a:p>
            <a:pPr lvl="1">
              <a:lnSpc>
                <a:spcPct val="120000"/>
              </a:lnSpc>
            </a:pPr>
            <a:r>
              <a:rPr lang="en-US" dirty="0">
                <a:solidFill>
                  <a:schemeClr val="tx1">
                    <a:lumMod val="65000"/>
                    <a:lumOff val="35000"/>
                  </a:schemeClr>
                </a:solidFill>
                <a:latin typeface="Tahoma"/>
                <a:cs typeface="Tahoma"/>
              </a:rPr>
              <a:t>Pairs of classes that know too much about each other’s implementation details (loss of encapsulation)</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solidFill>
                  <a:schemeClr val="tx1">
                    <a:lumMod val="65000"/>
                    <a:lumOff val="35000"/>
                  </a:schemeClr>
                </a:solidFill>
                <a:latin typeface="Tahoma"/>
                <a:cs typeface="Tahoma"/>
              </a:rPr>
              <a:t>Bad Smells in Code</a:t>
            </a:r>
          </a:p>
        </p:txBody>
      </p:sp>
      <p:sp>
        <p:nvSpPr>
          <p:cNvPr id="49154" name="Content Placeholder 2"/>
          <p:cNvSpPr>
            <a:spLocks noGrp="1"/>
          </p:cNvSpPr>
          <p:nvPr>
            <p:ph idx="1"/>
          </p:nvPr>
        </p:nvSpPr>
        <p:spPr>
          <a:xfrm>
            <a:off x="900112" y="2133600"/>
            <a:ext cx="7345363" cy="4190999"/>
          </a:xfrm>
        </p:spPr>
        <p:txBody>
          <a:bodyPr>
            <a:normAutofit fontScale="85000" lnSpcReduction="20000"/>
          </a:bodyPr>
          <a:lstStyle/>
          <a:p>
            <a:pPr>
              <a:lnSpc>
                <a:spcPct val="120000"/>
              </a:lnSpc>
            </a:pPr>
            <a:r>
              <a:rPr lang="en-US" b="1" dirty="0">
                <a:solidFill>
                  <a:schemeClr val="tx1">
                    <a:lumMod val="65000"/>
                    <a:lumOff val="35000"/>
                  </a:schemeClr>
                </a:solidFill>
                <a:latin typeface="Tahoma"/>
                <a:cs typeface="Tahoma"/>
              </a:rPr>
              <a:t>Data Class (information holder)</a:t>
            </a:r>
          </a:p>
          <a:p>
            <a:pPr lvl="1">
              <a:lnSpc>
                <a:spcPct val="120000"/>
              </a:lnSpc>
            </a:pPr>
            <a:r>
              <a:rPr lang="en-US" dirty="0">
                <a:solidFill>
                  <a:schemeClr val="tx1">
                    <a:lumMod val="65000"/>
                    <a:lumOff val="35000"/>
                  </a:schemeClr>
                </a:solidFill>
                <a:latin typeface="Tahoma"/>
                <a:cs typeface="Tahoma"/>
              </a:rPr>
              <a:t>These are classes that have fields, getting and setting methods for the fields, and nothing else; they are data holders, but objects should be about data AND behavior</a:t>
            </a:r>
          </a:p>
          <a:p>
            <a:pPr>
              <a:lnSpc>
                <a:spcPct val="120000"/>
              </a:lnSpc>
            </a:pPr>
            <a:r>
              <a:rPr lang="en-US" b="1" dirty="0">
                <a:solidFill>
                  <a:schemeClr val="tx1">
                    <a:lumMod val="65000"/>
                    <a:lumOff val="35000"/>
                  </a:schemeClr>
                </a:solidFill>
                <a:latin typeface="Tahoma"/>
                <a:cs typeface="Tahoma"/>
              </a:rPr>
              <a:t>Refused Bequest</a:t>
            </a:r>
          </a:p>
          <a:p>
            <a:pPr lvl="1">
              <a:lnSpc>
                <a:spcPct val="120000"/>
              </a:lnSpc>
            </a:pPr>
            <a:r>
              <a:rPr lang="en-US" dirty="0">
                <a:solidFill>
                  <a:schemeClr val="tx1">
                    <a:lumMod val="65000"/>
                    <a:lumOff val="35000"/>
                  </a:schemeClr>
                </a:solidFill>
                <a:latin typeface="Tahoma"/>
                <a:cs typeface="Tahoma"/>
              </a:rPr>
              <a:t>A subclass ignores most of the functionality provided by its superclass</a:t>
            </a:r>
          </a:p>
          <a:p>
            <a:pPr lvl="1">
              <a:lnSpc>
                <a:spcPct val="120000"/>
              </a:lnSpc>
            </a:pPr>
            <a:r>
              <a:rPr lang="en-US" dirty="0">
                <a:solidFill>
                  <a:schemeClr val="tx1">
                    <a:lumMod val="65000"/>
                    <a:lumOff val="35000"/>
                  </a:schemeClr>
                </a:solidFill>
                <a:latin typeface="Tahoma"/>
                <a:cs typeface="Tahoma"/>
              </a:rPr>
              <a:t>Subclass may not pass the “IS-A” test</a:t>
            </a:r>
          </a:p>
          <a:p>
            <a:pPr>
              <a:lnSpc>
                <a:spcPct val="120000"/>
              </a:lnSpc>
            </a:pPr>
            <a:r>
              <a:rPr lang="en-US" b="1" dirty="0">
                <a:solidFill>
                  <a:schemeClr val="tx1">
                    <a:lumMod val="65000"/>
                    <a:lumOff val="35000"/>
                  </a:schemeClr>
                </a:solidFill>
                <a:latin typeface="Tahoma"/>
                <a:cs typeface="Tahoma"/>
              </a:rPr>
              <a:t>Comments</a:t>
            </a:r>
            <a:r>
              <a:rPr lang="en-US" dirty="0">
                <a:solidFill>
                  <a:schemeClr val="tx1">
                    <a:lumMod val="65000"/>
                    <a:lumOff val="35000"/>
                  </a:schemeClr>
                </a:solidFill>
                <a:latin typeface="Tahoma"/>
                <a:cs typeface="Tahoma"/>
              </a:rPr>
              <a:t> (!)</a:t>
            </a:r>
          </a:p>
          <a:p>
            <a:pPr lvl="1">
              <a:lnSpc>
                <a:spcPct val="120000"/>
              </a:lnSpc>
            </a:pPr>
            <a:r>
              <a:rPr lang="en-US" dirty="0">
                <a:solidFill>
                  <a:schemeClr val="tx1">
                    <a:lumMod val="65000"/>
                    <a:lumOff val="35000"/>
                  </a:schemeClr>
                </a:solidFill>
                <a:latin typeface="Tahoma"/>
                <a:cs typeface="Tahoma"/>
              </a:rPr>
              <a:t>Comments are sometimes used to hide bad code</a:t>
            </a:r>
          </a:p>
          <a:p>
            <a:pPr lvl="2">
              <a:lnSpc>
                <a:spcPct val="120000"/>
              </a:lnSpc>
            </a:pPr>
            <a:r>
              <a:rPr lang="en-US" dirty="0">
                <a:solidFill>
                  <a:schemeClr val="tx1">
                    <a:lumMod val="65000"/>
                    <a:lumOff val="35000"/>
                  </a:schemeClr>
                </a:solidFill>
                <a:latin typeface="Tahoma"/>
                <a:cs typeface="Tahoma"/>
              </a:rPr>
              <a:t>“…comments are often used as a deodorant”(!)</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normAutofit fontScale="90000"/>
          </a:bodyPr>
          <a:lstStyle/>
          <a:p>
            <a:r>
              <a:rPr lang="en-US">
                <a:solidFill>
                  <a:schemeClr val="tx1">
                    <a:lumMod val="65000"/>
                    <a:lumOff val="35000"/>
                  </a:schemeClr>
                </a:solidFill>
                <a:latin typeface="Tahoma"/>
                <a:cs typeface="Tahoma"/>
              </a:rPr>
              <a:t>The Catalog of Refactoring Patterns</a:t>
            </a:r>
          </a:p>
        </p:txBody>
      </p:sp>
      <p:sp>
        <p:nvSpPr>
          <p:cNvPr id="50178" name="Content Placeholder 2"/>
          <p:cNvSpPr>
            <a:spLocks noGrp="1"/>
          </p:cNvSpPr>
          <p:nvPr>
            <p:ph idx="1"/>
          </p:nvPr>
        </p:nvSpPr>
        <p:spPr>
          <a:xfrm>
            <a:off x="900112" y="2133600"/>
            <a:ext cx="7345363" cy="4190999"/>
          </a:xfrm>
        </p:spPr>
        <p:txBody>
          <a:bodyPr>
            <a:normAutofit fontScale="85000" lnSpcReduction="10000"/>
          </a:bodyPr>
          <a:lstStyle/>
          <a:p>
            <a:r>
              <a:rPr lang="en-US" dirty="0">
                <a:solidFill>
                  <a:schemeClr val="tx1">
                    <a:lumMod val="65000"/>
                    <a:lumOff val="35000"/>
                  </a:schemeClr>
                </a:solidFill>
                <a:latin typeface="Tahoma"/>
                <a:cs typeface="Tahoma"/>
              </a:rPr>
              <a:t>Fowler’s book and Website (http://</a:t>
            </a:r>
            <a:r>
              <a:rPr lang="en-US" dirty="0" err="1">
                <a:solidFill>
                  <a:schemeClr val="tx1">
                    <a:lumMod val="65000"/>
                    <a:lumOff val="35000"/>
                  </a:schemeClr>
                </a:solidFill>
                <a:latin typeface="Tahoma"/>
                <a:cs typeface="Tahoma"/>
              </a:rPr>
              <a:t>www.refactoring.com</a:t>
            </a:r>
            <a:r>
              <a:rPr lang="en-US" dirty="0">
                <a:solidFill>
                  <a:schemeClr val="tx1">
                    <a:lumMod val="65000"/>
                    <a:lumOff val="35000"/>
                  </a:schemeClr>
                </a:solidFill>
                <a:latin typeface="Tahoma"/>
                <a:cs typeface="Tahoma"/>
              </a:rPr>
              <a:t>/catalog/) has 72 refactoring patterns</a:t>
            </a:r>
          </a:p>
          <a:p>
            <a:pPr lvl="1"/>
            <a:r>
              <a:rPr lang="en-US" dirty="0">
                <a:solidFill>
                  <a:schemeClr val="tx1">
                    <a:lumMod val="65000"/>
                    <a:lumOff val="35000"/>
                  </a:schemeClr>
                </a:solidFill>
                <a:latin typeface="Tahoma"/>
                <a:cs typeface="Tahoma"/>
              </a:rPr>
              <a:t>I’m only going to cover a few of the more common ones, including </a:t>
            </a:r>
          </a:p>
          <a:p>
            <a:pPr lvl="2"/>
            <a:r>
              <a:rPr lang="en-US" dirty="0">
                <a:solidFill>
                  <a:schemeClr val="tx1">
                    <a:lumMod val="65000"/>
                    <a:lumOff val="35000"/>
                  </a:schemeClr>
                </a:solidFill>
                <a:latin typeface="Tahoma"/>
                <a:cs typeface="Tahoma"/>
              </a:rPr>
              <a:t>Extract Method</a:t>
            </a:r>
          </a:p>
          <a:p>
            <a:pPr lvl="2"/>
            <a:r>
              <a:rPr lang="en-US" dirty="0">
                <a:solidFill>
                  <a:schemeClr val="tx1">
                    <a:lumMod val="65000"/>
                    <a:lumOff val="35000"/>
                  </a:schemeClr>
                </a:solidFill>
                <a:latin typeface="Tahoma"/>
                <a:cs typeface="Tahoma"/>
              </a:rPr>
              <a:t>Replace Temp with Query</a:t>
            </a:r>
          </a:p>
          <a:p>
            <a:pPr lvl="2"/>
            <a:r>
              <a:rPr lang="en-US" dirty="0">
                <a:solidFill>
                  <a:schemeClr val="tx1">
                    <a:lumMod val="65000"/>
                    <a:lumOff val="35000"/>
                  </a:schemeClr>
                </a:solidFill>
                <a:latin typeface="Tahoma"/>
                <a:cs typeface="Tahoma"/>
              </a:rPr>
              <a:t>Move Method</a:t>
            </a:r>
          </a:p>
          <a:p>
            <a:pPr lvl="2"/>
            <a:r>
              <a:rPr lang="en-US" dirty="0">
                <a:solidFill>
                  <a:schemeClr val="tx1">
                    <a:lumMod val="65000"/>
                    <a:lumOff val="35000"/>
                  </a:schemeClr>
                </a:solidFill>
                <a:latin typeface="Tahoma"/>
                <a:cs typeface="Tahoma"/>
              </a:rPr>
              <a:t>Replace Conditional with Polymorphism</a:t>
            </a:r>
          </a:p>
          <a:p>
            <a:pPr lvl="2"/>
            <a:r>
              <a:rPr lang="en-US" dirty="0">
                <a:solidFill>
                  <a:schemeClr val="tx1">
                    <a:lumMod val="65000"/>
                    <a:lumOff val="35000"/>
                  </a:schemeClr>
                </a:solidFill>
                <a:latin typeface="Tahoma"/>
                <a:cs typeface="Tahoma"/>
              </a:rPr>
              <a:t>Introduce Null Object</a:t>
            </a:r>
          </a:p>
          <a:p>
            <a:pPr lvl="2"/>
            <a:r>
              <a:rPr lang="en-US" dirty="0">
                <a:solidFill>
                  <a:schemeClr val="tx1">
                    <a:lumMod val="65000"/>
                    <a:lumOff val="35000"/>
                  </a:schemeClr>
                </a:solidFill>
                <a:latin typeface="Tahoma"/>
                <a:cs typeface="Tahoma"/>
              </a:rPr>
              <a:t>Separate Query for Modifier</a:t>
            </a:r>
          </a:p>
          <a:p>
            <a:pPr lvl="2"/>
            <a:r>
              <a:rPr lang="en-US" dirty="0">
                <a:solidFill>
                  <a:schemeClr val="tx1">
                    <a:lumMod val="65000"/>
                    <a:lumOff val="35000"/>
                  </a:schemeClr>
                </a:solidFill>
                <a:latin typeface="Tahoma"/>
                <a:cs typeface="Tahoma"/>
              </a:rPr>
              <a:t>Introduce Parameter Object</a:t>
            </a:r>
          </a:p>
          <a:p>
            <a:pPr lvl="2"/>
            <a:r>
              <a:rPr lang="en-US" dirty="0">
                <a:solidFill>
                  <a:schemeClr val="tx1">
                    <a:lumMod val="65000"/>
                    <a:lumOff val="35000"/>
                  </a:schemeClr>
                </a:solidFill>
                <a:latin typeface="Tahoma"/>
                <a:cs typeface="Tahoma"/>
              </a:rPr>
              <a:t>Encapsulate Collection</a:t>
            </a:r>
          </a:p>
          <a:p>
            <a:pPr lvl="2"/>
            <a:r>
              <a:rPr lang="en-US" dirty="0">
                <a:solidFill>
                  <a:schemeClr val="tx1">
                    <a:lumMod val="65000"/>
                    <a:lumOff val="35000"/>
                  </a:schemeClr>
                </a:solidFill>
                <a:latin typeface="Tahoma"/>
                <a:cs typeface="Tahoma"/>
              </a:rPr>
              <a:t>Replace Nested Conditional with Guard Clauses</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r>
              <a:rPr lang="en-US">
                <a:solidFill>
                  <a:schemeClr val="tx1">
                    <a:lumMod val="65000"/>
                    <a:lumOff val="35000"/>
                  </a:schemeClr>
                </a:solidFill>
                <a:latin typeface="Tahoma"/>
                <a:cs typeface="Tahoma"/>
              </a:rPr>
              <a:t>Extract Method</a:t>
            </a:r>
          </a:p>
        </p:txBody>
      </p:sp>
      <p:sp>
        <p:nvSpPr>
          <p:cNvPr id="51202" name="Content Placeholder 2"/>
          <p:cNvSpPr>
            <a:spLocks noGrp="1"/>
          </p:cNvSpPr>
          <p:nvPr>
            <p:ph idx="1"/>
          </p:nvPr>
        </p:nvSpPr>
        <p:spPr/>
        <p:txBody>
          <a:bodyPr/>
          <a:lstStyle/>
          <a:p>
            <a:r>
              <a:rPr lang="en-US" dirty="0">
                <a:solidFill>
                  <a:schemeClr val="tx1">
                    <a:lumMod val="65000"/>
                    <a:lumOff val="35000"/>
                  </a:schemeClr>
                </a:solidFill>
                <a:latin typeface="Tahoma"/>
                <a:cs typeface="Tahoma"/>
              </a:rPr>
              <a:t>You have a code fragment that can be grouped together</a:t>
            </a:r>
          </a:p>
          <a:p>
            <a:r>
              <a:rPr lang="en-US" dirty="0">
                <a:solidFill>
                  <a:schemeClr val="tx1">
                    <a:lumMod val="65000"/>
                    <a:lumOff val="35000"/>
                  </a:schemeClr>
                </a:solidFill>
                <a:latin typeface="Tahoma"/>
                <a:cs typeface="Tahoma"/>
              </a:rPr>
              <a:t>Turn the fragment into a method whose name explains the purpose of the fragment</a:t>
            </a:r>
          </a:p>
          <a:p>
            <a:r>
              <a:rPr lang="en-US" dirty="0">
                <a:solidFill>
                  <a:schemeClr val="tx1">
                    <a:lumMod val="65000"/>
                    <a:lumOff val="35000"/>
                  </a:schemeClr>
                </a:solidFill>
                <a:latin typeface="Tahoma"/>
                <a:cs typeface="Tahoma"/>
              </a:rPr>
              <a:t>Example, next slide</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normAutofit/>
          </a:bodyPr>
          <a:lstStyle/>
          <a:p>
            <a:r>
              <a:rPr lang="en-US" dirty="0">
                <a:solidFill>
                  <a:schemeClr val="tx1">
                    <a:lumMod val="65000"/>
                    <a:lumOff val="35000"/>
                  </a:schemeClr>
                </a:solidFill>
                <a:latin typeface="Tahoma"/>
                <a:cs typeface="Tahoma"/>
              </a:rPr>
              <a:t>Extract Method, continued</a:t>
            </a:r>
          </a:p>
        </p:txBody>
      </p:sp>
      <p:pic>
        <p:nvPicPr>
          <p:cNvPr id="52227"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447800"/>
            <a:ext cx="63119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8" name="TextBox 1"/>
          <p:cNvSpPr txBox="1">
            <a:spLocks noChangeArrowheads="1"/>
          </p:cNvSpPr>
          <p:nvPr/>
        </p:nvSpPr>
        <p:spPr bwMode="auto">
          <a:xfrm>
            <a:off x="3579813" y="1712913"/>
            <a:ext cx="2476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a:t>
            </a:r>
          </a:p>
        </p:txBody>
      </p:sp>
      <p:sp>
        <p:nvSpPr>
          <p:cNvPr id="52229" name="TextBox 5"/>
          <p:cNvSpPr txBox="1">
            <a:spLocks noChangeArrowheads="1"/>
          </p:cNvSpPr>
          <p:nvPr/>
        </p:nvSpPr>
        <p:spPr bwMode="auto">
          <a:xfrm>
            <a:off x="3581400" y="4102100"/>
            <a:ext cx="2492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a:t>
            </a:r>
          </a:p>
        </p:txBody>
      </p:sp>
      <p:sp>
        <p:nvSpPr>
          <p:cNvPr id="52230" name="TextBox 6"/>
          <p:cNvSpPr txBox="1">
            <a:spLocks noChangeArrowheads="1"/>
          </p:cNvSpPr>
          <p:nvPr/>
        </p:nvSpPr>
        <p:spPr bwMode="auto">
          <a:xfrm>
            <a:off x="4521200" y="4343400"/>
            <a:ext cx="2492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normAutofit/>
          </a:bodyPr>
          <a:lstStyle/>
          <a:p>
            <a:r>
              <a:rPr lang="en-US">
                <a:solidFill>
                  <a:schemeClr val="tx1">
                    <a:lumMod val="65000"/>
                    <a:lumOff val="35000"/>
                  </a:schemeClr>
                </a:solidFill>
                <a:latin typeface="Tahoma"/>
                <a:cs typeface="Tahoma"/>
              </a:rPr>
              <a:t>Replace Temp with Query</a:t>
            </a:r>
          </a:p>
        </p:txBody>
      </p:sp>
      <p:sp>
        <p:nvSpPr>
          <p:cNvPr id="54274" name="Content Placeholder 2"/>
          <p:cNvSpPr>
            <a:spLocks noGrp="1"/>
          </p:cNvSpPr>
          <p:nvPr>
            <p:ph idx="1"/>
          </p:nvPr>
        </p:nvSpPr>
        <p:spPr/>
        <p:txBody>
          <a:bodyPr/>
          <a:lstStyle/>
          <a:p>
            <a:r>
              <a:rPr lang="en-US" dirty="0">
                <a:solidFill>
                  <a:schemeClr val="tx1">
                    <a:lumMod val="65000"/>
                    <a:lumOff val="35000"/>
                  </a:schemeClr>
                </a:solidFill>
                <a:latin typeface="Tahoma"/>
                <a:cs typeface="Tahoma"/>
              </a:rPr>
              <a:t>You are using a temporary variable to hold the result of an expression</a:t>
            </a:r>
          </a:p>
          <a:p>
            <a:pPr lvl="1"/>
            <a:r>
              <a:rPr lang="en-US" dirty="0">
                <a:solidFill>
                  <a:schemeClr val="tx1">
                    <a:lumMod val="65000"/>
                    <a:lumOff val="35000"/>
                  </a:schemeClr>
                </a:solidFill>
                <a:latin typeface="Tahoma"/>
                <a:cs typeface="Tahoma"/>
              </a:rPr>
              <a:t>Extract the expression into a method;</a:t>
            </a:r>
          </a:p>
          <a:p>
            <a:pPr lvl="1"/>
            <a:r>
              <a:rPr lang="en-US" dirty="0">
                <a:solidFill>
                  <a:schemeClr val="tx1">
                    <a:lumMod val="65000"/>
                    <a:lumOff val="35000"/>
                  </a:schemeClr>
                </a:solidFill>
                <a:latin typeface="Tahoma"/>
                <a:cs typeface="Tahoma"/>
              </a:rPr>
              <a:t>Replace all references to the temp with an expression</a:t>
            </a:r>
          </a:p>
          <a:p>
            <a:pPr lvl="1"/>
            <a:r>
              <a:rPr lang="en-US" dirty="0">
                <a:solidFill>
                  <a:schemeClr val="tx1">
                    <a:lumMod val="65000"/>
                    <a:lumOff val="35000"/>
                  </a:schemeClr>
                </a:solidFill>
                <a:latin typeface="Tahoma"/>
                <a:cs typeface="Tahoma"/>
              </a:rPr>
              <a:t>The new method can then be used in other methods</a:t>
            </a:r>
          </a:p>
          <a:p>
            <a:r>
              <a:rPr lang="en-US" dirty="0">
                <a:solidFill>
                  <a:schemeClr val="tx1">
                    <a:lumMod val="65000"/>
                    <a:lumOff val="35000"/>
                  </a:schemeClr>
                </a:solidFill>
                <a:latin typeface="Tahoma"/>
                <a:cs typeface="Tahoma"/>
              </a:rPr>
              <a:t>Example, next slide</a:t>
            </a: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normAutofit fontScale="90000"/>
          </a:bodyPr>
          <a:lstStyle/>
          <a:p>
            <a:r>
              <a:rPr lang="en-US" dirty="0">
                <a:solidFill>
                  <a:schemeClr val="tx1">
                    <a:lumMod val="65000"/>
                    <a:lumOff val="35000"/>
                  </a:schemeClr>
                </a:solidFill>
                <a:latin typeface="Tahoma"/>
                <a:cs typeface="Tahoma"/>
              </a:rPr>
              <a:t>Replace Temp with Query, continued</a:t>
            </a:r>
          </a:p>
        </p:txBody>
      </p:sp>
      <p:sp>
        <p:nvSpPr>
          <p:cNvPr id="4" name="Slide Number Placeholder 3"/>
          <p:cNvSpPr>
            <a:spLocks noGrp="1"/>
          </p:cNvSpPr>
          <p:nvPr>
            <p:ph type="sldNum" sz="quarter" idx="12"/>
          </p:nvPr>
        </p:nvSpPr>
        <p:spPr/>
        <p:txBody>
          <a:bodyPr/>
          <a:lstStyle/>
          <a:p>
            <a:pPr>
              <a:defRPr/>
            </a:pPr>
            <a:fld id="{70F9CB39-5A61-0940-9511-AE46935FAB02}" type="slidenum">
              <a:rPr lang="en-US" smtClean="0"/>
              <a:pPr>
                <a:defRPr/>
              </a:pPr>
              <a:t>27</a:t>
            </a:fld>
            <a:endParaRPr lang="en-US"/>
          </a:p>
        </p:txBody>
      </p:sp>
      <p:pic>
        <p:nvPicPr>
          <p:cNvPr id="55299"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651000"/>
            <a:ext cx="5829300" cy="505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r>
              <a:rPr lang="en-US">
                <a:solidFill>
                  <a:schemeClr val="tx1">
                    <a:lumMod val="65000"/>
                    <a:lumOff val="35000"/>
                  </a:schemeClr>
                </a:solidFill>
                <a:latin typeface="Tahoma"/>
                <a:cs typeface="Tahoma"/>
              </a:rPr>
              <a:t>Move Method (I)</a:t>
            </a:r>
          </a:p>
        </p:txBody>
      </p:sp>
      <p:sp>
        <p:nvSpPr>
          <p:cNvPr id="56322" name="Content Placeholder 2"/>
          <p:cNvSpPr>
            <a:spLocks noGrp="1"/>
          </p:cNvSpPr>
          <p:nvPr>
            <p:ph idx="1"/>
          </p:nvPr>
        </p:nvSpPr>
        <p:spPr/>
        <p:txBody>
          <a:bodyPr/>
          <a:lstStyle/>
          <a:p>
            <a:r>
              <a:rPr lang="en-US" dirty="0">
                <a:solidFill>
                  <a:schemeClr val="tx1">
                    <a:lumMod val="65000"/>
                    <a:lumOff val="35000"/>
                  </a:schemeClr>
                </a:solidFill>
                <a:latin typeface="Tahoma"/>
                <a:cs typeface="Tahoma"/>
              </a:rPr>
              <a:t>A method is using more features (attributes and operations) of another class than the class on which it is defined</a:t>
            </a:r>
          </a:p>
          <a:p>
            <a:pPr lvl="1"/>
            <a:r>
              <a:rPr lang="en-US" dirty="0">
                <a:solidFill>
                  <a:schemeClr val="tx1">
                    <a:lumMod val="65000"/>
                    <a:lumOff val="35000"/>
                  </a:schemeClr>
                </a:solidFill>
                <a:latin typeface="Tahoma"/>
                <a:cs typeface="Tahoma"/>
              </a:rPr>
              <a:t>Create a new method with a similar body in the class it uses most. Either turn the old method into a simple delegation, or remove it altogether</a:t>
            </a: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en-US" dirty="0">
                <a:solidFill>
                  <a:schemeClr val="tx1">
                    <a:lumMod val="65000"/>
                    <a:lumOff val="35000"/>
                  </a:schemeClr>
                </a:solidFill>
                <a:latin typeface="Tahoma"/>
                <a:cs typeface="Tahoma"/>
              </a:rPr>
              <a:t>Move Method (II)</a:t>
            </a:r>
          </a:p>
        </p:txBody>
      </p:sp>
      <p:sp>
        <p:nvSpPr>
          <p:cNvPr id="4" name="Slide Number Placeholder 3"/>
          <p:cNvSpPr>
            <a:spLocks noGrp="1"/>
          </p:cNvSpPr>
          <p:nvPr>
            <p:ph type="sldNum" sz="quarter" idx="12"/>
          </p:nvPr>
        </p:nvSpPr>
        <p:spPr/>
        <p:txBody>
          <a:bodyPr/>
          <a:lstStyle/>
          <a:p>
            <a:pPr>
              <a:defRPr/>
            </a:pPr>
            <a:fld id="{468AA8C6-AB46-B940-A9FF-E8CE713BEB39}" type="slidenum">
              <a:rPr lang="en-US" smtClean="0"/>
              <a:pPr>
                <a:defRPr/>
              </a:pPr>
              <a:t>29</a:t>
            </a:fld>
            <a:endParaRPr lang="en-US"/>
          </a:p>
        </p:txBody>
      </p:sp>
      <p:pic>
        <p:nvPicPr>
          <p:cNvPr id="5734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371600"/>
            <a:ext cx="5586413"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8" name="TextBox 6"/>
          <p:cNvSpPr txBox="1">
            <a:spLocks noChangeArrowheads="1"/>
          </p:cNvSpPr>
          <p:nvPr/>
        </p:nvSpPr>
        <p:spPr bwMode="auto">
          <a:xfrm>
            <a:off x="6172200" y="1447800"/>
            <a:ext cx="2743200" cy="50784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r>
              <a:rPr lang="en-US" sz="1800"/>
              <a:t>A class to manage a bank account. There are currently two types of accounts: standard and premium.</a:t>
            </a:r>
          </a:p>
          <a:p>
            <a:pPr algn="l" eaLnBrk="1" hangingPunct="1"/>
            <a:endParaRPr lang="en-US" sz="1800"/>
          </a:p>
          <a:p>
            <a:pPr algn="l" eaLnBrk="1" hangingPunct="1"/>
            <a:r>
              <a:rPr lang="en-US" sz="1800"/>
              <a:t>It is anticipated that we will be adding new account types and that each type will have a different rule for calculating an overdraft charge.</a:t>
            </a:r>
          </a:p>
          <a:p>
            <a:pPr algn="l" eaLnBrk="1" hangingPunct="1"/>
            <a:endParaRPr lang="en-US" sz="1800"/>
          </a:p>
          <a:p>
            <a:pPr algn="l" eaLnBrk="1" hangingPunct="1"/>
            <a:r>
              <a:rPr lang="en-US" sz="1800"/>
              <a:t>As such, we’d like to </a:t>
            </a:r>
            <a:r>
              <a:rPr lang="en-US" sz="1800" b="1"/>
              <a:t>move the method</a:t>
            </a:r>
            <a:r>
              <a:rPr lang="en-US" sz="1800"/>
              <a:t> overdraftCharge() to the AccountType class.</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a:solidFill>
                  <a:schemeClr val="tx1">
                    <a:lumMod val="65000"/>
                    <a:lumOff val="35000"/>
                  </a:schemeClr>
                </a:solidFill>
                <a:latin typeface="Tahoma"/>
                <a:cs typeface="Tahoma"/>
              </a:rPr>
              <a:t>What is Refactoring?</a:t>
            </a:r>
          </a:p>
        </p:txBody>
      </p:sp>
      <p:sp>
        <p:nvSpPr>
          <p:cNvPr id="28674" name="Content Placeholder 2"/>
          <p:cNvSpPr>
            <a:spLocks noGrp="1"/>
          </p:cNvSpPr>
          <p:nvPr>
            <p:ph idx="1"/>
          </p:nvPr>
        </p:nvSpPr>
        <p:spPr/>
        <p:txBody>
          <a:bodyPr/>
          <a:lstStyle/>
          <a:p>
            <a:r>
              <a:rPr lang="en-US">
                <a:solidFill>
                  <a:schemeClr val="tx1">
                    <a:lumMod val="65000"/>
                    <a:lumOff val="35000"/>
                  </a:schemeClr>
                </a:solidFill>
                <a:latin typeface="Tahoma"/>
                <a:cs typeface="Tahoma"/>
              </a:rPr>
              <a:t>Refactoring is the process of changing a software system such that</a:t>
            </a:r>
          </a:p>
          <a:p>
            <a:pPr lvl="1"/>
            <a:r>
              <a:rPr lang="en-US">
                <a:solidFill>
                  <a:schemeClr val="tx1">
                    <a:lumMod val="65000"/>
                    <a:lumOff val="35000"/>
                  </a:schemeClr>
                </a:solidFill>
                <a:latin typeface="Tahoma"/>
                <a:cs typeface="Tahoma"/>
              </a:rPr>
              <a:t>the external behavior of the system does not change</a:t>
            </a:r>
          </a:p>
          <a:p>
            <a:pPr lvl="2"/>
            <a:r>
              <a:rPr lang="en-US">
                <a:solidFill>
                  <a:schemeClr val="tx1">
                    <a:lumMod val="65000"/>
                    <a:lumOff val="35000"/>
                  </a:schemeClr>
                </a:solidFill>
                <a:latin typeface="Tahoma"/>
                <a:cs typeface="Tahoma"/>
              </a:rPr>
              <a:t>e.g., functional requirements are maintained</a:t>
            </a:r>
          </a:p>
          <a:p>
            <a:pPr lvl="1"/>
            <a:r>
              <a:rPr lang="en-US">
                <a:solidFill>
                  <a:schemeClr val="tx1">
                    <a:lumMod val="65000"/>
                    <a:lumOff val="35000"/>
                  </a:schemeClr>
                </a:solidFill>
                <a:latin typeface="Tahoma"/>
                <a:cs typeface="Tahoma"/>
              </a:rPr>
              <a:t>but the internal structure of the system is improved</a:t>
            </a:r>
          </a:p>
          <a:p>
            <a:r>
              <a:rPr lang="en-US">
                <a:solidFill>
                  <a:schemeClr val="tx1">
                    <a:lumMod val="65000"/>
                    <a:lumOff val="35000"/>
                  </a:schemeClr>
                </a:solidFill>
                <a:latin typeface="Tahoma"/>
                <a:cs typeface="Tahoma"/>
              </a:rPr>
              <a:t>This is sometimes called</a:t>
            </a:r>
          </a:p>
          <a:p>
            <a:pPr lvl="1"/>
            <a:r>
              <a:rPr lang="en-US">
                <a:solidFill>
                  <a:schemeClr val="tx1">
                    <a:lumMod val="65000"/>
                    <a:lumOff val="35000"/>
                  </a:schemeClr>
                </a:solidFill>
                <a:latin typeface="Tahoma"/>
                <a:cs typeface="Tahoma"/>
              </a:rPr>
              <a:t>“improving the design after it has been written”</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a:xfrm>
            <a:off x="900113" y="260350"/>
            <a:ext cx="7345362" cy="1339850"/>
          </a:xfrm>
        </p:spPr>
        <p:txBody>
          <a:bodyPr/>
          <a:lstStyle/>
          <a:p>
            <a:r>
              <a:rPr lang="en-US">
                <a:solidFill>
                  <a:schemeClr val="tx1">
                    <a:lumMod val="65000"/>
                    <a:lumOff val="35000"/>
                  </a:schemeClr>
                </a:solidFill>
                <a:latin typeface="Tahoma"/>
                <a:cs typeface="Tahoma"/>
              </a:rPr>
              <a:t>Move Method (III)</a:t>
            </a:r>
          </a:p>
        </p:txBody>
      </p:sp>
      <p:sp>
        <p:nvSpPr>
          <p:cNvPr id="58370" name="Content Placeholder 2"/>
          <p:cNvSpPr>
            <a:spLocks noGrp="1"/>
          </p:cNvSpPr>
          <p:nvPr>
            <p:ph idx="1"/>
          </p:nvPr>
        </p:nvSpPr>
        <p:spPr>
          <a:xfrm>
            <a:off x="900112" y="2133600"/>
            <a:ext cx="7345363" cy="4190999"/>
          </a:xfrm>
        </p:spPr>
        <p:txBody>
          <a:bodyPr>
            <a:normAutofit fontScale="92500" lnSpcReduction="10000"/>
          </a:bodyPr>
          <a:lstStyle/>
          <a:p>
            <a:pPr>
              <a:lnSpc>
                <a:spcPct val="110000"/>
              </a:lnSpc>
            </a:pPr>
            <a:r>
              <a:rPr lang="en-US" sz="1800" dirty="0">
                <a:solidFill>
                  <a:schemeClr val="tx1">
                    <a:lumMod val="65000"/>
                    <a:lumOff val="35000"/>
                  </a:schemeClr>
                </a:solidFill>
                <a:latin typeface="Tahoma"/>
                <a:cs typeface="Tahoma"/>
              </a:rPr>
              <a:t>When moving a method to a new class, we examine its code to see if it makes use of internal attributes of its original class</a:t>
            </a:r>
          </a:p>
          <a:p>
            <a:pPr lvl="1">
              <a:lnSpc>
                <a:spcPct val="110000"/>
              </a:lnSpc>
            </a:pPr>
            <a:r>
              <a:rPr lang="en-US" sz="1600" dirty="0">
                <a:solidFill>
                  <a:schemeClr val="tx1">
                    <a:lumMod val="65000"/>
                    <a:lumOff val="35000"/>
                  </a:schemeClr>
                </a:solidFill>
                <a:latin typeface="Tahoma"/>
                <a:cs typeface="Tahoma"/>
              </a:rPr>
              <a:t>In this case, </a:t>
            </a:r>
            <a:r>
              <a:rPr lang="en-US" sz="1600" dirty="0" err="1">
                <a:solidFill>
                  <a:schemeClr val="tx1">
                    <a:lumMod val="65000"/>
                    <a:lumOff val="35000"/>
                  </a:schemeClr>
                </a:solidFill>
                <a:latin typeface="Tahoma"/>
                <a:cs typeface="Tahoma"/>
              </a:rPr>
              <a:t>overdraftCharge</a:t>
            </a:r>
            <a:r>
              <a:rPr lang="en-US" sz="1600" dirty="0">
                <a:solidFill>
                  <a:schemeClr val="tx1">
                    <a:lumMod val="65000"/>
                    <a:lumOff val="35000"/>
                  </a:schemeClr>
                </a:solidFill>
                <a:latin typeface="Tahoma"/>
                <a:cs typeface="Tahoma"/>
              </a:rPr>
              <a:t>() makes use of _</a:t>
            </a:r>
            <a:r>
              <a:rPr lang="en-US" sz="1600" dirty="0" err="1">
                <a:solidFill>
                  <a:schemeClr val="tx1">
                    <a:lumMod val="65000"/>
                    <a:lumOff val="35000"/>
                  </a:schemeClr>
                </a:solidFill>
                <a:latin typeface="Tahoma"/>
                <a:cs typeface="Tahoma"/>
              </a:rPr>
              <a:t>daysOverdrawn</a:t>
            </a:r>
            <a:endParaRPr lang="en-US" sz="1600" dirty="0">
              <a:solidFill>
                <a:schemeClr val="tx1">
                  <a:lumMod val="65000"/>
                  <a:lumOff val="35000"/>
                </a:schemeClr>
              </a:solidFill>
              <a:latin typeface="Tahoma"/>
              <a:cs typeface="Tahoma"/>
            </a:endParaRPr>
          </a:p>
          <a:p>
            <a:pPr>
              <a:lnSpc>
                <a:spcPct val="110000"/>
              </a:lnSpc>
            </a:pPr>
            <a:r>
              <a:rPr lang="en-US" sz="1800" dirty="0">
                <a:solidFill>
                  <a:schemeClr val="tx1">
                    <a:lumMod val="65000"/>
                    <a:lumOff val="35000"/>
                  </a:schemeClr>
                </a:solidFill>
                <a:latin typeface="Tahoma"/>
                <a:cs typeface="Tahoma"/>
              </a:rPr>
              <a:t>All such attributes become parameters to the method in its new home. (If the method already had parameters, the new parameters get tacked on to the end of its existing parameter list.)</a:t>
            </a:r>
          </a:p>
          <a:p>
            <a:pPr lvl="1">
              <a:lnSpc>
                <a:spcPct val="110000"/>
              </a:lnSpc>
            </a:pPr>
            <a:r>
              <a:rPr lang="en-US" sz="1600" dirty="0">
                <a:solidFill>
                  <a:schemeClr val="tx1">
                    <a:lumMod val="65000"/>
                    <a:lumOff val="35000"/>
                  </a:schemeClr>
                </a:solidFill>
                <a:latin typeface="Tahoma"/>
                <a:cs typeface="Tahoma"/>
              </a:rPr>
              <a:t>In this case, _</a:t>
            </a:r>
            <a:r>
              <a:rPr lang="en-US" sz="1600" dirty="0" err="1">
                <a:solidFill>
                  <a:schemeClr val="tx1">
                    <a:lumMod val="65000"/>
                    <a:lumOff val="35000"/>
                  </a:schemeClr>
                </a:solidFill>
                <a:latin typeface="Tahoma"/>
                <a:cs typeface="Tahoma"/>
              </a:rPr>
              <a:t>daysOverdrawn</a:t>
            </a:r>
            <a:r>
              <a:rPr lang="en-US" sz="1600" dirty="0">
                <a:solidFill>
                  <a:schemeClr val="tx1">
                    <a:lumMod val="65000"/>
                    <a:lumOff val="35000"/>
                  </a:schemeClr>
                </a:solidFill>
                <a:latin typeface="Tahoma"/>
                <a:cs typeface="Tahoma"/>
              </a:rPr>
              <a:t> will stay in the Account class and be passed as a parameter to </a:t>
            </a:r>
            <a:r>
              <a:rPr lang="en-US" sz="1600" dirty="0" err="1">
                <a:solidFill>
                  <a:schemeClr val="tx1">
                    <a:lumMod val="65000"/>
                    <a:lumOff val="35000"/>
                  </a:schemeClr>
                </a:solidFill>
                <a:latin typeface="Tahoma"/>
                <a:cs typeface="Tahoma"/>
              </a:rPr>
              <a:t>AccountType.overdraftCharge</a:t>
            </a:r>
            <a:r>
              <a:rPr lang="en-US" sz="1600" dirty="0">
                <a:solidFill>
                  <a:schemeClr val="tx1">
                    <a:lumMod val="65000"/>
                    <a:lumOff val="35000"/>
                  </a:schemeClr>
                </a:solidFill>
                <a:latin typeface="Tahoma"/>
                <a:cs typeface="Tahoma"/>
              </a:rPr>
              <a:t>().</a:t>
            </a:r>
          </a:p>
          <a:p>
            <a:pPr>
              <a:lnSpc>
                <a:spcPct val="110000"/>
              </a:lnSpc>
            </a:pPr>
            <a:r>
              <a:rPr lang="en-US" sz="1800" dirty="0">
                <a:solidFill>
                  <a:schemeClr val="tx1">
                    <a:lumMod val="65000"/>
                    <a:lumOff val="35000"/>
                  </a:schemeClr>
                </a:solidFill>
                <a:latin typeface="Tahoma"/>
                <a:cs typeface="Tahoma"/>
              </a:rPr>
              <a:t>Note, also, that since we are moving this method to the </a:t>
            </a:r>
            <a:r>
              <a:rPr lang="en-US" sz="1800" dirty="0" err="1">
                <a:solidFill>
                  <a:schemeClr val="tx1">
                    <a:lumMod val="65000"/>
                    <a:lumOff val="35000"/>
                  </a:schemeClr>
                </a:solidFill>
                <a:latin typeface="Tahoma"/>
                <a:cs typeface="Tahoma"/>
              </a:rPr>
              <a:t>AccountType</a:t>
            </a:r>
            <a:r>
              <a:rPr lang="en-US" sz="1800" dirty="0">
                <a:solidFill>
                  <a:schemeClr val="tx1">
                    <a:lumMod val="65000"/>
                    <a:lumOff val="35000"/>
                  </a:schemeClr>
                </a:solidFill>
                <a:latin typeface="Tahoma"/>
                <a:cs typeface="Tahoma"/>
              </a:rPr>
              <a:t> class, all calls to its methods that previously required a variable reference can now be made directly</a:t>
            </a:r>
          </a:p>
          <a:p>
            <a:pPr lvl="1">
              <a:lnSpc>
                <a:spcPct val="110000"/>
              </a:lnSpc>
            </a:pPr>
            <a:r>
              <a:rPr lang="en-US" sz="1600" dirty="0">
                <a:solidFill>
                  <a:schemeClr val="tx1">
                    <a:lumMod val="65000"/>
                    <a:lumOff val="35000"/>
                  </a:schemeClr>
                </a:solidFill>
                <a:latin typeface="Tahoma"/>
                <a:cs typeface="Tahoma"/>
              </a:rPr>
              <a:t>Thus, _</a:t>
            </a:r>
            <a:r>
              <a:rPr lang="en-US" sz="1600" dirty="0" err="1">
                <a:solidFill>
                  <a:schemeClr val="tx1">
                    <a:lumMod val="65000"/>
                    <a:lumOff val="35000"/>
                  </a:schemeClr>
                </a:solidFill>
                <a:latin typeface="Tahoma"/>
                <a:cs typeface="Tahoma"/>
              </a:rPr>
              <a:t>type.isPremium</a:t>
            </a:r>
            <a:r>
              <a:rPr lang="en-US" sz="1600" dirty="0">
                <a:solidFill>
                  <a:schemeClr val="tx1">
                    <a:lumMod val="65000"/>
                    <a:lumOff val="35000"/>
                  </a:schemeClr>
                </a:solidFill>
                <a:latin typeface="Tahoma"/>
                <a:cs typeface="Tahoma"/>
              </a:rPr>
              <a:t>()becomes simply </a:t>
            </a:r>
            <a:r>
              <a:rPr lang="en-US" sz="1600" dirty="0" err="1">
                <a:solidFill>
                  <a:schemeClr val="tx1">
                    <a:lumMod val="65000"/>
                    <a:lumOff val="35000"/>
                  </a:schemeClr>
                </a:solidFill>
                <a:latin typeface="Tahoma"/>
                <a:cs typeface="Tahoma"/>
              </a:rPr>
              <a:t>isPremium</a:t>
            </a:r>
            <a:r>
              <a:rPr lang="en-US" sz="1600" dirty="0">
                <a:solidFill>
                  <a:schemeClr val="tx1">
                    <a:lumMod val="65000"/>
                    <a:lumOff val="35000"/>
                  </a:schemeClr>
                </a:solidFill>
                <a:latin typeface="Tahoma"/>
                <a:cs typeface="Tahoma"/>
              </a:rPr>
              <a:t>() in the method’s new home</a:t>
            </a: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US" dirty="0">
                <a:solidFill>
                  <a:schemeClr val="tx1">
                    <a:lumMod val="65000"/>
                    <a:lumOff val="35000"/>
                  </a:schemeClr>
                </a:solidFill>
                <a:latin typeface="Tahoma"/>
                <a:cs typeface="Tahoma"/>
              </a:rPr>
              <a:t>Move Method (IV)</a:t>
            </a:r>
          </a:p>
        </p:txBody>
      </p:sp>
      <p:sp>
        <p:nvSpPr>
          <p:cNvPr id="4" name="Slide Number Placeholder 3"/>
          <p:cNvSpPr>
            <a:spLocks noGrp="1"/>
          </p:cNvSpPr>
          <p:nvPr>
            <p:ph type="sldNum" sz="quarter" idx="12"/>
          </p:nvPr>
        </p:nvSpPr>
        <p:spPr/>
        <p:txBody>
          <a:bodyPr/>
          <a:lstStyle/>
          <a:p>
            <a:pPr>
              <a:defRPr/>
            </a:pPr>
            <a:fld id="{3CB7BF0D-CA0A-F741-8E4F-C56F410010D4}" type="slidenum">
              <a:rPr lang="en-US" smtClean="0"/>
              <a:pPr>
                <a:defRPr/>
              </a:pPr>
              <a:t>31</a:t>
            </a:fld>
            <a:endParaRPr lang="en-US"/>
          </a:p>
        </p:txBody>
      </p:sp>
      <p:pic>
        <p:nvPicPr>
          <p:cNvPr id="5939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219200"/>
            <a:ext cx="7239000" cy="426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396" name="TextBox 5"/>
          <p:cNvSpPr txBox="1">
            <a:spLocks noChangeArrowheads="1"/>
          </p:cNvSpPr>
          <p:nvPr/>
        </p:nvSpPr>
        <p:spPr bwMode="auto">
          <a:xfrm>
            <a:off x="457200" y="5638800"/>
            <a:ext cx="83058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r>
              <a:rPr lang="en-US" sz="2000"/>
              <a:t>Here is the method in its new home. It has a daysOverdrawn parameter, which is used instead of _daysOverdrawn, throughout the method. _type.isPremium() is now just isPremium(), as advertised.</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r>
              <a:rPr lang="en-US" dirty="0">
                <a:solidFill>
                  <a:schemeClr val="tx1">
                    <a:lumMod val="65000"/>
                    <a:lumOff val="35000"/>
                  </a:schemeClr>
                </a:solidFill>
                <a:latin typeface="Tahoma"/>
                <a:cs typeface="Tahoma"/>
              </a:rPr>
              <a:t>Move Method (V)</a:t>
            </a:r>
          </a:p>
        </p:txBody>
      </p:sp>
      <p:pic>
        <p:nvPicPr>
          <p:cNvPr id="6041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219200"/>
            <a:ext cx="6858000" cy="444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0" name="TextBox 5"/>
          <p:cNvSpPr txBox="1">
            <a:spLocks noChangeArrowheads="1"/>
          </p:cNvSpPr>
          <p:nvPr/>
        </p:nvSpPr>
        <p:spPr bwMode="auto">
          <a:xfrm>
            <a:off x="579438" y="5613400"/>
            <a:ext cx="803116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r>
              <a:rPr lang="en-US" sz="2000" dirty="0"/>
              <a:t>Back in the Account class, we update </a:t>
            </a:r>
            <a:r>
              <a:rPr lang="en-US" sz="2000" dirty="0" err="1"/>
              <a:t>overdraftCharge</a:t>
            </a:r>
            <a:r>
              <a:rPr lang="en-US" sz="2000" dirty="0"/>
              <a:t>() to delegate to the </a:t>
            </a:r>
            <a:r>
              <a:rPr lang="en-US" sz="2000" dirty="0" err="1"/>
              <a:t>overdraftCharge</a:t>
            </a:r>
            <a:r>
              <a:rPr lang="en-US" sz="2000" dirty="0"/>
              <a:t>() method in the </a:t>
            </a:r>
            <a:r>
              <a:rPr lang="en-US" sz="2000" dirty="0" err="1"/>
              <a:t>AccountType</a:t>
            </a:r>
            <a:r>
              <a:rPr lang="en-US" sz="2000" dirty="0"/>
              <a:t> class. Or, we could…</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n-US" dirty="0">
                <a:solidFill>
                  <a:schemeClr val="tx1">
                    <a:lumMod val="65000"/>
                    <a:lumOff val="35000"/>
                  </a:schemeClr>
                </a:solidFill>
                <a:latin typeface="Tahoma"/>
                <a:cs typeface="Tahoma"/>
              </a:rPr>
              <a:t>Move Method (VI)</a:t>
            </a:r>
          </a:p>
        </p:txBody>
      </p:sp>
      <p:pic>
        <p:nvPicPr>
          <p:cNvPr id="61443"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6700" y="1397000"/>
            <a:ext cx="86106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44" name="TextBox 6"/>
          <p:cNvSpPr txBox="1">
            <a:spLocks noChangeArrowheads="1"/>
          </p:cNvSpPr>
          <p:nvPr/>
        </p:nvSpPr>
        <p:spPr bwMode="auto">
          <a:xfrm>
            <a:off x="304800" y="5768975"/>
            <a:ext cx="8534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r>
              <a:rPr lang="en-US" sz="2000"/>
              <a:t>…get rid of the overdraftCharge() method in Account entirely. In that case, we move the call to AccountType.overdraftCharge() to bankCharge()</a:t>
            </a: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normAutofit fontScale="90000"/>
          </a:bodyPr>
          <a:lstStyle/>
          <a:p>
            <a:r>
              <a:rPr lang="en-US">
                <a:solidFill>
                  <a:schemeClr val="tx1">
                    <a:lumMod val="65000"/>
                    <a:lumOff val="35000"/>
                  </a:schemeClr>
                </a:solidFill>
                <a:latin typeface="Tahoma"/>
                <a:cs typeface="Tahoma"/>
              </a:rPr>
              <a:t>Replace Conditional with Polymorphism (I)</a:t>
            </a:r>
          </a:p>
        </p:txBody>
      </p:sp>
      <p:sp>
        <p:nvSpPr>
          <p:cNvPr id="62466" name="Content Placeholder 2"/>
          <p:cNvSpPr>
            <a:spLocks noGrp="1"/>
          </p:cNvSpPr>
          <p:nvPr>
            <p:ph idx="1"/>
          </p:nvPr>
        </p:nvSpPr>
        <p:spPr/>
        <p:txBody>
          <a:bodyPr/>
          <a:lstStyle/>
          <a:p>
            <a:r>
              <a:rPr lang="en-US">
                <a:solidFill>
                  <a:schemeClr val="tx1">
                    <a:lumMod val="65000"/>
                    <a:lumOff val="35000"/>
                  </a:schemeClr>
                </a:solidFill>
                <a:latin typeface="Tahoma"/>
                <a:cs typeface="Tahoma"/>
              </a:rPr>
              <a:t>You have a conditional that chooses different behavior depending on the type of an object</a:t>
            </a:r>
          </a:p>
          <a:p>
            <a:pPr lvl="1"/>
            <a:r>
              <a:rPr lang="en-US">
                <a:solidFill>
                  <a:schemeClr val="tx1">
                    <a:lumMod val="65000"/>
                    <a:lumOff val="35000"/>
                  </a:schemeClr>
                </a:solidFill>
                <a:latin typeface="Tahoma"/>
                <a:cs typeface="Tahoma"/>
              </a:rPr>
              <a:t>Move each “leg” of the conditional to an overriding method in a subclass. Make the original method abstract.</a:t>
            </a: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normAutofit fontScale="90000"/>
          </a:bodyPr>
          <a:lstStyle/>
          <a:p>
            <a:r>
              <a:rPr lang="en-US" dirty="0">
                <a:solidFill>
                  <a:schemeClr val="tx1">
                    <a:lumMod val="65000"/>
                    <a:lumOff val="35000"/>
                  </a:schemeClr>
                </a:solidFill>
                <a:latin typeface="Tahoma"/>
                <a:cs typeface="Tahoma"/>
              </a:rPr>
              <a:t>Replace Conditional with Polymorphism (II)</a:t>
            </a:r>
          </a:p>
        </p:txBody>
      </p:sp>
      <p:sp>
        <p:nvSpPr>
          <p:cNvPr id="4" name="Slide Number Placeholder 3"/>
          <p:cNvSpPr>
            <a:spLocks noGrp="1"/>
          </p:cNvSpPr>
          <p:nvPr>
            <p:ph type="sldNum" sz="quarter" idx="12"/>
          </p:nvPr>
        </p:nvSpPr>
        <p:spPr/>
        <p:txBody>
          <a:bodyPr/>
          <a:lstStyle/>
          <a:p>
            <a:pPr>
              <a:defRPr/>
            </a:pPr>
            <a:fld id="{13E17BCF-612B-AD47-8F5E-A773FB771980}" type="slidenum">
              <a:rPr lang="en-US" smtClean="0"/>
              <a:pPr>
                <a:defRPr/>
              </a:pPr>
              <a:t>35</a:t>
            </a:fld>
            <a:endParaRPr lang="en-US"/>
          </a:p>
        </p:txBody>
      </p:sp>
      <p:pic>
        <p:nvPicPr>
          <p:cNvPr id="63491"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905000"/>
            <a:ext cx="86106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normAutofit fontScale="90000"/>
          </a:bodyPr>
          <a:lstStyle/>
          <a:p>
            <a:r>
              <a:rPr lang="en-US" dirty="0">
                <a:solidFill>
                  <a:schemeClr val="tx1">
                    <a:lumMod val="65000"/>
                    <a:lumOff val="35000"/>
                  </a:schemeClr>
                </a:solidFill>
                <a:latin typeface="Tahoma"/>
                <a:cs typeface="Tahoma"/>
              </a:rPr>
              <a:t>Replace Conditional with Polymorphism (III)</a:t>
            </a:r>
          </a:p>
        </p:txBody>
      </p:sp>
      <p:pic>
        <p:nvPicPr>
          <p:cNvPr id="6451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701800"/>
            <a:ext cx="5854700" cy="256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16" name="TextBox 5"/>
          <p:cNvSpPr txBox="1">
            <a:spLocks noChangeArrowheads="1"/>
          </p:cNvSpPr>
          <p:nvPr/>
        </p:nvSpPr>
        <p:spPr bwMode="auto">
          <a:xfrm>
            <a:off x="304800" y="4151312"/>
            <a:ext cx="88392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r>
              <a:rPr lang="en-US" sz="1600" dirty="0"/>
              <a:t>With this configuration, you can now write code that looks like this:</a:t>
            </a:r>
          </a:p>
          <a:p>
            <a:pPr algn="l" eaLnBrk="1" hangingPunct="1"/>
            <a:endParaRPr lang="en-US" sz="1600" dirty="0"/>
          </a:p>
          <a:p>
            <a:pPr algn="l" eaLnBrk="1" hangingPunct="1"/>
            <a:r>
              <a:rPr lang="en-US" sz="1600" dirty="0">
                <a:latin typeface="Courier New" charset="0"/>
                <a:cs typeface="Courier New" charset="0"/>
              </a:rPr>
              <a:t>void </a:t>
            </a:r>
            <a:r>
              <a:rPr lang="en-US" sz="1600" dirty="0" err="1">
                <a:latin typeface="Courier New" charset="0"/>
                <a:cs typeface="Courier New" charset="0"/>
              </a:rPr>
              <a:t>printSpeed</a:t>
            </a:r>
            <a:r>
              <a:rPr lang="en-US" sz="1600" dirty="0">
                <a:latin typeface="Courier New" charset="0"/>
                <a:cs typeface="Courier New" charset="0"/>
              </a:rPr>
              <a:t>(Bird[] birds) {</a:t>
            </a:r>
          </a:p>
          <a:p>
            <a:pPr algn="l" eaLnBrk="1" hangingPunct="1"/>
            <a:r>
              <a:rPr lang="en-US" sz="1600" dirty="0">
                <a:latin typeface="Courier New" charset="0"/>
                <a:cs typeface="Courier New" charset="0"/>
              </a:rPr>
              <a:t>     for (</a:t>
            </a:r>
            <a:r>
              <a:rPr lang="en-US" sz="1600" dirty="0" err="1">
                <a:latin typeface="Courier New" charset="0"/>
                <a:cs typeface="Courier New" charset="0"/>
              </a:rPr>
              <a:t>int</a:t>
            </a:r>
            <a:r>
              <a:rPr lang="en-US" sz="1600" dirty="0">
                <a:latin typeface="Courier New" charset="0"/>
                <a:cs typeface="Courier New" charset="0"/>
              </a:rPr>
              <a:t> </a:t>
            </a:r>
            <a:r>
              <a:rPr lang="en-US" sz="1600" dirty="0" err="1">
                <a:latin typeface="Courier New" charset="0"/>
                <a:cs typeface="Courier New" charset="0"/>
              </a:rPr>
              <a:t>i</a:t>
            </a:r>
            <a:r>
              <a:rPr lang="en-US" sz="1600" dirty="0">
                <a:latin typeface="Courier New" charset="0"/>
                <a:cs typeface="Courier New" charset="0"/>
              </a:rPr>
              <a:t>=0; </a:t>
            </a:r>
            <a:r>
              <a:rPr lang="en-US" sz="1600" dirty="0" err="1">
                <a:latin typeface="Courier New" charset="0"/>
                <a:cs typeface="Courier New" charset="0"/>
              </a:rPr>
              <a:t>i</a:t>
            </a:r>
            <a:r>
              <a:rPr lang="en-US" sz="1600" dirty="0">
                <a:latin typeface="Courier New" charset="0"/>
                <a:cs typeface="Courier New" charset="0"/>
              </a:rPr>
              <a:t>&lt;</a:t>
            </a:r>
            <a:r>
              <a:rPr lang="en-US" sz="1600" dirty="0" err="1">
                <a:latin typeface="Courier New" charset="0"/>
                <a:cs typeface="Courier New" charset="0"/>
              </a:rPr>
              <a:t>birds.length</a:t>
            </a:r>
            <a:r>
              <a:rPr lang="en-US" sz="1600" dirty="0">
                <a:latin typeface="Courier New" charset="0"/>
                <a:cs typeface="Courier New" charset="0"/>
              </a:rPr>
              <a:t>; </a:t>
            </a:r>
            <a:r>
              <a:rPr lang="en-US" sz="1600" dirty="0" err="1">
                <a:latin typeface="Courier New" charset="0"/>
                <a:cs typeface="Courier New" charset="0"/>
              </a:rPr>
              <a:t>i</a:t>
            </a:r>
            <a:r>
              <a:rPr lang="en-US" sz="1600" dirty="0">
                <a:latin typeface="Courier New" charset="0"/>
                <a:cs typeface="Courier New" charset="0"/>
              </a:rPr>
              <a:t>++) {</a:t>
            </a:r>
          </a:p>
          <a:p>
            <a:pPr algn="l" eaLnBrk="1" hangingPunct="1"/>
            <a:r>
              <a:rPr lang="en-US" sz="1600" dirty="0">
                <a:latin typeface="Courier New" charset="0"/>
                <a:cs typeface="Courier New" charset="0"/>
              </a:rPr>
              <a:t>          </a:t>
            </a:r>
            <a:r>
              <a:rPr lang="en-US" sz="1600" dirty="0" err="1">
                <a:latin typeface="Courier New" charset="0"/>
                <a:cs typeface="Courier New" charset="0"/>
              </a:rPr>
              <a:t>System.out.println</a:t>
            </a:r>
            <a:r>
              <a:rPr lang="en-US" sz="1600" dirty="0">
                <a:latin typeface="Courier New" charset="0"/>
                <a:cs typeface="Courier New" charset="0"/>
              </a:rPr>
              <a:t>(“” + birds[</a:t>
            </a:r>
            <a:r>
              <a:rPr lang="en-US" sz="1600" dirty="0" err="1">
                <a:latin typeface="Courier New" charset="0"/>
                <a:cs typeface="Courier New" charset="0"/>
              </a:rPr>
              <a:t>i</a:t>
            </a:r>
            <a:r>
              <a:rPr lang="en-US" sz="1600" dirty="0">
                <a:latin typeface="Courier New" charset="0"/>
                <a:cs typeface="Courier New" charset="0"/>
              </a:rPr>
              <a:t>].</a:t>
            </a:r>
            <a:r>
              <a:rPr lang="en-US" sz="1600" dirty="0" err="1">
                <a:latin typeface="Courier New" charset="0"/>
                <a:cs typeface="Courier New" charset="0"/>
              </a:rPr>
              <a:t>getSpeed</a:t>
            </a:r>
            <a:r>
              <a:rPr lang="en-US" sz="1600" dirty="0">
                <a:latin typeface="Courier New" charset="0"/>
                <a:cs typeface="Courier New" charset="0"/>
              </a:rPr>
              <a:t>());</a:t>
            </a:r>
          </a:p>
          <a:p>
            <a:pPr algn="l" eaLnBrk="1" hangingPunct="1"/>
            <a:r>
              <a:rPr lang="en-US" sz="1600" dirty="0">
                <a:latin typeface="Courier New" charset="0"/>
                <a:cs typeface="Courier New" charset="0"/>
              </a:rPr>
              <a:t>     }</a:t>
            </a:r>
          </a:p>
          <a:p>
            <a:pPr algn="l" eaLnBrk="1" hangingPunct="1"/>
            <a:r>
              <a:rPr lang="en-US" sz="1600" dirty="0">
                <a:latin typeface="Courier New" charset="0"/>
                <a:cs typeface="Courier New" charset="0"/>
              </a:rPr>
              <a:t>}</a:t>
            </a:r>
          </a:p>
          <a:p>
            <a:pPr algn="l" eaLnBrk="1" hangingPunct="1"/>
            <a:endParaRPr lang="en-US" sz="1600" dirty="0">
              <a:latin typeface="Courier New" charset="0"/>
              <a:cs typeface="Courier New" charset="0"/>
            </a:endParaRPr>
          </a:p>
          <a:p>
            <a:pPr algn="l" eaLnBrk="1" hangingPunct="1"/>
            <a:r>
              <a:rPr lang="en-US" sz="1600" dirty="0">
                <a:cs typeface="Arial" charset="0"/>
              </a:rPr>
              <a:t>and everything will work correctly via polymorphism and will be easy to extend: just add a new subclass to support a new type of bird</a:t>
            </a: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r>
              <a:rPr lang="en-US">
                <a:solidFill>
                  <a:schemeClr val="tx1">
                    <a:lumMod val="65000"/>
                    <a:lumOff val="35000"/>
                  </a:schemeClr>
                </a:solidFill>
                <a:latin typeface="Tahoma"/>
                <a:cs typeface="Tahoma"/>
              </a:rPr>
              <a:t>Introduce Null Object (I)</a:t>
            </a:r>
          </a:p>
        </p:txBody>
      </p:sp>
      <p:sp>
        <p:nvSpPr>
          <p:cNvPr id="65538" name="Content Placeholder 2"/>
          <p:cNvSpPr>
            <a:spLocks noGrp="1"/>
          </p:cNvSpPr>
          <p:nvPr>
            <p:ph idx="1"/>
          </p:nvPr>
        </p:nvSpPr>
        <p:spPr>
          <a:xfrm>
            <a:off x="498475" y="1981200"/>
            <a:ext cx="7556500" cy="1371600"/>
          </a:xfrm>
        </p:spPr>
        <p:txBody>
          <a:bodyPr>
            <a:normAutofit fontScale="92500"/>
          </a:bodyPr>
          <a:lstStyle/>
          <a:p>
            <a:r>
              <a:rPr lang="en-US">
                <a:latin typeface="Rockwell" charset="0"/>
              </a:rPr>
              <a:t>Repeated checks for a null value (see below)</a:t>
            </a:r>
          </a:p>
          <a:p>
            <a:r>
              <a:rPr lang="en-US">
                <a:latin typeface="Rockwell" charset="0"/>
              </a:rPr>
              <a:t>Rather than returning a null value from findCustomer() return an instance of a “null customer” object</a:t>
            </a:r>
          </a:p>
          <a:p>
            <a:endParaRPr lang="en-US">
              <a:latin typeface="Rockwell" charset="0"/>
            </a:endParaRPr>
          </a:p>
        </p:txBody>
      </p:sp>
      <p:sp>
        <p:nvSpPr>
          <p:cNvPr id="4" name="Slide Number Placeholder 3"/>
          <p:cNvSpPr>
            <a:spLocks noGrp="1"/>
          </p:cNvSpPr>
          <p:nvPr>
            <p:ph type="sldNum" sz="quarter" idx="12"/>
          </p:nvPr>
        </p:nvSpPr>
        <p:spPr/>
        <p:txBody>
          <a:bodyPr/>
          <a:lstStyle/>
          <a:p>
            <a:pPr>
              <a:defRPr/>
            </a:pPr>
            <a:fld id="{E49216B7-0EF2-EA44-AD90-AA2A674CA663}" type="slidenum">
              <a:rPr lang="en-US" smtClean="0"/>
              <a:pPr>
                <a:defRPr/>
              </a:pPr>
              <a:t>37</a:t>
            </a:fld>
            <a:endParaRPr lang="en-US"/>
          </a:p>
        </p:txBody>
      </p:sp>
      <p:pic>
        <p:nvPicPr>
          <p:cNvPr id="65540"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14400" y="3352800"/>
            <a:ext cx="7353300" cy="330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p:txBody>
          <a:bodyPr/>
          <a:lstStyle/>
          <a:p>
            <a:r>
              <a:rPr lang="en-US" dirty="0">
                <a:latin typeface="Tahoma"/>
                <a:cs typeface="Tahoma"/>
              </a:rPr>
              <a:t>Introduce Null Object (II)</a:t>
            </a:r>
          </a:p>
        </p:txBody>
      </p:sp>
      <p:pic>
        <p:nvPicPr>
          <p:cNvPr id="66563"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828800"/>
            <a:ext cx="7188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564" name="TextBox 5"/>
          <p:cNvSpPr txBox="1">
            <a:spLocks noChangeArrowheads="1"/>
          </p:cNvSpPr>
          <p:nvPr/>
        </p:nvSpPr>
        <p:spPr bwMode="auto">
          <a:xfrm>
            <a:off x="762000" y="4476750"/>
            <a:ext cx="45196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buFont typeface="Arial" charset="0"/>
              <a:buChar char="•"/>
            </a:pPr>
            <a:r>
              <a:rPr lang="en-US" sz="2000" dirty="0"/>
              <a:t>The conditional goes away entirely!</a:t>
            </a:r>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normAutofit fontScale="90000"/>
          </a:bodyPr>
          <a:lstStyle/>
          <a:p>
            <a:r>
              <a:rPr lang="en-US">
                <a:solidFill>
                  <a:schemeClr val="tx1">
                    <a:lumMod val="65000"/>
                    <a:lumOff val="35000"/>
                  </a:schemeClr>
                </a:solidFill>
                <a:latin typeface="Tahoma"/>
                <a:cs typeface="Tahoma"/>
              </a:rPr>
              <a:t>Separate Query for Modifier</a:t>
            </a:r>
          </a:p>
        </p:txBody>
      </p:sp>
      <p:sp>
        <p:nvSpPr>
          <p:cNvPr id="67586" name="Content Placeholder 2"/>
          <p:cNvSpPr>
            <a:spLocks noGrp="1"/>
          </p:cNvSpPr>
          <p:nvPr>
            <p:ph idx="1"/>
          </p:nvPr>
        </p:nvSpPr>
        <p:spPr>
          <a:xfrm>
            <a:off x="498475" y="1951038"/>
            <a:ext cx="7556500" cy="4144962"/>
          </a:xfrm>
        </p:spPr>
        <p:txBody>
          <a:bodyPr/>
          <a:lstStyle/>
          <a:p>
            <a:r>
              <a:rPr lang="en-US" sz="1800" dirty="0">
                <a:solidFill>
                  <a:schemeClr val="tx1">
                    <a:lumMod val="65000"/>
                    <a:lumOff val="35000"/>
                  </a:schemeClr>
                </a:solidFill>
                <a:latin typeface="Tahoma"/>
                <a:cs typeface="Tahoma"/>
              </a:rPr>
              <a:t>Sometimes you will encounter code that does something like this</a:t>
            </a:r>
          </a:p>
          <a:p>
            <a:pPr lvl="1"/>
            <a:r>
              <a:rPr lang="en-US" sz="1600" dirty="0" err="1">
                <a:solidFill>
                  <a:schemeClr val="tx1">
                    <a:lumMod val="65000"/>
                    <a:lumOff val="35000"/>
                  </a:schemeClr>
                </a:solidFill>
                <a:latin typeface="Tahoma"/>
                <a:cs typeface="Tahoma"/>
              </a:rPr>
              <a:t>getTotalOutstandingAndSetReadyForSummaries</a:t>
            </a:r>
            <a:r>
              <a:rPr lang="en-US" sz="1600" dirty="0">
                <a:solidFill>
                  <a:schemeClr val="tx1">
                    <a:lumMod val="65000"/>
                    <a:lumOff val="35000"/>
                  </a:schemeClr>
                </a:solidFill>
                <a:latin typeface="Tahoma"/>
                <a:cs typeface="Tahoma"/>
              </a:rPr>
              <a:t>()</a:t>
            </a:r>
          </a:p>
          <a:p>
            <a:r>
              <a:rPr lang="en-US" sz="1800" dirty="0">
                <a:solidFill>
                  <a:schemeClr val="tx1">
                    <a:lumMod val="65000"/>
                    <a:lumOff val="35000"/>
                  </a:schemeClr>
                </a:solidFill>
                <a:latin typeface="Tahoma"/>
                <a:cs typeface="Tahoma"/>
              </a:rPr>
              <a:t>It is a query method but it is also changing the state of the object being called</a:t>
            </a:r>
          </a:p>
          <a:p>
            <a:pPr lvl="1"/>
            <a:r>
              <a:rPr lang="en-US" sz="1600" dirty="0">
                <a:solidFill>
                  <a:schemeClr val="tx1">
                    <a:lumMod val="65000"/>
                    <a:lumOff val="35000"/>
                  </a:schemeClr>
                </a:solidFill>
                <a:latin typeface="Tahoma"/>
                <a:cs typeface="Tahoma"/>
              </a:rPr>
              <a:t>This change is known as a “side effect” because it’s not the primary purpose of the method</a:t>
            </a:r>
          </a:p>
          <a:p>
            <a:r>
              <a:rPr lang="en-US" sz="1800" dirty="0">
                <a:solidFill>
                  <a:schemeClr val="tx1">
                    <a:lumMod val="65000"/>
                    <a:lumOff val="35000"/>
                  </a:schemeClr>
                </a:solidFill>
                <a:latin typeface="Tahoma"/>
                <a:cs typeface="Tahoma"/>
              </a:rPr>
              <a:t>It is generally accepted practice that queries should not have side effects so this refactoring says to split methods like this into:</a:t>
            </a:r>
          </a:p>
          <a:p>
            <a:pPr lvl="1"/>
            <a:r>
              <a:rPr lang="en-US" sz="1600" dirty="0" err="1">
                <a:solidFill>
                  <a:schemeClr val="tx1">
                    <a:lumMod val="65000"/>
                    <a:lumOff val="35000"/>
                  </a:schemeClr>
                </a:solidFill>
                <a:latin typeface="Tahoma"/>
                <a:cs typeface="Tahoma"/>
              </a:rPr>
              <a:t>getTotalOutstanding</a:t>
            </a:r>
            <a:r>
              <a:rPr lang="en-US" sz="1600" dirty="0">
                <a:solidFill>
                  <a:schemeClr val="tx1">
                    <a:lumMod val="65000"/>
                    <a:lumOff val="35000"/>
                  </a:schemeClr>
                </a:solidFill>
                <a:latin typeface="Tahoma"/>
                <a:cs typeface="Tahoma"/>
              </a:rPr>
              <a:t>()</a:t>
            </a:r>
          </a:p>
          <a:p>
            <a:pPr lvl="1"/>
            <a:r>
              <a:rPr lang="en-US" sz="1600" dirty="0" err="1">
                <a:solidFill>
                  <a:schemeClr val="tx1">
                    <a:lumMod val="65000"/>
                    <a:lumOff val="35000"/>
                  </a:schemeClr>
                </a:solidFill>
                <a:latin typeface="Tahoma"/>
                <a:cs typeface="Tahoma"/>
              </a:rPr>
              <a:t>setReadyForSummaries</a:t>
            </a:r>
            <a:r>
              <a:rPr lang="en-US" sz="1600" dirty="0">
                <a:solidFill>
                  <a:schemeClr val="tx1">
                    <a:lumMod val="65000"/>
                    <a:lumOff val="35000"/>
                  </a:schemeClr>
                </a:solidFill>
                <a:latin typeface="Tahoma"/>
                <a:cs typeface="Tahoma"/>
              </a:rPr>
              <a:t>()</a:t>
            </a:r>
          </a:p>
          <a:p>
            <a:r>
              <a:rPr lang="en-US" sz="1800" dirty="0">
                <a:solidFill>
                  <a:schemeClr val="tx1">
                    <a:lumMod val="65000"/>
                    <a:lumOff val="35000"/>
                  </a:schemeClr>
                </a:solidFill>
                <a:latin typeface="Tahoma"/>
                <a:cs typeface="Tahoma"/>
              </a:rPr>
              <a:t>Try as best as possible to avoid any side effects in query methods</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a:solidFill>
                  <a:schemeClr val="tx1">
                    <a:lumMod val="65000"/>
                    <a:lumOff val="35000"/>
                  </a:schemeClr>
                </a:solidFill>
                <a:latin typeface="Tahoma"/>
                <a:cs typeface="Tahoma"/>
              </a:rPr>
              <a:t>(Very) Simple Example</a:t>
            </a:r>
          </a:p>
        </p:txBody>
      </p:sp>
      <p:sp>
        <p:nvSpPr>
          <p:cNvPr id="3" name="Content Placeholder 2"/>
          <p:cNvSpPr>
            <a:spLocks noGrp="1"/>
          </p:cNvSpPr>
          <p:nvPr>
            <p:ph idx="1"/>
          </p:nvPr>
        </p:nvSpPr>
        <p:spPr/>
        <p:txBody>
          <a:bodyPr>
            <a:normAutofit fontScale="92500" lnSpcReduction="20000"/>
          </a:bodyPr>
          <a:lstStyle/>
          <a:p>
            <a:pPr>
              <a:lnSpc>
                <a:spcPct val="110000"/>
              </a:lnSpc>
              <a:defRPr/>
            </a:pPr>
            <a:r>
              <a:rPr lang="en-US" dirty="0" smtClean="0">
                <a:solidFill>
                  <a:schemeClr val="tx1">
                    <a:lumMod val="65000"/>
                    <a:lumOff val="35000"/>
                  </a:schemeClr>
                </a:solidFill>
                <a:latin typeface="Tahoma"/>
                <a:cs typeface="Tahoma"/>
              </a:rPr>
              <a:t>Consolidate duplicate conditional fragments; This</a:t>
            </a:r>
          </a:p>
          <a:p>
            <a:pPr marL="228600" lvl="1" indent="0">
              <a:lnSpc>
                <a:spcPct val="110000"/>
              </a:lnSpc>
              <a:spcBef>
                <a:spcPts val="0"/>
              </a:spcBef>
              <a:buFont typeface="Wingdings" charset="0"/>
              <a:buNone/>
              <a:defRPr/>
            </a:pPr>
            <a:endParaRPr lang="en-US" sz="1400" dirty="0" smtClean="0">
              <a:solidFill>
                <a:schemeClr val="tx1">
                  <a:lumMod val="65000"/>
                  <a:lumOff val="35000"/>
                </a:schemeClr>
              </a:solidFill>
              <a:latin typeface="Tahoma"/>
              <a:cs typeface="Tahoma"/>
            </a:endParaRPr>
          </a:p>
          <a:p>
            <a:pPr marL="228600" lvl="1" indent="0">
              <a:lnSpc>
                <a:spcPct val="110000"/>
              </a:lnSpc>
              <a:spcBef>
                <a:spcPts val="0"/>
              </a:spcBef>
              <a:buFont typeface="Wingdings" charset="0"/>
              <a:buNone/>
              <a:defRPr/>
            </a:pPr>
            <a:r>
              <a:rPr lang="en-US" sz="1400" dirty="0" smtClean="0">
                <a:solidFill>
                  <a:schemeClr val="tx1">
                    <a:lumMod val="65000"/>
                    <a:lumOff val="35000"/>
                  </a:schemeClr>
                </a:solidFill>
                <a:latin typeface="Tahoma"/>
                <a:cs typeface="Tahoma"/>
              </a:rPr>
              <a:t>if (</a:t>
            </a:r>
            <a:r>
              <a:rPr lang="en-US" sz="1400" dirty="0" err="1" smtClean="0">
                <a:solidFill>
                  <a:schemeClr val="tx1">
                    <a:lumMod val="65000"/>
                    <a:lumOff val="35000"/>
                  </a:schemeClr>
                </a:solidFill>
                <a:latin typeface="Tahoma"/>
                <a:cs typeface="Tahoma"/>
              </a:rPr>
              <a:t>isSpecialDeal</a:t>
            </a:r>
            <a:r>
              <a:rPr lang="en-US" sz="1400" dirty="0" smtClean="0">
                <a:solidFill>
                  <a:schemeClr val="tx1">
                    <a:lumMod val="65000"/>
                    <a:lumOff val="35000"/>
                  </a:schemeClr>
                </a:solidFill>
                <a:latin typeface="Tahoma"/>
                <a:cs typeface="Tahoma"/>
              </a:rPr>
              <a:t>()) {</a:t>
            </a:r>
          </a:p>
          <a:p>
            <a:pPr marL="228600" lvl="1" indent="0">
              <a:lnSpc>
                <a:spcPct val="110000"/>
              </a:lnSpc>
              <a:spcBef>
                <a:spcPts val="0"/>
              </a:spcBef>
              <a:buFont typeface="Wingdings" charset="0"/>
              <a:buNone/>
              <a:defRPr/>
            </a:pPr>
            <a:r>
              <a:rPr lang="en-US" sz="1400" dirty="0" smtClean="0">
                <a:solidFill>
                  <a:schemeClr val="tx1">
                    <a:lumMod val="65000"/>
                    <a:lumOff val="35000"/>
                  </a:schemeClr>
                </a:solidFill>
                <a:latin typeface="Tahoma"/>
                <a:cs typeface="Tahoma"/>
              </a:rPr>
              <a:t>     total = price * 0.95;</a:t>
            </a:r>
          </a:p>
          <a:p>
            <a:pPr marL="228600" lvl="1" indent="0">
              <a:lnSpc>
                <a:spcPct val="110000"/>
              </a:lnSpc>
              <a:spcBef>
                <a:spcPts val="0"/>
              </a:spcBef>
              <a:buFont typeface="Wingdings" charset="0"/>
              <a:buNone/>
              <a:defRPr/>
            </a:pPr>
            <a:r>
              <a:rPr lang="en-US" sz="1400" dirty="0">
                <a:solidFill>
                  <a:schemeClr val="tx1">
                    <a:lumMod val="65000"/>
                    <a:lumOff val="35000"/>
                  </a:schemeClr>
                </a:solidFill>
                <a:latin typeface="Tahoma"/>
                <a:cs typeface="Tahoma"/>
              </a:rPr>
              <a:t> </a:t>
            </a:r>
            <a:r>
              <a:rPr lang="en-US" sz="1400" dirty="0" smtClean="0">
                <a:solidFill>
                  <a:schemeClr val="tx1">
                    <a:lumMod val="65000"/>
                    <a:lumOff val="35000"/>
                  </a:schemeClr>
                </a:solidFill>
                <a:latin typeface="Tahoma"/>
                <a:cs typeface="Tahoma"/>
              </a:rPr>
              <a:t>    send();</a:t>
            </a:r>
          </a:p>
          <a:p>
            <a:pPr marL="228600" lvl="1" indent="0">
              <a:lnSpc>
                <a:spcPct val="110000"/>
              </a:lnSpc>
              <a:spcBef>
                <a:spcPts val="0"/>
              </a:spcBef>
              <a:buFont typeface="Wingdings" charset="0"/>
              <a:buNone/>
              <a:defRPr/>
            </a:pPr>
            <a:r>
              <a:rPr lang="en-US" sz="1400" dirty="0" smtClean="0">
                <a:solidFill>
                  <a:schemeClr val="tx1">
                    <a:lumMod val="65000"/>
                    <a:lumOff val="35000"/>
                  </a:schemeClr>
                </a:solidFill>
                <a:latin typeface="Tahoma"/>
                <a:cs typeface="Tahoma"/>
              </a:rPr>
              <a:t>} else {</a:t>
            </a:r>
          </a:p>
          <a:p>
            <a:pPr marL="228600" lvl="1" indent="0">
              <a:lnSpc>
                <a:spcPct val="110000"/>
              </a:lnSpc>
              <a:spcBef>
                <a:spcPts val="0"/>
              </a:spcBef>
              <a:buFont typeface="Wingdings" charset="0"/>
              <a:buNone/>
              <a:defRPr/>
            </a:pPr>
            <a:r>
              <a:rPr lang="en-US" sz="1400" dirty="0">
                <a:solidFill>
                  <a:schemeClr val="tx1">
                    <a:lumMod val="65000"/>
                    <a:lumOff val="35000"/>
                  </a:schemeClr>
                </a:solidFill>
                <a:latin typeface="Tahoma"/>
                <a:cs typeface="Tahoma"/>
              </a:rPr>
              <a:t> </a:t>
            </a:r>
            <a:r>
              <a:rPr lang="en-US" sz="1400" dirty="0" smtClean="0">
                <a:solidFill>
                  <a:schemeClr val="tx1">
                    <a:lumMod val="65000"/>
                    <a:lumOff val="35000"/>
                  </a:schemeClr>
                </a:solidFill>
                <a:latin typeface="Tahoma"/>
                <a:cs typeface="Tahoma"/>
              </a:rPr>
              <a:t>    total = price * 0.98;</a:t>
            </a:r>
          </a:p>
          <a:p>
            <a:pPr marL="228600" lvl="1" indent="0">
              <a:lnSpc>
                <a:spcPct val="110000"/>
              </a:lnSpc>
              <a:spcBef>
                <a:spcPts val="0"/>
              </a:spcBef>
              <a:buFont typeface="Wingdings" charset="0"/>
              <a:buNone/>
              <a:defRPr/>
            </a:pPr>
            <a:r>
              <a:rPr lang="en-US" sz="1400" dirty="0" smtClean="0">
                <a:solidFill>
                  <a:schemeClr val="tx1">
                    <a:lumMod val="65000"/>
                    <a:lumOff val="35000"/>
                  </a:schemeClr>
                </a:solidFill>
                <a:latin typeface="Tahoma"/>
                <a:cs typeface="Tahoma"/>
              </a:rPr>
              <a:t>     send();</a:t>
            </a:r>
          </a:p>
          <a:p>
            <a:pPr marL="228600" lvl="1" indent="0">
              <a:lnSpc>
                <a:spcPct val="110000"/>
              </a:lnSpc>
              <a:spcBef>
                <a:spcPts val="0"/>
              </a:spcBef>
              <a:buFont typeface="Wingdings" charset="0"/>
              <a:buNone/>
              <a:defRPr/>
            </a:pPr>
            <a:r>
              <a:rPr lang="en-US" sz="1400" dirty="0" smtClean="0">
                <a:solidFill>
                  <a:schemeClr val="tx1">
                    <a:lumMod val="65000"/>
                    <a:lumOff val="35000"/>
                  </a:schemeClr>
                </a:solidFill>
                <a:latin typeface="Tahoma"/>
                <a:cs typeface="Tahoma"/>
              </a:rPr>
              <a:t>}</a:t>
            </a:r>
          </a:p>
          <a:p>
            <a:pPr>
              <a:lnSpc>
                <a:spcPct val="110000"/>
              </a:lnSpc>
              <a:defRPr/>
            </a:pPr>
            <a:r>
              <a:rPr lang="en-US" dirty="0" smtClean="0">
                <a:solidFill>
                  <a:schemeClr val="tx1">
                    <a:lumMod val="65000"/>
                    <a:lumOff val="35000"/>
                  </a:schemeClr>
                </a:solidFill>
                <a:latin typeface="Tahoma"/>
                <a:cs typeface="Tahoma"/>
              </a:rPr>
              <a:t>becomes this</a:t>
            </a:r>
          </a:p>
          <a:p>
            <a:pPr marL="0" indent="0">
              <a:lnSpc>
                <a:spcPct val="110000"/>
              </a:lnSpc>
              <a:spcBef>
                <a:spcPts val="0"/>
              </a:spcBef>
              <a:buFont typeface="Wingdings" charset="0"/>
              <a:buNone/>
              <a:defRPr/>
            </a:pPr>
            <a:r>
              <a:rPr lang="en-US" dirty="0">
                <a:solidFill>
                  <a:schemeClr val="tx1">
                    <a:lumMod val="65000"/>
                    <a:lumOff val="35000"/>
                  </a:schemeClr>
                </a:solidFill>
                <a:latin typeface="Tahoma"/>
                <a:cs typeface="Tahoma"/>
              </a:rPr>
              <a:t> </a:t>
            </a:r>
            <a:r>
              <a:rPr lang="en-US" dirty="0" smtClean="0">
                <a:solidFill>
                  <a:schemeClr val="tx1">
                    <a:lumMod val="65000"/>
                    <a:lumOff val="35000"/>
                  </a:schemeClr>
                </a:solidFill>
                <a:latin typeface="Tahoma"/>
                <a:cs typeface="Tahoma"/>
              </a:rPr>
              <a:t>  </a:t>
            </a:r>
            <a:r>
              <a:rPr lang="en-US" sz="1400" dirty="0" smtClean="0">
                <a:solidFill>
                  <a:schemeClr val="tx1">
                    <a:lumMod val="65000"/>
                    <a:lumOff val="35000"/>
                  </a:schemeClr>
                </a:solidFill>
                <a:latin typeface="Tahoma"/>
                <a:cs typeface="Tahoma"/>
              </a:rPr>
              <a:t> </a:t>
            </a:r>
          </a:p>
          <a:p>
            <a:pPr marL="0" indent="0">
              <a:lnSpc>
                <a:spcPct val="110000"/>
              </a:lnSpc>
              <a:spcBef>
                <a:spcPts val="0"/>
              </a:spcBef>
              <a:buFont typeface="Wingdings" charset="0"/>
              <a:buNone/>
              <a:defRPr/>
            </a:pPr>
            <a:r>
              <a:rPr lang="en-US" sz="1400" dirty="0" smtClean="0">
                <a:solidFill>
                  <a:schemeClr val="tx1">
                    <a:lumMod val="65000"/>
                    <a:lumOff val="35000"/>
                  </a:schemeClr>
                </a:solidFill>
                <a:latin typeface="Tahoma"/>
                <a:cs typeface="Tahoma"/>
              </a:rPr>
              <a:t>  if (</a:t>
            </a:r>
            <a:r>
              <a:rPr lang="en-US" sz="1400" dirty="0" err="1" smtClean="0">
                <a:solidFill>
                  <a:schemeClr val="tx1">
                    <a:lumMod val="65000"/>
                    <a:lumOff val="35000"/>
                  </a:schemeClr>
                </a:solidFill>
                <a:latin typeface="Tahoma"/>
                <a:cs typeface="Tahoma"/>
              </a:rPr>
              <a:t>isSpecialDeal</a:t>
            </a:r>
            <a:r>
              <a:rPr lang="en-US" sz="1400" dirty="0" smtClean="0">
                <a:solidFill>
                  <a:schemeClr val="tx1">
                    <a:lumMod val="65000"/>
                    <a:lumOff val="35000"/>
                  </a:schemeClr>
                </a:solidFill>
                <a:latin typeface="Tahoma"/>
                <a:cs typeface="Tahoma"/>
              </a:rPr>
              <a:t>()) {</a:t>
            </a:r>
          </a:p>
          <a:p>
            <a:pPr marL="0" indent="0">
              <a:lnSpc>
                <a:spcPct val="110000"/>
              </a:lnSpc>
              <a:spcBef>
                <a:spcPts val="0"/>
              </a:spcBef>
              <a:buFont typeface="Wingdings" charset="0"/>
              <a:buNone/>
              <a:defRPr/>
            </a:pPr>
            <a:r>
              <a:rPr lang="en-US" sz="1400" dirty="0">
                <a:solidFill>
                  <a:schemeClr val="tx1">
                    <a:lumMod val="65000"/>
                    <a:lumOff val="35000"/>
                  </a:schemeClr>
                </a:solidFill>
                <a:latin typeface="Tahoma"/>
                <a:cs typeface="Tahoma"/>
              </a:rPr>
              <a:t> </a:t>
            </a:r>
            <a:r>
              <a:rPr lang="en-US" sz="1400" dirty="0" smtClean="0">
                <a:solidFill>
                  <a:schemeClr val="tx1">
                    <a:lumMod val="65000"/>
                    <a:lumOff val="35000"/>
                  </a:schemeClr>
                </a:solidFill>
                <a:latin typeface="Tahoma"/>
                <a:cs typeface="Tahoma"/>
              </a:rPr>
              <a:t>      total = price * 0.95;</a:t>
            </a:r>
          </a:p>
          <a:p>
            <a:pPr marL="0" indent="0">
              <a:lnSpc>
                <a:spcPct val="110000"/>
              </a:lnSpc>
              <a:spcBef>
                <a:spcPts val="0"/>
              </a:spcBef>
              <a:buFont typeface="Wingdings" charset="0"/>
              <a:buNone/>
              <a:defRPr/>
            </a:pPr>
            <a:r>
              <a:rPr lang="en-US" sz="1400" dirty="0">
                <a:solidFill>
                  <a:schemeClr val="tx1">
                    <a:lumMod val="65000"/>
                    <a:lumOff val="35000"/>
                  </a:schemeClr>
                </a:solidFill>
                <a:latin typeface="Tahoma"/>
                <a:cs typeface="Tahoma"/>
              </a:rPr>
              <a:t> </a:t>
            </a:r>
            <a:r>
              <a:rPr lang="en-US" sz="1400" dirty="0" smtClean="0">
                <a:solidFill>
                  <a:schemeClr val="tx1">
                    <a:lumMod val="65000"/>
                    <a:lumOff val="35000"/>
                  </a:schemeClr>
                </a:solidFill>
                <a:latin typeface="Tahoma"/>
                <a:cs typeface="Tahoma"/>
              </a:rPr>
              <a:t> } else {</a:t>
            </a:r>
          </a:p>
          <a:p>
            <a:pPr marL="0" indent="0">
              <a:lnSpc>
                <a:spcPct val="110000"/>
              </a:lnSpc>
              <a:spcBef>
                <a:spcPts val="0"/>
              </a:spcBef>
              <a:buFont typeface="Wingdings" charset="0"/>
              <a:buNone/>
              <a:defRPr/>
            </a:pPr>
            <a:r>
              <a:rPr lang="en-US" sz="1400" dirty="0">
                <a:solidFill>
                  <a:schemeClr val="tx1">
                    <a:lumMod val="65000"/>
                    <a:lumOff val="35000"/>
                  </a:schemeClr>
                </a:solidFill>
                <a:latin typeface="Tahoma"/>
                <a:cs typeface="Tahoma"/>
              </a:rPr>
              <a:t> </a:t>
            </a:r>
            <a:r>
              <a:rPr lang="en-US" sz="1400" dirty="0" smtClean="0">
                <a:solidFill>
                  <a:schemeClr val="tx1">
                    <a:lumMod val="65000"/>
                    <a:lumOff val="35000"/>
                  </a:schemeClr>
                </a:solidFill>
                <a:latin typeface="Tahoma"/>
                <a:cs typeface="Tahoma"/>
              </a:rPr>
              <a:t>      total = price * 0.98;</a:t>
            </a:r>
          </a:p>
          <a:p>
            <a:pPr marL="0" indent="0">
              <a:lnSpc>
                <a:spcPct val="110000"/>
              </a:lnSpc>
              <a:spcBef>
                <a:spcPts val="0"/>
              </a:spcBef>
              <a:buFont typeface="Wingdings" charset="0"/>
              <a:buNone/>
              <a:defRPr/>
            </a:pPr>
            <a:r>
              <a:rPr lang="en-US" sz="1400" dirty="0">
                <a:solidFill>
                  <a:schemeClr val="tx1">
                    <a:lumMod val="65000"/>
                    <a:lumOff val="35000"/>
                  </a:schemeClr>
                </a:solidFill>
                <a:latin typeface="Tahoma"/>
                <a:cs typeface="Tahoma"/>
              </a:rPr>
              <a:t> </a:t>
            </a:r>
            <a:r>
              <a:rPr lang="en-US" sz="1400" dirty="0" smtClean="0">
                <a:solidFill>
                  <a:schemeClr val="tx1">
                    <a:lumMod val="65000"/>
                    <a:lumOff val="35000"/>
                  </a:schemeClr>
                </a:solidFill>
                <a:latin typeface="Tahoma"/>
                <a:cs typeface="Tahoma"/>
              </a:rPr>
              <a:t> }</a:t>
            </a:r>
          </a:p>
          <a:p>
            <a:pPr marL="0" indent="0">
              <a:lnSpc>
                <a:spcPct val="110000"/>
              </a:lnSpc>
              <a:spcBef>
                <a:spcPts val="0"/>
              </a:spcBef>
              <a:buFont typeface="Wingdings" charset="0"/>
              <a:buNone/>
              <a:defRPr/>
            </a:pPr>
            <a:r>
              <a:rPr lang="en-US" sz="1400" dirty="0">
                <a:solidFill>
                  <a:schemeClr val="tx1">
                    <a:lumMod val="65000"/>
                    <a:lumOff val="35000"/>
                  </a:schemeClr>
                </a:solidFill>
                <a:latin typeface="Tahoma"/>
                <a:cs typeface="Tahoma"/>
              </a:rPr>
              <a:t> </a:t>
            </a:r>
            <a:r>
              <a:rPr lang="en-US" sz="1400" dirty="0" smtClean="0">
                <a:solidFill>
                  <a:schemeClr val="tx1">
                    <a:lumMod val="65000"/>
                    <a:lumOff val="35000"/>
                  </a:schemeClr>
                </a:solidFill>
                <a:latin typeface="Tahoma"/>
                <a:cs typeface="Tahoma"/>
              </a:rPr>
              <a:t> </a:t>
            </a:r>
            <a:r>
              <a:rPr lang="en-US" sz="1400" b="1" dirty="0" smtClean="0">
                <a:solidFill>
                  <a:schemeClr val="tx1">
                    <a:lumMod val="65000"/>
                    <a:lumOff val="35000"/>
                  </a:schemeClr>
                </a:solidFill>
                <a:latin typeface="Tahoma"/>
                <a:cs typeface="Tahoma"/>
              </a:rPr>
              <a:t>send();</a:t>
            </a:r>
            <a:endParaRPr lang="en-US" sz="1400" dirty="0" smtClean="0">
              <a:solidFill>
                <a:schemeClr val="tx1">
                  <a:lumMod val="65000"/>
                  <a:lumOff val="35000"/>
                </a:schemeClr>
              </a:solidFill>
              <a:latin typeface="Tahoma"/>
              <a:cs typeface="Tahoma"/>
            </a:endParaRPr>
          </a:p>
          <a:p>
            <a:pPr marL="0" indent="0">
              <a:buFont typeface="Wingdings" charset="0"/>
              <a:buNone/>
              <a:defRPr/>
            </a:pPr>
            <a:endParaRPr lang="en-US" sz="1400" dirty="0" smtClean="0">
              <a:solidFill>
                <a:schemeClr val="tx1">
                  <a:lumMod val="65000"/>
                  <a:lumOff val="35000"/>
                </a:schemeClr>
              </a:solidFill>
              <a:latin typeface="Tahoma"/>
              <a:cs typeface="Tahoma"/>
            </a:endParaRP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normAutofit fontScale="90000"/>
          </a:bodyPr>
          <a:lstStyle/>
          <a:p>
            <a:r>
              <a:rPr lang="en-US">
                <a:solidFill>
                  <a:schemeClr val="tx1">
                    <a:lumMod val="65000"/>
                    <a:lumOff val="35000"/>
                  </a:schemeClr>
                </a:solidFill>
                <a:latin typeface="Tahoma"/>
                <a:cs typeface="Tahoma"/>
              </a:rPr>
              <a:t>Introduce Parameter Object</a:t>
            </a:r>
          </a:p>
        </p:txBody>
      </p:sp>
      <p:sp>
        <p:nvSpPr>
          <p:cNvPr id="68610" name="Content Placeholder 2"/>
          <p:cNvSpPr>
            <a:spLocks noGrp="1"/>
          </p:cNvSpPr>
          <p:nvPr>
            <p:ph idx="1"/>
          </p:nvPr>
        </p:nvSpPr>
        <p:spPr/>
        <p:txBody>
          <a:bodyPr>
            <a:normAutofit fontScale="85000" lnSpcReduction="20000"/>
          </a:bodyPr>
          <a:lstStyle/>
          <a:p>
            <a:pPr>
              <a:lnSpc>
                <a:spcPct val="120000"/>
              </a:lnSpc>
            </a:pPr>
            <a:r>
              <a:rPr lang="en-US" dirty="0">
                <a:solidFill>
                  <a:schemeClr val="tx1">
                    <a:lumMod val="65000"/>
                    <a:lumOff val="35000"/>
                  </a:schemeClr>
                </a:solidFill>
                <a:latin typeface="Tahoma"/>
                <a:cs typeface="Tahoma"/>
              </a:rPr>
              <a:t>You have a group of parameters that go naturally together</a:t>
            </a:r>
          </a:p>
          <a:p>
            <a:pPr lvl="1">
              <a:lnSpc>
                <a:spcPct val="120000"/>
              </a:lnSpc>
            </a:pPr>
            <a:r>
              <a:rPr lang="en-US" dirty="0">
                <a:solidFill>
                  <a:schemeClr val="tx1">
                    <a:lumMod val="65000"/>
                    <a:lumOff val="35000"/>
                  </a:schemeClr>
                </a:solidFill>
                <a:latin typeface="Tahoma"/>
                <a:cs typeface="Tahoma"/>
              </a:rPr>
              <a:t>Stick them in an object and pass the object</a:t>
            </a:r>
          </a:p>
          <a:p>
            <a:pPr>
              <a:lnSpc>
                <a:spcPct val="120000"/>
              </a:lnSpc>
            </a:pPr>
            <a:r>
              <a:rPr lang="en-US" dirty="0">
                <a:solidFill>
                  <a:schemeClr val="tx1">
                    <a:lumMod val="65000"/>
                    <a:lumOff val="35000"/>
                  </a:schemeClr>
                </a:solidFill>
                <a:latin typeface="Tahoma"/>
                <a:cs typeface="Tahoma"/>
              </a:rPr>
              <a:t>Imagine methods like</a:t>
            </a:r>
          </a:p>
          <a:p>
            <a:pPr lvl="1">
              <a:lnSpc>
                <a:spcPct val="120000"/>
              </a:lnSpc>
            </a:pPr>
            <a:r>
              <a:rPr lang="en-US" dirty="0" err="1">
                <a:solidFill>
                  <a:schemeClr val="tx1">
                    <a:lumMod val="65000"/>
                    <a:lumOff val="35000"/>
                  </a:schemeClr>
                </a:solidFill>
                <a:latin typeface="Tahoma"/>
                <a:cs typeface="Tahoma"/>
              </a:rPr>
              <a:t>amountInvoicedIn</a:t>
            </a:r>
            <a:r>
              <a:rPr lang="en-US" dirty="0">
                <a:solidFill>
                  <a:schemeClr val="tx1">
                    <a:lumMod val="65000"/>
                    <a:lumOff val="35000"/>
                  </a:schemeClr>
                </a:solidFill>
                <a:latin typeface="Tahoma"/>
                <a:cs typeface="Tahoma"/>
              </a:rPr>
              <a:t>(Date start, Date end);</a:t>
            </a:r>
          </a:p>
          <a:p>
            <a:pPr lvl="1">
              <a:lnSpc>
                <a:spcPct val="120000"/>
              </a:lnSpc>
            </a:pPr>
            <a:r>
              <a:rPr lang="en-US" dirty="0" err="1">
                <a:solidFill>
                  <a:schemeClr val="tx1">
                    <a:lumMod val="65000"/>
                    <a:lumOff val="35000"/>
                  </a:schemeClr>
                </a:solidFill>
                <a:latin typeface="Tahoma"/>
                <a:cs typeface="Tahoma"/>
              </a:rPr>
              <a:t>amountOverdueIn</a:t>
            </a:r>
            <a:r>
              <a:rPr lang="en-US" dirty="0">
                <a:solidFill>
                  <a:schemeClr val="tx1">
                    <a:lumMod val="65000"/>
                    <a:lumOff val="35000"/>
                  </a:schemeClr>
                </a:solidFill>
                <a:latin typeface="Tahoma"/>
                <a:cs typeface="Tahoma"/>
              </a:rPr>
              <a:t>(Date start, Date end);</a:t>
            </a:r>
          </a:p>
          <a:p>
            <a:pPr>
              <a:lnSpc>
                <a:spcPct val="120000"/>
              </a:lnSpc>
            </a:pPr>
            <a:r>
              <a:rPr lang="en-US" dirty="0">
                <a:solidFill>
                  <a:schemeClr val="tx1">
                    <a:lumMod val="65000"/>
                    <a:lumOff val="35000"/>
                  </a:schemeClr>
                </a:solidFill>
                <a:latin typeface="Tahoma"/>
                <a:cs typeface="Tahoma"/>
              </a:rPr>
              <a:t>This refactoring says replace them with something like</a:t>
            </a:r>
          </a:p>
          <a:p>
            <a:pPr lvl="1">
              <a:lnSpc>
                <a:spcPct val="120000"/>
              </a:lnSpc>
            </a:pPr>
            <a:r>
              <a:rPr lang="en-US" dirty="0" err="1">
                <a:solidFill>
                  <a:schemeClr val="tx1">
                    <a:lumMod val="65000"/>
                    <a:lumOff val="35000"/>
                  </a:schemeClr>
                </a:solidFill>
                <a:latin typeface="Tahoma"/>
                <a:cs typeface="Tahoma"/>
              </a:rPr>
              <a:t>amountInvoicedIn</a:t>
            </a:r>
            <a:r>
              <a:rPr lang="en-US" dirty="0">
                <a:solidFill>
                  <a:schemeClr val="tx1">
                    <a:lumMod val="65000"/>
                    <a:lumOff val="35000"/>
                  </a:schemeClr>
                </a:solidFill>
                <a:latin typeface="Tahoma"/>
                <a:cs typeface="Tahoma"/>
              </a:rPr>
              <a:t>(</a:t>
            </a:r>
            <a:r>
              <a:rPr lang="en-US" dirty="0" err="1">
                <a:solidFill>
                  <a:schemeClr val="tx1">
                    <a:lumMod val="65000"/>
                    <a:lumOff val="35000"/>
                  </a:schemeClr>
                </a:solidFill>
                <a:latin typeface="Tahoma"/>
                <a:cs typeface="Tahoma"/>
              </a:rPr>
              <a:t>DateRange</a:t>
            </a:r>
            <a:r>
              <a:rPr lang="en-US" dirty="0">
                <a:solidFill>
                  <a:schemeClr val="tx1">
                    <a:lumMod val="65000"/>
                    <a:lumOff val="35000"/>
                  </a:schemeClr>
                </a:solidFill>
                <a:latin typeface="Tahoma"/>
                <a:cs typeface="Tahoma"/>
              </a:rPr>
              <a:t> </a:t>
            </a:r>
            <a:r>
              <a:rPr lang="en-US" dirty="0" err="1">
                <a:solidFill>
                  <a:schemeClr val="tx1">
                    <a:lumMod val="65000"/>
                    <a:lumOff val="35000"/>
                  </a:schemeClr>
                </a:solidFill>
                <a:latin typeface="Tahoma"/>
                <a:cs typeface="Tahoma"/>
              </a:rPr>
              <a:t>dateRange</a:t>
            </a:r>
            <a:r>
              <a:rPr lang="en-US" dirty="0">
                <a:solidFill>
                  <a:schemeClr val="tx1">
                    <a:lumMod val="65000"/>
                    <a:lumOff val="35000"/>
                  </a:schemeClr>
                </a:solidFill>
                <a:latin typeface="Tahoma"/>
                <a:cs typeface="Tahoma"/>
              </a:rPr>
              <a:t>);</a:t>
            </a:r>
          </a:p>
          <a:p>
            <a:pPr>
              <a:lnSpc>
                <a:spcPct val="120000"/>
              </a:lnSpc>
            </a:pPr>
            <a:r>
              <a:rPr lang="en-US" dirty="0">
                <a:solidFill>
                  <a:schemeClr val="tx1">
                    <a:lumMod val="65000"/>
                    <a:lumOff val="35000"/>
                  </a:schemeClr>
                </a:solidFill>
                <a:latin typeface="Tahoma"/>
                <a:cs typeface="Tahoma"/>
              </a:rPr>
              <a:t>The new class starts out as a data holder but will likely attract methods to it</a:t>
            </a: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a:lstStyle/>
          <a:p>
            <a:r>
              <a:rPr lang="en-US">
                <a:solidFill>
                  <a:schemeClr val="tx1">
                    <a:lumMod val="65000"/>
                    <a:lumOff val="35000"/>
                  </a:schemeClr>
                </a:solidFill>
                <a:latin typeface="Tahoma"/>
                <a:cs typeface="Tahoma"/>
              </a:rPr>
              <a:t>Encapsulate Collection</a:t>
            </a:r>
          </a:p>
        </p:txBody>
      </p:sp>
      <p:sp>
        <p:nvSpPr>
          <p:cNvPr id="69634" name="Content Placeholder 2"/>
          <p:cNvSpPr>
            <a:spLocks noGrp="1"/>
          </p:cNvSpPr>
          <p:nvPr>
            <p:ph idx="1"/>
          </p:nvPr>
        </p:nvSpPr>
        <p:spPr/>
        <p:txBody>
          <a:bodyPr>
            <a:normAutofit fontScale="92500" lnSpcReduction="10000"/>
          </a:bodyPr>
          <a:lstStyle/>
          <a:p>
            <a:r>
              <a:rPr lang="en-US" dirty="0">
                <a:solidFill>
                  <a:schemeClr val="tx1">
                    <a:lumMod val="65000"/>
                    <a:lumOff val="35000"/>
                  </a:schemeClr>
                </a:solidFill>
                <a:latin typeface="Tahoma"/>
                <a:cs typeface="Tahoma"/>
              </a:rPr>
              <a:t>A method returns a collection</a:t>
            </a:r>
          </a:p>
          <a:p>
            <a:pPr lvl="1"/>
            <a:r>
              <a:rPr lang="en-US" dirty="0">
                <a:solidFill>
                  <a:schemeClr val="tx1">
                    <a:lumMod val="65000"/>
                    <a:lumOff val="35000"/>
                  </a:schemeClr>
                </a:solidFill>
                <a:latin typeface="Tahoma"/>
                <a:cs typeface="Tahoma"/>
              </a:rPr>
              <a:t>Make it return a read-only version of the collection and provide add/remove methods</a:t>
            </a:r>
          </a:p>
          <a:p>
            <a:r>
              <a:rPr lang="en-US" dirty="0">
                <a:solidFill>
                  <a:schemeClr val="tx1">
                    <a:lumMod val="65000"/>
                    <a:lumOff val="35000"/>
                  </a:schemeClr>
                </a:solidFill>
                <a:latin typeface="Tahoma"/>
                <a:cs typeface="Tahoma"/>
              </a:rPr>
              <a:t>Student class with</a:t>
            </a:r>
          </a:p>
          <a:p>
            <a:pPr lvl="1"/>
            <a:r>
              <a:rPr lang="en-US" dirty="0">
                <a:solidFill>
                  <a:schemeClr val="tx1">
                    <a:lumMod val="65000"/>
                    <a:lumOff val="35000"/>
                  </a:schemeClr>
                </a:solidFill>
                <a:latin typeface="Tahoma"/>
                <a:cs typeface="Tahoma"/>
              </a:rPr>
              <a:t>Map </a:t>
            </a:r>
            <a:r>
              <a:rPr lang="en-US" dirty="0" err="1">
                <a:solidFill>
                  <a:schemeClr val="tx1">
                    <a:lumMod val="65000"/>
                    <a:lumOff val="35000"/>
                  </a:schemeClr>
                </a:solidFill>
                <a:latin typeface="Tahoma"/>
                <a:cs typeface="Tahoma"/>
              </a:rPr>
              <a:t>getCourses</a:t>
            </a:r>
            <a:r>
              <a:rPr lang="en-US" dirty="0">
                <a:solidFill>
                  <a:schemeClr val="tx1">
                    <a:lumMod val="65000"/>
                    <a:lumOff val="35000"/>
                  </a:schemeClr>
                </a:solidFill>
                <a:latin typeface="Tahoma"/>
                <a:cs typeface="Tahoma"/>
              </a:rPr>
              <a:t>();</a:t>
            </a:r>
          </a:p>
          <a:p>
            <a:pPr lvl="1"/>
            <a:r>
              <a:rPr lang="en-US" dirty="0">
                <a:solidFill>
                  <a:schemeClr val="tx1">
                    <a:lumMod val="65000"/>
                    <a:lumOff val="35000"/>
                  </a:schemeClr>
                </a:solidFill>
                <a:latin typeface="Tahoma"/>
                <a:cs typeface="Tahoma"/>
              </a:rPr>
              <a:t>void </a:t>
            </a:r>
            <a:r>
              <a:rPr lang="en-US" dirty="0" err="1">
                <a:solidFill>
                  <a:schemeClr val="tx1">
                    <a:lumMod val="65000"/>
                    <a:lumOff val="35000"/>
                  </a:schemeClr>
                </a:solidFill>
                <a:latin typeface="Tahoma"/>
                <a:cs typeface="Tahoma"/>
              </a:rPr>
              <a:t>setCourses</a:t>
            </a:r>
            <a:r>
              <a:rPr lang="en-US" dirty="0">
                <a:solidFill>
                  <a:schemeClr val="tx1">
                    <a:lumMod val="65000"/>
                    <a:lumOff val="35000"/>
                  </a:schemeClr>
                </a:solidFill>
                <a:latin typeface="Tahoma"/>
                <a:cs typeface="Tahoma"/>
              </a:rPr>
              <a:t>(Map courses);</a:t>
            </a:r>
          </a:p>
          <a:p>
            <a:r>
              <a:rPr lang="en-US" dirty="0">
                <a:solidFill>
                  <a:schemeClr val="tx1">
                    <a:lumMod val="65000"/>
                    <a:lumOff val="35000"/>
                  </a:schemeClr>
                </a:solidFill>
                <a:latin typeface="Tahoma"/>
                <a:cs typeface="Tahoma"/>
              </a:rPr>
              <a:t>Change to</a:t>
            </a:r>
          </a:p>
          <a:p>
            <a:pPr lvl="1"/>
            <a:r>
              <a:rPr lang="en-US" dirty="0" err="1">
                <a:solidFill>
                  <a:srgbClr val="FF0000"/>
                </a:solidFill>
                <a:latin typeface="Tahoma"/>
                <a:cs typeface="Tahoma"/>
              </a:rPr>
              <a:t>ReadOnlyList</a:t>
            </a:r>
            <a:r>
              <a:rPr lang="en-US" dirty="0">
                <a:solidFill>
                  <a:srgbClr val="FF0000"/>
                </a:solidFill>
                <a:latin typeface="Tahoma"/>
                <a:cs typeface="Tahoma"/>
              </a:rPr>
              <a:t> </a:t>
            </a:r>
            <a:r>
              <a:rPr lang="en-US" dirty="0" err="1">
                <a:solidFill>
                  <a:schemeClr val="tx1">
                    <a:lumMod val="65000"/>
                    <a:lumOff val="35000"/>
                  </a:schemeClr>
                </a:solidFill>
                <a:latin typeface="Tahoma"/>
                <a:cs typeface="Tahoma"/>
              </a:rPr>
              <a:t>getCourses</a:t>
            </a:r>
            <a:r>
              <a:rPr lang="en-US" dirty="0">
                <a:solidFill>
                  <a:schemeClr val="tx1">
                    <a:lumMod val="65000"/>
                    <a:lumOff val="35000"/>
                  </a:schemeClr>
                </a:solidFill>
                <a:latin typeface="Tahoma"/>
                <a:cs typeface="Tahoma"/>
              </a:rPr>
              <a:t>();</a:t>
            </a:r>
          </a:p>
          <a:p>
            <a:pPr lvl="1"/>
            <a:r>
              <a:rPr lang="en-US" dirty="0" err="1">
                <a:solidFill>
                  <a:schemeClr val="tx1">
                    <a:lumMod val="65000"/>
                    <a:lumOff val="35000"/>
                  </a:schemeClr>
                </a:solidFill>
                <a:latin typeface="Tahoma"/>
                <a:cs typeface="Tahoma"/>
              </a:rPr>
              <a:t>addCourse</a:t>
            </a:r>
            <a:r>
              <a:rPr lang="en-US" dirty="0">
                <a:solidFill>
                  <a:schemeClr val="tx1">
                    <a:lumMod val="65000"/>
                    <a:lumOff val="35000"/>
                  </a:schemeClr>
                </a:solidFill>
                <a:latin typeface="Tahoma"/>
                <a:cs typeface="Tahoma"/>
              </a:rPr>
              <a:t>(Course c);</a:t>
            </a:r>
          </a:p>
          <a:p>
            <a:pPr lvl="1"/>
            <a:r>
              <a:rPr lang="en-US" dirty="0" err="1">
                <a:solidFill>
                  <a:schemeClr val="tx1">
                    <a:lumMod val="65000"/>
                    <a:lumOff val="35000"/>
                  </a:schemeClr>
                </a:solidFill>
                <a:latin typeface="Tahoma"/>
                <a:cs typeface="Tahoma"/>
              </a:rPr>
              <a:t>removeCourse</a:t>
            </a:r>
            <a:r>
              <a:rPr lang="en-US" dirty="0">
                <a:solidFill>
                  <a:schemeClr val="tx1">
                    <a:lumMod val="65000"/>
                    <a:lumOff val="35000"/>
                  </a:schemeClr>
                </a:solidFill>
                <a:latin typeface="Tahoma"/>
                <a:cs typeface="Tahoma"/>
              </a:rPr>
              <a:t>(Course c);</a:t>
            </a:r>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p:txBody>
          <a:bodyPr>
            <a:normAutofit fontScale="90000"/>
          </a:bodyPr>
          <a:lstStyle/>
          <a:p>
            <a:r>
              <a:rPr lang="en-US">
                <a:solidFill>
                  <a:schemeClr val="tx1">
                    <a:lumMod val="65000"/>
                    <a:lumOff val="35000"/>
                  </a:schemeClr>
                </a:solidFill>
                <a:latin typeface="Tahoma"/>
                <a:cs typeface="Tahoma"/>
              </a:rPr>
              <a:t>Replace Nested Conditional with Guard Clauses</a:t>
            </a:r>
          </a:p>
        </p:txBody>
      </p:sp>
      <p:sp>
        <p:nvSpPr>
          <p:cNvPr id="71682" name="Content Placeholder 2"/>
          <p:cNvSpPr>
            <a:spLocks noGrp="1"/>
          </p:cNvSpPr>
          <p:nvPr>
            <p:ph idx="1"/>
          </p:nvPr>
        </p:nvSpPr>
        <p:spPr>
          <a:xfrm>
            <a:off x="498475" y="1828800"/>
            <a:ext cx="7556500" cy="4724400"/>
          </a:xfrm>
        </p:spPr>
        <p:txBody>
          <a:bodyPr>
            <a:normAutofit fontScale="77500" lnSpcReduction="20000"/>
          </a:bodyPr>
          <a:lstStyle/>
          <a:p>
            <a:pPr>
              <a:lnSpc>
                <a:spcPct val="120000"/>
              </a:lnSpc>
            </a:pPr>
            <a:r>
              <a:rPr lang="en-US" dirty="0">
                <a:solidFill>
                  <a:schemeClr val="tx1">
                    <a:lumMod val="65000"/>
                    <a:lumOff val="35000"/>
                  </a:schemeClr>
                </a:solidFill>
                <a:latin typeface="Tahoma"/>
                <a:cs typeface="Tahoma"/>
              </a:rPr>
              <a:t>This refactoring relates to the purpose of conditional code</a:t>
            </a:r>
          </a:p>
          <a:p>
            <a:pPr lvl="1">
              <a:lnSpc>
                <a:spcPct val="120000"/>
              </a:lnSpc>
            </a:pPr>
            <a:r>
              <a:rPr lang="en-US" dirty="0">
                <a:solidFill>
                  <a:schemeClr val="tx1">
                    <a:lumMod val="65000"/>
                    <a:lumOff val="35000"/>
                  </a:schemeClr>
                </a:solidFill>
                <a:latin typeface="Tahoma"/>
                <a:cs typeface="Tahoma"/>
              </a:rPr>
              <a:t>One type of conditional checks for a variation in “normal” behavior</a:t>
            </a:r>
          </a:p>
          <a:p>
            <a:pPr lvl="2">
              <a:lnSpc>
                <a:spcPct val="120000"/>
              </a:lnSpc>
            </a:pPr>
            <a:r>
              <a:rPr lang="en-US" dirty="0">
                <a:solidFill>
                  <a:schemeClr val="tx1">
                    <a:lumMod val="65000"/>
                    <a:lumOff val="35000"/>
                  </a:schemeClr>
                </a:solidFill>
                <a:latin typeface="Tahoma"/>
                <a:cs typeface="Tahoma"/>
              </a:rPr>
              <a:t>The system will do either A or B; both are considered “normal” behavior</a:t>
            </a:r>
          </a:p>
          <a:p>
            <a:pPr lvl="1">
              <a:lnSpc>
                <a:spcPct val="120000"/>
              </a:lnSpc>
            </a:pPr>
            <a:r>
              <a:rPr lang="en-US" dirty="0">
                <a:solidFill>
                  <a:schemeClr val="tx1">
                    <a:lumMod val="65000"/>
                    <a:lumOff val="35000"/>
                  </a:schemeClr>
                </a:solidFill>
                <a:latin typeface="Tahoma"/>
                <a:cs typeface="Tahoma"/>
              </a:rPr>
              <a:t>The other type of conditional checks for unusual circumstances that require special behavior; if all of these checks fail then the system proceeds with “normal behavior”</a:t>
            </a:r>
          </a:p>
          <a:p>
            <a:pPr>
              <a:lnSpc>
                <a:spcPct val="120000"/>
              </a:lnSpc>
            </a:pPr>
            <a:r>
              <a:rPr lang="en-US" dirty="0">
                <a:solidFill>
                  <a:schemeClr val="tx1">
                    <a:lumMod val="65000"/>
                    <a:lumOff val="35000"/>
                  </a:schemeClr>
                </a:solidFill>
                <a:latin typeface="Tahoma"/>
                <a:cs typeface="Tahoma"/>
              </a:rPr>
              <a:t>We want to apply this refactoring when we encounter the latter type of conditional</a:t>
            </a:r>
          </a:p>
          <a:p>
            <a:pPr>
              <a:lnSpc>
                <a:spcPct val="120000"/>
              </a:lnSpc>
            </a:pPr>
            <a:r>
              <a:rPr lang="en-US" dirty="0">
                <a:solidFill>
                  <a:schemeClr val="tx1">
                    <a:lumMod val="65000"/>
                    <a:lumOff val="35000"/>
                  </a:schemeClr>
                </a:solidFill>
                <a:latin typeface="Tahoma"/>
                <a:cs typeface="Tahoma"/>
              </a:rPr>
              <a:t>This refactoring is described in Fowler’s book as:</a:t>
            </a:r>
          </a:p>
          <a:p>
            <a:pPr lvl="1">
              <a:lnSpc>
                <a:spcPct val="120000"/>
              </a:lnSpc>
            </a:pPr>
            <a:r>
              <a:rPr lang="en-US" dirty="0">
                <a:solidFill>
                  <a:schemeClr val="tx1">
                    <a:lumMod val="65000"/>
                    <a:lumOff val="35000"/>
                  </a:schemeClr>
                </a:solidFill>
                <a:latin typeface="Tahoma"/>
                <a:cs typeface="Tahoma"/>
              </a:rPr>
              <a:t>“A method has conditional behavior that does not make clear the normal path of execution; Use guard clauses for all special cases”</a:t>
            </a: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p:txBody>
          <a:bodyPr/>
          <a:lstStyle/>
          <a:p>
            <a:r>
              <a:rPr lang="en-US" dirty="0">
                <a:solidFill>
                  <a:schemeClr val="tx1">
                    <a:lumMod val="65000"/>
                    <a:lumOff val="35000"/>
                  </a:schemeClr>
                </a:solidFill>
                <a:latin typeface="Tahoma"/>
                <a:cs typeface="Tahoma"/>
              </a:rPr>
              <a:t>Example (I)</a:t>
            </a:r>
          </a:p>
        </p:txBody>
      </p:sp>
      <p:sp>
        <p:nvSpPr>
          <p:cNvPr id="4" name="Slide Number Placeholder 3"/>
          <p:cNvSpPr>
            <a:spLocks noGrp="1"/>
          </p:cNvSpPr>
          <p:nvPr>
            <p:ph type="sldNum" sz="quarter" idx="12"/>
          </p:nvPr>
        </p:nvSpPr>
        <p:spPr/>
        <p:txBody>
          <a:bodyPr/>
          <a:lstStyle/>
          <a:p>
            <a:pPr>
              <a:defRPr/>
            </a:pPr>
            <a:fld id="{6667819A-FFAE-274F-9B30-6EC6FBA6A8F9}" type="slidenum">
              <a:rPr lang="en-US" smtClean="0">
                <a:solidFill>
                  <a:schemeClr val="tx1">
                    <a:lumMod val="65000"/>
                    <a:lumOff val="35000"/>
                  </a:schemeClr>
                </a:solidFill>
                <a:latin typeface="Tahoma"/>
                <a:cs typeface="Tahoma"/>
              </a:rPr>
              <a:pPr>
                <a:defRPr/>
              </a:pPr>
              <a:t>43</a:t>
            </a:fld>
            <a:endParaRPr lang="en-US">
              <a:solidFill>
                <a:schemeClr val="tx1">
                  <a:lumMod val="65000"/>
                  <a:lumOff val="35000"/>
                </a:schemeClr>
              </a:solidFill>
              <a:latin typeface="Tahoma"/>
              <a:cs typeface="Tahoma"/>
            </a:endParaRPr>
          </a:p>
        </p:txBody>
      </p:sp>
      <p:pic>
        <p:nvPicPr>
          <p:cNvPr id="72707"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308100"/>
            <a:ext cx="4699000" cy="532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08" name="TextBox 5"/>
          <p:cNvSpPr txBox="1">
            <a:spLocks noChangeArrowheads="1"/>
          </p:cNvSpPr>
          <p:nvPr/>
        </p:nvSpPr>
        <p:spPr bwMode="auto">
          <a:xfrm>
            <a:off x="5791200" y="2157413"/>
            <a:ext cx="3124200"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r>
              <a:rPr lang="en-US" sz="2000" b="1" dirty="0">
                <a:solidFill>
                  <a:schemeClr val="tx1">
                    <a:lumMod val="65000"/>
                    <a:lumOff val="35000"/>
                  </a:schemeClr>
                </a:solidFill>
                <a:latin typeface="Tahoma"/>
                <a:cs typeface="Tahoma"/>
              </a:rPr>
              <a:t>Note: This type of code may be the result of a novice programmer or due to a programming constraint imposed by some companies that a method can only have a single return.</a:t>
            </a:r>
          </a:p>
          <a:p>
            <a:pPr algn="l" eaLnBrk="1" hangingPunct="1"/>
            <a:endParaRPr lang="en-US" sz="2000" b="1" dirty="0">
              <a:solidFill>
                <a:schemeClr val="tx1">
                  <a:lumMod val="65000"/>
                  <a:lumOff val="35000"/>
                </a:schemeClr>
              </a:solidFill>
              <a:latin typeface="Tahoma"/>
              <a:cs typeface="Tahoma"/>
            </a:endParaRPr>
          </a:p>
          <a:p>
            <a:pPr algn="l" eaLnBrk="1" hangingPunct="1"/>
            <a:r>
              <a:rPr lang="en-US" sz="2000" b="1" dirty="0">
                <a:solidFill>
                  <a:schemeClr val="tx1">
                    <a:lumMod val="65000"/>
                    <a:lumOff val="35000"/>
                  </a:schemeClr>
                </a:solidFill>
                <a:latin typeface="Tahoma"/>
                <a:cs typeface="Tahoma"/>
              </a:rPr>
              <a:t>Often this constraint causes more confusion than its worth</a:t>
            </a:r>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p:txBody>
          <a:bodyPr/>
          <a:lstStyle/>
          <a:p>
            <a:r>
              <a:rPr lang="en-US">
                <a:solidFill>
                  <a:schemeClr val="tx1">
                    <a:lumMod val="65000"/>
                    <a:lumOff val="35000"/>
                  </a:schemeClr>
                </a:solidFill>
                <a:latin typeface="Tahoma"/>
                <a:cs typeface="Tahoma"/>
              </a:rPr>
              <a:t>Example (II)</a:t>
            </a:r>
          </a:p>
        </p:txBody>
      </p:sp>
      <p:pic>
        <p:nvPicPr>
          <p:cNvPr id="73731"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371600"/>
            <a:ext cx="6019800"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2" name="TextBox 5"/>
          <p:cNvSpPr txBox="1">
            <a:spLocks noChangeArrowheads="1"/>
          </p:cNvSpPr>
          <p:nvPr/>
        </p:nvSpPr>
        <p:spPr bwMode="auto">
          <a:xfrm>
            <a:off x="381000" y="3617913"/>
            <a:ext cx="8458200"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r>
              <a:rPr lang="en-US" sz="2000" b="1">
                <a:solidFill>
                  <a:schemeClr val="tx1">
                    <a:lumMod val="65000"/>
                    <a:lumOff val="35000"/>
                  </a:schemeClr>
                </a:solidFill>
                <a:latin typeface="Tahoma"/>
                <a:cs typeface="Tahoma"/>
              </a:rPr>
              <a:t>With this refactoring, all of the code trying to identify special conditions are turned into one-line statements that determine whether the condition applies and if so handles it.</a:t>
            </a:r>
          </a:p>
          <a:p>
            <a:pPr algn="l" eaLnBrk="1" hangingPunct="1"/>
            <a:endParaRPr lang="en-US" sz="2000" b="1">
              <a:solidFill>
                <a:schemeClr val="tx1">
                  <a:lumMod val="65000"/>
                  <a:lumOff val="35000"/>
                </a:schemeClr>
              </a:solidFill>
              <a:latin typeface="Tahoma"/>
              <a:cs typeface="Tahoma"/>
            </a:endParaRPr>
          </a:p>
          <a:p>
            <a:pPr algn="l" eaLnBrk="1" hangingPunct="1"/>
            <a:r>
              <a:rPr lang="en-US" sz="2000" b="1">
                <a:solidFill>
                  <a:schemeClr val="tx1">
                    <a:lumMod val="65000"/>
                    <a:lumOff val="35000"/>
                  </a:schemeClr>
                </a:solidFill>
                <a:latin typeface="Tahoma"/>
                <a:cs typeface="Tahoma"/>
              </a:rPr>
              <a:t>That’s why these statements are called “guard clauses”</a:t>
            </a:r>
          </a:p>
          <a:p>
            <a:pPr algn="l" eaLnBrk="1" hangingPunct="1"/>
            <a:endParaRPr lang="en-US" sz="2000" b="1">
              <a:solidFill>
                <a:schemeClr val="tx1">
                  <a:lumMod val="65000"/>
                  <a:lumOff val="35000"/>
                </a:schemeClr>
              </a:solidFill>
              <a:latin typeface="Tahoma"/>
              <a:cs typeface="Tahoma"/>
            </a:endParaRPr>
          </a:p>
          <a:p>
            <a:pPr algn="l" eaLnBrk="1" hangingPunct="1"/>
            <a:r>
              <a:rPr lang="en-US" sz="2000" b="1">
                <a:solidFill>
                  <a:schemeClr val="tx1">
                    <a:lumMod val="65000"/>
                    <a:lumOff val="35000"/>
                  </a:schemeClr>
                </a:solidFill>
                <a:latin typeface="Tahoma"/>
                <a:cs typeface="Tahoma"/>
              </a:rPr>
              <a:t>Even though this method has four returns, it is easier to understand than the method before the refactoring</a:t>
            </a:r>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p:txBody>
          <a:bodyPr/>
          <a:lstStyle/>
          <a:p>
            <a:r>
              <a:rPr lang="en-US">
                <a:solidFill>
                  <a:schemeClr val="tx1">
                    <a:lumMod val="65000"/>
                    <a:lumOff val="35000"/>
                  </a:schemeClr>
                </a:solidFill>
                <a:latin typeface="Tahoma"/>
                <a:cs typeface="Tahoma"/>
              </a:rPr>
              <a:t>Wrapping Up</a:t>
            </a:r>
          </a:p>
        </p:txBody>
      </p:sp>
      <p:sp>
        <p:nvSpPr>
          <p:cNvPr id="74754" name="Content Placeholder 2"/>
          <p:cNvSpPr>
            <a:spLocks noGrp="1"/>
          </p:cNvSpPr>
          <p:nvPr>
            <p:ph idx="1"/>
          </p:nvPr>
        </p:nvSpPr>
        <p:spPr/>
        <p:txBody>
          <a:bodyPr>
            <a:normAutofit fontScale="85000" lnSpcReduction="10000"/>
          </a:bodyPr>
          <a:lstStyle/>
          <a:p>
            <a:pPr>
              <a:lnSpc>
                <a:spcPct val="120000"/>
              </a:lnSpc>
            </a:pPr>
            <a:r>
              <a:rPr lang="en-US" sz="2400" dirty="0">
                <a:solidFill>
                  <a:schemeClr val="tx1">
                    <a:lumMod val="65000"/>
                    <a:lumOff val="35000"/>
                  </a:schemeClr>
                </a:solidFill>
                <a:latin typeface="Tahoma"/>
                <a:cs typeface="Tahoma"/>
              </a:rPr>
              <a:t>Refactoring is a useful technique for making non-functional changes to a software system that result in </a:t>
            </a:r>
          </a:p>
          <a:p>
            <a:pPr lvl="1">
              <a:lnSpc>
                <a:spcPct val="120000"/>
              </a:lnSpc>
            </a:pPr>
            <a:r>
              <a:rPr lang="en-US" sz="2000" dirty="0">
                <a:solidFill>
                  <a:schemeClr val="tx1">
                    <a:lumMod val="65000"/>
                    <a:lumOff val="35000"/>
                  </a:schemeClr>
                </a:solidFill>
                <a:latin typeface="Tahoma"/>
                <a:cs typeface="Tahoma"/>
              </a:rPr>
              <a:t>better code structures</a:t>
            </a:r>
          </a:p>
          <a:p>
            <a:pPr lvl="1">
              <a:lnSpc>
                <a:spcPct val="120000"/>
              </a:lnSpc>
            </a:pPr>
            <a:r>
              <a:rPr lang="en-US" sz="2000" dirty="0">
                <a:solidFill>
                  <a:schemeClr val="tx1">
                    <a:lumMod val="65000"/>
                    <a:lumOff val="35000"/>
                  </a:schemeClr>
                </a:solidFill>
                <a:latin typeface="Tahoma"/>
                <a:cs typeface="Tahoma"/>
              </a:rPr>
              <a:t>less code</a:t>
            </a:r>
          </a:p>
          <a:p>
            <a:pPr lvl="2">
              <a:lnSpc>
                <a:spcPct val="120000"/>
              </a:lnSpc>
            </a:pPr>
            <a:r>
              <a:rPr lang="en-US" sz="2000" dirty="0">
                <a:solidFill>
                  <a:schemeClr val="tx1">
                    <a:lumMod val="65000"/>
                    <a:lumOff val="35000"/>
                  </a:schemeClr>
                </a:solidFill>
                <a:latin typeface="Tahoma"/>
                <a:cs typeface="Tahoma"/>
              </a:rPr>
              <a:t>Many </a:t>
            </a:r>
            <a:r>
              <a:rPr lang="en-US" sz="2000" dirty="0" err="1">
                <a:solidFill>
                  <a:schemeClr val="tx1">
                    <a:lumMod val="65000"/>
                    <a:lumOff val="35000"/>
                  </a:schemeClr>
                </a:solidFill>
                <a:latin typeface="Tahoma"/>
                <a:cs typeface="Tahoma"/>
              </a:rPr>
              <a:t>refactorings</a:t>
            </a:r>
            <a:r>
              <a:rPr lang="en-US" sz="2000" dirty="0">
                <a:solidFill>
                  <a:schemeClr val="tx1">
                    <a:lumMod val="65000"/>
                    <a:lumOff val="35000"/>
                  </a:schemeClr>
                </a:solidFill>
                <a:latin typeface="Tahoma"/>
                <a:cs typeface="Tahoma"/>
              </a:rPr>
              <a:t> are triggered via the discovery of duplicated code</a:t>
            </a:r>
          </a:p>
          <a:p>
            <a:pPr lvl="3">
              <a:lnSpc>
                <a:spcPct val="120000"/>
              </a:lnSpc>
            </a:pPr>
            <a:r>
              <a:rPr lang="en-US" sz="2000" dirty="0">
                <a:solidFill>
                  <a:schemeClr val="tx1">
                    <a:lumMod val="65000"/>
                    <a:lumOff val="35000"/>
                  </a:schemeClr>
                </a:solidFill>
                <a:latin typeface="Tahoma"/>
                <a:cs typeface="Tahoma"/>
              </a:rPr>
              <a:t>The </a:t>
            </a:r>
            <a:r>
              <a:rPr lang="en-US" sz="2000" dirty="0" err="1">
                <a:solidFill>
                  <a:schemeClr val="tx1">
                    <a:lumMod val="65000"/>
                    <a:lumOff val="35000"/>
                  </a:schemeClr>
                </a:solidFill>
                <a:latin typeface="Tahoma"/>
                <a:cs typeface="Tahoma"/>
              </a:rPr>
              <a:t>refactorings</a:t>
            </a:r>
            <a:r>
              <a:rPr lang="en-US" sz="2000" dirty="0">
                <a:solidFill>
                  <a:schemeClr val="tx1">
                    <a:lumMod val="65000"/>
                    <a:lumOff val="35000"/>
                  </a:schemeClr>
                </a:solidFill>
                <a:latin typeface="Tahoma"/>
                <a:cs typeface="Tahoma"/>
              </a:rPr>
              <a:t> then show you how to eliminate duplication</a:t>
            </a:r>
          </a:p>
          <a:p>
            <a:pPr>
              <a:lnSpc>
                <a:spcPct val="120000"/>
              </a:lnSpc>
            </a:pPr>
            <a:r>
              <a:rPr lang="en-US" sz="2400" dirty="0">
                <a:solidFill>
                  <a:schemeClr val="tx1">
                    <a:lumMod val="65000"/>
                    <a:lumOff val="35000"/>
                  </a:schemeClr>
                </a:solidFill>
                <a:latin typeface="Tahoma"/>
                <a:cs typeface="Tahoma"/>
              </a:rPr>
              <a:t>Bad Smells</a:t>
            </a:r>
          </a:p>
          <a:p>
            <a:pPr lvl="1">
              <a:lnSpc>
                <a:spcPct val="120000"/>
              </a:lnSpc>
            </a:pPr>
            <a:r>
              <a:rPr lang="en-US" sz="2000" dirty="0">
                <a:solidFill>
                  <a:schemeClr val="tx1">
                    <a:lumMod val="65000"/>
                    <a:lumOff val="35000"/>
                  </a:schemeClr>
                </a:solidFill>
                <a:latin typeface="Tahoma"/>
                <a:cs typeface="Tahoma"/>
              </a:rPr>
              <a:t>Useful analogy for discovering places in a system “ripe” for refactoring</a:t>
            </a:r>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p:nvPr>
        </p:nvSpPr>
        <p:spPr/>
        <p:txBody>
          <a:bodyPr>
            <a:normAutofit fontScale="90000"/>
          </a:bodyPr>
          <a:lstStyle/>
          <a:p>
            <a:r>
              <a:rPr lang="en-US" dirty="0">
                <a:solidFill>
                  <a:schemeClr val="tx1">
                    <a:lumMod val="65000"/>
                    <a:lumOff val="35000"/>
                  </a:schemeClr>
                </a:solidFill>
                <a:latin typeface="Tahoma"/>
                <a:cs typeface="Tahoma"/>
              </a:rPr>
              <a:t>Assignment 3, Part 2: Refactoring</a:t>
            </a:r>
          </a:p>
        </p:txBody>
      </p:sp>
      <p:sp>
        <p:nvSpPr>
          <p:cNvPr id="2" name="Content Placeholder 1"/>
          <p:cNvSpPr>
            <a:spLocks noGrp="1"/>
          </p:cNvSpPr>
          <p:nvPr>
            <p:ph idx="1"/>
          </p:nvPr>
        </p:nvSpPr>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normAutofit/>
          </a:bodyPr>
          <a:lstStyle/>
          <a:p>
            <a:r>
              <a:rPr lang="en-US">
                <a:solidFill>
                  <a:schemeClr val="tx1">
                    <a:lumMod val="65000"/>
                    <a:lumOff val="35000"/>
                  </a:schemeClr>
                </a:solidFill>
                <a:latin typeface="Tahoma"/>
                <a:cs typeface="Tahoma"/>
              </a:rPr>
              <a:t>(Another) Simple Example</a:t>
            </a:r>
          </a:p>
        </p:txBody>
      </p:sp>
      <p:sp>
        <p:nvSpPr>
          <p:cNvPr id="3" name="Content Placeholder 2"/>
          <p:cNvSpPr>
            <a:spLocks noGrp="1"/>
          </p:cNvSpPr>
          <p:nvPr>
            <p:ph idx="1"/>
          </p:nvPr>
        </p:nvSpPr>
        <p:spPr/>
        <p:txBody>
          <a:bodyPr>
            <a:normAutofit fontScale="92500"/>
          </a:bodyPr>
          <a:lstStyle/>
          <a:p>
            <a:pPr>
              <a:lnSpc>
                <a:spcPct val="110000"/>
              </a:lnSpc>
              <a:defRPr/>
            </a:pPr>
            <a:r>
              <a:rPr lang="en-US" dirty="0" smtClean="0">
                <a:solidFill>
                  <a:schemeClr val="tx1">
                    <a:lumMod val="65000"/>
                    <a:lumOff val="35000"/>
                  </a:schemeClr>
                </a:solidFill>
                <a:latin typeface="Tahoma"/>
                <a:cs typeface="Tahoma"/>
              </a:rPr>
              <a:t>Replace magic number with symbolic constant; This</a:t>
            </a:r>
          </a:p>
          <a:p>
            <a:pPr marL="0" indent="0">
              <a:lnSpc>
                <a:spcPct val="110000"/>
              </a:lnSpc>
              <a:spcBef>
                <a:spcPts val="200"/>
              </a:spcBef>
              <a:buFont typeface="Wingdings" charset="0"/>
              <a:buNone/>
              <a:defRPr/>
            </a:pPr>
            <a:r>
              <a:rPr lang="en-US" dirty="0" smtClean="0">
                <a:solidFill>
                  <a:schemeClr val="tx1">
                    <a:lumMod val="65000"/>
                    <a:lumOff val="35000"/>
                  </a:schemeClr>
                </a:solidFill>
                <a:latin typeface="Tahoma"/>
                <a:cs typeface="Tahoma"/>
              </a:rPr>
              <a:t> </a:t>
            </a:r>
            <a:r>
              <a:rPr lang="en-US" sz="1800" dirty="0" smtClean="0">
                <a:solidFill>
                  <a:schemeClr val="tx1">
                    <a:lumMod val="65000"/>
                    <a:lumOff val="35000"/>
                  </a:schemeClr>
                </a:solidFill>
                <a:latin typeface="Tahoma"/>
                <a:cs typeface="Tahoma"/>
              </a:rPr>
              <a:t>  double </a:t>
            </a:r>
            <a:r>
              <a:rPr lang="en-US" sz="1800" dirty="0" err="1" smtClean="0">
                <a:solidFill>
                  <a:schemeClr val="tx1">
                    <a:lumMod val="65000"/>
                    <a:lumOff val="35000"/>
                  </a:schemeClr>
                </a:solidFill>
                <a:latin typeface="Tahoma"/>
                <a:cs typeface="Tahoma"/>
              </a:rPr>
              <a:t>potentialEnergy</a:t>
            </a:r>
            <a:r>
              <a:rPr lang="en-US" sz="1800" dirty="0" smtClean="0">
                <a:solidFill>
                  <a:schemeClr val="tx1">
                    <a:lumMod val="65000"/>
                    <a:lumOff val="35000"/>
                  </a:schemeClr>
                </a:solidFill>
                <a:latin typeface="Tahoma"/>
                <a:cs typeface="Tahoma"/>
              </a:rPr>
              <a:t>(double mass, double height){</a:t>
            </a:r>
          </a:p>
          <a:p>
            <a:pPr marL="0" indent="0">
              <a:lnSpc>
                <a:spcPct val="110000"/>
              </a:lnSpc>
              <a:spcBef>
                <a:spcPts val="200"/>
              </a:spcBef>
              <a:buFont typeface="Wingdings" charset="0"/>
              <a:buNone/>
              <a:defRPr/>
            </a:pPr>
            <a:r>
              <a:rPr lang="en-US" sz="1800" dirty="0">
                <a:solidFill>
                  <a:schemeClr val="tx1">
                    <a:lumMod val="65000"/>
                    <a:lumOff val="35000"/>
                  </a:schemeClr>
                </a:solidFill>
                <a:latin typeface="Tahoma"/>
                <a:cs typeface="Tahoma"/>
              </a:rPr>
              <a:t> </a:t>
            </a:r>
            <a:r>
              <a:rPr lang="en-US" sz="1800" dirty="0" smtClean="0">
                <a:solidFill>
                  <a:schemeClr val="tx1">
                    <a:lumMod val="65000"/>
                    <a:lumOff val="35000"/>
                  </a:schemeClr>
                </a:solidFill>
                <a:latin typeface="Tahoma"/>
                <a:cs typeface="Tahoma"/>
              </a:rPr>
              <a:t>   return mass * 9.81 * height;</a:t>
            </a:r>
          </a:p>
          <a:p>
            <a:pPr marL="0" indent="0">
              <a:lnSpc>
                <a:spcPct val="110000"/>
              </a:lnSpc>
              <a:spcBef>
                <a:spcPts val="200"/>
              </a:spcBef>
              <a:buFont typeface="Wingdings" charset="0"/>
              <a:buNone/>
              <a:defRPr/>
            </a:pPr>
            <a:r>
              <a:rPr lang="en-US" sz="1800" dirty="0">
                <a:solidFill>
                  <a:schemeClr val="tx1">
                    <a:lumMod val="65000"/>
                    <a:lumOff val="35000"/>
                  </a:schemeClr>
                </a:solidFill>
                <a:latin typeface="Tahoma"/>
                <a:cs typeface="Tahoma"/>
              </a:rPr>
              <a:t> </a:t>
            </a:r>
            <a:r>
              <a:rPr lang="en-US" sz="1800" dirty="0" smtClean="0">
                <a:solidFill>
                  <a:schemeClr val="tx1">
                    <a:lumMod val="65000"/>
                    <a:lumOff val="35000"/>
                  </a:schemeClr>
                </a:solidFill>
                <a:latin typeface="Tahoma"/>
                <a:cs typeface="Tahoma"/>
              </a:rPr>
              <a:t> }</a:t>
            </a:r>
          </a:p>
          <a:p>
            <a:pPr>
              <a:lnSpc>
                <a:spcPct val="110000"/>
              </a:lnSpc>
              <a:defRPr/>
            </a:pPr>
            <a:r>
              <a:rPr lang="en-US" sz="1800" dirty="0" smtClean="0">
                <a:solidFill>
                  <a:schemeClr val="tx1">
                    <a:lumMod val="65000"/>
                    <a:lumOff val="35000"/>
                  </a:schemeClr>
                </a:solidFill>
                <a:latin typeface="Tahoma"/>
                <a:cs typeface="Tahoma"/>
              </a:rPr>
              <a:t>becomes this</a:t>
            </a:r>
          </a:p>
          <a:p>
            <a:pPr marL="0" indent="0">
              <a:lnSpc>
                <a:spcPct val="110000"/>
              </a:lnSpc>
              <a:spcBef>
                <a:spcPts val="200"/>
              </a:spcBef>
              <a:buFont typeface="Wingdings" charset="0"/>
              <a:buNone/>
              <a:defRPr/>
            </a:pPr>
            <a:r>
              <a:rPr lang="en-US" sz="1800" dirty="0" smtClean="0">
                <a:solidFill>
                  <a:schemeClr val="tx1">
                    <a:lumMod val="65000"/>
                    <a:lumOff val="35000"/>
                  </a:schemeClr>
                </a:solidFill>
                <a:latin typeface="Tahoma"/>
                <a:cs typeface="Tahoma"/>
              </a:rPr>
              <a:t> static final double GRAVITATIONAL_CONSTANT = 9.81;</a:t>
            </a:r>
          </a:p>
          <a:p>
            <a:pPr marL="0" indent="0">
              <a:lnSpc>
                <a:spcPct val="110000"/>
              </a:lnSpc>
              <a:spcBef>
                <a:spcPts val="200"/>
              </a:spcBef>
              <a:buFont typeface="Wingdings" charset="0"/>
              <a:buNone/>
              <a:defRPr/>
            </a:pPr>
            <a:r>
              <a:rPr lang="en-US" sz="1800" dirty="0" smtClean="0">
                <a:solidFill>
                  <a:schemeClr val="tx1">
                    <a:lumMod val="65000"/>
                    <a:lumOff val="35000"/>
                  </a:schemeClr>
                </a:solidFill>
                <a:latin typeface="Tahoma"/>
                <a:cs typeface="Tahoma"/>
              </a:rPr>
              <a:t> double </a:t>
            </a:r>
            <a:r>
              <a:rPr lang="en-US" sz="1800" dirty="0" err="1" smtClean="0">
                <a:solidFill>
                  <a:schemeClr val="tx1">
                    <a:lumMod val="65000"/>
                    <a:lumOff val="35000"/>
                  </a:schemeClr>
                </a:solidFill>
                <a:latin typeface="Tahoma"/>
                <a:cs typeface="Tahoma"/>
              </a:rPr>
              <a:t>potentialEnergy</a:t>
            </a:r>
            <a:r>
              <a:rPr lang="en-US" sz="1800" dirty="0" smtClean="0">
                <a:solidFill>
                  <a:schemeClr val="tx1">
                    <a:lumMod val="65000"/>
                    <a:lumOff val="35000"/>
                  </a:schemeClr>
                </a:solidFill>
                <a:latin typeface="Tahoma"/>
                <a:cs typeface="Tahoma"/>
              </a:rPr>
              <a:t>(double mass, double height) {</a:t>
            </a:r>
          </a:p>
          <a:p>
            <a:pPr marL="0" indent="0">
              <a:lnSpc>
                <a:spcPct val="110000"/>
              </a:lnSpc>
              <a:spcBef>
                <a:spcPts val="200"/>
              </a:spcBef>
              <a:buFont typeface="Wingdings" charset="0"/>
              <a:buNone/>
              <a:defRPr/>
            </a:pPr>
            <a:r>
              <a:rPr lang="en-US" sz="1800" dirty="0">
                <a:solidFill>
                  <a:schemeClr val="tx1">
                    <a:lumMod val="65000"/>
                    <a:lumOff val="35000"/>
                  </a:schemeClr>
                </a:solidFill>
                <a:latin typeface="Tahoma"/>
                <a:cs typeface="Tahoma"/>
              </a:rPr>
              <a:t> </a:t>
            </a:r>
            <a:r>
              <a:rPr lang="en-US" sz="1800" dirty="0" smtClean="0">
                <a:solidFill>
                  <a:schemeClr val="tx1">
                    <a:lumMod val="65000"/>
                    <a:lumOff val="35000"/>
                  </a:schemeClr>
                </a:solidFill>
                <a:latin typeface="Tahoma"/>
                <a:cs typeface="Tahoma"/>
              </a:rPr>
              <a:t>   return mass * GRAVITATIONAL_CONSTANT * height;</a:t>
            </a:r>
          </a:p>
          <a:p>
            <a:pPr marL="0" indent="0">
              <a:lnSpc>
                <a:spcPct val="110000"/>
              </a:lnSpc>
              <a:spcBef>
                <a:spcPts val="200"/>
              </a:spcBef>
              <a:buFont typeface="Wingdings" charset="0"/>
              <a:buNone/>
              <a:defRPr/>
            </a:pPr>
            <a:r>
              <a:rPr lang="en-US" sz="1800" dirty="0">
                <a:solidFill>
                  <a:schemeClr val="tx1">
                    <a:lumMod val="65000"/>
                    <a:lumOff val="35000"/>
                  </a:schemeClr>
                </a:solidFill>
                <a:latin typeface="Tahoma"/>
                <a:cs typeface="Tahoma"/>
              </a:rPr>
              <a:t> </a:t>
            </a:r>
            <a:r>
              <a:rPr lang="en-US" sz="1800" dirty="0" smtClean="0">
                <a:solidFill>
                  <a:schemeClr val="tx1">
                    <a:lumMod val="65000"/>
                    <a:lumOff val="35000"/>
                  </a:schemeClr>
                </a:solidFill>
                <a:latin typeface="Tahoma"/>
                <a:cs typeface="Tahoma"/>
              </a:rPr>
              <a:t>}</a:t>
            </a:r>
          </a:p>
          <a:p>
            <a:pPr marL="0" indent="0">
              <a:lnSpc>
                <a:spcPct val="110000"/>
              </a:lnSpc>
              <a:buFont typeface="Wingdings" charset="0"/>
              <a:buNone/>
              <a:defRPr/>
            </a:pPr>
            <a:r>
              <a:rPr lang="en-US" sz="1800" dirty="0">
                <a:solidFill>
                  <a:schemeClr val="tx1">
                    <a:lumMod val="65000"/>
                    <a:lumOff val="35000"/>
                  </a:schemeClr>
                </a:solidFill>
                <a:latin typeface="Tahoma"/>
                <a:cs typeface="Tahoma"/>
              </a:rPr>
              <a:t> </a:t>
            </a:r>
          </a:p>
        </p:txBody>
      </p:sp>
      <p:sp>
        <p:nvSpPr>
          <p:cNvPr id="30724" name="TextBox 4"/>
          <p:cNvSpPr txBox="1">
            <a:spLocks noChangeArrowheads="1"/>
          </p:cNvSpPr>
          <p:nvPr/>
        </p:nvSpPr>
        <p:spPr bwMode="auto">
          <a:xfrm>
            <a:off x="1295400" y="5486400"/>
            <a:ext cx="6477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b="1">
                <a:solidFill>
                  <a:schemeClr val="tx1">
                    <a:lumMod val="65000"/>
                    <a:lumOff val="35000"/>
                  </a:schemeClr>
                </a:solidFill>
                <a:latin typeface="Tahoma"/>
                <a:cs typeface="Tahoma"/>
              </a:rPr>
              <a:t>In this way, refactoring formalizes good programming practices</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normAutofit fontScale="90000"/>
          </a:bodyPr>
          <a:lstStyle/>
          <a:p>
            <a:r>
              <a:rPr lang="en-US">
                <a:solidFill>
                  <a:schemeClr val="tx1">
                    <a:lumMod val="65000"/>
                    <a:lumOff val="35000"/>
                  </a:schemeClr>
                </a:solidFill>
                <a:latin typeface="Tahoma"/>
                <a:cs typeface="Tahoma"/>
              </a:rPr>
              <a:t>But, Refactoring is Dangerous!</a:t>
            </a:r>
          </a:p>
        </p:txBody>
      </p:sp>
      <p:sp>
        <p:nvSpPr>
          <p:cNvPr id="31746" name="Content Placeholder 2"/>
          <p:cNvSpPr>
            <a:spLocks noGrp="1"/>
          </p:cNvSpPr>
          <p:nvPr>
            <p:ph idx="1"/>
          </p:nvPr>
        </p:nvSpPr>
        <p:spPr/>
        <p:txBody>
          <a:bodyPr/>
          <a:lstStyle/>
          <a:p>
            <a:r>
              <a:rPr lang="en-US">
                <a:solidFill>
                  <a:schemeClr val="tx1">
                    <a:lumMod val="65000"/>
                    <a:lumOff val="35000"/>
                  </a:schemeClr>
                </a:solidFill>
                <a:latin typeface="Tahoma"/>
                <a:cs typeface="Tahoma"/>
              </a:rPr>
              <a:t>Although refactoring helps to reduce bugs, it can also introduce new bugs into the code</a:t>
            </a:r>
          </a:p>
          <a:p>
            <a:r>
              <a:rPr lang="en-US">
                <a:solidFill>
                  <a:schemeClr val="tx1">
                    <a:lumMod val="65000"/>
                    <a:lumOff val="35000"/>
                  </a:schemeClr>
                </a:solidFill>
                <a:latin typeface="Tahoma"/>
                <a:cs typeface="Tahoma"/>
              </a:rPr>
              <a:t>Manager’s point of view</a:t>
            </a:r>
          </a:p>
          <a:p>
            <a:pPr lvl="1"/>
            <a:r>
              <a:rPr lang="en-US">
                <a:solidFill>
                  <a:schemeClr val="tx1">
                    <a:lumMod val="65000"/>
                    <a:lumOff val="35000"/>
                  </a:schemeClr>
                </a:solidFill>
                <a:latin typeface="Tahoma"/>
                <a:cs typeface="Tahoma"/>
              </a:rPr>
              <a:t>If my programmers spend time “cleaning up the code” then that’s less time implementing required functionality (and my schedule is slipping as it is!)</a:t>
            </a:r>
          </a:p>
          <a:p>
            <a:r>
              <a:rPr lang="en-US">
                <a:solidFill>
                  <a:schemeClr val="tx1">
                    <a:lumMod val="65000"/>
                    <a:lumOff val="35000"/>
                  </a:schemeClr>
                </a:solidFill>
                <a:latin typeface="Tahoma"/>
                <a:cs typeface="Tahoma"/>
              </a:rPr>
              <a:t>To address these concerns</a:t>
            </a:r>
          </a:p>
          <a:p>
            <a:pPr lvl="1"/>
            <a:r>
              <a:rPr lang="en-US">
                <a:solidFill>
                  <a:schemeClr val="tx1">
                    <a:lumMod val="65000"/>
                    <a:lumOff val="35000"/>
                  </a:schemeClr>
                </a:solidFill>
                <a:latin typeface="Tahoma"/>
                <a:cs typeface="Tahoma"/>
              </a:rPr>
              <a:t>Refactoring needs to be </a:t>
            </a:r>
            <a:r>
              <a:rPr lang="en-US" b="1">
                <a:solidFill>
                  <a:schemeClr val="tx1">
                    <a:lumMod val="65000"/>
                    <a:lumOff val="35000"/>
                  </a:schemeClr>
                </a:solidFill>
                <a:latin typeface="Tahoma"/>
                <a:cs typeface="Tahoma"/>
              </a:rPr>
              <a:t>systematic</a:t>
            </a:r>
            <a:r>
              <a:rPr lang="en-US">
                <a:solidFill>
                  <a:schemeClr val="tx1">
                    <a:lumMod val="65000"/>
                    <a:lumOff val="35000"/>
                  </a:schemeClr>
                </a:solidFill>
                <a:latin typeface="Tahoma"/>
                <a:cs typeface="Tahoma"/>
              </a:rPr>
              <a:t>, </a:t>
            </a:r>
            <a:r>
              <a:rPr lang="en-US" b="1">
                <a:solidFill>
                  <a:schemeClr val="tx1">
                    <a:lumMod val="65000"/>
                    <a:lumOff val="35000"/>
                  </a:schemeClr>
                </a:solidFill>
                <a:latin typeface="Tahoma"/>
                <a:cs typeface="Tahoma"/>
              </a:rPr>
              <a:t>incremental</a:t>
            </a:r>
            <a:r>
              <a:rPr lang="en-US">
                <a:solidFill>
                  <a:schemeClr val="tx1">
                    <a:lumMod val="65000"/>
                    <a:lumOff val="35000"/>
                  </a:schemeClr>
                </a:solidFill>
                <a:latin typeface="Tahoma"/>
                <a:cs typeface="Tahoma"/>
              </a:rPr>
              <a:t>, and </a:t>
            </a:r>
            <a:r>
              <a:rPr lang="en-US" b="1">
                <a:solidFill>
                  <a:schemeClr val="tx1">
                    <a:lumMod val="65000"/>
                    <a:lumOff val="35000"/>
                  </a:schemeClr>
                </a:solidFill>
                <a:latin typeface="Tahoma"/>
                <a:cs typeface="Tahoma"/>
              </a:rPr>
              <a:t>safe</a:t>
            </a:r>
            <a:endParaRPr lang="en-US">
              <a:solidFill>
                <a:schemeClr val="tx1">
                  <a:lumMod val="65000"/>
                  <a:lumOff val="35000"/>
                </a:schemeClr>
              </a:solidFill>
              <a:latin typeface="Tahoma"/>
              <a:cs typeface="Tahoma"/>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a:solidFill>
                  <a:schemeClr val="tx1">
                    <a:lumMod val="65000"/>
                    <a:lumOff val="35000"/>
                  </a:schemeClr>
                </a:solidFill>
                <a:latin typeface="Tahoma"/>
                <a:cs typeface="Tahoma"/>
              </a:rPr>
              <a:t>Refactoring is Useful Too</a:t>
            </a:r>
          </a:p>
        </p:txBody>
      </p:sp>
      <p:sp>
        <p:nvSpPr>
          <p:cNvPr id="32770" name="Content Placeholder 2"/>
          <p:cNvSpPr>
            <a:spLocks noGrp="1"/>
          </p:cNvSpPr>
          <p:nvPr>
            <p:ph idx="1"/>
          </p:nvPr>
        </p:nvSpPr>
        <p:spPr/>
        <p:txBody>
          <a:bodyPr>
            <a:normAutofit fontScale="92500" lnSpcReduction="10000"/>
          </a:bodyPr>
          <a:lstStyle/>
          <a:p>
            <a:r>
              <a:rPr lang="en-US">
                <a:solidFill>
                  <a:schemeClr val="tx1">
                    <a:lumMod val="65000"/>
                    <a:lumOff val="35000"/>
                  </a:schemeClr>
                </a:solidFill>
                <a:latin typeface="Tahoma"/>
                <a:cs typeface="Tahoma"/>
              </a:rPr>
              <a:t>The idea behind refactoring is to acknowledge that it will be difficult to get a design right the first time and, as a program’s requirements change, the design may need to change</a:t>
            </a:r>
          </a:p>
          <a:p>
            <a:pPr lvl="1"/>
            <a:r>
              <a:rPr lang="en-US">
                <a:solidFill>
                  <a:schemeClr val="tx1">
                    <a:lumMod val="65000"/>
                    <a:lumOff val="35000"/>
                  </a:schemeClr>
                </a:solidFill>
                <a:latin typeface="Tahoma"/>
                <a:cs typeface="Tahoma"/>
              </a:rPr>
              <a:t>refactoring provides techniques for evolving the design in small incremental steps</a:t>
            </a:r>
          </a:p>
          <a:p>
            <a:r>
              <a:rPr lang="en-US">
                <a:solidFill>
                  <a:schemeClr val="tx1">
                    <a:lumMod val="65000"/>
                    <a:lumOff val="35000"/>
                  </a:schemeClr>
                </a:solidFill>
                <a:latin typeface="Tahoma"/>
                <a:cs typeface="Tahoma"/>
              </a:rPr>
              <a:t>Benefits</a:t>
            </a:r>
          </a:p>
          <a:p>
            <a:pPr lvl="1"/>
            <a:r>
              <a:rPr lang="en-US">
                <a:solidFill>
                  <a:schemeClr val="tx1">
                    <a:lumMod val="65000"/>
                    <a:lumOff val="35000"/>
                  </a:schemeClr>
                </a:solidFill>
                <a:latin typeface="Tahoma"/>
                <a:cs typeface="Tahoma"/>
              </a:rPr>
              <a:t>Often code size is reduced after refactoring</a:t>
            </a:r>
          </a:p>
          <a:p>
            <a:pPr lvl="1"/>
            <a:r>
              <a:rPr lang="en-US">
                <a:solidFill>
                  <a:schemeClr val="tx1">
                    <a:lumMod val="65000"/>
                    <a:lumOff val="35000"/>
                  </a:schemeClr>
                </a:solidFill>
                <a:latin typeface="Tahoma"/>
                <a:cs typeface="Tahoma"/>
              </a:rPr>
              <a:t>Confusing structures are transformed into simpler structures</a:t>
            </a:r>
          </a:p>
          <a:p>
            <a:pPr lvl="2"/>
            <a:r>
              <a:rPr lang="en-US">
                <a:solidFill>
                  <a:schemeClr val="tx1">
                    <a:lumMod val="65000"/>
                    <a:lumOff val="35000"/>
                  </a:schemeClr>
                </a:solidFill>
                <a:latin typeface="Tahoma"/>
                <a:cs typeface="Tahoma"/>
              </a:rPr>
              <a:t>which are easier to maintain and understand</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normAutofit fontScale="90000"/>
          </a:bodyPr>
          <a:lstStyle/>
          <a:p>
            <a:r>
              <a:rPr lang="en-US">
                <a:solidFill>
                  <a:schemeClr val="tx1">
                    <a:lumMod val="65000"/>
                    <a:lumOff val="35000"/>
                  </a:schemeClr>
                </a:solidFill>
                <a:latin typeface="Tahoma"/>
                <a:cs typeface="Tahoma"/>
              </a:rPr>
              <a:t>A “Cookbook” can be Useful</a:t>
            </a:r>
          </a:p>
        </p:txBody>
      </p:sp>
      <p:sp>
        <p:nvSpPr>
          <p:cNvPr id="33794" name="Content Placeholder 2"/>
          <p:cNvSpPr>
            <a:spLocks noGrp="1"/>
          </p:cNvSpPr>
          <p:nvPr>
            <p:ph idx="1"/>
          </p:nvPr>
        </p:nvSpPr>
        <p:spPr/>
        <p:txBody>
          <a:bodyPr>
            <a:normAutofit lnSpcReduction="10000"/>
          </a:bodyPr>
          <a:lstStyle/>
          <a:p>
            <a:r>
              <a:rPr lang="en-US">
                <a:solidFill>
                  <a:schemeClr val="tx1">
                    <a:lumMod val="65000"/>
                    <a:lumOff val="35000"/>
                  </a:schemeClr>
                </a:solidFill>
                <a:latin typeface="Tahoma"/>
                <a:cs typeface="Tahoma"/>
              </a:rPr>
              <a:t>Refactoring: Improving the Design of Existing Code</a:t>
            </a:r>
          </a:p>
          <a:p>
            <a:pPr lvl="1"/>
            <a:r>
              <a:rPr lang="en-US">
                <a:solidFill>
                  <a:schemeClr val="tx1">
                    <a:lumMod val="65000"/>
                    <a:lumOff val="35000"/>
                  </a:schemeClr>
                </a:solidFill>
                <a:latin typeface="Tahoma"/>
                <a:cs typeface="Tahoma"/>
              </a:rPr>
              <a:t>by Martin Fowler (and Kent Beck, John Brant, William Opdyke, and Don Roberts)</a:t>
            </a:r>
          </a:p>
          <a:p>
            <a:r>
              <a:rPr lang="en-US">
                <a:solidFill>
                  <a:schemeClr val="tx1">
                    <a:lumMod val="65000"/>
                    <a:lumOff val="35000"/>
                  </a:schemeClr>
                </a:solidFill>
                <a:latin typeface="Tahoma"/>
                <a:cs typeface="Tahoma"/>
              </a:rPr>
              <a:t>Similar to the Gang of Four’s Design Patterns</a:t>
            </a:r>
          </a:p>
          <a:p>
            <a:pPr lvl="1"/>
            <a:r>
              <a:rPr lang="en-US">
                <a:solidFill>
                  <a:schemeClr val="tx1">
                    <a:lumMod val="65000"/>
                    <a:lumOff val="35000"/>
                  </a:schemeClr>
                </a:solidFill>
                <a:latin typeface="Tahoma"/>
                <a:cs typeface="Tahoma"/>
              </a:rPr>
              <a:t>Provides “refactoring patterns”</a:t>
            </a:r>
          </a:p>
          <a:p>
            <a:r>
              <a:rPr lang="en-US">
                <a:solidFill>
                  <a:schemeClr val="tx1">
                    <a:lumMod val="65000"/>
                    <a:lumOff val="35000"/>
                  </a:schemeClr>
                </a:solidFill>
                <a:latin typeface="Tahoma"/>
                <a:cs typeface="Tahoma"/>
              </a:rPr>
              <a:t>Also</a:t>
            </a:r>
          </a:p>
          <a:p>
            <a:pPr lvl="1"/>
            <a:r>
              <a:rPr lang="en-US">
                <a:solidFill>
                  <a:schemeClr val="tx1">
                    <a:lumMod val="65000"/>
                    <a:lumOff val="35000"/>
                  </a:schemeClr>
                </a:solidFill>
                <a:latin typeface="Tahoma"/>
                <a:cs typeface="Tahoma"/>
              </a:rPr>
              <a:t>http://www.refactoring.com/catalog/		</a:t>
            </a:r>
          </a:p>
          <a:p>
            <a:pPr lvl="1"/>
            <a:r>
              <a:rPr lang="en-US">
                <a:solidFill>
                  <a:schemeClr val="tx1">
                    <a:lumMod val="65000"/>
                    <a:lumOff val="35000"/>
                  </a:schemeClr>
                </a:solidFill>
                <a:latin typeface="Tahoma"/>
                <a:cs typeface="Tahoma"/>
              </a:rPr>
              <a:t>http://sourcemaking.com/refactoring</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a:solidFill>
                  <a:schemeClr val="tx1">
                    <a:lumMod val="65000"/>
                    <a:lumOff val="35000"/>
                  </a:schemeClr>
                </a:solidFill>
                <a:latin typeface="Tahoma"/>
                <a:cs typeface="Tahoma"/>
              </a:rPr>
              <a:t>Principles in Refactoring</a:t>
            </a:r>
          </a:p>
        </p:txBody>
      </p:sp>
      <p:sp>
        <p:nvSpPr>
          <p:cNvPr id="34818" name="Content Placeholder 2"/>
          <p:cNvSpPr>
            <a:spLocks noGrp="1"/>
          </p:cNvSpPr>
          <p:nvPr>
            <p:ph idx="1"/>
          </p:nvPr>
        </p:nvSpPr>
        <p:spPr/>
        <p:txBody>
          <a:bodyPr/>
          <a:lstStyle/>
          <a:p>
            <a:r>
              <a:rPr lang="en-US">
                <a:solidFill>
                  <a:schemeClr val="tx1">
                    <a:lumMod val="65000"/>
                    <a:lumOff val="35000"/>
                  </a:schemeClr>
                </a:solidFill>
                <a:latin typeface="Tahoma"/>
                <a:cs typeface="Tahoma"/>
              </a:rPr>
              <a:t>Fowler’s definition</a:t>
            </a:r>
          </a:p>
          <a:p>
            <a:pPr lvl="1"/>
            <a:r>
              <a:rPr lang="en-US">
                <a:solidFill>
                  <a:schemeClr val="tx1">
                    <a:lumMod val="65000"/>
                    <a:lumOff val="35000"/>
                  </a:schemeClr>
                </a:solidFill>
                <a:latin typeface="Tahoma"/>
                <a:cs typeface="Tahoma"/>
              </a:rPr>
              <a:t>Refactoring (noun)</a:t>
            </a:r>
          </a:p>
          <a:p>
            <a:pPr lvl="2"/>
            <a:r>
              <a:rPr lang="en-US">
                <a:solidFill>
                  <a:schemeClr val="tx1">
                    <a:lumMod val="65000"/>
                    <a:lumOff val="35000"/>
                  </a:schemeClr>
                </a:solidFill>
                <a:latin typeface="Tahoma"/>
                <a:cs typeface="Tahoma"/>
              </a:rPr>
              <a:t>a </a:t>
            </a:r>
            <a:r>
              <a:rPr lang="en-US" b="1">
                <a:solidFill>
                  <a:schemeClr val="tx1">
                    <a:lumMod val="65000"/>
                    <a:lumOff val="35000"/>
                  </a:schemeClr>
                </a:solidFill>
                <a:latin typeface="Tahoma"/>
                <a:cs typeface="Tahoma"/>
              </a:rPr>
              <a:t>change made to the internal structure of software</a:t>
            </a:r>
            <a:r>
              <a:rPr lang="en-US">
                <a:solidFill>
                  <a:schemeClr val="tx1">
                    <a:lumMod val="65000"/>
                    <a:lumOff val="35000"/>
                  </a:schemeClr>
                </a:solidFill>
                <a:latin typeface="Tahoma"/>
                <a:cs typeface="Tahoma"/>
              </a:rPr>
              <a:t> to make it </a:t>
            </a:r>
            <a:r>
              <a:rPr lang="en-US" b="1">
                <a:solidFill>
                  <a:schemeClr val="tx1">
                    <a:lumMod val="65000"/>
                    <a:lumOff val="35000"/>
                  </a:schemeClr>
                </a:solidFill>
                <a:latin typeface="Tahoma"/>
                <a:cs typeface="Tahoma"/>
              </a:rPr>
              <a:t>easier to understand and cheaper to modify</a:t>
            </a:r>
            <a:r>
              <a:rPr lang="en-US">
                <a:solidFill>
                  <a:schemeClr val="tx1">
                    <a:lumMod val="65000"/>
                    <a:lumOff val="35000"/>
                  </a:schemeClr>
                </a:solidFill>
                <a:latin typeface="Tahoma"/>
                <a:cs typeface="Tahoma"/>
              </a:rPr>
              <a:t> </a:t>
            </a:r>
            <a:r>
              <a:rPr lang="en-US" i="1">
                <a:solidFill>
                  <a:schemeClr val="tx1">
                    <a:lumMod val="65000"/>
                    <a:lumOff val="35000"/>
                  </a:schemeClr>
                </a:solidFill>
                <a:latin typeface="Tahoma"/>
                <a:cs typeface="Tahoma"/>
              </a:rPr>
              <a:t>without changing its observable behavior</a:t>
            </a:r>
          </a:p>
          <a:p>
            <a:pPr lvl="1"/>
            <a:r>
              <a:rPr lang="en-US">
                <a:solidFill>
                  <a:schemeClr val="tx1">
                    <a:lumMod val="65000"/>
                    <a:lumOff val="35000"/>
                  </a:schemeClr>
                </a:solidFill>
                <a:latin typeface="Tahoma"/>
                <a:cs typeface="Tahoma"/>
              </a:rPr>
              <a:t>Refactoring (verb)</a:t>
            </a:r>
          </a:p>
          <a:p>
            <a:pPr lvl="2"/>
            <a:r>
              <a:rPr lang="en-US">
                <a:solidFill>
                  <a:schemeClr val="tx1">
                    <a:lumMod val="65000"/>
                    <a:lumOff val="35000"/>
                  </a:schemeClr>
                </a:solidFill>
                <a:latin typeface="Tahoma"/>
                <a:cs typeface="Tahoma"/>
              </a:rPr>
              <a:t>to </a:t>
            </a:r>
            <a:r>
              <a:rPr lang="en-US" b="1">
                <a:solidFill>
                  <a:schemeClr val="tx1">
                    <a:lumMod val="65000"/>
                    <a:lumOff val="35000"/>
                  </a:schemeClr>
                </a:solidFill>
                <a:latin typeface="Tahoma"/>
                <a:cs typeface="Tahoma"/>
              </a:rPr>
              <a:t>restructure software </a:t>
            </a:r>
            <a:r>
              <a:rPr lang="en-US">
                <a:solidFill>
                  <a:schemeClr val="tx1">
                    <a:lumMod val="65000"/>
                    <a:lumOff val="35000"/>
                  </a:schemeClr>
                </a:solidFill>
                <a:latin typeface="Tahoma"/>
                <a:cs typeface="Tahoma"/>
              </a:rPr>
              <a:t>by applying a series of refactorings </a:t>
            </a:r>
            <a:r>
              <a:rPr lang="en-US" i="1">
                <a:solidFill>
                  <a:schemeClr val="tx1">
                    <a:lumMod val="65000"/>
                    <a:lumOff val="35000"/>
                  </a:schemeClr>
                </a:solidFill>
                <a:latin typeface="Tahoma"/>
                <a:cs typeface="Tahoma"/>
              </a:rPr>
              <a:t>without changing its observable behavior</a:t>
            </a:r>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6838</TotalTime>
  <Words>3027</Words>
  <Application>Microsoft Macintosh PowerPoint</Application>
  <PresentationFormat>On-screen Show (4:3)</PresentationFormat>
  <Paragraphs>330</Paragraphs>
  <Slides>46</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46</vt:i4>
      </vt:variant>
    </vt:vector>
  </HeadingPairs>
  <TitlesOfParts>
    <vt:vector size="54" baseType="lpstr">
      <vt:lpstr>Arial</vt:lpstr>
      <vt:lpstr>ＭＳ Ｐゴシック</vt:lpstr>
      <vt:lpstr>Rockwell</vt:lpstr>
      <vt:lpstr>Wingdings</vt:lpstr>
      <vt:lpstr>Times New Roman</vt:lpstr>
      <vt:lpstr>Tahoma</vt:lpstr>
      <vt:lpstr>Courier New</vt:lpstr>
      <vt:lpstr>Capital</vt:lpstr>
      <vt:lpstr>Informatics 122 Software Design II</vt:lpstr>
      <vt:lpstr>Today’s Lecture</vt:lpstr>
      <vt:lpstr>What is Refactoring?</vt:lpstr>
      <vt:lpstr>(Very) Simple Example</vt:lpstr>
      <vt:lpstr>(Another) Simple Example</vt:lpstr>
      <vt:lpstr>But, Refactoring is Dangerous!</vt:lpstr>
      <vt:lpstr>Refactoring is Useful Too</vt:lpstr>
      <vt:lpstr>A “Cookbook” can be Useful</vt:lpstr>
      <vt:lpstr>Principles in Refactoring</vt:lpstr>
      <vt:lpstr>Principles, continued</vt:lpstr>
      <vt:lpstr>Principles, continued</vt:lpstr>
      <vt:lpstr>Why Should you Refactor?</vt:lpstr>
      <vt:lpstr>When Should you Refactor?</vt:lpstr>
      <vt:lpstr>Problems with Refactoring</vt:lpstr>
      <vt:lpstr>Refactoring: Where to Start?</vt:lpstr>
      <vt:lpstr>Bad Smells in Code</vt:lpstr>
      <vt:lpstr>Bad Smells in Code</vt:lpstr>
      <vt:lpstr>Bad Smells in Code</vt:lpstr>
      <vt:lpstr>Bad Smells in Code</vt:lpstr>
      <vt:lpstr>Bad Smells in Code</vt:lpstr>
      <vt:lpstr>Bad Smells in Code</vt:lpstr>
      <vt:lpstr>Bad Smells in Code</vt:lpstr>
      <vt:lpstr>The Catalog of Refactoring Patterns</vt:lpstr>
      <vt:lpstr>Extract Method</vt:lpstr>
      <vt:lpstr>Extract Method, continued</vt:lpstr>
      <vt:lpstr>Replace Temp with Query</vt:lpstr>
      <vt:lpstr>Replace Temp with Query, continued</vt:lpstr>
      <vt:lpstr>Move Method (I)</vt:lpstr>
      <vt:lpstr>Move Method (II)</vt:lpstr>
      <vt:lpstr>Move Method (III)</vt:lpstr>
      <vt:lpstr>Move Method (IV)</vt:lpstr>
      <vt:lpstr>Move Method (V)</vt:lpstr>
      <vt:lpstr>Move Method (VI)</vt:lpstr>
      <vt:lpstr>Replace Conditional with Polymorphism (I)</vt:lpstr>
      <vt:lpstr>Replace Conditional with Polymorphism (II)</vt:lpstr>
      <vt:lpstr>Replace Conditional with Polymorphism (III)</vt:lpstr>
      <vt:lpstr>Introduce Null Object (I)</vt:lpstr>
      <vt:lpstr>Introduce Null Object (II)</vt:lpstr>
      <vt:lpstr>Separate Query for Modifier</vt:lpstr>
      <vt:lpstr>Introduce Parameter Object</vt:lpstr>
      <vt:lpstr>Encapsulate Collection</vt:lpstr>
      <vt:lpstr>Replace Nested Conditional with Guard Clauses</vt:lpstr>
      <vt:lpstr>Example (I)</vt:lpstr>
      <vt:lpstr>Example (II)</vt:lpstr>
      <vt:lpstr>Wrapping Up</vt:lpstr>
      <vt:lpstr>Assignment 3, Part 2: Refactoring</vt:lpstr>
    </vt:vector>
  </TitlesOfParts>
  <Company>University of California, Irvine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Exercise 1</dc:title>
  <dc:creator>André van der Hoek</dc:creator>
  <cp:lastModifiedBy>Emilly Navarro</cp:lastModifiedBy>
  <cp:revision>670</cp:revision>
  <dcterms:created xsi:type="dcterms:W3CDTF">2006-03-17T19:57:58Z</dcterms:created>
  <dcterms:modified xsi:type="dcterms:W3CDTF">2015-02-02T01:09:06Z</dcterms:modified>
</cp:coreProperties>
</file>