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2"/>
  </p:notesMasterIdLst>
  <p:handoutMasterIdLst>
    <p:handoutMasterId r:id="rId33"/>
  </p:handoutMasterIdLst>
  <p:sldIdLst>
    <p:sldId id="265" r:id="rId2"/>
    <p:sldId id="285" r:id="rId3"/>
    <p:sldId id="286" r:id="rId4"/>
    <p:sldId id="287" r:id="rId5"/>
    <p:sldId id="289" r:id="rId6"/>
    <p:sldId id="290" r:id="rId7"/>
    <p:sldId id="291" r:id="rId8"/>
    <p:sldId id="292" r:id="rId9"/>
    <p:sldId id="293" r:id="rId10"/>
    <p:sldId id="294" r:id="rId11"/>
    <p:sldId id="295" r:id="rId12"/>
    <p:sldId id="296" r:id="rId13"/>
    <p:sldId id="297" r:id="rId14"/>
    <p:sldId id="298" r:id="rId15"/>
    <p:sldId id="299" r:id="rId16"/>
    <p:sldId id="301" r:id="rId17"/>
    <p:sldId id="316" r:id="rId18"/>
    <p:sldId id="302" r:id="rId19"/>
    <p:sldId id="305" r:id="rId20"/>
    <p:sldId id="306" r:id="rId21"/>
    <p:sldId id="307" r:id="rId22"/>
    <p:sldId id="308" r:id="rId23"/>
    <p:sldId id="309" r:id="rId24"/>
    <p:sldId id="310" r:id="rId25"/>
    <p:sldId id="311" r:id="rId26"/>
    <p:sldId id="312" r:id="rId27"/>
    <p:sldId id="313" r:id="rId28"/>
    <p:sldId id="314" r:id="rId29"/>
    <p:sldId id="315" r:id="rId30"/>
    <p:sldId id="303" r:id="rId31"/>
  </p:sldIdLst>
  <p:sldSz cx="9144000" cy="6858000" type="screen4x3"/>
  <p:notesSz cx="6997700" cy="92837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000000"/>
    <a:srgbClr val="007780"/>
    <a:srgbClr val="01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59" autoAdjust="0"/>
  </p:normalViewPr>
  <p:slideViewPr>
    <p:cSldViewPr>
      <p:cViewPr varScale="1">
        <p:scale>
          <a:sx n="90" d="100"/>
          <a:sy n="90" d="100"/>
        </p:scale>
        <p:origin x="-768" y="-112"/>
      </p:cViewPr>
      <p:guideLst>
        <p:guide orient="horz" pos="2160"/>
        <p:guide pos="2880"/>
      </p:guideLst>
    </p:cSldViewPr>
  </p:slideViewPr>
  <p:outlineViewPr>
    <p:cViewPr>
      <p:scale>
        <a:sx n="33" d="100"/>
        <a:sy n="33" d="100"/>
      </p:scale>
      <p:origin x="0" y="268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1136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11366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11366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E58637A4-9A8D-0D44-A8A0-DEDA8A6DEEEE}" type="slidenum">
              <a:rPr lang="en-US"/>
              <a:pPr>
                <a:defRPr/>
              </a:pPr>
              <a:t>‹#›</a:t>
            </a:fld>
            <a:endParaRPr lang="en-US"/>
          </a:p>
        </p:txBody>
      </p:sp>
    </p:spTree>
    <p:extLst>
      <p:ext uri="{BB962C8B-B14F-4D97-AF65-F5344CB8AC3E}">
        <p14:creationId xmlns:p14="http://schemas.microsoft.com/office/powerpoint/2010/main" val="1473664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ABCDF6C7-BACB-B345-85A9-5A395D567CEC}" type="slidenum">
              <a:rPr lang="en-US"/>
              <a:pPr>
                <a:defRPr/>
              </a:pPr>
              <a:t>‹#›</a:t>
            </a:fld>
            <a:endParaRPr lang="en-US"/>
          </a:p>
        </p:txBody>
      </p:sp>
    </p:spTree>
    <p:extLst>
      <p:ext uri="{BB962C8B-B14F-4D97-AF65-F5344CB8AC3E}">
        <p14:creationId xmlns:p14="http://schemas.microsoft.com/office/powerpoint/2010/main" val="3319318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131A1D-AB7A-F048-95FA-8D55803FF418}"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Just running the program intermittently can help a lot – this is a real benefit of having running code</a:t>
            </a:r>
          </a:p>
          <a:p>
            <a:pPr eaLnBrk="1" hangingPunct="1"/>
            <a:endParaRPr lang="en-US"/>
          </a:p>
          <a:p>
            <a:pPr eaLnBrk="1" hangingPunct="1"/>
            <a:r>
              <a:rPr lang="en-US"/>
              <a:t>Eclipse: you can select something in Eclipse and right click it and select References or Declarations, and it will bring up places where that thing is declared and references in the project – this can help you back-link to the purpose a variable or function serves – very helpful</a:t>
            </a:r>
          </a:p>
          <a:p>
            <a:pPr eaLnBrk="1" hangingPunct="1"/>
            <a:endParaRPr lang="en-US"/>
          </a:p>
          <a:p>
            <a:pPr eaLnBrk="1" hangingPunct="1"/>
            <a:r>
              <a:rPr lang="en-US"/>
              <a:t>You can learn a lot from just reading the class/file names, what patterns are used, what sorts of classes you</a:t>
            </a:r>
            <a:r>
              <a:rPr lang="ja-JP" altLang="en-US"/>
              <a:t>’</a:t>
            </a:r>
            <a:r>
              <a:rPr lang="en-US" altLang="ja-JP"/>
              <a:t>re using – and it</a:t>
            </a:r>
            <a:r>
              <a:rPr lang="ja-JP" altLang="en-US"/>
              <a:t>’</a:t>
            </a:r>
            <a:r>
              <a:rPr lang="en-US" altLang="ja-JP"/>
              <a:t>s a way to see everything at the high level</a:t>
            </a:r>
          </a:p>
          <a:p>
            <a:pPr eaLnBrk="1" hangingPunct="1"/>
            <a:endParaRPr lang="en-US"/>
          </a:p>
          <a:p>
            <a:pPr eaLnBrk="1" hangingPunct="1"/>
            <a:r>
              <a:rPr lang="en-US"/>
              <a:t>At the end of the day though its just a matter of looking at the code: important tip: you wont get it all at once, just look it over, figure little questions out first, and you will find it becoming familiar – you just have to put in the time and concentration – this is an act of faith that this exercise is sort of about</a:t>
            </a:r>
          </a:p>
          <a:p>
            <a:endParaRPr lang="en-US"/>
          </a:p>
        </p:txBody>
      </p:sp>
      <p:sp>
        <p:nvSpPr>
          <p:cNvPr id="4" name="Slide Number Placeholder 3"/>
          <p:cNvSpPr>
            <a:spLocks noGrp="1"/>
          </p:cNvSpPr>
          <p:nvPr>
            <p:ph type="sldNum" sz="quarter" idx="5"/>
          </p:nvPr>
        </p:nvSpPr>
        <p:spPr/>
        <p:txBody>
          <a:bodyPr/>
          <a:lstStyle/>
          <a:p>
            <a:pPr>
              <a:defRPr/>
            </a:pPr>
            <a:fld id="{B2BDB206-81CF-D747-BD26-DD56E78709B5}"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You can build these – what are they trying to solve? What domain is this used in and what does it interact with? What can you learn from running the program? </a:t>
            </a:r>
          </a:p>
          <a:p>
            <a:r>
              <a:rPr lang="en-US"/>
              <a:t>The point is, this is a broad, open-ended puzzle, don</a:t>
            </a:r>
            <a:r>
              <a:rPr lang="ja-JP" altLang="en-US"/>
              <a:t>’</a:t>
            </a:r>
            <a:r>
              <a:rPr lang="en-US" altLang="ja-JP"/>
              <a:t>t get tooooo focused on the files and code</a:t>
            </a:r>
          </a:p>
          <a:p>
            <a:endParaRPr lang="en-US"/>
          </a:p>
        </p:txBody>
      </p:sp>
      <p:sp>
        <p:nvSpPr>
          <p:cNvPr id="4" name="Slide Number Placeholder 3"/>
          <p:cNvSpPr>
            <a:spLocks noGrp="1"/>
          </p:cNvSpPr>
          <p:nvPr>
            <p:ph type="sldNum" sz="quarter" idx="5"/>
          </p:nvPr>
        </p:nvSpPr>
        <p:spPr/>
        <p:txBody>
          <a:bodyPr/>
          <a:lstStyle/>
          <a:p>
            <a:pPr>
              <a:defRPr/>
            </a:pPr>
            <a:fld id="{3AA77DBE-25EB-8349-8EF0-3C2F571FE89A}"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Why did they have a pixel class? What else does that do?</a:t>
            </a:r>
          </a:p>
          <a:p>
            <a:pPr>
              <a:lnSpc>
                <a:spcPct val="90000"/>
              </a:lnSpc>
            </a:pPr>
            <a:endParaRPr lang="en-US"/>
          </a:p>
          <a:p>
            <a:pPr>
              <a:lnSpc>
                <a:spcPct val="90000"/>
              </a:lnSpc>
            </a:pPr>
            <a:r>
              <a:rPr lang="en-US"/>
              <a:t>Why do they need things in columns stored separate from a location? This column thing might be some kind of quick-reference space</a:t>
            </a:r>
          </a:p>
          <a:p>
            <a:pPr>
              <a:lnSpc>
                <a:spcPct val="90000"/>
              </a:lnSpc>
            </a:pPr>
            <a:endParaRPr lang="en-US"/>
          </a:p>
          <a:p>
            <a:pPr>
              <a:lnSpc>
                <a:spcPct val="90000"/>
              </a:lnSpc>
            </a:pPr>
            <a:r>
              <a:rPr lang="en-US"/>
              <a:t>Which would make us think they</a:t>
            </a:r>
            <a:r>
              <a:rPr lang="ja-JP" altLang="en-US"/>
              <a:t>’</a:t>
            </a:r>
            <a:r>
              <a:rPr lang="en-US" altLang="ja-JP"/>
              <a:t>re not worried about wasting the space – but might need speed</a:t>
            </a:r>
          </a:p>
          <a:p>
            <a:pPr>
              <a:lnSpc>
                <a:spcPct val="90000"/>
              </a:lnSpc>
            </a:pPr>
            <a:endParaRPr lang="en-US"/>
          </a:p>
          <a:p>
            <a:pPr>
              <a:lnSpc>
                <a:spcPct val="90000"/>
              </a:lnSpc>
            </a:pPr>
            <a:r>
              <a:rPr lang="en-US"/>
              <a:t>This is after all </a:t>
            </a:r>
            <a:r>
              <a:rPr lang="ja-JP" altLang="en-US"/>
              <a:t>“</a:t>
            </a:r>
            <a:r>
              <a:rPr lang="en-US" altLang="ja-JP"/>
              <a:t>pixels</a:t>
            </a:r>
            <a:r>
              <a:rPr lang="ja-JP" altLang="en-US"/>
              <a:t>”</a:t>
            </a:r>
            <a:r>
              <a:rPr lang="en-US" altLang="ja-JP"/>
              <a:t>, what do we know about priorities in graphical situations? When are columns of pixels needed in graphics rendering?</a:t>
            </a:r>
          </a:p>
          <a:p>
            <a:pPr>
              <a:lnSpc>
                <a:spcPct val="90000"/>
              </a:lnSpc>
            </a:pPr>
            <a:endParaRPr lang="en-US"/>
          </a:p>
          <a:p>
            <a:pPr>
              <a:lnSpc>
                <a:spcPct val="90000"/>
              </a:lnSpc>
            </a:pPr>
            <a:r>
              <a:rPr lang="en-US"/>
              <a:t>As we familiarize ourself with the code, we will likely get a sense for what their patterns are in the design and its implementation – and these signals to us about hidden, underlying rationale will become more clear </a:t>
            </a:r>
          </a:p>
          <a:p>
            <a:pPr>
              <a:lnSpc>
                <a:spcPct val="90000"/>
              </a:lnSpc>
            </a:pPr>
            <a:endParaRPr lang="en-US"/>
          </a:p>
          <a:p>
            <a:pPr>
              <a:lnSpc>
                <a:spcPct val="90000"/>
              </a:lnSpc>
            </a:pPr>
            <a:r>
              <a:rPr lang="en-US"/>
              <a:t>Here we see some little hypotheses we can build up, to test them we will go explore these related classes – and we also have some little hints that will help us when we encounter the other classes – just a matter of building it up, little by little</a:t>
            </a:r>
          </a:p>
          <a:p>
            <a:endParaRPr lang="en-US"/>
          </a:p>
        </p:txBody>
      </p:sp>
      <p:sp>
        <p:nvSpPr>
          <p:cNvPr id="4" name="Slide Number Placeholder 3"/>
          <p:cNvSpPr>
            <a:spLocks noGrp="1"/>
          </p:cNvSpPr>
          <p:nvPr>
            <p:ph type="sldNum" sz="quarter" idx="5"/>
          </p:nvPr>
        </p:nvSpPr>
        <p:spPr/>
        <p:txBody>
          <a:bodyPr/>
          <a:lstStyle/>
          <a:p>
            <a:pPr>
              <a:defRPr/>
            </a:pPr>
            <a:fld id="{31B4B251-5932-8545-99D7-7007A71586F7}"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984E00A6-BE3E-AB4C-8EE2-A38F69344D90}"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57E34C-D7BB-AD4C-9BB2-C9601ABAA6D5}"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Top things: more obvious, main stuff</a:t>
            </a:r>
          </a:p>
          <a:p>
            <a:r>
              <a:rPr lang="en-US"/>
              <a:t>bottom things: less obvious… intangible knowledge that you and others have</a:t>
            </a:r>
          </a:p>
        </p:txBody>
      </p:sp>
      <p:sp>
        <p:nvSpPr>
          <p:cNvPr id="4" name="Slide Number Placeholder 3"/>
          <p:cNvSpPr>
            <a:spLocks noGrp="1"/>
          </p:cNvSpPr>
          <p:nvPr>
            <p:ph type="sldNum" sz="quarter" idx="5"/>
          </p:nvPr>
        </p:nvSpPr>
        <p:spPr/>
        <p:txBody>
          <a:bodyPr/>
          <a:lstStyle/>
          <a:p>
            <a:pPr>
              <a:defRPr/>
            </a:pPr>
            <a:fld id="{F18814FC-EF2B-3F49-80BF-6B36C3CE7C5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are casting this wider than reverse engineering… not just what it does, but how it does it and why it does it. </a:t>
            </a:r>
          </a:p>
          <a:p>
            <a:r>
              <a:rPr lang="en-US"/>
              <a:t>The key point here is this isn’t just “making UML from code”</a:t>
            </a:r>
          </a:p>
          <a:p>
            <a:r>
              <a:rPr lang="en-US"/>
              <a:t>Last bullet: we are not just recreating the design they used, we are creating what we need, in this case to work with the code in question</a:t>
            </a:r>
          </a:p>
        </p:txBody>
      </p:sp>
      <p:sp>
        <p:nvSpPr>
          <p:cNvPr id="4" name="Slide Number Placeholder 3"/>
          <p:cNvSpPr>
            <a:spLocks noGrp="1"/>
          </p:cNvSpPr>
          <p:nvPr>
            <p:ph type="sldNum" sz="quarter" idx="5"/>
          </p:nvPr>
        </p:nvSpPr>
        <p:spPr/>
        <p:txBody>
          <a:bodyPr/>
          <a:lstStyle/>
          <a:p>
            <a:pPr>
              <a:defRPr/>
            </a:pPr>
            <a:fld id="{048F8E60-F5C8-DF4E-9132-653F9D2A556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Working with your own – take a look at your </a:t>
            </a:r>
            <a:r>
              <a:rPr lang="en-US" dirty="0" err="1" smtClean="0"/>
              <a:t>MakeAGraph</a:t>
            </a:r>
            <a:r>
              <a:rPr lang="en-US" baseline="0" dirty="0" smtClean="0"/>
              <a:t> </a:t>
            </a:r>
            <a:r>
              <a:rPr lang="en-US" dirty="0" smtClean="0"/>
              <a:t>code </a:t>
            </a:r>
            <a:r>
              <a:rPr lang="en-US" dirty="0"/>
              <a:t>2 years from now…</a:t>
            </a:r>
          </a:p>
          <a:p>
            <a:pPr eaLnBrk="1" hangingPunct="1"/>
            <a:endParaRPr lang="en-US" dirty="0"/>
          </a:p>
          <a:p>
            <a:pPr eaLnBrk="1" hangingPunct="1"/>
            <a:r>
              <a:rPr lang="en-US" dirty="0"/>
              <a:t>Note that this is a surprisingly everyday situation – that the dream of the clean waterfall is rare indeed – some of this is tips for a big formal recovery, but its also just for little coding moments when you don</a:t>
            </a:r>
            <a:r>
              <a:rPr lang="ja-JP" altLang="en-US" dirty="0"/>
              <a:t>’</a:t>
            </a:r>
            <a:r>
              <a:rPr lang="en-US" altLang="ja-JP" dirty="0"/>
              <a:t>t understand the code you</a:t>
            </a:r>
            <a:r>
              <a:rPr lang="ja-JP" altLang="en-US" dirty="0"/>
              <a:t>’</a:t>
            </a:r>
            <a:r>
              <a:rPr lang="en-US" altLang="ja-JP" dirty="0"/>
              <a:t>re working with – and even with a perfect situation, there</a:t>
            </a:r>
            <a:r>
              <a:rPr lang="ja-JP" altLang="en-US" dirty="0"/>
              <a:t>’</a:t>
            </a:r>
            <a:r>
              <a:rPr lang="en-US" altLang="ja-JP" dirty="0"/>
              <a:t>s always questions you have about the code in front of you that the design won</a:t>
            </a:r>
            <a:r>
              <a:rPr lang="ja-JP" altLang="en-US" dirty="0"/>
              <a:t>’</a:t>
            </a:r>
            <a:r>
              <a:rPr lang="en-US" altLang="ja-JP" dirty="0"/>
              <a:t>t answer</a:t>
            </a:r>
            <a:endParaRPr lang="en-US" dirty="0"/>
          </a:p>
        </p:txBody>
      </p:sp>
      <p:sp>
        <p:nvSpPr>
          <p:cNvPr id="4" name="Slide Number Placeholder 3"/>
          <p:cNvSpPr>
            <a:spLocks noGrp="1"/>
          </p:cNvSpPr>
          <p:nvPr>
            <p:ph type="sldNum" sz="quarter" idx="5"/>
          </p:nvPr>
        </p:nvSpPr>
        <p:spPr/>
        <p:txBody>
          <a:bodyPr/>
          <a:lstStyle/>
          <a:p>
            <a:pPr>
              <a:defRPr/>
            </a:pPr>
            <a:fld id="{0ACD7D6C-7891-F249-9253-7AC0E844403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design might never have been lost, it might never have been created, it may have ceased to connect to the code, or it may simply be really, really bad</a:t>
            </a:r>
          </a:p>
          <a:p>
            <a:endParaRPr lang="en-US"/>
          </a:p>
          <a:p>
            <a:r>
              <a:rPr lang="en-US"/>
              <a:t>design drift is a lot more common than they might realize; it is actually quite common that people do not go back and update the design when things are changed</a:t>
            </a:r>
          </a:p>
        </p:txBody>
      </p:sp>
      <p:sp>
        <p:nvSpPr>
          <p:cNvPr id="4" name="Slide Number Placeholder 3"/>
          <p:cNvSpPr>
            <a:spLocks noGrp="1"/>
          </p:cNvSpPr>
          <p:nvPr>
            <p:ph type="sldNum" sz="quarter" idx="5"/>
          </p:nvPr>
        </p:nvSpPr>
        <p:spPr/>
        <p:txBody>
          <a:bodyPr/>
          <a:lstStyle/>
          <a:p>
            <a:pPr>
              <a:defRPr/>
            </a:pPr>
            <a:fld id="{EEFC7EB5-975C-2248-808B-15C83B0EF5E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First 3: We</a:t>
            </a:r>
            <a:r>
              <a:rPr lang="ja-JP" altLang="en-US" dirty="0"/>
              <a:t>’</a:t>
            </a:r>
            <a:r>
              <a:rPr lang="en-US" altLang="ja-JP" dirty="0"/>
              <a:t>re trying to recover yes, but we</a:t>
            </a:r>
            <a:r>
              <a:rPr lang="ja-JP" altLang="en-US" dirty="0"/>
              <a:t>’</a:t>
            </a:r>
            <a:r>
              <a:rPr lang="en-US" altLang="ja-JP" dirty="0"/>
              <a:t>re also trying to take something super complex and make it understandable – and to do that we may need other ways of looking at it</a:t>
            </a:r>
          </a:p>
          <a:p>
            <a:endParaRPr lang="en-US" dirty="0"/>
          </a:p>
          <a:p>
            <a:r>
              <a:rPr lang="en-US" dirty="0"/>
              <a:t>Note the latter 2 are broader goals, doing things that the initial document might not have handled, but that are important in most of our design recovery </a:t>
            </a:r>
            <a:r>
              <a:rPr lang="en-US" dirty="0" smtClean="0"/>
              <a:t>situations</a:t>
            </a:r>
          </a:p>
          <a:p>
            <a:r>
              <a:rPr lang="en-US" dirty="0" smtClean="0"/>
              <a:t>side effects = modifications</a:t>
            </a:r>
            <a:r>
              <a:rPr lang="en-US" baseline="0" dirty="0" smtClean="0"/>
              <a:t> might have been done haphazardly and caused some performance issues or bugs that have been undetected</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4689631-670D-9843-9C68-CCAFFC4E971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 that</a:t>
            </a:r>
            <a:r>
              <a:rPr lang="ja-JP" altLang="en-US"/>
              <a:t>’</a:t>
            </a:r>
            <a:r>
              <a:rPr lang="en-US" altLang="ja-JP"/>
              <a:t>s the theory of it, what its for, why you need it – here</a:t>
            </a:r>
            <a:r>
              <a:rPr lang="ja-JP" altLang="en-US"/>
              <a:t>’</a:t>
            </a:r>
            <a:r>
              <a:rPr lang="en-US" altLang="ja-JP"/>
              <a:t>s some practical advice about how to do it</a:t>
            </a:r>
          </a:p>
          <a:p>
            <a:endParaRPr lang="en-US"/>
          </a:p>
        </p:txBody>
      </p:sp>
      <p:sp>
        <p:nvSpPr>
          <p:cNvPr id="4" name="Slide Number Placeholder 3"/>
          <p:cNvSpPr>
            <a:spLocks noGrp="1"/>
          </p:cNvSpPr>
          <p:nvPr>
            <p:ph type="sldNum" sz="quarter" idx="5"/>
          </p:nvPr>
        </p:nvSpPr>
        <p:spPr/>
        <p:txBody>
          <a:bodyPr/>
          <a:lstStyle/>
          <a:p>
            <a:pPr>
              <a:defRPr/>
            </a:pPr>
            <a:fld id="{A0B9E3E0-F772-3F46-92EE-1DA61E080F3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These are simple things to look at in the code that will help you understand things</a:t>
            </a:r>
          </a:p>
          <a:p>
            <a:endParaRPr lang="en-US"/>
          </a:p>
        </p:txBody>
      </p:sp>
      <p:sp>
        <p:nvSpPr>
          <p:cNvPr id="4" name="Slide Number Placeholder 3"/>
          <p:cNvSpPr>
            <a:spLocks noGrp="1"/>
          </p:cNvSpPr>
          <p:nvPr>
            <p:ph type="sldNum" sz="quarter" idx="5"/>
          </p:nvPr>
        </p:nvSpPr>
        <p:spPr/>
        <p:txBody>
          <a:bodyPr/>
          <a:lstStyle/>
          <a:p>
            <a:pPr>
              <a:defRPr/>
            </a:pPr>
            <a:fld id="{945A08E8-C595-9445-BDFD-B38744142AC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C04DCF6C-11DA-BE46-8F3E-52E40C45CEA4}" type="datetime4">
              <a:rPr lang="en-US" smtClean="0"/>
              <a:pPr>
                <a:defRPr/>
              </a:pPr>
              <a:t>February 10, 2015</a:t>
            </a:fld>
            <a:r>
              <a:rPr lang="en-US" smtClean="0"/>
              <a:t> – </a:t>
            </a:r>
            <a:fld id="{52DD7443-FD5C-2547-B3D1-C9D09D76DE48}" type="datetime11">
              <a:rPr lang="en-US" smtClean="0"/>
              <a:pPr>
                <a:defRPr/>
              </a:pPr>
              <a:t>05:12:23</a:t>
            </a:fld>
            <a:endParaRPr lang="en-US"/>
          </a:p>
        </p:txBody>
      </p:sp>
      <p:sp>
        <p:nvSpPr>
          <p:cNvPr id="5" name="Footer Placeholder 4"/>
          <p:cNvSpPr>
            <a:spLocks noGrp="1"/>
          </p:cNvSpPr>
          <p:nvPr>
            <p:ph type="ftr" sz="quarter" idx="11"/>
          </p:nvPr>
        </p:nvSpPr>
        <p:spPr>
          <a:xfrm>
            <a:off x="5638800" y="6122894"/>
            <a:ext cx="2895600" cy="257810"/>
          </a:xfrm>
        </p:spPr>
        <p:txBody>
          <a:bodyPr/>
          <a:lstStyle/>
          <a:p>
            <a:pPr>
              <a:defRPr/>
            </a:pPr>
            <a:r>
              <a:rPr lang="en-US" smtClean="0"/>
              <a:t>(c) 2007 University of California, Irvine – André van der Hoek</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ECCB271-E779-0349-B843-2A01458A8A59}" type="slidenum">
              <a:rPr lang="en-US" smtClean="0"/>
              <a:pPr>
                <a:defRPr/>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61DEBF95-3716-F548-9DD9-0BA599A2A1B6}"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6" name="Footer Placeholder 5"/>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p:txBody>
          <a:bodyPr/>
          <a:lstStyle/>
          <a:p>
            <a:pPr>
              <a:defRPr/>
            </a:pPr>
            <a:fld id="{DD0913E4-B7E0-7C40-959C-DF8D996688C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70D1ED1F-FDB8-EF46-8AB7-EE9EA6F44B8B}"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6" name="Footer Placeholder 5"/>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p:txBody>
          <a:bodyPr/>
          <a:lstStyle/>
          <a:p>
            <a:pPr>
              <a:defRPr/>
            </a:pPr>
            <a:fld id="{2E52F901-B42F-B049-8E8C-8B2F477E7F2A}" type="slidenum">
              <a:rPr lang="en-US" smtClean="0"/>
              <a:pPr>
                <a:defRPr/>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A34D31EC-6630-5E42-9131-17E33AE2F571}"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5" name="Footer Placeholder 4"/>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p:txBody>
          <a:bodyPr/>
          <a:lstStyle/>
          <a:p>
            <a:pPr>
              <a:defRPr/>
            </a:pPr>
            <a:fld id="{87CDA0B9-1559-074D-85E1-D89B36E2282A}"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6C3122C5-1617-8E41-9959-57A9F17E0381}"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5" name="Footer Placeholder 4"/>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p:txBody>
          <a:bodyPr/>
          <a:lstStyle/>
          <a:p>
            <a:pPr>
              <a:defRPr/>
            </a:pPr>
            <a:fld id="{104967A1-7D8F-4340-BF3C-1754C1649A1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A390889-985E-B24C-8FB8-56D20E625A7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2/10/15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E86F824-D16A-9845-A29D-9117AEC6CEC7}"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5" name="Footer Placeholder 4"/>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p:txBody>
          <a:bodyPr/>
          <a:lstStyle/>
          <a:p>
            <a:pPr>
              <a:defRPr/>
            </a:pPr>
            <a:fld id="{BB6CF483-AF76-FD4B-8916-529E5A9A994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088C0ED-6C05-A342-AFF7-C390A6CC9E95}"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6" name="Footer Placeholder 5"/>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p:txBody>
          <a:bodyPr/>
          <a:lstStyle/>
          <a:p>
            <a:pPr>
              <a:defRPr/>
            </a:pPr>
            <a:fld id="{DBC37FF9-EC5A-DF49-99B1-7C5C457653A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1814F933-FC4F-CA4D-8CA3-F06EEB0D260F}"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8" name="Footer Placeholder 7"/>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9" name="Slide Number Placeholder 8"/>
          <p:cNvSpPr>
            <a:spLocks noGrp="1"/>
          </p:cNvSpPr>
          <p:nvPr>
            <p:ph type="sldNum" sz="quarter" idx="12"/>
          </p:nvPr>
        </p:nvSpPr>
        <p:spPr/>
        <p:txBody>
          <a:bodyPr/>
          <a:lstStyle/>
          <a:p>
            <a:pPr>
              <a:defRPr/>
            </a:pPr>
            <a:fld id="{A8E6CD67-8A00-DC43-92DB-815C37A3E3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BFCB7A8D-559E-854D-95F0-D65D32EE8CE6}"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4" name="Footer Placeholder 3"/>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5" name="Slide Number Placeholder 4"/>
          <p:cNvSpPr>
            <a:spLocks noGrp="1"/>
          </p:cNvSpPr>
          <p:nvPr>
            <p:ph type="sldNum" sz="quarter" idx="12"/>
          </p:nvPr>
        </p:nvSpPr>
        <p:spPr/>
        <p:txBody>
          <a:bodyPr/>
          <a:lstStyle/>
          <a:p>
            <a:pPr>
              <a:defRPr/>
            </a:pPr>
            <a:fld id="{96997880-F5D4-9141-9174-85647B99F41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fld id="{7B43B96D-61D6-944E-A71B-3B46D7CF1B74}"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3" name="Footer Placeholder 2"/>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4" name="Slide Number Placeholder 3"/>
          <p:cNvSpPr>
            <a:spLocks noGrp="1"/>
          </p:cNvSpPr>
          <p:nvPr>
            <p:ph type="sldNum" sz="quarter" idx="12"/>
          </p:nvPr>
        </p:nvSpPr>
        <p:spPr/>
        <p:txBody>
          <a:bodyPr/>
          <a:lstStyle/>
          <a:p>
            <a:pPr>
              <a:defRPr/>
            </a:pPr>
            <a:fld id="{AAEB33A5-BCF0-6241-A3A5-3BA8E48EDF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072B5C4F-AA95-D14E-9FEF-C8AD6D425C57}" type="datetime4">
              <a:rPr lang="en-US" smtClean="0"/>
              <a:pPr>
                <a:defRPr/>
              </a:pPr>
              <a:t>February 10, 2015</a:t>
            </a:fld>
            <a:r>
              <a:rPr lang="en-US" smtClean="0"/>
              <a:t> – </a:t>
            </a:r>
            <a:fld id="{8406807C-C46E-2A4D-9EF0-5D8E460DDD09}" type="datetime11">
              <a:rPr lang="en-US" smtClean="0"/>
              <a:pPr>
                <a:defRPr/>
              </a:pPr>
              <a:t>05:12:23</a:t>
            </a:fld>
            <a:endParaRPr lang="en-US"/>
          </a:p>
        </p:txBody>
      </p:sp>
      <p:sp>
        <p:nvSpPr>
          <p:cNvPr id="6" name="Footer Placeholder 5"/>
          <p:cNvSpPr>
            <a:spLocks noGrp="1"/>
          </p:cNvSpPr>
          <p:nvPr>
            <p:ph type="ftr" sz="quarter" idx="11"/>
          </p:nvPr>
        </p:nvSpPr>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2/10/15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pPr>
              <a:defRPr/>
            </a:pPr>
            <a:fld id="{8ECCB271-E779-0349-B843-2A01458A8A5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Lst>
  <p:hf hdr="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latin typeface="Tahoma"/>
                <a:ea typeface="+mj-ea"/>
                <a:cs typeface="Tahoma"/>
              </a:rPr>
              <a:t>Informatics 122</a:t>
            </a:r>
            <a:br>
              <a:rPr lang="en-US" dirty="0" smtClean="0">
                <a:solidFill>
                  <a:schemeClr val="tx1">
                    <a:lumMod val="65000"/>
                    <a:lumOff val="35000"/>
                  </a:schemeClr>
                </a:solidFill>
                <a:latin typeface="Tahoma"/>
                <a:ea typeface="+mj-ea"/>
                <a:cs typeface="Tahoma"/>
              </a:rPr>
            </a:br>
            <a:r>
              <a:rPr lang="en-US" dirty="0" smtClean="0">
                <a:solidFill>
                  <a:schemeClr val="tx1">
                    <a:lumMod val="65000"/>
                    <a:lumOff val="35000"/>
                  </a:schemeClr>
                </a:solidFill>
                <a:latin typeface="Tahoma"/>
                <a:ea typeface="+mj-ea"/>
                <a:cs typeface="Tahoma"/>
              </a:rPr>
              <a:t>Software Design II</a:t>
            </a:r>
          </a:p>
        </p:txBody>
      </p:sp>
      <p:sp>
        <p:nvSpPr>
          <p:cNvPr id="3078" name="Rectangle 3"/>
          <p:cNvSpPr>
            <a:spLocks noGrp="1" noChangeArrowheads="1"/>
          </p:cNvSpPr>
          <p:nvPr>
            <p:ph type="subTitle" idx="1"/>
          </p:nvPr>
        </p:nvSpPr>
        <p:spPr/>
        <p:txBody>
          <a:bodyPr rtlCol="0">
            <a:noAutofit/>
          </a:bodyPr>
          <a:lstStyle/>
          <a:p>
            <a:pPr eaLnBrk="1" fontAlgn="auto" hangingPunct="1">
              <a:spcAft>
                <a:spcPts val="0"/>
              </a:spcAft>
              <a:defRPr/>
            </a:pPr>
            <a:r>
              <a:rPr lang="en-US" dirty="0">
                <a:solidFill>
                  <a:schemeClr val="tx1">
                    <a:lumMod val="65000"/>
                    <a:lumOff val="35000"/>
                  </a:schemeClr>
                </a:solidFill>
                <a:latin typeface="Tahoma"/>
                <a:ea typeface="+mn-ea"/>
                <a:cs typeface="Tahoma"/>
              </a:rPr>
              <a:t>Lecture </a:t>
            </a:r>
            <a:r>
              <a:rPr lang="en-US" dirty="0">
                <a:solidFill>
                  <a:schemeClr val="tx1">
                    <a:lumMod val="65000"/>
                    <a:lumOff val="35000"/>
                  </a:schemeClr>
                </a:solidFill>
                <a:latin typeface="Tahoma"/>
                <a:cs typeface="Tahoma"/>
              </a:rPr>
              <a:t>8</a:t>
            </a:r>
            <a:endParaRPr lang="en-US" dirty="0" smtClean="0">
              <a:solidFill>
                <a:schemeClr val="tx1">
                  <a:lumMod val="65000"/>
                  <a:lumOff val="35000"/>
                </a:schemeClr>
              </a:solidFill>
              <a:latin typeface="Tahoma"/>
              <a:ea typeface="+mn-ea"/>
              <a:cs typeface="Tahoma"/>
            </a:endParaRPr>
          </a:p>
          <a:p>
            <a:pPr eaLnBrk="1" fontAlgn="auto" hangingPunct="1">
              <a:spcAft>
                <a:spcPts val="0"/>
              </a:spcAft>
              <a:defRPr/>
            </a:pPr>
            <a:r>
              <a:rPr lang="en-US" dirty="0" smtClean="0">
                <a:solidFill>
                  <a:schemeClr val="tx1">
                    <a:lumMod val="65000"/>
                    <a:lumOff val="35000"/>
                  </a:schemeClr>
                </a:solidFill>
                <a:latin typeface="Tahoma"/>
                <a:ea typeface="+mn-ea"/>
                <a:cs typeface="Tahoma"/>
              </a:rPr>
              <a:t>Emily Navarro</a:t>
            </a:r>
          </a:p>
          <a:p>
            <a:pPr eaLnBrk="1" fontAlgn="auto" hangingPunct="1">
              <a:spcAft>
                <a:spcPts val="0"/>
              </a:spcAft>
              <a:defRPr/>
            </a:pPr>
            <a:endParaRPr lang="en-US" dirty="0">
              <a:solidFill>
                <a:schemeClr val="tx1">
                  <a:lumMod val="65000"/>
                  <a:lumOff val="35000"/>
                </a:schemeClr>
              </a:solidFill>
              <a:latin typeface="Tahoma"/>
              <a:ea typeface="+mn-ea"/>
              <a:cs typeface="Tahoma"/>
            </a:endParaRPr>
          </a:p>
          <a:p>
            <a:pPr eaLnBrk="1" fontAlgn="auto" hangingPunct="1">
              <a:spcAft>
                <a:spcPts val="0"/>
              </a:spcAft>
              <a:defRPr/>
            </a:pPr>
            <a:r>
              <a:rPr lang="en-US" sz="1000" i="1" dirty="0">
                <a:solidFill>
                  <a:schemeClr val="tx1">
                    <a:lumMod val="65000"/>
                    <a:lumOff val="35000"/>
                  </a:schemeClr>
                </a:solidFill>
                <a:latin typeface="Tahoma"/>
                <a:ea typeface="+mn-ea"/>
                <a:cs typeface="Tahoma"/>
              </a:rPr>
              <a:t>Duplication of course material for any commercial purpose without the explicit written permission of the professor is prohibited.</a:t>
            </a:r>
          </a:p>
        </p:txBody>
      </p:sp>
      <p:sp>
        <p:nvSpPr>
          <p:cNvPr id="24579" name="Rectangle 8"/>
          <p:cNvSpPr>
            <a:spLocks noGrp="1" noChangeArrowheads="1"/>
          </p:cNvSpPr>
          <p:nvPr>
            <p:ph type="sldNum" sz="quarter" idx="12"/>
          </p:nvPr>
        </p:nvSpPr>
        <p:spPr bwMode="auto">
          <a:xfrm>
            <a:off x="7239000" y="6705600"/>
            <a:ext cx="1905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4D0EB6-53DF-B24E-AFAA-94B85F1FE04F}" type="slidenum">
              <a:rPr lang="en-US" sz="800">
                <a:solidFill>
                  <a:schemeClr val="tx1">
                    <a:lumMod val="65000"/>
                    <a:lumOff val="35000"/>
                  </a:schemeClr>
                </a:solidFill>
                <a:latin typeface="Tahoma"/>
                <a:cs typeface="Tahoma"/>
              </a:rPr>
              <a:pPr eaLnBrk="1" hangingPunct="1"/>
              <a:t>1</a:t>
            </a:fld>
            <a:endParaRPr lang="en-US" sz="800">
              <a:solidFill>
                <a:schemeClr val="tx1">
                  <a:lumMod val="65000"/>
                  <a:lumOff val="35000"/>
                </a:schemeClr>
              </a:solidFill>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solidFill>
                  <a:schemeClr val="tx1">
                    <a:lumMod val="65000"/>
                    <a:lumOff val="35000"/>
                  </a:schemeClr>
                </a:solidFill>
                <a:latin typeface="Tahoma"/>
                <a:cs typeface="Tahoma"/>
              </a:rPr>
              <a:t>Finding the Structure</a:t>
            </a:r>
          </a:p>
        </p:txBody>
      </p:sp>
      <p:sp>
        <p:nvSpPr>
          <p:cNvPr id="41986" name="Content Placeholder 2"/>
          <p:cNvSpPr>
            <a:spLocks noGrp="1"/>
          </p:cNvSpPr>
          <p:nvPr>
            <p:ph idx="1"/>
          </p:nvPr>
        </p:nvSpPr>
        <p:spPr/>
        <p:txBody>
          <a:bodyPr/>
          <a:lstStyle/>
          <a:p>
            <a:pPr eaLnBrk="1" hangingPunct="1"/>
            <a:r>
              <a:rPr lang="en-US" sz="2400">
                <a:solidFill>
                  <a:schemeClr val="tx1">
                    <a:lumMod val="65000"/>
                    <a:lumOff val="35000"/>
                  </a:schemeClr>
                </a:solidFill>
                <a:latin typeface="Tahoma"/>
                <a:cs typeface="Tahoma"/>
              </a:rPr>
              <a:t>Entities</a:t>
            </a:r>
          </a:p>
          <a:p>
            <a:pPr lvl="1" eaLnBrk="1" hangingPunct="1"/>
            <a:r>
              <a:rPr lang="en-US" sz="2000">
                <a:solidFill>
                  <a:schemeClr val="tx1">
                    <a:lumMod val="65000"/>
                    <a:lumOff val="35000"/>
                  </a:schemeClr>
                </a:solidFill>
                <a:latin typeface="Tahoma"/>
                <a:cs typeface="Tahoma"/>
              </a:rPr>
              <a:t> Classes</a:t>
            </a:r>
          </a:p>
          <a:p>
            <a:pPr lvl="1" eaLnBrk="1" hangingPunct="1"/>
            <a:r>
              <a:rPr lang="en-US" sz="2000">
                <a:solidFill>
                  <a:schemeClr val="tx1">
                    <a:lumMod val="65000"/>
                    <a:lumOff val="35000"/>
                  </a:schemeClr>
                </a:solidFill>
                <a:latin typeface="Tahoma"/>
                <a:cs typeface="Tahoma"/>
              </a:rPr>
              <a:t> Methods</a:t>
            </a:r>
          </a:p>
          <a:p>
            <a:pPr lvl="1" eaLnBrk="1" hangingPunct="1"/>
            <a:r>
              <a:rPr lang="en-US" sz="2000">
                <a:solidFill>
                  <a:schemeClr val="tx1">
                    <a:lumMod val="65000"/>
                    <a:lumOff val="35000"/>
                  </a:schemeClr>
                </a:solidFill>
                <a:latin typeface="Tahoma"/>
                <a:cs typeface="Tahoma"/>
              </a:rPr>
              <a:t> Variables</a:t>
            </a:r>
          </a:p>
          <a:p>
            <a:pPr eaLnBrk="1" hangingPunct="1"/>
            <a:r>
              <a:rPr lang="en-US" sz="2400">
                <a:solidFill>
                  <a:schemeClr val="tx1">
                    <a:lumMod val="65000"/>
                    <a:lumOff val="35000"/>
                  </a:schemeClr>
                </a:solidFill>
                <a:latin typeface="Tahoma"/>
                <a:cs typeface="Tahoma"/>
              </a:rPr>
              <a:t>Relationships</a:t>
            </a:r>
          </a:p>
          <a:p>
            <a:pPr lvl="1" eaLnBrk="1" hangingPunct="1"/>
            <a:r>
              <a:rPr lang="en-US" sz="2000">
                <a:solidFill>
                  <a:schemeClr val="tx1">
                    <a:lumMod val="65000"/>
                    <a:lumOff val="35000"/>
                  </a:schemeClr>
                </a:solidFill>
                <a:latin typeface="Tahoma"/>
                <a:cs typeface="Tahoma"/>
              </a:rPr>
              <a:t> Inheritance</a:t>
            </a:r>
          </a:p>
          <a:p>
            <a:pPr lvl="1" eaLnBrk="1" hangingPunct="1"/>
            <a:r>
              <a:rPr lang="en-US" sz="2000">
                <a:solidFill>
                  <a:schemeClr val="tx1">
                    <a:lumMod val="65000"/>
                    <a:lumOff val="35000"/>
                  </a:schemeClr>
                </a:solidFill>
                <a:latin typeface="Tahoma"/>
                <a:cs typeface="Tahoma"/>
              </a:rPr>
              <a:t> Member Objects</a:t>
            </a:r>
          </a:p>
          <a:p>
            <a:pPr lvl="1" eaLnBrk="1" hangingPunct="1"/>
            <a:r>
              <a:rPr lang="en-US" sz="2000">
                <a:solidFill>
                  <a:schemeClr val="tx1">
                    <a:lumMod val="65000"/>
                    <a:lumOff val="35000"/>
                  </a:schemeClr>
                </a:solidFill>
                <a:latin typeface="Tahoma"/>
                <a:cs typeface="Tahoma"/>
              </a:rPr>
              <a:t> Method calls</a:t>
            </a:r>
          </a:p>
        </p:txBody>
      </p:sp>
      <p:grpSp>
        <p:nvGrpSpPr>
          <p:cNvPr id="41988" name="Group 4"/>
          <p:cNvGrpSpPr>
            <a:grpSpLocks/>
          </p:cNvGrpSpPr>
          <p:nvPr/>
        </p:nvGrpSpPr>
        <p:grpSpPr bwMode="auto">
          <a:xfrm>
            <a:off x="4953000" y="2667000"/>
            <a:ext cx="2819400" cy="1981200"/>
            <a:chOff x="4953000" y="2667000"/>
            <a:chExt cx="2819400" cy="1981200"/>
          </a:xfrm>
        </p:grpSpPr>
        <p:sp>
          <p:nvSpPr>
            <p:cNvPr id="41989" name="AutoShape 4"/>
            <p:cNvSpPr>
              <a:spLocks noChangeArrowheads="1"/>
            </p:cNvSpPr>
            <p:nvPr/>
          </p:nvSpPr>
          <p:spPr bwMode="auto">
            <a:xfrm>
              <a:off x="4953000" y="2667000"/>
              <a:ext cx="685800" cy="457200"/>
            </a:xfrm>
            <a:prstGeom prst="flowChartProcess">
              <a:avLst/>
            </a:prstGeom>
            <a:solidFill>
              <a:schemeClr val="accent1"/>
            </a:solidFill>
            <a:ln w="9525">
              <a:solidFill>
                <a:schemeClr val="tx1"/>
              </a:solidFill>
              <a:miter lim="800000"/>
              <a:headEnd/>
              <a:tailEnd/>
            </a:ln>
          </p:spPr>
          <p:txBody>
            <a:bodyPr wrap="none" anchor="ctr"/>
            <a:lstStyle/>
            <a:p>
              <a:endParaRPr lang="en-US">
                <a:solidFill>
                  <a:schemeClr val="tx1">
                    <a:lumMod val="65000"/>
                    <a:lumOff val="35000"/>
                  </a:schemeClr>
                </a:solidFill>
                <a:latin typeface="Tahoma"/>
                <a:cs typeface="Tahoma"/>
              </a:endParaRPr>
            </a:p>
          </p:txBody>
        </p:sp>
        <p:sp>
          <p:nvSpPr>
            <p:cNvPr id="41990" name="AutoShape 5"/>
            <p:cNvSpPr>
              <a:spLocks noChangeArrowheads="1"/>
            </p:cNvSpPr>
            <p:nvPr/>
          </p:nvSpPr>
          <p:spPr bwMode="auto">
            <a:xfrm>
              <a:off x="7086600" y="3048000"/>
              <a:ext cx="685800" cy="457200"/>
            </a:xfrm>
            <a:prstGeom prst="flowChartProcess">
              <a:avLst/>
            </a:prstGeom>
            <a:solidFill>
              <a:schemeClr val="accent1"/>
            </a:solidFill>
            <a:ln w="9525">
              <a:solidFill>
                <a:schemeClr val="tx1"/>
              </a:solidFill>
              <a:miter lim="800000"/>
              <a:headEnd/>
              <a:tailEnd/>
            </a:ln>
          </p:spPr>
          <p:txBody>
            <a:bodyPr wrap="none" anchor="ctr"/>
            <a:lstStyle/>
            <a:p>
              <a:endParaRPr lang="en-US">
                <a:solidFill>
                  <a:schemeClr val="tx1">
                    <a:lumMod val="65000"/>
                    <a:lumOff val="35000"/>
                  </a:schemeClr>
                </a:solidFill>
                <a:latin typeface="Tahoma"/>
                <a:cs typeface="Tahoma"/>
              </a:endParaRPr>
            </a:p>
          </p:txBody>
        </p:sp>
        <p:sp>
          <p:nvSpPr>
            <p:cNvPr id="41991" name="AutoShape 6"/>
            <p:cNvSpPr>
              <a:spLocks noChangeArrowheads="1"/>
            </p:cNvSpPr>
            <p:nvPr/>
          </p:nvSpPr>
          <p:spPr bwMode="auto">
            <a:xfrm>
              <a:off x="4953000" y="3505200"/>
              <a:ext cx="685800" cy="457200"/>
            </a:xfrm>
            <a:prstGeom prst="flowChartProcess">
              <a:avLst/>
            </a:prstGeom>
            <a:solidFill>
              <a:schemeClr val="accent1"/>
            </a:solidFill>
            <a:ln w="9525">
              <a:solidFill>
                <a:schemeClr val="tx1"/>
              </a:solidFill>
              <a:miter lim="800000"/>
              <a:headEnd/>
              <a:tailEnd/>
            </a:ln>
          </p:spPr>
          <p:txBody>
            <a:bodyPr wrap="none" anchor="ctr"/>
            <a:lstStyle/>
            <a:p>
              <a:endParaRPr lang="en-US">
                <a:solidFill>
                  <a:schemeClr val="tx1">
                    <a:lumMod val="65000"/>
                    <a:lumOff val="35000"/>
                  </a:schemeClr>
                </a:solidFill>
                <a:latin typeface="Tahoma"/>
                <a:cs typeface="Tahoma"/>
              </a:endParaRPr>
            </a:p>
          </p:txBody>
        </p:sp>
        <p:sp>
          <p:nvSpPr>
            <p:cNvPr id="41992" name="AutoShape 7"/>
            <p:cNvSpPr>
              <a:spLocks noChangeArrowheads="1"/>
            </p:cNvSpPr>
            <p:nvPr/>
          </p:nvSpPr>
          <p:spPr bwMode="auto">
            <a:xfrm>
              <a:off x="5943600" y="3048000"/>
              <a:ext cx="685800" cy="457200"/>
            </a:xfrm>
            <a:prstGeom prst="flowChartProcess">
              <a:avLst/>
            </a:prstGeom>
            <a:solidFill>
              <a:schemeClr val="accent1"/>
            </a:solidFill>
            <a:ln w="9525">
              <a:solidFill>
                <a:schemeClr val="tx1"/>
              </a:solidFill>
              <a:miter lim="800000"/>
              <a:headEnd/>
              <a:tailEnd/>
            </a:ln>
          </p:spPr>
          <p:txBody>
            <a:bodyPr wrap="none" anchor="ctr"/>
            <a:lstStyle/>
            <a:p>
              <a:endParaRPr lang="en-US">
                <a:solidFill>
                  <a:schemeClr val="tx1">
                    <a:lumMod val="65000"/>
                    <a:lumOff val="35000"/>
                  </a:schemeClr>
                </a:solidFill>
                <a:latin typeface="Tahoma"/>
                <a:cs typeface="Tahoma"/>
              </a:endParaRPr>
            </a:p>
          </p:txBody>
        </p:sp>
        <p:cxnSp>
          <p:nvCxnSpPr>
            <p:cNvPr id="41993" name="AutoShape 8"/>
            <p:cNvCxnSpPr>
              <a:cxnSpLocks noChangeShapeType="1"/>
              <a:stCxn id="41991" idx="3"/>
              <a:endCxn id="41992" idx="2"/>
            </p:cNvCxnSpPr>
            <p:nvPr/>
          </p:nvCxnSpPr>
          <p:spPr bwMode="auto">
            <a:xfrm flipV="1">
              <a:off x="5638800" y="3505200"/>
              <a:ext cx="647700" cy="22860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1994" name="AutoShape 9"/>
            <p:cNvCxnSpPr>
              <a:cxnSpLocks noChangeShapeType="1"/>
              <a:stCxn id="41989" idx="3"/>
              <a:endCxn id="41992" idx="0"/>
            </p:cNvCxnSpPr>
            <p:nvPr/>
          </p:nvCxnSpPr>
          <p:spPr bwMode="auto">
            <a:xfrm>
              <a:off x="5638800" y="2895600"/>
              <a:ext cx="647700" cy="15240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1995" name="AutoShape 10"/>
            <p:cNvCxnSpPr>
              <a:cxnSpLocks noChangeShapeType="1"/>
              <a:stCxn id="41992" idx="3"/>
              <a:endCxn id="41990" idx="1"/>
            </p:cNvCxnSpPr>
            <p:nvPr/>
          </p:nvCxnSpPr>
          <p:spPr bwMode="auto">
            <a:xfrm>
              <a:off x="6629400" y="3276600"/>
              <a:ext cx="457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996" name="AutoShape 11"/>
            <p:cNvSpPr>
              <a:spLocks noChangeArrowheads="1"/>
            </p:cNvSpPr>
            <p:nvPr/>
          </p:nvSpPr>
          <p:spPr bwMode="auto">
            <a:xfrm>
              <a:off x="6019800" y="4191000"/>
              <a:ext cx="685800" cy="457200"/>
            </a:xfrm>
            <a:prstGeom prst="flowChartProcess">
              <a:avLst/>
            </a:prstGeom>
            <a:solidFill>
              <a:schemeClr val="accent1"/>
            </a:solidFill>
            <a:ln w="9525">
              <a:solidFill>
                <a:schemeClr val="tx1"/>
              </a:solidFill>
              <a:miter lim="800000"/>
              <a:headEnd/>
              <a:tailEnd/>
            </a:ln>
          </p:spPr>
          <p:txBody>
            <a:bodyPr wrap="none" anchor="ctr"/>
            <a:lstStyle/>
            <a:p>
              <a:endParaRPr lang="en-US">
                <a:solidFill>
                  <a:schemeClr val="tx1">
                    <a:lumMod val="65000"/>
                    <a:lumOff val="35000"/>
                  </a:schemeClr>
                </a:solidFill>
                <a:latin typeface="Tahoma"/>
                <a:cs typeface="Tahoma"/>
              </a:endParaRPr>
            </a:p>
          </p:txBody>
        </p:sp>
        <p:cxnSp>
          <p:nvCxnSpPr>
            <p:cNvPr id="41997" name="AutoShape 12"/>
            <p:cNvCxnSpPr>
              <a:cxnSpLocks noChangeShapeType="1"/>
              <a:stCxn id="41996" idx="3"/>
              <a:endCxn id="41990" idx="2"/>
            </p:cNvCxnSpPr>
            <p:nvPr/>
          </p:nvCxnSpPr>
          <p:spPr bwMode="auto">
            <a:xfrm flipV="1">
              <a:off x="6705600" y="3505200"/>
              <a:ext cx="723900" cy="91440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solidFill>
                  <a:schemeClr val="tx1">
                    <a:lumMod val="65000"/>
                    <a:lumOff val="35000"/>
                  </a:schemeClr>
                </a:solidFill>
                <a:latin typeface="Tahoma"/>
                <a:cs typeface="Tahoma"/>
              </a:rPr>
              <a:t>Approaches</a:t>
            </a:r>
          </a:p>
        </p:txBody>
      </p:sp>
      <p:sp>
        <p:nvSpPr>
          <p:cNvPr id="44034" name="Content Placeholder 2"/>
          <p:cNvSpPr>
            <a:spLocks noGrp="1"/>
          </p:cNvSpPr>
          <p:nvPr>
            <p:ph idx="1"/>
          </p:nvPr>
        </p:nvSpPr>
        <p:spPr/>
        <p:txBody>
          <a:bodyPr>
            <a:normAutofit fontScale="92500" lnSpcReduction="20000"/>
          </a:bodyPr>
          <a:lstStyle/>
          <a:p>
            <a:pPr eaLnBrk="1" hangingPunct="1"/>
            <a:r>
              <a:rPr lang="en-US">
                <a:solidFill>
                  <a:schemeClr val="tx1">
                    <a:lumMod val="65000"/>
                    <a:lumOff val="35000"/>
                  </a:schemeClr>
                </a:solidFill>
                <a:latin typeface="Tahoma"/>
                <a:cs typeface="Tahoma"/>
              </a:rPr>
              <a:t>Reverse engineering tools</a:t>
            </a:r>
          </a:p>
          <a:p>
            <a:pPr lvl="1" eaLnBrk="1" hangingPunct="1"/>
            <a:r>
              <a:rPr lang="en-US">
                <a:solidFill>
                  <a:schemeClr val="tx1">
                    <a:lumMod val="65000"/>
                    <a:lumOff val="35000"/>
                  </a:schemeClr>
                </a:solidFill>
                <a:latin typeface="Tahoma"/>
                <a:cs typeface="Tahoma"/>
              </a:rPr>
              <a:t>E.g. Omondo, AmaterasUML, ArgoUML</a:t>
            </a:r>
          </a:p>
          <a:p>
            <a:pPr eaLnBrk="1" hangingPunct="1"/>
            <a:r>
              <a:rPr lang="en-US">
                <a:solidFill>
                  <a:schemeClr val="tx1">
                    <a:lumMod val="65000"/>
                    <a:lumOff val="35000"/>
                  </a:schemeClr>
                </a:solidFill>
                <a:latin typeface="Tahoma"/>
                <a:cs typeface="Tahoma"/>
              </a:rPr>
              <a:t>Running the program</a:t>
            </a:r>
          </a:p>
          <a:p>
            <a:pPr eaLnBrk="1" hangingPunct="1"/>
            <a:r>
              <a:rPr lang="en-US">
                <a:solidFill>
                  <a:schemeClr val="tx1">
                    <a:lumMod val="65000"/>
                    <a:lumOff val="35000"/>
                  </a:schemeClr>
                </a:solidFill>
                <a:latin typeface="Tahoma"/>
                <a:cs typeface="Tahoma"/>
              </a:rPr>
              <a:t>Eclipse’</a:t>
            </a:r>
            <a:r>
              <a:rPr lang="en-US" altLang="ja-JP">
                <a:solidFill>
                  <a:schemeClr val="tx1">
                    <a:lumMod val="65000"/>
                    <a:lumOff val="35000"/>
                  </a:schemeClr>
                </a:solidFill>
                <a:latin typeface="Tahoma"/>
                <a:cs typeface="Tahoma"/>
              </a:rPr>
              <a:t>s </a:t>
            </a:r>
            <a:r>
              <a:rPr lang="en-US" altLang="ja-JP" i="1">
                <a:solidFill>
                  <a:schemeClr val="tx1">
                    <a:lumMod val="65000"/>
                    <a:lumOff val="35000"/>
                  </a:schemeClr>
                </a:solidFill>
                <a:latin typeface="Tahoma"/>
                <a:cs typeface="Tahoma"/>
              </a:rPr>
              <a:t>References</a:t>
            </a:r>
            <a:r>
              <a:rPr lang="en-US" altLang="ja-JP">
                <a:solidFill>
                  <a:schemeClr val="tx1">
                    <a:lumMod val="65000"/>
                    <a:lumOff val="35000"/>
                  </a:schemeClr>
                </a:solidFill>
                <a:latin typeface="Tahoma"/>
                <a:cs typeface="Tahoma"/>
              </a:rPr>
              <a:t> and </a:t>
            </a:r>
            <a:r>
              <a:rPr lang="en-US" altLang="ja-JP" i="1">
                <a:solidFill>
                  <a:schemeClr val="tx1">
                    <a:lumMod val="65000"/>
                    <a:lumOff val="35000"/>
                  </a:schemeClr>
                </a:solidFill>
                <a:latin typeface="Tahoma"/>
                <a:cs typeface="Tahoma"/>
              </a:rPr>
              <a:t>Declarations</a:t>
            </a:r>
            <a:endParaRPr lang="en-US" altLang="ja-JP">
              <a:solidFill>
                <a:schemeClr val="tx1">
                  <a:lumMod val="65000"/>
                  <a:lumOff val="35000"/>
                </a:schemeClr>
              </a:solidFill>
              <a:latin typeface="Tahoma"/>
              <a:cs typeface="Tahoma"/>
            </a:endParaRPr>
          </a:p>
          <a:p>
            <a:pPr eaLnBrk="1" hangingPunct="1"/>
            <a:r>
              <a:rPr lang="en-US">
                <a:solidFill>
                  <a:schemeClr val="tx1">
                    <a:lumMod val="65000"/>
                    <a:lumOff val="35000"/>
                  </a:schemeClr>
                </a:solidFill>
                <a:latin typeface="Tahoma"/>
                <a:cs typeface="Tahoma"/>
              </a:rPr>
              <a:t>Reading documentation</a:t>
            </a:r>
          </a:p>
          <a:p>
            <a:pPr eaLnBrk="1" hangingPunct="1"/>
            <a:r>
              <a:rPr lang="en-US">
                <a:solidFill>
                  <a:schemeClr val="tx1">
                    <a:lumMod val="65000"/>
                    <a:lumOff val="35000"/>
                  </a:schemeClr>
                </a:solidFill>
                <a:latin typeface="Tahoma"/>
                <a:cs typeface="Tahoma"/>
              </a:rPr>
              <a:t>Reading class names</a:t>
            </a:r>
          </a:p>
          <a:p>
            <a:pPr eaLnBrk="1" hangingPunct="1"/>
            <a:r>
              <a:rPr lang="en-US">
                <a:solidFill>
                  <a:schemeClr val="tx1">
                    <a:lumMod val="65000"/>
                    <a:lumOff val="35000"/>
                  </a:schemeClr>
                </a:solidFill>
                <a:latin typeface="Tahoma"/>
                <a:cs typeface="Tahoma"/>
              </a:rPr>
              <a:t>Talking to people</a:t>
            </a:r>
          </a:p>
          <a:p>
            <a:pPr eaLnBrk="1" hangingPunct="1"/>
            <a:r>
              <a:rPr lang="en-US" b="1">
                <a:solidFill>
                  <a:schemeClr val="tx1">
                    <a:lumMod val="65000"/>
                    <a:lumOff val="35000"/>
                  </a:schemeClr>
                </a:solidFill>
                <a:latin typeface="Tahoma"/>
                <a:cs typeface="Tahoma"/>
              </a:rPr>
              <a:t>Code reading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solidFill>
                  <a:schemeClr val="tx1">
                    <a:lumMod val="65000"/>
                    <a:lumOff val="35000"/>
                  </a:schemeClr>
                </a:solidFill>
                <a:latin typeface="Tahoma"/>
                <a:cs typeface="Tahoma"/>
              </a:rPr>
              <a:t>Also, remember</a:t>
            </a:r>
          </a:p>
        </p:txBody>
      </p:sp>
      <p:sp>
        <p:nvSpPr>
          <p:cNvPr id="46082" name="Content Placeholder 2"/>
          <p:cNvSpPr>
            <a:spLocks noGrp="1"/>
          </p:cNvSpPr>
          <p:nvPr>
            <p:ph idx="1"/>
          </p:nvPr>
        </p:nvSpPr>
        <p:spPr/>
        <p:txBody>
          <a:bodyPr/>
          <a:lstStyle/>
          <a:p>
            <a:pPr eaLnBrk="1" hangingPunct="1"/>
            <a:r>
              <a:rPr lang="en-US">
                <a:solidFill>
                  <a:schemeClr val="tx1">
                    <a:lumMod val="65000"/>
                    <a:lumOff val="35000"/>
                  </a:schemeClr>
                </a:solidFill>
                <a:latin typeface="Tahoma"/>
                <a:cs typeface="Tahoma"/>
              </a:rPr>
              <a:t>Existing artifacts, but also</a:t>
            </a:r>
          </a:p>
          <a:p>
            <a:pPr lvl="1" eaLnBrk="1" hangingPunct="1"/>
            <a:r>
              <a:rPr lang="en-US" sz="2000">
                <a:solidFill>
                  <a:schemeClr val="tx1">
                    <a:lumMod val="65000"/>
                    <a:lumOff val="35000"/>
                  </a:schemeClr>
                </a:solidFill>
                <a:latin typeface="Tahoma"/>
                <a:cs typeface="Tahoma"/>
              </a:rPr>
              <a:t> </a:t>
            </a:r>
            <a:r>
              <a:rPr lang="en-US">
                <a:solidFill>
                  <a:schemeClr val="tx1">
                    <a:lumMod val="65000"/>
                    <a:lumOff val="35000"/>
                  </a:schemeClr>
                </a:solidFill>
                <a:latin typeface="Tahoma"/>
                <a:cs typeface="Tahoma"/>
              </a:rPr>
              <a:t>Personal experience</a:t>
            </a:r>
          </a:p>
          <a:p>
            <a:pPr lvl="1" eaLnBrk="1" hangingPunct="1"/>
            <a:r>
              <a:rPr lang="en-US">
                <a:solidFill>
                  <a:schemeClr val="tx1">
                    <a:lumMod val="65000"/>
                    <a:lumOff val="35000"/>
                  </a:schemeClr>
                </a:solidFill>
                <a:latin typeface="Tahoma"/>
                <a:cs typeface="Tahoma"/>
              </a:rPr>
              <a:t> Knowledge about problem</a:t>
            </a:r>
          </a:p>
          <a:p>
            <a:pPr lvl="1" eaLnBrk="1" hangingPunct="1"/>
            <a:r>
              <a:rPr lang="en-US">
                <a:solidFill>
                  <a:schemeClr val="tx1">
                    <a:lumMod val="65000"/>
                    <a:lumOff val="35000"/>
                  </a:schemeClr>
                </a:solidFill>
                <a:latin typeface="Tahoma"/>
                <a:cs typeface="Tahoma"/>
              </a:rPr>
              <a:t> Knowledge about the context</a:t>
            </a:r>
          </a:p>
          <a:p>
            <a:pPr lvl="1" eaLnBrk="1" hangingPunct="1"/>
            <a:r>
              <a:rPr lang="en-US">
                <a:solidFill>
                  <a:schemeClr val="tx1">
                    <a:lumMod val="65000"/>
                    <a:lumOff val="35000"/>
                  </a:schemeClr>
                </a:solidFill>
                <a:latin typeface="Tahoma"/>
                <a:cs typeface="Tahoma"/>
              </a:rPr>
              <a:t> Knowledge about solution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solidFill>
                  <a:schemeClr val="tx1">
                    <a:lumMod val="65000"/>
                    <a:lumOff val="35000"/>
                  </a:schemeClr>
                </a:solidFill>
                <a:latin typeface="Tahoma"/>
                <a:cs typeface="Tahoma"/>
              </a:rPr>
              <a:t>A (Small) Example</a:t>
            </a:r>
          </a:p>
        </p:txBody>
      </p:sp>
      <p:sp>
        <p:nvSpPr>
          <p:cNvPr id="48130" name="Content Placeholder 2"/>
          <p:cNvSpPr>
            <a:spLocks noGrp="1"/>
          </p:cNvSpPr>
          <p:nvPr>
            <p:ph idx="1"/>
          </p:nvPr>
        </p:nvSpPr>
        <p:spPr/>
        <p:txBody>
          <a:bodyPr>
            <a:normAutofit lnSpcReduction="10000"/>
          </a:bodyPr>
          <a:lstStyle/>
          <a:p>
            <a:pPr eaLnBrk="1" hangingPunct="1">
              <a:buFont typeface="Wingdings" charset="0"/>
              <a:buNone/>
            </a:pPr>
            <a:r>
              <a:rPr lang="en-US" sz="1800">
                <a:solidFill>
                  <a:schemeClr val="tx1">
                    <a:lumMod val="65000"/>
                    <a:lumOff val="35000"/>
                  </a:schemeClr>
                </a:solidFill>
                <a:latin typeface="Tahoma"/>
                <a:cs typeface="Tahoma"/>
              </a:rPr>
              <a:t>addAllPixels(Image image){</a:t>
            </a:r>
          </a:p>
          <a:p>
            <a:pPr eaLnBrk="1" hangingPunct="1">
              <a:buFont typeface="Wingdings" charset="0"/>
              <a:buNone/>
            </a:pPr>
            <a:r>
              <a:rPr lang="en-US" sz="1800">
                <a:solidFill>
                  <a:schemeClr val="tx1">
                    <a:lumMod val="65000"/>
                    <a:lumOff val="35000"/>
                  </a:schemeClr>
                </a:solidFill>
                <a:latin typeface="Tahoma"/>
                <a:cs typeface="Tahoma"/>
              </a:rPr>
              <a:t>	for(int i = 0; i &lt; image.getWidth(); i++){</a:t>
            </a:r>
          </a:p>
          <a:p>
            <a:pPr eaLnBrk="1" hangingPunct="1">
              <a:buFont typeface="Wingdings" charset="0"/>
              <a:buNone/>
            </a:pPr>
            <a:r>
              <a:rPr lang="en-US" sz="1800">
                <a:solidFill>
                  <a:schemeClr val="tx1">
                    <a:lumMod val="65000"/>
                    <a:lumOff val="35000"/>
                  </a:schemeClr>
                </a:solidFill>
                <a:latin typeface="Tahoma"/>
                <a:cs typeface="Tahoma"/>
              </a:rPr>
              <a:t>		for(int j = 0; j &lt; image.getHeight(); j++){</a:t>
            </a:r>
          </a:p>
          <a:p>
            <a:pPr eaLnBrk="1" hangingPunct="1">
              <a:buFont typeface="Wingdings" charset="0"/>
              <a:buNone/>
            </a:pPr>
            <a:r>
              <a:rPr lang="en-US" sz="1800">
                <a:solidFill>
                  <a:schemeClr val="tx1">
                    <a:lumMod val="65000"/>
                    <a:lumOff val="35000"/>
                  </a:schemeClr>
                </a:solidFill>
                <a:latin typeface="Tahoma"/>
                <a:cs typeface="Tahoma"/>
              </a:rPr>
              <a:t>			Color c = image.getColor(i, j);</a:t>
            </a:r>
          </a:p>
          <a:p>
            <a:pPr eaLnBrk="1" hangingPunct="1">
              <a:buFont typeface="Wingdings" charset="0"/>
              <a:buNone/>
            </a:pPr>
            <a:r>
              <a:rPr lang="en-US" sz="1800">
                <a:solidFill>
                  <a:schemeClr val="tx1">
                    <a:lumMod val="65000"/>
                    <a:lumOff val="35000"/>
                  </a:schemeClr>
                </a:solidFill>
                <a:latin typeface="Tahoma"/>
                <a:cs typeface="Tahoma"/>
              </a:rPr>
              <a:t>			addPixel(new Pixel(i, j, c));</a:t>
            </a:r>
          </a:p>
          <a:p>
            <a:pPr eaLnBrk="1" hangingPunct="1">
              <a:buFont typeface="Wingdings" charset="0"/>
              <a:buNone/>
            </a:pPr>
            <a:r>
              <a:rPr lang="en-US" sz="1800">
                <a:solidFill>
                  <a:schemeClr val="tx1">
                    <a:lumMod val="65000"/>
                    <a:lumOff val="35000"/>
                  </a:schemeClr>
                </a:solidFill>
                <a:latin typeface="Tahoma"/>
                <a:cs typeface="Tahoma"/>
              </a:rPr>
              <a:t>			addToColumn(i, new Pixel(i, j, c));</a:t>
            </a:r>
          </a:p>
          <a:p>
            <a:pPr eaLnBrk="1" hangingPunct="1">
              <a:buFont typeface="Wingdings" charset="0"/>
              <a:buNone/>
            </a:pPr>
            <a:r>
              <a:rPr lang="en-US" sz="1800">
                <a:solidFill>
                  <a:schemeClr val="tx1">
                    <a:lumMod val="65000"/>
                    <a:lumOff val="35000"/>
                  </a:schemeClr>
                </a:solidFill>
                <a:latin typeface="Tahoma"/>
                <a:cs typeface="Tahoma"/>
              </a:rPr>
              <a:t>			updateColorTotals(c);</a:t>
            </a:r>
          </a:p>
          <a:p>
            <a:pPr eaLnBrk="1" hangingPunct="1">
              <a:buFont typeface="Wingdings" charset="0"/>
              <a:buNone/>
            </a:pPr>
            <a:r>
              <a:rPr lang="en-US" sz="1800">
                <a:solidFill>
                  <a:schemeClr val="tx1">
                    <a:lumMod val="65000"/>
                    <a:lumOff val="35000"/>
                  </a:schemeClr>
                </a:solidFill>
                <a:latin typeface="Tahoma"/>
                <a:cs typeface="Tahoma"/>
              </a:rPr>
              <a:t>}}}</a:t>
            </a:r>
          </a:p>
          <a:p>
            <a:endParaRPr lang="en-US" sz="1800">
              <a:solidFill>
                <a:schemeClr val="tx1">
                  <a:lumMod val="65000"/>
                  <a:lumOff val="35000"/>
                </a:schemeClr>
              </a:solidFill>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We </a:t>
            </a:r>
            <a:r>
              <a:rPr lang="en-US" i="1">
                <a:solidFill>
                  <a:schemeClr val="tx1">
                    <a:lumMod val="65000"/>
                    <a:lumOff val="35000"/>
                  </a:schemeClr>
                </a:solidFill>
                <a:latin typeface="Tahoma"/>
                <a:cs typeface="Tahoma"/>
              </a:rPr>
              <a:t>might</a:t>
            </a:r>
            <a:r>
              <a:rPr lang="en-US">
                <a:solidFill>
                  <a:schemeClr val="tx1">
                    <a:lumMod val="65000"/>
                    <a:lumOff val="35000"/>
                  </a:schemeClr>
                </a:solidFill>
                <a:latin typeface="Tahoma"/>
                <a:cs typeface="Tahoma"/>
              </a:rPr>
              <a:t> be able to guess that:</a:t>
            </a:r>
          </a:p>
        </p:txBody>
      </p:sp>
      <p:sp>
        <p:nvSpPr>
          <p:cNvPr id="49154" name="Content Placeholder 2"/>
          <p:cNvSpPr>
            <a:spLocks noGrp="1"/>
          </p:cNvSpPr>
          <p:nvPr>
            <p:ph idx="1"/>
          </p:nvPr>
        </p:nvSpPr>
        <p:spPr>
          <a:xfrm>
            <a:off x="457200" y="1981200"/>
            <a:ext cx="7556500" cy="4144963"/>
          </a:xfrm>
        </p:spPr>
        <p:txBody>
          <a:bodyPr/>
          <a:lstStyle/>
          <a:p>
            <a:r>
              <a:rPr lang="en-US" dirty="0">
                <a:solidFill>
                  <a:schemeClr val="tx1">
                    <a:lumMod val="65000"/>
                    <a:lumOff val="35000"/>
                  </a:schemeClr>
                </a:solidFill>
                <a:latin typeface="Tahoma"/>
                <a:cs typeface="Tahoma"/>
              </a:rPr>
              <a:t>There was a need for a pixel class</a:t>
            </a:r>
          </a:p>
          <a:p>
            <a:r>
              <a:rPr lang="en-US" dirty="0">
                <a:solidFill>
                  <a:schemeClr val="tx1">
                    <a:lumMod val="65000"/>
                    <a:lumOff val="35000"/>
                  </a:schemeClr>
                </a:solidFill>
                <a:latin typeface="Tahoma"/>
                <a:cs typeface="Tahoma"/>
              </a:rPr>
              <a:t>Different instances for</a:t>
            </a:r>
          </a:p>
          <a:p>
            <a:pPr lvl="1"/>
            <a:r>
              <a:rPr lang="en-US" dirty="0" err="1">
                <a:solidFill>
                  <a:schemeClr val="tx1">
                    <a:lumMod val="65000"/>
                    <a:lumOff val="35000"/>
                  </a:schemeClr>
                </a:solidFill>
                <a:latin typeface="Tahoma"/>
                <a:cs typeface="Tahoma"/>
              </a:rPr>
              <a:t>addPixel</a:t>
            </a:r>
            <a:endParaRPr lang="en-US" dirty="0">
              <a:solidFill>
                <a:schemeClr val="tx1">
                  <a:lumMod val="65000"/>
                  <a:lumOff val="35000"/>
                </a:schemeClr>
              </a:solidFill>
              <a:latin typeface="Tahoma"/>
              <a:cs typeface="Tahoma"/>
            </a:endParaRPr>
          </a:p>
          <a:p>
            <a:pPr lvl="1"/>
            <a:r>
              <a:rPr lang="en-US" dirty="0" err="1">
                <a:solidFill>
                  <a:schemeClr val="tx1">
                    <a:lumMod val="65000"/>
                    <a:lumOff val="35000"/>
                  </a:schemeClr>
                </a:solidFill>
                <a:latin typeface="Tahoma"/>
                <a:cs typeface="Tahoma"/>
              </a:rPr>
              <a:t>addToColumn</a:t>
            </a:r>
            <a:endParaRPr lang="en-US" dirty="0">
              <a:solidFill>
                <a:schemeClr val="tx1">
                  <a:lumMod val="65000"/>
                  <a:lumOff val="35000"/>
                </a:schemeClr>
              </a:solidFill>
              <a:latin typeface="Tahoma"/>
              <a:cs typeface="Tahoma"/>
            </a:endParaRPr>
          </a:p>
          <a:p>
            <a:r>
              <a:rPr lang="en-US" dirty="0">
                <a:solidFill>
                  <a:schemeClr val="tx1">
                    <a:lumMod val="65000"/>
                    <a:lumOff val="35000"/>
                  </a:schemeClr>
                </a:solidFill>
                <a:latin typeface="Tahoma"/>
                <a:cs typeface="Tahoma"/>
              </a:rPr>
              <a:t>Concerned about speed?</a:t>
            </a:r>
          </a:p>
          <a:p>
            <a:pPr lvl="1"/>
            <a:r>
              <a:rPr lang="en-US" dirty="0">
                <a:solidFill>
                  <a:schemeClr val="tx1">
                    <a:lumMod val="65000"/>
                    <a:lumOff val="35000"/>
                  </a:schemeClr>
                </a:solidFill>
                <a:latin typeface="Tahoma"/>
                <a:cs typeface="Tahoma"/>
              </a:rPr>
              <a:t>Not so much about </a:t>
            </a:r>
            <a:r>
              <a:rPr lang="en-US" dirty="0" smtClean="0">
                <a:solidFill>
                  <a:schemeClr val="tx1">
                    <a:lumMod val="65000"/>
                    <a:lumOff val="35000"/>
                  </a:schemeClr>
                </a:solidFill>
                <a:latin typeface="Tahoma"/>
                <a:cs typeface="Tahoma"/>
              </a:rPr>
              <a:t>space</a:t>
            </a:r>
            <a:endParaRPr lang="en-US" dirty="0">
              <a:solidFill>
                <a:schemeClr val="tx1">
                  <a:lumMod val="65000"/>
                  <a:lumOff val="35000"/>
                </a:schemeClr>
              </a:solidFill>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Assignment 4 – Design Recovery</a:t>
            </a:r>
          </a:p>
        </p:txBody>
      </p:sp>
      <p:sp>
        <p:nvSpPr>
          <p:cNvPr id="51202" name="Content Placeholder 2"/>
          <p:cNvSpPr>
            <a:spLocks noGrp="1"/>
          </p:cNvSpPr>
          <p:nvPr>
            <p:ph idx="1"/>
          </p:nvPr>
        </p:nvSpPr>
        <p:spPr/>
        <p:txBody>
          <a:bodyPr/>
          <a:lstStyle/>
          <a:p>
            <a:endParaRPr lang="en-US" dirty="0">
              <a:solidFill>
                <a:schemeClr val="tx1">
                  <a:lumMod val="65000"/>
                  <a:lumOff val="35000"/>
                </a:schemeClr>
              </a:solidFill>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Suggestions for Group Work</a:t>
            </a:r>
          </a:p>
        </p:txBody>
      </p:sp>
      <p:sp>
        <p:nvSpPr>
          <p:cNvPr id="54274" name="Content Placeholder 2"/>
          <p:cNvSpPr>
            <a:spLocks noGrp="1"/>
          </p:cNvSpPr>
          <p:nvPr>
            <p:ph idx="1"/>
          </p:nvPr>
        </p:nvSpPr>
        <p:spPr/>
        <p:txBody>
          <a:bodyPr/>
          <a:lstStyle/>
          <a:p>
            <a:r>
              <a:rPr lang="en-US">
                <a:solidFill>
                  <a:schemeClr val="tx1">
                    <a:lumMod val="65000"/>
                    <a:lumOff val="35000"/>
                  </a:schemeClr>
                </a:solidFill>
                <a:latin typeface="Tahoma"/>
                <a:cs typeface="Tahoma"/>
              </a:rPr>
              <a:t>Everyone start by taking their own look at the whole system</a:t>
            </a:r>
          </a:p>
          <a:p>
            <a:pPr lvl="1"/>
            <a:r>
              <a:rPr lang="en-US">
                <a:solidFill>
                  <a:schemeClr val="tx1">
                    <a:lumMod val="65000"/>
                    <a:lumOff val="35000"/>
                  </a:schemeClr>
                </a:solidFill>
                <a:latin typeface="Tahoma"/>
                <a:cs typeface="Tahoma"/>
              </a:rPr>
              <a:t>Multiple perspectives will be very useful</a:t>
            </a:r>
          </a:p>
          <a:p>
            <a:pPr lvl="1"/>
            <a:endParaRPr lang="en-US">
              <a:solidFill>
                <a:schemeClr val="tx1">
                  <a:lumMod val="65000"/>
                  <a:lumOff val="35000"/>
                </a:schemeClr>
              </a:solidFill>
              <a:latin typeface="Tahoma"/>
              <a:cs typeface="Tahoma"/>
            </a:endParaRPr>
          </a:p>
          <a:p>
            <a:r>
              <a:rPr lang="en-US">
                <a:solidFill>
                  <a:schemeClr val="tx1">
                    <a:lumMod val="65000"/>
                    <a:lumOff val="35000"/>
                  </a:schemeClr>
                </a:solidFill>
                <a:latin typeface="Tahoma"/>
                <a:cs typeface="Tahoma"/>
              </a:rPr>
              <a:t>Work out the high level architecture</a:t>
            </a:r>
          </a:p>
          <a:p>
            <a:r>
              <a:rPr lang="en-US">
                <a:solidFill>
                  <a:schemeClr val="tx1">
                    <a:lumMod val="65000"/>
                    <a:lumOff val="35000"/>
                  </a:schemeClr>
                </a:solidFill>
                <a:latin typeface="Tahoma"/>
                <a:cs typeface="Tahoma"/>
              </a:rPr>
              <a:t>Understand program flows</a:t>
            </a:r>
          </a:p>
          <a:p>
            <a:r>
              <a:rPr lang="en-US">
                <a:solidFill>
                  <a:schemeClr val="tx1">
                    <a:lumMod val="65000"/>
                    <a:lumOff val="35000"/>
                  </a:schemeClr>
                </a:solidFill>
                <a:latin typeface="Tahoma"/>
                <a:cs typeface="Tahoma"/>
              </a:rPr>
              <a:t>Look out for subtle details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65000"/>
                    <a:lumOff val="35000"/>
                  </a:schemeClr>
                </a:solidFill>
                <a:latin typeface="Tahoma"/>
                <a:cs typeface="Tahoma"/>
              </a:rPr>
              <a:t>Suggestions for Group Work in General</a:t>
            </a:r>
            <a:endParaRPr lang="en-US" dirty="0">
              <a:solidFill>
                <a:schemeClr val="tx1">
                  <a:lumMod val="65000"/>
                  <a:lumOff val="35000"/>
                </a:schemeClr>
              </a:solidFill>
              <a:latin typeface="Tahoma"/>
              <a:cs typeface="Tahoma"/>
            </a:endParaRPr>
          </a:p>
        </p:txBody>
      </p:sp>
      <p:sp>
        <p:nvSpPr>
          <p:cNvPr id="3" name="Content Placeholder 2"/>
          <p:cNvSpPr>
            <a:spLocks noGrp="1"/>
          </p:cNvSpPr>
          <p:nvPr>
            <p:ph idx="1"/>
          </p:nvPr>
        </p:nvSpPr>
        <p:spPr/>
        <p:txBody>
          <a:bodyPr>
            <a:normAutofit/>
          </a:bodyPr>
          <a:lstStyle/>
          <a:p>
            <a:r>
              <a:rPr lang="en-US" dirty="0" smtClean="0">
                <a:solidFill>
                  <a:schemeClr val="tx1">
                    <a:lumMod val="65000"/>
                    <a:lumOff val="35000"/>
                  </a:schemeClr>
                </a:solidFill>
                <a:latin typeface="Tahoma"/>
                <a:cs typeface="Tahoma"/>
              </a:rPr>
              <a:t>Chat TODAY about where everyone’s strengths lie</a:t>
            </a:r>
          </a:p>
          <a:p>
            <a:pPr lvl="1"/>
            <a:r>
              <a:rPr lang="en-US" dirty="0" smtClean="0">
                <a:solidFill>
                  <a:schemeClr val="tx1">
                    <a:lumMod val="65000"/>
                    <a:lumOff val="35000"/>
                  </a:schemeClr>
                </a:solidFill>
                <a:latin typeface="Tahoma"/>
                <a:cs typeface="Tahoma"/>
              </a:rPr>
              <a:t>Divide work accordingly</a:t>
            </a:r>
          </a:p>
          <a:p>
            <a:r>
              <a:rPr lang="en-US" dirty="0" smtClean="0">
                <a:solidFill>
                  <a:schemeClr val="tx1">
                    <a:lumMod val="65000"/>
                    <a:lumOff val="35000"/>
                  </a:schemeClr>
                </a:solidFill>
                <a:latin typeface="Tahoma"/>
                <a:cs typeface="Tahoma"/>
              </a:rPr>
              <a:t>Communicate daily</a:t>
            </a:r>
          </a:p>
          <a:p>
            <a:r>
              <a:rPr lang="en-US" dirty="0" smtClean="0">
                <a:solidFill>
                  <a:schemeClr val="tx1">
                    <a:lumMod val="65000"/>
                    <a:lumOff val="35000"/>
                  </a:schemeClr>
                </a:solidFill>
                <a:latin typeface="Tahoma"/>
                <a:cs typeface="Tahoma"/>
              </a:rPr>
              <a:t>Use </a:t>
            </a:r>
            <a:r>
              <a:rPr lang="en-US" smtClean="0">
                <a:solidFill>
                  <a:schemeClr val="tx1">
                    <a:lumMod val="65000"/>
                    <a:lumOff val="35000"/>
                  </a:schemeClr>
                </a:solidFill>
                <a:latin typeface="Tahoma"/>
                <a:cs typeface="Tahoma"/>
              </a:rPr>
              <a:t>version control</a:t>
            </a:r>
            <a:endParaRPr lang="en-US" dirty="0" smtClean="0">
              <a:solidFill>
                <a:schemeClr val="tx1">
                  <a:lumMod val="65000"/>
                  <a:lumOff val="35000"/>
                </a:schemeClr>
              </a:solidFill>
              <a:latin typeface="Tahoma"/>
              <a:cs typeface="Tahoma"/>
            </a:endParaRPr>
          </a:p>
          <a:p>
            <a:r>
              <a:rPr lang="en-US" dirty="0" smtClean="0">
                <a:solidFill>
                  <a:schemeClr val="tx1">
                    <a:lumMod val="65000"/>
                    <a:lumOff val="35000"/>
                  </a:schemeClr>
                </a:solidFill>
                <a:latin typeface="Tahoma"/>
                <a:cs typeface="Tahoma"/>
              </a:rPr>
              <a:t>Let me know as early as possible if there are any problems</a:t>
            </a:r>
            <a:endParaRPr lang="en-US" dirty="0">
              <a:solidFill>
                <a:schemeClr val="tx1">
                  <a:lumMod val="65000"/>
                  <a:lumOff val="35000"/>
                </a:schemeClr>
              </a:solidFill>
              <a:latin typeface="Tahoma"/>
              <a:cs typeface="Tahoma"/>
            </a:endParaRPr>
          </a:p>
        </p:txBody>
      </p:sp>
    </p:spTree>
    <p:extLst>
      <p:ext uri="{BB962C8B-B14F-4D97-AF65-F5344CB8AC3E}">
        <p14:creationId xmlns:p14="http://schemas.microsoft.com/office/powerpoint/2010/main" val="186773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solidFill>
                  <a:schemeClr val="tx1">
                    <a:lumMod val="65000"/>
                    <a:lumOff val="35000"/>
                  </a:schemeClr>
                </a:solidFill>
                <a:latin typeface="Tahoma"/>
                <a:cs typeface="Tahoma"/>
              </a:rPr>
              <a:t>Further tips</a:t>
            </a:r>
          </a:p>
        </p:txBody>
      </p:sp>
      <p:sp>
        <p:nvSpPr>
          <p:cNvPr id="55298" name="Content Placeholder 2"/>
          <p:cNvSpPr>
            <a:spLocks noGrp="1"/>
          </p:cNvSpPr>
          <p:nvPr>
            <p:ph idx="1"/>
          </p:nvPr>
        </p:nvSpPr>
        <p:spPr/>
        <p:txBody>
          <a:bodyPr/>
          <a:lstStyle/>
          <a:p>
            <a:r>
              <a:rPr lang="en-US" dirty="0">
                <a:solidFill>
                  <a:schemeClr val="tx1">
                    <a:lumMod val="65000"/>
                    <a:lumOff val="35000"/>
                  </a:schemeClr>
                </a:solidFill>
                <a:latin typeface="Tahoma"/>
                <a:cs typeface="Tahoma"/>
              </a:rPr>
              <a:t>T</a:t>
            </a:r>
            <a:r>
              <a:rPr lang="en-US" dirty="0" smtClean="0">
                <a:solidFill>
                  <a:schemeClr val="tx1">
                    <a:lumMod val="65000"/>
                    <a:lumOff val="35000"/>
                  </a:schemeClr>
                </a:solidFill>
                <a:latin typeface="Tahoma"/>
                <a:cs typeface="Tahoma"/>
              </a:rPr>
              <a:t>here </a:t>
            </a:r>
            <a:r>
              <a:rPr lang="en-US" dirty="0">
                <a:solidFill>
                  <a:schemeClr val="tx1">
                    <a:lumMod val="65000"/>
                    <a:lumOff val="35000"/>
                  </a:schemeClr>
                </a:solidFill>
                <a:latin typeface="Tahoma"/>
                <a:cs typeface="Tahoma"/>
              </a:rPr>
              <a:t>are user manuals included with the </a:t>
            </a:r>
            <a:r>
              <a:rPr lang="en-US" dirty="0" err="1">
                <a:solidFill>
                  <a:schemeClr val="tx1">
                    <a:lumMod val="65000"/>
                    <a:lumOff val="35000"/>
                  </a:schemeClr>
                </a:solidFill>
                <a:latin typeface="Tahoma"/>
                <a:cs typeface="Tahoma"/>
              </a:rPr>
              <a:t>SimSE</a:t>
            </a:r>
            <a:r>
              <a:rPr lang="en-US" dirty="0">
                <a:solidFill>
                  <a:schemeClr val="tx1">
                    <a:lumMod val="65000"/>
                    <a:lumOff val="35000"/>
                  </a:schemeClr>
                </a:solidFill>
                <a:latin typeface="Tahoma"/>
                <a:cs typeface="Tahoma"/>
              </a:rPr>
              <a:t> download (in the “docs” folder), and </a:t>
            </a:r>
            <a:r>
              <a:rPr lang="en-US" dirty="0" err="1">
                <a:solidFill>
                  <a:schemeClr val="tx1">
                    <a:lumMod val="65000"/>
                    <a:lumOff val="35000"/>
                  </a:schemeClr>
                </a:solidFill>
                <a:latin typeface="Tahoma"/>
                <a:cs typeface="Tahoma"/>
              </a:rPr>
              <a:t>SimSE</a:t>
            </a:r>
            <a:r>
              <a:rPr lang="en-US" dirty="0">
                <a:solidFill>
                  <a:schemeClr val="tx1">
                    <a:lumMod val="65000"/>
                    <a:lumOff val="35000"/>
                  </a:schemeClr>
                </a:solidFill>
                <a:latin typeface="Tahoma"/>
                <a:cs typeface="Tahoma"/>
              </a:rPr>
              <a:t> papers on my Website; feel free to consult them</a:t>
            </a:r>
          </a:p>
          <a:p>
            <a:r>
              <a:rPr lang="en-US" dirty="0">
                <a:solidFill>
                  <a:schemeClr val="tx1">
                    <a:lumMod val="65000"/>
                    <a:lumOff val="35000"/>
                  </a:schemeClr>
                </a:solidFill>
                <a:latin typeface="Tahoma"/>
                <a:cs typeface="Tahoma"/>
              </a:rPr>
              <a:t>Use representations of classes to organize</a:t>
            </a:r>
          </a:p>
          <a:p>
            <a:r>
              <a:rPr lang="en-US" dirty="0">
                <a:solidFill>
                  <a:schemeClr val="tx1">
                    <a:lumMod val="65000"/>
                    <a:lumOff val="35000"/>
                  </a:schemeClr>
                </a:solidFill>
                <a:latin typeface="Tahoma"/>
                <a:cs typeface="Tahoma"/>
              </a:rPr>
              <a:t>Rote completeness is not the answer; will need to be </a:t>
            </a:r>
            <a:r>
              <a:rPr lang="en-US" i="1" dirty="0">
                <a:solidFill>
                  <a:schemeClr val="tx1">
                    <a:lumMod val="65000"/>
                    <a:lumOff val="35000"/>
                  </a:schemeClr>
                </a:solidFill>
                <a:latin typeface="Tahoma"/>
                <a:cs typeface="Tahoma"/>
              </a:rPr>
              <a:t>elegant</a:t>
            </a:r>
            <a:endParaRPr lang="en-US" dirty="0">
              <a:solidFill>
                <a:schemeClr val="tx1">
                  <a:lumMod val="65000"/>
                  <a:lumOff val="35000"/>
                </a:schemeClr>
              </a:solidFill>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3" name="Content Placeholder 2"/>
          <p:cNvSpPr>
            <a:spLocks noGrp="1"/>
          </p:cNvSpPr>
          <p:nvPr>
            <p:ph idx="1"/>
          </p:nvPr>
        </p:nvSpPr>
        <p:spPr/>
        <p:txBody>
          <a:bodyPr/>
          <a:lstStyle/>
          <a:p>
            <a:pPr>
              <a:defRPr/>
            </a:pPr>
            <a:r>
              <a:rPr lang="en-US" dirty="0" smtClean="0">
                <a:solidFill>
                  <a:schemeClr val="tx1">
                    <a:lumMod val="65000"/>
                    <a:lumOff val="35000"/>
                  </a:schemeClr>
                </a:solidFill>
                <a:latin typeface="Tahoma"/>
                <a:cs typeface="Tahoma"/>
              </a:rPr>
              <a:t>Two steps:</a:t>
            </a:r>
          </a:p>
          <a:p>
            <a:pPr marL="571500" lvl="1" indent="-342900">
              <a:buFont typeface="+mj-lt"/>
              <a:buAutoNum type="arabicPeriod"/>
              <a:defRPr/>
            </a:pPr>
            <a:r>
              <a:rPr lang="en-US" dirty="0" smtClean="0">
                <a:solidFill>
                  <a:schemeClr val="tx1">
                    <a:lumMod val="65000"/>
                    <a:lumOff val="35000"/>
                  </a:schemeClr>
                </a:solidFill>
                <a:latin typeface="Tahoma"/>
                <a:cs typeface="Tahoma"/>
              </a:rPr>
              <a:t>Install </a:t>
            </a:r>
            <a:r>
              <a:rPr lang="en-US" dirty="0" err="1" smtClean="0">
                <a:solidFill>
                  <a:schemeClr val="tx1">
                    <a:lumMod val="65000"/>
                    <a:lumOff val="35000"/>
                  </a:schemeClr>
                </a:solidFill>
                <a:latin typeface="Tahoma"/>
                <a:cs typeface="Tahoma"/>
              </a:rPr>
              <a:t>Subclipse</a:t>
            </a:r>
            <a:r>
              <a:rPr lang="en-US" dirty="0" smtClean="0">
                <a:solidFill>
                  <a:schemeClr val="tx1">
                    <a:lumMod val="65000"/>
                    <a:lumOff val="35000"/>
                  </a:schemeClr>
                </a:solidFill>
                <a:latin typeface="Tahoma"/>
                <a:cs typeface="Tahoma"/>
              </a:rPr>
              <a:t> plug-in for Eclipse</a:t>
            </a:r>
          </a:p>
          <a:p>
            <a:pPr marL="571500" lvl="1" indent="-342900">
              <a:buFont typeface="+mj-lt"/>
              <a:buAutoNum type="arabicPeriod"/>
              <a:defRPr/>
            </a:pPr>
            <a:r>
              <a:rPr lang="en-US" dirty="0" smtClean="0">
                <a:solidFill>
                  <a:schemeClr val="tx1">
                    <a:lumMod val="65000"/>
                    <a:lumOff val="35000"/>
                  </a:schemeClr>
                </a:solidFill>
                <a:latin typeface="Tahoma"/>
                <a:cs typeface="Tahoma"/>
              </a:rPr>
              <a:t>Check out the </a:t>
            </a:r>
            <a:r>
              <a:rPr lang="en-US" dirty="0" err="1" smtClean="0">
                <a:solidFill>
                  <a:schemeClr val="tx1">
                    <a:lumMod val="65000"/>
                    <a:lumOff val="35000"/>
                  </a:schemeClr>
                </a:solidFill>
                <a:latin typeface="Tahoma"/>
                <a:cs typeface="Tahoma"/>
              </a:rPr>
              <a:t>SimSE</a:t>
            </a:r>
            <a:r>
              <a:rPr lang="en-US" dirty="0" smtClean="0">
                <a:solidFill>
                  <a:schemeClr val="tx1">
                    <a:lumMod val="65000"/>
                    <a:lumOff val="35000"/>
                  </a:schemeClr>
                </a:solidFill>
                <a:latin typeface="Tahoma"/>
                <a:cs typeface="Tahoma"/>
              </a:rPr>
              <a:t> patterns repository</a:t>
            </a:r>
          </a:p>
          <a:p>
            <a:pPr marL="228600" lvl="1" indent="0">
              <a:buFont typeface="Wingdings" charset="0"/>
              <a:buNone/>
              <a:defRPr/>
            </a:pPr>
            <a:endParaRPr lang="en-US" dirty="0" smtClean="0">
              <a:solidFill>
                <a:schemeClr val="tx1">
                  <a:lumMod val="65000"/>
                  <a:lumOff val="35000"/>
                </a:schemeClr>
              </a:solidFill>
              <a:latin typeface="Tahoma"/>
              <a:cs typeface="Tahoma"/>
            </a:endParaRPr>
          </a:p>
          <a:p>
            <a:pPr marL="228600" lvl="1" indent="0">
              <a:buFont typeface="Wingdings" charset="0"/>
              <a:buNone/>
              <a:defRPr/>
            </a:pPr>
            <a:r>
              <a:rPr lang="en-US" sz="1600" i="1" dirty="0" smtClean="0">
                <a:solidFill>
                  <a:schemeClr val="tx1">
                    <a:lumMod val="65000"/>
                    <a:lumOff val="35000"/>
                  </a:schemeClr>
                </a:solidFill>
                <a:latin typeface="Tahoma"/>
                <a:cs typeface="Tahoma"/>
              </a:rPr>
              <a:t>Note: This assumes you’re using Eclipse and are otherwise comfortable with it.</a:t>
            </a:r>
            <a:endParaRPr lang="en-US" sz="1600" i="1" dirty="0">
              <a:solidFill>
                <a:schemeClr val="tx1">
                  <a:lumMod val="65000"/>
                  <a:lumOff val="35000"/>
                </a:schemeClr>
              </a:solidFill>
              <a:latin typeface="Tahoma"/>
              <a:cs typeface="Tahoma"/>
            </a:endParaRPr>
          </a:p>
        </p:txBody>
      </p:sp>
    </p:spTree>
    <p:extLst>
      <p:ext uri="{BB962C8B-B14F-4D97-AF65-F5344CB8AC3E}">
        <p14:creationId xmlns:p14="http://schemas.microsoft.com/office/powerpoint/2010/main" val="20283058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solidFill>
                  <a:schemeClr val="tx1">
                    <a:lumMod val="65000"/>
                    <a:lumOff val="35000"/>
                  </a:schemeClr>
                </a:solidFill>
                <a:latin typeface="Tahoma" charset="0"/>
              </a:rPr>
              <a:t>Today’s Lecture</a:t>
            </a:r>
          </a:p>
        </p:txBody>
      </p:sp>
      <p:sp>
        <p:nvSpPr>
          <p:cNvPr id="4102" name="Rectangle 3"/>
          <p:cNvSpPr>
            <a:spLocks noGrp="1" noChangeArrowheads="1"/>
          </p:cNvSpPr>
          <p:nvPr>
            <p:ph idx="1"/>
          </p:nvPr>
        </p:nvSpPr>
        <p:spPr/>
        <p:txBody>
          <a:bodyPr rtlCol="0">
            <a:normAutofit/>
          </a:bodyPr>
          <a:lstStyle/>
          <a:p>
            <a:pPr eaLnBrk="1" fontAlgn="auto" hangingPunct="1">
              <a:spcAft>
                <a:spcPts val="0"/>
              </a:spcAft>
              <a:buFont typeface="Arial"/>
              <a:buChar char="•"/>
              <a:defRPr/>
            </a:pPr>
            <a:r>
              <a:rPr lang="en-US" dirty="0" smtClean="0">
                <a:solidFill>
                  <a:schemeClr val="tx1">
                    <a:lumMod val="65000"/>
                    <a:lumOff val="35000"/>
                  </a:schemeClr>
                </a:solidFill>
                <a:latin typeface="Tahoma" charset="0"/>
                <a:ea typeface="+mn-ea"/>
              </a:rPr>
              <a:t>Design recovery / reverse engineering</a:t>
            </a:r>
          </a:p>
          <a:p>
            <a:pPr eaLnBrk="1" fontAlgn="auto" hangingPunct="1">
              <a:spcAft>
                <a:spcPts val="0"/>
              </a:spcAft>
              <a:buFont typeface="Arial"/>
              <a:buChar char="•"/>
              <a:defRPr/>
            </a:pPr>
            <a:r>
              <a:rPr lang="en-US" dirty="0" smtClean="0">
                <a:solidFill>
                  <a:schemeClr val="tx1">
                    <a:lumMod val="65000"/>
                    <a:lumOff val="35000"/>
                  </a:schemeClr>
                </a:solidFill>
                <a:latin typeface="Tahoma" charset="0"/>
                <a:ea typeface="+mn-ea"/>
              </a:rPr>
              <a:t>Assignment 4 out</a:t>
            </a:r>
            <a:endParaRPr lang="en-US" dirty="0">
              <a:solidFill>
                <a:schemeClr val="tx1">
                  <a:lumMod val="65000"/>
                  <a:lumOff val="35000"/>
                </a:schemeClr>
              </a:solidFill>
              <a:latin typeface="Tahoma"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0658" name="Content Placeholder 2"/>
          <p:cNvSpPr>
            <a:spLocks noGrp="1"/>
          </p:cNvSpPr>
          <p:nvPr>
            <p:ph idx="1"/>
          </p:nvPr>
        </p:nvSpPr>
        <p:spPr>
          <a:xfrm>
            <a:off x="498475" y="1676400"/>
            <a:ext cx="6969125" cy="609600"/>
          </a:xfrm>
        </p:spPr>
        <p:txBody>
          <a:bodyPr/>
          <a:lstStyle/>
          <a:p>
            <a:r>
              <a:rPr lang="en-US">
                <a:solidFill>
                  <a:schemeClr val="tx1">
                    <a:lumMod val="65000"/>
                    <a:lumOff val="35000"/>
                  </a:schemeClr>
                </a:solidFill>
                <a:latin typeface="Tahoma"/>
                <a:cs typeface="Tahoma"/>
              </a:rPr>
              <a:t>In Eclipse, go to Help -&gt; Install New Software</a:t>
            </a:r>
          </a:p>
        </p:txBody>
      </p:sp>
      <p:sp>
        <p:nvSpPr>
          <p:cNvPr id="4" name="Slide Number Placeholder 3"/>
          <p:cNvSpPr>
            <a:spLocks noGrp="1"/>
          </p:cNvSpPr>
          <p:nvPr>
            <p:ph type="sldNum" sz="quarter" idx="10"/>
          </p:nvPr>
        </p:nvSpPr>
        <p:spPr/>
        <p:txBody>
          <a:bodyPr/>
          <a:lstStyle/>
          <a:p>
            <a:pPr>
              <a:defRPr/>
            </a:pPr>
            <a:fld id="{F59AE976-AE72-F243-BA83-47A7E1C3EE56}" type="slidenum">
              <a:rPr lang="en-US" smtClean="0">
                <a:solidFill>
                  <a:schemeClr val="tx1">
                    <a:lumMod val="65000"/>
                    <a:lumOff val="35000"/>
                  </a:schemeClr>
                </a:solidFill>
                <a:latin typeface="Tahoma"/>
                <a:cs typeface="Tahoma"/>
              </a:rPr>
              <a:pPr>
                <a:defRPr/>
              </a:pPr>
              <a:t>20</a:t>
            </a:fld>
            <a:endParaRPr lang="en-US">
              <a:solidFill>
                <a:schemeClr val="tx1">
                  <a:lumMod val="65000"/>
                  <a:lumOff val="35000"/>
                </a:schemeClr>
              </a:solidFill>
              <a:latin typeface="Tahoma"/>
              <a:cs typeface="Tahoma"/>
            </a:endParaRPr>
          </a:p>
        </p:txBody>
      </p:sp>
      <p:pic>
        <p:nvPicPr>
          <p:cNvPr id="706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 y="2133600"/>
            <a:ext cx="79946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0585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1682" name="Content Placeholder 2"/>
          <p:cNvSpPr>
            <a:spLocks noGrp="1"/>
          </p:cNvSpPr>
          <p:nvPr>
            <p:ph idx="1"/>
          </p:nvPr>
        </p:nvSpPr>
        <p:spPr>
          <a:xfrm>
            <a:off x="498475" y="1676400"/>
            <a:ext cx="7350125" cy="838200"/>
          </a:xfrm>
        </p:spPr>
        <p:txBody>
          <a:bodyPr>
            <a:normAutofit/>
          </a:bodyPr>
          <a:lstStyle/>
          <a:p>
            <a:r>
              <a:rPr lang="en-US">
                <a:solidFill>
                  <a:schemeClr val="tx1">
                    <a:lumMod val="65000"/>
                    <a:lumOff val="35000"/>
                  </a:schemeClr>
                </a:solidFill>
                <a:latin typeface="Tahoma"/>
                <a:cs typeface="Tahoma"/>
              </a:rPr>
              <a:t>Click “Add Site”; enter name “</a:t>
            </a:r>
            <a:r>
              <a:rPr lang="en-US" altLang="ja-JP">
                <a:solidFill>
                  <a:schemeClr val="tx1">
                    <a:lumMod val="65000"/>
                    <a:lumOff val="35000"/>
                  </a:schemeClr>
                </a:solidFill>
                <a:latin typeface="Tahoma"/>
                <a:cs typeface="Tahoma"/>
              </a:rPr>
              <a:t>Subclipse</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 enter location </a:t>
            </a:r>
            <a:r>
              <a:rPr lang="en-US" altLang="ja-JP">
                <a:solidFill>
                  <a:schemeClr val="tx1">
                    <a:lumMod val="65000"/>
                    <a:lumOff val="35000"/>
                  </a:schemeClr>
                </a:solidFill>
                <a:latin typeface="Tahoma"/>
                <a:ea typeface="MS Gothic" charset="0"/>
                <a:cs typeface="Tahoma"/>
              </a:rPr>
              <a:t>http://subclipse.tigris.org/update_1.10.x</a:t>
            </a:r>
            <a:endParaRPr lang="en-US">
              <a:solidFill>
                <a:schemeClr val="tx1">
                  <a:lumMod val="65000"/>
                  <a:lumOff val="35000"/>
                </a:schemeClr>
              </a:solidFill>
              <a:latin typeface="Tahoma"/>
              <a:ea typeface="MS Gothic" charset="0"/>
              <a:cs typeface="Tahoma"/>
            </a:endParaRPr>
          </a:p>
        </p:txBody>
      </p:sp>
      <p:sp>
        <p:nvSpPr>
          <p:cNvPr id="4" name="Slide Number Placeholder 3"/>
          <p:cNvSpPr>
            <a:spLocks noGrp="1"/>
          </p:cNvSpPr>
          <p:nvPr>
            <p:ph type="sldNum" sz="quarter" idx="10"/>
          </p:nvPr>
        </p:nvSpPr>
        <p:spPr/>
        <p:txBody>
          <a:bodyPr/>
          <a:lstStyle/>
          <a:p>
            <a:pPr>
              <a:defRPr/>
            </a:pPr>
            <a:fld id="{F8B69B82-1E6F-7E45-B971-EB0E0C645EBB}" type="slidenum">
              <a:rPr lang="en-US" smtClean="0">
                <a:solidFill>
                  <a:schemeClr val="tx1">
                    <a:lumMod val="65000"/>
                    <a:lumOff val="35000"/>
                  </a:schemeClr>
                </a:solidFill>
                <a:latin typeface="Tahoma"/>
                <a:cs typeface="Tahoma"/>
              </a:rPr>
              <a:pPr>
                <a:defRPr/>
              </a:pPr>
              <a:t>21</a:t>
            </a:fld>
            <a:endParaRPr lang="en-US" dirty="0">
              <a:solidFill>
                <a:schemeClr val="tx1">
                  <a:lumMod val="65000"/>
                  <a:lumOff val="35000"/>
                </a:schemeClr>
              </a:solidFill>
              <a:latin typeface="Tahoma"/>
              <a:cs typeface="Tahoma"/>
            </a:endParaRPr>
          </a:p>
        </p:txBody>
      </p:sp>
      <p:pic>
        <p:nvPicPr>
          <p:cNvPr id="7168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39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2706" name="Content Placeholder 2"/>
          <p:cNvSpPr>
            <a:spLocks noGrp="1"/>
          </p:cNvSpPr>
          <p:nvPr>
            <p:ph idx="1"/>
          </p:nvPr>
        </p:nvSpPr>
        <p:spPr>
          <a:xfrm>
            <a:off x="498475" y="1752600"/>
            <a:ext cx="7578725" cy="762000"/>
          </a:xfrm>
        </p:spPr>
        <p:txBody>
          <a:bodyPr>
            <a:normAutofit lnSpcReduction="10000"/>
          </a:bodyPr>
          <a:lstStyle/>
          <a:p>
            <a:r>
              <a:rPr lang="en-US">
                <a:solidFill>
                  <a:schemeClr val="tx1">
                    <a:lumMod val="65000"/>
                    <a:lumOff val="35000"/>
                  </a:schemeClr>
                </a:solidFill>
                <a:latin typeface="Tahoma"/>
                <a:cs typeface="Tahoma"/>
              </a:rPr>
              <a:t>Hit “OK”; Check the Subclipse main box (also check the SVNKit main box for Mac); Hit “Next”</a:t>
            </a:r>
          </a:p>
        </p:txBody>
      </p:sp>
      <p:sp>
        <p:nvSpPr>
          <p:cNvPr id="4" name="Slide Number Placeholder 3"/>
          <p:cNvSpPr>
            <a:spLocks noGrp="1"/>
          </p:cNvSpPr>
          <p:nvPr>
            <p:ph type="sldNum" sz="quarter" idx="10"/>
          </p:nvPr>
        </p:nvSpPr>
        <p:spPr/>
        <p:txBody>
          <a:bodyPr/>
          <a:lstStyle/>
          <a:p>
            <a:pPr>
              <a:defRPr/>
            </a:pPr>
            <a:fld id="{87BEDEA9-9124-114A-96DF-919D497332A2}" type="slidenum">
              <a:rPr lang="en-US" smtClean="0">
                <a:solidFill>
                  <a:schemeClr val="tx1">
                    <a:lumMod val="65000"/>
                    <a:lumOff val="35000"/>
                  </a:schemeClr>
                </a:solidFill>
                <a:latin typeface="Tahoma"/>
                <a:cs typeface="Tahoma"/>
              </a:rPr>
              <a:pPr>
                <a:defRPr/>
              </a:pPr>
              <a:t>22</a:t>
            </a:fld>
            <a:endParaRPr lang="en-US">
              <a:solidFill>
                <a:schemeClr val="tx1">
                  <a:lumMod val="65000"/>
                  <a:lumOff val="35000"/>
                </a:schemeClr>
              </a:solidFill>
              <a:latin typeface="Tahoma"/>
              <a:cs typeface="Tahoma"/>
            </a:endParaRPr>
          </a:p>
        </p:txBody>
      </p:sp>
      <p:pic>
        <p:nvPicPr>
          <p:cNvPr id="727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06663"/>
            <a:ext cx="73152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3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3730" name="Content Placeholder 2"/>
          <p:cNvSpPr>
            <a:spLocks noGrp="1"/>
          </p:cNvSpPr>
          <p:nvPr>
            <p:ph idx="1"/>
          </p:nvPr>
        </p:nvSpPr>
        <p:spPr>
          <a:xfrm>
            <a:off x="498475" y="1752600"/>
            <a:ext cx="7556500" cy="838200"/>
          </a:xfrm>
        </p:spPr>
        <p:txBody>
          <a:bodyPr/>
          <a:lstStyle/>
          <a:p>
            <a:r>
              <a:rPr lang="en-US" dirty="0">
                <a:solidFill>
                  <a:schemeClr val="tx1">
                    <a:lumMod val="65000"/>
                    <a:lumOff val="35000"/>
                  </a:schemeClr>
                </a:solidFill>
                <a:latin typeface="Tahoma"/>
                <a:cs typeface="Tahoma"/>
              </a:rPr>
              <a:t>Agree to all licenses; let the libraries download; click “OK” at this dialogue box</a:t>
            </a:r>
          </a:p>
        </p:txBody>
      </p:sp>
      <p:sp>
        <p:nvSpPr>
          <p:cNvPr id="4" name="Slide Number Placeholder 3"/>
          <p:cNvSpPr>
            <a:spLocks noGrp="1"/>
          </p:cNvSpPr>
          <p:nvPr>
            <p:ph type="sldNum" sz="quarter" idx="10"/>
          </p:nvPr>
        </p:nvSpPr>
        <p:spPr/>
        <p:txBody>
          <a:bodyPr/>
          <a:lstStyle/>
          <a:p>
            <a:pPr>
              <a:defRPr/>
            </a:pPr>
            <a:fld id="{1F08F15B-696F-B14D-BBD2-72579C312E75}" type="slidenum">
              <a:rPr lang="en-US" smtClean="0">
                <a:solidFill>
                  <a:schemeClr val="tx1">
                    <a:lumMod val="65000"/>
                    <a:lumOff val="35000"/>
                  </a:schemeClr>
                </a:solidFill>
                <a:latin typeface="Tahoma"/>
                <a:cs typeface="Tahoma"/>
              </a:rPr>
              <a:pPr>
                <a:defRPr/>
              </a:pPr>
              <a:t>23</a:t>
            </a:fld>
            <a:endParaRPr lang="en-US">
              <a:solidFill>
                <a:schemeClr val="tx1">
                  <a:lumMod val="65000"/>
                  <a:lumOff val="35000"/>
                </a:schemeClr>
              </a:solidFill>
              <a:latin typeface="Tahoma"/>
              <a:cs typeface="Tahoma"/>
            </a:endParaRPr>
          </a:p>
        </p:txBody>
      </p:sp>
      <p:pic>
        <p:nvPicPr>
          <p:cNvPr id="737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7543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96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4754" name="Content Placeholder 2"/>
          <p:cNvSpPr>
            <a:spLocks noGrp="1"/>
          </p:cNvSpPr>
          <p:nvPr>
            <p:ph idx="1"/>
          </p:nvPr>
        </p:nvSpPr>
        <p:spPr>
          <a:xfrm>
            <a:off x="498475" y="1600200"/>
            <a:ext cx="7556500" cy="609600"/>
          </a:xfrm>
        </p:spPr>
        <p:txBody>
          <a:bodyPr>
            <a:normAutofit fontScale="92500"/>
          </a:bodyPr>
          <a:lstStyle/>
          <a:p>
            <a:r>
              <a:rPr lang="en-US">
                <a:solidFill>
                  <a:schemeClr val="tx1">
                    <a:lumMod val="65000"/>
                    <a:lumOff val="35000"/>
                  </a:schemeClr>
                </a:solidFill>
                <a:latin typeface="Tahoma"/>
                <a:cs typeface="Tahoma"/>
              </a:rPr>
              <a:t>Make a new Project (</a:t>
            </a:r>
            <a:r>
              <a:rPr lang="en-US" b="1">
                <a:solidFill>
                  <a:schemeClr val="tx1">
                    <a:lumMod val="65000"/>
                    <a:lumOff val="35000"/>
                  </a:schemeClr>
                </a:solidFill>
                <a:latin typeface="Tahoma"/>
                <a:cs typeface="Tahoma"/>
              </a:rPr>
              <a:t>NOT</a:t>
            </a:r>
            <a:r>
              <a:rPr lang="en-US">
                <a:solidFill>
                  <a:schemeClr val="tx1">
                    <a:lumMod val="65000"/>
                    <a:lumOff val="35000"/>
                  </a:schemeClr>
                </a:solidFill>
                <a:latin typeface="Tahoma"/>
                <a:cs typeface="Tahoma"/>
              </a:rPr>
              <a:t> Java Project) and choose this:</a:t>
            </a:r>
          </a:p>
        </p:txBody>
      </p:sp>
      <p:sp>
        <p:nvSpPr>
          <p:cNvPr id="4" name="Slide Number Placeholder 3"/>
          <p:cNvSpPr>
            <a:spLocks noGrp="1"/>
          </p:cNvSpPr>
          <p:nvPr>
            <p:ph type="sldNum" sz="quarter" idx="10"/>
          </p:nvPr>
        </p:nvSpPr>
        <p:spPr/>
        <p:txBody>
          <a:bodyPr/>
          <a:lstStyle/>
          <a:p>
            <a:pPr>
              <a:defRPr/>
            </a:pPr>
            <a:fld id="{D4633F80-72C2-F848-AE63-8FCD5DD2F3DF}" type="slidenum">
              <a:rPr lang="en-US" smtClean="0">
                <a:solidFill>
                  <a:schemeClr val="tx1">
                    <a:lumMod val="65000"/>
                    <a:lumOff val="35000"/>
                  </a:schemeClr>
                </a:solidFill>
                <a:latin typeface="Tahoma"/>
                <a:cs typeface="Tahoma"/>
              </a:rPr>
              <a:pPr>
                <a:defRPr/>
              </a:pPr>
              <a:t>24</a:t>
            </a:fld>
            <a:endParaRPr lang="en-US">
              <a:solidFill>
                <a:schemeClr val="tx1">
                  <a:lumMod val="65000"/>
                  <a:lumOff val="35000"/>
                </a:schemeClr>
              </a:solidFill>
              <a:latin typeface="Tahoma"/>
              <a:cs typeface="Tahoma"/>
            </a:endParaRPr>
          </a:p>
        </p:txBody>
      </p:sp>
      <p:pic>
        <p:nvPicPr>
          <p:cNvPr id="747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23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601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5778" name="Content Placeholder 2"/>
          <p:cNvSpPr>
            <a:spLocks noGrp="1"/>
          </p:cNvSpPr>
          <p:nvPr>
            <p:ph idx="1"/>
          </p:nvPr>
        </p:nvSpPr>
        <p:spPr>
          <a:xfrm>
            <a:off x="498475" y="1676400"/>
            <a:ext cx="7556500" cy="533400"/>
          </a:xfrm>
        </p:spPr>
        <p:txBody>
          <a:bodyPr/>
          <a:lstStyle/>
          <a:p>
            <a:r>
              <a:rPr lang="en-US">
                <a:solidFill>
                  <a:schemeClr val="tx1">
                    <a:lumMod val="65000"/>
                    <a:lumOff val="35000"/>
                  </a:schemeClr>
                </a:solidFill>
                <a:latin typeface="Tahoma"/>
                <a:cs typeface="Tahoma"/>
              </a:rPr>
              <a:t>Make a new repository location</a:t>
            </a:r>
          </a:p>
        </p:txBody>
      </p:sp>
      <p:pic>
        <p:nvPicPr>
          <p:cNvPr id="757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2216150"/>
            <a:ext cx="6121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451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6802" name="Content Placeholder 2"/>
          <p:cNvSpPr>
            <a:spLocks noGrp="1"/>
          </p:cNvSpPr>
          <p:nvPr>
            <p:ph idx="1"/>
          </p:nvPr>
        </p:nvSpPr>
        <p:spPr>
          <a:xfrm>
            <a:off x="498475" y="1676400"/>
            <a:ext cx="7556500" cy="762000"/>
          </a:xfrm>
        </p:spPr>
        <p:txBody>
          <a:bodyPr>
            <a:normAutofit lnSpcReduction="10000"/>
          </a:bodyPr>
          <a:lstStyle/>
          <a:p>
            <a:r>
              <a:rPr lang="en-US" dirty="0">
                <a:solidFill>
                  <a:schemeClr val="tx1">
                    <a:lumMod val="65000"/>
                    <a:lumOff val="35000"/>
                  </a:schemeClr>
                </a:solidFill>
                <a:latin typeface="Tahoma"/>
                <a:cs typeface="Tahoma"/>
              </a:rPr>
              <a:t>Enter “https://</a:t>
            </a:r>
            <a:r>
              <a:rPr lang="en-US" dirty="0" err="1">
                <a:solidFill>
                  <a:schemeClr val="tx1">
                    <a:lumMod val="65000"/>
                    <a:lumOff val="35000"/>
                  </a:schemeClr>
                </a:solidFill>
                <a:latin typeface="Tahoma"/>
                <a:cs typeface="Tahoma"/>
              </a:rPr>
              <a:t>svn.ics.uci.edu</a:t>
            </a:r>
            <a:r>
              <a:rPr lang="en-US" dirty="0">
                <a:solidFill>
                  <a:schemeClr val="tx1">
                    <a:lumMod val="65000"/>
                    <a:lumOff val="35000"/>
                  </a:schemeClr>
                </a:solidFill>
                <a:latin typeface="Tahoma"/>
                <a:cs typeface="Tahoma"/>
              </a:rPr>
              <a:t>/</a:t>
            </a:r>
            <a:r>
              <a:rPr lang="en-US" dirty="0" err="1">
                <a:solidFill>
                  <a:schemeClr val="tx1">
                    <a:lumMod val="65000"/>
                    <a:lumOff val="35000"/>
                  </a:schemeClr>
                </a:solidFill>
                <a:latin typeface="Tahoma"/>
                <a:cs typeface="Tahoma"/>
              </a:rPr>
              <a:t>isr</a:t>
            </a:r>
            <a:r>
              <a:rPr lang="en-US" dirty="0">
                <a:solidFill>
                  <a:schemeClr val="tx1">
                    <a:lumMod val="65000"/>
                    <a:lumOff val="35000"/>
                  </a:schemeClr>
                </a:solidFill>
                <a:latin typeface="Tahoma"/>
                <a:cs typeface="Tahoma"/>
              </a:rPr>
              <a:t>/projects/</a:t>
            </a:r>
            <a:r>
              <a:rPr lang="en-US" dirty="0" err="1">
                <a:solidFill>
                  <a:schemeClr val="tx1">
                    <a:lumMod val="65000"/>
                    <a:lumOff val="35000"/>
                  </a:schemeClr>
                </a:solidFill>
                <a:latin typeface="Tahoma"/>
                <a:cs typeface="Tahoma"/>
              </a:rPr>
              <a:t>simsepatterns</a:t>
            </a:r>
            <a:r>
              <a:rPr lang="en-US" dirty="0">
                <a:solidFill>
                  <a:schemeClr val="tx1">
                    <a:lumMod val="65000"/>
                    <a:lumOff val="35000"/>
                  </a:schemeClr>
                </a:solidFill>
                <a:latin typeface="Tahoma"/>
                <a:cs typeface="Tahoma"/>
              </a:rPr>
              <a:t>/” and hit “Next”</a:t>
            </a:r>
          </a:p>
        </p:txBody>
      </p:sp>
      <p:pic>
        <p:nvPicPr>
          <p:cNvPr id="768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368550"/>
            <a:ext cx="45466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8215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7826" name="Content Placeholder 2"/>
          <p:cNvSpPr>
            <a:spLocks noGrp="1"/>
          </p:cNvSpPr>
          <p:nvPr>
            <p:ph idx="1"/>
          </p:nvPr>
        </p:nvSpPr>
        <p:spPr>
          <a:xfrm>
            <a:off x="498475" y="1676400"/>
            <a:ext cx="7556500" cy="762000"/>
          </a:xfrm>
        </p:spPr>
        <p:txBody>
          <a:bodyPr>
            <a:normAutofit lnSpcReduction="10000"/>
          </a:bodyPr>
          <a:lstStyle/>
          <a:p>
            <a:r>
              <a:rPr lang="en-US">
                <a:solidFill>
                  <a:schemeClr val="tx1">
                    <a:lumMod val="65000"/>
                    <a:lumOff val="35000"/>
                  </a:schemeClr>
                </a:solidFill>
                <a:latin typeface="Tahoma"/>
                <a:cs typeface="Tahoma"/>
              </a:rPr>
              <a:t>Select the “</a:t>
            </a:r>
            <a:r>
              <a:rPr lang="en-US" altLang="ja-JP">
                <a:solidFill>
                  <a:schemeClr val="tx1">
                    <a:lumMod val="65000"/>
                    <a:lumOff val="35000"/>
                  </a:schemeClr>
                </a:solidFill>
                <a:latin typeface="Tahoma"/>
                <a:cs typeface="Tahoma"/>
              </a:rPr>
              <a:t>simsepatterns</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 folder and click </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Next</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 (</a:t>
            </a:r>
            <a:r>
              <a:rPr lang="en-US" altLang="ja-JP" b="1">
                <a:solidFill>
                  <a:schemeClr val="tx1">
                    <a:lumMod val="65000"/>
                    <a:lumOff val="35000"/>
                  </a:schemeClr>
                </a:solidFill>
                <a:latin typeface="Tahoma"/>
                <a:cs typeface="Tahoma"/>
              </a:rPr>
              <a:t>NOT</a:t>
            </a:r>
            <a:r>
              <a:rPr lang="en-US" altLang="ja-JP">
                <a:solidFill>
                  <a:schemeClr val="tx1">
                    <a:lumMod val="65000"/>
                    <a:lumOff val="35000"/>
                  </a:schemeClr>
                </a:solidFill>
                <a:latin typeface="Tahoma"/>
                <a:cs typeface="Tahoma"/>
              </a:rPr>
              <a:t> </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Finish</a:t>
            </a:r>
            <a:r>
              <a:rPr lang="en-US">
                <a:solidFill>
                  <a:schemeClr val="tx1">
                    <a:lumMod val="65000"/>
                    <a:lumOff val="35000"/>
                  </a:schemeClr>
                </a:solidFill>
                <a:latin typeface="Tahoma"/>
                <a:cs typeface="Tahoma"/>
              </a:rPr>
              <a:t>”</a:t>
            </a:r>
            <a:r>
              <a:rPr lang="en-US" altLang="ja-JP">
                <a:solidFill>
                  <a:schemeClr val="tx1">
                    <a:lumMod val="65000"/>
                    <a:lumOff val="35000"/>
                  </a:schemeClr>
                </a:solidFill>
                <a:latin typeface="Tahoma"/>
                <a:cs typeface="Tahoma"/>
              </a:rPr>
              <a:t>)</a:t>
            </a:r>
            <a:endParaRPr lang="en-US">
              <a:solidFill>
                <a:schemeClr val="tx1">
                  <a:lumMod val="65000"/>
                  <a:lumOff val="35000"/>
                </a:schemeClr>
              </a:solidFill>
              <a:latin typeface="Tahoma"/>
              <a:cs typeface="Tahoma"/>
            </a:endParaRPr>
          </a:p>
        </p:txBody>
      </p:sp>
      <p:pic>
        <p:nvPicPr>
          <p:cNvPr id="778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59025"/>
            <a:ext cx="5105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4336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Detailed Checkout Instructions</a:t>
            </a:r>
          </a:p>
        </p:txBody>
      </p:sp>
      <p:sp>
        <p:nvSpPr>
          <p:cNvPr id="78850" name="Content Placeholder 2"/>
          <p:cNvSpPr>
            <a:spLocks noGrp="1"/>
          </p:cNvSpPr>
          <p:nvPr>
            <p:ph idx="1"/>
          </p:nvPr>
        </p:nvSpPr>
        <p:spPr>
          <a:xfrm>
            <a:off x="498475" y="1676400"/>
            <a:ext cx="7556500" cy="533400"/>
          </a:xfrm>
        </p:spPr>
        <p:txBody>
          <a:bodyPr>
            <a:normAutofit fontScale="85000" lnSpcReduction="10000"/>
          </a:bodyPr>
          <a:lstStyle/>
          <a:p>
            <a:r>
              <a:rPr lang="en-US">
                <a:solidFill>
                  <a:schemeClr val="tx1">
                    <a:lumMod val="65000"/>
                    <a:lumOff val="35000"/>
                  </a:schemeClr>
                </a:solidFill>
                <a:latin typeface="Tahoma"/>
                <a:cs typeface="Tahoma"/>
              </a:rPr>
              <a:t>Check it out in the workspace; give it a name; click “Finish”</a:t>
            </a:r>
          </a:p>
        </p:txBody>
      </p:sp>
      <p:pic>
        <p:nvPicPr>
          <p:cNvPr id="788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209800"/>
            <a:ext cx="5915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1656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solidFill>
                  <a:schemeClr val="tx1">
                    <a:lumMod val="65000"/>
                    <a:lumOff val="35000"/>
                  </a:schemeClr>
                </a:solidFill>
                <a:latin typeface="Tahoma"/>
                <a:cs typeface="Tahoma"/>
              </a:rPr>
              <a:t>Tips</a:t>
            </a:r>
          </a:p>
        </p:txBody>
      </p:sp>
      <p:sp>
        <p:nvSpPr>
          <p:cNvPr id="79874" name="Content Placeholder 2"/>
          <p:cNvSpPr>
            <a:spLocks noGrp="1"/>
          </p:cNvSpPr>
          <p:nvPr>
            <p:ph idx="1"/>
          </p:nvPr>
        </p:nvSpPr>
        <p:spPr/>
        <p:txBody>
          <a:bodyPr>
            <a:normAutofit fontScale="85000" lnSpcReduction="10000"/>
          </a:bodyPr>
          <a:lstStyle/>
          <a:p>
            <a:pPr>
              <a:lnSpc>
                <a:spcPct val="120000"/>
              </a:lnSpc>
            </a:pPr>
            <a:r>
              <a:rPr lang="en-US" dirty="0">
                <a:solidFill>
                  <a:schemeClr val="tx1">
                    <a:lumMod val="65000"/>
                    <a:lumOff val="35000"/>
                  </a:schemeClr>
                </a:solidFill>
                <a:latin typeface="Tahoma"/>
                <a:cs typeface="Tahoma"/>
              </a:rPr>
              <a:t>If you are prompted for a username and password, use:</a:t>
            </a:r>
          </a:p>
          <a:p>
            <a:pPr lvl="1">
              <a:lnSpc>
                <a:spcPct val="120000"/>
              </a:lnSpc>
            </a:pPr>
            <a:r>
              <a:rPr lang="en-US" dirty="0">
                <a:solidFill>
                  <a:schemeClr val="tx1">
                    <a:lumMod val="65000"/>
                    <a:lumOff val="35000"/>
                  </a:schemeClr>
                </a:solidFill>
                <a:latin typeface="Tahoma"/>
                <a:cs typeface="Tahoma"/>
              </a:rPr>
              <a:t>username: informatics122</a:t>
            </a:r>
          </a:p>
          <a:p>
            <a:pPr lvl="1">
              <a:lnSpc>
                <a:spcPct val="120000"/>
              </a:lnSpc>
            </a:pPr>
            <a:r>
              <a:rPr lang="en-US" dirty="0">
                <a:solidFill>
                  <a:schemeClr val="tx1">
                    <a:lumMod val="65000"/>
                    <a:lumOff val="35000"/>
                  </a:schemeClr>
                </a:solidFill>
                <a:latin typeface="Tahoma"/>
                <a:cs typeface="Tahoma"/>
              </a:rPr>
              <a:t>password: simse2014</a:t>
            </a:r>
          </a:p>
          <a:p>
            <a:pPr>
              <a:lnSpc>
                <a:spcPct val="120000"/>
              </a:lnSpc>
            </a:pPr>
            <a:r>
              <a:rPr lang="en-US" dirty="0">
                <a:solidFill>
                  <a:schemeClr val="tx1">
                    <a:lumMod val="65000"/>
                    <a:lumOff val="35000"/>
                  </a:schemeClr>
                </a:solidFill>
                <a:latin typeface="Tahoma"/>
                <a:cs typeface="Tahoma"/>
              </a:rPr>
              <a:t>If you receive any SSL certificate errors, you can safely ignore them</a:t>
            </a:r>
          </a:p>
          <a:p>
            <a:pPr>
              <a:lnSpc>
                <a:spcPct val="120000"/>
              </a:lnSpc>
            </a:pPr>
            <a:r>
              <a:rPr lang="en-US" dirty="0">
                <a:solidFill>
                  <a:schemeClr val="tx1">
                    <a:lumMod val="65000"/>
                    <a:lumOff val="35000"/>
                  </a:schemeClr>
                </a:solidFill>
                <a:latin typeface="Tahoma"/>
                <a:cs typeface="Tahoma"/>
              </a:rPr>
              <a:t>Check out the docs folder included with the download for helpful manuals about how to use </a:t>
            </a:r>
            <a:r>
              <a:rPr lang="en-US" dirty="0" err="1">
                <a:solidFill>
                  <a:schemeClr val="tx1">
                    <a:lumMod val="65000"/>
                    <a:lumOff val="35000"/>
                  </a:schemeClr>
                </a:solidFill>
                <a:latin typeface="Tahoma"/>
                <a:cs typeface="Tahoma"/>
              </a:rPr>
              <a:t>SimSE</a:t>
            </a:r>
            <a:r>
              <a:rPr lang="en-US" dirty="0">
                <a:solidFill>
                  <a:schemeClr val="tx1">
                    <a:lumMod val="65000"/>
                    <a:lumOff val="35000"/>
                  </a:schemeClr>
                </a:solidFill>
                <a:latin typeface="Tahoma"/>
                <a:cs typeface="Tahoma"/>
              </a:rPr>
              <a:t> and its tools</a:t>
            </a:r>
          </a:p>
          <a:p>
            <a:pPr lvl="1">
              <a:lnSpc>
                <a:spcPct val="120000"/>
              </a:lnSpc>
            </a:pPr>
            <a:r>
              <a:rPr lang="en-US" dirty="0">
                <a:solidFill>
                  <a:schemeClr val="tx1">
                    <a:lumMod val="65000"/>
                    <a:lumOff val="35000"/>
                  </a:schemeClr>
                </a:solidFill>
                <a:latin typeface="Tahoma"/>
                <a:cs typeface="Tahoma"/>
              </a:rPr>
              <a:t>Also see papers on my Website, </a:t>
            </a:r>
            <a:r>
              <a:rPr lang="en-US" dirty="0" err="1">
                <a:solidFill>
                  <a:schemeClr val="tx1">
                    <a:lumMod val="65000"/>
                    <a:lumOff val="35000"/>
                  </a:schemeClr>
                </a:solidFill>
                <a:latin typeface="Tahoma"/>
                <a:cs typeface="Tahoma"/>
              </a:rPr>
              <a:t>SimSE</a:t>
            </a:r>
            <a:r>
              <a:rPr lang="en-US" dirty="0">
                <a:solidFill>
                  <a:schemeClr val="tx1">
                    <a:lumMod val="65000"/>
                    <a:lumOff val="35000"/>
                  </a:schemeClr>
                </a:solidFill>
                <a:latin typeface="Tahoma"/>
                <a:cs typeface="Tahoma"/>
              </a:rPr>
              <a:t> Website as mentioned earlier</a:t>
            </a:r>
          </a:p>
        </p:txBody>
      </p:sp>
    </p:spTree>
    <p:extLst>
      <p:ext uri="{BB962C8B-B14F-4D97-AF65-F5344CB8AC3E}">
        <p14:creationId xmlns:p14="http://schemas.microsoft.com/office/powerpoint/2010/main" val="10777637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solidFill>
                  <a:schemeClr val="tx1">
                    <a:lumMod val="65000"/>
                    <a:lumOff val="35000"/>
                  </a:schemeClr>
                </a:solidFill>
                <a:latin typeface="Tahoma"/>
                <a:cs typeface="Tahoma"/>
              </a:rPr>
              <a:t>Reverse Engineering</a:t>
            </a:r>
          </a:p>
        </p:txBody>
      </p:sp>
      <p:sp>
        <p:nvSpPr>
          <p:cNvPr id="28674" name="Content Placeholder 2"/>
          <p:cNvSpPr>
            <a:spLocks noGrp="1"/>
          </p:cNvSpPr>
          <p:nvPr>
            <p:ph idx="1"/>
          </p:nvPr>
        </p:nvSpPr>
        <p:spPr/>
        <p:txBody>
          <a:bodyPr/>
          <a:lstStyle/>
          <a:p>
            <a:pPr eaLnBrk="1" hangingPunct="1"/>
            <a:r>
              <a:rPr lang="en-US" dirty="0">
                <a:solidFill>
                  <a:schemeClr val="tx1">
                    <a:lumMod val="65000"/>
                    <a:lumOff val="35000"/>
                  </a:schemeClr>
                </a:solidFill>
                <a:latin typeface="Tahoma"/>
                <a:cs typeface="Tahoma"/>
              </a:rPr>
              <a:t>Recreating design abstractions from:</a:t>
            </a:r>
          </a:p>
          <a:p>
            <a:pPr lvl="1" eaLnBrk="1" hangingPunct="1"/>
            <a:r>
              <a:rPr lang="en-US" dirty="0">
                <a:solidFill>
                  <a:schemeClr val="tx1">
                    <a:lumMod val="65000"/>
                    <a:lumOff val="35000"/>
                  </a:schemeClr>
                </a:solidFill>
                <a:latin typeface="Tahoma"/>
                <a:cs typeface="Tahoma"/>
              </a:rPr>
              <a:t> Code</a:t>
            </a:r>
          </a:p>
          <a:p>
            <a:pPr lvl="1" eaLnBrk="1" hangingPunct="1"/>
            <a:r>
              <a:rPr lang="en-US" dirty="0">
                <a:solidFill>
                  <a:schemeClr val="tx1">
                    <a:lumMod val="65000"/>
                    <a:lumOff val="35000"/>
                  </a:schemeClr>
                </a:solidFill>
                <a:latin typeface="Tahoma"/>
                <a:cs typeface="Tahoma"/>
              </a:rPr>
              <a:t> Existing design documentation (if available)</a:t>
            </a:r>
          </a:p>
          <a:p>
            <a:pPr eaLnBrk="1" hangingPunct="1">
              <a:buFont typeface="Wingdings" charset="0"/>
              <a:buNone/>
            </a:pPr>
            <a:endParaRPr lang="en-US" dirty="0">
              <a:solidFill>
                <a:schemeClr val="tx1">
                  <a:lumMod val="65000"/>
                  <a:lumOff val="35000"/>
                </a:schemeClr>
              </a:solidFill>
              <a:latin typeface="Tahoma"/>
              <a:cs typeface="Tahoma"/>
            </a:endParaRPr>
          </a:p>
          <a:p>
            <a:pPr lvl="1" eaLnBrk="1" hangingPunct="1"/>
            <a:r>
              <a:rPr lang="en-US" dirty="0">
                <a:solidFill>
                  <a:schemeClr val="tx1">
                    <a:lumMod val="65000"/>
                    <a:lumOff val="35000"/>
                  </a:schemeClr>
                </a:solidFill>
                <a:latin typeface="Tahoma"/>
                <a:cs typeface="Tahoma"/>
              </a:rPr>
              <a:t>Personal experience / general knowledge about problem and application domains</a:t>
            </a:r>
          </a:p>
          <a:p>
            <a:pPr lvl="1" eaLnBrk="1" hangingPunct="1"/>
            <a:r>
              <a:rPr lang="en-US" dirty="0">
                <a:solidFill>
                  <a:schemeClr val="tx1">
                    <a:lumMod val="65000"/>
                    <a:lumOff val="35000"/>
                  </a:schemeClr>
                </a:solidFill>
                <a:latin typeface="Tahoma"/>
                <a:cs typeface="Tahoma"/>
              </a:rPr>
              <a:t>Talking to people</a:t>
            </a:r>
          </a:p>
          <a:p>
            <a:endParaRPr lang="en-US" dirty="0">
              <a:solidFill>
                <a:schemeClr val="tx1">
                  <a:lumMod val="65000"/>
                  <a:lumOff val="35000"/>
                </a:schemeClr>
              </a:solidFill>
              <a:latin typeface="Tahoma"/>
              <a:cs typeface="Tahoma"/>
            </a:endParaRPr>
          </a:p>
        </p:txBody>
      </p:sp>
      <p:sp>
        <p:nvSpPr>
          <p:cNvPr id="28676" name="Text Box 4"/>
          <p:cNvSpPr txBox="1">
            <a:spLocks noChangeArrowheads="1"/>
          </p:cNvSpPr>
          <p:nvPr/>
        </p:nvSpPr>
        <p:spPr bwMode="auto">
          <a:xfrm>
            <a:off x="7046913" y="6019800"/>
            <a:ext cx="1868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Clr>
                <a:schemeClr val="accent2"/>
              </a:buClr>
              <a:buSzPct val="80000"/>
              <a:buFont typeface="Wingdings" charset="0"/>
              <a:buNone/>
            </a:pPr>
            <a:r>
              <a:rPr lang="en-US" sz="1600" dirty="0">
                <a:solidFill>
                  <a:schemeClr val="tx1">
                    <a:lumMod val="65000"/>
                    <a:lumOff val="35000"/>
                  </a:schemeClr>
                </a:solidFill>
                <a:latin typeface="Tahoma"/>
                <a:cs typeface="Tahoma"/>
              </a:rPr>
              <a:t>(</a:t>
            </a:r>
            <a:r>
              <a:rPr lang="en-US" sz="1600" dirty="0" err="1">
                <a:solidFill>
                  <a:schemeClr val="tx1">
                    <a:lumMod val="65000"/>
                    <a:lumOff val="35000"/>
                  </a:schemeClr>
                </a:solidFill>
                <a:latin typeface="Tahoma"/>
                <a:cs typeface="Tahoma"/>
              </a:rPr>
              <a:t>Biggerstaff</a:t>
            </a:r>
            <a:r>
              <a:rPr lang="en-US" sz="1600" dirty="0">
                <a:solidFill>
                  <a:schemeClr val="tx1">
                    <a:lumMod val="65000"/>
                    <a:lumOff val="35000"/>
                  </a:schemeClr>
                </a:solidFill>
                <a:latin typeface="Tahoma"/>
                <a:cs typeface="Tahoma"/>
              </a:rPr>
              <a:t>, 1989)</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a:solidFill>
                  <a:schemeClr val="tx1">
                    <a:lumMod val="65000"/>
                    <a:lumOff val="35000"/>
                  </a:schemeClr>
                </a:solidFill>
                <a:latin typeface="Tahoma"/>
                <a:cs typeface="Tahoma"/>
              </a:rPr>
              <a:t>Team Assignments</a:t>
            </a:r>
          </a:p>
        </p:txBody>
      </p:sp>
      <p:sp>
        <p:nvSpPr>
          <p:cNvPr id="5" name="Text Box 2"/>
          <p:cNvSpPr txBox="1">
            <a:spLocks noChangeArrowheads="1"/>
          </p:cNvSpPr>
          <p:nvPr/>
        </p:nvSpPr>
        <p:spPr bwMode="auto">
          <a:xfrm>
            <a:off x="457200" y="17526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cs typeface="ＭＳ Ｐゴシック" charset="0"/>
              </a:defRPr>
            </a:lvl1pPr>
            <a:lvl2pPr marL="742950" indent="-28575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2pPr>
            <a:lvl3pPr marL="1143000" indent="-2286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3pPr>
            <a:lvl4pPr marL="1600200" indent="-2286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4pPr>
            <a:lvl5pPr marL="2057400" indent="-2286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ＭＳ Ｐゴシック" charset="0"/>
              </a:defRPr>
            </a:lvl9pPr>
          </a:lstStyle>
          <a:p>
            <a:pPr algn="l">
              <a:lnSpc>
                <a:spcPct val="80000"/>
              </a:lnSpc>
              <a:spcBef>
                <a:spcPts val="350"/>
              </a:spcBef>
              <a:buSzPct val="75000"/>
              <a:buFont typeface="Wingdings" charset="0"/>
              <a:buNone/>
              <a:defRPr/>
            </a:pPr>
            <a:r>
              <a:rPr lang="en-US" sz="1400" u="sng" dirty="0" smtClean="0">
                <a:solidFill>
                  <a:schemeClr val="tx1">
                    <a:lumMod val="65000"/>
                    <a:lumOff val="35000"/>
                  </a:schemeClr>
                </a:solidFill>
                <a:latin typeface="Tahoma"/>
                <a:ea typeface="MS Gothic" charset="0"/>
                <a:cs typeface="Tahoma"/>
              </a:rPr>
              <a:t>Team 1</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Erick </a:t>
            </a:r>
            <a:r>
              <a:rPr lang="en-US" sz="1400" dirty="0" err="1" smtClean="0">
                <a:solidFill>
                  <a:schemeClr val="tx1">
                    <a:lumMod val="65000"/>
                    <a:lumOff val="35000"/>
                  </a:schemeClr>
                </a:solidFill>
                <a:latin typeface="Tahoma"/>
                <a:ea typeface="MS Gothic" charset="0"/>
                <a:cs typeface="Tahoma"/>
              </a:rPr>
              <a:t>Kusnadi</a:t>
            </a:r>
            <a:endParaRPr lang="en-US" sz="1400" dirty="0" smtClean="0">
              <a:solidFill>
                <a:schemeClr val="tx1">
                  <a:lumMod val="65000"/>
                  <a:lumOff val="35000"/>
                </a:schemeClr>
              </a:solidFill>
              <a:latin typeface="Tahoma"/>
              <a:ea typeface="MS Gothic" charset="0"/>
              <a:cs typeface="Tahoma"/>
            </a:endParaRP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Gabriel Blanco</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Jason </a:t>
            </a:r>
            <a:r>
              <a:rPr lang="en-US" sz="1400" dirty="0" err="1" smtClean="0">
                <a:solidFill>
                  <a:schemeClr val="tx1">
                    <a:lumMod val="65000"/>
                    <a:lumOff val="35000"/>
                  </a:schemeClr>
                </a:solidFill>
                <a:latin typeface="Tahoma"/>
                <a:ea typeface="MS Gothic" charset="0"/>
                <a:cs typeface="Tahoma"/>
              </a:rPr>
              <a:t>Heckard</a:t>
            </a:r>
            <a:endParaRPr lang="en-US" sz="1400" dirty="0" smtClean="0">
              <a:solidFill>
                <a:schemeClr val="tx1">
                  <a:lumMod val="65000"/>
                  <a:lumOff val="35000"/>
                </a:schemeClr>
              </a:solidFill>
              <a:latin typeface="Tahoma"/>
              <a:ea typeface="MS Gothic" charset="0"/>
              <a:cs typeface="Tahoma"/>
            </a:endParaRP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Marwan </a:t>
            </a:r>
            <a:r>
              <a:rPr lang="en-US" sz="1400" dirty="0" err="1" smtClean="0">
                <a:solidFill>
                  <a:schemeClr val="tx1">
                    <a:lumMod val="65000"/>
                    <a:lumOff val="35000"/>
                  </a:schemeClr>
                </a:solidFill>
                <a:latin typeface="Tahoma"/>
                <a:ea typeface="MS Gothic" charset="0"/>
                <a:cs typeface="Tahoma"/>
              </a:rPr>
              <a:t>Nazadna</a:t>
            </a:r>
            <a:endParaRPr lang="en-US" sz="1400" dirty="0" smtClean="0">
              <a:solidFill>
                <a:schemeClr val="tx1">
                  <a:lumMod val="65000"/>
                  <a:lumOff val="35000"/>
                </a:schemeClr>
              </a:solidFill>
              <a:latin typeface="Tahoma"/>
              <a:ea typeface="MS Gothic" charset="0"/>
              <a:cs typeface="Tahoma"/>
            </a:endParaRP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Joseph Lee</a:t>
            </a:r>
          </a:p>
          <a:p>
            <a:pPr algn="l">
              <a:lnSpc>
                <a:spcPct val="80000"/>
              </a:lnSpc>
              <a:spcBef>
                <a:spcPts val="350"/>
              </a:spcBef>
              <a:buSzPct val="75000"/>
              <a:buFont typeface="Arial"/>
              <a:buChar char="•"/>
              <a:defRPr/>
            </a:pPr>
            <a:endParaRPr lang="en-US" sz="1400" dirty="0" smtClean="0">
              <a:solidFill>
                <a:schemeClr val="tx1">
                  <a:lumMod val="65000"/>
                  <a:lumOff val="35000"/>
                </a:schemeClr>
              </a:solidFill>
              <a:latin typeface="Tahoma"/>
              <a:ea typeface="MS Gothic" charset="0"/>
              <a:cs typeface="Tahoma"/>
            </a:endParaRPr>
          </a:p>
          <a:p>
            <a:pPr marL="0" indent="0" algn="l">
              <a:lnSpc>
                <a:spcPct val="80000"/>
              </a:lnSpc>
              <a:spcBef>
                <a:spcPts val="350"/>
              </a:spcBef>
              <a:buSzPct val="75000"/>
              <a:defRPr/>
            </a:pPr>
            <a:r>
              <a:rPr lang="en-US" sz="1400" u="sng" dirty="0" smtClean="0">
                <a:solidFill>
                  <a:schemeClr val="tx1">
                    <a:lumMod val="65000"/>
                    <a:lumOff val="35000"/>
                  </a:schemeClr>
                </a:solidFill>
                <a:latin typeface="Tahoma"/>
                <a:ea typeface="MS Gothic" charset="0"/>
                <a:cs typeface="Tahoma"/>
              </a:rPr>
              <a:t>Team 2</a:t>
            </a:r>
          </a:p>
          <a:p>
            <a:pPr algn="l">
              <a:lnSpc>
                <a:spcPct val="80000"/>
              </a:lnSpc>
              <a:spcBef>
                <a:spcPts val="350"/>
              </a:spcBef>
              <a:buSzPct val="75000"/>
              <a:buFont typeface="Arial"/>
              <a:buChar char="•"/>
              <a:defRPr/>
            </a:pPr>
            <a:r>
              <a:rPr lang="en-US" sz="1400" dirty="0" err="1" smtClean="0">
                <a:solidFill>
                  <a:schemeClr val="tx1">
                    <a:lumMod val="65000"/>
                    <a:lumOff val="35000"/>
                  </a:schemeClr>
                </a:solidFill>
                <a:latin typeface="Tahoma"/>
                <a:ea typeface="MS Gothic" charset="0"/>
                <a:cs typeface="Tahoma"/>
              </a:rPr>
              <a:t>Anh</a:t>
            </a:r>
            <a:r>
              <a:rPr lang="en-US" sz="1400" dirty="0" smtClean="0">
                <a:solidFill>
                  <a:schemeClr val="tx1">
                    <a:lumMod val="65000"/>
                    <a:lumOff val="35000"/>
                  </a:schemeClr>
                </a:solidFill>
                <a:latin typeface="Tahoma"/>
                <a:ea typeface="MS Gothic" charset="0"/>
                <a:cs typeface="Tahoma"/>
              </a:rPr>
              <a:t> Nguyen</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Luke Fiji</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Lamar West</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Yang Jiao</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Patrick Pan</a:t>
            </a:r>
          </a:p>
          <a:p>
            <a:pPr marL="285750" indent="-285750" algn="l">
              <a:lnSpc>
                <a:spcPct val="80000"/>
              </a:lnSpc>
              <a:spcBef>
                <a:spcPts val="350"/>
              </a:spcBef>
              <a:buSzPct val="75000"/>
              <a:buFont typeface="Arial"/>
              <a:buChar char="•"/>
              <a:defRPr/>
            </a:pPr>
            <a:endParaRPr lang="en-US" sz="1400" dirty="0" smtClean="0">
              <a:solidFill>
                <a:schemeClr val="tx1">
                  <a:lumMod val="65000"/>
                  <a:lumOff val="35000"/>
                </a:schemeClr>
              </a:solidFill>
              <a:latin typeface="Tahoma"/>
              <a:ea typeface="MS Gothic" charset="0"/>
              <a:cs typeface="Tahoma"/>
            </a:endParaRPr>
          </a:p>
          <a:p>
            <a:pPr marL="0" indent="0" algn="l">
              <a:lnSpc>
                <a:spcPct val="80000"/>
              </a:lnSpc>
              <a:spcBef>
                <a:spcPts val="350"/>
              </a:spcBef>
              <a:buSzPct val="75000"/>
              <a:defRPr/>
            </a:pPr>
            <a:r>
              <a:rPr lang="en-US" sz="1400" u="sng" dirty="0" smtClean="0">
                <a:solidFill>
                  <a:schemeClr val="tx1">
                    <a:lumMod val="65000"/>
                    <a:lumOff val="35000"/>
                  </a:schemeClr>
                </a:solidFill>
                <a:latin typeface="Tahoma"/>
                <a:ea typeface="MS Gothic" charset="0"/>
                <a:cs typeface="Tahoma"/>
              </a:rPr>
              <a:t>Team 3</a:t>
            </a: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David </a:t>
            </a:r>
            <a:r>
              <a:rPr lang="en-US" sz="1400" dirty="0" err="1" smtClean="0">
                <a:solidFill>
                  <a:schemeClr val="tx1">
                    <a:lumMod val="65000"/>
                    <a:lumOff val="35000"/>
                  </a:schemeClr>
                </a:solidFill>
                <a:latin typeface="Tahoma"/>
                <a:ea typeface="MS Gothic" charset="0"/>
                <a:cs typeface="Tahoma"/>
              </a:rPr>
              <a:t>Lepe</a:t>
            </a:r>
            <a:endParaRPr lang="en-US" sz="1400" dirty="0" smtClean="0">
              <a:solidFill>
                <a:schemeClr val="tx1">
                  <a:lumMod val="65000"/>
                  <a:lumOff val="35000"/>
                </a:schemeClr>
              </a:solidFill>
              <a:latin typeface="Tahoma"/>
              <a:ea typeface="MS Gothic" charset="0"/>
              <a:cs typeface="Tahoma"/>
            </a:endParaRPr>
          </a:p>
          <a:p>
            <a:pPr algn="l">
              <a:lnSpc>
                <a:spcPct val="80000"/>
              </a:lnSpc>
              <a:spcBef>
                <a:spcPts val="350"/>
              </a:spcBef>
              <a:buSzPct val="75000"/>
              <a:buFont typeface="Arial"/>
              <a:buChar char="•"/>
              <a:defRPr/>
            </a:pPr>
            <a:r>
              <a:rPr lang="en-US" sz="1400" dirty="0" smtClean="0">
                <a:solidFill>
                  <a:schemeClr val="tx1">
                    <a:lumMod val="65000"/>
                    <a:lumOff val="35000"/>
                  </a:schemeClr>
                </a:solidFill>
                <a:latin typeface="Tahoma"/>
                <a:ea typeface="MS Gothic" charset="0"/>
                <a:cs typeface="Tahoma"/>
              </a:rPr>
              <a:t>Jason Chiu</a:t>
            </a:r>
          </a:p>
          <a:p>
            <a:pPr algn="l">
              <a:lnSpc>
                <a:spcPct val="80000"/>
              </a:lnSpc>
              <a:spcBef>
                <a:spcPts val="350"/>
              </a:spcBef>
              <a:buSzPct val="75000"/>
              <a:buFont typeface="Arial"/>
              <a:buChar char="•"/>
              <a:defRPr/>
            </a:pPr>
            <a:r>
              <a:rPr lang="en-US" sz="1400" dirty="0" err="1" smtClean="0">
                <a:solidFill>
                  <a:schemeClr val="tx1">
                    <a:lumMod val="65000"/>
                    <a:lumOff val="35000"/>
                  </a:schemeClr>
                </a:solidFill>
                <a:latin typeface="Tahoma"/>
                <a:ea typeface="MS Gothic" charset="0"/>
                <a:cs typeface="Tahoma"/>
              </a:rPr>
              <a:t>Mudassir</a:t>
            </a:r>
            <a:r>
              <a:rPr lang="en-US" sz="1400" dirty="0" smtClean="0">
                <a:solidFill>
                  <a:schemeClr val="tx1">
                    <a:lumMod val="65000"/>
                    <a:lumOff val="35000"/>
                  </a:schemeClr>
                </a:solidFill>
                <a:latin typeface="Tahoma"/>
                <a:ea typeface="MS Gothic" charset="0"/>
                <a:cs typeface="Tahoma"/>
              </a:rPr>
              <a:t> </a:t>
            </a:r>
            <a:r>
              <a:rPr lang="en-US" sz="1400" dirty="0" err="1" smtClean="0">
                <a:solidFill>
                  <a:schemeClr val="tx1">
                    <a:lumMod val="65000"/>
                    <a:lumOff val="35000"/>
                  </a:schemeClr>
                </a:solidFill>
                <a:latin typeface="Tahoma"/>
                <a:ea typeface="MS Gothic" charset="0"/>
                <a:cs typeface="Tahoma"/>
              </a:rPr>
              <a:t>Mayet</a:t>
            </a:r>
            <a:endParaRPr lang="en-US" sz="1400" dirty="0" smtClean="0">
              <a:solidFill>
                <a:schemeClr val="tx1">
                  <a:lumMod val="65000"/>
                  <a:lumOff val="35000"/>
                </a:schemeClr>
              </a:solidFill>
              <a:latin typeface="Tahoma"/>
              <a:ea typeface="MS Gothic" charset="0"/>
              <a:cs typeface="Tahoma"/>
            </a:endParaRPr>
          </a:p>
          <a:p>
            <a:pPr algn="l">
              <a:lnSpc>
                <a:spcPct val="80000"/>
              </a:lnSpc>
              <a:spcBef>
                <a:spcPts val="350"/>
              </a:spcBef>
              <a:buSzPct val="75000"/>
              <a:buFont typeface="Arial"/>
              <a:buChar char="•"/>
              <a:defRPr/>
            </a:pPr>
            <a:r>
              <a:rPr lang="en-US" sz="1400" dirty="0" err="1" smtClean="0">
                <a:solidFill>
                  <a:schemeClr val="tx1">
                    <a:lumMod val="65000"/>
                    <a:lumOff val="35000"/>
                  </a:schemeClr>
                </a:solidFill>
                <a:latin typeface="Tahoma"/>
                <a:ea typeface="MS Gothic" charset="0"/>
                <a:cs typeface="Tahoma"/>
              </a:rPr>
              <a:t>Faraz</a:t>
            </a:r>
            <a:r>
              <a:rPr lang="en-US" sz="1400" dirty="0" smtClean="0">
                <a:solidFill>
                  <a:schemeClr val="tx1">
                    <a:lumMod val="65000"/>
                    <a:lumOff val="35000"/>
                  </a:schemeClr>
                </a:solidFill>
                <a:latin typeface="Tahoma"/>
                <a:ea typeface="MS Gothic" charset="0"/>
                <a:cs typeface="Tahoma"/>
              </a:rPr>
              <a:t> Ahmad</a:t>
            </a:r>
          </a:p>
          <a:p>
            <a:pPr algn="l">
              <a:lnSpc>
                <a:spcPct val="80000"/>
              </a:lnSpc>
              <a:spcBef>
                <a:spcPts val="350"/>
              </a:spcBef>
              <a:buSzPct val="75000"/>
              <a:buFont typeface="Arial"/>
              <a:buChar char="•"/>
              <a:defRPr/>
            </a:pPr>
            <a:r>
              <a:rPr lang="en-US" sz="1400" dirty="0" err="1" smtClean="0">
                <a:solidFill>
                  <a:schemeClr val="tx1">
                    <a:lumMod val="65000"/>
                    <a:lumOff val="35000"/>
                  </a:schemeClr>
                </a:solidFill>
                <a:latin typeface="Tahoma"/>
                <a:ea typeface="MS Gothic" charset="0"/>
                <a:cs typeface="Tahoma"/>
              </a:rPr>
              <a:t>Anni</a:t>
            </a:r>
            <a:r>
              <a:rPr lang="en-US" sz="1400" dirty="0" smtClean="0">
                <a:solidFill>
                  <a:schemeClr val="tx1">
                    <a:lumMod val="65000"/>
                    <a:lumOff val="35000"/>
                  </a:schemeClr>
                </a:solidFill>
                <a:latin typeface="Tahoma"/>
                <a:ea typeface="MS Gothic" charset="0"/>
                <a:cs typeface="Tahoma"/>
              </a:rPr>
              <a:t> Liu</a:t>
            </a:r>
          </a:p>
        </p:txBody>
      </p:sp>
      <p:sp>
        <p:nvSpPr>
          <p:cNvPr id="56324" name="Rectangle 3"/>
          <p:cNvSpPr>
            <a:spLocks noChangeArrowheads="1"/>
          </p:cNvSpPr>
          <p:nvPr/>
        </p:nvSpPr>
        <p:spPr bwMode="auto">
          <a:xfrm>
            <a:off x="4876800" y="17526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9725" indent="-339725" algn="l">
              <a:lnSpc>
                <a:spcPct val="80000"/>
              </a:lnSpc>
              <a:spcBef>
                <a:spcPts val="350"/>
              </a:spcBef>
              <a:buClr>
                <a:srgbClr val="00007D"/>
              </a:buClr>
              <a:buSzPct val="75000"/>
              <a:buFont typeface="Wingdings"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u="sng" dirty="0">
                <a:solidFill>
                  <a:schemeClr val="tx1">
                    <a:lumMod val="65000"/>
                    <a:lumOff val="35000"/>
                  </a:schemeClr>
                </a:solidFill>
                <a:latin typeface="Tahoma"/>
                <a:ea typeface="MS Gothic" charset="0"/>
                <a:cs typeface="Tahoma"/>
              </a:rPr>
              <a:t>Team 4</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Alexis Hoshino</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Phuong Ho</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Tristan </a:t>
            </a:r>
            <a:r>
              <a:rPr lang="en-US" sz="1400" dirty="0" err="1" smtClean="0">
                <a:solidFill>
                  <a:schemeClr val="tx1">
                    <a:lumMod val="65000"/>
                    <a:lumOff val="35000"/>
                  </a:schemeClr>
                </a:solidFill>
                <a:latin typeface="Tahoma"/>
                <a:ea typeface="MS Gothic" charset="0"/>
                <a:cs typeface="Tahoma"/>
              </a:rPr>
              <a:t>Biles</a:t>
            </a:r>
            <a:endParaRPr lang="en-US" sz="1400" dirty="0" smtClean="0">
              <a:solidFill>
                <a:schemeClr val="tx1">
                  <a:lumMod val="65000"/>
                  <a:lumOff val="35000"/>
                </a:schemeClr>
              </a:solidFill>
              <a:latin typeface="Tahoma"/>
              <a:ea typeface="MS Gothic" charset="0"/>
              <a:cs typeface="Tahoma"/>
            </a:endParaRP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Cheng Zhao</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Nathaniel Woo</a:t>
            </a:r>
            <a:endParaRPr lang="en-US" sz="1400" dirty="0">
              <a:solidFill>
                <a:schemeClr val="tx1">
                  <a:lumMod val="65000"/>
                  <a:lumOff val="35000"/>
                </a:schemeClr>
              </a:solidFill>
              <a:latin typeface="Tahoma"/>
              <a:ea typeface="MS Gothic" charset="0"/>
              <a:cs typeface="Tahoma"/>
            </a:endParaRPr>
          </a:p>
          <a:p>
            <a:pPr algn="l">
              <a:lnSpc>
                <a:spcPct val="80000"/>
              </a:lnSpc>
              <a:spcBef>
                <a:spcPts val="350"/>
              </a:spcBef>
              <a:buClr>
                <a:srgbClr val="00007D"/>
              </a:buClr>
              <a:buSzPct val="75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1400" u="sng" dirty="0">
              <a:solidFill>
                <a:schemeClr val="tx1">
                  <a:lumMod val="65000"/>
                  <a:lumOff val="35000"/>
                </a:schemeClr>
              </a:solidFill>
              <a:latin typeface="Tahoma"/>
              <a:ea typeface="MS Gothic" charset="0"/>
              <a:cs typeface="Tahoma"/>
            </a:endParaRPr>
          </a:p>
          <a:p>
            <a:pPr algn="l">
              <a:lnSpc>
                <a:spcPct val="80000"/>
              </a:lnSpc>
              <a:spcBef>
                <a:spcPts val="350"/>
              </a:spcBef>
              <a:buClr>
                <a:srgbClr val="00007D"/>
              </a:buClr>
              <a:buSzPct val="75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u="sng" dirty="0">
                <a:solidFill>
                  <a:schemeClr val="tx1">
                    <a:lumMod val="65000"/>
                    <a:lumOff val="35000"/>
                  </a:schemeClr>
                </a:solidFill>
                <a:latin typeface="Tahoma"/>
                <a:ea typeface="MS Gothic" charset="0"/>
                <a:cs typeface="Tahoma"/>
              </a:rPr>
              <a:t>Team 5</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Daniel Yang</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Evelyn </a:t>
            </a:r>
            <a:r>
              <a:rPr lang="en-US" sz="1400" dirty="0" err="1" smtClean="0">
                <a:solidFill>
                  <a:schemeClr val="tx1">
                    <a:lumMod val="65000"/>
                    <a:lumOff val="35000"/>
                  </a:schemeClr>
                </a:solidFill>
                <a:latin typeface="Tahoma"/>
                <a:ea typeface="MS Gothic" charset="0"/>
                <a:cs typeface="Tahoma"/>
              </a:rPr>
              <a:t>Luu</a:t>
            </a:r>
            <a:endParaRPr lang="en-US" sz="1400" dirty="0" smtClean="0">
              <a:solidFill>
                <a:schemeClr val="tx1">
                  <a:lumMod val="65000"/>
                  <a:lumOff val="35000"/>
                </a:schemeClr>
              </a:solidFill>
              <a:latin typeface="Tahoma"/>
              <a:ea typeface="MS Gothic" charset="0"/>
              <a:cs typeface="Tahoma"/>
            </a:endParaRP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Enrique Sandoval</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Christian Hernandez</a:t>
            </a:r>
          </a:p>
          <a:p>
            <a:pPr marL="339725" indent="-339725" algn="l">
              <a:lnSpc>
                <a:spcPct val="80000"/>
              </a:lnSpc>
              <a:spcBef>
                <a:spcPts val="350"/>
              </a:spcBef>
              <a:buClr>
                <a:srgbClr val="00007D"/>
              </a:buClr>
              <a:buSzPct val="75000"/>
              <a:buFont typeface="Arial"/>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400" dirty="0" smtClean="0">
                <a:solidFill>
                  <a:schemeClr val="tx1">
                    <a:lumMod val="65000"/>
                    <a:lumOff val="35000"/>
                  </a:schemeClr>
                </a:solidFill>
                <a:latin typeface="Tahoma"/>
                <a:ea typeface="MS Gothic" charset="0"/>
                <a:cs typeface="Tahoma"/>
              </a:rPr>
              <a:t>Heath </a:t>
            </a:r>
            <a:r>
              <a:rPr lang="en-US" sz="1400" dirty="0" err="1" smtClean="0">
                <a:solidFill>
                  <a:schemeClr val="tx1">
                    <a:lumMod val="65000"/>
                    <a:lumOff val="35000"/>
                  </a:schemeClr>
                </a:solidFill>
                <a:latin typeface="Tahoma"/>
                <a:ea typeface="MS Gothic" charset="0"/>
                <a:cs typeface="Tahoma"/>
              </a:rPr>
              <a:t>Sias</a:t>
            </a:r>
            <a:endParaRPr lang="en-US" sz="1400" dirty="0">
              <a:solidFill>
                <a:schemeClr val="tx1">
                  <a:lumMod val="65000"/>
                  <a:lumOff val="35000"/>
                </a:schemeClr>
              </a:solidFill>
              <a:latin typeface="Tahoma"/>
              <a:ea typeface="MS Gothic" charset="0"/>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solidFill>
                  <a:schemeClr val="tx1">
                    <a:lumMod val="65000"/>
                    <a:lumOff val="35000"/>
                  </a:schemeClr>
                </a:solidFill>
                <a:latin typeface="Tahoma"/>
                <a:cs typeface="Tahoma"/>
              </a:rPr>
              <a:t>Design Recovery</a:t>
            </a:r>
          </a:p>
        </p:txBody>
      </p:sp>
      <p:sp>
        <p:nvSpPr>
          <p:cNvPr id="30722" name="Content Placeholder 2"/>
          <p:cNvSpPr>
            <a:spLocks noGrp="1"/>
          </p:cNvSpPr>
          <p:nvPr>
            <p:ph idx="1"/>
          </p:nvPr>
        </p:nvSpPr>
        <p:spPr/>
        <p:txBody>
          <a:bodyPr>
            <a:normAutofit fontScale="92500" lnSpcReduction="20000"/>
          </a:bodyPr>
          <a:lstStyle/>
          <a:p>
            <a:pPr eaLnBrk="1" hangingPunct="1"/>
            <a:r>
              <a:rPr lang="en-US" dirty="0">
                <a:solidFill>
                  <a:schemeClr val="tx1">
                    <a:lumMod val="65000"/>
                    <a:lumOff val="35000"/>
                  </a:schemeClr>
                </a:solidFill>
                <a:latin typeface="Tahoma"/>
                <a:cs typeface="Tahoma"/>
              </a:rPr>
              <a:t>We want to understand</a:t>
            </a:r>
          </a:p>
          <a:p>
            <a:pPr lvl="1" eaLnBrk="1" hangingPunct="1"/>
            <a:r>
              <a:rPr lang="en-US" dirty="0">
                <a:solidFill>
                  <a:schemeClr val="tx1">
                    <a:lumMod val="65000"/>
                    <a:lumOff val="35000"/>
                  </a:schemeClr>
                </a:solidFill>
                <a:latin typeface="Tahoma"/>
                <a:cs typeface="Tahoma"/>
              </a:rPr>
              <a:t>What</a:t>
            </a:r>
          </a:p>
          <a:p>
            <a:pPr lvl="1" eaLnBrk="1" hangingPunct="1"/>
            <a:r>
              <a:rPr lang="en-US" dirty="0">
                <a:solidFill>
                  <a:schemeClr val="tx1">
                    <a:lumMod val="65000"/>
                    <a:lumOff val="35000"/>
                  </a:schemeClr>
                </a:solidFill>
                <a:latin typeface="Tahoma"/>
                <a:cs typeface="Tahoma"/>
              </a:rPr>
              <a:t>How</a:t>
            </a:r>
          </a:p>
          <a:p>
            <a:pPr lvl="1" eaLnBrk="1" hangingPunct="1"/>
            <a:r>
              <a:rPr lang="en-US" dirty="0">
                <a:solidFill>
                  <a:schemeClr val="tx1">
                    <a:lumMod val="65000"/>
                    <a:lumOff val="35000"/>
                  </a:schemeClr>
                </a:solidFill>
                <a:latin typeface="Tahoma"/>
                <a:cs typeface="Tahoma"/>
              </a:rPr>
              <a:t>Why</a:t>
            </a:r>
          </a:p>
          <a:p>
            <a:pPr eaLnBrk="1" hangingPunct="1"/>
            <a:r>
              <a:rPr lang="en-US" dirty="0">
                <a:solidFill>
                  <a:schemeClr val="tx1">
                    <a:lumMod val="65000"/>
                    <a:lumOff val="35000"/>
                  </a:schemeClr>
                </a:solidFill>
                <a:latin typeface="Tahoma"/>
                <a:cs typeface="Tahoma"/>
              </a:rPr>
              <a:t>We might need</a:t>
            </a:r>
          </a:p>
          <a:p>
            <a:pPr lvl="1" eaLnBrk="1" hangingPunct="1"/>
            <a:r>
              <a:rPr lang="en-US" dirty="0">
                <a:solidFill>
                  <a:schemeClr val="tx1">
                    <a:lumMod val="65000"/>
                    <a:lumOff val="35000"/>
                  </a:schemeClr>
                </a:solidFill>
                <a:latin typeface="Tahoma"/>
                <a:cs typeface="Tahoma"/>
              </a:rPr>
              <a:t>Formal specifications</a:t>
            </a:r>
          </a:p>
          <a:p>
            <a:pPr lvl="1" eaLnBrk="1" hangingPunct="1"/>
            <a:r>
              <a:rPr lang="en-US" dirty="0" err="1">
                <a:solidFill>
                  <a:schemeClr val="tx1">
                    <a:lumMod val="65000"/>
                    <a:lumOff val="35000"/>
                  </a:schemeClr>
                </a:solidFill>
                <a:latin typeface="Tahoma"/>
                <a:cs typeface="Tahoma"/>
              </a:rPr>
              <a:t>Dataflows</a:t>
            </a:r>
            <a:endParaRPr lang="en-US" dirty="0">
              <a:solidFill>
                <a:schemeClr val="tx1">
                  <a:lumMod val="65000"/>
                  <a:lumOff val="35000"/>
                </a:schemeClr>
              </a:solidFill>
              <a:latin typeface="Tahoma"/>
              <a:cs typeface="Tahoma"/>
            </a:endParaRPr>
          </a:p>
          <a:p>
            <a:pPr lvl="1" eaLnBrk="1" hangingPunct="1"/>
            <a:r>
              <a:rPr lang="en-US" dirty="0">
                <a:solidFill>
                  <a:schemeClr val="tx1">
                    <a:lumMod val="65000"/>
                    <a:lumOff val="35000"/>
                  </a:schemeClr>
                </a:solidFill>
                <a:latin typeface="Tahoma"/>
                <a:cs typeface="Tahoma"/>
              </a:rPr>
              <a:t>Underlying patterns</a:t>
            </a:r>
          </a:p>
          <a:p>
            <a:pPr lvl="1" eaLnBrk="1" hangingPunct="1"/>
            <a:r>
              <a:rPr lang="en-US" dirty="0">
                <a:solidFill>
                  <a:schemeClr val="tx1">
                    <a:lumMod val="65000"/>
                    <a:lumOff val="35000"/>
                  </a:schemeClr>
                </a:solidFill>
                <a:latin typeface="Tahoma"/>
                <a:cs typeface="Tahoma"/>
              </a:rPr>
              <a:t>Informal knowledge</a:t>
            </a:r>
          </a:p>
          <a:p>
            <a:pPr eaLnBrk="1" hangingPunct="1"/>
            <a:r>
              <a:rPr lang="en-US" dirty="0">
                <a:solidFill>
                  <a:schemeClr val="tx1">
                    <a:lumMod val="65000"/>
                    <a:lumOff val="35000"/>
                  </a:schemeClr>
                </a:solidFill>
                <a:latin typeface="Tahoma"/>
                <a:cs typeface="Tahoma"/>
              </a:rPr>
              <a:t>This might be more than just re-creating…</a:t>
            </a:r>
          </a:p>
          <a:p>
            <a:endParaRPr lang="en-US" dirty="0">
              <a:solidFill>
                <a:schemeClr val="tx1">
                  <a:lumMod val="65000"/>
                  <a:lumOff val="35000"/>
                </a:schemeClr>
              </a:solidFill>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Why do we have to do this?</a:t>
            </a:r>
          </a:p>
        </p:txBody>
      </p:sp>
      <p:sp>
        <p:nvSpPr>
          <p:cNvPr id="33794" name="Content Placeholder 2"/>
          <p:cNvSpPr>
            <a:spLocks noGrp="1"/>
          </p:cNvSpPr>
          <p:nvPr>
            <p:ph idx="1"/>
          </p:nvPr>
        </p:nvSpPr>
        <p:spPr/>
        <p:txBody>
          <a:bodyPr/>
          <a:lstStyle/>
          <a:p>
            <a:pPr eaLnBrk="1" hangingPunct="1">
              <a:defRPr/>
            </a:pPr>
            <a:r>
              <a:rPr lang="en-US" dirty="0">
                <a:solidFill>
                  <a:schemeClr val="tx1">
                    <a:lumMod val="65000"/>
                    <a:lumOff val="35000"/>
                  </a:schemeClr>
                </a:solidFill>
                <a:latin typeface="Tahoma"/>
                <a:cs typeface="Tahoma"/>
              </a:rPr>
              <a:t>Working with others’ code…</a:t>
            </a:r>
          </a:p>
          <a:p>
            <a:pPr lvl="1" eaLnBrk="1" hangingPunct="1">
              <a:defRPr/>
            </a:pPr>
            <a:r>
              <a:rPr lang="en-US" dirty="0">
                <a:solidFill>
                  <a:schemeClr val="tx1">
                    <a:lumMod val="65000"/>
                    <a:lumOff val="35000"/>
                  </a:schemeClr>
                </a:solidFill>
                <a:latin typeface="Tahoma"/>
                <a:cs typeface="Tahoma"/>
              </a:rPr>
              <a:t>Debugging</a:t>
            </a:r>
          </a:p>
          <a:p>
            <a:pPr lvl="1" eaLnBrk="1" hangingPunct="1">
              <a:defRPr/>
            </a:pPr>
            <a:r>
              <a:rPr lang="en-US" dirty="0">
                <a:solidFill>
                  <a:schemeClr val="tx1">
                    <a:lumMod val="65000"/>
                    <a:lumOff val="35000"/>
                  </a:schemeClr>
                </a:solidFill>
                <a:latin typeface="Tahoma"/>
                <a:cs typeface="Tahoma"/>
              </a:rPr>
              <a:t>Maintenance</a:t>
            </a:r>
          </a:p>
          <a:p>
            <a:pPr lvl="1" eaLnBrk="1" hangingPunct="1">
              <a:defRPr/>
            </a:pPr>
            <a:r>
              <a:rPr lang="en-US" dirty="0">
                <a:solidFill>
                  <a:schemeClr val="tx1">
                    <a:lumMod val="65000"/>
                    <a:lumOff val="35000"/>
                  </a:schemeClr>
                </a:solidFill>
                <a:latin typeface="Tahoma"/>
                <a:cs typeface="Tahoma"/>
              </a:rPr>
              <a:t>Modification</a:t>
            </a:r>
          </a:p>
          <a:p>
            <a:pPr lvl="1" eaLnBrk="1" hangingPunct="1">
              <a:defRPr/>
            </a:pPr>
            <a:r>
              <a:rPr lang="en-US" dirty="0">
                <a:solidFill>
                  <a:schemeClr val="tx1">
                    <a:lumMod val="65000"/>
                    <a:lumOff val="35000"/>
                  </a:schemeClr>
                </a:solidFill>
                <a:latin typeface="Tahoma"/>
                <a:cs typeface="Tahoma"/>
              </a:rPr>
              <a:t>Reuse</a:t>
            </a:r>
          </a:p>
          <a:p>
            <a:pPr eaLnBrk="1" hangingPunct="1">
              <a:defRPr/>
            </a:pPr>
            <a:r>
              <a:rPr lang="en-US" dirty="0">
                <a:solidFill>
                  <a:schemeClr val="tx1">
                    <a:lumMod val="65000"/>
                    <a:lumOff val="35000"/>
                  </a:schemeClr>
                </a:solidFill>
                <a:latin typeface="Tahoma"/>
                <a:cs typeface="Tahoma"/>
              </a:rPr>
              <a:t>Working with your own code</a:t>
            </a:r>
          </a:p>
          <a:p>
            <a:pPr eaLnBrk="1" hangingPunct="1">
              <a:defRPr/>
            </a:pPr>
            <a:r>
              <a:rPr lang="en-US" dirty="0">
                <a:solidFill>
                  <a:schemeClr val="tx1">
                    <a:lumMod val="65000"/>
                    <a:lumOff val="35000"/>
                  </a:schemeClr>
                </a:solidFill>
                <a:latin typeface="Tahoma"/>
                <a:cs typeface="Tahoma"/>
              </a:rPr>
              <a:t>You </a:t>
            </a:r>
            <a:r>
              <a:rPr lang="en-US" i="1" dirty="0">
                <a:solidFill>
                  <a:schemeClr val="tx1">
                    <a:lumMod val="65000"/>
                    <a:lumOff val="35000"/>
                  </a:schemeClr>
                </a:solidFill>
                <a:latin typeface="Tahoma"/>
                <a:cs typeface="Tahoma"/>
              </a:rPr>
              <a:t>will </a:t>
            </a:r>
            <a:r>
              <a:rPr lang="en-US" dirty="0">
                <a:solidFill>
                  <a:schemeClr val="tx1">
                    <a:lumMod val="65000"/>
                    <a:lumOff val="35000"/>
                  </a:schemeClr>
                </a:solidFill>
                <a:latin typeface="Tahoma"/>
                <a:cs typeface="Tahoma"/>
              </a:rPr>
              <a:t>work with code in the absence of a complete design</a:t>
            </a:r>
          </a:p>
          <a:p>
            <a:pPr marL="0" indent="0">
              <a:buFont typeface="Wingdings" charset="0"/>
              <a:buNone/>
              <a:defRPr/>
            </a:pPr>
            <a:endParaRPr lang="en-US" dirty="0">
              <a:solidFill>
                <a:schemeClr val="tx1">
                  <a:lumMod val="65000"/>
                  <a:lumOff val="35000"/>
                </a:schemeClr>
              </a:solidFill>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Why do we have to do this?</a:t>
            </a:r>
          </a:p>
        </p:txBody>
      </p:sp>
      <p:sp>
        <p:nvSpPr>
          <p:cNvPr id="34818" name="Content Placeholder 2"/>
          <p:cNvSpPr>
            <a:spLocks noGrp="1"/>
          </p:cNvSpPr>
          <p:nvPr>
            <p:ph idx="1"/>
          </p:nvPr>
        </p:nvSpPr>
        <p:spPr/>
        <p:txBody>
          <a:bodyPr/>
          <a:lstStyle/>
          <a:p>
            <a:pPr eaLnBrk="1" hangingPunct="1"/>
            <a:r>
              <a:rPr lang="en-US">
                <a:solidFill>
                  <a:schemeClr val="tx1">
                    <a:lumMod val="65000"/>
                    <a:lumOff val="35000"/>
                  </a:schemeClr>
                </a:solidFill>
                <a:latin typeface="Tahoma"/>
                <a:cs typeface="Tahoma"/>
              </a:rPr>
              <a:t>No design</a:t>
            </a:r>
          </a:p>
          <a:p>
            <a:pPr lvl="1" eaLnBrk="1" hangingPunct="1"/>
            <a:r>
              <a:rPr lang="en-US">
                <a:solidFill>
                  <a:schemeClr val="tx1">
                    <a:lumMod val="65000"/>
                    <a:lumOff val="35000"/>
                  </a:schemeClr>
                </a:solidFill>
                <a:latin typeface="Tahoma"/>
                <a:cs typeface="Tahoma"/>
              </a:rPr>
              <a:t>Lost design</a:t>
            </a:r>
          </a:p>
          <a:p>
            <a:pPr lvl="1" eaLnBrk="1" hangingPunct="1"/>
            <a:r>
              <a:rPr lang="en-US">
                <a:solidFill>
                  <a:schemeClr val="tx1">
                    <a:lumMod val="65000"/>
                    <a:lumOff val="35000"/>
                  </a:schemeClr>
                </a:solidFill>
                <a:latin typeface="Tahoma"/>
                <a:cs typeface="Tahoma"/>
              </a:rPr>
              <a:t>Build-and-fixed</a:t>
            </a:r>
          </a:p>
          <a:p>
            <a:pPr lvl="1" eaLnBrk="1" hangingPunct="1"/>
            <a:r>
              <a:rPr lang="en-US">
                <a:solidFill>
                  <a:schemeClr val="tx1">
                    <a:lumMod val="65000"/>
                    <a:lumOff val="35000"/>
                  </a:schemeClr>
                </a:solidFill>
                <a:latin typeface="Tahoma"/>
                <a:cs typeface="Tahoma"/>
              </a:rPr>
              <a:t>Agile methodologies</a:t>
            </a:r>
          </a:p>
          <a:p>
            <a:pPr eaLnBrk="1" hangingPunct="1"/>
            <a:r>
              <a:rPr lang="en-US">
                <a:solidFill>
                  <a:schemeClr val="tx1">
                    <a:lumMod val="65000"/>
                    <a:lumOff val="35000"/>
                  </a:schemeClr>
                </a:solidFill>
                <a:latin typeface="Tahoma"/>
                <a:cs typeface="Tahoma"/>
              </a:rPr>
              <a:t>Design drift</a:t>
            </a:r>
          </a:p>
          <a:p>
            <a:pPr lvl="1" eaLnBrk="1" hangingPunct="1"/>
            <a:r>
              <a:rPr lang="en-US">
                <a:solidFill>
                  <a:schemeClr val="tx1">
                    <a:lumMod val="65000"/>
                    <a:lumOff val="35000"/>
                  </a:schemeClr>
                </a:solidFill>
                <a:latin typeface="Tahoma"/>
                <a:cs typeface="Tahoma"/>
              </a:rPr>
              <a:t>Common!</a:t>
            </a:r>
          </a:p>
          <a:p>
            <a:pPr eaLnBrk="1" hangingPunct="1"/>
            <a:r>
              <a:rPr lang="en-US">
                <a:solidFill>
                  <a:schemeClr val="tx1">
                    <a:lumMod val="65000"/>
                    <a:lumOff val="35000"/>
                  </a:schemeClr>
                </a:solidFill>
                <a:latin typeface="Tahoma"/>
                <a:cs typeface="Tahoma"/>
              </a:rPr>
              <a:t>Incomprehensible design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a:bodyPr>
          <a:lstStyle/>
          <a:p>
            <a:r>
              <a:rPr lang="en-US">
                <a:solidFill>
                  <a:schemeClr val="tx1">
                    <a:lumMod val="65000"/>
                    <a:lumOff val="35000"/>
                  </a:schemeClr>
                </a:solidFill>
                <a:latin typeface="Tahoma"/>
                <a:cs typeface="Tahoma"/>
              </a:rPr>
              <a:t>Goals of Design Recovery</a:t>
            </a:r>
          </a:p>
        </p:txBody>
      </p:sp>
      <p:sp>
        <p:nvSpPr>
          <p:cNvPr id="36866" name="Content Placeholder 2"/>
          <p:cNvSpPr>
            <a:spLocks noGrp="1"/>
          </p:cNvSpPr>
          <p:nvPr>
            <p:ph idx="1"/>
          </p:nvPr>
        </p:nvSpPr>
        <p:spPr/>
        <p:txBody>
          <a:bodyPr/>
          <a:lstStyle/>
          <a:p>
            <a:pPr eaLnBrk="1" hangingPunct="1"/>
            <a:r>
              <a:rPr lang="en-US">
                <a:solidFill>
                  <a:schemeClr val="tx1">
                    <a:lumMod val="65000"/>
                    <a:lumOff val="35000"/>
                  </a:schemeClr>
                </a:solidFill>
                <a:latin typeface="Tahoma"/>
                <a:cs typeface="Tahoma"/>
              </a:rPr>
              <a:t>Recover lost information</a:t>
            </a:r>
          </a:p>
          <a:p>
            <a:pPr eaLnBrk="1" hangingPunct="1"/>
            <a:r>
              <a:rPr lang="en-US">
                <a:solidFill>
                  <a:schemeClr val="tx1">
                    <a:lumMod val="65000"/>
                    <a:lumOff val="35000"/>
                  </a:schemeClr>
                </a:solidFill>
                <a:latin typeface="Tahoma"/>
                <a:cs typeface="Tahoma"/>
              </a:rPr>
              <a:t>Cope with complexity</a:t>
            </a:r>
          </a:p>
          <a:p>
            <a:pPr eaLnBrk="1" hangingPunct="1"/>
            <a:r>
              <a:rPr lang="en-US">
                <a:solidFill>
                  <a:schemeClr val="tx1">
                    <a:lumMod val="65000"/>
                    <a:lumOff val="35000"/>
                  </a:schemeClr>
                </a:solidFill>
                <a:latin typeface="Tahoma"/>
                <a:cs typeface="Tahoma"/>
              </a:rPr>
              <a:t>Generate alternate views</a:t>
            </a:r>
          </a:p>
          <a:p>
            <a:pPr eaLnBrk="1" hangingPunct="1">
              <a:buFont typeface="Wingdings" charset="0"/>
              <a:buNone/>
            </a:pPr>
            <a:endParaRPr lang="en-US">
              <a:solidFill>
                <a:schemeClr val="tx1">
                  <a:lumMod val="65000"/>
                  <a:lumOff val="35000"/>
                </a:schemeClr>
              </a:solidFill>
              <a:latin typeface="Tahoma"/>
              <a:cs typeface="Tahoma"/>
            </a:endParaRPr>
          </a:p>
          <a:p>
            <a:pPr eaLnBrk="1" hangingPunct="1"/>
            <a:r>
              <a:rPr lang="en-US">
                <a:solidFill>
                  <a:schemeClr val="tx1">
                    <a:lumMod val="65000"/>
                    <a:lumOff val="35000"/>
                  </a:schemeClr>
                </a:solidFill>
                <a:latin typeface="Tahoma"/>
                <a:cs typeface="Tahoma"/>
              </a:rPr>
              <a:t>Detect side effects</a:t>
            </a:r>
          </a:p>
          <a:p>
            <a:pPr eaLnBrk="1" hangingPunct="1"/>
            <a:r>
              <a:rPr lang="en-US">
                <a:solidFill>
                  <a:schemeClr val="tx1">
                    <a:lumMod val="65000"/>
                    <a:lumOff val="35000"/>
                  </a:schemeClr>
                </a:solidFill>
                <a:latin typeface="Tahoma"/>
                <a:cs typeface="Tahoma"/>
              </a:rPr>
              <a:t>Facilitate Reuse</a:t>
            </a:r>
          </a:p>
        </p:txBody>
      </p:sp>
      <p:sp>
        <p:nvSpPr>
          <p:cNvPr id="36868" name="Text Box 4"/>
          <p:cNvSpPr txBox="1">
            <a:spLocks noChangeArrowheads="1"/>
          </p:cNvSpPr>
          <p:nvPr/>
        </p:nvSpPr>
        <p:spPr bwMode="auto">
          <a:xfrm>
            <a:off x="6142038" y="6019800"/>
            <a:ext cx="27733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Clr>
                <a:schemeClr val="accent2"/>
              </a:buClr>
              <a:buSzPct val="80000"/>
              <a:buFont typeface="Wingdings" charset="0"/>
              <a:buNone/>
            </a:pPr>
            <a:r>
              <a:rPr lang="en-US" sz="1600" dirty="0">
                <a:solidFill>
                  <a:schemeClr val="tx1">
                    <a:lumMod val="65000"/>
                    <a:lumOff val="35000"/>
                  </a:schemeClr>
                </a:solidFill>
                <a:latin typeface="Tahoma"/>
                <a:cs typeface="Tahoma"/>
              </a:rPr>
              <a:t>(</a:t>
            </a:r>
            <a:r>
              <a:rPr lang="en-US" sz="1600" dirty="0" err="1">
                <a:solidFill>
                  <a:schemeClr val="tx1">
                    <a:lumMod val="65000"/>
                    <a:lumOff val="35000"/>
                  </a:schemeClr>
                </a:solidFill>
                <a:latin typeface="Tahoma"/>
                <a:cs typeface="Tahoma"/>
              </a:rPr>
              <a:t>Chikofsky</a:t>
            </a:r>
            <a:r>
              <a:rPr lang="en-US" sz="1600" dirty="0">
                <a:solidFill>
                  <a:schemeClr val="tx1">
                    <a:lumMod val="65000"/>
                    <a:lumOff val="35000"/>
                  </a:schemeClr>
                </a:solidFill>
                <a:latin typeface="Tahoma"/>
                <a:cs typeface="Tahoma"/>
              </a:rPr>
              <a:t> and Cross, 1990)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solidFill>
                  <a:schemeClr val="tx1">
                    <a:lumMod val="65000"/>
                    <a:lumOff val="35000"/>
                  </a:schemeClr>
                </a:solidFill>
                <a:latin typeface="Tahoma"/>
                <a:cs typeface="Tahoma"/>
              </a:rPr>
              <a:t>Design Recovery Tips</a:t>
            </a:r>
          </a:p>
        </p:txBody>
      </p:sp>
      <p:sp>
        <p:nvSpPr>
          <p:cNvPr id="38914" name="Content Placeholder 2"/>
          <p:cNvSpPr>
            <a:spLocks noGrp="1"/>
          </p:cNvSpPr>
          <p:nvPr>
            <p:ph idx="1"/>
          </p:nvPr>
        </p:nvSpPr>
        <p:spPr/>
        <p:txBody>
          <a:bodyPr/>
          <a:lstStyle/>
          <a:p>
            <a:endParaRPr lang="en-US">
              <a:solidFill>
                <a:schemeClr val="tx1">
                  <a:lumMod val="65000"/>
                  <a:lumOff val="35000"/>
                </a:schemeClr>
              </a:solidFill>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solidFill>
                  <a:schemeClr val="tx1">
                    <a:lumMod val="65000"/>
                    <a:lumOff val="35000"/>
                  </a:schemeClr>
                </a:solidFill>
                <a:latin typeface="Tahoma"/>
                <a:cs typeface="Tahoma"/>
              </a:rPr>
              <a:t>Object Orientation</a:t>
            </a:r>
          </a:p>
        </p:txBody>
      </p:sp>
      <p:sp>
        <p:nvSpPr>
          <p:cNvPr id="40962" name="Content Placeholder 2"/>
          <p:cNvSpPr>
            <a:spLocks noGrp="1"/>
          </p:cNvSpPr>
          <p:nvPr>
            <p:ph idx="1"/>
          </p:nvPr>
        </p:nvSpPr>
        <p:spPr/>
        <p:txBody>
          <a:bodyPr/>
          <a:lstStyle/>
          <a:p>
            <a:pPr eaLnBrk="1" hangingPunct="1"/>
            <a:r>
              <a:rPr lang="en-US" sz="2400">
                <a:solidFill>
                  <a:schemeClr val="tx1">
                    <a:lumMod val="65000"/>
                    <a:lumOff val="35000"/>
                  </a:schemeClr>
                </a:solidFill>
                <a:latin typeface="Tahoma"/>
                <a:cs typeface="Tahoma"/>
              </a:rPr>
              <a:t>Something of an advantage</a:t>
            </a:r>
          </a:p>
          <a:p>
            <a:pPr lvl="1" eaLnBrk="1" hangingPunct="1"/>
            <a:r>
              <a:rPr lang="en-US" sz="2000">
                <a:solidFill>
                  <a:schemeClr val="tx1">
                    <a:lumMod val="65000"/>
                    <a:lumOff val="35000"/>
                  </a:schemeClr>
                </a:solidFill>
                <a:latin typeface="Tahoma"/>
                <a:cs typeface="Tahoma"/>
              </a:rPr>
              <a:t>Class names, function names</a:t>
            </a:r>
          </a:p>
          <a:p>
            <a:pPr lvl="1" eaLnBrk="1" hangingPunct="1"/>
            <a:r>
              <a:rPr lang="en-US" sz="2000">
                <a:solidFill>
                  <a:schemeClr val="tx1">
                    <a:lumMod val="65000"/>
                    <a:lumOff val="35000"/>
                  </a:schemeClr>
                </a:solidFill>
                <a:latin typeface="Tahoma"/>
                <a:cs typeface="Tahoma"/>
              </a:rPr>
              <a:t>Established relationships (inheritance, members, etc.)</a:t>
            </a:r>
          </a:p>
          <a:p>
            <a:pPr lvl="1" eaLnBrk="1" hangingPunct="1"/>
            <a:endParaRPr lang="en-US" sz="2000">
              <a:solidFill>
                <a:schemeClr val="tx1">
                  <a:lumMod val="65000"/>
                  <a:lumOff val="35000"/>
                </a:schemeClr>
              </a:solidFill>
              <a:latin typeface="Tahoma"/>
              <a:cs typeface="Tahoma"/>
            </a:endParaRPr>
          </a:p>
          <a:p>
            <a:pPr eaLnBrk="1" hangingPunct="1"/>
            <a:r>
              <a:rPr lang="en-US" sz="2400">
                <a:solidFill>
                  <a:schemeClr val="tx1">
                    <a:lumMod val="65000"/>
                    <a:lumOff val="35000"/>
                  </a:schemeClr>
                </a:solidFill>
                <a:latin typeface="Tahoma"/>
                <a:cs typeface="Tahoma"/>
              </a:rPr>
              <a:t>High cohesion helps</a:t>
            </a:r>
          </a:p>
          <a:p>
            <a:pPr lvl="1" eaLnBrk="1" hangingPunct="1"/>
            <a:r>
              <a:rPr lang="en-US" sz="2000">
                <a:solidFill>
                  <a:schemeClr val="tx1">
                    <a:lumMod val="65000"/>
                    <a:lumOff val="35000"/>
                  </a:schemeClr>
                </a:solidFill>
                <a:latin typeface="Tahoma"/>
                <a:cs typeface="Tahoma"/>
              </a:rPr>
              <a:t>A holistic sense of purpose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6957</TotalTime>
  <Words>1589</Words>
  <Application>Microsoft Macintosh PowerPoint</Application>
  <PresentationFormat>On-screen Show (4:3)</PresentationFormat>
  <Paragraphs>238</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Capital</vt:lpstr>
      <vt:lpstr>Informatics 122 Software Design II</vt:lpstr>
      <vt:lpstr>Today’s Lecture</vt:lpstr>
      <vt:lpstr>Reverse Engineering</vt:lpstr>
      <vt:lpstr>Design Recovery</vt:lpstr>
      <vt:lpstr>Why do we have to do this?</vt:lpstr>
      <vt:lpstr>Why do we have to do this?</vt:lpstr>
      <vt:lpstr>Goals of Design Recovery</vt:lpstr>
      <vt:lpstr>Design Recovery Tips</vt:lpstr>
      <vt:lpstr>Object Orientation</vt:lpstr>
      <vt:lpstr>Finding the Structure</vt:lpstr>
      <vt:lpstr>Approaches</vt:lpstr>
      <vt:lpstr>Also, remember</vt:lpstr>
      <vt:lpstr>A (Small) Example</vt:lpstr>
      <vt:lpstr>We might be able to guess that:</vt:lpstr>
      <vt:lpstr>Assignment 4 – Design Recovery</vt:lpstr>
      <vt:lpstr>Suggestions for Group Work</vt:lpstr>
      <vt:lpstr>Suggestions for Group Work in General</vt:lpstr>
      <vt:lpstr>Further tips</vt:lpstr>
      <vt:lpstr>Detailed Checkout Instructions</vt:lpstr>
      <vt:lpstr>Detailed Checkout Instructions</vt:lpstr>
      <vt:lpstr>Detailed Checkout Instructions</vt:lpstr>
      <vt:lpstr>Detailed Checkout Instructions</vt:lpstr>
      <vt:lpstr>Detailed Checkout Instructions</vt:lpstr>
      <vt:lpstr>Detailed Checkout Instructions</vt:lpstr>
      <vt:lpstr>Detailed Checkout Instructions</vt:lpstr>
      <vt:lpstr>Detailed Checkout Instructions</vt:lpstr>
      <vt:lpstr>Detailed Checkout Instructions</vt:lpstr>
      <vt:lpstr>Detailed Checkout Instructions</vt:lpstr>
      <vt:lpstr>Tips</vt:lpstr>
      <vt:lpstr>Team Assignments</vt:lpstr>
    </vt:vector>
  </TitlesOfParts>
  <Company>University of California,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Exercise 1</dc:title>
  <dc:creator>André van der Hoek</dc:creator>
  <cp:lastModifiedBy>Emilly Navarro</cp:lastModifiedBy>
  <cp:revision>687</cp:revision>
  <dcterms:created xsi:type="dcterms:W3CDTF">2006-03-17T19:57:58Z</dcterms:created>
  <dcterms:modified xsi:type="dcterms:W3CDTF">2015-02-11T00:46:19Z</dcterms:modified>
</cp:coreProperties>
</file>