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9" r:id="rId1"/>
  </p:sldMasterIdLst>
  <p:notesMasterIdLst>
    <p:notesMasterId r:id="rId30"/>
  </p:notesMasterIdLst>
  <p:handoutMasterIdLst>
    <p:handoutMasterId r:id="rId31"/>
  </p:handoutMasterIdLst>
  <p:sldIdLst>
    <p:sldId id="265" r:id="rId2"/>
    <p:sldId id="266" r:id="rId3"/>
    <p:sldId id="298" r:id="rId4"/>
    <p:sldId id="267" r:id="rId5"/>
    <p:sldId id="268" r:id="rId6"/>
    <p:sldId id="269" r:id="rId7"/>
    <p:sldId id="270" r:id="rId8"/>
    <p:sldId id="271" r:id="rId9"/>
    <p:sldId id="294" r:id="rId10"/>
    <p:sldId id="295" r:id="rId11"/>
    <p:sldId id="272" r:id="rId12"/>
    <p:sldId id="273" r:id="rId13"/>
    <p:sldId id="299" r:id="rId14"/>
    <p:sldId id="297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300" r:id="rId25"/>
    <p:sldId id="284" r:id="rId26"/>
    <p:sldId id="285" r:id="rId27"/>
    <p:sldId id="286" r:id="rId28"/>
    <p:sldId id="287" r:id="rId29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000000"/>
    <a:srgbClr val="007780"/>
    <a:srgbClr val="01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D695AE4A-4457-0A43-A837-A41FFBB57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A0C37010-45D9-2649-A4DE-3F7BDBCD4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25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9B630D-A387-1041-81A9-920B94088A3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Library: Collection of all classes and methods stored for re-usability</a:t>
            </a:r>
          </a:p>
          <a:p>
            <a:r>
              <a:rPr lang="en-US" dirty="0" smtClean="0"/>
              <a:t>API: Part of </a:t>
            </a:r>
            <a:r>
              <a:rPr lang="en-US" b="1" dirty="0" smtClean="0"/>
              <a:t>library</a:t>
            </a:r>
            <a:r>
              <a:rPr lang="en-US" dirty="0" smtClean="0"/>
              <a:t> classes and methods which can be used by a user in his/her code.</a:t>
            </a:r>
          </a:p>
          <a:p>
            <a:r>
              <a:rPr lang="en-US" dirty="0" smtClean="0"/>
              <a:t>A Framework is a larger concept - it will normally contain a number of libraries and APIs to perform common tasks. It exists on a higher conceptual level - it's not just a collection of tools, but also a collection of design patterns, best practices, and methodologies.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37010-45D9-2649-A4DE-3F7BDBCD4D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7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quality: reused code is often tested code</a:t>
            </a:r>
          </a:p>
          <a:p>
            <a:r>
              <a:rPr lang="en-US"/>
              <a:t>standardization e.g., maintaining look and feel using widgets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0CE6B5-56E9-6C4D-B093-66198A5E8E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Esp in a language like Java where the language is basically a framework and everything is an object.</a:t>
            </a:r>
          </a:p>
          <a:p>
            <a:r>
              <a:rPr lang="en-US"/>
              <a:t>Not only in ArrayList, Integer, Random, Math.abs, also in the sheer act of creating a function and calling it in multiple places.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4E55C-6F53-E343-B129-E3C6A19AD4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components are generally executable and do not need to be compiled. they provide a service independently of the rest of a system</a:t>
            </a:r>
          </a:p>
          <a:p>
            <a:r>
              <a:rPr lang="en-US"/>
              <a:t>Today, we are focusing on the lower half of the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B2F5D-6D17-8B4D-A16D-1BD2C7BF456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e.g., you want your db to scale to 100,000s of items but the component only scales to 10,000s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1DB409-7CB5-6646-B9F2-A60064EAEB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No real answer… there may come a point in your integration process that you realize it would be better to build it yourself. But hopefully you have come to this point earlier, during the evaluation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1DB409-7CB5-6646-B9F2-A60064EAEB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security, speed, space, stability, usability, portability, scalability</a:t>
            </a:r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35B311-885A-F24D-A573-796F1EDAE9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can look at if people on SO answer questions about this component, bc if they do then there are more people that are using 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86373-DF1C-F541-AC74-BF09F8F725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fld id="{DC72E5BF-BF76-5C41-B5C0-9664E865648C}" type="datetime4">
              <a:rPr lang="en-US" smtClean="0"/>
              <a:pPr>
                <a:defRPr/>
              </a:pPr>
              <a:t>February 17, 2015</a:t>
            </a:fld>
            <a:r>
              <a:rPr lang="en-US" smtClean="0"/>
              <a:t> – </a:t>
            </a:r>
            <a:fld id="{52DD7443-FD5C-2547-B3D1-C9D09D76DE48}" type="datetime11">
              <a:rPr lang="en-US" smtClean="0"/>
              <a:pPr>
                <a:defRPr/>
              </a:pPr>
              <a:t>17:15:43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smtClean="0"/>
              <a:t>(c) 2007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4C3BE-30AE-8747-96BC-50C0BF26B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B828D-EC1C-8943-AC1D-31D69FABC7FD}" type="datetime4">
              <a:rPr lang="en-US" smtClean="0"/>
              <a:pPr>
                <a:defRPr/>
              </a:pPr>
              <a:t>February 17,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17:15:43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13E2E-9902-F94C-82B3-5379B1F13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095189-3B55-4340-9227-3FE341CD4637}" type="datetime4">
              <a:rPr lang="en-US" smtClean="0"/>
              <a:pPr>
                <a:defRPr/>
              </a:pPr>
              <a:t>February 17,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17:15:43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94BB-E032-2E4E-9067-D416AD7B1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58B08-B098-8B4C-B5A3-1AB59742022E}" type="datetime4">
              <a:rPr lang="en-US" smtClean="0"/>
              <a:pPr>
                <a:defRPr/>
              </a:pPr>
              <a:t>February 17,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17:15:43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61418-9823-544A-9C3D-921B395120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E640C-4313-FA47-946A-37D23401851F}" type="datetime4">
              <a:rPr lang="en-US" smtClean="0"/>
              <a:pPr>
                <a:defRPr/>
              </a:pPr>
              <a:t>February 17,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17:15:43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39E0B-1838-8643-9FFF-16C44D804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B6FC3-6246-8140-A223-66B35F76F1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E24E8-9106-ED4A-AA4B-9648BD3E2AB2}" type="datetime4">
              <a:rPr lang="en-US" smtClean="0"/>
              <a:pPr>
                <a:defRPr/>
              </a:pPr>
              <a:t>February 17,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17:15:43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4B566-8FF8-DC47-AC1C-9A240B2ECD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72AF-D086-E04E-B965-D63AC610CF6C}" type="datetime4">
              <a:rPr lang="en-US" smtClean="0"/>
              <a:pPr>
                <a:defRPr/>
              </a:pPr>
              <a:t>February 17,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17:15:43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26B3A-CA0D-254E-B4EE-1A211484FB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6737A-E744-9E4C-9AF7-A22BFF875C9A}" type="datetime4">
              <a:rPr lang="en-US" smtClean="0"/>
              <a:pPr>
                <a:defRPr/>
              </a:pPr>
              <a:t>February 17,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17:15:43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A17FF-5E76-4945-AF24-984AD759DD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95EF66-729F-254E-8E40-29CDE0F3C7AF}" type="datetime4">
              <a:rPr lang="en-US" smtClean="0"/>
              <a:pPr>
                <a:defRPr/>
              </a:pPr>
              <a:t>February 17,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17:15:43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7D643-F5DE-5142-8363-2AF9543022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C4FB0D-641F-0F4E-B70D-266D1438F3A6}" type="datetime4">
              <a:rPr lang="en-US" smtClean="0"/>
              <a:pPr>
                <a:defRPr/>
              </a:pPr>
              <a:t>February 17,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17:15:43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CC70-31B1-B344-B7F0-C1E8BE3453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1C5CB-E102-644D-BB10-85CC54934BEE}" type="datetime4">
              <a:rPr lang="en-US" smtClean="0"/>
              <a:pPr>
                <a:defRPr/>
              </a:pPr>
              <a:t>February 17,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17:15:43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E4C3BE-30AE-8747-96BC-50C0BF26B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j-ea"/>
                <a:cs typeface="Tahoma"/>
              </a:rPr>
              <a:t>Informatics 122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j-ea"/>
                <a:cs typeface="Tahoma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j-ea"/>
                <a:cs typeface="Tahoma"/>
              </a:rPr>
              <a:t>Software Design II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rPr>
              <a:t>Lecture 9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+mn-ea"/>
              <a:cs typeface="Tahom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rPr>
              <a:t>Emily Navarro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+mn-ea"/>
              <a:cs typeface="Tahom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rPr>
              <a:t>Duplication of course material for any commercial purpose without the explicit written permission of the professor is prohibited.</a:t>
            </a:r>
          </a:p>
        </p:txBody>
      </p:sp>
      <p:sp>
        <p:nvSpPr>
          <p:cNvPr id="2457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705600"/>
            <a:ext cx="19050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874C6B-4BF9-FF43-B572-259FCF3346E6}" type="slidenum"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pPr eaLnBrk="1" hangingPunct="1"/>
              <a:t>1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Different Levels of Reuse Granularity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Lines of code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Functions/methods/procedures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Classes (inheritance), interfaces/templates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Modules/Components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Packages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Frameworks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Subsystems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Entire programs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 New Kind of Design Decision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Less fine control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More learning and using and applying</a:t>
            </a: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Similar to recovery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Architectural Mismatch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Architectural mismatch stems from mismatched assumptions a reusable component makes about the system structure of which it is to be part</a:t>
            </a:r>
          </a:p>
        </p:txBody>
      </p:sp>
      <p:sp>
        <p:nvSpPr>
          <p:cNvPr id="33796" name="Content Placeholder 2"/>
          <p:cNvSpPr txBox="1">
            <a:spLocks/>
          </p:cNvSpPr>
          <p:nvPr/>
        </p:nvSpPr>
        <p:spPr bwMode="auto">
          <a:xfrm>
            <a:off x="4711700" y="3200400"/>
            <a:ext cx="5575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l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System topology</a:t>
            </a:r>
          </a:p>
          <a:p>
            <a:pPr marL="342900" indent="-342900" algn="l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Construction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dependencies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initialization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42900" indent="-34290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Non-functional qualities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e.g., scalability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3797" name="Content Placeholder 2"/>
          <p:cNvSpPr txBox="1">
            <a:spLocks/>
          </p:cNvSpPr>
          <p:nvPr/>
        </p:nvSpPr>
        <p:spPr bwMode="auto">
          <a:xfrm>
            <a:off x="457200" y="3200400"/>
            <a:ext cx="365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l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Components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functionality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interfaces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behavior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control model</a:t>
            </a:r>
          </a:p>
          <a:p>
            <a:pPr marL="342900" indent="-342900" algn="l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Connectors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protocols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data model</a:t>
            </a:r>
          </a:p>
          <a:p>
            <a:pPr marL="228600" lvl="1" indent="0" algn="l">
              <a:spcBef>
                <a:spcPts val="600"/>
              </a:spcBef>
              <a:buClr>
                <a:srgbClr val="B870B8"/>
              </a:buClr>
              <a:buSzPct val="75000"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2438400" y="6019800"/>
            <a:ext cx="3764720" cy="463846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Difficult to predict a-priori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Architectural Mismatch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Architectural mismatch stems from mismatched assumptions a reusable component makes about the system structure of which it is to be part</a:t>
            </a:r>
          </a:p>
        </p:txBody>
      </p:sp>
      <p:sp>
        <p:nvSpPr>
          <p:cNvPr id="33796" name="Content Placeholder 2"/>
          <p:cNvSpPr txBox="1">
            <a:spLocks/>
          </p:cNvSpPr>
          <p:nvPr/>
        </p:nvSpPr>
        <p:spPr bwMode="auto">
          <a:xfrm>
            <a:off x="4711700" y="3200400"/>
            <a:ext cx="5575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l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System topology</a:t>
            </a:r>
          </a:p>
          <a:p>
            <a:pPr marL="342900" indent="-342900" algn="l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Construction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dependencies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initialization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42900" indent="-34290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Non-functional qualities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e.g., scalability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3797" name="Content Placeholder 2"/>
          <p:cNvSpPr txBox="1">
            <a:spLocks/>
          </p:cNvSpPr>
          <p:nvPr/>
        </p:nvSpPr>
        <p:spPr bwMode="auto">
          <a:xfrm>
            <a:off x="457200" y="3200400"/>
            <a:ext cx="365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l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Components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functionality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interfaces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behavior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control model</a:t>
            </a:r>
          </a:p>
          <a:p>
            <a:pPr marL="342900" indent="-342900" algn="l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Connectors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protocols</a:t>
            </a:r>
          </a:p>
          <a:p>
            <a:pPr marL="514350" lvl="1" indent="-285750" algn="l">
              <a:spcBef>
                <a:spcPts val="600"/>
              </a:spcBef>
              <a:buClr>
                <a:srgbClr val="B870B8"/>
              </a:buClr>
              <a:buSzPct val="75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data model</a:t>
            </a:r>
          </a:p>
          <a:p>
            <a:pPr marL="228600" lvl="1" indent="0" algn="l">
              <a:spcBef>
                <a:spcPts val="600"/>
              </a:spcBef>
              <a:buClr>
                <a:srgbClr val="B870B8"/>
              </a:buClr>
              <a:buSzPct val="75000"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27138" y="6198116"/>
            <a:ext cx="6588125" cy="4635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FFFF"/>
                </a:solidFill>
              </a:rPr>
              <a:t>How much adaptation is too much adaptation?</a:t>
            </a:r>
          </a:p>
        </p:txBody>
      </p:sp>
    </p:spTree>
    <p:extLst>
      <p:ext uri="{BB962C8B-B14F-4D97-AF65-F5344CB8AC3E}">
        <p14:creationId xmlns:p14="http://schemas.microsoft.com/office/powerpoint/2010/main" val="52037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Architectural Mismatch can Break your System!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 1996, the first test flight of the Ariane 5 rocket ended in disaster when the launcher went out of control 37 seconds after take off.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problem was due to a reused component from a previous version of the launcher (the Inertial Navigation System) that failed because assumptions made when that component was developed did not hold for Ariane 5.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functionality that failed in this component was not required in Ariane 5.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Component Reuse Process</a:t>
            </a:r>
          </a:p>
        </p:txBody>
      </p:sp>
      <p:grpSp>
        <p:nvGrpSpPr>
          <p:cNvPr id="45059" name="Group 5"/>
          <p:cNvGrpSpPr>
            <a:grpSpLocks/>
          </p:cNvGrpSpPr>
          <p:nvPr/>
        </p:nvGrpSpPr>
        <p:grpSpPr bwMode="auto">
          <a:xfrm>
            <a:off x="1447800" y="2438400"/>
            <a:ext cx="6170613" cy="1141413"/>
            <a:chOff x="912" y="1536"/>
            <a:chExt cx="3887" cy="719"/>
          </a:xfrm>
        </p:grpSpPr>
        <p:sp>
          <p:nvSpPr>
            <p:cNvPr id="45072" name="AutoShape 6"/>
            <p:cNvSpPr>
              <a:spLocks noChangeArrowheads="1"/>
            </p:cNvSpPr>
            <p:nvPr/>
          </p:nvSpPr>
          <p:spPr bwMode="auto">
            <a:xfrm>
              <a:off x="912" y="1536"/>
              <a:ext cx="1056" cy="720"/>
            </a:xfrm>
            <a:prstGeom prst="roundRect">
              <a:avLst>
                <a:gd name="adj" fmla="val 16667"/>
              </a:avLst>
            </a:prstGeom>
            <a:solidFill>
              <a:srgbClr val="3366CC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FFFFFF"/>
                  </a:solidFill>
                </a:rPr>
                <a:t>identify</a:t>
              </a:r>
              <a:br>
                <a:rPr lang="en-US" sz="1800" b="1">
                  <a:solidFill>
                    <a:srgbClr val="FFFFFF"/>
                  </a:solidFill>
                </a:rPr>
              </a:br>
              <a:r>
                <a:rPr lang="en-US" sz="1800" b="1">
                  <a:solidFill>
                    <a:srgbClr val="FFFFFF"/>
                  </a:solidFill>
                </a:rPr>
                <a:t>preliminary</a:t>
              </a:r>
              <a:br>
                <a:rPr lang="en-US" sz="1800" b="1">
                  <a:solidFill>
                    <a:srgbClr val="FFFFFF"/>
                  </a:solidFill>
                </a:rPr>
              </a:br>
              <a:r>
                <a:rPr lang="en-US" sz="1800" b="1">
                  <a:solidFill>
                    <a:srgbClr val="FFFFFF"/>
                  </a:solidFill>
                </a:rPr>
                <a:t>architecture</a:t>
              </a:r>
            </a:p>
          </p:txBody>
        </p:sp>
        <p:sp>
          <p:nvSpPr>
            <p:cNvPr id="45073" name="AutoShape 7"/>
            <p:cNvSpPr>
              <a:spLocks noChangeArrowheads="1"/>
            </p:cNvSpPr>
            <p:nvPr/>
          </p:nvSpPr>
          <p:spPr bwMode="auto">
            <a:xfrm>
              <a:off x="2328" y="1536"/>
              <a:ext cx="1056" cy="720"/>
            </a:xfrm>
            <a:prstGeom prst="roundRect">
              <a:avLst>
                <a:gd name="adj" fmla="val 16667"/>
              </a:avLst>
            </a:prstGeom>
            <a:solidFill>
              <a:srgbClr val="3366CC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FFFFFF"/>
                  </a:solidFill>
                </a:rPr>
                <a:t>identify</a:t>
              </a:r>
              <a:br>
                <a:rPr lang="en-US" sz="1800" b="1">
                  <a:solidFill>
                    <a:srgbClr val="FFFFFF"/>
                  </a:solidFill>
                </a:rPr>
              </a:br>
              <a:r>
                <a:rPr lang="en-US" sz="1800" b="1">
                  <a:solidFill>
                    <a:srgbClr val="FFFFFF"/>
                  </a:solidFill>
                </a:rPr>
                <a:t>potential</a:t>
              </a:r>
              <a:br>
                <a:rPr lang="en-US" sz="1800" b="1">
                  <a:solidFill>
                    <a:srgbClr val="FFFFFF"/>
                  </a:solidFill>
                </a:rPr>
              </a:br>
              <a:r>
                <a:rPr lang="en-US" sz="1800" b="1">
                  <a:solidFill>
                    <a:srgbClr val="FFFFFF"/>
                  </a:solidFill>
                </a:rPr>
                <a:t>places for</a:t>
              </a:r>
              <a:br>
                <a:rPr lang="en-US" sz="1800" b="1">
                  <a:solidFill>
                    <a:srgbClr val="FFFFFF"/>
                  </a:solidFill>
                </a:rPr>
              </a:br>
              <a:r>
                <a:rPr lang="en-US" sz="1800" b="1">
                  <a:solidFill>
                    <a:srgbClr val="FFFFFF"/>
                  </a:solidFill>
                </a:rPr>
                <a:t>reuse</a:t>
              </a:r>
            </a:p>
          </p:txBody>
        </p:sp>
        <p:sp>
          <p:nvSpPr>
            <p:cNvPr id="45074" name="AutoShape 8"/>
            <p:cNvSpPr>
              <a:spLocks noChangeArrowheads="1"/>
            </p:cNvSpPr>
            <p:nvPr/>
          </p:nvSpPr>
          <p:spPr bwMode="auto">
            <a:xfrm>
              <a:off x="3744" y="1536"/>
              <a:ext cx="1056" cy="720"/>
            </a:xfrm>
            <a:prstGeom prst="roundRect">
              <a:avLst>
                <a:gd name="adj" fmla="val 16667"/>
              </a:avLst>
            </a:prstGeom>
            <a:solidFill>
              <a:srgbClr val="3366CC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FFFFFF"/>
                  </a:solidFill>
                </a:rPr>
                <a:t>establish</a:t>
              </a:r>
              <a:br>
                <a:rPr lang="en-US" sz="1800" b="1">
                  <a:solidFill>
                    <a:srgbClr val="FFFFFF"/>
                  </a:solidFill>
                </a:rPr>
              </a:br>
              <a:r>
                <a:rPr lang="en-US" sz="1800" b="1">
                  <a:solidFill>
                    <a:srgbClr val="FFFFFF"/>
                  </a:solidFill>
                </a:rPr>
                <a:t>selection</a:t>
              </a:r>
              <a:br>
                <a:rPr lang="en-US" sz="1800" b="1">
                  <a:solidFill>
                    <a:srgbClr val="FFFFFF"/>
                  </a:solidFill>
                </a:rPr>
              </a:br>
              <a:r>
                <a:rPr lang="en-US" sz="1800" b="1">
                  <a:solidFill>
                    <a:srgbClr val="FFFFFF"/>
                  </a:solidFill>
                </a:rPr>
                <a:t>criteria (per</a:t>
              </a:r>
              <a:br>
                <a:rPr lang="en-US" sz="1800" b="1">
                  <a:solidFill>
                    <a:srgbClr val="FFFFFF"/>
                  </a:solidFill>
                </a:rPr>
              </a:br>
              <a:r>
                <a:rPr lang="en-US" sz="1800" b="1">
                  <a:solidFill>
                    <a:srgbClr val="FFFFFF"/>
                  </a:solidFill>
                </a:rPr>
                <a:t>place)</a:t>
              </a:r>
            </a:p>
          </p:txBody>
        </p:sp>
      </p:grpSp>
      <p:sp>
        <p:nvSpPr>
          <p:cNvPr id="45060" name="AutoShape 9"/>
          <p:cNvSpPr>
            <a:spLocks noChangeArrowheads="1"/>
          </p:cNvSpPr>
          <p:nvPr/>
        </p:nvSpPr>
        <p:spPr bwMode="auto">
          <a:xfrm>
            <a:off x="7239000" y="4419600"/>
            <a:ext cx="1676400" cy="1143000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FFFFFF"/>
                </a:solidFill>
              </a:rPr>
              <a:t>search for</a:t>
            </a:r>
            <a:br>
              <a:rPr lang="en-US" sz="1800" b="1">
                <a:solidFill>
                  <a:srgbClr val="FFFFFF"/>
                </a:solidFill>
              </a:rPr>
            </a:br>
            <a:r>
              <a:rPr lang="en-US" sz="1800" b="1">
                <a:solidFill>
                  <a:srgbClr val="FFFFFF"/>
                </a:solidFill>
              </a:rPr>
              <a:t>applicable</a:t>
            </a:r>
            <a:br>
              <a:rPr lang="en-US" sz="1800" b="1">
                <a:solidFill>
                  <a:srgbClr val="FFFFFF"/>
                </a:solidFill>
              </a:rPr>
            </a:br>
            <a:r>
              <a:rPr lang="en-US" sz="1800" b="1">
                <a:solidFill>
                  <a:srgbClr val="FFFFFF"/>
                </a:solidFill>
              </a:rPr>
              <a:t>components</a:t>
            </a:r>
          </a:p>
        </p:txBody>
      </p:sp>
      <p:sp>
        <p:nvSpPr>
          <p:cNvPr id="45061" name="AutoShape 10"/>
          <p:cNvSpPr>
            <a:spLocks noChangeArrowheads="1"/>
          </p:cNvSpPr>
          <p:nvPr/>
        </p:nvSpPr>
        <p:spPr bwMode="auto">
          <a:xfrm>
            <a:off x="4902200" y="4419600"/>
            <a:ext cx="1676400" cy="1143000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FFFFFF"/>
                </a:solidFill>
              </a:rPr>
              <a:t>evaluate</a:t>
            </a:r>
            <a:br>
              <a:rPr lang="en-US" sz="1800" b="1">
                <a:solidFill>
                  <a:srgbClr val="FFFFFF"/>
                </a:solidFill>
              </a:rPr>
            </a:br>
            <a:r>
              <a:rPr lang="en-US" sz="1800" b="1">
                <a:solidFill>
                  <a:srgbClr val="FFFFFF"/>
                </a:solidFill>
              </a:rPr>
              <a:t>components</a:t>
            </a:r>
          </a:p>
        </p:txBody>
      </p:sp>
      <p:sp>
        <p:nvSpPr>
          <p:cNvPr id="45062" name="AutoShape 11"/>
          <p:cNvSpPr>
            <a:spLocks noChangeArrowheads="1"/>
          </p:cNvSpPr>
          <p:nvPr/>
        </p:nvSpPr>
        <p:spPr bwMode="auto">
          <a:xfrm>
            <a:off x="2565400" y="4419600"/>
            <a:ext cx="1676400" cy="1143000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FFFFFF"/>
                </a:solidFill>
              </a:rPr>
              <a:t>select</a:t>
            </a:r>
            <a:br>
              <a:rPr lang="en-US" sz="1800" b="1">
                <a:solidFill>
                  <a:srgbClr val="FFFFFF"/>
                </a:solidFill>
              </a:rPr>
            </a:br>
            <a:r>
              <a:rPr lang="en-US" sz="1800" b="1">
                <a:solidFill>
                  <a:srgbClr val="FFFFFF"/>
                </a:solidFill>
              </a:rPr>
              <a:t>component</a:t>
            </a:r>
          </a:p>
        </p:txBody>
      </p:sp>
      <p:sp>
        <p:nvSpPr>
          <p:cNvPr id="45063" name="AutoShape 12"/>
          <p:cNvSpPr>
            <a:spLocks noChangeArrowheads="1"/>
          </p:cNvSpPr>
          <p:nvPr/>
        </p:nvSpPr>
        <p:spPr bwMode="auto">
          <a:xfrm>
            <a:off x="228600" y="4419600"/>
            <a:ext cx="1676400" cy="1143000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FFFFFF"/>
                </a:solidFill>
              </a:rPr>
              <a:t>update</a:t>
            </a:r>
            <a:br>
              <a:rPr lang="en-US" sz="1800" b="1">
                <a:solidFill>
                  <a:srgbClr val="FFFFFF"/>
                </a:solidFill>
              </a:rPr>
            </a:br>
            <a:r>
              <a:rPr lang="en-US" sz="1800" b="1">
                <a:solidFill>
                  <a:srgbClr val="FFFFFF"/>
                </a:solidFill>
              </a:rPr>
              <a:t>architecture</a:t>
            </a:r>
          </a:p>
        </p:txBody>
      </p:sp>
      <p:cxnSp>
        <p:nvCxnSpPr>
          <p:cNvPr id="45064" name="AutoShape 13"/>
          <p:cNvCxnSpPr>
            <a:cxnSpLocks noChangeShapeType="1"/>
            <a:stCxn id="45072" idx="3"/>
            <a:endCxn id="45073" idx="1"/>
          </p:cNvCxnSpPr>
          <p:nvPr/>
        </p:nvCxnSpPr>
        <p:spPr bwMode="auto">
          <a:xfrm>
            <a:off x="3124200" y="3009900"/>
            <a:ext cx="573088" cy="1588"/>
          </a:xfrm>
          <a:prstGeom prst="straightConnector1">
            <a:avLst/>
          </a:prstGeom>
          <a:noFill/>
          <a:ln w="19080">
            <a:solidFill>
              <a:srgbClr val="6633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AutoShape 14"/>
          <p:cNvCxnSpPr>
            <a:cxnSpLocks noChangeShapeType="1"/>
            <a:stCxn id="45073" idx="3"/>
            <a:endCxn id="45074" idx="1"/>
          </p:cNvCxnSpPr>
          <p:nvPr/>
        </p:nvCxnSpPr>
        <p:spPr bwMode="auto">
          <a:xfrm>
            <a:off x="5372100" y="3009900"/>
            <a:ext cx="571500" cy="1588"/>
          </a:xfrm>
          <a:prstGeom prst="straightConnector1">
            <a:avLst/>
          </a:prstGeom>
          <a:noFill/>
          <a:ln w="19080">
            <a:solidFill>
              <a:srgbClr val="6633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AutoShape 15"/>
          <p:cNvCxnSpPr>
            <a:cxnSpLocks noChangeShapeType="1"/>
            <a:stCxn id="45074" idx="3"/>
            <a:endCxn id="45060" idx="0"/>
          </p:cNvCxnSpPr>
          <p:nvPr/>
        </p:nvCxnSpPr>
        <p:spPr bwMode="auto">
          <a:xfrm>
            <a:off x="7620000" y="3009900"/>
            <a:ext cx="457200" cy="1409700"/>
          </a:xfrm>
          <a:prstGeom prst="bentConnector3">
            <a:avLst>
              <a:gd name="adj1" fmla="val 50000"/>
            </a:avLst>
          </a:prstGeom>
          <a:noFill/>
          <a:ln w="19080">
            <a:solidFill>
              <a:srgbClr val="6633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7" name="AutoShape 16"/>
          <p:cNvCxnSpPr>
            <a:cxnSpLocks noChangeShapeType="1"/>
            <a:stCxn id="45063" idx="0"/>
            <a:endCxn id="45073" idx="2"/>
          </p:cNvCxnSpPr>
          <p:nvPr/>
        </p:nvCxnSpPr>
        <p:spPr bwMode="auto">
          <a:xfrm rot="5400000" flipH="1" flipV="1">
            <a:off x="2381250" y="2266950"/>
            <a:ext cx="838200" cy="3467100"/>
          </a:xfrm>
          <a:prstGeom prst="bentConnector3">
            <a:avLst>
              <a:gd name="adj1" fmla="val 50000"/>
            </a:avLst>
          </a:prstGeom>
          <a:noFill/>
          <a:ln w="19080">
            <a:solidFill>
              <a:srgbClr val="6633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AutoShape 17"/>
          <p:cNvCxnSpPr>
            <a:cxnSpLocks noChangeShapeType="1"/>
            <a:stCxn id="45062" idx="1"/>
            <a:endCxn id="45063" idx="3"/>
          </p:cNvCxnSpPr>
          <p:nvPr/>
        </p:nvCxnSpPr>
        <p:spPr bwMode="auto">
          <a:xfrm flipH="1">
            <a:off x="1905000" y="4991100"/>
            <a:ext cx="660400" cy="1588"/>
          </a:xfrm>
          <a:prstGeom prst="straightConnector1">
            <a:avLst/>
          </a:prstGeom>
          <a:noFill/>
          <a:ln w="19080">
            <a:solidFill>
              <a:srgbClr val="6633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9" name="AutoShape 18"/>
          <p:cNvCxnSpPr>
            <a:cxnSpLocks noChangeShapeType="1"/>
            <a:stCxn id="45061" idx="1"/>
            <a:endCxn id="45062" idx="3"/>
          </p:cNvCxnSpPr>
          <p:nvPr/>
        </p:nvCxnSpPr>
        <p:spPr bwMode="auto">
          <a:xfrm flipH="1">
            <a:off x="4241800" y="4991100"/>
            <a:ext cx="660400" cy="1588"/>
          </a:xfrm>
          <a:prstGeom prst="straightConnector1">
            <a:avLst/>
          </a:prstGeom>
          <a:noFill/>
          <a:ln w="19080">
            <a:solidFill>
              <a:srgbClr val="6633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0" name="AutoShape 19"/>
          <p:cNvCxnSpPr>
            <a:cxnSpLocks noChangeShapeType="1"/>
            <a:stCxn id="45060" idx="1"/>
            <a:endCxn id="45061" idx="3"/>
          </p:cNvCxnSpPr>
          <p:nvPr/>
        </p:nvCxnSpPr>
        <p:spPr bwMode="auto">
          <a:xfrm flipH="1">
            <a:off x="6578600" y="4991100"/>
            <a:ext cx="660400" cy="1588"/>
          </a:xfrm>
          <a:prstGeom prst="straightConnector1">
            <a:avLst/>
          </a:prstGeom>
          <a:noFill/>
          <a:ln w="1908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1" name="AutoShape 20"/>
          <p:cNvCxnSpPr>
            <a:cxnSpLocks noChangeShapeType="1"/>
            <a:stCxn id="45060" idx="1"/>
            <a:endCxn id="45061" idx="3"/>
          </p:cNvCxnSpPr>
          <p:nvPr/>
        </p:nvCxnSpPr>
        <p:spPr bwMode="auto">
          <a:xfrm flipH="1">
            <a:off x="6578600" y="4991100"/>
            <a:ext cx="660400" cy="1588"/>
          </a:xfrm>
          <a:prstGeom prst="straightConnector1">
            <a:avLst/>
          </a:prstGeom>
          <a:noFill/>
          <a:ln w="9360">
            <a:solidFill>
              <a:srgbClr val="663366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Identify Preliminary Architecture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Largely as usual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Familiarity with certain reusable components may influence the architectural choices being made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Identify Potential Places for Reuse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98475" y="1752600"/>
            <a:ext cx="75565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There are components for just about anything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graph layout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database access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regular expression handling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numerical computing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protein visualization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speech recognition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e-mail handling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index and search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maps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geocoding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…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Judiciously mark the architecture in terms of where reusable components may fit 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Establish Selection Criteria (Per Place)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98475" y="1752600"/>
            <a:ext cx="75565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What kind of component does the architecture really need?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functionality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absolutely necessary versus desired functionality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software qualities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How is the component to fit with the rest of the architecture?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some adaptation can be accommodated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Investment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cost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future cost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Reputation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component provider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component itself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Platform, deployment needs, licensing terms, documentation, help available, user base, usability,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security, speed, space, stability, portability, scalability…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Search for Applicable Component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98475" y="1722437"/>
            <a:ext cx="7556500" cy="4602163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Google is a wonderful thing</a:t>
            </a:r>
          </a:p>
          <a:p>
            <a:pPr lvl="1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www.google.com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lvl="1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code.google.com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Component repositories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rich in available components</a:t>
            </a:r>
          </a:p>
          <a:p>
            <a:pPr lvl="2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many junk</a:t>
            </a:r>
          </a:p>
          <a:p>
            <a:pPr lvl="2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some decent</a:t>
            </a:r>
          </a:p>
          <a:p>
            <a:pPr lvl="2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occasional gems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Research and professional development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literature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Too many is no good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Too few is no good either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although one perfect component would solve the problem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Today’s Lecture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Component reuse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Assignment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sourceforge.net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AD9D0-8344-5246-B9A8-FDEE34ACDF2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120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apache.org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F784-2DBC-D84C-9493-AB7E39F742D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22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9563"/>
            <a:ext cx="830580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stackoverflow.com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F4C15-8666-0D4F-94B4-8A43389507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32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2075"/>
            <a:ext cx="86868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Evaluate Components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98475" y="1676400"/>
            <a:ext cx="7556500" cy="10668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Apply selection criteria to each of the components found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matrix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of criteria versus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component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96549"/>
              </p:ext>
            </p:extLst>
          </p:nvPr>
        </p:nvGraphicFramePr>
        <p:xfrm>
          <a:off x="533400" y="2590802"/>
          <a:ext cx="8153400" cy="38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6054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 5</a:t>
                      </a:r>
                      <a:endParaRPr lang="en-US" dirty="0"/>
                    </a:p>
                  </a:txBody>
                  <a:tcPr/>
                </a:tc>
              </a:tr>
              <a:tr h="6561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Component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61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Component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61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Component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61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Component 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61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Component 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Evaluate Components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98475" y="1752600"/>
            <a:ext cx="75565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Additional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approaches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trial/evaluation licenses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reading component code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examine sample programs using the component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writing code using the component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Examine the component’s documentation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Analyze architectural impact of the component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Perhaps even “mini integrate” the component</a:t>
            </a:r>
          </a:p>
        </p:txBody>
      </p:sp>
    </p:spTree>
    <p:extLst>
      <p:ext uri="{BB962C8B-B14F-4D97-AF65-F5344CB8AC3E}">
        <p14:creationId xmlns:p14="http://schemas.microsoft.com/office/powerpoint/2010/main" val="3385327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Select Component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Choose the optimum component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understand tradeoffs</a:t>
            </a:r>
          </a:p>
          <a:p>
            <a:pPr lvl="1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be prepared to not choose a component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Update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Design any adapters necessary to fit the component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Redesign other components as needed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Restructure architecture as needed</a:t>
            </a:r>
          </a:p>
          <a:p>
            <a:pP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Consider implementers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special role for documentation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 Quick Sample Among the Graduate Students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3616325" cy="4144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Xalan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Xerces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Lucene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Jung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Kaffe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Bcel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Equip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Jloox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Schematron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GraphViz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Jython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Jgraph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Scriptalicious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8372" name="Content Placeholder 2"/>
          <p:cNvSpPr txBox="1">
            <a:spLocks/>
          </p:cNvSpPr>
          <p:nvPr/>
        </p:nvSpPr>
        <p:spPr bwMode="auto">
          <a:xfrm>
            <a:off x="4765675" y="1981200"/>
            <a:ext cx="361632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Xacml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SWT</a:t>
            </a: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JOAL</a:t>
            </a: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Jetty</a:t>
            </a: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Batik</a:t>
            </a: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JmDNS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Darwin Streaming Server</a:t>
            </a: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Spook</a:t>
            </a: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Mplayer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MySQL</a:t>
            </a: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live.com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RTP/RTSP</a:t>
            </a: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gaim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client</a:t>
            </a:r>
          </a:p>
          <a:p>
            <a:pPr marL="342900" indent="-342900" algn="l">
              <a:spcBef>
                <a:spcPts val="2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Assignment 5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98475" y="1676400"/>
            <a:ext cx="7556500" cy="4144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Component Reuse – Avoiding “Reinventing the Wheel”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Component reuse is using an already-developed piece of software (usually from a third-party) to provide some type of functionality to your system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rather than developing the functionality yourself from scratch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 true software component is one that has been specifically designed to be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reusable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e.g., library, API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 Critical Design Tradeoff</a:t>
            </a:r>
          </a:p>
        </p:txBody>
      </p: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898525" y="3754438"/>
            <a:ext cx="7119938" cy="709612"/>
            <a:chOff x="566" y="2365"/>
            <a:chExt cx="4485" cy="447"/>
          </a:xfrm>
        </p:grpSpPr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566" y="2365"/>
              <a:ext cx="1421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/>
                  <a:cs typeface="Tahoma"/>
                </a:rPr>
                <a:t>build</a:t>
              </a:r>
              <a:br>
                <a:rPr lang="en-US" sz="20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/>
                  <a:cs typeface="Tahoma"/>
                </a:rPr>
              </a:br>
              <a:r>
                <a:rPr lang="en-US" sz="20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/>
                  <a:cs typeface="Tahoma"/>
                </a:rPr>
                <a:t>(and thus design)</a:t>
              </a:r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2980" y="2365"/>
              <a:ext cx="2071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20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/>
                  <a:cs typeface="Tahoma"/>
                </a:rPr>
                <a:t>buy or get for free</a:t>
              </a:r>
              <a:br>
                <a:rPr lang="en-US" sz="20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/>
                  <a:cs typeface="Tahoma"/>
                </a:rPr>
              </a:br>
              <a:r>
                <a:rPr lang="en-US" sz="20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/>
                  <a:cs typeface="Tahoma"/>
                </a:rPr>
                <a:t>(and thus fit into a design)</a:t>
              </a:r>
            </a:p>
          </p:txBody>
        </p:sp>
      </p:grpSp>
      <p:sp>
        <p:nvSpPr>
          <p:cNvPr id="28676" name="Line 9"/>
          <p:cNvSpPr>
            <a:spLocks noChangeShapeType="1"/>
          </p:cNvSpPr>
          <p:nvPr/>
        </p:nvSpPr>
        <p:spPr bwMode="auto">
          <a:xfrm>
            <a:off x="990600" y="3657600"/>
            <a:ext cx="6934200" cy="1588"/>
          </a:xfrm>
          <a:prstGeom prst="line">
            <a:avLst/>
          </a:prstGeom>
          <a:noFill/>
          <a:ln w="9360">
            <a:solidFill>
              <a:srgbClr val="66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8677" name="Line 10"/>
          <p:cNvSpPr>
            <a:spLocks noChangeShapeType="1"/>
          </p:cNvSpPr>
          <p:nvPr/>
        </p:nvSpPr>
        <p:spPr bwMode="auto">
          <a:xfrm>
            <a:off x="990600" y="4552950"/>
            <a:ext cx="6934200" cy="1588"/>
          </a:xfrm>
          <a:prstGeom prst="line">
            <a:avLst/>
          </a:prstGeom>
          <a:noFill/>
          <a:ln w="9360">
            <a:solidFill>
              <a:srgbClr val="66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 Critical Design Tradeoff: Benefits</a:t>
            </a: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898525" y="2209800"/>
            <a:ext cx="7119938" cy="2341563"/>
            <a:chOff x="898525" y="2209800"/>
            <a:chExt cx="7119938" cy="2341563"/>
          </a:xfrm>
        </p:grpSpPr>
        <p:grpSp>
          <p:nvGrpSpPr>
            <p:cNvPr id="29700" name="Group 5"/>
            <p:cNvGrpSpPr>
              <a:grpSpLocks/>
            </p:cNvGrpSpPr>
            <p:nvPr/>
          </p:nvGrpSpPr>
          <p:grpSpPr bwMode="auto">
            <a:xfrm>
              <a:off x="898525" y="3754441"/>
              <a:ext cx="7119938" cy="709613"/>
              <a:chOff x="566" y="2365"/>
              <a:chExt cx="4485" cy="447"/>
            </a:xfrm>
          </p:grpSpPr>
          <p:sp>
            <p:nvSpPr>
              <p:cNvPr id="29706" name="Text Box 6"/>
              <p:cNvSpPr txBox="1">
                <a:spLocks noChangeArrowheads="1"/>
              </p:cNvSpPr>
              <p:nvPr/>
            </p:nvSpPr>
            <p:spPr bwMode="auto">
              <a:xfrm>
                <a:off x="566" y="2365"/>
                <a:ext cx="1421" cy="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2000" i="1">
                    <a:solidFill>
                      <a:srgbClr val="663366"/>
                    </a:solidFill>
                    <a:latin typeface="Tahoma"/>
                    <a:cs typeface="Tahoma"/>
                  </a:rPr>
                  <a:t>build</a:t>
                </a:r>
                <a:br>
                  <a:rPr lang="en-US" sz="2000" i="1">
                    <a:solidFill>
                      <a:srgbClr val="663366"/>
                    </a:solidFill>
                    <a:latin typeface="Tahoma"/>
                    <a:cs typeface="Tahoma"/>
                  </a:rPr>
                </a:br>
                <a:r>
                  <a:rPr lang="en-US" sz="2000" i="1">
                    <a:solidFill>
                      <a:srgbClr val="663366"/>
                    </a:solidFill>
                    <a:latin typeface="Tahoma"/>
                    <a:cs typeface="Tahoma"/>
                  </a:rPr>
                  <a:t>(and thus design)</a:t>
                </a:r>
              </a:p>
            </p:txBody>
          </p:sp>
          <p:sp>
            <p:nvSpPr>
              <p:cNvPr id="29707" name="Text Box 7"/>
              <p:cNvSpPr txBox="1">
                <a:spLocks noChangeArrowheads="1"/>
              </p:cNvSpPr>
              <p:nvPr/>
            </p:nvSpPr>
            <p:spPr bwMode="auto">
              <a:xfrm>
                <a:off x="2980" y="2365"/>
                <a:ext cx="2071" cy="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US" sz="2000" i="1">
                    <a:solidFill>
                      <a:srgbClr val="663366"/>
                    </a:solidFill>
                    <a:latin typeface="Tahoma"/>
                    <a:cs typeface="Tahoma"/>
                  </a:rPr>
                  <a:t>buy or get for free</a:t>
                </a:r>
                <a:br>
                  <a:rPr lang="en-US" sz="2000" i="1">
                    <a:solidFill>
                      <a:srgbClr val="663366"/>
                    </a:solidFill>
                    <a:latin typeface="Tahoma"/>
                    <a:cs typeface="Tahoma"/>
                  </a:rPr>
                </a:br>
                <a:r>
                  <a:rPr lang="en-US" sz="2000" i="1">
                    <a:solidFill>
                      <a:srgbClr val="663366"/>
                    </a:solidFill>
                    <a:latin typeface="Tahoma"/>
                    <a:cs typeface="Tahoma"/>
                  </a:rPr>
                  <a:t>(and thus fit into a design)</a:t>
                </a:r>
              </a:p>
            </p:txBody>
          </p:sp>
        </p:grpSp>
        <p:grpSp>
          <p:nvGrpSpPr>
            <p:cNvPr id="29701" name="Group 8"/>
            <p:cNvGrpSpPr>
              <a:grpSpLocks/>
            </p:cNvGrpSpPr>
            <p:nvPr/>
          </p:nvGrpSpPr>
          <p:grpSpPr bwMode="auto">
            <a:xfrm>
              <a:off x="990600" y="3657600"/>
              <a:ext cx="6932613" cy="893763"/>
              <a:chOff x="624" y="2304"/>
              <a:chExt cx="4367" cy="563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624" y="2304"/>
                <a:ext cx="4368" cy="1"/>
              </a:xfrm>
              <a:prstGeom prst="line">
                <a:avLst/>
              </a:prstGeom>
              <a:noFill/>
              <a:ln w="9360">
                <a:solidFill>
                  <a:srgbClr val="6633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663366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624" y="2868"/>
                <a:ext cx="4368" cy="1"/>
              </a:xfrm>
              <a:prstGeom prst="line">
                <a:avLst/>
              </a:prstGeom>
              <a:noFill/>
              <a:ln w="9360">
                <a:solidFill>
                  <a:srgbClr val="6633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663366"/>
                  </a:solidFill>
                  <a:latin typeface="Tahoma"/>
                  <a:cs typeface="Tahoma"/>
                </a:endParaRPr>
              </a:p>
            </p:txBody>
          </p:sp>
        </p:grpSp>
        <p:sp>
          <p:nvSpPr>
            <p:cNvPr id="29702" name="Text Box 11"/>
            <p:cNvSpPr txBox="1">
              <a:spLocks noChangeArrowheads="1"/>
            </p:cNvSpPr>
            <p:nvPr/>
          </p:nvSpPr>
          <p:spPr bwMode="auto">
            <a:xfrm>
              <a:off x="898525" y="2209800"/>
              <a:ext cx="2724150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663366"/>
                  </a:solidFill>
                  <a:latin typeface="Tahoma"/>
                  <a:cs typeface="Tahoma"/>
                </a:rPr>
                <a:t>full control</a:t>
              </a:r>
            </a:p>
            <a:p>
              <a:pPr algn="l" eaLnBrk="1" hangingPunct="1"/>
              <a:r>
                <a:rPr lang="en-US" sz="2000">
                  <a:solidFill>
                    <a:srgbClr val="663366"/>
                  </a:solidFill>
                  <a:latin typeface="Tahoma"/>
                  <a:cs typeface="Tahoma"/>
                </a:rPr>
                <a:t>full understanding</a:t>
              </a:r>
              <a:br>
                <a:rPr lang="en-US" sz="2000">
                  <a:solidFill>
                    <a:srgbClr val="663366"/>
                  </a:solidFill>
                  <a:latin typeface="Tahoma"/>
                  <a:cs typeface="Tahoma"/>
                </a:rPr>
              </a:br>
              <a:r>
                <a:rPr lang="en-US" sz="2000">
                  <a:solidFill>
                    <a:srgbClr val="663366"/>
                  </a:solidFill>
                  <a:latin typeface="Tahoma"/>
                  <a:cs typeface="Tahoma"/>
                </a:rPr>
                <a:t>flexibility</a:t>
              </a:r>
              <a:br>
                <a:rPr lang="en-US" sz="2000">
                  <a:solidFill>
                    <a:srgbClr val="663366"/>
                  </a:solidFill>
                  <a:latin typeface="Tahoma"/>
                  <a:cs typeface="Tahoma"/>
                </a:rPr>
              </a:br>
              <a:r>
                <a:rPr lang="en-US" sz="2000">
                  <a:solidFill>
                    <a:srgbClr val="663366"/>
                  </a:solidFill>
                  <a:latin typeface="Tahoma"/>
                  <a:cs typeface="Tahoma"/>
                </a:rPr>
                <a:t>competitive advantage</a:t>
              </a:r>
            </a:p>
          </p:txBody>
        </p:sp>
        <p:sp>
          <p:nvSpPr>
            <p:cNvPr id="29703" name="Text Box 12"/>
            <p:cNvSpPr txBox="1">
              <a:spLocks noChangeArrowheads="1"/>
            </p:cNvSpPr>
            <p:nvPr/>
          </p:nvSpPr>
          <p:spPr bwMode="auto">
            <a:xfrm>
              <a:off x="5390287" y="2209800"/>
              <a:ext cx="2626588" cy="132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2000">
                  <a:solidFill>
                    <a:srgbClr val="663366"/>
                  </a:solidFill>
                  <a:latin typeface="Tahoma"/>
                  <a:cs typeface="Tahoma"/>
                </a:rPr>
                <a:t>can be instantaneous</a:t>
              </a:r>
            </a:p>
            <a:p>
              <a:pPr algn="r" eaLnBrk="1" hangingPunct="1"/>
              <a:r>
                <a:rPr lang="en-US" sz="2000">
                  <a:solidFill>
                    <a:srgbClr val="663366"/>
                  </a:solidFill>
                  <a:latin typeface="Tahoma"/>
                  <a:cs typeface="Tahoma"/>
                </a:rPr>
                <a:t>external support</a:t>
              </a:r>
            </a:p>
            <a:p>
              <a:pPr algn="r" eaLnBrk="1" hangingPunct="1"/>
              <a:r>
                <a:rPr lang="en-US" sz="2000">
                  <a:solidFill>
                    <a:srgbClr val="663366"/>
                  </a:solidFill>
                  <a:latin typeface="Tahoma"/>
                  <a:cs typeface="Tahoma"/>
                </a:rPr>
                <a:t>quality</a:t>
              </a:r>
            </a:p>
            <a:p>
              <a:pPr algn="r" eaLnBrk="1" hangingPunct="1"/>
              <a:r>
                <a:rPr lang="en-US" sz="2000">
                  <a:solidFill>
                    <a:srgbClr val="663366"/>
                  </a:solidFill>
                  <a:latin typeface="Tahoma"/>
                  <a:cs typeface="Tahoma"/>
                </a:rPr>
                <a:t>standardization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 Critical Design Tradeoff: Drawbacks</a:t>
            </a:r>
          </a:p>
        </p:txBody>
      </p:sp>
      <p:grpSp>
        <p:nvGrpSpPr>
          <p:cNvPr id="31747" name="Group 5"/>
          <p:cNvGrpSpPr>
            <a:grpSpLocks/>
          </p:cNvGrpSpPr>
          <p:nvPr/>
        </p:nvGrpSpPr>
        <p:grpSpPr bwMode="auto">
          <a:xfrm>
            <a:off x="898525" y="3754438"/>
            <a:ext cx="7119938" cy="709612"/>
            <a:chOff x="566" y="2365"/>
            <a:chExt cx="4485" cy="447"/>
          </a:xfrm>
        </p:grpSpPr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566" y="2365"/>
              <a:ext cx="1402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i="1">
                  <a:solidFill>
                    <a:srgbClr val="663366"/>
                  </a:solidFill>
                </a:rPr>
                <a:t>build</a:t>
              </a:r>
              <a:br>
                <a:rPr lang="en-US" sz="2000" i="1">
                  <a:solidFill>
                    <a:srgbClr val="663366"/>
                  </a:solidFill>
                </a:rPr>
              </a:br>
              <a:r>
                <a:rPr lang="en-US" sz="2000" i="1">
                  <a:solidFill>
                    <a:srgbClr val="663366"/>
                  </a:solidFill>
                </a:rPr>
                <a:t>(and thus design)</a:t>
              </a:r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3032" y="2365"/>
              <a:ext cx="2019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2000" i="1">
                  <a:solidFill>
                    <a:srgbClr val="663366"/>
                  </a:solidFill>
                </a:rPr>
                <a:t>buy or get for free</a:t>
              </a:r>
              <a:br>
                <a:rPr lang="en-US" sz="2000" i="1">
                  <a:solidFill>
                    <a:srgbClr val="663366"/>
                  </a:solidFill>
                </a:rPr>
              </a:br>
              <a:r>
                <a:rPr lang="en-US" sz="2000" i="1">
                  <a:solidFill>
                    <a:srgbClr val="663366"/>
                  </a:solidFill>
                </a:rPr>
                <a:t>(and thus fit into a design)</a:t>
              </a:r>
            </a:p>
          </p:txBody>
        </p:sp>
      </p:grpSp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990600" y="3657600"/>
            <a:ext cx="6932613" cy="893763"/>
            <a:chOff x="624" y="2304"/>
            <a:chExt cx="4367" cy="563"/>
          </a:xfrm>
        </p:grpSpPr>
        <p:sp>
          <p:nvSpPr>
            <p:cNvPr id="31751" name="Line 9"/>
            <p:cNvSpPr>
              <a:spLocks noChangeShapeType="1"/>
            </p:cNvSpPr>
            <p:nvPr/>
          </p:nvSpPr>
          <p:spPr bwMode="auto">
            <a:xfrm>
              <a:off x="624" y="2304"/>
              <a:ext cx="4368" cy="1"/>
            </a:xfrm>
            <a:prstGeom prst="line">
              <a:avLst/>
            </a:prstGeom>
            <a:noFill/>
            <a:ln w="9360">
              <a:solidFill>
                <a:srgbClr val="66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10"/>
            <p:cNvSpPr>
              <a:spLocks noChangeShapeType="1"/>
            </p:cNvSpPr>
            <p:nvPr/>
          </p:nvSpPr>
          <p:spPr bwMode="auto">
            <a:xfrm>
              <a:off x="624" y="2868"/>
              <a:ext cx="4368" cy="1"/>
            </a:xfrm>
            <a:prstGeom prst="line">
              <a:avLst/>
            </a:prstGeom>
            <a:noFill/>
            <a:ln w="9360">
              <a:solidFill>
                <a:srgbClr val="66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900113" y="4648200"/>
            <a:ext cx="163671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663366"/>
                </a:solidFill>
              </a:rPr>
              <a:t>time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cost</a:t>
            </a:r>
          </a:p>
          <a:p>
            <a:pPr algn="l" eaLnBrk="1" hangingPunct="1"/>
            <a:r>
              <a:rPr lang="en-US" sz="2000">
                <a:solidFill>
                  <a:srgbClr val="663366"/>
                </a:solidFill>
              </a:rPr>
              <a:t>maintenance</a:t>
            </a:r>
            <a:br>
              <a:rPr lang="en-US" sz="2000">
                <a:solidFill>
                  <a:srgbClr val="663366"/>
                </a:solidFill>
              </a:rPr>
            </a:br>
            <a:endParaRPr lang="en-US" sz="2000">
              <a:solidFill>
                <a:srgbClr val="663366"/>
              </a:solidFill>
            </a:endParaRPr>
          </a:p>
        </p:txBody>
      </p: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3860800" y="4648200"/>
            <a:ext cx="41544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663366"/>
                </a:solidFill>
              </a:rPr>
              <a:t>licensing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lack of customizability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obsolescence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urgent bugs</a:t>
            </a:r>
          </a:p>
          <a:p>
            <a:pPr algn="r" eaLnBrk="1" hangingPunct="1"/>
            <a:r>
              <a:rPr lang="en-US" sz="2000">
                <a:solidFill>
                  <a:srgbClr val="663366"/>
                </a:solidFill>
              </a:rPr>
              <a:t>evaluation cost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 Critical Design Tradeoff</a:t>
            </a:r>
          </a:p>
        </p:txBody>
      </p:sp>
      <p:grpSp>
        <p:nvGrpSpPr>
          <p:cNvPr id="32771" name="Group 5"/>
          <p:cNvGrpSpPr>
            <a:grpSpLocks/>
          </p:cNvGrpSpPr>
          <p:nvPr/>
        </p:nvGrpSpPr>
        <p:grpSpPr bwMode="auto">
          <a:xfrm>
            <a:off x="898525" y="3754438"/>
            <a:ext cx="7119938" cy="709612"/>
            <a:chOff x="566" y="2365"/>
            <a:chExt cx="4485" cy="447"/>
          </a:xfrm>
        </p:grpSpPr>
        <p:sp>
          <p:nvSpPr>
            <p:cNvPr id="32779" name="Text Box 6"/>
            <p:cNvSpPr txBox="1">
              <a:spLocks noChangeArrowheads="1"/>
            </p:cNvSpPr>
            <p:nvPr/>
          </p:nvSpPr>
          <p:spPr bwMode="auto">
            <a:xfrm>
              <a:off x="566" y="2365"/>
              <a:ext cx="1402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i="1">
                  <a:solidFill>
                    <a:srgbClr val="663366"/>
                  </a:solidFill>
                </a:rPr>
                <a:t>build</a:t>
              </a:r>
              <a:br>
                <a:rPr lang="en-US" sz="2000" i="1">
                  <a:solidFill>
                    <a:srgbClr val="663366"/>
                  </a:solidFill>
                </a:rPr>
              </a:br>
              <a:r>
                <a:rPr lang="en-US" sz="2000" i="1">
                  <a:solidFill>
                    <a:srgbClr val="663366"/>
                  </a:solidFill>
                </a:rPr>
                <a:t>(and thus design)</a:t>
              </a:r>
            </a:p>
          </p:txBody>
        </p:sp>
        <p:sp>
          <p:nvSpPr>
            <p:cNvPr id="32780" name="Text Box 7"/>
            <p:cNvSpPr txBox="1">
              <a:spLocks noChangeArrowheads="1"/>
            </p:cNvSpPr>
            <p:nvPr/>
          </p:nvSpPr>
          <p:spPr bwMode="auto">
            <a:xfrm>
              <a:off x="3032" y="2365"/>
              <a:ext cx="2019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2000" i="1">
                  <a:solidFill>
                    <a:srgbClr val="663366"/>
                  </a:solidFill>
                </a:rPr>
                <a:t>buy or get for free</a:t>
              </a:r>
              <a:br>
                <a:rPr lang="en-US" sz="2000" i="1">
                  <a:solidFill>
                    <a:srgbClr val="663366"/>
                  </a:solidFill>
                </a:rPr>
              </a:br>
              <a:r>
                <a:rPr lang="en-US" sz="2000" i="1">
                  <a:solidFill>
                    <a:srgbClr val="663366"/>
                  </a:solidFill>
                </a:rPr>
                <a:t>(and thus fit into a design)</a:t>
              </a:r>
            </a:p>
          </p:txBody>
        </p:sp>
      </p:grpSp>
      <p:grpSp>
        <p:nvGrpSpPr>
          <p:cNvPr id="32772" name="Group 8"/>
          <p:cNvGrpSpPr>
            <a:grpSpLocks/>
          </p:cNvGrpSpPr>
          <p:nvPr/>
        </p:nvGrpSpPr>
        <p:grpSpPr bwMode="auto">
          <a:xfrm>
            <a:off x="990600" y="3657600"/>
            <a:ext cx="6932613" cy="893763"/>
            <a:chOff x="624" y="2304"/>
            <a:chExt cx="4367" cy="563"/>
          </a:xfrm>
        </p:grpSpPr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624" y="2304"/>
              <a:ext cx="4368" cy="1"/>
            </a:xfrm>
            <a:prstGeom prst="line">
              <a:avLst/>
            </a:prstGeom>
            <a:noFill/>
            <a:ln w="9360">
              <a:solidFill>
                <a:srgbClr val="66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624" y="2868"/>
              <a:ext cx="4368" cy="1"/>
            </a:xfrm>
            <a:prstGeom prst="line">
              <a:avLst/>
            </a:prstGeom>
            <a:noFill/>
            <a:ln w="9360">
              <a:solidFill>
                <a:srgbClr val="66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900113" y="4648200"/>
            <a:ext cx="163671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663366"/>
                </a:solidFill>
              </a:rPr>
              <a:t>time</a:t>
            </a:r>
            <a:br>
              <a:rPr lang="en-US" sz="2000" dirty="0">
                <a:solidFill>
                  <a:srgbClr val="663366"/>
                </a:solidFill>
              </a:rPr>
            </a:br>
            <a:r>
              <a:rPr lang="en-US" sz="2000" dirty="0">
                <a:solidFill>
                  <a:srgbClr val="663366"/>
                </a:solidFill>
              </a:rPr>
              <a:t>cost</a:t>
            </a:r>
          </a:p>
          <a:p>
            <a:pPr algn="l" eaLnBrk="1" hangingPunct="1"/>
            <a:r>
              <a:rPr lang="en-US" sz="2000" dirty="0">
                <a:solidFill>
                  <a:srgbClr val="663366"/>
                </a:solidFill>
              </a:rPr>
              <a:t>maintenance</a:t>
            </a:r>
            <a:br>
              <a:rPr lang="en-US" sz="2000" dirty="0">
                <a:solidFill>
                  <a:srgbClr val="663366"/>
                </a:solidFill>
              </a:rPr>
            </a:br>
            <a:endParaRPr lang="en-US" sz="2000" dirty="0">
              <a:solidFill>
                <a:srgbClr val="663366"/>
              </a:solidFill>
            </a:endParaRP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5337175" y="4648200"/>
            <a:ext cx="26670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663366"/>
                </a:solidFill>
              </a:rPr>
              <a:t>licensing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lack of customizability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obsolescence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urgent bugs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evaluation cost</a:t>
            </a:r>
          </a:p>
        </p:txBody>
      </p:sp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898525" y="2224088"/>
            <a:ext cx="27241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663366"/>
                </a:solidFill>
              </a:rPr>
              <a:t>full control</a:t>
            </a:r>
          </a:p>
          <a:p>
            <a:pPr algn="l" eaLnBrk="1" hangingPunct="1"/>
            <a:r>
              <a:rPr lang="en-US" sz="2000">
                <a:solidFill>
                  <a:srgbClr val="663366"/>
                </a:solidFill>
              </a:rPr>
              <a:t>full understanding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flexibility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competitive advantage</a:t>
            </a:r>
          </a:p>
        </p:txBody>
      </p:sp>
      <p:sp>
        <p:nvSpPr>
          <p:cNvPr id="32776" name="Text Box 14"/>
          <p:cNvSpPr txBox="1">
            <a:spLocks noChangeArrowheads="1"/>
          </p:cNvSpPr>
          <p:nvPr/>
        </p:nvSpPr>
        <p:spPr bwMode="auto">
          <a:xfrm>
            <a:off x="5380038" y="2209800"/>
            <a:ext cx="26273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663366"/>
                </a:solidFill>
              </a:rPr>
              <a:t>can be instantaneous</a:t>
            </a:r>
          </a:p>
          <a:p>
            <a:pPr algn="r" eaLnBrk="1" hangingPunct="1"/>
            <a:r>
              <a:rPr lang="en-US" sz="2000">
                <a:solidFill>
                  <a:srgbClr val="663366"/>
                </a:solidFill>
              </a:rPr>
              <a:t>external support</a:t>
            </a:r>
          </a:p>
          <a:p>
            <a:pPr algn="r" eaLnBrk="1" hangingPunct="1"/>
            <a:r>
              <a:rPr lang="en-US" sz="2000">
                <a:solidFill>
                  <a:srgbClr val="663366"/>
                </a:solidFill>
              </a:rPr>
              <a:t>quality</a:t>
            </a:r>
          </a:p>
          <a:p>
            <a:pPr algn="r" eaLnBrk="1" hangingPunct="1"/>
            <a:r>
              <a:rPr lang="en-US" sz="2000">
                <a:solidFill>
                  <a:srgbClr val="663366"/>
                </a:solidFill>
              </a:rPr>
              <a:t>standardization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Our Focus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1DF45-7DE2-D44B-8399-F78D42DA04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33795" name="Group 5"/>
          <p:cNvGrpSpPr>
            <a:grpSpLocks/>
          </p:cNvGrpSpPr>
          <p:nvPr/>
        </p:nvGrpSpPr>
        <p:grpSpPr bwMode="auto">
          <a:xfrm>
            <a:off x="898525" y="3754438"/>
            <a:ext cx="7119938" cy="709612"/>
            <a:chOff x="566" y="2365"/>
            <a:chExt cx="4485" cy="447"/>
          </a:xfrm>
        </p:grpSpPr>
        <p:sp>
          <p:nvSpPr>
            <p:cNvPr id="33804" name="Text Box 6"/>
            <p:cNvSpPr txBox="1">
              <a:spLocks noChangeArrowheads="1"/>
            </p:cNvSpPr>
            <p:nvPr/>
          </p:nvSpPr>
          <p:spPr bwMode="auto">
            <a:xfrm>
              <a:off x="566" y="2365"/>
              <a:ext cx="1402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i="1">
                  <a:solidFill>
                    <a:srgbClr val="663366"/>
                  </a:solidFill>
                </a:rPr>
                <a:t>build</a:t>
              </a:r>
              <a:br>
                <a:rPr lang="en-US" sz="2000" i="1">
                  <a:solidFill>
                    <a:srgbClr val="663366"/>
                  </a:solidFill>
                </a:rPr>
              </a:br>
              <a:r>
                <a:rPr lang="en-US" sz="2000" i="1">
                  <a:solidFill>
                    <a:srgbClr val="663366"/>
                  </a:solidFill>
                </a:rPr>
                <a:t>(and thus design)</a:t>
              </a:r>
            </a:p>
          </p:txBody>
        </p:sp>
        <p:sp>
          <p:nvSpPr>
            <p:cNvPr id="33805" name="Text Box 7"/>
            <p:cNvSpPr txBox="1">
              <a:spLocks noChangeArrowheads="1"/>
            </p:cNvSpPr>
            <p:nvPr/>
          </p:nvSpPr>
          <p:spPr bwMode="auto">
            <a:xfrm>
              <a:off x="3032" y="2365"/>
              <a:ext cx="2019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2000" i="1">
                  <a:solidFill>
                    <a:srgbClr val="663366"/>
                  </a:solidFill>
                </a:rPr>
                <a:t>buy or get for free</a:t>
              </a:r>
              <a:br>
                <a:rPr lang="en-US" sz="2000" i="1">
                  <a:solidFill>
                    <a:srgbClr val="663366"/>
                  </a:solidFill>
                </a:rPr>
              </a:br>
              <a:r>
                <a:rPr lang="en-US" sz="2000" i="1">
                  <a:solidFill>
                    <a:srgbClr val="663366"/>
                  </a:solidFill>
                </a:rPr>
                <a:t>(and thus fit into a design)</a:t>
              </a:r>
            </a:p>
          </p:txBody>
        </p:sp>
      </p:grpSp>
      <p:grpSp>
        <p:nvGrpSpPr>
          <p:cNvPr id="33796" name="Group 8"/>
          <p:cNvGrpSpPr>
            <a:grpSpLocks/>
          </p:cNvGrpSpPr>
          <p:nvPr/>
        </p:nvGrpSpPr>
        <p:grpSpPr bwMode="auto">
          <a:xfrm>
            <a:off x="990600" y="3657600"/>
            <a:ext cx="6932613" cy="893763"/>
            <a:chOff x="624" y="2304"/>
            <a:chExt cx="4367" cy="563"/>
          </a:xfrm>
        </p:grpSpPr>
        <p:sp>
          <p:nvSpPr>
            <p:cNvPr id="33802" name="Line 9"/>
            <p:cNvSpPr>
              <a:spLocks noChangeShapeType="1"/>
            </p:cNvSpPr>
            <p:nvPr/>
          </p:nvSpPr>
          <p:spPr bwMode="auto">
            <a:xfrm>
              <a:off x="624" y="2304"/>
              <a:ext cx="4368" cy="1"/>
            </a:xfrm>
            <a:prstGeom prst="line">
              <a:avLst/>
            </a:prstGeom>
            <a:noFill/>
            <a:ln w="9360">
              <a:solidFill>
                <a:srgbClr val="66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10"/>
            <p:cNvSpPr>
              <a:spLocks noChangeShapeType="1"/>
            </p:cNvSpPr>
            <p:nvPr/>
          </p:nvSpPr>
          <p:spPr bwMode="auto">
            <a:xfrm>
              <a:off x="624" y="2868"/>
              <a:ext cx="4368" cy="1"/>
            </a:xfrm>
            <a:prstGeom prst="line">
              <a:avLst/>
            </a:prstGeom>
            <a:noFill/>
            <a:ln w="9360">
              <a:solidFill>
                <a:srgbClr val="66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900113" y="4648200"/>
            <a:ext cx="163671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663366"/>
                </a:solidFill>
              </a:rPr>
              <a:t>time</a:t>
            </a:r>
            <a:br>
              <a:rPr lang="en-US" sz="2000" dirty="0">
                <a:solidFill>
                  <a:srgbClr val="663366"/>
                </a:solidFill>
              </a:rPr>
            </a:br>
            <a:r>
              <a:rPr lang="en-US" sz="2000" dirty="0">
                <a:solidFill>
                  <a:srgbClr val="663366"/>
                </a:solidFill>
              </a:rPr>
              <a:t>cost</a:t>
            </a:r>
          </a:p>
          <a:p>
            <a:pPr algn="l" eaLnBrk="1" hangingPunct="1"/>
            <a:r>
              <a:rPr lang="en-US" sz="2000" dirty="0">
                <a:solidFill>
                  <a:srgbClr val="663366"/>
                </a:solidFill>
              </a:rPr>
              <a:t>maintenance</a:t>
            </a:r>
            <a:br>
              <a:rPr lang="en-US" sz="2000" dirty="0">
                <a:solidFill>
                  <a:srgbClr val="663366"/>
                </a:solidFill>
              </a:rPr>
            </a:br>
            <a:endParaRPr lang="en-US" sz="2000" dirty="0">
              <a:solidFill>
                <a:srgbClr val="663366"/>
              </a:solidFill>
            </a:endParaRPr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5337175" y="4648200"/>
            <a:ext cx="26670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663366"/>
                </a:solidFill>
              </a:rPr>
              <a:t>licensing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lack of customizability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obsolescence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urgent bugs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evaluation cost</a:t>
            </a: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898525" y="2224088"/>
            <a:ext cx="27241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663366"/>
                </a:solidFill>
              </a:rPr>
              <a:t>full control</a:t>
            </a:r>
          </a:p>
          <a:p>
            <a:pPr algn="l" eaLnBrk="1" hangingPunct="1"/>
            <a:r>
              <a:rPr lang="en-US" sz="2000">
                <a:solidFill>
                  <a:srgbClr val="663366"/>
                </a:solidFill>
              </a:rPr>
              <a:t>full understanding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flexibility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competitive advantage</a:t>
            </a:r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5383213" y="2209800"/>
            <a:ext cx="262413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663366"/>
                </a:solidFill>
              </a:rPr>
              <a:t>can be instantaneous</a:t>
            </a:r>
            <a:br>
              <a:rPr lang="en-US" sz="2000">
                <a:solidFill>
                  <a:srgbClr val="663366"/>
                </a:solidFill>
              </a:rPr>
            </a:br>
            <a:r>
              <a:rPr lang="en-US" sz="2000">
                <a:solidFill>
                  <a:srgbClr val="663366"/>
                </a:solidFill>
              </a:rPr>
              <a:t>external support</a:t>
            </a:r>
          </a:p>
          <a:p>
            <a:pPr algn="r" eaLnBrk="1" hangingPunct="1"/>
            <a:r>
              <a:rPr lang="en-US" sz="2000">
                <a:solidFill>
                  <a:srgbClr val="663366"/>
                </a:solidFill>
              </a:rPr>
              <a:t>quality</a:t>
            </a:r>
          </a:p>
        </p:txBody>
      </p:sp>
      <p:sp>
        <p:nvSpPr>
          <p:cNvPr id="33801" name="Oval 15"/>
          <p:cNvSpPr>
            <a:spLocks noChangeArrowheads="1"/>
          </p:cNvSpPr>
          <p:nvPr/>
        </p:nvSpPr>
        <p:spPr bwMode="auto">
          <a:xfrm>
            <a:off x="4572000" y="3505200"/>
            <a:ext cx="3810000" cy="1295400"/>
          </a:xfrm>
          <a:prstGeom prst="ellipse">
            <a:avLst/>
          </a:prstGeom>
          <a:noFill/>
          <a:ln w="3816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You Practice Software Reuse All The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962DD-01AF-7A4B-82A1-FD8A7A38FA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48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169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14012</TotalTime>
  <Words>1099</Words>
  <Application>Microsoft Macintosh PowerPoint</Application>
  <PresentationFormat>On-screen Show (4:3)</PresentationFormat>
  <Paragraphs>254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Capital</vt:lpstr>
      <vt:lpstr>Informatics 122 Software Design II</vt:lpstr>
      <vt:lpstr>Today’s Lecture</vt:lpstr>
      <vt:lpstr>Component Reuse – Avoiding “Reinventing the Wheel”</vt:lpstr>
      <vt:lpstr>A Critical Design Tradeoff</vt:lpstr>
      <vt:lpstr>A Critical Design Tradeoff: Benefits</vt:lpstr>
      <vt:lpstr>A Critical Design Tradeoff: Drawbacks</vt:lpstr>
      <vt:lpstr>A Critical Design Tradeoff</vt:lpstr>
      <vt:lpstr>Our Focus Today</vt:lpstr>
      <vt:lpstr>You Practice Software Reuse All The Time!</vt:lpstr>
      <vt:lpstr>Different Levels of Reuse Granularity</vt:lpstr>
      <vt:lpstr>A New Kind of Design Decision</vt:lpstr>
      <vt:lpstr>Architectural Mismatch</vt:lpstr>
      <vt:lpstr>Architectural Mismatch</vt:lpstr>
      <vt:lpstr>Architectural Mismatch can Break your System!</vt:lpstr>
      <vt:lpstr>Component Reuse Process</vt:lpstr>
      <vt:lpstr>Identify Preliminary Architecture</vt:lpstr>
      <vt:lpstr>Identify Potential Places for Reuse</vt:lpstr>
      <vt:lpstr>Establish Selection Criteria (Per Place)</vt:lpstr>
      <vt:lpstr>Search for Applicable Component</vt:lpstr>
      <vt:lpstr>sourceforge.net</vt:lpstr>
      <vt:lpstr>apache.org</vt:lpstr>
      <vt:lpstr>stackoverflow.com</vt:lpstr>
      <vt:lpstr>Evaluate Components</vt:lpstr>
      <vt:lpstr>Evaluate Components</vt:lpstr>
      <vt:lpstr>Select Component</vt:lpstr>
      <vt:lpstr>Update Architecture</vt:lpstr>
      <vt:lpstr>A Quick Sample Among the Graduate Students</vt:lpstr>
      <vt:lpstr>Assignment 5</vt:lpstr>
    </vt:vector>
  </TitlesOfParts>
  <Company>University of California,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Exercise 1</dc:title>
  <dc:creator>André van der Hoek</dc:creator>
  <cp:lastModifiedBy>Emilly Navarro</cp:lastModifiedBy>
  <cp:revision>738</cp:revision>
  <dcterms:created xsi:type="dcterms:W3CDTF">2006-03-17T19:57:58Z</dcterms:created>
  <dcterms:modified xsi:type="dcterms:W3CDTF">2015-02-19T22:06:14Z</dcterms:modified>
</cp:coreProperties>
</file>