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8" r:id="rId3"/>
    <p:sldId id="304" r:id="rId4"/>
    <p:sldId id="270" r:id="rId5"/>
    <p:sldId id="329" r:id="rId6"/>
    <p:sldId id="271" r:id="rId7"/>
    <p:sldId id="273" r:id="rId8"/>
    <p:sldId id="272" r:id="rId9"/>
    <p:sldId id="278" r:id="rId10"/>
    <p:sldId id="274" r:id="rId11"/>
    <p:sldId id="275" r:id="rId12"/>
    <p:sldId id="279" r:id="rId13"/>
    <p:sldId id="276" r:id="rId14"/>
    <p:sldId id="277" r:id="rId15"/>
    <p:sldId id="305" r:id="rId16"/>
    <p:sldId id="280" r:id="rId17"/>
    <p:sldId id="282" r:id="rId18"/>
    <p:sldId id="326" r:id="rId19"/>
    <p:sldId id="327" r:id="rId20"/>
    <p:sldId id="328" r:id="rId21"/>
    <p:sldId id="306" r:id="rId22"/>
    <p:sldId id="283" r:id="rId23"/>
    <p:sldId id="284" r:id="rId24"/>
    <p:sldId id="285" r:id="rId25"/>
    <p:sldId id="286" r:id="rId26"/>
    <p:sldId id="287" r:id="rId27"/>
    <p:sldId id="288" r:id="rId28"/>
    <p:sldId id="307" r:id="rId29"/>
    <p:sldId id="330" r:id="rId30"/>
    <p:sldId id="331" r:id="rId31"/>
    <p:sldId id="332" r:id="rId32"/>
    <p:sldId id="340" r:id="rId33"/>
    <p:sldId id="346" r:id="rId34"/>
    <p:sldId id="347" r:id="rId35"/>
    <p:sldId id="341" r:id="rId36"/>
    <p:sldId id="342" r:id="rId37"/>
    <p:sldId id="348" r:id="rId38"/>
    <p:sldId id="343" r:id="rId39"/>
    <p:sldId id="349" r:id="rId40"/>
    <p:sldId id="335" r:id="rId41"/>
    <p:sldId id="336" r:id="rId42"/>
    <p:sldId id="337" r:id="rId43"/>
    <p:sldId id="338" r:id="rId44"/>
    <p:sldId id="339" r:id="rId45"/>
    <p:sldId id="34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84" autoAdjust="0"/>
  </p:normalViewPr>
  <p:slideViewPr>
    <p:cSldViewPr>
      <p:cViewPr>
        <p:scale>
          <a:sx n="90" d="100"/>
          <a:sy n="90" d="100"/>
        </p:scale>
        <p:origin x="-75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6735C-5DA5-0F45-8527-22E066C56F00}" type="datetimeFigureOut">
              <a:rPr lang="en-US" smtClean="0"/>
              <a:t>10/2/14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FAC644-7458-0E44-A7F5-FADA5F226B8C}" type="slidenum">
              <a:rPr lang="en-US" smtClean="0"/>
              <a:t>‹#›</a:t>
            </a:fld>
            <a:endParaRPr lang="en-US"/>
          </a:p>
        </p:txBody>
      </p:sp>
    </p:spTree>
    <p:extLst>
      <p:ext uri="{BB962C8B-B14F-4D97-AF65-F5344CB8AC3E}">
        <p14:creationId xmlns:p14="http://schemas.microsoft.com/office/powerpoint/2010/main" val="25081979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10</a:t>
            </a:fld>
            <a:endParaRPr lang="en-US"/>
          </a:p>
        </p:txBody>
      </p:sp>
    </p:spTree>
    <p:extLst>
      <p:ext uri="{BB962C8B-B14F-4D97-AF65-F5344CB8AC3E}">
        <p14:creationId xmlns:p14="http://schemas.microsoft.com/office/powerpoint/2010/main" val="359124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Your life depends on SW!</a:t>
            </a:r>
          </a:p>
          <a:p>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24</a:t>
            </a:fld>
            <a:endParaRPr lang="en-US"/>
          </a:p>
        </p:txBody>
      </p:sp>
    </p:spTree>
    <p:extLst>
      <p:ext uri="{BB962C8B-B14F-4D97-AF65-F5344CB8AC3E}">
        <p14:creationId xmlns:p14="http://schemas.microsoft.com/office/powerpoint/2010/main" val="1699173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History</a:t>
            </a:r>
            <a:r>
              <a:rPr lang="en-US" baseline="0" smtClean="0"/>
              <a:t> of SE: 1968 NATO conference. hardware development accelerating, opportunity to build more complex SW, many of these projects were failing, recognized the need for a structured discipline for creating these larger, more complex SW systems</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29</a:t>
            </a:fld>
            <a:endParaRPr lang="en-US"/>
          </a:p>
        </p:txBody>
      </p:sp>
    </p:spTree>
    <p:extLst>
      <p:ext uri="{BB962C8B-B14F-4D97-AF65-F5344CB8AC3E}">
        <p14:creationId xmlns:p14="http://schemas.microsoft.com/office/powerpoint/2010/main" val="4056705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Application:</a:t>
            </a:r>
            <a:r>
              <a:rPr lang="en-US" baseline="0" smtClean="0"/>
              <a:t> taking basic research and making things people want to use or purchase</a:t>
            </a:r>
          </a:p>
          <a:p>
            <a:r>
              <a:rPr lang="en-US" baseline="0" smtClean="0"/>
              <a:t>All of these points are used to make software</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31</a:t>
            </a:fld>
            <a:endParaRPr lang="en-US"/>
          </a:p>
        </p:txBody>
      </p:sp>
    </p:spTree>
    <p:extLst>
      <p:ext uri="{BB962C8B-B14F-4D97-AF65-F5344CB8AC3E}">
        <p14:creationId xmlns:p14="http://schemas.microsoft.com/office/powerpoint/2010/main" val="2233117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multi-person:</a:t>
            </a:r>
            <a:r>
              <a:rPr lang="en-US" baseline="0" dirty="0" smtClean="0"/>
              <a:t> client, programmers, consumers, management, teams of developers, etc.</a:t>
            </a:r>
          </a:p>
          <a:p>
            <a:r>
              <a:rPr lang="en-US" baseline="0" dirty="0" smtClean="0"/>
              <a:t>multi-version (why do they exist): improve </a:t>
            </a:r>
            <a:r>
              <a:rPr lang="en-US" baseline="0" dirty="0" err="1" smtClean="0"/>
              <a:t>sw</a:t>
            </a:r>
            <a:r>
              <a:rPr lang="en-US" baseline="0" dirty="0" smtClean="0"/>
              <a:t>, fix bugs, expand number of applications, update UI to match trends of what people like, need to make a deadline, different Oss, different price points (students vs. companies, free version vs. paid version), diff features on diff versions to test out which features are better, specific feature(s) added at the request of a specific client, localization (e.g., </a:t>
            </a:r>
            <a:r>
              <a:rPr lang="en-US" baseline="0" dirty="0" err="1" smtClean="0"/>
              <a:t>french</a:t>
            </a:r>
            <a:r>
              <a:rPr lang="en-US" baseline="0" dirty="0" smtClean="0"/>
              <a:t> version, currencies)</a:t>
            </a:r>
          </a:p>
          <a:p>
            <a:r>
              <a:rPr lang="en-US" baseline="0" dirty="0" smtClean="0"/>
              <a:t>Why is multi-version necessary? Thinking about client’s needs. This changes the way you develop software.</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36</a:t>
            </a:fld>
            <a:endParaRPr lang="en-US"/>
          </a:p>
        </p:txBody>
      </p:sp>
    </p:spTree>
    <p:extLst>
      <p:ext uri="{BB962C8B-B14F-4D97-AF65-F5344CB8AC3E}">
        <p14:creationId xmlns:p14="http://schemas.microsoft.com/office/powerpoint/2010/main" val="143184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multi-person:</a:t>
            </a:r>
            <a:r>
              <a:rPr lang="en-US" baseline="0" dirty="0" smtClean="0"/>
              <a:t> client, programmers, consumers, management, teams of developers, etc.</a:t>
            </a:r>
          </a:p>
          <a:p>
            <a:r>
              <a:rPr lang="en-US" baseline="0" dirty="0" smtClean="0"/>
              <a:t>multi-version (why do they exist): improve </a:t>
            </a:r>
            <a:r>
              <a:rPr lang="en-US" baseline="0" dirty="0" err="1" smtClean="0"/>
              <a:t>sw</a:t>
            </a:r>
            <a:r>
              <a:rPr lang="en-US" baseline="0" dirty="0" smtClean="0"/>
              <a:t>, fix bugs, expand number of applications, update UI to match trends of what people like, need to make a deadline, different Oss, different price points (students vs. companies, free version vs. paid version), diff features on diff versions to test out which features are better, specific feature(s) added at the request of a specific client, localization (e.g., </a:t>
            </a:r>
            <a:r>
              <a:rPr lang="en-US" baseline="0" dirty="0" err="1" smtClean="0"/>
              <a:t>french</a:t>
            </a:r>
            <a:r>
              <a:rPr lang="en-US" baseline="0" dirty="0" smtClean="0"/>
              <a:t> version, currencies)</a:t>
            </a:r>
          </a:p>
          <a:p>
            <a:r>
              <a:rPr lang="en-US" baseline="0" dirty="0" smtClean="0"/>
              <a:t>Why is multi-version necessary? Thinking about client’s needs. This changes the way you develop software.</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37</a:t>
            </a:fld>
            <a:endParaRPr lang="en-US"/>
          </a:p>
        </p:txBody>
      </p:sp>
    </p:spTree>
    <p:extLst>
      <p:ext uri="{BB962C8B-B14F-4D97-AF65-F5344CB8AC3E}">
        <p14:creationId xmlns:p14="http://schemas.microsoft.com/office/powerpoint/2010/main" val="1431849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if the user’s needs change. When they change. They</a:t>
            </a:r>
            <a:r>
              <a:rPr lang="en-US" baseline="0" dirty="0" smtClean="0"/>
              <a:t> change all the time. Before, during, and after development.</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39</a:t>
            </a:fld>
            <a:endParaRPr lang="en-US"/>
          </a:p>
        </p:txBody>
      </p:sp>
    </p:spTree>
    <p:extLst>
      <p:ext uri="{BB962C8B-B14F-4D97-AF65-F5344CB8AC3E}">
        <p14:creationId xmlns:p14="http://schemas.microsoft.com/office/powerpoint/2010/main" val="798033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waterfall</a:t>
            </a:r>
            <a:r>
              <a:rPr lang="en-US" baseline="0" dirty="0" smtClean="0"/>
              <a:t> model: idealization of how things work; not necessarily used in practice</a:t>
            </a:r>
          </a:p>
          <a:p>
            <a:r>
              <a:rPr lang="en-US" baseline="0" dirty="0" smtClean="0"/>
              <a:t>design: structure of the </a:t>
            </a:r>
            <a:r>
              <a:rPr lang="en-US" baseline="0" dirty="0" err="1" smtClean="0"/>
              <a:t>sw</a:t>
            </a:r>
            <a:endParaRPr lang="en-US" baseline="0" dirty="0" smtClean="0"/>
          </a:p>
          <a:p>
            <a:r>
              <a:rPr lang="en-US" baseline="0" dirty="0" smtClean="0"/>
              <a:t>now this is mainly just a summary of the five major types of tasks in SE, not necessarily in this </a:t>
            </a:r>
            <a:r>
              <a:rPr lang="en-US" baseline="0" smtClean="0"/>
              <a:t>sequential order</a:t>
            </a:r>
            <a:endParaRPr lang="en-US" baseline="0" dirty="0" smtClean="0"/>
          </a:p>
          <a:p>
            <a:r>
              <a:rPr lang="en-US" baseline="0" dirty="0" smtClean="0"/>
              <a:t>other popular methods: prototype, agile: quick requirements, no design, quick implementation w/ verification</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42</a:t>
            </a:fld>
            <a:endParaRPr lang="en-US"/>
          </a:p>
        </p:txBody>
      </p:sp>
    </p:spTree>
    <p:extLst>
      <p:ext uri="{BB962C8B-B14F-4D97-AF65-F5344CB8AC3E}">
        <p14:creationId xmlns:p14="http://schemas.microsoft.com/office/powerpoint/2010/main" val="2605548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Correctness, i.e., correct</a:t>
            </a:r>
            <a:r>
              <a:rPr lang="en-US" baseline="0" dirty="0" smtClean="0"/>
              <a:t> math</a:t>
            </a:r>
          </a:p>
          <a:p>
            <a:r>
              <a:rPr lang="en-US" baseline="0" dirty="0" smtClean="0"/>
              <a:t>reliability: doesn’t crash, no unexpected glitches</a:t>
            </a:r>
          </a:p>
          <a:p>
            <a:r>
              <a:rPr lang="en-US" baseline="0" dirty="0" smtClean="0"/>
              <a:t>adaptability: works on other Oss, easily maintained and fixed and understandable to other programmers</a:t>
            </a:r>
          </a:p>
          <a:p>
            <a:r>
              <a:rPr lang="en-US" baseline="0" dirty="0" smtClean="0"/>
              <a:t>modularity: take something complicated and break down into smaller, more manageable parts, different modules are designed not to interfere w/ each other (e.g., wheels of car and electrical system) i.e., OO programming – separating a large program into classes; </a:t>
            </a:r>
          </a:p>
          <a:p>
            <a:r>
              <a:rPr lang="en-US" baseline="0" dirty="0" smtClean="0"/>
              <a:t>consistency: between different parts of </a:t>
            </a:r>
            <a:r>
              <a:rPr lang="en-US" baseline="0" dirty="0" err="1" smtClean="0"/>
              <a:t>sw</a:t>
            </a:r>
            <a:r>
              <a:rPr lang="en-US" baseline="0" dirty="0" smtClean="0"/>
              <a:t>, visual, other </a:t>
            </a:r>
            <a:r>
              <a:rPr lang="en-US" baseline="0" dirty="0" err="1" smtClean="0"/>
              <a:t>sw</a:t>
            </a:r>
            <a:r>
              <a:rPr lang="en-US" baseline="0" dirty="0" smtClean="0"/>
              <a:t>, features</a:t>
            </a:r>
          </a:p>
          <a:p>
            <a:r>
              <a:rPr lang="en-US" dirty="0" smtClean="0"/>
              <a:t>efficiency: uses resources,</a:t>
            </a:r>
            <a:r>
              <a:rPr lang="en-US" baseline="0" dirty="0" smtClean="0"/>
              <a:t> e.g., memory, well</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44</a:t>
            </a:fld>
            <a:endParaRPr lang="en-US"/>
          </a:p>
        </p:txBody>
      </p:sp>
    </p:spTree>
    <p:extLst>
      <p:ext uri="{BB962C8B-B14F-4D97-AF65-F5344CB8AC3E}">
        <p14:creationId xmlns:p14="http://schemas.microsoft.com/office/powerpoint/2010/main" val="562516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is a non-technical course that deals with “fuzzy” concepts so follow the rules, different from other CS courses</a:t>
            </a:r>
          </a:p>
          <a:p>
            <a:r>
              <a:rPr lang="en-US" smtClean="0"/>
              <a:t>Assigned</a:t>
            </a:r>
            <a:r>
              <a:rPr lang="en-US" baseline="0" smtClean="0"/>
              <a:t> readings both textbook and non-textbook. Non-textbook ones may be challenging so allow sufficient time</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13</a:t>
            </a:fld>
            <a:endParaRPr lang="en-US"/>
          </a:p>
        </p:txBody>
      </p:sp>
    </p:spTree>
    <p:extLst>
      <p:ext uri="{BB962C8B-B14F-4D97-AF65-F5344CB8AC3E}">
        <p14:creationId xmlns:p14="http://schemas.microsoft.com/office/powerpoint/2010/main" val="388508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be held responsible for all information distributed in this way</a:t>
            </a:r>
          </a:p>
          <a:p>
            <a:r>
              <a:rPr lang="en-US" dirty="0" smtClean="0"/>
              <a:t>Don’t come to me in week 9 and ask what you can do to improve your grade. It will be too late.</a:t>
            </a:r>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14</a:t>
            </a:fld>
            <a:endParaRPr lang="en-US"/>
          </a:p>
        </p:txBody>
      </p:sp>
    </p:spTree>
    <p:extLst>
      <p:ext uri="{BB962C8B-B14F-4D97-AF65-F5344CB8AC3E}">
        <p14:creationId xmlns:p14="http://schemas.microsoft.com/office/powerpoint/2010/main" val="4120440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2FAC644-7458-0E44-A7F5-FADA5F226B8C}" type="slidenum">
              <a:rPr lang="en-US" smtClean="0"/>
              <a:t>16</a:t>
            </a:fld>
            <a:endParaRPr lang="en-US"/>
          </a:p>
        </p:txBody>
      </p:sp>
    </p:spTree>
    <p:extLst>
      <p:ext uri="{BB962C8B-B14F-4D97-AF65-F5344CB8AC3E}">
        <p14:creationId xmlns:p14="http://schemas.microsoft.com/office/powerpoint/2010/main" val="4232313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1, 2</a:t>
            </a:r>
            <a:r>
              <a:rPr lang="en-US" baseline="30000" dirty="0" smtClean="0"/>
              <a:t>nd</a:t>
            </a:r>
            <a:r>
              <a:rPr lang="en-US" dirty="0" smtClean="0"/>
              <a:t>, 3</a:t>
            </a:r>
            <a:r>
              <a:rPr lang="en-US" baseline="30000" dirty="0" smtClean="0"/>
              <a:t>rd</a:t>
            </a:r>
            <a:r>
              <a:rPr lang="en-US" dirty="0" smtClean="0"/>
              <a:t>,</a:t>
            </a:r>
            <a:r>
              <a:rPr lang="en-US" baseline="0" dirty="0" smtClean="0"/>
              <a:t> 4</a:t>
            </a:r>
            <a:r>
              <a:rPr lang="en-US" baseline="30000" dirty="0" smtClean="0"/>
              <a:t>th</a:t>
            </a:r>
            <a:r>
              <a:rPr lang="en-US" baseline="0" dirty="0" smtClean="0"/>
              <a:t>, 5</a:t>
            </a:r>
            <a:r>
              <a:rPr lang="en-US" baseline="30000" dirty="0" smtClean="0"/>
              <a:t>th</a:t>
            </a:r>
            <a:r>
              <a:rPr lang="en-US" baseline="0" dirty="0" smtClean="0"/>
              <a:t> or more</a:t>
            </a:r>
          </a:p>
          <a:p>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17</a:t>
            </a:fld>
            <a:endParaRPr lang="en-US"/>
          </a:p>
        </p:txBody>
      </p:sp>
    </p:spTree>
    <p:extLst>
      <p:ext uri="{BB962C8B-B14F-4D97-AF65-F5344CB8AC3E}">
        <p14:creationId xmlns:p14="http://schemas.microsoft.com/office/powerpoint/2010/main" val="395884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Aft>
                <a:spcPts val="1800"/>
              </a:spcAft>
              <a:buAutoNum type="alphaUcPeriod"/>
            </a:pPr>
            <a:r>
              <a:rPr lang="en-US" sz="1200" dirty="0" smtClean="0"/>
              <a:t>CS, CGS, or ICS</a:t>
            </a:r>
          </a:p>
          <a:p>
            <a:pPr marL="342900" indent="-342900">
              <a:spcAft>
                <a:spcPts val="1800"/>
              </a:spcAft>
              <a:buAutoNum type="alphaUcPeriod"/>
            </a:pPr>
            <a:r>
              <a:rPr lang="en-US" sz="1200" dirty="0" smtClean="0"/>
              <a:t>Informatics, Software Engineering, BIM</a:t>
            </a:r>
          </a:p>
          <a:p>
            <a:pPr marL="342900" indent="-342900">
              <a:spcAft>
                <a:spcPts val="1800"/>
              </a:spcAft>
              <a:buAutoNum type="alphaUcPeriod"/>
            </a:pPr>
            <a:r>
              <a:rPr lang="en-US" sz="1200" dirty="0" smtClean="0"/>
              <a:t>Engineering or Physical Sciences</a:t>
            </a:r>
          </a:p>
          <a:p>
            <a:pPr marL="342900" indent="-342900">
              <a:spcAft>
                <a:spcPts val="1800"/>
              </a:spcAft>
              <a:buAutoNum type="alphaUcPeriod"/>
            </a:pPr>
            <a:r>
              <a:rPr lang="en-US" sz="1200" dirty="0" smtClean="0"/>
              <a:t>Other sciences</a:t>
            </a:r>
          </a:p>
          <a:p>
            <a:pPr marL="342900" indent="-342900">
              <a:spcAft>
                <a:spcPts val="1800"/>
              </a:spcAft>
              <a:buAutoNum type="alphaUcPeriod"/>
            </a:pPr>
            <a:r>
              <a:rPr lang="en-US" sz="1200" dirty="0" smtClean="0"/>
              <a:t>Humanities, Social Sciences, Social Ecology, Arts</a:t>
            </a:r>
            <a:endParaRPr lang="en-US" sz="1200" dirty="0"/>
          </a:p>
        </p:txBody>
      </p:sp>
      <p:sp>
        <p:nvSpPr>
          <p:cNvPr id="4" name="Slide Number Placeholder 3"/>
          <p:cNvSpPr>
            <a:spLocks noGrp="1"/>
          </p:cNvSpPr>
          <p:nvPr>
            <p:ph type="sldNum" sz="quarter" idx="10"/>
          </p:nvPr>
        </p:nvSpPr>
        <p:spPr/>
        <p:txBody>
          <a:bodyPr/>
          <a:lstStyle/>
          <a:p>
            <a:fld id="{02FAC644-7458-0E44-A7F5-FADA5F226B8C}" type="slidenum">
              <a:rPr lang="en-US" smtClean="0"/>
              <a:t>18</a:t>
            </a:fld>
            <a:endParaRPr lang="en-US"/>
          </a:p>
        </p:txBody>
      </p:sp>
    </p:spTree>
    <p:extLst>
      <p:ext uri="{BB962C8B-B14F-4D97-AF65-F5344CB8AC3E}">
        <p14:creationId xmlns:p14="http://schemas.microsoft.com/office/powerpoint/2010/main" val="102893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800"/>
              </a:spcAft>
              <a:buNone/>
            </a:pPr>
            <a:r>
              <a:rPr lang="en-US" sz="1200" smtClean="0"/>
              <a:t>Scale</a:t>
            </a:r>
            <a:r>
              <a:rPr lang="en-US" sz="1200" baseline="0" smtClean="0"/>
              <a:t> from 1 to 5</a:t>
            </a:r>
            <a:endParaRPr lang="en-US" sz="1200" dirty="0"/>
          </a:p>
        </p:txBody>
      </p:sp>
      <p:sp>
        <p:nvSpPr>
          <p:cNvPr id="4" name="Slide Number Placeholder 3"/>
          <p:cNvSpPr>
            <a:spLocks noGrp="1"/>
          </p:cNvSpPr>
          <p:nvPr>
            <p:ph type="sldNum" sz="quarter" idx="10"/>
          </p:nvPr>
        </p:nvSpPr>
        <p:spPr/>
        <p:txBody>
          <a:bodyPr/>
          <a:lstStyle/>
          <a:p>
            <a:fld id="{02FAC644-7458-0E44-A7F5-FADA5F226B8C}" type="slidenum">
              <a:rPr lang="en-US" smtClean="0"/>
              <a:t>19</a:t>
            </a:fld>
            <a:endParaRPr lang="en-US"/>
          </a:p>
        </p:txBody>
      </p:sp>
    </p:spTree>
    <p:extLst>
      <p:ext uri="{BB962C8B-B14F-4D97-AF65-F5344CB8AC3E}">
        <p14:creationId xmlns:p14="http://schemas.microsoft.com/office/powerpoint/2010/main" val="102893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22</a:t>
            </a:fld>
            <a:endParaRPr lang="en-US"/>
          </a:p>
        </p:txBody>
      </p:sp>
    </p:spTree>
    <p:extLst>
      <p:ext uri="{BB962C8B-B14F-4D97-AF65-F5344CB8AC3E}">
        <p14:creationId xmlns:p14="http://schemas.microsoft.com/office/powerpoint/2010/main" val="331956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Your life depends on SW!</a:t>
            </a:r>
          </a:p>
          <a:p>
            <a:endParaRPr lang="en-US" dirty="0"/>
          </a:p>
        </p:txBody>
      </p:sp>
      <p:sp>
        <p:nvSpPr>
          <p:cNvPr id="4" name="Slide Number Placeholder 3"/>
          <p:cNvSpPr>
            <a:spLocks noGrp="1"/>
          </p:cNvSpPr>
          <p:nvPr>
            <p:ph type="sldNum" sz="quarter" idx="10"/>
          </p:nvPr>
        </p:nvSpPr>
        <p:spPr/>
        <p:txBody>
          <a:bodyPr/>
          <a:lstStyle/>
          <a:p>
            <a:fld id="{02FAC644-7458-0E44-A7F5-FADA5F226B8C}" type="slidenum">
              <a:rPr lang="en-US" smtClean="0"/>
              <a:t>23</a:t>
            </a:fld>
            <a:endParaRPr lang="en-US"/>
          </a:p>
        </p:txBody>
      </p:sp>
    </p:spTree>
    <p:extLst>
      <p:ext uri="{BB962C8B-B14F-4D97-AF65-F5344CB8AC3E}">
        <p14:creationId xmlns:p14="http://schemas.microsoft.com/office/powerpoint/2010/main" val="394174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373067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13416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05996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30567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AD772-544D-4374-974A-97FDC031251A}"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07092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AD772-544D-4374-974A-97FDC031251A}"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425017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AD772-544D-4374-974A-97FDC031251A}" type="datetimeFigureOut">
              <a:rPr lang="en-US" smtClean="0"/>
              <a:t>10/2/14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23426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AD772-544D-4374-974A-97FDC031251A}" type="datetimeFigureOut">
              <a:rPr lang="en-US" smtClean="0"/>
              <a:t>10/2/14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8856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D772-544D-4374-974A-97FDC031251A}" type="datetimeFigureOut">
              <a:rPr lang="en-US" smtClean="0"/>
              <a:t>10/2/14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27175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74872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656598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D772-544D-4374-974A-97FDC031251A}" type="datetimeFigureOut">
              <a:rPr lang="en-US" smtClean="0"/>
              <a:t>10/2/14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4B3F3-A2DA-4EDC-B6F8-93B30185BC85}" type="slidenum">
              <a:rPr lang="en-US" smtClean="0"/>
              <a:t>‹#›</a:t>
            </a:fld>
            <a:endParaRPr lang="en-US"/>
          </a:p>
        </p:txBody>
      </p:sp>
    </p:spTree>
    <p:extLst>
      <p:ext uri="{BB962C8B-B14F-4D97-AF65-F5344CB8AC3E}">
        <p14:creationId xmlns:p14="http://schemas.microsoft.com/office/powerpoint/2010/main" val="121449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milyo@uci.edu" TargetMode="External"/><Relationship Id="rId3" Type="http://schemas.openxmlformats.org/officeDocument/2006/relationships/hyperlink" Target="http://www.ics.uci.edu/~emilyo/teaching/ics139ws2014/index.html"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1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43 – October 2, 2014</a:t>
            </a:r>
            <a:endParaRPr lang="en-US" dirty="0"/>
          </a:p>
        </p:txBody>
      </p:sp>
      <p:sp>
        <p:nvSpPr>
          <p:cNvPr id="3" name="Subtitle 2"/>
          <p:cNvSpPr>
            <a:spLocks noGrp="1"/>
          </p:cNvSpPr>
          <p:nvPr>
            <p:ph type="subTitle" idx="1"/>
          </p:nvPr>
        </p:nvSpPr>
        <p:spPr/>
        <p:txBody>
          <a:bodyPr>
            <a:normAutofit/>
          </a:bodyPr>
          <a:lstStyle/>
          <a:p>
            <a:r>
              <a:rPr lang="en-US" smtClean="0"/>
              <a:t>Lecture 0-1</a:t>
            </a:r>
            <a:endParaRPr lang="en-US" dirty="0" smtClean="0"/>
          </a:p>
          <a:p>
            <a:r>
              <a:rPr lang="en-US" dirty="0" smtClean="0"/>
              <a:t>Emily Navarro</a:t>
            </a:r>
            <a:endParaRPr lang="en-US" dirty="0"/>
          </a:p>
        </p:txBody>
      </p:sp>
    </p:spTree>
    <p:extLst>
      <p:ext uri="{BB962C8B-B14F-4D97-AF65-F5344CB8AC3E}">
        <p14:creationId xmlns:p14="http://schemas.microsoft.com/office/powerpoint/2010/main" val="21573635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lstStyle/>
          <a:p>
            <a:r>
              <a:rPr lang="en-US" dirty="0" smtClean="0"/>
              <a:t>DON’T DO IT!!</a:t>
            </a:r>
          </a:p>
          <a:p>
            <a:pPr marL="342900" lvl="1" indent="-342900">
              <a:buFont typeface="Arial" pitchFamily="34" charset="0"/>
              <a:buChar char="•"/>
            </a:pPr>
            <a:r>
              <a:rPr lang="en-US" dirty="0"/>
              <a:t>Plagiarism = presenting someone else’s work as your own</a:t>
            </a:r>
          </a:p>
          <a:p>
            <a:r>
              <a:rPr lang="en-US" dirty="0" smtClean="0"/>
              <a:t>All assignments are checked thoroughly for plagiarism</a:t>
            </a:r>
          </a:p>
          <a:p>
            <a:r>
              <a:rPr lang="en-US" dirty="0"/>
              <a:t>Plagiarism consequences</a:t>
            </a:r>
          </a:p>
          <a:p>
            <a:pPr lvl="1"/>
            <a:r>
              <a:rPr lang="en-US" dirty="0"/>
              <a:t>Fail the course </a:t>
            </a:r>
          </a:p>
          <a:p>
            <a:pPr lvl="1"/>
            <a:r>
              <a:rPr lang="en-US" dirty="0"/>
              <a:t>Offense recorded with Student </a:t>
            </a:r>
            <a:r>
              <a:rPr lang="en-US" dirty="0" smtClean="0"/>
              <a:t>Affairs</a:t>
            </a:r>
            <a:endParaRPr lang="en-US" dirty="0"/>
          </a:p>
        </p:txBody>
      </p:sp>
    </p:spTree>
    <p:extLst>
      <p:ext uri="{BB962C8B-B14F-4D97-AF65-F5344CB8AC3E}">
        <p14:creationId xmlns:p14="http://schemas.microsoft.com/office/powerpoint/2010/main" val="121001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Work</a:t>
            </a:r>
            <a:endParaRPr lang="en-US" dirty="0"/>
          </a:p>
        </p:txBody>
      </p:sp>
      <p:sp>
        <p:nvSpPr>
          <p:cNvPr id="3" name="Content Placeholder 2"/>
          <p:cNvSpPr>
            <a:spLocks noGrp="1"/>
          </p:cNvSpPr>
          <p:nvPr>
            <p:ph idx="1"/>
          </p:nvPr>
        </p:nvSpPr>
        <p:spPr/>
        <p:txBody>
          <a:bodyPr>
            <a:normAutofit/>
          </a:bodyPr>
          <a:lstStyle/>
          <a:p>
            <a:r>
              <a:rPr lang="en-US" dirty="0" smtClean="0"/>
              <a:t>Late work will not be accepted</a:t>
            </a:r>
          </a:p>
          <a:p>
            <a:r>
              <a:rPr lang="en-US" dirty="0" smtClean="0"/>
              <a:t>Truly extenuating circumstances will be evaluated on a case-by-case basis</a:t>
            </a:r>
          </a:p>
          <a:p>
            <a:pPr lvl="1"/>
            <a:r>
              <a:rPr lang="en-US" dirty="0" smtClean="0"/>
              <a:t>Must provide official documentation (e.g., doctor’s note)</a:t>
            </a:r>
          </a:p>
          <a:p>
            <a:pPr lvl="1"/>
            <a:r>
              <a:rPr lang="en-US" dirty="0" smtClean="0"/>
              <a:t>Exceptions only </a:t>
            </a:r>
            <a:r>
              <a:rPr lang="en-US" dirty="0"/>
              <a:t>granted by the </a:t>
            </a:r>
            <a:r>
              <a:rPr lang="en-US" dirty="0" smtClean="0"/>
              <a:t>professor</a:t>
            </a:r>
            <a:endParaRPr lang="en-US" dirty="0"/>
          </a:p>
          <a:p>
            <a:pPr lvl="1"/>
            <a:r>
              <a:rPr lang="en-US" dirty="0"/>
              <a:t>Contact professor as soon as </a:t>
            </a:r>
            <a:r>
              <a:rPr lang="en-US" dirty="0" smtClean="0"/>
              <a:t>possible</a:t>
            </a:r>
            <a:endParaRPr lang="en-US" dirty="0"/>
          </a:p>
          <a:p>
            <a:pPr lvl="1"/>
            <a:r>
              <a:rPr lang="en-US" dirty="0"/>
              <a:t>Contact professor with valid reasons</a:t>
            </a:r>
          </a:p>
          <a:p>
            <a:pPr lvl="1"/>
            <a:endParaRPr lang="en-US" dirty="0"/>
          </a:p>
        </p:txBody>
      </p:sp>
    </p:spTree>
    <p:extLst>
      <p:ext uri="{BB962C8B-B14F-4D97-AF65-F5344CB8AC3E}">
        <p14:creationId xmlns:p14="http://schemas.microsoft.com/office/powerpoint/2010/main" val="288690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a:t>When in doubt</a:t>
            </a:r>
          </a:p>
          <a:p>
            <a:pPr lvl="1"/>
            <a:r>
              <a:rPr lang="en-US" dirty="0"/>
              <a:t>ask the TA (or reader)</a:t>
            </a:r>
          </a:p>
          <a:p>
            <a:pPr lvl="1"/>
            <a:r>
              <a:rPr lang="en-US" dirty="0"/>
              <a:t>ask the professor(s</a:t>
            </a:r>
            <a:r>
              <a:rPr lang="en-US" dirty="0" smtClean="0"/>
              <a:t>)</a:t>
            </a:r>
            <a:endParaRPr lang="en-US" dirty="0"/>
          </a:p>
          <a:p>
            <a:r>
              <a:rPr lang="en-US" dirty="0"/>
              <a:t>E-mail questions</a:t>
            </a:r>
          </a:p>
          <a:p>
            <a:pPr lvl="1"/>
            <a:r>
              <a:rPr lang="en-US" dirty="0"/>
              <a:t>address properly</a:t>
            </a:r>
          </a:p>
          <a:p>
            <a:pPr lvl="1"/>
            <a:r>
              <a:rPr lang="en-US" dirty="0"/>
              <a:t>sign with your name</a:t>
            </a:r>
          </a:p>
          <a:p>
            <a:pPr lvl="1"/>
            <a:r>
              <a:rPr lang="en-US" dirty="0"/>
              <a:t>answers are (generally) copied to everybody</a:t>
            </a:r>
          </a:p>
          <a:p>
            <a:endParaRPr lang="en-US" dirty="0"/>
          </a:p>
        </p:txBody>
      </p:sp>
    </p:spTree>
    <p:extLst>
      <p:ext uri="{BB962C8B-B14F-4D97-AF65-F5344CB8AC3E}">
        <p14:creationId xmlns:p14="http://schemas.microsoft.com/office/powerpoint/2010/main" val="373270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Success in Info 43 (I)</a:t>
            </a:r>
            <a:endParaRPr lang="en-US" dirty="0"/>
          </a:p>
        </p:txBody>
      </p:sp>
      <p:sp>
        <p:nvSpPr>
          <p:cNvPr id="3" name="Content Placeholder 2"/>
          <p:cNvSpPr>
            <a:spLocks noGrp="1"/>
          </p:cNvSpPr>
          <p:nvPr>
            <p:ph idx="1"/>
          </p:nvPr>
        </p:nvSpPr>
        <p:spPr/>
        <p:txBody>
          <a:bodyPr/>
          <a:lstStyle/>
          <a:p>
            <a:r>
              <a:rPr lang="en-US" dirty="0" smtClean="0"/>
              <a:t>Attend every lecture</a:t>
            </a:r>
          </a:p>
          <a:p>
            <a:pPr lvl="1"/>
            <a:r>
              <a:rPr lang="en-US" dirty="0" smtClean="0"/>
              <a:t>Take notes</a:t>
            </a:r>
          </a:p>
          <a:p>
            <a:pPr lvl="1"/>
            <a:r>
              <a:rPr lang="en-US" dirty="0" smtClean="0"/>
              <a:t>Many quiz and test questions will be drawn from lecture material</a:t>
            </a:r>
          </a:p>
          <a:p>
            <a:r>
              <a:rPr lang="en-US" dirty="0" smtClean="0"/>
              <a:t>Complete the assigned readings</a:t>
            </a:r>
          </a:p>
          <a:p>
            <a:pPr lvl="1"/>
            <a:r>
              <a:rPr lang="en-US" dirty="0" smtClean="0"/>
              <a:t>Take notes</a:t>
            </a:r>
          </a:p>
          <a:p>
            <a:pPr lvl="1"/>
            <a:r>
              <a:rPr lang="en-US" dirty="0" smtClean="0"/>
              <a:t>Many quiz and test questions will be drawn from readings</a:t>
            </a:r>
          </a:p>
          <a:p>
            <a:endParaRPr lang="en-US" dirty="0"/>
          </a:p>
        </p:txBody>
      </p:sp>
    </p:spTree>
    <p:extLst>
      <p:ext uri="{BB962C8B-B14F-4D97-AF65-F5344CB8AC3E}">
        <p14:creationId xmlns:p14="http://schemas.microsoft.com/office/powerpoint/2010/main" val="113033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Success in Info 43 (II)</a:t>
            </a:r>
            <a:endParaRPr lang="en-US" dirty="0"/>
          </a:p>
        </p:txBody>
      </p:sp>
      <p:sp>
        <p:nvSpPr>
          <p:cNvPr id="3" name="Content Placeholder 2"/>
          <p:cNvSpPr>
            <a:spLocks noGrp="1"/>
          </p:cNvSpPr>
          <p:nvPr>
            <p:ph idx="1"/>
          </p:nvPr>
        </p:nvSpPr>
        <p:spPr/>
        <p:txBody>
          <a:bodyPr/>
          <a:lstStyle/>
          <a:p>
            <a:r>
              <a:rPr lang="en-US" dirty="0" smtClean="0"/>
              <a:t>Check your UCI email daily</a:t>
            </a:r>
          </a:p>
          <a:p>
            <a:pPr lvl="1"/>
            <a:r>
              <a:rPr lang="en-US" dirty="0" smtClean="0"/>
              <a:t>Primary method of class announcements outside of lecture</a:t>
            </a:r>
          </a:p>
          <a:p>
            <a:r>
              <a:rPr lang="en-US" dirty="0" smtClean="0"/>
              <a:t>Work hard throughout the quarter</a:t>
            </a:r>
          </a:p>
          <a:p>
            <a:pPr lvl="1"/>
            <a:r>
              <a:rPr lang="en-US" dirty="0" smtClean="0"/>
              <a:t>Not just at the end!</a:t>
            </a:r>
            <a:endParaRPr lang="en-US" dirty="0"/>
          </a:p>
        </p:txBody>
      </p:sp>
    </p:spTree>
    <p:extLst>
      <p:ext uri="{BB962C8B-B14F-4D97-AF65-F5344CB8AC3E}">
        <p14:creationId xmlns:p14="http://schemas.microsoft.com/office/powerpoint/2010/main" val="264583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t>Course introduction</a:t>
            </a:r>
          </a:p>
          <a:p>
            <a:r>
              <a:rPr lang="en-US" dirty="0" smtClean="0">
                <a:solidFill>
                  <a:srgbClr val="FF0000"/>
                </a:solidFill>
              </a:rPr>
              <a:t>Getting to know each other</a:t>
            </a:r>
          </a:p>
          <a:p>
            <a:r>
              <a:rPr lang="en-US" dirty="0"/>
              <a:t>Introduction to software engineering</a:t>
            </a:r>
          </a:p>
          <a:p>
            <a:pPr lvl="1"/>
            <a:r>
              <a:rPr lang="en-US" dirty="0"/>
              <a:t>Software is everywhere</a:t>
            </a:r>
          </a:p>
          <a:p>
            <a:pPr lvl="1"/>
            <a:r>
              <a:rPr lang="en-US" dirty="0"/>
              <a:t>What is software engineering?</a:t>
            </a:r>
          </a:p>
        </p:txBody>
      </p:sp>
    </p:spTree>
    <p:extLst>
      <p:ext uri="{BB962C8B-B14F-4D97-AF65-F5344CB8AC3E}">
        <p14:creationId xmlns:p14="http://schemas.microsoft.com/office/powerpoint/2010/main" val="330372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0606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r>
              <a:rPr lang="en-US" dirty="0" smtClean="0"/>
              <a:t>What year of college is this for you?</a:t>
            </a:r>
            <a:endParaRPr lang="en-US" dirty="0"/>
          </a:p>
        </p:txBody>
      </p:sp>
    </p:spTree>
    <p:extLst>
      <p:ext uri="{BB962C8B-B14F-4D97-AF65-F5344CB8AC3E}">
        <p14:creationId xmlns:p14="http://schemas.microsoft.com/office/powerpoint/2010/main" val="96090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r>
              <a:rPr lang="en-US" dirty="0" smtClean="0"/>
              <a:t>What is your major?</a:t>
            </a:r>
            <a:endParaRPr lang="en-US" dirty="0"/>
          </a:p>
        </p:txBody>
      </p:sp>
    </p:spTree>
    <p:extLst>
      <p:ext uri="{BB962C8B-B14F-4D97-AF65-F5344CB8AC3E}">
        <p14:creationId xmlns:p14="http://schemas.microsoft.com/office/powerpoint/2010/main" val="26282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r>
              <a:rPr lang="en-US" dirty="0" smtClean="0"/>
              <a:t>How much do you love software engineering already?</a:t>
            </a:r>
            <a:endParaRPr lang="en-US" dirty="0"/>
          </a:p>
        </p:txBody>
      </p:sp>
    </p:spTree>
    <p:extLst>
      <p:ext uri="{BB962C8B-B14F-4D97-AF65-F5344CB8AC3E}">
        <p14:creationId xmlns:p14="http://schemas.microsoft.com/office/powerpoint/2010/main" val="234201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normAutofit/>
          </a:bodyPr>
          <a:lstStyle/>
          <a:p>
            <a:r>
              <a:rPr lang="en-US" dirty="0" smtClean="0"/>
              <a:t>Course introduction</a:t>
            </a:r>
          </a:p>
          <a:p>
            <a:r>
              <a:rPr lang="en-US" dirty="0" smtClean="0"/>
              <a:t>Getting to know each other</a:t>
            </a:r>
          </a:p>
          <a:p>
            <a:r>
              <a:rPr lang="en-US" dirty="0" smtClean="0"/>
              <a:t>Introduction to software engineering</a:t>
            </a:r>
          </a:p>
          <a:p>
            <a:pPr lvl="1"/>
            <a:r>
              <a:rPr lang="en-US" dirty="0" smtClean="0"/>
              <a:t>Software is everywhere</a:t>
            </a:r>
          </a:p>
          <a:p>
            <a:pPr lvl="1"/>
            <a:r>
              <a:rPr lang="en-US" dirty="0" smtClean="0"/>
              <a:t>What is software engineering?</a:t>
            </a:r>
          </a:p>
        </p:txBody>
      </p:sp>
    </p:spTree>
    <p:extLst>
      <p:ext uri="{BB962C8B-B14F-4D97-AF65-F5344CB8AC3E}">
        <p14:creationId xmlns:p14="http://schemas.microsoft.com/office/powerpoint/2010/main" val="84797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t>Course introduction</a:t>
            </a:r>
          </a:p>
          <a:p>
            <a:r>
              <a:rPr lang="en-US" dirty="0" smtClean="0"/>
              <a:t>Getting to know each other</a:t>
            </a:r>
          </a:p>
          <a:p>
            <a:r>
              <a:rPr lang="en-US" dirty="0">
                <a:solidFill>
                  <a:srgbClr val="FF0000"/>
                </a:solidFill>
              </a:rPr>
              <a:t>Introduction to software engineering</a:t>
            </a:r>
          </a:p>
          <a:p>
            <a:pPr lvl="1"/>
            <a:r>
              <a:rPr lang="en-US" dirty="0"/>
              <a:t>Software is everywhere</a:t>
            </a:r>
          </a:p>
          <a:p>
            <a:pPr lvl="1"/>
            <a:r>
              <a:rPr lang="en-US" dirty="0"/>
              <a:t>Definitions</a:t>
            </a:r>
          </a:p>
        </p:txBody>
      </p:sp>
    </p:spTree>
    <p:extLst>
      <p:ext uri="{BB962C8B-B14F-4D97-AF65-F5344CB8AC3E}">
        <p14:creationId xmlns:p14="http://schemas.microsoft.com/office/powerpoint/2010/main" val="231449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t>Course introduction</a:t>
            </a:r>
          </a:p>
          <a:p>
            <a:r>
              <a:rPr lang="en-US" dirty="0" smtClean="0"/>
              <a:t>Getting to know each other</a:t>
            </a:r>
          </a:p>
          <a:p>
            <a:r>
              <a:rPr lang="en-US" dirty="0">
                <a:solidFill>
                  <a:srgbClr val="FF0000"/>
                </a:solidFill>
              </a:rPr>
              <a:t>Introduction to software engineering</a:t>
            </a:r>
          </a:p>
          <a:p>
            <a:pPr lvl="1"/>
            <a:r>
              <a:rPr lang="en-US" dirty="0">
                <a:solidFill>
                  <a:srgbClr val="FF0000"/>
                </a:solidFill>
              </a:rPr>
              <a:t>Software is everywhere</a:t>
            </a:r>
          </a:p>
          <a:p>
            <a:pPr lvl="1"/>
            <a:r>
              <a:rPr lang="en-US" dirty="0"/>
              <a:t>What is software engineering?</a:t>
            </a:r>
          </a:p>
        </p:txBody>
      </p:sp>
    </p:spTree>
    <p:extLst>
      <p:ext uri="{BB962C8B-B14F-4D97-AF65-F5344CB8AC3E}">
        <p14:creationId xmlns:p14="http://schemas.microsoft.com/office/powerpoint/2010/main" val="3303721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everywhere: cars</a:t>
            </a:r>
            <a:endParaRPr lang="en-US" dirty="0"/>
          </a:p>
        </p:txBody>
      </p:sp>
      <p:sp>
        <p:nvSpPr>
          <p:cNvPr id="3" name="Content Placeholder 2"/>
          <p:cNvSpPr>
            <a:spLocks noGrp="1"/>
          </p:cNvSpPr>
          <p:nvPr>
            <p:ph sz="half" idx="1"/>
          </p:nvPr>
        </p:nvSpPr>
        <p:spPr/>
        <p:txBody>
          <a:bodyPr>
            <a:normAutofit lnSpcReduction="10000"/>
          </a:bodyPr>
          <a:lstStyle/>
          <a:p>
            <a:r>
              <a:rPr lang="en-US" i="1" dirty="0"/>
              <a:t>http://</a:t>
            </a:r>
            <a:r>
              <a:rPr lang="en-US" i="1" dirty="0" smtClean="0"/>
              <a:t>spectrum.ieee.org/green-tech/advanced-cars/this-car-runs-on-code/</a:t>
            </a:r>
          </a:p>
          <a:p>
            <a:endParaRPr lang="en-US" dirty="0"/>
          </a:p>
          <a:p>
            <a:r>
              <a:rPr lang="en-US" dirty="0" smtClean="0"/>
              <a:t>“New </a:t>
            </a:r>
            <a:r>
              <a:rPr lang="en-US" dirty="0"/>
              <a:t>cars now frequently carry 200 pounds of electronics and more than a mile of </a:t>
            </a:r>
            <a:r>
              <a:rPr lang="en-US" dirty="0" smtClean="0"/>
              <a:t>wiring”</a:t>
            </a:r>
          </a:p>
          <a:p>
            <a:endParaRPr lang="en-US" dirty="0" smtClean="0"/>
          </a:p>
          <a:p>
            <a:r>
              <a:rPr lang="en-US" dirty="0"/>
              <a:t>“…if you bought a premium-class automobile recently, it probably contains close to 100 million lines of software code…”</a:t>
            </a:r>
          </a:p>
          <a:p>
            <a:endParaRPr lang="en-US" dirty="0"/>
          </a:p>
          <a:p>
            <a:endParaRPr lang="en-US" dirty="0"/>
          </a:p>
        </p:txBody>
      </p:sp>
    </p:spTree>
    <p:extLst>
      <p:ext uri="{BB962C8B-B14F-4D97-AF65-F5344CB8AC3E}">
        <p14:creationId xmlns:p14="http://schemas.microsoft.com/office/powerpoint/2010/main" val="74728677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everywhere: cars</a:t>
            </a:r>
            <a:endParaRPr lang="en-US" dirty="0"/>
          </a:p>
        </p:txBody>
      </p:sp>
      <p:sp>
        <p:nvSpPr>
          <p:cNvPr id="3" name="Content Placeholder 2"/>
          <p:cNvSpPr>
            <a:spLocks noGrp="1"/>
          </p:cNvSpPr>
          <p:nvPr>
            <p:ph sz="half" idx="1"/>
          </p:nvPr>
        </p:nvSpPr>
        <p:spPr/>
        <p:txBody>
          <a:bodyPr>
            <a:normAutofit fontScale="92500"/>
          </a:bodyPr>
          <a:lstStyle/>
          <a:p>
            <a:r>
              <a:rPr lang="en-US" dirty="0"/>
              <a:t>“The radio on many cars talks to the automatic transmission over an in-car network”</a:t>
            </a:r>
          </a:p>
          <a:p>
            <a:endParaRPr lang="en-US" dirty="0" smtClean="0"/>
          </a:p>
          <a:p>
            <a:r>
              <a:rPr lang="en-US" dirty="0" smtClean="0"/>
              <a:t>“</a:t>
            </a:r>
            <a:r>
              <a:rPr lang="en-US" dirty="0"/>
              <a:t>The airbag accelerometer, parking lights, GPS navigation, cell phone, and door locks also network so that in a serious accident, the car calls for emergency aid, sends the GPS coordinates of the accident, unlocks the doors, and flashes the </a:t>
            </a:r>
            <a:r>
              <a:rPr lang="en-US" dirty="0" smtClean="0"/>
              <a:t>car’s </a:t>
            </a:r>
            <a:r>
              <a:rPr lang="en-US" dirty="0"/>
              <a:t>lights</a:t>
            </a:r>
            <a:r>
              <a:rPr lang="en-US" dirty="0" smtClean="0"/>
              <a:t>”</a:t>
            </a:r>
          </a:p>
          <a:p>
            <a:endParaRPr lang="en-US" dirty="0"/>
          </a:p>
        </p:txBody>
      </p:sp>
    </p:spTree>
    <p:extLst>
      <p:ext uri="{BB962C8B-B14F-4D97-AF65-F5344CB8AC3E}">
        <p14:creationId xmlns:p14="http://schemas.microsoft.com/office/powerpoint/2010/main" val="7537176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is everywhere: medical systems</a:t>
            </a:r>
            <a:endParaRPr lang="en-US" dirty="0"/>
          </a:p>
        </p:txBody>
      </p:sp>
      <p:pic>
        <p:nvPicPr>
          <p:cNvPr id="2050" name="Picture 2" descr="http://faxsolutionsblog.opentext.com/wp-content/uploads/2012/09/em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39" y="1561648"/>
            <a:ext cx="3429000" cy="244928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previews.agefotostock.com/previewimage/bajaage/6bb7a0d03abb1c39d473e858d3276fae/B20-144925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1939" y="1561647"/>
            <a:ext cx="3536402" cy="244928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www.dmc-modesto.com/en-US/ourServices/medicalServices/Documents/a998dda6433d4e4baebb75f7f0508043da_vinci_s_400x30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210" y="4188705"/>
            <a:ext cx="3355860" cy="251689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canamcompany.com/images/1_whiteboar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9708" y="4301972"/>
            <a:ext cx="3828661" cy="229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0736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everywhere: games</a:t>
            </a:r>
            <a:endParaRPr lang="en-US" dirty="0"/>
          </a:p>
        </p:txBody>
      </p:sp>
      <p:pic>
        <p:nvPicPr>
          <p:cNvPr id="1028" name="Picture 4" descr="https://encrypted-tbn0.gstatic.com/images?q=tbn:ANd9GcSrTVOfNK0DQDDVOBc5ITuMtBffGr2AlUTW4qPgtxqxgd8ymZBA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2638425" cy="17335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TaTYfkVQpcevlp_IFXoR7qzbyDuu2jU0q-tt69SJWOP9-IxU5J0ML-DCl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877975"/>
            <a:ext cx="2072607" cy="15510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exergamefitness.com/wordpress/wp-content/uploads/2010/05/DSC0020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9575" y="1368202"/>
            <a:ext cx="3349625" cy="224133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exergamefitness.com/wordpress/wp-content/uploads/2010/05/DSC0021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9574" y="3764659"/>
            <a:ext cx="3349625" cy="22404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encrypted-tbn1.gstatic.com/images?q=tbn:ANd9GcSf8l7PHl2xettZGB0G8kyGmviZBPuBAe0yLLo9SGcom2eL39w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376465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stretch>
            <a:fillRect/>
          </a:stretch>
        </p:blipFill>
        <p:spPr>
          <a:xfrm>
            <a:off x="2362200" y="3657600"/>
            <a:ext cx="2807433" cy="2413000"/>
          </a:xfrm>
          <a:prstGeom prst="rect">
            <a:avLst/>
          </a:prstGeom>
        </p:spPr>
      </p:pic>
    </p:spTree>
    <p:extLst>
      <p:ext uri="{BB962C8B-B14F-4D97-AF65-F5344CB8AC3E}">
        <p14:creationId xmlns:p14="http://schemas.microsoft.com/office/powerpoint/2010/main" val="39100767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everywhere: bonus</a:t>
            </a:r>
            <a:endParaRPr lang="en-US" dirty="0"/>
          </a:p>
        </p:txBody>
      </p:sp>
      <p:pic>
        <p:nvPicPr>
          <p:cNvPr id="9218" name="Picture 2" descr="Advanc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358" y="1447800"/>
            <a:ext cx="6038850" cy="471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84170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everywhere: bonus</a:t>
            </a:r>
            <a:endParaRPr lang="en-US" dirty="0"/>
          </a:p>
        </p:txBody>
      </p:sp>
      <p:pic>
        <p:nvPicPr>
          <p:cNvPr id="9220" name="Picture 4" descr="Perf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371600"/>
            <a:ext cx="6038850" cy="40195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161" y="5562600"/>
            <a:ext cx="9230925" cy="923330"/>
          </a:xfrm>
          <a:prstGeom prst="rect">
            <a:avLst/>
          </a:prstGeom>
          <a:noFill/>
        </p:spPr>
        <p:txBody>
          <a:bodyPr wrap="none" rtlCol="0">
            <a:spAutoFit/>
          </a:bodyPr>
          <a:lstStyle/>
          <a:p>
            <a:pPr algn="ctr"/>
            <a:r>
              <a:rPr lang="en-US" dirty="0"/>
              <a:t>The machine also connects to </a:t>
            </a:r>
            <a:r>
              <a:rPr lang="en-US" dirty="0" err="1"/>
              <a:t>WiFi</a:t>
            </a:r>
            <a:r>
              <a:rPr lang="en-US" dirty="0"/>
              <a:t> </a:t>
            </a:r>
            <a:r>
              <a:rPr lang="en-US" dirty="0" smtClean="0"/>
              <a:t>and has </a:t>
            </a:r>
            <a:r>
              <a:rPr lang="en-US" dirty="0"/>
              <a:t>a camera for a QR scanner. They hope that some </a:t>
            </a:r>
            <a:r>
              <a:rPr lang="en-US" dirty="0" smtClean="0"/>
              <a:t>day,</a:t>
            </a:r>
            <a:br>
              <a:rPr lang="en-US" dirty="0" smtClean="0"/>
            </a:br>
            <a:r>
              <a:rPr lang="en-US" dirty="0" smtClean="0"/>
              <a:t>coffee bags will </a:t>
            </a:r>
            <a:r>
              <a:rPr lang="en-US" dirty="0"/>
              <a:t>have a QR </a:t>
            </a:r>
            <a:r>
              <a:rPr lang="en-US" dirty="0" smtClean="0"/>
              <a:t>code that </a:t>
            </a:r>
            <a:r>
              <a:rPr lang="en-US" dirty="0"/>
              <a:t>the machine will recognize and brew appropriately.</a:t>
            </a:r>
            <a:br>
              <a:rPr lang="en-US" dirty="0"/>
            </a:br>
            <a:endParaRPr lang="en-US" dirty="0"/>
          </a:p>
        </p:txBody>
      </p:sp>
    </p:spTree>
    <p:extLst>
      <p:ext uri="{BB962C8B-B14F-4D97-AF65-F5344CB8AC3E}">
        <p14:creationId xmlns:p14="http://schemas.microsoft.com/office/powerpoint/2010/main" val="8082881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t>Course introduction</a:t>
            </a:r>
          </a:p>
          <a:p>
            <a:r>
              <a:rPr lang="en-US" dirty="0" smtClean="0"/>
              <a:t>Getting to know each other</a:t>
            </a:r>
          </a:p>
          <a:p>
            <a:r>
              <a:rPr lang="en-US" dirty="0">
                <a:solidFill>
                  <a:srgbClr val="000000"/>
                </a:solidFill>
              </a:rPr>
              <a:t>Introduction to software engineering</a:t>
            </a:r>
          </a:p>
          <a:p>
            <a:pPr lvl="1"/>
            <a:r>
              <a:rPr lang="en-US" dirty="0">
                <a:solidFill>
                  <a:srgbClr val="000000"/>
                </a:solidFill>
              </a:rPr>
              <a:t>Software is everywhere</a:t>
            </a:r>
          </a:p>
          <a:p>
            <a:pPr lvl="1"/>
            <a:r>
              <a:rPr lang="en-US" dirty="0">
                <a:solidFill>
                  <a:srgbClr val="FF0000"/>
                </a:solidFill>
              </a:rPr>
              <a:t>What is software engineering?</a:t>
            </a:r>
          </a:p>
        </p:txBody>
      </p:sp>
    </p:spTree>
    <p:extLst>
      <p:ext uri="{BB962C8B-B14F-4D97-AF65-F5344CB8AC3E}">
        <p14:creationId xmlns:p14="http://schemas.microsoft.com/office/powerpoint/2010/main" val="3303721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4031873"/>
          </a:xfrm>
          <a:prstGeom prst="rect">
            <a:avLst/>
          </a:prstGeom>
          <a:noFill/>
        </p:spPr>
        <p:txBody>
          <a:bodyPr wrap="none" rtlCol="0">
            <a:spAutoFit/>
          </a:bodyPr>
          <a:lstStyle/>
          <a:p>
            <a:r>
              <a:rPr lang="en-US" sz="3200" dirty="0" smtClean="0"/>
              <a:t>What is Software Engineering?</a:t>
            </a:r>
          </a:p>
          <a:p>
            <a:endParaRPr lang="en-US" sz="3200" dirty="0"/>
          </a:p>
          <a:p>
            <a:r>
              <a:rPr lang="en-US" sz="3200" dirty="0" smtClean="0"/>
              <a:t>Software –</a:t>
            </a:r>
          </a:p>
          <a:p>
            <a:endParaRPr lang="en-US" sz="3200" dirty="0"/>
          </a:p>
          <a:p>
            <a:endParaRPr lang="en-US" sz="3200" dirty="0" smtClean="0"/>
          </a:p>
          <a:p>
            <a:endParaRPr lang="en-US" sz="3200" dirty="0"/>
          </a:p>
          <a:p>
            <a:endParaRPr lang="en-US" sz="3200" dirty="0" smtClean="0"/>
          </a:p>
          <a:p>
            <a:r>
              <a:rPr lang="en-US" sz="3200" dirty="0" smtClean="0"/>
              <a:t>Engineering -</a:t>
            </a:r>
          </a:p>
        </p:txBody>
      </p:sp>
    </p:spTree>
    <p:extLst>
      <p:ext uri="{BB962C8B-B14F-4D97-AF65-F5344CB8AC3E}">
        <p14:creationId xmlns:p14="http://schemas.microsoft.com/office/powerpoint/2010/main" val="29137278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solidFill>
                  <a:srgbClr val="FF0000"/>
                </a:solidFill>
              </a:rPr>
              <a:t>Course introduction</a:t>
            </a:r>
          </a:p>
          <a:p>
            <a:r>
              <a:rPr lang="en-US" dirty="0" smtClean="0"/>
              <a:t>Getting to know each other</a:t>
            </a:r>
          </a:p>
          <a:p>
            <a:r>
              <a:rPr lang="en-US" dirty="0"/>
              <a:t>Introduction to software engineering</a:t>
            </a:r>
          </a:p>
          <a:p>
            <a:pPr lvl="1"/>
            <a:r>
              <a:rPr lang="en-US" dirty="0"/>
              <a:t>Software is everywhere</a:t>
            </a:r>
          </a:p>
          <a:p>
            <a:pPr lvl="1"/>
            <a:r>
              <a:rPr lang="en-US" dirty="0"/>
              <a:t>What is software engineering?</a:t>
            </a:r>
          </a:p>
        </p:txBody>
      </p:sp>
    </p:spTree>
    <p:extLst>
      <p:ext uri="{BB962C8B-B14F-4D97-AF65-F5344CB8AC3E}">
        <p14:creationId xmlns:p14="http://schemas.microsoft.com/office/powerpoint/2010/main" val="3303721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4031873"/>
          </a:xfrm>
          <a:prstGeom prst="rect">
            <a:avLst/>
          </a:prstGeom>
          <a:noFill/>
        </p:spPr>
        <p:txBody>
          <a:bodyPr wrap="none" rtlCol="0">
            <a:spAutoFit/>
          </a:bodyPr>
          <a:lstStyle/>
          <a:p>
            <a:r>
              <a:rPr lang="en-US" sz="3200" dirty="0" smtClean="0"/>
              <a:t>What is Software Engineering?</a:t>
            </a:r>
          </a:p>
          <a:p>
            <a:endParaRPr lang="en-US" sz="3200" dirty="0"/>
          </a:p>
          <a:p>
            <a:r>
              <a:rPr lang="en-US" sz="3200" dirty="0" smtClean="0"/>
              <a:t>Software –</a:t>
            </a:r>
          </a:p>
          <a:p>
            <a:endParaRPr lang="en-US" sz="3200" dirty="0"/>
          </a:p>
          <a:p>
            <a:endParaRPr lang="en-US" sz="3200" dirty="0" smtClean="0"/>
          </a:p>
          <a:p>
            <a:endParaRPr lang="en-US" sz="3200" dirty="0"/>
          </a:p>
          <a:p>
            <a:endParaRPr lang="en-US" sz="3200" dirty="0" smtClean="0"/>
          </a:p>
          <a:p>
            <a:r>
              <a:rPr lang="en-US" sz="3200" dirty="0" smtClean="0"/>
              <a:t>Engineering -</a:t>
            </a:r>
          </a:p>
        </p:txBody>
      </p:sp>
      <p:sp>
        <p:nvSpPr>
          <p:cNvPr id="3" name="TextBox 2"/>
          <p:cNvSpPr txBox="1"/>
          <p:nvPr/>
        </p:nvSpPr>
        <p:spPr>
          <a:xfrm>
            <a:off x="2743200" y="2286000"/>
            <a:ext cx="4227504" cy="1938992"/>
          </a:xfrm>
          <a:prstGeom prst="rect">
            <a:avLst/>
          </a:prstGeom>
          <a:noFill/>
        </p:spPr>
        <p:txBody>
          <a:bodyPr wrap="none" rtlCol="0">
            <a:spAutoFit/>
          </a:bodyPr>
          <a:lstStyle/>
          <a:p>
            <a:pPr marL="285750" indent="-285750">
              <a:buFont typeface="Arial" pitchFamily="34" charset="0"/>
              <a:buChar char="•"/>
            </a:pPr>
            <a:r>
              <a:rPr lang="en-US" sz="2400" dirty="0" smtClean="0"/>
              <a:t>Code</a:t>
            </a:r>
          </a:p>
          <a:p>
            <a:pPr marL="285750" indent="-285750">
              <a:buFont typeface="Arial" pitchFamily="34" charset="0"/>
              <a:buChar char="•"/>
            </a:pPr>
            <a:r>
              <a:rPr lang="en-US" sz="2400" dirty="0" smtClean="0"/>
              <a:t>Documentation, user manuals</a:t>
            </a:r>
          </a:p>
          <a:p>
            <a:pPr marL="285750" indent="-285750">
              <a:buFont typeface="Arial" pitchFamily="34" charset="0"/>
              <a:buChar char="•"/>
            </a:pPr>
            <a:r>
              <a:rPr lang="en-US" sz="2400" dirty="0" smtClean="0"/>
              <a:t>Designs, specifications</a:t>
            </a:r>
          </a:p>
          <a:p>
            <a:pPr marL="285750" indent="-285750">
              <a:buFont typeface="Arial" pitchFamily="34" charset="0"/>
              <a:buChar char="•"/>
            </a:pPr>
            <a:r>
              <a:rPr lang="en-US" sz="2400" dirty="0" smtClean="0"/>
              <a:t>Test cases</a:t>
            </a:r>
          </a:p>
          <a:p>
            <a:pPr marL="285750" indent="-285750">
              <a:buFont typeface="Arial" pitchFamily="34" charset="0"/>
              <a:buChar char="•"/>
            </a:pPr>
            <a:r>
              <a:rPr lang="en-US" sz="2400" dirty="0" smtClean="0"/>
              <a:t>Plans and schedules</a:t>
            </a:r>
            <a:endParaRPr lang="en-US" sz="2400" dirty="0"/>
          </a:p>
        </p:txBody>
      </p:sp>
    </p:spTree>
    <p:extLst>
      <p:ext uri="{BB962C8B-B14F-4D97-AF65-F5344CB8AC3E}">
        <p14:creationId xmlns:p14="http://schemas.microsoft.com/office/powerpoint/2010/main" val="6665310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4031873"/>
          </a:xfrm>
          <a:prstGeom prst="rect">
            <a:avLst/>
          </a:prstGeom>
          <a:noFill/>
        </p:spPr>
        <p:txBody>
          <a:bodyPr wrap="none" rtlCol="0">
            <a:spAutoFit/>
          </a:bodyPr>
          <a:lstStyle/>
          <a:p>
            <a:r>
              <a:rPr lang="en-US" sz="3200" dirty="0" smtClean="0"/>
              <a:t>What is Software Engineering?</a:t>
            </a:r>
          </a:p>
          <a:p>
            <a:endParaRPr lang="en-US" sz="3200" dirty="0"/>
          </a:p>
          <a:p>
            <a:r>
              <a:rPr lang="en-US" sz="3200" dirty="0" smtClean="0"/>
              <a:t>Software –</a:t>
            </a:r>
          </a:p>
          <a:p>
            <a:endParaRPr lang="en-US" sz="3200" dirty="0"/>
          </a:p>
          <a:p>
            <a:endParaRPr lang="en-US" sz="3200" dirty="0" smtClean="0"/>
          </a:p>
          <a:p>
            <a:endParaRPr lang="en-US" sz="3200" dirty="0"/>
          </a:p>
          <a:p>
            <a:endParaRPr lang="en-US" sz="3200" dirty="0" smtClean="0"/>
          </a:p>
          <a:p>
            <a:r>
              <a:rPr lang="en-US" sz="3200" dirty="0" smtClean="0"/>
              <a:t>Engineering -</a:t>
            </a:r>
          </a:p>
        </p:txBody>
      </p:sp>
      <p:sp>
        <p:nvSpPr>
          <p:cNvPr id="3" name="TextBox 2"/>
          <p:cNvSpPr txBox="1"/>
          <p:nvPr/>
        </p:nvSpPr>
        <p:spPr>
          <a:xfrm>
            <a:off x="2743200" y="2286000"/>
            <a:ext cx="4227504" cy="1938992"/>
          </a:xfrm>
          <a:prstGeom prst="rect">
            <a:avLst/>
          </a:prstGeom>
          <a:noFill/>
        </p:spPr>
        <p:txBody>
          <a:bodyPr wrap="none" rtlCol="0">
            <a:spAutoFit/>
          </a:bodyPr>
          <a:lstStyle/>
          <a:p>
            <a:pPr marL="285750" indent="-285750">
              <a:buFont typeface="Arial" pitchFamily="34" charset="0"/>
              <a:buChar char="•"/>
            </a:pPr>
            <a:r>
              <a:rPr lang="en-US" sz="2400" dirty="0" smtClean="0"/>
              <a:t>Code</a:t>
            </a:r>
          </a:p>
          <a:p>
            <a:pPr marL="285750" indent="-285750">
              <a:buFont typeface="Arial" pitchFamily="34" charset="0"/>
              <a:buChar char="•"/>
            </a:pPr>
            <a:r>
              <a:rPr lang="en-US" sz="2400" dirty="0" smtClean="0"/>
              <a:t>Documentation, user manuals</a:t>
            </a:r>
          </a:p>
          <a:p>
            <a:pPr marL="285750" indent="-285750">
              <a:buFont typeface="Arial" pitchFamily="34" charset="0"/>
              <a:buChar char="•"/>
            </a:pPr>
            <a:r>
              <a:rPr lang="en-US" sz="2400" dirty="0" smtClean="0"/>
              <a:t>Designs, specifications</a:t>
            </a:r>
          </a:p>
          <a:p>
            <a:pPr marL="285750" indent="-285750">
              <a:buFont typeface="Arial" pitchFamily="34" charset="0"/>
              <a:buChar char="•"/>
            </a:pPr>
            <a:r>
              <a:rPr lang="en-US" sz="2400" dirty="0" smtClean="0"/>
              <a:t>Test cases</a:t>
            </a:r>
          </a:p>
          <a:p>
            <a:pPr marL="285750" indent="-285750">
              <a:buFont typeface="Arial" pitchFamily="34" charset="0"/>
              <a:buChar char="•"/>
            </a:pPr>
            <a:r>
              <a:rPr lang="en-US" sz="2400" dirty="0" smtClean="0"/>
              <a:t>Plans and schedules</a:t>
            </a:r>
            <a:endParaRPr lang="en-US" sz="2400" dirty="0"/>
          </a:p>
        </p:txBody>
      </p:sp>
      <p:sp>
        <p:nvSpPr>
          <p:cNvPr id="4" name="TextBox 3"/>
          <p:cNvSpPr txBox="1"/>
          <p:nvPr/>
        </p:nvSpPr>
        <p:spPr>
          <a:xfrm>
            <a:off x="2743200" y="4667071"/>
            <a:ext cx="4658327" cy="1200329"/>
          </a:xfrm>
          <a:prstGeom prst="rect">
            <a:avLst/>
          </a:prstGeom>
          <a:noFill/>
        </p:spPr>
        <p:txBody>
          <a:bodyPr wrap="none" rtlCol="0">
            <a:spAutoFit/>
          </a:bodyPr>
          <a:lstStyle/>
          <a:p>
            <a:pPr marL="285750" indent="-285750">
              <a:buFont typeface="Arial" pitchFamily="34" charset="0"/>
              <a:buChar char="•"/>
            </a:pPr>
            <a:r>
              <a:rPr lang="en-US" sz="2400" dirty="0" smtClean="0"/>
              <a:t>Skill and knowledge</a:t>
            </a:r>
          </a:p>
          <a:p>
            <a:pPr marL="285750" indent="-285750">
              <a:buFont typeface="Arial" pitchFamily="34" charset="0"/>
              <a:buChar char="•"/>
            </a:pPr>
            <a:r>
              <a:rPr lang="en-US" sz="2400" dirty="0" smtClean="0"/>
              <a:t>Application of scientific principles</a:t>
            </a:r>
          </a:p>
          <a:p>
            <a:pPr marL="285750" indent="-285750">
              <a:buFont typeface="Arial" pitchFamily="34" charset="0"/>
              <a:buChar char="•"/>
            </a:pPr>
            <a:r>
              <a:rPr lang="en-US" sz="2400" dirty="0" smtClean="0"/>
              <a:t>Trade-offs, cost /  benefit analysis</a:t>
            </a:r>
          </a:p>
        </p:txBody>
      </p:sp>
    </p:spTree>
    <p:extLst>
      <p:ext uri="{BB962C8B-B14F-4D97-AF65-F5344CB8AC3E}">
        <p14:creationId xmlns:p14="http://schemas.microsoft.com/office/powerpoint/2010/main" val="31352239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smtClean="0"/>
              <a:t>“</a:t>
            </a:r>
            <a:r>
              <a:rPr lang="en-US" i="1" dirty="0" smtClean="0"/>
              <a:t>A broad field that touches upon all aspects of developing and supporting a software system.</a:t>
            </a:r>
            <a:r>
              <a:rPr lang="en-US" dirty="0" smtClean="0"/>
              <a:t>” [</a:t>
            </a:r>
            <a:r>
              <a:rPr lang="en-US" dirty="0" err="1" smtClean="0"/>
              <a:t>Tsui</a:t>
            </a:r>
            <a:r>
              <a:rPr lang="en-US" dirty="0" smtClean="0"/>
              <a:t>, </a:t>
            </a:r>
            <a:r>
              <a:rPr lang="en-US" dirty="0" err="1" smtClean="0"/>
              <a:t>Karam</a:t>
            </a:r>
            <a:r>
              <a:rPr lang="en-US" dirty="0" smtClean="0"/>
              <a:t>, Bernal]</a:t>
            </a:r>
            <a:endParaRPr lang="en-US" dirty="0"/>
          </a:p>
        </p:txBody>
      </p:sp>
    </p:spTree>
    <p:extLst>
      <p:ext uri="{BB962C8B-B14F-4D97-AF65-F5344CB8AC3E}">
        <p14:creationId xmlns:p14="http://schemas.microsoft.com/office/powerpoint/2010/main" val="181224265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smtClean="0"/>
              <a:t>“</a:t>
            </a:r>
            <a:r>
              <a:rPr lang="en-US" i="1" dirty="0" smtClean="0"/>
              <a:t>A broad field that touches upon all aspects of </a:t>
            </a:r>
            <a:r>
              <a:rPr lang="en-US" i="1" dirty="0" smtClean="0">
                <a:solidFill>
                  <a:srgbClr val="FF0000"/>
                </a:solidFill>
              </a:rPr>
              <a:t>developing</a:t>
            </a:r>
            <a:r>
              <a:rPr lang="en-US" i="1" dirty="0" smtClean="0"/>
              <a:t> and </a:t>
            </a:r>
            <a:r>
              <a:rPr lang="en-US" i="1" dirty="0" smtClean="0">
                <a:solidFill>
                  <a:srgbClr val="FF0000"/>
                </a:solidFill>
              </a:rPr>
              <a:t>supporting</a:t>
            </a:r>
            <a:r>
              <a:rPr lang="en-US" i="1" dirty="0" smtClean="0"/>
              <a:t> a software system.</a:t>
            </a:r>
            <a:r>
              <a:rPr lang="en-US" dirty="0" smtClean="0"/>
              <a:t>” [</a:t>
            </a:r>
            <a:r>
              <a:rPr lang="en-US" dirty="0" err="1" smtClean="0"/>
              <a:t>Tsui</a:t>
            </a:r>
            <a:r>
              <a:rPr lang="en-US" dirty="0" smtClean="0"/>
              <a:t>, </a:t>
            </a:r>
            <a:r>
              <a:rPr lang="en-US" dirty="0" err="1" smtClean="0"/>
              <a:t>Karam</a:t>
            </a:r>
            <a:r>
              <a:rPr lang="en-US" dirty="0" smtClean="0"/>
              <a:t>, Bernal]</a:t>
            </a:r>
            <a:endParaRPr lang="en-US" dirty="0"/>
          </a:p>
        </p:txBody>
      </p:sp>
    </p:spTree>
    <p:extLst>
      <p:ext uri="{BB962C8B-B14F-4D97-AF65-F5344CB8AC3E}">
        <p14:creationId xmlns:p14="http://schemas.microsoft.com/office/powerpoint/2010/main" val="336505735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a:t>“</a:t>
            </a:r>
            <a:r>
              <a:rPr lang="en-US" i="1" dirty="0"/>
              <a:t>A discipline that deals with the building of software systems which are so large that they are built by a team or teams of engineers</a:t>
            </a:r>
            <a:r>
              <a:rPr lang="en-US" dirty="0"/>
              <a:t>.” [</a:t>
            </a:r>
            <a:r>
              <a:rPr lang="en-US" dirty="0" err="1"/>
              <a:t>Ghezzi</a:t>
            </a:r>
            <a:r>
              <a:rPr lang="en-US" dirty="0"/>
              <a:t>, </a:t>
            </a:r>
            <a:r>
              <a:rPr lang="en-US" dirty="0" err="1"/>
              <a:t>Jazayeri</a:t>
            </a:r>
            <a:r>
              <a:rPr lang="en-US" dirty="0"/>
              <a:t>, </a:t>
            </a:r>
            <a:r>
              <a:rPr lang="en-US" dirty="0" err="1"/>
              <a:t>Mandrioli</a:t>
            </a:r>
            <a:r>
              <a:rPr lang="en-US" dirty="0"/>
              <a:t>]</a:t>
            </a:r>
          </a:p>
        </p:txBody>
      </p:sp>
    </p:spTree>
    <p:extLst>
      <p:ext uri="{BB962C8B-B14F-4D97-AF65-F5344CB8AC3E}">
        <p14:creationId xmlns:p14="http://schemas.microsoft.com/office/powerpoint/2010/main" val="29773347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a:t>“</a:t>
            </a:r>
            <a:r>
              <a:rPr lang="en-US" i="1" dirty="0"/>
              <a:t>A discipline that deals with the building of software systems which are so </a:t>
            </a:r>
            <a:r>
              <a:rPr lang="en-US" i="1" dirty="0">
                <a:solidFill>
                  <a:srgbClr val="FF0000"/>
                </a:solidFill>
              </a:rPr>
              <a:t>large</a:t>
            </a:r>
            <a:r>
              <a:rPr lang="en-US" i="1" dirty="0"/>
              <a:t> that they are built by a </a:t>
            </a:r>
            <a:r>
              <a:rPr lang="en-US" i="1" dirty="0">
                <a:solidFill>
                  <a:srgbClr val="FF0000"/>
                </a:solidFill>
              </a:rPr>
              <a:t>team</a:t>
            </a:r>
            <a:r>
              <a:rPr lang="en-US" i="1" dirty="0"/>
              <a:t> or </a:t>
            </a:r>
            <a:r>
              <a:rPr lang="en-US" i="1" dirty="0">
                <a:solidFill>
                  <a:srgbClr val="FF0000"/>
                </a:solidFill>
              </a:rPr>
              <a:t>teams</a:t>
            </a:r>
            <a:r>
              <a:rPr lang="en-US" i="1" dirty="0"/>
              <a:t> of engineers</a:t>
            </a:r>
            <a:r>
              <a:rPr lang="en-US" dirty="0"/>
              <a:t>.” [</a:t>
            </a:r>
            <a:r>
              <a:rPr lang="en-US" dirty="0" err="1"/>
              <a:t>Ghezzi</a:t>
            </a:r>
            <a:r>
              <a:rPr lang="en-US" dirty="0"/>
              <a:t>, </a:t>
            </a:r>
            <a:r>
              <a:rPr lang="en-US" dirty="0" err="1"/>
              <a:t>Jazayeri</a:t>
            </a:r>
            <a:r>
              <a:rPr lang="en-US" dirty="0"/>
              <a:t>, </a:t>
            </a:r>
            <a:r>
              <a:rPr lang="en-US" dirty="0" err="1"/>
              <a:t>Mandrioli</a:t>
            </a:r>
            <a:r>
              <a:rPr lang="en-US" dirty="0"/>
              <a:t>]</a:t>
            </a:r>
          </a:p>
        </p:txBody>
      </p:sp>
    </p:spTree>
    <p:extLst>
      <p:ext uri="{BB962C8B-B14F-4D97-AF65-F5344CB8AC3E}">
        <p14:creationId xmlns:p14="http://schemas.microsoft.com/office/powerpoint/2010/main" val="340879647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smtClean="0"/>
              <a:t>“</a:t>
            </a:r>
            <a:r>
              <a:rPr lang="en-US" i="1" dirty="0"/>
              <a:t>Multi-person construction of multi-version software</a:t>
            </a:r>
            <a:r>
              <a:rPr lang="en-US" dirty="0"/>
              <a:t>.” [</a:t>
            </a:r>
            <a:r>
              <a:rPr lang="en-US" dirty="0" err="1"/>
              <a:t>Parnas</a:t>
            </a:r>
            <a:r>
              <a:rPr lang="en-US" dirty="0"/>
              <a:t>]</a:t>
            </a:r>
          </a:p>
          <a:p>
            <a:endParaRPr lang="en-US" dirty="0"/>
          </a:p>
        </p:txBody>
      </p:sp>
    </p:spTree>
    <p:extLst>
      <p:ext uri="{BB962C8B-B14F-4D97-AF65-F5344CB8AC3E}">
        <p14:creationId xmlns:p14="http://schemas.microsoft.com/office/powerpoint/2010/main" val="403533513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lstStyle/>
          <a:p>
            <a:r>
              <a:rPr lang="en-US" dirty="0" smtClean="0"/>
              <a:t>“</a:t>
            </a:r>
            <a:r>
              <a:rPr lang="en-US" i="1" dirty="0">
                <a:solidFill>
                  <a:srgbClr val="FF0000"/>
                </a:solidFill>
              </a:rPr>
              <a:t>Multi-person </a:t>
            </a:r>
            <a:r>
              <a:rPr lang="en-US" i="1" dirty="0"/>
              <a:t>construction of </a:t>
            </a:r>
            <a:r>
              <a:rPr lang="en-US" i="1" dirty="0">
                <a:solidFill>
                  <a:srgbClr val="FF0000"/>
                </a:solidFill>
              </a:rPr>
              <a:t>multi-version </a:t>
            </a:r>
            <a:r>
              <a:rPr lang="en-US" i="1" dirty="0"/>
              <a:t>software</a:t>
            </a:r>
            <a:r>
              <a:rPr lang="en-US" dirty="0"/>
              <a:t>.” [</a:t>
            </a:r>
            <a:r>
              <a:rPr lang="en-US" dirty="0" err="1"/>
              <a:t>Parnas</a:t>
            </a:r>
            <a:r>
              <a:rPr lang="en-US" dirty="0"/>
              <a:t>]</a:t>
            </a:r>
          </a:p>
          <a:p>
            <a:endParaRPr lang="en-US" dirty="0"/>
          </a:p>
        </p:txBody>
      </p:sp>
    </p:spTree>
    <p:extLst>
      <p:ext uri="{BB962C8B-B14F-4D97-AF65-F5344CB8AC3E}">
        <p14:creationId xmlns:p14="http://schemas.microsoft.com/office/powerpoint/2010/main" val="237002685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normAutofit/>
          </a:bodyPr>
          <a:lstStyle/>
          <a:p>
            <a:r>
              <a:rPr lang="en-US" dirty="0"/>
              <a:t>“</a:t>
            </a:r>
            <a:r>
              <a:rPr lang="en-US" i="1" dirty="0"/>
              <a:t>A discipline whose aim is the production of fault-free software, delivered on-time and within budget, that satisfies the user’s needs</a:t>
            </a:r>
            <a:r>
              <a:rPr lang="en-US" dirty="0"/>
              <a:t>. </a:t>
            </a:r>
            <a:r>
              <a:rPr lang="en-US" i="1" dirty="0"/>
              <a:t>Furthermore, the software must be easy to modify when the user’s needs change</a:t>
            </a:r>
            <a:r>
              <a:rPr lang="en-US" dirty="0"/>
              <a:t>.” [</a:t>
            </a:r>
            <a:r>
              <a:rPr lang="en-US" dirty="0" err="1"/>
              <a:t>Schach</a:t>
            </a:r>
            <a:r>
              <a:rPr lang="en-US" dirty="0" smtClean="0"/>
              <a:t>]</a:t>
            </a:r>
            <a:endParaRPr lang="en-US" dirty="0"/>
          </a:p>
        </p:txBody>
      </p:sp>
    </p:spTree>
    <p:extLst>
      <p:ext uri="{BB962C8B-B14F-4D97-AF65-F5344CB8AC3E}">
        <p14:creationId xmlns:p14="http://schemas.microsoft.com/office/powerpoint/2010/main" val="13003771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sz="half" idx="1"/>
          </p:nvPr>
        </p:nvSpPr>
        <p:spPr/>
        <p:txBody>
          <a:bodyPr>
            <a:normAutofit/>
          </a:bodyPr>
          <a:lstStyle/>
          <a:p>
            <a:r>
              <a:rPr lang="en-US" dirty="0"/>
              <a:t>“</a:t>
            </a:r>
            <a:r>
              <a:rPr lang="en-US" i="1" dirty="0"/>
              <a:t>A discipline whose aim is the production of </a:t>
            </a:r>
            <a:r>
              <a:rPr lang="en-US" i="1" dirty="0">
                <a:solidFill>
                  <a:srgbClr val="FF0000"/>
                </a:solidFill>
              </a:rPr>
              <a:t>fault-free </a:t>
            </a:r>
            <a:r>
              <a:rPr lang="en-US" i="1" dirty="0"/>
              <a:t>software, delivered </a:t>
            </a:r>
            <a:r>
              <a:rPr lang="en-US" i="1" dirty="0">
                <a:solidFill>
                  <a:srgbClr val="FF0000"/>
                </a:solidFill>
              </a:rPr>
              <a:t>on-time </a:t>
            </a:r>
            <a:r>
              <a:rPr lang="en-US" i="1" dirty="0"/>
              <a:t>and </a:t>
            </a:r>
            <a:r>
              <a:rPr lang="en-US" i="1" dirty="0">
                <a:solidFill>
                  <a:srgbClr val="FF0000"/>
                </a:solidFill>
              </a:rPr>
              <a:t>within budget</a:t>
            </a:r>
            <a:r>
              <a:rPr lang="en-US" i="1" dirty="0"/>
              <a:t>, that </a:t>
            </a:r>
            <a:r>
              <a:rPr lang="en-US" i="1" dirty="0">
                <a:solidFill>
                  <a:srgbClr val="FF0000"/>
                </a:solidFill>
              </a:rPr>
              <a:t>satisfies the user’s needs</a:t>
            </a:r>
            <a:r>
              <a:rPr lang="en-US" dirty="0"/>
              <a:t>. </a:t>
            </a:r>
            <a:r>
              <a:rPr lang="en-US" i="1" dirty="0"/>
              <a:t>Furthermore, the software must be </a:t>
            </a:r>
            <a:r>
              <a:rPr lang="en-US" i="1" dirty="0">
                <a:solidFill>
                  <a:srgbClr val="FF0000"/>
                </a:solidFill>
              </a:rPr>
              <a:t>easy to modify when the user’s needs change</a:t>
            </a:r>
            <a:r>
              <a:rPr lang="en-US" dirty="0"/>
              <a:t>.” [</a:t>
            </a:r>
            <a:r>
              <a:rPr lang="en-US" dirty="0" err="1"/>
              <a:t>Schach</a:t>
            </a:r>
            <a:r>
              <a:rPr lang="en-US" dirty="0" smtClean="0"/>
              <a:t>]</a:t>
            </a:r>
            <a:endParaRPr lang="en-US" dirty="0"/>
          </a:p>
        </p:txBody>
      </p:sp>
    </p:spTree>
    <p:extLst>
      <p:ext uri="{BB962C8B-B14F-4D97-AF65-F5344CB8AC3E}">
        <p14:creationId xmlns:p14="http://schemas.microsoft.com/office/powerpoint/2010/main" val="31725517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Basics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Course: </a:t>
            </a:r>
            <a:r>
              <a:rPr lang="en-US" dirty="0" smtClean="0"/>
              <a:t>Informatics 43 – Introduction to Software Engineering</a:t>
            </a:r>
            <a:endParaRPr lang="en-US" dirty="0"/>
          </a:p>
          <a:p>
            <a:r>
              <a:rPr lang="en-US" dirty="0"/>
              <a:t>Professor: Emily Navarro (</a:t>
            </a:r>
            <a:r>
              <a:rPr lang="en-US" dirty="0" err="1">
                <a:hlinkClick r:id="rId2"/>
              </a:rPr>
              <a:t>emilyo@uci.edu</a:t>
            </a:r>
            <a:r>
              <a:rPr lang="en-US" dirty="0"/>
              <a:t>)</a:t>
            </a:r>
          </a:p>
          <a:p>
            <a:r>
              <a:rPr lang="en-US" dirty="0" smtClean="0"/>
              <a:t>Lecture</a:t>
            </a:r>
            <a:r>
              <a:rPr lang="en-US" dirty="0"/>
              <a:t>: T </a:t>
            </a:r>
            <a:r>
              <a:rPr lang="en-US" dirty="0" err="1"/>
              <a:t>Th</a:t>
            </a:r>
            <a:r>
              <a:rPr lang="en-US" dirty="0"/>
              <a:t> 5-6:20pm, </a:t>
            </a:r>
            <a:r>
              <a:rPr lang="en-US" dirty="0" smtClean="0"/>
              <a:t>ELH 100</a:t>
            </a:r>
            <a:endParaRPr lang="en-US" dirty="0"/>
          </a:p>
          <a:p>
            <a:r>
              <a:rPr lang="en-US" dirty="0"/>
              <a:t>Discussion: </a:t>
            </a:r>
            <a:r>
              <a:rPr lang="en-US" dirty="0" smtClean="0"/>
              <a:t>Fridays</a:t>
            </a:r>
            <a:endParaRPr lang="en-US" dirty="0"/>
          </a:p>
          <a:p>
            <a:pPr lvl="1"/>
            <a:r>
              <a:rPr lang="en-US" dirty="0" smtClean="0"/>
              <a:t>Starting in week 1</a:t>
            </a:r>
          </a:p>
          <a:p>
            <a:r>
              <a:rPr lang="en-US" dirty="0" smtClean="0"/>
              <a:t>Course </a:t>
            </a:r>
            <a:r>
              <a:rPr lang="en-US" dirty="0"/>
              <a:t>Website: </a:t>
            </a:r>
            <a:r>
              <a:rPr lang="en-US" dirty="0">
                <a:hlinkClick r:id="rId3"/>
              </a:rPr>
              <a:t>http://www.ics.uci.edu/~emilyo/teaching/</a:t>
            </a:r>
            <a:r>
              <a:rPr lang="en-US" dirty="0" smtClean="0">
                <a:hlinkClick r:id="rId3"/>
              </a:rPr>
              <a:t>info43f2014</a:t>
            </a:r>
            <a:r>
              <a:rPr lang="en-US" dirty="0">
                <a:hlinkClick r:id="rId3"/>
              </a:rPr>
              <a:t>/index.html</a:t>
            </a:r>
            <a:endParaRPr lang="en-US" dirty="0"/>
          </a:p>
          <a:p>
            <a:endParaRPr lang="en-US" dirty="0"/>
          </a:p>
        </p:txBody>
      </p:sp>
    </p:spTree>
    <p:extLst>
      <p:ext uri="{BB962C8B-B14F-4D97-AF65-F5344CB8AC3E}">
        <p14:creationId xmlns:p14="http://schemas.microsoft.com/office/powerpoint/2010/main" val="777554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584775"/>
          </a:xfrm>
          <a:prstGeom prst="rect">
            <a:avLst/>
          </a:prstGeom>
          <a:noFill/>
        </p:spPr>
        <p:txBody>
          <a:bodyPr wrap="none" rtlCol="0">
            <a:spAutoFit/>
          </a:bodyPr>
          <a:lstStyle/>
          <a:p>
            <a:r>
              <a:rPr lang="en-US" sz="3200" dirty="0" smtClean="0"/>
              <a:t>What is Software Engineering?</a:t>
            </a:r>
            <a:endParaRPr lang="en-US" sz="3200" dirty="0"/>
          </a:p>
        </p:txBody>
      </p:sp>
      <p:sp>
        <p:nvSpPr>
          <p:cNvPr id="3" name="TextBox 2"/>
          <p:cNvSpPr txBox="1"/>
          <p:nvPr/>
        </p:nvSpPr>
        <p:spPr>
          <a:xfrm>
            <a:off x="990600" y="1676400"/>
            <a:ext cx="7650556" cy="3108543"/>
          </a:xfrm>
          <a:prstGeom prst="rect">
            <a:avLst/>
          </a:prstGeom>
          <a:noFill/>
        </p:spPr>
        <p:txBody>
          <a:bodyPr wrap="none" rtlCol="0">
            <a:spAutoFit/>
          </a:bodyPr>
          <a:lstStyle/>
          <a:p>
            <a:r>
              <a:rPr lang="en-US" sz="2800" dirty="0" smtClean="0"/>
              <a:t>Informatics 43:</a:t>
            </a:r>
          </a:p>
          <a:p>
            <a:pPr marL="285750" indent="-285750">
              <a:buFont typeface="Arial" pitchFamily="34" charset="0"/>
              <a:buChar char="•"/>
            </a:pPr>
            <a:endParaRPr lang="en-US" sz="2800" dirty="0" smtClean="0"/>
          </a:p>
          <a:p>
            <a:pPr marL="285750" indent="-285750">
              <a:buFont typeface="Arial" pitchFamily="34" charset="0"/>
              <a:buChar char="•"/>
            </a:pPr>
            <a:r>
              <a:rPr lang="en-US" sz="2800" dirty="0" smtClean="0"/>
              <a:t>The process of constructing software.</a:t>
            </a:r>
          </a:p>
          <a:p>
            <a:pPr marL="285750" indent="-285750">
              <a:buFont typeface="Arial" pitchFamily="34" charset="0"/>
              <a:buChar char="•"/>
            </a:pPr>
            <a:endParaRPr lang="en-US" sz="2800" dirty="0" smtClean="0"/>
          </a:p>
          <a:p>
            <a:pPr marL="285750" indent="-285750">
              <a:buFont typeface="Arial" pitchFamily="34" charset="0"/>
              <a:buChar char="•"/>
            </a:pPr>
            <a:r>
              <a:rPr lang="en-US" sz="2800" dirty="0" smtClean="0"/>
              <a:t>Phases of development other than programming.</a:t>
            </a:r>
          </a:p>
          <a:p>
            <a:pPr marL="285750" indent="-285750">
              <a:buFont typeface="Arial" pitchFamily="34" charset="0"/>
              <a:buChar char="•"/>
            </a:pPr>
            <a:endParaRPr lang="en-US" sz="2800" dirty="0" smtClean="0"/>
          </a:p>
          <a:p>
            <a:pPr marL="285750" indent="-285750">
              <a:buFont typeface="Arial" pitchFamily="34" charset="0"/>
              <a:buChar char="•"/>
            </a:pPr>
            <a:r>
              <a:rPr lang="en-US" sz="2800" dirty="0" smtClean="0"/>
              <a:t>Principles and qualities of enduring value.</a:t>
            </a:r>
            <a:endParaRPr lang="en-US" sz="2800" dirty="0"/>
          </a:p>
        </p:txBody>
      </p:sp>
    </p:spTree>
    <p:extLst>
      <p:ext uri="{BB962C8B-B14F-4D97-AF65-F5344CB8AC3E}">
        <p14:creationId xmlns:p14="http://schemas.microsoft.com/office/powerpoint/2010/main" val="222638841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584775"/>
          </a:xfrm>
          <a:prstGeom prst="rect">
            <a:avLst/>
          </a:prstGeom>
          <a:noFill/>
        </p:spPr>
        <p:txBody>
          <a:bodyPr wrap="none" rtlCol="0">
            <a:spAutoFit/>
          </a:bodyPr>
          <a:lstStyle/>
          <a:p>
            <a:r>
              <a:rPr lang="en-US" sz="3200" dirty="0" smtClean="0"/>
              <a:t>What is Software Engineering?</a:t>
            </a:r>
            <a:endParaRPr lang="en-US" sz="3200" dirty="0"/>
          </a:p>
        </p:txBody>
      </p:sp>
      <p:sp>
        <p:nvSpPr>
          <p:cNvPr id="3" name="TextBox 2"/>
          <p:cNvSpPr txBox="1"/>
          <p:nvPr/>
        </p:nvSpPr>
        <p:spPr>
          <a:xfrm>
            <a:off x="1371600" y="1524000"/>
            <a:ext cx="6621364" cy="1569660"/>
          </a:xfrm>
          <a:prstGeom prst="rect">
            <a:avLst/>
          </a:prstGeom>
          <a:noFill/>
        </p:spPr>
        <p:txBody>
          <a:bodyPr wrap="none" rtlCol="0">
            <a:spAutoFit/>
          </a:bodyPr>
          <a:lstStyle/>
          <a:p>
            <a:r>
              <a:rPr lang="en-US" sz="2400" dirty="0" smtClean="0"/>
              <a:t>Informatics 43:</a:t>
            </a:r>
          </a:p>
          <a:p>
            <a:pPr marL="285750" indent="-285750">
              <a:buFont typeface="Arial" pitchFamily="34" charset="0"/>
              <a:buChar char="•"/>
            </a:pPr>
            <a:r>
              <a:rPr lang="en-US" sz="2400" dirty="0" smtClean="0"/>
              <a:t>The process of constructing software.</a:t>
            </a:r>
          </a:p>
          <a:p>
            <a:pPr marL="285750" indent="-285750">
              <a:buFont typeface="Arial" pitchFamily="34" charset="0"/>
              <a:buChar char="•"/>
            </a:pPr>
            <a:r>
              <a:rPr lang="en-US" sz="2400" dirty="0" smtClean="0"/>
              <a:t>Phases of development other than programming.</a:t>
            </a:r>
          </a:p>
          <a:p>
            <a:pPr marL="285750" indent="-285750">
              <a:buFont typeface="Arial" pitchFamily="34" charset="0"/>
              <a:buChar char="•"/>
            </a:pPr>
            <a:r>
              <a:rPr lang="en-US" sz="2400" dirty="0" smtClean="0"/>
              <a:t>Principles and qualities of enduring value.</a:t>
            </a:r>
            <a:endParaRPr lang="en-US" sz="2400" dirty="0"/>
          </a:p>
        </p:txBody>
      </p:sp>
      <p:sp>
        <p:nvSpPr>
          <p:cNvPr id="5" name="TextBox 4"/>
          <p:cNvSpPr txBox="1"/>
          <p:nvPr/>
        </p:nvSpPr>
        <p:spPr>
          <a:xfrm>
            <a:off x="1447800" y="3307140"/>
            <a:ext cx="5715000" cy="2308324"/>
          </a:xfrm>
          <a:prstGeom prst="rect">
            <a:avLst/>
          </a:prstGeom>
          <a:noFill/>
        </p:spPr>
        <p:txBody>
          <a:bodyPr wrap="square" rtlCol="0">
            <a:spAutoFit/>
          </a:bodyPr>
          <a:lstStyle/>
          <a:p>
            <a:r>
              <a:rPr lang="en-US" sz="2400" dirty="0" smtClean="0"/>
              <a:t>Also of (lesser) interest (in this course):</a:t>
            </a:r>
          </a:p>
          <a:p>
            <a:pPr marL="285750" indent="-285750">
              <a:buFont typeface="Arial" pitchFamily="34" charset="0"/>
              <a:buChar char="•"/>
            </a:pPr>
            <a:r>
              <a:rPr lang="en-US" sz="2400" dirty="0" smtClean="0"/>
              <a:t>Managing &amp; scheduling software development teams.</a:t>
            </a:r>
          </a:p>
          <a:p>
            <a:pPr marL="285750" indent="-285750">
              <a:buFont typeface="Arial" pitchFamily="34" charset="0"/>
              <a:buChar char="•"/>
            </a:pPr>
            <a:r>
              <a:rPr lang="en-US" sz="2400" dirty="0" smtClean="0"/>
              <a:t>Making money – business models.</a:t>
            </a:r>
          </a:p>
          <a:p>
            <a:pPr marL="285750" indent="-285750">
              <a:buFont typeface="Arial" pitchFamily="34" charset="0"/>
              <a:buChar char="•"/>
            </a:pPr>
            <a:r>
              <a:rPr lang="en-US" sz="2400" dirty="0" smtClean="0"/>
              <a:t>Software’s impact on users, organizations, and society.</a:t>
            </a:r>
            <a:endParaRPr lang="en-US" sz="2400" dirty="0"/>
          </a:p>
        </p:txBody>
      </p:sp>
    </p:spTree>
    <p:extLst>
      <p:ext uri="{BB962C8B-B14F-4D97-AF65-F5344CB8AC3E}">
        <p14:creationId xmlns:p14="http://schemas.microsoft.com/office/powerpoint/2010/main" val="152943998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hydro4ge.com/wp-content/uploads/2007/12/h4_waterf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754832"/>
            <a:ext cx="4800600" cy="48006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81200" y="762000"/>
            <a:ext cx="5294078" cy="584775"/>
          </a:xfrm>
          <a:prstGeom prst="rect">
            <a:avLst/>
          </a:prstGeom>
          <a:noFill/>
        </p:spPr>
        <p:txBody>
          <a:bodyPr wrap="none" rtlCol="0">
            <a:spAutoFit/>
          </a:bodyPr>
          <a:lstStyle/>
          <a:p>
            <a:r>
              <a:rPr lang="en-US" sz="3200" dirty="0" smtClean="0"/>
              <a:t>What is Software Engineering?</a:t>
            </a:r>
            <a:endParaRPr lang="en-US" sz="3200" dirty="0"/>
          </a:p>
        </p:txBody>
      </p:sp>
      <p:sp>
        <p:nvSpPr>
          <p:cNvPr id="3" name="TextBox 2"/>
          <p:cNvSpPr txBox="1"/>
          <p:nvPr/>
        </p:nvSpPr>
        <p:spPr>
          <a:xfrm>
            <a:off x="1981200" y="1524000"/>
            <a:ext cx="4859792" cy="461665"/>
          </a:xfrm>
          <a:prstGeom prst="rect">
            <a:avLst/>
          </a:prstGeom>
          <a:noFill/>
        </p:spPr>
        <p:txBody>
          <a:bodyPr wrap="none" rtlCol="0">
            <a:spAutoFit/>
          </a:bodyPr>
          <a:lstStyle/>
          <a:p>
            <a:r>
              <a:rPr lang="en-US" sz="2400" dirty="0" smtClean="0"/>
              <a:t>The process of constructing software.</a:t>
            </a:r>
          </a:p>
        </p:txBody>
      </p:sp>
    </p:spTree>
    <p:extLst>
      <p:ext uri="{BB962C8B-B14F-4D97-AF65-F5344CB8AC3E}">
        <p14:creationId xmlns:p14="http://schemas.microsoft.com/office/powerpoint/2010/main" val="79542921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584775"/>
          </a:xfrm>
          <a:prstGeom prst="rect">
            <a:avLst/>
          </a:prstGeom>
          <a:noFill/>
        </p:spPr>
        <p:txBody>
          <a:bodyPr wrap="none" rtlCol="0">
            <a:spAutoFit/>
          </a:bodyPr>
          <a:lstStyle/>
          <a:p>
            <a:r>
              <a:rPr lang="en-US" sz="3200" dirty="0" smtClean="0"/>
              <a:t>What is Software Engineering?</a:t>
            </a:r>
            <a:endParaRPr lang="en-US" sz="3200" dirty="0"/>
          </a:p>
        </p:txBody>
      </p:sp>
      <p:sp>
        <p:nvSpPr>
          <p:cNvPr id="3" name="TextBox 2"/>
          <p:cNvSpPr txBox="1"/>
          <p:nvPr/>
        </p:nvSpPr>
        <p:spPr>
          <a:xfrm>
            <a:off x="1600200" y="1524000"/>
            <a:ext cx="6332824" cy="461665"/>
          </a:xfrm>
          <a:prstGeom prst="rect">
            <a:avLst/>
          </a:prstGeom>
          <a:noFill/>
        </p:spPr>
        <p:txBody>
          <a:bodyPr wrap="none" rtlCol="0">
            <a:spAutoFit/>
          </a:bodyPr>
          <a:lstStyle/>
          <a:p>
            <a:r>
              <a:rPr lang="en-US" sz="2400" dirty="0" smtClean="0"/>
              <a:t>Phases of development other than programming.</a:t>
            </a:r>
          </a:p>
        </p:txBody>
      </p:sp>
      <p:pic>
        <p:nvPicPr>
          <p:cNvPr id="2050" name="Picture 2" descr="http://www.agilemodeling.com/images/models/classDiagramInherita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4800600" cy="25717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0007" y="2588567"/>
            <a:ext cx="1106393" cy="461665"/>
          </a:xfrm>
          <a:prstGeom prst="rect">
            <a:avLst/>
          </a:prstGeom>
          <a:noFill/>
        </p:spPr>
        <p:txBody>
          <a:bodyPr wrap="none" rtlCol="0">
            <a:spAutoFit/>
          </a:bodyPr>
          <a:lstStyle/>
          <a:p>
            <a:r>
              <a:rPr lang="en-US" sz="2400" dirty="0" smtClean="0"/>
              <a:t>Design:</a:t>
            </a:r>
            <a:endParaRPr lang="en-US" sz="2400" dirty="0"/>
          </a:p>
        </p:txBody>
      </p:sp>
    </p:spTree>
    <p:extLst>
      <p:ext uri="{BB962C8B-B14F-4D97-AF65-F5344CB8AC3E}">
        <p14:creationId xmlns:p14="http://schemas.microsoft.com/office/powerpoint/2010/main" val="162909004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294078" cy="584775"/>
          </a:xfrm>
          <a:prstGeom prst="rect">
            <a:avLst/>
          </a:prstGeom>
          <a:noFill/>
        </p:spPr>
        <p:txBody>
          <a:bodyPr wrap="none" rtlCol="0">
            <a:spAutoFit/>
          </a:bodyPr>
          <a:lstStyle/>
          <a:p>
            <a:r>
              <a:rPr lang="en-US" sz="3200" dirty="0" smtClean="0"/>
              <a:t>What is Software Engineering?</a:t>
            </a:r>
            <a:endParaRPr lang="en-US" sz="3200" dirty="0"/>
          </a:p>
        </p:txBody>
      </p:sp>
      <p:sp>
        <p:nvSpPr>
          <p:cNvPr id="3" name="TextBox 2"/>
          <p:cNvSpPr txBox="1"/>
          <p:nvPr/>
        </p:nvSpPr>
        <p:spPr>
          <a:xfrm>
            <a:off x="1981200" y="1524000"/>
            <a:ext cx="5391541" cy="461665"/>
          </a:xfrm>
          <a:prstGeom prst="rect">
            <a:avLst/>
          </a:prstGeom>
          <a:noFill/>
        </p:spPr>
        <p:txBody>
          <a:bodyPr wrap="none" rtlCol="0">
            <a:spAutoFit/>
          </a:bodyPr>
          <a:lstStyle/>
          <a:p>
            <a:r>
              <a:rPr lang="en-US" sz="2400" dirty="0" smtClean="0"/>
              <a:t>Principles and qualities of enduring value.</a:t>
            </a:r>
            <a:endParaRPr lang="en-US" sz="2400" dirty="0"/>
          </a:p>
        </p:txBody>
      </p:sp>
      <p:sp>
        <p:nvSpPr>
          <p:cNvPr id="4" name="Rectangle 3"/>
          <p:cNvSpPr/>
          <p:nvPr/>
        </p:nvSpPr>
        <p:spPr>
          <a:xfrm rot="21066582">
            <a:off x="421037" y="2073615"/>
            <a:ext cx="5212299" cy="923330"/>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Correctness!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Rectangle 4"/>
          <p:cNvSpPr/>
          <p:nvPr/>
        </p:nvSpPr>
        <p:spPr>
          <a:xfrm rot="21116788">
            <a:off x="4196127" y="3082405"/>
            <a:ext cx="4907393"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MODULARITY</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p:cNvSpPr/>
          <p:nvPr/>
        </p:nvSpPr>
        <p:spPr>
          <a:xfrm rot="21326405">
            <a:off x="16933" y="4953000"/>
            <a:ext cx="4907393"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Consistency</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p:cNvSpPr/>
          <p:nvPr/>
        </p:nvSpPr>
        <p:spPr>
          <a:xfrm rot="697225">
            <a:off x="3928900" y="4599579"/>
            <a:ext cx="4907393" cy="923330"/>
          </a:xfrm>
          <a:prstGeom prst="rect">
            <a:avLst/>
          </a:prstGeom>
          <a:noFill/>
        </p:spPr>
        <p:txBody>
          <a:bodyPr wrap="squar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Efficiency</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Rectangle 7"/>
          <p:cNvSpPr/>
          <p:nvPr/>
        </p:nvSpPr>
        <p:spPr>
          <a:xfrm rot="436350">
            <a:off x="-152400" y="3352800"/>
            <a:ext cx="4907393" cy="1754327"/>
          </a:xfrm>
          <a:prstGeom prst="rect">
            <a:avLst/>
          </a:prstGeom>
          <a:noFill/>
          <a:scene3d>
            <a:camera prst="orthographicFront">
              <a:rot lat="0" lon="0" rev="0"/>
            </a:camera>
            <a:lightRig rig="contrasting" dir="t">
              <a:rot lat="0" lon="0" rev="4500000"/>
            </a:lightRig>
          </a:scene3d>
          <a:sp3d>
            <a:bevelT prst="relaxedInset"/>
          </a:sp3d>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Adaptability</a:t>
            </a:r>
          </a:p>
          <a:p>
            <a:pPr algn="ct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4236607" y="1905000"/>
            <a:ext cx="4907393"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Reliability</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92649681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sz="half" idx="1"/>
          </p:nvPr>
        </p:nvSpPr>
        <p:spPr/>
        <p:txBody>
          <a:bodyPr>
            <a:normAutofit/>
          </a:bodyPr>
          <a:lstStyle/>
          <a:p>
            <a:r>
              <a:rPr lang="en-US" dirty="0" smtClean="0"/>
              <a:t>What is software engineering?</a:t>
            </a:r>
          </a:p>
          <a:p>
            <a:r>
              <a:rPr lang="en-US" dirty="0" smtClean="0"/>
              <a:t>Brooks’ “No Silver Bullet”</a:t>
            </a:r>
          </a:p>
          <a:p>
            <a:r>
              <a:rPr lang="en-US" dirty="0" smtClean="0"/>
              <a:t>Complete assigned readings before Tuesday</a:t>
            </a:r>
            <a:endParaRPr lang="en-US" dirty="0"/>
          </a:p>
        </p:txBody>
      </p:sp>
    </p:spTree>
    <p:extLst>
      <p:ext uri="{BB962C8B-B14F-4D97-AF65-F5344CB8AC3E}">
        <p14:creationId xmlns:p14="http://schemas.microsoft.com/office/powerpoint/2010/main" val="16919879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Staff</a:t>
            </a:r>
            <a:endParaRPr lang="en-US" dirty="0"/>
          </a:p>
        </p:txBody>
      </p:sp>
      <p:sp>
        <p:nvSpPr>
          <p:cNvPr id="3" name="Content Placeholder 2"/>
          <p:cNvSpPr>
            <a:spLocks noGrp="1"/>
          </p:cNvSpPr>
          <p:nvPr>
            <p:ph idx="1"/>
          </p:nvPr>
        </p:nvSpPr>
        <p:spPr/>
        <p:txBody>
          <a:bodyPr>
            <a:normAutofit/>
          </a:bodyPr>
          <a:lstStyle/>
          <a:p>
            <a:r>
              <a:rPr lang="en-US" dirty="0" smtClean="0"/>
              <a:t>Professor</a:t>
            </a:r>
            <a:r>
              <a:rPr lang="en-US" dirty="0"/>
              <a:t>: Emily </a:t>
            </a:r>
            <a:r>
              <a:rPr lang="en-US" dirty="0" smtClean="0"/>
              <a:t>Navarro</a:t>
            </a:r>
            <a:endParaRPr lang="en-US" dirty="0"/>
          </a:p>
          <a:p>
            <a:r>
              <a:rPr lang="en-US" dirty="0" smtClean="0"/>
              <a:t>TAs</a:t>
            </a:r>
          </a:p>
          <a:p>
            <a:pPr lvl="1"/>
            <a:r>
              <a:rPr lang="en-US" dirty="0" err="1" smtClean="0"/>
              <a:t>Rohan</a:t>
            </a:r>
            <a:r>
              <a:rPr lang="en-US" dirty="0" smtClean="0"/>
              <a:t> </a:t>
            </a:r>
            <a:r>
              <a:rPr lang="en-US" dirty="0" err="1" smtClean="0"/>
              <a:t>Achar</a:t>
            </a:r>
            <a:endParaRPr lang="en-US" dirty="0" smtClean="0"/>
          </a:p>
          <a:p>
            <a:pPr lvl="1"/>
            <a:r>
              <a:rPr lang="en-US" dirty="0" err="1" smtClean="0"/>
              <a:t>Anirudh</a:t>
            </a:r>
            <a:r>
              <a:rPr lang="en-US" dirty="0" smtClean="0"/>
              <a:t> </a:t>
            </a:r>
            <a:r>
              <a:rPr lang="en-US" dirty="0" err="1" smtClean="0"/>
              <a:t>Sethi</a:t>
            </a:r>
            <a:endParaRPr lang="en-US" dirty="0" smtClean="0"/>
          </a:p>
          <a:p>
            <a:r>
              <a:rPr lang="en-US" dirty="0" smtClean="0"/>
              <a:t>Readers</a:t>
            </a:r>
          </a:p>
          <a:p>
            <a:pPr lvl="1"/>
            <a:r>
              <a:rPr lang="en-US" dirty="0" smtClean="0"/>
              <a:t>Yang </a:t>
            </a:r>
            <a:r>
              <a:rPr lang="en-US" dirty="0" err="1" smtClean="0"/>
              <a:t>Feng</a:t>
            </a:r>
            <a:endParaRPr lang="en-US" dirty="0" smtClean="0"/>
          </a:p>
          <a:p>
            <a:pPr lvl="1"/>
            <a:r>
              <a:rPr lang="en-US" dirty="0" smtClean="0"/>
              <a:t>Wen </a:t>
            </a:r>
            <a:r>
              <a:rPr lang="en-US" dirty="0" err="1" smtClean="0"/>
              <a:t>Shen</a:t>
            </a:r>
            <a:endParaRPr lang="en-US" dirty="0" smtClean="0"/>
          </a:p>
          <a:p>
            <a:pPr lvl="1"/>
            <a:r>
              <a:rPr lang="en-US" dirty="0" smtClean="0"/>
              <a:t>Consuelo Lopez</a:t>
            </a:r>
            <a:endParaRPr lang="en-US" dirty="0"/>
          </a:p>
        </p:txBody>
      </p:sp>
    </p:spTree>
    <p:extLst>
      <p:ext uri="{BB962C8B-B14F-4D97-AF65-F5344CB8AC3E}">
        <p14:creationId xmlns:p14="http://schemas.microsoft.com/office/powerpoint/2010/main" val="187885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Basics (II)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My office </a:t>
            </a:r>
            <a:r>
              <a:rPr lang="en-US" dirty="0"/>
              <a:t>hours</a:t>
            </a:r>
          </a:p>
          <a:p>
            <a:pPr lvl="1"/>
            <a:r>
              <a:rPr lang="en-US" dirty="0"/>
              <a:t>B</a:t>
            </a:r>
            <a:r>
              <a:rPr lang="en-US" dirty="0" smtClean="0"/>
              <a:t>efore </a:t>
            </a:r>
            <a:r>
              <a:rPr lang="en-US" dirty="0"/>
              <a:t>or after lecture, by </a:t>
            </a:r>
            <a:r>
              <a:rPr lang="en-US" dirty="0" smtClean="0"/>
              <a:t>appointment</a:t>
            </a:r>
            <a:endParaRPr lang="en-US" dirty="0"/>
          </a:p>
          <a:p>
            <a:r>
              <a:rPr lang="en-US" dirty="0" smtClean="0"/>
              <a:t>TA office hours</a:t>
            </a:r>
          </a:p>
          <a:p>
            <a:pPr lvl="1"/>
            <a:r>
              <a:rPr lang="en-US" dirty="0" smtClean="0"/>
              <a:t>TBD</a:t>
            </a:r>
          </a:p>
          <a:p>
            <a:r>
              <a:rPr lang="en-US" dirty="0" smtClean="0"/>
              <a:t>Questions </a:t>
            </a:r>
            <a:r>
              <a:rPr lang="en-US" dirty="0"/>
              <a:t>and announcements</a:t>
            </a:r>
          </a:p>
          <a:p>
            <a:pPr lvl="1"/>
            <a:r>
              <a:rPr lang="en-US" dirty="0"/>
              <a:t>Email or in class</a:t>
            </a:r>
          </a:p>
          <a:p>
            <a:pPr lvl="1"/>
            <a:r>
              <a:rPr lang="en-US" dirty="0"/>
              <a:t>Class email list</a:t>
            </a:r>
          </a:p>
          <a:p>
            <a:r>
              <a:rPr lang="en-US" dirty="0" smtClean="0"/>
              <a:t>Required textbook</a:t>
            </a:r>
            <a:endParaRPr lang="en-US" dirty="0"/>
          </a:p>
          <a:p>
            <a:pPr lvl="1"/>
            <a:r>
              <a:rPr lang="en-US" dirty="0" err="1"/>
              <a:t>Tsui</a:t>
            </a:r>
            <a:r>
              <a:rPr lang="en-US" dirty="0"/>
              <a:t>, </a:t>
            </a:r>
            <a:r>
              <a:rPr lang="en-US" dirty="0" err="1"/>
              <a:t>Karam</a:t>
            </a:r>
            <a:r>
              <a:rPr lang="en-US" dirty="0"/>
              <a:t>, Bernal, "Essentials of Software Engineering," Third </a:t>
            </a:r>
            <a:r>
              <a:rPr lang="en-US" dirty="0" smtClean="0"/>
              <a:t>Edition</a:t>
            </a:r>
            <a:endParaRPr lang="en-US" dirty="0"/>
          </a:p>
        </p:txBody>
      </p:sp>
    </p:spTree>
    <p:extLst>
      <p:ext uri="{BB962C8B-B14F-4D97-AF65-F5344CB8AC3E}">
        <p14:creationId xmlns:p14="http://schemas.microsoft.com/office/powerpoint/2010/main" val="196926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Quizzes</a:t>
            </a:r>
            <a:endParaRPr lang="en-US" dirty="0"/>
          </a:p>
        </p:txBody>
      </p:sp>
      <p:sp>
        <p:nvSpPr>
          <p:cNvPr id="3" name="Content Placeholder 2"/>
          <p:cNvSpPr>
            <a:spLocks noGrp="1"/>
          </p:cNvSpPr>
          <p:nvPr>
            <p:ph idx="1"/>
          </p:nvPr>
        </p:nvSpPr>
        <p:spPr/>
        <p:txBody>
          <a:bodyPr/>
          <a:lstStyle/>
          <a:p>
            <a:r>
              <a:rPr lang="en-US" dirty="0" smtClean="0"/>
              <a:t>6 quizzes, most Thursdays (see schedule)</a:t>
            </a:r>
          </a:p>
          <a:p>
            <a:r>
              <a:rPr lang="en-US" dirty="0" smtClean="0"/>
              <a:t>Usually held from 6</a:t>
            </a:r>
            <a:r>
              <a:rPr lang="en-US" dirty="0"/>
              <a:t>:05-6:</a:t>
            </a:r>
            <a:r>
              <a:rPr lang="en-US" dirty="0" smtClean="0"/>
              <a:t>20 </a:t>
            </a:r>
          </a:p>
          <a:p>
            <a:r>
              <a:rPr lang="en-US" dirty="0" smtClean="0"/>
              <a:t>Additional </a:t>
            </a:r>
            <a:r>
              <a:rPr lang="en-US" dirty="0"/>
              <a:t>quizzes may be given without prior notice, and the time and length of the quizzes may </a:t>
            </a:r>
            <a:r>
              <a:rPr lang="en-US" dirty="0" smtClean="0"/>
              <a:t>change</a:t>
            </a:r>
          </a:p>
          <a:p>
            <a:r>
              <a:rPr lang="en-US" dirty="0" smtClean="0"/>
              <a:t>Quiz answers will be given orally, in class, each Tuesday after </a:t>
            </a:r>
            <a:r>
              <a:rPr lang="en-US" smtClean="0"/>
              <a:t>a quiz</a:t>
            </a:r>
            <a:endParaRPr lang="en-US" dirty="0"/>
          </a:p>
        </p:txBody>
      </p:sp>
    </p:spTree>
    <p:extLst>
      <p:ext uri="{BB962C8B-B14F-4D97-AF65-F5344CB8AC3E}">
        <p14:creationId xmlns:p14="http://schemas.microsoft.com/office/powerpoint/2010/main" val="25459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(I)</a:t>
            </a:r>
            <a:endParaRPr lang="en-US" dirty="0"/>
          </a:p>
        </p:txBody>
      </p:sp>
      <p:sp>
        <p:nvSpPr>
          <p:cNvPr id="3" name="Content Placeholder 2"/>
          <p:cNvSpPr>
            <a:spLocks noGrp="1"/>
          </p:cNvSpPr>
          <p:nvPr>
            <p:ph idx="1"/>
          </p:nvPr>
        </p:nvSpPr>
        <p:spPr/>
        <p:txBody>
          <a:bodyPr/>
          <a:lstStyle/>
          <a:p>
            <a:r>
              <a:rPr lang="en-US" dirty="0"/>
              <a:t>Quizzes: 11% (total for all quizzes; each student's lowest quiz score will be dropped)</a:t>
            </a:r>
          </a:p>
          <a:p>
            <a:r>
              <a:rPr lang="en-US" dirty="0" smtClean="0"/>
              <a:t>Test 1: </a:t>
            </a:r>
            <a:r>
              <a:rPr lang="en-US" dirty="0"/>
              <a:t>20%</a:t>
            </a:r>
          </a:p>
          <a:p>
            <a:r>
              <a:rPr lang="en-US" dirty="0" smtClean="0"/>
              <a:t>Test 2: </a:t>
            </a:r>
            <a:r>
              <a:rPr lang="en-US" dirty="0"/>
              <a:t>30%</a:t>
            </a:r>
          </a:p>
          <a:p>
            <a:r>
              <a:rPr lang="en-US" dirty="0"/>
              <a:t>Three </a:t>
            </a:r>
            <a:r>
              <a:rPr lang="en-US" dirty="0" err="1"/>
              <a:t>homeworks</a:t>
            </a:r>
            <a:r>
              <a:rPr lang="en-US" dirty="0"/>
              <a:t>: 36% (12% each)</a:t>
            </a:r>
          </a:p>
          <a:p>
            <a:r>
              <a:rPr lang="en-US" dirty="0"/>
              <a:t>Class attendance and participation: 3%</a:t>
            </a:r>
          </a:p>
          <a:p>
            <a:r>
              <a:rPr lang="en-US" dirty="0"/>
              <a:t>Submitting the EEE course evaluation: 0.5% extra credit</a:t>
            </a:r>
          </a:p>
        </p:txBody>
      </p:sp>
    </p:spTree>
    <p:extLst>
      <p:ext uri="{BB962C8B-B14F-4D97-AF65-F5344CB8AC3E}">
        <p14:creationId xmlns:p14="http://schemas.microsoft.com/office/powerpoint/2010/main" val="1919723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(II)</a:t>
            </a:r>
            <a:endParaRPr lang="en-US" dirty="0"/>
          </a:p>
        </p:txBody>
      </p:sp>
      <p:sp>
        <p:nvSpPr>
          <p:cNvPr id="3" name="Content Placeholder 2"/>
          <p:cNvSpPr>
            <a:spLocks noGrp="1"/>
          </p:cNvSpPr>
          <p:nvPr>
            <p:ph idx="1"/>
          </p:nvPr>
        </p:nvSpPr>
        <p:spPr/>
        <p:txBody>
          <a:bodyPr/>
          <a:lstStyle/>
          <a:p>
            <a:r>
              <a:rPr lang="en-US" dirty="0"/>
              <a:t>Performed by TA/reader and professor</a:t>
            </a:r>
          </a:p>
          <a:p>
            <a:endParaRPr lang="en-US" dirty="0"/>
          </a:p>
          <a:p>
            <a:r>
              <a:rPr lang="en-US" dirty="0"/>
              <a:t>Resolve disagreements with the TA/reader first</a:t>
            </a:r>
          </a:p>
          <a:p>
            <a:endParaRPr lang="en-US" dirty="0"/>
          </a:p>
        </p:txBody>
      </p:sp>
    </p:spTree>
    <p:extLst>
      <p:ext uri="{BB962C8B-B14F-4D97-AF65-F5344CB8AC3E}">
        <p14:creationId xmlns:p14="http://schemas.microsoft.com/office/powerpoint/2010/main" val="2859988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10400</TotalTime>
  <Words>1962</Words>
  <Application>Microsoft Macintosh PowerPoint</Application>
  <PresentationFormat>On-screen Show (4:3)</PresentationFormat>
  <Paragraphs>274</Paragraphs>
  <Slides>45</Slides>
  <Notes>17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Informatics 43 – October 2, 2014</vt:lpstr>
      <vt:lpstr>Today’s Lecture</vt:lpstr>
      <vt:lpstr>Today’s Lecture</vt:lpstr>
      <vt:lpstr>Course Basics</vt:lpstr>
      <vt:lpstr>Teaching Staff</vt:lpstr>
      <vt:lpstr>Course Basics (II)</vt:lpstr>
      <vt:lpstr>Quizzes</vt:lpstr>
      <vt:lpstr>Grading (I)</vt:lpstr>
      <vt:lpstr>Grading (II)</vt:lpstr>
      <vt:lpstr>Cheating</vt:lpstr>
      <vt:lpstr>Late Work</vt:lpstr>
      <vt:lpstr>Questions</vt:lpstr>
      <vt:lpstr>Rules for Success in Info 43 (I)</vt:lpstr>
      <vt:lpstr>Rules for Success in Info 43 (II)</vt:lpstr>
      <vt:lpstr>Today’s Lecture</vt:lpstr>
      <vt:lpstr>Who am I?</vt:lpstr>
      <vt:lpstr>Who are you?</vt:lpstr>
      <vt:lpstr>Who are you?</vt:lpstr>
      <vt:lpstr>Who are you?</vt:lpstr>
      <vt:lpstr>Today’s Lecture</vt:lpstr>
      <vt:lpstr>Today’s Lecture</vt:lpstr>
      <vt:lpstr>Software is everywhere: cars</vt:lpstr>
      <vt:lpstr>Software is everywhere: cars</vt:lpstr>
      <vt:lpstr>Software is everywhere: medical systems</vt:lpstr>
      <vt:lpstr>Software is everywhere: games</vt:lpstr>
      <vt:lpstr>Software is everywhere: bonus</vt:lpstr>
      <vt:lpstr>Software is everywhere: bonus</vt:lpstr>
      <vt:lpstr>Today’s Lecture</vt:lpstr>
      <vt:lpstr>PowerPoint Presentation</vt:lpstr>
      <vt:lpstr>PowerPoint Presentation</vt:lpstr>
      <vt:lpstr>PowerPoint Presentation</vt:lpstr>
      <vt:lpstr>Software engineering</vt:lpstr>
      <vt:lpstr>Software engineering</vt:lpstr>
      <vt:lpstr>Software engineering</vt:lpstr>
      <vt:lpstr>Software engineering</vt:lpstr>
      <vt:lpstr>Software engineering</vt:lpstr>
      <vt:lpstr>Software engineering</vt:lpstr>
      <vt:lpstr>Software engineering</vt:lpstr>
      <vt:lpstr>Software engineering</vt:lpstr>
      <vt:lpstr>PowerPoint Presentation</vt:lpstr>
      <vt:lpstr>PowerPoint Presentation</vt:lpstr>
      <vt:lpstr>PowerPoint Presentation</vt:lpstr>
      <vt:lpstr>PowerPoint Presentation</vt:lpstr>
      <vt:lpstr>PowerPoint Presentation</vt:lpstr>
      <vt:lpstr>Next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Informatics 43 – April 2, 2013</dc:title>
  <dc:creator>Frost,Dan</dc:creator>
  <cp:lastModifiedBy>Emilly Navarro</cp:lastModifiedBy>
  <cp:revision>119</cp:revision>
  <dcterms:created xsi:type="dcterms:W3CDTF">2013-03-30T19:26:03Z</dcterms:created>
  <dcterms:modified xsi:type="dcterms:W3CDTF">2014-10-03T02:27:18Z</dcterms:modified>
</cp:coreProperties>
</file>