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260" r:id="rId4"/>
    <p:sldId id="263" r:id="rId5"/>
    <p:sldId id="262" r:id="rId6"/>
    <p:sldId id="264" r:id="rId7"/>
    <p:sldId id="265" r:id="rId8"/>
    <p:sldId id="266" r:id="rId9"/>
    <p:sldId id="334" r:id="rId10"/>
    <p:sldId id="314" r:id="rId11"/>
    <p:sldId id="316" r:id="rId12"/>
    <p:sldId id="317" r:id="rId13"/>
    <p:sldId id="301" r:id="rId14"/>
    <p:sldId id="302" r:id="rId15"/>
    <p:sldId id="304" r:id="rId16"/>
    <p:sldId id="305" r:id="rId17"/>
    <p:sldId id="306" r:id="rId18"/>
    <p:sldId id="281" r:id="rId19"/>
    <p:sldId id="282" r:id="rId20"/>
    <p:sldId id="340" r:id="rId21"/>
    <p:sldId id="341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44" r:id="rId30"/>
    <p:sldId id="350" r:id="rId31"/>
    <p:sldId id="345" r:id="rId32"/>
    <p:sldId id="346" r:id="rId33"/>
    <p:sldId id="347" r:id="rId34"/>
    <p:sldId id="348" r:id="rId35"/>
    <p:sldId id="349" r:id="rId36"/>
    <p:sldId id="283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32" r:id="rId46"/>
    <p:sldId id="335" r:id="rId47"/>
    <p:sldId id="368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66" r:id="rId57"/>
    <p:sldId id="367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9" r:id="rId66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4480" autoAdjust="0"/>
  </p:normalViewPr>
  <p:slideViewPr>
    <p:cSldViewPr>
      <p:cViewPr>
        <p:scale>
          <a:sx n="90" d="100"/>
          <a:sy n="90" d="100"/>
        </p:scale>
        <p:origin x="-8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6F1-FFE2-4094-8DCE-D448177532A6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C81C-4D3F-4D52-92F5-BDEACAED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 change in format for requirements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83F7C9C-5217-4689-B67A-6EBD8CEE50B2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756DE9E-1739-4AD8-A83F-6A3597B68484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2D622B4-4B5C-4880-B134-2453560F6992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0415F39-B3FD-4A81-8318-925030ADC109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A52B9DB-BAAD-4E92-AAA2-31F00A4EE180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stateless interaction: each request is</a:t>
            </a:r>
            <a:r>
              <a:rPr lang="en-US" baseline="0" dirty="0" smtClean="0"/>
              <a:t> </a:t>
            </a:r>
            <a:r>
              <a:rPr lang="en-US" dirty="0" smtClean="0"/>
              <a:t>an independent transaction that is unrelated to any previous request so that the communication consists of independent pairs of </a:t>
            </a:r>
            <a:r>
              <a:rPr lang="en-US" i="1" dirty="0" smtClean="0"/>
              <a:t>request and response</a:t>
            </a:r>
            <a:r>
              <a:rPr lang="en-US" dirty="0" smtClean="0"/>
              <a:t>. 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DFEC4C4-321A-49F1-A7E2-40E16F28DAF5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BDFE75F-AD55-401C-8F14-A6A74EDE603D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5325"/>
            <a:ext cx="4611688" cy="346075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041"/>
            <a:ext cx="5029200" cy="41592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source data management </a:t>
            </a:r>
            <a:r>
              <a:rPr lang="en-US" dirty="0" err="1" smtClean="0"/>
              <a:t>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Informatics 43</a:t>
            </a:r>
            <a:br>
              <a:rPr lang="en-US" dirty="0" smtClean="0"/>
            </a:br>
            <a:r>
              <a:rPr lang="en-US" dirty="0" smtClean="0"/>
              <a:t>Introduction to Software Engineering</a:t>
            </a:r>
            <a:br>
              <a:rPr lang="en-US" dirty="0" smtClean="0"/>
            </a:br>
            <a:r>
              <a:rPr lang="en-US" dirty="0" smtClean="0"/>
              <a:t>Lecture 3-2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October 23,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Emily Navarro</a:t>
            </a:r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essential characteristics of software engineering</a:t>
            </a:r>
          </a:p>
          <a:p>
            <a:r>
              <a:rPr lang="en-US" dirty="0" smtClean="0">
                <a:solidFill>
                  <a:srgbClr val="F32200"/>
                </a:solidFill>
              </a:rPr>
              <a:t>Software architecture</a:t>
            </a:r>
          </a:p>
          <a:p>
            <a:r>
              <a:rPr lang="en-US" dirty="0"/>
              <a:t>Software evolution</a:t>
            </a:r>
          </a:p>
        </p:txBody>
      </p:sp>
    </p:spTree>
    <p:extLst>
      <p:ext uri="{BB962C8B-B14F-4D97-AF65-F5344CB8AC3E}">
        <p14:creationId xmlns:p14="http://schemas.microsoft.com/office/powerpoint/2010/main" val="20025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Picture 4" descr="pe01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92" y="1915278"/>
            <a:ext cx="32004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639792" y="1527928"/>
            <a:ext cx="14963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4C4C"/>
                </a:solidFill>
              </a:rPr>
              <a:t>Requirements</a:t>
            </a:r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7726392" y="5109328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4C4C"/>
                </a:solidFill>
              </a:rPr>
              <a:t>Code</a:t>
            </a:r>
          </a:p>
        </p:txBody>
      </p:sp>
      <p:sp>
        <p:nvSpPr>
          <p:cNvPr id="7" name="AutoShape 69"/>
          <p:cNvSpPr>
            <a:spLocks noChangeArrowheads="1"/>
          </p:cNvSpPr>
          <p:nvPr/>
        </p:nvSpPr>
        <p:spPr bwMode="auto">
          <a:xfrm rot="2006871">
            <a:off x="2620992" y="213752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32200"/>
          </a:solidFill>
          <a:ln w="12700" cap="sq">
            <a:solidFill>
              <a:srgbClr val="F322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 rot="2006871">
            <a:off x="6354792" y="472832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32200"/>
          </a:solidFill>
          <a:ln w="12700" cap="sq">
            <a:solidFill>
              <a:srgbClr val="F322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639792" y="1527928"/>
            <a:ext cx="14963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4C4C"/>
                </a:solidFill>
              </a:rPr>
              <a:t>Requirements</a:t>
            </a:r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7726392" y="5109328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4C4C"/>
                </a:solidFill>
              </a:rPr>
              <a:t>Code</a:t>
            </a:r>
          </a:p>
        </p:txBody>
      </p:sp>
      <p:sp>
        <p:nvSpPr>
          <p:cNvPr id="7" name="AutoShape 69"/>
          <p:cNvSpPr>
            <a:spLocks noChangeArrowheads="1"/>
          </p:cNvSpPr>
          <p:nvPr/>
        </p:nvSpPr>
        <p:spPr bwMode="auto">
          <a:xfrm rot="2006871">
            <a:off x="2620992" y="213752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32200"/>
          </a:solidFill>
          <a:ln w="12700" cap="sq">
            <a:solidFill>
              <a:srgbClr val="F322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 rot="2006871">
            <a:off x="6354792" y="472832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F32200"/>
          </a:solidFill>
          <a:ln w="12700" cap="sq">
            <a:solidFill>
              <a:srgbClr val="F322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1" descr="pe0238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30" y="2438400"/>
            <a:ext cx="2068513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1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 to </a:t>
            </a:r>
            <a:r>
              <a:rPr lang="en-US" dirty="0"/>
              <a:t>b</a:t>
            </a:r>
            <a:r>
              <a:rPr lang="en-US" dirty="0" smtClean="0"/>
              <a:t>uilding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all live in </a:t>
            </a:r>
            <a:r>
              <a:rPr lang="en-US" dirty="0" smtClean="0"/>
              <a:t>them</a:t>
            </a:r>
          </a:p>
          <a:p>
            <a:endParaRPr lang="en-US" dirty="0"/>
          </a:p>
          <a:p>
            <a:r>
              <a:rPr lang="en-US" dirty="0"/>
              <a:t>(We think) We know how they are built</a:t>
            </a:r>
          </a:p>
          <a:p>
            <a:pPr lvl="1"/>
            <a:r>
              <a:rPr lang="en-US" dirty="0">
                <a:ea typeface="ＭＳ Ｐゴシック" charset="-128"/>
              </a:rPr>
              <a:t>r</a:t>
            </a:r>
            <a:r>
              <a:rPr lang="en-US" dirty="0" smtClean="0">
                <a:ea typeface="ＭＳ Ｐゴシック" charset="-128"/>
              </a:rPr>
              <a:t>equirements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d</a:t>
            </a:r>
            <a:r>
              <a:rPr lang="en-US" dirty="0" smtClean="0">
                <a:ea typeface="ＭＳ Ｐゴシック" charset="-128"/>
              </a:rPr>
              <a:t>esign </a:t>
            </a:r>
            <a:r>
              <a:rPr lang="en-US" dirty="0">
                <a:ea typeface="ＭＳ Ｐゴシック" charset="-128"/>
              </a:rPr>
              <a:t>(blueprints)</a:t>
            </a:r>
          </a:p>
          <a:p>
            <a:pPr lvl="1"/>
            <a:r>
              <a:rPr lang="en-US" dirty="0">
                <a:ea typeface="ＭＳ Ｐゴシック" charset="-128"/>
              </a:rPr>
              <a:t>c</a:t>
            </a:r>
            <a:r>
              <a:rPr lang="en-US" dirty="0" smtClean="0">
                <a:ea typeface="ＭＳ Ｐゴシック" charset="-128"/>
              </a:rPr>
              <a:t>onstruction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 smtClean="0">
                <a:ea typeface="ＭＳ Ｐゴシック" charset="-128"/>
              </a:rPr>
              <a:t>use</a:t>
            </a:r>
          </a:p>
          <a:p>
            <a:pPr lvl="1"/>
            <a:endParaRPr lang="en-US" dirty="0">
              <a:ea typeface="ＭＳ Ｐゴシック" charset="-128"/>
            </a:endParaRPr>
          </a:p>
          <a:p>
            <a:r>
              <a:rPr lang="en-US" dirty="0"/>
              <a:t>This is similar (though not identical) to how we build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9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 before build</a:t>
            </a:r>
          </a:p>
          <a:p>
            <a:endParaRPr lang="en-US" dirty="0" smtClean="0"/>
          </a:p>
          <a:p>
            <a:r>
              <a:rPr lang="en-US" dirty="0" smtClean="0"/>
              <a:t>Satisfaction </a:t>
            </a:r>
            <a:r>
              <a:rPr lang="en-US" dirty="0"/>
              <a:t>of customers’ </a:t>
            </a:r>
            <a:r>
              <a:rPr lang="en-US" dirty="0" smtClean="0"/>
              <a:t>needs</a:t>
            </a:r>
          </a:p>
          <a:p>
            <a:endParaRPr lang="en-US" dirty="0"/>
          </a:p>
          <a:p>
            <a:r>
              <a:rPr lang="en-US" dirty="0"/>
              <a:t>Specialization of </a:t>
            </a:r>
            <a:r>
              <a:rPr lang="en-US" dirty="0" smtClean="0"/>
              <a:t>labor</a:t>
            </a:r>
          </a:p>
          <a:p>
            <a:endParaRPr lang="en-US" dirty="0"/>
          </a:p>
          <a:p>
            <a:r>
              <a:rPr lang="en-US" dirty="0"/>
              <a:t>Multiple perspectives of the final </a:t>
            </a:r>
            <a:r>
              <a:rPr lang="en-US" dirty="0" smtClean="0"/>
              <a:t>product</a:t>
            </a:r>
          </a:p>
          <a:p>
            <a:endParaRPr lang="en-US" dirty="0"/>
          </a:p>
          <a:p>
            <a:r>
              <a:rPr lang="en-US" dirty="0"/>
              <a:t>Intermediate points where plans and progress are reviewed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distinctive role and character in a </a:t>
            </a:r>
            <a:r>
              <a:rPr lang="en-US" dirty="0" smtClean="0"/>
              <a:t>project</a:t>
            </a:r>
          </a:p>
          <a:p>
            <a:endParaRPr lang="en-US" dirty="0"/>
          </a:p>
          <a:p>
            <a:r>
              <a:rPr lang="en-US" dirty="0"/>
              <a:t>Very broad </a:t>
            </a:r>
            <a:r>
              <a:rPr lang="en-US" dirty="0" smtClean="0"/>
              <a:t>training</a:t>
            </a:r>
          </a:p>
          <a:p>
            <a:endParaRPr lang="en-US" dirty="0"/>
          </a:p>
          <a:p>
            <a:r>
              <a:rPr lang="en-US" dirty="0"/>
              <a:t>Amasses and leverages extensive </a:t>
            </a:r>
            <a:r>
              <a:rPr lang="en-US" dirty="0" smtClean="0"/>
              <a:t>experience</a:t>
            </a:r>
          </a:p>
          <a:p>
            <a:endParaRPr lang="en-US" dirty="0"/>
          </a:p>
          <a:p>
            <a:r>
              <a:rPr lang="en-US" dirty="0"/>
              <a:t>A keen sense of </a:t>
            </a:r>
            <a:r>
              <a:rPr lang="en-US" dirty="0" smtClean="0"/>
              <a:t>aesthetics</a:t>
            </a:r>
          </a:p>
          <a:p>
            <a:endParaRPr lang="en-US" dirty="0"/>
          </a:p>
          <a:p>
            <a:r>
              <a:rPr lang="en-US" dirty="0"/>
              <a:t>Deep understanding of the domain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properties </a:t>
            </a:r>
            <a:r>
              <a:rPr lang="en-US" dirty="0">
                <a:ea typeface="ＭＳ Ｐゴシック" charset="-128"/>
              </a:rPr>
              <a:t>of structures, materials, and environments</a:t>
            </a:r>
          </a:p>
          <a:p>
            <a:pPr lvl="1"/>
            <a:r>
              <a:rPr lang="en-US" dirty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eeds </a:t>
            </a:r>
            <a:r>
              <a:rPr lang="en-US" dirty="0">
                <a:ea typeface="ＭＳ Ｐゴシック" charset="-128"/>
              </a:rPr>
              <a:t>of </a:t>
            </a:r>
            <a:r>
              <a:rPr lang="en-US" dirty="0" smtClean="0">
                <a:ea typeface="ＭＳ Ｐゴシック" charset="-128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74798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serves a much broader range of purposes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know a lot about buildings, much less about </a:t>
            </a:r>
            <a:r>
              <a:rPr lang="en-US" dirty="0" smtClean="0"/>
              <a:t>software</a:t>
            </a:r>
          </a:p>
          <a:p>
            <a:endParaRPr lang="en-US" dirty="0"/>
          </a:p>
          <a:p>
            <a:r>
              <a:rPr lang="en-US" dirty="0"/>
              <a:t>The nature of software is different from that of building </a:t>
            </a:r>
            <a:r>
              <a:rPr lang="en-US" dirty="0" smtClean="0"/>
              <a:t>architecture</a:t>
            </a:r>
          </a:p>
          <a:p>
            <a:endParaRPr lang="en-US" dirty="0"/>
          </a:p>
          <a:p>
            <a:r>
              <a:rPr lang="en-US" dirty="0"/>
              <a:t>Software is much more malleable than physical </a:t>
            </a:r>
            <a:r>
              <a:rPr lang="en-US" dirty="0" smtClean="0"/>
              <a:t>materials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Software </a:t>
            </a:r>
            <a:r>
              <a:rPr lang="en-US" dirty="0"/>
              <a:t>is a machine; a building is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architecture is still a very powerful tool in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Giving preeminence to architecture offers the potential for</a:t>
            </a:r>
          </a:p>
          <a:p>
            <a:pPr lvl="1"/>
            <a:r>
              <a:rPr lang="en-US" dirty="0">
                <a:ea typeface="ＭＳ Ｐゴシック" charset="-128"/>
              </a:rPr>
              <a:t>i</a:t>
            </a:r>
            <a:r>
              <a:rPr lang="en-US" dirty="0" smtClean="0">
                <a:ea typeface="ＭＳ Ｐゴシック" charset="-128"/>
              </a:rPr>
              <a:t>ntellectual </a:t>
            </a:r>
            <a:r>
              <a:rPr lang="en-US" dirty="0">
                <a:ea typeface="ＭＳ Ｐゴシック" charset="-128"/>
              </a:rPr>
              <a:t>control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conceptual </a:t>
            </a:r>
            <a:r>
              <a:rPr lang="en-US" dirty="0">
                <a:ea typeface="ＭＳ Ｐゴシック" charset="-128"/>
              </a:rPr>
              <a:t>integrity</a:t>
            </a:r>
          </a:p>
          <a:p>
            <a:pPr lvl="1"/>
            <a:r>
              <a:rPr lang="en-US" dirty="0">
                <a:ea typeface="ＭＳ Ｐゴシック" charset="-128"/>
              </a:rPr>
              <a:t>e</a:t>
            </a:r>
            <a:r>
              <a:rPr lang="en-US" dirty="0" smtClean="0">
                <a:ea typeface="ＭＳ Ｐゴシック" charset="-128"/>
              </a:rPr>
              <a:t>ffective </a:t>
            </a:r>
            <a:r>
              <a:rPr lang="en-US" dirty="0">
                <a:ea typeface="ＭＳ Ｐゴシック" charset="-128"/>
              </a:rPr>
              <a:t>basis for knowledge reuse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effective </a:t>
            </a:r>
            <a:r>
              <a:rPr lang="en-US" dirty="0">
                <a:ea typeface="ＭＳ Ｐゴシック" charset="-128"/>
              </a:rPr>
              <a:t>project communication</a:t>
            </a:r>
          </a:p>
          <a:p>
            <a:pPr lvl="1"/>
            <a:r>
              <a:rPr lang="en-US" dirty="0">
                <a:ea typeface="ＭＳ Ｐゴシック" charset="-128"/>
              </a:rPr>
              <a:t>m</a:t>
            </a:r>
            <a:r>
              <a:rPr lang="en-US" dirty="0" smtClean="0">
                <a:ea typeface="ＭＳ Ｐゴシック" charset="-128"/>
              </a:rPr>
              <a:t>anagement </a:t>
            </a:r>
            <a:r>
              <a:rPr lang="en-US" dirty="0">
                <a:ea typeface="ＭＳ Ｐゴシック" charset="-128"/>
              </a:rPr>
              <a:t>of a set of variant </a:t>
            </a:r>
            <a:r>
              <a:rPr lang="en-US" dirty="0" smtClean="0">
                <a:ea typeface="ＭＳ Ｐゴシック" charset="-128"/>
              </a:rPr>
              <a:t>systems</a:t>
            </a:r>
          </a:p>
          <a:p>
            <a:pPr lvl="1"/>
            <a:endParaRPr lang="en-US" dirty="0">
              <a:ea typeface="ＭＳ Ｐゴシック" charset="-128"/>
            </a:endParaRPr>
          </a:p>
          <a:p>
            <a:r>
              <a:rPr lang="en-US" dirty="0"/>
              <a:t>Limited-term focus on architecture will not yield significant benefits!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 </a:t>
            </a:r>
            <a:r>
              <a:rPr lang="en-US" dirty="0"/>
              <a:t>software system’s architecture is the set of </a:t>
            </a:r>
            <a:r>
              <a:rPr lang="en-US" i="1" dirty="0"/>
              <a:t>principal design decisions</a:t>
            </a:r>
            <a:r>
              <a:rPr lang="en-US" dirty="0"/>
              <a:t> about the </a:t>
            </a:r>
            <a:r>
              <a:rPr lang="en-US" dirty="0" smtClean="0"/>
              <a:t>system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r>
              <a:rPr lang="en-US" dirty="0"/>
              <a:t>Software architecture is the blueprint for a software system’s construction and </a:t>
            </a:r>
            <a:r>
              <a:rPr lang="en-US" dirty="0" smtClean="0"/>
              <a:t>evolution</a:t>
            </a:r>
          </a:p>
          <a:p>
            <a:endParaRPr lang="en-US" dirty="0"/>
          </a:p>
          <a:p>
            <a:r>
              <a:rPr lang="en-US" dirty="0"/>
              <a:t>Design decisions encompass every facet of the system under development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</a:t>
            </a:r>
            <a:endParaRPr lang="en-US" dirty="0"/>
          </a:p>
          <a:p>
            <a:pPr lvl="1"/>
            <a:r>
              <a:rPr lang="en-US" dirty="0" smtClean="0"/>
              <a:t>non-functional </a:t>
            </a:r>
            <a:r>
              <a:rPr lang="en-US" dirty="0"/>
              <a:t>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9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“Principal”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“Principal” implies a degree of importance that grants a design decision “architectural status”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implies that not all design decisions are architectural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is, they do not necessarily impact a system’s </a:t>
            </a:r>
            <a:r>
              <a:rPr lang="en-US" dirty="0" smtClean="0"/>
              <a:t>architecture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one defines “principal” will depend on what the stakeholders define as the system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essential characteristics of software engineering</a:t>
            </a:r>
          </a:p>
          <a:p>
            <a:r>
              <a:rPr lang="en-US" dirty="0" smtClean="0"/>
              <a:t>Software architecture</a:t>
            </a:r>
          </a:p>
          <a:p>
            <a:r>
              <a:rPr lang="en-US" dirty="0" smtClean="0"/>
              <a:t>Software evolution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i="1" dirty="0" smtClean="0"/>
              <a:t>Some slides adopted and adopted from “Software Architecture: Foundations, Theory, &amp; Practice” by Taylor, </a:t>
            </a:r>
            <a:r>
              <a:rPr lang="en-US" sz="1800" i="1" dirty="0" err="1" smtClean="0"/>
              <a:t>Medvidovic</a:t>
            </a:r>
            <a:r>
              <a:rPr lang="en-US" sz="1800" i="1" dirty="0" smtClean="0"/>
              <a:t>, and </a:t>
            </a:r>
            <a:r>
              <a:rPr lang="en-US" sz="1800" i="1" dirty="0" err="1" smtClean="0"/>
              <a:t>Dashofy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Fowler: The highest-level breakdown of a system into its parts; the decisions that are hard to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Bass, Clements, and </a:t>
            </a:r>
            <a:r>
              <a:rPr lang="en-US" dirty="0" err="1" smtClean="0"/>
              <a:t>Kazman</a:t>
            </a:r>
            <a:r>
              <a:rPr lang="en-US" dirty="0" smtClean="0"/>
              <a:t>: The structure or structures of a system, which comprises software elements, the externally visible properties of those elements, and the relationships among them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Nataren</a:t>
            </a:r>
            <a:r>
              <a:rPr lang="en-US" dirty="0" smtClean="0"/>
              <a:t>: The clear definition of multiple components that, when working together, form your system and solve your problem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9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Email: functional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Send and receive messages</a:t>
            </a:r>
          </a:p>
          <a:p>
            <a:pPr marL="457200" indent="-457200"/>
            <a:r>
              <a:rPr lang="en-US" dirty="0" smtClean="0"/>
              <a:t>Get </a:t>
            </a:r>
            <a:r>
              <a:rPr lang="en-US" dirty="0"/>
              <a:t>your own messages, not </a:t>
            </a:r>
            <a:r>
              <a:rPr lang="en-US" dirty="0" smtClean="0"/>
              <a:t>others’</a:t>
            </a:r>
          </a:p>
          <a:p>
            <a:pPr marL="857250" lvl="1" indent="-457200"/>
            <a:r>
              <a:rPr lang="en-US" dirty="0"/>
              <a:t>A</a:t>
            </a:r>
            <a:r>
              <a:rPr lang="en-US" dirty="0" smtClean="0"/>
              <a:t>ddressing scheme</a:t>
            </a:r>
            <a:endParaRPr lang="en-US" dirty="0"/>
          </a:p>
          <a:p>
            <a:pPr marL="457200" indent="-457200"/>
            <a:r>
              <a:rPr lang="en-US" dirty="0"/>
              <a:t>Store messages</a:t>
            </a:r>
          </a:p>
          <a:p>
            <a:pPr marL="457200" indent="-457200"/>
            <a:r>
              <a:rPr lang="en-US" dirty="0"/>
              <a:t>Electronic</a:t>
            </a:r>
          </a:p>
          <a:p>
            <a:pPr marL="457200" indent="-457200"/>
            <a:r>
              <a:rPr lang="en-US" dirty="0"/>
              <a:t>Blocks spam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2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 descr="Fig 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786313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Architecture in action: WWW</a:t>
            </a:r>
          </a:p>
        </p:txBody>
      </p:sp>
      <p:sp>
        <p:nvSpPr>
          <p:cNvPr id="5939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the Web</a:t>
            </a:r>
          </a:p>
        </p:txBody>
      </p:sp>
    </p:spTree>
    <p:extLst>
      <p:ext uri="{BB962C8B-B14F-4D97-AF65-F5344CB8AC3E}">
        <p14:creationId xmlns:p14="http://schemas.microsoft.com/office/powerpoint/2010/main" val="1577839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Fig 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57150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Architecture in action: WWW</a:t>
            </a:r>
          </a:p>
        </p:txBody>
      </p:sp>
      <p:sp>
        <p:nvSpPr>
          <p:cNvPr id="61445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 is this</a:t>
            </a:r>
          </a:p>
        </p:txBody>
      </p:sp>
    </p:spTree>
    <p:extLst>
      <p:ext uri="{BB962C8B-B14F-4D97-AF65-F5344CB8AC3E}">
        <p14:creationId xmlns:p14="http://schemas.microsoft.com/office/powerpoint/2010/main" val="279640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0960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C452645-F1FB-4C9A-AB65-574BA7F21374}" type="slidenum">
              <a:rPr lang="en-US" sz="1200">
                <a:latin typeface="Arial Black" charset="0"/>
              </a:rPr>
              <a:pPr/>
              <a:t>24</a:t>
            </a:fld>
            <a:endParaRPr lang="en-US" sz="1200">
              <a:latin typeface="Arial Black" charset="0"/>
            </a:endParaRPr>
          </a:p>
        </p:txBody>
      </p:sp>
      <p:pic>
        <p:nvPicPr>
          <p:cNvPr id="63491" name="Picture 4" descr="Fig 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5577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Architecture in action: WWW</a:t>
            </a: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eaLnBrk="1" hangingPunct="1"/>
            <a:r>
              <a:rPr lang="en-US" smtClean="0"/>
              <a:t>And this</a:t>
            </a:r>
          </a:p>
        </p:txBody>
      </p:sp>
    </p:spTree>
    <p:extLst>
      <p:ext uri="{BB962C8B-B14F-4D97-AF65-F5344CB8AC3E}">
        <p14:creationId xmlns:p14="http://schemas.microsoft.com/office/powerpoint/2010/main" val="296733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WWW in a (Big) Nutshell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 Web is a collection of resources, each of which has a unique name known as a uniform resource locator, or “URL”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Each resource denotes, informally, some information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URI’s can be used to determine the identity of a machine on the Internet, known as an origin server, where the value of the resource may be ascertained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Communication is initiated by clients, known as user agents, who make requests of servers.  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Web browsers are common instances of user agents</a:t>
            </a:r>
          </a:p>
        </p:txBody>
      </p:sp>
    </p:spTree>
    <p:extLst>
      <p:ext uri="{BB962C8B-B14F-4D97-AF65-F5344CB8AC3E}">
        <p14:creationId xmlns:p14="http://schemas.microsoft.com/office/powerpoint/2010/main" val="3716753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WWW in a (big) nutshell (continued)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 can be manipulated through their representations 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HTML is a very common representation language used on the Web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/>
              <a:t>All communication between user agents and origin servers must be performed by a simple, generic protocol (HTTP), which offers the command methods GET, POST, etc.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 communication between user agents and origin servers must be fully self-contained (so-called “stateless interactions”)  </a:t>
            </a:r>
          </a:p>
        </p:txBody>
      </p:sp>
    </p:spTree>
    <p:extLst>
      <p:ext uri="{BB962C8B-B14F-4D97-AF65-F5344CB8AC3E}">
        <p14:creationId xmlns:p14="http://schemas.microsoft.com/office/powerpoint/2010/main" val="310747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WWW’s architecture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Architecture of the Web is wholly separate from the code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 is no single piece of code that implements the architecture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 are multiple pieces of code that implement the various components of the architecture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e.g., different Web browsers</a:t>
            </a:r>
          </a:p>
        </p:txBody>
      </p:sp>
    </p:spTree>
    <p:extLst>
      <p:ext uri="{BB962C8B-B14F-4D97-AF65-F5344CB8AC3E}">
        <p14:creationId xmlns:p14="http://schemas.microsoft.com/office/powerpoint/2010/main" val="30241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WWW’s architecture (continued)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Stylistic constraints of the Web’s architectural style are not apparent in the code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he effects of the constraints are evident in the Web</a:t>
            </a:r>
          </a:p>
          <a:p>
            <a:pPr lvl="4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/>
              <a:t>One of the world’s most successful applications is only understood adequately from an architectural vantage point</a:t>
            </a:r>
          </a:p>
        </p:txBody>
      </p:sp>
    </p:spTree>
    <p:extLst>
      <p:ext uri="{BB962C8B-B14F-4D97-AF65-F5344CB8AC3E}">
        <p14:creationId xmlns:p14="http://schemas.microsoft.com/office/powerpoint/2010/main" val="146054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architecture’s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software system’s architecture typically is not (and should not be) a uniform </a:t>
            </a:r>
            <a:r>
              <a:rPr lang="en-US" dirty="0" smtClean="0"/>
              <a:t>monolith</a:t>
            </a:r>
          </a:p>
          <a:p>
            <a:endParaRPr lang="en-US" dirty="0"/>
          </a:p>
          <a:p>
            <a:r>
              <a:rPr lang="en-US" dirty="0"/>
              <a:t>A software system’s architecture should be a composition and interplay of different elements</a:t>
            </a:r>
          </a:p>
          <a:p>
            <a:pPr lvl="1"/>
            <a:r>
              <a:rPr lang="en-US" dirty="0" smtClean="0"/>
              <a:t>processing </a:t>
            </a:r>
            <a:endParaRPr lang="en-US" dirty="0"/>
          </a:p>
          <a:p>
            <a:pPr lvl="1"/>
            <a:r>
              <a:rPr lang="en-US" dirty="0" smtClean="0"/>
              <a:t>data</a:t>
            </a:r>
            <a:r>
              <a:rPr lang="en-US" dirty="0"/>
              <a:t>, also referred as information or state</a:t>
            </a:r>
          </a:p>
          <a:p>
            <a:pPr lvl="1"/>
            <a:r>
              <a:rPr lang="en-US" dirty="0" smtClean="0"/>
              <a:t>interaction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7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More essential characteristics of software engineering</a:t>
            </a:r>
          </a:p>
          <a:p>
            <a:r>
              <a:rPr lang="en-US" dirty="0" smtClean="0"/>
              <a:t>Software architecture</a:t>
            </a:r>
          </a:p>
          <a:p>
            <a:r>
              <a:rPr lang="en-US" dirty="0"/>
              <a:t>Software </a:t>
            </a:r>
            <a:r>
              <a:rPr lang="en-US" dirty="0" smtClean="0"/>
              <a:t>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4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architecture’s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software system’s architecture typically is not (and should not be) a uniform </a:t>
            </a:r>
            <a:r>
              <a:rPr lang="en-US" dirty="0" smtClean="0"/>
              <a:t>monolith</a:t>
            </a:r>
          </a:p>
          <a:p>
            <a:endParaRPr lang="en-US" dirty="0"/>
          </a:p>
          <a:p>
            <a:r>
              <a:rPr lang="en-US" dirty="0"/>
              <a:t>A software system’s architecture should be a composition and interplay of different elements</a:t>
            </a:r>
          </a:p>
          <a:p>
            <a:pPr lvl="1"/>
            <a:r>
              <a:rPr lang="en-US" dirty="0" smtClean="0"/>
              <a:t>processing </a:t>
            </a:r>
            <a:endParaRPr lang="en-US" dirty="0"/>
          </a:p>
          <a:p>
            <a:pPr lvl="1"/>
            <a:r>
              <a:rPr lang="en-US" dirty="0" smtClean="0"/>
              <a:t>data</a:t>
            </a:r>
            <a:r>
              <a:rPr lang="en-US" dirty="0"/>
              <a:t>, also referred as information or state</a:t>
            </a:r>
          </a:p>
          <a:p>
            <a:pPr lvl="1"/>
            <a:r>
              <a:rPr lang="en-US" dirty="0" smtClean="0"/>
              <a:t>interaction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733800"/>
            <a:ext cx="1377300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components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4648200"/>
            <a:ext cx="1244151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connectors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2819400" y="3810000"/>
            <a:ext cx="3505200" cy="108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5000" y="3994666"/>
            <a:ext cx="609600" cy="196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14600" y="4572000"/>
            <a:ext cx="36576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1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Elements that encapsulate processing and data in a system’s architecture are referred to as </a:t>
            </a:r>
            <a:r>
              <a:rPr lang="en-US" i="1" dirty="0"/>
              <a:t>software </a:t>
            </a:r>
            <a:r>
              <a:rPr lang="en-US" i="1" dirty="0" smtClean="0"/>
              <a:t>components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i="1" dirty="0"/>
              <a:t>software component</a:t>
            </a:r>
            <a:r>
              <a:rPr lang="en-US" dirty="0"/>
              <a:t> is an architectural entity that </a:t>
            </a:r>
          </a:p>
          <a:p>
            <a:pPr lvl="1"/>
            <a:r>
              <a:rPr lang="en-US" dirty="0"/>
              <a:t>encapsulates a subset of the system’s functionality and/or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/>
              <a:t>restricts access to that subset via an explicitly defined interface</a:t>
            </a:r>
          </a:p>
          <a:p>
            <a:pPr lvl="1"/>
            <a:r>
              <a:rPr lang="en-US" dirty="0"/>
              <a:t>has explicitly defined dependencies on its required execution </a:t>
            </a:r>
            <a:r>
              <a:rPr lang="en-US" dirty="0" smtClean="0"/>
              <a:t>context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Components typically provide application-specific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8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In complex systems </a:t>
            </a:r>
            <a:r>
              <a:rPr lang="en-US" i="1" dirty="0">
                <a:cs typeface="Times New Roman" charset="0"/>
              </a:rPr>
              <a:t>interaction</a:t>
            </a:r>
            <a:r>
              <a:rPr lang="en-US" dirty="0">
                <a:cs typeface="Times New Roman" charset="0"/>
              </a:rPr>
              <a:t> may become more important and challenging than the functionality of the individual </a:t>
            </a:r>
            <a:r>
              <a:rPr lang="en-US" dirty="0" smtClean="0">
                <a:cs typeface="Times New Roman" charset="0"/>
              </a:rPr>
              <a:t>components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i="1" dirty="0"/>
              <a:t>software connector</a:t>
            </a:r>
            <a:r>
              <a:rPr lang="en-US" dirty="0"/>
              <a:t> is an architectural building block tasked with effecting and regulating interactions among </a:t>
            </a:r>
            <a:r>
              <a:rPr lang="en-US" dirty="0" smtClean="0"/>
              <a:t>components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In many software systems connectors are usually simple procedure calls or shared data accesses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much </a:t>
            </a:r>
            <a:r>
              <a:rPr lang="en-US" dirty="0"/>
              <a:t>more sophisticated and complex connectors are </a:t>
            </a:r>
            <a:r>
              <a:rPr lang="en-US" dirty="0" smtClean="0"/>
              <a:t>possible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Connectors typically provide application-independent interaction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9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Procedure call connectors </a:t>
            </a:r>
          </a:p>
          <a:p>
            <a:r>
              <a:rPr lang="en-US" dirty="0"/>
              <a:t>Shared memory connectors </a:t>
            </a:r>
          </a:p>
          <a:p>
            <a:r>
              <a:rPr lang="en-US" dirty="0"/>
              <a:t>Message passing connectors </a:t>
            </a:r>
          </a:p>
          <a:p>
            <a:r>
              <a:rPr lang="en-US" dirty="0"/>
              <a:t>Streaming connectors </a:t>
            </a:r>
          </a:p>
          <a:p>
            <a:r>
              <a:rPr lang="en-US" dirty="0"/>
              <a:t>Distribution connectors</a:t>
            </a:r>
          </a:p>
          <a:p>
            <a:r>
              <a:rPr lang="en-US" dirty="0"/>
              <a:t>Wrapper/adaptor connectors</a:t>
            </a:r>
          </a:p>
        </p:txBody>
      </p:sp>
    </p:spTree>
    <p:extLst>
      <p:ext uri="{BB962C8B-B14F-4D97-AF65-F5344CB8AC3E}">
        <p14:creationId xmlns:p14="http://schemas.microsoft.com/office/powerpoint/2010/main" val="140883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Components and connectors are composed in a specific way in a given system’s architecture to accomplish that system’s </a:t>
            </a:r>
            <a:r>
              <a:rPr lang="en-US" dirty="0" smtClean="0"/>
              <a:t>objective</a:t>
            </a:r>
          </a:p>
          <a:p>
            <a:endParaRPr lang="en-US" dirty="0"/>
          </a:p>
          <a:p>
            <a:r>
              <a:rPr lang="en-US" dirty="0" smtClean="0">
                <a:cs typeface="Times New Roman" charset="0"/>
              </a:rPr>
              <a:t>An </a:t>
            </a:r>
            <a:r>
              <a:rPr lang="en-US" i="1" dirty="0">
                <a:cs typeface="Times New Roman" charset="0"/>
              </a:rPr>
              <a:t>architectural configuration</a:t>
            </a:r>
            <a:r>
              <a:rPr lang="en-US" dirty="0">
                <a:cs typeface="Times New Roman" charset="0"/>
              </a:rPr>
              <a:t>, or topology, is a set of specific associations between the components and connectors of a software system’s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7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configuration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619501" y="2153592"/>
            <a:ext cx="1600200" cy="536276"/>
            <a:chOff x="2656216" y="3200400"/>
            <a:chExt cx="1600200" cy="536276"/>
          </a:xfrm>
        </p:grpSpPr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2656216" y="3200400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ship course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0800000">
              <a:off x="3380116" y="3584276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24305" y="4363528"/>
            <a:ext cx="1600200" cy="561436"/>
            <a:chOff x="152400" y="4772564"/>
            <a:chExt cx="1600200" cy="561436"/>
          </a:xfrm>
        </p:grpSpPr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52400" y="4848764"/>
              <a:ext cx="1600200" cy="485236"/>
            </a:xfrm>
            <a:prstGeom prst="rect">
              <a:avLst/>
            </a:prstGeom>
            <a:solidFill>
              <a:srgbClr val="F2F2F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ship radar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 rot="10800000">
              <a:off x="457200" y="4772564"/>
              <a:ext cx="152400" cy="152400"/>
              <a:chOff x="2209799" y="1333500"/>
              <a:chExt cx="152400" cy="152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rot="10800000">
              <a:off x="1295400" y="4772564"/>
              <a:ext cx="152400" cy="152400"/>
              <a:chOff x="2209799" y="1333500"/>
              <a:chExt cx="152400" cy="1524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Rectangle 31"/>
          <p:cNvSpPr>
            <a:spLocks noChangeArrowheads="1"/>
          </p:cNvSpPr>
          <p:nvPr/>
        </p:nvSpPr>
        <p:spPr bwMode="auto">
          <a:xfrm>
            <a:off x="5809891" y="4439728"/>
            <a:ext cx="1600200" cy="485236"/>
          </a:xfrm>
          <a:prstGeom prst="rect">
            <a:avLst/>
          </a:prstGeom>
          <a:solidFill>
            <a:srgbClr val="F2F2F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GPS unit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 rot="10800000">
            <a:off x="6533791" y="4352895"/>
            <a:ext cx="152400" cy="152400"/>
            <a:chOff x="2209799" y="1333500"/>
            <a:chExt cx="152400" cy="152400"/>
          </a:xfrm>
        </p:grpSpPr>
        <p:sp>
          <p:nvSpPr>
            <p:cNvPr id="74" name="Rectangle 73"/>
            <p:cNvSpPr/>
            <p:nvPr/>
          </p:nvSpPr>
          <p:spPr>
            <a:xfrm>
              <a:off x="2209799" y="1333500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234960" y="1365700"/>
              <a:ext cx="102079" cy="88000"/>
            </a:xfrm>
            <a:prstGeom prst="triangle">
              <a:avLst/>
            </a:prstGeom>
            <a:solidFill>
              <a:srgbClr val="4C4C4C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45566" y="3280272"/>
            <a:ext cx="3557678" cy="492852"/>
            <a:chOff x="1258019" y="3226144"/>
            <a:chExt cx="3557678" cy="492852"/>
          </a:xfrm>
        </p:grpSpPr>
        <p:grpSp>
          <p:nvGrpSpPr>
            <p:cNvPr id="77" name="Group 76"/>
            <p:cNvGrpSpPr/>
            <p:nvPr/>
          </p:nvGrpSpPr>
          <p:grpSpPr>
            <a:xfrm>
              <a:off x="1258019" y="3226144"/>
              <a:ext cx="1367287" cy="492852"/>
              <a:chOff x="1945256" y="2374712"/>
              <a:chExt cx="1367287" cy="492852"/>
            </a:xfrm>
          </p:grpSpPr>
          <p:sp>
            <p:nvSpPr>
              <p:cNvPr id="84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procedure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87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448410" y="3226144"/>
              <a:ext cx="1367287" cy="492852"/>
              <a:chOff x="1945256" y="2374712"/>
              <a:chExt cx="1367287" cy="492852"/>
            </a:xfrm>
          </p:grpSpPr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1945256" y="2450912"/>
                <a:ext cx="1367287" cy="34045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procedure call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0800000">
                <a:off x="2552699" y="2374712"/>
                <a:ext cx="152400" cy="152400"/>
                <a:chOff x="2209799" y="1333500"/>
                <a:chExt cx="152400" cy="1524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209799" y="1333500"/>
                  <a:ext cx="152400" cy="152400"/>
                </a:xfrm>
                <a:prstGeom prst="rect">
                  <a:avLst/>
                </a:prstGeom>
                <a:solidFill>
                  <a:srgbClr val="F2F2F2"/>
                </a:solidFill>
                <a:ln w="1270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>
                  <a:off x="2234960" y="1365700"/>
                  <a:ext cx="102079" cy="88000"/>
                </a:xfrm>
                <a:prstGeom prst="triangle">
                  <a:avLst/>
                </a:prstGeom>
                <a:solidFill>
                  <a:srgbClr val="4C4C4C"/>
                </a:solidFill>
                <a:ln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Rectangle 80"/>
              <p:cNvSpPr/>
              <p:nvPr/>
            </p:nvSpPr>
            <p:spPr>
              <a:xfrm rot="10800000">
                <a:off x="2552700" y="2715164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5926347" y="3280272"/>
            <a:ext cx="1367287" cy="492852"/>
            <a:chOff x="1945256" y="2374712"/>
            <a:chExt cx="1367287" cy="492852"/>
          </a:xfrm>
        </p:grpSpPr>
        <p:sp>
          <p:nvSpPr>
            <p:cNvPr id="90" name="Rectangle 31"/>
            <p:cNvSpPr>
              <a:spLocks noChangeArrowheads="1"/>
            </p:cNvSpPr>
            <p:nvPr/>
          </p:nvSpPr>
          <p:spPr bwMode="auto">
            <a:xfrm>
              <a:off x="1945256" y="2450912"/>
              <a:ext cx="1367287" cy="34045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procedure 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 rot="10800000">
              <a:off x="2552699" y="2374712"/>
              <a:ext cx="152400" cy="152400"/>
              <a:chOff x="2209799" y="1333500"/>
              <a:chExt cx="152400" cy="1524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209799" y="1333500"/>
                <a:ext cx="152400" cy="152400"/>
              </a:xfrm>
              <a:prstGeom prst="rect">
                <a:avLst/>
              </a:prstGeom>
              <a:solidFill>
                <a:srgbClr val="F2F2F2"/>
              </a:solidFill>
              <a:ln w="1270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2234960" y="1365700"/>
                <a:ext cx="102079" cy="88000"/>
              </a:xfrm>
              <a:prstGeom prst="triangle">
                <a:avLst/>
              </a:prstGeom>
              <a:solidFill>
                <a:srgbClr val="4C4C4C"/>
              </a:solidFill>
              <a:ln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 rot="10800000">
              <a:off x="2552700" y="2715164"/>
              <a:ext cx="152400" cy="152400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" name="AutoShape 10"/>
          <p:cNvCxnSpPr>
            <a:cxnSpLocks noChangeShapeType="1"/>
            <a:stCxn id="63" idx="0"/>
            <a:endCxn id="82" idx="2"/>
          </p:cNvCxnSpPr>
          <p:nvPr/>
        </p:nvCxnSpPr>
        <p:spPr bwMode="auto">
          <a:xfrm flipH="1">
            <a:off x="4419600" y="2689868"/>
            <a:ext cx="1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AutoShape 10"/>
          <p:cNvCxnSpPr>
            <a:cxnSpLocks noChangeShapeType="1"/>
            <a:stCxn id="63" idx="0"/>
            <a:endCxn id="87" idx="2"/>
          </p:cNvCxnSpPr>
          <p:nvPr/>
        </p:nvCxnSpPr>
        <p:spPr bwMode="auto">
          <a:xfrm flipH="1">
            <a:off x="2229209" y="2689868"/>
            <a:ext cx="2190392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10"/>
          <p:cNvCxnSpPr>
            <a:cxnSpLocks noChangeShapeType="1"/>
            <a:stCxn id="63" idx="0"/>
            <a:endCxn id="93" idx="2"/>
          </p:cNvCxnSpPr>
          <p:nvPr/>
        </p:nvCxnSpPr>
        <p:spPr bwMode="auto">
          <a:xfrm>
            <a:off x="4419601" y="2689868"/>
            <a:ext cx="2190389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AutoShape 10"/>
          <p:cNvCxnSpPr>
            <a:cxnSpLocks noChangeShapeType="1"/>
            <a:stCxn id="81" idx="0"/>
            <a:endCxn id="68" idx="2"/>
          </p:cNvCxnSpPr>
          <p:nvPr/>
        </p:nvCxnSpPr>
        <p:spPr bwMode="auto">
          <a:xfrm flipH="1">
            <a:off x="3743505" y="3773124"/>
            <a:ext cx="676096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AutoShape 10"/>
          <p:cNvCxnSpPr>
            <a:cxnSpLocks noChangeShapeType="1"/>
            <a:stCxn id="86" idx="0"/>
            <a:endCxn id="70" idx="2"/>
          </p:cNvCxnSpPr>
          <p:nvPr/>
        </p:nvCxnSpPr>
        <p:spPr bwMode="auto">
          <a:xfrm>
            <a:off x="2229210" y="3773124"/>
            <a:ext cx="676095" cy="590404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AutoShape 10"/>
          <p:cNvCxnSpPr>
            <a:cxnSpLocks noChangeShapeType="1"/>
            <a:stCxn id="92" idx="0"/>
            <a:endCxn id="74" idx="2"/>
          </p:cNvCxnSpPr>
          <p:nvPr/>
        </p:nvCxnSpPr>
        <p:spPr bwMode="auto">
          <a:xfrm>
            <a:off x="6609991" y="3773124"/>
            <a:ext cx="0" cy="579771"/>
          </a:xfrm>
          <a:prstGeom prst="straightConnector1">
            <a:avLst/>
          </a:prstGeom>
          <a:noFill/>
          <a:ln w="12700" cap="sq">
            <a:solidFill>
              <a:srgbClr val="F322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20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Prescriptive versus descriptive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system’s </a:t>
            </a:r>
            <a:r>
              <a:rPr lang="en-US" i="1" dirty="0"/>
              <a:t>prescriptive architecture</a:t>
            </a:r>
            <a:r>
              <a:rPr lang="en-US" dirty="0"/>
              <a:t> captures the design decisions made prior to the system’s construction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i="1" dirty="0"/>
              <a:t>as-conceived </a:t>
            </a:r>
            <a:r>
              <a:rPr lang="en-US" dirty="0"/>
              <a:t>or </a:t>
            </a:r>
            <a:r>
              <a:rPr lang="en-US" i="1" dirty="0"/>
              <a:t>as-intended </a:t>
            </a:r>
            <a:r>
              <a:rPr lang="en-US" dirty="0" smtClean="0"/>
              <a:t>architecture</a:t>
            </a:r>
          </a:p>
          <a:p>
            <a:pPr lvl="1"/>
            <a:endParaRPr lang="en-US" dirty="0"/>
          </a:p>
          <a:p>
            <a:r>
              <a:rPr lang="en-US" dirty="0"/>
              <a:t>A system’s </a:t>
            </a:r>
            <a:r>
              <a:rPr lang="en-US" i="1" dirty="0"/>
              <a:t>descriptive architecture</a:t>
            </a:r>
            <a:r>
              <a:rPr lang="en-US" dirty="0"/>
              <a:t> describes how the system has been built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i="1" dirty="0"/>
              <a:t>as-implemented</a:t>
            </a:r>
            <a:r>
              <a:rPr lang="en-US" dirty="0"/>
              <a:t> or </a:t>
            </a:r>
            <a:r>
              <a:rPr lang="en-US" i="1" dirty="0"/>
              <a:t>as-realized</a:t>
            </a:r>
            <a:r>
              <a:rPr lang="en-US" dirty="0"/>
              <a:t>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76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– prescriptive architecture</a:t>
            </a:r>
            <a:endParaRPr lang="en-US" dirty="0"/>
          </a:p>
        </p:txBody>
      </p:sp>
      <p:pic>
        <p:nvPicPr>
          <p:cNvPr id="4" name="Picture 3" descr="Figure12-4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1" y="1746849"/>
            <a:ext cx="6062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16475 -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– descriptive architecture</a:t>
            </a:r>
            <a:endParaRPr lang="en-US" dirty="0"/>
          </a:p>
        </p:txBody>
      </p:sp>
      <p:pic>
        <p:nvPicPr>
          <p:cNvPr id="4" name="Picture 3" descr="Figure12-5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32" y="1743974"/>
            <a:ext cx="61674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63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iRODS</a:t>
            </a:r>
            <a:r>
              <a:rPr lang="en-US" dirty="0" smtClean="0"/>
              <a:t> – prescriptive architecture</a:t>
            </a:r>
            <a:endParaRPr lang="en-US" dirty="0"/>
          </a:p>
        </p:txBody>
      </p:sp>
      <p:pic>
        <p:nvPicPr>
          <p:cNvPr id="4" name="Picture 3" descr="irods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30416 -0.26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Essential </a:t>
            </a:r>
            <a:r>
              <a:rPr lang="en-US" dirty="0"/>
              <a:t>C</a:t>
            </a:r>
            <a:r>
              <a:rPr lang="en-US" dirty="0" smtClean="0"/>
              <a:t>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Software engineering concerns the development of large programs</a:t>
            </a:r>
          </a:p>
          <a:p>
            <a:r>
              <a:rPr lang="en-US" dirty="0" smtClean="0"/>
              <a:t>The central theme is mastering complexity</a:t>
            </a:r>
          </a:p>
          <a:p>
            <a:r>
              <a:rPr lang="en-US" dirty="0" smtClean="0"/>
              <a:t>The efficiency with which software is developed is of crucial importance</a:t>
            </a:r>
          </a:p>
          <a:p>
            <a:r>
              <a:rPr lang="en-US" dirty="0"/>
              <a:t>Software evolves</a:t>
            </a:r>
          </a:p>
          <a:p>
            <a:r>
              <a:rPr lang="en-US" dirty="0" smtClean="0"/>
              <a:t>Regular cooperation between people is an integral part of programming-in-the-large</a:t>
            </a:r>
          </a:p>
          <a:p>
            <a:r>
              <a:rPr lang="en-US" dirty="0" smtClean="0"/>
              <a:t>The software has to support its users effectively</a:t>
            </a:r>
          </a:p>
          <a:p>
            <a:r>
              <a:rPr lang="en-US" dirty="0" smtClean="0"/>
              <a:t>Software engineering is a field in which members of one culture create artifacts on behalf of members of another culture</a:t>
            </a:r>
          </a:p>
          <a:p>
            <a:r>
              <a:rPr lang="en-US" dirty="0" smtClean="0"/>
              <a:t>Software engineering is a balancing act</a:t>
            </a:r>
          </a:p>
        </p:txBody>
      </p:sp>
    </p:spTree>
    <p:extLst>
      <p:ext uri="{BB962C8B-B14F-4D97-AF65-F5344CB8AC3E}">
        <p14:creationId xmlns:p14="http://schemas.microsoft.com/office/powerpoint/2010/main" val="222715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iRODS</a:t>
            </a:r>
            <a:r>
              <a:rPr lang="en-US" dirty="0" smtClean="0"/>
              <a:t> – descriptive architecture</a:t>
            </a:r>
            <a:endParaRPr lang="en-US" dirty="0"/>
          </a:p>
        </p:txBody>
      </p:sp>
      <p:pic>
        <p:nvPicPr>
          <p:cNvPr id="4" name="Content Placeholder 4" descr="preDSS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49" y="1143000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0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– prescriptive architecture</a:t>
            </a:r>
            <a:endParaRPr lang="en-US" dirty="0"/>
          </a:p>
        </p:txBody>
      </p:sp>
      <p:pic>
        <p:nvPicPr>
          <p:cNvPr id="4" name="Picture 3" descr="HD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172200" cy="37874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1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3889 -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– descriptive architecture</a:t>
            </a:r>
            <a:endParaRPr lang="en-US" dirty="0"/>
          </a:p>
        </p:txBody>
      </p:sp>
      <p:grpSp>
        <p:nvGrpSpPr>
          <p:cNvPr id="5" name="Group 35"/>
          <p:cNvGrpSpPr/>
          <p:nvPr/>
        </p:nvGrpSpPr>
        <p:grpSpPr>
          <a:xfrm>
            <a:off x="964259" y="2316892"/>
            <a:ext cx="7302606" cy="3520760"/>
            <a:chOff x="317500" y="1981200"/>
            <a:chExt cx="8674100" cy="3987800"/>
          </a:xfrm>
          <a:solidFill>
            <a:schemeClr val="bg1"/>
          </a:solidFill>
        </p:grpSpPr>
        <p:grpSp>
          <p:nvGrpSpPr>
            <p:cNvPr id="7" name="Group 16"/>
            <p:cNvGrpSpPr/>
            <p:nvPr/>
          </p:nvGrpSpPr>
          <p:grpSpPr>
            <a:xfrm>
              <a:off x="317500" y="1981200"/>
              <a:ext cx="8522256" cy="3949700"/>
              <a:chOff x="317500" y="1981200"/>
              <a:chExt cx="8522256" cy="3949700"/>
            </a:xfrm>
            <a:grpFill/>
          </p:grpSpPr>
          <p:grpSp>
            <p:nvGrpSpPr>
              <p:cNvPr id="9" name="Group 15"/>
              <p:cNvGrpSpPr/>
              <p:nvPr/>
            </p:nvGrpSpPr>
            <p:grpSpPr>
              <a:xfrm>
                <a:off x="762000" y="2070100"/>
                <a:ext cx="8077756" cy="3676650"/>
                <a:chOff x="762000" y="2070100"/>
                <a:chExt cx="8077756" cy="3676650"/>
              </a:xfrm>
              <a:grpFill/>
            </p:grpSpPr>
            <p:pic>
              <p:nvPicPr>
                <p:cNvPr id="15" name="Pictur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2209800"/>
                  <a:ext cx="8077756" cy="3536950"/>
                </a:xfrm>
                <a:prstGeom prst="rect">
                  <a:avLst/>
                </a:prstGeom>
                <a:grpFill/>
              </p:spPr>
            </p:pic>
            <p:sp>
              <p:nvSpPr>
                <p:cNvPr id="16" name="Rectangle 15"/>
                <p:cNvSpPr/>
                <p:nvPr/>
              </p:nvSpPr>
              <p:spPr bwMode="auto">
                <a:xfrm>
                  <a:off x="6248400" y="2070100"/>
                  <a:ext cx="2438400" cy="55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-97" charset="0"/>
                    <a:cs typeface="ＭＳ Ｐゴシック" charset="-128"/>
                  </a:endParaRPr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317500" y="1981200"/>
                <a:ext cx="5930900" cy="3949700"/>
                <a:chOff x="317500" y="1981200"/>
                <a:chExt cx="5930900" cy="3949700"/>
              </a:xfrm>
              <a:grpFill/>
            </p:grpSpPr>
            <p:sp>
              <p:nvSpPr>
                <p:cNvPr id="11" name="Rectangle 5"/>
                <p:cNvSpPr/>
                <p:nvPr/>
              </p:nvSpPr>
              <p:spPr bwMode="auto">
                <a:xfrm>
                  <a:off x="3200400" y="1981200"/>
                  <a:ext cx="2057400" cy="4572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-97" charset="0"/>
                    <a:cs typeface="ＭＳ Ｐゴシック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317500" y="2057400"/>
                  <a:ext cx="457200" cy="3657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-97" charset="0"/>
                    <a:cs typeface="ＭＳ Ｐゴシック" charset="-128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5181600" y="2057400"/>
                  <a:ext cx="1066800" cy="5334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-97" charset="0"/>
                    <a:cs typeface="ＭＳ Ｐゴシック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35000" y="5715000"/>
                  <a:ext cx="4876800" cy="2159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imes" pitchFamily="-97" charset="0"/>
                    <a:cs typeface="ＭＳ Ｐゴシック" charset="-128"/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 bwMode="auto">
            <a:xfrm>
              <a:off x="5842000" y="5727700"/>
              <a:ext cx="3149600" cy="241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-97" charset="0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1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+ </a:t>
            </a:r>
            <a:r>
              <a:rPr lang="en-US" dirty="0" err="1" smtClean="0"/>
              <a:t>MapReduce</a:t>
            </a:r>
            <a:endParaRPr lang="en-US" dirty="0"/>
          </a:p>
        </p:txBody>
      </p:sp>
      <p:pic>
        <p:nvPicPr>
          <p:cNvPr id="4" name="Picture 18" descr="hm_certifie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46875" cy="556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– complete architecture</a:t>
            </a:r>
            <a:endParaRPr lang="en-US" dirty="0"/>
          </a:p>
        </p:txBody>
      </p:sp>
      <p:pic>
        <p:nvPicPr>
          <p:cNvPr id="4" name="Picture 4" descr="Hadoop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1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gap remains between the prescriptive architecture, which concerns decisions, and the descriptive architecture, which concerns programmatic elements</a:t>
            </a:r>
          </a:p>
        </p:txBody>
      </p:sp>
    </p:spTree>
    <p:extLst>
      <p:ext uri="{BB962C8B-B14F-4D97-AF65-F5344CB8AC3E}">
        <p14:creationId xmlns:p14="http://schemas.microsoft.com/office/powerpoint/2010/main" val="41756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system evolves, ideally its prescriptive architecture is modified </a:t>
            </a:r>
            <a:r>
              <a:rPr lang="en-US" dirty="0" smtClean="0"/>
              <a:t>first</a:t>
            </a:r>
          </a:p>
          <a:p>
            <a:endParaRPr lang="en-US" dirty="0"/>
          </a:p>
          <a:p>
            <a:r>
              <a:rPr lang="en-US" dirty="0"/>
              <a:t>In practice, the system – and thus its descriptive architecture – is often directly modified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This happens because of</a:t>
            </a:r>
          </a:p>
          <a:p>
            <a:pPr lvl="1"/>
            <a:r>
              <a:rPr lang="en-US" dirty="0" smtClean="0"/>
              <a:t>developer </a:t>
            </a:r>
            <a:r>
              <a:rPr lang="en-US" dirty="0"/>
              <a:t>sloppiness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erception </a:t>
            </a:r>
            <a:r>
              <a:rPr lang="en-US" dirty="0"/>
              <a:t>of short deadlines which prevent thinking through and documenting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documented prescriptive architecture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or desire for code optimizations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nadequate </a:t>
            </a:r>
            <a:r>
              <a:rPr lang="en-US" dirty="0"/>
              <a:t>techniques or tool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35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essential characteristics of software engineering</a:t>
            </a:r>
          </a:p>
          <a:p>
            <a:r>
              <a:rPr lang="en-US" dirty="0" smtClean="0"/>
              <a:t>Software architecture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Software evolution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7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(2005)</a:t>
            </a:r>
            <a:endParaRPr lang="en-US" dirty="0"/>
          </a:p>
        </p:txBody>
      </p:sp>
      <p:pic>
        <p:nvPicPr>
          <p:cNvPr id="3074" name="Picture 2" descr="http://4.mshcdn.com/wp-content/gallery/the-evolotion-of-the-facebook-profile/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0" y="1066800"/>
            <a:ext cx="6400800" cy="47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8551" y="6065068"/>
            <a:ext cx="667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From: http://mashable.com/2011/09/22/facebook-profile-evolution/</a:t>
            </a:r>
          </a:p>
        </p:txBody>
      </p:sp>
    </p:spTree>
    <p:extLst>
      <p:ext uri="{BB962C8B-B14F-4D97-AF65-F5344CB8AC3E}">
        <p14:creationId xmlns:p14="http://schemas.microsoft.com/office/powerpoint/2010/main" val="400397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(2006)</a:t>
            </a:r>
            <a:endParaRPr lang="en-US" dirty="0"/>
          </a:p>
        </p:txBody>
      </p:sp>
      <p:pic>
        <p:nvPicPr>
          <p:cNvPr id="4098" name="Picture 2" descr="http://4.mshcdn.com/wp-content/gallery/the-evolotion-of-the-facebook-profile/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85283"/>
            <a:ext cx="5867400" cy="53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“Essential </a:t>
            </a:r>
            <a:r>
              <a:rPr lang="en-US" dirty="0"/>
              <a:t>I</a:t>
            </a:r>
            <a:r>
              <a:rPr lang="en-US" dirty="0" smtClean="0"/>
              <a:t>ngredients” of Software </a:t>
            </a:r>
            <a:r>
              <a:rPr lang="en-US" dirty="0"/>
              <a:t>E</a:t>
            </a:r>
            <a:r>
              <a:rPr lang="en-US" dirty="0" smtClean="0"/>
              <a:t>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 smtClean="0"/>
              <a:t>who </a:t>
            </a:r>
            <a:r>
              <a:rPr lang="en-US" dirty="0"/>
              <a:t>else would do the work?</a:t>
            </a:r>
          </a:p>
          <a:p>
            <a:pPr lvl="1"/>
            <a:r>
              <a:rPr lang="en-US" dirty="0" smtClean="0"/>
              <a:t>range </a:t>
            </a:r>
            <a:r>
              <a:rPr lang="en-US" dirty="0"/>
              <a:t>from novice to very </a:t>
            </a:r>
            <a:r>
              <a:rPr lang="en-US" dirty="0" smtClean="0"/>
              <a:t>experienced</a:t>
            </a:r>
          </a:p>
          <a:p>
            <a:pPr lvl="1"/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organize and manage the efforts of individuals</a:t>
            </a:r>
          </a:p>
          <a:p>
            <a:pPr lvl="1"/>
            <a:r>
              <a:rPr lang="en-US" dirty="0" smtClean="0"/>
              <a:t>range </a:t>
            </a:r>
            <a:r>
              <a:rPr lang="en-US" dirty="0"/>
              <a:t>from informal to very </a:t>
            </a:r>
            <a:r>
              <a:rPr lang="en-US" dirty="0" smtClean="0"/>
              <a:t>formal</a:t>
            </a:r>
          </a:p>
          <a:p>
            <a:pPr lvl="1"/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support the people and the processes</a:t>
            </a:r>
          </a:p>
          <a:p>
            <a:pPr lvl="1"/>
            <a:r>
              <a:rPr lang="en-US" dirty="0" smtClean="0"/>
              <a:t>range </a:t>
            </a:r>
            <a:r>
              <a:rPr lang="en-US" dirty="0"/>
              <a:t>from simple to very advanced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(2007)</a:t>
            </a:r>
            <a:endParaRPr lang="en-US" dirty="0"/>
          </a:p>
        </p:txBody>
      </p:sp>
      <p:pic>
        <p:nvPicPr>
          <p:cNvPr id="5122" name="Picture 2" descr="http://6.mshcdn.com/wp-content/gallery/the-evolotion-of-the-facebook-profile/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2" y="1043763"/>
            <a:ext cx="6553200" cy="53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9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(2008)</a:t>
            </a:r>
            <a:endParaRPr lang="en-US" dirty="0"/>
          </a:p>
        </p:txBody>
      </p:sp>
      <p:pic>
        <p:nvPicPr>
          <p:cNvPr id="6146" name="Picture 2" descr="http://5.mshcdn.com/wp-content/gallery/the-evolotion-of-the-facebook-profile/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2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(2009)</a:t>
            </a:r>
            <a:endParaRPr lang="en-US" dirty="0"/>
          </a:p>
        </p:txBody>
      </p:sp>
      <p:pic>
        <p:nvPicPr>
          <p:cNvPr id="7170" name="Picture 2" descr="http://5.mshcdn.com/wp-content/gallery/the-evolotion-of-the-facebook-profile/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3" y="1066800"/>
            <a:ext cx="768731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6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(2010)</a:t>
            </a:r>
            <a:endParaRPr lang="en-US" dirty="0"/>
          </a:p>
        </p:txBody>
      </p:sp>
      <p:pic>
        <p:nvPicPr>
          <p:cNvPr id="8194" name="Picture 2" descr="http://9.mshcdn.com/wp-content/gallery/the-evolotion-of-the-facebook-profile/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597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(2011)</a:t>
            </a:r>
            <a:endParaRPr lang="en-US" dirty="0"/>
          </a:p>
        </p:txBody>
      </p:sp>
      <p:pic>
        <p:nvPicPr>
          <p:cNvPr id="9218" name="Picture 2" descr="http://9.mshcdn.com/wp-content/gallery/the-evolotion-of-the-facebook-profile/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54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(2011)</a:t>
            </a:r>
            <a:endParaRPr lang="en-US" dirty="0"/>
          </a:p>
        </p:txBody>
      </p:sp>
      <p:pic>
        <p:nvPicPr>
          <p:cNvPr id="10242" name="Picture 2" descr="http://4.mshcdn.com/wp-content/gallery/the-evolotion-of-the-facebook-profile/2011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1509823"/>
            <a:ext cx="78377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(2014)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50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9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(2014)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9640"/>
            <a:ext cx="8382000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6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www.grosocial.com/blogposts/Evolution-Facebook-Features</a:t>
            </a:r>
          </a:p>
          <a:p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www.youtube.com/watch?v=Nl7igMfeOvo</a:t>
            </a:r>
          </a:p>
          <a:p>
            <a:endParaRPr lang="en-US" dirty="0"/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www.infoq.com/presentations/Facebook-Software-Stack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://www.infoq.com/presentations/Evolution-of-Code-Design-at-Facebook</a:t>
            </a:r>
          </a:p>
        </p:txBody>
      </p:sp>
    </p:spTree>
    <p:extLst>
      <p:ext uri="{BB962C8B-B14F-4D97-AF65-F5344CB8AC3E}">
        <p14:creationId xmlns:p14="http://schemas.microsoft.com/office/powerpoint/2010/main" val="398311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cockpit (Boeing 787)</a:t>
            </a:r>
            <a:endParaRPr lang="en-US" dirty="0"/>
          </a:p>
        </p:txBody>
      </p:sp>
      <p:pic>
        <p:nvPicPr>
          <p:cNvPr id="1126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4" y="1600200"/>
            <a:ext cx="6000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089" y="5912738"/>
            <a:ext cx="761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From: http</a:t>
            </a:r>
            <a:r>
              <a:rPr lang="en-US" i="1" dirty="0"/>
              <a:t>://www.boeing.com/commercial/aeromagazine/articles/2012_q1/3</a:t>
            </a:r>
            <a:r>
              <a:rPr lang="en-US" i="1" dirty="0" smtClean="0"/>
              <a:t>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359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single most important factor in the success/failure of a </a:t>
            </a:r>
            <a:r>
              <a:rPr lang="en-US" dirty="0" smtClean="0"/>
              <a:t>product</a:t>
            </a:r>
          </a:p>
          <a:p>
            <a:endParaRPr lang="en-US" dirty="0"/>
          </a:p>
          <a:p>
            <a:r>
              <a:rPr lang="en-US" dirty="0"/>
              <a:t>Scarce resource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suitability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Many different kinds of people</a:t>
            </a:r>
          </a:p>
          <a:p>
            <a:pPr lvl="1"/>
            <a:r>
              <a:rPr lang="en-US" dirty="0" smtClean="0"/>
              <a:t>managers</a:t>
            </a:r>
            <a:endParaRPr lang="en-US" dirty="0"/>
          </a:p>
          <a:p>
            <a:pPr lvl="1"/>
            <a:r>
              <a:rPr lang="en-US" dirty="0" smtClean="0"/>
              <a:t>programmers</a:t>
            </a:r>
            <a:endParaRPr lang="en-US" dirty="0"/>
          </a:p>
          <a:p>
            <a:pPr lvl="1"/>
            <a:r>
              <a:rPr lang="en-US" dirty="0" smtClean="0"/>
              <a:t>technical </a:t>
            </a:r>
            <a:r>
              <a:rPr lang="en-US" dirty="0"/>
              <a:t>writers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5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cockpit (Boeing 787)</a:t>
            </a:r>
            <a:endParaRPr lang="en-US" dirty="0"/>
          </a:p>
        </p:txBody>
      </p:sp>
      <p:pic>
        <p:nvPicPr>
          <p:cNvPr id="11268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6386"/>
            <a:ext cx="6000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ig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400550" cy="32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6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 cockpit (Boeing 747)</a:t>
            </a:r>
            <a:endParaRPr lang="en-US" dirty="0"/>
          </a:p>
        </p:txBody>
      </p:sp>
      <p:pic>
        <p:nvPicPr>
          <p:cNvPr id="13314" name="Picture 2" descr="http://upload.wikimedia.org/wikipedia/commons/5/50/B747-cock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2" y="990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4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 cockpit (Boeing 747)</a:t>
            </a:r>
            <a:endParaRPr lang="en-US" dirty="0"/>
          </a:p>
        </p:txBody>
      </p:sp>
      <p:pic>
        <p:nvPicPr>
          <p:cNvPr id="14338" name="Picture 2" descr="http://aviafilms.com/photos/boeing-747-cockp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503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9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Angry Birds</a:t>
            </a:r>
            <a:endParaRPr lang="en-US" dirty="0"/>
          </a:p>
        </p:txBody>
      </p:sp>
      <p:pic>
        <p:nvPicPr>
          <p:cNvPr id="15362" name="Picture 2" descr="http://a1.mzstatic.com/us/r1000/065/Purple/v4/80/8e/a6/808ea638-5ac2-a3d3-b40b-2ed11b5a8bfe/mzl.ntfopush.32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76600" cy="21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wired.com/images_blogs/gadgetlab/2011/01/AB-Rio_-Key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514600"/>
            <a:ext cx="406258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maherhackers.com/wp-content/uploads/2012/04/14-Angry-Birds-Sp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36" y="3824177"/>
            <a:ext cx="4075112" cy="22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Essential part of software development</a:t>
            </a:r>
          </a:p>
          <a:p>
            <a:endParaRPr lang="en-US" dirty="0"/>
          </a:p>
          <a:p>
            <a:r>
              <a:rPr lang="en-US" dirty="0"/>
              <a:t>Must be accommodated as much as possible</a:t>
            </a:r>
          </a:p>
          <a:p>
            <a:endParaRPr lang="en-US" dirty="0" smtClean="0"/>
          </a:p>
          <a:p>
            <a:r>
              <a:rPr lang="en-US" dirty="0" smtClean="0"/>
              <a:t>Must be planned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on software architecture</a:t>
            </a:r>
          </a:p>
          <a:p>
            <a:r>
              <a:rPr lang="en-US" dirty="0" smtClean="0"/>
              <a:t>Homework 1 final draft </a:t>
            </a:r>
            <a:r>
              <a:rPr lang="en-US" smtClean="0"/>
              <a:t>due Tuesday!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Essential to achieve a quality </a:t>
            </a:r>
            <a:r>
              <a:rPr lang="en-US" dirty="0" smtClean="0"/>
              <a:t>product</a:t>
            </a:r>
          </a:p>
          <a:p>
            <a:endParaRPr lang="en-US" dirty="0"/>
          </a:p>
          <a:p>
            <a:r>
              <a:rPr lang="en-US" dirty="0"/>
              <a:t>Scarce resource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suitability</a:t>
            </a:r>
            <a:endParaRPr lang="en-US" dirty="0"/>
          </a:p>
          <a:p>
            <a:pPr lvl="1"/>
            <a:r>
              <a:rPr lang="en-US" dirty="0" smtClean="0"/>
              <a:t>cost</a:t>
            </a:r>
          </a:p>
          <a:p>
            <a:pPr lvl="1"/>
            <a:endParaRPr lang="en-US" dirty="0"/>
          </a:p>
          <a:p>
            <a:r>
              <a:rPr lang="en-US" dirty="0"/>
              <a:t>Many different kinds of processes</a:t>
            </a:r>
          </a:p>
          <a:p>
            <a:pPr lvl="1"/>
            <a:r>
              <a:rPr lang="en-US" dirty="0" smtClean="0"/>
              <a:t>bug </a:t>
            </a:r>
            <a:r>
              <a:rPr lang="en-US" dirty="0"/>
              <a:t>tracking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approval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assurance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5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Needed to support people and </a:t>
            </a:r>
            <a:r>
              <a:rPr lang="en-US" dirty="0" smtClean="0"/>
              <a:t>processes</a:t>
            </a:r>
          </a:p>
          <a:p>
            <a:endParaRPr lang="en-US" dirty="0"/>
          </a:p>
          <a:p>
            <a:r>
              <a:rPr lang="en-US" dirty="0"/>
              <a:t>Scarce resource</a:t>
            </a:r>
          </a:p>
          <a:p>
            <a:pPr lvl="1"/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suitability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ost</a:t>
            </a:r>
          </a:p>
          <a:p>
            <a:pPr lvl="1"/>
            <a:endParaRPr lang="en-US" dirty="0"/>
          </a:p>
          <a:p>
            <a:r>
              <a:rPr lang="en-US" dirty="0"/>
              <a:t>Many different kinds of tools</a:t>
            </a:r>
          </a:p>
          <a:p>
            <a:pPr lvl="1"/>
            <a:r>
              <a:rPr lang="en-US" dirty="0" smtClean="0"/>
              <a:t>drawing</a:t>
            </a:r>
            <a:endParaRPr lang="en-US" dirty="0"/>
          </a:p>
          <a:p>
            <a:pPr lvl="1"/>
            <a:r>
              <a:rPr lang="en-US" dirty="0" smtClean="0"/>
              <a:t>analysis</a:t>
            </a:r>
            <a:endParaRPr lang="en-US" dirty="0"/>
          </a:p>
          <a:p>
            <a:pPr lvl="1"/>
            <a:r>
              <a:rPr lang="en-US" dirty="0" smtClean="0"/>
              <a:t>project </a:t>
            </a:r>
            <a:r>
              <a:rPr lang="en-US" dirty="0"/>
              <a:t>management</a:t>
            </a:r>
          </a:p>
          <a:p>
            <a:pPr lvl="1"/>
            <a:r>
              <a:rPr lang="en-US" dirty="0" smtClean="0"/>
              <a:t>source </a:t>
            </a:r>
            <a:r>
              <a:rPr lang="en-US" dirty="0"/>
              <a:t>code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2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versus software engineering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729806"/>
              </p:ext>
            </p:extLst>
          </p:nvPr>
        </p:nvGraphicFramePr>
        <p:xfrm>
          <a:off x="484187" y="1905000"/>
          <a:ext cx="8175626" cy="296672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87813"/>
                <a:gridCol w="40878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Large to huge 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Teams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 what you want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Build what</a:t>
                      </a:r>
                      <a:r>
                        <a:rPr lang="en-US" baseline="0" dirty="0" smtClean="0"/>
                        <a:t> they want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Family of products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Few sequential</a:t>
                      </a:r>
                      <a:r>
                        <a:rPr lang="en-US" baseline="0" dirty="0" smtClean="0"/>
                        <a:t>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parallel changes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Short-lived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Long-lived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Costly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consequences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Large consequences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7200" y="5193268"/>
            <a:ext cx="8229600" cy="0"/>
          </a:xfrm>
          <a:prstGeom prst="straightConnector1">
            <a:avLst/>
          </a:prstGeom>
          <a:ln w="28575">
            <a:solidFill>
              <a:srgbClr val="4C4C4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193268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Programming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56959" y="5193268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Software engineering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168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3227</TotalTime>
  <Words>1761</Words>
  <Application>Microsoft Macintosh PowerPoint</Application>
  <PresentationFormat>On-screen Show (4:3)</PresentationFormat>
  <Paragraphs>354</Paragraphs>
  <Slides>65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SDCL</vt:lpstr>
      <vt:lpstr>Informatics 43 Introduction to Software Engineering Lecture 3-2</vt:lpstr>
      <vt:lpstr>Today’s lecture</vt:lpstr>
      <vt:lpstr>Today’s lecture</vt:lpstr>
      <vt:lpstr>More Essential Characteristics</vt:lpstr>
      <vt:lpstr>Three “Essential Ingredients” of Software Engineering</vt:lpstr>
      <vt:lpstr>People</vt:lpstr>
      <vt:lpstr>Processes</vt:lpstr>
      <vt:lpstr>Tools</vt:lpstr>
      <vt:lpstr>Programming versus software engineering</vt:lpstr>
      <vt:lpstr>Today’s lecture</vt:lpstr>
      <vt:lpstr>Software architecture</vt:lpstr>
      <vt:lpstr>Software architecture</vt:lpstr>
      <vt:lpstr>An analogy to building architectures</vt:lpstr>
      <vt:lpstr>Parallels</vt:lpstr>
      <vt:lpstr>The architect</vt:lpstr>
      <vt:lpstr>Limitations of analogy</vt:lpstr>
      <vt:lpstr>But architecture is still a very powerful tool in software engineering</vt:lpstr>
      <vt:lpstr>Defining software architecture</vt:lpstr>
      <vt:lpstr>“Principal”</vt:lpstr>
      <vt:lpstr>Other definitions</vt:lpstr>
      <vt:lpstr>Email: functional specification</vt:lpstr>
      <vt:lpstr>Architecture in action: WWW</vt:lpstr>
      <vt:lpstr>Architecture in action: WWW</vt:lpstr>
      <vt:lpstr>Architecture in action: WWW</vt:lpstr>
      <vt:lpstr>WWW in a (Big) Nutshell</vt:lpstr>
      <vt:lpstr>WWW in a (big) nutshell (continued)</vt:lpstr>
      <vt:lpstr>WWW’s architecture</vt:lpstr>
      <vt:lpstr>WWW’s architecture (continued)</vt:lpstr>
      <vt:lpstr>Software architecture’s elements</vt:lpstr>
      <vt:lpstr>Software architecture’s elements</vt:lpstr>
      <vt:lpstr>Components</vt:lpstr>
      <vt:lpstr>Connectors</vt:lpstr>
      <vt:lpstr>Examples of connectors</vt:lpstr>
      <vt:lpstr>Configuration</vt:lpstr>
      <vt:lpstr>Example configuration</vt:lpstr>
      <vt:lpstr>Prescriptive versus descriptive architecture</vt:lpstr>
      <vt:lpstr>Linux – prescriptive architecture</vt:lpstr>
      <vt:lpstr>Linux – descriptive architecture</vt:lpstr>
      <vt:lpstr>iRODS – prescriptive architecture</vt:lpstr>
      <vt:lpstr>iRODS – descriptive architecture</vt:lpstr>
      <vt:lpstr>HADOOP – prescriptive architecture</vt:lpstr>
      <vt:lpstr>HADOOP – descriptive architecture</vt:lpstr>
      <vt:lpstr>HADOOP + MapReduce</vt:lpstr>
      <vt:lpstr>HADOOP – complete architecture</vt:lpstr>
      <vt:lpstr>Gap</vt:lpstr>
      <vt:lpstr>Architectural evolution</vt:lpstr>
      <vt:lpstr>Today’s lecture</vt:lpstr>
      <vt:lpstr>Facebook (2005)</vt:lpstr>
      <vt:lpstr>Facebook (2006)</vt:lpstr>
      <vt:lpstr>Facebook (2007)</vt:lpstr>
      <vt:lpstr>Facebook (2008)</vt:lpstr>
      <vt:lpstr>Facebook (2009)</vt:lpstr>
      <vt:lpstr>Facebook (2010)</vt:lpstr>
      <vt:lpstr>Facebook (2011)</vt:lpstr>
      <vt:lpstr>Facebook (2011)</vt:lpstr>
      <vt:lpstr>Facebook (2014)</vt:lpstr>
      <vt:lpstr>Facebook (2014)</vt:lpstr>
      <vt:lpstr>Facebook evolution</vt:lpstr>
      <vt:lpstr>Airplane cockpit (Boeing 787)</vt:lpstr>
      <vt:lpstr>Airplane cockpit (Boeing 787)</vt:lpstr>
      <vt:lpstr>Airline cockpit (Boeing 747)</vt:lpstr>
      <vt:lpstr>Airline cockpit (Boeing 747)</vt:lpstr>
      <vt:lpstr>Angry Birds</vt:lpstr>
      <vt:lpstr>Evolution</vt:lpstr>
      <vt:lpstr>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Emilly Navarro</cp:lastModifiedBy>
  <cp:revision>378</cp:revision>
  <cp:lastPrinted>2012-10-01T04:17:57Z</cp:lastPrinted>
  <dcterms:created xsi:type="dcterms:W3CDTF">2011-04-22T07:09:34Z</dcterms:created>
  <dcterms:modified xsi:type="dcterms:W3CDTF">2014-10-23T01:53:49Z</dcterms:modified>
</cp:coreProperties>
</file>