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524" r:id="rId4"/>
    <p:sldId id="382" r:id="rId5"/>
    <p:sldId id="380" r:id="rId6"/>
    <p:sldId id="381" r:id="rId7"/>
    <p:sldId id="444" r:id="rId8"/>
    <p:sldId id="533" r:id="rId9"/>
    <p:sldId id="534" r:id="rId10"/>
    <p:sldId id="535" r:id="rId11"/>
    <p:sldId id="445" r:id="rId12"/>
    <p:sldId id="521" r:id="rId13"/>
    <p:sldId id="452" r:id="rId14"/>
    <p:sldId id="522" r:id="rId15"/>
    <p:sldId id="525" r:id="rId16"/>
    <p:sldId id="523" r:id="rId17"/>
    <p:sldId id="446" r:id="rId18"/>
    <p:sldId id="528" r:id="rId19"/>
    <p:sldId id="536" r:id="rId20"/>
    <p:sldId id="447" r:id="rId21"/>
    <p:sldId id="537" r:id="rId22"/>
    <p:sldId id="545" r:id="rId23"/>
    <p:sldId id="540" r:id="rId24"/>
    <p:sldId id="546" r:id="rId25"/>
    <p:sldId id="541" r:id="rId26"/>
    <p:sldId id="547" r:id="rId27"/>
    <p:sldId id="542" r:id="rId28"/>
    <p:sldId id="548" r:id="rId29"/>
    <p:sldId id="543" r:id="rId30"/>
    <p:sldId id="549" r:id="rId31"/>
    <p:sldId id="550" r:id="rId32"/>
    <p:sldId id="449" r:id="rId33"/>
    <p:sldId id="551" r:id="rId34"/>
    <p:sldId id="450" r:id="rId35"/>
    <p:sldId id="552" r:id="rId36"/>
    <p:sldId id="451" r:id="rId37"/>
    <p:sldId id="553" r:id="rId38"/>
    <p:sldId id="373" r:id="rId39"/>
    <p:sldId id="554" r:id="rId40"/>
    <p:sldId id="459" r:id="rId41"/>
    <p:sldId id="555" r:id="rId42"/>
    <p:sldId id="454" r:id="rId43"/>
    <p:sldId id="457" r:id="rId44"/>
    <p:sldId id="458" r:id="rId45"/>
    <p:sldId id="456" r:id="rId46"/>
    <p:sldId id="461" r:id="rId47"/>
    <p:sldId id="557" r:id="rId48"/>
    <p:sldId id="558" r:id="rId49"/>
    <p:sldId id="559" r:id="rId50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85" d="100"/>
          <a:sy n="85" d="100"/>
        </p:scale>
        <p:origin x="-119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F6F1-FFE2-4094-8DCE-D448177532A6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DC81C-4D3F-4D52-92F5-BDEACAED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71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separation of concerns/modularity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88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2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2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2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all the invoices that match the pattern “August” in a sorted</a:t>
            </a:r>
            <a:r>
              <a:rPr lang="en-US" baseline="0" dirty="0" smtClean="0"/>
              <a:t>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2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2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 sub, </a:t>
            </a:r>
            <a:r>
              <a:rPr lang="en-US" dirty="0" err="1" smtClean="0"/>
              <a:t>mvc</a:t>
            </a:r>
            <a:endParaRPr lang="en-US" dirty="0" smtClean="0"/>
          </a:p>
          <a:p>
            <a:r>
              <a:rPr lang="en-US" dirty="0" smtClean="0"/>
              <a:t>stock market server becomes the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6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91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9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 applications in which real-world business objects</a:t>
            </a:r>
            <a:r>
              <a:rPr lang="en-US" baseline="0" dirty="0" smtClean="0"/>
              <a:t> can be modeled by </a:t>
            </a:r>
            <a:r>
              <a:rPr lang="en-US" baseline="0" dirty="0" err="1" smtClean="0"/>
              <a:t>sw</a:t>
            </a:r>
            <a:r>
              <a:rPr lang="en-US" baseline="0" dirty="0" smtClean="0"/>
              <a:t>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4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acct: model</a:t>
            </a:r>
          </a:p>
          <a:p>
            <a:r>
              <a:rPr lang="en-US" dirty="0" smtClean="0"/>
              <a:t>rules:</a:t>
            </a:r>
            <a:r>
              <a:rPr lang="en-US" baseline="0" dirty="0" smtClean="0"/>
              <a:t> controller</a:t>
            </a:r>
          </a:p>
          <a:p>
            <a:r>
              <a:rPr lang="en-US" baseline="0" dirty="0" smtClean="0"/>
              <a:t>teller: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8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Model: back-end info, data, business rules, business logic</a:t>
            </a:r>
          </a:p>
          <a:p>
            <a:r>
              <a:rPr lang="en-US" dirty="0" smtClean="0"/>
              <a:t>view: can get info from multiple models</a:t>
            </a:r>
          </a:p>
          <a:p>
            <a:r>
              <a:rPr lang="en-US" dirty="0" smtClean="0"/>
              <a:t>Example:</a:t>
            </a:r>
            <a:r>
              <a:rPr lang="en-US" baseline="0" dirty="0" smtClean="0"/>
              <a:t> amazon</a:t>
            </a:r>
          </a:p>
          <a:p>
            <a:r>
              <a:rPr lang="en-US" baseline="0" dirty="0" smtClean="0"/>
              <a:t>model: repository/</a:t>
            </a:r>
            <a:r>
              <a:rPr lang="en-US" baseline="0" dirty="0" err="1" smtClean="0"/>
              <a:t>db</a:t>
            </a:r>
            <a:r>
              <a:rPr lang="en-US" baseline="0" dirty="0" smtClean="0"/>
              <a:t> of all images, information, item count, etc.; </a:t>
            </a:r>
          </a:p>
          <a:p>
            <a:r>
              <a:rPr lang="en-US" baseline="0" dirty="0" smtClean="0"/>
              <a:t>controller: rules for misc. like computing how many stars shows up</a:t>
            </a:r>
          </a:p>
          <a:p>
            <a:r>
              <a:rPr lang="en-US" baseline="0" dirty="0" smtClean="0"/>
              <a:t>view: webpage w/ all sorts of info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1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View/controller often merged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1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model/view: you might have a game that allows different perspectives (e.g., top-down, forward, etc.), you want all views to be updated when the model changes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view/controller: You might want to change the way the</a:t>
            </a:r>
            <a:r>
              <a:rPr lang="en-US" baseline="0" dirty="0" smtClean="0"/>
              <a:t> view </a:t>
            </a:r>
            <a:r>
              <a:rPr lang="en-US" dirty="0" smtClean="0"/>
              <a:t>responds to the keyboard, for example, or have it use a pop-up menu instead of command keys.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Websites: Model=HTML</a:t>
            </a:r>
            <a:r>
              <a:rPr lang="en-US" baseline="0" dirty="0" smtClean="0"/>
              <a:t> file (contains text to be shown); View=CSS file (contains description of page’s layout); Controller=browser (renders the HTML and CSS as the data we read)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4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Clients request from servers: data, authentication, verification, software updates,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Centralized</a:t>
            </a:r>
            <a:r>
              <a:rPr lang="en-US" baseline="0" dirty="0" smtClean="0"/>
              <a:t> control/security because all data is stored on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32200"/>
                </a:solidFill>
              </a:rPr>
              <a:t>Department of Informatics, UC Irvine</a:t>
            </a:r>
            <a:endParaRPr lang="en-US" sz="900" b="1" dirty="0">
              <a:solidFill>
                <a:srgbClr val="F322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2200"/>
                </a:solidFill>
              </a:rPr>
              <a:t>SDCL</a:t>
            </a:r>
            <a:endParaRPr lang="en-US" sz="2400" b="1" dirty="0">
              <a:solidFill>
                <a:srgbClr val="F322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Collaboration</a:t>
            </a:r>
            <a:r>
              <a:rPr lang="en-US" sz="900" b="1" dirty="0" smtClean="0"/>
              <a:t> </a:t>
            </a:r>
            <a:r>
              <a:rPr lang="en-US" sz="900" b="1" dirty="0" smtClean="0">
                <a:solidFill>
                  <a:srgbClr val="4C4C4C"/>
                </a:solidFill>
              </a:rPr>
              <a:t>Laboratory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Software Design and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 smtClean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Informatics </a:t>
            </a:r>
            <a:r>
              <a:rPr lang="en-US" dirty="0" smtClean="0"/>
              <a:t>43</a:t>
            </a:r>
            <a:br>
              <a:rPr lang="en-US" dirty="0" smtClean="0"/>
            </a:br>
            <a:r>
              <a:rPr lang="en-US" dirty="0" smtClean="0"/>
              <a:t>Introduction to Software Engineering</a:t>
            </a:r>
            <a:br>
              <a:rPr lang="en-US" dirty="0" smtClean="0"/>
            </a:br>
            <a:r>
              <a:rPr lang="en-US" dirty="0" smtClean="0"/>
              <a:t>Lecture 4-1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October 28, 2014</a:t>
            </a:r>
          </a:p>
          <a:p>
            <a:r>
              <a:rPr lang="en-US" dirty="0" smtClean="0"/>
              <a:t>Emily Navarro</a:t>
            </a:r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</a:t>
            </a:r>
            <a:r>
              <a:rPr lang="en-US" dirty="0" smtClean="0"/>
              <a:t>style?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512761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Jazz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Rock </a:t>
            </a:r>
            <a:r>
              <a:rPr lang="en-US" sz="2800" dirty="0" smtClean="0"/>
              <a:t>and Roll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2737042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34671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191000"/>
            <a:ext cx="3721100" cy="218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962400"/>
            <a:ext cx="3352800" cy="26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8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1: </a:t>
            </a:r>
            <a:r>
              <a:rPr lang="en-US" dirty="0" smtClean="0"/>
              <a:t>object-oriented</a:t>
            </a:r>
            <a:endParaRPr lang="en-US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3619501" y="2153592"/>
            <a:ext cx="1600200" cy="536276"/>
            <a:chOff x="2656216" y="3200400"/>
            <a:chExt cx="1600200" cy="536276"/>
          </a:xfrm>
        </p:grpSpPr>
        <p:sp>
          <p:nvSpPr>
            <p:cNvPr id="226" name="Rectangle 31"/>
            <p:cNvSpPr>
              <a:spLocks noChangeArrowheads="1"/>
            </p:cNvSpPr>
            <p:nvPr/>
          </p:nvSpPr>
          <p:spPr bwMode="auto">
            <a:xfrm>
              <a:off x="2656216" y="3200400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ship course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 rot="10800000">
              <a:off x="3380116" y="3584276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2524305" y="4363528"/>
            <a:ext cx="1600200" cy="561436"/>
            <a:chOff x="152400" y="4772564"/>
            <a:chExt cx="1600200" cy="561436"/>
          </a:xfrm>
        </p:grpSpPr>
        <p:sp>
          <p:nvSpPr>
            <p:cNvPr id="157" name="Rectangle 31"/>
            <p:cNvSpPr>
              <a:spLocks noChangeArrowheads="1"/>
            </p:cNvSpPr>
            <p:nvPr/>
          </p:nvSpPr>
          <p:spPr bwMode="auto">
            <a:xfrm>
              <a:off x="152400" y="4848764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ship radar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52" name="Group 251"/>
            <p:cNvGrpSpPr/>
            <p:nvPr/>
          </p:nvGrpSpPr>
          <p:grpSpPr>
            <a:xfrm rot="10800000">
              <a:off x="457200" y="4772564"/>
              <a:ext cx="152400" cy="152400"/>
              <a:chOff x="2209799" y="1333500"/>
              <a:chExt cx="152400" cy="152400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Isosceles Triangle 253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 rot="10800000">
              <a:off x="1295400" y="4772564"/>
              <a:ext cx="152400" cy="152400"/>
              <a:chOff x="2209799" y="1333500"/>
              <a:chExt cx="152400" cy="152400"/>
            </a:xfrm>
          </p:grpSpPr>
          <p:sp>
            <p:nvSpPr>
              <p:cNvPr id="256" name="Rectangle 255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Isosceles Triangle 256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0" name="Rectangle 31"/>
          <p:cNvSpPr>
            <a:spLocks noChangeArrowheads="1"/>
          </p:cNvSpPr>
          <p:nvPr/>
        </p:nvSpPr>
        <p:spPr bwMode="auto">
          <a:xfrm>
            <a:off x="5809891" y="4439728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GPS unit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262" name="Group 261"/>
          <p:cNvGrpSpPr/>
          <p:nvPr/>
        </p:nvGrpSpPr>
        <p:grpSpPr>
          <a:xfrm rot="10800000">
            <a:off x="6533791" y="4352895"/>
            <a:ext cx="152400" cy="152400"/>
            <a:chOff x="2209799" y="1333500"/>
            <a:chExt cx="152400" cy="152400"/>
          </a:xfrm>
        </p:grpSpPr>
        <p:sp>
          <p:nvSpPr>
            <p:cNvPr id="263" name="Rectangle 262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Isosceles Triangle 263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45566" y="3280272"/>
            <a:ext cx="3557678" cy="492852"/>
            <a:chOff x="1258019" y="3226144"/>
            <a:chExt cx="3557678" cy="492852"/>
          </a:xfrm>
        </p:grpSpPr>
        <p:grpSp>
          <p:nvGrpSpPr>
            <p:cNvPr id="232" name="Group 231"/>
            <p:cNvGrpSpPr/>
            <p:nvPr/>
          </p:nvGrpSpPr>
          <p:grpSpPr>
            <a:xfrm>
              <a:off x="1258019" y="3226144"/>
              <a:ext cx="1367287" cy="492852"/>
              <a:chOff x="1945256" y="2374712"/>
              <a:chExt cx="1367287" cy="492852"/>
            </a:xfrm>
          </p:grpSpPr>
          <p:sp>
            <p:nvSpPr>
              <p:cNvPr id="229" name="Rectangle 31"/>
              <p:cNvSpPr>
                <a:spLocks noChangeArrowheads="1"/>
              </p:cNvSpPr>
              <p:nvPr/>
            </p:nvSpPr>
            <p:spPr bwMode="auto">
              <a:xfrm>
                <a:off x="1945256" y="2450912"/>
                <a:ext cx="1367287" cy="34045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</a:rPr>
                  <a:t>procedure call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68" name="Group 267"/>
              <p:cNvGrpSpPr/>
              <p:nvPr/>
            </p:nvGrpSpPr>
            <p:grpSpPr>
              <a:xfrm rot="10800000">
                <a:off x="2552699" y="2374712"/>
                <a:ext cx="152400" cy="152400"/>
                <a:chOff x="2209799" y="1333500"/>
                <a:chExt cx="152400" cy="152400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2209799" y="1333500"/>
                  <a:ext cx="152400" cy="152400"/>
                </a:xfrm>
                <a:prstGeom prst="rect">
                  <a:avLst/>
                </a:prstGeom>
                <a:solidFill>
                  <a:srgbClr val="F2F2F2"/>
                </a:solidFill>
                <a:ln w="12700"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Isosceles Triangle 269"/>
                <p:cNvSpPr/>
                <p:nvPr/>
              </p:nvSpPr>
              <p:spPr>
                <a:xfrm>
                  <a:off x="2234960" y="1365700"/>
                  <a:ext cx="102079" cy="88000"/>
                </a:xfrm>
                <a:prstGeom prst="triangle">
                  <a:avLst/>
                </a:prstGeom>
                <a:solidFill>
                  <a:srgbClr val="4C4C4C"/>
                </a:solidFill>
                <a:ln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2" name="Rectangle 271"/>
              <p:cNvSpPr/>
              <p:nvPr/>
            </p:nvSpPr>
            <p:spPr>
              <a:xfrm rot="10800000">
                <a:off x="2552700" y="2715164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3448410" y="3226144"/>
              <a:ext cx="1367287" cy="492852"/>
              <a:chOff x="1945256" y="2374712"/>
              <a:chExt cx="1367287" cy="492852"/>
            </a:xfrm>
          </p:grpSpPr>
          <p:sp>
            <p:nvSpPr>
              <p:cNvPr id="281" name="Rectangle 31"/>
              <p:cNvSpPr>
                <a:spLocks noChangeArrowheads="1"/>
              </p:cNvSpPr>
              <p:nvPr/>
            </p:nvSpPr>
            <p:spPr bwMode="auto">
              <a:xfrm>
                <a:off x="1945256" y="2450912"/>
                <a:ext cx="1367287" cy="34045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</a:rPr>
                  <a:t>procedure call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 rot="10800000">
                <a:off x="2552699" y="2374712"/>
                <a:ext cx="152400" cy="152400"/>
                <a:chOff x="2209799" y="1333500"/>
                <a:chExt cx="152400" cy="152400"/>
              </a:xfrm>
            </p:grpSpPr>
            <p:sp>
              <p:nvSpPr>
                <p:cNvPr id="284" name="Rectangle 283"/>
                <p:cNvSpPr/>
                <p:nvPr/>
              </p:nvSpPr>
              <p:spPr>
                <a:xfrm>
                  <a:off x="2209799" y="1333500"/>
                  <a:ext cx="152400" cy="152400"/>
                </a:xfrm>
                <a:prstGeom prst="rect">
                  <a:avLst/>
                </a:prstGeom>
                <a:solidFill>
                  <a:srgbClr val="F2F2F2"/>
                </a:solidFill>
                <a:ln w="12700"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Isosceles Triangle 284"/>
                <p:cNvSpPr/>
                <p:nvPr/>
              </p:nvSpPr>
              <p:spPr>
                <a:xfrm>
                  <a:off x="2234960" y="1365700"/>
                  <a:ext cx="102079" cy="88000"/>
                </a:xfrm>
                <a:prstGeom prst="triangle">
                  <a:avLst/>
                </a:prstGeom>
                <a:solidFill>
                  <a:srgbClr val="4C4C4C"/>
                </a:solidFill>
                <a:ln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3" name="Rectangle 282"/>
              <p:cNvSpPr/>
              <p:nvPr/>
            </p:nvSpPr>
            <p:spPr>
              <a:xfrm rot="10800000">
                <a:off x="2552700" y="2715164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6" name="Group 285"/>
          <p:cNvGrpSpPr/>
          <p:nvPr/>
        </p:nvGrpSpPr>
        <p:grpSpPr>
          <a:xfrm>
            <a:off x="5926347" y="3280272"/>
            <a:ext cx="1367287" cy="492852"/>
            <a:chOff x="1945256" y="2374712"/>
            <a:chExt cx="1367287" cy="492852"/>
          </a:xfrm>
        </p:grpSpPr>
        <p:sp>
          <p:nvSpPr>
            <p:cNvPr id="287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88" name="Group 287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290" name="Rectangle 289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Isosceles Triangle 290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9" name="Rectangle 288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8" name="AutoShape 10"/>
          <p:cNvCxnSpPr>
            <a:cxnSpLocks noChangeShapeType="1"/>
            <a:stCxn id="249" idx="0"/>
            <a:endCxn id="284" idx="2"/>
          </p:cNvCxnSpPr>
          <p:nvPr/>
        </p:nvCxnSpPr>
        <p:spPr bwMode="auto">
          <a:xfrm flipH="1">
            <a:off x="4419600" y="2689868"/>
            <a:ext cx="1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AutoShape 10"/>
          <p:cNvCxnSpPr>
            <a:cxnSpLocks noChangeShapeType="1"/>
            <a:stCxn id="249" idx="0"/>
            <a:endCxn id="269" idx="2"/>
          </p:cNvCxnSpPr>
          <p:nvPr/>
        </p:nvCxnSpPr>
        <p:spPr bwMode="auto">
          <a:xfrm flipH="1">
            <a:off x="2229209" y="2689868"/>
            <a:ext cx="2190392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AutoShape 10"/>
          <p:cNvCxnSpPr>
            <a:cxnSpLocks noChangeShapeType="1"/>
            <a:stCxn id="249" idx="0"/>
            <a:endCxn id="290" idx="2"/>
          </p:cNvCxnSpPr>
          <p:nvPr/>
        </p:nvCxnSpPr>
        <p:spPr bwMode="auto">
          <a:xfrm>
            <a:off x="4419601" y="2689868"/>
            <a:ext cx="2190389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AutoShape 10"/>
          <p:cNvCxnSpPr>
            <a:cxnSpLocks noChangeShapeType="1"/>
            <a:stCxn id="283" idx="0"/>
            <a:endCxn id="256" idx="2"/>
          </p:cNvCxnSpPr>
          <p:nvPr/>
        </p:nvCxnSpPr>
        <p:spPr bwMode="auto">
          <a:xfrm flipH="1">
            <a:off x="3743505" y="3773124"/>
            <a:ext cx="676096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AutoShape 10"/>
          <p:cNvCxnSpPr>
            <a:cxnSpLocks noChangeShapeType="1"/>
            <a:stCxn id="272" idx="0"/>
            <a:endCxn id="253" idx="2"/>
          </p:cNvCxnSpPr>
          <p:nvPr/>
        </p:nvCxnSpPr>
        <p:spPr bwMode="auto">
          <a:xfrm>
            <a:off x="2229210" y="3773124"/>
            <a:ext cx="676095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1" name="AutoShape 10"/>
          <p:cNvCxnSpPr>
            <a:cxnSpLocks noChangeShapeType="1"/>
            <a:stCxn id="289" idx="0"/>
            <a:endCxn id="263" idx="2"/>
          </p:cNvCxnSpPr>
          <p:nvPr/>
        </p:nvCxnSpPr>
        <p:spPr bwMode="auto">
          <a:xfrm>
            <a:off x="6609991" y="3773124"/>
            <a:ext cx="0" cy="579771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800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1: object-oriented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cs typeface="Times New Roman" charset="0"/>
              </a:rPr>
              <a:t>Components are objects</a:t>
            </a:r>
          </a:p>
          <a:p>
            <a:pPr lvl="1"/>
            <a:r>
              <a:rPr lang="en-US" dirty="0" smtClean="0">
                <a:cs typeface="Times New Roman" charset="0"/>
              </a:rPr>
              <a:t>Containing all the data and behavior relevant to the object</a:t>
            </a:r>
          </a:p>
          <a:p>
            <a:r>
              <a:rPr lang="en-US" dirty="0" smtClean="0">
                <a:cs typeface="Times New Roman" charset="0"/>
              </a:rPr>
              <a:t>Connectors are messages and method invocations</a:t>
            </a:r>
          </a:p>
          <a:p>
            <a:r>
              <a:rPr lang="en-US" dirty="0" smtClean="0"/>
              <a:t>Key benefits</a:t>
            </a:r>
          </a:p>
          <a:p>
            <a:pPr lvl="1"/>
            <a:r>
              <a:rPr lang="en-US" dirty="0" smtClean="0"/>
              <a:t>Objects expose a certain interface to other objects</a:t>
            </a:r>
          </a:p>
          <a:p>
            <a:pPr lvl="2"/>
            <a:r>
              <a:rPr lang="en-US" dirty="0" smtClean="0"/>
              <a:t>Abstraction</a:t>
            </a:r>
          </a:p>
          <a:p>
            <a:pPr lvl="1"/>
            <a:r>
              <a:rPr lang="en-US" dirty="0" smtClean="0"/>
              <a:t>An object’s internal representation is hidden from other objects</a:t>
            </a:r>
          </a:p>
          <a:p>
            <a:pPr lvl="2"/>
            <a:r>
              <a:rPr lang="en-US" dirty="0" smtClean="0"/>
              <a:t>Anticipation of change</a:t>
            </a:r>
            <a:endParaRPr lang="en-US" dirty="0" smtClean="0"/>
          </a:p>
          <a:p>
            <a:pPr lvl="1"/>
            <a:r>
              <a:rPr lang="en-US" dirty="0" smtClean="0"/>
              <a:t>Objects in software are used to model real-world objects</a:t>
            </a:r>
          </a:p>
          <a:p>
            <a:pPr lvl="2"/>
            <a:r>
              <a:rPr lang="en-US" dirty="0" smtClean="0"/>
              <a:t>U</a:t>
            </a:r>
            <a:r>
              <a:rPr lang="en-US" dirty="0" smtClean="0"/>
              <a:t>nderstandability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Business applications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200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</a:t>
            </a:r>
            <a:r>
              <a:rPr lang="en-US" dirty="0" smtClean="0"/>
              <a:t>2: model-view-controller</a:t>
            </a:r>
            <a:endParaRPr lang="en-US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4686300" y="1580653"/>
            <a:ext cx="1600200" cy="536276"/>
            <a:chOff x="2656216" y="3200400"/>
            <a:chExt cx="1600200" cy="536276"/>
          </a:xfrm>
        </p:grpSpPr>
        <p:sp>
          <p:nvSpPr>
            <p:cNvPr id="226" name="Rectangle 31"/>
            <p:cNvSpPr>
              <a:spLocks noChangeArrowheads="1"/>
            </p:cNvSpPr>
            <p:nvPr/>
          </p:nvSpPr>
          <p:spPr bwMode="auto">
            <a:xfrm>
              <a:off x="2656216" y="3200400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teller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 rot="10800000">
              <a:off x="3380116" y="3584276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248973" y="2483482"/>
            <a:ext cx="1367287" cy="492852"/>
            <a:chOff x="1945256" y="2374712"/>
            <a:chExt cx="1367287" cy="492852"/>
          </a:xfrm>
        </p:grpSpPr>
        <p:sp>
          <p:nvSpPr>
            <p:cNvPr id="229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68" name="Group 267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269" name="Rectangle 268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Isosceles Triangle 269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2" name="Rectangle 271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3500888" y="4320755"/>
            <a:ext cx="1367287" cy="492852"/>
            <a:chOff x="1945256" y="2374712"/>
            <a:chExt cx="1367287" cy="492852"/>
          </a:xfrm>
        </p:grpSpPr>
        <p:sp>
          <p:nvSpPr>
            <p:cNvPr id="281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82" name="Group 281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Isosceles Triangle 284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3" name="Rectangle 282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4919213" y="3402118"/>
            <a:ext cx="1367287" cy="492852"/>
            <a:chOff x="1945256" y="2374712"/>
            <a:chExt cx="1367287" cy="492852"/>
          </a:xfrm>
        </p:grpSpPr>
        <p:sp>
          <p:nvSpPr>
            <p:cNvPr id="287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88" name="Group 287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290" name="Rectangle 289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Isosceles Triangle 290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9" name="Rectangle 288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2" name="AutoShape 10"/>
          <p:cNvCxnSpPr>
            <a:cxnSpLocks noChangeShapeType="1"/>
            <a:stCxn id="249" idx="0"/>
            <a:endCxn id="269" idx="2"/>
          </p:cNvCxnSpPr>
          <p:nvPr/>
        </p:nvCxnSpPr>
        <p:spPr bwMode="auto">
          <a:xfrm flipH="1">
            <a:off x="2932616" y="2116929"/>
            <a:ext cx="2553784" cy="366553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AutoShape 10"/>
          <p:cNvCxnSpPr>
            <a:cxnSpLocks noChangeShapeType="1"/>
            <a:stCxn id="249" idx="0"/>
            <a:endCxn id="290" idx="2"/>
          </p:cNvCxnSpPr>
          <p:nvPr/>
        </p:nvCxnSpPr>
        <p:spPr bwMode="auto">
          <a:xfrm>
            <a:off x="5486400" y="2116929"/>
            <a:ext cx="116456" cy="1285189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AutoShape 10"/>
          <p:cNvCxnSpPr>
            <a:cxnSpLocks noChangeShapeType="1"/>
            <a:stCxn id="284" idx="2"/>
            <a:endCxn id="256" idx="0"/>
          </p:cNvCxnSpPr>
          <p:nvPr/>
        </p:nvCxnSpPr>
        <p:spPr bwMode="auto">
          <a:xfrm flipH="1" flipV="1">
            <a:off x="2932619" y="3954202"/>
            <a:ext cx="1251912" cy="366553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2126232" y="3342887"/>
            <a:ext cx="1600200" cy="611315"/>
            <a:chOff x="2361301" y="3728278"/>
            <a:chExt cx="1600200" cy="611315"/>
          </a:xfrm>
        </p:grpSpPr>
        <p:sp>
          <p:nvSpPr>
            <p:cNvPr id="157" name="Rectangle 31"/>
            <p:cNvSpPr>
              <a:spLocks noChangeArrowheads="1"/>
            </p:cNvSpPr>
            <p:nvPr/>
          </p:nvSpPr>
          <p:spPr bwMode="auto">
            <a:xfrm>
              <a:off x="2361301" y="3778157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rules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52" name="Group 251"/>
            <p:cNvGrpSpPr/>
            <p:nvPr/>
          </p:nvGrpSpPr>
          <p:grpSpPr>
            <a:xfrm rot="10800000">
              <a:off x="3091487" y="3728278"/>
              <a:ext cx="152400" cy="152400"/>
              <a:chOff x="2209799" y="1333500"/>
              <a:chExt cx="152400" cy="152400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Isosceles Triangle 253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6" name="Rectangle 255"/>
            <p:cNvSpPr/>
            <p:nvPr/>
          </p:nvSpPr>
          <p:spPr>
            <a:xfrm rot="10800000">
              <a:off x="3091488" y="4187193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2" name="AutoShape 10"/>
          <p:cNvCxnSpPr>
            <a:cxnSpLocks noChangeShapeType="1"/>
            <a:stCxn id="272" idx="0"/>
            <a:endCxn id="253" idx="2"/>
          </p:cNvCxnSpPr>
          <p:nvPr/>
        </p:nvCxnSpPr>
        <p:spPr bwMode="auto">
          <a:xfrm>
            <a:off x="2932617" y="2976334"/>
            <a:ext cx="1" cy="366553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1" name="AutoShape 10"/>
          <p:cNvCxnSpPr>
            <a:cxnSpLocks noChangeShapeType="1"/>
            <a:stCxn id="289" idx="0"/>
            <a:endCxn id="263" idx="2"/>
          </p:cNvCxnSpPr>
          <p:nvPr/>
        </p:nvCxnSpPr>
        <p:spPr bwMode="auto">
          <a:xfrm>
            <a:off x="5602857" y="3894970"/>
            <a:ext cx="181874" cy="1286629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0"/>
          <p:cNvCxnSpPr>
            <a:cxnSpLocks noChangeShapeType="1"/>
            <a:stCxn id="50" idx="2"/>
            <a:endCxn id="283" idx="0"/>
          </p:cNvCxnSpPr>
          <p:nvPr/>
        </p:nvCxnSpPr>
        <p:spPr bwMode="auto">
          <a:xfrm flipH="1" flipV="1">
            <a:off x="4184532" y="4813607"/>
            <a:ext cx="990599" cy="36655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4686300" y="5180161"/>
            <a:ext cx="1600200" cy="573507"/>
            <a:chOff x="4921369" y="5332562"/>
            <a:chExt cx="1600200" cy="573507"/>
          </a:xfrm>
        </p:grpSpPr>
        <p:sp>
          <p:nvSpPr>
            <p:cNvPr id="260" name="Rectangle 31"/>
            <p:cNvSpPr>
              <a:spLocks noChangeArrowheads="1"/>
            </p:cNvSpPr>
            <p:nvPr/>
          </p:nvSpPr>
          <p:spPr bwMode="auto">
            <a:xfrm>
              <a:off x="4921369" y="5420833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back account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 rot="10800000">
              <a:off x="5943600" y="5334000"/>
              <a:ext cx="152400" cy="152400"/>
              <a:chOff x="2209799" y="1333500"/>
              <a:chExt cx="152400" cy="152400"/>
            </a:xfrm>
          </p:grpSpPr>
          <p:sp>
            <p:nvSpPr>
              <p:cNvPr id="263" name="Rectangle 262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Isosceles Triangle 263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10800000">
              <a:off x="5334000" y="5332562"/>
              <a:ext cx="152400" cy="152400"/>
              <a:chOff x="2209799" y="1333500"/>
              <a:chExt cx="152400" cy="1524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180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2: model-view-controller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are models, views, and controllers</a:t>
            </a:r>
          </a:p>
          <a:p>
            <a:r>
              <a:rPr lang="en-US" i="1" dirty="0" smtClean="0"/>
              <a:t>Models</a:t>
            </a:r>
            <a:r>
              <a:rPr lang="en-US" dirty="0" smtClean="0"/>
              <a:t> </a:t>
            </a:r>
            <a:r>
              <a:rPr lang="en-US" dirty="0"/>
              <a:t>store information about the state of the </a:t>
            </a:r>
            <a:r>
              <a:rPr lang="en-US" dirty="0" smtClean="0"/>
              <a:t>program</a:t>
            </a:r>
            <a:endParaRPr lang="en-US" i="1" dirty="0" smtClean="0">
              <a:cs typeface="Times New Roman" charset="0"/>
            </a:endParaRPr>
          </a:p>
          <a:p>
            <a:r>
              <a:rPr lang="en-US" i="1" dirty="0" smtClean="0">
                <a:cs typeface="Times New Roman" charset="0"/>
              </a:rPr>
              <a:t>View</a:t>
            </a:r>
            <a:r>
              <a:rPr lang="en-US" dirty="0" smtClean="0">
                <a:cs typeface="Times New Roman" charset="0"/>
              </a:rPr>
              <a:t> components present information to the user</a:t>
            </a:r>
          </a:p>
          <a:p>
            <a:r>
              <a:rPr lang="en-US" i="1" dirty="0" smtClean="0"/>
              <a:t>Controllers</a:t>
            </a:r>
            <a:r>
              <a:rPr lang="en-US" dirty="0" smtClean="0"/>
              <a:t> allow user to control model</a:t>
            </a:r>
            <a:r>
              <a:rPr lang="en-US" dirty="0"/>
              <a:t>/view </a:t>
            </a:r>
            <a:r>
              <a:rPr lang="en-US" dirty="0" smtClean="0"/>
              <a:t>and tell </a:t>
            </a:r>
            <a:r>
              <a:rPr lang="en-US" dirty="0"/>
              <a:t>models (views) to </a:t>
            </a:r>
            <a:r>
              <a:rPr lang="en-US" dirty="0" smtClean="0"/>
              <a:t>update</a:t>
            </a:r>
            <a:endParaRPr lang="en-US" i="1" dirty="0" smtClean="0"/>
          </a:p>
        </p:txBody>
      </p:sp>
      <p:pic>
        <p:nvPicPr>
          <p:cNvPr id="4" name="Picture 2" descr="File:MVC-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2800"/>
            <a:ext cx="3048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2: model-view-controller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are models, views, and </a:t>
            </a:r>
            <a:r>
              <a:rPr lang="en-US" dirty="0" smtClean="0"/>
              <a:t>controllers</a:t>
            </a:r>
            <a:endParaRPr lang="en-US" i="1" dirty="0" smtClean="0"/>
          </a:p>
          <a:p>
            <a:r>
              <a:rPr lang="en-US" i="1" dirty="0" smtClean="0"/>
              <a:t>Models</a:t>
            </a:r>
            <a:r>
              <a:rPr lang="en-US" dirty="0" smtClean="0"/>
              <a:t> </a:t>
            </a:r>
            <a:r>
              <a:rPr lang="en-US" dirty="0"/>
              <a:t>store information about the state of the </a:t>
            </a:r>
            <a:r>
              <a:rPr lang="en-US" dirty="0" smtClean="0"/>
              <a:t>program</a:t>
            </a:r>
            <a:endParaRPr lang="en-US" i="1" dirty="0" smtClean="0">
              <a:cs typeface="Times New Roman" charset="0"/>
            </a:endParaRPr>
          </a:p>
          <a:p>
            <a:r>
              <a:rPr lang="en-US" i="1" dirty="0" smtClean="0">
                <a:cs typeface="Times New Roman" charset="0"/>
              </a:rPr>
              <a:t>View</a:t>
            </a:r>
            <a:r>
              <a:rPr lang="en-US" dirty="0" smtClean="0">
                <a:cs typeface="Times New Roman" charset="0"/>
              </a:rPr>
              <a:t> components present information to the user</a:t>
            </a:r>
          </a:p>
          <a:p>
            <a:r>
              <a:rPr lang="en-US" i="1" dirty="0" smtClean="0"/>
              <a:t>Controllers</a:t>
            </a:r>
            <a:r>
              <a:rPr lang="en-US" dirty="0" smtClean="0"/>
              <a:t> allow user to control model</a:t>
            </a:r>
            <a:r>
              <a:rPr lang="en-US" dirty="0"/>
              <a:t>/view </a:t>
            </a:r>
            <a:r>
              <a:rPr lang="en-US" dirty="0" smtClean="0"/>
              <a:t>and tell </a:t>
            </a:r>
            <a:r>
              <a:rPr lang="en-US" dirty="0"/>
              <a:t>models (views) to </a:t>
            </a:r>
            <a:r>
              <a:rPr lang="en-US" dirty="0" smtClean="0"/>
              <a:t>update</a:t>
            </a:r>
            <a:endParaRPr lang="en-US" i="1" dirty="0" smtClean="0"/>
          </a:p>
        </p:txBody>
      </p:sp>
      <p:pic>
        <p:nvPicPr>
          <p:cNvPr id="4" name="Picture 2" descr="File:MVC-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2800"/>
            <a:ext cx="3048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4572000"/>
            <a:ext cx="3048000" cy="83820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0" y="4648200"/>
            <a:ext cx="151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  <a:endCxn id="4" idx="3"/>
          </p:cNvCxnSpPr>
          <p:nvPr/>
        </p:nvCxnSpPr>
        <p:spPr>
          <a:xfrm flipH="1">
            <a:off x="6251575" y="4832866"/>
            <a:ext cx="530225" cy="186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72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2: model-view-controller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benefits:</a:t>
            </a:r>
          </a:p>
          <a:p>
            <a:pPr lvl="1"/>
            <a:r>
              <a:rPr lang="en-US" dirty="0" smtClean="0"/>
              <a:t>Decouples model and view – one model can support multiple views</a:t>
            </a:r>
          </a:p>
          <a:p>
            <a:pPr lvl="1"/>
            <a:r>
              <a:rPr lang="en-US" dirty="0" smtClean="0"/>
              <a:t>Decouples view and controller – can change the way a view responds to user input </a:t>
            </a:r>
          </a:p>
          <a:p>
            <a:pPr lvl="1"/>
            <a:r>
              <a:rPr lang="en-US" dirty="0" smtClean="0"/>
              <a:t>Modularity, anticipation of change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Websites</a:t>
            </a:r>
          </a:p>
          <a:p>
            <a:pPr lvl="1"/>
            <a:r>
              <a:rPr lang="en-US" dirty="0" smtClean="0"/>
              <a:t>Web applications</a:t>
            </a:r>
          </a:p>
          <a:p>
            <a:pPr lvl="1"/>
            <a:endParaRPr lang="en-US" dirty="0" smtClean="0"/>
          </a:p>
        </p:txBody>
      </p:sp>
      <p:pic>
        <p:nvPicPr>
          <p:cNvPr id="5" name="Picture 2" descr="http://blog.chinatells.com/wp-content/uploads/2009/09/BFF8F-decou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29136"/>
            <a:ext cx="2209800" cy="17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1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</a:t>
            </a:r>
            <a:r>
              <a:rPr lang="en-US" dirty="0" smtClean="0"/>
              <a:t>3: client-server</a:t>
            </a:r>
            <a:endParaRPr lang="en-US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3774778" y="2140832"/>
            <a:ext cx="1600200" cy="536276"/>
            <a:chOff x="2656216" y="3200400"/>
            <a:chExt cx="1600200" cy="536276"/>
          </a:xfrm>
        </p:grpSpPr>
        <p:sp>
          <p:nvSpPr>
            <p:cNvPr id="226" name="Rectangle 31"/>
            <p:cNvSpPr>
              <a:spLocks noChangeArrowheads="1"/>
            </p:cNvSpPr>
            <p:nvPr/>
          </p:nvSpPr>
          <p:spPr bwMode="auto">
            <a:xfrm>
              <a:off x="2656216" y="3200400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game client 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 rot="10800000">
              <a:off x="3380116" y="3584276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Rectangle 31"/>
          <p:cNvSpPr>
            <a:spLocks noChangeArrowheads="1"/>
          </p:cNvSpPr>
          <p:nvPr/>
        </p:nvSpPr>
        <p:spPr bwMode="auto">
          <a:xfrm>
            <a:off x="3774778" y="4439728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game server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6" name="Rectangle 255"/>
          <p:cNvSpPr/>
          <p:nvPr/>
        </p:nvSpPr>
        <p:spPr>
          <a:xfrm rot="10800000">
            <a:off x="4505866" y="4363528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Isosceles Triangle 256"/>
          <p:cNvSpPr/>
          <p:nvPr/>
        </p:nvSpPr>
        <p:spPr>
          <a:xfrm rot="10800000">
            <a:off x="4531026" y="4395728"/>
            <a:ext cx="102079" cy="88000"/>
          </a:xfrm>
          <a:prstGeom prst="triangle">
            <a:avLst/>
          </a:prstGeom>
          <a:solidFill>
            <a:srgbClr val="4C4C4C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700843" y="3280272"/>
            <a:ext cx="3557678" cy="492852"/>
            <a:chOff x="1258019" y="3226144"/>
            <a:chExt cx="3557678" cy="492852"/>
          </a:xfrm>
        </p:grpSpPr>
        <p:grpSp>
          <p:nvGrpSpPr>
            <p:cNvPr id="232" name="Group 231"/>
            <p:cNvGrpSpPr/>
            <p:nvPr/>
          </p:nvGrpSpPr>
          <p:grpSpPr>
            <a:xfrm>
              <a:off x="1258019" y="3226144"/>
              <a:ext cx="1367287" cy="492852"/>
              <a:chOff x="1945256" y="2374712"/>
              <a:chExt cx="1367287" cy="492852"/>
            </a:xfrm>
          </p:grpSpPr>
          <p:sp>
            <p:nvSpPr>
              <p:cNvPr id="229" name="Rectangle 31"/>
              <p:cNvSpPr>
                <a:spLocks noChangeArrowheads="1"/>
              </p:cNvSpPr>
              <p:nvPr/>
            </p:nvSpPr>
            <p:spPr bwMode="auto">
              <a:xfrm>
                <a:off x="1945256" y="2450912"/>
                <a:ext cx="1367287" cy="34045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</a:rPr>
                  <a:t>remote call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68" name="Group 267"/>
              <p:cNvGrpSpPr/>
              <p:nvPr/>
            </p:nvGrpSpPr>
            <p:grpSpPr>
              <a:xfrm rot="10800000">
                <a:off x="2552699" y="2374712"/>
                <a:ext cx="152400" cy="152400"/>
                <a:chOff x="2209799" y="1333500"/>
                <a:chExt cx="152400" cy="152400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2209799" y="1333500"/>
                  <a:ext cx="152400" cy="152400"/>
                </a:xfrm>
                <a:prstGeom prst="rect">
                  <a:avLst/>
                </a:prstGeom>
                <a:solidFill>
                  <a:srgbClr val="F2F2F2"/>
                </a:solidFill>
                <a:ln w="12700"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Isosceles Triangle 269"/>
                <p:cNvSpPr/>
                <p:nvPr/>
              </p:nvSpPr>
              <p:spPr>
                <a:xfrm>
                  <a:off x="2234960" y="1365700"/>
                  <a:ext cx="102079" cy="88000"/>
                </a:xfrm>
                <a:prstGeom prst="triangle">
                  <a:avLst/>
                </a:prstGeom>
                <a:solidFill>
                  <a:srgbClr val="4C4C4C"/>
                </a:solidFill>
                <a:ln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2" name="Rectangle 271"/>
              <p:cNvSpPr/>
              <p:nvPr/>
            </p:nvSpPr>
            <p:spPr>
              <a:xfrm rot="10800000">
                <a:off x="2552700" y="2715164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3448410" y="3226144"/>
              <a:ext cx="1367287" cy="492852"/>
              <a:chOff x="1945256" y="2374712"/>
              <a:chExt cx="1367287" cy="492852"/>
            </a:xfrm>
          </p:grpSpPr>
          <p:sp>
            <p:nvSpPr>
              <p:cNvPr id="281" name="Rectangle 31"/>
              <p:cNvSpPr>
                <a:spLocks noChangeArrowheads="1"/>
              </p:cNvSpPr>
              <p:nvPr/>
            </p:nvSpPr>
            <p:spPr bwMode="auto">
              <a:xfrm>
                <a:off x="1945256" y="2450912"/>
                <a:ext cx="1367287" cy="34045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</a:rPr>
                  <a:t>remote call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 rot="10800000">
                <a:off x="2552699" y="2374712"/>
                <a:ext cx="152400" cy="152400"/>
                <a:chOff x="2209799" y="1333500"/>
                <a:chExt cx="152400" cy="152400"/>
              </a:xfrm>
            </p:grpSpPr>
            <p:sp>
              <p:nvSpPr>
                <p:cNvPr id="284" name="Rectangle 283"/>
                <p:cNvSpPr/>
                <p:nvPr/>
              </p:nvSpPr>
              <p:spPr>
                <a:xfrm>
                  <a:off x="2209799" y="1333500"/>
                  <a:ext cx="152400" cy="152400"/>
                </a:xfrm>
                <a:prstGeom prst="rect">
                  <a:avLst/>
                </a:prstGeom>
                <a:solidFill>
                  <a:srgbClr val="F2F2F2"/>
                </a:solidFill>
                <a:ln w="12700"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Isosceles Triangle 284"/>
                <p:cNvSpPr/>
                <p:nvPr/>
              </p:nvSpPr>
              <p:spPr>
                <a:xfrm>
                  <a:off x="2234960" y="1365700"/>
                  <a:ext cx="102079" cy="88000"/>
                </a:xfrm>
                <a:prstGeom prst="triangle">
                  <a:avLst/>
                </a:prstGeom>
                <a:solidFill>
                  <a:srgbClr val="4C4C4C"/>
                </a:solidFill>
                <a:ln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3" name="Rectangle 282"/>
              <p:cNvSpPr/>
              <p:nvPr/>
            </p:nvSpPr>
            <p:spPr>
              <a:xfrm rot="10800000">
                <a:off x="2552700" y="2715164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6" name="Group 285"/>
          <p:cNvGrpSpPr/>
          <p:nvPr/>
        </p:nvGrpSpPr>
        <p:grpSpPr>
          <a:xfrm>
            <a:off x="6081624" y="3280272"/>
            <a:ext cx="1367287" cy="492852"/>
            <a:chOff x="1945256" y="2374712"/>
            <a:chExt cx="1367287" cy="492852"/>
          </a:xfrm>
        </p:grpSpPr>
        <p:sp>
          <p:nvSpPr>
            <p:cNvPr id="287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remote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88" name="Group 287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290" name="Rectangle 289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Isosceles Triangle 290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9" name="Rectangle 288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584385" y="2140832"/>
            <a:ext cx="1600200" cy="536276"/>
            <a:chOff x="2656216" y="3200400"/>
            <a:chExt cx="1600200" cy="536276"/>
          </a:xfrm>
        </p:grpSpPr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2656216" y="3200400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game client 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rot="10800000">
              <a:off x="3380116" y="3584276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965166" y="2140832"/>
            <a:ext cx="1600200" cy="536276"/>
            <a:chOff x="2656216" y="3200400"/>
            <a:chExt cx="1600200" cy="536276"/>
          </a:xfrm>
        </p:grpSpPr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2656216" y="3200400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game client 3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10800000">
              <a:off x="3380116" y="3584276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8" name="AutoShape 10"/>
          <p:cNvCxnSpPr>
            <a:cxnSpLocks noChangeShapeType="1"/>
            <a:stCxn id="249" idx="0"/>
            <a:endCxn id="284" idx="2"/>
          </p:cNvCxnSpPr>
          <p:nvPr/>
        </p:nvCxnSpPr>
        <p:spPr bwMode="auto">
          <a:xfrm flipH="1">
            <a:off x="4574877" y="2677108"/>
            <a:ext cx="1" cy="60316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AutoShape 10"/>
          <p:cNvCxnSpPr>
            <a:cxnSpLocks noChangeShapeType="1"/>
            <a:stCxn id="52" idx="0"/>
            <a:endCxn id="269" idx="2"/>
          </p:cNvCxnSpPr>
          <p:nvPr/>
        </p:nvCxnSpPr>
        <p:spPr bwMode="auto">
          <a:xfrm>
            <a:off x="2384485" y="2677108"/>
            <a:ext cx="1" cy="60316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AutoShape 10"/>
          <p:cNvCxnSpPr>
            <a:cxnSpLocks noChangeShapeType="1"/>
            <a:stCxn id="55" idx="0"/>
            <a:endCxn id="290" idx="2"/>
          </p:cNvCxnSpPr>
          <p:nvPr/>
        </p:nvCxnSpPr>
        <p:spPr bwMode="auto">
          <a:xfrm>
            <a:off x="6765266" y="2677108"/>
            <a:ext cx="1" cy="60316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AutoShape 10"/>
          <p:cNvCxnSpPr>
            <a:cxnSpLocks noChangeShapeType="1"/>
            <a:stCxn id="283" idx="0"/>
            <a:endCxn id="256" idx="2"/>
          </p:cNvCxnSpPr>
          <p:nvPr/>
        </p:nvCxnSpPr>
        <p:spPr bwMode="auto">
          <a:xfrm>
            <a:off x="4574878" y="3773124"/>
            <a:ext cx="7188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AutoShape 10"/>
          <p:cNvCxnSpPr>
            <a:cxnSpLocks noChangeShapeType="1"/>
          </p:cNvCxnSpPr>
          <p:nvPr/>
        </p:nvCxnSpPr>
        <p:spPr bwMode="auto">
          <a:xfrm>
            <a:off x="2406769" y="3773124"/>
            <a:ext cx="2197579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1" name="AutoShape 10"/>
          <p:cNvCxnSpPr>
            <a:cxnSpLocks noChangeShapeType="1"/>
            <a:stCxn id="289" idx="0"/>
            <a:endCxn id="256" idx="2"/>
          </p:cNvCxnSpPr>
          <p:nvPr/>
        </p:nvCxnSpPr>
        <p:spPr bwMode="auto">
          <a:xfrm flipH="1">
            <a:off x="4582066" y="3773124"/>
            <a:ext cx="2183202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28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3: client-server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are clients and servers</a:t>
            </a:r>
          </a:p>
          <a:p>
            <a:r>
              <a:rPr lang="en-US" dirty="0"/>
              <a:t>A server </a:t>
            </a:r>
            <a:r>
              <a:rPr lang="en-US" dirty="0" smtClean="0"/>
              <a:t>has </a:t>
            </a:r>
            <a:r>
              <a:rPr lang="en-US" dirty="0"/>
              <a:t>computational resources that it provides to one or more </a:t>
            </a:r>
            <a:r>
              <a:rPr lang="en-US" dirty="0" smtClean="0"/>
              <a:t>clients</a:t>
            </a:r>
            <a:endParaRPr lang="en-US" dirty="0"/>
          </a:p>
          <a:p>
            <a:r>
              <a:rPr lang="en-US" dirty="0"/>
              <a:t>Clients make requests of servers</a:t>
            </a:r>
          </a:p>
          <a:p>
            <a:r>
              <a:rPr lang="en-US" dirty="0" smtClean="0"/>
              <a:t>Generally used in distributed systems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2" descr="http://evarigisconsulting.files.wordpress.com/2011/09/client-server-architecture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80" y="3751051"/>
            <a:ext cx="4634820" cy="28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0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3: client-server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benefits</a:t>
            </a:r>
          </a:p>
          <a:p>
            <a:pPr lvl="1"/>
            <a:r>
              <a:rPr lang="en-US" dirty="0" smtClean="0"/>
              <a:t>Centralized security</a:t>
            </a:r>
          </a:p>
          <a:p>
            <a:pPr lvl="1"/>
            <a:r>
              <a:rPr lang="en-US" dirty="0" smtClean="0"/>
              <a:t>Centralized data access and management</a:t>
            </a:r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Web browser-based programs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604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Quiz Answers</a:t>
            </a:r>
          </a:p>
          <a:p>
            <a:r>
              <a:rPr lang="en-US" dirty="0" smtClean="0"/>
              <a:t>Architectural </a:t>
            </a:r>
            <a:r>
              <a:rPr lang="en-US" dirty="0" smtClean="0"/>
              <a:t>styles</a:t>
            </a:r>
          </a:p>
          <a:p>
            <a:r>
              <a:rPr lang="en-US" dirty="0" smtClean="0"/>
              <a:t>Evolution</a:t>
            </a:r>
          </a:p>
          <a:p>
            <a:r>
              <a:rPr lang="en-US" dirty="0" smtClean="0"/>
              <a:t>Quiz 3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800" i="1" dirty="0"/>
              <a:t>Some slides adopted and adopted from “Software Architecture: Foundations, Theory, &amp; Practice” by Taylor, </a:t>
            </a:r>
            <a:r>
              <a:rPr lang="en-US" sz="1800" i="1" dirty="0" err="1"/>
              <a:t>Medvidovic</a:t>
            </a:r>
            <a:r>
              <a:rPr lang="en-US" sz="1800" i="1" dirty="0"/>
              <a:t>, and </a:t>
            </a:r>
            <a:r>
              <a:rPr lang="en-US" sz="1800" i="1" dirty="0" err="1" smtClean="0"/>
              <a:t>Dashofy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</a:t>
            </a:r>
            <a:r>
              <a:rPr lang="en-US" dirty="0" smtClean="0"/>
              <a:t>4: </a:t>
            </a:r>
            <a:r>
              <a:rPr lang="en-US" dirty="0" smtClean="0"/>
              <a:t>layered</a:t>
            </a:r>
            <a:endParaRPr lang="en-US" dirty="0"/>
          </a:p>
        </p:txBody>
      </p:sp>
      <p:pic>
        <p:nvPicPr>
          <p:cNvPr id="26" name="Picture 3" descr="layeredVM_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3276600" cy="666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10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4: layered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Components are organized in hierarchical layers</a:t>
            </a:r>
          </a:p>
          <a:p>
            <a:r>
              <a:rPr lang="en-US" dirty="0" smtClean="0"/>
              <a:t>Connectors are protocols of layer interaction</a:t>
            </a:r>
          </a:p>
          <a:p>
            <a:r>
              <a:rPr lang="en-US" dirty="0" smtClean="0"/>
              <a:t>“Multi-level client server:” each layer acts as a</a:t>
            </a:r>
          </a:p>
          <a:p>
            <a:pPr lvl="1"/>
            <a:r>
              <a:rPr lang="en-US" i="1" dirty="0" smtClean="0"/>
              <a:t>Service:</a:t>
            </a:r>
            <a:r>
              <a:rPr lang="en-US" dirty="0" smtClean="0"/>
              <a:t> service provider to layers “above”</a:t>
            </a:r>
          </a:p>
          <a:p>
            <a:pPr lvl="1"/>
            <a:r>
              <a:rPr lang="en-US" i="1" dirty="0" smtClean="0"/>
              <a:t>Client</a:t>
            </a:r>
            <a:r>
              <a:rPr lang="en-US" dirty="0" smtClean="0"/>
              <a:t>: service consumer of layer(s) “below”</a:t>
            </a:r>
          </a:p>
          <a:p>
            <a:r>
              <a:rPr lang="en-US" dirty="0" smtClean="0"/>
              <a:t>Key benefits</a:t>
            </a:r>
          </a:p>
          <a:p>
            <a:pPr lvl="1"/>
            <a:r>
              <a:rPr lang="en-US" dirty="0" smtClean="0"/>
              <a:t>Increasing abstraction levels</a:t>
            </a:r>
          </a:p>
          <a:p>
            <a:pPr lvl="1"/>
            <a:r>
              <a:rPr lang="en-US" dirty="0" smtClean="0"/>
              <a:t>Changes in a layer affect at most the adjacent two layers</a:t>
            </a:r>
          </a:p>
          <a:p>
            <a:pPr lvl="2"/>
            <a:r>
              <a:rPr lang="en-US" dirty="0" smtClean="0"/>
              <a:t>Anticipation of change</a:t>
            </a:r>
          </a:p>
          <a:p>
            <a:pPr lvl="1"/>
            <a:r>
              <a:rPr lang="en-US" dirty="0" smtClean="0"/>
              <a:t>Lower layers are easily reusable</a:t>
            </a:r>
          </a:p>
          <a:p>
            <a:r>
              <a:rPr lang="en-US" dirty="0" smtClean="0"/>
              <a:t>Examples</a:t>
            </a:r>
            <a:endParaRPr lang="en-US" dirty="0" smtClean="0"/>
          </a:p>
          <a:p>
            <a:pPr lvl="1"/>
            <a:r>
              <a:rPr lang="en-US" dirty="0" smtClean="0"/>
              <a:t>Operating systems</a:t>
            </a:r>
          </a:p>
          <a:p>
            <a:pPr lvl="1"/>
            <a:r>
              <a:rPr lang="en-US" dirty="0" smtClean="0"/>
              <a:t>Networks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76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.shld.net/is/image/Sears/99900000808307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18" y="1981200"/>
            <a:ext cx="34334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4: layered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Consider a supplier of tennis balls. It has several departments (in no particular order):</a:t>
            </a:r>
          </a:p>
          <a:p>
            <a:r>
              <a:rPr lang="en-US" dirty="0" smtClean="0"/>
              <a:t>Rolling: forms tennis balls from green ooze</a:t>
            </a:r>
          </a:p>
          <a:p>
            <a:r>
              <a:rPr lang="en-US" dirty="0" smtClean="0"/>
              <a:t>Assembly: puts balls into canisters</a:t>
            </a:r>
          </a:p>
          <a:p>
            <a:r>
              <a:rPr lang="en-US" dirty="0" smtClean="0"/>
              <a:t>Receiving: accepts shipments of canisters from Acme Canister Co.</a:t>
            </a:r>
          </a:p>
          <a:p>
            <a:r>
              <a:rPr lang="en-US" dirty="0" smtClean="0"/>
              <a:t>Packaging: packs filled canisters into cardboard boxes</a:t>
            </a:r>
          </a:p>
          <a:p>
            <a:r>
              <a:rPr lang="en-US" dirty="0" smtClean="0"/>
              <a:t>Inventory: stores parts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469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153400" cy="5867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department goes on the top layer of the company’s manufacturing architecture?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703725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Rolling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Assembly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Receiving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Packaging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Inventory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04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153400" cy="5867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department goes on the top layer of the company’s manufacturing architecture?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703725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Rolling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Assembly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Receiving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b="1" dirty="0" smtClean="0"/>
              <a:t>Packaging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Inventory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998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153400" cy="5867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department goes on the second layer of the company’s manufacturing architecture?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703725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Rolling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Assembly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Receiving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Packaging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Inventory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471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153400" cy="5867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department goes on the second layer of the company’s manufacturing architecture?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703725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Rolling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b="1" dirty="0" smtClean="0"/>
              <a:t>Assembly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Receiving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Packaging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Inventory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63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153400" cy="5867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department goes on the third layer of the company’s manufacturing architecture?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703725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Rolling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Assembly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Receiving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Packaging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Inventory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285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153400" cy="5867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department goes on the third layer of the company’s manufacturing architecture?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703725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Rolling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Assembly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Receiving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Packaging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b="1" dirty="0" smtClean="0"/>
              <a:t>Inventory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726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153400" cy="5867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department goes on the fourth layer of the company’s manufacturing architecture?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703725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Rolling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Assembly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Receiving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Packaging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Inventory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72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Quiz Answers</a:t>
            </a:r>
          </a:p>
          <a:p>
            <a:r>
              <a:rPr lang="en-US" dirty="0" smtClean="0"/>
              <a:t>Architectural </a:t>
            </a:r>
            <a:r>
              <a:rPr lang="en-US" dirty="0" smtClean="0"/>
              <a:t>styles</a:t>
            </a:r>
          </a:p>
          <a:p>
            <a:r>
              <a:rPr lang="en-US" dirty="0" smtClean="0"/>
              <a:t>Evolution</a:t>
            </a:r>
          </a:p>
          <a:p>
            <a:r>
              <a:rPr lang="en-US" dirty="0"/>
              <a:t>Quiz </a:t>
            </a:r>
            <a:r>
              <a:rPr lang="en-US" dirty="0" smtClean="0"/>
              <a:t>3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5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153400" cy="5867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6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department goes on the fourth layer of the company’s manufacturing architecture?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703725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b="1" dirty="0" smtClean="0"/>
              <a:t>Rolling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Assembly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b="1" dirty="0" smtClean="0"/>
              <a:t>Receiving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Packaging</a:t>
            </a:r>
          </a:p>
          <a:p>
            <a:pPr marL="342900" indent="-342900">
              <a:spcAft>
                <a:spcPts val="1800"/>
              </a:spcAft>
              <a:buAutoNum type="alphaUcPeriod"/>
            </a:pPr>
            <a:r>
              <a:rPr lang="en-US" sz="3200" dirty="0" smtClean="0"/>
              <a:t>Inventory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140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.shld.net/is/image/Sears/99900000808307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18" y="1981200"/>
            <a:ext cx="34334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4: layered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tennis ball supplier’s organization can be viewed as having a layered architecture:</a:t>
            </a:r>
          </a:p>
          <a:p>
            <a:r>
              <a:rPr lang="en-US" dirty="0" smtClean="0"/>
              <a:t>TOP: </a:t>
            </a:r>
            <a:r>
              <a:rPr lang="en-US" dirty="0"/>
              <a:t>Packaging: packs filled canisters into cardboard </a:t>
            </a:r>
            <a:r>
              <a:rPr lang="en-US" dirty="0" smtClean="0"/>
              <a:t>boxes</a:t>
            </a:r>
          </a:p>
          <a:p>
            <a:r>
              <a:rPr lang="en-US" dirty="0"/>
              <a:t>Assembly: puts balls into </a:t>
            </a:r>
            <a:r>
              <a:rPr lang="en-US" dirty="0" smtClean="0"/>
              <a:t>canisters</a:t>
            </a:r>
          </a:p>
          <a:p>
            <a:r>
              <a:rPr lang="en-US" dirty="0"/>
              <a:t>Inventory: stores </a:t>
            </a:r>
            <a:r>
              <a:rPr lang="en-US" dirty="0" smtClean="0"/>
              <a:t>parts</a:t>
            </a:r>
          </a:p>
          <a:p>
            <a:r>
              <a:rPr lang="en-US" dirty="0" smtClean="0"/>
              <a:t>BOTTOM</a:t>
            </a:r>
            <a:endParaRPr lang="en-US" dirty="0"/>
          </a:p>
          <a:p>
            <a:pPr lvl="1"/>
            <a:r>
              <a:rPr lang="en-US" dirty="0"/>
              <a:t>Receiving: accepts shipments of canisters from Acme Canister Co.</a:t>
            </a:r>
          </a:p>
          <a:p>
            <a:pPr lvl="1"/>
            <a:r>
              <a:rPr lang="en-US" dirty="0" smtClean="0"/>
              <a:t>Rolling: forms tennis balls from green ooze</a:t>
            </a:r>
          </a:p>
        </p:txBody>
      </p:sp>
    </p:spTree>
    <p:extLst>
      <p:ext uri="{BB962C8B-B14F-4D97-AF65-F5344CB8AC3E}">
        <p14:creationId xmlns:p14="http://schemas.microsoft.com/office/powerpoint/2010/main" val="76497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</a:t>
            </a:r>
            <a:r>
              <a:rPr lang="en-US" dirty="0" smtClean="0"/>
              <a:t>5: peer-to-peer</a:t>
            </a:r>
            <a:endParaRPr lang="en-US" dirty="0"/>
          </a:p>
        </p:txBody>
      </p:sp>
      <p:cxnSp>
        <p:nvCxnSpPr>
          <p:cNvPr id="198" name="AutoShape 10"/>
          <p:cNvCxnSpPr>
            <a:cxnSpLocks noChangeShapeType="1"/>
            <a:stCxn id="116" idx="2"/>
            <a:endCxn id="64" idx="0"/>
          </p:cNvCxnSpPr>
          <p:nvPr/>
        </p:nvCxnSpPr>
        <p:spPr bwMode="auto">
          <a:xfrm>
            <a:off x="5719668" y="3941199"/>
            <a:ext cx="1024032" cy="935601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AutoShape 10"/>
          <p:cNvCxnSpPr>
            <a:cxnSpLocks noChangeShapeType="1"/>
            <a:stCxn id="27" idx="2"/>
            <a:endCxn id="114" idx="0"/>
          </p:cNvCxnSpPr>
          <p:nvPr/>
        </p:nvCxnSpPr>
        <p:spPr bwMode="auto">
          <a:xfrm>
            <a:off x="4800599" y="2512746"/>
            <a:ext cx="919069" cy="935601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AutoShape 10"/>
          <p:cNvCxnSpPr>
            <a:cxnSpLocks noChangeShapeType="1"/>
            <a:stCxn id="58" idx="2"/>
            <a:endCxn id="108" idx="0"/>
          </p:cNvCxnSpPr>
          <p:nvPr/>
        </p:nvCxnSpPr>
        <p:spPr bwMode="auto">
          <a:xfrm flipH="1">
            <a:off x="3150077" y="2511948"/>
            <a:ext cx="886719" cy="936399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1" name="AutoShape 10"/>
          <p:cNvCxnSpPr>
            <a:cxnSpLocks noChangeShapeType="1"/>
            <a:stCxn id="38" idx="2"/>
            <a:endCxn id="74" idx="0"/>
          </p:cNvCxnSpPr>
          <p:nvPr/>
        </p:nvCxnSpPr>
        <p:spPr bwMode="auto">
          <a:xfrm flipH="1">
            <a:off x="2115624" y="3941199"/>
            <a:ext cx="1034453" cy="935601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3629561" y="1975672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skype</a:t>
            </a:r>
            <a:r>
              <a:rPr lang="en-US" sz="1600" dirty="0" smtClean="0">
                <a:solidFill>
                  <a:srgbClr val="FF0000"/>
                </a:solidFill>
              </a:rPr>
              <a:t> 1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4399" y="2360346"/>
            <a:ext cx="152400" cy="152400"/>
            <a:chOff x="2308285" y="3248073"/>
            <a:chExt cx="152400" cy="152400"/>
          </a:xfrm>
        </p:grpSpPr>
        <p:sp>
          <p:nvSpPr>
            <p:cNvPr id="27" name="Rectangle 26"/>
            <p:cNvSpPr/>
            <p:nvPr/>
          </p:nvSpPr>
          <p:spPr>
            <a:xfrm>
              <a:off x="2308285" y="3248073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2308285" y="3248073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60596" y="2359548"/>
            <a:ext cx="152400" cy="152400"/>
            <a:chOff x="2308285" y="3248073"/>
            <a:chExt cx="152400" cy="152400"/>
          </a:xfrm>
        </p:grpSpPr>
        <p:sp>
          <p:nvSpPr>
            <p:cNvPr id="57" name="Rectangle 56"/>
            <p:cNvSpPr/>
            <p:nvPr/>
          </p:nvSpPr>
          <p:spPr>
            <a:xfrm>
              <a:off x="2308285" y="3248073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iamond 57"/>
            <p:cNvSpPr/>
            <p:nvPr/>
          </p:nvSpPr>
          <p:spPr>
            <a:xfrm>
              <a:off x="2308285" y="3248073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67399" y="4876800"/>
            <a:ext cx="1676401" cy="561436"/>
            <a:chOff x="5867399" y="4876800"/>
            <a:chExt cx="1676401" cy="561436"/>
          </a:xfrm>
        </p:grpSpPr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5943600" y="4953000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err="1" smtClean="0">
                  <a:solidFill>
                    <a:srgbClr val="FF0000"/>
                  </a:solidFill>
                </a:rPr>
                <a:t>skype</a:t>
              </a:r>
              <a:r>
                <a:rPr lang="en-US" sz="1600" dirty="0" smtClean="0">
                  <a:solidFill>
                    <a:srgbClr val="FF0000"/>
                  </a:solidFill>
                </a:rPr>
                <a:t> 3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67399" y="5119418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Diamond 66"/>
            <p:cNvSpPr/>
            <p:nvPr/>
          </p:nvSpPr>
          <p:spPr>
            <a:xfrm>
              <a:off x="5867399" y="5119418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67500" y="48768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iamond 64"/>
            <p:cNvSpPr/>
            <p:nvPr/>
          </p:nvSpPr>
          <p:spPr>
            <a:xfrm>
              <a:off x="6667500" y="4876800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15524" y="4876800"/>
            <a:ext cx="1676400" cy="561436"/>
            <a:chOff x="1315524" y="4876800"/>
            <a:chExt cx="1676400" cy="561436"/>
          </a:xfrm>
        </p:grpSpPr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1315524" y="4953000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err="1" smtClean="0">
                  <a:solidFill>
                    <a:srgbClr val="FF0000"/>
                  </a:solidFill>
                </a:rPr>
                <a:t>skype</a:t>
              </a:r>
              <a:r>
                <a:rPr lang="en-US" sz="1600" dirty="0" smtClean="0">
                  <a:solidFill>
                    <a:srgbClr val="FF0000"/>
                  </a:solidFill>
                </a:rPr>
                <a:t> 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839524" y="5119418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iamond 76"/>
            <p:cNvSpPr/>
            <p:nvPr/>
          </p:nvSpPr>
          <p:spPr>
            <a:xfrm>
              <a:off x="2839524" y="5119418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39424" y="48768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iamond 74"/>
            <p:cNvSpPr/>
            <p:nvPr/>
          </p:nvSpPr>
          <p:spPr>
            <a:xfrm>
              <a:off x="2039424" y="4876800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66434" y="3448347"/>
            <a:ext cx="1367287" cy="492852"/>
            <a:chOff x="2589000" y="3448347"/>
            <a:chExt cx="1367287" cy="492852"/>
          </a:xfrm>
        </p:grpSpPr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2589000" y="3524547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stream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196443" y="3788799"/>
              <a:ext cx="152400" cy="152400"/>
              <a:chOff x="2308285" y="3248073"/>
              <a:chExt cx="152400" cy="1524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308285" y="3248073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iamond 38"/>
              <p:cNvSpPr/>
              <p:nvPr/>
            </p:nvSpPr>
            <p:spPr>
              <a:xfrm>
                <a:off x="2308285" y="3248073"/>
                <a:ext cx="152400" cy="152400"/>
              </a:xfrm>
              <a:prstGeom prst="diamond">
                <a:avLst/>
              </a:prstGeom>
              <a:solidFill>
                <a:srgbClr val="4C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3196443" y="3448347"/>
              <a:ext cx="152400" cy="152400"/>
              <a:chOff x="2308285" y="3248073"/>
              <a:chExt cx="152400" cy="1524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2308285" y="3248073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Diamond 108"/>
              <p:cNvSpPr/>
              <p:nvPr/>
            </p:nvSpPr>
            <p:spPr>
              <a:xfrm>
                <a:off x="2308285" y="3248073"/>
                <a:ext cx="152400" cy="152400"/>
              </a:xfrm>
              <a:prstGeom prst="diamond">
                <a:avLst/>
              </a:prstGeom>
              <a:solidFill>
                <a:srgbClr val="4C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5036025" y="3448347"/>
            <a:ext cx="1367287" cy="492852"/>
            <a:chOff x="2589000" y="3448347"/>
            <a:chExt cx="1367287" cy="492852"/>
          </a:xfrm>
        </p:grpSpPr>
        <p:sp>
          <p:nvSpPr>
            <p:cNvPr id="111" name="Rectangle 31"/>
            <p:cNvSpPr>
              <a:spLocks noChangeArrowheads="1"/>
            </p:cNvSpPr>
            <p:nvPr/>
          </p:nvSpPr>
          <p:spPr bwMode="auto">
            <a:xfrm>
              <a:off x="2589000" y="3524547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stream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3196443" y="3788799"/>
              <a:ext cx="152400" cy="152400"/>
              <a:chOff x="2308285" y="3248073"/>
              <a:chExt cx="152400" cy="152400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2308285" y="3248073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Diamond 116"/>
              <p:cNvSpPr/>
              <p:nvPr/>
            </p:nvSpPr>
            <p:spPr>
              <a:xfrm>
                <a:off x="2308285" y="3248073"/>
                <a:ext cx="152400" cy="152400"/>
              </a:xfrm>
              <a:prstGeom prst="diamond">
                <a:avLst/>
              </a:prstGeom>
              <a:solidFill>
                <a:srgbClr val="4C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96443" y="3448347"/>
              <a:ext cx="152400" cy="152400"/>
              <a:chOff x="2308285" y="3248073"/>
              <a:chExt cx="152400" cy="152400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2308285" y="3248073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Diamond 114"/>
              <p:cNvSpPr/>
              <p:nvPr/>
            </p:nvSpPr>
            <p:spPr>
              <a:xfrm>
                <a:off x="2308285" y="3248073"/>
                <a:ext cx="152400" cy="152400"/>
              </a:xfrm>
              <a:prstGeom prst="diamond">
                <a:avLst/>
              </a:prstGeom>
              <a:solidFill>
                <a:srgbClr val="4C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670898" y="5025392"/>
            <a:ext cx="1517527" cy="340452"/>
            <a:chOff x="3593617" y="5025392"/>
            <a:chExt cx="1517527" cy="340452"/>
          </a:xfrm>
        </p:grpSpPr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3669817" y="502539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stream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958744" y="5119418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iamond 124"/>
            <p:cNvSpPr/>
            <p:nvPr/>
          </p:nvSpPr>
          <p:spPr>
            <a:xfrm>
              <a:off x="4958744" y="5119418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593617" y="5119418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iamond 122"/>
            <p:cNvSpPr/>
            <p:nvPr/>
          </p:nvSpPr>
          <p:spPr>
            <a:xfrm>
              <a:off x="3593617" y="5119418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3" name="AutoShape 10"/>
          <p:cNvCxnSpPr>
            <a:cxnSpLocks noChangeShapeType="1"/>
            <a:stCxn id="123" idx="1"/>
            <a:endCxn id="76" idx="3"/>
          </p:cNvCxnSpPr>
          <p:nvPr/>
        </p:nvCxnSpPr>
        <p:spPr bwMode="auto">
          <a:xfrm flipH="1">
            <a:off x="2991924" y="5195618"/>
            <a:ext cx="678974" cy="0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AutoShape 10"/>
          <p:cNvCxnSpPr>
            <a:cxnSpLocks noChangeShapeType="1"/>
            <a:stCxn id="66" idx="1"/>
            <a:endCxn id="124" idx="3"/>
          </p:cNvCxnSpPr>
          <p:nvPr/>
        </p:nvCxnSpPr>
        <p:spPr bwMode="auto">
          <a:xfrm flipH="1">
            <a:off x="5188425" y="5195618"/>
            <a:ext cx="678974" cy="0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325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4: peer-to-peer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(“peers”) can act as either clients or servers</a:t>
            </a:r>
          </a:p>
          <a:p>
            <a:pPr lvl="1"/>
            <a:r>
              <a:rPr lang="en-US" dirty="0" smtClean="0"/>
              <a:t>Data and behavior are distributed among peers</a:t>
            </a:r>
          </a:p>
          <a:p>
            <a:r>
              <a:rPr lang="en-US" dirty="0" smtClean="0"/>
              <a:t>Connectors are network protocols</a:t>
            </a:r>
          </a:p>
          <a:p>
            <a:r>
              <a:rPr lang="en-US" dirty="0" smtClean="0"/>
              <a:t>Key benefits</a:t>
            </a:r>
          </a:p>
          <a:p>
            <a:pPr lvl="1"/>
            <a:r>
              <a:rPr lang="en-US" dirty="0" smtClean="0"/>
              <a:t>Highly robust in the face of failure of any given node</a:t>
            </a:r>
            <a:endParaRPr lang="en-US" dirty="0" smtClean="0"/>
          </a:p>
          <a:p>
            <a:r>
              <a:rPr lang="en-US" dirty="0" smtClean="0"/>
              <a:t>Examples</a:t>
            </a:r>
            <a:endParaRPr lang="en-US" dirty="0" smtClean="0"/>
          </a:p>
          <a:p>
            <a:pPr lvl="1"/>
            <a:r>
              <a:rPr lang="en-US" dirty="0" smtClean="0"/>
              <a:t>File sharing systems, Skype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311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</a:t>
            </a:r>
            <a:r>
              <a:rPr lang="en-US" dirty="0" smtClean="0"/>
              <a:t>6: pipe-and-filter</a:t>
            </a:r>
            <a:endParaRPr lang="en-US" dirty="0"/>
          </a:p>
        </p:txBody>
      </p:sp>
      <p:sp>
        <p:nvSpPr>
          <p:cNvPr id="78" name="Rectangle 31"/>
          <p:cNvSpPr>
            <a:spLocks noChangeArrowheads="1"/>
          </p:cNvSpPr>
          <p:nvPr/>
        </p:nvSpPr>
        <p:spPr bwMode="auto">
          <a:xfrm>
            <a:off x="152400" y="3355568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print records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76400" y="3521986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31"/>
          <p:cNvSpPr>
            <a:spLocks noChangeArrowheads="1"/>
          </p:cNvSpPr>
          <p:nvPr/>
        </p:nvSpPr>
        <p:spPr bwMode="auto">
          <a:xfrm>
            <a:off x="2066388" y="3427960"/>
            <a:ext cx="1367287" cy="3404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stream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355315" y="3521986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AutoShape 10"/>
          <p:cNvCxnSpPr>
            <a:cxnSpLocks noChangeShapeType="1"/>
            <a:stCxn id="91" idx="2"/>
            <a:endCxn id="76" idx="3"/>
          </p:cNvCxnSpPr>
          <p:nvPr/>
        </p:nvCxnSpPr>
        <p:spPr bwMode="auto">
          <a:xfrm flipH="1" flipV="1">
            <a:off x="1828800" y="3598186"/>
            <a:ext cx="149885" cy="1385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AutoShape 10"/>
          <p:cNvCxnSpPr>
            <a:cxnSpLocks noChangeShapeType="1"/>
          </p:cNvCxnSpPr>
          <p:nvPr/>
        </p:nvCxnSpPr>
        <p:spPr bwMode="auto">
          <a:xfrm flipH="1">
            <a:off x="3507715" y="3596802"/>
            <a:ext cx="678974" cy="2768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3760938" y="3355568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sort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284938" y="3521986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31"/>
          <p:cNvSpPr>
            <a:spLocks noChangeArrowheads="1"/>
          </p:cNvSpPr>
          <p:nvPr/>
        </p:nvSpPr>
        <p:spPr bwMode="auto">
          <a:xfrm>
            <a:off x="5664319" y="3427960"/>
            <a:ext cx="1367287" cy="3404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stream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953246" y="3521986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AutoShape 10"/>
          <p:cNvCxnSpPr>
            <a:cxnSpLocks noChangeShapeType="1"/>
          </p:cNvCxnSpPr>
          <p:nvPr/>
        </p:nvCxnSpPr>
        <p:spPr bwMode="auto">
          <a:xfrm flipH="1">
            <a:off x="5437338" y="3598186"/>
            <a:ext cx="150781" cy="0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10"/>
          <p:cNvCxnSpPr>
            <a:cxnSpLocks noChangeShapeType="1"/>
          </p:cNvCxnSpPr>
          <p:nvPr/>
        </p:nvCxnSpPr>
        <p:spPr bwMode="auto">
          <a:xfrm flipH="1" flipV="1">
            <a:off x="7105646" y="3596802"/>
            <a:ext cx="678974" cy="2769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Rectangle 31"/>
          <p:cNvSpPr>
            <a:spLocks noChangeArrowheads="1"/>
          </p:cNvSpPr>
          <p:nvPr/>
        </p:nvSpPr>
        <p:spPr bwMode="auto">
          <a:xfrm>
            <a:off x="7358869" y="3355568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remove duplicates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 rot="5400000">
            <a:off x="1978685" y="3523371"/>
            <a:ext cx="152400" cy="152400"/>
            <a:chOff x="2209799" y="1333500"/>
            <a:chExt cx="152400" cy="152400"/>
          </a:xfrm>
        </p:grpSpPr>
        <p:sp>
          <p:nvSpPr>
            <p:cNvPr id="91" name="Rectangle 90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 rot="5400000">
            <a:off x="3684738" y="3523372"/>
            <a:ext cx="152400" cy="152400"/>
            <a:chOff x="2209799" y="1333500"/>
            <a:chExt cx="152400" cy="152400"/>
          </a:xfrm>
        </p:grpSpPr>
        <p:sp>
          <p:nvSpPr>
            <p:cNvPr id="94" name="Rectangle 93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 rot="5400000">
            <a:off x="5588119" y="3523373"/>
            <a:ext cx="152400" cy="152400"/>
            <a:chOff x="2209799" y="1333500"/>
            <a:chExt cx="152400" cy="152400"/>
          </a:xfrm>
        </p:grpSpPr>
        <p:sp>
          <p:nvSpPr>
            <p:cNvPr id="97" name="Rectangle 96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 rot="5400000">
            <a:off x="7282669" y="3523374"/>
            <a:ext cx="152400" cy="152400"/>
            <a:chOff x="2209799" y="1333500"/>
            <a:chExt cx="152400" cy="152400"/>
          </a:xfrm>
        </p:grpSpPr>
        <p:sp>
          <p:nvSpPr>
            <p:cNvPr id="100" name="Rectangle 99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847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6: pipe-and-filter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are filters</a:t>
            </a:r>
          </a:p>
          <a:p>
            <a:pPr lvl="1"/>
            <a:r>
              <a:rPr lang="en-US" dirty="0" smtClean="0"/>
              <a:t>Transform input data streams into output data streams</a:t>
            </a:r>
          </a:p>
          <a:p>
            <a:r>
              <a:rPr lang="en-US" dirty="0" smtClean="0"/>
              <a:t>Connectors are pipes</a:t>
            </a:r>
          </a:p>
          <a:p>
            <a:pPr lvl="1"/>
            <a:r>
              <a:rPr lang="en-US" dirty="0" smtClean="0"/>
              <a:t>Conduits for data streams</a:t>
            </a:r>
          </a:p>
          <a:p>
            <a:r>
              <a:rPr lang="en-US" dirty="0" smtClean="0"/>
              <a:t>Key benefits</a:t>
            </a:r>
          </a:p>
          <a:p>
            <a:pPr lvl="1"/>
            <a:r>
              <a:rPr lang="en-US" dirty="0" smtClean="0"/>
              <a:t>Easy filter addition, replacement, and reuse</a:t>
            </a:r>
          </a:p>
          <a:p>
            <a:pPr lvl="2"/>
            <a:r>
              <a:rPr lang="en-US" dirty="0" smtClean="0"/>
              <a:t>Possible to hook any two filters together</a:t>
            </a:r>
          </a:p>
          <a:p>
            <a:r>
              <a:rPr lang="en-US" dirty="0" smtClean="0"/>
              <a:t>Examples</a:t>
            </a:r>
            <a:endParaRPr lang="en-US" dirty="0" smtClean="0"/>
          </a:p>
          <a:p>
            <a:pPr lvl="1"/>
            <a:r>
              <a:rPr lang="en-US" dirty="0" smtClean="0"/>
              <a:t>UNIX shell</a:t>
            </a:r>
          </a:p>
          <a:p>
            <a:pPr marL="0" indent="0">
              <a:buNone/>
            </a:pPr>
            <a:r>
              <a:rPr lang="en-US" dirty="0" smtClean="0">
                <a:latin typeface="Courier" charset="0"/>
              </a:rPr>
              <a:t>	</a:t>
            </a:r>
            <a:r>
              <a:rPr lang="en-US" dirty="0" err="1" smtClean="0">
                <a:latin typeface="Courier" charset="0"/>
              </a:rPr>
              <a:t>ls</a:t>
            </a:r>
            <a:r>
              <a:rPr lang="en-US" dirty="0" smtClean="0">
                <a:latin typeface="Courier" charset="0"/>
              </a:rPr>
              <a:t> </a:t>
            </a:r>
            <a:r>
              <a:rPr lang="en-US" dirty="0">
                <a:latin typeface="Courier" charset="0"/>
              </a:rPr>
              <a:t>invoices | </a:t>
            </a:r>
            <a:r>
              <a:rPr lang="en-US" dirty="0" err="1">
                <a:latin typeface="Courier" charset="0"/>
              </a:rPr>
              <a:t>grep</a:t>
            </a:r>
            <a:r>
              <a:rPr lang="en-US" dirty="0">
                <a:latin typeface="Courier" charset="0"/>
              </a:rPr>
              <a:t> -e August | sort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953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</a:t>
            </a:r>
            <a:r>
              <a:rPr lang="en-US" dirty="0" smtClean="0"/>
              <a:t>7: </a:t>
            </a:r>
            <a:r>
              <a:rPr lang="en-US" dirty="0"/>
              <a:t>publish-subscribe (“pub-sub”)</a:t>
            </a:r>
            <a:endParaRPr lang="en-US" dirty="0"/>
          </a:p>
        </p:txBody>
      </p:sp>
      <p:sp>
        <p:nvSpPr>
          <p:cNvPr id="157" name="Rectangle 31"/>
          <p:cNvSpPr>
            <a:spLocks noChangeArrowheads="1"/>
          </p:cNvSpPr>
          <p:nvPr/>
        </p:nvSpPr>
        <p:spPr bwMode="auto">
          <a:xfrm>
            <a:off x="3774778" y="4439728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stock market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74827" y="4363528"/>
            <a:ext cx="152400" cy="152400"/>
            <a:chOff x="4505866" y="4363528"/>
            <a:chExt cx="152400" cy="152400"/>
          </a:xfrm>
        </p:grpSpPr>
        <p:sp>
          <p:nvSpPr>
            <p:cNvPr id="256" name="Rectangle 255"/>
            <p:cNvSpPr/>
            <p:nvPr/>
          </p:nvSpPr>
          <p:spPr>
            <a:xfrm rot="10800000">
              <a:off x="4505866" y="4363528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Isosceles Triangle 256"/>
            <p:cNvSpPr/>
            <p:nvPr/>
          </p:nvSpPr>
          <p:spPr>
            <a:xfrm rot="10800000">
              <a:off x="4531026" y="4395728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3091134" y="3280272"/>
            <a:ext cx="1367287" cy="492852"/>
            <a:chOff x="1945256" y="2374712"/>
            <a:chExt cx="1367287" cy="492852"/>
          </a:xfrm>
        </p:grpSpPr>
        <p:sp>
          <p:nvSpPr>
            <p:cNvPr id="287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remote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88" name="Group 287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290" name="Rectangle 289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Isosceles Triangle 290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9" name="Rectangle 288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8" name="AutoShape 10"/>
          <p:cNvCxnSpPr>
            <a:cxnSpLocks noChangeShapeType="1"/>
            <a:stCxn id="66" idx="2"/>
            <a:endCxn id="38" idx="2"/>
          </p:cNvCxnSpPr>
          <p:nvPr/>
        </p:nvCxnSpPr>
        <p:spPr bwMode="auto">
          <a:xfrm>
            <a:off x="4889735" y="2695289"/>
            <a:ext cx="594508" cy="584983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AutoShape 10"/>
          <p:cNvCxnSpPr>
            <a:cxnSpLocks noChangeShapeType="1"/>
            <a:stCxn id="59" idx="0"/>
            <a:endCxn id="38" idx="2"/>
          </p:cNvCxnSpPr>
          <p:nvPr/>
        </p:nvCxnSpPr>
        <p:spPr bwMode="auto">
          <a:xfrm>
            <a:off x="2729179" y="2691950"/>
            <a:ext cx="2755064" cy="588322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AutoShape 10"/>
          <p:cNvCxnSpPr>
            <a:cxnSpLocks noChangeShapeType="1"/>
            <a:stCxn id="69" idx="0"/>
            <a:endCxn id="38" idx="2"/>
          </p:cNvCxnSpPr>
          <p:nvPr/>
        </p:nvCxnSpPr>
        <p:spPr bwMode="auto">
          <a:xfrm flipH="1">
            <a:off x="5484243" y="2691950"/>
            <a:ext cx="1613498" cy="588322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1" name="AutoShape 10"/>
          <p:cNvCxnSpPr>
            <a:cxnSpLocks noChangeShapeType="1"/>
            <a:stCxn id="289" idx="0"/>
            <a:endCxn id="256" idx="2"/>
          </p:cNvCxnSpPr>
          <p:nvPr/>
        </p:nvCxnSpPr>
        <p:spPr bwMode="auto">
          <a:xfrm>
            <a:off x="3774778" y="3773124"/>
            <a:ext cx="476249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1378789" y="3280273"/>
            <a:ext cx="1367287" cy="492852"/>
            <a:chOff x="1945256" y="2374712"/>
            <a:chExt cx="1367287" cy="492852"/>
          </a:xfrm>
        </p:grpSpPr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remote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4800600" y="3356472"/>
            <a:ext cx="1367287" cy="3404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stream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10800000">
            <a:off x="5408043" y="3280272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477000" y="3284519"/>
            <a:ext cx="1367287" cy="492852"/>
            <a:chOff x="1945256" y="2374712"/>
            <a:chExt cx="1367287" cy="492852"/>
          </a:xfrm>
        </p:grpSpPr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remote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08043" y="3624971"/>
            <a:ext cx="152400" cy="152400"/>
            <a:chOff x="2209799" y="1333500"/>
            <a:chExt cx="152400" cy="152400"/>
          </a:xfrm>
        </p:grpSpPr>
        <p:sp>
          <p:nvSpPr>
            <p:cNvPr id="26" name="Rectangle 25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 rot="10800000">
            <a:off x="4795568" y="4363529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AutoShape 10"/>
          <p:cNvCxnSpPr>
            <a:cxnSpLocks noChangeShapeType="1"/>
            <a:stCxn id="26" idx="2"/>
            <a:endCxn id="46" idx="2"/>
          </p:cNvCxnSpPr>
          <p:nvPr/>
        </p:nvCxnSpPr>
        <p:spPr bwMode="auto">
          <a:xfrm flipH="1">
            <a:off x="4871768" y="3777371"/>
            <a:ext cx="612475" cy="586158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1584385" y="2144172"/>
            <a:ext cx="1600200" cy="547778"/>
            <a:chOff x="1584385" y="2128072"/>
            <a:chExt cx="1600200" cy="547778"/>
          </a:xfrm>
        </p:grpSpPr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1584385" y="2128072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trader 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10800000">
              <a:off x="2032238" y="2523449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0800000">
              <a:off x="2652979" y="252345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652978" y="2523449"/>
              <a:ext cx="152400" cy="152400"/>
              <a:chOff x="2209799" y="1333500"/>
              <a:chExt cx="152400" cy="1524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774778" y="2140832"/>
            <a:ext cx="1600200" cy="554458"/>
            <a:chOff x="3774778" y="2153592"/>
            <a:chExt cx="1600200" cy="554458"/>
          </a:xfrm>
        </p:grpSpPr>
        <p:sp>
          <p:nvSpPr>
            <p:cNvPr id="226" name="Rectangle 31"/>
            <p:cNvSpPr>
              <a:spLocks noChangeArrowheads="1"/>
            </p:cNvSpPr>
            <p:nvPr/>
          </p:nvSpPr>
          <p:spPr bwMode="auto">
            <a:xfrm>
              <a:off x="3774778" y="2153592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trader 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0800000">
              <a:off x="4192795" y="2555649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10800000">
              <a:off x="4813536" y="255565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813535" y="2555649"/>
              <a:ext cx="152400" cy="152400"/>
              <a:chOff x="2209799" y="1333500"/>
              <a:chExt cx="152400" cy="152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965166" y="2144173"/>
            <a:ext cx="1600200" cy="547777"/>
            <a:chOff x="5965166" y="2128073"/>
            <a:chExt cx="1600200" cy="547777"/>
          </a:xfrm>
        </p:grpSpPr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5965166" y="2128073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trader 3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6400800" y="2523449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10800000">
              <a:off x="7021541" y="252345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021540" y="2523449"/>
              <a:ext cx="152400" cy="152400"/>
              <a:chOff x="2209799" y="1333500"/>
              <a:chExt cx="152400" cy="1524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4" name="AutoShape 10"/>
          <p:cNvCxnSpPr>
            <a:cxnSpLocks noChangeShapeType="1"/>
            <a:stCxn id="57" idx="0"/>
            <a:endCxn id="32" idx="2"/>
          </p:cNvCxnSpPr>
          <p:nvPr/>
        </p:nvCxnSpPr>
        <p:spPr bwMode="auto">
          <a:xfrm flipH="1">
            <a:off x="2062432" y="2691949"/>
            <a:ext cx="46006" cy="58832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AutoShape 10"/>
          <p:cNvCxnSpPr>
            <a:cxnSpLocks noChangeShapeType="1"/>
            <a:stCxn id="31" idx="0"/>
            <a:endCxn id="256" idx="2"/>
          </p:cNvCxnSpPr>
          <p:nvPr/>
        </p:nvCxnSpPr>
        <p:spPr bwMode="auto">
          <a:xfrm>
            <a:off x="2062433" y="3773125"/>
            <a:ext cx="2188594" cy="590403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AutoShape 10"/>
          <p:cNvCxnSpPr>
            <a:cxnSpLocks noChangeShapeType="1"/>
            <a:stCxn id="63" idx="0"/>
            <a:endCxn id="290" idx="2"/>
          </p:cNvCxnSpPr>
          <p:nvPr/>
        </p:nvCxnSpPr>
        <p:spPr bwMode="auto">
          <a:xfrm flipH="1">
            <a:off x="3774777" y="2695289"/>
            <a:ext cx="494218" cy="584983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10"/>
          <p:cNvCxnSpPr>
            <a:cxnSpLocks noChangeShapeType="1"/>
            <a:stCxn id="68" idx="0"/>
            <a:endCxn id="44" idx="2"/>
          </p:cNvCxnSpPr>
          <p:nvPr/>
        </p:nvCxnSpPr>
        <p:spPr bwMode="auto">
          <a:xfrm>
            <a:off x="6477000" y="2691949"/>
            <a:ext cx="683643" cy="592570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AutoShape 10"/>
          <p:cNvCxnSpPr>
            <a:cxnSpLocks noChangeShapeType="1"/>
            <a:stCxn id="43" idx="0"/>
            <a:endCxn id="256" idx="2"/>
          </p:cNvCxnSpPr>
          <p:nvPr/>
        </p:nvCxnSpPr>
        <p:spPr bwMode="auto">
          <a:xfrm flipH="1">
            <a:off x="4251027" y="3777371"/>
            <a:ext cx="2909617" cy="586157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6298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7: pub-sub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are publishers or subscribers</a:t>
            </a:r>
          </a:p>
          <a:p>
            <a:pPr lvl="1"/>
            <a:r>
              <a:rPr lang="en-US" dirty="0" smtClean="0"/>
              <a:t>Subscribers register/deregister to receive specific messages/content</a:t>
            </a:r>
          </a:p>
          <a:p>
            <a:pPr lvl="1"/>
            <a:r>
              <a:rPr lang="en-US" dirty="0" smtClean="0"/>
              <a:t>Publishers broadcast messages to subscribers</a:t>
            </a:r>
          </a:p>
          <a:p>
            <a:r>
              <a:rPr lang="en-US" dirty="0" smtClean="0"/>
              <a:t>Connectors are network protocols</a:t>
            </a:r>
          </a:p>
          <a:p>
            <a:r>
              <a:rPr lang="en-US" dirty="0" smtClean="0"/>
              <a:t>Key benefits</a:t>
            </a:r>
          </a:p>
          <a:p>
            <a:pPr lvl="1"/>
            <a:r>
              <a:rPr lang="en-US" dirty="0" smtClean="0"/>
              <a:t>Efficient one-way dissemination of information</a:t>
            </a:r>
          </a:p>
          <a:p>
            <a:pPr lvl="1"/>
            <a:r>
              <a:rPr lang="en-US" dirty="0" smtClean="0"/>
              <a:t>Scalability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Stock market</a:t>
            </a:r>
          </a:p>
          <a:p>
            <a:pPr lvl="1"/>
            <a:r>
              <a:rPr lang="en-US" dirty="0" smtClean="0"/>
              <a:t>News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707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</a:t>
            </a:r>
            <a:r>
              <a:rPr lang="en-US" dirty="0" smtClean="0"/>
              <a:t>styles is often necessary</a:t>
            </a:r>
            <a:endParaRPr lang="en-US" dirty="0"/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3774778" y="2763164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stock market server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174827" y="2686964"/>
            <a:ext cx="152400" cy="152400"/>
            <a:chOff x="4505866" y="4363528"/>
            <a:chExt cx="152400" cy="152400"/>
          </a:xfrm>
        </p:grpSpPr>
        <p:sp>
          <p:nvSpPr>
            <p:cNvPr id="49" name="Rectangle 48"/>
            <p:cNvSpPr/>
            <p:nvPr/>
          </p:nvSpPr>
          <p:spPr>
            <a:xfrm rot="10800000">
              <a:off x="4505866" y="4363528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4531026" y="4395728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91134" y="2057106"/>
            <a:ext cx="1367287" cy="492852"/>
            <a:chOff x="1945256" y="2374712"/>
            <a:chExt cx="1367287" cy="492852"/>
          </a:xfrm>
        </p:grpSpPr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remote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AutoShape 10"/>
          <p:cNvCxnSpPr>
            <a:cxnSpLocks noChangeShapeType="1"/>
            <a:stCxn id="90" idx="2"/>
            <a:endCxn id="70" idx="2"/>
          </p:cNvCxnSpPr>
          <p:nvPr/>
        </p:nvCxnSpPr>
        <p:spPr bwMode="auto">
          <a:xfrm>
            <a:off x="4889735" y="1836443"/>
            <a:ext cx="594508" cy="220663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10"/>
          <p:cNvCxnSpPr>
            <a:cxnSpLocks noChangeShapeType="1"/>
            <a:stCxn id="83" idx="0"/>
            <a:endCxn id="70" idx="2"/>
          </p:cNvCxnSpPr>
          <p:nvPr/>
        </p:nvCxnSpPr>
        <p:spPr bwMode="auto">
          <a:xfrm>
            <a:off x="2729179" y="1833104"/>
            <a:ext cx="2755064" cy="224002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10"/>
          <p:cNvCxnSpPr>
            <a:cxnSpLocks noChangeShapeType="1"/>
            <a:stCxn id="93" idx="0"/>
            <a:endCxn id="70" idx="2"/>
          </p:cNvCxnSpPr>
          <p:nvPr/>
        </p:nvCxnSpPr>
        <p:spPr bwMode="auto">
          <a:xfrm flipH="1">
            <a:off x="5484243" y="1833104"/>
            <a:ext cx="1613498" cy="224002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AutoShape 10"/>
          <p:cNvCxnSpPr>
            <a:cxnSpLocks noChangeShapeType="1"/>
            <a:stCxn id="54" idx="0"/>
            <a:endCxn id="49" idx="2"/>
          </p:cNvCxnSpPr>
          <p:nvPr/>
        </p:nvCxnSpPr>
        <p:spPr bwMode="auto">
          <a:xfrm>
            <a:off x="3774778" y="2549958"/>
            <a:ext cx="476249" cy="137006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3" name="Group 62"/>
          <p:cNvGrpSpPr/>
          <p:nvPr/>
        </p:nvGrpSpPr>
        <p:grpSpPr>
          <a:xfrm>
            <a:off x="1378789" y="2057107"/>
            <a:ext cx="1367287" cy="492852"/>
            <a:chOff x="1945256" y="2374712"/>
            <a:chExt cx="1367287" cy="492852"/>
          </a:xfrm>
        </p:grpSpPr>
        <p:sp>
          <p:nvSpPr>
            <p:cNvPr id="64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remote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31"/>
          <p:cNvSpPr>
            <a:spLocks noChangeArrowheads="1"/>
          </p:cNvSpPr>
          <p:nvPr/>
        </p:nvSpPr>
        <p:spPr bwMode="auto">
          <a:xfrm>
            <a:off x="4800600" y="2133306"/>
            <a:ext cx="1367287" cy="3404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stream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 rot="10800000">
            <a:off x="5408043" y="2057106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6477000" y="2061353"/>
            <a:ext cx="1367287" cy="492852"/>
            <a:chOff x="1945256" y="2374712"/>
            <a:chExt cx="1367287" cy="492852"/>
          </a:xfrm>
        </p:grpSpPr>
        <p:sp>
          <p:nvSpPr>
            <p:cNvPr id="72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remote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408043" y="2401805"/>
            <a:ext cx="152400" cy="152400"/>
            <a:chOff x="2209799" y="1333500"/>
            <a:chExt cx="152400" cy="152400"/>
          </a:xfrm>
        </p:grpSpPr>
        <p:sp>
          <p:nvSpPr>
            <p:cNvPr id="78" name="Rectangle 77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 rot="10800000">
            <a:off x="4795568" y="2686965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AutoShape 10"/>
          <p:cNvCxnSpPr>
            <a:cxnSpLocks noChangeShapeType="1"/>
            <a:stCxn id="78" idx="2"/>
            <a:endCxn id="80" idx="2"/>
          </p:cNvCxnSpPr>
          <p:nvPr/>
        </p:nvCxnSpPr>
        <p:spPr bwMode="auto">
          <a:xfrm flipH="1">
            <a:off x="4871768" y="2554205"/>
            <a:ext cx="612475" cy="132760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1584385" y="1285326"/>
            <a:ext cx="1600200" cy="547778"/>
            <a:chOff x="1584385" y="1269226"/>
            <a:chExt cx="1600200" cy="547778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1584385" y="1269226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trader 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0800000">
              <a:off x="2032238" y="1664603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10800000">
              <a:off x="2652979" y="166460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652978" y="1664603"/>
              <a:ext cx="152400" cy="152400"/>
              <a:chOff x="2209799" y="1333500"/>
              <a:chExt cx="152400" cy="1524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774778" y="1281986"/>
            <a:ext cx="1600200" cy="554458"/>
            <a:chOff x="3774778" y="1294746"/>
            <a:chExt cx="1600200" cy="554458"/>
          </a:xfrm>
        </p:grpSpPr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3774778" y="1294746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trader 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10800000">
              <a:off x="4192795" y="1696803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0800000">
              <a:off x="4813536" y="169680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4813535" y="1696803"/>
              <a:ext cx="152400" cy="152400"/>
              <a:chOff x="2209799" y="1333500"/>
              <a:chExt cx="152400" cy="1524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965166" y="1285327"/>
            <a:ext cx="1600200" cy="547777"/>
            <a:chOff x="5965166" y="1269227"/>
            <a:chExt cx="1600200" cy="547777"/>
          </a:xfrm>
        </p:grpSpPr>
        <p:sp>
          <p:nvSpPr>
            <p:cNvPr id="58" name="Rectangle 31"/>
            <p:cNvSpPr>
              <a:spLocks noChangeArrowheads="1"/>
            </p:cNvSpPr>
            <p:nvPr/>
          </p:nvSpPr>
          <p:spPr bwMode="auto">
            <a:xfrm>
              <a:off x="5965166" y="1269227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trader 3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0800000">
              <a:off x="6400800" y="1664603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10800000">
              <a:off x="7021541" y="166460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7021540" y="1664603"/>
              <a:ext cx="152400" cy="152400"/>
              <a:chOff x="2209799" y="1333500"/>
              <a:chExt cx="152400" cy="1524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7" name="AutoShape 10"/>
          <p:cNvCxnSpPr>
            <a:cxnSpLocks noChangeShapeType="1"/>
            <a:stCxn id="82" idx="0"/>
            <a:endCxn id="67" idx="2"/>
          </p:cNvCxnSpPr>
          <p:nvPr/>
        </p:nvCxnSpPr>
        <p:spPr bwMode="auto">
          <a:xfrm flipH="1">
            <a:off x="2062432" y="1833103"/>
            <a:ext cx="46006" cy="2240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AutoShape 10"/>
          <p:cNvCxnSpPr>
            <a:cxnSpLocks noChangeShapeType="1"/>
            <a:stCxn id="66" idx="0"/>
            <a:endCxn id="49" idx="2"/>
          </p:cNvCxnSpPr>
          <p:nvPr/>
        </p:nvCxnSpPr>
        <p:spPr bwMode="auto">
          <a:xfrm>
            <a:off x="2062433" y="2549959"/>
            <a:ext cx="2188594" cy="137005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AutoShape 10"/>
          <p:cNvCxnSpPr>
            <a:cxnSpLocks noChangeShapeType="1"/>
            <a:stCxn id="87" idx="0"/>
            <a:endCxn id="55" idx="2"/>
          </p:cNvCxnSpPr>
          <p:nvPr/>
        </p:nvCxnSpPr>
        <p:spPr bwMode="auto">
          <a:xfrm flipH="1">
            <a:off x="3774777" y="1836443"/>
            <a:ext cx="494218" cy="220663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AutoShape 10"/>
          <p:cNvCxnSpPr>
            <a:cxnSpLocks noChangeShapeType="1"/>
            <a:stCxn id="92" idx="0"/>
            <a:endCxn id="75" idx="2"/>
          </p:cNvCxnSpPr>
          <p:nvPr/>
        </p:nvCxnSpPr>
        <p:spPr bwMode="auto">
          <a:xfrm>
            <a:off x="6477000" y="1833103"/>
            <a:ext cx="683643" cy="228250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AutoShape 10"/>
          <p:cNvCxnSpPr>
            <a:cxnSpLocks noChangeShapeType="1"/>
            <a:stCxn id="74" idx="0"/>
            <a:endCxn id="49" idx="2"/>
          </p:cNvCxnSpPr>
          <p:nvPr/>
        </p:nvCxnSpPr>
        <p:spPr bwMode="auto">
          <a:xfrm flipH="1">
            <a:off x="4251027" y="2554205"/>
            <a:ext cx="2909617" cy="132759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Rectangle 103"/>
          <p:cNvSpPr/>
          <p:nvPr/>
        </p:nvSpPr>
        <p:spPr>
          <a:xfrm rot="10800000">
            <a:off x="4498678" y="3170702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2439835" y="3468694"/>
            <a:ext cx="1367287" cy="492852"/>
            <a:chOff x="1945256" y="2374712"/>
            <a:chExt cx="1367287" cy="492852"/>
          </a:xfrm>
        </p:grpSpPr>
        <p:sp>
          <p:nvSpPr>
            <p:cNvPr id="106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Isosceles Triangle 109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850978" y="4845187"/>
            <a:ext cx="1367287" cy="492852"/>
            <a:chOff x="1945256" y="2374712"/>
            <a:chExt cx="1367287" cy="492852"/>
          </a:xfrm>
        </p:grpSpPr>
        <p:sp>
          <p:nvSpPr>
            <p:cNvPr id="112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Isosceles Triangle 115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439433" y="4201873"/>
            <a:ext cx="1367287" cy="492852"/>
            <a:chOff x="1945256" y="2374712"/>
            <a:chExt cx="1367287" cy="492852"/>
          </a:xfrm>
        </p:grpSpPr>
        <p:sp>
          <p:nvSpPr>
            <p:cNvPr id="118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3" name="AutoShape 10"/>
          <p:cNvCxnSpPr>
            <a:cxnSpLocks noChangeShapeType="1"/>
            <a:stCxn id="104" idx="0"/>
            <a:endCxn id="109" idx="2"/>
          </p:cNvCxnSpPr>
          <p:nvPr/>
        </p:nvCxnSpPr>
        <p:spPr bwMode="auto">
          <a:xfrm flipH="1">
            <a:off x="3123478" y="3323102"/>
            <a:ext cx="1451400" cy="145592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AutoShape 10"/>
          <p:cNvCxnSpPr>
            <a:cxnSpLocks noChangeShapeType="1"/>
            <a:stCxn id="104" idx="0"/>
            <a:endCxn id="121" idx="2"/>
          </p:cNvCxnSpPr>
          <p:nvPr/>
        </p:nvCxnSpPr>
        <p:spPr bwMode="auto">
          <a:xfrm>
            <a:off x="4574878" y="3323102"/>
            <a:ext cx="2548198" cy="878771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AutoShape 10"/>
          <p:cNvCxnSpPr>
            <a:cxnSpLocks noChangeShapeType="1"/>
            <a:stCxn id="115" idx="2"/>
            <a:endCxn id="129" idx="0"/>
          </p:cNvCxnSpPr>
          <p:nvPr/>
        </p:nvCxnSpPr>
        <p:spPr bwMode="auto">
          <a:xfrm flipH="1" flipV="1">
            <a:off x="3122757" y="4753957"/>
            <a:ext cx="1411864" cy="91230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Rectangle 31"/>
          <p:cNvSpPr>
            <a:spLocks noChangeArrowheads="1"/>
          </p:cNvSpPr>
          <p:nvPr/>
        </p:nvSpPr>
        <p:spPr bwMode="auto">
          <a:xfrm>
            <a:off x="2323377" y="4192521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purchasing rules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 rot="10800000">
            <a:off x="3046556" y="4142642"/>
            <a:ext cx="152400" cy="152400"/>
            <a:chOff x="2209799" y="1333500"/>
            <a:chExt cx="152400" cy="152400"/>
          </a:xfrm>
        </p:grpSpPr>
        <p:sp>
          <p:nvSpPr>
            <p:cNvPr id="130" name="Rectangle 129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Rectangle 128"/>
          <p:cNvSpPr/>
          <p:nvPr/>
        </p:nvSpPr>
        <p:spPr>
          <a:xfrm rot="10800000">
            <a:off x="3046557" y="4601557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AutoShape 10"/>
          <p:cNvCxnSpPr>
            <a:cxnSpLocks noChangeShapeType="1"/>
            <a:stCxn id="108" idx="0"/>
            <a:endCxn id="130" idx="2"/>
          </p:cNvCxnSpPr>
          <p:nvPr/>
        </p:nvCxnSpPr>
        <p:spPr bwMode="auto">
          <a:xfrm flipH="1">
            <a:off x="3122756" y="3961546"/>
            <a:ext cx="723" cy="181096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AutoShape 10"/>
          <p:cNvCxnSpPr>
            <a:cxnSpLocks noChangeShapeType="1"/>
            <a:stCxn id="120" idx="0"/>
            <a:endCxn id="141" idx="2"/>
          </p:cNvCxnSpPr>
          <p:nvPr/>
        </p:nvCxnSpPr>
        <p:spPr bwMode="auto">
          <a:xfrm flipH="1">
            <a:off x="6504851" y="4694725"/>
            <a:ext cx="618226" cy="766939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AutoShape 10"/>
          <p:cNvCxnSpPr>
            <a:cxnSpLocks noChangeShapeType="1"/>
            <a:stCxn id="139" idx="2"/>
            <a:endCxn id="114" idx="0"/>
          </p:cNvCxnSpPr>
          <p:nvPr/>
        </p:nvCxnSpPr>
        <p:spPr bwMode="auto">
          <a:xfrm flipH="1" flipV="1">
            <a:off x="4534622" y="5338039"/>
            <a:ext cx="1360629" cy="122187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5" name="Group 134"/>
          <p:cNvGrpSpPr/>
          <p:nvPr/>
        </p:nvGrpSpPr>
        <p:grpSpPr>
          <a:xfrm>
            <a:off x="5406420" y="5460226"/>
            <a:ext cx="1600200" cy="573507"/>
            <a:chOff x="4921369" y="5332562"/>
            <a:chExt cx="1600200" cy="573507"/>
          </a:xfrm>
        </p:grpSpPr>
        <p:sp>
          <p:nvSpPr>
            <p:cNvPr id="136" name="Rectangle 31"/>
            <p:cNvSpPr>
              <a:spLocks noChangeArrowheads="1"/>
            </p:cNvSpPr>
            <p:nvPr/>
          </p:nvSpPr>
          <p:spPr bwMode="auto">
            <a:xfrm>
              <a:off x="4921369" y="5420833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stock database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 rot="10800000">
              <a:off x="5943600" y="5334000"/>
              <a:ext cx="152400" cy="152400"/>
              <a:chOff x="2209799" y="1333500"/>
              <a:chExt cx="152400" cy="1524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Isosceles Triangle 141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 rot="10800000">
              <a:off x="5334000" y="5332562"/>
              <a:ext cx="152400" cy="152400"/>
              <a:chOff x="2209799" y="1333500"/>
              <a:chExt cx="152400" cy="1524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Isosceles Triangle 139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012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Quiz </a:t>
            </a:r>
            <a:r>
              <a:rPr lang="en-US" dirty="0" smtClean="0"/>
              <a:t>Answers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Architectural </a:t>
            </a:r>
            <a:r>
              <a:rPr lang="en-US" dirty="0" smtClean="0">
                <a:solidFill>
                  <a:schemeClr val="tx1"/>
                </a:solidFill>
              </a:rPr>
              <a:t>styles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Evolution</a:t>
            </a:r>
          </a:p>
          <a:p>
            <a:r>
              <a:rPr lang="en-US" dirty="0"/>
              <a:t>Quiz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0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Quiz </a:t>
            </a:r>
            <a:r>
              <a:rPr lang="en-US" dirty="0" smtClean="0"/>
              <a:t>Answers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Architectural </a:t>
            </a:r>
            <a:r>
              <a:rPr lang="en-US" dirty="0" smtClean="0">
                <a:solidFill>
                  <a:srgbClr val="FF0000"/>
                </a:solidFill>
              </a:rPr>
              <a:t>styles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Evolution</a:t>
            </a:r>
          </a:p>
          <a:p>
            <a:r>
              <a:rPr lang="en-US" dirty="0"/>
              <a:t>Quiz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5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Essential part of software development</a:t>
            </a:r>
          </a:p>
          <a:p>
            <a:endParaRPr lang="en-US" dirty="0"/>
          </a:p>
          <a:p>
            <a:r>
              <a:rPr lang="en-US" dirty="0"/>
              <a:t>Must be accommodated as much as possible</a:t>
            </a:r>
          </a:p>
          <a:p>
            <a:endParaRPr lang="en-US" dirty="0" smtClean="0"/>
          </a:p>
          <a:p>
            <a:r>
              <a:rPr lang="en-US" dirty="0" smtClean="0"/>
              <a:t>Must be planned as much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8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Essential part of software development</a:t>
            </a:r>
          </a:p>
          <a:p>
            <a:endParaRPr lang="en-US" dirty="0"/>
          </a:p>
          <a:p>
            <a:r>
              <a:rPr lang="en-US" dirty="0"/>
              <a:t>Must be accommodated as much as possible</a:t>
            </a:r>
          </a:p>
          <a:p>
            <a:endParaRPr lang="en-US" dirty="0" smtClean="0"/>
          </a:p>
          <a:p>
            <a:r>
              <a:rPr lang="en-US" dirty="0" smtClean="0"/>
              <a:t>Must be planned as much as possible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5562600"/>
            <a:ext cx="8686800" cy="461665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Architecture is a key tool in accommodating evolution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7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Accommodating change</a:t>
            </a:r>
            <a:endParaRPr lang="en-US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4686300" y="1580653"/>
            <a:ext cx="1600200" cy="536276"/>
            <a:chOff x="2656216" y="3200400"/>
            <a:chExt cx="1600200" cy="536276"/>
          </a:xfrm>
        </p:grpSpPr>
        <p:sp>
          <p:nvSpPr>
            <p:cNvPr id="226" name="Rectangle 31"/>
            <p:cNvSpPr>
              <a:spLocks noChangeArrowheads="1"/>
            </p:cNvSpPr>
            <p:nvPr/>
          </p:nvSpPr>
          <p:spPr bwMode="auto">
            <a:xfrm>
              <a:off x="2656216" y="3200400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teller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 rot="10800000">
              <a:off x="3380116" y="3584276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248973" y="2483482"/>
            <a:ext cx="1367287" cy="492852"/>
            <a:chOff x="1945256" y="2374712"/>
            <a:chExt cx="1367287" cy="492852"/>
          </a:xfrm>
        </p:grpSpPr>
        <p:sp>
          <p:nvSpPr>
            <p:cNvPr id="229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68" name="Group 267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269" name="Rectangle 268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Isosceles Triangle 269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2" name="Rectangle 271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3500888" y="4320755"/>
            <a:ext cx="1367287" cy="492852"/>
            <a:chOff x="1945256" y="2374712"/>
            <a:chExt cx="1367287" cy="492852"/>
          </a:xfrm>
        </p:grpSpPr>
        <p:sp>
          <p:nvSpPr>
            <p:cNvPr id="281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82" name="Group 281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Isosceles Triangle 284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3" name="Rectangle 282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4919213" y="3402118"/>
            <a:ext cx="1367287" cy="492852"/>
            <a:chOff x="1945256" y="2374712"/>
            <a:chExt cx="1367287" cy="492852"/>
          </a:xfrm>
        </p:grpSpPr>
        <p:sp>
          <p:nvSpPr>
            <p:cNvPr id="287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88" name="Group 287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290" name="Rectangle 289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Isosceles Triangle 290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9" name="Rectangle 288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2" name="AutoShape 10"/>
          <p:cNvCxnSpPr>
            <a:cxnSpLocks noChangeShapeType="1"/>
            <a:stCxn id="249" idx="0"/>
            <a:endCxn id="269" idx="2"/>
          </p:cNvCxnSpPr>
          <p:nvPr/>
        </p:nvCxnSpPr>
        <p:spPr bwMode="auto">
          <a:xfrm flipH="1">
            <a:off x="2932616" y="2116929"/>
            <a:ext cx="2553784" cy="366553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AutoShape 10"/>
          <p:cNvCxnSpPr>
            <a:cxnSpLocks noChangeShapeType="1"/>
            <a:stCxn id="249" idx="0"/>
            <a:endCxn id="290" idx="2"/>
          </p:cNvCxnSpPr>
          <p:nvPr/>
        </p:nvCxnSpPr>
        <p:spPr bwMode="auto">
          <a:xfrm>
            <a:off x="5486400" y="2116929"/>
            <a:ext cx="116456" cy="1285189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AutoShape 10"/>
          <p:cNvCxnSpPr>
            <a:cxnSpLocks noChangeShapeType="1"/>
            <a:stCxn id="284" idx="2"/>
            <a:endCxn id="256" idx="0"/>
          </p:cNvCxnSpPr>
          <p:nvPr/>
        </p:nvCxnSpPr>
        <p:spPr bwMode="auto">
          <a:xfrm flipH="1" flipV="1">
            <a:off x="2932619" y="3954202"/>
            <a:ext cx="1251912" cy="366553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2126232" y="3342887"/>
            <a:ext cx="1600200" cy="611315"/>
            <a:chOff x="2361301" y="3728278"/>
            <a:chExt cx="1600200" cy="611315"/>
          </a:xfrm>
        </p:grpSpPr>
        <p:sp>
          <p:nvSpPr>
            <p:cNvPr id="157" name="Rectangle 31"/>
            <p:cNvSpPr>
              <a:spLocks noChangeArrowheads="1"/>
            </p:cNvSpPr>
            <p:nvPr/>
          </p:nvSpPr>
          <p:spPr bwMode="auto">
            <a:xfrm>
              <a:off x="2361301" y="3778157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rules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52" name="Group 251"/>
            <p:cNvGrpSpPr/>
            <p:nvPr/>
          </p:nvGrpSpPr>
          <p:grpSpPr>
            <a:xfrm rot="10800000">
              <a:off x="3091487" y="3728278"/>
              <a:ext cx="152400" cy="152400"/>
              <a:chOff x="2209799" y="1333500"/>
              <a:chExt cx="152400" cy="152400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Isosceles Triangle 253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6" name="Rectangle 255"/>
            <p:cNvSpPr/>
            <p:nvPr/>
          </p:nvSpPr>
          <p:spPr>
            <a:xfrm rot="10800000">
              <a:off x="3091488" y="4187193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2" name="AutoShape 10"/>
          <p:cNvCxnSpPr>
            <a:cxnSpLocks noChangeShapeType="1"/>
            <a:stCxn id="272" idx="0"/>
            <a:endCxn id="253" idx="2"/>
          </p:cNvCxnSpPr>
          <p:nvPr/>
        </p:nvCxnSpPr>
        <p:spPr bwMode="auto">
          <a:xfrm>
            <a:off x="2932617" y="2976334"/>
            <a:ext cx="1" cy="366553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1" name="AutoShape 10"/>
          <p:cNvCxnSpPr>
            <a:cxnSpLocks noChangeShapeType="1"/>
            <a:stCxn id="289" idx="0"/>
            <a:endCxn id="263" idx="2"/>
          </p:cNvCxnSpPr>
          <p:nvPr/>
        </p:nvCxnSpPr>
        <p:spPr bwMode="auto">
          <a:xfrm>
            <a:off x="5602857" y="3894970"/>
            <a:ext cx="181874" cy="1286629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0"/>
          <p:cNvCxnSpPr>
            <a:cxnSpLocks noChangeShapeType="1"/>
            <a:stCxn id="50" idx="2"/>
            <a:endCxn id="283" idx="0"/>
          </p:cNvCxnSpPr>
          <p:nvPr/>
        </p:nvCxnSpPr>
        <p:spPr bwMode="auto">
          <a:xfrm flipH="1" flipV="1">
            <a:off x="4184532" y="4813607"/>
            <a:ext cx="990599" cy="36655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4686300" y="5180161"/>
            <a:ext cx="1600200" cy="573507"/>
            <a:chOff x="4921369" y="5332562"/>
            <a:chExt cx="1600200" cy="573507"/>
          </a:xfrm>
        </p:grpSpPr>
        <p:sp>
          <p:nvSpPr>
            <p:cNvPr id="260" name="Rectangle 31"/>
            <p:cNvSpPr>
              <a:spLocks noChangeArrowheads="1"/>
            </p:cNvSpPr>
            <p:nvPr/>
          </p:nvSpPr>
          <p:spPr bwMode="auto">
            <a:xfrm>
              <a:off x="4921369" y="5420833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back account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 rot="10800000">
              <a:off x="5943600" y="5334000"/>
              <a:ext cx="152400" cy="152400"/>
              <a:chOff x="2209799" y="1333500"/>
              <a:chExt cx="152400" cy="152400"/>
            </a:xfrm>
          </p:grpSpPr>
          <p:sp>
            <p:nvSpPr>
              <p:cNvPr id="263" name="Rectangle 262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Isosceles Triangle 263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10800000">
              <a:off x="5334000" y="5332562"/>
              <a:ext cx="152400" cy="152400"/>
              <a:chOff x="2209799" y="1333500"/>
              <a:chExt cx="152400" cy="1524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04800" y="5682734"/>
            <a:ext cx="20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32200"/>
                </a:solidFill>
              </a:rPr>
              <a:t>New overdraft rule?</a:t>
            </a:r>
            <a:endParaRPr lang="en-US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7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Accommodating change</a:t>
            </a:r>
            <a:endParaRPr lang="en-US" dirty="0"/>
          </a:p>
        </p:txBody>
      </p:sp>
      <p:cxnSp>
        <p:nvCxnSpPr>
          <p:cNvPr id="198" name="AutoShape 10"/>
          <p:cNvCxnSpPr>
            <a:cxnSpLocks noChangeShapeType="1"/>
            <a:stCxn id="116" idx="2"/>
            <a:endCxn id="64" idx="0"/>
          </p:cNvCxnSpPr>
          <p:nvPr/>
        </p:nvCxnSpPr>
        <p:spPr bwMode="auto">
          <a:xfrm>
            <a:off x="5719668" y="3941199"/>
            <a:ext cx="1024032" cy="935601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AutoShape 10"/>
          <p:cNvCxnSpPr>
            <a:cxnSpLocks noChangeShapeType="1"/>
            <a:stCxn id="27" idx="2"/>
            <a:endCxn id="114" idx="0"/>
          </p:cNvCxnSpPr>
          <p:nvPr/>
        </p:nvCxnSpPr>
        <p:spPr bwMode="auto">
          <a:xfrm>
            <a:off x="4800599" y="2512746"/>
            <a:ext cx="919069" cy="935601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AutoShape 10"/>
          <p:cNvCxnSpPr>
            <a:cxnSpLocks noChangeShapeType="1"/>
            <a:stCxn id="58" idx="2"/>
            <a:endCxn id="108" idx="0"/>
          </p:cNvCxnSpPr>
          <p:nvPr/>
        </p:nvCxnSpPr>
        <p:spPr bwMode="auto">
          <a:xfrm flipH="1">
            <a:off x="3150077" y="2511948"/>
            <a:ext cx="886719" cy="936399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1" name="AutoShape 10"/>
          <p:cNvCxnSpPr>
            <a:cxnSpLocks noChangeShapeType="1"/>
            <a:stCxn id="38" idx="2"/>
            <a:endCxn id="74" idx="0"/>
          </p:cNvCxnSpPr>
          <p:nvPr/>
        </p:nvCxnSpPr>
        <p:spPr bwMode="auto">
          <a:xfrm flipH="1">
            <a:off x="2115624" y="3941199"/>
            <a:ext cx="1034453" cy="935601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3629561" y="1975672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skype</a:t>
            </a:r>
            <a:r>
              <a:rPr lang="en-US" sz="1600" dirty="0" smtClean="0">
                <a:solidFill>
                  <a:srgbClr val="FF0000"/>
                </a:solidFill>
              </a:rPr>
              <a:t> 1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4399" y="2360346"/>
            <a:ext cx="152400" cy="152400"/>
            <a:chOff x="2308285" y="3248073"/>
            <a:chExt cx="152400" cy="152400"/>
          </a:xfrm>
        </p:grpSpPr>
        <p:sp>
          <p:nvSpPr>
            <p:cNvPr id="27" name="Rectangle 26"/>
            <p:cNvSpPr/>
            <p:nvPr/>
          </p:nvSpPr>
          <p:spPr>
            <a:xfrm>
              <a:off x="2308285" y="3248073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2308285" y="3248073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60596" y="2359548"/>
            <a:ext cx="152400" cy="152400"/>
            <a:chOff x="2308285" y="3248073"/>
            <a:chExt cx="152400" cy="152400"/>
          </a:xfrm>
        </p:grpSpPr>
        <p:sp>
          <p:nvSpPr>
            <p:cNvPr id="57" name="Rectangle 56"/>
            <p:cNvSpPr/>
            <p:nvPr/>
          </p:nvSpPr>
          <p:spPr>
            <a:xfrm>
              <a:off x="2308285" y="3248073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iamond 57"/>
            <p:cNvSpPr/>
            <p:nvPr/>
          </p:nvSpPr>
          <p:spPr>
            <a:xfrm>
              <a:off x="2308285" y="3248073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67399" y="4876800"/>
            <a:ext cx="1676401" cy="561436"/>
            <a:chOff x="5867399" y="4876800"/>
            <a:chExt cx="1676401" cy="561436"/>
          </a:xfrm>
        </p:grpSpPr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5943600" y="4953000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err="1" smtClean="0">
                  <a:solidFill>
                    <a:srgbClr val="FF0000"/>
                  </a:solidFill>
                </a:rPr>
                <a:t>skype</a:t>
              </a:r>
              <a:r>
                <a:rPr lang="en-US" sz="1600" dirty="0" smtClean="0">
                  <a:solidFill>
                    <a:srgbClr val="FF0000"/>
                  </a:solidFill>
                </a:rPr>
                <a:t> 3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67399" y="5119418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Diamond 66"/>
            <p:cNvSpPr/>
            <p:nvPr/>
          </p:nvSpPr>
          <p:spPr>
            <a:xfrm>
              <a:off x="5867399" y="5119418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67500" y="48768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iamond 64"/>
            <p:cNvSpPr/>
            <p:nvPr/>
          </p:nvSpPr>
          <p:spPr>
            <a:xfrm>
              <a:off x="6667500" y="4876800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15524" y="4876800"/>
            <a:ext cx="1676400" cy="561436"/>
            <a:chOff x="1315524" y="4876800"/>
            <a:chExt cx="1676400" cy="561436"/>
          </a:xfrm>
        </p:grpSpPr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1315524" y="4953000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err="1" smtClean="0">
                  <a:solidFill>
                    <a:srgbClr val="FF0000"/>
                  </a:solidFill>
                </a:rPr>
                <a:t>skype</a:t>
              </a:r>
              <a:r>
                <a:rPr lang="en-US" sz="1600" dirty="0" smtClean="0">
                  <a:solidFill>
                    <a:srgbClr val="FF0000"/>
                  </a:solidFill>
                </a:rPr>
                <a:t> 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839524" y="5119418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iamond 76"/>
            <p:cNvSpPr/>
            <p:nvPr/>
          </p:nvSpPr>
          <p:spPr>
            <a:xfrm>
              <a:off x="2839524" y="5119418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39424" y="48768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iamond 74"/>
            <p:cNvSpPr/>
            <p:nvPr/>
          </p:nvSpPr>
          <p:spPr>
            <a:xfrm>
              <a:off x="2039424" y="4876800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66434" y="3448347"/>
            <a:ext cx="1367287" cy="492852"/>
            <a:chOff x="2589000" y="3448347"/>
            <a:chExt cx="1367287" cy="492852"/>
          </a:xfrm>
        </p:grpSpPr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2589000" y="3524547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stream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196443" y="3788799"/>
              <a:ext cx="152400" cy="152400"/>
              <a:chOff x="2308285" y="3248073"/>
              <a:chExt cx="152400" cy="1524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308285" y="3248073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iamond 38"/>
              <p:cNvSpPr/>
              <p:nvPr/>
            </p:nvSpPr>
            <p:spPr>
              <a:xfrm>
                <a:off x="2308285" y="3248073"/>
                <a:ext cx="152400" cy="152400"/>
              </a:xfrm>
              <a:prstGeom prst="diamond">
                <a:avLst/>
              </a:prstGeom>
              <a:solidFill>
                <a:srgbClr val="4C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3196443" y="3448347"/>
              <a:ext cx="152400" cy="152400"/>
              <a:chOff x="2308285" y="3248073"/>
              <a:chExt cx="152400" cy="1524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2308285" y="3248073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Diamond 108"/>
              <p:cNvSpPr/>
              <p:nvPr/>
            </p:nvSpPr>
            <p:spPr>
              <a:xfrm>
                <a:off x="2308285" y="3248073"/>
                <a:ext cx="152400" cy="152400"/>
              </a:xfrm>
              <a:prstGeom prst="diamond">
                <a:avLst/>
              </a:prstGeom>
              <a:solidFill>
                <a:srgbClr val="4C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5036025" y="3448347"/>
            <a:ext cx="1367287" cy="492852"/>
            <a:chOff x="2589000" y="3448347"/>
            <a:chExt cx="1367287" cy="492852"/>
          </a:xfrm>
        </p:grpSpPr>
        <p:sp>
          <p:nvSpPr>
            <p:cNvPr id="111" name="Rectangle 31"/>
            <p:cNvSpPr>
              <a:spLocks noChangeArrowheads="1"/>
            </p:cNvSpPr>
            <p:nvPr/>
          </p:nvSpPr>
          <p:spPr bwMode="auto">
            <a:xfrm>
              <a:off x="2589000" y="3524547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stream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3196443" y="3788799"/>
              <a:ext cx="152400" cy="152400"/>
              <a:chOff x="2308285" y="3248073"/>
              <a:chExt cx="152400" cy="152400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2308285" y="3248073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Diamond 116"/>
              <p:cNvSpPr/>
              <p:nvPr/>
            </p:nvSpPr>
            <p:spPr>
              <a:xfrm>
                <a:off x="2308285" y="3248073"/>
                <a:ext cx="152400" cy="152400"/>
              </a:xfrm>
              <a:prstGeom prst="diamond">
                <a:avLst/>
              </a:prstGeom>
              <a:solidFill>
                <a:srgbClr val="4C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196443" y="3448347"/>
              <a:ext cx="152400" cy="152400"/>
              <a:chOff x="2308285" y="3248073"/>
              <a:chExt cx="152400" cy="152400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2308285" y="3248073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Diamond 114"/>
              <p:cNvSpPr/>
              <p:nvPr/>
            </p:nvSpPr>
            <p:spPr>
              <a:xfrm>
                <a:off x="2308285" y="3248073"/>
                <a:ext cx="152400" cy="152400"/>
              </a:xfrm>
              <a:prstGeom prst="diamond">
                <a:avLst/>
              </a:prstGeom>
              <a:solidFill>
                <a:srgbClr val="4C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670898" y="5025392"/>
            <a:ext cx="1517527" cy="340452"/>
            <a:chOff x="3593617" y="5025392"/>
            <a:chExt cx="1517527" cy="340452"/>
          </a:xfrm>
        </p:grpSpPr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3669817" y="502539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stream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958744" y="5119418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iamond 124"/>
            <p:cNvSpPr/>
            <p:nvPr/>
          </p:nvSpPr>
          <p:spPr>
            <a:xfrm>
              <a:off x="4958744" y="5119418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593617" y="5119418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iamond 122"/>
            <p:cNvSpPr/>
            <p:nvPr/>
          </p:nvSpPr>
          <p:spPr>
            <a:xfrm>
              <a:off x="3593617" y="5119418"/>
              <a:ext cx="152400" cy="152400"/>
            </a:xfrm>
            <a:prstGeom prst="diamond">
              <a:avLst/>
            </a:prstGeom>
            <a:solidFill>
              <a:srgbClr val="4C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3" name="AutoShape 10"/>
          <p:cNvCxnSpPr>
            <a:cxnSpLocks noChangeShapeType="1"/>
            <a:stCxn id="123" idx="1"/>
            <a:endCxn id="76" idx="3"/>
          </p:cNvCxnSpPr>
          <p:nvPr/>
        </p:nvCxnSpPr>
        <p:spPr bwMode="auto">
          <a:xfrm flipH="1">
            <a:off x="2991924" y="5195618"/>
            <a:ext cx="678974" cy="0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AutoShape 10"/>
          <p:cNvCxnSpPr>
            <a:cxnSpLocks noChangeShapeType="1"/>
            <a:stCxn id="66" idx="1"/>
            <a:endCxn id="124" idx="3"/>
          </p:cNvCxnSpPr>
          <p:nvPr/>
        </p:nvCxnSpPr>
        <p:spPr bwMode="auto">
          <a:xfrm flipH="1">
            <a:off x="5188425" y="5195618"/>
            <a:ext cx="678974" cy="0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304800" y="568273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32200"/>
                </a:solidFill>
              </a:rPr>
              <a:t>Another user?</a:t>
            </a:r>
            <a:endParaRPr lang="en-US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4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Accommodating change?</a:t>
            </a:r>
            <a:endParaRPr lang="en-US" dirty="0"/>
          </a:p>
        </p:txBody>
      </p:sp>
      <p:sp>
        <p:nvSpPr>
          <p:cNvPr id="78" name="Rectangle 31"/>
          <p:cNvSpPr>
            <a:spLocks noChangeArrowheads="1"/>
          </p:cNvSpPr>
          <p:nvPr/>
        </p:nvSpPr>
        <p:spPr bwMode="auto">
          <a:xfrm>
            <a:off x="152400" y="3355568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list records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76400" y="3521986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31"/>
          <p:cNvSpPr>
            <a:spLocks noChangeArrowheads="1"/>
          </p:cNvSpPr>
          <p:nvPr/>
        </p:nvSpPr>
        <p:spPr bwMode="auto">
          <a:xfrm>
            <a:off x="2066388" y="3427960"/>
            <a:ext cx="1367287" cy="3404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stream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355315" y="3521986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AutoShape 10"/>
          <p:cNvCxnSpPr>
            <a:cxnSpLocks noChangeShapeType="1"/>
            <a:stCxn id="91" idx="2"/>
            <a:endCxn id="76" idx="3"/>
          </p:cNvCxnSpPr>
          <p:nvPr/>
        </p:nvCxnSpPr>
        <p:spPr bwMode="auto">
          <a:xfrm flipH="1" flipV="1">
            <a:off x="1828800" y="3598186"/>
            <a:ext cx="149885" cy="1385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AutoShape 10"/>
          <p:cNvCxnSpPr>
            <a:cxnSpLocks noChangeShapeType="1"/>
          </p:cNvCxnSpPr>
          <p:nvPr/>
        </p:nvCxnSpPr>
        <p:spPr bwMode="auto">
          <a:xfrm flipH="1">
            <a:off x="3507715" y="3596802"/>
            <a:ext cx="678974" cy="2768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3760938" y="3355568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sort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284938" y="3521986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31"/>
          <p:cNvSpPr>
            <a:spLocks noChangeArrowheads="1"/>
          </p:cNvSpPr>
          <p:nvPr/>
        </p:nvSpPr>
        <p:spPr bwMode="auto">
          <a:xfrm>
            <a:off x="5664319" y="3427960"/>
            <a:ext cx="1367287" cy="3404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stream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953246" y="3521986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AutoShape 10"/>
          <p:cNvCxnSpPr>
            <a:cxnSpLocks noChangeShapeType="1"/>
          </p:cNvCxnSpPr>
          <p:nvPr/>
        </p:nvCxnSpPr>
        <p:spPr bwMode="auto">
          <a:xfrm flipH="1">
            <a:off x="5437338" y="3598186"/>
            <a:ext cx="150781" cy="0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10"/>
          <p:cNvCxnSpPr>
            <a:cxnSpLocks noChangeShapeType="1"/>
          </p:cNvCxnSpPr>
          <p:nvPr/>
        </p:nvCxnSpPr>
        <p:spPr bwMode="auto">
          <a:xfrm flipH="1" flipV="1">
            <a:off x="7105646" y="3596802"/>
            <a:ext cx="678974" cy="2769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Rectangle 31"/>
          <p:cNvSpPr>
            <a:spLocks noChangeArrowheads="1"/>
          </p:cNvSpPr>
          <p:nvPr/>
        </p:nvSpPr>
        <p:spPr bwMode="auto">
          <a:xfrm>
            <a:off x="7358869" y="3355568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remove duplicates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 rot="5400000">
            <a:off x="1978685" y="3523371"/>
            <a:ext cx="152400" cy="152400"/>
            <a:chOff x="2209799" y="1333500"/>
            <a:chExt cx="152400" cy="152400"/>
          </a:xfrm>
        </p:grpSpPr>
        <p:sp>
          <p:nvSpPr>
            <p:cNvPr id="91" name="Rectangle 90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 rot="5400000">
            <a:off x="3684738" y="3523372"/>
            <a:ext cx="152400" cy="152400"/>
            <a:chOff x="2209799" y="1333500"/>
            <a:chExt cx="152400" cy="152400"/>
          </a:xfrm>
        </p:grpSpPr>
        <p:sp>
          <p:nvSpPr>
            <p:cNvPr id="94" name="Rectangle 93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 rot="5400000">
            <a:off x="5588119" y="3523373"/>
            <a:ext cx="152400" cy="152400"/>
            <a:chOff x="2209799" y="1333500"/>
            <a:chExt cx="152400" cy="152400"/>
          </a:xfrm>
        </p:grpSpPr>
        <p:sp>
          <p:nvSpPr>
            <p:cNvPr id="97" name="Rectangle 96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 rot="5400000">
            <a:off x="7282669" y="3523374"/>
            <a:ext cx="152400" cy="152400"/>
            <a:chOff x="2209799" y="1333500"/>
            <a:chExt cx="152400" cy="152400"/>
          </a:xfrm>
        </p:grpSpPr>
        <p:sp>
          <p:nvSpPr>
            <p:cNvPr id="100" name="Rectangle 99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04800" y="5682734"/>
            <a:ext cx="730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32200"/>
                </a:solidFill>
              </a:rPr>
              <a:t>Only records names</a:t>
            </a:r>
            <a:r>
              <a:rPr lang="en-US" dirty="0">
                <a:solidFill>
                  <a:srgbClr val="F32200"/>
                </a:solidFill>
              </a:rPr>
              <a:t> </a:t>
            </a:r>
            <a:r>
              <a:rPr lang="en-US" dirty="0" smtClean="0">
                <a:solidFill>
                  <a:srgbClr val="F32200"/>
                </a:solidFill>
              </a:rPr>
              <a:t>starting with a letter from the first half of the alphabet?</a:t>
            </a:r>
            <a:endParaRPr lang="en-US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1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Accommodating change</a:t>
            </a:r>
            <a:endParaRPr lang="en-US" dirty="0"/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3774778" y="2763164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stock market server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174827" y="2686964"/>
            <a:ext cx="152400" cy="152400"/>
            <a:chOff x="4505866" y="4363528"/>
            <a:chExt cx="152400" cy="152400"/>
          </a:xfrm>
        </p:grpSpPr>
        <p:sp>
          <p:nvSpPr>
            <p:cNvPr id="49" name="Rectangle 48"/>
            <p:cNvSpPr/>
            <p:nvPr/>
          </p:nvSpPr>
          <p:spPr>
            <a:xfrm rot="10800000">
              <a:off x="4505866" y="4363528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4531026" y="4395728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91134" y="2057106"/>
            <a:ext cx="1367287" cy="492852"/>
            <a:chOff x="1945256" y="2374712"/>
            <a:chExt cx="1367287" cy="492852"/>
          </a:xfrm>
        </p:grpSpPr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remote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AutoShape 10"/>
          <p:cNvCxnSpPr>
            <a:cxnSpLocks noChangeShapeType="1"/>
            <a:stCxn id="90" idx="2"/>
            <a:endCxn id="70" idx="2"/>
          </p:cNvCxnSpPr>
          <p:nvPr/>
        </p:nvCxnSpPr>
        <p:spPr bwMode="auto">
          <a:xfrm>
            <a:off x="4889735" y="1836443"/>
            <a:ext cx="594508" cy="220663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10"/>
          <p:cNvCxnSpPr>
            <a:cxnSpLocks noChangeShapeType="1"/>
            <a:stCxn id="83" idx="0"/>
            <a:endCxn id="70" idx="2"/>
          </p:cNvCxnSpPr>
          <p:nvPr/>
        </p:nvCxnSpPr>
        <p:spPr bwMode="auto">
          <a:xfrm>
            <a:off x="2729179" y="1833104"/>
            <a:ext cx="2755064" cy="224002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10"/>
          <p:cNvCxnSpPr>
            <a:cxnSpLocks noChangeShapeType="1"/>
            <a:stCxn id="93" idx="0"/>
            <a:endCxn id="70" idx="2"/>
          </p:cNvCxnSpPr>
          <p:nvPr/>
        </p:nvCxnSpPr>
        <p:spPr bwMode="auto">
          <a:xfrm flipH="1">
            <a:off x="5484243" y="1833104"/>
            <a:ext cx="1613498" cy="224002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AutoShape 10"/>
          <p:cNvCxnSpPr>
            <a:cxnSpLocks noChangeShapeType="1"/>
            <a:stCxn id="54" idx="0"/>
            <a:endCxn id="49" idx="2"/>
          </p:cNvCxnSpPr>
          <p:nvPr/>
        </p:nvCxnSpPr>
        <p:spPr bwMode="auto">
          <a:xfrm>
            <a:off x="3774778" y="2549958"/>
            <a:ext cx="476249" cy="137006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3" name="Group 62"/>
          <p:cNvGrpSpPr/>
          <p:nvPr/>
        </p:nvGrpSpPr>
        <p:grpSpPr>
          <a:xfrm>
            <a:off x="1378789" y="2057107"/>
            <a:ext cx="1367287" cy="492852"/>
            <a:chOff x="1945256" y="2374712"/>
            <a:chExt cx="1367287" cy="492852"/>
          </a:xfrm>
        </p:grpSpPr>
        <p:sp>
          <p:nvSpPr>
            <p:cNvPr id="64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remote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31"/>
          <p:cNvSpPr>
            <a:spLocks noChangeArrowheads="1"/>
          </p:cNvSpPr>
          <p:nvPr/>
        </p:nvSpPr>
        <p:spPr bwMode="auto">
          <a:xfrm>
            <a:off x="4800600" y="2133306"/>
            <a:ext cx="1367287" cy="3404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stream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 rot="10800000">
            <a:off x="5408043" y="2057106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6477000" y="2061353"/>
            <a:ext cx="1367287" cy="492852"/>
            <a:chOff x="1945256" y="2374712"/>
            <a:chExt cx="1367287" cy="492852"/>
          </a:xfrm>
        </p:grpSpPr>
        <p:sp>
          <p:nvSpPr>
            <p:cNvPr id="72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remote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408043" y="2401805"/>
            <a:ext cx="152400" cy="152400"/>
            <a:chOff x="2209799" y="1333500"/>
            <a:chExt cx="152400" cy="152400"/>
          </a:xfrm>
        </p:grpSpPr>
        <p:sp>
          <p:nvSpPr>
            <p:cNvPr id="78" name="Rectangle 77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 rot="10800000">
            <a:off x="4795568" y="2686965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AutoShape 10"/>
          <p:cNvCxnSpPr>
            <a:cxnSpLocks noChangeShapeType="1"/>
            <a:stCxn id="78" idx="2"/>
            <a:endCxn id="80" idx="2"/>
          </p:cNvCxnSpPr>
          <p:nvPr/>
        </p:nvCxnSpPr>
        <p:spPr bwMode="auto">
          <a:xfrm flipH="1">
            <a:off x="4871768" y="2554205"/>
            <a:ext cx="612475" cy="132760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1584385" y="1285326"/>
            <a:ext cx="1600200" cy="547778"/>
            <a:chOff x="1584385" y="1269226"/>
            <a:chExt cx="1600200" cy="547778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1584385" y="1269226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trader 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0800000">
              <a:off x="2032238" y="1664603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10800000">
              <a:off x="2652979" y="166460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652978" y="1664603"/>
              <a:ext cx="152400" cy="152400"/>
              <a:chOff x="2209799" y="1333500"/>
              <a:chExt cx="152400" cy="1524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774778" y="1281986"/>
            <a:ext cx="1600200" cy="554458"/>
            <a:chOff x="3774778" y="1294746"/>
            <a:chExt cx="1600200" cy="554458"/>
          </a:xfrm>
        </p:grpSpPr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3774778" y="1294746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trader 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10800000">
              <a:off x="4192795" y="1696803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0800000">
              <a:off x="4813536" y="169680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4813535" y="1696803"/>
              <a:ext cx="152400" cy="152400"/>
              <a:chOff x="2209799" y="1333500"/>
              <a:chExt cx="152400" cy="1524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965166" y="1285327"/>
            <a:ext cx="1600200" cy="547777"/>
            <a:chOff x="5965166" y="1269227"/>
            <a:chExt cx="1600200" cy="547777"/>
          </a:xfrm>
        </p:grpSpPr>
        <p:sp>
          <p:nvSpPr>
            <p:cNvPr id="58" name="Rectangle 31"/>
            <p:cNvSpPr>
              <a:spLocks noChangeArrowheads="1"/>
            </p:cNvSpPr>
            <p:nvPr/>
          </p:nvSpPr>
          <p:spPr bwMode="auto">
            <a:xfrm>
              <a:off x="5965166" y="1269227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trader 3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0800000">
              <a:off x="6400800" y="1664603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10800000">
              <a:off x="7021541" y="166460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7021540" y="1664603"/>
              <a:ext cx="152400" cy="152400"/>
              <a:chOff x="2209799" y="1333500"/>
              <a:chExt cx="152400" cy="1524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7" name="AutoShape 10"/>
          <p:cNvCxnSpPr>
            <a:cxnSpLocks noChangeShapeType="1"/>
            <a:stCxn id="82" idx="0"/>
            <a:endCxn id="67" idx="2"/>
          </p:cNvCxnSpPr>
          <p:nvPr/>
        </p:nvCxnSpPr>
        <p:spPr bwMode="auto">
          <a:xfrm flipH="1">
            <a:off x="2062432" y="1833103"/>
            <a:ext cx="46006" cy="2240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AutoShape 10"/>
          <p:cNvCxnSpPr>
            <a:cxnSpLocks noChangeShapeType="1"/>
            <a:stCxn id="66" idx="0"/>
            <a:endCxn id="49" idx="2"/>
          </p:cNvCxnSpPr>
          <p:nvPr/>
        </p:nvCxnSpPr>
        <p:spPr bwMode="auto">
          <a:xfrm>
            <a:off x="2062433" y="2549959"/>
            <a:ext cx="2188594" cy="137005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AutoShape 10"/>
          <p:cNvCxnSpPr>
            <a:cxnSpLocks noChangeShapeType="1"/>
            <a:stCxn id="87" idx="0"/>
            <a:endCxn id="55" idx="2"/>
          </p:cNvCxnSpPr>
          <p:nvPr/>
        </p:nvCxnSpPr>
        <p:spPr bwMode="auto">
          <a:xfrm flipH="1">
            <a:off x="3774777" y="1836443"/>
            <a:ext cx="494218" cy="220663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AutoShape 10"/>
          <p:cNvCxnSpPr>
            <a:cxnSpLocks noChangeShapeType="1"/>
            <a:stCxn id="92" idx="0"/>
            <a:endCxn id="75" idx="2"/>
          </p:cNvCxnSpPr>
          <p:nvPr/>
        </p:nvCxnSpPr>
        <p:spPr bwMode="auto">
          <a:xfrm>
            <a:off x="6477000" y="1833103"/>
            <a:ext cx="683643" cy="228250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AutoShape 10"/>
          <p:cNvCxnSpPr>
            <a:cxnSpLocks noChangeShapeType="1"/>
            <a:stCxn id="74" idx="0"/>
            <a:endCxn id="49" idx="2"/>
          </p:cNvCxnSpPr>
          <p:nvPr/>
        </p:nvCxnSpPr>
        <p:spPr bwMode="auto">
          <a:xfrm flipH="1">
            <a:off x="4251027" y="2554205"/>
            <a:ext cx="2909617" cy="132759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Rectangle 103"/>
          <p:cNvSpPr/>
          <p:nvPr/>
        </p:nvSpPr>
        <p:spPr>
          <a:xfrm rot="10800000">
            <a:off x="4498678" y="3170702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2439835" y="3468694"/>
            <a:ext cx="1367287" cy="492852"/>
            <a:chOff x="1945256" y="2374712"/>
            <a:chExt cx="1367287" cy="492852"/>
          </a:xfrm>
        </p:grpSpPr>
        <p:sp>
          <p:nvSpPr>
            <p:cNvPr id="106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Isosceles Triangle 109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850978" y="4845187"/>
            <a:ext cx="1367287" cy="492852"/>
            <a:chOff x="1945256" y="2374712"/>
            <a:chExt cx="1367287" cy="492852"/>
          </a:xfrm>
        </p:grpSpPr>
        <p:sp>
          <p:nvSpPr>
            <p:cNvPr id="112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Isosceles Triangle 115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439433" y="4201873"/>
            <a:ext cx="1367287" cy="492852"/>
            <a:chOff x="1945256" y="2374712"/>
            <a:chExt cx="1367287" cy="492852"/>
          </a:xfrm>
        </p:grpSpPr>
        <p:sp>
          <p:nvSpPr>
            <p:cNvPr id="118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3" name="AutoShape 10"/>
          <p:cNvCxnSpPr>
            <a:cxnSpLocks noChangeShapeType="1"/>
            <a:stCxn id="104" idx="0"/>
            <a:endCxn id="109" idx="2"/>
          </p:cNvCxnSpPr>
          <p:nvPr/>
        </p:nvCxnSpPr>
        <p:spPr bwMode="auto">
          <a:xfrm flipH="1">
            <a:off x="3123478" y="3323102"/>
            <a:ext cx="1451400" cy="145592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AutoShape 10"/>
          <p:cNvCxnSpPr>
            <a:cxnSpLocks noChangeShapeType="1"/>
            <a:stCxn id="104" idx="0"/>
            <a:endCxn id="121" idx="2"/>
          </p:cNvCxnSpPr>
          <p:nvPr/>
        </p:nvCxnSpPr>
        <p:spPr bwMode="auto">
          <a:xfrm>
            <a:off x="4574878" y="3323102"/>
            <a:ext cx="2548198" cy="878771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AutoShape 10"/>
          <p:cNvCxnSpPr>
            <a:cxnSpLocks noChangeShapeType="1"/>
            <a:stCxn id="115" idx="2"/>
            <a:endCxn id="129" idx="0"/>
          </p:cNvCxnSpPr>
          <p:nvPr/>
        </p:nvCxnSpPr>
        <p:spPr bwMode="auto">
          <a:xfrm flipH="1" flipV="1">
            <a:off x="3122757" y="4753957"/>
            <a:ext cx="1411864" cy="91230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Rectangle 31"/>
          <p:cNvSpPr>
            <a:spLocks noChangeArrowheads="1"/>
          </p:cNvSpPr>
          <p:nvPr/>
        </p:nvSpPr>
        <p:spPr bwMode="auto">
          <a:xfrm>
            <a:off x="2323377" y="4192521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purchasing rules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 rot="10800000">
            <a:off x="3046556" y="4142642"/>
            <a:ext cx="152400" cy="152400"/>
            <a:chOff x="2209799" y="1333500"/>
            <a:chExt cx="152400" cy="152400"/>
          </a:xfrm>
        </p:grpSpPr>
        <p:sp>
          <p:nvSpPr>
            <p:cNvPr id="130" name="Rectangle 129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Rectangle 128"/>
          <p:cNvSpPr/>
          <p:nvPr/>
        </p:nvSpPr>
        <p:spPr>
          <a:xfrm rot="10800000">
            <a:off x="3046557" y="4601557"/>
            <a:ext cx="152400" cy="152400"/>
          </a:xfrm>
          <a:prstGeom prst="rect">
            <a:avLst/>
          </a:prstGeom>
          <a:solidFill>
            <a:srgbClr val="F2F2F2"/>
          </a:solidFill>
          <a:ln w="12700"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AutoShape 10"/>
          <p:cNvCxnSpPr>
            <a:cxnSpLocks noChangeShapeType="1"/>
            <a:stCxn id="108" idx="0"/>
            <a:endCxn id="130" idx="2"/>
          </p:cNvCxnSpPr>
          <p:nvPr/>
        </p:nvCxnSpPr>
        <p:spPr bwMode="auto">
          <a:xfrm flipH="1">
            <a:off x="3122756" y="3961546"/>
            <a:ext cx="723" cy="181096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AutoShape 10"/>
          <p:cNvCxnSpPr>
            <a:cxnSpLocks noChangeShapeType="1"/>
            <a:stCxn id="120" idx="0"/>
            <a:endCxn id="141" idx="2"/>
          </p:cNvCxnSpPr>
          <p:nvPr/>
        </p:nvCxnSpPr>
        <p:spPr bwMode="auto">
          <a:xfrm flipH="1">
            <a:off x="6504851" y="4694725"/>
            <a:ext cx="618226" cy="766939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AutoShape 10"/>
          <p:cNvCxnSpPr>
            <a:cxnSpLocks noChangeShapeType="1"/>
            <a:stCxn id="139" idx="2"/>
            <a:endCxn id="114" idx="0"/>
          </p:cNvCxnSpPr>
          <p:nvPr/>
        </p:nvCxnSpPr>
        <p:spPr bwMode="auto">
          <a:xfrm flipH="1" flipV="1">
            <a:off x="4534622" y="5338039"/>
            <a:ext cx="1360629" cy="122187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5" name="Group 134"/>
          <p:cNvGrpSpPr/>
          <p:nvPr/>
        </p:nvGrpSpPr>
        <p:grpSpPr>
          <a:xfrm>
            <a:off x="5406420" y="5460226"/>
            <a:ext cx="1600200" cy="573507"/>
            <a:chOff x="4921369" y="5332562"/>
            <a:chExt cx="1600200" cy="573507"/>
          </a:xfrm>
        </p:grpSpPr>
        <p:sp>
          <p:nvSpPr>
            <p:cNvPr id="136" name="Rectangle 31"/>
            <p:cNvSpPr>
              <a:spLocks noChangeArrowheads="1"/>
            </p:cNvSpPr>
            <p:nvPr/>
          </p:nvSpPr>
          <p:spPr bwMode="auto">
            <a:xfrm>
              <a:off x="4921369" y="5420833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stock database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 rot="10800000">
              <a:off x="5943600" y="5334000"/>
              <a:ext cx="152400" cy="152400"/>
              <a:chOff x="2209799" y="1333500"/>
              <a:chExt cx="152400" cy="1524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Isosceles Triangle 141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 rot="10800000">
              <a:off x="5334000" y="5332562"/>
              <a:ext cx="152400" cy="152400"/>
              <a:chOff x="2209799" y="1333500"/>
              <a:chExt cx="152400" cy="1524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Isosceles Triangle 139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" name="TextBox 101"/>
          <p:cNvSpPr txBox="1"/>
          <p:nvPr/>
        </p:nvSpPr>
        <p:spPr>
          <a:xfrm>
            <a:off x="304800" y="5682734"/>
            <a:ext cx="169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32200"/>
                </a:solidFill>
              </a:rPr>
              <a:t>Another trader?</a:t>
            </a:r>
            <a:endParaRPr lang="en-US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3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a system evolves, ideally its prescriptive architecture is modified </a:t>
            </a:r>
            <a:r>
              <a:rPr lang="en-US" dirty="0" smtClean="0"/>
              <a:t>first</a:t>
            </a:r>
          </a:p>
          <a:p>
            <a:endParaRPr lang="en-US" dirty="0"/>
          </a:p>
          <a:p>
            <a:r>
              <a:rPr lang="en-US" dirty="0"/>
              <a:t>In practice, the system – and thus its descriptive architecture – is often directly modified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This happens because of</a:t>
            </a:r>
          </a:p>
          <a:p>
            <a:pPr lvl="1"/>
            <a:r>
              <a:rPr lang="en-US" dirty="0" smtClean="0"/>
              <a:t>developer </a:t>
            </a:r>
            <a:r>
              <a:rPr lang="en-US" dirty="0"/>
              <a:t>sloppiness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erception </a:t>
            </a:r>
            <a:r>
              <a:rPr lang="en-US" dirty="0"/>
              <a:t>of short deadlines which prevent thinking through and documenting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documented prescriptive architecture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or desire for code optimizations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nadequate </a:t>
            </a:r>
            <a:r>
              <a:rPr lang="en-US" dirty="0"/>
              <a:t>techniques or tool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1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Quiz </a:t>
            </a:r>
            <a:r>
              <a:rPr lang="en-US" dirty="0" smtClean="0"/>
              <a:t>Answers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Architectural </a:t>
            </a:r>
            <a:r>
              <a:rPr lang="en-US" dirty="0" smtClean="0">
                <a:solidFill>
                  <a:schemeClr val="tx1"/>
                </a:solidFill>
              </a:rPr>
              <a:t>styles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Evolution</a:t>
            </a:r>
          </a:p>
          <a:p>
            <a:r>
              <a:rPr lang="en-US" dirty="0">
                <a:solidFill>
                  <a:srgbClr val="FF0000"/>
                </a:solidFill>
              </a:rPr>
              <a:t>Quiz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9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3: software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Lectures: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Essential ingredients of SE</a:t>
            </a:r>
          </a:p>
          <a:p>
            <a:pPr lvl="1"/>
            <a:r>
              <a:rPr lang="en-US" dirty="0" smtClean="0"/>
              <a:t>Definitions of software architecture</a:t>
            </a:r>
          </a:p>
          <a:p>
            <a:pPr lvl="1"/>
            <a:r>
              <a:rPr lang="en-US" dirty="0" smtClean="0"/>
              <a:t>Elements of software architecture</a:t>
            </a:r>
          </a:p>
          <a:p>
            <a:pPr lvl="1"/>
            <a:r>
              <a:rPr lang="en-US" dirty="0" smtClean="0"/>
              <a:t>Prescriptive vs. descriptive architectures</a:t>
            </a:r>
          </a:p>
          <a:p>
            <a:pPr lvl="1"/>
            <a:r>
              <a:rPr lang="en-US" dirty="0" smtClean="0"/>
              <a:t>Software/architectural evolution</a:t>
            </a:r>
          </a:p>
          <a:p>
            <a:pPr lvl="1"/>
            <a:r>
              <a:rPr lang="en-US" dirty="0" smtClean="0"/>
              <a:t>What an architectural style is</a:t>
            </a:r>
          </a:p>
          <a:p>
            <a:pPr lvl="1"/>
            <a:r>
              <a:rPr lang="en-US" dirty="0" smtClean="0"/>
              <a:t>The basics of the seven styles presented today</a:t>
            </a:r>
          </a:p>
          <a:p>
            <a:r>
              <a:rPr lang="en-US" dirty="0" smtClean="0"/>
              <a:t>Readings</a:t>
            </a:r>
          </a:p>
          <a:p>
            <a:pPr lvl="1"/>
            <a:r>
              <a:rPr lang="en-US" dirty="0" smtClean="0"/>
              <a:t>Architectural styles: only those presented in lecture</a:t>
            </a:r>
          </a:p>
          <a:p>
            <a:pPr lvl="1"/>
            <a:r>
              <a:rPr lang="en-US" dirty="0" smtClean="0"/>
              <a:t>Architectural views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918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Software process models</a:t>
            </a:r>
          </a:p>
          <a:p>
            <a:r>
              <a:rPr lang="en-US" dirty="0" smtClean="0"/>
              <a:t>Quiz 3</a:t>
            </a:r>
          </a:p>
          <a:p>
            <a:endParaRPr lang="en-US" dirty="0"/>
          </a:p>
          <a:p>
            <a:r>
              <a:rPr lang="en-US" b="1" dirty="0" smtClean="0"/>
              <a:t>Homework 1 final draft due tonight 11:55pm </a:t>
            </a:r>
          </a:p>
          <a:p>
            <a:pPr lvl="1"/>
            <a:r>
              <a:rPr lang="en-US" b="1" u="sng" dirty="0" smtClean="0"/>
              <a:t>Use format given in template!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7722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software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A </a:t>
            </a:r>
            <a:r>
              <a:rPr lang="en-US" dirty="0"/>
              <a:t>software system’s architecture is the set of </a:t>
            </a:r>
            <a:r>
              <a:rPr lang="en-US" i="1" dirty="0"/>
              <a:t>principal design decisions</a:t>
            </a:r>
            <a:r>
              <a:rPr lang="en-US" dirty="0"/>
              <a:t> about the </a:t>
            </a:r>
            <a:r>
              <a:rPr lang="en-US" dirty="0" smtClean="0"/>
              <a:t>system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r>
              <a:rPr lang="en-US" dirty="0"/>
              <a:t>Software architecture is the blueprint for a software system’s construction and </a:t>
            </a:r>
            <a:r>
              <a:rPr lang="en-US" dirty="0" smtClean="0"/>
              <a:t>evolution</a:t>
            </a:r>
          </a:p>
          <a:p>
            <a:endParaRPr lang="en-US" dirty="0"/>
          </a:p>
          <a:p>
            <a:r>
              <a:rPr lang="en-US" dirty="0"/>
              <a:t>Design decisions encompass every facet of the system under development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tructure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ehavior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nteraction</a:t>
            </a:r>
            <a:endParaRPr lang="en-US" dirty="0"/>
          </a:p>
          <a:p>
            <a:pPr lvl="1"/>
            <a:r>
              <a:rPr lang="en-US" dirty="0" smtClean="0"/>
              <a:t>non-functional </a:t>
            </a:r>
            <a:r>
              <a:rPr lang="en-US" dirty="0"/>
              <a:t>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6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“Principal”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“Principal” implies a degree of importance that grants a design decision “architectural status”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implies that not all design decisions are architectural</a:t>
            </a:r>
          </a:p>
          <a:p>
            <a:pPr lvl="1"/>
            <a:r>
              <a:rPr lang="en-US" dirty="0" smtClean="0"/>
              <a:t>that </a:t>
            </a:r>
            <a:r>
              <a:rPr lang="en-US" dirty="0"/>
              <a:t>is, they do not necessarily impact a system’s </a:t>
            </a:r>
            <a:r>
              <a:rPr lang="en-US" dirty="0" smtClean="0"/>
              <a:t>architecture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one defines “principal” will depend on what the stakeholders define as the system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3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 charset="0"/>
              </a:rPr>
              <a:t>Certain design choices regularly result in solutions with superior properties </a:t>
            </a:r>
          </a:p>
          <a:p>
            <a:pPr lvl="1"/>
            <a:r>
              <a:rPr lang="en-US" dirty="0" smtClean="0">
                <a:cs typeface="Times New Roman" charset="0"/>
              </a:rPr>
              <a:t>compared </a:t>
            </a:r>
            <a:r>
              <a:rPr lang="en-US" dirty="0">
                <a:cs typeface="Times New Roman" charset="0"/>
              </a:rPr>
              <a:t>to other possible alternatives, solutions such as this are more elegant, effective, efficient, dependable, evolvable, scalable, and so on </a:t>
            </a:r>
            <a:endParaRPr lang="en-US" dirty="0" smtClean="0">
              <a:cs typeface="Times New Roman" charset="0"/>
            </a:endParaRPr>
          </a:p>
          <a:p>
            <a:pPr lvl="1"/>
            <a:endParaRPr lang="en-US" dirty="0" smtClean="0">
              <a:cs typeface="Times New Roman" charset="0"/>
            </a:endParaRPr>
          </a:p>
          <a:p>
            <a:r>
              <a:rPr lang="en-US" dirty="0" smtClean="0">
                <a:cs typeface="Times New Roman" charset="0"/>
              </a:rPr>
              <a:t>An </a:t>
            </a:r>
            <a:r>
              <a:rPr lang="en-US" i="1" dirty="0">
                <a:cs typeface="Times New Roman" charset="0"/>
              </a:rPr>
              <a:t>architectural style</a:t>
            </a:r>
            <a:r>
              <a:rPr lang="en-US" dirty="0">
                <a:cs typeface="Times New Roman" charset="0"/>
              </a:rPr>
              <a:t> is a named collection of architectural design decisions that </a:t>
            </a:r>
          </a:p>
          <a:p>
            <a:pPr lvl="1"/>
            <a:r>
              <a:rPr lang="en-US" dirty="0">
                <a:cs typeface="Times New Roman" charset="0"/>
              </a:rPr>
              <a:t>are applicable in a given development context</a:t>
            </a:r>
          </a:p>
          <a:p>
            <a:pPr lvl="1"/>
            <a:r>
              <a:rPr lang="en-US" dirty="0">
                <a:cs typeface="Times New Roman" charset="0"/>
              </a:rPr>
              <a:t>constrain architectural design decisions that are specific to a </a:t>
            </a:r>
            <a:r>
              <a:rPr lang="en-US" dirty="0" smtClean="0">
                <a:cs typeface="Times New Roman" charset="0"/>
              </a:rPr>
              <a:t>particular </a:t>
            </a:r>
            <a:r>
              <a:rPr lang="en-US" dirty="0">
                <a:cs typeface="Times New Roman" charset="0"/>
              </a:rPr>
              <a:t>system within that context</a:t>
            </a:r>
          </a:p>
          <a:p>
            <a:pPr lvl="1"/>
            <a:r>
              <a:rPr lang="en-US" dirty="0">
                <a:cs typeface="Times New Roman" charset="0"/>
              </a:rPr>
              <a:t>elicit beneficial qualities in each resulting system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0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pattern of decisions that work well together</a:t>
            </a:r>
          </a:p>
          <a:p>
            <a:endParaRPr lang="en-US" dirty="0"/>
          </a:p>
          <a:p>
            <a:r>
              <a:rPr lang="en-US" dirty="0" smtClean="0"/>
              <a:t>A named, commonly used set of</a:t>
            </a:r>
            <a:r>
              <a:rPr lang="en-US" dirty="0"/>
              <a:t> </a:t>
            </a:r>
            <a:r>
              <a:rPr lang="en-US" dirty="0" smtClean="0"/>
              <a:t>components and connectors</a:t>
            </a:r>
          </a:p>
          <a:p>
            <a:pPr lvl="1"/>
            <a:r>
              <a:rPr lang="en-US" dirty="0" smtClean="0"/>
              <a:t>Each component/connector has its own job in an architectural style</a:t>
            </a:r>
          </a:p>
        </p:txBody>
      </p:sp>
    </p:spTree>
    <p:extLst>
      <p:ext uri="{BB962C8B-B14F-4D97-AF65-F5344CB8AC3E}">
        <p14:creationId xmlns:p14="http://schemas.microsoft.com/office/powerpoint/2010/main" val="359048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512761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Victorian: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Arts and Crafts:</a:t>
            </a:r>
            <a:endParaRPr lang="en-US" sz="2800" dirty="0"/>
          </a:p>
        </p:txBody>
      </p:sp>
      <p:pic>
        <p:nvPicPr>
          <p:cNvPr id="6" name="Picture 2" descr="http://www.dreamstime.com/victorian-architecture-thumb6716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676400"/>
            <a:ext cx="1555461" cy="23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pload.wikimedia.org/wikipedia/commons/thumb/b/b7/LondonMidlandHotel-PS01.JPG/250px-LondonMidlandHotel-P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1745825" cy="23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theepochtimes.com/n2/images/stories/large/2009/01/13/bungaw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343400"/>
            <a:ext cx="3295650" cy="21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ossumblog.mu.nu/images/bungal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80" y="4549252"/>
            <a:ext cx="3057525" cy="228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9407</TotalTime>
  <Words>1783</Words>
  <Application>Microsoft Macintosh PowerPoint</Application>
  <PresentationFormat>On-screen Show (4:3)</PresentationFormat>
  <Paragraphs>414</Paragraphs>
  <Slides>49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SDCL</vt:lpstr>
      <vt:lpstr>Informatics 43 Introduction to Software Engineering Lecture 4-1</vt:lpstr>
      <vt:lpstr>Today’s lecture</vt:lpstr>
      <vt:lpstr>Today’s lecture</vt:lpstr>
      <vt:lpstr>Today’s lecture</vt:lpstr>
      <vt:lpstr>Defining software architecture</vt:lpstr>
      <vt:lpstr>“Principal”</vt:lpstr>
      <vt:lpstr>Architectural style</vt:lpstr>
      <vt:lpstr>Architectural style</vt:lpstr>
      <vt:lpstr>Architectural style</vt:lpstr>
      <vt:lpstr>Architectural style?</vt:lpstr>
      <vt:lpstr>Style 1: object-oriented</vt:lpstr>
      <vt:lpstr>Style 1: object-oriented</vt:lpstr>
      <vt:lpstr>Style 2: model-view-controller</vt:lpstr>
      <vt:lpstr>Style 2: model-view-controller</vt:lpstr>
      <vt:lpstr>Style 2: model-view-controller</vt:lpstr>
      <vt:lpstr>Style 2: model-view-controller</vt:lpstr>
      <vt:lpstr>Style 3: client-server</vt:lpstr>
      <vt:lpstr>Style 3: client-server</vt:lpstr>
      <vt:lpstr>Style 3: client-server</vt:lpstr>
      <vt:lpstr>Style 4: layered</vt:lpstr>
      <vt:lpstr>Style 4: layered</vt:lpstr>
      <vt:lpstr>Style 4: layered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Style 4: layered example</vt:lpstr>
      <vt:lpstr>Style 5: peer-to-peer</vt:lpstr>
      <vt:lpstr>Style 4: peer-to-peer</vt:lpstr>
      <vt:lpstr>Style 6: pipe-and-filter</vt:lpstr>
      <vt:lpstr>Style 6: pipe-and-filter</vt:lpstr>
      <vt:lpstr>Style 7: publish-subscribe (“pub-sub”)</vt:lpstr>
      <vt:lpstr>Style 7: pub-sub</vt:lpstr>
      <vt:lpstr>Mixing styles is often necessary</vt:lpstr>
      <vt:lpstr>Today’s lecture</vt:lpstr>
      <vt:lpstr>Back to evolution</vt:lpstr>
      <vt:lpstr>Back to evolution</vt:lpstr>
      <vt:lpstr>Accommodating change</vt:lpstr>
      <vt:lpstr>Accommodating change</vt:lpstr>
      <vt:lpstr>Accommodating change?</vt:lpstr>
      <vt:lpstr>Accommodating change</vt:lpstr>
      <vt:lpstr>Architectural evolution</vt:lpstr>
      <vt:lpstr>Today’s lecture</vt:lpstr>
      <vt:lpstr>Quiz 3: software architecture</vt:lpstr>
      <vt:lpstr>Next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Emilly Navarro</cp:lastModifiedBy>
  <cp:revision>588</cp:revision>
  <cp:lastPrinted>2012-10-01T04:17:57Z</cp:lastPrinted>
  <dcterms:created xsi:type="dcterms:W3CDTF">2011-04-22T07:09:34Z</dcterms:created>
  <dcterms:modified xsi:type="dcterms:W3CDTF">2014-10-28T23:26:34Z</dcterms:modified>
</cp:coreProperties>
</file>