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78" r:id="rId3"/>
    <p:sldId id="429" r:id="rId4"/>
    <p:sldId id="430" r:id="rId5"/>
    <p:sldId id="441" r:id="rId6"/>
    <p:sldId id="442" r:id="rId7"/>
    <p:sldId id="437" r:id="rId8"/>
    <p:sldId id="443" r:id="rId9"/>
    <p:sldId id="444" r:id="rId10"/>
    <p:sldId id="445" r:id="rId11"/>
    <p:sldId id="446" r:id="rId12"/>
    <p:sldId id="431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439" r:id="rId23"/>
    <p:sldId id="392" r:id="rId24"/>
    <p:sldId id="393" r:id="rId25"/>
    <p:sldId id="394" r:id="rId26"/>
    <p:sldId id="396" r:id="rId27"/>
    <p:sldId id="463" r:id="rId28"/>
    <p:sldId id="464" r:id="rId29"/>
    <p:sldId id="465" r:id="rId30"/>
    <p:sldId id="467" r:id="rId31"/>
    <p:sldId id="395" r:id="rId32"/>
    <p:sldId id="397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541" r:id="rId41"/>
    <p:sldId id="542" r:id="rId42"/>
    <p:sldId id="543" r:id="rId43"/>
    <p:sldId id="452" r:id="rId44"/>
    <p:sldId id="453" r:id="rId45"/>
    <p:sldId id="536" r:id="rId46"/>
    <p:sldId id="502" r:id="rId47"/>
    <p:sldId id="540" r:id="rId48"/>
    <p:sldId id="508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487" r:id="rId58"/>
    <p:sldId id="488" r:id="rId59"/>
    <p:sldId id="534" r:id="rId60"/>
    <p:sldId id="535" r:id="rId61"/>
    <p:sldId id="511" r:id="rId62"/>
    <p:sldId id="513" r:id="rId63"/>
    <p:sldId id="503" r:id="rId64"/>
    <p:sldId id="505" r:id="rId65"/>
    <p:sldId id="506" r:id="rId66"/>
    <p:sldId id="507" r:id="rId67"/>
    <p:sldId id="537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14" r:id="rId79"/>
    <p:sldId id="515" r:id="rId80"/>
    <p:sldId id="516" r:id="rId81"/>
    <p:sldId id="538" r:id="rId82"/>
    <p:sldId id="53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87391" autoAdjust="0"/>
  </p:normalViewPr>
  <p:slideViewPr>
    <p:cSldViewPr>
      <p:cViewPr>
        <p:scale>
          <a:sx n="90" d="100"/>
          <a:sy n="90" d="100"/>
        </p:scale>
        <p:origin x="-17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Can’t just throw the programmers into it and have them start coding</a:t>
            </a:r>
            <a:r>
              <a:rPr lang="en-US" baseline="0" dirty="0" smtClean="0"/>
              <a:t> without any detailed plans for how they will work together to build the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artist’s renderings of how the end result will look and how people will interact with it</a:t>
            </a:r>
          </a:p>
          <a:p>
            <a:r>
              <a:rPr lang="en-US" dirty="0" smtClean="0"/>
              <a:t>Purpose: to create a vision, feel,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3D miniature</a:t>
            </a:r>
            <a:r>
              <a:rPr lang="en-US" baseline="0" dirty="0" smtClean="0"/>
              <a:t> model (not detailed) to communicate the look/feel from an exterior view of the car.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Designers do not arrive at a finished design immediately. They design iteratively through a number of different versions. Starts informally, refined by adding information as needed/as it is discovered/determined, to make the design more complete</a:t>
            </a:r>
            <a:r>
              <a:rPr lang="en-US" smtClean="0"/>
              <a:t>/consistent.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8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purpose of this one? What does it abstract</a:t>
            </a:r>
            <a:r>
              <a:rPr lang="en-US" baseline="0" dirty="0" smtClean="0"/>
              <a:t> away?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purpose of this one? What does it abstract</a:t>
            </a:r>
            <a:r>
              <a:rPr lang="en-US" baseline="0" dirty="0" smtClean="0"/>
              <a:t> away?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2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3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1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purpose of this one? What does it abstract</a:t>
            </a:r>
            <a:r>
              <a:rPr lang="en-US" baseline="0" dirty="0" smtClean="0"/>
              <a:t> away?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really know what it’s saying, since you don’t have a context, syntax, rules</a:t>
            </a:r>
          </a:p>
          <a:p>
            <a:r>
              <a:rPr lang="en-US" dirty="0" smtClean="0"/>
              <a:t>It’s easy to draw diagrams that make sense to you, but when you show it to someone else they may not know what you’re talking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8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workflows of stepwise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5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interaction between objects in the sequential order that they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a data model, usually for the purpose of being implemented in a </a:t>
            </a:r>
            <a:r>
              <a:rPr lang="en-US" baseline="0" dirty="0" err="1" smtClean="0"/>
              <a:t>databse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4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depict sequences of user </a:t>
            </a:r>
            <a:r>
              <a:rPr lang="en-US" baseline="0" dirty="0" smtClean="0"/>
              <a:t>interaction </a:t>
            </a:r>
            <a:r>
              <a:rPr lang="en-US" dirty="0" smtClean="0"/>
              <a:t>in early development, for</a:t>
            </a:r>
            <a:r>
              <a:rPr lang="en-US" baseline="0" dirty="0" smtClean="0"/>
              <a:t> the purpose of refining requirements with customer or among developers</a:t>
            </a:r>
          </a:p>
          <a:p>
            <a:r>
              <a:rPr lang="en-US" baseline="0" dirty="0" smtClean="0"/>
              <a:t>Started by Walt Disney, used heavily in animation, motion pictures</a:t>
            </a:r>
          </a:p>
          <a:p>
            <a:r>
              <a:rPr lang="en-US" baseline="0" dirty="0" smtClean="0"/>
              <a:t>Cheap, easy to modify</a:t>
            </a:r>
          </a:p>
          <a:p>
            <a:r>
              <a:rPr lang="en-US" baseline="0" dirty="0" smtClean="0"/>
              <a:t>Used in Nordstrom innovation lab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8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down to the smallest building blocks, which are functions/modules, which can then theoretically be composed into the final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quick and dirty sketches, or computer-generated annotated drawings. What might have been the purpose of these designs?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scribbles and sketches</a:t>
            </a:r>
            <a:r>
              <a:rPr lang="en-US" baseline="0" dirty="0" smtClean="0"/>
              <a:t> done on a menu over dinner, things that seemingly resemble no real-world object. What would have been the purpose of these designs? For development? For personal thinking/reflection?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artist’s renderings of real-world</a:t>
            </a:r>
            <a:r>
              <a:rPr lang="en-US" baseline="0" dirty="0" smtClean="0"/>
              <a:t> objects to communicate the look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Designs can be artist’s renderings of real-world</a:t>
            </a:r>
            <a:r>
              <a:rPr lang="en-US" baseline="0" dirty="0" smtClean="0"/>
              <a:t> objects (color) to communicate the look of something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very detailed 3D miniature models of the</a:t>
            </a:r>
            <a:r>
              <a:rPr lang="en-US" baseline="0" dirty="0" smtClean="0"/>
              <a:t> end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Designs can be less detailed miniature 3D models of the end product</a:t>
            </a:r>
          </a:p>
          <a:p>
            <a:r>
              <a:rPr lang="en-US" dirty="0" smtClean="0"/>
              <a:t>To create an overall, high-level, aerial view, some look and feel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Informatics 43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Software Engineering</a:t>
            </a:r>
            <a:br>
              <a:rPr lang="en-US" dirty="0" smtClean="0"/>
            </a:br>
            <a:r>
              <a:rPr lang="en-US" dirty="0" smtClean="0"/>
              <a:t>Lecture 7-1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November 18, 2014</a:t>
            </a:r>
          </a:p>
          <a:p>
            <a:r>
              <a:rPr lang="en-US" dirty="0" smtClean="0"/>
              <a:t>Emily Navarro</a:t>
            </a:r>
          </a:p>
          <a:p>
            <a:r>
              <a:rPr lang="en-US" sz="1400" i="1" dirty="0" smtClean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</a:t>
            </a:r>
            <a:r>
              <a:rPr lang="en-US" dirty="0"/>
              <a:t>O</a:t>
            </a:r>
            <a:r>
              <a:rPr lang="en-US" dirty="0" smtClean="0"/>
              <a:t>riented Design and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“object” contains both data (name</a:t>
            </a:r>
            <a:r>
              <a:rPr lang="en-US" dirty="0" smtClean="0"/>
              <a:t>, user ID, email) </a:t>
            </a:r>
            <a:r>
              <a:rPr lang="en-US" dirty="0"/>
              <a:t>and methods </a:t>
            </a:r>
            <a:r>
              <a:rPr lang="en-US" dirty="0" smtClean="0"/>
              <a:t>(login, </a:t>
            </a:r>
            <a:r>
              <a:rPr lang="en-US" dirty="0" err="1" smtClean="0"/>
              <a:t>sellTickets</a:t>
            </a:r>
            <a:r>
              <a:rPr lang="en-US" dirty="0" smtClean="0"/>
              <a:t>, </a:t>
            </a:r>
            <a:r>
              <a:rPr lang="en-US" dirty="0" err="1" smtClean="0"/>
              <a:t>refundTickets</a:t>
            </a:r>
            <a:r>
              <a:rPr lang="en-US" dirty="0" smtClean="0"/>
              <a:t>)</a:t>
            </a:r>
          </a:p>
          <a:p>
            <a:r>
              <a:rPr lang="en-US" dirty="0"/>
              <a:t>A “class” is a blueprint for making objects that have the same kinds of data and the same </a:t>
            </a:r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Flow of interactions, look and feel </a:t>
            </a:r>
            <a:endParaRPr lang="en-US" dirty="0"/>
          </a:p>
        </p:txBody>
      </p:sp>
      <p:pic>
        <p:nvPicPr>
          <p:cNvPr id="4" name="Picture 2" descr="http://www.uiparade.com/wp-content/uploads/2011/12/controlled-ui-set-user-interface-psd-design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8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>
                <a:solidFill>
                  <a:srgbClr val="FF0000"/>
                </a:solidFill>
              </a:rPr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33444" r="34614" b="13667"/>
          <a:stretch/>
        </p:blipFill>
        <p:spPr>
          <a:xfrm>
            <a:off x="762000" y="1447799"/>
            <a:ext cx="3276600" cy="4418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4572000" y="1517636"/>
            <a:ext cx="3710949" cy="42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9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6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0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9240"/>
            <a:ext cx="585216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8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2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over Test 1 answers</a:t>
            </a:r>
          </a:p>
          <a:p>
            <a:r>
              <a:rPr lang="en-US" dirty="0" smtClean="0"/>
              <a:t>Design phase of software engineering</a:t>
            </a:r>
          </a:p>
          <a:p>
            <a:r>
              <a:rPr lang="en-US" dirty="0" smtClean="0"/>
              <a:t>Designs</a:t>
            </a:r>
            <a:endParaRPr lang="en-US" dirty="0"/>
          </a:p>
          <a:p>
            <a:r>
              <a:rPr lang="en-US" dirty="0"/>
              <a:t>Abstraction</a:t>
            </a:r>
          </a:p>
          <a:p>
            <a:r>
              <a:rPr lang="en-US" dirty="0"/>
              <a:t>Design </a:t>
            </a:r>
            <a:r>
              <a:rPr lang="en-US" dirty="0" smtClean="0"/>
              <a:t>notations / diagrams</a:t>
            </a:r>
            <a:endParaRPr lang="en-US" dirty="0"/>
          </a:p>
          <a:p>
            <a:pPr lvl="1"/>
            <a:r>
              <a:rPr lang="en-US" dirty="0" smtClean="0"/>
              <a:t>UML diagrams</a:t>
            </a:r>
          </a:p>
          <a:p>
            <a:pPr lvl="1"/>
            <a:r>
              <a:rPr lang="en-US" dirty="0" smtClean="0"/>
              <a:t>Other diagrams</a:t>
            </a:r>
          </a:p>
          <a:p>
            <a:r>
              <a:rPr lang="en-US" dirty="0" smtClean="0"/>
              <a:t>Quiz Thursday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2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7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Designs to </a:t>
            </a:r>
            <a:r>
              <a:rPr lang="en-US" i="1" dirty="0" smtClean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4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Designs to </a:t>
            </a:r>
            <a:r>
              <a:rPr lang="en-US" i="1" dirty="0" smtClean="0"/>
              <a:t>prescribe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458200" cy="461665"/>
          </a:xfrm>
          <a:prstGeom prst="rect">
            <a:avLst/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hlink"/>
                </a:solidFill>
              </a:rPr>
              <a:t>Software designs are developed </a:t>
            </a:r>
            <a:r>
              <a:rPr lang="en-US" sz="2400" b="1" i="1" dirty="0" smtClean="0">
                <a:solidFill>
                  <a:schemeClr val="hlink"/>
                </a:solidFill>
              </a:rPr>
              <a:t>iteratively</a:t>
            </a:r>
            <a:endParaRPr lang="en-US" sz="24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8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>
                <a:solidFill>
                  <a:srgbClr val="FF0000"/>
                </a:solidFill>
              </a:rPr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6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Abstractions </a:t>
            </a:r>
            <a:r>
              <a:rPr lang="en-US" dirty="0" smtClean="0"/>
              <a:t>are formed </a:t>
            </a:r>
            <a:r>
              <a:rPr lang="en-US" dirty="0"/>
              <a:t>by reducing the information content of a concept or an observable phenomenon, typically to retain only information which is relevant for a particular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what do I need to know</a:t>
            </a:r>
          </a:p>
          <a:p>
            <a:pPr lvl="1"/>
            <a:r>
              <a:rPr lang="en-US" dirty="0" smtClean="0"/>
              <a:t>what do I not need to know</a:t>
            </a:r>
          </a:p>
          <a:p>
            <a:pPr lvl="1"/>
            <a:endParaRPr lang="en-US" dirty="0"/>
          </a:p>
          <a:p>
            <a:r>
              <a:rPr lang="en-US" dirty="0" smtClean="0"/>
              <a:t>Every design notation supports a certain kind of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15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1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9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3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5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8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66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>
                <a:solidFill>
                  <a:srgbClr val="FF0000"/>
                </a:solidFill>
              </a:rPr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important to think of a diagram as being a statement in a language that has a syntax</a:t>
            </a:r>
          </a:p>
          <a:p>
            <a:r>
              <a:rPr lang="en-US" dirty="0" smtClean="0"/>
              <a:t>A diagram is a picture</a:t>
            </a:r>
          </a:p>
          <a:p>
            <a:r>
              <a:rPr lang="en-US" dirty="0" smtClean="0"/>
              <a:t>A diagram has to be interpreted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6482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4267200" y="50945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1400" y="4800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768" y="48006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46482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6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3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5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</a:p>
          <a:p>
            <a:r>
              <a:rPr lang="en-US" dirty="0" smtClean="0"/>
              <a:t>A is composed of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7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</a:p>
          <a:p>
            <a:r>
              <a:rPr lang="en-US" dirty="0" smtClean="0"/>
              <a:t>A is composed of B</a:t>
            </a:r>
          </a:p>
          <a:p>
            <a:r>
              <a:rPr lang="en-US" dirty="0" smtClean="0"/>
              <a:t>B is a result of 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0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over Test 1 answers</a:t>
            </a:r>
          </a:p>
          <a:p>
            <a:r>
              <a:rPr lang="en-US" dirty="0">
                <a:solidFill>
                  <a:srgbClr val="FF0000"/>
                </a:solidFill>
              </a:rPr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8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</a:p>
          <a:p>
            <a:r>
              <a:rPr lang="en-US" dirty="0" smtClean="0"/>
              <a:t>A is composed of B</a:t>
            </a:r>
          </a:p>
          <a:p>
            <a:r>
              <a:rPr lang="en-US" dirty="0" smtClean="0"/>
              <a:t>B is a result of A</a:t>
            </a:r>
          </a:p>
          <a:p>
            <a:r>
              <a:rPr lang="en-US" dirty="0" smtClean="0"/>
              <a:t>A becomes like B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</a:p>
          <a:p>
            <a:r>
              <a:rPr lang="en-US" dirty="0" smtClean="0"/>
              <a:t>A is composed of B</a:t>
            </a:r>
          </a:p>
          <a:p>
            <a:r>
              <a:rPr lang="en-US" dirty="0" smtClean="0"/>
              <a:t>B is a result of A</a:t>
            </a:r>
          </a:p>
          <a:p>
            <a:r>
              <a:rPr lang="en-US" dirty="0" smtClean="0"/>
              <a:t>A becomes like B</a:t>
            </a:r>
          </a:p>
          <a:p>
            <a:r>
              <a:rPr lang="en-US" dirty="0" smtClean="0"/>
              <a:t>A is necessary for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176260" cy="2773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happens before B</a:t>
            </a:r>
          </a:p>
          <a:p>
            <a:r>
              <a:rPr lang="en-US" dirty="0" smtClean="0"/>
              <a:t>A uses B</a:t>
            </a:r>
          </a:p>
          <a:p>
            <a:r>
              <a:rPr lang="en-US" dirty="0" smtClean="0"/>
              <a:t>A calls B</a:t>
            </a:r>
          </a:p>
          <a:p>
            <a:r>
              <a:rPr lang="en-US" dirty="0" smtClean="0"/>
              <a:t>A is composed of B</a:t>
            </a:r>
          </a:p>
          <a:p>
            <a:r>
              <a:rPr lang="en-US" dirty="0" smtClean="0"/>
              <a:t>B is a result of A</a:t>
            </a:r>
          </a:p>
          <a:p>
            <a:r>
              <a:rPr lang="en-US" dirty="0" smtClean="0"/>
              <a:t>A becomes like B</a:t>
            </a:r>
          </a:p>
          <a:p>
            <a:r>
              <a:rPr lang="en-US" dirty="0" smtClean="0"/>
              <a:t>A is necessary for B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191000" y="2198914"/>
            <a:ext cx="777092" cy="10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905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8568" y="1905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Languages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3276600"/>
            <a:ext cx="7162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2743200"/>
            <a:ext cx="7197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Requirements           Design              Coding             Testing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500735"/>
            <a:ext cx="639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English           Diagrams/UML             Java, Python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828800"/>
            <a:ext cx="615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languages are used at different stages: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918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Languages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3276600"/>
            <a:ext cx="7162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2743200"/>
            <a:ext cx="7197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Requirements           Design              Coding             Testing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500735"/>
            <a:ext cx="639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English           Diagrams/UML             Java, Python    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828800"/>
            <a:ext cx="615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languages are used at different stages:</a:t>
            </a:r>
            <a:endParaRPr lang="en-US" sz="2400" dirty="0"/>
          </a:p>
        </p:txBody>
      </p:sp>
      <p:sp>
        <p:nvSpPr>
          <p:cNvPr id="15" name="Donut 14"/>
          <p:cNvSpPr/>
          <p:nvPr/>
        </p:nvSpPr>
        <p:spPr>
          <a:xfrm>
            <a:off x="1524000" y="3381022"/>
            <a:ext cx="4495800" cy="762000"/>
          </a:xfrm>
          <a:prstGeom prst="donut">
            <a:avLst/>
          </a:prstGeom>
          <a:solidFill>
            <a:srgbClr val="F32200">
              <a:alpha val="4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0292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32200"/>
                </a:solidFill>
              </a:rPr>
              <a:t>Design notations</a:t>
            </a:r>
            <a:endParaRPr lang="en-US" b="1" dirty="0">
              <a:solidFill>
                <a:srgbClr val="F3220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3962400" y="4267200"/>
            <a:ext cx="1128847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00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2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(Unified Modeling Language)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standard for software design/modeling</a:t>
            </a:r>
          </a:p>
          <a:p>
            <a:r>
              <a:rPr lang="en-US" dirty="0"/>
              <a:t>A</a:t>
            </a:r>
            <a:r>
              <a:rPr lang="en-US" dirty="0" smtClean="0"/>
              <a:t> set of a dozen or so visual languages for specifying object-oriented systems</a:t>
            </a:r>
          </a:p>
          <a:p>
            <a:r>
              <a:rPr lang="en-US" dirty="0" smtClean="0"/>
              <a:t>Different types of UML diagrams are used to represent different aspects (structure, behavior, interactions) of a system</a:t>
            </a:r>
          </a:p>
          <a:p>
            <a:pPr lvl="1"/>
            <a:r>
              <a:rPr lang="en-US" dirty="0" smtClean="0"/>
              <a:t>Class diagrams</a:t>
            </a:r>
          </a:p>
          <a:p>
            <a:pPr lvl="1"/>
            <a:r>
              <a:rPr lang="en-US" dirty="0"/>
              <a:t>Activity </a:t>
            </a:r>
            <a:r>
              <a:rPr lang="en-US" dirty="0" smtClean="0"/>
              <a:t>diagrams</a:t>
            </a:r>
          </a:p>
          <a:p>
            <a:pPr lvl="1"/>
            <a:r>
              <a:rPr lang="en-US" dirty="0" smtClean="0"/>
              <a:t>Sequence diagrams</a:t>
            </a:r>
          </a:p>
          <a:p>
            <a:pPr lvl="1"/>
            <a:r>
              <a:rPr lang="en-US" dirty="0" smtClean="0"/>
              <a:t>Use case diagrams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449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Some following slides from </a:t>
            </a:r>
          </a:p>
          <a:p>
            <a:r>
              <a:rPr lang="en-US" sz="1400" i="1" dirty="0" err="1"/>
              <a:t>www.cs.drexel.edu</a:t>
            </a:r>
            <a:r>
              <a:rPr lang="en-US" sz="1400" i="1" dirty="0"/>
              <a:t>/~</a:t>
            </a:r>
            <a:r>
              <a:rPr lang="en-US" sz="1400" i="1" dirty="0" err="1"/>
              <a:t>spiros</a:t>
            </a:r>
            <a:r>
              <a:rPr lang="en-US" sz="1400" i="1" dirty="0"/>
              <a:t>/teaching/CS575/slides/</a:t>
            </a:r>
            <a:r>
              <a:rPr lang="en-US" sz="1400" i="1" dirty="0" err="1"/>
              <a:t>uml.ppt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99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in </a:t>
            </a:r>
            <a:r>
              <a:rPr lang="en-US" dirty="0"/>
              <a:t>the decomposition of a system into sub-modules known as </a:t>
            </a:r>
            <a:r>
              <a:rPr lang="en-US" dirty="0" smtClean="0"/>
              <a:t>classes</a:t>
            </a:r>
          </a:p>
          <a:p>
            <a:r>
              <a:rPr lang="en-US" dirty="0"/>
              <a:t>UML class diagrams show the classes of the system, their inter-relationships, and the operations and attributes of the </a:t>
            </a:r>
            <a:r>
              <a:rPr lang="en-US" dirty="0" smtClean="0"/>
              <a:t>classes</a:t>
            </a:r>
            <a:endParaRPr lang="en-US" dirty="0"/>
          </a:p>
          <a:p>
            <a:r>
              <a:rPr lang="en-US" dirty="0" smtClean="0"/>
              <a:t>Typically used to</a:t>
            </a:r>
            <a:endParaRPr lang="en-US" dirty="0"/>
          </a:p>
          <a:p>
            <a:pPr lvl="1"/>
            <a:r>
              <a:rPr lang="en-US" dirty="0"/>
              <a:t>model domain concepts</a:t>
            </a:r>
          </a:p>
          <a:p>
            <a:pPr lvl="1"/>
            <a:r>
              <a:rPr lang="en-US" dirty="0"/>
              <a:t>create a detailed, object oriented design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30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in </a:t>
            </a:r>
            <a:r>
              <a:rPr lang="en-US" dirty="0"/>
              <a:t>the decomposition of a system into sub-modules known as </a:t>
            </a:r>
            <a:r>
              <a:rPr lang="en-US" dirty="0" smtClean="0"/>
              <a:t>classes</a:t>
            </a:r>
          </a:p>
          <a:p>
            <a:r>
              <a:rPr lang="en-US" dirty="0"/>
              <a:t>UML class diagrams show the classes of the system, their inter-relationships, and the operations and attributes of the </a:t>
            </a:r>
            <a:r>
              <a:rPr lang="en-US" dirty="0" smtClean="0"/>
              <a:t>classes</a:t>
            </a:r>
            <a:endParaRPr lang="en-US" dirty="0"/>
          </a:p>
          <a:p>
            <a:r>
              <a:rPr lang="en-US" dirty="0" smtClean="0"/>
              <a:t>Typically used to</a:t>
            </a:r>
            <a:endParaRPr lang="en-US" dirty="0"/>
          </a:p>
          <a:p>
            <a:pPr lvl="1"/>
            <a:r>
              <a:rPr lang="en-US" dirty="0"/>
              <a:t>model domain concepts</a:t>
            </a:r>
          </a:p>
          <a:p>
            <a:pPr lvl="1"/>
            <a:r>
              <a:rPr lang="en-US" dirty="0"/>
              <a:t>create a detailed, object oriented design of the code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410170" cy="7078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UML Class Diagrams are the most common way to represent an object-oriented design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20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85800" y="1676400"/>
            <a:ext cx="2057400" cy="2571750"/>
            <a:chOff x="576" y="1056"/>
            <a:chExt cx="1296" cy="1620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576" y="1056"/>
              <a:ext cx="129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ClassName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576" y="1536"/>
              <a:ext cx="1296" cy="5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attributes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76" y="2076"/>
              <a:ext cx="1296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operations</a:t>
              </a: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52800" y="1412875"/>
            <a:ext cx="55467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class</a:t>
            </a:r>
            <a:r>
              <a:rPr lang="en-US" sz="2400" dirty="0"/>
              <a:t> is a description of a set of </a:t>
            </a:r>
          </a:p>
          <a:p>
            <a:r>
              <a:rPr lang="en-US" sz="2400" dirty="0"/>
              <a:t>objects that share the same attributes,</a:t>
            </a:r>
          </a:p>
          <a:p>
            <a:r>
              <a:rPr lang="en-US" sz="2400" dirty="0"/>
              <a:t>operations, relationships, and semantics.</a:t>
            </a:r>
          </a:p>
          <a:p>
            <a:endParaRPr lang="en-US" sz="2400" dirty="0"/>
          </a:p>
          <a:p>
            <a:r>
              <a:rPr lang="en-US" sz="2400" dirty="0"/>
              <a:t>Graphically, a class is rendered as a </a:t>
            </a:r>
          </a:p>
          <a:p>
            <a:r>
              <a:rPr lang="en-US" sz="2400" dirty="0"/>
              <a:t>rectangle, usually including its name,</a:t>
            </a:r>
          </a:p>
          <a:p>
            <a:r>
              <a:rPr lang="en-US" sz="2400" dirty="0"/>
              <a:t>attributes, and operations in separate,</a:t>
            </a:r>
          </a:p>
          <a:p>
            <a:r>
              <a:rPr lang="en-US" sz="2400" dirty="0"/>
              <a:t>designated compartments. </a:t>
            </a:r>
          </a:p>
        </p:txBody>
      </p:sp>
    </p:spTree>
    <p:extLst>
      <p:ext uri="{BB962C8B-B14F-4D97-AF65-F5344CB8AC3E}">
        <p14:creationId xmlns:p14="http://schemas.microsoft.com/office/powerpoint/2010/main" val="99513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 of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Something</a:t>
            </a:r>
            <a:r>
              <a:rPr lang="en-US" dirty="0"/>
              <a:t> usually needs to be done </a:t>
            </a:r>
            <a:r>
              <a:rPr lang="en-US" u="sng" dirty="0"/>
              <a:t>after</a:t>
            </a:r>
            <a:r>
              <a:rPr lang="en-US" dirty="0"/>
              <a:t> the user’s requirements are specified and </a:t>
            </a:r>
            <a:r>
              <a:rPr lang="en-US" u="sng" dirty="0"/>
              <a:t>before</a:t>
            </a:r>
            <a:r>
              <a:rPr lang="en-US" dirty="0"/>
              <a:t> coding starts, especially on larger tasks. 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Software design is a </a:t>
            </a:r>
            <a:r>
              <a:rPr lang="en-US" i="1" dirty="0" smtClean="0"/>
              <a:t>creative</a:t>
            </a:r>
            <a:r>
              <a:rPr lang="en-US" dirty="0" smtClean="0"/>
              <a:t> activity in which the designer makes plans for </a:t>
            </a:r>
          </a:p>
          <a:p>
            <a:pPr lvl="1"/>
            <a:r>
              <a:rPr lang="en-US" i="1" dirty="0"/>
              <a:t>h</a:t>
            </a:r>
            <a:r>
              <a:rPr lang="en-US" i="1" dirty="0" smtClean="0"/>
              <a:t>ow</a:t>
            </a:r>
            <a:r>
              <a:rPr lang="en-US" dirty="0" smtClean="0"/>
              <a:t> the system will meet the requirements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an efficient and effective way</a:t>
            </a:r>
          </a:p>
        </p:txBody>
      </p:sp>
    </p:spTree>
    <p:extLst>
      <p:ext uri="{BB962C8B-B14F-4D97-AF65-F5344CB8AC3E}">
        <p14:creationId xmlns:p14="http://schemas.microsoft.com/office/powerpoint/2010/main" val="2457919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Names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85800" y="1676400"/>
            <a:ext cx="2057400" cy="2571750"/>
            <a:chOff x="576" y="1056"/>
            <a:chExt cx="1296" cy="162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76" y="1056"/>
              <a:ext cx="129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ClassName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76" y="1536"/>
              <a:ext cx="1296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attributes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76" y="2076"/>
              <a:ext cx="1296" cy="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operations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2800" y="1600200"/>
            <a:ext cx="548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The name of the class is the only required tag in the graphical representation of a class.  It always appears in the top-most compartment.</a:t>
            </a:r>
          </a:p>
        </p:txBody>
      </p:sp>
    </p:spTree>
    <p:extLst>
      <p:ext uri="{BB962C8B-B14F-4D97-AF65-F5344CB8AC3E}">
        <p14:creationId xmlns:p14="http://schemas.microsoft.com/office/powerpoint/2010/main" val="796810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Attributes</a:t>
            </a:r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85800" y="1676400"/>
            <a:ext cx="2590800" cy="3048000"/>
            <a:chOff x="336" y="1056"/>
            <a:chExt cx="1536" cy="1920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53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36" y="1536"/>
              <a:ext cx="153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address   : Address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6" y="2592"/>
              <a:ext cx="1536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29000" y="1905000"/>
            <a:ext cx="52800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An </a:t>
            </a:r>
            <a:r>
              <a:rPr lang="en-US" sz="2400" i="1" dirty="0"/>
              <a:t>attribute</a:t>
            </a:r>
            <a:r>
              <a:rPr lang="en-US" sz="2400" dirty="0"/>
              <a:t> is a named property of a </a:t>
            </a:r>
          </a:p>
          <a:p>
            <a:r>
              <a:rPr lang="en-US" sz="2400" dirty="0"/>
              <a:t>class that describes the object being </a:t>
            </a:r>
            <a:r>
              <a:rPr lang="en-US" sz="2400" dirty="0" smtClean="0"/>
              <a:t>modeled. In </a:t>
            </a:r>
            <a:r>
              <a:rPr lang="en-US" sz="2400" dirty="0"/>
              <a:t>the class diagram, attributes appear in </a:t>
            </a:r>
            <a:r>
              <a:rPr lang="en-US" sz="2400" dirty="0" smtClean="0"/>
              <a:t>the </a:t>
            </a:r>
            <a:r>
              <a:rPr lang="en-US" sz="2400" dirty="0"/>
              <a:t>second compartment just below </a:t>
            </a:r>
            <a:r>
              <a:rPr lang="en-US" sz="2400" dirty="0" smtClean="0"/>
              <a:t>the name-compartment.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352801" y="4114800"/>
            <a:ext cx="556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This rectangle says that there is a class called </a:t>
            </a:r>
            <a:r>
              <a:rPr lang="en-US" sz="2400" dirty="0" smtClean="0"/>
              <a:t>Person that </a:t>
            </a:r>
            <a:r>
              <a:rPr lang="en-US" sz="2400" dirty="0"/>
              <a:t>could potentially have many instances, each with its own and </a:t>
            </a:r>
            <a:r>
              <a:rPr lang="en-US" sz="2400" dirty="0" smtClean="0"/>
              <a:t>name, address, etc. attributes.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269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Attributes (II)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1676400"/>
            <a:ext cx="2590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Person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2438400"/>
            <a:ext cx="25908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name      : String</a:t>
            </a:r>
          </a:p>
          <a:p>
            <a:r>
              <a:rPr lang="en-US" dirty="0"/>
              <a:t>address   : Address</a:t>
            </a:r>
          </a:p>
          <a:p>
            <a:r>
              <a:rPr lang="en-US" dirty="0"/>
              <a:t>birthdate : Date</a:t>
            </a:r>
          </a:p>
          <a:p>
            <a:r>
              <a:rPr lang="en-US" dirty="0" err="1" smtClean="0"/>
              <a:t>ssn</a:t>
            </a:r>
            <a:r>
              <a:rPr lang="en-US" dirty="0" smtClean="0"/>
              <a:t>          </a:t>
            </a:r>
            <a:r>
              <a:rPr lang="en-US" dirty="0"/>
              <a:t>: Id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47244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57600" y="2381071"/>
            <a:ext cx="51291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Attributes are usually listed in the form:</a:t>
            </a:r>
          </a:p>
          <a:p>
            <a:endParaRPr lang="en-US" sz="2400" dirty="0"/>
          </a:p>
          <a:p>
            <a:r>
              <a:rPr lang="en-US" sz="2400" dirty="0"/>
              <a:t>        </a:t>
            </a:r>
            <a:r>
              <a:rPr lang="en-US" sz="2400" dirty="0" err="1"/>
              <a:t>attributeName</a:t>
            </a:r>
            <a:r>
              <a:rPr lang="en-US" sz="2400" dirty="0"/>
              <a:t> :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32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Operations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85800" y="1676400"/>
            <a:ext cx="2438400" cy="4114800"/>
            <a:chOff x="336" y="1056"/>
            <a:chExt cx="1536" cy="259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53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36" y="1536"/>
              <a:ext cx="1536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address   : Address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36" y="2592"/>
              <a:ext cx="153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eat</a:t>
              </a:r>
            </a:p>
            <a:p>
              <a:pPr algn="ctr"/>
              <a:r>
                <a:rPr lang="en-US"/>
                <a:t>sleep</a:t>
              </a:r>
            </a:p>
            <a:p>
              <a:pPr algn="ctr"/>
              <a:r>
                <a:rPr lang="en-US"/>
                <a:t>work</a:t>
              </a:r>
            </a:p>
            <a:p>
              <a:pPr algn="ctr"/>
              <a:r>
                <a:rPr lang="en-US"/>
                <a:t>play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52800" y="4114800"/>
            <a:ext cx="5078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/>
              <a:t>Operations </a:t>
            </a:r>
            <a:r>
              <a:rPr lang="en-US" sz="2400" dirty="0"/>
              <a:t>describe the class behavior </a:t>
            </a:r>
          </a:p>
          <a:p>
            <a:r>
              <a:rPr lang="en-US" sz="2400" dirty="0"/>
              <a:t>and appear in the third compartment. </a:t>
            </a:r>
          </a:p>
        </p:txBody>
      </p:sp>
    </p:spTree>
    <p:extLst>
      <p:ext uri="{BB962C8B-B14F-4D97-AF65-F5344CB8AC3E}">
        <p14:creationId xmlns:p14="http://schemas.microsoft.com/office/powerpoint/2010/main" val="1304447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Depicting Classes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248400" y="2362200"/>
            <a:ext cx="2438400" cy="3581400"/>
            <a:chOff x="3936" y="1296"/>
            <a:chExt cx="1536" cy="225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936" y="1296"/>
              <a:ext cx="15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936" y="1680"/>
              <a:ext cx="153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936" y="2448"/>
              <a:ext cx="153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eat()</a:t>
              </a:r>
            </a:p>
            <a:p>
              <a:pPr algn="ctr"/>
              <a:r>
                <a:rPr lang="en-US"/>
                <a:t>sleep()</a:t>
              </a:r>
            </a:p>
            <a:p>
              <a:pPr algn="ctr"/>
              <a:r>
                <a:rPr lang="en-US"/>
                <a:t>work()</a:t>
              </a:r>
            </a:p>
            <a:p>
              <a:pPr algn="ctr"/>
              <a:r>
                <a:rPr lang="en-US"/>
                <a:t>play()</a:t>
              </a: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348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When drawing a class, you needn’t show attributes and </a:t>
            </a:r>
            <a:r>
              <a:rPr lang="en-US" sz="2400" dirty="0" smtClean="0"/>
              <a:t>operations </a:t>
            </a:r>
            <a:r>
              <a:rPr lang="en-US" sz="2400" dirty="0"/>
              <a:t>in every diagram.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57200" y="23622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Person</a:t>
            </a: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3400" y="3505200"/>
            <a:ext cx="2438400" cy="2438400"/>
            <a:chOff x="288" y="2400"/>
            <a:chExt cx="1536" cy="1536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88" y="2400"/>
              <a:ext cx="153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88" y="2880"/>
              <a:ext cx="153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name</a:t>
              </a:r>
            </a:p>
            <a:p>
              <a:pPr algn="ctr"/>
              <a:r>
                <a:rPr lang="en-US"/>
                <a:t>address</a:t>
              </a:r>
            </a:p>
            <a:p>
              <a:pPr algn="ctr"/>
              <a:r>
                <a:rPr lang="en-US"/>
                <a:t>birthdate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88" y="3648"/>
              <a:ext cx="15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3429000" y="4343400"/>
            <a:ext cx="2438400" cy="1600200"/>
            <a:chOff x="2208" y="2592"/>
            <a:chExt cx="1536" cy="1008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208" y="2592"/>
              <a:ext cx="1536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208" y="2880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208" y="3072"/>
              <a:ext cx="153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eat</a:t>
              </a:r>
            </a:p>
            <a:p>
              <a:pPr algn="ctr"/>
              <a:r>
                <a:rPr lang="en-US"/>
                <a:t>play</a:t>
              </a:r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429000" y="2362200"/>
            <a:ext cx="2438400" cy="1143000"/>
            <a:chOff x="2160" y="1488"/>
            <a:chExt cx="1536" cy="720"/>
          </a:xfrm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2160" y="1488"/>
              <a:ext cx="15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160" y="1824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160" y="2016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15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Relationships</a:t>
            </a:r>
            <a:endParaRPr lang="en-US" dirty="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089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If two classes in a model need to communicate with each other, there must be link between them. </a:t>
            </a:r>
          </a:p>
          <a:p>
            <a:endParaRPr lang="en-US" sz="2400" dirty="0"/>
          </a:p>
          <a:p>
            <a:r>
              <a:rPr lang="en-US" sz="2400" dirty="0"/>
              <a:t>An </a:t>
            </a:r>
            <a:r>
              <a:rPr lang="en-US" sz="2400" i="1" dirty="0"/>
              <a:t>association</a:t>
            </a:r>
            <a:r>
              <a:rPr lang="en-US" sz="2400" dirty="0"/>
              <a:t> </a:t>
            </a:r>
            <a:r>
              <a:rPr lang="en-US" sz="2400" dirty="0" smtClean="0"/>
              <a:t>line denotes </a:t>
            </a:r>
            <a:r>
              <a:rPr lang="en-US" sz="2400" dirty="0"/>
              <a:t>that link. </a:t>
            </a: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Instructor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85800" y="37719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3375525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Relationships (II)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1089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We can constrain the association relationship by defining the </a:t>
            </a:r>
            <a:r>
              <a:rPr lang="en-US" sz="2400" i="1" dirty="0"/>
              <a:t>navigability</a:t>
            </a:r>
            <a:r>
              <a:rPr lang="en-US" sz="2400" dirty="0"/>
              <a:t> of the association.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H</a:t>
            </a:r>
            <a:r>
              <a:rPr lang="en-US" sz="2400" dirty="0" smtClean="0"/>
              <a:t>ere</a:t>
            </a:r>
            <a:r>
              <a:rPr lang="en-US" sz="2400" dirty="0"/>
              <a:t>, a </a:t>
            </a:r>
            <a:r>
              <a:rPr lang="en-US" sz="2400" i="1" dirty="0"/>
              <a:t>Router</a:t>
            </a:r>
            <a:r>
              <a:rPr lang="en-US" sz="2400" dirty="0"/>
              <a:t> object requests services from a </a:t>
            </a:r>
            <a:r>
              <a:rPr lang="en-US" sz="2400" i="1" dirty="0"/>
              <a:t>DNS</a:t>
            </a:r>
            <a:r>
              <a:rPr lang="en-US" sz="2400" dirty="0"/>
              <a:t> object by sending messages to (invoking the operations of) the server.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direction of the association </a:t>
            </a:r>
            <a:r>
              <a:rPr lang="en-US" sz="2400" dirty="0" smtClean="0"/>
              <a:t>arrow indicates </a:t>
            </a:r>
            <a:r>
              <a:rPr lang="en-US" sz="2400" dirty="0"/>
              <a:t>that the server has no knowledge of the </a:t>
            </a:r>
            <a:r>
              <a:rPr lang="en-US" sz="2400" i="1" dirty="0"/>
              <a:t>Router</a:t>
            </a:r>
            <a:r>
              <a:rPr lang="en-US" sz="2400" dirty="0"/>
              <a:t>.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24200" y="51308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0600" y="4826000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4876800"/>
            <a:ext cx="2819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DomainNameServer</a:t>
            </a:r>
          </a:p>
        </p:txBody>
      </p:sp>
    </p:spTree>
    <p:extLst>
      <p:ext uri="{BB962C8B-B14F-4D97-AF65-F5344CB8AC3E}">
        <p14:creationId xmlns:p14="http://schemas.microsoft.com/office/powerpoint/2010/main" val="2543443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Class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</a:t>
            </a: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2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Class Diagrams</a:t>
            </a:r>
            <a:endParaRPr lang="en-US" dirty="0"/>
          </a:p>
        </p:txBody>
      </p:sp>
      <p:pic>
        <p:nvPicPr>
          <p:cNvPr id="3074" name="Picture 2" descr="http://www.altova.com/images/shots/UML_class_diagram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7172"/>
            <a:ext cx="780054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0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Goals/Activities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system-wide decisions</a:t>
            </a:r>
          </a:p>
          <a:p>
            <a:pPr lvl="1"/>
            <a:r>
              <a:rPr lang="en-US" dirty="0" smtClean="0"/>
              <a:t>Architecture, languages, libraries, platforms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Iteratively:</a:t>
            </a:r>
          </a:p>
          <a:p>
            <a:pPr lvl="1"/>
            <a:r>
              <a:rPr lang="en-US" dirty="0" smtClean="0"/>
              <a:t>Studying and understanding the problem</a:t>
            </a:r>
          </a:p>
          <a:p>
            <a:pPr lvl="1"/>
            <a:r>
              <a:rPr lang="en-US" dirty="0" smtClean="0"/>
              <a:t>Identifying possible solutions</a:t>
            </a:r>
          </a:p>
          <a:p>
            <a:pPr lvl="1"/>
            <a:r>
              <a:rPr lang="en-US" dirty="0" smtClean="0"/>
              <a:t>Describing each abstraction used in the solution</a:t>
            </a:r>
          </a:p>
          <a:p>
            <a:pPr lvl="2"/>
            <a:r>
              <a:rPr lang="en-US" dirty="0" smtClean="0"/>
              <a:t>Modularizing the task so that multiple people can work on it</a:t>
            </a:r>
          </a:p>
          <a:p>
            <a:pPr lvl="2"/>
            <a:r>
              <a:rPr lang="en-US" dirty="0" smtClean="0"/>
              <a:t>Defining modules and their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2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Class Diagrams</a:t>
            </a:r>
            <a:endParaRPr lang="en-US" dirty="0"/>
          </a:p>
        </p:txBody>
      </p:sp>
      <p:pic>
        <p:nvPicPr>
          <p:cNvPr id="2050" name="Picture 2" descr="http://www.agilemodeling.com/images/style/classDiagramAggregationCompos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600200"/>
            <a:ext cx="68048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30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Activity Diagrams</a:t>
            </a:r>
            <a:endParaRPr lang="en-US" dirty="0"/>
          </a:p>
        </p:txBody>
      </p:sp>
      <p:pic>
        <p:nvPicPr>
          <p:cNvPr id="4" name="Picture 2" descr="http://creately.com/blog/wp-content/uploads/2012/01/Activity-Diagr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248400" cy="58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21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Sequence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4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UML Sequence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14399"/>
            <a:ext cx="6160770" cy="556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0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UML Use Case Diagrams</a:t>
            </a:r>
            <a:endParaRPr lang="en-US" dirty="0"/>
          </a:p>
        </p:txBody>
      </p:sp>
      <p:pic>
        <p:nvPicPr>
          <p:cNvPr id="4098" name="Picture 2" descr="http://www.agilemodeling.com/images/style/useCaseStackedUseC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91" y="1721626"/>
            <a:ext cx="4572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067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UML </a:t>
            </a:r>
            <a:r>
              <a:rPr lang="en-US" dirty="0"/>
              <a:t>Use Case Diagrams</a:t>
            </a:r>
          </a:p>
        </p:txBody>
      </p:sp>
      <p:pic>
        <p:nvPicPr>
          <p:cNvPr id="5122" name="Picture 2" descr="http://www.agilemodeling.com/images/style/useCaseOnlineShopp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34" y="1828799"/>
            <a:ext cx="6685566" cy="35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571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UML </a:t>
            </a:r>
            <a:r>
              <a:rPr lang="en-US" dirty="0"/>
              <a:t>Use Case Diagrams</a:t>
            </a:r>
          </a:p>
        </p:txBody>
      </p:sp>
      <p:pic>
        <p:nvPicPr>
          <p:cNvPr id="6146" name="Picture 2" descr="http://www.agilemodeling.com/images/style/useCaseRelationshi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1905000"/>
            <a:ext cx="67082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807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 diagrams</a:t>
            </a:r>
          </a:p>
          <a:p>
            <a:r>
              <a:rPr lang="en-US" dirty="0"/>
              <a:t>Quiz </a:t>
            </a:r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2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User </a:t>
            </a:r>
            <a:r>
              <a:rPr lang="en-US" dirty="0"/>
              <a:t>I</a:t>
            </a:r>
            <a:r>
              <a:rPr lang="en-US" dirty="0" smtClean="0"/>
              <a:t>nterfaces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4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User </a:t>
            </a:r>
            <a:r>
              <a:rPr lang="en-US" dirty="0"/>
              <a:t>I</a:t>
            </a:r>
            <a:r>
              <a:rPr lang="en-US" dirty="0" smtClean="0"/>
              <a:t>nterfaces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913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8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Software Design (Textbook)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architecture</a:t>
            </a:r>
          </a:p>
          <a:p>
            <a:r>
              <a:rPr lang="en-US" dirty="0" smtClean="0"/>
              <a:t>Functional decomposition</a:t>
            </a:r>
          </a:p>
          <a:p>
            <a:r>
              <a:rPr lang="en-US" dirty="0" smtClean="0"/>
              <a:t>Relational database design</a:t>
            </a:r>
          </a:p>
          <a:p>
            <a:r>
              <a:rPr lang="en-US" dirty="0" smtClean="0"/>
              <a:t>Object-oriented design and UML</a:t>
            </a:r>
          </a:p>
          <a:p>
            <a:r>
              <a:rPr lang="en-US" dirty="0" smtClean="0"/>
              <a:t>User interface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830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User </a:t>
            </a:r>
            <a:r>
              <a:rPr lang="en-US" dirty="0"/>
              <a:t>I</a:t>
            </a:r>
            <a:r>
              <a:rPr lang="en-US" dirty="0" smtClean="0"/>
              <a:t>nterfaces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 err="1" smtClean="0">
                <a:solidFill>
                  <a:srgbClr val="FF0000"/>
                </a:solidFill>
              </a:rPr>
              <a:t>balsamiq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0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Pseudo </a:t>
            </a:r>
            <a:r>
              <a:rPr lang="en-US" dirty="0"/>
              <a:t>C</a:t>
            </a:r>
            <a:r>
              <a:rPr lang="en-US" dirty="0" smtClean="0"/>
              <a:t>ode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54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Entity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2118"/>
            <a:ext cx="3810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4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Entity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Architecture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65202" cy="57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9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Architecture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447800"/>
            <a:ext cx="6581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Storyboard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199"/>
            <a:ext cx="6705600" cy="513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1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Storyboard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27520" cy="54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8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Storyboard</a:t>
            </a:r>
          </a:p>
        </p:txBody>
      </p:sp>
      <p:pic>
        <p:nvPicPr>
          <p:cNvPr id="7172" name="Picture 4" descr="http://www.hcii.cmu.edu/M-HCI/2009/Eaton/research/story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3766"/>
            <a:ext cx="7086600" cy="5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323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Storyboard</a:t>
            </a:r>
          </a:p>
        </p:txBody>
      </p:sp>
      <p:pic>
        <p:nvPicPr>
          <p:cNvPr id="9218" name="Picture 2" descr="http://jlrinteractive.com/wp-content/uploads/2010/06/id4_turner-storybo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12404" y="762001"/>
            <a:ext cx="9131595" cy="56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tasks/functions, sub-tasks, sub-sub-tasks, etc.  </a:t>
            </a:r>
            <a:endParaRPr lang="en-US" dirty="0" smtClean="0"/>
          </a:p>
          <a:p>
            <a:r>
              <a:rPr lang="en-US" dirty="0" smtClean="0"/>
              <a:t>Decomposing tasks/functions/modules/system into smaller tasks/functions/modules</a:t>
            </a:r>
          </a:p>
          <a:p>
            <a:r>
              <a:rPr lang="en-US" dirty="0" smtClean="0"/>
              <a:t>May </a:t>
            </a:r>
            <a:r>
              <a:rPr lang="en-US" dirty="0"/>
              <a:t>result in the same sub-sub-task appearing more than once in the tree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048000"/>
            <a:ext cx="2362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 </a:t>
            </a:r>
            <a:r>
              <a:rPr lang="en-US" sz="1600" dirty="0" err="1" smtClean="0"/>
              <a:t>BeachBurn</a:t>
            </a:r>
            <a:r>
              <a:rPr lang="en-US" sz="1600" dirty="0" smtClean="0"/>
              <a:t> Manager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333" y="38862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Stadium </a:t>
            </a:r>
            <a:r>
              <a:rPr lang="en-US" sz="1600" dirty="0" err="1" smtClean="0"/>
              <a:t>Mgr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71133" y="38862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Ticket </a:t>
            </a:r>
            <a:r>
              <a:rPr lang="en-US" sz="1600" dirty="0" err="1" smtClean="0"/>
              <a:t>Mgr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99933" y="38862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Schedule </a:t>
            </a:r>
            <a:r>
              <a:rPr lang="en-US" sz="1600" dirty="0" err="1" smtClean="0"/>
              <a:t>Mgr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8733" y="38862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 Admin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7533" y="38862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. Ticket Seller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1.1 Edit sectors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4419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2.1 Print report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51054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2.2 Set prices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5562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2.3 Block seats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3.1 Update schedule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4419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4.1 Update permissions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4419600"/>
            <a:ext cx="134337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5.1 Sell tickets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69578" y="5105400"/>
            <a:ext cx="133773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5.2 Refund tickets</a:t>
            </a:r>
            <a:endParaRPr lang="en-US" sz="1600" dirty="0"/>
          </a:p>
        </p:txBody>
      </p:sp>
      <p:cxnSp>
        <p:nvCxnSpPr>
          <p:cNvPr id="5" name="Elbow Connector 4"/>
          <p:cNvCxnSpPr>
            <a:stCxn id="6" idx="2"/>
            <a:endCxn id="7" idx="0"/>
          </p:cNvCxnSpPr>
          <p:nvPr/>
        </p:nvCxnSpPr>
        <p:spPr>
          <a:xfrm rot="5400000">
            <a:off x="2362144" y="1943044"/>
            <a:ext cx="499646" cy="338666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8" idx="0"/>
          </p:cNvCxnSpPr>
          <p:nvPr/>
        </p:nvCxnSpPr>
        <p:spPr>
          <a:xfrm rot="5400000">
            <a:off x="3276544" y="2857444"/>
            <a:ext cx="499646" cy="155786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9" idx="0"/>
          </p:cNvCxnSpPr>
          <p:nvPr/>
        </p:nvCxnSpPr>
        <p:spPr>
          <a:xfrm rot="16200000" flipH="1">
            <a:off x="4190943" y="3500910"/>
            <a:ext cx="499646" cy="2709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11" idx="0"/>
          </p:cNvCxnSpPr>
          <p:nvPr/>
        </p:nvCxnSpPr>
        <p:spPr>
          <a:xfrm rot="16200000" flipH="1">
            <a:off x="5105343" y="2586510"/>
            <a:ext cx="499646" cy="20997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6" idx="2"/>
            <a:endCxn id="12" idx="0"/>
          </p:cNvCxnSpPr>
          <p:nvPr/>
        </p:nvCxnSpPr>
        <p:spPr>
          <a:xfrm rot="16200000" flipH="1">
            <a:off x="6019743" y="1672110"/>
            <a:ext cx="499646" cy="39285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2"/>
            <a:endCxn id="13" idx="1"/>
          </p:cNvCxnSpPr>
          <p:nvPr/>
        </p:nvCxnSpPr>
        <p:spPr>
          <a:xfrm rot="5400000">
            <a:off x="444300" y="4237655"/>
            <a:ext cx="487234" cy="461433"/>
          </a:xfrm>
          <a:prstGeom prst="bentConnector4">
            <a:avLst>
              <a:gd name="adj1" fmla="val 19995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2"/>
            <a:endCxn id="14" idx="1"/>
          </p:cNvCxnSpPr>
          <p:nvPr/>
        </p:nvCxnSpPr>
        <p:spPr>
          <a:xfrm rot="5400000">
            <a:off x="2273100" y="4237655"/>
            <a:ext cx="487234" cy="461433"/>
          </a:xfrm>
          <a:prstGeom prst="bentConnector4">
            <a:avLst>
              <a:gd name="adj1" fmla="val 19995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8" idx="2"/>
            <a:endCxn id="15" idx="1"/>
          </p:cNvCxnSpPr>
          <p:nvPr/>
        </p:nvCxnSpPr>
        <p:spPr>
          <a:xfrm rot="5400000">
            <a:off x="1991756" y="4518999"/>
            <a:ext cx="1049923" cy="461433"/>
          </a:xfrm>
          <a:prstGeom prst="bentConnector4">
            <a:avLst>
              <a:gd name="adj1" fmla="val 9683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8" idx="2"/>
            <a:endCxn id="16" idx="1"/>
          </p:cNvCxnSpPr>
          <p:nvPr/>
        </p:nvCxnSpPr>
        <p:spPr>
          <a:xfrm rot="5400000">
            <a:off x="1701600" y="4809155"/>
            <a:ext cx="1630234" cy="461433"/>
          </a:xfrm>
          <a:prstGeom prst="bentConnector4">
            <a:avLst>
              <a:gd name="adj1" fmla="val 6408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2"/>
            <a:endCxn id="17" idx="1"/>
          </p:cNvCxnSpPr>
          <p:nvPr/>
        </p:nvCxnSpPr>
        <p:spPr>
          <a:xfrm rot="5400000">
            <a:off x="4101900" y="4237655"/>
            <a:ext cx="487234" cy="461433"/>
          </a:xfrm>
          <a:prstGeom prst="bentConnector4">
            <a:avLst>
              <a:gd name="adj1" fmla="val 19995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1" idx="2"/>
            <a:endCxn id="18" idx="1"/>
          </p:cNvCxnSpPr>
          <p:nvPr/>
        </p:nvCxnSpPr>
        <p:spPr>
          <a:xfrm rot="5400000">
            <a:off x="5930700" y="4237655"/>
            <a:ext cx="487234" cy="461433"/>
          </a:xfrm>
          <a:prstGeom prst="bentConnector4">
            <a:avLst>
              <a:gd name="adj1" fmla="val 19995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2" idx="2"/>
            <a:endCxn id="19" idx="1"/>
          </p:cNvCxnSpPr>
          <p:nvPr/>
        </p:nvCxnSpPr>
        <p:spPr>
          <a:xfrm rot="5400000">
            <a:off x="7759500" y="4237655"/>
            <a:ext cx="487234" cy="461433"/>
          </a:xfrm>
          <a:prstGeom prst="bentConnector4">
            <a:avLst>
              <a:gd name="adj1" fmla="val 19995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2" idx="2"/>
            <a:endCxn id="20" idx="1"/>
          </p:cNvCxnSpPr>
          <p:nvPr/>
        </p:nvCxnSpPr>
        <p:spPr>
          <a:xfrm rot="5400000">
            <a:off x="7415189" y="4579144"/>
            <a:ext cx="1173034" cy="464255"/>
          </a:xfrm>
          <a:prstGeom prst="bentConnector4">
            <a:avLst>
              <a:gd name="adj1" fmla="val 8666"/>
              <a:gd name="adj2" fmla="val 1492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7200" y="51054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1.2 Login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2286000" y="63246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2.4 Login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4114800" y="51054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.2 Login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5943600" y="51054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.2 Login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7772400" y="5791200"/>
            <a:ext cx="1343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.2 Login</a:t>
            </a:r>
            <a:endParaRPr lang="en-US" sz="1600" dirty="0"/>
          </a:p>
        </p:txBody>
      </p:sp>
      <p:cxnSp>
        <p:nvCxnSpPr>
          <p:cNvPr id="75" name="Elbow Connector 74"/>
          <p:cNvCxnSpPr>
            <a:stCxn id="7" idx="2"/>
            <a:endCxn id="68" idx="1"/>
          </p:cNvCxnSpPr>
          <p:nvPr/>
        </p:nvCxnSpPr>
        <p:spPr>
          <a:xfrm rot="5400000">
            <a:off x="162956" y="4518999"/>
            <a:ext cx="1049923" cy="461433"/>
          </a:xfrm>
          <a:prstGeom prst="bentConnector4">
            <a:avLst>
              <a:gd name="adj1" fmla="val 11027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8" idx="2"/>
            <a:endCxn id="70" idx="1"/>
          </p:cNvCxnSpPr>
          <p:nvPr/>
        </p:nvCxnSpPr>
        <p:spPr>
          <a:xfrm rot="5400000">
            <a:off x="1382156" y="5128599"/>
            <a:ext cx="2269123" cy="461433"/>
          </a:xfrm>
          <a:prstGeom prst="bentConnector4">
            <a:avLst>
              <a:gd name="adj1" fmla="val 5848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9" idx="2"/>
            <a:endCxn id="71" idx="1"/>
          </p:cNvCxnSpPr>
          <p:nvPr/>
        </p:nvCxnSpPr>
        <p:spPr>
          <a:xfrm rot="5400000">
            <a:off x="3820556" y="4518999"/>
            <a:ext cx="1049923" cy="461433"/>
          </a:xfrm>
          <a:prstGeom prst="bentConnector4">
            <a:avLst>
              <a:gd name="adj1" fmla="val 8339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11" idx="2"/>
            <a:endCxn id="72" idx="1"/>
          </p:cNvCxnSpPr>
          <p:nvPr/>
        </p:nvCxnSpPr>
        <p:spPr>
          <a:xfrm rot="5400000">
            <a:off x="5649356" y="4518999"/>
            <a:ext cx="1049923" cy="461433"/>
          </a:xfrm>
          <a:prstGeom prst="bentConnector4">
            <a:avLst>
              <a:gd name="adj1" fmla="val 9683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2" idx="2"/>
            <a:endCxn id="73" idx="1"/>
          </p:cNvCxnSpPr>
          <p:nvPr/>
        </p:nvCxnSpPr>
        <p:spPr>
          <a:xfrm rot="5400000">
            <a:off x="7135256" y="4861899"/>
            <a:ext cx="1735723" cy="461433"/>
          </a:xfrm>
          <a:prstGeom prst="bentConnector4">
            <a:avLst>
              <a:gd name="adj1" fmla="val 6914"/>
              <a:gd name="adj2" fmla="val 1495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1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Storyboard</a:t>
            </a:r>
          </a:p>
        </p:txBody>
      </p:sp>
      <p:pic>
        <p:nvPicPr>
          <p:cNvPr id="8194" name="Picture 2" descr="http://www.kmuise.com/design/portfolio/images/kurio_storyboar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7908"/>
            <a:ext cx="7620000" cy="58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296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over Test 1 answers</a:t>
            </a:r>
          </a:p>
          <a:p>
            <a:r>
              <a:rPr lang="en-US" dirty="0"/>
              <a:t>Design phase of software engineering</a:t>
            </a:r>
          </a:p>
          <a:p>
            <a:r>
              <a:rPr lang="en-US" dirty="0"/>
              <a:t>Designs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Design notations / diagrams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Other diagrams</a:t>
            </a:r>
          </a:p>
          <a:p>
            <a:r>
              <a:rPr lang="en-US" dirty="0">
                <a:solidFill>
                  <a:srgbClr val="FF0000"/>
                </a:solidFill>
              </a:rPr>
              <a:t>Quiz </a:t>
            </a:r>
            <a:r>
              <a:rPr lang="en-US" dirty="0" smtClean="0">
                <a:solidFill>
                  <a:srgbClr val="FF0000"/>
                </a:solidFill>
              </a:rPr>
              <a:t>Thursday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2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</a:p>
          <a:p>
            <a:pPr lvl="1"/>
            <a:r>
              <a:rPr lang="en-US" dirty="0" smtClean="0"/>
              <a:t>Goals/activities of software design</a:t>
            </a:r>
          </a:p>
          <a:p>
            <a:pPr lvl="1"/>
            <a:r>
              <a:rPr lang="en-US" dirty="0" smtClean="0"/>
              <a:t>Approaches to software design</a:t>
            </a:r>
          </a:p>
          <a:p>
            <a:pPr lvl="1"/>
            <a:r>
              <a:rPr lang="en-US" dirty="0" smtClean="0"/>
              <a:t>Purposes of designs</a:t>
            </a:r>
          </a:p>
          <a:p>
            <a:pPr lvl="1"/>
            <a:r>
              <a:rPr lang="en-US" dirty="0" smtClean="0"/>
              <a:t>Purposes of the different types of diagrams presented</a:t>
            </a:r>
          </a:p>
          <a:p>
            <a:pPr lvl="1"/>
            <a:r>
              <a:rPr lang="en-US" dirty="0" smtClean="0"/>
              <a:t>The different parts of a class diagram</a:t>
            </a:r>
          </a:p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/>
              <a:t>Whatever is overlapping with lecture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30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tables where data is stored and relationships between them</a:t>
            </a:r>
          </a:p>
        </p:txBody>
      </p:sp>
      <p:pic>
        <p:nvPicPr>
          <p:cNvPr id="4" name="Picture 2" descr="http://www.ibm.com/developerworks/xml/library/x-matters8/rel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3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9549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5091</TotalTime>
  <Words>2121</Words>
  <Application>Microsoft Macintosh PowerPoint</Application>
  <PresentationFormat>On-screen Show (4:3)</PresentationFormat>
  <Paragraphs>437</Paragraphs>
  <Slides>82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SDCL</vt:lpstr>
      <vt:lpstr>Informatics 43  Introduction to Software Engineering Lecture 7-1</vt:lpstr>
      <vt:lpstr>Today’s Lecture</vt:lpstr>
      <vt:lpstr>Today’s Lecture</vt:lpstr>
      <vt:lpstr>Today’s Lecture</vt:lpstr>
      <vt:lpstr>Design Phase of Software Engineering</vt:lpstr>
      <vt:lpstr>Software Design Goals/Activities</vt:lpstr>
      <vt:lpstr>Approaches to Software Design (Textbook)</vt:lpstr>
      <vt:lpstr>Functional Decomposition</vt:lpstr>
      <vt:lpstr>Relational Database Design</vt:lpstr>
      <vt:lpstr>Object-Oriented Design and UML</vt:lpstr>
      <vt:lpstr>User Interface Design</vt:lpstr>
      <vt:lpstr>Today’s Lecture</vt:lpstr>
      <vt:lpstr>Designs</vt:lpstr>
      <vt:lpstr>Designs</vt:lpstr>
      <vt:lpstr>Designs</vt:lpstr>
      <vt:lpstr>Designs</vt:lpstr>
      <vt:lpstr>Designs</vt:lpstr>
      <vt:lpstr>Designs</vt:lpstr>
      <vt:lpstr>Designs</vt:lpstr>
      <vt:lpstr>Designs</vt:lpstr>
      <vt:lpstr>Purpose of designs</vt:lpstr>
      <vt:lpstr>Purpose of designs</vt:lpstr>
      <vt:lpstr>Today’s lecture</vt:lpstr>
      <vt:lpstr>Abstraction</vt:lpstr>
      <vt:lpstr>Designs</vt:lpstr>
      <vt:lpstr>Designs</vt:lpstr>
      <vt:lpstr>Designs</vt:lpstr>
      <vt:lpstr>Designs</vt:lpstr>
      <vt:lpstr>Designs</vt:lpstr>
      <vt:lpstr>Designs</vt:lpstr>
      <vt:lpstr>Designs</vt:lpstr>
      <vt:lpstr>Today’s lecture</vt:lpstr>
      <vt:lpstr>Design Diagrams</vt:lpstr>
      <vt:lpstr>What might this mean?</vt:lpstr>
      <vt:lpstr>What might this mean?</vt:lpstr>
      <vt:lpstr>What might this mean?</vt:lpstr>
      <vt:lpstr>What might this mean?</vt:lpstr>
      <vt:lpstr>What might this mean?</vt:lpstr>
      <vt:lpstr>What might this mean?</vt:lpstr>
      <vt:lpstr>What might this mean?</vt:lpstr>
      <vt:lpstr>What might this mean?</vt:lpstr>
      <vt:lpstr>What might this mean?</vt:lpstr>
      <vt:lpstr>Software Development Languages</vt:lpstr>
      <vt:lpstr>Software Development Languages</vt:lpstr>
      <vt:lpstr>Today’s lecture</vt:lpstr>
      <vt:lpstr>UML (Unified Modeling Language)</vt:lpstr>
      <vt:lpstr>UML Class Diagrams</vt:lpstr>
      <vt:lpstr>UML Class Diagrams</vt:lpstr>
      <vt:lpstr>Classes</vt:lpstr>
      <vt:lpstr>Class Names</vt:lpstr>
      <vt:lpstr>Class Attributes</vt:lpstr>
      <vt:lpstr>Class Attributes (II)</vt:lpstr>
      <vt:lpstr>Class Operations</vt:lpstr>
      <vt:lpstr>Depicting Classes</vt:lpstr>
      <vt:lpstr>Association Relationships</vt:lpstr>
      <vt:lpstr>Association Relationships (II)</vt:lpstr>
      <vt:lpstr>Examples – UML Class Diagrams</vt:lpstr>
      <vt:lpstr>Examples – UML Class Diagrams</vt:lpstr>
      <vt:lpstr>Examples – UML Class Diagrams</vt:lpstr>
      <vt:lpstr>Examples – UML Class Diagrams</vt:lpstr>
      <vt:lpstr>Examples – UML Activity Diagrams</vt:lpstr>
      <vt:lpstr>Examples – UML Sequence Diagrams</vt:lpstr>
      <vt:lpstr>Examples – UML Sequence Diagrams</vt:lpstr>
      <vt:lpstr>Examples - UML Use Case Diagrams</vt:lpstr>
      <vt:lpstr>Examples - UML Use Case Diagrams</vt:lpstr>
      <vt:lpstr>Examples - UML Use Case Diagrams</vt:lpstr>
      <vt:lpstr>Today’s lecture</vt:lpstr>
      <vt:lpstr>Examples – User Interfaces</vt:lpstr>
      <vt:lpstr>Examples – User Interfaces</vt:lpstr>
      <vt:lpstr>Examples – User Interfaces</vt:lpstr>
      <vt:lpstr>Examples – Pseudo Code</vt:lpstr>
      <vt:lpstr>Examples – Entity Relationship Diagrams</vt:lpstr>
      <vt:lpstr>Examples – Entity Relationship Diagrams</vt:lpstr>
      <vt:lpstr>Examples – Architecture Diagrams</vt:lpstr>
      <vt:lpstr>Examples – Architecture Diagrams</vt:lpstr>
      <vt:lpstr>Examples – Storyboard</vt:lpstr>
      <vt:lpstr>Examples – Storyboard</vt:lpstr>
      <vt:lpstr>Examples – Storyboard</vt:lpstr>
      <vt:lpstr>Examples – Storyboard</vt:lpstr>
      <vt:lpstr>Examples – Storyboard</vt:lpstr>
      <vt:lpstr>Today’s lecture</vt:lpstr>
      <vt:lpstr>Quiz Thursday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Emilly Navarro</cp:lastModifiedBy>
  <cp:revision>412</cp:revision>
  <dcterms:created xsi:type="dcterms:W3CDTF">2011-04-22T07:09:34Z</dcterms:created>
  <dcterms:modified xsi:type="dcterms:W3CDTF">2014-11-18T23:50:56Z</dcterms:modified>
</cp:coreProperties>
</file>