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56" r:id="rId2"/>
    <p:sldId id="350" r:id="rId3"/>
    <p:sldId id="522" r:id="rId4"/>
    <p:sldId id="516" r:id="rId5"/>
    <p:sldId id="523" r:id="rId6"/>
    <p:sldId id="524" r:id="rId7"/>
    <p:sldId id="525" r:id="rId8"/>
    <p:sldId id="526" r:id="rId9"/>
    <p:sldId id="527" r:id="rId10"/>
    <p:sldId id="528" r:id="rId11"/>
    <p:sldId id="529" r:id="rId12"/>
    <p:sldId id="530" r:id="rId13"/>
    <p:sldId id="531" r:id="rId14"/>
    <p:sldId id="532" r:id="rId15"/>
    <p:sldId id="533" r:id="rId16"/>
    <p:sldId id="534" r:id="rId17"/>
    <p:sldId id="535" r:id="rId18"/>
    <p:sldId id="536" r:id="rId19"/>
    <p:sldId id="537" r:id="rId20"/>
    <p:sldId id="538" r:id="rId21"/>
    <p:sldId id="539" r:id="rId22"/>
    <p:sldId id="540" r:id="rId23"/>
    <p:sldId id="541" r:id="rId24"/>
    <p:sldId id="542" r:id="rId25"/>
    <p:sldId id="543" r:id="rId26"/>
    <p:sldId id="544" r:id="rId27"/>
    <p:sldId id="551" r:id="rId28"/>
    <p:sldId id="552" r:id="rId29"/>
    <p:sldId id="553" r:id="rId30"/>
    <p:sldId id="545" r:id="rId31"/>
    <p:sldId id="546" r:id="rId32"/>
    <p:sldId id="549" r:id="rId33"/>
    <p:sldId id="550" r:id="rId34"/>
    <p:sldId id="547" r:id="rId35"/>
    <p:sldId id="400" r:id="rId36"/>
    <p:sldId id="500" r:id="rId37"/>
    <p:sldId id="501" r:id="rId38"/>
    <p:sldId id="502" r:id="rId39"/>
    <p:sldId id="450" r:id="rId40"/>
    <p:sldId id="509" r:id="rId41"/>
    <p:sldId id="504" r:id="rId42"/>
    <p:sldId id="505" r:id="rId43"/>
    <p:sldId id="506" r:id="rId44"/>
    <p:sldId id="507" r:id="rId45"/>
    <p:sldId id="508" r:id="rId46"/>
    <p:sldId id="510" r:id="rId47"/>
    <p:sldId id="511" r:id="rId48"/>
    <p:sldId id="512" r:id="rId49"/>
    <p:sldId id="514" r:id="rId50"/>
    <p:sldId id="515" r:id="rId51"/>
    <p:sldId id="558" r:id="rId52"/>
    <p:sldId id="548" r:id="rId53"/>
    <p:sldId id="520" r:id="rId54"/>
    <p:sldId id="555" r:id="rId55"/>
    <p:sldId id="556" r:id="rId56"/>
    <p:sldId id="554" r:id="rId57"/>
    <p:sldId id="557" r:id="rId58"/>
  </p:sldIdLst>
  <p:sldSz cx="9144000" cy="6858000" type="screen4x3"/>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4C4C"/>
    <a:srgbClr val="F32200"/>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5922" autoAdjust="0"/>
  </p:normalViewPr>
  <p:slideViewPr>
    <p:cSldViewPr>
      <p:cViewPr>
        <p:scale>
          <a:sx n="99" d="100"/>
          <a:sy n="99" d="100"/>
        </p:scale>
        <p:origin x="-1400" y="-80"/>
      </p:cViewPr>
      <p:guideLst>
        <p:guide orient="horz" pos="2160"/>
        <p:guide pos="2880"/>
      </p:guideLst>
    </p:cSldViewPr>
  </p:slideViewPr>
  <p:notesTextViewPr>
    <p:cViewPr>
      <p:scale>
        <a:sx n="1" d="1"/>
        <a:sy n="1" d="1"/>
      </p:scale>
      <p:origin x="0" y="0"/>
    </p:cViewPr>
  </p:notesTextViewPr>
  <p:sorterViewPr>
    <p:cViewPr>
      <p:scale>
        <a:sx n="66" d="100"/>
        <a:sy n="66" d="100"/>
      </p:scale>
      <p:origin x="0" y="2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handoutMaster" Target="handoutMasters/handout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defRPr sz="1200"/>
            </a:lvl1pPr>
          </a:lstStyle>
          <a:p>
            <a:fld id="{A8C7F6F1-FFE2-4094-8DCE-D448177532A6}" type="datetimeFigureOut">
              <a:rPr lang="en-US" smtClean="0"/>
              <a:t>12/4/14</a:t>
            </a:fld>
            <a:endParaRPr lang="en-US"/>
          </a:p>
        </p:txBody>
      </p:sp>
      <p:sp>
        <p:nvSpPr>
          <p:cNvPr id="4" name="Footer Placeholder 3"/>
          <p:cNvSpPr>
            <a:spLocks noGrp="1"/>
          </p:cNvSpPr>
          <p:nvPr>
            <p:ph type="ftr" sz="quarter" idx="2"/>
          </p:nvPr>
        </p:nvSpPr>
        <p:spPr>
          <a:xfrm>
            <a:off x="0" y="8775684"/>
            <a:ext cx="2971800"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5684"/>
            <a:ext cx="2971800" cy="461963"/>
          </a:xfrm>
          <a:prstGeom prst="rect">
            <a:avLst/>
          </a:prstGeom>
        </p:spPr>
        <p:txBody>
          <a:bodyPr vert="horz" lIns="91440" tIns="45720" rIns="91440" bIns="45720" rtlCol="0" anchor="b"/>
          <a:lstStyle>
            <a:lvl1pPr algn="r">
              <a:defRPr sz="1200"/>
            </a:lvl1pPr>
          </a:lstStyle>
          <a:p>
            <a:fld id="{E21DC81C-4D3F-4D52-92F5-BDEACAED6120}" type="slidenum">
              <a:rPr lang="en-US" smtClean="0"/>
              <a:t>‹#›</a:t>
            </a:fld>
            <a:endParaRPr lang="en-US"/>
          </a:p>
        </p:txBody>
      </p:sp>
    </p:spTree>
    <p:extLst>
      <p:ext uri="{BB962C8B-B14F-4D97-AF65-F5344CB8AC3E}">
        <p14:creationId xmlns:p14="http://schemas.microsoft.com/office/powerpoint/2010/main" val="3963371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963"/>
          </a:xfrm>
          <a:prstGeom prst="rect">
            <a:avLst/>
          </a:prstGeom>
        </p:spPr>
        <p:txBody>
          <a:bodyPr vert="horz" lIns="91440" tIns="45720" rIns="91440" bIns="45720" rtlCol="0"/>
          <a:lstStyle>
            <a:lvl1pPr algn="r">
              <a:defRPr sz="1200"/>
            </a:lvl1pPr>
          </a:lstStyle>
          <a:p>
            <a:fld id="{6FED7520-BF41-4E54-97AD-8EA3ED10F785}" type="datetimeFigureOut">
              <a:rPr lang="en-US" smtClean="0"/>
              <a:t>12/4/14</a:t>
            </a:fld>
            <a:endParaRPr lang="en-US"/>
          </a:p>
        </p:txBody>
      </p:sp>
      <p:sp>
        <p:nvSpPr>
          <p:cNvPr id="4" name="Slide Image Placeholder 3"/>
          <p:cNvSpPr>
            <a:spLocks noGrp="1" noRot="1" noChangeAspect="1"/>
          </p:cNvSpPr>
          <p:nvPr>
            <p:ph type="sldImg" idx="2"/>
          </p:nvPr>
        </p:nvSpPr>
        <p:spPr>
          <a:xfrm>
            <a:off x="1120775" y="693738"/>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8644"/>
            <a:ext cx="5486400" cy="41576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5684"/>
            <a:ext cx="2971800"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5684"/>
            <a:ext cx="2971800" cy="461963"/>
          </a:xfrm>
          <a:prstGeom prst="rect">
            <a:avLst/>
          </a:prstGeom>
        </p:spPr>
        <p:txBody>
          <a:bodyPr vert="horz" lIns="91440" tIns="45720" rIns="91440" bIns="45720" rtlCol="0" anchor="b"/>
          <a:lstStyle>
            <a:lvl1pPr algn="r">
              <a:defRPr sz="1200"/>
            </a:lvl1pPr>
          </a:lstStyle>
          <a:p>
            <a:fld id="{408F7332-6F3C-43B0-9340-BC8646E52BFE}" type="slidenum">
              <a:rPr lang="en-US" smtClean="0"/>
              <a:t>‹#›</a:t>
            </a:fld>
            <a:endParaRPr lang="en-US"/>
          </a:p>
        </p:txBody>
      </p:sp>
    </p:spTree>
    <p:extLst>
      <p:ext uri="{BB962C8B-B14F-4D97-AF65-F5344CB8AC3E}">
        <p14:creationId xmlns:p14="http://schemas.microsoft.com/office/powerpoint/2010/main" val="384855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2</a:t>
            </a:fld>
            <a:endParaRPr lang="en-US"/>
          </a:p>
        </p:txBody>
      </p:sp>
    </p:spTree>
    <p:extLst>
      <p:ext uri="{BB962C8B-B14F-4D97-AF65-F5344CB8AC3E}">
        <p14:creationId xmlns:p14="http://schemas.microsoft.com/office/powerpoint/2010/main" val="335547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34</a:t>
            </a:fld>
            <a:endParaRPr lang="en-US"/>
          </a:p>
        </p:txBody>
      </p:sp>
    </p:spTree>
    <p:extLst>
      <p:ext uri="{BB962C8B-B14F-4D97-AF65-F5344CB8AC3E}">
        <p14:creationId xmlns:p14="http://schemas.microsoft.com/office/powerpoint/2010/main" val="335547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52</a:t>
            </a:fld>
            <a:endParaRPr lang="en-US"/>
          </a:p>
        </p:txBody>
      </p:sp>
    </p:spTree>
    <p:extLst>
      <p:ext uri="{BB962C8B-B14F-4D97-AF65-F5344CB8AC3E}">
        <p14:creationId xmlns:p14="http://schemas.microsoft.com/office/powerpoint/2010/main" val="335547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3</a:t>
            </a:fld>
            <a:endParaRPr lang="en-US"/>
          </a:p>
        </p:txBody>
      </p:sp>
    </p:spTree>
    <p:extLst>
      <p:ext uri="{BB962C8B-B14F-4D97-AF65-F5344CB8AC3E}">
        <p14:creationId xmlns:p14="http://schemas.microsoft.com/office/powerpoint/2010/main" val="335547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5</a:t>
            </a:fld>
            <a:endParaRPr lang="en-US"/>
          </a:p>
        </p:txBody>
      </p:sp>
    </p:spTree>
    <p:extLst>
      <p:ext uri="{BB962C8B-B14F-4D97-AF65-F5344CB8AC3E}">
        <p14:creationId xmlns:p14="http://schemas.microsoft.com/office/powerpoint/2010/main" val="335547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Node: Each statement must be executed</a:t>
            </a:r>
            <a:r>
              <a:rPr lang="en-US" baseline="0" dirty="0" smtClean="0"/>
              <a:t> at least once</a:t>
            </a:r>
          </a:p>
          <a:p>
            <a:r>
              <a:rPr lang="en-US" baseline="0" dirty="0" smtClean="0"/>
              <a:t>Edge: Each branch in a conditional statement must be executed at least once</a:t>
            </a:r>
          </a:p>
          <a:p>
            <a:r>
              <a:rPr lang="en-US" baseline="0" dirty="0" smtClean="0"/>
              <a:t>Loop: Each loop has been executed zero times, once, and more than once</a:t>
            </a:r>
          </a:p>
          <a:p>
            <a:r>
              <a:rPr lang="en-US" baseline="0" dirty="0" smtClean="0"/>
              <a:t>Condition: each </a:t>
            </a:r>
            <a:r>
              <a:rPr lang="en-US" baseline="0" dirty="0" err="1" smtClean="0"/>
              <a:t>boolean</a:t>
            </a:r>
            <a:r>
              <a:rPr lang="en-US" baseline="0" dirty="0" smtClean="0"/>
              <a:t> condition in a predicate must be executed w/ both true and false values</a:t>
            </a:r>
          </a:p>
          <a:p>
            <a:r>
              <a:rPr lang="en-US" baseline="0" dirty="0" smtClean="0"/>
              <a:t>Path: each path must be executed at least once</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7</a:t>
            </a:fld>
            <a:endParaRPr lang="en-US"/>
          </a:p>
        </p:txBody>
      </p:sp>
    </p:spTree>
    <p:extLst>
      <p:ext uri="{BB962C8B-B14F-4D97-AF65-F5344CB8AC3E}">
        <p14:creationId xmlns:p14="http://schemas.microsoft.com/office/powerpoint/2010/main" val="313890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of you don’t know what this means?</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8</a:t>
            </a:fld>
            <a:endParaRPr lang="en-US"/>
          </a:p>
        </p:txBody>
      </p:sp>
    </p:spTree>
    <p:extLst>
      <p:ext uri="{BB962C8B-B14F-4D97-AF65-F5344CB8AC3E}">
        <p14:creationId xmlns:p14="http://schemas.microsoft.com/office/powerpoint/2010/main" val="3217636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node graph on board</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12</a:t>
            </a:fld>
            <a:endParaRPr lang="en-US"/>
          </a:p>
        </p:txBody>
      </p:sp>
    </p:spTree>
    <p:extLst>
      <p:ext uri="{BB962C8B-B14F-4D97-AF65-F5344CB8AC3E}">
        <p14:creationId xmlns:p14="http://schemas.microsoft.com/office/powerpoint/2010/main" val="918158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26</a:t>
            </a:fld>
            <a:endParaRPr lang="en-US"/>
          </a:p>
        </p:txBody>
      </p:sp>
    </p:spTree>
    <p:extLst>
      <p:ext uri="{BB962C8B-B14F-4D97-AF65-F5344CB8AC3E}">
        <p14:creationId xmlns:p14="http://schemas.microsoft.com/office/powerpoint/2010/main" val="335547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t>
            </a:r>
            <a:r>
              <a:rPr lang="en-US" baseline="0" dirty="0" smtClean="0"/>
              <a:t> application of white-box testing</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30</a:t>
            </a:fld>
            <a:endParaRPr lang="en-US"/>
          </a:p>
        </p:txBody>
      </p:sp>
    </p:spTree>
    <p:extLst>
      <p:ext uri="{BB962C8B-B14F-4D97-AF65-F5344CB8AC3E}">
        <p14:creationId xmlns:p14="http://schemas.microsoft.com/office/powerpoint/2010/main" val="1461289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just scratched</a:t>
            </a:r>
            <a:r>
              <a:rPr lang="en-US" baseline="0" dirty="0" smtClean="0"/>
              <a:t> the surface!</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33</a:t>
            </a:fld>
            <a:endParaRPr lang="en-US"/>
          </a:p>
        </p:txBody>
      </p:sp>
    </p:spTree>
    <p:extLst>
      <p:ext uri="{BB962C8B-B14F-4D97-AF65-F5344CB8AC3E}">
        <p14:creationId xmlns:p14="http://schemas.microsoft.com/office/powerpoint/2010/main" val="3209291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text style</a:t>
            </a:r>
            <a:endParaRPr lang="en-US" dirty="0"/>
          </a:p>
        </p:txBody>
      </p:sp>
    </p:spTree>
    <p:extLst>
      <p:ext uri="{BB962C8B-B14F-4D97-AF65-F5344CB8AC3E}">
        <p14:creationId xmlns:p14="http://schemas.microsoft.com/office/powerpoint/2010/main" val="210466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43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23" name="Straight Connector 22"/>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95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7" name="Straight Connector 6"/>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sz="half" idx="1"/>
          </p:nvPr>
        </p:nvSpPr>
        <p:spPr>
          <a:xfrm>
            <a:off x="457200" y="1600200"/>
            <a:ext cx="817626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7513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23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02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0" name="Straight Connector 9"/>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67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6" name="Straight Connector 5"/>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6" name="Straight Connector 15"/>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17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66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0733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609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Box 12"/>
          <p:cNvSpPr txBox="1"/>
          <p:nvPr userDrawn="1"/>
        </p:nvSpPr>
        <p:spPr>
          <a:xfrm>
            <a:off x="3589206" y="6649759"/>
            <a:ext cx="1965603" cy="230832"/>
          </a:xfrm>
          <a:prstGeom prst="rect">
            <a:avLst/>
          </a:prstGeom>
          <a:noFill/>
        </p:spPr>
        <p:txBody>
          <a:bodyPr wrap="none" rtlCol="0">
            <a:spAutoFit/>
          </a:bodyPr>
          <a:lstStyle/>
          <a:p>
            <a:pPr algn="ctr"/>
            <a:r>
              <a:rPr lang="en-US" sz="900" b="1" dirty="0" smtClean="0">
                <a:solidFill>
                  <a:srgbClr val="F32200"/>
                </a:solidFill>
              </a:rPr>
              <a:t>Department of Informatics, UC Irvine</a:t>
            </a:r>
            <a:endParaRPr lang="en-US" sz="900" b="1" dirty="0">
              <a:solidFill>
                <a:srgbClr val="F32200"/>
              </a:solidFill>
            </a:endParaRPr>
          </a:p>
        </p:txBody>
      </p:sp>
      <p:sp>
        <p:nvSpPr>
          <p:cNvPr id="9" name="TextBox 8"/>
          <p:cNvSpPr txBox="1"/>
          <p:nvPr userDrawn="1"/>
        </p:nvSpPr>
        <p:spPr>
          <a:xfrm>
            <a:off x="0" y="6477000"/>
            <a:ext cx="914400" cy="461665"/>
          </a:xfrm>
          <a:prstGeom prst="rect">
            <a:avLst/>
          </a:prstGeom>
          <a:noFill/>
        </p:spPr>
        <p:txBody>
          <a:bodyPr wrap="square" rtlCol="0">
            <a:spAutoFit/>
          </a:bodyPr>
          <a:lstStyle/>
          <a:p>
            <a:r>
              <a:rPr lang="en-US" sz="2400" b="1" dirty="0" smtClean="0">
                <a:solidFill>
                  <a:srgbClr val="F32200"/>
                </a:solidFill>
              </a:rPr>
              <a:t>SDCL</a:t>
            </a:r>
            <a:endParaRPr lang="en-US" sz="2400" b="1" dirty="0">
              <a:solidFill>
                <a:srgbClr val="F32200"/>
              </a:solidFill>
            </a:endParaRPr>
          </a:p>
        </p:txBody>
      </p:sp>
      <p:sp>
        <p:nvSpPr>
          <p:cNvPr id="11" name="TextBox 10"/>
          <p:cNvSpPr txBox="1"/>
          <p:nvPr userDrawn="1"/>
        </p:nvSpPr>
        <p:spPr>
          <a:xfrm>
            <a:off x="645319" y="6649759"/>
            <a:ext cx="1396536" cy="230832"/>
          </a:xfrm>
          <a:prstGeom prst="rect">
            <a:avLst/>
          </a:prstGeom>
          <a:noFill/>
        </p:spPr>
        <p:txBody>
          <a:bodyPr wrap="none" rtlCol="0">
            <a:spAutoFit/>
          </a:bodyPr>
          <a:lstStyle/>
          <a:p>
            <a:r>
              <a:rPr lang="en-US" sz="900" b="1" dirty="0" smtClean="0">
                <a:solidFill>
                  <a:srgbClr val="4C4C4C"/>
                </a:solidFill>
              </a:rPr>
              <a:t>Collaboration</a:t>
            </a:r>
            <a:r>
              <a:rPr lang="en-US" sz="900" b="1" dirty="0" smtClean="0"/>
              <a:t> </a:t>
            </a:r>
            <a:r>
              <a:rPr lang="en-US" sz="900" b="1" dirty="0" smtClean="0">
                <a:solidFill>
                  <a:srgbClr val="4C4C4C"/>
                </a:solidFill>
              </a:rPr>
              <a:t>Laboratory</a:t>
            </a:r>
            <a:endParaRPr lang="en-US" sz="900" b="1" dirty="0">
              <a:solidFill>
                <a:srgbClr val="4C4C4C"/>
              </a:solidFill>
            </a:endParaRPr>
          </a:p>
        </p:txBody>
      </p:sp>
      <p:sp>
        <p:nvSpPr>
          <p:cNvPr id="10" name="TextBox 9"/>
          <p:cNvSpPr txBox="1"/>
          <p:nvPr userDrawn="1"/>
        </p:nvSpPr>
        <p:spPr>
          <a:xfrm>
            <a:off x="645319" y="6539298"/>
            <a:ext cx="1178528" cy="230832"/>
          </a:xfrm>
          <a:prstGeom prst="rect">
            <a:avLst/>
          </a:prstGeom>
          <a:noFill/>
        </p:spPr>
        <p:txBody>
          <a:bodyPr wrap="none" rtlCol="0">
            <a:spAutoFit/>
          </a:bodyPr>
          <a:lstStyle/>
          <a:p>
            <a:r>
              <a:rPr lang="en-US" sz="900" b="1" dirty="0" smtClean="0">
                <a:solidFill>
                  <a:srgbClr val="4C4C4C"/>
                </a:solidFill>
              </a:rPr>
              <a:t>Software Design and</a:t>
            </a:r>
            <a:endParaRPr lang="en-US" sz="900" b="1" dirty="0">
              <a:solidFill>
                <a:srgbClr val="4C4C4C"/>
              </a:solidFill>
            </a:endParaRPr>
          </a:p>
        </p:txBody>
      </p:sp>
      <p:sp>
        <p:nvSpPr>
          <p:cNvPr id="4" name="TextBox 3"/>
          <p:cNvSpPr txBox="1"/>
          <p:nvPr userDrawn="1"/>
        </p:nvSpPr>
        <p:spPr>
          <a:xfrm>
            <a:off x="7169150" y="6632916"/>
            <a:ext cx="1974850" cy="230832"/>
          </a:xfrm>
          <a:prstGeom prst="rect">
            <a:avLst/>
          </a:prstGeom>
          <a:noFill/>
        </p:spPr>
        <p:txBody>
          <a:bodyPr wrap="square" rtlCol="0">
            <a:spAutoFit/>
          </a:bodyPr>
          <a:lstStyle/>
          <a:p>
            <a:pPr algn="r"/>
            <a:r>
              <a:rPr lang="en-US" sz="900" b="1" dirty="0" smtClean="0">
                <a:solidFill>
                  <a:srgbClr val="F32200"/>
                </a:solidFill>
              </a:rPr>
              <a:t>sdcl.ics.uci.edu</a:t>
            </a:r>
            <a:r>
              <a:rPr lang="en-US" sz="900" b="1" baseline="0" dirty="0" smtClean="0">
                <a:solidFill>
                  <a:srgbClr val="F32200"/>
                </a:solidFill>
              </a:rPr>
              <a:t>  </a:t>
            </a:r>
            <a:fld id="{30ABF327-B19C-4A16-9796-EFEDB6CCAA30}" type="slidenum">
              <a:rPr lang="en-US" sz="900" b="1" smtClean="0">
                <a:solidFill>
                  <a:srgbClr val="F32200"/>
                </a:solidFill>
              </a:rPr>
              <a:pPr algn="r"/>
              <a:t>‹#›</a:t>
            </a:fld>
            <a:endParaRPr lang="en-US" sz="900" b="1" dirty="0">
              <a:solidFill>
                <a:srgbClr val="F32200"/>
              </a:solidFill>
            </a:endParaRPr>
          </a:p>
        </p:txBody>
      </p:sp>
    </p:spTree>
    <p:extLst>
      <p:ext uri="{BB962C8B-B14F-4D97-AF65-F5344CB8AC3E}">
        <p14:creationId xmlns:p14="http://schemas.microsoft.com/office/powerpoint/2010/main" val="260784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3200" b="1" kern="1200">
          <a:solidFill>
            <a:srgbClr val="4C4C4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4C4C4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4C4C4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4C4C4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Informatics 43</a:t>
            </a:r>
            <a:br>
              <a:rPr lang="en-US" dirty="0" smtClean="0"/>
            </a:br>
            <a:r>
              <a:rPr lang="en-US" dirty="0" smtClean="0"/>
              <a:t>Introduction to Software Engineering</a:t>
            </a:r>
            <a:br>
              <a:rPr lang="en-US" dirty="0" smtClean="0"/>
            </a:br>
            <a:r>
              <a:rPr lang="en-US" dirty="0" smtClean="0"/>
              <a:t>Lecture 9-1</a:t>
            </a:r>
            <a:endParaRPr lang="en-US" dirty="0"/>
          </a:p>
        </p:txBody>
      </p:sp>
      <p:sp>
        <p:nvSpPr>
          <p:cNvPr id="3" name="Subtitle 2"/>
          <p:cNvSpPr>
            <a:spLocks noGrp="1"/>
          </p:cNvSpPr>
          <p:nvPr>
            <p:ph type="subTitle" idx="1"/>
          </p:nvPr>
        </p:nvSpPr>
        <p:spPr/>
        <p:txBody>
          <a:bodyPr>
            <a:normAutofit/>
          </a:bodyPr>
          <a:lstStyle/>
          <a:p>
            <a:r>
              <a:rPr lang="en-US" smtClean="0"/>
              <a:t>December 2, </a:t>
            </a:r>
            <a:r>
              <a:rPr lang="en-US" dirty="0" smtClean="0"/>
              <a:t>2014</a:t>
            </a:r>
          </a:p>
          <a:p>
            <a:r>
              <a:rPr lang="en-US" dirty="0" smtClean="0"/>
              <a:t>Emily Navarro</a:t>
            </a:r>
          </a:p>
          <a:p>
            <a:r>
              <a:rPr lang="en-US" sz="1400" i="1" dirty="0"/>
              <a:t>Duplication of course material for any commercial purpose without the explicit written permission of the professor is prohibited.</a:t>
            </a:r>
          </a:p>
          <a:p>
            <a:endParaRPr lang="en-US" dirty="0"/>
          </a:p>
        </p:txBody>
      </p:sp>
    </p:spTree>
    <p:extLst>
      <p:ext uri="{BB962C8B-B14F-4D97-AF65-F5344CB8AC3E}">
        <p14:creationId xmlns:p14="http://schemas.microsoft.com/office/powerpoint/2010/main" val="75019528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a:t>Node Coverage</a:t>
            </a:r>
          </a:p>
        </p:txBody>
      </p:sp>
      <p:sp>
        <p:nvSpPr>
          <p:cNvPr id="183299" name="Rectangle 3"/>
          <p:cNvSpPr>
            <a:spLocks noGrp="1" noChangeArrowheads="1"/>
          </p:cNvSpPr>
          <p:nvPr>
            <p:ph type="body" idx="1"/>
          </p:nvPr>
        </p:nvSpPr>
        <p:spPr/>
        <p:txBody>
          <a:bodyPr/>
          <a:lstStyle/>
          <a:p>
            <a:r>
              <a:rPr lang="en-US"/>
              <a:t>Select test cases such that every </a:t>
            </a:r>
            <a:r>
              <a:rPr lang="en-US" u="sng"/>
              <a:t>node</a:t>
            </a:r>
            <a:r>
              <a:rPr lang="en-US"/>
              <a:t> in the graph is visited</a:t>
            </a:r>
          </a:p>
          <a:p>
            <a:pPr lvl="1"/>
            <a:r>
              <a:rPr lang="en-US"/>
              <a:t>Also called statement coverage</a:t>
            </a:r>
          </a:p>
          <a:p>
            <a:pPr lvl="2"/>
            <a:r>
              <a:rPr lang="en-US"/>
              <a:t>Guarantees that every statement in the source code is executed at least once</a:t>
            </a:r>
          </a:p>
          <a:p>
            <a:r>
              <a:rPr lang="en-US"/>
              <a:t>Selects minimal number of test cases</a:t>
            </a:r>
          </a:p>
          <a:p>
            <a:endParaRPr lang="en-US"/>
          </a:p>
          <a:p>
            <a:pPr lvl="2"/>
            <a:endParaRPr lang="en-US"/>
          </a:p>
        </p:txBody>
      </p:sp>
      <p:sp>
        <p:nvSpPr>
          <p:cNvPr id="183301" name="Oval 5"/>
          <p:cNvSpPr>
            <a:spLocks noChangeArrowheads="1"/>
          </p:cNvSpPr>
          <p:nvPr/>
        </p:nvSpPr>
        <p:spPr bwMode="auto">
          <a:xfrm>
            <a:off x="1425575" y="5181600"/>
            <a:ext cx="381000" cy="381000"/>
          </a:xfrm>
          <a:prstGeom prst="ellipse">
            <a:avLst/>
          </a:prstGeom>
          <a:solidFill>
            <a:schemeClr val="accent1"/>
          </a:solidFill>
          <a:ln w="28575"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sp>
        <p:nvSpPr>
          <p:cNvPr id="183302" name="Oval 6"/>
          <p:cNvSpPr>
            <a:spLocks noChangeArrowheads="1"/>
          </p:cNvSpPr>
          <p:nvPr/>
        </p:nvSpPr>
        <p:spPr bwMode="auto">
          <a:xfrm>
            <a:off x="2598738" y="5181600"/>
            <a:ext cx="381000" cy="381000"/>
          </a:xfrm>
          <a:prstGeom prst="ellipse">
            <a:avLst/>
          </a:prstGeom>
          <a:solidFill>
            <a:schemeClr val="accent1"/>
          </a:solidFill>
          <a:ln w="28575"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a:t>
            </a:r>
          </a:p>
        </p:txBody>
      </p:sp>
      <p:sp>
        <p:nvSpPr>
          <p:cNvPr id="183303" name="Oval 7"/>
          <p:cNvSpPr>
            <a:spLocks noChangeArrowheads="1"/>
          </p:cNvSpPr>
          <p:nvPr/>
        </p:nvSpPr>
        <p:spPr bwMode="auto">
          <a:xfrm>
            <a:off x="4945063" y="5181600"/>
            <a:ext cx="381000" cy="381000"/>
          </a:xfrm>
          <a:prstGeom prst="ellipse">
            <a:avLst/>
          </a:prstGeom>
          <a:solidFill>
            <a:schemeClr val="accent1"/>
          </a:solidFill>
          <a:ln w="28575"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7</a:t>
            </a:r>
          </a:p>
        </p:txBody>
      </p:sp>
      <p:sp>
        <p:nvSpPr>
          <p:cNvPr id="183304" name="Oval 8"/>
          <p:cNvSpPr>
            <a:spLocks noChangeArrowheads="1"/>
          </p:cNvSpPr>
          <p:nvPr/>
        </p:nvSpPr>
        <p:spPr bwMode="auto">
          <a:xfrm>
            <a:off x="5532438" y="5183188"/>
            <a:ext cx="381000" cy="381000"/>
          </a:xfrm>
          <a:prstGeom prst="ellipse">
            <a:avLst/>
          </a:prstGeom>
          <a:solidFill>
            <a:schemeClr val="accent1"/>
          </a:solidFill>
          <a:ln w="28575"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8</a:t>
            </a:r>
          </a:p>
        </p:txBody>
      </p:sp>
      <p:sp>
        <p:nvSpPr>
          <p:cNvPr id="183305" name="Oval 9"/>
          <p:cNvSpPr>
            <a:spLocks noChangeArrowheads="1"/>
          </p:cNvSpPr>
          <p:nvPr/>
        </p:nvSpPr>
        <p:spPr bwMode="auto">
          <a:xfrm>
            <a:off x="2011363" y="5183188"/>
            <a:ext cx="381000" cy="381000"/>
          </a:xfrm>
          <a:prstGeom prst="ellipse">
            <a:avLst/>
          </a:prstGeom>
          <a:solidFill>
            <a:schemeClr val="accent1"/>
          </a:solidFill>
          <a:ln w="28575"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2</a:t>
            </a:r>
          </a:p>
        </p:txBody>
      </p:sp>
      <p:sp>
        <p:nvSpPr>
          <p:cNvPr id="183306" name="Oval 10"/>
          <p:cNvSpPr>
            <a:spLocks noChangeArrowheads="1"/>
          </p:cNvSpPr>
          <p:nvPr/>
        </p:nvSpPr>
        <p:spPr bwMode="auto">
          <a:xfrm>
            <a:off x="3184525" y="5183188"/>
            <a:ext cx="381000" cy="381000"/>
          </a:xfrm>
          <a:prstGeom prst="ellipse">
            <a:avLst/>
          </a:prstGeom>
          <a:solidFill>
            <a:schemeClr val="accent1"/>
          </a:solidFill>
          <a:ln w="28575"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a:t>
            </a:r>
          </a:p>
        </p:txBody>
      </p:sp>
      <p:sp>
        <p:nvSpPr>
          <p:cNvPr id="183307" name="Oval 11"/>
          <p:cNvSpPr>
            <a:spLocks noChangeArrowheads="1"/>
          </p:cNvSpPr>
          <p:nvPr/>
        </p:nvSpPr>
        <p:spPr bwMode="auto">
          <a:xfrm>
            <a:off x="3771900" y="5183188"/>
            <a:ext cx="381000" cy="381000"/>
          </a:xfrm>
          <a:prstGeom prst="ellipse">
            <a:avLst/>
          </a:prstGeom>
          <a:solidFill>
            <a:schemeClr val="accent1"/>
          </a:solidFill>
          <a:ln w="28575"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5</a:t>
            </a:r>
          </a:p>
        </p:txBody>
      </p:sp>
      <p:sp>
        <p:nvSpPr>
          <p:cNvPr id="183308" name="Oval 12"/>
          <p:cNvSpPr>
            <a:spLocks noChangeArrowheads="1"/>
          </p:cNvSpPr>
          <p:nvPr/>
        </p:nvSpPr>
        <p:spPr bwMode="auto">
          <a:xfrm>
            <a:off x="4359275" y="5183188"/>
            <a:ext cx="381000" cy="381000"/>
          </a:xfrm>
          <a:prstGeom prst="ellipse">
            <a:avLst/>
          </a:prstGeom>
          <a:solidFill>
            <a:schemeClr val="accent1"/>
          </a:solidFill>
          <a:ln w="28575"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6</a:t>
            </a:r>
          </a:p>
        </p:txBody>
      </p:sp>
      <p:sp>
        <p:nvSpPr>
          <p:cNvPr id="183309" name="Oval 13"/>
          <p:cNvSpPr>
            <a:spLocks noChangeArrowheads="1"/>
          </p:cNvSpPr>
          <p:nvPr/>
        </p:nvSpPr>
        <p:spPr bwMode="auto">
          <a:xfrm>
            <a:off x="6118225" y="5183188"/>
            <a:ext cx="381000" cy="381000"/>
          </a:xfrm>
          <a:prstGeom prst="ellipse">
            <a:avLst/>
          </a:prstGeom>
          <a:solidFill>
            <a:schemeClr val="accent1"/>
          </a:solidFill>
          <a:ln w="28575"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9</a:t>
            </a:r>
          </a:p>
        </p:txBody>
      </p:sp>
      <p:sp>
        <p:nvSpPr>
          <p:cNvPr id="183310" name="Oval 14"/>
          <p:cNvSpPr>
            <a:spLocks noChangeArrowheads="1"/>
          </p:cNvSpPr>
          <p:nvPr/>
        </p:nvSpPr>
        <p:spPr bwMode="auto">
          <a:xfrm>
            <a:off x="6705600" y="5181600"/>
            <a:ext cx="381000" cy="381000"/>
          </a:xfrm>
          <a:prstGeom prst="ellipse">
            <a:avLst/>
          </a:prstGeom>
          <a:solidFill>
            <a:schemeClr val="accent1"/>
          </a:solidFill>
          <a:ln w="28575"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10</a:t>
            </a:r>
          </a:p>
        </p:txBody>
      </p:sp>
      <p:cxnSp>
        <p:nvCxnSpPr>
          <p:cNvPr id="183312" name="AutoShape 16"/>
          <p:cNvCxnSpPr>
            <a:cxnSpLocks noChangeShapeType="1"/>
            <a:stCxn id="183301" idx="6"/>
            <a:endCxn id="183305" idx="2"/>
          </p:cNvCxnSpPr>
          <p:nvPr/>
        </p:nvCxnSpPr>
        <p:spPr bwMode="auto">
          <a:xfrm>
            <a:off x="1820863" y="5372100"/>
            <a:ext cx="176212"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313" name="AutoShape 17"/>
          <p:cNvCxnSpPr>
            <a:cxnSpLocks noChangeShapeType="1"/>
            <a:stCxn id="183305" idx="6"/>
            <a:endCxn id="183302" idx="2"/>
          </p:cNvCxnSpPr>
          <p:nvPr/>
        </p:nvCxnSpPr>
        <p:spPr bwMode="auto">
          <a:xfrm flipV="1">
            <a:off x="2406650" y="5372100"/>
            <a:ext cx="177800"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314" name="AutoShape 18"/>
          <p:cNvCxnSpPr>
            <a:cxnSpLocks noChangeShapeType="1"/>
            <a:stCxn id="183302" idx="6"/>
            <a:endCxn id="183306" idx="2"/>
          </p:cNvCxnSpPr>
          <p:nvPr/>
        </p:nvCxnSpPr>
        <p:spPr bwMode="auto">
          <a:xfrm>
            <a:off x="2994025" y="5372100"/>
            <a:ext cx="176213"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315" name="AutoShape 19"/>
          <p:cNvCxnSpPr>
            <a:cxnSpLocks noChangeShapeType="1"/>
            <a:stCxn id="183307" idx="6"/>
            <a:endCxn id="183308" idx="2"/>
          </p:cNvCxnSpPr>
          <p:nvPr/>
        </p:nvCxnSpPr>
        <p:spPr bwMode="auto">
          <a:xfrm>
            <a:off x="4167188" y="5373688"/>
            <a:ext cx="177800" cy="0"/>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316" name="AutoShape 20"/>
          <p:cNvCxnSpPr>
            <a:cxnSpLocks noChangeShapeType="1"/>
            <a:stCxn id="183308" idx="6"/>
            <a:endCxn id="183303" idx="2"/>
          </p:cNvCxnSpPr>
          <p:nvPr/>
        </p:nvCxnSpPr>
        <p:spPr bwMode="auto">
          <a:xfrm flipV="1">
            <a:off x="4754563" y="5372100"/>
            <a:ext cx="176212"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317" name="AutoShape 21"/>
          <p:cNvCxnSpPr>
            <a:cxnSpLocks noChangeShapeType="1"/>
            <a:stCxn id="183309" idx="6"/>
            <a:endCxn id="183310" idx="2"/>
          </p:cNvCxnSpPr>
          <p:nvPr/>
        </p:nvCxnSpPr>
        <p:spPr bwMode="auto">
          <a:xfrm flipV="1">
            <a:off x="6513513" y="5372100"/>
            <a:ext cx="177800"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319" name="AutoShape 23"/>
          <p:cNvCxnSpPr>
            <a:cxnSpLocks noChangeShapeType="1"/>
            <a:stCxn id="183303" idx="6"/>
            <a:endCxn id="183304" idx="2"/>
          </p:cNvCxnSpPr>
          <p:nvPr/>
        </p:nvCxnSpPr>
        <p:spPr bwMode="auto">
          <a:xfrm>
            <a:off x="5340350" y="5372100"/>
            <a:ext cx="177800"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320" name="AutoShape 24"/>
          <p:cNvCxnSpPr>
            <a:cxnSpLocks noChangeShapeType="1"/>
            <a:stCxn id="183304" idx="0"/>
            <a:endCxn id="183306" idx="0"/>
          </p:cNvCxnSpPr>
          <p:nvPr/>
        </p:nvCxnSpPr>
        <p:spPr bwMode="auto">
          <a:xfrm rot="16200000" flipH="1" flipV="1">
            <a:off x="4548188" y="3995737"/>
            <a:ext cx="1588" cy="2347913"/>
          </a:xfrm>
          <a:prstGeom prst="curvedConnector3">
            <a:avLst>
              <a:gd name="adj1" fmla="val -1350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321" name="AutoShape 25"/>
          <p:cNvCxnSpPr>
            <a:cxnSpLocks noChangeShapeType="1"/>
            <a:stCxn id="183306" idx="4"/>
            <a:endCxn id="183309" idx="4"/>
          </p:cNvCxnSpPr>
          <p:nvPr/>
        </p:nvCxnSpPr>
        <p:spPr bwMode="auto">
          <a:xfrm rot="16200000" flipH="1">
            <a:off x="4841081" y="4112419"/>
            <a:ext cx="1588" cy="2933700"/>
          </a:xfrm>
          <a:prstGeom prst="curvedConnector3">
            <a:avLst>
              <a:gd name="adj1" fmla="val 32999995"/>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322" name="AutoShape 26"/>
          <p:cNvCxnSpPr>
            <a:cxnSpLocks noChangeShapeType="1"/>
            <a:stCxn id="183306" idx="6"/>
            <a:endCxn id="183307" idx="2"/>
          </p:cNvCxnSpPr>
          <p:nvPr/>
        </p:nvCxnSpPr>
        <p:spPr bwMode="auto">
          <a:xfrm>
            <a:off x="3579813" y="5373688"/>
            <a:ext cx="177800" cy="0"/>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323" name="AutoShape 27"/>
          <p:cNvCxnSpPr>
            <a:cxnSpLocks noChangeShapeType="1"/>
            <a:stCxn id="183307" idx="4"/>
            <a:endCxn id="183303" idx="4"/>
          </p:cNvCxnSpPr>
          <p:nvPr/>
        </p:nvCxnSpPr>
        <p:spPr bwMode="auto">
          <a:xfrm rot="5400000" flipH="1" flipV="1">
            <a:off x="4548188" y="4991100"/>
            <a:ext cx="1587" cy="1173163"/>
          </a:xfrm>
          <a:prstGeom prst="curvedConnector3">
            <a:avLst>
              <a:gd name="adj1" fmla="val -1350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3325" name="Text Box 29"/>
          <p:cNvSpPr txBox="1">
            <a:spLocks noChangeArrowheads="1"/>
          </p:cNvSpPr>
          <p:nvPr/>
        </p:nvSpPr>
        <p:spPr bwMode="auto">
          <a:xfrm>
            <a:off x="3317034" y="4038600"/>
            <a:ext cx="22749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800" dirty="0">
                <a:solidFill>
                  <a:schemeClr val="hlink"/>
                </a:solidFill>
              </a:rPr>
              <a:t>Test case: { 2</a:t>
            </a:r>
            <a:r>
              <a:rPr lang="en-US" sz="2800" dirty="0" smtClean="0">
                <a:solidFill>
                  <a:schemeClr val="hlink"/>
                </a:solidFill>
              </a:rPr>
              <a:t> </a:t>
            </a:r>
            <a:r>
              <a:rPr lang="en-US" sz="2800" dirty="0">
                <a:solidFill>
                  <a:schemeClr val="hlink"/>
                </a:solidFill>
              </a:rPr>
              <a:t>}</a:t>
            </a:r>
          </a:p>
        </p:txBody>
      </p:sp>
    </p:spTree>
    <p:extLst>
      <p:ext uri="{BB962C8B-B14F-4D97-AF65-F5344CB8AC3E}">
        <p14:creationId xmlns:p14="http://schemas.microsoft.com/office/powerpoint/2010/main" val="414561321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a:t>Edge Coverage</a:t>
            </a:r>
          </a:p>
        </p:txBody>
      </p:sp>
      <p:sp>
        <p:nvSpPr>
          <p:cNvPr id="184323" name="Rectangle 3"/>
          <p:cNvSpPr>
            <a:spLocks noGrp="1" noChangeArrowheads="1"/>
          </p:cNvSpPr>
          <p:nvPr>
            <p:ph type="body" idx="1"/>
          </p:nvPr>
        </p:nvSpPr>
        <p:spPr/>
        <p:txBody>
          <a:bodyPr/>
          <a:lstStyle/>
          <a:p>
            <a:r>
              <a:rPr lang="en-US"/>
              <a:t>Select test cases such that every </a:t>
            </a:r>
            <a:r>
              <a:rPr lang="en-US" u="sng"/>
              <a:t>edge</a:t>
            </a:r>
            <a:r>
              <a:rPr lang="en-US"/>
              <a:t> in the graph is visited</a:t>
            </a:r>
          </a:p>
          <a:p>
            <a:pPr lvl="1"/>
            <a:r>
              <a:rPr lang="en-US"/>
              <a:t>Also called branch coverage</a:t>
            </a:r>
          </a:p>
          <a:p>
            <a:pPr lvl="2"/>
            <a:r>
              <a:rPr lang="en-US"/>
              <a:t>Guarantees that every branch in the source code is executed at least once</a:t>
            </a:r>
          </a:p>
          <a:p>
            <a:r>
              <a:rPr lang="en-US"/>
              <a:t>More thorough than node coverage</a:t>
            </a:r>
          </a:p>
          <a:p>
            <a:pPr lvl="1"/>
            <a:r>
              <a:rPr lang="en-US"/>
              <a:t>More likely to reveal logical errors</a:t>
            </a:r>
          </a:p>
          <a:p>
            <a:endParaRPr lang="en-US"/>
          </a:p>
          <a:p>
            <a:pPr lvl="2"/>
            <a:endParaRPr lang="en-US"/>
          </a:p>
        </p:txBody>
      </p:sp>
      <p:sp>
        <p:nvSpPr>
          <p:cNvPr id="184324" name="Oval 4"/>
          <p:cNvSpPr>
            <a:spLocks noChangeArrowheads="1"/>
          </p:cNvSpPr>
          <p:nvPr/>
        </p:nvSpPr>
        <p:spPr bwMode="auto">
          <a:xfrm>
            <a:off x="1631950" y="5256212"/>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sp>
        <p:nvSpPr>
          <p:cNvPr id="184325" name="Oval 5"/>
          <p:cNvSpPr>
            <a:spLocks noChangeArrowheads="1"/>
          </p:cNvSpPr>
          <p:nvPr/>
        </p:nvSpPr>
        <p:spPr bwMode="auto">
          <a:xfrm>
            <a:off x="2805113" y="5256212"/>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a:t>
            </a:r>
          </a:p>
        </p:txBody>
      </p:sp>
      <p:sp>
        <p:nvSpPr>
          <p:cNvPr id="184326" name="Oval 6"/>
          <p:cNvSpPr>
            <a:spLocks noChangeArrowheads="1"/>
          </p:cNvSpPr>
          <p:nvPr/>
        </p:nvSpPr>
        <p:spPr bwMode="auto">
          <a:xfrm>
            <a:off x="5151438" y="5256212"/>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7</a:t>
            </a:r>
          </a:p>
        </p:txBody>
      </p:sp>
      <p:sp>
        <p:nvSpPr>
          <p:cNvPr id="184327" name="Oval 7"/>
          <p:cNvSpPr>
            <a:spLocks noChangeArrowheads="1"/>
          </p:cNvSpPr>
          <p:nvPr/>
        </p:nvSpPr>
        <p:spPr bwMode="auto">
          <a:xfrm>
            <a:off x="5738813" y="52578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8</a:t>
            </a:r>
          </a:p>
        </p:txBody>
      </p:sp>
      <p:sp>
        <p:nvSpPr>
          <p:cNvPr id="184328" name="Oval 8"/>
          <p:cNvSpPr>
            <a:spLocks noChangeArrowheads="1"/>
          </p:cNvSpPr>
          <p:nvPr/>
        </p:nvSpPr>
        <p:spPr bwMode="auto">
          <a:xfrm>
            <a:off x="2217738" y="52578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2</a:t>
            </a:r>
          </a:p>
        </p:txBody>
      </p:sp>
      <p:sp>
        <p:nvSpPr>
          <p:cNvPr id="184329" name="Oval 9"/>
          <p:cNvSpPr>
            <a:spLocks noChangeArrowheads="1"/>
          </p:cNvSpPr>
          <p:nvPr/>
        </p:nvSpPr>
        <p:spPr bwMode="auto">
          <a:xfrm>
            <a:off x="3390900" y="52578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a:t>
            </a:r>
          </a:p>
        </p:txBody>
      </p:sp>
      <p:sp>
        <p:nvSpPr>
          <p:cNvPr id="184330" name="Oval 10"/>
          <p:cNvSpPr>
            <a:spLocks noChangeArrowheads="1"/>
          </p:cNvSpPr>
          <p:nvPr/>
        </p:nvSpPr>
        <p:spPr bwMode="auto">
          <a:xfrm>
            <a:off x="3978275" y="52578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5</a:t>
            </a:r>
          </a:p>
        </p:txBody>
      </p:sp>
      <p:sp>
        <p:nvSpPr>
          <p:cNvPr id="184331" name="Oval 11"/>
          <p:cNvSpPr>
            <a:spLocks noChangeArrowheads="1"/>
          </p:cNvSpPr>
          <p:nvPr/>
        </p:nvSpPr>
        <p:spPr bwMode="auto">
          <a:xfrm>
            <a:off x="4565650" y="52578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6</a:t>
            </a:r>
          </a:p>
        </p:txBody>
      </p:sp>
      <p:sp>
        <p:nvSpPr>
          <p:cNvPr id="184332" name="Oval 12"/>
          <p:cNvSpPr>
            <a:spLocks noChangeArrowheads="1"/>
          </p:cNvSpPr>
          <p:nvPr/>
        </p:nvSpPr>
        <p:spPr bwMode="auto">
          <a:xfrm>
            <a:off x="6324600" y="52578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9</a:t>
            </a:r>
          </a:p>
        </p:txBody>
      </p:sp>
      <p:sp>
        <p:nvSpPr>
          <p:cNvPr id="184333" name="Oval 13"/>
          <p:cNvSpPr>
            <a:spLocks noChangeArrowheads="1"/>
          </p:cNvSpPr>
          <p:nvPr/>
        </p:nvSpPr>
        <p:spPr bwMode="auto">
          <a:xfrm>
            <a:off x="6911975" y="5256212"/>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10</a:t>
            </a:r>
          </a:p>
        </p:txBody>
      </p:sp>
      <p:cxnSp>
        <p:nvCxnSpPr>
          <p:cNvPr id="184335" name="AutoShape 15"/>
          <p:cNvCxnSpPr>
            <a:cxnSpLocks noChangeShapeType="1"/>
            <a:stCxn id="184324" idx="6"/>
            <a:endCxn id="184328" idx="2"/>
          </p:cNvCxnSpPr>
          <p:nvPr/>
        </p:nvCxnSpPr>
        <p:spPr bwMode="auto">
          <a:xfrm>
            <a:off x="2012950" y="5446712"/>
            <a:ext cx="204788" cy="1588"/>
          </a:xfrm>
          <a:prstGeom prst="straightConnector1">
            <a:avLst/>
          </a:prstGeom>
          <a:noFill/>
          <a:ln w="28575" cap="sq">
            <a:solidFill>
              <a:schemeClr val="hlink"/>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36" name="AutoShape 16"/>
          <p:cNvCxnSpPr>
            <a:cxnSpLocks noChangeShapeType="1"/>
            <a:stCxn id="184328" idx="6"/>
            <a:endCxn id="184325" idx="2"/>
          </p:cNvCxnSpPr>
          <p:nvPr/>
        </p:nvCxnSpPr>
        <p:spPr bwMode="auto">
          <a:xfrm flipV="1">
            <a:off x="2598738" y="5446712"/>
            <a:ext cx="206375" cy="1588"/>
          </a:xfrm>
          <a:prstGeom prst="straightConnector1">
            <a:avLst/>
          </a:prstGeom>
          <a:noFill/>
          <a:ln w="28575" cap="sq">
            <a:solidFill>
              <a:schemeClr val="hlink"/>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37" name="AutoShape 17"/>
          <p:cNvCxnSpPr>
            <a:cxnSpLocks noChangeShapeType="1"/>
            <a:stCxn id="184325" idx="6"/>
            <a:endCxn id="184329" idx="2"/>
          </p:cNvCxnSpPr>
          <p:nvPr/>
        </p:nvCxnSpPr>
        <p:spPr bwMode="auto">
          <a:xfrm>
            <a:off x="3186113" y="5446712"/>
            <a:ext cx="204787" cy="1588"/>
          </a:xfrm>
          <a:prstGeom prst="straightConnector1">
            <a:avLst/>
          </a:prstGeom>
          <a:noFill/>
          <a:ln w="28575" cap="sq">
            <a:solidFill>
              <a:schemeClr val="hlink"/>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38" name="AutoShape 18"/>
          <p:cNvCxnSpPr>
            <a:cxnSpLocks noChangeShapeType="1"/>
            <a:stCxn id="184330" idx="6"/>
            <a:endCxn id="184331" idx="2"/>
          </p:cNvCxnSpPr>
          <p:nvPr/>
        </p:nvCxnSpPr>
        <p:spPr bwMode="auto">
          <a:xfrm>
            <a:off x="4359275" y="5448300"/>
            <a:ext cx="206375" cy="0"/>
          </a:xfrm>
          <a:prstGeom prst="straightConnector1">
            <a:avLst/>
          </a:prstGeom>
          <a:noFill/>
          <a:ln w="28575" cap="sq">
            <a:solidFill>
              <a:schemeClr val="hlink"/>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39" name="AutoShape 19"/>
          <p:cNvCxnSpPr>
            <a:cxnSpLocks noChangeShapeType="1"/>
            <a:stCxn id="184331" idx="6"/>
            <a:endCxn id="184326" idx="2"/>
          </p:cNvCxnSpPr>
          <p:nvPr/>
        </p:nvCxnSpPr>
        <p:spPr bwMode="auto">
          <a:xfrm flipV="1">
            <a:off x="4946650" y="5446712"/>
            <a:ext cx="204788" cy="1588"/>
          </a:xfrm>
          <a:prstGeom prst="straightConnector1">
            <a:avLst/>
          </a:prstGeom>
          <a:noFill/>
          <a:ln w="28575" cap="sq">
            <a:solidFill>
              <a:schemeClr val="hlink"/>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40" name="AutoShape 20"/>
          <p:cNvCxnSpPr>
            <a:cxnSpLocks noChangeShapeType="1"/>
            <a:stCxn id="184332" idx="6"/>
            <a:endCxn id="184333" idx="2"/>
          </p:cNvCxnSpPr>
          <p:nvPr/>
        </p:nvCxnSpPr>
        <p:spPr bwMode="auto">
          <a:xfrm flipV="1">
            <a:off x="6705600" y="5446712"/>
            <a:ext cx="206375" cy="1588"/>
          </a:xfrm>
          <a:prstGeom prst="straightConnector1">
            <a:avLst/>
          </a:prstGeom>
          <a:noFill/>
          <a:ln w="28575" cap="sq">
            <a:solidFill>
              <a:schemeClr val="hlink"/>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42" name="AutoShape 22"/>
          <p:cNvCxnSpPr>
            <a:cxnSpLocks noChangeShapeType="1"/>
            <a:stCxn id="184326" idx="6"/>
            <a:endCxn id="184327" idx="2"/>
          </p:cNvCxnSpPr>
          <p:nvPr/>
        </p:nvCxnSpPr>
        <p:spPr bwMode="auto">
          <a:xfrm>
            <a:off x="5532438" y="5446712"/>
            <a:ext cx="206375" cy="1588"/>
          </a:xfrm>
          <a:prstGeom prst="straightConnector1">
            <a:avLst/>
          </a:prstGeom>
          <a:noFill/>
          <a:ln w="28575" cap="sq">
            <a:solidFill>
              <a:schemeClr val="hlink"/>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43" name="AutoShape 23"/>
          <p:cNvCxnSpPr>
            <a:cxnSpLocks noChangeShapeType="1"/>
            <a:stCxn id="184327" idx="0"/>
            <a:endCxn id="184329" idx="0"/>
          </p:cNvCxnSpPr>
          <p:nvPr/>
        </p:nvCxnSpPr>
        <p:spPr bwMode="auto">
          <a:xfrm rot="16200000" flipH="1" flipV="1">
            <a:off x="4754563" y="4084637"/>
            <a:ext cx="1587" cy="2347913"/>
          </a:xfrm>
          <a:prstGeom prst="curvedConnector3">
            <a:avLst>
              <a:gd name="adj1" fmla="val -14400000"/>
            </a:avLst>
          </a:prstGeom>
          <a:noFill/>
          <a:ln w="28575" cap="sq">
            <a:solidFill>
              <a:schemeClr val="hlink"/>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44" name="AutoShape 24"/>
          <p:cNvCxnSpPr>
            <a:cxnSpLocks noChangeShapeType="1"/>
            <a:stCxn id="184329" idx="4"/>
            <a:endCxn id="184332" idx="4"/>
          </p:cNvCxnSpPr>
          <p:nvPr/>
        </p:nvCxnSpPr>
        <p:spPr bwMode="auto">
          <a:xfrm rot="16200000" flipH="1">
            <a:off x="5047456" y="4172744"/>
            <a:ext cx="1587" cy="2933700"/>
          </a:xfrm>
          <a:prstGeom prst="curvedConnector3">
            <a:avLst>
              <a:gd name="adj1" fmla="val 33499995"/>
            </a:avLst>
          </a:prstGeom>
          <a:noFill/>
          <a:ln w="28575" cap="sq">
            <a:solidFill>
              <a:schemeClr val="hlink"/>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45" name="AutoShape 25"/>
          <p:cNvCxnSpPr>
            <a:cxnSpLocks noChangeShapeType="1"/>
            <a:stCxn id="184329" idx="6"/>
            <a:endCxn id="184330" idx="2"/>
          </p:cNvCxnSpPr>
          <p:nvPr/>
        </p:nvCxnSpPr>
        <p:spPr bwMode="auto">
          <a:xfrm>
            <a:off x="3771900" y="5448300"/>
            <a:ext cx="206375" cy="0"/>
          </a:xfrm>
          <a:prstGeom prst="straightConnector1">
            <a:avLst/>
          </a:prstGeom>
          <a:noFill/>
          <a:ln w="28575" cap="sq">
            <a:solidFill>
              <a:schemeClr val="hlink"/>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46" name="AutoShape 26"/>
          <p:cNvCxnSpPr>
            <a:cxnSpLocks noChangeShapeType="1"/>
            <a:stCxn id="184330" idx="4"/>
            <a:endCxn id="184326" idx="4"/>
          </p:cNvCxnSpPr>
          <p:nvPr/>
        </p:nvCxnSpPr>
        <p:spPr bwMode="auto">
          <a:xfrm rot="5400000" flipH="1" flipV="1">
            <a:off x="4754563" y="5051424"/>
            <a:ext cx="1588" cy="1173163"/>
          </a:xfrm>
          <a:prstGeom prst="curvedConnector3">
            <a:avLst>
              <a:gd name="adj1" fmla="val -14400000"/>
            </a:avLst>
          </a:prstGeom>
          <a:noFill/>
          <a:ln w="28575" cap="sq">
            <a:solidFill>
              <a:schemeClr val="hlink"/>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348" name="Text Box 28"/>
          <p:cNvSpPr txBox="1">
            <a:spLocks noChangeArrowheads="1"/>
          </p:cNvSpPr>
          <p:nvPr/>
        </p:nvSpPr>
        <p:spPr bwMode="auto">
          <a:xfrm>
            <a:off x="2667000" y="4191000"/>
            <a:ext cx="307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800" dirty="0">
                <a:solidFill>
                  <a:schemeClr val="hlink"/>
                </a:solidFill>
              </a:rPr>
              <a:t>Test case: { 1, 2 }</a:t>
            </a:r>
          </a:p>
        </p:txBody>
      </p:sp>
    </p:spTree>
    <p:extLst>
      <p:ext uri="{BB962C8B-B14F-4D97-AF65-F5344CB8AC3E}">
        <p14:creationId xmlns:p14="http://schemas.microsoft.com/office/powerpoint/2010/main" val="68526063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White Box Example</a:t>
            </a:r>
            <a:endParaRPr lang="en-US" dirty="0"/>
          </a:p>
        </p:txBody>
      </p:sp>
      <p:sp>
        <p:nvSpPr>
          <p:cNvPr id="6" name="TextBox 5"/>
          <p:cNvSpPr txBox="1"/>
          <p:nvPr/>
        </p:nvSpPr>
        <p:spPr>
          <a:xfrm>
            <a:off x="2057400" y="1066800"/>
            <a:ext cx="4419600" cy="2677656"/>
          </a:xfrm>
          <a:prstGeom prst="rect">
            <a:avLst/>
          </a:prstGeom>
          <a:noFill/>
        </p:spPr>
        <p:txBody>
          <a:bodyPr wrap="square" rtlCol="0">
            <a:spAutoFit/>
          </a:bodyPr>
          <a:lstStyle/>
          <a:p>
            <a:r>
              <a:rPr lang="en-US" sz="2400" dirty="0" smtClean="0">
                <a:latin typeface="Courier New" pitchFamily="49" charset="0"/>
                <a:cs typeface="Courier New" pitchFamily="49" charset="0"/>
              </a:rPr>
              <a:t>1 a </a:t>
            </a:r>
            <a:r>
              <a:rPr lang="en-US" sz="2400" dirty="0">
                <a:latin typeface="Courier New" pitchFamily="49" charset="0"/>
                <a:cs typeface="Courier New" pitchFamily="49" charset="0"/>
                <a:sym typeface="Wingdings" pitchFamily="2" charset="2"/>
              </a:rPr>
              <a:t>=</a:t>
            </a:r>
            <a:r>
              <a:rPr lang="en-US" sz="2400" dirty="0" smtClean="0">
                <a:latin typeface="Courier New" pitchFamily="49" charset="0"/>
                <a:cs typeface="Courier New" pitchFamily="49" charset="0"/>
                <a:sym typeface="Wingdings" pitchFamily="2" charset="2"/>
              </a:rPr>
              <a:t> 17</a:t>
            </a:r>
          </a:p>
          <a:p>
            <a:r>
              <a:rPr lang="en-US" sz="2400" dirty="0" smtClean="0">
                <a:latin typeface="Courier New" pitchFamily="49" charset="0"/>
                <a:cs typeface="Courier New" pitchFamily="49" charset="0"/>
                <a:sym typeface="Wingdings" pitchFamily="2" charset="2"/>
              </a:rPr>
              <a:t>2 read b from console</a:t>
            </a:r>
          </a:p>
          <a:p>
            <a:r>
              <a:rPr lang="en-US" sz="2400" dirty="0" smtClean="0">
                <a:latin typeface="Courier New" pitchFamily="49" charset="0"/>
                <a:cs typeface="Courier New" pitchFamily="49" charset="0"/>
                <a:sym typeface="Wingdings" pitchFamily="2" charset="2"/>
              </a:rPr>
              <a:t>3 if </a:t>
            </a:r>
            <a:r>
              <a:rPr lang="en-US" sz="2400" dirty="0">
                <a:latin typeface="Courier New" pitchFamily="49" charset="0"/>
                <a:cs typeface="Courier New" pitchFamily="49" charset="0"/>
                <a:sym typeface="Wingdings" pitchFamily="2" charset="2"/>
              </a:rPr>
              <a:t>a</a:t>
            </a:r>
            <a:r>
              <a:rPr lang="en-US" sz="2400" dirty="0" smtClean="0">
                <a:latin typeface="Courier New" pitchFamily="49" charset="0"/>
                <a:cs typeface="Courier New" pitchFamily="49" charset="0"/>
                <a:sym typeface="Wingdings" pitchFamily="2" charset="2"/>
              </a:rPr>
              <a:t> &lt; b</a:t>
            </a:r>
          </a:p>
          <a:p>
            <a:r>
              <a:rPr lang="en-US" sz="2400" dirty="0" smtClean="0">
                <a:latin typeface="Courier New" pitchFamily="49" charset="0"/>
                <a:cs typeface="Courier New" pitchFamily="49" charset="0"/>
                <a:sym typeface="Wingdings" pitchFamily="2" charset="2"/>
              </a:rPr>
              <a:t>4    while a &lt; b-3</a:t>
            </a:r>
          </a:p>
          <a:p>
            <a:r>
              <a:rPr lang="en-US" sz="2400" dirty="0" smtClean="0">
                <a:latin typeface="Courier New" pitchFamily="49" charset="0"/>
                <a:cs typeface="Courier New" pitchFamily="49" charset="0"/>
                <a:sym typeface="Wingdings" pitchFamily="2" charset="2"/>
              </a:rPr>
              <a:t>5       a = a / (b–50)</a:t>
            </a:r>
            <a:endParaRPr lang="en-US" sz="2400" dirty="0">
              <a:latin typeface="Courier New" pitchFamily="49" charset="0"/>
              <a:cs typeface="Courier New" pitchFamily="49" charset="0"/>
              <a:sym typeface="Wingdings" pitchFamily="2" charset="2"/>
            </a:endParaRPr>
          </a:p>
          <a:p>
            <a:r>
              <a:rPr lang="en-US" sz="2400" dirty="0" smtClean="0">
                <a:latin typeface="Courier New" pitchFamily="49" charset="0"/>
                <a:cs typeface="Courier New" pitchFamily="49" charset="0"/>
                <a:sym typeface="Wingdings" pitchFamily="2" charset="2"/>
              </a:rPr>
              <a:t>6 print a, b</a:t>
            </a:r>
          </a:p>
          <a:p>
            <a:r>
              <a:rPr lang="en-US" sz="2400" dirty="0">
                <a:latin typeface="Courier New" pitchFamily="49" charset="0"/>
                <a:cs typeface="Courier New" pitchFamily="49" charset="0"/>
                <a:sym typeface="Wingdings" pitchFamily="2" charset="2"/>
              </a:rPr>
              <a:t>	</a:t>
            </a:r>
            <a:endParaRPr lang="en-US" sz="2800" dirty="0" smtClean="0">
              <a:latin typeface="Courier New" pitchFamily="49" charset="0"/>
              <a:cs typeface="Courier New" pitchFamily="49" charset="0"/>
              <a:sym typeface="Wingdings" pitchFamily="2" charset="2"/>
            </a:endParaRPr>
          </a:p>
        </p:txBody>
      </p:sp>
    </p:spTree>
    <p:extLst>
      <p:ext uri="{BB962C8B-B14F-4D97-AF65-F5344CB8AC3E}">
        <p14:creationId xmlns:p14="http://schemas.microsoft.com/office/powerpoint/2010/main" val="275551229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White Box Example</a:t>
            </a:r>
            <a:endParaRPr lang="en-US" dirty="0"/>
          </a:p>
        </p:txBody>
      </p:sp>
      <p:sp>
        <p:nvSpPr>
          <p:cNvPr id="6" name="TextBox 5"/>
          <p:cNvSpPr txBox="1"/>
          <p:nvPr/>
        </p:nvSpPr>
        <p:spPr>
          <a:xfrm>
            <a:off x="2057400" y="1066800"/>
            <a:ext cx="4419600" cy="2677656"/>
          </a:xfrm>
          <a:prstGeom prst="rect">
            <a:avLst/>
          </a:prstGeom>
          <a:noFill/>
        </p:spPr>
        <p:txBody>
          <a:bodyPr wrap="square" rtlCol="0">
            <a:spAutoFit/>
          </a:bodyPr>
          <a:lstStyle/>
          <a:p>
            <a:r>
              <a:rPr lang="en-US" sz="2400" dirty="0" smtClean="0">
                <a:latin typeface="Courier New" pitchFamily="49" charset="0"/>
                <a:cs typeface="Courier New" pitchFamily="49" charset="0"/>
              </a:rPr>
              <a:t>1 a </a:t>
            </a:r>
            <a:r>
              <a:rPr lang="en-US" sz="2400" dirty="0">
                <a:latin typeface="Courier New" pitchFamily="49" charset="0"/>
                <a:cs typeface="Courier New" pitchFamily="49" charset="0"/>
                <a:sym typeface="Wingdings" pitchFamily="2" charset="2"/>
              </a:rPr>
              <a:t>=</a:t>
            </a:r>
            <a:r>
              <a:rPr lang="en-US" sz="2400" dirty="0" smtClean="0">
                <a:latin typeface="Courier New" pitchFamily="49" charset="0"/>
                <a:cs typeface="Courier New" pitchFamily="49" charset="0"/>
                <a:sym typeface="Wingdings" pitchFamily="2" charset="2"/>
              </a:rPr>
              <a:t> 17</a:t>
            </a:r>
          </a:p>
          <a:p>
            <a:r>
              <a:rPr lang="en-US" sz="2400" dirty="0" smtClean="0">
                <a:latin typeface="Courier New" pitchFamily="49" charset="0"/>
                <a:cs typeface="Courier New" pitchFamily="49" charset="0"/>
                <a:sym typeface="Wingdings" pitchFamily="2" charset="2"/>
              </a:rPr>
              <a:t>2 read b from console</a:t>
            </a:r>
          </a:p>
          <a:p>
            <a:r>
              <a:rPr lang="en-US" sz="2400" dirty="0" smtClean="0">
                <a:latin typeface="Courier New" pitchFamily="49" charset="0"/>
                <a:cs typeface="Courier New" pitchFamily="49" charset="0"/>
                <a:sym typeface="Wingdings" pitchFamily="2" charset="2"/>
              </a:rPr>
              <a:t>3 if </a:t>
            </a:r>
            <a:r>
              <a:rPr lang="en-US" sz="2400" dirty="0">
                <a:latin typeface="Courier New" pitchFamily="49" charset="0"/>
                <a:cs typeface="Courier New" pitchFamily="49" charset="0"/>
                <a:sym typeface="Wingdings" pitchFamily="2" charset="2"/>
              </a:rPr>
              <a:t>a</a:t>
            </a:r>
            <a:r>
              <a:rPr lang="en-US" sz="2400" dirty="0" smtClean="0">
                <a:latin typeface="Courier New" pitchFamily="49" charset="0"/>
                <a:cs typeface="Courier New" pitchFamily="49" charset="0"/>
                <a:sym typeface="Wingdings" pitchFamily="2" charset="2"/>
              </a:rPr>
              <a:t> &lt; b</a:t>
            </a:r>
          </a:p>
          <a:p>
            <a:r>
              <a:rPr lang="en-US" sz="2400" dirty="0" smtClean="0">
                <a:latin typeface="Courier New" pitchFamily="49" charset="0"/>
                <a:cs typeface="Courier New" pitchFamily="49" charset="0"/>
                <a:sym typeface="Wingdings" pitchFamily="2" charset="2"/>
              </a:rPr>
              <a:t>4    while a &lt; b-3</a:t>
            </a:r>
          </a:p>
          <a:p>
            <a:r>
              <a:rPr lang="en-US" sz="2400" dirty="0" smtClean="0">
                <a:latin typeface="Courier New" pitchFamily="49" charset="0"/>
                <a:cs typeface="Courier New" pitchFamily="49" charset="0"/>
                <a:sym typeface="Wingdings" pitchFamily="2" charset="2"/>
              </a:rPr>
              <a:t>5       a = a / (b–50)</a:t>
            </a:r>
            <a:endParaRPr lang="en-US" sz="2400" dirty="0">
              <a:latin typeface="Courier New" pitchFamily="49" charset="0"/>
              <a:cs typeface="Courier New" pitchFamily="49" charset="0"/>
              <a:sym typeface="Wingdings" pitchFamily="2" charset="2"/>
            </a:endParaRPr>
          </a:p>
          <a:p>
            <a:r>
              <a:rPr lang="en-US" sz="2400" dirty="0" smtClean="0">
                <a:latin typeface="Courier New" pitchFamily="49" charset="0"/>
                <a:cs typeface="Courier New" pitchFamily="49" charset="0"/>
                <a:sym typeface="Wingdings" pitchFamily="2" charset="2"/>
              </a:rPr>
              <a:t>6 print a, b</a:t>
            </a:r>
          </a:p>
          <a:p>
            <a:r>
              <a:rPr lang="en-US" sz="2400" dirty="0">
                <a:latin typeface="Courier New" pitchFamily="49" charset="0"/>
                <a:cs typeface="Courier New" pitchFamily="49" charset="0"/>
                <a:sym typeface="Wingdings" pitchFamily="2" charset="2"/>
              </a:rPr>
              <a:t>	</a:t>
            </a:r>
            <a:endParaRPr lang="en-US" sz="2800" dirty="0" smtClean="0">
              <a:latin typeface="Courier New" pitchFamily="49" charset="0"/>
              <a:cs typeface="Courier New" pitchFamily="49" charset="0"/>
              <a:sym typeface="Wingdings" pitchFamily="2" charset="2"/>
            </a:endParaRPr>
          </a:p>
        </p:txBody>
      </p:sp>
      <p:sp>
        <p:nvSpPr>
          <p:cNvPr id="4" name="Oval 159"/>
          <p:cNvSpPr>
            <a:spLocks noChangeArrowheads="1"/>
          </p:cNvSpPr>
          <p:nvPr/>
        </p:nvSpPr>
        <p:spPr bwMode="auto">
          <a:xfrm>
            <a:off x="2133600"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sp>
        <p:nvSpPr>
          <p:cNvPr id="5" name="Oval 160"/>
          <p:cNvSpPr>
            <a:spLocks noChangeArrowheads="1"/>
          </p:cNvSpPr>
          <p:nvPr/>
        </p:nvSpPr>
        <p:spPr bwMode="auto">
          <a:xfrm>
            <a:off x="3306763"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a:t>
            </a:r>
          </a:p>
        </p:txBody>
      </p:sp>
      <p:sp>
        <p:nvSpPr>
          <p:cNvPr id="7" name="Oval 163"/>
          <p:cNvSpPr>
            <a:spLocks noChangeArrowheads="1"/>
          </p:cNvSpPr>
          <p:nvPr/>
        </p:nvSpPr>
        <p:spPr bwMode="auto">
          <a:xfrm>
            <a:off x="2719388"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2</a:t>
            </a:r>
          </a:p>
        </p:txBody>
      </p:sp>
      <p:sp>
        <p:nvSpPr>
          <p:cNvPr id="8" name="Oval 164"/>
          <p:cNvSpPr>
            <a:spLocks noChangeArrowheads="1"/>
          </p:cNvSpPr>
          <p:nvPr/>
        </p:nvSpPr>
        <p:spPr bwMode="auto">
          <a:xfrm>
            <a:off x="389255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a:t>
            </a:r>
          </a:p>
        </p:txBody>
      </p:sp>
      <p:sp>
        <p:nvSpPr>
          <p:cNvPr id="9" name="Oval 165"/>
          <p:cNvSpPr>
            <a:spLocks noChangeArrowheads="1"/>
          </p:cNvSpPr>
          <p:nvPr/>
        </p:nvSpPr>
        <p:spPr bwMode="auto">
          <a:xfrm>
            <a:off x="4479925"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5</a:t>
            </a:r>
          </a:p>
        </p:txBody>
      </p:sp>
      <p:sp>
        <p:nvSpPr>
          <p:cNvPr id="10" name="Oval 166"/>
          <p:cNvSpPr>
            <a:spLocks noChangeArrowheads="1"/>
          </p:cNvSpPr>
          <p:nvPr/>
        </p:nvSpPr>
        <p:spPr bwMode="auto">
          <a:xfrm>
            <a:off x="506730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6</a:t>
            </a:r>
          </a:p>
        </p:txBody>
      </p:sp>
      <p:cxnSp>
        <p:nvCxnSpPr>
          <p:cNvPr id="11" name="AutoShape 269"/>
          <p:cNvCxnSpPr>
            <a:cxnSpLocks noChangeShapeType="1"/>
            <a:stCxn id="4" idx="6"/>
            <a:endCxn id="7" idx="2"/>
          </p:cNvCxnSpPr>
          <p:nvPr/>
        </p:nvCxnSpPr>
        <p:spPr bwMode="auto">
          <a:xfrm>
            <a:off x="2514600" y="4229100"/>
            <a:ext cx="204788"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AutoShape 270"/>
          <p:cNvCxnSpPr>
            <a:cxnSpLocks noChangeShapeType="1"/>
            <a:stCxn id="7" idx="6"/>
            <a:endCxn id="5" idx="2"/>
          </p:cNvCxnSpPr>
          <p:nvPr/>
        </p:nvCxnSpPr>
        <p:spPr bwMode="auto">
          <a:xfrm flipV="1">
            <a:off x="3100388" y="4229100"/>
            <a:ext cx="206375"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AutoShape 292"/>
          <p:cNvCxnSpPr>
            <a:cxnSpLocks noChangeShapeType="1"/>
            <a:stCxn id="5" idx="6"/>
            <a:endCxn id="8" idx="2"/>
          </p:cNvCxnSpPr>
          <p:nvPr/>
        </p:nvCxnSpPr>
        <p:spPr bwMode="auto">
          <a:xfrm>
            <a:off x="3687763" y="4229100"/>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AutoShape 293"/>
          <p:cNvCxnSpPr>
            <a:cxnSpLocks noChangeShapeType="1"/>
            <a:stCxn id="5" idx="4"/>
            <a:endCxn id="10" idx="4"/>
          </p:cNvCxnSpPr>
          <p:nvPr/>
        </p:nvCxnSpPr>
        <p:spPr bwMode="auto">
          <a:xfrm rot="16200000" flipH="1">
            <a:off x="4376737" y="3540125"/>
            <a:ext cx="1588" cy="1760537"/>
          </a:xfrm>
          <a:prstGeom prst="curvedConnector3">
            <a:avLst>
              <a:gd name="adj1" fmla="val 14495466"/>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AutoShape 296"/>
          <p:cNvCxnSpPr>
            <a:cxnSpLocks noChangeShapeType="1"/>
          </p:cNvCxnSpPr>
          <p:nvPr/>
        </p:nvCxnSpPr>
        <p:spPr bwMode="auto">
          <a:xfrm rot="5400000" flipH="1" flipV="1">
            <a:off x="4693443" y="3840956"/>
            <a:ext cx="1588" cy="1158875"/>
          </a:xfrm>
          <a:prstGeom prst="curvedConnector3">
            <a:avLst>
              <a:gd name="adj1" fmla="val -1440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AutoShape 292"/>
          <p:cNvCxnSpPr>
            <a:cxnSpLocks noChangeShapeType="1"/>
          </p:cNvCxnSpPr>
          <p:nvPr/>
        </p:nvCxnSpPr>
        <p:spPr bwMode="auto">
          <a:xfrm>
            <a:off x="4267200" y="4235823"/>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AutoShape 296"/>
          <p:cNvCxnSpPr>
            <a:cxnSpLocks noChangeShapeType="1"/>
            <a:stCxn id="8" idx="0"/>
            <a:endCxn id="9" idx="0"/>
          </p:cNvCxnSpPr>
          <p:nvPr/>
        </p:nvCxnSpPr>
        <p:spPr bwMode="auto">
          <a:xfrm rot="5400000" flipH="1" flipV="1">
            <a:off x="4376737" y="3746501"/>
            <a:ext cx="12700" cy="587375"/>
          </a:xfrm>
          <a:prstGeom prst="curvedConnector3">
            <a:avLst>
              <a:gd name="adj1" fmla="val 1800000"/>
            </a:avLst>
          </a:prstGeom>
          <a:noFill/>
          <a:ln w="12700" cap="sq">
            <a:solidFill>
              <a:schemeClr val="tx1"/>
            </a:solidFill>
            <a:miter lim="800000"/>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7069462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White Box Example</a:t>
            </a:r>
            <a:endParaRPr lang="en-US" dirty="0"/>
          </a:p>
        </p:txBody>
      </p:sp>
      <p:sp>
        <p:nvSpPr>
          <p:cNvPr id="3" name="Content Placeholder 2"/>
          <p:cNvSpPr>
            <a:spLocks noGrp="1"/>
          </p:cNvSpPr>
          <p:nvPr>
            <p:ph sz="half" idx="1"/>
          </p:nvPr>
        </p:nvSpPr>
        <p:spPr>
          <a:xfrm>
            <a:off x="457200" y="4724400"/>
            <a:ext cx="8176260" cy="1401763"/>
          </a:xfrm>
        </p:spPr>
        <p:txBody>
          <a:bodyPr/>
          <a:lstStyle/>
          <a:p>
            <a:pPr marL="0" indent="0">
              <a:buNone/>
            </a:pPr>
            <a:r>
              <a:rPr lang="en-US" dirty="0"/>
              <a:t>What test cases are required </a:t>
            </a:r>
            <a:r>
              <a:rPr lang="en-US" dirty="0" smtClean="0"/>
              <a:t>to </a:t>
            </a:r>
            <a:r>
              <a:rPr lang="en-US" dirty="0"/>
              <a:t>make sure every line of code is executed at least once? (Node coverage</a:t>
            </a:r>
            <a:r>
              <a:rPr lang="en-US" dirty="0" smtClean="0"/>
              <a:t>)</a:t>
            </a:r>
            <a:endParaRPr lang="en-US" dirty="0"/>
          </a:p>
        </p:txBody>
      </p:sp>
      <p:sp>
        <p:nvSpPr>
          <p:cNvPr id="5" name="TextBox 4"/>
          <p:cNvSpPr txBox="1"/>
          <p:nvPr/>
        </p:nvSpPr>
        <p:spPr>
          <a:xfrm>
            <a:off x="2057400" y="1066800"/>
            <a:ext cx="4419600" cy="2677656"/>
          </a:xfrm>
          <a:prstGeom prst="rect">
            <a:avLst/>
          </a:prstGeom>
          <a:noFill/>
        </p:spPr>
        <p:txBody>
          <a:bodyPr wrap="square" rtlCol="0">
            <a:spAutoFit/>
          </a:bodyPr>
          <a:lstStyle/>
          <a:p>
            <a:r>
              <a:rPr lang="en-US" sz="2400" dirty="0" smtClean="0">
                <a:latin typeface="Courier New" pitchFamily="49" charset="0"/>
                <a:cs typeface="Courier New" pitchFamily="49" charset="0"/>
              </a:rPr>
              <a:t>1 a </a:t>
            </a:r>
            <a:r>
              <a:rPr lang="en-US" sz="2400" dirty="0">
                <a:latin typeface="Courier New" pitchFamily="49" charset="0"/>
                <a:cs typeface="Courier New" pitchFamily="49" charset="0"/>
                <a:sym typeface="Wingdings" pitchFamily="2" charset="2"/>
              </a:rPr>
              <a:t>=</a:t>
            </a:r>
            <a:r>
              <a:rPr lang="en-US" sz="2400" dirty="0" smtClean="0">
                <a:latin typeface="Courier New" pitchFamily="49" charset="0"/>
                <a:cs typeface="Courier New" pitchFamily="49" charset="0"/>
                <a:sym typeface="Wingdings" pitchFamily="2" charset="2"/>
              </a:rPr>
              <a:t> 17</a:t>
            </a:r>
          </a:p>
          <a:p>
            <a:r>
              <a:rPr lang="en-US" sz="2400" dirty="0" smtClean="0">
                <a:latin typeface="Courier New" pitchFamily="49" charset="0"/>
                <a:cs typeface="Courier New" pitchFamily="49" charset="0"/>
                <a:sym typeface="Wingdings" pitchFamily="2" charset="2"/>
              </a:rPr>
              <a:t>2 read b from console</a:t>
            </a:r>
          </a:p>
          <a:p>
            <a:r>
              <a:rPr lang="en-US" sz="2400" dirty="0" smtClean="0">
                <a:latin typeface="Courier New" pitchFamily="49" charset="0"/>
                <a:cs typeface="Courier New" pitchFamily="49" charset="0"/>
                <a:sym typeface="Wingdings" pitchFamily="2" charset="2"/>
              </a:rPr>
              <a:t>3 if </a:t>
            </a:r>
            <a:r>
              <a:rPr lang="en-US" sz="2400" dirty="0">
                <a:latin typeface="Courier New" pitchFamily="49" charset="0"/>
                <a:cs typeface="Courier New" pitchFamily="49" charset="0"/>
                <a:sym typeface="Wingdings" pitchFamily="2" charset="2"/>
              </a:rPr>
              <a:t>a</a:t>
            </a:r>
            <a:r>
              <a:rPr lang="en-US" sz="2400" dirty="0" smtClean="0">
                <a:latin typeface="Courier New" pitchFamily="49" charset="0"/>
                <a:cs typeface="Courier New" pitchFamily="49" charset="0"/>
                <a:sym typeface="Wingdings" pitchFamily="2" charset="2"/>
              </a:rPr>
              <a:t> &lt; b</a:t>
            </a:r>
          </a:p>
          <a:p>
            <a:r>
              <a:rPr lang="en-US" sz="2400" dirty="0" smtClean="0">
                <a:latin typeface="Courier New" pitchFamily="49" charset="0"/>
                <a:cs typeface="Courier New" pitchFamily="49" charset="0"/>
                <a:sym typeface="Wingdings" pitchFamily="2" charset="2"/>
              </a:rPr>
              <a:t>4    while a &lt; b-3</a:t>
            </a:r>
          </a:p>
          <a:p>
            <a:r>
              <a:rPr lang="en-US" sz="2400" dirty="0" smtClean="0">
                <a:latin typeface="Courier New" pitchFamily="49" charset="0"/>
                <a:cs typeface="Courier New" pitchFamily="49" charset="0"/>
                <a:sym typeface="Wingdings" pitchFamily="2" charset="2"/>
              </a:rPr>
              <a:t>5       a = a / (b–50)</a:t>
            </a:r>
            <a:endParaRPr lang="en-US" sz="2400" dirty="0">
              <a:latin typeface="Courier New" pitchFamily="49" charset="0"/>
              <a:cs typeface="Courier New" pitchFamily="49" charset="0"/>
              <a:sym typeface="Wingdings" pitchFamily="2" charset="2"/>
            </a:endParaRPr>
          </a:p>
          <a:p>
            <a:r>
              <a:rPr lang="en-US" sz="2400" dirty="0" smtClean="0">
                <a:latin typeface="Courier New" pitchFamily="49" charset="0"/>
                <a:cs typeface="Courier New" pitchFamily="49" charset="0"/>
                <a:sym typeface="Wingdings" pitchFamily="2" charset="2"/>
              </a:rPr>
              <a:t>6 print a, b</a:t>
            </a:r>
          </a:p>
          <a:p>
            <a:r>
              <a:rPr lang="en-US" sz="2400" dirty="0">
                <a:latin typeface="Courier New" pitchFamily="49" charset="0"/>
                <a:cs typeface="Courier New" pitchFamily="49" charset="0"/>
                <a:sym typeface="Wingdings" pitchFamily="2" charset="2"/>
              </a:rPr>
              <a:t>	</a:t>
            </a:r>
            <a:endParaRPr lang="en-US" sz="2800" dirty="0" smtClean="0">
              <a:latin typeface="Courier New" pitchFamily="49" charset="0"/>
              <a:cs typeface="Courier New" pitchFamily="49" charset="0"/>
              <a:sym typeface="Wingdings" pitchFamily="2" charset="2"/>
            </a:endParaRPr>
          </a:p>
        </p:txBody>
      </p:sp>
      <p:sp>
        <p:nvSpPr>
          <p:cNvPr id="6" name="Oval 159"/>
          <p:cNvSpPr>
            <a:spLocks noChangeArrowheads="1"/>
          </p:cNvSpPr>
          <p:nvPr/>
        </p:nvSpPr>
        <p:spPr bwMode="auto">
          <a:xfrm>
            <a:off x="2133600"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sp>
        <p:nvSpPr>
          <p:cNvPr id="7" name="Oval 160"/>
          <p:cNvSpPr>
            <a:spLocks noChangeArrowheads="1"/>
          </p:cNvSpPr>
          <p:nvPr/>
        </p:nvSpPr>
        <p:spPr bwMode="auto">
          <a:xfrm>
            <a:off x="3306763"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a:t>
            </a:r>
          </a:p>
        </p:txBody>
      </p:sp>
      <p:sp>
        <p:nvSpPr>
          <p:cNvPr id="8" name="Oval 163"/>
          <p:cNvSpPr>
            <a:spLocks noChangeArrowheads="1"/>
          </p:cNvSpPr>
          <p:nvPr/>
        </p:nvSpPr>
        <p:spPr bwMode="auto">
          <a:xfrm>
            <a:off x="2719388"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2</a:t>
            </a:r>
          </a:p>
        </p:txBody>
      </p:sp>
      <p:sp>
        <p:nvSpPr>
          <p:cNvPr id="9" name="Oval 164"/>
          <p:cNvSpPr>
            <a:spLocks noChangeArrowheads="1"/>
          </p:cNvSpPr>
          <p:nvPr/>
        </p:nvSpPr>
        <p:spPr bwMode="auto">
          <a:xfrm>
            <a:off x="389255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a:t>
            </a:r>
          </a:p>
        </p:txBody>
      </p:sp>
      <p:sp>
        <p:nvSpPr>
          <p:cNvPr id="10" name="Oval 165"/>
          <p:cNvSpPr>
            <a:spLocks noChangeArrowheads="1"/>
          </p:cNvSpPr>
          <p:nvPr/>
        </p:nvSpPr>
        <p:spPr bwMode="auto">
          <a:xfrm>
            <a:off x="4479925"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5</a:t>
            </a:r>
          </a:p>
        </p:txBody>
      </p:sp>
      <p:sp>
        <p:nvSpPr>
          <p:cNvPr id="11" name="Oval 166"/>
          <p:cNvSpPr>
            <a:spLocks noChangeArrowheads="1"/>
          </p:cNvSpPr>
          <p:nvPr/>
        </p:nvSpPr>
        <p:spPr bwMode="auto">
          <a:xfrm>
            <a:off x="506730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6</a:t>
            </a:r>
          </a:p>
        </p:txBody>
      </p:sp>
      <p:cxnSp>
        <p:nvCxnSpPr>
          <p:cNvPr id="12" name="AutoShape 269"/>
          <p:cNvCxnSpPr>
            <a:cxnSpLocks noChangeShapeType="1"/>
            <a:stCxn id="6" idx="6"/>
            <a:endCxn id="8" idx="2"/>
          </p:cNvCxnSpPr>
          <p:nvPr/>
        </p:nvCxnSpPr>
        <p:spPr bwMode="auto">
          <a:xfrm>
            <a:off x="2514600" y="4229100"/>
            <a:ext cx="204788"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AutoShape 270"/>
          <p:cNvCxnSpPr>
            <a:cxnSpLocks noChangeShapeType="1"/>
            <a:stCxn id="8" idx="6"/>
            <a:endCxn id="7" idx="2"/>
          </p:cNvCxnSpPr>
          <p:nvPr/>
        </p:nvCxnSpPr>
        <p:spPr bwMode="auto">
          <a:xfrm flipV="1">
            <a:off x="3100388" y="4229100"/>
            <a:ext cx="206375"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AutoShape 292"/>
          <p:cNvCxnSpPr>
            <a:cxnSpLocks noChangeShapeType="1"/>
            <a:stCxn id="7" idx="6"/>
            <a:endCxn id="9" idx="2"/>
          </p:cNvCxnSpPr>
          <p:nvPr/>
        </p:nvCxnSpPr>
        <p:spPr bwMode="auto">
          <a:xfrm>
            <a:off x="3687763" y="4229100"/>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AutoShape 293"/>
          <p:cNvCxnSpPr>
            <a:cxnSpLocks noChangeShapeType="1"/>
            <a:stCxn id="7" idx="4"/>
            <a:endCxn id="11" idx="4"/>
          </p:cNvCxnSpPr>
          <p:nvPr/>
        </p:nvCxnSpPr>
        <p:spPr bwMode="auto">
          <a:xfrm rot="16200000" flipH="1">
            <a:off x="4376737" y="3540125"/>
            <a:ext cx="1588" cy="1760537"/>
          </a:xfrm>
          <a:prstGeom prst="curvedConnector3">
            <a:avLst>
              <a:gd name="adj1" fmla="val 14495466"/>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AutoShape 296"/>
          <p:cNvCxnSpPr>
            <a:cxnSpLocks noChangeShapeType="1"/>
          </p:cNvCxnSpPr>
          <p:nvPr/>
        </p:nvCxnSpPr>
        <p:spPr bwMode="auto">
          <a:xfrm rot="5400000" flipH="1" flipV="1">
            <a:off x="4693443" y="3840956"/>
            <a:ext cx="1588" cy="1158875"/>
          </a:xfrm>
          <a:prstGeom prst="curvedConnector3">
            <a:avLst>
              <a:gd name="adj1" fmla="val -1440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AutoShape 292"/>
          <p:cNvCxnSpPr>
            <a:cxnSpLocks noChangeShapeType="1"/>
          </p:cNvCxnSpPr>
          <p:nvPr/>
        </p:nvCxnSpPr>
        <p:spPr bwMode="auto">
          <a:xfrm>
            <a:off x="4267200" y="4235823"/>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AutoShape 296"/>
          <p:cNvCxnSpPr>
            <a:cxnSpLocks noChangeShapeType="1"/>
            <a:stCxn id="9" idx="0"/>
            <a:endCxn id="10" idx="0"/>
          </p:cNvCxnSpPr>
          <p:nvPr/>
        </p:nvCxnSpPr>
        <p:spPr bwMode="auto">
          <a:xfrm rot="5400000" flipH="1" flipV="1">
            <a:off x="4376737" y="3746501"/>
            <a:ext cx="12700" cy="587375"/>
          </a:xfrm>
          <a:prstGeom prst="curvedConnector3">
            <a:avLst>
              <a:gd name="adj1" fmla="val 1800000"/>
            </a:avLst>
          </a:prstGeom>
          <a:noFill/>
          <a:ln w="12700" cap="sq">
            <a:solidFill>
              <a:schemeClr val="tx1"/>
            </a:solidFill>
            <a:miter lim="800000"/>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6227346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White Box Example</a:t>
            </a:r>
            <a:endParaRPr lang="en-US" dirty="0"/>
          </a:p>
        </p:txBody>
      </p:sp>
      <p:sp>
        <p:nvSpPr>
          <p:cNvPr id="3" name="Content Placeholder 2"/>
          <p:cNvSpPr>
            <a:spLocks noGrp="1"/>
          </p:cNvSpPr>
          <p:nvPr>
            <p:ph sz="half" idx="1"/>
          </p:nvPr>
        </p:nvSpPr>
        <p:spPr>
          <a:xfrm>
            <a:off x="457200" y="4724400"/>
            <a:ext cx="8176260" cy="1401763"/>
          </a:xfrm>
        </p:spPr>
        <p:txBody>
          <a:bodyPr>
            <a:normAutofit fontScale="92500" lnSpcReduction="20000"/>
          </a:bodyPr>
          <a:lstStyle/>
          <a:p>
            <a:pPr marL="0" indent="0">
              <a:buNone/>
            </a:pPr>
            <a:r>
              <a:rPr lang="en-US" dirty="0"/>
              <a:t>What test cases are required </a:t>
            </a:r>
            <a:r>
              <a:rPr lang="en-US" dirty="0" smtClean="0"/>
              <a:t>to </a:t>
            </a:r>
            <a:r>
              <a:rPr lang="en-US" dirty="0"/>
              <a:t>make sure every line of code is executed at least once? (Node coverage</a:t>
            </a:r>
            <a:r>
              <a:rPr lang="en-US" dirty="0" smtClean="0"/>
              <a:t>)</a:t>
            </a:r>
          </a:p>
          <a:p>
            <a:pPr marL="0" indent="0">
              <a:buNone/>
            </a:pPr>
            <a:r>
              <a:rPr lang="en-US" dirty="0" smtClean="0">
                <a:solidFill>
                  <a:schemeClr val="tx2"/>
                </a:solidFill>
              </a:rPr>
              <a:t>	b </a:t>
            </a:r>
            <a:r>
              <a:rPr lang="en-US" dirty="0">
                <a:solidFill>
                  <a:schemeClr val="tx2"/>
                </a:solidFill>
              </a:rPr>
              <a:t>&gt; 17  &amp;&amp;  b-3 &gt; 17</a:t>
            </a:r>
          </a:p>
          <a:p>
            <a:pPr marL="0" indent="0">
              <a:buNone/>
            </a:pPr>
            <a:r>
              <a:rPr lang="en-US" dirty="0">
                <a:solidFill>
                  <a:schemeClr val="tx2"/>
                </a:solidFill>
              </a:rPr>
              <a:t>	or, b &gt;= </a:t>
            </a:r>
            <a:r>
              <a:rPr lang="en-US" dirty="0" smtClean="0">
                <a:solidFill>
                  <a:schemeClr val="tx2"/>
                </a:solidFill>
              </a:rPr>
              <a:t>21</a:t>
            </a:r>
            <a:endParaRPr lang="en-US" dirty="0" smtClean="0"/>
          </a:p>
          <a:p>
            <a:pPr marL="0" indent="0">
              <a:buNone/>
            </a:pPr>
            <a:endParaRPr lang="en-US" dirty="0"/>
          </a:p>
        </p:txBody>
      </p:sp>
      <p:sp>
        <p:nvSpPr>
          <p:cNvPr id="5" name="TextBox 4"/>
          <p:cNvSpPr txBox="1"/>
          <p:nvPr/>
        </p:nvSpPr>
        <p:spPr>
          <a:xfrm>
            <a:off x="2057400" y="1066800"/>
            <a:ext cx="4419600" cy="2677656"/>
          </a:xfrm>
          <a:prstGeom prst="rect">
            <a:avLst/>
          </a:prstGeom>
          <a:noFill/>
        </p:spPr>
        <p:txBody>
          <a:bodyPr wrap="square" rtlCol="0">
            <a:spAutoFit/>
          </a:bodyPr>
          <a:lstStyle/>
          <a:p>
            <a:r>
              <a:rPr lang="en-US" sz="2400" dirty="0" smtClean="0">
                <a:latin typeface="Courier New" pitchFamily="49" charset="0"/>
                <a:cs typeface="Courier New" pitchFamily="49" charset="0"/>
              </a:rPr>
              <a:t>1 a </a:t>
            </a:r>
            <a:r>
              <a:rPr lang="en-US" sz="2400" dirty="0">
                <a:latin typeface="Courier New" pitchFamily="49" charset="0"/>
                <a:cs typeface="Courier New" pitchFamily="49" charset="0"/>
                <a:sym typeface="Wingdings" pitchFamily="2" charset="2"/>
              </a:rPr>
              <a:t>=</a:t>
            </a:r>
            <a:r>
              <a:rPr lang="en-US" sz="2400" dirty="0" smtClean="0">
                <a:latin typeface="Courier New" pitchFamily="49" charset="0"/>
                <a:cs typeface="Courier New" pitchFamily="49" charset="0"/>
                <a:sym typeface="Wingdings" pitchFamily="2" charset="2"/>
              </a:rPr>
              <a:t> 17</a:t>
            </a:r>
          </a:p>
          <a:p>
            <a:r>
              <a:rPr lang="en-US" sz="2400" dirty="0" smtClean="0">
                <a:latin typeface="Courier New" pitchFamily="49" charset="0"/>
                <a:cs typeface="Courier New" pitchFamily="49" charset="0"/>
                <a:sym typeface="Wingdings" pitchFamily="2" charset="2"/>
              </a:rPr>
              <a:t>2 read b from console</a:t>
            </a:r>
          </a:p>
          <a:p>
            <a:r>
              <a:rPr lang="en-US" sz="2400" dirty="0" smtClean="0">
                <a:latin typeface="Courier New" pitchFamily="49" charset="0"/>
                <a:cs typeface="Courier New" pitchFamily="49" charset="0"/>
                <a:sym typeface="Wingdings" pitchFamily="2" charset="2"/>
              </a:rPr>
              <a:t>3 if </a:t>
            </a:r>
            <a:r>
              <a:rPr lang="en-US" sz="2400" dirty="0">
                <a:latin typeface="Courier New" pitchFamily="49" charset="0"/>
                <a:cs typeface="Courier New" pitchFamily="49" charset="0"/>
                <a:sym typeface="Wingdings" pitchFamily="2" charset="2"/>
              </a:rPr>
              <a:t>a</a:t>
            </a:r>
            <a:r>
              <a:rPr lang="en-US" sz="2400" dirty="0" smtClean="0">
                <a:latin typeface="Courier New" pitchFamily="49" charset="0"/>
                <a:cs typeface="Courier New" pitchFamily="49" charset="0"/>
                <a:sym typeface="Wingdings" pitchFamily="2" charset="2"/>
              </a:rPr>
              <a:t> &lt; b</a:t>
            </a:r>
          </a:p>
          <a:p>
            <a:r>
              <a:rPr lang="en-US" sz="2400" dirty="0" smtClean="0">
                <a:latin typeface="Courier New" pitchFamily="49" charset="0"/>
                <a:cs typeface="Courier New" pitchFamily="49" charset="0"/>
                <a:sym typeface="Wingdings" pitchFamily="2" charset="2"/>
              </a:rPr>
              <a:t>4    while a &lt; b-3</a:t>
            </a:r>
          </a:p>
          <a:p>
            <a:r>
              <a:rPr lang="en-US" sz="2400" dirty="0" smtClean="0">
                <a:latin typeface="Courier New" pitchFamily="49" charset="0"/>
                <a:cs typeface="Courier New" pitchFamily="49" charset="0"/>
                <a:sym typeface="Wingdings" pitchFamily="2" charset="2"/>
              </a:rPr>
              <a:t>5       a = a / (b–50)</a:t>
            </a:r>
            <a:endParaRPr lang="en-US" sz="2400" dirty="0">
              <a:latin typeface="Courier New" pitchFamily="49" charset="0"/>
              <a:cs typeface="Courier New" pitchFamily="49" charset="0"/>
              <a:sym typeface="Wingdings" pitchFamily="2" charset="2"/>
            </a:endParaRPr>
          </a:p>
          <a:p>
            <a:r>
              <a:rPr lang="en-US" sz="2400" dirty="0" smtClean="0">
                <a:latin typeface="Courier New" pitchFamily="49" charset="0"/>
                <a:cs typeface="Courier New" pitchFamily="49" charset="0"/>
                <a:sym typeface="Wingdings" pitchFamily="2" charset="2"/>
              </a:rPr>
              <a:t>6 print a, b</a:t>
            </a:r>
          </a:p>
          <a:p>
            <a:r>
              <a:rPr lang="en-US" sz="2400" dirty="0">
                <a:latin typeface="Courier New" pitchFamily="49" charset="0"/>
                <a:cs typeface="Courier New" pitchFamily="49" charset="0"/>
                <a:sym typeface="Wingdings" pitchFamily="2" charset="2"/>
              </a:rPr>
              <a:t>	</a:t>
            </a:r>
            <a:endParaRPr lang="en-US" sz="2800" dirty="0" smtClean="0">
              <a:latin typeface="Courier New" pitchFamily="49" charset="0"/>
              <a:cs typeface="Courier New" pitchFamily="49" charset="0"/>
              <a:sym typeface="Wingdings" pitchFamily="2" charset="2"/>
            </a:endParaRPr>
          </a:p>
        </p:txBody>
      </p:sp>
      <p:sp>
        <p:nvSpPr>
          <p:cNvPr id="6" name="Oval 159"/>
          <p:cNvSpPr>
            <a:spLocks noChangeArrowheads="1"/>
          </p:cNvSpPr>
          <p:nvPr/>
        </p:nvSpPr>
        <p:spPr bwMode="auto">
          <a:xfrm>
            <a:off x="2133600"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sp>
        <p:nvSpPr>
          <p:cNvPr id="7" name="Oval 160"/>
          <p:cNvSpPr>
            <a:spLocks noChangeArrowheads="1"/>
          </p:cNvSpPr>
          <p:nvPr/>
        </p:nvSpPr>
        <p:spPr bwMode="auto">
          <a:xfrm>
            <a:off x="3306763"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a:t>
            </a:r>
          </a:p>
        </p:txBody>
      </p:sp>
      <p:sp>
        <p:nvSpPr>
          <p:cNvPr id="8" name="Oval 163"/>
          <p:cNvSpPr>
            <a:spLocks noChangeArrowheads="1"/>
          </p:cNvSpPr>
          <p:nvPr/>
        </p:nvSpPr>
        <p:spPr bwMode="auto">
          <a:xfrm>
            <a:off x="2719388"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2</a:t>
            </a:r>
          </a:p>
        </p:txBody>
      </p:sp>
      <p:sp>
        <p:nvSpPr>
          <p:cNvPr id="9" name="Oval 164"/>
          <p:cNvSpPr>
            <a:spLocks noChangeArrowheads="1"/>
          </p:cNvSpPr>
          <p:nvPr/>
        </p:nvSpPr>
        <p:spPr bwMode="auto">
          <a:xfrm>
            <a:off x="389255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a:t>
            </a:r>
          </a:p>
        </p:txBody>
      </p:sp>
      <p:sp>
        <p:nvSpPr>
          <p:cNvPr id="10" name="Oval 165"/>
          <p:cNvSpPr>
            <a:spLocks noChangeArrowheads="1"/>
          </p:cNvSpPr>
          <p:nvPr/>
        </p:nvSpPr>
        <p:spPr bwMode="auto">
          <a:xfrm>
            <a:off x="4479925"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5</a:t>
            </a:r>
          </a:p>
        </p:txBody>
      </p:sp>
      <p:sp>
        <p:nvSpPr>
          <p:cNvPr id="11" name="Oval 166"/>
          <p:cNvSpPr>
            <a:spLocks noChangeArrowheads="1"/>
          </p:cNvSpPr>
          <p:nvPr/>
        </p:nvSpPr>
        <p:spPr bwMode="auto">
          <a:xfrm>
            <a:off x="506730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6</a:t>
            </a:r>
          </a:p>
        </p:txBody>
      </p:sp>
      <p:cxnSp>
        <p:nvCxnSpPr>
          <p:cNvPr id="12" name="AutoShape 269"/>
          <p:cNvCxnSpPr>
            <a:cxnSpLocks noChangeShapeType="1"/>
            <a:stCxn id="6" idx="6"/>
            <a:endCxn id="8" idx="2"/>
          </p:cNvCxnSpPr>
          <p:nvPr/>
        </p:nvCxnSpPr>
        <p:spPr bwMode="auto">
          <a:xfrm>
            <a:off x="2514600" y="4229100"/>
            <a:ext cx="204788"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AutoShape 270"/>
          <p:cNvCxnSpPr>
            <a:cxnSpLocks noChangeShapeType="1"/>
            <a:stCxn id="8" idx="6"/>
            <a:endCxn id="7" idx="2"/>
          </p:cNvCxnSpPr>
          <p:nvPr/>
        </p:nvCxnSpPr>
        <p:spPr bwMode="auto">
          <a:xfrm flipV="1">
            <a:off x="3100388" y="4229100"/>
            <a:ext cx="206375"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AutoShape 292"/>
          <p:cNvCxnSpPr>
            <a:cxnSpLocks noChangeShapeType="1"/>
            <a:stCxn id="7" idx="6"/>
            <a:endCxn id="9" idx="2"/>
          </p:cNvCxnSpPr>
          <p:nvPr/>
        </p:nvCxnSpPr>
        <p:spPr bwMode="auto">
          <a:xfrm>
            <a:off x="3687763" y="4229100"/>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AutoShape 293"/>
          <p:cNvCxnSpPr>
            <a:cxnSpLocks noChangeShapeType="1"/>
            <a:stCxn id="7" idx="4"/>
            <a:endCxn id="11" idx="4"/>
          </p:cNvCxnSpPr>
          <p:nvPr/>
        </p:nvCxnSpPr>
        <p:spPr bwMode="auto">
          <a:xfrm rot="16200000" flipH="1">
            <a:off x="4376737" y="3540125"/>
            <a:ext cx="1588" cy="1760537"/>
          </a:xfrm>
          <a:prstGeom prst="curvedConnector3">
            <a:avLst>
              <a:gd name="adj1" fmla="val 14495466"/>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AutoShape 296"/>
          <p:cNvCxnSpPr>
            <a:cxnSpLocks noChangeShapeType="1"/>
          </p:cNvCxnSpPr>
          <p:nvPr/>
        </p:nvCxnSpPr>
        <p:spPr bwMode="auto">
          <a:xfrm rot="5400000" flipH="1" flipV="1">
            <a:off x="4693443" y="3840956"/>
            <a:ext cx="1588" cy="1158875"/>
          </a:xfrm>
          <a:prstGeom prst="curvedConnector3">
            <a:avLst>
              <a:gd name="adj1" fmla="val -1440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AutoShape 292"/>
          <p:cNvCxnSpPr>
            <a:cxnSpLocks noChangeShapeType="1"/>
          </p:cNvCxnSpPr>
          <p:nvPr/>
        </p:nvCxnSpPr>
        <p:spPr bwMode="auto">
          <a:xfrm>
            <a:off x="4267200" y="4235823"/>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AutoShape 296"/>
          <p:cNvCxnSpPr>
            <a:cxnSpLocks noChangeShapeType="1"/>
            <a:stCxn id="9" idx="0"/>
            <a:endCxn id="10" idx="0"/>
          </p:cNvCxnSpPr>
          <p:nvPr/>
        </p:nvCxnSpPr>
        <p:spPr bwMode="auto">
          <a:xfrm rot="5400000" flipH="1" flipV="1">
            <a:off x="4376737" y="3746501"/>
            <a:ext cx="12700" cy="587375"/>
          </a:xfrm>
          <a:prstGeom prst="curvedConnector3">
            <a:avLst>
              <a:gd name="adj1" fmla="val 1800000"/>
            </a:avLst>
          </a:prstGeom>
          <a:noFill/>
          <a:ln w="12700" cap="sq">
            <a:solidFill>
              <a:schemeClr val="tx1"/>
            </a:solidFill>
            <a:miter lim="800000"/>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54783739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White Box Example</a:t>
            </a:r>
            <a:endParaRPr lang="en-US" dirty="0"/>
          </a:p>
        </p:txBody>
      </p:sp>
      <p:sp>
        <p:nvSpPr>
          <p:cNvPr id="3" name="Content Placeholder 2"/>
          <p:cNvSpPr>
            <a:spLocks noGrp="1"/>
          </p:cNvSpPr>
          <p:nvPr>
            <p:ph sz="half" idx="1"/>
          </p:nvPr>
        </p:nvSpPr>
        <p:spPr>
          <a:xfrm>
            <a:off x="457200" y="4724400"/>
            <a:ext cx="8176260" cy="1401763"/>
          </a:xfrm>
        </p:spPr>
        <p:txBody>
          <a:bodyPr/>
          <a:lstStyle/>
          <a:p>
            <a:pPr marL="0" indent="0">
              <a:buNone/>
            </a:pPr>
            <a:r>
              <a:rPr lang="en-US" dirty="0"/>
              <a:t>What test cases are required </a:t>
            </a:r>
            <a:r>
              <a:rPr lang="en-US" dirty="0" smtClean="0"/>
              <a:t>to </a:t>
            </a:r>
            <a:r>
              <a:rPr lang="en-US" dirty="0"/>
              <a:t>make sure every line of code is executed at least once? (Node coverage</a:t>
            </a:r>
            <a:r>
              <a:rPr lang="en-US" dirty="0" smtClean="0"/>
              <a:t>)</a:t>
            </a:r>
          </a:p>
          <a:p>
            <a:pPr marL="0" indent="0" algn="ctr">
              <a:buNone/>
            </a:pPr>
            <a:r>
              <a:rPr lang="en-US" dirty="0" smtClean="0">
                <a:solidFill>
                  <a:schemeClr val="hlink"/>
                </a:solidFill>
              </a:rPr>
              <a:t>Test </a:t>
            </a:r>
            <a:r>
              <a:rPr lang="en-US" dirty="0">
                <a:solidFill>
                  <a:schemeClr val="hlink"/>
                </a:solidFill>
              </a:rPr>
              <a:t>case: </a:t>
            </a:r>
            <a:r>
              <a:rPr lang="en-US" dirty="0" smtClean="0">
                <a:solidFill>
                  <a:schemeClr val="hlink"/>
                </a:solidFill>
              </a:rPr>
              <a:t>{ 21 }</a:t>
            </a:r>
            <a:endParaRPr lang="en-US" dirty="0">
              <a:solidFill>
                <a:schemeClr val="hlink"/>
              </a:solidFill>
            </a:endParaRPr>
          </a:p>
        </p:txBody>
      </p:sp>
      <p:sp>
        <p:nvSpPr>
          <p:cNvPr id="5" name="TextBox 4"/>
          <p:cNvSpPr txBox="1"/>
          <p:nvPr/>
        </p:nvSpPr>
        <p:spPr>
          <a:xfrm>
            <a:off x="2057400" y="1066800"/>
            <a:ext cx="4419600" cy="2677656"/>
          </a:xfrm>
          <a:prstGeom prst="rect">
            <a:avLst/>
          </a:prstGeom>
          <a:noFill/>
        </p:spPr>
        <p:txBody>
          <a:bodyPr wrap="square" rtlCol="0">
            <a:spAutoFit/>
          </a:bodyPr>
          <a:lstStyle/>
          <a:p>
            <a:r>
              <a:rPr lang="en-US" sz="2400" dirty="0" smtClean="0">
                <a:latin typeface="Courier New" pitchFamily="49" charset="0"/>
                <a:cs typeface="Courier New" pitchFamily="49" charset="0"/>
              </a:rPr>
              <a:t>1 a </a:t>
            </a:r>
            <a:r>
              <a:rPr lang="en-US" sz="2400" dirty="0">
                <a:latin typeface="Courier New" pitchFamily="49" charset="0"/>
                <a:cs typeface="Courier New" pitchFamily="49" charset="0"/>
                <a:sym typeface="Wingdings" pitchFamily="2" charset="2"/>
              </a:rPr>
              <a:t>=</a:t>
            </a:r>
            <a:r>
              <a:rPr lang="en-US" sz="2400" dirty="0" smtClean="0">
                <a:latin typeface="Courier New" pitchFamily="49" charset="0"/>
                <a:cs typeface="Courier New" pitchFamily="49" charset="0"/>
                <a:sym typeface="Wingdings" pitchFamily="2" charset="2"/>
              </a:rPr>
              <a:t> 17</a:t>
            </a:r>
          </a:p>
          <a:p>
            <a:r>
              <a:rPr lang="en-US" sz="2400" dirty="0" smtClean="0">
                <a:latin typeface="Courier New" pitchFamily="49" charset="0"/>
                <a:cs typeface="Courier New" pitchFamily="49" charset="0"/>
                <a:sym typeface="Wingdings" pitchFamily="2" charset="2"/>
              </a:rPr>
              <a:t>2 read b from console</a:t>
            </a:r>
          </a:p>
          <a:p>
            <a:r>
              <a:rPr lang="en-US" sz="2400" dirty="0" smtClean="0">
                <a:latin typeface="Courier New" pitchFamily="49" charset="0"/>
                <a:cs typeface="Courier New" pitchFamily="49" charset="0"/>
                <a:sym typeface="Wingdings" pitchFamily="2" charset="2"/>
              </a:rPr>
              <a:t>3 if </a:t>
            </a:r>
            <a:r>
              <a:rPr lang="en-US" sz="2400" dirty="0">
                <a:latin typeface="Courier New" pitchFamily="49" charset="0"/>
                <a:cs typeface="Courier New" pitchFamily="49" charset="0"/>
                <a:sym typeface="Wingdings" pitchFamily="2" charset="2"/>
              </a:rPr>
              <a:t>a</a:t>
            </a:r>
            <a:r>
              <a:rPr lang="en-US" sz="2400" dirty="0" smtClean="0">
                <a:latin typeface="Courier New" pitchFamily="49" charset="0"/>
                <a:cs typeface="Courier New" pitchFamily="49" charset="0"/>
                <a:sym typeface="Wingdings" pitchFamily="2" charset="2"/>
              </a:rPr>
              <a:t> &lt; b</a:t>
            </a:r>
          </a:p>
          <a:p>
            <a:r>
              <a:rPr lang="en-US" sz="2400" dirty="0" smtClean="0">
                <a:latin typeface="Courier New" pitchFamily="49" charset="0"/>
                <a:cs typeface="Courier New" pitchFamily="49" charset="0"/>
                <a:sym typeface="Wingdings" pitchFamily="2" charset="2"/>
              </a:rPr>
              <a:t>4    while a &lt; b-3</a:t>
            </a:r>
          </a:p>
          <a:p>
            <a:r>
              <a:rPr lang="en-US" sz="2400" dirty="0" smtClean="0">
                <a:latin typeface="Courier New" pitchFamily="49" charset="0"/>
                <a:cs typeface="Courier New" pitchFamily="49" charset="0"/>
                <a:sym typeface="Wingdings" pitchFamily="2" charset="2"/>
              </a:rPr>
              <a:t>5       a = a / (b–50)</a:t>
            </a:r>
            <a:endParaRPr lang="en-US" sz="2400" dirty="0">
              <a:latin typeface="Courier New" pitchFamily="49" charset="0"/>
              <a:cs typeface="Courier New" pitchFamily="49" charset="0"/>
              <a:sym typeface="Wingdings" pitchFamily="2" charset="2"/>
            </a:endParaRPr>
          </a:p>
          <a:p>
            <a:r>
              <a:rPr lang="en-US" sz="2400" dirty="0" smtClean="0">
                <a:latin typeface="Courier New" pitchFamily="49" charset="0"/>
                <a:cs typeface="Courier New" pitchFamily="49" charset="0"/>
                <a:sym typeface="Wingdings" pitchFamily="2" charset="2"/>
              </a:rPr>
              <a:t>6 print a, b</a:t>
            </a:r>
          </a:p>
          <a:p>
            <a:r>
              <a:rPr lang="en-US" sz="2400" dirty="0">
                <a:latin typeface="Courier New" pitchFamily="49" charset="0"/>
                <a:cs typeface="Courier New" pitchFamily="49" charset="0"/>
                <a:sym typeface="Wingdings" pitchFamily="2" charset="2"/>
              </a:rPr>
              <a:t>	</a:t>
            </a:r>
            <a:endParaRPr lang="en-US" sz="2800" dirty="0" smtClean="0">
              <a:latin typeface="Courier New" pitchFamily="49" charset="0"/>
              <a:cs typeface="Courier New" pitchFamily="49" charset="0"/>
              <a:sym typeface="Wingdings" pitchFamily="2" charset="2"/>
            </a:endParaRPr>
          </a:p>
        </p:txBody>
      </p:sp>
      <p:sp>
        <p:nvSpPr>
          <p:cNvPr id="6" name="Oval 159"/>
          <p:cNvSpPr>
            <a:spLocks noChangeArrowheads="1"/>
          </p:cNvSpPr>
          <p:nvPr/>
        </p:nvSpPr>
        <p:spPr bwMode="auto">
          <a:xfrm>
            <a:off x="2133600"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sp>
        <p:nvSpPr>
          <p:cNvPr id="7" name="Oval 160"/>
          <p:cNvSpPr>
            <a:spLocks noChangeArrowheads="1"/>
          </p:cNvSpPr>
          <p:nvPr/>
        </p:nvSpPr>
        <p:spPr bwMode="auto">
          <a:xfrm>
            <a:off x="3306763"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a:t>
            </a:r>
          </a:p>
        </p:txBody>
      </p:sp>
      <p:sp>
        <p:nvSpPr>
          <p:cNvPr id="8" name="Oval 163"/>
          <p:cNvSpPr>
            <a:spLocks noChangeArrowheads="1"/>
          </p:cNvSpPr>
          <p:nvPr/>
        </p:nvSpPr>
        <p:spPr bwMode="auto">
          <a:xfrm>
            <a:off x="2719388"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2</a:t>
            </a:r>
          </a:p>
        </p:txBody>
      </p:sp>
      <p:sp>
        <p:nvSpPr>
          <p:cNvPr id="9" name="Oval 164"/>
          <p:cNvSpPr>
            <a:spLocks noChangeArrowheads="1"/>
          </p:cNvSpPr>
          <p:nvPr/>
        </p:nvSpPr>
        <p:spPr bwMode="auto">
          <a:xfrm>
            <a:off x="389255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a:t>
            </a:r>
          </a:p>
        </p:txBody>
      </p:sp>
      <p:sp>
        <p:nvSpPr>
          <p:cNvPr id="10" name="Oval 165"/>
          <p:cNvSpPr>
            <a:spLocks noChangeArrowheads="1"/>
          </p:cNvSpPr>
          <p:nvPr/>
        </p:nvSpPr>
        <p:spPr bwMode="auto">
          <a:xfrm>
            <a:off x="4479925"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5</a:t>
            </a:r>
          </a:p>
        </p:txBody>
      </p:sp>
      <p:sp>
        <p:nvSpPr>
          <p:cNvPr id="11" name="Oval 166"/>
          <p:cNvSpPr>
            <a:spLocks noChangeArrowheads="1"/>
          </p:cNvSpPr>
          <p:nvPr/>
        </p:nvSpPr>
        <p:spPr bwMode="auto">
          <a:xfrm>
            <a:off x="506730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6</a:t>
            </a:r>
          </a:p>
        </p:txBody>
      </p:sp>
      <p:cxnSp>
        <p:nvCxnSpPr>
          <p:cNvPr id="12" name="AutoShape 269"/>
          <p:cNvCxnSpPr>
            <a:cxnSpLocks noChangeShapeType="1"/>
            <a:stCxn id="6" idx="6"/>
            <a:endCxn id="8" idx="2"/>
          </p:cNvCxnSpPr>
          <p:nvPr/>
        </p:nvCxnSpPr>
        <p:spPr bwMode="auto">
          <a:xfrm>
            <a:off x="2514600" y="4229100"/>
            <a:ext cx="204788"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AutoShape 270"/>
          <p:cNvCxnSpPr>
            <a:cxnSpLocks noChangeShapeType="1"/>
            <a:stCxn id="8" idx="6"/>
            <a:endCxn id="7" idx="2"/>
          </p:cNvCxnSpPr>
          <p:nvPr/>
        </p:nvCxnSpPr>
        <p:spPr bwMode="auto">
          <a:xfrm flipV="1">
            <a:off x="3100388" y="4229100"/>
            <a:ext cx="206375"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AutoShape 292"/>
          <p:cNvCxnSpPr>
            <a:cxnSpLocks noChangeShapeType="1"/>
            <a:stCxn id="7" idx="6"/>
            <a:endCxn id="9" idx="2"/>
          </p:cNvCxnSpPr>
          <p:nvPr/>
        </p:nvCxnSpPr>
        <p:spPr bwMode="auto">
          <a:xfrm>
            <a:off x="3687763" y="4229100"/>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AutoShape 293"/>
          <p:cNvCxnSpPr>
            <a:cxnSpLocks noChangeShapeType="1"/>
            <a:stCxn id="7" idx="4"/>
            <a:endCxn id="11" idx="4"/>
          </p:cNvCxnSpPr>
          <p:nvPr/>
        </p:nvCxnSpPr>
        <p:spPr bwMode="auto">
          <a:xfrm rot="16200000" flipH="1">
            <a:off x="4376737" y="3540125"/>
            <a:ext cx="1588" cy="1760537"/>
          </a:xfrm>
          <a:prstGeom prst="curvedConnector3">
            <a:avLst>
              <a:gd name="adj1" fmla="val 14495466"/>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AutoShape 296"/>
          <p:cNvCxnSpPr>
            <a:cxnSpLocks noChangeShapeType="1"/>
          </p:cNvCxnSpPr>
          <p:nvPr/>
        </p:nvCxnSpPr>
        <p:spPr bwMode="auto">
          <a:xfrm rot="5400000" flipH="1" flipV="1">
            <a:off x="4693443" y="3840956"/>
            <a:ext cx="1588" cy="1158875"/>
          </a:xfrm>
          <a:prstGeom prst="curvedConnector3">
            <a:avLst>
              <a:gd name="adj1" fmla="val -1440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AutoShape 292"/>
          <p:cNvCxnSpPr>
            <a:cxnSpLocks noChangeShapeType="1"/>
          </p:cNvCxnSpPr>
          <p:nvPr/>
        </p:nvCxnSpPr>
        <p:spPr bwMode="auto">
          <a:xfrm>
            <a:off x="4267200" y="4235823"/>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AutoShape 296"/>
          <p:cNvCxnSpPr>
            <a:cxnSpLocks noChangeShapeType="1"/>
            <a:stCxn id="9" idx="0"/>
            <a:endCxn id="10" idx="0"/>
          </p:cNvCxnSpPr>
          <p:nvPr/>
        </p:nvCxnSpPr>
        <p:spPr bwMode="auto">
          <a:xfrm rot="5400000" flipH="1" flipV="1">
            <a:off x="4376737" y="3746501"/>
            <a:ext cx="12700" cy="587375"/>
          </a:xfrm>
          <a:prstGeom prst="curvedConnector3">
            <a:avLst>
              <a:gd name="adj1" fmla="val 1800000"/>
            </a:avLst>
          </a:prstGeom>
          <a:noFill/>
          <a:ln w="12700" cap="sq">
            <a:solidFill>
              <a:schemeClr val="tx1"/>
            </a:solidFill>
            <a:miter lim="800000"/>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346053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White Box Example</a:t>
            </a:r>
            <a:endParaRPr lang="en-US" dirty="0"/>
          </a:p>
        </p:txBody>
      </p:sp>
      <p:sp>
        <p:nvSpPr>
          <p:cNvPr id="3" name="Content Placeholder 2"/>
          <p:cNvSpPr>
            <a:spLocks noGrp="1"/>
          </p:cNvSpPr>
          <p:nvPr>
            <p:ph sz="half" idx="1"/>
          </p:nvPr>
        </p:nvSpPr>
        <p:spPr>
          <a:xfrm>
            <a:off x="457200" y="4724400"/>
            <a:ext cx="8176260" cy="1401763"/>
          </a:xfrm>
        </p:spPr>
        <p:txBody>
          <a:bodyPr/>
          <a:lstStyle/>
          <a:p>
            <a:pPr marL="0" indent="0">
              <a:buNone/>
            </a:pPr>
            <a:r>
              <a:rPr lang="en-US" dirty="0"/>
              <a:t>What test cases are required to make sure every branch is taken at least once? (Edge coverage</a:t>
            </a:r>
            <a:r>
              <a:rPr lang="en-US" dirty="0" smtClean="0"/>
              <a:t>)</a:t>
            </a:r>
            <a:endParaRPr lang="en-US" dirty="0"/>
          </a:p>
        </p:txBody>
      </p:sp>
      <p:sp>
        <p:nvSpPr>
          <p:cNvPr id="5" name="TextBox 4"/>
          <p:cNvSpPr txBox="1"/>
          <p:nvPr/>
        </p:nvSpPr>
        <p:spPr>
          <a:xfrm>
            <a:off x="2057400" y="1066800"/>
            <a:ext cx="4419600" cy="2677656"/>
          </a:xfrm>
          <a:prstGeom prst="rect">
            <a:avLst/>
          </a:prstGeom>
          <a:noFill/>
        </p:spPr>
        <p:txBody>
          <a:bodyPr wrap="square" rtlCol="0">
            <a:spAutoFit/>
          </a:bodyPr>
          <a:lstStyle/>
          <a:p>
            <a:r>
              <a:rPr lang="en-US" sz="2400" dirty="0" smtClean="0">
                <a:latin typeface="Courier New" pitchFamily="49" charset="0"/>
                <a:cs typeface="Courier New" pitchFamily="49" charset="0"/>
              </a:rPr>
              <a:t>1 a </a:t>
            </a:r>
            <a:r>
              <a:rPr lang="en-US" sz="2400" dirty="0">
                <a:latin typeface="Courier New" pitchFamily="49" charset="0"/>
                <a:cs typeface="Courier New" pitchFamily="49" charset="0"/>
                <a:sym typeface="Wingdings" pitchFamily="2" charset="2"/>
              </a:rPr>
              <a:t>=</a:t>
            </a:r>
            <a:r>
              <a:rPr lang="en-US" sz="2400" dirty="0" smtClean="0">
                <a:latin typeface="Courier New" pitchFamily="49" charset="0"/>
                <a:cs typeface="Courier New" pitchFamily="49" charset="0"/>
                <a:sym typeface="Wingdings" pitchFamily="2" charset="2"/>
              </a:rPr>
              <a:t> 17</a:t>
            </a:r>
          </a:p>
          <a:p>
            <a:r>
              <a:rPr lang="en-US" sz="2400" dirty="0" smtClean="0">
                <a:latin typeface="Courier New" pitchFamily="49" charset="0"/>
                <a:cs typeface="Courier New" pitchFamily="49" charset="0"/>
                <a:sym typeface="Wingdings" pitchFamily="2" charset="2"/>
              </a:rPr>
              <a:t>2 read b from console</a:t>
            </a:r>
          </a:p>
          <a:p>
            <a:r>
              <a:rPr lang="en-US" sz="2400" dirty="0" smtClean="0">
                <a:latin typeface="Courier New" pitchFamily="49" charset="0"/>
                <a:cs typeface="Courier New" pitchFamily="49" charset="0"/>
                <a:sym typeface="Wingdings" pitchFamily="2" charset="2"/>
              </a:rPr>
              <a:t>3 if </a:t>
            </a:r>
            <a:r>
              <a:rPr lang="en-US" sz="2400" dirty="0">
                <a:latin typeface="Courier New" pitchFamily="49" charset="0"/>
                <a:cs typeface="Courier New" pitchFamily="49" charset="0"/>
                <a:sym typeface="Wingdings" pitchFamily="2" charset="2"/>
              </a:rPr>
              <a:t>a</a:t>
            </a:r>
            <a:r>
              <a:rPr lang="en-US" sz="2400" dirty="0" smtClean="0">
                <a:latin typeface="Courier New" pitchFamily="49" charset="0"/>
                <a:cs typeface="Courier New" pitchFamily="49" charset="0"/>
                <a:sym typeface="Wingdings" pitchFamily="2" charset="2"/>
              </a:rPr>
              <a:t> &lt; b</a:t>
            </a:r>
          </a:p>
          <a:p>
            <a:r>
              <a:rPr lang="en-US" sz="2400" dirty="0" smtClean="0">
                <a:latin typeface="Courier New" pitchFamily="49" charset="0"/>
                <a:cs typeface="Courier New" pitchFamily="49" charset="0"/>
                <a:sym typeface="Wingdings" pitchFamily="2" charset="2"/>
              </a:rPr>
              <a:t>4    while a &lt; b-3</a:t>
            </a:r>
          </a:p>
          <a:p>
            <a:r>
              <a:rPr lang="en-US" sz="2400" dirty="0" smtClean="0">
                <a:latin typeface="Courier New" pitchFamily="49" charset="0"/>
                <a:cs typeface="Courier New" pitchFamily="49" charset="0"/>
                <a:sym typeface="Wingdings" pitchFamily="2" charset="2"/>
              </a:rPr>
              <a:t>5       a = a / (b–50)</a:t>
            </a:r>
            <a:endParaRPr lang="en-US" sz="2400" dirty="0">
              <a:latin typeface="Courier New" pitchFamily="49" charset="0"/>
              <a:cs typeface="Courier New" pitchFamily="49" charset="0"/>
              <a:sym typeface="Wingdings" pitchFamily="2" charset="2"/>
            </a:endParaRPr>
          </a:p>
          <a:p>
            <a:r>
              <a:rPr lang="en-US" sz="2400" dirty="0" smtClean="0">
                <a:latin typeface="Courier New" pitchFamily="49" charset="0"/>
                <a:cs typeface="Courier New" pitchFamily="49" charset="0"/>
                <a:sym typeface="Wingdings" pitchFamily="2" charset="2"/>
              </a:rPr>
              <a:t>6 print a, b</a:t>
            </a:r>
          </a:p>
          <a:p>
            <a:r>
              <a:rPr lang="en-US" sz="2400" dirty="0">
                <a:latin typeface="Courier New" pitchFamily="49" charset="0"/>
                <a:cs typeface="Courier New" pitchFamily="49" charset="0"/>
                <a:sym typeface="Wingdings" pitchFamily="2" charset="2"/>
              </a:rPr>
              <a:t>	</a:t>
            </a:r>
            <a:endParaRPr lang="en-US" sz="2800" dirty="0" smtClean="0">
              <a:latin typeface="Courier New" pitchFamily="49" charset="0"/>
              <a:cs typeface="Courier New" pitchFamily="49" charset="0"/>
              <a:sym typeface="Wingdings" pitchFamily="2" charset="2"/>
            </a:endParaRPr>
          </a:p>
        </p:txBody>
      </p:sp>
      <p:sp>
        <p:nvSpPr>
          <p:cNvPr id="6" name="Oval 159"/>
          <p:cNvSpPr>
            <a:spLocks noChangeArrowheads="1"/>
          </p:cNvSpPr>
          <p:nvPr/>
        </p:nvSpPr>
        <p:spPr bwMode="auto">
          <a:xfrm>
            <a:off x="2133600"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sp>
        <p:nvSpPr>
          <p:cNvPr id="7" name="Oval 160"/>
          <p:cNvSpPr>
            <a:spLocks noChangeArrowheads="1"/>
          </p:cNvSpPr>
          <p:nvPr/>
        </p:nvSpPr>
        <p:spPr bwMode="auto">
          <a:xfrm>
            <a:off x="3306763"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a:t>
            </a:r>
          </a:p>
        </p:txBody>
      </p:sp>
      <p:sp>
        <p:nvSpPr>
          <p:cNvPr id="8" name="Oval 163"/>
          <p:cNvSpPr>
            <a:spLocks noChangeArrowheads="1"/>
          </p:cNvSpPr>
          <p:nvPr/>
        </p:nvSpPr>
        <p:spPr bwMode="auto">
          <a:xfrm>
            <a:off x="2719388"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2</a:t>
            </a:r>
          </a:p>
        </p:txBody>
      </p:sp>
      <p:sp>
        <p:nvSpPr>
          <p:cNvPr id="9" name="Oval 164"/>
          <p:cNvSpPr>
            <a:spLocks noChangeArrowheads="1"/>
          </p:cNvSpPr>
          <p:nvPr/>
        </p:nvSpPr>
        <p:spPr bwMode="auto">
          <a:xfrm>
            <a:off x="389255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a:t>
            </a:r>
          </a:p>
        </p:txBody>
      </p:sp>
      <p:sp>
        <p:nvSpPr>
          <p:cNvPr id="10" name="Oval 165"/>
          <p:cNvSpPr>
            <a:spLocks noChangeArrowheads="1"/>
          </p:cNvSpPr>
          <p:nvPr/>
        </p:nvSpPr>
        <p:spPr bwMode="auto">
          <a:xfrm>
            <a:off x="4479925"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5</a:t>
            </a:r>
          </a:p>
        </p:txBody>
      </p:sp>
      <p:sp>
        <p:nvSpPr>
          <p:cNvPr id="11" name="Oval 166"/>
          <p:cNvSpPr>
            <a:spLocks noChangeArrowheads="1"/>
          </p:cNvSpPr>
          <p:nvPr/>
        </p:nvSpPr>
        <p:spPr bwMode="auto">
          <a:xfrm>
            <a:off x="506730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6</a:t>
            </a:r>
          </a:p>
        </p:txBody>
      </p:sp>
      <p:cxnSp>
        <p:nvCxnSpPr>
          <p:cNvPr id="12" name="AutoShape 269"/>
          <p:cNvCxnSpPr>
            <a:cxnSpLocks noChangeShapeType="1"/>
            <a:stCxn id="6" idx="6"/>
            <a:endCxn id="8" idx="2"/>
          </p:cNvCxnSpPr>
          <p:nvPr/>
        </p:nvCxnSpPr>
        <p:spPr bwMode="auto">
          <a:xfrm>
            <a:off x="2514600" y="4229100"/>
            <a:ext cx="204788"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AutoShape 270"/>
          <p:cNvCxnSpPr>
            <a:cxnSpLocks noChangeShapeType="1"/>
            <a:stCxn id="8" idx="6"/>
            <a:endCxn id="7" idx="2"/>
          </p:cNvCxnSpPr>
          <p:nvPr/>
        </p:nvCxnSpPr>
        <p:spPr bwMode="auto">
          <a:xfrm flipV="1">
            <a:off x="3100388" y="4229100"/>
            <a:ext cx="206375"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AutoShape 292"/>
          <p:cNvCxnSpPr>
            <a:cxnSpLocks noChangeShapeType="1"/>
            <a:stCxn id="7" idx="6"/>
            <a:endCxn id="9" idx="2"/>
          </p:cNvCxnSpPr>
          <p:nvPr/>
        </p:nvCxnSpPr>
        <p:spPr bwMode="auto">
          <a:xfrm>
            <a:off x="3687763" y="4229100"/>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AutoShape 293"/>
          <p:cNvCxnSpPr>
            <a:cxnSpLocks noChangeShapeType="1"/>
            <a:stCxn id="7" idx="4"/>
            <a:endCxn id="11" idx="4"/>
          </p:cNvCxnSpPr>
          <p:nvPr/>
        </p:nvCxnSpPr>
        <p:spPr bwMode="auto">
          <a:xfrm rot="16200000" flipH="1">
            <a:off x="4376737" y="3540125"/>
            <a:ext cx="1588" cy="1760537"/>
          </a:xfrm>
          <a:prstGeom prst="curvedConnector3">
            <a:avLst>
              <a:gd name="adj1" fmla="val 14495466"/>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AutoShape 296"/>
          <p:cNvCxnSpPr>
            <a:cxnSpLocks noChangeShapeType="1"/>
          </p:cNvCxnSpPr>
          <p:nvPr/>
        </p:nvCxnSpPr>
        <p:spPr bwMode="auto">
          <a:xfrm rot="5400000" flipH="1" flipV="1">
            <a:off x="4693443" y="3840956"/>
            <a:ext cx="1588" cy="1158875"/>
          </a:xfrm>
          <a:prstGeom prst="curvedConnector3">
            <a:avLst>
              <a:gd name="adj1" fmla="val -1440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AutoShape 292"/>
          <p:cNvCxnSpPr>
            <a:cxnSpLocks noChangeShapeType="1"/>
          </p:cNvCxnSpPr>
          <p:nvPr/>
        </p:nvCxnSpPr>
        <p:spPr bwMode="auto">
          <a:xfrm>
            <a:off x="4267200" y="4235823"/>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AutoShape 296"/>
          <p:cNvCxnSpPr>
            <a:cxnSpLocks noChangeShapeType="1"/>
            <a:stCxn id="9" idx="0"/>
            <a:endCxn id="10" idx="0"/>
          </p:cNvCxnSpPr>
          <p:nvPr/>
        </p:nvCxnSpPr>
        <p:spPr bwMode="auto">
          <a:xfrm rot="5400000" flipH="1" flipV="1">
            <a:off x="4376737" y="3746501"/>
            <a:ext cx="12700" cy="587375"/>
          </a:xfrm>
          <a:prstGeom prst="curvedConnector3">
            <a:avLst>
              <a:gd name="adj1" fmla="val 1800000"/>
            </a:avLst>
          </a:prstGeom>
          <a:noFill/>
          <a:ln w="12700" cap="sq">
            <a:solidFill>
              <a:schemeClr val="tx1"/>
            </a:solidFill>
            <a:miter lim="800000"/>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9891600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White Box Example</a:t>
            </a:r>
            <a:endParaRPr lang="en-US" dirty="0"/>
          </a:p>
        </p:txBody>
      </p:sp>
      <p:sp>
        <p:nvSpPr>
          <p:cNvPr id="3" name="Content Placeholder 2"/>
          <p:cNvSpPr>
            <a:spLocks noGrp="1"/>
          </p:cNvSpPr>
          <p:nvPr>
            <p:ph sz="half" idx="1"/>
          </p:nvPr>
        </p:nvSpPr>
        <p:spPr>
          <a:xfrm>
            <a:off x="457200" y="4724400"/>
            <a:ext cx="8176260" cy="1401763"/>
          </a:xfrm>
        </p:spPr>
        <p:txBody>
          <a:bodyPr>
            <a:normAutofit fontScale="92500" lnSpcReduction="20000"/>
          </a:bodyPr>
          <a:lstStyle/>
          <a:p>
            <a:pPr marL="0" indent="0">
              <a:buNone/>
            </a:pPr>
            <a:r>
              <a:rPr lang="en-US" dirty="0"/>
              <a:t>What test cases are required to make sure every branch is taken at least once? (Edge coverage</a:t>
            </a:r>
            <a:r>
              <a:rPr lang="en-US" dirty="0" smtClean="0"/>
              <a:t>)</a:t>
            </a:r>
          </a:p>
          <a:p>
            <a:pPr marL="0" indent="0">
              <a:buNone/>
            </a:pPr>
            <a:r>
              <a:rPr lang="en-US" dirty="0" smtClean="0">
                <a:solidFill>
                  <a:schemeClr val="tx2"/>
                </a:solidFill>
              </a:rPr>
              <a:t>	b </a:t>
            </a:r>
            <a:r>
              <a:rPr lang="en-US" dirty="0">
                <a:solidFill>
                  <a:schemeClr val="tx2"/>
                </a:solidFill>
              </a:rPr>
              <a:t>&gt; 17, b &lt;= 17</a:t>
            </a:r>
          </a:p>
          <a:p>
            <a:pPr marL="0" indent="0">
              <a:buNone/>
            </a:pPr>
            <a:r>
              <a:rPr lang="en-US" dirty="0">
                <a:solidFill>
                  <a:schemeClr val="tx2"/>
                </a:solidFill>
              </a:rPr>
              <a:t>	b-3 &gt; 17, b-3 &lt;= </a:t>
            </a:r>
            <a:r>
              <a:rPr lang="en-US" dirty="0" smtClean="0">
                <a:solidFill>
                  <a:schemeClr val="tx2"/>
                </a:solidFill>
              </a:rPr>
              <a:t>17</a:t>
            </a:r>
            <a:endParaRPr lang="en-US" dirty="0">
              <a:solidFill>
                <a:schemeClr val="tx2"/>
              </a:solidFill>
            </a:endParaRPr>
          </a:p>
        </p:txBody>
      </p:sp>
      <p:sp>
        <p:nvSpPr>
          <p:cNvPr id="5" name="TextBox 4"/>
          <p:cNvSpPr txBox="1"/>
          <p:nvPr/>
        </p:nvSpPr>
        <p:spPr>
          <a:xfrm>
            <a:off x="2057400" y="1066800"/>
            <a:ext cx="4419600" cy="2677656"/>
          </a:xfrm>
          <a:prstGeom prst="rect">
            <a:avLst/>
          </a:prstGeom>
          <a:noFill/>
        </p:spPr>
        <p:txBody>
          <a:bodyPr wrap="square" rtlCol="0">
            <a:spAutoFit/>
          </a:bodyPr>
          <a:lstStyle/>
          <a:p>
            <a:r>
              <a:rPr lang="en-US" sz="2400" dirty="0" smtClean="0">
                <a:latin typeface="Courier New" pitchFamily="49" charset="0"/>
                <a:cs typeface="Courier New" pitchFamily="49" charset="0"/>
              </a:rPr>
              <a:t>1 a </a:t>
            </a:r>
            <a:r>
              <a:rPr lang="en-US" sz="2400" dirty="0">
                <a:latin typeface="Courier New" pitchFamily="49" charset="0"/>
                <a:cs typeface="Courier New" pitchFamily="49" charset="0"/>
                <a:sym typeface="Wingdings" pitchFamily="2" charset="2"/>
              </a:rPr>
              <a:t>=</a:t>
            </a:r>
            <a:r>
              <a:rPr lang="en-US" sz="2400" dirty="0" smtClean="0">
                <a:latin typeface="Courier New" pitchFamily="49" charset="0"/>
                <a:cs typeface="Courier New" pitchFamily="49" charset="0"/>
                <a:sym typeface="Wingdings" pitchFamily="2" charset="2"/>
              </a:rPr>
              <a:t> 17</a:t>
            </a:r>
          </a:p>
          <a:p>
            <a:r>
              <a:rPr lang="en-US" sz="2400" dirty="0" smtClean="0">
                <a:latin typeface="Courier New" pitchFamily="49" charset="0"/>
                <a:cs typeface="Courier New" pitchFamily="49" charset="0"/>
                <a:sym typeface="Wingdings" pitchFamily="2" charset="2"/>
              </a:rPr>
              <a:t>2 read b from console</a:t>
            </a:r>
          </a:p>
          <a:p>
            <a:r>
              <a:rPr lang="en-US" sz="2400" dirty="0" smtClean="0">
                <a:latin typeface="Courier New" pitchFamily="49" charset="0"/>
                <a:cs typeface="Courier New" pitchFamily="49" charset="0"/>
                <a:sym typeface="Wingdings" pitchFamily="2" charset="2"/>
              </a:rPr>
              <a:t>3 if </a:t>
            </a:r>
            <a:r>
              <a:rPr lang="en-US" sz="2400" dirty="0">
                <a:latin typeface="Courier New" pitchFamily="49" charset="0"/>
                <a:cs typeface="Courier New" pitchFamily="49" charset="0"/>
                <a:sym typeface="Wingdings" pitchFamily="2" charset="2"/>
              </a:rPr>
              <a:t>a</a:t>
            </a:r>
            <a:r>
              <a:rPr lang="en-US" sz="2400" dirty="0" smtClean="0">
                <a:latin typeface="Courier New" pitchFamily="49" charset="0"/>
                <a:cs typeface="Courier New" pitchFamily="49" charset="0"/>
                <a:sym typeface="Wingdings" pitchFamily="2" charset="2"/>
              </a:rPr>
              <a:t> &lt; b</a:t>
            </a:r>
          </a:p>
          <a:p>
            <a:r>
              <a:rPr lang="en-US" sz="2400" dirty="0" smtClean="0">
                <a:latin typeface="Courier New" pitchFamily="49" charset="0"/>
                <a:cs typeface="Courier New" pitchFamily="49" charset="0"/>
                <a:sym typeface="Wingdings" pitchFamily="2" charset="2"/>
              </a:rPr>
              <a:t>4    while a &lt; b-3</a:t>
            </a:r>
          </a:p>
          <a:p>
            <a:r>
              <a:rPr lang="en-US" sz="2400" dirty="0" smtClean="0">
                <a:latin typeface="Courier New" pitchFamily="49" charset="0"/>
                <a:cs typeface="Courier New" pitchFamily="49" charset="0"/>
                <a:sym typeface="Wingdings" pitchFamily="2" charset="2"/>
              </a:rPr>
              <a:t>5       a = a / (b–50)</a:t>
            </a:r>
            <a:endParaRPr lang="en-US" sz="2400" dirty="0">
              <a:latin typeface="Courier New" pitchFamily="49" charset="0"/>
              <a:cs typeface="Courier New" pitchFamily="49" charset="0"/>
              <a:sym typeface="Wingdings" pitchFamily="2" charset="2"/>
            </a:endParaRPr>
          </a:p>
          <a:p>
            <a:r>
              <a:rPr lang="en-US" sz="2400" dirty="0" smtClean="0">
                <a:latin typeface="Courier New" pitchFamily="49" charset="0"/>
                <a:cs typeface="Courier New" pitchFamily="49" charset="0"/>
                <a:sym typeface="Wingdings" pitchFamily="2" charset="2"/>
              </a:rPr>
              <a:t>6 print a, b</a:t>
            </a:r>
          </a:p>
          <a:p>
            <a:r>
              <a:rPr lang="en-US" sz="2400" dirty="0">
                <a:latin typeface="Courier New" pitchFamily="49" charset="0"/>
                <a:cs typeface="Courier New" pitchFamily="49" charset="0"/>
                <a:sym typeface="Wingdings" pitchFamily="2" charset="2"/>
              </a:rPr>
              <a:t>	</a:t>
            </a:r>
            <a:endParaRPr lang="en-US" sz="2800" dirty="0" smtClean="0">
              <a:latin typeface="Courier New" pitchFamily="49" charset="0"/>
              <a:cs typeface="Courier New" pitchFamily="49" charset="0"/>
              <a:sym typeface="Wingdings" pitchFamily="2" charset="2"/>
            </a:endParaRPr>
          </a:p>
        </p:txBody>
      </p:sp>
      <p:sp>
        <p:nvSpPr>
          <p:cNvPr id="6" name="Oval 159"/>
          <p:cNvSpPr>
            <a:spLocks noChangeArrowheads="1"/>
          </p:cNvSpPr>
          <p:nvPr/>
        </p:nvSpPr>
        <p:spPr bwMode="auto">
          <a:xfrm>
            <a:off x="2133600"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sp>
        <p:nvSpPr>
          <p:cNvPr id="7" name="Oval 160"/>
          <p:cNvSpPr>
            <a:spLocks noChangeArrowheads="1"/>
          </p:cNvSpPr>
          <p:nvPr/>
        </p:nvSpPr>
        <p:spPr bwMode="auto">
          <a:xfrm>
            <a:off x="3306763"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a:t>
            </a:r>
          </a:p>
        </p:txBody>
      </p:sp>
      <p:sp>
        <p:nvSpPr>
          <p:cNvPr id="8" name="Oval 163"/>
          <p:cNvSpPr>
            <a:spLocks noChangeArrowheads="1"/>
          </p:cNvSpPr>
          <p:nvPr/>
        </p:nvSpPr>
        <p:spPr bwMode="auto">
          <a:xfrm>
            <a:off x="2719388"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2</a:t>
            </a:r>
          </a:p>
        </p:txBody>
      </p:sp>
      <p:sp>
        <p:nvSpPr>
          <p:cNvPr id="9" name="Oval 164"/>
          <p:cNvSpPr>
            <a:spLocks noChangeArrowheads="1"/>
          </p:cNvSpPr>
          <p:nvPr/>
        </p:nvSpPr>
        <p:spPr bwMode="auto">
          <a:xfrm>
            <a:off x="389255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a:t>
            </a:r>
          </a:p>
        </p:txBody>
      </p:sp>
      <p:sp>
        <p:nvSpPr>
          <p:cNvPr id="10" name="Oval 165"/>
          <p:cNvSpPr>
            <a:spLocks noChangeArrowheads="1"/>
          </p:cNvSpPr>
          <p:nvPr/>
        </p:nvSpPr>
        <p:spPr bwMode="auto">
          <a:xfrm>
            <a:off x="4479925"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5</a:t>
            </a:r>
          </a:p>
        </p:txBody>
      </p:sp>
      <p:sp>
        <p:nvSpPr>
          <p:cNvPr id="11" name="Oval 166"/>
          <p:cNvSpPr>
            <a:spLocks noChangeArrowheads="1"/>
          </p:cNvSpPr>
          <p:nvPr/>
        </p:nvSpPr>
        <p:spPr bwMode="auto">
          <a:xfrm>
            <a:off x="506730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6</a:t>
            </a:r>
          </a:p>
        </p:txBody>
      </p:sp>
      <p:cxnSp>
        <p:nvCxnSpPr>
          <p:cNvPr id="12" name="AutoShape 269"/>
          <p:cNvCxnSpPr>
            <a:cxnSpLocks noChangeShapeType="1"/>
            <a:stCxn id="6" idx="6"/>
            <a:endCxn id="8" idx="2"/>
          </p:cNvCxnSpPr>
          <p:nvPr/>
        </p:nvCxnSpPr>
        <p:spPr bwMode="auto">
          <a:xfrm>
            <a:off x="2514600" y="4229100"/>
            <a:ext cx="204788"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AutoShape 270"/>
          <p:cNvCxnSpPr>
            <a:cxnSpLocks noChangeShapeType="1"/>
            <a:stCxn id="8" idx="6"/>
            <a:endCxn id="7" idx="2"/>
          </p:cNvCxnSpPr>
          <p:nvPr/>
        </p:nvCxnSpPr>
        <p:spPr bwMode="auto">
          <a:xfrm flipV="1">
            <a:off x="3100388" y="4229100"/>
            <a:ext cx="206375"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AutoShape 292"/>
          <p:cNvCxnSpPr>
            <a:cxnSpLocks noChangeShapeType="1"/>
            <a:stCxn id="7" idx="6"/>
            <a:endCxn id="9" idx="2"/>
          </p:cNvCxnSpPr>
          <p:nvPr/>
        </p:nvCxnSpPr>
        <p:spPr bwMode="auto">
          <a:xfrm>
            <a:off x="3687763" y="4229100"/>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AutoShape 293"/>
          <p:cNvCxnSpPr>
            <a:cxnSpLocks noChangeShapeType="1"/>
            <a:stCxn id="7" idx="4"/>
            <a:endCxn id="11" idx="4"/>
          </p:cNvCxnSpPr>
          <p:nvPr/>
        </p:nvCxnSpPr>
        <p:spPr bwMode="auto">
          <a:xfrm rot="16200000" flipH="1">
            <a:off x="4376737" y="3540125"/>
            <a:ext cx="1588" cy="1760537"/>
          </a:xfrm>
          <a:prstGeom prst="curvedConnector3">
            <a:avLst>
              <a:gd name="adj1" fmla="val 14495466"/>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AutoShape 296"/>
          <p:cNvCxnSpPr>
            <a:cxnSpLocks noChangeShapeType="1"/>
          </p:cNvCxnSpPr>
          <p:nvPr/>
        </p:nvCxnSpPr>
        <p:spPr bwMode="auto">
          <a:xfrm rot="5400000" flipH="1" flipV="1">
            <a:off x="4693443" y="3840956"/>
            <a:ext cx="1588" cy="1158875"/>
          </a:xfrm>
          <a:prstGeom prst="curvedConnector3">
            <a:avLst>
              <a:gd name="adj1" fmla="val -1440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AutoShape 292"/>
          <p:cNvCxnSpPr>
            <a:cxnSpLocks noChangeShapeType="1"/>
          </p:cNvCxnSpPr>
          <p:nvPr/>
        </p:nvCxnSpPr>
        <p:spPr bwMode="auto">
          <a:xfrm>
            <a:off x="4267200" y="4235823"/>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AutoShape 296"/>
          <p:cNvCxnSpPr>
            <a:cxnSpLocks noChangeShapeType="1"/>
            <a:stCxn id="9" idx="0"/>
            <a:endCxn id="10" idx="0"/>
          </p:cNvCxnSpPr>
          <p:nvPr/>
        </p:nvCxnSpPr>
        <p:spPr bwMode="auto">
          <a:xfrm rot="5400000" flipH="1" flipV="1">
            <a:off x="4376737" y="3746501"/>
            <a:ext cx="12700" cy="587375"/>
          </a:xfrm>
          <a:prstGeom prst="curvedConnector3">
            <a:avLst>
              <a:gd name="adj1" fmla="val 1800000"/>
            </a:avLst>
          </a:prstGeom>
          <a:noFill/>
          <a:ln w="12700" cap="sq">
            <a:solidFill>
              <a:schemeClr val="tx1"/>
            </a:solidFill>
            <a:miter lim="800000"/>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4883405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White Box Example</a:t>
            </a:r>
            <a:endParaRPr lang="en-US" dirty="0"/>
          </a:p>
        </p:txBody>
      </p:sp>
      <p:sp>
        <p:nvSpPr>
          <p:cNvPr id="3" name="Content Placeholder 2"/>
          <p:cNvSpPr>
            <a:spLocks noGrp="1"/>
          </p:cNvSpPr>
          <p:nvPr>
            <p:ph sz="half" idx="1"/>
          </p:nvPr>
        </p:nvSpPr>
        <p:spPr>
          <a:xfrm>
            <a:off x="457200" y="4724400"/>
            <a:ext cx="8176260" cy="1401763"/>
          </a:xfrm>
        </p:spPr>
        <p:txBody>
          <a:bodyPr>
            <a:normAutofit/>
          </a:bodyPr>
          <a:lstStyle/>
          <a:p>
            <a:pPr marL="0" indent="0">
              <a:buNone/>
            </a:pPr>
            <a:r>
              <a:rPr lang="en-US" dirty="0"/>
              <a:t>What test cases are required to make sure every branch is taken at least once? (Edge coverage</a:t>
            </a:r>
            <a:r>
              <a:rPr lang="en-US" dirty="0" smtClean="0"/>
              <a:t>)</a:t>
            </a:r>
          </a:p>
          <a:p>
            <a:pPr marL="0" indent="0" algn="ctr">
              <a:buNone/>
            </a:pPr>
            <a:r>
              <a:rPr lang="en-US" dirty="0" smtClean="0">
                <a:solidFill>
                  <a:schemeClr val="tx2"/>
                </a:solidFill>
              </a:rPr>
              <a:t>	</a:t>
            </a:r>
            <a:r>
              <a:rPr lang="en-US" dirty="0">
                <a:solidFill>
                  <a:schemeClr val="hlink"/>
                </a:solidFill>
              </a:rPr>
              <a:t>Test case: </a:t>
            </a:r>
            <a:r>
              <a:rPr lang="en-US" dirty="0" smtClean="0">
                <a:solidFill>
                  <a:schemeClr val="hlink"/>
                </a:solidFill>
              </a:rPr>
              <a:t>{ 17, </a:t>
            </a:r>
            <a:r>
              <a:rPr lang="en-US" dirty="0">
                <a:solidFill>
                  <a:schemeClr val="hlink"/>
                </a:solidFill>
              </a:rPr>
              <a:t>21 }</a:t>
            </a:r>
          </a:p>
        </p:txBody>
      </p:sp>
      <p:sp>
        <p:nvSpPr>
          <p:cNvPr id="5" name="TextBox 4"/>
          <p:cNvSpPr txBox="1"/>
          <p:nvPr/>
        </p:nvSpPr>
        <p:spPr>
          <a:xfrm>
            <a:off x="2057400" y="1066800"/>
            <a:ext cx="4419600" cy="2677656"/>
          </a:xfrm>
          <a:prstGeom prst="rect">
            <a:avLst/>
          </a:prstGeom>
          <a:noFill/>
        </p:spPr>
        <p:txBody>
          <a:bodyPr wrap="square" rtlCol="0">
            <a:spAutoFit/>
          </a:bodyPr>
          <a:lstStyle/>
          <a:p>
            <a:r>
              <a:rPr lang="en-US" sz="2400" dirty="0" smtClean="0">
                <a:latin typeface="Courier New" pitchFamily="49" charset="0"/>
                <a:cs typeface="Courier New" pitchFamily="49" charset="0"/>
              </a:rPr>
              <a:t>1 a </a:t>
            </a:r>
            <a:r>
              <a:rPr lang="en-US" sz="2400" dirty="0">
                <a:latin typeface="Courier New" pitchFamily="49" charset="0"/>
                <a:cs typeface="Courier New" pitchFamily="49" charset="0"/>
                <a:sym typeface="Wingdings" pitchFamily="2" charset="2"/>
              </a:rPr>
              <a:t>=</a:t>
            </a:r>
            <a:r>
              <a:rPr lang="en-US" sz="2400" dirty="0" smtClean="0">
                <a:latin typeface="Courier New" pitchFamily="49" charset="0"/>
                <a:cs typeface="Courier New" pitchFamily="49" charset="0"/>
                <a:sym typeface="Wingdings" pitchFamily="2" charset="2"/>
              </a:rPr>
              <a:t> 17</a:t>
            </a:r>
          </a:p>
          <a:p>
            <a:r>
              <a:rPr lang="en-US" sz="2400" dirty="0" smtClean="0">
                <a:latin typeface="Courier New" pitchFamily="49" charset="0"/>
                <a:cs typeface="Courier New" pitchFamily="49" charset="0"/>
                <a:sym typeface="Wingdings" pitchFamily="2" charset="2"/>
              </a:rPr>
              <a:t>2 read b from console</a:t>
            </a:r>
          </a:p>
          <a:p>
            <a:r>
              <a:rPr lang="en-US" sz="2400" dirty="0" smtClean="0">
                <a:latin typeface="Courier New" pitchFamily="49" charset="0"/>
                <a:cs typeface="Courier New" pitchFamily="49" charset="0"/>
                <a:sym typeface="Wingdings" pitchFamily="2" charset="2"/>
              </a:rPr>
              <a:t>3 if </a:t>
            </a:r>
            <a:r>
              <a:rPr lang="en-US" sz="2400" dirty="0">
                <a:latin typeface="Courier New" pitchFamily="49" charset="0"/>
                <a:cs typeface="Courier New" pitchFamily="49" charset="0"/>
                <a:sym typeface="Wingdings" pitchFamily="2" charset="2"/>
              </a:rPr>
              <a:t>a</a:t>
            </a:r>
            <a:r>
              <a:rPr lang="en-US" sz="2400" dirty="0" smtClean="0">
                <a:latin typeface="Courier New" pitchFamily="49" charset="0"/>
                <a:cs typeface="Courier New" pitchFamily="49" charset="0"/>
                <a:sym typeface="Wingdings" pitchFamily="2" charset="2"/>
              </a:rPr>
              <a:t> &lt; b</a:t>
            </a:r>
          </a:p>
          <a:p>
            <a:r>
              <a:rPr lang="en-US" sz="2400" dirty="0" smtClean="0">
                <a:latin typeface="Courier New" pitchFamily="49" charset="0"/>
                <a:cs typeface="Courier New" pitchFamily="49" charset="0"/>
                <a:sym typeface="Wingdings" pitchFamily="2" charset="2"/>
              </a:rPr>
              <a:t>4    while a &lt; b-3</a:t>
            </a:r>
          </a:p>
          <a:p>
            <a:r>
              <a:rPr lang="en-US" sz="2400" dirty="0" smtClean="0">
                <a:latin typeface="Courier New" pitchFamily="49" charset="0"/>
                <a:cs typeface="Courier New" pitchFamily="49" charset="0"/>
                <a:sym typeface="Wingdings" pitchFamily="2" charset="2"/>
              </a:rPr>
              <a:t>5       a = a / (b–50)</a:t>
            </a:r>
            <a:endParaRPr lang="en-US" sz="2400" dirty="0">
              <a:latin typeface="Courier New" pitchFamily="49" charset="0"/>
              <a:cs typeface="Courier New" pitchFamily="49" charset="0"/>
              <a:sym typeface="Wingdings" pitchFamily="2" charset="2"/>
            </a:endParaRPr>
          </a:p>
          <a:p>
            <a:r>
              <a:rPr lang="en-US" sz="2400" dirty="0" smtClean="0">
                <a:latin typeface="Courier New" pitchFamily="49" charset="0"/>
                <a:cs typeface="Courier New" pitchFamily="49" charset="0"/>
                <a:sym typeface="Wingdings" pitchFamily="2" charset="2"/>
              </a:rPr>
              <a:t>6 print a, b</a:t>
            </a:r>
          </a:p>
          <a:p>
            <a:r>
              <a:rPr lang="en-US" sz="2400" dirty="0">
                <a:latin typeface="Courier New" pitchFamily="49" charset="0"/>
                <a:cs typeface="Courier New" pitchFamily="49" charset="0"/>
                <a:sym typeface="Wingdings" pitchFamily="2" charset="2"/>
              </a:rPr>
              <a:t>	</a:t>
            </a:r>
            <a:endParaRPr lang="en-US" sz="2800" dirty="0" smtClean="0">
              <a:latin typeface="Courier New" pitchFamily="49" charset="0"/>
              <a:cs typeface="Courier New" pitchFamily="49" charset="0"/>
              <a:sym typeface="Wingdings" pitchFamily="2" charset="2"/>
            </a:endParaRPr>
          </a:p>
        </p:txBody>
      </p:sp>
      <p:sp>
        <p:nvSpPr>
          <p:cNvPr id="6" name="Oval 159"/>
          <p:cNvSpPr>
            <a:spLocks noChangeArrowheads="1"/>
          </p:cNvSpPr>
          <p:nvPr/>
        </p:nvSpPr>
        <p:spPr bwMode="auto">
          <a:xfrm>
            <a:off x="2133600"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sp>
        <p:nvSpPr>
          <p:cNvPr id="7" name="Oval 160"/>
          <p:cNvSpPr>
            <a:spLocks noChangeArrowheads="1"/>
          </p:cNvSpPr>
          <p:nvPr/>
        </p:nvSpPr>
        <p:spPr bwMode="auto">
          <a:xfrm>
            <a:off x="3306763"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a:t>
            </a:r>
          </a:p>
        </p:txBody>
      </p:sp>
      <p:sp>
        <p:nvSpPr>
          <p:cNvPr id="8" name="Oval 163"/>
          <p:cNvSpPr>
            <a:spLocks noChangeArrowheads="1"/>
          </p:cNvSpPr>
          <p:nvPr/>
        </p:nvSpPr>
        <p:spPr bwMode="auto">
          <a:xfrm>
            <a:off x="2719388"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2</a:t>
            </a:r>
          </a:p>
        </p:txBody>
      </p:sp>
      <p:sp>
        <p:nvSpPr>
          <p:cNvPr id="9" name="Oval 164"/>
          <p:cNvSpPr>
            <a:spLocks noChangeArrowheads="1"/>
          </p:cNvSpPr>
          <p:nvPr/>
        </p:nvSpPr>
        <p:spPr bwMode="auto">
          <a:xfrm>
            <a:off x="389255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a:t>
            </a:r>
          </a:p>
        </p:txBody>
      </p:sp>
      <p:sp>
        <p:nvSpPr>
          <p:cNvPr id="10" name="Oval 165"/>
          <p:cNvSpPr>
            <a:spLocks noChangeArrowheads="1"/>
          </p:cNvSpPr>
          <p:nvPr/>
        </p:nvSpPr>
        <p:spPr bwMode="auto">
          <a:xfrm>
            <a:off x="4479925"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5</a:t>
            </a:r>
          </a:p>
        </p:txBody>
      </p:sp>
      <p:sp>
        <p:nvSpPr>
          <p:cNvPr id="11" name="Oval 166"/>
          <p:cNvSpPr>
            <a:spLocks noChangeArrowheads="1"/>
          </p:cNvSpPr>
          <p:nvPr/>
        </p:nvSpPr>
        <p:spPr bwMode="auto">
          <a:xfrm>
            <a:off x="506730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6</a:t>
            </a:r>
          </a:p>
        </p:txBody>
      </p:sp>
      <p:cxnSp>
        <p:nvCxnSpPr>
          <p:cNvPr id="12" name="AutoShape 269"/>
          <p:cNvCxnSpPr>
            <a:cxnSpLocks noChangeShapeType="1"/>
            <a:stCxn id="6" idx="6"/>
            <a:endCxn id="8" idx="2"/>
          </p:cNvCxnSpPr>
          <p:nvPr/>
        </p:nvCxnSpPr>
        <p:spPr bwMode="auto">
          <a:xfrm>
            <a:off x="2514600" y="4229100"/>
            <a:ext cx="204788"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AutoShape 270"/>
          <p:cNvCxnSpPr>
            <a:cxnSpLocks noChangeShapeType="1"/>
            <a:stCxn id="8" idx="6"/>
            <a:endCxn id="7" idx="2"/>
          </p:cNvCxnSpPr>
          <p:nvPr/>
        </p:nvCxnSpPr>
        <p:spPr bwMode="auto">
          <a:xfrm flipV="1">
            <a:off x="3100388" y="4229100"/>
            <a:ext cx="206375"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AutoShape 292"/>
          <p:cNvCxnSpPr>
            <a:cxnSpLocks noChangeShapeType="1"/>
            <a:stCxn id="7" idx="6"/>
            <a:endCxn id="9" idx="2"/>
          </p:cNvCxnSpPr>
          <p:nvPr/>
        </p:nvCxnSpPr>
        <p:spPr bwMode="auto">
          <a:xfrm>
            <a:off x="3687763" y="4229100"/>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AutoShape 293"/>
          <p:cNvCxnSpPr>
            <a:cxnSpLocks noChangeShapeType="1"/>
            <a:stCxn id="7" idx="4"/>
            <a:endCxn id="11" idx="4"/>
          </p:cNvCxnSpPr>
          <p:nvPr/>
        </p:nvCxnSpPr>
        <p:spPr bwMode="auto">
          <a:xfrm rot="16200000" flipH="1">
            <a:off x="4376737" y="3540125"/>
            <a:ext cx="1588" cy="1760537"/>
          </a:xfrm>
          <a:prstGeom prst="curvedConnector3">
            <a:avLst>
              <a:gd name="adj1" fmla="val 14495466"/>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AutoShape 296"/>
          <p:cNvCxnSpPr>
            <a:cxnSpLocks noChangeShapeType="1"/>
          </p:cNvCxnSpPr>
          <p:nvPr/>
        </p:nvCxnSpPr>
        <p:spPr bwMode="auto">
          <a:xfrm rot="5400000" flipH="1" flipV="1">
            <a:off x="4693443" y="3840956"/>
            <a:ext cx="1588" cy="1158875"/>
          </a:xfrm>
          <a:prstGeom prst="curvedConnector3">
            <a:avLst>
              <a:gd name="adj1" fmla="val -1440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AutoShape 292"/>
          <p:cNvCxnSpPr>
            <a:cxnSpLocks noChangeShapeType="1"/>
          </p:cNvCxnSpPr>
          <p:nvPr/>
        </p:nvCxnSpPr>
        <p:spPr bwMode="auto">
          <a:xfrm>
            <a:off x="4267200" y="4235823"/>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AutoShape 296"/>
          <p:cNvCxnSpPr>
            <a:cxnSpLocks noChangeShapeType="1"/>
            <a:stCxn id="9" idx="0"/>
            <a:endCxn id="10" idx="0"/>
          </p:cNvCxnSpPr>
          <p:nvPr/>
        </p:nvCxnSpPr>
        <p:spPr bwMode="auto">
          <a:xfrm rot="5400000" flipH="1" flipV="1">
            <a:off x="4376737" y="3746501"/>
            <a:ext cx="12700" cy="587375"/>
          </a:xfrm>
          <a:prstGeom prst="curvedConnector3">
            <a:avLst>
              <a:gd name="adj1" fmla="val 1800000"/>
            </a:avLst>
          </a:prstGeom>
          <a:noFill/>
          <a:ln w="12700" cap="sq">
            <a:solidFill>
              <a:schemeClr val="tx1"/>
            </a:solidFill>
            <a:miter lim="800000"/>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81710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Today’s Lecture</a:t>
            </a:r>
          </a:p>
        </p:txBody>
      </p:sp>
      <p:sp>
        <p:nvSpPr>
          <p:cNvPr id="39939" name="Rectangle 3"/>
          <p:cNvSpPr>
            <a:spLocks noGrp="1" noChangeArrowheads="1"/>
          </p:cNvSpPr>
          <p:nvPr>
            <p:ph type="body" idx="1"/>
          </p:nvPr>
        </p:nvSpPr>
        <p:spPr/>
        <p:txBody>
          <a:bodyPr/>
          <a:lstStyle/>
          <a:p>
            <a:r>
              <a:rPr lang="en-US" dirty="0" smtClean="0"/>
              <a:t>Announcements</a:t>
            </a:r>
          </a:p>
          <a:p>
            <a:pPr marL="0" indent="0">
              <a:buNone/>
            </a:pPr>
            <a:endParaRPr lang="en-US" dirty="0" smtClean="0"/>
          </a:p>
          <a:p>
            <a:r>
              <a:rPr lang="en-US" dirty="0" smtClean="0"/>
              <a:t>White-box (Structural) Testing</a:t>
            </a:r>
          </a:p>
          <a:p>
            <a:endParaRPr lang="en-US" dirty="0"/>
          </a:p>
          <a:p>
            <a:r>
              <a:rPr lang="en-US" dirty="0"/>
              <a:t>Miscellaneous testing topics</a:t>
            </a:r>
          </a:p>
          <a:p>
            <a:endParaRPr lang="en-US" dirty="0" smtClean="0"/>
          </a:p>
          <a:p>
            <a:r>
              <a:rPr lang="en-US" dirty="0" smtClean="0"/>
              <a:t>More </a:t>
            </a:r>
            <a:r>
              <a:rPr lang="en-US" dirty="0"/>
              <a:t>black-box (specification-based) testing examples</a:t>
            </a:r>
          </a:p>
          <a:p>
            <a:endParaRPr lang="en-US" dirty="0"/>
          </a:p>
          <a:p>
            <a:r>
              <a:rPr lang="en-US" dirty="0" smtClean="0"/>
              <a:t>Quiz Thursday</a:t>
            </a:r>
          </a:p>
          <a:p>
            <a:endParaRPr lang="en-US" dirty="0"/>
          </a:p>
          <a:p>
            <a:pPr>
              <a:buFont typeface="Wingdings" pitchFamily="2" charset="2"/>
              <a:buNone/>
            </a:pPr>
            <a:endParaRPr lang="en-US" dirty="0"/>
          </a:p>
          <a:p>
            <a:pPr>
              <a:buFont typeface="Wingdings" pitchFamily="2" charset="2"/>
              <a:buNone/>
            </a:pPr>
            <a:endParaRPr lang="en-US" dirty="0"/>
          </a:p>
          <a:p>
            <a:endParaRPr lang="en-US" dirty="0"/>
          </a:p>
        </p:txBody>
      </p:sp>
    </p:spTree>
    <p:extLst>
      <p:ext uri="{BB962C8B-B14F-4D97-AF65-F5344CB8AC3E}">
        <p14:creationId xmlns:p14="http://schemas.microsoft.com/office/powerpoint/2010/main" val="386644325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White Box Example</a:t>
            </a:r>
            <a:endParaRPr lang="en-US" dirty="0"/>
          </a:p>
        </p:txBody>
      </p:sp>
      <p:sp>
        <p:nvSpPr>
          <p:cNvPr id="3" name="Content Placeholder 2"/>
          <p:cNvSpPr>
            <a:spLocks noGrp="1"/>
          </p:cNvSpPr>
          <p:nvPr>
            <p:ph sz="half" idx="1"/>
          </p:nvPr>
        </p:nvSpPr>
        <p:spPr>
          <a:xfrm>
            <a:off x="457200" y="4724400"/>
            <a:ext cx="8176260" cy="1401763"/>
          </a:xfrm>
        </p:spPr>
        <p:txBody>
          <a:bodyPr/>
          <a:lstStyle/>
          <a:p>
            <a:pPr marL="0" indent="0">
              <a:buNone/>
            </a:pPr>
            <a:r>
              <a:rPr lang="en-US" dirty="0"/>
              <a:t>What test cases are required to make sure that all possible exceptions are thrown? (Fault injection)</a:t>
            </a:r>
          </a:p>
        </p:txBody>
      </p:sp>
      <p:sp>
        <p:nvSpPr>
          <p:cNvPr id="5" name="TextBox 4"/>
          <p:cNvSpPr txBox="1"/>
          <p:nvPr/>
        </p:nvSpPr>
        <p:spPr>
          <a:xfrm>
            <a:off x="2057400" y="1066800"/>
            <a:ext cx="4419600" cy="2677656"/>
          </a:xfrm>
          <a:prstGeom prst="rect">
            <a:avLst/>
          </a:prstGeom>
          <a:noFill/>
        </p:spPr>
        <p:txBody>
          <a:bodyPr wrap="square" rtlCol="0">
            <a:spAutoFit/>
          </a:bodyPr>
          <a:lstStyle/>
          <a:p>
            <a:r>
              <a:rPr lang="en-US" sz="2400" dirty="0" smtClean="0">
                <a:latin typeface="Courier New" pitchFamily="49" charset="0"/>
                <a:cs typeface="Courier New" pitchFamily="49" charset="0"/>
              </a:rPr>
              <a:t>1 a </a:t>
            </a:r>
            <a:r>
              <a:rPr lang="en-US" sz="2400" dirty="0">
                <a:latin typeface="Courier New" pitchFamily="49" charset="0"/>
                <a:cs typeface="Courier New" pitchFamily="49" charset="0"/>
                <a:sym typeface="Wingdings" pitchFamily="2" charset="2"/>
              </a:rPr>
              <a:t>=</a:t>
            </a:r>
            <a:r>
              <a:rPr lang="en-US" sz="2400" dirty="0" smtClean="0">
                <a:latin typeface="Courier New" pitchFamily="49" charset="0"/>
                <a:cs typeface="Courier New" pitchFamily="49" charset="0"/>
                <a:sym typeface="Wingdings" pitchFamily="2" charset="2"/>
              </a:rPr>
              <a:t> 17</a:t>
            </a:r>
          </a:p>
          <a:p>
            <a:r>
              <a:rPr lang="en-US" sz="2400" dirty="0" smtClean="0">
                <a:latin typeface="Courier New" pitchFamily="49" charset="0"/>
                <a:cs typeface="Courier New" pitchFamily="49" charset="0"/>
                <a:sym typeface="Wingdings" pitchFamily="2" charset="2"/>
              </a:rPr>
              <a:t>2 read b from console</a:t>
            </a:r>
          </a:p>
          <a:p>
            <a:r>
              <a:rPr lang="en-US" sz="2400" dirty="0" smtClean="0">
                <a:latin typeface="Courier New" pitchFamily="49" charset="0"/>
                <a:cs typeface="Courier New" pitchFamily="49" charset="0"/>
                <a:sym typeface="Wingdings" pitchFamily="2" charset="2"/>
              </a:rPr>
              <a:t>3 if </a:t>
            </a:r>
            <a:r>
              <a:rPr lang="en-US" sz="2400" dirty="0">
                <a:latin typeface="Courier New" pitchFamily="49" charset="0"/>
                <a:cs typeface="Courier New" pitchFamily="49" charset="0"/>
                <a:sym typeface="Wingdings" pitchFamily="2" charset="2"/>
              </a:rPr>
              <a:t>a</a:t>
            </a:r>
            <a:r>
              <a:rPr lang="en-US" sz="2400" dirty="0" smtClean="0">
                <a:latin typeface="Courier New" pitchFamily="49" charset="0"/>
                <a:cs typeface="Courier New" pitchFamily="49" charset="0"/>
                <a:sym typeface="Wingdings" pitchFamily="2" charset="2"/>
              </a:rPr>
              <a:t> &lt; b</a:t>
            </a:r>
          </a:p>
          <a:p>
            <a:r>
              <a:rPr lang="en-US" sz="2400" dirty="0" smtClean="0">
                <a:latin typeface="Courier New" pitchFamily="49" charset="0"/>
                <a:cs typeface="Courier New" pitchFamily="49" charset="0"/>
                <a:sym typeface="Wingdings" pitchFamily="2" charset="2"/>
              </a:rPr>
              <a:t>4    while a &lt; b-3</a:t>
            </a:r>
          </a:p>
          <a:p>
            <a:r>
              <a:rPr lang="en-US" sz="2400" dirty="0" smtClean="0">
                <a:latin typeface="Courier New" pitchFamily="49" charset="0"/>
                <a:cs typeface="Courier New" pitchFamily="49" charset="0"/>
                <a:sym typeface="Wingdings" pitchFamily="2" charset="2"/>
              </a:rPr>
              <a:t>5       a = a / (b–50)</a:t>
            </a:r>
            <a:endParaRPr lang="en-US" sz="2400" dirty="0">
              <a:latin typeface="Courier New" pitchFamily="49" charset="0"/>
              <a:cs typeface="Courier New" pitchFamily="49" charset="0"/>
              <a:sym typeface="Wingdings" pitchFamily="2" charset="2"/>
            </a:endParaRPr>
          </a:p>
          <a:p>
            <a:r>
              <a:rPr lang="en-US" sz="2400" dirty="0" smtClean="0">
                <a:latin typeface="Courier New" pitchFamily="49" charset="0"/>
                <a:cs typeface="Courier New" pitchFamily="49" charset="0"/>
                <a:sym typeface="Wingdings" pitchFamily="2" charset="2"/>
              </a:rPr>
              <a:t>6 print a, b</a:t>
            </a:r>
          </a:p>
          <a:p>
            <a:r>
              <a:rPr lang="en-US" sz="2400" dirty="0">
                <a:latin typeface="Courier New" pitchFamily="49" charset="0"/>
                <a:cs typeface="Courier New" pitchFamily="49" charset="0"/>
                <a:sym typeface="Wingdings" pitchFamily="2" charset="2"/>
              </a:rPr>
              <a:t>	</a:t>
            </a:r>
            <a:endParaRPr lang="en-US" sz="2800" dirty="0" smtClean="0">
              <a:latin typeface="Courier New" pitchFamily="49" charset="0"/>
              <a:cs typeface="Courier New" pitchFamily="49" charset="0"/>
              <a:sym typeface="Wingdings" pitchFamily="2" charset="2"/>
            </a:endParaRPr>
          </a:p>
        </p:txBody>
      </p:sp>
      <p:sp>
        <p:nvSpPr>
          <p:cNvPr id="6" name="Oval 159"/>
          <p:cNvSpPr>
            <a:spLocks noChangeArrowheads="1"/>
          </p:cNvSpPr>
          <p:nvPr/>
        </p:nvSpPr>
        <p:spPr bwMode="auto">
          <a:xfrm>
            <a:off x="2133600"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sp>
        <p:nvSpPr>
          <p:cNvPr id="7" name="Oval 160"/>
          <p:cNvSpPr>
            <a:spLocks noChangeArrowheads="1"/>
          </p:cNvSpPr>
          <p:nvPr/>
        </p:nvSpPr>
        <p:spPr bwMode="auto">
          <a:xfrm>
            <a:off x="3306763"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a:t>
            </a:r>
          </a:p>
        </p:txBody>
      </p:sp>
      <p:sp>
        <p:nvSpPr>
          <p:cNvPr id="8" name="Oval 163"/>
          <p:cNvSpPr>
            <a:spLocks noChangeArrowheads="1"/>
          </p:cNvSpPr>
          <p:nvPr/>
        </p:nvSpPr>
        <p:spPr bwMode="auto">
          <a:xfrm>
            <a:off x="2719388"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2</a:t>
            </a:r>
          </a:p>
        </p:txBody>
      </p:sp>
      <p:sp>
        <p:nvSpPr>
          <p:cNvPr id="9" name="Oval 164"/>
          <p:cNvSpPr>
            <a:spLocks noChangeArrowheads="1"/>
          </p:cNvSpPr>
          <p:nvPr/>
        </p:nvSpPr>
        <p:spPr bwMode="auto">
          <a:xfrm>
            <a:off x="389255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a:t>
            </a:r>
          </a:p>
        </p:txBody>
      </p:sp>
      <p:sp>
        <p:nvSpPr>
          <p:cNvPr id="10" name="Oval 165"/>
          <p:cNvSpPr>
            <a:spLocks noChangeArrowheads="1"/>
          </p:cNvSpPr>
          <p:nvPr/>
        </p:nvSpPr>
        <p:spPr bwMode="auto">
          <a:xfrm>
            <a:off x="4479925"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5</a:t>
            </a:r>
          </a:p>
        </p:txBody>
      </p:sp>
      <p:sp>
        <p:nvSpPr>
          <p:cNvPr id="11" name="Oval 166"/>
          <p:cNvSpPr>
            <a:spLocks noChangeArrowheads="1"/>
          </p:cNvSpPr>
          <p:nvPr/>
        </p:nvSpPr>
        <p:spPr bwMode="auto">
          <a:xfrm>
            <a:off x="506730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6</a:t>
            </a:r>
          </a:p>
        </p:txBody>
      </p:sp>
      <p:cxnSp>
        <p:nvCxnSpPr>
          <p:cNvPr id="12" name="AutoShape 269"/>
          <p:cNvCxnSpPr>
            <a:cxnSpLocks noChangeShapeType="1"/>
            <a:stCxn id="6" idx="6"/>
            <a:endCxn id="8" idx="2"/>
          </p:cNvCxnSpPr>
          <p:nvPr/>
        </p:nvCxnSpPr>
        <p:spPr bwMode="auto">
          <a:xfrm>
            <a:off x="2514600" y="4229100"/>
            <a:ext cx="204788"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AutoShape 270"/>
          <p:cNvCxnSpPr>
            <a:cxnSpLocks noChangeShapeType="1"/>
            <a:stCxn id="8" idx="6"/>
            <a:endCxn id="7" idx="2"/>
          </p:cNvCxnSpPr>
          <p:nvPr/>
        </p:nvCxnSpPr>
        <p:spPr bwMode="auto">
          <a:xfrm flipV="1">
            <a:off x="3100388" y="4229100"/>
            <a:ext cx="206375"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AutoShape 292"/>
          <p:cNvCxnSpPr>
            <a:cxnSpLocks noChangeShapeType="1"/>
            <a:stCxn id="7" idx="6"/>
            <a:endCxn id="9" idx="2"/>
          </p:cNvCxnSpPr>
          <p:nvPr/>
        </p:nvCxnSpPr>
        <p:spPr bwMode="auto">
          <a:xfrm>
            <a:off x="3687763" y="4229100"/>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AutoShape 293"/>
          <p:cNvCxnSpPr>
            <a:cxnSpLocks noChangeShapeType="1"/>
            <a:stCxn id="7" idx="4"/>
            <a:endCxn id="11" idx="4"/>
          </p:cNvCxnSpPr>
          <p:nvPr/>
        </p:nvCxnSpPr>
        <p:spPr bwMode="auto">
          <a:xfrm rot="16200000" flipH="1">
            <a:off x="4376737" y="3540125"/>
            <a:ext cx="1588" cy="1760537"/>
          </a:xfrm>
          <a:prstGeom prst="curvedConnector3">
            <a:avLst>
              <a:gd name="adj1" fmla="val 14495466"/>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AutoShape 296"/>
          <p:cNvCxnSpPr>
            <a:cxnSpLocks noChangeShapeType="1"/>
          </p:cNvCxnSpPr>
          <p:nvPr/>
        </p:nvCxnSpPr>
        <p:spPr bwMode="auto">
          <a:xfrm rot="5400000" flipH="1" flipV="1">
            <a:off x="4693443" y="3840956"/>
            <a:ext cx="1588" cy="1158875"/>
          </a:xfrm>
          <a:prstGeom prst="curvedConnector3">
            <a:avLst>
              <a:gd name="adj1" fmla="val -1440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AutoShape 292"/>
          <p:cNvCxnSpPr>
            <a:cxnSpLocks noChangeShapeType="1"/>
          </p:cNvCxnSpPr>
          <p:nvPr/>
        </p:nvCxnSpPr>
        <p:spPr bwMode="auto">
          <a:xfrm>
            <a:off x="4267200" y="4235823"/>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AutoShape 296"/>
          <p:cNvCxnSpPr>
            <a:cxnSpLocks noChangeShapeType="1"/>
            <a:stCxn id="9" idx="0"/>
            <a:endCxn id="10" idx="0"/>
          </p:cNvCxnSpPr>
          <p:nvPr/>
        </p:nvCxnSpPr>
        <p:spPr bwMode="auto">
          <a:xfrm rot="5400000" flipH="1" flipV="1">
            <a:off x="4376737" y="3746501"/>
            <a:ext cx="12700" cy="587375"/>
          </a:xfrm>
          <a:prstGeom prst="curvedConnector3">
            <a:avLst>
              <a:gd name="adj1" fmla="val 1800000"/>
            </a:avLst>
          </a:prstGeom>
          <a:noFill/>
          <a:ln w="12700" cap="sq">
            <a:solidFill>
              <a:schemeClr val="tx1"/>
            </a:solidFill>
            <a:miter lim="800000"/>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3786269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White Box Example</a:t>
            </a:r>
            <a:endParaRPr lang="en-US" dirty="0"/>
          </a:p>
        </p:txBody>
      </p:sp>
      <p:sp>
        <p:nvSpPr>
          <p:cNvPr id="3" name="Content Placeholder 2"/>
          <p:cNvSpPr>
            <a:spLocks noGrp="1"/>
          </p:cNvSpPr>
          <p:nvPr>
            <p:ph sz="half" idx="1"/>
          </p:nvPr>
        </p:nvSpPr>
        <p:spPr>
          <a:xfrm>
            <a:off x="457200" y="4724400"/>
            <a:ext cx="8176260" cy="1401763"/>
          </a:xfrm>
        </p:spPr>
        <p:txBody>
          <a:bodyPr>
            <a:normAutofit/>
          </a:bodyPr>
          <a:lstStyle/>
          <a:p>
            <a:pPr marL="0" indent="0">
              <a:buNone/>
            </a:pPr>
            <a:r>
              <a:rPr lang="en-US" dirty="0"/>
              <a:t>What test cases are required to make sure that all possible exceptions are thrown? (Fault injection</a:t>
            </a:r>
            <a:r>
              <a:rPr lang="en-US" dirty="0" smtClean="0"/>
              <a:t>)</a:t>
            </a:r>
          </a:p>
          <a:p>
            <a:pPr marL="0" indent="0">
              <a:buNone/>
            </a:pPr>
            <a:r>
              <a:rPr lang="en-US" dirty="0" smtClean="0">
                <a:solidFill>
                  <a:schemeClr val="tx2"/>
                </a:solidFill>
              </a:rPr>
              <a:t>	b – 50 = 0</a:t>
            </a:r>
            <a:endParaRPr lang="en-US" dirty="0">
              <a:solidFill>
                <a:schemeClr val="tx2"/>
              </a:solidFill>
            </a:endParaRPr>
          </a:p>
          <a:p>
            <a:pPr marL="0" indent="0">
              <a:buNone/>
            </a:pPr>
            <a:endParaRPr lang="en-US" dirty="0"/>
          </a:p>
        </p:txBody>
      </p:sp>
      <p:sp>
        <p:nvSpPr>
          <p:cNvPr id="5" name="TextBox 4"/>
          <p:cNvSpPr txBox="1"/>
          <p:nvPr/>
        </p:nvSpPr>
        <p:spPr>
          <a:xfrm>
            <a:off x="2057400" y="1066800"/>
            <a:ext cx="4419600" cy="2677656"/>
          </a:xfrm>
          <a:prstGeom prst="rect">
            <a:avLst/>
          </a:prstGeom>
          <a:noFill/>
        </p:spPr>
        <p:txBody>
          <a:bodyPr wrap="square" rtlCol="0">
            <a:spAutoFit/>
          </a:bodyPr>
          <a:lstStyle/>
          <a:p>
            <a:r>
              <a:rPr lang="en-US" sz="2400" dirty="0" smtClean="0">
                <a:latin typeface="Courier New" pitchFamily="49" charset="0"/>
                <a:cs typeface="Courier New" pitchFamily="49" charset="0"/>
              </a:rPr>
              <a:t>1 a </a:t>
            </a:r>
            <a:r>
              <a:rPr lang="en-US" sz="2400" dirty="0">
                <a:latin typeface="Courier New" pitchFamily="49" charset="0"/>
                <a:cs typeface="Courier New" pitchFamily="49" charset="0"/>
                <a:sym typeface="Wingdings" pitchFamily="2" charset="2"/>
              </a:rPr>
              <a:t>=</a:t>
            </a:r>
            <a:r>
              <a:rPr lang="en-US" sz="2400" dirty="0" smtClean="0">
                <a:latin typeface="Courier New" pitchFamily="49" charset="0"/>
                <a:cs typeface="Courier New" pitchFamily="49" charset="0"/>
                <a:sym typeface="Wingdings" pitchFamily="2" charset="2"/>
              </a:rPr>
              <a:t> 17</a:t>
            </a:r>
          </a:p>
          <a:p>
            <a:r>
              <a:rPr lang="en-US" sz="2400" dirty="0" smtClean="0">
                <a:latin typeface="Courier New" pitchFamily="49" charset="0"/>
                <a:cs typeface="Courier New" pitchFamily="49" charset="0"/>
                <a:sym typeface="Wingdings" pitchFamily="2" charset="2"/>
              </a:rPr>
              <a:t>2 read b from console</a:t>
            </a:r>
          </a:p>
          <a:p>
            <a:r>
              <a:rPr lang="en-US" sz="2400" dirty="0" smtClean="0">
                <a:latin typeface="Courier New" pitchFamily="49" charset="0"/>
                <a:cs typeface="Courier New" pitchFamily="49" charset="0"/>
                <a:sym typeface="Wingdings" pitchFamily="2" charset="2"/>
              </a:rPr>
              <a:t>3 if </a:t>
            </a:r>
            <a:r>
              <a:rPr lang="en-US" sz="2400" dirty="0">
                <a:latin typeface="Courier New" pitchFamily="49" charset="0"/>
                <a:cs typeface="Courier New" pitchFamily="49" charset="0"/>
                <a:sym typeface="Wingdings" pitchFamily="2" charset="2"/>
              </a:rPr>
              <a:t>a</a:t>
            </a:r>
            <a:r>
              <a:rPr lang="en-US" sz="2400" dirty="0" smtClean="0">
                <a:latin typeface="Courier New" pitchFamily="49" charset="0"/>
                <a:cs typeface="Courier New" pitchFamily="49" charset="0"/>
                <a:sym typeface="Wingdings" pitchFamily="2" charset="2"/>
              </a:rPr>
              <a:t> &lt; b</a:t>
            </a:r>
          </a:p>
          <a:p>
            <a:r>
              <a:rPr lang="en-US" sz="2400" dirty="0" smtClean="0">
                <a:latin typeface="Courier New" pitchFamily="49" charset="0"/>
                <a:cs typeface="Courier New" pitchFamily="49" charset="0"/>
                <a:sym typeface="Wingdings" pitchFamily="2" charset="2"/>
              </a:rPr>
              <a:t>4    while a &lt; b-3</a:t>
            </a:r>
          </a:p>
          <a:p>
            <a:r>
              <a:rPr lang="en-US" sz="2400" dirty="0" smtClean="0">
                <a:latin typeface="Courier New" pitchFamily="49" charset="0"/>
                <a:cs typeface="Courier New" pitchFamily="49" charset="0"/>
                <a:sym typeface="Wingdings" pitchFamily="2" charset="2"/>
              </a:rPr>
              <a:t>5       a = a / (b–50)</a:t>
            </a:r>
            <a:endParaRPr lang="en-US" sz="2400" dirty="0">
              <a:latin typeface="Courier New" pitchFamily="49" charset="0"/>
              <a:cs typeface="Courier New" pitchFamily="49" charset="0"/>
              <a:sym typeface="Wingdings" pitchFamily="2" charset="2"/>
            </a:endParaRPr>
          </a:p>
          <a:p>
            <a:r>
              <a:rPr lang="en-US" sz="2400" dirty="0" smtClean="0">
                <a:latin typeface="Courier New" pitchFamily="49" charset="0"/>
                <a:cs typeface="Courier New" pitchFamily="49" charset="0"/>
                <a:sym typeface="Wingdings" pitchFamily="2" charset="2"/>
              </a:rPr>
              <a:t>6 print a, b</a:t>
            </a:r>
          </a:p>
          <a:p>
            <a:r>
              <a:rPr lang="en-US" sz="2400" dirty="0">
                <a:latin typeface="Courier New" pitchFamily="49" charset="0"/>
                <a:cs typeface="Courier New" pitchFamily="49" charset="0"/>
                <a:sym typeface="Wingdings" pitchFamily="2" charset="2"/>
              </a:rPr>
              <a:t>	</a:t>
            </a:r>
            <a:endParaRPr lang="en-US" sz="2800" dirty="0" smtClean="0">
              <a:latin typeface="Courier New" pitchFamily="49" charset="0"/>
              <a:cs typeface="Courier New" pitchFamily="49" charset="0"/>
              <a:sym typeface="Wingdings" pitchFamily="2" charset="2"/>
            </a:endParaRPr>
          </a:p>
        </p:txBody>
      </p:sp>
      <p:sp>
        <p:nvSpPr>
          <p:cNvPr id="6" name="Oval 159"/>
          <p:cNvSpPr>
            <a:spLocks noChangeArrowheads="1"/>
          </p:cNvSpPr>
          <p:nvPr/>
        </p:nvSpPr>
        <p:spPr bwMode="auto">
          <a:xfrm>
            <a:off x="2133600"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sp>
        <p:nvSpPr>
          <p:cNvPr id="7" name="Oval 160"/>
          <p:cNvSpPr>
            <a:spLocks noChangeArrowheads="1"/>
          </p:cNvSpPr>
          <p:nvPr/>
        </p:nvSpPr>
        <p:spPr bwMode="auto">
          <a:xfrm>
            <a:off x="3306763"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a:t>
            </a:r>
          </a:p>
        </p:txBody>
      </p:sp>
      <p:sp>
        <p:nvSpPr>
          <p:cNvPr id="8" name="Oval 163"/>
          <p:cNvSpPr>
            <a:spLocks noChangeArrowheads="1"/>
          </p:cNvSpPr>
          <p:nvPr/>
        </p:nvSpPr>
        <p:spPr bwMode="auto">
          <a:xfrm>
            <a:off x="2719388"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2</a:t>
            </a:r>
          </a:p>
        </p:txBody>
      </p:sp>
      <p:sp>
        <p:nvSpPr>
          <p:cNvPr id="9" name="Oval 164"/>
          <p:cNvSpPr>
            <a:spLocks noChangeArrowheads="1"/>
          </p:cNvSpPr>
          <p:nvPr/>
        </p:nvSpPr>
        <p:spPr bwMode="auto">
          <a:xfrm>
            <a:off x="389255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a:t>
            </a:r>
          </a:p>
        </p:txBody>
      </p:sp>
      <p:sp>
        <p:nvSpPr>
          <p:cNvPr id="10" name="Oval 165"/>
          <p:cNvSpPr>
            <a:spLocks noChangeArrowheads="1"/>
          </p:cNvSpPr>
          <p:nvPr/>
        </p:nvSpPr>
        <p:spPr bwMode="auto">
          <a:xfrm>
            <a:off x="4479925"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5</a:t>
            </a:r>
          </a:p>
        </p:txBody>
      </p:sp>
      <p:sp>
        <p:nvSpPr>
          <p:cNvPr id="11" name="Oval 166"/>
          <p:cNvSpPr>
            <a:spLocks noChangeArrowheads="1"/>
          </p:cNvSpPr>
          <p:nvPr/>
        </p:nvSpPr>
        <p:spPr bwMode="auto">
          <a:xfrm>
            <a:off x="506730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6</a:t>
            </a:r>
          </a:p>
        </p:txBody>
      </p:sp>
      <p:cxnSp>
        <p:nvCxnSpPr>
          <p:cNvPr id="12" name="AutoShape 269"/>
          <p:cNvCxnSpPr>
            <a:cxnSpLocks noChangeShapeType="1"/>
            <a:stCxn id="6" idx="6"/>
            <a:endCxn id="8" idx="2"/>
          </p:cNvCxnSpPr>
          <p:nvPr/>
        </p:nvCxnSpPr>
        <p:spPr bwMode="auto">
          <a:xfrm>
            <a:off x="2514600" y="4229100"/>
            <a:ext cx="204788"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AutoShape 270"/>
          <p:cNvCxnSpPr>
            <a:cxnSpLocks noChangeShapeType="1"/>
            <a:stCxn id="8" idx="6"/>
            <a:endCxn id="7" idx="2"/>
          </p:cNvCxnSpPr>
          <p:nvPr/>
        </p:nvCxnSpPr>
        <p:spPr bwMode="auto">
          <a:xfrm flipV="1">
            <a:off x="3100388" y="4229100"/>
            <a:ext cx="206375"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AutoShape 292"/>
          <p:cNvCxnSpPr>
            <a:cxnSpLocks noChangeShapeType="1"/>
            <a:stCxn id="7" idx="6"/>
            <a:endCxn id="9" idx="2"/>
          </p:cNvCxnSpPr>
          <p:nvPr/>
        </p:nvCxnSpPr>
        <p:spPr bwMode="auto">
          <a:xfrm>
            <a:off x="3687763" y="4229100"/>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AutoShape 293"/>
          <p:cNvCxnSpPr>
            <a:cxnSpLocks noChangeShapeType="1"/>
            <a:stCxn id="7" idx="4"/>
            <a:endCxn id="11" idx="4"/>
          </p:cNvCxnSpPr>
          <p:nvPr/>
        </p:nvCxnSpPr>
        <p:spPr bwMode="auto">
          <a:xfrm rot="16200000" flipH="1">
            <a:off x="4376737" y="3540125"/>
            <a:ext cx="1588" cy="1760537"/>
          </a:xfrm>
          <a:prstGeom prst="curvedConnector3">
            <a:avLst>
              <a:gd name="adj1" fmla="val 14495466"/>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AutoShape 296"/>
          <p:cNvCxnSpPr>
            <a:cxnSpLocks noChangeShapeType="1"/>
          </p:cNvCxnSpPr>
          <p:nvPr/>
        </p:nvCxnSpPr>
        <p:spPr bwMode="auto">
          <a:xfrm rot="5400000" flipH="1" flipV="1">
            <a:off x="4693443" y="3840956"/>
            <a:ext cx="1588" cy="1158875"/>
          </a:xfrm>
          <a:prstGeom prst="curvedConnector3">
            <a:avLst>
              <a:gd name="adj1" fmla="val -1440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AutoShape 292"/>
          <p:cNvCxnSpPr>
            <a:cxnSpLocks noChangeShapeType="1"/>
          </p:cNvCxnSpPr>
          <p:nvPr/>
        </p:nvCxnSpPr>
        <p:spPr bwMode="auto">
          <a:xfrm>
            <a:off x="4267200" y="4235823"/>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AutoShape 296"/>
          <p:cNvCxnSpPr>
            <a:cxnSpLocks noChangeShapeType="1"/>
            <a:stCxn id="9" idx="0"/>
            <a:endCxn id="10" idx="0"/>
          </p:cNvCxnSpPr>
          <p:nvPr/>
        </p:nvCxnSpPr>
        <p:spPr bwMode="auto">
          <a:xfrm rot="5400000" flipH="1" flipV="1">
            <a:off x="4376737" y="3746501"/>
            <a:ext cx="12700" cy="587375"/>
          </a:xfrm>
          <a:prstGeom prst="curvedConnector3">
            <a:avLst>
              <a:gd name="adj1" fmla="val 1800000"/>
            </a:avLst>
          </a:prstGeom>
          <a:noFill/>
          <a:ln w="12700" cap="sq">
            <a:solidFill>
              <a:schemeClr val="tx1"/>
            </a:solidFill>
            <a:miter lim="800000"/>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2442266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White Box Example</a:t>
            </a:r>
            <a:endParaRPr lang="en-US" dirty="0"/>
          </a:p>
        </p:txBody>
      </p:sp>
      <p:sp>
        <p:nvSpPr>
          <p:cNvPr id="3" name="Content Placeholder 2"/>
          <p:cNvSpPr>
            <a:spLocks noGrp="1"/>
          </p:cNvSpPr>
          <p:nvPr>
            <p:ph sz="half" idx="1"/>
          </p:nvPr>
        </p:nvSpPr>
        <p:spPr>
          <a:xfrm>
            <a:off x="457200" y="4724400"/>
            <a:ext cx="8176260" cy="1401763"/>
          </a:xfrm>
        </p:spPr>
        <p:txBody>
          <a:bodyPr/>
          <a:lstStyle/>
          <a:p>
            <a:pPr marL="0" indent="0">
              <a:buNone/>
            </a:pPr>
            <a:r>
              <a:rPr lang="en-US" dirty="0"/>
              <a:t>What test cases are required to make sure that all possible exceptions are thrown? (Fault injection</a:t>
            </a:r>
            <a:r>
              <a:rPr lang="en-US" dirty="0" smtClean="0"/>
              <a:t>)</a:t>
            </a:r>
          </a:p>
          <a:p>
            <a:pPr marL="0" indent="0" algn="ctr">
              <a:buNone/>
            </a:pPr>
            <a:r>
              <a:rPr lang="en-US" dirty="0">
                <a:solidFill>
                  <a:schemeClr val="hlink"/>
                </a:solidFill>
              </a:rPr>
              <a:t>Test case: { </a:t>
            </a:r>
            <a:r>
              <a:rPr lang="en-US" dirty="0" smtClean="0">
                <a:solidFill>
                  <a:schemeClr val="hlink"/>
                </a:solidFill>
              </a:rPr>
              <a:t>50 }</a:t>
            </a:r>
            <a:endParaRPr lang="en-US" dirty="0">
              <a:solidFill>
                <a:schemeClr val="hlink"/>
              </a:solidFill>
            </a:endParaRPr>
          </a:p>
          <a:p>
            <a:pPr marL="0" indent="0">
              <a:buNone/>
            </a:pPr>
            <a:endParaRPr lang="en-US" dirty="0"/>
          </a:p>
        </p:txBody>
      </p:sp>
      <p:sp>
        <p:nvSpPr>
          <p:cNvPr id="5" name="TextBox 4"/>
          <p:cNvSpPr txBox="1"/>
          <p:nvPr/>
        </p:nvSpPr>
        <p:spPr>
          <a:xfrm>
            <a:off x="2057400" y="1066800"/>
            <a:ext cx="4419600" cy="2677656"/>
          </a:xfrm>
          <a:prstGeom prst="rect">
            <a:avLst/>
          </a:prstGeom>
          <a:noFill/>
        </p:spPr>
        <p:txBody>
          <a:bodyPr wrap="square" rtlCol="0">
            <a:spAutoFit/>
          </a:bodyPr>
          <a:lstStyle/>
          <a:p>
            <a:r>
              <a:rPr lang="en-US" sz="2400" dirty="0" smtClean="0">
                <a:latin typeface="Courier New" pitchFamily="49" charset="0"/>
                <a:cs typeface="Courier New" pitchFamily="49" charset="0"/>
              </a:rPr>
              <a:t>1 a </a:t>
            </a:r>
            <a:r>
              <a:rPr lang="en-US" sz="2400" dirty="0">
                <a:latin typeface="Courier New" pitchFamily="49" charset="0"/>
                <a:cs typeface="Courier New" pitchFamily="49" charset="0"/>
                <a:sym typeface="Wingdings" pitchFamily="2" charset="2"/>
              </a:rPr>
              <a:t>=</a:t>
            </a:r>
            <a:r>
              <a:rPr lang="en-US" sz="2400" dirty="0" smtClean="0">
                <a:latin typeface="Courier New" pitchFamily="49" charset="0"/>
                <a:cs typeface="Courier New" pitchFamily="49" charset="0"/>
                <a:sym typeface="Wingdings" pitchFamily="2" charset="2"/>
              </a:rPr>
              <a:t> 17</a:t>
            </a:r>
          </a:p>
          <a:p>
            <a:r>
              <a:rPr lang="en-US" sz="2400" dirty="0" smtClean="0">
                <a:latin typeface="Courier New" pitchFamily="49" charset="0"/>
                <a:cs typeface="Courier New" pitchFamily="49" charset="0"/>
                <a:sym typeface="Wingdings" pitchFamily="2" charset="2"/>
              </a:rPr>
              <a:t>2 read b from console</a:t>
            </a:r>
          </a:p>
          <a:p>
            <a:r>
              <a:rPr lang="en-US" sz="2400" dirty="0" smtClean="0">
                <a:latin typeface="Courier New" pitchFamily="49" charset="0"/>
                <a:cs typeface="Courier New" pitchFamily="49" charset="0"/>
                <a:sym typeface="Wingdings" pitchFamily="2" charset="2"/>
              </a:rPr>
              <a:t>3 if </a:t>
            </a:r>
            <a:r>
              <a:rPr lang="en-US" sz="2400" dirty="0">
                <a:latin typeface="Courier New" pitchFamily="49" charset="0"/>
                <a:cs typeface="Courier New" pitchFamily="49" charset="0"/>
                <a:sym typeface="Wingdings" pitchFamily="2" charset="2"/>
              </a:rPr>
              <a:t>a</a:t>
            </a:r>
            <a:r>
              <a:rPr lang="en-US" sz="2400" dirty="0" smtClean="0">
                <a:latin typeface="Courier New" pitchFamily="49" charset="0"/>
                <a:cs typeface="Courier New" pitchFamily="49" charset="0"/>
                <a:sym typeface="Wingdings" pitchFamily="2" charset="2"/>
              </a:rPr>
              <a:t> &lt; b</a:t>
            </a:r>
          </a:p>
          <a:p>
            <a:r>
              <a:rPr lang="en-US" sz="2400" dirty="0" smtClean="0">
                <a:latin typeface="Courier New" pitchFamily="49" charset="0"/>
                <a:cs typeface="Courier New" pitchFamily="49" charset="0"/>
                <a:sym typeface="Wingdings" pitchFamily="2" charset="2"/>
              </a:rPr>
              <a:t>4    while a &lt; b-3</a:t>
            </a:r>
          </a:p>
          <a:p>
            <a:r>
              <a:rPr lang="en-US" sz="2400" dirty="0" smtClean="0">
                <a:latin typeface="Courier New" pitchFamily="49" charset="0"/>
                <a:cs typeface="Courier New" pitchFamily="49" charset="0"/>
                <a:sym typeface="Wingdings" pitchFamily="2" charset="2"/>
              </a:rPr>
              <a:t>5       a = a / (b–50)</a:t>
            </a:r>
            <a:endParaRPr lang="en-US" sz="2400" dirty="0">
              <a:latin typeface="Courier New" pitchFamily="49" charset="0"/>
              <a:cs typeface="Courier New" pitchFamily="49" charset="0"/>
              <a:sym typeface="Wingdings" pitchFamily="2" charset="2"/>
            </a:endParaRPr>
          </a:p>
          <a:p>
            <a:r>
              <a:rPr lang="en-US" sz="2400" dirty="0" smtClean="0">
                <a:latin typeface="Courier New" pitchFamily="49" charset="0"/>
                <a:cs typeface="Courier New" pitchFamily="49" charset="0"/>
                <a:sym typeface="Wingdings" pitchFamily="2" charset="2"/>
              </a:rPr>
              <a:t>6 print a, b</a:t>
            </a:r>
          </a:p>
          <a:p>
            <a:r>
              <a:rPr lang="en-US" sz="2400" dirty="0">
                <a:latin typeface="Courier New" pitchFamily="49" charset="0"/>
                <a:cs typeface="Courier New" pitchFamily="49" charset="0"/>
                <a:sym typeface="Wingdings" pitchFamily="2" charset="2"/>
              </a:rPr>
              <a:t>	</a:t>
            </a:r>
            <a:endParaRPr lang="en-US" sz="2800" dirty="0" smtClean="0">
              <a:latin typeface="Courier New" pitchFamily="49" charset="0"/>
              <a:cs typeface="Courier New" pitchFamily="49" charset="0"/>
              <a:sym typeface="Wingdings" pitchFamily="2" charset="2"/>
            </a:endParaRPr>
          </a:p>
        </p:txBody>
      </p:sp>
      <p:sp>
        <p:nvSpPr>
          <p:cNvPr id="6" name="Oval 159"/>
          <p:cNvSpPr>
            <a:spLocks noChangeArrowheads="1"/>
          </p:cNvSpPr>
          <p:nvPr/>
        </p:nvSpPr>
        <p:spPr bwMode="auto">
          <a:xfrm>
            <a:off x="2133600"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sp>
        <p:nvSpPr>
          <p:cNvPr id="7" name="Oval 160"/>
          <p:cNvSpPr>
            <a:spLocks noChangeArrowheads="1"/>
          </p:cNvSpPr>
          <p:nvPr/>
        </p:nvSpPr>
        <p:spPr bwMode="auto">
          <a:xfrm>
            <a:off x="3306763" y="40386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a:t>
            </a:r>
          </a:p>
        </p:txBody>
      </p:sp>
      <p:sp>
        <p:nvSpPr>
          <p:cNvPr id="8" name="Oval 163"/>
          <p:cNvSpPr>
            <a:spLocks noChangeArrowheads="1"/>
          </p:cNvSpPr>
          <p:nvPr/>
        </p:nvSpPr>
        <p:spPr bwMode="auto">
          <a:xfrm>
            <a:off x="2719388"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2</a:t>
            </a:r>
          </a:p>
        </p:txBody>
      </p:sp>
      <p:sp>
        <p:nvSpPr>
          <p:cNvPr id="9" name="Oval 164"/>
          <p:cNvSpPr>
            <a:spLocks noChangeArrowheads="1"/>
          </p:cNvSpPr>
          <p:nvPr/>
        </p:nvSpPr>
        <p:spPr bwMode="auto">
          <a:xfrm>
            <a:off x="389255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a:t>
            </a:r>
          </a:p>
        </p:txBody>
      </p:sp>
      <p:sp>
        <p:nvSpPr>
          <p:cNvPr id="10" name="Oval 165"/>
          <p:cNvSpPr>
            <a:spLocks noChangeArrowheads="1"/>
          </p:cNvSpPr>
          <p:nvPr/>
        </p:nvSpPr>
        <p:spPr bwMode="auto">
          <a:xfrm>
            <a:off x="4479925"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5</a:t>
            </a:r>
          </a:p>
        </p:txBody>
      </p:sp>
      <p:sp>
        <p:nvSpPr>
          <p:cNvPr id="11" name="Oval 166"/>
          <p:cNvSpPr>
            <a:spLocks noChangeArrowheads="1"/>
          </p:cNvSpPr>
          <p:nvPr/>
        </p:nvSpPr>
        <p:spPr bwMode="auto">
          <a:xfrm>
            <a:off x="5067300" y="40401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6</a:t>
            </a:r>
          </a:p>
        </p:txBody>
      </p:sp>
      <p:cxnSp>
        <p:nvCxnSpPr>
          <p:cNvPr id="12" name="AutoShape 269"/>
          <p:cNvCxnSpPr>
            <a:cxnSpLocks noChangeShapeType="1"/>
            <a:stCxn id="6" idx="6"/>
            <a:endCxn id="8" idx="2"/>
          </p:cNvCxnSpPr>
          <p:nvPr/>
        </p:nvCxnSpPr>
        <p:spPr bwMode="auto">
          <a:xfrm>
            <a:off x="2514600" y="4229100"/>
            <a:ext cx="204788"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AutoShape 270"/>
          <p:cNvCxnSpPr>
            <a:cxnSpLocks noChangeShapeType="1"/>
            <a:stCxn id="8" idx="6"/>
            <a:endCxn id="7" idx="2"/>
          </p:cNvCxnSpPr>
          <p:nvPr/>
        </p:nvCxnSpPr>
        <p:spPr bwMode="auto">
          <a:xfrm flipV="1">
            <a:off x="3100388" y="4229100"/>
            <a:ext cx="206375"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AutoShape 292"/>
          <p:cNvCxnSpPr>
            <a:cxnSpLocks noChangeShapeType="1"/>
            <a:stCxn id="7" idx="6"/>
            <a:endCxn id="9" idx="2"/>
          </p:cNvCxnSpPr>
          <p:nvPr/>
        </p:nvCxnSpPr>
        <p:spPr bwMode="auto">
          <a:xfrm>
            <a:off x="3687763" y="4229100"/>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AutoShape 293"/>
          <p:cNvCxnSpPr>
            <a:cxnSpLocks noChangeShapeType="1"/>
            <a:stCxn id="7" idx="4"/>
            <a:endCxn id="11" idx="4"/>
          </p:cNvCxnSpPr>
          <p:nvPr/>
        </p:nvCxnSpPr>
        <p:spPr bwMode="auto">
          <a:xfrm rot="16200000" flipH="1">
            <a:off x="4376737" y="3540125"/>
            <a:ext cx="1588" cy="1760537"/>
          </a:xfrm>
          <a:prstGeom prst="curvedConnector3">
            <a:avLst>
              <a:gd name="adj1" fmla="val 14495466"/>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AutoShape 296"/>
          <p:cNvCxnSpPr>
            <a:cxnSpLocks noChangeShapeType="1"/>
          </p:cNvCxnSpPr>
          <p:nvPr/>
        </p:nvCxnSpPr>
        <p:spPr bwMode="auto">
          <a:xfrm rot="5400000" flipH="1" flipV="1">
            <a:off x="4693443" y="3840956"/>
            <a:ext cx="1588" cy="1158875"/>
          </a:xfrm>
          <a:prstGeom prst="curvedConnector3">
            <a:avLst>
              <a:gd name="adj1" fmla="val -1440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AutoShape 292"/>
          <p:cNvCxnSpPr>
            <a:cxnSpLocks noChangeShapeType="1"/>
          </p:cNvCxnSpPr>
          <p:nvPr/>
        </p:nvCxnSpPr>
        <p:spPr bwMode="auto">
          <a:xfrm>
            <a:off x="4267200" y="4235823"/>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AutoShape 296"/>
          <p:cNvCxnSpPr>
            <a:cxnSpLocks noChangeShapeType="1"/>
            <a:stCxn id="9" idx="0"/>
            <a:endCxn id="10" idx="0"/>
          </p:cNvCxnSpPr>
          <p:nvPr/>
        </p:nvCxnSpPr>
        <p:spPr bwMode="auto">
          <a:xfrm rot="5400000" flipH="1" flipV="1">
            <a:off x="4376737" y="3746501"/>
            <a:ext cx="12700" cy="587375"/>
          </a:xfrm>
          <a:prstGeom prst="curvedConnector3">
            <a:avLst>
              <a:gd name="adj1" fmla="val 1800000"/>
            </a:avLst>
          </a:prstGeom>
          <a:noFill/>
          <a:ln w="12700" cap="sq">
            <a:solidFill>
              <a:schemeClr val="tx1"/>
            </a:solidFill>
            <a:miter lim="800000"/>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2143554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a:t>Other Coverage Criteria</a:t>
            </a:r>
          </a:p>
        </p:txBody>
      </p:sp>
      <p:sp>
        <p:nvSpPr>
          <p:cNvPr id="185347" name="Rectangle 3"/>
          <p:cNvSpPr>
            <a:spLocks noGrp="1" noChangeArrowheads="1"/>
          </p:cNvSpPr>
          <p:nvPr>
            <p:ph type="body" idx="1"/>
          </p:nvPr>
        </p:nvSpPr>
        <p:spPr/>
        <p:txBody>
          <a:bodyPr/>
          <a:lstStyle/>
          <a:p>
            <a:r>
              <a:rPr lang="en-US"/>
              <a:t>Loop coverage</a:t>
            </a:r>
          </a:p>
          <a:p>
            <a:pPr lvl="1"/>
            <a:r>
              <a:rPr lang="en-US"/>
              <a:t>Select test cases such that every loop </a:t>
            </a:r>
            <a:r>
              <a:rPr lang="en-US" i="1"/>
              <a:t>boundary</a:t>
            </a:r>
            <a:r>
              <a:rPr lang="en-US"/>
              <a:t> and </a:t>
            </a:r>
            <a:r>
              <a:rPr lang="en-US" i="1"/>
              <a:t>interior</a:t>
            </a:r>
            <a:r>
              <a:rPr lang="en-US"/>
              <a:t> is tested</a:t>
            </a:r>
          </a:p>
          <a:p>
            <a:pPr lvl="2"/>
            <a:r>
              <a:rPr lang="en-US"/>
              <a:t>Boundary: 0 iterations</a:t>
            </a:r>
          </a:p>
          <a:p>
            <a:pPr lvl="2"/>
            <a:r>
              <a:rPr lang="en-US"/>
              <a:t>Interior: 1 iteration </a:t>
            </a:r>
            <a:r>
              <a:rPr lang="en-US" u="sng"/>
              <a:t>and</a:t>
            </a:r>
            <a:r>
              <a:rPr lang="en-US"/>
              <a:t> &gt; 1 iterations</a:t>
            </a:r>
          </a:p>
          <a:p>
            <a:pPr lvl="1"/>
            <a:r>
              <a:rPr lang="en-US"/>
              <a:t>Watch out for nested loops</a:t>
            </a:r>
          </a:p>
          <a:p>
            <a:pPr lvl="1"/>
            <a:r>
              <a:rPr lang="en-US"/>
              <a:t>Less precise than edge coverage</a:t>
            </a:r>
          </a:p>
          <a:p>
            <a:r>
              <a:rPr lang="en-US"/>
              <a:t>Condition coverage</a:t>
            </a:r>
          </a:p>
          <a:p>
            <a:pPr lvl="1"/>
            <a:r>
              <a:rPr lang="en-US"/>
              <a:t>Select test cases such that all conditions are tested</a:t>
            </a:r>
          </a:p>
          <a:p>
            <a:pPr lvl="2"/>
            <a:r>
              <a:rPr lang="en-US"/>
              <a:t>if (a &gt; b || c &gt; d) …</a:t>
            </a:r>
          </a:p>
          <a:p>
            <a:pPr lvl="1"/>
            <a:r>
              <a:rPr lang="en-US"/>
              <a:t>More precise than edge coverage</a:t>
            </a:r>
          </a:p>
        </p:txBody>
      </p:sp>
    </p:spTree>
    <p:extLst>
      <p:ext uri="{BB962C8B-B14F-4D97-AF65-F5344CB8AC3E}">
        <p14:creationId xmlns:p14="http://schemas.microsoft.com/office/powerpoint/2010/main" val="392969252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a:t>Other Coverage Criteria</a:t>
            </a:r>
          </a:p>
        </p:txBody>
      </p:sp>
      <p:sp>
        <p:nvSpPr>
          <p:cNvPr id="186371" name="Rectangle 3"/>
          <p:cNvSpPr>
            <a:spLocks noGrp="1" noChangeArrowheads="1"/>
          </p:cNvSpPr>
          <p:nvPr>
            <p:ph type="body" idx="1"/>
          </p:nvPr>
        </p:nvSpPr>
        <p:spPr/>
        <p:txBody>
          <a:bodyPr/>
          <a:lstStyle/>
          <a:p>
            <a:r>
              <a:rPr lang="en-US" dirty="0"/>
              <a:t>Path coverage</a:t>
            </a:r>
          </a:p>
          <a:p>
            <a:pPr lvl="1"/>
            <a:r>
              <a:rPr lang="en-US" dirty="0"/>
              <a:t>Select test cases such that every </a:t>
            </a:r>
            <a:r>
              <a:rPr lang="en-US" u="sng" dirty="0"/>
              <a:t>path</a:t>
            </a:r>
            <a:r>
              <a:rPr lang="en-US" dirty="0"/>
              <a:t> in the graph is visited</a:t>
            </a:r>
          </a:p>
          <a:p>
            <a:pPr lvl="1"/>
            <a:r>
              <a:rPr lang="en-US" dirty="0"/>
              <a:t>Loops are a problem	</a:t>
            </a:r>
          </a:p>
          <a:p>
            <a:pPr lvl="2"/>
            <a:r>
              <a:rPr lang="en-US" dirty="0"/>
              <a:t>0, 1, average, max iterations</a:t>
            </a:r>
          </a:p>
          <a:p>
            <a:r>
              <a:rPr lang="en-US" dirty="0"/>
              <a:t>Most thorough…</a:t>
            </a:r>
          </a:p>
          <a:p>
            <a:r>
              <a:rPr lang="en-US" dirty="0"/>
              <a:t>…but is it feasible?</a:t>
            </a:r>
          </a:p>
        </p:txBody>
      </p:sp>
    </p:spTree>
    <p:extLst>
      <p:ext uri="{BB962C8B-B14F-4D97-AF65-F5344CB8AC3E}">
        <p14:creationId xmlns:p14="http://schemas.microsoft.com/office/powerpoint/2010/main" val="406129287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en-US"/>
              <a:t>Challenges</a:t>
            </a:r>
          </a:p>
        </p:txBody>
      </p:sp>
      <p:sp>
        <p:nvSpPr>
          <p:cNvPr id="187395" name="Rectangle 3"/>
          <p:cNvSpPr>
            <a:spLocks noGrp="1" noChangeArrowheads="1"/>
          </p:cNvSpPr>
          <p:nvPr>
            <p:ph type="body" idx="1"/>
          </p:nvPr>
        </p:nvSpPr>
        <p:spPr/>
        <p:txBody>
          <a:bodyPr/>
          <a:lstStyle/>
          <a:p>
            <a:r>
              <a:rPr lang="en-US" dirty="0" smtClean="0"/>
              <a:t>White-box/structural </a:t>
            </a:r>
            <a:r>
              <a:rPr lang="en-US" dirty="0"/>
              <a:t>testing can cover all nodes or edges without revealing obvious faults</a:t>
            </a:r>
          </a:p>
          <a:p>
            <a:r>
              <a:rPr lang="en-US" dirty="0" smtClean="0"/>
              <a:t>Some </a:t>
            </a:r>
            <a:r>
              <a:rPr lang="en-US" dirty="0"/>
              <a:t>nodes, edges, or loop combinations may be infeasible</a:t>
            </a:r>
          </a:p>
          <a:p>
            <a:pPr lvl="1"/>
            <a:r>
              <a:rPr lang="en-US" dirty="0"/>
              <a:t>Unreachable/</a:t>
            </a:r>
            <a:r>
              <a:rPr lang="en-US" dirty="0" err="1"/>
              <a:t>unexecutable</a:t>
            </a:r>
            <a:r>
              <a:rPr lang="en-US" dirty="0"/>
              <a:t> code</a:t>
            </a:r>
          </a:p>
          <a:p>
            <a:r>
              <a:rPr lang="en-US" dirty="0"/>
              <a:t>“Thoroughness”</a:t>
            </a:r>
          </a:p>
          <a:p>
            <a:pPr lvl="1"/>
            <a:r>
              <a:rPr lang="en-US" dirty="0"/>
              <a:t>A test suite that guarantees edge coverage also guarantees node coverage…</a:t>
            </a:r>
          </a:p>
          <a:p>
            <a:pPr lvl="1"/>
            <a:r>
              <a:rPr lang="en-US" dirty="0"/>
              <a:t>…but it may not find as many faults as a different test suite that only guarantees node coverage</a:t>
            </a:r>
          </a:p>
        </p:txBody>
      </p:sp>
    </p:spTree>
    <p:extLst>
      <p:ext uri="{BB962C8B-B14F-4D97-AF65-F5344CB8AC3E}">
        <p14:creationId xmlns:p14="http://schemas.microsoft.com/office/powerpoint/2010/main" val="148727588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Today’s Lecture</a:t>
            </a:r>
          </a:p>
        </p:txBody>
      </p:sp>
      <p:sp>
        <p:nvSpPr>
          <p:cNvPr id="39939" name="Rectangle 3"/>
          <p:cNvSpPr>
            <a:spLocks noGrp="1" noChangeArrowheads="1"/>
          </p:cNvSpPr>
          <p:nvPr>
            <p:ph type="body" idx="1"/>
          </p:nvPr>
        </p:nvSpPr>
        <p:spPr/>
        <p:txBody>
          <a:bodyPr/>
          <a:lstStyle/>
          <a:p>
            <a:r>
              <a:rPr lang="en-US" dirty="0" smtClean="0"/>
              <a:t>Announcements</a:t>
            </a:r>
          </a:p>
          <a:p>
            <a:pPr marL="0" indent="0">
              <a:buNone/>
            </a:pPr>
            <a:endParaRPr lang="en-US" dirty="0" smtClean="0"/>
          </a:p>
          <a:p>
            <a:r>
              <a:rPr lang="en-US" dirty="0" smtClean="0"/>
              <a:t>White-box (Structural) Testing</a:t>
            </a:r>
          </a:p>
          <a:p>
            <a:endParaRPr lang="en-US" dirty="0"/>
          </a:p>
          <a:p>
            <a:r>
              <a:rPr lang="en-US" dirty="0">
                <a:solidFill>
                  <a:srgbClr val="F32200"/>
                </a:solidFill>
              </a:rPr>
              <a:t>Miscellaneous testing topics</a:t>
            </a:r>
          </a:p>
          <a:p>
            <a:endParaRPr lang="en-US" dirty="0" smtClean="0"/>
          </a:p>
          <a:p>
            <a:r>
              <a:rPr lang="en-US" dirty="0" smtClean="0"/>
              <a:t>More </a:t>
            </a:r>
            <a:r>
              <a:rPr lang="en-US" dirty="0"/>
              <a:t>black-box (specification-based) testing examples</a:t>
            </a:r>
          </a:p>
          <a:p>
            <a:endParaRPr lang="en-US" dirty="0"/>
          </a:p>
          <a:p>
            <a:r>
              <a:rPr lang="en-US" dirty="0" smtClean="0"/>
              <a:t>Quiz Thursday</a:t>
            </a:r>
          </a:p>
          <a:p>
            <a:endParaRPr lang="en-US" dirty="0"/>
          </a:p>
          <a:p>
            <a:pPr>
              <a:buFont typeface="Wingdings" pitchFamily="2" charset="2"/>
              <a:buNone/>
            </a:pPr>
            <a:endParaRPr lang="en-US" dirty="0"/>
          </a:p>
          <a:p>
            <a:pPr>
              <a:buFont typeface="Wingdings" pitchFamily="2" charset="2"/>
              <a:buNone/>
            </a:pPr>
            <a:endParaRPr lang="en-US" dirty="0"/>
          </a:p>
          <a:p>
            <a:endParaRPr lang="en-US" dirty="0"/>
          </a:p>
        </p:txBody>
      </p:sp>
    </p:spTree>
    <p:extLst>
      <p:ext uri="{BB962C8B-B14F-4D97-AF65-F5344CB8AC3E}">
        <p14:creationId xmlns:p14="http://schemas.microsoft.com/office/powerpoint/2010/main" val="260956780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Inspections and Reviews</a:t>
            </a:r>
            <a:endParaRPr lang="en-US" dirty="0"/>
          </a:p>
        </p:txBody>
      </p:sp>
      <p:sp>
        <p:nvSpPr>
          <p:cNvPr id="3" name="Content Placeholder 2"/>
          <p:cNvSpPr>
            <a:spLocks noGrp="1"/>
          </p:cNvSpPr>
          <p:nvPr>
            <p:ph sz="half" idx="1"/>
          </p:nvPr>
        </p:nvSpPr>
        <p:spPr/>
        <p:txBody>
          <a:bodyPr/>
          <a:lstStyle/>
          <a:p>
            <a:r>
              <a:rPr lang="en-US" dirty="0" smtClean="0"/>
              <a:t>Humans read documents and look for defects</a:t>
            </a:r>
            <a:endParaRPr lang="en-US" dirty="0"/>
          </a:p>
          <a:p>
            <a:r>
              <a:rPr lang="en-US" dirty="0" smtClean="0"/>
              <a:t>Surprisingly effective</a:t>
            </a:r>
            <a:endParaRPr lang="en-US" dirty="0"/>
          </a:p>
          <a:p>
            <a:r>
              <a:rPr lang="en-US" dirty="0" smtClean="0"/>
              <a:t>Many different approaches and levels of details</a:t>
            </a:r>
            <a:endParaRPr lang="en-US" dirty="0"/>
          </a:p>
        </p:txBody>
      </p:sp>
      <p:pic>
        <p:nvPicPr>
          <p:cNvPr id="4" name="Picture 3"/>
          <p:cNvPicPr>
            <a:picLocks noChangeAspect="1"/>
          </p:cNvPicPr>
          <p:nvPr/>
        </p:nvPicPr>
        <p:blipFill>
          <a:blip r:embed="rId2"/>
          <a:stretch>
            <a:fillRect/>
          </a:stretch>
        </p:blipFill>
        <p:spPr>
          <a:xfrm>
            <a:off x="2133600" y="3048000"/>
            <a:ext cx="4953000" cy="3508779"/>
          </a:xfrm>
          <a:prstGeom prst="rect">
            <a:avLst/>
          </a:prstGeom>
        </p:spPr>
      </p:pic>
    </p:spTree>
    <p:extLst>
      <p:ext uri="{BB962C8B-B14F-4D97-AF65-F5344CB8AC3E}">
        <p14:creationId xmlns:p14="http://schemas.microsoft.com/office/powerpoint/2010/main" val="127048847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Methods</a:t>
            </a:r>
            <a:endParaRPr lang="en-US" dirty="0"/>
          </a:p>
        </p:txBody>
      </p:sp>
      <p:sp>
        <p:nvSpPr>
          <p:cNvPr id="3" name="Content Placeholder 2"/>
          <p:cNvSpPr>
            <a:spLocks noGrp="1"/>
          </p:cNvSpPr>
          <p:nvPr>
            <p:ph idx="1"/>
          </p:nvPr>
        </p:nvSpPr>
        <p:spPr/>
        <p:txBody>
          <a:bodyPr/>
          <a:lstStyle/>
          <a:p>
            <a:r>
              <a:rPr lang="en-US" dirty="0" smtClean="0"/>
              <a:t>Proofs of correctness</a:t>
            </a:r>
          </a:p>
          <a:p>
            <a:r>
              <a:rPr lang="en-US" dirty="0" smtClean="0"/>
              <a:t>Note: verification only</a:t>
            </a:r>
          </a:p>
          <a:p>
            <a:r>
              <a:rPr lang="en-US" dirty="0" smtClean="0"/>
              <a:t>Usually done with formal specifications</a:t>
            </a:r>
            <a:endParaRPr lang="en-US" dirty="0"/>
          </a:p>
        </p:txBody>
      </p:sp>
      <p:pic>
        <p:nvPicPr>
          <p:cNvPr id="4" name="Picture 3"/>
          <p:cNvPicPr>
            <a:picLocks noChangeAspect="1"/>
          </p:cNvPicPr>
          <p:nvPr/>
        </p:nvPicPr>
        <p:blipFill>
          <a:blip r:embed="rId2"/>
          <a:stretch>
            <a:fillRect/>
          </a:stretch>
        </p:blipFill>
        <p:spPr>
          <a:xfrm>
            <a:off x="2438400" y="3124200"/>
            <a:ext cx="4575607" cy="2997200"/>
          </a:xfrm>
          <a:prstGeom prst="rect">
            <a:avLst/>
          </a:prstGeom>
        </p:spPr>
      </p:pic>
    </p:spTree>
    <p:extLst>
      <p:ext uri="{BB962C8B-B14F-4D97-AF65-F5344CB8AC3E}">
        <p14:creationId xmlns:p14="http://schemas.microsoft.com/office/powerpoint/2010/main" val="134762994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Analysis</a:t>
            </a:r>
            <a:endParaRPr lang="en-US" dirty="0"/>
          </a:p>
        </p:txBody>
      </p:sp>
      <p:sp>
        <p:nvSpPr>
          <p:cNvPr id="3" name="Content Placeholder 2"/>
          <p:cNvSpPr>
            <a:spLocks noGrp="1"/>
          </p:cNvSpPr>
          <p:nvPr>
            <p:ph idx="1"/>
          </p:nvPr>
        </p:nvSpPr>
        <p:spPr>
          <a:xfrm>
            <a:off x="457200" y="1600201"/>
            <a:ext cx="4495800" cy="4876799"/>
          </a:xfrm>
        </p:spPr>
        <p:txBody>
          <a:bodyPr>
            <a:normAutofit/>
          </a:bodyPr>
          <a:lstStyle/>
          <a:p>
            <a:r>
              <a:rPr lang="en-US" dirty="0" smtClean="0"/>
              <a:t>A computer program analyzes source code and finds defects (without running the code)</a:t>
            </a:r>
          </a:p>
          <a:p>
            <a:pPr marL="0" indent="0">
              <a:buNone/>
            </a:pPr>
            <a:endParaRPr lang="en-US" dirty="0" smtClean="0"/>
          </a:p>
          <a:p>
            <a:r>
              <a:rPr lang="en-US" dirty="0" smtClean="0"/>
              <a:t>Results are reviewed by a person because many “errors” are not errors at all</a:t>
            </a:r>
          </a:p>
        </p:txBody>
      </p:sp>
      <p:pic>
        <p:nvPicPr>
          <p:cNvPr id="5" name="Picture 4"/>
          <p:cNvPicPr>
            <a:picLocks noChangeAspect="1"/>
          </p:cNvPicPr>
          <p:nvPr/>
        </p:nvPicPr>
        <p:blipFill>
          <a:blip r:embed="rId2"/>
          <a:stretch>
            <a:fillRect/>
          </a:stretch>
        </p:blipFill>
        <p:spPr>
          <a:xfrm>
            <a:off x="5105400" y="1600200"/>
            <a:ext cx="3543300" cy="3911600"/>
          </a:xfrm>
          <a:prstGeom prst="rect">
            <a:avLst/>
          </a:prstGeom>
        </p:spPr>
      </p:pic>
    </p:spTree>
    <p:extLst>
      <p:ext uri="{BB962C8B-B14F-4D97-AF65-F5344CB8AC3E}">
        <p14:creationId xmlns:p14="http://schemas.microsoft.com/office/powerpoint/2010/main" val="16164708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Today’s Lecture</a:t>
            </a:r>
          </a:p>
        </p:txBody>
      </p:sp>
      <p:sp>
        <p:nvSpPr>
          <p:cNvPr id="39939" name="Rectangle 3"/>
          <p:cNvSpPr>
            <a:spLocks noGrp="1" noChangeArrowheads="1"/>
          </p:cNvSpPr>
          <p:nvPr>
            <p:ph type="body" idx="1"/>
          </p:nvPr>
        </p:nvSpPr>
        <p:spPr/>
        <p:txBody>
          <a:bodyPr/>
          <a:lstStyle/>
          <a:p>
            <a:r>
              <a:rPr lang="en-US" dirty="0" smtClean="0">
                <a:solidFill>
                  <a:srgbClr val="F32200"/>
                </a:solidFill>
              </a:rPr>
              <a:t>Announcements</a:t>
            </a:r>
          </a:p>
          <a:p>
            <a:pPr marL="0" indent="0">
              <a:buNone/>
            </a:pPr>
            <a:endParaRPr lang="en-US" dirty="0" smtClean="0"/>
          </a:p>
          <a:p>
            <a:r>
              <a:rPr lang="en-US" dirty="0" smtClean="0"/>
              <a:t>White-box (Structural) Testing</a:t>
            </a:r>
          </a:p>
          <a:p>
            <a:endParaRPr lang="en-US" dirty="0"/>
          </a:p>
          <a:p>
            <a:r>
              <a:rPr lang="en-US" dirty="0" smtClean="0"/>
              <a:t>Miscellaneous testing topics</a:t>
            </a:r>
          </a:p>
          <a:p>
            <a:endParaRPr lang="en-US" dirty="0" smtClean="0"/>
          </a:p>
          <a:p>
            <a:r>
              <a:rPr lang="en-US" dirty="0" smtClean="0"/>
              <a:t>More </a:t>
            </a:r>
            <a:r>
              <a:rPr lang="en-US" dirty="0"/>
              <a:t>black-box (specification-based) testing examples</a:t>
            </a:r>
          </a:p>
          <a:p>
            <a:endParaRPr lang="en-US" dirty="0"/>
          </a:p>
          <a:p>
            <a:r>
              <a:rPr lang="en-US" dirty="0" smtClean="0"/>
              <a:t>Quiz Thursday</a:t>
            </a:r>
          </a:p>
          <a:p>
            <a:endParaRPr lang="en-US" dirty="0"/>
          </a:p>
          <a:p>
            <a:pPr>
              <a:buFont typeface="Wingdings" pitchFamily="2" charset="2"/>
              <a:buNone/>
            </a:pPr>
            <a:endParaRPr lang="en-US" dirty="0"/>
          </a:p>
          <a:p>
            <a:pPr>
              <a:buFont typeface="Wingdings" pitchFamily="2" charset="2"/>
              <a:buNone/>
            </a:pPr>
            <a:endParaRPr lang="en-US" dirty="0"/>
          </a:p>
          <a:p>
            <a:endParaRPr lang="en-US" dirty="0"/>
          </a:p>
        </p:txBody>
      </p:sp>
    </p:spTree>
    <p:extLst>
      <p:ext uri="{BB962C8B-B14F-4D97-AF65-F5344CB8AC3E}">
        <p14:creationId xmlns:p14="http://schemas.microsoft.com/office/powerpoint/2010/main" val="367013241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Test-Driven Development (TDD)</a:t>
            </a:r>
            <a:endParaRPr lang="en-US" dirty="0"/>
          </a:p>
        </p:txBody>
      </p:sp>
      <p:pic>
        <p:nvPicPr>
          <p:cNvPr id="4" name="Picture 3"/>
          <p:cNvPicPr>
            <a:picLocks noChangeAspect="1"/>
          </p:cNvPicPr>
          <p:nvPr/>
        </p:nvPicPr>
        <p:blipFill>
          <a:blip r:embed="rId3"/>
          <a:stretch>
            <a:fillRect/>
          </a:stretch>
        </p:blipFill>
        <p:spPr>
          <a:xfrm>
            <a:off x="1981200" y="914400"/>
            <a:ext cx="5697911" cy="5306638"/>
          </a:xfrm>
          <a:prstGeom prst="rect">
            <a:avLst/>
          </a:prstGeom>
        </p:spPr>
      </p:pic>
    </p:spTree>
    <p:extLst>
      <p:ext uri="{BB962C8B-B14F-4D97-AF65-F5344CB8AC3E}">
        <p14:creationId xmlns:p14="http://schemas.microsoft.com/office/powerpoint/2010/main" val="416266988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Test-Driven Development (TDD)</a:t>
            </a:r>
            <a:endParaRPr lang="en-US" dirty="0"/>
          </a:p>
        </p:txBody>
      </p:sp>
      <p:sp>
        <p:nvSpPr>
          <p:cNvPr id="3" name="Content Placeholder 2"/>
          <p:cNvSpPr>
            <a:spLocks noGrp="1"/>
          </p:cNvSpPr>
          <p:nvPr>
            <p:ph sz="half" idx="1"/>
          </p:nvPr>
        </p:nvSpPr>
        <p:spPr/>
        <p:txBody>
          <a:bodyPr/>
          <a:lstStyle/>
          <a:p>
            <a:r>
              <a:rPr lang="en-US" dirty="0" smtClean="0"/>
              <a:t>TDD is an effective tool for building reliable software, but not a substitute for other quality control activities</a:t>
            </a:r>
          </a:p>
          <a:p>
            <a:pPr lvl="1"/>
            <a:r>
              <a:rPr lang="en-US" dirty="0" smtClean="0"/>
              <a:t>TDD should be combined with other QA activities</a:t>
            </a:r>
          </a:p>
          <a:p>
            <a:r>
              <a:rPr lang="en-US" dirty="0" smtClean="0"/>
              <a:t>TDD usually leads to writing more tests and simpler code</a:t>
            </a:r>
          </a:p>
          <a:p>
            <a:r>
              <a:rPr lang="en-US" dirty="0" smtClean="0"/>
              <a:t>TDD usually achieves at least statement coverage</a:t>
            </a:r>
          </a:p>
          <a:p>
            <a:r>
              <a:rPr lang="en-US" dirty="0" smtClean="0"/>
              <a:t>Test cases in TDD are produced based on the developer’s intuitions and experience, although </a:t>
            </a:r>
            <a:r>
              <a:rPr lang="en-US" smtClean="0"/>
              <a:t>other techniques may be used</a:t>
            </a:r>
            <a:endParaRPr lang="en-US" dirty="0"/>
          </a:p>
        </p:txBody>
      </p:sp>
    </p:spTree>
    <p:extLst>
      <p:ext uri="{BB962C8B-B14F-4D97-AF65-F5344CB8AC3E}">
        <p14:creationId xmlns:p14="http://schemas.microsoft.com/office/powerpoint/2010/main" val="107536310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 Look Back</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a:t>Quality assurance</a:t>
            </a:r>
          </a:p>
          <a:p>
            <a:endParaRPr lang="en-US" dirty="0"/>
          </a:p>
          <a:p>
            <a:r>
              <a:rPr lang="en-US" dirty="0"/>
              <a:t>Testing</a:t>
            </a:r>
          </a:p>
          <a:p>
            <a:endParaRPr lang="en-US" dirty="0"/>
          </a:p>
          <a:p>
            <a:r>
              <a:rPr lang="en-US" dirty="0"/>
              <a:t>Black-box (Specification-based) Testing</a:t>
            </a:r>
          </a:p>
          <a:p>
            <a:endParaRPr lang="en-US" dirty="0" smtClean="0"/>
          </a:p>
          <a:p>
            <a:r>
              <a:rPr lang="en-US" dirty="0" smtClean="0"/>
              <a:t>White-box (Structural) Testing</a:t>
            </a:r>
          </a:p>
          <a:p>
            <a:endParaRPr lang="en-US" dirty="0"/>
          </a:p>
          <a:p>
            <a:r>
              <a:rPr lang="en-US" dirty="0"/>
              <a:t>Miscellaneous testing </a:t>
            </a:r>
            <a:r>
              <a:rPr lang="en-US" dirty="0" smtClean="0"/>
              <a:t>topics</a:t>
            </a:r>
          </a:p>
          <a:p>
            <a:pPr lvl="1"/>
            <a:r>
              <a:rPr lang="en-US" dirty="0" smtClean="0"/>
              <a:t>Inspections and reviews</a:t>
            </a:r>
          </a:p>
          <a:p>
            <a:pPr lvl="1"/>
            <a:r>
              <a:rPr lang="en-US" dirty="0" smtClean="0"/>
              <a:t>Formal methods</a:t>
            </a:r>
          </a:p>
          <a:p>
            <a:pPr lvl="1"/>
            <a:r>
              <a:rPr lang="en-US" dirty="0" smtClean="0"/>
              <a:t>Static analysis</a:t>
            </a:r>
          </a:p>
          <a:p>
            <a:pPr lvl="1"/>
            <a:r>
              <a:rPr lang="en-US" dirty="0"/>
              <a:t>Test-driven </a:t>
            </a:r>
            <a:r>
              <a:rPr lang="en-US" dirty="0" smtClean="0"/>
              <a:t>development</a:t>
            </a:r>
            <a:endParaRPr lang="en-US" dirty="0"/>
          </a:p>
        </p:txBody>
      </p:sp>
    </p:spTree>
    <p:extLst>
      <p:ext uri="{BB962C8B-B14F-4D97-AF65-F5344CB8AC3E}">
        <p14:creationId xmlns:p14="http://schemas.microsoft.com/office/powerpoint/2010/main" val="200467327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Topics Not Covered</a:t>
            </a:r>
            <a:endParaRPr lang="en-US" dirty="0"/>
          </a:p>
        </p:txBody>
      </p:sp>
      <p:sp>
        <p:nvSpPr>
          <p:cNvPr id="3" name="Content Placeholder 2"/>
          <p:cNvSpPr>
            <a:spLocks noGrp="1"/>
          </p:cNvSpPr>
          <p:nvPr>
            <p:ph sz="half" idx="1"/>
          </p:nvPr>
        </p:nvSpPr>
        <p:spPr/>
        <p:txBody>
          <a:bodyPr/>
          <a:lstStyle/>
          <a:p>
            <a:r>
              <a:rPr lang="en-US" dirty="0" smtClean="0"/>
              <a:t>Combinatorial Testing</a:t>
            </a:r>
          </a:p>
          <a:p>
            <a:r>
              <a:rPr lang="en-US" dirty="0" smtClean="0"/>
              <a:t>Regression Testing</a:t>
            </a:r>
          </a:p>
          <a:p>
            <a:r>
              <a:rPr lang="en-US" dirty="0" smtClean="0"/>
              <a:t>Performance Testing</a:t>
            </a:r>
          </a:p>
          <a:p>
            <a:r>
              <a:rPr lang="en-US" dirty="0" smtClean="0"/>
              <a:t>Load Testing</a:t>
            </a:r>
          </a:p>
          <a:p>
            <a:r>
              <a:rPr lang="en-US" dirty="0" smtClean="0"/>
              <a:t>Debugging</a:t>
            </a:r>
          </a:p>
          <a:p>
            <a:r>
              <a:rPr lang="en-US" dirty="0" smtClean="0"/>
              <a:t>…</a:t>
            </a:r>
            <a:endParaRPr lang="en-US" dirty="0"/>
          </a:p>
        </p:txBody>
      </p:sp>
    </p:spTree>
    <p:extLst>
      <p:ext uri="{BB962C8B-B14F-4D97-AF65-F5344CB8AC3E}">
        <p14:creationId xmlns:p14="http://schemas.microsoft.com/office/powerpoint/2010/main" val="377398413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Today’s Lecture</a:t>
            </a:r>
          </a:p>
        </p:txBody>
      </p:sp>
      <p:sp>
        <p:nvSpPr>
          <p:cNvPr id="39939" name="Rectangle 3"/>
          <p:cNvSpPr>
            <a:spLocks noGrp="1" noChangeArrowheads="1"/>
          </p:cNvSpPr>
          <p:nvPr>
            <p:ph type="body" idx="1"/>
          </p:nvPr>
        </p:nvSpPr>
        <p:spPr/>
        <p:txBody>
          <a:bodyPr/>
          <a:lstStyle/>
          <a:p>
            <a:r>
              <a:rPr lang="en-US" dirty="0" smtClean="0"/>
              <a:t>Announcements</a:t>
            </a:r>
          </a:p>
          <a:p>
            <a:pPr marL="0" indent="0">
              <a:buNone/>
            </a:pPr>
            <a:endParaRPr lang="en-US" dirty="0" smtClean="0"/>
          </a:p>
          <a:p>
            <a:r>
              <a:rPr lang="en-US" dirty="0" smtClean="0"/>
              <a:t>White-box (Structural) Testing</a:t>
            </a:r>
          </a:p>
          <a:p>
            <a:endParaRPr lang="en-US" dirty="0"/>
          </a:p>
          <a:p>
            <a:r>
              <a:rPr lang="en-US" dirty="0"/>
              <a:t>Miscellaneous testing topics</a:t>
            </a:r>
          </a:p>
          <a:p>
            <a:endParaRPr lang="en-US" dirty="0" smtClean="0"/>
          </a:p>
          <a:p>
            <a:r>
              <a:rPr lang="en-US" dirty="0" smtClean="0">
                <a:solidFill>
                  <a:srgbClr val="F32200"/>
                </a:solidFill>
              </a:rPr>
              <a:t>More </a:t>
            </a:r>
            <a:r>
              <a:rPr lang="en-US" dirty="0">
                <a:solidFill>
                  <a:srgbClr val="F32200"/>
                </a:solidFill>
              </a:rPr>
              <a:t>black-box (specification-based) testing examples</a:t>
            </a:r>
          </a:p>
          <a:p>
            <a:endParaRPr lang="en-US" dirty="0"/>
          </a:p>
          <a:p>
            <a:r>
              <a:rPr lang="en-US" dirty="0" smtClean="0"/>
              <a:t>Quiz Thursday</a:t>
            </a:r>
          </a:p>
          <a:p>
            <a:endParaRPr lang="en-US" dirty="0"/>
          </a:p>
          <a:p>
            <a:pPr>
              <a:buFont typeface="Wingdings" pitchFamily="2" charset="2"/>
              <a:buNone/>
            </a:pPr>
            <a:endParaRPr lang="en-US" dirty="0"/>
          </a:p>
          <a:p>
            <a:pPr>
              <a:buFont typeface="Wingdings" pitchFamily="2" charset="2"/>
              <a:buNone/>
            </a:pPr>
            <a:endParaRPr lang="en-US" dirty="0"/>
          </a:p>
          <a:p>
            <a:endParaRPr lang="en-US" dirty="0"/>
          </a:p>
        </p:txBody>
      </p:sp>
    </p:spTree>
    <p:extLst>
      <p:ext uri="{BB962C8B-B14F-4D97-AF65-F5344CB8AC3E}">
        <p14:creationId xmlns:p14="http://schemas.microsoft.com/office/powerpoint/2010/main" val="384658797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152400" y="0"/>
            <a:ext cx="8153400" cy="762000"/>
          </a:xfrm>
        </p:spPr>
        <p:txBody>
          <a:bodyPr/>
          <a:lstStyle/>
          <a:p>
            <a:r>
              <a:rPr lang="en-US" dirty="0" smtClean="0"/>
              <a:t>Example: Hotel Management System</a:t>
            </a:r>
            <a:endParaRPr lang="en-US" dirty="0"/>
          </a:p>
        </p:txBody>
      </p:sp>
      <p:sp>
        <p:nvSpPr>
          <p:cNvPr id="202755" name="Rectangle 3"/>
          <p:cNvSpPr>
            <a:spLocks noGrp="1" noChangeArrowheads="1"/>
          </p:cNvSpPr>
          <p:nvPr>
            <p:ph type="body" idx="1"/>
          </p:nvPr>
        </p:nvSpPr>
        <p:spPr/>
        <p:txBody>
          <a:bodyPr>
            <a:normAutofit lnSpcReduction="10000"/>
          </a:bodyPr>
          <a:lstStyle/>
          <a:p>
            <a:r>
              <a:rPr lang="en-US" dirty="0" smtClean="0"/>
              <a:t>Consider a hotel management system that takes </a:t>
            </a:r>
            <a:r>
              <a:rPr lang="en-US" b="1" dirty="0" smtClean="0"/>
              <a:t>phone numbers</a:t>
            </a:r>
            <a:r>
              <a:rPr lang="en-US" dirty="0" smtClean="0"/>
              <a:t> as input while gathering data about the guest</a:t>
            </a:r>
          </a:p>
          <a:p>
            <a:r>
              <a:rPr lang="en-US" dirty="0" smtClean="0"/>
              <a:t>Imagine we want to test the “input phone number” function of the system</a:t>
            </a:r>
          </a:p>
          <a:p>
            <a:r>
              <a:rPr lang="en-US" dirty="0" smtClean="0"/>
              <a:t>Specification: Should give a descriptive error message if</a:t>
            </a:r>
          </a:p>
          <a:p>
            <a:pPr lvl="1"/>
            <a:r>
              <a:rPr lang="en-US" dirty="0" smtClean="0"/>
              <a:t>input is less than 10 digits</a:t>
            </a:r>
          </a:p>
          <a:p>
            <a:pPr lvl="1"/>
            <a:r>
              <a:rPr lang="en-US" dirty="0" smtClean="0"/>
              <a:t>input is more than 20 digits</a:t>
            </a:r>
          </a:p>
          <a:p>
            <a:pPr lvl="1"/>
            <a:r>
              <a:rPr lang="en-US" dirty="0" smtClean="0"/>
              <a:t>input contains non-numeric characters</a:t>
            </a:r>
          </a:p>
          <a:p>
            <a:r>
              <a:rPr lang="en-US" dirty="0" smtClean="0"/>
              <a:t>What are the properties about phone numbers that we can exploit to create “valuable” partitions?</a:t>
            </a:r>
          </a:p>
          <a:p>
            <a:pPr lvl="1"/>
            <a:r>
              <a:rPr lang="en-US" dirty="0" smtClean="0"/>
              <a:t>length, content (types of characters, number of invalid characters, position of invalid character, relative position of invalid characters)</a:t>
            </a:r>
          </a:p>
        </p:txBody>
      </p:sp>
    </p:spTree>
    <p:extLst>
      <p:ext uri="{BB962C8B-B14F-4D97-AF65-F5344CB8AC3E}">
        <p14:creationId xmlns:p14="http://schemas.microsoft.com/office/powerpoint/2010/main" val="22980185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dirty="0" smtClean="0"/>
              <a:t>Input Phone Number 1</a:t>
            </a:r>
            <a:endParaRPr lang="en-US" dirty="0"/>
          </a:p>
        </p:txBody>
      </p:sp>
      <p:graphicFrame>
        <p:nvGraphicFramePr>
          <p:cNvPr id="199017" name="Group 361"/>
          <p:cNvGraphicFramePr>
            <a:graphicFrameLocks noGrp="1"/>
          </p:cNvGraphicFramePr>
          <p:nvPr>
            <p:extLst>
              <p:ext uri="{D42A27DB-BD31-4B8C-83A1-F6EECF244321}">
                <p14:modId xmlns:p14="http://schemas.microsoft.com/office/powerpoint/2010/main" val="3687237900"/>
              </p:ext>
            </p:extLst>
          </p:nvPr>
        </p:nvGraphicFramePr>
        <p:xfrm>
          <a:off x="304800" y="1357966"/>
          <a:ext cx="8153400" cy="7071360"/>
        </p:xfrm>
        <a:graphic>
          <a:graphicData uri="http://schemas.openxmlformats.org/drawingml/2006/table">
            <a:tbl>
              <a:tblPr/>
              <a:tblGrid>
                <a:gridCol w="2114550"/>
                <a:gridCol w="3371850"/>
                <a:gridCol w="2667000"/>
              </a:tblGrid>
              <a:tr h="901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Test Case Input Data</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Expected </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Output</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0</a:t>
                      </a: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 – input must be at least 10 characters</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&lt; 10</a:t>
                      </a: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12345</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987654321</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 – input must be at least 10 characters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 …</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10</a:t>
                      </a: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8583728394</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Success</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&gt; 10, &lt; 20</a:t>
                      </a: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13829384756483</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2839483647583928378</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Success</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Success</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20</a:t>
                      </a: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28374839584738493847</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2000" b="0" i="0" u="none" strike="noStrike" cap="none" normalizeH="0" baseline="0" dirty="0" smtClean="0">
                          <a:ln>
                            <a:noFill/>
                          </a:ln>
                          <a:solidFill>
                            <a:schemeClr val="tx1"/>
                          </a:solidFill>
                          <a:effectLst/>
                          <a:latin typeface="Tahoma" pitchFamily="34" charset="0"/>
                        </a:rPr>
                        <a:t>28374839584738493822</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Success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Success</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&gt; 20</a:t>
                      </a: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2000" b="0" i="0" u="none" strike="noStrike" cap="none" normalizeH="0" baseline="0" dirty="0" smtClean="0">
                          <a:ln>
                            <a:noFill/>
                          </a:ln>
                          <a:solidFill>
                            <a:schemeClr val="tx1"/>
                          </a:solidFill>
                          <a:effectLst/>
                          <a:latin typeface="Tahoma" pitchFamily="34" charset="0"/>
                        </a:rPr>
                        <a:t>2837483958473849384713829384756483</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 – input must be less than or equal to 20 characters</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1752600" y="533400"/>
            <a:ext cx="2667000" cy="400110"/>
          </a:xfrm>
          <a:prstGeom prst="rect">
            <a:avLst/>
          </a:prstGeom>
          <a:noFill/>
        </p:spPr>
        <p:txBody>
          <a:bodyPr wrap="square" rtlCol="0">
            <a:spAutoFit/>
          </a:bodyPr>
          <a:lstStyle/>
          <a:p>
            <a:r>
              <a:rPr lang="en-US" sz="2000" dirty="0" smtClean="0"/>
              <a:t>Basis: Length </a:t>
            </a:r>
            <a:endParaRPr lang="en-US" sz="2000" dirty="0"/>
          </a:p>
        </p:txBody>
      </p:sp>
    </p:spTree>
    <p:extLst>
      <p:ext uri="{BB962C8B-B14F-4D97-AF65-F5344CB8AC3E}">
        <p14:creationId xmlns:p14="http://schemas.microsoft.com/office/powerpoint/2010/main" val="325240688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dirty="0" smtClean="0"/>
              <a:t>Input Phone Number 2</a:t>
            </a:r>
            <a:endParaRPr lang="en-US" dirty="0"/>
          </a:p>
        </p:txBody>
      </p:sp>
      <p:graphicFrame>
        <p:nvGraphicFramePr>
          <p:cNvPr id="199017" name="Group 361"/>
          <p:cNvGraphicFramePr>
            <a:graphicFrameLocks noGrp="1"/>
          </p:cNvGraphicFramePr>
          <p:nvPr>
            <p:extLst>
              <p:ext uri="{D42A27DB-BD31-4B8C-83A1-F6EECF244321}">
                <p14:modId xmlns:p14="http://schemas.microsoft.com/office/powerpoint/2010/main" val="1498689427"/>
              </p:ext>
            </p:extLst>
          </p:nvPr>
        </p:nvGraphicFramePr>
        <p:xfrm>
          <a:off x="304800" y="1828800"/>
          <a:ext cx="8153400" cy="4572000"/>
        </p:xfrm>
        <a:graphic>
          <a:graphicData uri="http://schemas.openxmlformats.org/drawingml/2006/table">
            <a:tbl>
              <a:tblPr/>
              <a:tblGrid>
                <a:gridCol w="2114550"/>
                <a:gridCol w="3371850"/>
                <a:gridCol w="2667000"/>
              </a:tblGrid>
              <a:tr h="901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Test Case Input Data</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Expected </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Output</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contains -</a:t>
                      </a: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543-838-2233</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888838-2233</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contain #</a:t>
                      </a: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#5438382233</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1234587#233454</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Contains (</a:t>
                      </a: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(543)8382233</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(777)8382233</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contains only numbers</a:t>
                      </a: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5438382233</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523334489283748</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Success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Success</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1752600" y="1295400"/>
            <a:ext cx="2817348" cy="400110"/>
          </a:xfrm>
          <a:prstGeom prst="rect">
            <a:avLst/>
          </a:prstGeom>
          <a:noFill/>
        </p:spPr>
        <p:txBody>
          <a:bodyPr wrap="none" rtlCol="0">
            <a:spAutoFit/>
          </a:bodyPr>
          <a:lstStyle/>
          <a:p>
            <a:r>
              <a:rPr lang="en-US" sz="2000" dirty="0" smtClean="0"/>
              <a:t>Basis: types of characters</a:t>
            </a:r>
            <a:endParaRPr lang="en-US" sz="2000" dirty="0"/>
          </a:p>
        </p:txBody>
      </p:sp>
    </p:spTree>
    <p:extLst>
      <p:ext uri="{BB962C8B-B14F-4D97-AF65-F5344CB8AC3E}">
        <p14:creationId xmlns:p14="http://schemas.microsoft.com/office/powerpoint/2010/main" val="171414107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dirty="0" smtClean="0"/>
              <a:t>Input Phone Number 3</a:t>
            </a:r>
            <a:endParaRPr lang="en-US" dirty="0"/>
          </a:p>
        </p:txBody>
      </p:sp>
      <p:graphicFrame>
        <p:nvGraphicFramePr>
          <p:cNvPr id="199017" name="Group 361"/>
          <p:cNvGraphicFramePr>
            <a:graphicFrameLocks noGrp="1"/>
          </p:cNvGraphicFramePr>
          <p:nvPr>
            <p:extLst>
              <p:ext uri="{D42A27DB-BD31-4B8C-83A1-F6EECF244321}">
                <p14:modId xmlns:p14="http://schemas.microsoft.com/office/powerpoint/2010/main" val="2992192847"/>
              </p:ext>
            </p:extLst>
          </p:nvPr>
        </p:nvGraphicFramePr>
        <p:xfrm>
          <a:off x="304800" y="1828800"/>
          <a:ext cx="8153400" cy="4572000"/>
        </p:xfrm>
        <a:graphic>
          <a:graphicData uri="http://schemas.openxmlformats.org/drawingml/2006/table">
            <a:tbl>
              <a:tblPr/>
              <a:tblGrid>
                <a:gridCol w="2114550"/>
                <a:gridCol w="3371850"/>
                <a:gridCol w="2667000"/>
              </a:tblGrid>
              <a:tr h="901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Test Case Input Data</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Expected </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Output</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beginning</a:t>
                      </a: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*2839483784</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(8889283748342</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middle</a:t>
                      </a: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234388#898</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248-9989098</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end</a:t>
                      </a: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283948738A</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2987758498!</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1752600" y="1295400"/>
            <a:ext cx="3837509" cy="400110"/>
          </a:xfrm>
          <a:prstGeom prst="rect">
            <a:avLst/>
          </a:prstGeom>
          <a:noFill/>
        </p:spPr>
        <p:txBody>
          <a:bodyPr wrap="none" rtlCol="0">
            <a:spAutoFit/>
          </a:bodyPr>
          <a:lstStyle/>
          <a:p>
            <a:r>
              <a:rPr lang="en-US" sz="2000" dirty="0" smtClean="0"/>
              <a:t>Basis: position of invalid characters</a:t>
            </a:r>
            <a:endParaRPr lang="en-US" sz="2000" dirty="0"/>
          </a:p>
        </p:txBody>
      </p:sp>
    </p:spTree>
    <p:extLst>
      <p:ext uri="{BB962C8B-B14F-4D97-AF65-F5344CB8AC3E}">
        <p14:creationId xmlns:p14="http://schemas.microsoft.com/office/powerpoint/2010/main" val="171414107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BeachBurn</a:t>
            </a:r>
            <a:r>
              <a:rPr lang="en-US" dirty="0" smtClean="0"/>
              <a:t> Manager</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Imagine we want to test a use case called Set Ticket Prices, in which the ticket manager sets the prices of different tickets in the stadium by choosing a set of rows and assigning them a price</a:t>
            </a:r>
          </a:p>
          <a:p>
            <a:pPr lvl="1"/>
            <a:r>
              <a:rPr lang="en-US" dirty="0" smtClean="0"/>
              <a:t>Can set 1, 2, or 3 price sectors</a:t>
            </a:r>
          </a:p>
          <a:p>
            <a:pPr lvl="1"/>
            <a:r>
              <a:rPr lang="en-US" dirty="0" smtClean="0"/>
              <a:t>All seats in a row must have the same price</a:t>
            </a:r>
          </a:p>
          <a:p>
            <a:r>
              <a:rPr lang="en-US" dirty="0" smtClean="0"/>
              <a:t>You will test the Set Ticket Prices UC by performing Check Price of Ticket, another UC (that has already been verified to work correctly)</a:t>
            </a:r>
          </a:p>
          <a:p>
            <a:r>
              <a:rPr lang="en-US" dirty="0" smtClean="0"/>
              <a:t>Input</a:t>
            </a:r>
          </a:p>
          <a:p>
            <a:pPr lvl="1"/>
            <a:r>
              <a:rPr lang="en-US" dirty="0" smtClean="0"/>
              <a:t>Set of price sectors</a:t>
            </a:r>
          </a:p>
          <a:p>
            <a:pPr lvl="1"/>
            <a:r>
              <a:rPr lang="en-US" dirty="0" smtClean="0"/>
              <a:t>Which seat you are checking the price on</a:t>
            </a:r>
          </a:p>
          <a:p>
            <a:r>
              <a:rPr lang="en-US" dirty="0" smtClean="0"/>
              <a:t>Output</a:t>
            </a:r>
          </a:p>
          <a:p>
            <a:pPr lvl="1"/>
            <a:r>
              <a:rPr lang="en-US" dirty="0" smtClean="0"/>
              <a:t>Price of ticket</a:t>
            </a:r>
          </a:p>
        </p:txBody>
      </p:sp>
    </p:spTree>
    <p:extLst>
      <p:ext uri="{BB962C8B-B14F-4D97-AF65-F5344CB8AC3E}">
        <p14:creationId xmlns:p14="http://schemas.microsoft.com/office/powerpoint/2010/main" val="10665797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sz="half" idx="1"/>
          </p:nvPr>
        </p:nvSpPr>
        <p:spPr/>
        <p:txBody>
          <a:bodyPr>
            <a:normAutofit/>
          </a:bodyPr>
          <a:lstStyle/>
          <a:p>
            <a:r>
              <a:rPr lang="en-US" dirty="0" smtClean="0"/>
              <a:t>Homework 3</a:t>
            </a:r>
          </a:p>
          <a:p>
            <a:pPr lvl="1"/>
            <a:r>
              <a:rPr lang="en-US" dirty="0" smtClean="0"/>
              <a:t>I updated it a few times over the past few days</a:t>
            </a:r>
          </a:p>
          <a:p>
            <a:pPr lvl="1"/>
            <a:r>
              <a:rPr lang="en-US" dirty="0" smtClean="0"/>
              <a:t>Refresh/download it again so you have the current version</a:t>
            </a:r>
          </a:p>
          <a:p>
            <a:pPr lvl="1"/>
            <a:r>
              <a:rPr lang="en-US" dirty="0" smtClean="0"/>
              <a:t>Due next Tuesday – hard copy in lecture</a:t>
            </a:r>
          </a:p>
          <a:p>
            <a:r>
              <a:rPr lang="en-US" dirty="0" smtClean="0"/>
              <a:t>Homework 2C</a:t>
            </a:r>
          </a:p>
          <a:p>
            <a:pPr lvl="1"/>
            <a:r>
              <a:rPr lang="en-US" dirty="0"/>
              <a:t>T</a:t>
            </a:r>
            <a:r>
              <a:rPr lang="en-US" dirty="0" smtClean="0"/>
              <a:t>urn in hard copy today in lecture</a:t>
            </a:r>
            <a:endParaRPr lang="en-US" dirty="0"/>
          </a:p>
          <a:p>
            <a:r>
              <a:rPr lang="en-US" dirty="0" smtClean="0"/>
              <a:t>Homework 2B</a:t>
            </a:r>
          </a:p>
          <a:p>
            <a:pPr lvl="1"/>
            <a:r>
              <a:rPr lang="en-US" dirty="0" smtClean="0"/>
              <a:t>Today in lecture is the last chance to turn in your hard copy</a:t>
            </a:r>
            <a:endParaRPr lang="en-US" dirty="0"/>
          </a:p>
          <a:p>
            <a:r>
              <a:rPr lang="en-US" dirty="0" smtClean="0"/>
              <a:t>Discussion Friday</a:t>
            </a:r>
          </a:p>
          <a:p>
            <a:pPr lvl="1"/>
            <a:r>
              <a:rPr lang="en-US" dirty="0" smtClean="0"/>
              <a:t>Hand back papers </a:t>
            </a:r>
          </a:p>
          <a:p>
            <a:pPr lvl="1"/>
            <a:r>
              <a:rPr lang="en-US" dirty="0" smtClean="0"/>
              <a:t>Review</a:t>
            </a:r>
            <a:endParaRPr lang="en-US" dirty="0"/>
          </a:p>
        </p:txBody>
      </p:sp>
    </p:spTree>
    <p:extLst>
      <p:ext uri="{BB962C8B-B14F-4D97-AF65-F5344CB8AC3E}">
        <p14:creationId xmlns:p14="http://schemas.microsoft.com/office/powerpoint/2010/main" val="355497044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BeachBurn</a:t>
            </a:r>
            <a:r>
              <a:rPr lang="en-US" dirty="0" smtClean="0"/>
              <a:t> Manager</a:t>
            </a:r>
            <a:endParaRPr lang="en-US" dirty="0"/>
          </a:p>
        </p:txBody>
      </p:sp>
      <p:sp>
        <p:nvSpPr>
          <p:cNvPr id="3" name="Content Placeholder 2"/>
          <p:cNvSpPr>
            <a:spLocks noGrp="1"/>
          </p:cNvSpPr>
          <p:nvPr>
            <p:ph sz="half" idx="1"/>
          </p:nvPr>
        </p:nvSpPr>
        <p:spPr/>
        <p:txBody>
          <a:bodyPr/>
          <a:lstStyle/>
          <a:p>
            <a:r>
              <a:rPr lang="en-US" dirty="0"/>
              <a:t>Example</a:t>
            </a:r>
          </a:p>
          <a:p>
            <a:pPr lvl="1"/>
            <a:r>
              <a:rPr lang="en-US" dirty="0"/>
              <a:t>Input: {Prices set: Rows A-C: $100; Rows D-G: $50; Rows H-I: $25; Ticket checked: E1</a:t>
            </a:r>
            <a:r>
              <a:rPr lang="en-US" dirty="0" smtClean="0"/>
              <a:t>}</a:t>
            </a:r>
          </a:p>
          <a:p>
            <a:pPr lvl="2"/>
            <a:r>
              <a:rPr lang="en-US" dirty="0" err="1" smtClean="0"/>
              <a:t>PricesA</a:t>
            </a:r>
            <a:r>
              <a:rPr lang="en-US" dirty="0" smtClean="0"/>
              <a:t>: </a:t>
            </a:r>
            <a:r>
              <a:rPr lang="en-US" dirty="0"/>
              <a:t>Rows A-C: $100; Rows D-G: $50; Rows H-I: $25</a:t>
            </a:r>
          </a:p>
          <a:p>
            <a:pPr lvl="1"/>
            <a:r>
              <a:rPr lang="en-US" dirty="0"/>
              <a:t>Expected output: $</a:t>
            </a:r>
            <a:r>
              <a:rPr lang="en-US" dirty="0" smtClean="0"/>
              <a:t>50</a:t>
            </a:r>
          </a:p>
          <a:p>
            <a:r>
              <a:rPr lang="en-US" dirty="0"/>
              <a:t>What possible bases can we use to divide our testing into partitions</a:t>
            </a:r>
            <a:r>
              <a:rPr lang="en-US" dirty="0" smtClean="0"/>
              <a:t>?</a:t>
            </a:r>
          </a:p>
          <a:p>
            <a:pPr lvl="1"/>
            <a:r>
              <a:rPr lang="en-US" dirty="0" smtClean="0"/>
              <a:t>Which sector it lies in (how big, how expensive, how close to front/back, how sold out the sector is)</a:t>
            </a:r>
          </a:p>
          <a:p>
            <a:pPr lvl="1"/>
            <a:r>
              <a:rPr lang="en-US" dirty="0" smtClean="0"/>
              <a:t>Where in sector it lies</a:t>
            </a:r>
          </a:p>
          <a:p>
            <a:pPr lvl="1"/>
            <a:r>
              <a:rPr lang="en-US" dirty="0" smtClean="0"/>
              <a:t>Where in stadium it lies</a:t>
            </a:r>
          </a:p>
          <a:p>
            <a:pPr lvl="1"/>
            <a:r>
              <a:rPr lang="en-US" dirty="0" smtClean="0"/>
              <a:t>How many sectors there are total</a:t>
            </a:r>
          </a:p>
          <a:p>
            <a:pPr lvl="1"/>
            <a:endParaRPr lang="en-US" dirty="0"/>
          </a:p>
          <a:p>
            <a:endParaRPr lang="en-US" dirty="0"/>
          </a:p>
        </p:txBody>
      </p:sp>
    </p:spTree>
    <p:extLst>
      <p:ext uri="{BB962C8B-B14F-4D97-AF65-F5344CB8AC3E}">
        <p14:creationId xmlns:p14="http://schemas.microsoft.com/office/powerpoint/2010/main" val="412655929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Ticket Prices 1</a:t>
            </a:r>
            <a:endParaRPr lang="en-US" dirty="0"/>
          </a:p>
        </p:txBody>
      </p:sp>
      <p:graphicFrame>
        <p:nvGraphicFramePr>
          <p:cNvPr id="4" name="Group 361"/>
          <p:cNvGraphicFramePr>
            <a:graphicFrameLocks noGrp="1"/>
          </p:cNvGraphicFramePr>
          <p:nvPr>
            <p:extLst>
              <p:ext uri="{D42A27DB-BD31-4B8C-83A1-F6EECF244321}">
                <p14:modId xmlns:p14="http://schemas.microsoft.com/office/powerpoint/2010/main" val="742468156"/>
              </p:ext>
            </p:extLst>
          </p:nvPr>
        </p:nvGraphicFramePr>
        <p:xfrm>
          <a:off x="304800" y="1828800"/>
          <a:ext cx="8153400" cy="4572000"/>
        </p:xfrm>
        <a:graphic>
          <a:graphicData uri="http://schemas.openxmlformats.org/drawingml/2006/table">
            <a:tbl>
              <a:tblPr/>
              <a:tblGrid>
                <a:gridCol w="2114550"/>
                <a:gridCol w="3371850"/>
                <a:gridCol w="2667000"/>
              </a:tblGrid>
              <a:tr h="901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Test Case Input Data</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Expected </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Output</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beginning</a:t>
                      </a: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PricesA</a:t>
                      </a:r>
                      <a:r>
                        <a:rPr kumimoji="0" lang="en-US" sz="2000" b="0" i="0" u="none" strike="noStrike" cap="none" normalizeH="0" baseline="0" dirty="0" smtClean="0">
                          <a:ln>
                            <a:noFill/>
                          </a:ln>
                          <a:solidFill>
                            <a:schemeClr val="tx1"/>
                          </a:solidFill>
                          <a:effectLst/>
                          <a:latin typeface="Tahoma" pitchFamily="34" charset="0"/>
                        </a:rPr>
                        <a:t>, A1</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PricesA</a:t>
                      </a:r>
                      <a:r>
                        <a:rPr kumimoji="0" lang="en-US" sz="2000" b="0" i="0" u="none" strike="noStrike" cap="none" normalizeH="0" baseline="0" dirty="0" smtClean="0">
                          <a:ln>
                            <a:noFill/>
                          </a:ln>
                          <a:solidFill>
                            <a:schemeClr val="tx1"/>
                          </a:solidFill>
                          <a:effectLst/>
                          <a:latin typeface="Tahoma" pitchFamily="34" charset="0"/>
                        </a:rPr>
                        <a:t>, D1</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$100</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$50</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middle</a:t>
                      </a: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PricesA</a:t>
                      </a:r>
                      <a:r>
                        <a:rPr kumimoji="0" lang="en-US" sz="2000" b="0" i="0" u="none" strike="noStrike" cap="none" normalizeH="0" baseline="0" dirty="0" smtClean="0">
                          <a:ln>
                            <a:noFill/>
                          </a:ln>
                          <a:solidFill>
                            <a:schemeClr val="tx1"/>
                          </a:solidFill>
                          <a:effectLst/>
                          <a:latin typeface="Tahoma" pitchFamily="34" charset="0"/>
                        </a:rPr>
                        <a:t>, H5</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PricesA</a:t>
                      </a:r>
                      <a:r>
                        <a:rPr kumimoji="0" lang="en-US" sz="2000" b="0" i="0" u="none" strike="noStrike" cap="none" normalizeH="0" baseline="0" dirty="0" smtClean="0">
                          <a:ln>
                            <a:noFill/>
                          </a:ln>
                          <a:solidFill>
                            <a:schemeClr val="tx1"/>
                          </a:solidFill>
                          <a:effectLst/>
                          <a:latin typeface="Tahoma" pitchFamily="34" charset="0"/>
                        </a:rPr>
                        <a:t>, B7</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$25</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$100</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end</a:t>
                      </a: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PricesA</a:t>
                      </a:r>
                      <a:r>
                        <a:rPr kumimoji="0" lang="en-US" sz="2000" b="0" i="0" u="none" strike="noStrike" cap="none" normalizeH="0" baseline="0" dirty="0" smtClean="0">
                          <a:ln>
                            <a:noFill/>
                          </a:ln>
                          <a:solidFill>
                            <a:schemeClr val="tx1"/>
                          </a:solidFill>
                          <a:effectLst/>
                          <a:latin typeface="Tahoma" pitchFamily="34" charset="0"/>
                        </a:rPr>
                        <a:t>, I10</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PricesA</a:t>
                      </a:r>
                      <a:r>
                        <a:rPr kumimoji="0" lang="en-US" sz="2000" b="0" i="0" u="none" strike="noStrike" cap="none" normalizeH="0" baseline="0" dirty="0" smtClean="0">
                          <a:ln>
                            <a:noFill/>
                          </a:ln>
                          <a:solidFill>
                            <a:schemeClr val="tx1"/>
                          </a:solidFill>
                          <a:effectLst/>
                          <a:latin typeface="Tahoma" pitchFamily="34" charset="0"/>
                        </a:rPr>
                        <a:t>, B10</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$25</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$100</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5" name="TextBox 4"/>
          <p:cNvSpPr txBox="1"/>
          <p:nvPr/>
        </p:nvSpPr>
        <p:spPr>
          <a:xfrm>
            <a:off x="1752600" y="1295400"/>
            <a:ext cx="3465061" cy="400110"/>
          </a:xfrm>
          <a:prstGeom prst="rect">
            <a:avLst/>
          </a:prstGeom>
          <a:noFill/>
        </p:spPr>
        <p:txBody>
          <a:bodyPr wrap="none" rtlCol="0">
            <a:spAutoFit/>
          </a:bodyPr>
          <a:lstStyle/>
          <a:p>
            <a:r>
              <a:rPr lang="en-US" sz="2000" dirty="0" smtClean="0"/>
              <a:t>Basis: where in the sector it lies</a:t>
            </a:r>
            <a:endParaRPr lang="en-US" sz="2000" dirty="0"/>
          </a:p>
        </p:txBody>
      </p:sp>
    </p:spTree>
    <p:extLst>
      <p:ext uri="{BB962C8B-B14F-4D97-AF65-F5344CB8AC3E}">
        <p14:creationId xmlns:p14="http://schemas.microsoft.com/office/powerpoint/2010/main" val="346569097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Ticket Prices 2</a:t>
            </a:r>
            <a:endParaRPr lang="en-US" dirty="0"/>
          </a:p>
        </p:txBody>
      </p:sp>
      <p:graphicFrame>
        <p:nvGraphicFramePr>
          <p:cNvPr id="4" name="Group 361"/>
          <p:cNvGraphicFramePr>
            <a:graphicFrameLocks noGrp="1"/>
          </p:cNvGraphicFramePr>
          <p:nvPr>
            <p:extLst>
              <p:ext uri="{D42A27DB-BD31-4B8C-83A1-F6EECF244321}">
                <p14:modId xmlns:p14="http://schemas.microsoft.com/office/powerpoint/2010/main" val="2192519780"/>
              </p:ext>
            </p:extLst>
          </p:nvPr>
        </p:nvGraphicFramePr>
        <p:xfrm>
          <a:off x="304800" y="1828800"/>
          <a:ext cx="8153400" cy="4572000"/>
        </p:xfrm>
        <a:graphic>
          <a:graphicData uri="http://schemas.openxmlformats.org/drawingml/2006/table">
            <a:tbl>
              <a:tblPr/>
              <a:tblGrid>
                <a:gridCol w="2114550"/>
                <a:gridCol w="3371850"/>
                <a:gridCol w="2667000"/>
              </a:tblGrid>
              <a:tr h="901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Test Case Input Data</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Expected </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Output</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front</a:t>
                      </a: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A5</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C10</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$100</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$100</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middle</a:t>
                      </a: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E4</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F2</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$50</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$50</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back</a:t>
                      </a: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H9</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I1</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$25</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$25</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5" name="TextBox 4"/>
          <p:cNvSpPr txBox="1"/>
          <p:nvPr/>
        </p:nvSpPr>
        <p:spPr>
          <a:xfrm>
            <a:off x="1752600" y="1295400"/>
            <a:ext cx="5177144" cy="400110"/>
          </a:xfrm>
          <a:prstGeom prst="rect">
            <a:avLst/>
          </a:prstGeom>
          <a:noFill/>
        </p:spPr>
        <p:txBody>
          <a:bodyPr wrap="none" rtlCol="0">
            <a:spAutoFit/>
          </a:bodyPr>
          <a:lstStyle/>
          <a:p>
            <a:r>
              <a:rPr lang="en-US" sz="2000" dirty="0" smtClean="0"/>
              <a:t>Basis: Which sector it lies in (how close to front) </a:t>
            </a:r>
            <a:endParaRPr lang="en-US" sz="2000" dirty="0"/>
          </a:p>
        </p:txBody>
      </p:sp>
    </p:spTree>
    <p:extLst>
      <p:ext uri="{BB962C8B-B14F-4D97-AF65-F5344CB8AC3E}">
        <p14:creationId xmlns:p14="http://schemas.microsoft.com/office/powerpoint/2010/main" val="2934751351"/>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Gmail</a:t>
            </a:r>
            <a:endParaRPr lang="en-US" dirty="0"/>
          </a:p>
        </p:txBody>
      </p:sp>
      <p:sp>
        <p:nvSpPr>
          <p:cNvPr id="3" name="Content Placeholder 2"/>
          <p:cNvSpPr>
            <a:spLocks noGrp="1"/>
          </p:cNvSpPr>
          <p:nvPr>
            <p:ph sz="half" idx="1"/>
          </p:nvPr>
        </p:nvSpPr>
        <p:spPr/>
        <p:txBody>
          <a:bodyPr/>
          <a:lstStyle/>
          <a:p>
            <a:r>
              <a:rPr lang="en-US" dirty="0" smtClean="0"/>
              <a:t>Imagine we are testing the login functionality of </a:t>
            </a:r>
            <a:r>
              <a:rPr lang="en-US" dirty="0" smtClean="0"/>
              <a:t>Gmail</a:t>
            </a:r>
          </a:p>
          <a:p>
            <a:pPr lvl="1"/>
            <a:r>
              <a:rPr lang="en-US" dirty="0" smtClean="0"/>
              <a:t>Input: username, password</a:t>
            </a:r>
            <a:endParaRPr lang="en-US" dirty="0" smtClean="0"/>
          </a:p>
          <a:p>
            <a:r>
              <a:rPr lang="en-US" dirty="0"/>
              <a:t>What possible bases can we use to divide our testing into partitions</a:t>
            </a:r>
            <a:r>
              <a:rPr lang="en-US" dirty="0" smtClean="0"/>
              <a:t>?</a:t>
            </a:r>
          </a:p>
          <a:p>
            <a:pPr lvl="1"/>
            <a:r>
              <a:rPr lang="en-US" dirty="0" smtClean="0"/>
              <a:t>whether username is valid (no user matching in system, invalid characters, length)</a:t>
            </a:r>
          </a:p>
          <a:p>
            <a:pPr lvl="1"/>
            <a:r>
              <a:rPr lang="en-US" dirty="0" smtClean="0"/>
              <a:t>whether password is valid (length,</a:t>
            </a:r>
            <a:r>
              <a:rPr lang="en-US" dirty="0"/>
              <a:t> </a:t>
            </a:r>
            <a:r>
              <a:rPr lang="en-US" dirty="0" smtClean="0"/>
              <a:t>doesn’t match given username, matches given username)</a:t>
            </a:r>
          </a:p>
          <a:p>
            <a:r>
              <a:rPr lang="en-US" dirty="0" smtClean="0"/>
              <a:t>Two users:</a:t>
            </a:r>
          </a:p>
          <a:p>
            <a:pPr lvl="1"/>
            <a:r>
              <a:rPr lang="en-US" dirty="0" smtClean="0"/>
              <a:t>Mary; </a:t>
            </a:r>
            <a:r>
              <a:rPr lang="en-US" dirty="0" err="1" smtClean="0"/>
              <a:t>maryspassword</a:t>
            </a:r>
            <a:endParaRPr lang="en-US" dirty="0" smtClean="0"/>
          </a:p>
          <a:p>
            <a:pPr lvl="1"/>
            <a:r>
              <a:rPr lang="en-US" dirty="0" smtClean="0"/>
              <a:t>Joe; </a:t>
            </a:r>
            <a:r>
              <a:rPr lang="en-US" dirty="0" err="1" smtClean="0"/>
              <a:t>joespassword</a:t>
            </a:r>
            <a:endParaRPr lang="en-US" dirty="0" smtClean="0"/>
          </a:p>
        </p:txBody>
      </p:sp>
    </p:spTree>
    <p:extLst>
      <p:ext uri="{BB962C8B-B14F-4D97-AF65-F5344CB8AC3E}">
        <p14:creationId xmlns:p14="http://schemas.microsoft.com/office/powerpoint/2010/main" val="193167641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Login</a:t>
            </a:r>
            <a:endParaRPr lang="en-US" dirty="0"/>
          </a:p>
        </p:txBody>
      </p:sp>
      <p:graphicFrame>
        <p:nvGraphicFramePr>
          <p:cNvPr id="4" name="Group 361"/>
          <p:cNvGraphicFramePr>
            <a:graphicFrameLocks noGrp="1"/>
          </p:cNvGraphicFramePr>
          <p:nvPr>
            <p:extLst>
              <p:ext uri="{D42A27DB-BD31-4B8C-83A1-F6EECF244321}">
                <p14:modId xmlns:p14="http://schemas.microsoft.com/office/powerpoint/2010/main" val="1148198130"/>
              </p:ext>
            </p:extLst>
          </p:nvPr>
        </p:nvGraphicFramePr>
        <p:xfrm>
          <a:off x="304800" y="1828800"/>
          <a:ext cx="8153400" cy="4572000"/>
        </p:xfrm>
        <a:graphic>
          <a:graphicData uri="http://schemas.openxmlformats.org/drawingml/2006/table">
            <a:tbl>
              <a:tblPr/>
              <a:tblGrid>
                <a:gridCol w="2114550"/>
                <a:gridCol w="3371850"/>
                <a:gridCol w="2667000"/>
              </a:tblGrid>
              <a:tr h="901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Test Case Input Data</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Expected </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Output</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pw matches user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Mary, </a:t>
                      </a:r>
                      <a:r>
                        <a:rPr kumimoji="0" lang="en-US" sz="2000" b="0" i="0" u="none" strike="noStrike" cap="none" normalizeH="0" baseline="0" dirty="0" err="1" smtClean="0">
                          <a:ln>
                            <a:noFill/>
                          </a:ln>
                          <a:solidFill>
                            <a:schemeClr val="tx1"/>
                          </a:solidFill>
                          <a:effectLst/>
                          <a:latin typeface="Tahoma" pitchFamily="34" charset="0"/>
                        </a:rPr>
                        <a:t>maryspassword</a:t>
                      </a: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Joe, </a:t>
                      </a:r>
                      <a:r>
                        <a:rPr kumimoji="0" lang="en-US" sz="2000" b="0" i="0" u="none" strike="noStrike" cap="none" normalizeH="0" baseline="0" dirty="0" err="1" smtClean="0">
                          <a:ln>
                            <a:noFill/>
                          </a:ln>
                          <a:solidFill>
                            <a:schemeClr val="tx1"/>
                          </a:solidFill>
                          <a:effectLst/>
                          <a:latin typeface="Tahoma" pitchFamily="34" charset="0"/>
                        </a:rPr>
                        <a:t>joespassword</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Logged in as Mary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Logged in as Joe</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pw matches another user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Mary, </a:t>
                      </a:r>
                      <a:r>
                        <a:rPr kumimoji="0" lang="en-US" sz="2000" b="0" i="0" u="none" strike="noStrike" cap="none" normalizeH="0" baseline="0" dirty="0" err="1" smtClean="0">
                          <a:ln>
                            <a:noFill/>
                          </a:ln>
                          <a:solidFill>
                            <a:schemeClr val="tx1"/>
                          </a:solidFill>
                          <a:effectLst/>
                          <a:latin typeface="Tahoma" pitchFamily="34" charset="0"/>
                        </a:rPr>
                        <a:t>joespassword</a:t>
                      </a: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Joe, </a:t>
                      </a:r>
                      <a:r>
                        <a:rPr kumimoji="0" lang="en-US" sz="2000" b="0" i="0" u="none" strike="noStrike" cap="none" normalizeH="0" baseline="0" dirty="0" err="1" smtClean="0">
                          <a:ln>
                            <a:noFill/>
                          </a:ln>
                          <a:solidFill>
                            <a:schemeClr val="tx1"/>
                          </a:solidFill>
                          <a:effectLst/>
                          <a:latin typeface="Tahoma" pitchFamily="34" charset="0"/>
                        </a:rPr>
                        <a:t>maryspassword</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pw doesn’t match any user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Mary, </a:t>
                      </a:r>
                      <a:r>
                        <a:rPr kumimoji="0" lang="en-US" sz="2000" b="0" i="0" u="none" strike="noStrike" cap="none" normalizeH="0" baseline="0" dirty="0" err="1" smtClean="0">
                          <a:ln>
                            <a:noFill/>
                          </a:ln>
                          <a:solidFill>
                            <a:schemeClr val="tx1"/>
                          </a:solidFill>
                          <a:effectLst/>
                          <a:latin typeface="Tahoma" pitchFamily="34" charset="0"/>
                        </a:rPr>
                        <a:t>newpassword</a:t>
                      </a:r>
                      <a:endParaRPr kumimoji="0" lang="en-US" sz="20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Joe, </a:t>
                      </a:r>
                      <a:r>
                        <a:rPr kumimoji="0" lang="en-US" sz="2000" b="0" i="0" u="none" strike="noStrike" cap="none" normalizeH="0" baseline="0" dirty="0" err="1" smtClean="0">
                          <a:ln>
                            <a:noFill/>
                          </a:ln>
                          <a:solidFill>
                            <a:schemeClr val="tx1"/>
                          </a:solidFill>
                          <a:effectLst/>
                          <a:latin typeface="Tahoma" pitchFamily="34" charset="0"/>
                        </a:rPr>
                        <a:t>anotherpassword</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5" name="TextBox 4"/>
          <p:cNvSpPr txBox="1"/>
          <p:nvPr/>
        </p:nvSpPr>
        <p:spPr>
          <a:xfrm>
            <a:off x="1752600" y="1295400"/>
            <a:ext cx="4815466" cy="400110"/>
          </a:xfrm>
          <a:prstGeom prst="rect">
            <a:avLst/>
          </a:prstGeom>
          <a:noFill/>
        </p:spPr>
        <p:txBody>
          <a:bodyPr wrap="none" rtlCol="0">
            <a:spAutoFit/>
          </a:bodyPr>
          <a:lstStyle/>
          <a:p>
            <a:r>
              <a:rPr lang="en-US" sz="2000" dirty="0" smtClean="0"/>
              <a:t>Basis</a:t>
            </a:r>
            <a:r>
              <a:rPr lang="en-US" sz="2000" dirty="0" smtClean="0"/>
              <a:t>: whether the password matches a user</a:t>
            </a:r>
            <a:endParaRPr lang="en-US" sz="2000" dirty="0"/>
          </a:p>
        </p:txBody>
      </p:sp>
    </p:spTree>
    <p:extLst>
      <p:ext uri="{BB962C8B-B14F-4D97-AF65-F5344CB8AC3E}">
        <p14:creationId xmlns:p14="http://schemas.microsoft.com/office/powerpoint/2010/main" val="1722391547"/>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Room Scheduler System</a:t>
            </a:r>
            <a:endParaRPr lang="en-US" dirty="0"/>
          </a:p>
        </p:txBody>
      </p:sp>
      <p:sp>
        <p:nvSpPr>
          <p:cNvPr id="3" name="Content Placeholder 2"/>
          <p:cNvSpPr>
            <a:spLocks noGrp="1"/>
          </p:cNvSpPr>
          <p:nvPr>
            <p:ph sz="half" idx="1"/>
          </p:nvPr>
        </p:nvSpPr>
        <p:spPr/>
        <p:txBody>
          <a:bodyPr>
            <a:normAutofit/>
          </a:bodyPr>
          <a:lstStyle/>
          <a:p>
            <a:r>
              <a:rPr lang="en-US" dirty="0" smtClean="0"/>
              <a:t>Imagine we are testing a classroom scheduler program that handles M-F scheduling for five classrooms</a:t>
            </a:r>
          </a:p>
          <a:p>
            <a:r>
              <a:rPr lang="en-US" dirty="0" smtClean="0"/>
              <a:t>Room capacities</a:t>
            </a:r>
          </a:p>
          <a:p>
            <a:pPr lvl="1"/>
            <a:r>
              <a:rPr lang="en-US" dirty="0" smtClean="0"/>
              <a:t>Room A: 500</a:t>
            </a:r>
          </a:p>
          <a:p>
            <a:pPr lvl="1"/>
            <a:r>
              <a:rPr lang="en-US" dirty="0" smtClean="0"/>
              <a:t>Room B: 300</a:t>
            </a:r>
          </a:p>
          <a:p>
            <a:pPr lvl="1"/>
            <a:r>
              <a:rPr lang="en-US" dirty="0" smtClean="0"/>
              <a:t>Room C: 100</a:t>
            </a:r>
          </a:p>
          <a:p>
            <a:pPr lvl="1"/>
            <a:r>
              <a:rPr lang="en-US" dirty="0" smtClean="0"/>
              <a:t>Room D: 50</a:t>
            </a:r>
          </a:p>
          <a:p>
            <a:pPr lvl="1"/>
            <a:r>
              <a:rPr lang="en-US" dirty="0" smtClean="0"/>
              <a:t>Room E: 20</a:t>
            </a:r>
          </a:p>
          <a:p>
            <a:r>
              <a:rPr lang="en-US" dirty="0" smtClean="0"/>
              <a:t>All classes are 1-hour long, once per week, and can be scheduled between 8am-10pm</a:t>
            </a:r>
          </a:p>
        </p:txBody>
      </p:sp>
    </p:spTree>
    <p:extLst>
      <p:ext uri="{BB962C8B-B14F-4D97-AF65-F5344CB8AC3E}">
        <p14:creationId xmlns:p14="http://schemas.microsoft.com/office/powerpoint/2010/main" val="29647408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Room Scheduler System</a:t>
            </a:r>
            <a:endParaRPr lang="en-US" dirty="0"/>
          </a:p>
        </p:txBody>
      </p:sp>
      <p:sp>
        <p:nvSpPr>
          <p:cNvPr id="3" name="Content Placeholder 2"/>
          <p:cNvSpPr>
            <a:spLocks noGrp="1"/>
          </p:cNvSpPr>
          <p:nvPr>
            <p:ph sz="half" idx="1"/>
          </p:nvPr>
        </p:nvSpPr>
        <p:spPr/>
        <p:txBody>
          <a:bodyPr>
            <a:normAutofit/>
          </a:bodyPr>
          <a:lstStyle/>
          <a:p>
            <a:r>
              <a:rPr lang="en-US" dirty="0" smtClean="0"/>
              <a:t>Input </a:t>
            </a:r>
            <a:endParaRPr lang="en-US" dirty="0"/>
          </a:p>
          <a:p>
            <a:pPr lvl="1"/>
            <a:r>
              <a:rPr lang="en-US" dirty="0" smtClean="0"/>
              <a:t>The current schedule</a:t>
            </a:r>
          </a:p>
          <a:p>
            <a:pPr lvl="1"/>
            <a:r>
              <a:rPr lang="en-US" dirty="0" smtClean="0"/>
              <a:t>The </a:t>
            </a:r>
            <a:r>
              <a:rPr lang="en-US" dirty="0"/>
              <a:t>number of students in the class to be scheduled</a:t>
            </a:r>
          </a:p>
          <a:p>
            <a:pPr lvl="1"/>
            <a:r>
              <a:rPr lang="en-US" dirty="0"/>
              <a:t>The desired time of the class to be scheduled</a:t>
            </a:r>
          </a:p>
          <a:p>
            <a:r>
              <a:rPr lang="en-US" dirty="0" smtClean="0"/>
              <a:t>Output</a:t>
            </a:r>
            <a:endParaRPr lang="en-US" dirty="0"/>
          </a:p>
          <a:p>
            <a:pPr lvl="1"/>
            <a:r>
              <a:rPr lang="en-US" dirty="0"/>
              <a:t>A list of available rooms that can hold the number of students, ordered from most appropriate (number of students is as close as possible to room capacity without going over) to least </a:t>
            </a:r>
            <a:r>
              <a:rPr lang="en-US" dirty="0" smtClean="0"/>
              <a:t>appropriate</a:t>
            </a:r>
            <a:endParaRPr lang="en-US" dirty="0"/>
          </a:p>
        </p:txBody>
      </p:sp>
    </p:spTree>
    <p:extLst>
      <p:ext uri="{BB962C8B-B14F-4D97-AF65-F5344CB8AC3E}">
        <p14:creationId xmlns:p14="http://schemas.microsoft.com/office/powerpoint/2010/main" val="18461559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Room Scheduler System</a:t>
            </a:r>
            <a:endParaRPr lang="en-US" dirty="0"/>
          </a:p>
        </p:txBody>
      </p:sp>
      <p:sp>
        <p:nvSpPr>
          <p:cNvPr id="3" name="Content Placeholder 2"/>
          <p:cNvSpPr>
            <a:spLocks noGrp="1"/>
          </p:cNvSpPr>
          <p:nvPr>
            <p:ph sz="half" idx="1"/>
          </p:nvPr>
        </p:nvSpPr>
        <p:spPr/>
        <p:txBody>
          <a:bodyPr/>
          <a:lstStyle/>
          <a:p>
            <a:r>
              <a:rPr lang="en-US" dirty="0"/>
              <a:t>Example</a:t>
            </a:r>
          </a:p>
          <a:p>
            <a:pPr lvl="1"/>
            <a:r>
              <a:rPr lang="en-US" dirty="0"/>
              <a:t>Input: </a:t>
            </a:r>
          </a:p>
          <a:p>
            <a:pPr lvl="2"/>
            <a:r>
              <a:rPr lang="en-US" dirty="0"/>
              <a:t>{Current schedule: </a:t>
            </a:r>
          </a:p>
          <a:p>
            <a:pPr lvl="2"/>
            <a:r>
              <a:rPr lang="en-US" dirty="0"/>
              <a:t>Room A: M-F: 8-11am, 2-4pm</a:t>
            </a:r>
          </a:p>
          <a:p>
            <a:pPr lvl="2"/>
            <a:r>
              <a:rPr lang="en-US" dirty="0"/>
              <a:t>Room B: T-F: 9-10am, 5-8pm</a:t>
            </a:r>
          </a:p>
          <a:p>
            <a:pPr lvl="2"/>
            <a:r>
              <a:rPr lang="en-US" dirty="0"/>
              <a:t>Room C: F: 10am-3pm</a:t>
            </a:r>
          </a:p>
          <a:p>
            <a:pPr lvl="2"/>
            <a:r>
              <a:rPr lang="en-US" dirty="0"/>
              <a:t>Room D: M-F: 8am-10pm</a:t>
            </a:r>
          </a:p>
          <a:p>
            <a:pPr lvl="2"/>
            <a:r>
              <a:rPr lang="en-US" dirty="0"/>
              <a:t>Room E: M-F: 10am-5pm, 8pm-</a:t>
            </a:r>
            <a:r>
              <a:rPr lang="en-US" dirty="0" smtClean="0"/>
              <a:t>10pm;</a:t>
            </a:r>
          </a:p>
          <a:p>
            <a:pPr lvl="2"/>
            <a:endParaRPr lang="en-US" dirty="0"/>
          </a:p>
          <a:p>
            <a:pPr lvl="2"/>
            <a:r>
              <a:rPr lang="en-US" dirty="0" err="1" smtClean="0"/>
              <a:t>Num</a:t>
            </a:r>
            <a:r>
              <a:rPr lang="en-US" dirty="0" smtClean="0"/>
              <a:t> students: 73</a:t>
            </a:r>
          </a:p>
          <a:p>
            <a:pPr lvl="2"/>
            <a:r>
              <a:rPr lang="en-US" dirty="0" smtClean="0"/>
              <a:t>Desired time: W 5-6pm}</a:t>
            </a:r>
            <a:endParaRPr lang="en-US" dirty="0"/>
          </a:p>
          <a:p>
            <a:pPr lvl="1"/>
            <a:r>
              <a:rPr lang="en-US" dirty="0"/>
              <a:t>Expected output: </a:t>
            </a:r>
            <a:r>
              <a:rPr lang="en-US" dirty="0" smtClean="0"/>
              <a:t>{Room C, Room A}</a:t>
            </a:r>
            <a:endParaRPr lang="en-US" dirty="0"/>
          </a:p>
          <a:p>
            <a:endParaRPr lang="en-US" dirty="0"/>
          </a:p>
        </p:txBody>
      </p:sp>
      <p:sp>
        <p:nvSpPr>
          <p:cNvPr id="4" name="TextBox 3"/>
          <p:cNvSpPr txBox="1"/>
          <p:nvPr/>
        </p:nvSpPr>
        <p:spPr>
          <a:xfrm>
            <a:off x="6400800" y="1600200"/>
            <a:ext cx="1714382" cy="2031325"/>
          </a:xfrm>
          <a:prstGeom prst="rect">
            <a:avLst/>
          </a:prstGeom>
          <a:noFill/>
        </p:spPr>
        <p:txBody>
          <a:bodyPr wrap="none" rtlCol="0">
            <a:spAutoFit/>
          </a:bodyPr>
          <a:lstStyle/>
          <a:p>
            <a:r>
              <a:rPr lang="en-US" u="sng" dirty="0"/>
              <a:t>Room </a:t>
            </a:r>
            <a:r>
              <a:rPr lang="en-US" u="sng" dirty="0" smtClean="0"/>
              <a:t>capacities</a:t>
            </a:r>
          </a:p>
          <a:p>
            <a:r>
              <a:rPr lang="en-US" dirty="0" smtClean="0"/>
              <a:t>Room </a:t>
            </a:r>
            <a:r>
              <a:rPr lang="en-US" dirty="0"/>
              <a:t>A: </a:t>
            </a:r>
            <a:r>
              <a:rPr lang="en-US" dirty="0" smtClean="0"/>
              <a:t>500</a:t>
            </a:r>
          </a:p>
          <a:p>
            <a:r>
              <a:rPr lang="en-US" dirty="0" smtClean="0"/>
              <a:t>Room </a:t>
            </a:r>
            <a:r>
              <a:rPr lang="en-US" dirty="0"/>
              <a:t>B: </a:t>
            </a:r>
            <a:r>
              <a:rPr lang="en-US" dirty="0" smtClean="0"/>
              <a:t>300</a:t>
            </a:r>
          </a:p>
          <a:p>
            <a:r>
              <a:rPr lang="en-US" dirty="0" smtClean="0"/>
              <a:t>Room </a:t>
            </a:r>
            <a:r>
              <a:rPr lang="en-US" dirty="0"/>
              <a:t>C: </a:t>
            </a:r>
            <a:r>
              <a:rPr lang="en-US" dirty="0" smtClean="0"/>
              <a:t>100</a:t>
            </a:r>
          </a:p>
          <a:p>
            <a:r>
              <a:rPr lang="en-US" dirty="0" smtClean="0"/>
              <a:t>Room </a:t>
            </a:r>
            <a:r>
              <a:rPr lang="en-US" dirty="0"/>
              <a:t>D: </a:t>
            </a:r>
            <a:r>
              <a:rPr lang="en-US" dirty="0" smtClean="0"/>
              <a:t>50</a:t>
            </a:r>
          </a:p>
          <a:p>
            <a:r>
              <a:rPr lang="en-US" dirty="0" smtClean="0"/>
              <a:t>Room </a:t>
            </a:r>
            <a:r>
              <a:rPr lang="en-US" dirty="0"/>
              <a:t>E: 20</a:t>
            </a:r>
          </a:p>
          <a:p>
            <a:endParaRPr lang="en-US" dirty="0"/>
          </a:p>
        </p:txBody>
      </p:sp>
    </p:spTree>
    <p:extLst>
      <p:ext uri="{BB962C8B-B14F-4D97-AF65-F5344CB8AC3E}">
        <p14:creationId xmlns:p14="http://schemas.microsoft.com/office/powerpoint/2010/main" val="21123112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Room Scheduler System</a:t>
            </a:r>
            <a:endParaRPr lang="en-US" dirty="0"/>
          </a:p>
        </p:txBody>
      </p:sp>
      <p:sp>
        <p:nvSpPr>
          <p:cNvPr id="3" name="Content Placeholder 2"/>
          <p:cNvSpPr>
            <a:spLocks noGrp="1"/>
          </p:cNvSpPr>
          <p:nvPr>
            <p:ph sz="half" idx="1"/>
          </p:nvPr>
        </p:nvSpPr>
        <p:spPr/>
        <p:txBody>
          <a:bodyPr/>
          <a:lstStyle/>
          <a:p>
            <a:r>
              <a:rPr lang="en-US" dirty="0"/>
              <a:t>What possible bases can we use to divide our testing into partitions</a:t>
            </a:r>
            <a:r>
              <a:rPr lang="en-US" dirty="0" smtClean="0"/>
              <a:t>?</a:t>
            </a:r>
          </a:p>
          <a:p>
            <a:pPr lvl="1"/>
            <a:r>
              <a:rPr lang="en-US" dirty="0" err="1"/>
              <a:t>N</a:t>
            </a:r>
            <a:r>
              <a:rPr lang="en-US" dirty="0" err="1" smtClean="0"/>
              <a:t>um</a:t>
            </a:r>
            <a:r>
              <a:rPr lang="en-US" dirty="0" smtClean="0"/>
              <a:t> students</a:t>
            </a:r>
          </a:p>
          <a:p>
            <a:pPr lvl="1"/>
            <a:r>
              <a:rPr lang="en-US" dirty="0" smtClean="0"/>
              <a:t>Fullness of schedul</a:t>
            </a:r>
            <a:r>
              <a:rPr lang="en-US" dirty="0" smtClean="0"/>
              <a:t>e (empty, med full, almost full, full)</a:t>
            </a:r>
          </a:p>
          <a:p>
            <a:pPr lvl="1"/>
            <a:r>
              <a:rPr lang="en-US" dirty="0" smtClean="0"/>
              <a:t>Time slot (early, midday, late)</a:t>
            </a:r>
          </a:p>
          <a:p>
            <a:pPr lvl="1"/>
            <a:r>
              <a:rPr lang="en-US" dirty="0" smtClean="0"/>
              <a:t>Day (early, midweek, late, or M, T, W, </a:t>
            </a:r>
            <a:r>
              <a:rPr lang="en-US" dirty="0" err="1" smtClean="0"/>
              <a:t>Th</a:t>
            </a:r>
            <a:r>
              <a:rPr lang="en-US" dirty="0" smtClean="0"/>
              <a:t>, F)</a:t>
            </a:r>
          </a:p>
          <a:p>
            <a:pPr lvl="1"/>
            <a:r>
              <a:rPr lang="en-US" dirty="0" smtClean="0"/>
              <a:t>Number of result (none, some, lots, all)</a:t>
            </a:r>
            <a:endParaRPr lang="en-US" dirty="0"/>
          </a:p>
          <a:p>
            <a:pPr lvl="1"/>
            <a:endParaRPr lang="en-US" dirty="0"/>
          </a:p>
        </p:txBody>
      </p:sp>
    </p:spTree>
    <p:extLst>
      <p:ext uri="{BB962C8B-B14F-4D97-AF65-F5344CB8AC3E}">
        <p14:creationId xmlns:p14="http://schemas.microsoft.com/office/powerpoint/2010/main" val="23974813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Room 1</a:t>
            </a:r>
            <a:endParaRPr lang="en-US" dirty="0"/>
          </a:p>
        </p:txBody>
      </p:sp>
      <p:graphicFrame>
        <p:nvGraphicFramePr>
          <p:cNvPr id="4" name="Group 361"/>
          <p:cNvGraphicFramePr>
            <a:graphicFrameLocks noGrp="1"/>
          </p:cNvGraphicFramePr>
          <p:nvPr>
            <p:extLst>
              <p:ext uri="{D42A27DB-BD31-4B8C-83A1-F6EECF244321}">
                <p14:modId xmlns:p14="http://schemas.microsoft.com/office/powerpoint/2010/main" val="1286435515"/>
              </p:ext>
            </p:extLst>
          </p:nvPr>
        </p:nvGraphicFramePr>
        <p:xfrm>
          <a:off x="304800" y="1828800"/>
          <a:ext cx="8153400" cy="4572000"/>
        </p:xfrm>
        <a:graphic>
          <a:graphicData uri="http://schemas.openxmlformats.org/drawingml/2006/table">
            <a:tbl>
              <a:tblPr/>
              <a:tblGrid>
                <a:gridCol w="2114550"/>
                <a:gridCol w="3371850"/>
                <a:gridCol w="2667000"/>
              </a:tblGrid>
              <a:tr h="901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Test Case Input Data</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Expected </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Output</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early</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SchA</a:t>
                      </a:r>
                      <a:r>
                        <a:rPr kumimoji="0" lang="en-US" sz="2000" b="0" i="0" u="none" strike="noStrike" cap="none" normalizeH="0" baseline="0" dirty="0" smtClean="0">
                          <a:ln>
                            <a:noFill/>
                          </a:ln>
                          <a:solidFill>
                            <a:schemeClr val="tx1"/>
                          </a:solidFill>
                          <a:effectLst/>
                          <a:latin typeface="Tahoma" pitchFamily="34" charset="0"/>
                        </a:rPr>
                        <a:t>, 88, Wed 8-9am</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SchA</a:t>
                      </a:r>
                      <a:r>
                        <a:rPr kumimoji="0" lang="en-US" sz="2000" b="0" i="0" u="none" strike="noStrike" cap="none" normalizeH="0" baseline="0" dirty="0" smtClean="0">
                          <a:ln>
                            <a:noFill/>
                          </a:ln>
                          <a:solidFill>
                            <a:schemeClr val="tx1"/>
                          </a:solidFill>
                          <a:effectLst/>
                          <a:latin typeface="Tahoma" pitchFamily="34" charset="0"/>
                        </a:rPr>
                        <a:t>, 350, </a:t>
                      </a:r>
                      <a:r>
                        <a:rPr kumimoji="0" lang="en-US" sz="2000" b="0" i="0" u="none" strike="noStrike" cap="none" normalizeH="0" baseline="0" dirty="0" err="1" smtClean="0">
                          <a:ln>
                            <a:noFill/>
                          </a:ln>
                          <a:solidFill>
                            <a:schemeClr val="tx1"/>
                          </a:solidFill>
                          <a:effectLst/>
                          <a:latin typeface="Tahoma" pitchFamily="34" charset="0"/>
                        </a:rPr>
                        <a:t>Th</a:t>
                      </a:r>
                      <a:r>
                        <a:rPr kumimoji="0" lang="en-US" sz="2000" b="0" i="0" u="none" strike="noStrike" cap="none" normalizeH="0" baseline="0" dirty="0" smtClean="0">
                          <a:ln>
                            <a:noFill/>
                          </a:ln>
                          <a:solidFill>
                            <a:schemeClr val="tx1"/>
                          </a:solidFill>
                          <a:effectLst/>
                          <a:latin typeface="Tahoma" pitchFamily="34" charset="0"/>
                        </a:rPr>
                        <a:t> 9-10am</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 B</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None</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midday</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SchA</a:t>
                      </a:r>
                      <a:r>
                        <a:rPr kumimoji="0" lang="en-US" sz="2000" b="0" i="0" u="none" strike="noStrike" cap="none" normalizeH="0" baseline="0" dirty="0" smtClean="0">
                          <a:ln>
                            <a:noFill/>
                          </a:ln>
                          <a:solidFill>
                            <a:schemeClr val="tx1"/>
                          </a:solidFill>
                          <a:effectLst/>
                          <a:latin typeface="Tahoma" pitchFamily="34" charset="0"/>
                        </a:rPr>
                        <a:t>, 240, Mon 2-3pm</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SchA</a:t>
                      </a:r>
                      <a:r>
                        <a:rPr kumimoji="0" lang="en-US" sz="2000" b="0" i="0" u="none" strike="noStrike" cap="none" normalizeH="0" baseline="0" dirty="0" smtClean="0">
                          <a:ln>
                            <a:noFill/>
                          </a:ln>
                          <a:solidFill>
                            <a:schemeClr val="tx1"/>
                          </a:solidFill>
                          <a:effectLst/>
                          <a:latin typeface="Tahoma" pitchFamily="34" charset="0"/>
                        </a:rPr>
                        <a:t>, 18, Fri 3-4pm</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B</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 B</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late</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SchA</a:t>
                      </a:r>
                      <a:r>
                        <a:rPr kumimoji="0" lang="en-US" sz="2000" b="0" i="0" u="none" strike="noStrike" cap="none" normalizeH="0" baseline="0" dirty="0" smtClean="0">
                          <a:ln>
                            <a:noFill/>
                          </a:ln>
                          <a:solidFill>
                            <a:schemeClr val="tx1"/>
                          </a:solidFill>
                          <a:effectLst/>
                          <a:latin typeface="Tahoma" pitchFamily="34" charset="0"/>
                        </a:rPr>
                        <a:t>, 499, Tues 9-10pm</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SchA</a:t>
                      </a:r>
                      <a:r>
                        <a:rPr kumimoji="0" lang="en-US" sz="2000" b="0" i="0" u="none" strike="noStrike" cap="none" normalizeH="0" baseline="0" dirty="0" smtClean="0">
                          <a:ln>
                            <a:noFill/>
                          </a:ln>
                          <a:solidFill>
                            <a:schemeClr val="tx1"/>
                          </a:solidFill>
                          <a:effectLst/>
                          <a:latin typeface="Tahoma" pitchFamily="34" charset="0"/>
                        </a:rPr>
                        <a:t>, 16, </a:t>
                      </a:r>
                      <a:r>
                        <a:rPr kumimoji="0" lang="en-US" sz="2000" b="0" i="0" u="none" strike="noStrike" cap="none" normalizeH="0" baseline="0" dirty="0" err="1" smtClean="0">
                          <a:ln>
                            <a:noFill/>
                          </a:ln>
                          <a:solidFill>
                            <a:schemeClr val="tx1"/>
                          </a:solidFill>
                          <a:effectLst/>
                          <a:latin typeface="Tahoma" pitchFamily="34" charset="0"/>
                        </a:rPr>
                        <a:t>Th</a:t>
                      </a:r>
                      <a:r>
                        <a:rPr kumimoji="0" lang="en-US" sz="2000" b="0" i="0" u="none" strike="noStrike" cap="none" normalizeH="0" baseline="0" dirty="0" smtClean="0">
                          <a:ln>
                            <a:noFill/>
                          </a:ln>
                          <a:solidFill>
                            <a:schemeClr val="tx1"/>
                          </a:solidFill>
                          <a:effectLst/>
                          <a:latin typeface="Tahoma" pitchFamily="34" charset="0"/>
                        </a:rPr>
                        <a:t> 8-9p </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 B, A</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5" name="TextBox 4"/>
          <p:cNvSpPr txBox="1"/>
          <p:nvPr/>
        </p:nvSpPr>
        <p:spPr>
          <a:xfrm>
            <a:off x="1752600" y="1295400"/>
            <a:ext cx="1746842" cy="400110"/>
          </a:xfrm>
          <a:prstGeom prst="rect">
            <a:avLst/>
          </a:prstGeom>
          <a:noFill/>
        </p:spPr>
        <p:txBody>
          <a:bodyPr wrap="none" rtlCol="0">
            <a:spAutoFit/>
          </a:bodyPr>
          <a:lstStyle/>
          <a:p>
            <a:r>
              <a:rPr lang="en-US" sz="2000" dirty="0" smtClean="0"/>
              <a:t>Basis</a:t>
            </a:r>
            <a:r>
              <a:rPr lang="en-US" sz="2000" dirty="0" smtClean="0"/>
              <a:t>: time slot</a:t>
            </a:r>
            <a:endParaRPr lang="en-US" sz="2000" dirty="0"/>
          </a:p>
        </p:txBody>
      </p:sp>
    </p:spTree>
    <p:extLst>
      <p:ext uri="{BB962C8B-B14F-4D97-AF65-F5344CB8AC3E}">
        <p14:creationId xmlns:p14="http://schemas.microsoft.com/office/powerpoint/2010/main" val="903764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Today’s Lecture</a:t>
            </a:r>
          </a:p>
        </p:txBody>
      </p:sp>
      <p:sp>
        <p:nvSpPr>
          <p:cNvPr id="39939" name="Rectangle 3"/>
          <p:cNvSpPr>
            <a:spLocks noGrp="1" noChangeArrowheads="1"/>
          </p:cNvSpPr>
          <p:nvPr>
            <p:ph type="body" idx="1"/>
          </p:nvPr>
        </p:nvSpPr>
        <p:spPr/>
        <p:txBody>
          <a:bodyPr/>
          <a:lstStyle/>
          <a:p>
            <a:r>
              <a:rPr lang="en-US" dirty="0" smtClean="0"/>
              <a:t>Announcements</a:t>
            </a:r>
          </a:p>
          <a:p>
            <a:pPr marL="0" indent="0">
              <a:buNone/>
            </a:pPr>
            <a:endParaRPr lang="en-US" dirty="0" smtClean="0"/>
          </a:p>
          <a:p>
            <a:r>
              <a:rPr lang="en-US" dirty="0" smtClean="0">
                <a:solidFill>
                  <a:srgbClr val="F32200"/>
                </a:solidFill>
              </a:rPr>
              <a:t>White-box (Structural) Testing</a:t>
            </a:r>
          </a:p>
          <a:p>
            <a:endParaRPr lang="en-US" dirty="0"/>
          </a:p>
          <a:p>
            <a:r>
              <a:rPr lang="en-US" dirty="0"/>
              <a:t>Miscellaneous testing topics</a:t>
            </a:r>
          </a:p>
          <a:p>
            <a:endParaRPr lang="en-US" dirty="0" smtClean="0"/>
          </a:p>
          <a:p>
            <a:r>
              <a:rPr lang="en-US" dirty="0" smtClean="0"/>
              <a:t>More </a:t>
            </a:r>
            <a:r>
              <a:rPr lang="en-US" dirty="0"/>
              <a:t>black-box (specification-based) testing examples</a:t>
            </a:r>
          </a:p>
          <a:p>
            <a:endParaRPr lang="en-US" dirty="0"/>
          </a:p>
          <a:p>
            <a:r>
              <a:rPr lang="en-US" dirty="0" smtClean="0"/>
              <a:t>Quiz Thursday</a:t>
            </a:r>
          </a:p>
          <a:p>
            <a:endParaRPr lang="en-US" dirty="0"/>
          </a:p>
          <a:p>
            <a:pPr>
              <a:buFont typeface="Wingdings" pitchFamily="2" charset="2"/>
              <a:buNone/>
            </a:pPr>
            <a:endParaRPr lang="en-US" dirty="0"/>
          </a:p>
          <a:p>
            <a:pPr>
              <a:buFont typeface="Wingdings" pitchFamily="2" charset="2"/>
              <a:buNone/>
            </a:pPr>
            <a:endParaRPr lang="en-US" dirty="0"/>
          </a:p>
          <a:p>
            <a:endParaRPr lang="en-US" dirty="0"/>
          </a:p>
        </p:txBody>
      </p:sp>
    </p:spTree>
    <p:extLst>
      <p:ext uri="{BB962C8B-B14F-4D97-AF65-F5344CB8AC3E}">
        <p14:creationId xmlns:p14="http://schemas.microsoft.com/office/powerpoint/2010/main" val="4056591705"/>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Room 2</a:t>
            </a:r>
            <a:endParaRPr lang="en-US" dirty="0"/>
          </a:p>
        </p:txBody>
      </p:sp>
      <p:graphicFrame>
        <p:nvGraphicFramePr>
          <p:cNvPr id="4" name="Group 361"/>
          <p:cNvGraphicFramePr>
            <a:graphicFrameLocks noGrp="1"/>
          </p:cNvGraphicFramePr>
          <p:nvPr>
            <p:extLst>
              <p:ext uri="{D42A27DB-BD31-4B8C-83A1-F6EECF244321}">
                <p14:modId xmlns:p14="http://schemas.microsoft.com/office/powerpoint/2010/main" val="1280616215"/>
              </p:ext>
            </p:extLst>
          </p:nvPr>
        </p:nvGraphicFramePr>
        <p:xfrm>
          <a:off x="228600" y="1143000"/>
          <a:ext cx="8153400" cy="5489575"/>
        </p:xfrm>
        <a:graphic>
          <a:graphicData uri="http://schemas.openxmlformats.org/drawingml/2006/table">
            <a:tbl>
              <a:tblPr/>
              <a:tblGrid>
                <a:gridCol w="2114550"/>
                <a:gridCol w="3371850"/>
                <a:gridCol w="2667000"/>
              </a:tblGrid>
              <a:tr h="901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Subdomains</a:t>
                      </a:r>
                    </a:p>
                  </a:txBody>
                  <a:tcPr horzOverflow="overflow">
                    <a:lnL cap="flat">
                      <a:noFill/>
                    </a:lnL>
                    <a:lnR w="12700" cap="flat" cmpd="sng" algn="ctr">
                      <a:solidFill>
                        <a:schemeClr val="tx1"/>
                      </a:solidFill>
                      <a:prstDash val="solid"/>
                      <a:miter lim="800000"/>
                      <a:headEnd type="none" w="sm" len="sm"/>
                      <a:tailEnd type="none" w="sm" len="sm"/>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Test Case Input Data</a:t>
                      </a: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cap="flat">
                      <a:noFill/>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Expected </a:t>
                      </a:r>
                      <a:br>
                        <a:rPr kumimoji="0" lang="en-US" sz="2000" b="0" i="0" u="none" strike="noStrike" cap="none" normalizeH="0" baseline="0" dirty="0" smtClean="0">
                          <a:ln>
                            <a:noFill/>
                          </a:ln>
                          <a:solidFill>
                            <a:schemeClr val="tx1"/>
                          </a:solidFill>
                          <a:effectLst/>
                          <a:latin typeface="Tahoma" pitchFamily="34" charset="0"/>
                        </a:rPr>
                      </a:br>
                      <a:r>
                        <a:rPr kumimoji="0" lang="en-US" sz="2000" b="0" i="0" u="none" strike="noStrike" cap="none" normalizeH="0" baseline="0" dirty="0" smtClean="0">
                          <a:ln>
                            <a:noFill/>
                          </a:ln>
                          <a:solidFill>
                            <a:schemeClr val="tx1"/>
                          </a:solidFill>
                          <a:effectLst/>
                          <a:latin typeface="Tahoma" pitchFamily="34" charset="0"/>
                        </a:rPr>
                        <a:t>Output</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miter lim="800000"/>
                      <a:headEnd type="none" w="sm" len="sm"/>
                      <a:tailEnd type="none" w="sm" len="sm"/>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below range</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SchA</a:t>
                      </a:r>
                      <a:r>
                        <a:rPr kumimoji="0" lang="en-US" sz="2000" b="0" i="0" u="none" strike="noStrike" cap="none" normalizeH="0" baseline="0" dirty="0" smtClean="0">
                          <a:ln>
                            <a:noFill/>
                          </a:ln>
                          <a:solidFill>
                            <a:schemeClr val="tx1"/>
                          </a:solidFill>
                          <a:effectLst/>
                          <a:latin typeface="Tahoma" pitchFamily="34" charset="0"/>
                        </a:rPr>
                        <a:t>, -5, T 5-6pm</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SchA</a:t>
                      </a:r>
                      <a:r>
                        <a:rPr kumimoji="0" lang="en-US" sz="2000" b="0" i="0" u="none" strike="noStrike" cap="none" normalizeH="0" baseline="0" dirty="0" smtClean="0">
                          <a:ln>
                            <a:noFill/>
                          </a:ln>
                          <a:solidFill>
                            <a:schemeClr val="tx1"/>
                          </a:solidFill>
                          <a:effectLst/>
                          <a:latin typeface="Tahoma" pitchFamily="34" charset="0"/>
                        </a:rPr>
                        <a:t>, 0, M 3-4pm</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miter lim="800000"/>
                      <a:headEnd type="none" w="sm" len="sm"/>
                      <a:tailEnd type="none" w="sm" len="sm"/>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small</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SchA</a:t>
                      </a:r>
                      <a:r>
                        <a:rPr kumimoji="0" lang="en-US" sz="2000" b="0" i="0" u="none" strike="noStrike" cap="none" normalizeH="0" baseline="0" dirty="0" smtClean="0">
                          <a:ln>
                            <a:noFill/>
                          </a:ln>
                          <a:solidFill>
                            <a:schemeClr val="tx1"/>
                          </a:solidFill>
                          <a:effectLst/>
                          <a:latin typeface="Tahoma" pitchFamily="34" charset="0"/>
                        </a:rPr>
                        <a:t>, 3, M 2-3pm</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SchA</a:t>
                      </a:r>
                      <a:r>
                        <a:rPr kumimoji="0" lang="en-US" sz="2000" b="0" i="0" u="none" strike="noStrike" cap="none" normalizeH="0" baseline="0" dirty="0" smtClean="0">
                          <a:ln>
                            <a:noFill/>
                          </a:ln>
                          <a:solidFill>
                            <a:schemeClr val="tx1"/>
                          </a:solidFill>
                          <a:effectLst/>
                          <a:latin typeface="Tahoma" pitchFamily="34" charset="0"/>
                        </a:rPr>
                        <a:t>, 15, F 11a-12pm</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C, B,</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B, A</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medium</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SchA</a:t>
                      </a:r>
                      <a:r>
                        <a:rPr kumimoji="0" lang="en-US" sz="2000" b="0" i="0" u="none" strike="noStrike" cap="none" normalizeH="0" baseline="0" dirty="0" smtClean="0">
                          <a:ln>
                            <a:noFill/>
                          </a:ln>
                          <a:solidFill>
                            <a:schemeClr val="tx1"/>
                          </a:solidFill>
                          <a:effectLst/>
                          <a:latin typeface="Tahoma" pitchFamily="34" charset="0"/>
                        </a:rPr>
                        <a:t>, 250, T 1-2p</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SchA</a:t>
                      </a:r>
                      <a:r>
                        <a:rPr kumimoji="0" lang="en-US" sz="2000" b="0" i="0" u="none" strike="noStrike" cap="none" normalizeH="0" baseline="0" dirty="0" smtClean="0">
                          <a:ln>
                            <a:noFill/>
                          </a:ln>
                          <a:solidFill>
                            <a:schemeClr val="tx1"/>
                          </a:solidFill>
                          <a:effectLst/>
                          <a:latin typeface="Tahoma" pitchFamily="34" charset="0"/>
                        </a:rPr>
                        <a:t>, 200, </a:t>
                      </a:r>
                      <a:r>
                        <a:rPr kumimoji="0" lang="en-US" sz="2000" b="0" i="0" u="none" strike="noStrike" cap="none" normalizeH="0" baseline="0" dirty="0" err="1" smtClean="0">
                          <a:ln>
                            <a:noFill/>
                          </a:ln>
                          <a:solidFill>
                            <a:schemeClr val="tx1"/>
                          </a:solidFill>
                          <a:effectLst/>
                          <a:latin typeface="Tahoma" pitchFamily="34" charset="0"/>
                        </a:rPr>
                        <a:t>Th</a:t>
                      </a:r>
                      <a:r>
                        <a:rPr kumimoji="0" lang="en-US" sz="2000" b="0" i="0" u="none" strike="noStrike" cap="none" normalizeH="0" baseline="0" dirty="0" smtClean="0">
                          <a:ln>
                            <a:noFill/>
                          </a:ln>
                          <a:solidFill>
                            <a:schemeClr val="tx1"/>
                          </a:solidFill>
                          <a:effectLst/>
                          <a:latin typeface="Tahoma" pitchFamily="34" charset="0"/>
                        </a:rPr>
                        <a:t> 9-10p</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B, A</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none</a:t>
                      </a: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large</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SchA</a:t>
                      </a:r>
                      <a:r>
                        <a:rPr kumimoji="0" lang="en-US" sz="2000" b="0" i="0" u="none" strike="noStrike" cap="none" normalizeH="0" baseline="0" dirty="0" smtClean="0">
                          <a:ln>
                            <a:noFill/>
                          </a:ln>
                          <a:solidFill>
                            <a:schemeClr val="tx1"/>
                          </a:solidFill>
                          <a:effectLst/>
                          <a:latin typeface="Tahoma" pitchFamily="34" charset="0"/>
                        </a:rPr>
                        <a:t>, 500, M 8-9p</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above range</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cap="flat">
                      <a:noFill/>
                    </a:lnL>
                    <a:lnR w="12700" cap="flat" cmpd="sng" algn="ctr">
                      <a:solidFill>
                        <a:schemeClr val="tx1"/>
                      </a:solidFill>
                      <a:prstDash val="solid"/>
                      <a:miter lim="800000"/>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SchA</a:t>
                      </a:r>
                      <a:r>
                        <a:rPr kumimoji="0" lang="en-US" sz="2000" b="0" i="0" u="none" strike="noStrike" cap="none" normalizeH="0" baseline="0" dirty="0" smtClean="0">
                          <a:ln>
                            <a:noFill/>
                          </a:ln>
                          <a:solidFill>
                            <a:schemeClr val="tx1"/>
                          </a:solidFill>
                          <a:effectLst/>
                          <a:latin typeface="Tahoma" pitchFamily="34" charset="0"/>
                        </a:rPr>
                        <a:t>, 501, F 3-4p</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SchA</a:t>
                      </a:r>
                      <a:r>
                        <a:rPr kumimoji="0" lang="en-US" sz="2000" b="0" i="0" u="none" strike="noStrike" cap="none" normalizeH="0" baseline="0" dirty="0" smtClean="0">
                          <a:ln>
                            <a:noFill/>
                          </a:ln>
                          <a:solidFill>
                            <a:schemeClr val="tx1"/>
                          </a:solidFill>
                          <a:effectLst/>
                          <a:latin typeface="Tahoma" pitchFamily="34" charset="0"/>
                        </a:rPr>
                        <a:t>, 10000, T 9-10p</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rgbClr r="0" g="0" b="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Error</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5" name="TextBox 4"/>
          <p:cNvSpPr txBox="1"/>
          <p:nvPr/>
        </p:nvSpPr>
        <p:spPr>
          <a:xfrm>
            <a:off x="1752600" y="685800"/>
            <a:ext cx="1770011" cy="400110"/>
          </a:xfrm>
          <a:prstGeom prst="rect">
            <a:avLst/>
          </a:prstGeom>
          <a:noFill/>
        </p:spPr>
        <p:txBody>
          <a:bodyPr wrap="none" rtlCol="0">
            <a:spAutoFit/>
          </a:bodyPr>
          <a:lstStyle/>
          <a:p>
            <a:r>
              <a:rPr lang="en-US" sz="2000" dirty="0" smtClean="0"/>
              <a:t>Basis</a:t>
            </a:r>
            <a:r>
              <a:rPr lang="en-US" sz="2000" dirty="0" smtClean="0"/>
              <a:t>: class size</a:t>
            </a:r>
            <a:endParaRPr lang="en-US" sz="2000" dirty="0"/>
          </a:p>
        </p:txBody>
      </p:sp>
    </p:spTree>
    <p:extLst>
      <p:ext uri="{BB962C8B-B14F-4D97-AF65-F5344CB8AC3E}">
        <p14:creationId xmlns:p14="http://schemas.microsoft.com/office/powerpoint/2010/main" val="36169474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some possible bases for Homework 3?</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Use Case 1 (Schedule band</a:t>
            </a:r>
            <a:r>
              <a:rPr lang="en-US" dirty="0" smtClean="0"/>
              <a:t>)</a:t>
            </a:r>
          </a:p>
          <a:p>
            <a:pPr lvl="1"/>
            <a:r>
              <a:rPr lang="en-US" dirty="0" smtClean="0"/>
              <a:t>Which day</a:t>
            </a:r>
          </a:p>
          <a:p>
            <a:pPr lvl="1"/>
            <a:r>
              <a:rPr lang="en-US" dirty="0" smtClean="0"/>
              <a:t>Which time slot</a:t>
            </a:r>
          </a:p>
          <a:p>
            <a:pPr lvl="1"/>
            <a:r>
              <a:rPr lang="en-US" dirty="0" smtClean="0"/>
              <a:t>Length of time slot</a:t>
            </a:r>
          </a:p>
          <a:p>
            <a:pPr lvl="1"/>
            <a:r>
              <a:rPr lang="en-US" dirty="0" smtClean="0"/>
              <a:t>Name of band</a:t>
            </a:r>
          </a:p>
          <a:p>
            <a:pPr lvl="1"/>
            <a:r>
              <a:rPr lang="en-US" dirty="0" smtClean="0"/>
              <a:t>Fullness of schedule</a:t>
            </a:r>
            <a:endParaRPr lang="en-US" dirty="0" smtClean="0"/>
          </a:p>
          <a:p>
            <a:r>
              <a:rPr lang="en-US" dirty="0" smtClean="0"/>
              <a:t>Use Case 2 (Find best available seats</a:t>
            </a:r>
            <a:r>
              <a:rPr lang="en-US" dirty="0" smtClean="0"/>
              <a:t>)</a:t>
            </a:r>
          </a:p>
          <a:p>
            <a:pPr lvl="1"/>
            <a:r>
              <a:rPr lang="en-US" dirty="0" smtClean="0"/>
              <a:t>number of seats desired</a:t>
            </a:r>
          </a:p>
          <a:p>
            <a:pPr lvl="1"/>
            <a:r>
              <a:rPr lang="en-US" dirty="0" smtClean="0"/>
              <a:t>desired price range/relationship between upper/lower bound</a:t>
            </a:r>
          </a:p>
          <a:p>
            <a:pPr lvl="1"/>
            <a:r>
              <a:rPr lang="en-US" dirty="0" smtClean="0"/>
              <a:t>lower bound</a:t>
            </a:r>
          </a:p>
          <a:p>
            <a:pPr lvl="1"/>
            <a:r>
              <a:rPr lang="en-US" dirty="0" smtClean="0"/>
              <a:t>upper bound</a:t>
            </a:r>
          </a:p>
          <a:p>
            <a:pPr lvl="1"/>
            <a:r>
              <a:rPr lang="en-US" dirty="0" smtClean="0"/>
              <a:t>how sold out it is</a:t>
            </a:r>
          </a:p>
          <a:p>
            <a:pPr lvl="1"/>
            <a:r>
              <a:rPr lang="en-US" dirty="0" smtClean="0"/>
              <a:t>range of prices set</a:t>
            </a:r>
          </a:p>
          <a:p>
            <a:pPr lvl="1"/>
            <a:r>
              <a:rPr lang="en-US" dirty="0" smtClean="0"/>
              <a:t>number of seats meeting criteria</a:t>
            </a:r>
            <a:endParaRPr lang="en-US" dirty="0"/>
          </a:p>
        </p:txBody>
      </p:sp>
    </p:spTree>
    <p:extLst>
      <p:ext uri="{BB962C8B-B14F-4D97-AF65-F5344CB8AC3E}">
        <p14:creationId xmlns:p14="http://schemas.microsoft.com/office/powerpoint/2010/main" val="24336826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Today’s Lecture</a:t>
            </a:r>
          </a:p>
        </p:txBody>
      </p:sp>
      <p:sp>
        <p:nvSpPr>
          <p:cNvPr id="39939" name="Rectangle 3"/>
          <p:cNvSpPr>
            <a:spLocks noGrp="1" noChangeArrowheads="1"/>
          </p:cNvSpPr>
          <p:nvPr>
            <p:ph type="body" idx="1"/>
          </p:nvPr>
        </p:nvSpPr>
        <p:spPr/>
        <p:txBody>
          <a:bodyPr/>
          <a:lstStyle/>
          <a:p>
            <a:r>
              <a:rPr lang="en-US" dirty="0" smtClean="0"/>
              <a:t>Announcements</a:t>
            </a:r>
          </a:p>
          <a:p>
            <a:pPr marL="0" indent="0">
              <a:buNone/>
            </a:pPr>
            <a:endParaRPr lang="en-US" dirty="0" smtClean="0"/>
          </a:p>
          <a:p>
            <a:r>
              <a:rPr lang="en-US" dirty="0" smtClean="0"/>
              <a:t>White-box (Structural) Testing</a:t>
            </a:r>
          </a:p>
          <a:p>
            <a:endParaRPr lang="en-US" dirty="0"/>
          </a:p>
          <a:p>
            <a:r>
              <a:rPr lang="en-US"/>
              <a:t>Miscellaneous testing topics</a:t>
            </a:r>
          </a:p>
          <a:p>
            <a:endParaRPr lang="en-US" dirty="0" smtClean="0"/>
          </a:p>
          <a:p>
            <a:r>
              <a:rPr lang="en-US" dirty="0" smtClean="0"/>
              <a:t>More </a:t>
            </a:r>
            <a:r>
              <a:rPr lang="en-US" dirty="0"/>
              <a:t>black-box (specification-based) testing examples</a:t>
            </a:r>
          </a:p>
          <a:p>
            <a:endParaRPr lang="en-US" dirty="0"/>
          </a:p>
          <a:p>
            <a:r>
              <a:rPr lang="en-US" dirty="0" smtClean="0">
                <a:solidFill>
                  <a:srgbClr val="F32200"/>
                </a:solidFill>
              </a:rPr>
              <a:t>Quiz Thursday</a:t>
            </a:r>
          </a:p>
          <a:p>
            <a:endParaRPr lang="en-US" dirty="0"/>
          </a:p>
          <a:p>
            <a:pPr>
              <a:buFont typeface="Wingdings" pitchFamily="2" charset="2"/>
              <a:buNone/>
            </a:pPr>
            <a:endParaRPr lang="en-US" dirty="0"/>
          </a:p>
          <a:p>
            <a:pPr>
              <a:buFont typeface="Wingdings" pitchFamily="2" charset="2"/>
              <a:buNone/>
            </a:pPr>
            <a:endParaRPr lang="en-US" dirty="0"/>
          </a:p>
          <a:p>
            <a:endParaRPr lang="en-US" dirty="0"/>
          </a:p>
        </p:txBody>
      </p:sp>
    </p:spTree>
    <p:extLst>
      <p:ext uri="{BB962C8B-B14F-4D97-AF65-F5344CB8AC3E}">
        <p14:creationId xmlns:p14="http://schemas.microsoft.com/office/powerpoint/2010/main" val="849233953"/>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Thursday</a:t>
            </a:r>
            <a:endParaRPr lang="en-US" dirty="0"/>
          </a:p>
        </p:txBody>
      </p:sp>
      <p:sp>
        <p:nvSpPr>
          <p:cNvPr id="3" name="Content Placeholder 2"/>
          <p:cNvSpPr>
            <a:spLocks noGrp="1"/>
          </p:cNvSpPr>
          <p:nvPr>
            <p:ph sz="half" idx="1"/>
          </p:nvPr>
        </p:nvSpPr>
        <p:spPr/>
        <p:txBody>
          <a:bodyPr/>
          <a:lstStyle/>
          <a:p>
            <a:r>
              <a:rPr lang="en-US" dirty="0"/>
              <a:t>Testing (Lectures 8-1 and 9-1)</a:t>
            </a:r>
          </a:p>
          <a:p>
            <a:pPr lvl="1"/>
            <a:r>
              <a:rPr lang="en-US" dirty="0" smtClean="0"/>
              <a:t>Validation</a:t>
            </a:r>
            <a:r>
              <a:rPr lang="en-US" dirty="0"/>
              <a:t>/verification</a:t>
            </a:r>
          </a:p>
          <a:p>
            <a:pPr lvl="1"/>
            <a:r>
              <a:rPr lang="en-US" dirty="0" smtClean="0"/>
              <a:t>How do we know when we are done?</a:t>
            </a:r>
          </a:p>
          <a:p>
            <a:pPr lvl="1"/>
            <a:r>
              <a:rPr lang="en-US" dirty="0" smtClean="0"/>
              <a:t>Test-driven development</a:t>
            </a:r>
          </a:p>
          <a:p>
            <a:pPr lvl="1"/>
            <a:r>
              <a:rPr lang="en-US" dirty="0" smtClean="0"/>
              <a:t>Error, fault, failure</a:t>
            </a:r>
          </a:p>
          <a:p>
            <a:pPr lvl="1"/>
            <a:r>
              <a:rPr lang="en-US" dirty="0" smtClean="0"/>
              <a:t>Testing process model</a:t>
            </a:r>
          </a:p>
          <a:p>
            <a:pPr lvl="1"/>
            <a:r>
              <a:rPr lang="en-US" dirty="0" smtClean="0"/>
              <a:t>Testing goals</a:t>
            </a:r>
          </a:p>
          <a:p>
            <a:pPr lvl="1"/>
            <a:r>
              <a:rPr lang="en-US" dirty="0" smtClean="0"/>
              <a:t>Difference between white-box and black-box testing</a:t>
            </a:r>
          </a:p>
          <a:p>
            <a:pPr lvl="1"/>
            <a:r>
              <a:rPr lang="en-US" dirty="0" smtClean="0"/>
              <a:t>Levels of testing (unit, functional/integration, system/acceptance)</a:t>
            </a:r>
          </a:p>
          <a:p>
            <a:pPr lvl="1"/>
            <a:r>
              <a:rPr lang="en-US" dirty="0" smtClean="0"/>
              <a:t>Oracles</a:t>
            </a:r>
          </a:p>
          <a:p>
            <a:pPr lvl="1"/>
            <a:r>
              <a:rPr lang="en-US" dirty="0" smtClean="0"/>
              <a:t>Test drivers/stubs</a:t>
            </a:r>
          </a:p>
          <a:p>
            <a:pPr lvl="1"/>
            <a:r>
              <a:rPr lang="en-US" dirty="0" smtClean="0"/>
              <a:t>Understand node coverage/edge coverage</a:t>
            </a:r>
            <a:endParaRPr lang="en-US" dirty="0"/>
          </a:p>
        </p:txBody>
      </p:sp>
    </p:spTree>
    <p:extLst>
      <p:ext uri="{BB962C8B-B14F-4D97-AF65-F5344CB8AC3E}">
        <p14:creationId xmlns:p14="http://schemas.microsoft.com/office/powerpoint/2010/main" val="2058054515"/>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2 (I)</a:t>
            </a:r>
            <a:endParaRPr lang="en-US" dirty="0"/>
          </a:p>
        </p:txBody>
      </p:sp>
      <p:sp>
        <p:nvSpPr>
          <p:cNvPr id="3" name="Content Placeholder 2"/>
          <p:cNvSpPr>
            <a:spLocks noGrp="1"/>
          </p:cNvSpPr>
          <p:nvPr>
            <p:ph sz="half" idx="1"/>
          </p:nvPr>
        </p:nvSpPr>
        <p:spPr/>
        <p:txBody>
          <a:bodyPr/>
          <a:lstStyle/>
          <a:p>
            <a:r>
              <a:rPr lang="en-US" dirty="0" smtClean="0"/>
              <a:t>Designs, Models, Notations (Lecture 7-1)</a:t>
            </a:r>
            <a:endParaRPr lang="en-US" dirty="0"/>
          </a:p>
          <a:p>
            <a:pPr lvl="1"/>
            <a:r>
              <a:rPr lang="en-US" dirty="0"/>
              <a:t>Goals/activities of software design</a:t>
            </a:r>
          </a:p>
          <a:p>
            <a:pPr lvl="1"/>
            <a:r>
              <a:rPr lang="en-US" dirty="0"/>
              <a:t>Approaches to software design</a:t>
            </a:r>
          </a:p>
          <a:p>
            <a:pPr lvl="1"/>
            <a:r>
              <a:rPr lang="en-US" dirty="0"/>
              <a:t>Purposes of </a:t>
            </a:r>
            <a:r>
              <a:rPr lang="en-US" dirty="0" smtClean="0"/>
              <a:t>designs</a:t>
            </a:r>
          </a:p>
          <a:p>
            <a:pPr lvl="1"/>
            <a:r>
              <a:rPr lang="en-US" dirty="0" smtClean="0"/>
              <a:t>Use of abstraction in design</a:t>
            </a:r>
            <a:endParaRPr lang="en-US" dirty="0"/>
          </a:p>
          <a:p>
            <a:pPr lvl="1"/>
            <a:r>
              <a:rPr lang="en-US" dirty="0"/>
              <a:t>Purposes of the different types of diagrams presented</a:t>
            </a:r>
          </a:p>
          <a:p>
            <a:pPr lvl="1"/>
            <a:r>
              <a:rPr lang="en-US" dirty="0"/>
              <a:t>The different parts of a class diagram</a:t>
            </a:r>
          </a:p>
          <a:p>
            <a:r>
              <a:rPr lang="en-US" dirty="0"/>
              <a:t>Textbook</a:t>
            </a:r>
          </a:p>
          <a:p>
            <a:pPr lvl="1"/>
            <a:r>
              <a:rPr lang="en-US" dirty="0"/>
              <a:t>Whatever is overlapping with lecture</a:t>
            </a:r>
          </a:p>
          <a:p>
            <a:endParaRPr lang="en-US" dirty="0" smtClean="0"/>
          </a:p>
        </p:txBody>
      </p:sp>
    </p:spTree>
    <p:extLst>
      <p:ext uri="{BB962C8B-B14F-4D97-AF65-F5344CB8AC3E}">
        <p14:creationId xmlns:p14="http://schemas.microsoft.com/office/powerpoint/2010/main" val="3811996565"/>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2 (II)</a:t>
            </a:r>
            <a:endParaRPr lang="en-US" dirty="0"/>
          </a:p>
        </p:txBody>
      </p:sp>
      <p:sp>
        <p:nvSpPr>
          <p:cNvPr id="3" name="Content Placeholder 2"/>
          <p:cNvSpPr>
            <a:spLocks noGrp="1"/>
          </p:cNvSpPr>
          <p:nvPr>
            <p:ph sz="half" idx="1"/>
          </p:nvPr>
        </p:nvSpPr>
        <p:spPr/>
        <p:txBody>
          <a:bodyPr/>
          <a:lstStyle/>
          <a:p>
            <a:r>
              <a:rPr lang="en-US" dirty="0" smtClean="0"/>
              <a:t>User Orientation (Lecture 7-2)</a:t>
            </a:r>
          </a:p>
          <a:p>
            <a:pPr lvl="1"/>
            <a:r>
              <a:rPr lang="en-US" dirty="0" smtClean="0"/>
              <a:t>Understand the following user-centered design methods:</a:t>
            </a:r>
          </a:p>
          <a:p>
            <a:pPr lvl="2"/>
            <a:r>
              <a:rPr lang="en-US" dirty="0" smtClean="0"/>
              <a:t>Personas</a:t>
            </a:r>
          </a:p>
          <a:p>
            <a:pPr lvl="2"/>
            <a:r>
              <a:rPr lang="en-US" dirty="0" smtClean="0"/>
              <a:t>Scenarios</a:t>
            </a:r>
          </a:p>
          <a:p>
            <a:pPr lvl="2"/>
            <a:r>
              <a:rPr lang="en-US" dirty="0" smtClean="0"/>
              <a:t>Storyboards</a:t>
            </a:r>
          </a:p>
          <a:p>
            <a:pPr lvl="2"/>
            <a:r>
              <a:rPr lang="en-US" dirty="0" smtClean="0"/>
              <a:t>Site maps</a:t>
            </a:r>
          </a:p>
          <a:p>
            <a:pPr lvl="2"/>
            <a:r>
              <a:rPr lang="en-US" dirty="0" smtClean="0"/>
              <a:t>UI Mockups</a:t>
            </a:r>
          </a:p>
          <a:p>
            <a:pPr lvl="1"/>
            <a:r>
              <a:rPr lang="en-US" dirty="0" smtClean="0"/>
              <a:t>Nielsen’s usability heuristics</a:t>
            </a:r>
          </a:p>
          <a:p>
            <a:pPr lvl="2"/>
            <a:r>
              <a:rPr lang="en-US" dirty="0" smtClean="0"/>
              <a:t>Know and understand them</a:t>
            </a:r>
          </a:p>
          <a:p>
            <a:pPr lvl="2"/>
            <a:r>
              <a:rPr lang="en-US" dirty="0" smtClean="0"/>
              <a:t>Be able to use them like you did in the discussion assignment</a:t>
            </a:r>
          </a:p>
          <a:p>
            <a:pPr lvl="1"/>
            <a:endParaRPr lang="en-US" dirty="0"/>
          </a:p>
        </p:txBody>
      </p:sp>
    </p:spTree>
    <p:extLst>
      <p:ext uri="{BB962C8B-B14F-4D97-AF65-F5344CB8AC3E}">
        <p14:creationId xmlns:p14="http://schemas.microsoft.com/office/powerpoint/2010/main" val="3366635231"/>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2 (III) </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a:t>Testing (Lectures 8-1 and 9-</a:t>
            </a:r>
            <a:r>
              <a:rPr lang="en-US" dirty="0" smtClean="0"/>
              <a:t>1-2)</a:t>
            </a:r>
            <a:endParaRPr lang="en-US" dirty="0"/>
          </a:p>
          <a:p>
            <a:pPr lvl="1"/>
            <a:r>
              <a:rPr lang="en-US" dirty="0"/>
              <a:t>Validation/verification</a:t>
            </a:r>
          </a:p>
          <a:p>
            <a:pPr lvl="1"/>
            <a:r>
              <a:rPr lang="en-US" dirty="0"/>
              <a:t>How do we know when we are done?</a:t>
            </a:r>
          </a:p>
          <a:p>
            <a:pPr lvl="1"/>
            <a:r>
              <a:rPr lang="en-US" dirty="0"/>
              <a:t>Test-driven development</a:t>
            </a:r>
          </a:p>
          <a:p>
            <a:pPr lvl="1"/>
            <a:r>
              <a:rPr lang="en-US" dirty="0"/>
              <a:t>Error, fault, failure</a:t>
            </a:r>
          </a:p>
          <a:p>
            <a:pPr lvl="1"/>
            <a:r>
              <a:rPr lang="en-US" dirty="0"/>
              <a:t>Testing process model</a:t>
            </a:r>
          </a:p>
          <a:p>
            <a:pPr lvl="1"/>
            <a:r>
              <a:rPr lang="en-US" dirty="0"/>
              <a:t>Testing goals</a:t>
            </a:r>
          </a:p>
          <a:p>
            <a:pPr lvl="1"/>
            <a:r>
              <a:rPr lang="en-US" dirty="0"/>
              <a:t>Difference between white-box and black-box testing</a:t>
            </a:r>
          </a:p>
          <a:p>
            <a:pPr lvl="1"/>
            <a:r>
              <a:rPr lang="en-US" dirty="0"/>
              <a:t>Levels of testing (unit, functional/integration, system/acceptance)</a:t>
            </a:r>
          </a:p>
          <a:p>
            <a:pPr lvl="1"/>
            <a:r>
              <a:rPr lang="en-US" dirty="0" smtClean="0"/>
              <a:t>Oracles</a:t>
            </a:r>
          </a:p>
          <a:p>
            <a:pPr lvl="1"/>
            <a:r>
              <a:rPr lang="en-US" dirty="0" smtClean="0"/>
              <a:t>Testing matrices/bases/subdomains</a:t>
            </a:r>
            <a:endParaRPr lang="en-US" dirty="0"/>
          </a:p>
          <a:p>
            <a:pPr lvl="1"/>
            <a:r>
              <a:rPr lang="en-US" dirty="0"/>
              <a:t>Test drivers/stubs</a:t>
            </a:r>
          </a:p>
          <a:p>
            <a:pPr lvl="1"/>
            <a:r>
              <a:rPr lang="en-US" dirty="0"/>
              <a:t>Understand node coverage/edge </a:t>
            </a:r>
            <a:r>
              <a:rPr lang="en-US" dirty="0" smtClean="0"/>
              <a:t>coverage</a:t>
            </a:r>
          </a:p>
          <a:p>
            <a:pPr lvl="1"/>
            <a:r>
              <a:rPr lang="en-US" dirty="0" smtClean="0"/>
              <a:t>Comparative thoroughness of node/edge/path coverage</a:t>
            </a:r>
            <a:endParaRPr lang="en-US" dirty="0"/>
          </a:p>
          <a:p>
            <a:endParaRPr lang="en-US" dirty="0"/>
          </a:p>
        </p:txBody>
      </p:sp>
    </p:spTree>
    <p:extLst>
      <p:ext uri="{BB962C8B-B14F-4D97-AF65-F5344CB8AC3E}">
        <p14:creationId xmlns:p14="http://schemas.microsoft.com/office/powerpoint/2010/main" val="2243144651"/>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 2 (IV)</a:t>
            </a:r>
            <a:endParaRPr lang="en-US" dirty="0"/>
          </a:p>
        </p:txBody>
      </p:sp>
      <p:sp>
        <p:nvSpPr>
          <p:cNvPr id="3" name="Content Placeholder 2"/>
          <p:cNvSpPr>
            <a:spLocks noGrp="1"/>
          </p:cNvSpPr>
          <p:nvPr>
            <p:ph sz="half" idx="1"/>
          </p:nvPr>
        </p:nvSpPr>
        <p:spPr/>
        <p:txBody>
          <a:bodyPr/>
          <a:lstStyle/>
          <a:p>
            <a:r>
              <a:rPr lang="en-US" dirty="0" smtClean="0"/>
              <a:t>Moore’s Law, Project Estimation (Lecture 10-1)</a:t>
            </a:r>
          </a:p>
          <a:p>
            <a:pPr lvl="1"/>
            <a:r>
              <a:rPr lang="en-US" dirty="0" smtClean="0"/>
              <a:t>Will go over that Tuesday</a:t>
            </a:r>
          </a:p>
          <a:p>
            <a:r>
              <a:rPr lang="en-US" dirty="0" smtClean="0"/>
              <a:t>Textbook</a:t>
            </a:r>
          </a:p>
          <a:p>
            <a:pPr lvl="1"/>
            <a:r>
              <a:rPr lang="en-US" dirty="0" smtClean="0"/>
              <a:t>Whatever overlaps with lecture</a:t>
            </a:r>
            <a:endParaRPr lang="en-US" dirty="0"/>
          </a:p>
        </p:txBody>
      </p:sp>
    </p:spTree>
    <p:extLst>
      <p:ext uri="{BB962C8B-B14F-4D97-AF65-F5344CB8AC3E}">
        <p14:creationId xmlns:p14="http://schemas.microsoft.com/office/powerpoint/2010/main" val="22029263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White-box / Structural Testing</a:t>
            </a:r>
            <a:endParaRPr lang="en-US" dirty="0"/>
          </a:p>
        </p:txBody>
      </p:sp>
      <p:pic>
        <p:nvPicPr>
          <p:cNvPr id="7" name="Picture 6"/>
          <p:cNvPicPr>
            <a:picLocks noChangeAspect="1"/>
          </p:cNvPicPr>
          <p:nvPr/>
        </p:nvPicPr>
        <p:blipFill>
          <a:blip r:embed="rId2"/>
          <a:stretch>
            <a:fillRect/>
          </a:stretch>
        </p:blipFill>
        <p:spPr>
          <a:xfrm>
            <a:off x="117719" y="1219200"/>
            <a:ext cx="9026281" cy="4484394"/>
          </a:xfrm>
          <a:prstGeom prst="rect">
            <a:avLst/>
          </a:prstGeom>
        </p:spPr>
      </p:pic>
    </p:spTree>
    <p:extLst>
      <p:ext uri="{BB962C8B-B14F-4D97-AF65-F5344CB8AC3E}">
        <p14:creationId xmlns:p14="http://schemas.microsoft.com/office/powerpoint/2010/main" val="36623276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dirty="0" smtClean="0"/>
              <a:t>White-box / Structural </a:t>
            </a:r>
            <a:r>
              <a:rPr lang="en-US" dirty="0"/>
              <a:t>Testing</a:t>
            </a:r>
          </a:p>
        </p:txBody>
      </p:sp>
      <p:sp>
        <p:nvSpPr>
          <p:cNvPr id="180227" name="Rectangle 3"/>
          <p:cNvSpPr>
            <a:spLocks noGrp="1" noChangeArrowheads="1"/>
          </p:cNvSpPr>
          <p:nvPr>
            <p:ph type="body" idx="1"/>
          </p:nvPr>
        </p:nvSpPr>
        <p:spPr/>
        <p:txBody>
          <a:bodyPr/>
          <a:lstStyle/>
          <a:p>
            <a:r>
              <a:rPr lang="en-US" dirty="0"/>
              <a:t>Use source code to derive test cases</a:t>
            </a:r>
          </a:p>
          <a:p>
            <a:pPr lvl="1"/>
            <a:r>
              <a:rPr lang="en-US" dirty="0"/>
              <a:t>Build a graph model of the system</a:t>
            </a:r>
          </a:p>
          <a:p>
            <a:pPr lvl="1"/>
            <a:r>
              <a:rPr lang="en-US" dirty="0" smtClean="0"/>
              <a:t>State </a:t>
            </a:r>
            <a:r>
              <a:rPr lang="en-US" dirty="0"/>
              <a:t>test cases in terms of graph coverage</a:t>
            </a:r>
          </a:p>
          <a:p>
            <a:r>
              <a:rPr lang="en-US" dirty="0"/>
              <a:t>Choose test cases that guarantee different types of coverage</a:t>
            </a:r>
          </a:p>
          <a:p>
            <a:pPr lvl="1"/>
            <a:r>
              <a:rPr lang="en-US" dirty="0" smtClean="0"/>
              <a:t>Node/statement </a:t>
            </a:r>
            <a:r>
              <a:rPr lang="en-US" dirty="0"/>
              <a:t>coverage</a:t>
            </a:r>
          </a:p>
          <a:p>
            <a:pPr lvl="1"/>
            <a:r>
              <a:rPr lang="en-US" dirty="0" smtClean="0"/>
              <a:t>Edge/branch </a:t>
            </a:r>
            <a:r>
              <a:rPr lang="en-US" dirty="0"/>
              <a:t>coverage</a:t>
            </a:r>
          </a:p>
          <a:p>
            <a:pPr lvl="1"/>
            <a:r>
              <a:rPr lang="en-US" dirty="0"/>
              <a:t>Loop coverage</a:t>
            </a:r>
          </a:p>
          <a:p>
            <a:pPr lvl="1"/>
            <a:r>
              <a:rPr lang="en-US" dirty="0"/>
              <a:t>Condition coverage</a:t>
            </a:r>
          </a:p>
          <a:p>
            <a:pPr lvl="1"/>
            <a:r>
              <a:rPr lang="en-US" dirty="0"/>
              <a:t>Path coverage</a:t>
            </a:r>
          </a:p>
          <a:p>
            <a:pPr lvl="1"/>
            <a:endParaRPr lang="en-US" dirty="0"/>
          </a:p>
        </p:txBody>
      </p:sp>
    </p:spTree>
    <p:extLst>
      <p:ext uri="{BB962C8B-B14F-4D97-AF65-F5344CB8AC3E}">
        <p14:creationId xmlns:p14="http://schemas.microsoft.com/office/powerpoint/2010/main" val="35566007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n-US" dirty="0" smtClean="0"/>
              <a:t>Example: Building the program graph</a:t>
            </a:r>
            <a:endParaRPr lang="en-US" dirty="0"/>
          </a:p>
        </p:txBody>
      </p:sp>
      <p:graphicFrame>
        <p:nvGraphicFramePr>
          <p:cNvPr id="181538" name="Group 290"/>
          <p:cNvGraphicFramePr>
            <a:graphicFrameLocks noGrp="1"/>
          </p:cNvGraphicFramePr>
          <p:nvPr>
            <p:extLst>
              <p:ext uri="{D42A27DB-BD31-4B8C-83A1-F6EECF244321}">
                <p14:modId xmlns:p14="http://schemas.microsoft.com/office/powerpoint/2010/main" val="2666334765"/>
              </p:ext>
            </p:extLst>
          </p:nvPr>
        </p:nvGraphicFramePr>
        <p:xfrm>
          <a:off x="1371600" y="1295400"/>
          <a:ext cx="6096000" cy="2689860"/>
        </p:xfrm>
        <a:graphic>
          <a:graphicData uri="http://schemas.openxmlformats.org/drawingml/2006/table">
            <a:tbl>
              <a:tblPr/>
              <a:tblGrid>
                <a:gridCol w="457200"/>
                <a:gridCol w="5638800"/>
              </a:tblGrid>
              <a:tr h="33337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1</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Node getSecondElement() {</a:t>
                      </a:r>
                    </a:p>
                  </a:txBody>
                  <a:tcPr horzOverflow="overflow">
                    <a:lnL>
                      <a:noFill/>
                    </a:lnL>
                    <a:lnR cap="flat">
                      <a:noFill/>
                    </a:lnR>
                    <a:lnT cap="flat">
                      <a:noFill/>
                    </a:lnT>
                    <a:lnB>
                      <a:noFill/>
                    </a:lnB>
                    <a:lnTlToBr>
                      <a:noFill/>
                    </a:lnTlToBr>
                    <a:lnBlToTr>
                      <a:noFill/>
                    </a:lnBlToTr>
                    <a:noFill/>
                  </a:tcPr>
                </a:tc>
              </a:tr>
              <a:tr h="33337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2</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   Node head = getHead();</a:t>
                      </a:r>
                    </a:p>
                  </a:txBody>
                  <a:tcPr horzOverflow="overflow">
                    <a:lnL>
                      <a:noFill/>
                    </a:lnL>
                    <a:lnR cap="flat">
                      <a:noFill/>
                    </a:lnR>
                    <a:lnT>
                      <a:noFill/>
                    </a:lnT>
                    <a:lnB>
                      <a:noFill/>
                    </a:lnB>
                    <a:lnTlToBr>
                      <a:noFill/>
                    </a:lnTlToBr>
                    <a:lnBlToTr>
                      <a:noFill/>
                    </a:lnBlToTr>
                    <a:noFill/>
                  </a:tcPr>
                </a:tc>
              </a:tr>
              <a:tr h="331788">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3</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   if (head == null)</a:t>
                      </a:r>
                    </a:p>
                  </a:txBody>
                  <a:tcPr horzOverflow="overflow">
                    <a:lnL>
                      <a:noFill/>
                    </a:lnL>
                    <a:lnR cap="flat">
                      <a:noFill/>
                    </a:lnR>
                    <a:lnT>
                      <a:noFill/>
                    </a:lnT>
                    <a:lnB>
                      <a:noFill/>
                    </a:lnB>
                    <a:lnTlToBr>
                      <a:noFill/>
                    </a:lnTlToBr>
                    <a:lnBlToTr>
                      <a:noFill/>
                    </a:lnBlToTr>
                    <a:noFill/>
                  </a:tcPr>
                </a:tc>
              </a:tr>
              <a:tr h="33337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4</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      return null;</a:t>
                      </a:r>
                    </a:p>
                  </a:txBody>
                  <a:tcPr horzOverflow="overflow">
                    <a:lnL>
                      <a:noFill/>
                    </a:lnL>
                    <a:lnR cap="flat">
                      <a:noFill/>
                    </a:lnR>
                    <a:lnT>
                      <a:noFill/>
                    </a:lnT>
                    <a:lnB>
                      <a:noFill/>
                    </a:lnB>
                    <a:lnTlToBr>
                      <a:noFill/>
                    </a:lnTlToBr>
                    <a:lnBlToTr>
                      <a:noFill/>
                    </a:lnBlToTr>
                    <a:noFill/>
                  </a:tcPr>
                </a:tc>
              </a:tr>
              <a:tr h="331788">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5</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   if (head.next == null)</a:t>
                      </a:r>
                    </a:p>
                  </a:txBody>
                  <a:tcPr horzOverflow="overflow">
                    <a:lnL>
                      <a:noFill/>
                    </a:lnL>
                    <a:lnR cap="flat">
                      <a:noFill/>
                    </a:lnR>
                    <a:lnT>
                      <a:noFill/>
                    </a:lnT>
                    <a:lnB>
                      <a:noFill/>
                    </a:lnB>
                    <a:lnTlToBr>
                      <a:noFill/>
                    </a:lnTlToBr>
                    <a:lnBlToTr>
                      <a:noFill/>
                    </a:lnBlToTr>
                    <a:noFill/>
                  </a:tcPr>
                </a:tc>
              </a:tr>
              <a:tr h="33337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6</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      return null;</a:t>
                      </a:r>
                    </a:p>
                  </a:txBody>
                  <a:tcPr horzOverflow="overflow">
                    <a:lnL>
                      <a:noFill/>
                    </a:lnL>
                    <a:lnR cap="flat">
                      <a:noFill/>
                    </a:lnR>
                    <a:lnT>
                      <a:noFill/>
                    </a:lnT>
                    <a:lnB>
                      <a:noFill/>
                    </a:lnB>
                    <a:lnTlToBr>
                      <a:noFill/>
                    </a:lnTlToBr>
                    <a:lnBlToTr>
                      <a:noFill/>
                    </a:lnBlToTr>
                    <a:noFill/>
                  </a:tcPr>
                </a:tc>
              </a:tr>
              <a:tr h="3429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7</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   return head.next.node;</a:t>
                      </a:r>
                    </a:p>
                  </a:txBody>
                  <a:tcPr horzOverflow="overflow">
                    <a:lnL>
                      <a:noFill/>
                    </a:lnL>
                    <a:lnR cap="flat">
                      <a:noFill/>
                    </a:lnR>
                    <a:lnT>
                      <a:noFill/>
                    </a:lnT>
                    <a:lnB>
                      <a:noFill/>
                    </a:lnB>
                    <a:lnTlToBr>
                      <a:noFill/>
                    </a:lnTlToBr>
                    <a:lnBlToTr>
                      <a:noFill/>
                    </a:lnBlToTr>
                    <a:noFill/>
                  </a:tcPr>
                </a:tc>
              </a:tr>
              <a:tr h="300038">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8</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a:t>
                      </a:r>
                    </a:p>
                  </a:txBody>
                  <a:tcPr horzOverflow="overflow">
                    <a:lnL>
                      <a:noFill/>
                    </a:lnL>
                    <a:lnR cap="flat">
                      <a:noFill/>
                    </a:lnR>
                    <a:lnT>
                      <a:noFill/>
                    </a:lnT>
                    <a:lnB cap="flat">
                      <a:noFill/>
                    </a:lnB>
                    <a:lnTlToBr>
                      <a:noFill/>
                    </a:lnTlToBr>
                    <a:lnBlToTr>
                      <a:noFill/>
                    </a:lnBlToTr>
                    <a:noFill/>
                  </a:tcPr>
                </a:tc>
              </a:tr>
            </a:tbl>
          </a:graphicData>
        </a:graphic>
      </p:graphicFrame>
      <p:sp>
        <p:nvSpPr>
          <p:cNvPr id="181407" name="Oval 159"/>
          <p:cNvSpPr>
            <a:spLocks noChangeArrowheads="1"/>
          </p:cNvSpPr>
          <p:nvPr/>
        </p:nvSpPr>
        <p:spPr bwMode="auto">
          <a:xfrm>
            <a:off x="2133600" y="51054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sp>
        <p:nvSpPr>
          <p:cNvPr id="181408" name="Oval 160"/>
          <p:cNvSpPr>
            <a:spLocks noChangeArrowheads="1"/>
          </p:cNvSpPr>
          <p:nvPr/>
        </p:nvSpPr>
        <p:spPr bwMode="auto">
          <a:xfrm>
            <a:off x="3306763" y="51054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a:t>
            </a:r>
          </a:p>
        </p:txBody>
      </p:sp>
      <p:sp>
        <p:nvSpPr>
          <p:cNvPr id="181411" name="Oval 163"/>
          <p:cNvSpPr>
            <a:spLocks noChangeArrowheads="1"/>
          </p:cNvSpPr>
          <p:nvPr/>
        </p:nvSpPr>
        <p:spPr bwMode="auto">
          <a:xfrm>
            <a:off x="2719388" y="51069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2</a:t>
            </a:r>
          </a:p>
        </p:txBody>
      </p:sp>
      <p:sp>
        <p:nvSpPr>
          <p:cNvPr id="181412" name="Oval 164"/>
          <p:cNvSpPr>
            <a:spLocks noChangeArrowheads="1"/>
          </p:cNvSpPr>
          <p:nvPr/>
        </p:nvSpPr>
        <p:spPr bwMode="auto">
          <a:xfrm>
            <a:off x="3892550" y="51069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a:t>
            </a:r>
          </a:p>
        </p:txBody>
      </p:sp>
      <p:sp>
        <p:nvSpPr>
          <p:cNvPr id="181413" name="Oval 165"/>
          <p:cNvSpPr>
            <a:spLocks noChangeArrowheads="1"/>
          </p:cNvSpPr>
          <p:nvPr/>
        </p:nvSpPr>
        <p:spPr bwMode="auto">
          <a:xfrm>
            <a:off x="4479925" y="51069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5</a:t>
            </a:r>
          </a:p>
        </p:txBody>
      </p:sp>
      <p:sp>
        <p:nvSpPr>
          <p:cNvPr id="181414" name="Oval 166"/>
          <p:cNvSpPr>
            <a:spLocks noChangeArrowheads="1"/>
          </p:cNvSpPr>
          <p:nvPr/>
        </p:nvSpPr>
        <p:spPr bwMode="auto">
          <a:xfrm>
            <a:off x="5067300" y="51069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6</a:t>
            </a:r>
          </a:p>
        </p:txBody>
      </p:sp>
      <p:cxnSp>
        <p:nvCxnSpPr>
          <p:cNvPr id="181517" name="AutoShape 269"/>
          <p:cNvCxnSpPr>
            <a:cxnSpLocks noChangeShapeType="1"/>
            <a:stCxn id="181407" idx="6"/>
            <a:endCxn id="181411" idx="2"/>
          </p:cNvCxnSpPr>
          <p:nvPr/>
        </p:nvCxnSpPr>
        <p:spPr bwMode="auto">
          <a:xfrm>
            <a:off x="2514600" y="5295900"/>
            <a:ext cx="204788"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1518" name="AutoShape 270"/>
          <p:cNvCxnSpPr>
            <a:cxnSpLocks noChangeShapeType="1"/>
            <a:stCxn id="181411" idx="6"/>
            <a:endCxn id="181408" idx="2"/>
          </p:cNvCxnSpPr>
          <p:nvPr/>
        </p:nvCxnSpPr>
        <p:spPr bwMode="auto">
          <a:xfrm flipV="1">
            <a:off x="3100388" y="5295900"/>
            <a:ext cx="206375"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1540" name="AutoShape 292"/>
          <p:cNvCxnSpPr>
            <a:cxnSpLocks noChangeShapeType="1"/>
            <a:stCxn id="181408" idx="6"/>
            <a:endCxn id="181412" idx="2"/>
          </p:cNvCxnSpPr>
          <p:nvPr/>
        </p:nvCxnSpPr>
        <p:spPr bwMode="auto">
          <a:xfrm>
            <a:off x="3687763" y="5295900"/>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1541" name="AutoShape 293"/>
          <p:cNvCxnSpPr>
            <a:cxnSpLocks noChangeShapeType="1"/>
            <a:stCxn id="181408" idx="4"/>
            <a:endCxn id="181413" idx="4"/>
          </p:cNvCxnSpPr>
          <p:nvPr/>
        </p:nvCxnSpPr>
        <p:spPr bwMode="auto">
          <a:xfrm rot="16200000" flipH="1">
            <a:off x="4083050" y="4900613"/>
            <a:ext cx="1588" cy="1173162"/>
          </a:xfrm>
          <a:prstGeom prst="curvedConnector3">
            <a:avLst>
              <a:gd name="adj1" fmla="val 1450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1542" name="AutoShape 294"/>
          <p:cNvCxnSpPr>
            <a:cxnSpLocks noChangeShapeType="1"/>
            <a:stCxn id="181413" idx="6"/>
            <a:endCxn id="181414" idx="2"/>
          </p:cNvCxnSpPr>
          <p:nvPr/>
        </p:nvCxnSpPr>
        <p:spPr bwMode="auto">
          <a:xfrm>
            <a:off x="4860925" y="5297488"/>
            <a:ext cx="206375" cy="0"/>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1543" name="Oval 295"/>
          <p:cNvSpPr>
            <a:spLocks noChangeArrowheads="1"/>
          </p:cNvSpPr>
          <p:nvPr/>
        </p:nvSpPr>
        <p:spPr bwMode="auto">
          <a:xfrm>
            <a:off x="5638800" y="51054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7</a:t>
            </a:r>
          </a:p>
        </p:txBody>
      </p:sp>
      <p:cxnSp>
        <p:nvCxnSpPr>
          <p:cNvPr id="181544" name="AutoShape 296"/>
          <p:cNvCxnSpPr>
            <a:cxnSpLocks noChangeShapeType="1"/>
            <a:stCxn id="181413" idx="4"/>
            <a:endCxn id="181543" idx="4"/>
          </p:cNvCxnSpPr>
          <p:nvPr/>
        </p:nvCxnSpPr>
        <p:spPr bwMode="auto">
          <a:xfrm rot="5400000" flipH="1" flipV="1">
            <a:off x="5249069" y="4907756"/>
            <a:ext cx="1588" cy="1158875"/>
          </a:xfrm>
          <a:prstGeom prst="curvedConnector3">
            <a:avLst>
              <a:gd name="adj1" fmla="val -1440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085159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dirty="0" smtClean="0"/>
              <a:t>Example: Averaging quiz grades!</a:t>
            </a:r>
            <a:endParaRPr lang="en-US" dirty="0"/>
          </a:p>
        </p:txBody>
      </p:sp>
      <p:graphicFrame>
        <p:nvGraphicFramePr>
          <p:cNvPr id="188419" name="Group 3"/>
          <p:cNvGraphicFramePr>
            <a:graphicFrameLocks noGrp="1"/>
          </p:cNvGraphicFramePr>
          <p:nvPr>
            <p:extLst>
              <p:ext uri="{D42A27DB-BD31-4B8C-83A1-F6EECF244321}">
                <p14:modId xmlns:p14="http://schemas.microsoft.com/office/powerpoint/2010/main" val="996541488"/>
              </p:ext>
            </p:extLst>
          </p:nvPr>
        </p:nvGraphicFramePr>
        <p:xfrm>
          <a:off x="1219200" y="1143000"/>
          <a:ext cx="6096000" cy="3695700"/>
        </p:xfrm>
        <a:graphic>
          <a:graphicData uri="http://schemas.openxmlformats.org/drawingml/2006/table">
            <a:tbl>
              <a:tblPr/>
              <a:tblGrid>
                <a:gridCol w="457200"/>
                <a:gridCol w="5638800"/>
              </a:tblGrid>
              <a:tr h="33337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1</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float </a:t>
                      </a:r>
                      <a:r>
                        <a:rPr kumimoji="0" lang="en-US" sz="1600" b="0" i="0" u="none" strike="noStrike" cap="none" normalizeH="0" baseline="0" dirty="0" err="1" smtClean="0">
                          <a:ln>
                            <a:noFill/>
                          </a:ln>
                          <a:solidFill>
                            <a:schemeClr val="tx1"/>
                          </a:solidFill>
                          <a:effectLst/>
                          <a:latin typeface="Tahoma" pitchFamily="34" charset="0"/>
                        </a:rPr>
                        <a:t>quizAverage</a:t>
                      </a:r>
                      <a:r>
                        <a:rPr kumimoji="0" lang="en-US" sz="1600" b="0" i="0" u="none" strike="noStrike" cap="none" normalizeH="0" baseline="0" dirty="0" smtClean="0">
                          <a:ln>
                            <a:noFill/>
                          </a:ln>
                          <a:solidFill>
                            <a:schemeClr val="tx1"/>
                          </a:solidFill>
                          <a:effectLst/>
                          <a:latin typeface="Tahoma" pitchFamily="34" charset="0"/>
                        </a:rPr>
                        <a:t>(float[] scores) {</a:t>
                      </a:r>
                    </a:p>
                  </a:txBody>
                  <a:tcPr horzOverflow="overflow">
                    <a:lnL>
                      <a:noFill/>
                    </a:lnL>
                    <a:lnR cap="flat">
                      <a:noFill/>
                    </a:lnR>
                    <a:lnT cap="flat">
                      <a:noFill/>
                    </a:lnT>
                    <a:lnB>
                      <a:noFill/>
                    </a:lnB>
                    <a:lnTlToBr>
                      <a:noFill/>
                    </a:lnTlToBr>
                    <a:lnBlToTr>
                      <a:noFill/>
                    </a:lnBlToTr>
                    <a:noFill/>
                  </a:tcPr>
                </a:tc>
              </a:tr>
              <a:tr h="33337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2</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   float min = 99999;</a:t>
                      </a:r>
                    </a:p>
                  </a:txBody>
                  <a:tcPr horzOverflow="overflow">
                    <a:lnL>
                      <a:noFill/>
                    </a:lnL>
                    <a:lnR cap="flat">
                      <a:noFill/>
                    </a:lnR>
                    <a:lnT>
                      <a:noFill/>
                    </a:lnT>
                    <a:lnB>
                      <a:noFill/>
                    </a:lnB>
                    <a:lnTlToBr>
                      <a:noFill/>
                    </a:lnTlToBr>
                    <a:lnBlToTr>
                      <a:noFill/>
                    </a:lnBlToTr>
                    <a:noFill/>
                  </a:tcPr>
                </a:tc>
              </a:tr>
              <a:tr h="331788">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3</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   float total = 0;</a:t>
                      </a:r>
                    </a:p>
                  </a:txBody>
                  <a:tcPr horzOverflow="overflow">
                    <a:lnL>
                      <a:noFill/>
                    </a:lnL>
                    <a:lnR cap="flat">
                      <a:noFill/>
                    </a:lnR>
                    <a:lnT>
                      <a:noFill/>
                    </a:lnT>
                    <a:lnB>
                      <a:noFill/>
                    </a:lnB>
                    <a:lnTlToBr>
                      <a:noFill/>
                    </a:lnTlToBr>
                    <a:lnBlToTr>
                      <a:noFill/>
                    </a:lnBlToTr>
                    <a:noFill/>
                  </a:tcPr>
                </a:tc>
              </a:tr>
              <a:tr h="33337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4</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   for (int i = 0 ; i &lt; scores.length ; i++) {</a:t>
                      </a:r>
                    </a:p>
                  </a:txBody>
                  <a:tcPr horzOverflow="overflow">
                    <a:lnL>
                      <a:noFill/>
                    </a:lnL>
                    <a:lnR cap="flat">
                      <a:noFill/>
                    </a:lnR>
                    <a:lnT>
                      <a:noFill/>
                    </a:lnT>
                    <a:lnB>
                      <a:noFill/>
                    </a:lnB>
                    <a:lnTlToBr>
                      <a:noFill/>
                    </a:lnTlToBr>
                    <a:lnBlToTr>
                      <a:noFill/>
                    </a:lnBlToTr>
                    <a:noFill/>
                  </a:tcPr>
                </a:tc>
              </a:tr>
              <a:tr h="331788">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5</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      if (scores[i] &lt; min)</a:t>
                      </a:r>
                    </a:p>
                  </a:txBody>
                  <a:tcPr horzOverflow="overflow">
                    <a:lnL>
                      <a:noFill/>
                    </a:lnL>
                    <a:lnR cap="flat">
                      <a:noFill/>
                    </a:lnR>
                    <a:lnT>
                      <a:noFill/>
                    </a:lnT>
                    <a:lnB>
                      <a:noFill/>
                    </a:lnB>
                    <a:lnTlToBr>
                      <a:noFill/>
                    </a:lnTlToBr>
                    <a:lnBlToTr>
                      <a:noFill/>
                    </a:lnBlToTr>
                    <a:noFill/>
                  </a:tcPr>
                </a:tc>
              </a:tr>
              <a:tr h="33337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6</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         min = scores[</a:t>
                      </a:r>
                      <a:r>
                        <a:rPr kumimoji="0" lang="en-US" sz="1600" b="0" i="0" u="none" strike="noStrike" cap="none" normalizeH="0" baseline="0" dirty="0" err="1" smtClean="0">
                          <a:ln>
                            <a:noFill/>
                          </a:ln>
                          <a:solidFill>
                            <a:schemeClr val="tx1"/>
                          </a:solidFill>
                          <a:effectLst/>
                          <a:latin typeface="Tahoma" pitchFamily="34" charset="0"/>
                        </a:rPr>
                        <a:t>i</a:t>
                      </a:r>
                      <a:r>
                        <a:rPr kumimoji="0" lang="en-US" sz="1600" b="0" i="0" u="none" strike="noStrike" cap="none" normalizeH="0" baseline="0" dirty="0" smtClean="0">
                          <a:ln>
                            <a:noFill/>
                          </a:ln>
                          <a:solidFill>
                            <a:schemeClr val="tx1"/>
                          </a:solidFill>
                          <a:effectLst/>
                          <a:latin typeface="Tahoma" pitchFamily="34" charset="0"/>
                        </a:rPr>
                        <a:t>];</a:t>
                      </a:r>
                    </a:p>
                  </a:txBody>
                  <a:tcPr horzOverflow="overflow">
                    <a:lnL>
                      <a:noFill/>
                    </a:lnL>
                    <a:lnR cap="flat">
                      <a:noFill/>
                    </a:lnR>
                    <a:lnT>
                      <a:noFill/>
                    </a:lnT>
                    <a:lnB>
                      <a:noFill/>
                    </a:lnB>
                    <a:lnTlToBr>
                      <a:noFill/>
                    </a:lnTlToBr>
                    <a:lnBlToTr>
                      <a:noFill/>
                    </a:lnBlToTr>
                    <a:noFill/>
                  </a:tcPr>
                </a:tc>
              </a:tr>
              <a:tr h="33337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7</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      total += scores[i];</a:t>
                      </a:r>
                    </a:p>
                  </a:txBody>
                  <a:tcPr horzOverflow="overflow">
                    <a:lnL>
                      <a:noFill/>
                    </a:lnL>
                    <a:lnR cap="flat">
                      <a:noFill/>
                    </a:lnR>
                    <a:lnT>
                      <a:noFill/>
                    </a:lnT>
                    <a:lnB>
                      <a:noFill/>
                    </a:lnB>
                    <a:lnTlToBr>
                      <a:noFill/>
                    </a:lnTlToBr>
                    <a:lnBlToTr>
                      <a:noFill/>
                    </a:lnBlToTr>
                    <a:noFill/>
                  </a:tcPr>
                </a:tc>
              </a:tr>
              <a:tr h="331788">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8</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   }</a:t>
                      </a:r>
                    </a:p>
                  </a:txBody>
                  <a:tcPr horzOverflow="overflow">
                    <a:lnL>
                      <a:noFill/>
                    </a:lnL>
                    <a:lnR cap="flat">
                      <a:noFill/>
                    </a:lnR>
                    <a:lnT>
                      <a:noFill/>
                    </a:lnT>
                    <a:lnB>
                      <a:noFill/>
                    </a:lnB>
                    <a:lnTlToBr>
                      <a:noFill/>
                    </a:lnTlToBr>
                    <a:lnBlToTr>
                      <a:noFill/>
                    </a:lnBlToTr>
                    <a:noFill/>
                  </a:tcPr>
                </a:tc>
              </a:tr>
              <a:tr h="33337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9</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   total = total – min;</a:t>
                      </a:r>
                    </a:p>
                  </a:txBody>
                  <a:tcPr horzOverflow="overflow">
                    <a:lnL>
                      <a:noFill/>
                    </a:lnL>
                    <a:lnR cap="flat">
                      <a:noFill/>
                    </a:lnR>
                    <a:lnT>
                      <a:noFill/>
                    </a:lnT>
                    <a:lnB>
                      <a:noFill/>
                    </a:lnB>
                    <a:lnTlToBr>
                      <a:noFill/>
                    </a:lnTlToBr>
                    <a:lnBlToTr>
                      <a:noFill/>
                    </a:lnBlToTr>
                    <a:noFill/>
                  </a:tcPr>
                </a:tc>
              </a:tr>
              <a:tr h="3429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10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   return total / (scores.length – 1);</a:t>
                      </a:r>
                    </a:p>
                  </a:txBody>
                  <a:tcPr horzOverflow="overflow">
                    <a:lnL>
                      <a:noFill/>
                    </a:lnL>
                    <a:lnR cap="flat">
                      <a:noFill/>
                    </a:lnR>
                    <a:lnT>
                      <a:noFill/>
                    </a:lnT>
                    <a:lnB>
                      <a:noFill/>
                    </a:lnB>
                    <a:lnTlToBr>
                      <a:noFill/>
                    </a:lnTlToBr>
                    <a:lnBlToTr>
                      <a:noFill/>
                    </a:lnBlToTr>
                    <a:noFill/>
                  </a:tcPr>
                </a:tc>
              </a:tr>
              <a:tr h="300038">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11</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a:t>
                      </a:r>
                    </a:p>
                  </a:txBody>
                  <a:tcPr horzOverflow="overflow">
                    <a:lnL>
                      <a:noFill/>
                    </a:lnL>
                    <a:lnR cap="flat">
                      <a:noFill/>
                    </a:lnR>
                    <a:lnT>
                      <a:noFill/>
                    </a:lnT>
                    <a:lnB cap="flat">
                      <a:noFill/>
                    </a:lnB>
                    <a:lnTlToBr>
                      <a:noFill/>
                    </a:lnTlToBr>
                    <a:lnBlToTr>
                      <a:noFill/>
                    </a:lnBlToTr>
                    <a:noFill/>
                  </a:tcPr>
                </a:tc>
              </a:tr>
            </a:tbl>
          </a:graphicData>
        </a:graphic>
      </p:graphicFrame>
      <p:sp>
        <p:nvSpPr>
          <p:cNvPr id="188469" name="Oval 53"/>
          <p:cNvSpPr>
            <a:spLocks noChangeArrowheads="1"/>
          </p:cNvSpPr>
          <p:nvPr/>
        </p:nvSpPr>
        <p:spPr bwMode="auto">
          <a:xfrm>
            <a:off x="1676400" y="54102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a:t>
            </a:r>
          </a:p>
        </p:txBody>
      </p:sp>
      <p:sp>
        <p:nvSpPr>
          <p:cNvPr id="188470" name="Oval 54"/>
          <p:cNvSpPr>
            <a:spLocks noChangeArrowheads="1"/>
          </p:cNvSpPr>
          <p:nvPr/>
        </p:nvSpPr>
        <p:spPr bwMode="auto">
          <a:xfrm>
            <a:off x="2849563" y="54102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3</a:t>
            </a:r>
          </a:p>
        </p:txBody>
      </p:sp>
      <p:sp>
        <p:nvSpPr>
          <p:cNvPr id="188471" name="Oval 55"/>
          <p:cNvSpPr>
            <a:spLocks noChangeArrowheads="1"/>
          </p:cNvSpPr>
          <p:nvPr/>
        </p:nvSpPr>
        <p:spPr bwMode="auto">
          <a:xfrm>
            <a:off x="5195888" y="54102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7</a:t>
            </a:r>
          </a:p>
        </p:txBody>
      </p:sp>
      <p:sp>
        <p:nvSpPr>
          <p:cNvPr id="188472" name="Oval 56"/>
          <p:cNvSpPr>
            <a:spLocks noChangeArrowheads="1"/>
          </p:cNvSpPr>
          <p:nvPr/>
        </p:nvSpPr>
        <p:spPr bwMode="auto">
          <a:xfrm>
            <a:off x="5783263" y="54117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8</a:t>
            </a:r>
          </a:p>
        </p:txBody>
      </p:sp>
      <p:sp>
        <p:nvSpPr>
          <p:cNvPr id="188473" name="Oval 57"/>
          <p:cNvSpPr>
            <a:spLocks noChangeArrowheads="1"/>
          </p:cNvSpPr>
          <p:nvPr/>
        </p:nvSpPr>
        <p:spPr bwMode="auto">
          <a:xfrm>
            <a:off x="2262188" y="54117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2</a:t>
            </a:r>
          </a:p>
        </p:txBody>
      </p:sp>
      <p:sp>
        <p:nvSpPr>
          <p:cNvPr id="188474" name="Oval 58"/>
          <p:cNvSpPr>
            <a:spLocks noChangeArrowheads="1"/>
          </p:cNvSpPr>
          <p:nvPr/>
        </p:nvSpPr>
        <p:spPr bwMode="auto">
          <a:xfrm>
            <a:off x="3435350" y="54117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4</a:t>
            </a:r>
          </a:p>
        </p:txBody>
      </p:sp>
      <p:sp>
        <p:nvSpPr>
          <p:cNvPr id="188475" name="Oval 59"/>
          <p:cNvSpPr>
            <a:spLocks noChangeArrowheads="1"/>
          </p:cNvSpPr>
          <p:nvPr/>
        </p:nvSpPr>
        <p:spPr bwMode="auto">
          <a:xfrm>
            <a:off x="4022725" y="54117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5</a:t>
            </a:r>
          </a:p>
        </p:txBody>
      </p:sp>
      <p:sp>
        <p:nvSpPr>
          <p:cNvPr id="188476" name="Oval 60"/>
          <p:cNvSpPr>
            <a:spLocks noChangeArrowheads="1"/>
          </p:cNvSpPr>
          <p:nvPr/>
        </p:nvSpPr>
        <p:spPr bwMode="auto">
          <a:xfrm>
            <a:off x="4610100" y="54117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6</a:t>
            </a:r>
          </a:p>
        </p:txBody>
      </p:sp>
      <p:sp>
        <p:nvSpPr>
          <p:cNvPr id="188477" name="Oval 61"/>
          <p:cNvSpPr>
            <a:spLocks noChangeArrowheads="1"/>
          </p:cNvSpPr>
          <p:nvPr/>
        </p:nvSpPr>
        <p:spPr bwMode="auto">
          <a:xfrm>
            <a:off x="6369050" y="5411788"/>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9</a:t>
            </a:r>
          </a:p>
        </p:txBody>
      </p:sp>
      <p:sp>
        <p:nvSpPr>
          <p:cNvPr id="188478" name="Oval 62"/>
          <p:cNvSpPr>
            <a:spLocks noChangeArrowheads="1"/>
          </p:cNvSpPr>
          <p:nvPr/>
        </p:nvSpPr>
        <p:spPr bwMode="auto">
          <a:xfrm>
            <a:off x="6956425" y="5410200"/>
            <a:ext cx="381000" cy="381000"/>
          </a:xfrm>
          <a:prstGeom prst="ellipse">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10</a:t>
            </a:r>
          </a:p>
        </p:txBody>
      </p:sp>
      <p:cxnSp>
        <p:nvCxnSpPr>
          <p:cNvPr id="188480" name="AutoShape 64"/>
          <p:cNvCxnSpPr>
            <a:cxnSpLocks noChangeShapeType="1"/>
            <a:stCxn id="188469" idx="6"/>
            <a:endCxn id="188473" idx="2"/>
          </p:cNvCxnSpPr>
          <p:nvPr/>
        </p:nvCxnSpPr>
        <p:spPr bwMode="auto">
          <a:xfrm>
            <a:off x="2057400" y="5600700"/>
            <a:ext cx="204788"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8481" name="AutoShape 65"/>
          <p:cNvCxnSpPr>
            <a:cxnSpLocks noChangeShapeType="1"/>
            <a:stCxn id="188473" idx="6"/>
            <a:endCxn id="188470" idx="2"/>
          </p:cNvCxnSpPr>
          <p:nvPr/>
        </p:nvCxnSpPr>
        <p:spPr bwMode="auto">
          <a:xfrm flipV="1">
            <a:off x="2643188" y="5600700"/>
            <a:ext cx="206375"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8482" name="AutoShape 66"/>
          <p:cNvCxnSpPr>
            <a:cxnSpLocks noChangeShapeType="1"/>
            <a:stCxn id="188470" idx="6"/>
            <a:endCxn id="188474" idx="2"/>
          </p:cNvCxnSpPr>
          <p:nvPr/>
        </p:nvCxnSpPr>
        <p:spPr bwMode="auto">
          <a:xfrm>
            <a:off x="3230563" y="5600700"/>
            <a:ext cx="204787"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8483" name="AutoShape 67"/>
          <p:cNvCxnSpPr>
            <a:cxnSpLocks noChangeShapeType="1"/>
            <a:stCxn id="188475" idx="6"/>
            <a:endCxn id="188476" idx="2"/>
          </p:cNvCxnSpPr>
          <p:nvPr/>
        </p:nvCxnSpPr>
        <p:spPr bwMode="auto">
          <a:xfrm>
            <a:off x="4403725" y="5602288"/>
            <a:ext cx="206375" cy="0"/>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8484" name="AutoShape 68"/>
          <p:cNvCxnSpPr>
            <a:cxnSpLocks noChangeShapeType="1"/>
            <a:stCxn id="188476" idx="6"/>
            <a:endCxn id="188471" idx="2"/>
          </p:cNvCxnSpPr>
          <p:nvPr/>
        </p:nvCxnSpPr>
        <p:spPr bwMode="auto">
          <a:xfrm flipV="1">
            <a:off x="4991100" y="5600700"/>
            <a:ext cx="204788"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8485" name="AutoShape 69"/>
          <p:cNvCxnSpPr>
            <a:cxnSpLocks noChangeShapeType="1"/>
            <a:stCxn id="188477" idx="6"/>
            <a:endCxn id="188478" idx="2"/>
          </p:cNvCxnSpPr>
          <p:nvPr/>
        </p:nvCxnSpPr>
        <p:spPr bwMode="auto">
          <a:xfrm flipV="1">
            <a:off x="6750050" y="5600700"/>
            <a:ext cx="206375"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8487" name="AutoShape 71"/>
          <p:cNvCxnSpPr>
            <a:cxnSpLocks noChangeShapeType="1"/>
            <a:stCxn id="188471" idx="6"/>
            <a:endCxn id="188472" idx="2"/>
          </p:cNvCxnSpPr>
          <p:nvPr/>
        </p:nvCxnSpPr>
        <p:spPr bwMode="auto">
          <a:xfrm>
            <a:off x="5576888" y="5600700"/>
            <a:ext cx="206375" cy="1588"/>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8488" name="AutoShape 72"/>
          <p:cNvCxnSpPr>
            <a:cxnSpLocks noChangeShapeType="1"/>
            <a:stCxn id="188472" idx="0"/>
            <a:endCxn id="188474" idx="0"/>
          </p:cNvCxnSpPr>
          <p:nvPr/>
        </p:nvCxnSpPr>
        <p:spPr bwMode="auto">
          <a:xfrm rot="16200000" flipH="1" flipV="1">
            <a:off x="4799013" y="4238625"/>
            <a:ext cx="1587" cy="2347913"/>
          </a:xfrm>
          <a:prstGeom prst="curvedConnector3">
            <a:avLst>
              <a:gd name="adj1" fmla="val -1440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8489" name="AutoShape 73"/>
          <p:cNvCxnSpPr>
            <a:cxnSpLocks noChangeShapeType="1"/>
            <a:stCxn id="188474" idx="4"/>
            <a:endCxn id="188477" idx="4"/>
          </p:cNvCxnSpPr>
          <p:nvPr/>
        </p:nvCxnSpPr>
        <p:spPr bwMode="auto">
          <a:xfrm rot="16200000" flipH="1">
            <a:off x="5091906" y="4326732"/>
            <a:ext cx="1587" cy="2933700"/>
          </a:xfrm>
          <a:prstGeom prst="curvedConnector3">
            <a:avLst>
              <a:gd name="adj1" fmla="val 33999995"/>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8490" name="AutoShape 74"/>
          <p:cNvCxnSpPr>
            <a:cxnSpLocks noChangeShapeType="1"/>
            <a:stCxn id="188474" idx="6"/>
            <a:endCxn id="188475" idx="2"/>
          </p:cNvCxnSpPr>
          <p:nvPr/>
        </p:nvCxnSpPr>
        <p:spPr bwMode="auto">
          <a:xfrm>
            <a:off x="3816350" y="5602288"/>
            <a:ext cx="206375" cy="0"/>
          </a:xfrm>
          <a:prstGeom prst="straightConnector1">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8491" name="AutoShape 75"/>
          <p:cNvCxnSpPr>
            <a:cxnSpLocks noChangeShapeType="1"/>
            <a:stCxn id="188475" idx="4"/>
            <a:endCxn id="188471" idx="4"/>
          </p:cNvCxnSpPr>
          <p:nvPr/>
        </p:nvCxnSpPr>
        <p:spPr bwMode="auto">
          <a:xfrm rot="5400000" flipH="1" flipV="1">
            <a:off x="4799013" y="5205412"/>
            <a:ext cx="1588" cy="1173163"/>
          </a:xfrm>
          <a:prstGeom prst="curvedConnector3">
            <a:avLst>
              <a:gd name="adj1" fmla="val -14400000"/>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902041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DC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SDCL</Template>
  <TotalTime>14513</TotalTime>
  <Words>3340</Words>
  <Application>Microsoft Macintosh PowerPoint</Application>
  <PresentationFormat>On-screen Show (4:3)</PresentationFormat>
  <Paragraphs>766</Paragraphs>
  <Slides>57</Slides>
  <Notes>11</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SDCL</vt:lpstr>
      <vt:lpstr>Informatics 43 Introduction to Software Engineering Lecture 9-1</vt:lpstr>
      <vt:lpstr>Today’s Lecture</vt:lpstr>
      <vt:lpstr>Today’s Lecture</vt:lpstr>
      <vt:lpstr>Announcements</vt:lpstr>
      <vt:lpstr>Today’s Lecture</vt:lpstr>
      <vt:lpstr>White-box / Structural Testing</vt:lpstr>
      <vt:lpstr>White-box / Structural Testing</vt:lpstr>
      <vt:lpstr>Example: Building the program graph</vt:lpstr>
      <vt:lpstr>Example: Averaging quiz grades!</vt:lpstr>
      <vt:lpstr>Node Coverage</vt:lpstr>
      <vt:lpstr>Edge Coverage</vt:lpstr>
      <vt:lpstr>Another White Box Example</vt:lpstr>
      <vt:lpstr>Another White Box Example</vt:lpstr>
      <vt:lpstr>Another White Box Example</vt:lpstr>
      <vt:lpstr>Another White Box Example</vt:lpstr>
      <vt:lpstr>Another White Box Example</vt:lpstr>
      <vt:lpstr>Another White Box Example</vt:lpstr>
      <vt:lpstr>Another White Box Example</vt:lpstr>
      <vt:lpstr>Another White Box Example</vt:lpstr>
      <vt:lpstr>Another White Box Example</vt:lpstr>
      <vt:lpstr>Another White Box Example</vt:lpstr>
      <vt:lpstr>Another White Box Example</vt:lpstr>
      <vt:lpstr>Other Coverage Criteria</vt:lpstr>
      <vt:lpstr>Other Coverage Criteria</vt:lpstr>
      <vt:lpstr>Challenges</vt:lpstr>
      <vt:lpstr>Today’s Lecture</vt:lpstr>
      <vt:lpstr>Inspections and Reviews</vt:lpstr>
      <vt:lpstr>Formal Methods</vt:lpstr>
      <vt:lpstr>Static Analysis</vt:lpstr>
      <vt:lpstr>Test-Driven Development (TDD)</vt:lpstr>
      <vt:lpstr>Test-Driven Development (TDD)</vt:lpstr>
      <vt:lpstr>Testing: A Look Back</vt:lpstr>
      <vt:lpstr>Testing Topics Not Covered</vt:lpstr>
      <vt:lpstr>Today’s Lecture</vt:lpstr>
      <vt:lpstr>Example: Hotel Management System</vt:lpstr>
      <vt:lpstr>Input Phone Number 1</vt:lpstr>
      <vt:lpstr>Input Phone Number 2</vt:lpstr>
      <vt:lpstr>Input Phone Number 3</vt:lpstr>
      <vt:lpstr>Example: BeachBurn Manager</vt:lpstr>
      <vt:lpstr>Example: BeachBurn Manager</vt:lpstr>
      <vt:lpstr>Set Ticket Prices 1</vt:lpstr>
      <vt:lpstr>Set Ticket Prices 2</vt:lpstr>
      <vt:lpstr>Example: Gmail</vt:lpstr>
      <vt:lpstr>Login</vt:lpstr>
      <vt:lpstr>Example: Room Scheduler System</vt:lpstr>
      <vt:lpstr>Example: Room Scheduler System</vt:lpstr>
      <vt:lpstr>Example: Room Scheduler System</vt:lpstr>
      <vt:lpstr>Example: Room Scheduler System</vt:lpstr>
      <vt:lpstr>Schedule Room 1</vt:lpstr>
      <vt:lpstr>Schedule Room 2</vt:lpstr>
      <vt:lpstr>What are some possible bases for Homework 3?</vt:lpstr>
      <vt:lpstr>Today’s Lecture</vt:lpstr>
      <vt:lpstr>Quiz Thursday</vt:lpstr>
      <vt:lpstr>Test 2 (I)</vt:lpstr>
      <vt:lpstr>Test 2 (II)</vt:lpstr>
      <vt:lpstr>Test 2 (III) </vt:lpstr>
      <vt:lpstr>Test 2 (IV)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 van der Hoek</dc:creator>
  <cp:lastModifiedBy>Emilly Navarro</cp:lastModifiedBy>
  <cp:revision>756</cp:revision>
  <cp:lastPrinted>2012-10-01T04:17:57Z</cp:lastPrinted>
  <dcterms:created xsi:type="dcterms:W3CDTF">2011-04-22T07:09:34Z</dcterms:created>
  <dcterms:modified xsi:type="dcterms:W3CDTF">2014-12-05T02:04:27Z</dcterms:modified>
</cp:coreProperties>
</file>