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embeddings/oleObject1.bin" ContentType="application/vnd.openxmlformats-officedocument.oleObject"/>
  <Override PartName="/ppt/notesSlides/notesSlide9.xml" ContentType="application/vnd.openxmlformats-officedocument.presentationml.notesSlide+xml"/>
  <Override PartName="/ppt/embeddings/oleObject2.bin" ContentType="application/vnd.openxmlformats-officedocument.oleObject"/>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6" r:id="rId2"/>
    <p:sldId id="374" r:id="rId3"/>
    <p:sldId id="375" r:id="rId4"/>
    <p:sldId id="350" r:id="rId5"/>
    <p:sldId id="391" r:id="rId6"/>
    <p:sldId id="351" r:id="rId7"/>
    <p:sldId id="376" r:id="rId8"/>
    <p:sldId id="394" r:id="rId9"/>
    <p:sldId id="360" r:id="rId10"/>
    <p:sldId id="361" r:id="rId11"/>
    <p:sldId id="362" r:id="rId12"/>
    <p:sldId id="395" r:id="rId13"/>
    <p:sldId id="347" r:id="rId14"/>
    <p:sldId id="348" r:id="rId15"/>
    <p:sldId id="367" r:id="rId16"/>
    <p:sldId id="368" r:id="rId17"/>
    <p:sldId id="377" r:id="rId18"/>
    <p:sldId id="275" r:id="rId19"/>
    <p:sldId id="277" r:id="rId20"/>
    <p:sldId id="317" r:id="rId21"/>
    <p:sldId id="321" r:id="rId22"/>
    <p:sldId id="378" r:id="rId23"/>
    <p:sldId id="323" r:id="rId24"/>
    <p:sldId id="381" r:id="rId25"/>
    <p:sldId id="324" r:id="rId26"/>
    <p:sldId id="379" r:id="rId27"/>
    <p:sldId id="325" r:id="rId28"/>
    <p:sldId id="326" r:id="rId29"/>
    <p:sldId id="328" r:id="rId30"/>
    <p:sldId id="329" r:id="rId31"/>
    <p:sldId id="330" r:id="rId32"/>
    <p:sldId id="331" r:id="rId33"/>
    <p:sldId id="380" r:id="rId34"/>
    <p:sldId id="332" r:id="rId35"/>
    <p:sldId id="334" r:id="rId36"/>
    <p:sldId id="335" r:id="rId37"/>
    <p:sldId id="336" r:id="rId38"/>
    <p:sldId id="337" r:id="rId39"/>
    <p:sldId id="386" r:id="rId40"/>
    <p:sldId id="338" r:id="rId41"/>
    <p:sldId id="339" r:id="rId42"/>
    <p:sldId id="340" r:id="rId43"/>
    <p:sldId id="341" r:id="rId44"/>
    <p:sldId id="342" r:id="rId45"/>
    <p:sldId id="343" r:id="rId46"/>
    <p:sldId id="344" r:id="rId47"/>
    <p:sldId id="396" r:id="rId48"/>
    <p:sldId id="385" r:id="rId49"/>
    <p:sldId id="387" r:id="rId50"/>
    <p:sldId id="388" r:id="rId51"/>
  </p:sldIdLst>
  <p:sldSz cx="9144000" cy="6858000" type="screen4x3"/>
  <p:notesSz cx="685800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4C4C"/>
    <a:srgbClr val="F32200"/>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82759" autoAdjust="0"/>
  </p:normalViewPr>
  <p:slideViewPr>
    <p:cSldViewPr>
      <p:cViewPr>
        <p:scale>
          <a:sx n="85" d="100"/>
          <a:sy n="85" d="100"/>
        </p:scale>
        <p:origin x="-1432" y="-8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a:defRPr sz="1200"/>
            </a:lvl1pPr>
          </a:lstStyle>
          <a:p>
            <a:fld id="{A8C7F6F1-FFE2-4094-8DCE-D448177532A6}" type="datetimeFigureOut">
              <a:rPr lang="en-US" smtClean="0"/>
              <a:t>10/1/15</a:t>
            </a:fld>
            <a:endParaRPr lang="en-US"/>
          </a:p>
        </p:txBody>
      </p:sp>
      <p:sp>
        <p:nvSpPr>
          <p:cNvPr id="4" name="Footer Placeholder 3"/>
          <p:cNvSpPr>
            <a:spLocks noGrp="1"/>
          </p:cNvSpPr>
          <p:nvPr>
            <p:ph type="ftr" sz="quarter" idx="2"/>
          </p:nvPr>
        </p:nvSpPr>
        <p:spPr>
          <a:xfrm>
            <a:off x="0" y="8775684"/>
            <a:ext cx="2971800"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5684"/>
            <a:ext cx="2971800" cy="461963"/>
          </a:xfrm>
          <a:prstGeom prst="rect">
            <a:avLst/>
          </a:prstGeom>
        </p:spPr>
        <p:txBody>
          <a:bodyPr vert="horz" lIns="91440" tIns="45720" rIns="91440" bIns="45720" rtlCol="0" anchor="b"/>
          <a:lstStyle>
            <a:lvl1pPr algn="r">
              <a:defRPr sz="1200"/>
            </a:lvl1pPr>
          </a:lstStyle>
          <a:p>
            <a:fld id="{E21DC81C-4D3F-4D52-92F5-BDEACAED6120}" type="slidenum">
              <a:rPr lang="en-US" smtClean="0"/>
              <a:t>‹#›</a:t>
            </a:fld>
            <a:endParaRPr lang="en-US"/>
          </a:p>
        </p:txBody>
      </p:sp>
    </p:spTree>
    <p:extLst>
      <p:ext uri="{BB962C8B-B14F-4D97-AF65-F5344CB8AC3E}">
        <p14:creationId xmlns:p14="http://schemas.microsoft.com/office/powerpoint/2010/main" val="3963371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963"/>
          </a:xfrm>
          <a:prstGeom prst="rect">
            <a:avLst/>
          </a:prstGeom>
        </p:spPr>
        <p:txBody>
          <a:bodyPr vert="horz" lIns="91440" tIns="45720" rIns="91440" bIns="45720" rtlCol="0"/>
          <a:lstStyle>
            <a:lvl1pPr algn="r">
              <a:defRPr sz="1200"/>
            </a:lvl1pPr>
          </a:lstStyle>
          <a:p>
            <a:fld id="{6FED7520-BF41-4E54-97AD-8EA3ED10F785}" type="datetimeFigureOut">
              <a:rPr lang="en-US" smtClean="0"/>
              <a:t>10/1/15</a:t>
            </a:fld>
            <a:endParaRPr lang="en-US"/>
          </a:p>
        </p:txBody>
      </p:sp>
      <p:sp>
        <p:nvSpPr>
          <p:cNvPr id="4" name="Slide Image Placeholder 3"/>
          <p:cNvSpPr>
            <a:spLocks noGrp="1" noRot="1" noChangeAspect="1"/>
          </p:cNvSpPr>
          <p:nvPr>
            <p:ph type="sldImg" idx="2"/>
          </p:nvPr>
        </p:nvSpPr>
        <p:spPr>
          <a:xfrm>
            <a:off x="1120775" y="693738"/>
            <a:ext cx="46164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88644"/>
            <a:ext cx="5486400" cy="41576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5684"/>
            <a:ext cx="2971800"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5684"/>
            <a:ext cx="2971800" cy="461963"/>
          </a:xfrm>
          <a:prstGeom prst="rect">
            <a:avLst/>
          </a:prstGeom>
        </p:spPr>
        <p:txBody>
          <a:bodyPr vert="horz" lIns="91440" tIns="45720" rIns="91440" bIns="45720" rtlCol="0" anchor="b"/>
          <a:lstStyle>
            <a:lvl1pPr algn="r">
              <a:defRPr sz="1200"/>
            </a:lvl1pPr>
          </a:lstStyle>
          <a:p>
            <a:fld id="{408F7332-6F3C-43B0-9340-BC8646E52BFE}" type="slidenum">
              <a:rPr lang="en-US" smtClean="0"/>
              <a:t>‹#›</a:t>
            </a:fld>
            <a:endParaRPr lang="en-US"/>
          </a:p>
        </p:txBody>
      </p:sp>
    </p:spTree>
    <p:extLst>
      <p:ext uri="{BB962C8B-B14F-4D97-AF65-F5344CB8AC3E}">
        <p14:creationId xmlns:p14="http://schemas.microsoft.com/office/powerpoint/2010/main" val="384855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 Id="rId3" Type="http://schemas.openxmlformats.org/officeDocument/2006/relationships/hyperlink" Target="http://www.gamedev.net/page/resources/_/creative/game-design/google-analytics-driven-game-development-by-example-r4132"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Yes, some management/communication</a:t>
            </a:r>
            <a:r>
              <a:rPr lang="en-US" baseline="0" dirty="0" smtClean="0"/>
              <a:t> </a:t>
            </a:r>
            <a:r>
              <a:rPr lang="en-US" dirty="0" smtClean="0"/>
              <a:t>issues involved in the DWP one as well, but this is the right answer from a SE standpoint.</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5</a:t>
            </a:fld>
            <a:endParaRPr lang="en-US"/>
          </a:p>
        </p:txBody>
      </p:sp>
    </p:spTree>
    <p:extLst>
      <p:ext uri="{BB962C8B-B14F-4D97-AF65-F5344CB8AC3E}">
        <p14:creationId xmlns:p14="http://schemas.microsoft.com/office/powerpoint/2010/main" val="3014668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1026"/>
          <p:cNvSpPr>
            <a:spLocks noGrp="1" noRot="1" noChangeAspect="1" noChangeArrowheads="1" noTextEdit="1"/>
          </p:cNvSpPr>
          <p:nvPr>
            <p:ph type="sldImg"/>
          </p:nvPr>
        </p:nvSpPr>
        <p:spPr>
          <a:xfrm>
            <a:off x="2227263" y="612775"/>
            <a:ext cx="4384675" cy="3289300"/>
          </a:xfrm>
          <a:ln/>
          <a:extLst>
            <a:ext uri="{FAA26D3D-D897-4be2-8F04-BA451C77F1D7}">
              <ma14:placeholderFlag xmlns:ma14="http://schemas.microsoft.com/office/mac/drawingml/2011/main" val="1"/>
            </a:ext>
          </a:extLst>
        </p:spPr>
      </p:sp>
      <p:sp>
        <p:nvSpPr>
          <p:cNvPr id="429059" name="Rectangle 1027"/>
          <p:cNvSpPr>
            <a:spLocks noGrp="1" noChangeArrowheads="1"/>
          </p:cNvSpPr>
          <p:nvPr>
            <p:ph type="body" idx="1"/>
          </p:nvPr>
        </p:nvSpPr>
        <p:spPr/>
        <p:txBody>
          <a:bodyPr/>
          <a:lstStyle/>
          <a:p>
            <a:pPr eaLnBrk="1" hangingPunct="1">
              <a:spcBef>
                <a:spcPts val="300"/>
              </a:spcBef>
              <a:spcAft>
                <a:spcPts val="800"/>
              </a:spcAft>
              <a:defRPr/>
            </a:pPr>
            <a:r>
              <a:rPr lang="en-US" sz="1100" dirty="0" smtClean="0">
                <a:latin typeface="Arial" charset="0"/>
                <a:cs typeface="+mn-cs"/>
              </a:rPr>
              <a:t>Each iteration involves activities from all workflows. </a:t>
            </a:r>
          </a:p>
          <a:p>
            <a:pPr eaLnBrk="1" hangingPunct="1">
              <a:spcBef>
                <a:spcPts val="300"/>
              </a:spcBef>
              <a:spcAft>
                <a:spcPts val="800"/>
              </a:spcAft>
              <a:defRPr/>
            </a:pPr>
            <a:r>
              <a:rPr lang="en-US" sz="1100" dirty="0" smtClean="0">
                <a:latin typeface="Arial" charset="0"/>
                <a:cs typeface="+mn-cs"/>
              </a:rPr>
              <a:t>Note that requirements are not necessarily complete by the end of Elaboration. It is acceptable to delay the analysis and design of well-understood portions of the system until Construction because they are low in risk. </a:t>
            </a:r>
          </a:p>
          <a:p>
            <a:pPr eaLnBrk="1" hangingPunct="1">
              <a:spcBef>
                <a:spcPts val="300"/>
              </a:spcBef>
              <a:spcAft>
                <a:spcPts val="800"/>
              </a:spcAft>
              <a:defRPr/>
            </a:pPr>
            <a:endParaRPr lang="en-US" sz="1100" dirty="0" smtClean="0">
              <a:latin typeface="Arial" charset="0"/>
              <a:cs typeface="+mn-cs"/>
            </a:endParaRPr>
          </a:p>
          <a:p>
            <a:pPr eaLnBrk="1" hangingPunct="1">
              <a:spcBef>
                <a:spcPts val="300"/>
              </a:spcBef>
              <a:spcAft>
                <a:spcPts val="800"/>
              </a:spcAft>
              <a:defRPr/>
            </a:pPr>
            <a:r>
              <a:rPr lang="en-US" sz="1100" dirty="0" smtClean="0">
                <a:latin typeface="Arial" charset="0"/>
                <a:cs typeface="+mn-cs"/>
              </a:rPr>
              <a:t>The relative amount of work related to the workflows changes between iterations. For instance, during late Construction, the main work is related to Implementation and Test and very little work on Requirements is done. </a:t>
            </a:r>
          </a:p>
          <a:p>
            <a:pPr eaLnBrk="1" hangingPunct="1">
              <a:spcBef>
                <a:spcPts val="300"/>
              </a:spcBef>
              <a:spcAft>
                <a:spcPts val="800"/>
              </a:spcAft>
              <a:defRPr/>
            </a:pPr>
            <a:r>
              <a:rPr lang="en-US" sz="1100" dirty="0" smtClean="0">
                <a:latin typeface="Arial" charset="0"/>
                <a:cs typeface="+mn-cs"/>
              </a:rPr>
              <a:t>This graphic illustrates how phases and iterations, or the time dimension, relates to the development activities performed, or the workflow dimension. The relative size of the color area indicates how much of the activity is performed in each phase/iteration.</a:t>
            </a:r>
          </a:p>
          <a:p>
            <a:pPr eaLnBrk="1" hangingPunct="1">
              <a:spcBef>
                <a:spcPts val="300"/>
              </a:spcBef>
              <a:spcAft>
                <a:spcPts val="800"/>
              </a:spcAft>
              <a:defRPr/>
            </a:pPr>
            <a:r>
              <a:rPr lang="en-US" sz="1100" dirty="0" smtClean="0">
                <a:latin typeface="Arial" charset="0"/>
                <a:cs typeface="+mn-cs"/>
              </a:rPr>
              <a:t>cm= managing changes and</a:t>
            </a:r>
            <a:r>
              <a:rPr lang="en-US" sz="1100" baseline="0" dirty="0" smtClean="0">
                <a:latin typeface="Arial" charset="0"/>
                <a:cs typeface="+mn-cs"/>
              </a:rPr>
              <a:t> the diff versions created by those</a:t>
            </a:r>
            <a:endParaRPr lang="en-US" sz="1100" dirty="0" smtClean="0">
              <a:latin typeface="Arial" charset="0"/>
              <a:cs typeface="+mn-cs"/>
            </a:endParaRPr>
          </a:p>
          <a:p>
            <a:pPr eaLnBrk="1" hangingPunct="1">
              <a:spcBef>
                <a:spcPts val="300"/>
              </a:spcBef>
              <a:spcAft>
                <a:spcPts val="800"/>
              </a:spcAft>
              <a:defRPr/>
            </a:pPr>
            <a:r>
              <a:rPr lang="en-US" sz="1100" dirty="0" smtClean="0">
                <a:latin typeface="Arial" charset="0"/>
                <a:cs typeface="+mn-cs"/>
              </a:rPr>
              <a:t>environment =</a:t>
            </a:r>
            <a:r>
              <a:rPr lang="en-US" sz="1100" baseline="0" dirty="0" smtClean="0">
                <a:latin typeface="Arial" charset="0"/>
                <a:cs typeface="+mn-cs"/>
              </a:rPr>
              <a:t> tools (selecting, building, training, managing)</a:t>
            </a:r>
            <a:endParaRPr lang="en-US" sz="1100" dirty="0" smtClean="0">
              <a:latin typeface="Arial" charset="0"/>
              <a:cs typeface="+mn-cs"/>
            </a:endParaRPr>
          </a:p>
        </p:txBody>
      </p:sp>
      <p:sp>
        <p:nvSpPr>
          <p:cNvPr id="429060" name="Text Box 1028"/>
          <p:cNvSpPr txBox="1">
            <a:spLocks noChangeArrowheads="1"/>
          </p:cNvSpPr>
          <p:nvPr/>
        </p:nvSpPr>
        <p:spPr bwMode="auto">
          <a:xfrm>
            <a:off x="304800" y="1224461"/>
            <a:ext cx="1828800" cy="653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a:cs typeface="+mn-cs"/>
            </a:endParaRPr>
          </a:p>
          <a:p>
            <a:pPr>
              <a:spcAft>
                <a:spcPts val="300"/>
              </a:spcAft>
              <a:defRPr/>
            </a:pPr>
            <a:endParaRPr lang="en-US">
              <a:cs typeface="+mn-cs"/>
            </a:endParaRPr>
          </a:p>
        </p:txBody>
      </p:sp>
      <p:sp>
        <p:nvSpPr>
          <p:cNvPr id="429061" name="Text Box 1029"/>
          <p:cNvSpPr txBox="1">
            <a:spLocks noChangeArrowheads="1"/>
          </p:cNvSpPr>
          <p:nvPr/>
        </p:nvSpPr>
        <p:spPr bwMode="auto">
          <a:xfrm>
            <a:off x="304800" y="1224460"/>
            <a:ext cx="1828800" cy="89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cs typeface="+mn-cs"/>
              </a:rPr>
              <a:t>Can iterations overlap? </a:t>
            </a:r>
          </a:p>
          <a:p>
            <a:pPr>
              <a:spcBef>
                <a:spcPct val="50000"/>
              </a:spcBef>
              <a:defRPr/>
            </a:pPr>
            <a:r>
              <a:rPr lang="en-US">
                <a:cs typeface="+mn-cs"/>
              </a:rPr>
              <a:t>No. Our model is to show no overlap among iterations. In a large project, several teams may work in parallel on their portions of the iteration, but we do not consider these to be separate iterations.</a:t>
            </a:r>
          </a:p>
          <a:p>
            <a:pPr>
              <a:spcBef>
                <a:spcPct val="50000"/>
              </a:spcBef>
              <a:defRPr/>
            </a:pPr>
            <a:r>
              <a:rPr lang="en-US">
                <a:cs typeface="+mn-cs"/>
              </a:rPr>
              <a:t>How many iterations should you have?</a:t>
            </a:r>
          </a:p>
          <a:p>
            <a:pPr>
              <a:spcBef>
                <a:spcPct val="50000"/>
              </a:spcBef>
              <a:defRPr/>
            </a:pPr>
            <a:r>
              <a:rPr lang="en-US">
                <a:cs typeface="+mn-cs"/>
              </a:rPr>
              <a:t>It depends on many factors. Err on the side of too many iterations.</a:t>
            </a:r>
          </a:p>
          <a:p>
            <a:pPr>
              <a:spcBef>
                <a:spcPct val="50000"/>
              </a:spcBef>
              <a:defRPr/>
            </a:pPr>
            <a:r>
              <a:rPr lang="en-US">
                <a:cs typeface="+mn-cs"/>
              </a:rPr>
              <a:t>Animation note: The callouts and black rectangle appear 2 seconds after the slide.</a:t>
            </a:r>
          </a:p>
          <a:p>
            <a:pPr>
              <a:spcBef>
                <a:spcPct val="50000"/>
              </a:spcBef>
              <a:defRPr/>
            </a:pPr>
            <a:r>
              <a:rPr lang="en-US">
                <a:cs typeface="+mn-cs"/>
              </a:rPr>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a:t>
            </a:r>
            <a:r>
              <a:rPr lang="en-US" baseline="0" dirty="0" smtClean="0"/>
              <a:t> you might think you need a ticket selling system for your music festival, but you really need a scheduling system, event planning, etc.</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21</a:t>
            </a:fld>
            <a:endParaRPr lang="en-US"/>
          </a:p>
        </p:txBody>
      </p:sp>
    </p:spTree>
    <p:extLst>
      <p:ext uri="{BB962C8B-B14F-4D97-AF65-F5344CB8AC3E}">
        <p14:creationId xmlns:p14="http://schemas.microsoft.com/office/powerpoint/2010/main" val="2523419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e.g., analytics, market research, etc.</a:t>
            </a:r>
          </a:p>
          <a:p>
            <a:r>
              <a:rPr lang="en-US" dirty="0" smtClean="0"/>
              <a:t>Analytics: </a:t>
            </a:r>
            <a:r>
              <a:rPr lang="en-US" sz="1200" kern="1200" dirty="0" smtClean="0">
                <a:solidFill>
                  <a:schemeClr val="tx1"/>
                </a:solidFill>
                <a:latin typeface="+mn-lt"/>
                <a:ea typeface="+mn-ea"/>
                <a:cs typeface="+mn-cs"/>
              </a:rPr>
              <a:t>Requirements: using Google analytics: </a:t>
            </a:r>
            <a:r>
              <a:rPr lang="en-US" sz="1200" kern="1200" dirty="0" smtClean="0">
                <a:solidFill>
                  <a:schemeClr val="tx1"/>
                </a:solidFill>
                <a:latin typeface="+mn-lt"/>
                <a:ea typeface="+mn-ea"/>
                <a:cs typeface="+mn-cs"/>
                <a:hlinkClick r:id="rId3"/>
              </a:rPr>
              <a:t>http://www.gamedev.net/page/resources/_/creative/game-design/google-analytics-driven-game-development-by-example-r4132</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23</a:t>
            </a:fld>
            <a:endParaRPr lang="en-US"/>
          </a:p>
        </p:txBody>
      </p:sp>
    </p:spTree>
    <p:extLst>
      <p:ext uri="{BB962C8B-B14F-4D97-AF65-F5344CB8AC3E}">
        <p14:creationId xmlns:p14="http://schemas.microsoft.com/office/powerpoint/2010/main" val="2760825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hardware: desktop, tablet, laptop, phone, OS</a:t>
            </a:r>
          </a:p>
          <a:p>
            <a:r>
              <a:rPr lang="en-US" dirty="0" smtClean="0"/>
              <a:t>Facebook example</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32</a:t>
            </a:fld>
            <a:endParaRPr lang="en-US"/>
          </a:p>
        </p:txBody>
      </p:sp>
    </p:spTree>
    <p:extLst>
      <p:ext uri="{BB962C8B-B14F-4D97-AF65-F5344CB8AC3E}">
        <p14:creationId xmlns:p14="http://schemas.microsoft.com/office/powerpoint/2010/main" val="94918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enterprise </a:t>
            </a:r>
            <a:r>
              <a:rPr lang="en-US" dirty="0" err="1" smtClean="0"/>
              <a:t>sw</a:t>
            </a:r>
            <a:r>
              <a:rPr lang="en-US" dirty="0" smtClean="0"/>
              <a:t>: built</a:t>
            </a:r>
            <a:r>
              <a:rPr lang="en-US" baseline="0" dirty="0" smtClean="0"/>
              <a:t> to satisfy the needs of an organization rather than an individual (ex: online payment processing, billing, payroll, </a:t>
            </a:r>
            <a:r>
              <a:rPr lang="en-US" baseline="0" dirty="0" err="1" smtClean="0"/>
              <a:t>hr</a:t>
            </a:r>
            <a:r>
              <a:rPr lang="en-US" baseline="0" dirty="0" smtClean="0"/>
              <a:t>, etc.)</a:t>
            </a:r>
          </a:p>
          <a:p>
            <a:r>
              <a:rPr lang="en-US" baseline="0" dirty="0" smtClean="0"/>
              <a:t>standards: data formats, protocols, file formats</a:t>
            </a:r>
          </a:p>
          <a:p>
            <a:r>
              <a:rPr lang="en-US" baseline="0" dirty="0" smtClean="0"/>
              <a:t>Why? because sometimes the program needs to operate w/ other programs or the customer has expertise/investments in specific technologies</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33</a:t>
            </a:fld>
            <a:endParaRPr lang="en-US"/>
          </a:p>
        </p:txBody>
      </p:sp>
    </p:spTree>
    <p:extLst>
      <p:ext uri="{BB962C8B-B14F-4D97-AF65-F5344CB8AC3E}">
        <p14:creationId xmlns:p14="http://schemas.microsoft.com/office/powerpoint/2010/main" val="6998979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things like reliability there is an assumed “reliable” level unless it is a safety-critical system, in which case it needs to be defined specifically.</a:t>
            </a:r>
          </a:p>
          <a:p>
            <a:r>
              <a:rPr lang="en-US" dirty="0" smtClean="0"/>
              <a:t>Same with correctness. For safety-critical systems correctness can be proved mathematically using formal methods</a:t>
            </a:r>
          </a:p>
          <a:p>
            <a:r>
              <a:rPr lang="en-US" dirty="0" smtClean="0"/>
              <a:t>integrity, i.e.,</a:t>
            </a:r>
            <a:r>
              <a:rPr lang="en-US" baseline="0" dirty="0" smtClean="0"/>
              <a:t> data integrity—making sure data is preserved correctly, duplicates are handled correctly, etc., could be different for different aspects, e.g., preserving a pixel to the exact color in a photo might be less important than preserving a data value in a medical device’s </a:t>
            </a:r>
            <a:r>
              <a:rPr lang="en-US" baseline="0" dirty="0" err="1" smtClean="0"/>
              <a:t>sw</a:t>
            </a:r>
            <a:endParaRPr lang="en-US" dirty="0" smtClean="0"/>
          </a:p>
          <a:p>
            <a:r>
              <a:rPr lang="en-US" dirty="0" smtClean="0"/>
              <a:t>robustness:</a:t>
            </a:r>
            <a:r>
              <a:rPr lang="en-US" baseline="0" dirty="0" smtClean="0"/>
              <a:t> </a:t>
            </a:r>
            <a:r>
              <a:rPr lang="en-US" baseline="0" dirty="0" err="1" smtClean="0"/>
              <a:t>sw</a:t>
            </a:r>
            <a:r>
              <a:rPr lang="en-US" baseline="0" dirty="0" smtClean="0"/>
              <a:t> behaves reasonably in unforeseen circumstances, i.e., is requiring a restart ever acceptable? for a life support system probably not</a:t>
            </a:r>
          </a:p>
          <a:p>
            <a:r>
              <a:rPr lang="en-US" baseline="0" dirty="0" smtClean="0"/>
              <a:t>A lot of these are subjective and can’t be discreetly measured, but just mention how critical it is in terms of other qualities</a:t>
            </a:r>
          </a:p>
          <a:p>
            <a:r>
              <a:rPr lang="en-US" baseline="0" dirty="0" smtClean="0"/>
              <a:t>At interview time, ask customer about these in a way they will </a:t>
            </a:r>
            <a:r>
              <a:rPr lang="en-US" baseline="0" dirty="0" err="1" smtClean="0"/>
              <a:t>understamd</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35</a:t>
            </a:fld>
            <a:endParaRPr lang="en-US"/>
          </a:p>
        </p:txBody>
      </p:sp>
    </p:spTree>
    <p:extLst>
      <p:ext uri="{BB962C8B-B14F-4D97-AF65-F5344CB8AC3E}">
        <p14:creationId xmlns:p14="http://schemas.microsoft.com/office/powerpoint/2010/main" val="2229386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acceptance</a:t>
            </a:r>
            <a:r>
              <a:rPr lang="en-US" baseline="0" dirty="0" smtClean="0"/>
              <a:t> period—they can try out the </a:t>
            </a:r>
            <a:r>
              <a:rPr lang="en-US" baseline="0" dirty="0" err="1" smtClean="0"/>
              <a:t>sw</a:t>
            </a:r>
            <a:r>
              <a:rPr lang="en-US" baseline="0" dirty="0" smtClean="0"/>
              <a:t> and sometimes reject it, depending on the contract</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37</a:t>
            </a:fld>
            <a:endParaRPr lang="en-US"/>
          </a:p>
        </p:txBody>
      </p:sp>
    </p:spTree>
    <p:extLst>
      <p:ext uri="{BB962C8B-B14F-4D97-AF65-F5344CB8AC3E}">
        <p14:creationId xmlns:p14="http://schemas.microsoft.com/office/powerpoint/2010/main" val="33325772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risk=anything that might have a negative</a:t>
            </a:r>
            <a:r>
              <a:rPr lang="en-US" baseline="0" dirty="0" smtClean="0"/>
              <a:t> impact on the project</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38</a:t>
            </a:fld>
            <a:endParaRPr lang="en-US"/>
          </a:p>
        </p:txBody>
      </p:sp>
    </p:spTree>
    <p:extLst>
      <p:ext uri="{BB962C8B-B14F-4D97-AF65-F5344CB8AC3E}">
        <p14:creationId xmlns:p14="http://schemas.microsoft.com/office/powerpoint/2010/main" val="37176633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End-user: E.g., A user has familiarity with a specific kind of application domain; e.g., this is for programmers, who are tech-savvy… change the user group</a:t>
            </a:r>
            <a:r>
              <a:rPr lang="en-US" baseline="0" dirty="0" smtClean="0"/>
              <a:t> to children and lots will change</a:t>
            </a:r>
            <a:endParaRPr lang="en-US" dirty="0" smtClean="0"/>
          </a:p>
          <a:p>
            <a:r>
              <a:rPr lang="en-US" dirty="0" smtClean="0"/>
              <a:t>Tech </a:t>
            </a:r>
            <a:r>
              <a:rPr lang="en-US" dirty="0" err="1" smtClean="0"/>
              <a:t>inf</a:t>
            </a:r>
            <a:r>
              <a:rPr lang="en-US" dirty="0" smtClean="0"/>
              <a:t>:</a:t>
            </a:r>
            <a:r>
              <a:rPr lang="en-US" baseline="0" dirty="0" smtClean="0"/>
              <a:t> E.g., </a:t>
            </a:r>
            <a:r>
              <a:rPr lang="en-US" dirty="0" smtClean="0"/>
              <a:t>a specific operating system will be available on the hardware designated for the software product.</a:t>
            </a:r>
          </a:p>
          <a:p>
            <a:r>
              <a:rPr lang="en-US" dirty="0" smtClean="0"/>
              <a:t>Resource availability:</a:t>
            </a:r>
            <a:r>
              <a:rPr lang="en-US" baseline="0" dirty="0" smtClean="0"/>
              <a:t> E.g., 3</a:t>
            </a:r>
            <a:r>
              <a:rPr lang="en-US" baseline="30000" dirty="0" smtClean="0"/>
              <a:t>rd</a:t>
            </a:r>
            <a:r>
              <a:rPr lang="en-US" baseline="0" dirty="0" smtClean="0"/>
              <a:t> party component being used will still be supported</a:t>
            </a:r>
          </a:p>
          <a:p>
            <a:r>
              <a:rPr lang="en-US" baseline="0" dirty="0" smtClean="0"/>
              <a:t>Funding: e.g., funds are there to buy a specific component rather than build it</a:t>
            </a:r>
            <a:endParaRPr lang="en-US" dirty="0" smtClean="0"/>
          </a:p>
        </p:txBody>
      </p:sp>
      <p:sp>
        <p:nvSpPr>
          <p:cNvPr id="4" name="Slide Number Placeholder 3"/>
          <p:cNvSpPr>
            <a:spLocks noGrp="1"/>
          </p:cNvSpPr>
          <p:nvPr>
            <p:ph type="sldNum" sz="quarter" idx="10"/>
          </p:nvPr>
        </p:nvSpPr>
        <p:spPr/>
        <p:txBody>
          <a:bodyPr/>
          <a:lstStyle/>
          <a:p>
            <a:fld id="{408F7332-6F3C-43B0-9340-BC8646E52BFE}" type="slidenum">
              <a:rPr lang="en-US" smtClean="0"/>
              <a:t>39</a:t>
            </a:fld>
            <a:endParaRPr lang="en-US"/>
          </a:p>
        </p:txBody>
      </p:sp>
    </p:spTree>
    <p:extLst>
      <p:ext uri="{BB962C8B-B14F-4D97-AF65-F5344CB8AC3E}">
        <p14:creationId xmlns:p14="http://schemas.microsoft.com/office/powerpoint/2010/main" val="18191349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incremental – want to specify one requirements/function/use</a:t>
            </a:r>
            <a:r>
              <a:rPr lang="en-US" baseline="0" dirty="0" smtClean="0"/>
              <a:t> case at a time thoroughly, not work on a bunch of different things at once</a:t>
            </a:r>
            <a:endParaRPr lang="en-US" dirty="0" smtClean="0"/>
          </a:p>
          <a:p>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43</a:t>
            </a:fld>
            <a:endParaRPr lang="en-US"/>
          </a:p>
        </p:txBody>
      </p:sp>
    </p:spTree>
    <p:extLst>
      <p:ext uri="{BB962C8B-B14F-4D97-AF65-F5344CB8AC3E}">
        <p14:creationId xmlns:p14="http://schemas.microsoft.com/office/powerpoint/2010/main" val="996547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progress hard to measure: the bigger the system, the harder the case</a:t>
            </a:r>
          </a:p>
          <a:p>
            <a:r>
              <a:rPr lang="en-US" baseline="0" dirty="0" smtClean="0"/>
              <a:t>old SW might not be well documented and knowledge turnover</a:t>
            </a:r>
          </a:p>
          <a:p>
            <a:endParaRPr lang="en-US" baseline="0" dirty="0" smtClean="0"/>
          </a:p>
          <a:p>
            <a:r>
              <a:rPr lang="en-US" baseline="0" dirty="0" smtClean="0"/>
              <a:t>DWP: initial cost estimated at $87million -&gt; $181 million</a:t>
            </a:r>
          </a:p>
          <a:p>
            <a:r>
              <a:rPr lang="en-US" baseline="0" dirty="0" smtClean="0"/>
              <a:t>Can see how disastrous and far-reaching SW failures can be, and the need for SE practices to address the complexity of the task</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6</a:t>
            </a:fld>
            <a:endParaRPr lang="en-US"/>
          </a:p>
        </p:txBody>
      </p:sp>
    </p:spTree>
    <p:extLst>
      <p:ext uri="{BB962C8B-B14F-4D97-AF65-F5344CB8AC3E}">
        <p14:creationId xmlns:p14="http://schemas.microsoft.com/office/powerpoint/2010/main" val="39729501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petri nets = mathematical</a:t>
            </a:r>
            <a:r>
              <a:rPr lang="en-US" baseline="0" dirty="0" smtClean="0"/>
              <a:t> model for showing transitions, states, causality</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44</a:t>
            </a:fld>
            <a:endParaRPr lang="en-US"/>
          </a:p>
        </p:txBody>
      </p:sp>
    </p:spTree>
    <p:extLst>
      <p:ext uri="{BB962C8B-B14F-4D97-AF65-F5344CB8AC3E}">
        <p14:creationId xmlns:p14="http://schemas.microsoft.com/office/powerpoint/2010/main" val="12298047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unbiased towards any design or</a:t>
            </a:r>
            <a:r>
              <a:rPr lang="en-US" baseline="0" dirty="0" smtClean="0"/>
              <a:t> implementation solution</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45</a:t>
            </a:fld>
            <a:endParaRPr lang="en-US"/>
          </a:p>
        </p:txBody>
      </p:sp>
    </p:spTree>
    <p:extLst>
      <p:ext uri="{BB962C8B-B14F-4D97-AF65-F5344CB8AC3E}">
        <p14:creationId xmlns:p14="http://schemas.microsoft.com/office/powerpoint/2010/main" val="30806030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4:43</a:t>
            </a:r>
          </a:p>
          <a:p>
            <a:r>
              <a:rPr lang="en-US" dirty="0" smtClean="0"/>
              <a:t>7:34</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47</a:t>
            </a:fld>
            <a:endParaRPr lang="en-US"/>
          </a:p>
        </p:txBody>
      </p:sp>
    </p:spTree>
    <p:extLst>
      <p:ext uri="{BB962C8B-B14F-4D97-AF65-F5344CB8AC3E}">
        <p14:creationId xmlns:p14="http://schemas.microsoft.com/office/powerpoint/2010/main" val="26316255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“technical thinking” class. Answers are not binary, different definitions and perspectives on SE that I’ve talked about, shows there</a:t>
            </a:r>
            <a:r>
              <a:rPr lang="en-US" baseline="0" dirty="0" smtClean="0"/>
              <a:t> are many different points of view on SE. </a:t>
            </a:r>
          </a:p>
          <a:p>
            <a:r>
              <a:rPr lang="en-US" baseline="0" dirty="0" smtClean="0"/>
              <a:t>People-centric like history, </a:t>
            </a:r>
            <a:r>
              <a:rPr lang="en-US" baseline="0" dirty="0" err="1" smtClean="0"/>
              <a:t>english</a:t>
            </a:r>
            <a:r>
              <a:rPr lang="en-US" baseline="0" dirty="0" smtClean="0"/>
              <a:t>, philosophy, etc.</a:t>
            </a:r>
          </a:p>
          <a:p>
            <a:r>
              <a:rPr lang="en-US" baseline="0" dirty="0" smtClean="0"/>
              <a:t>A good example will be like the exercises we will do in discussion. Don’t be surprised if a very similar problem to those appears on a test</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48</a:t>
            </a:fld>
            <a:endParaRPr lang="en-US"/>
          </a:p>
        </p:txBody>
      </p:sp>
    </p:spTree>
    <p:extLst>
      <p:ext uri="{BB962C8B-B14F-4D97-AF65-F5344CB8AC3E}">
        <p14:creationId xmlns:p14="http://schemas.microsoft.com/office/powerpoint/2010/main" val="11462453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49</a:t>
            </a:fld>
            <a:endParaRPr lang="en-US"/>
          </a:p>
        </p:txBody>
      </p:sp>
    </p:spTree>
    <p:extLst>
      <p:ext uri="{BB962C8B-B14F-4D97-AF65-F5344CB8AC3E}">
        <p14:creationId xmlns:p14="http://schemas.microsoft.com/office/powerpoint/2010/main" val="11462453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50</a:t>
            </a:fld>
            <a:endParaRPr lang="en-US"/>
          </a:p>
        </p:txBody>
      </p:sp>
    </p:spTree>
    <p:extLst>
      <p:ext uri="{BB962C8B-B14F-4D97-AF65-F5344CB8AC3E}">
        <p14:creationId xmlns:p14="http://schemas.microsoft.com/office/powerpoint/2010/main" val="1146245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Shopa</a:t>
            </a:r>
            <a:r>
              <a:rPr lang="en-US" dirty="0" smtClean="0"/>
              <a:t> mixed social media with e-commerce</a:t>
            </a:r>
          </a:p>
          <a:p>
            <a:r>
              <a:rPr lang="en-US" dirty="0" smtClean="0"/>
              <a:t>It had raised $12.4 million before it shut down</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8</a:t>
            </a:fld>
            <a:endParaRPr lang="en-US"/>
          </a:p>
        </p:txBody>
      </p:sp>
    </p:spTree>
    <p:extLst>
      <p:ext uri="{BB962C8B-B14F-4D97-AF65-F5344CB8AC3E}">
        <p14:creationId xmlns:p14="http://schemas.microsoft.com/office/powerpoint/2010/main" val="312392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Summarized from textbook</a:t>
            </a:r>
          </a:p>
          <a:p>
            <a:r>
              <a:rPr lang="en-US" dirty="0" smtClean="0"/>
              <a:t>Metrics to gauge cost,</a:t>
            </a:r>
            <a:r>
              <a:rPr lang="en-US" baseline="0" dirty="0" smtClean="0"/>
              <a:t> schedule, and performance targets</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9</a:t>
            </a:fld>
            <a:endParaRPr lang="en-US"/>
          </a:p>
        </p:txBody>
      </p:sp>
    </p:spTree>
    <p:extLst>
      <p:ext uri="{BB962C8B-B14F-4D97-AF65-F5344CB8AC3E}">
        <p14:creationId xmlns:p14="http://schemas.microsoft.com/office/powerpoint/2010/main" val="75249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10</a:t>
            </a:fld>
            <a:endParaRPr lang="en-US"/>
          </a:p>
        </p:txBody>
      </p:sp>
    </p:spTree>
    <p:extLst>
      <p:ext uri="{BB962C8B-B14F-4D97-AF65-F5344CB8AC3E}">
        <p14:creationId xmlns:p14="http://schemas.microsoft.com/office/powerpoint/2010/main" val="75249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11</a:t>
            </a:fld>
            <a:endParaRPr lang="en-US"/>
          </a:p>
        </p:txBody>
      </p:sp>
    </p:spTree>
    <p:extLst>
      <p:ext uri="{BB962C8B-B14F-4D97-AF65-F5344CB8AC3E}">
        <p14:creationId xmlns:p14="http://schemas.microsoft.com/office/powerpoint/2010/main" val="75249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Doing requirements incorrectly is a major cause of software failure!</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13</a:t>
            </a:fld>
            <a:endParaRPr lang="en-US"/>
          </a:p>
        </p:txBody>
      </p:sp>
    </p:spTree>
    <p:extLst>
      <p:ext uri="{BB962C8B-B14F-4D97-AF65-F5344CB8AC3E}">
        <p14:creationId xmlns:p14="http://schemas.microsoft.com/office/powerpoint/2010/main" val="4245149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Maintenance:</a:t>
            </a:r>
            <a:r>
              <a:rPr lang="en-US" baseline="0" dirty="0" smtClean="0"/>
              <a:t> fixing bugs, improving features, making new versions, adapting due to changing requirements.</a:t>
            </a:r>
          </a:p>
          <a:p>
            <a:r>
              <a:rPr lang="en-US" baseline="0" dirty="0" smtClean="0"/>
              <a:t>If we can get it right the first time, we can save orders of magnitude of time and effort!</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15</a:t>
            </a:fld>
            <a:endParaRPr lang="en-US"/>
          </a:p>
        </p:txBody>
      </p:sp>
    </p:spTree>
    <p:extLst>
      <p:ext uri="{BB962C8B-B14F-4D97-AF65-F5344CB8AC3E}">
        <p14:creationId xmlns:p14="http://schemas.microsoft.com/office/powerpoint/2010/main" val="414014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Exponential curve</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16</a:t>
            </a:fld>
            <a:endParaRPr lang="en-US"/>
          </a:p>
        </p:txBody>
      </p:sp>
    </p:spTree>
    <p:extLst>
      <p:ext uri="{BB962C8B-B14F-4D97-AF65-F5344CB8AC3E}">
        <p14:creationId xmlns:p14="http://schemas.microsoft.com/office/powerpoint/2010/main" val="1208897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text style</a:t>
            </a:r>
            <a:endParaRPr lang="en-US" dirty="0"/>
          </a:p>
        </p:txBody>
      </p:sp>
    </p:spTree>
    <p:extLst>
      <p:ext uri="{BB962C8B-B14F-4D97-AF65-F5344CB8AC3E}">
        <p14:creationId xmlns:p14="http://schemas.microsoft.com/office/powerpoint/2010/main" val="210466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43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23" name="Straight Connector 22"/>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95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7" name="Straight Connector 6"/>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sz="half" idx="1"/>
          </p:nvPr>
        </p:nvSpPr>
        <p:spPr>
          <a:xfrm>
            <a:off x="457200" y="1600200"/>
            <a:ext cx="817626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75139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239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028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0" name="Straight Connector 9"/>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67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6" name="Straight Connector 5"/>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16" name="Straight Connector 15"/>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175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66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0733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8229600" cy="609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Box 12"/>
          <p:cNvSpPr txBox="1"/>
          <p:nvPr userDrawn="1"/>
        </p:nvSpPr>
        <p:spPr>
          <a:xfrm>
            <a:off x="3589206" y="6649759"/>
            <a:ext cx="1965603" cy="230832"/>
          </a:xfrm>
          <a:prstGeom prst="rect">
            <a:avLst/>
          </a:prstGeom>
          <a:noFill/>
        </p:spPr>
        <p:txBody>
          <a:bodyPr wrap="none" rtlCol="0">
            <a:spAutoFit/>
          </a:bodyPr>
          <a:lstStyle/>
          <a:p>
            <a:pPr algn="ctr"/>
            <a:r>
              <a:rPr lang="en-US" sz="900" b="1" dirty="0" smtClean="0">
                <a:solidFill>
                  <a:srgbClr val="F32200"/>
                </a:solidFill>
              </a:rPr>
              <a:t>Department of Informatics, UC Irvine</a:t>
            </a:r>
            <a:endParaRPr lang="en-US" sz="900" b="1" dirty="0">
              <a:solidFill>
                <a:srgbClr val="F32200"/>
              </a:solidFill>
            </a:endParaRPr>
          </a:p>
        </p:txBody>
      </p:sp>
      <p:sp>
        <p:nvSpPr>
          <p:cNvPr id="9" name="TextBox 8"/>
          <p:cNvSpPr txBox="1"/>
          <p:nvPr userDrawn="1"/>
        </p:nvSpPr>
        <p:spPr>
          <a:xfrm>
            <a:off x="0" y="6477000"/>
            <a:ext cx="914400" cy="461665"/>
          </a:xfrm>
          <a:prstGeom prst="rect">
            <a:avLst/>
          </a:prstGeom>
          <a:noFill/>
        </p:spPr>
        <p:txBody>
          <a:bodyPr wrap="square" rtlCol="0">
            <a:spAutoFit/>
          </a:bodyPr>
          <a:lstStyle/>
          <a:p>
            <a:r>
              <a:rPr lang="en-US" sz="2400" b="1" dirty="0" smtClean="0">
                <a:solidFill>
                  <a:srgbClr val="F32200"/>
                </a:solidFill>
              </a:rPr>
              <a:t>SDCL</a:t>
            </a:r>
            <a:endParaRPr lang="en-US" sz="2400" b="1" dirty="0">
              <a:solidFill>
                <a:srgbClr val="F32200"/>
              </a:solidFill>
            </a:endParaRPr>
          </a:p>
        </p:txBody>
      </p:sp>
      <p:sp>
        <p:nvSpPr>
          <p:cNvPr id="11" name="TextBox 10"/>
          <p:cNvSpPr txBox="1"/>
          <p:nvPr userDrawn="1"/>
        </p:nvSpPr>
        <p:spPr>
          <a:xfrm>
            <a:off x="645319" y="6649759"/>
            <a:ext cx="1396536" cy="230832"/>
          </a:xfrm>
          <a:prstGeom prst="rect">
            <a:avLst/>
          </a:prstGeom>
          <a:noFill/>
        </p:spPr>
        <p:txBody>
          <a:bodyPr wrap="none" rtlCol="0">
            <a:spAutoFit/>
          </a:bodyPr>
          <a:lstStyle/>
          <a:p>
            <a:r>
              <a:rPr lang="en-US" sz="900" b="1" dirty="0" smtClean="0">
                <a:solidFill>
                  <a:srgbClr val="4C4C4C"/>
                </a:solidFill>
              </a:rPr>
              <a:t>Collaboration</a:t>
            </a:r>
            <a:r>
              <a:rPr lang="en-US" sz="900" b="1" dirty="0" smtClean="0"/>
              <a:t> </a:t>
            </a:r>
            <a:r>
              <a:rPr lang="en-US" sz="900" b="1" dirty="0" smtClean="0">
                <a:solidFill>
                  <a:srgbClr val="4C4C4C"/>
                </a:solidFill>
              </a:rPr>
              <a:t>Laboratory</a:t>
            </a:r>
            <a:endParaRPr lang="en-US" sz="900" b="1" dirty="0">
              <a:solidFill>
                <a:srgbClr val="4C4C4C"/>
              </a:solidFill>
            </a:endParaRPr>
          </a:p>
        </p:txBody>
      </p:sp>
      <p:sp>
        <p:nvSpPr>
          <p:cNvPr id="10" name="TextBox 9"/>
          <p:cNvSpPr txBox="1"/>
          <p:nvPr userDrawn="1"/>
        </p:nvSpPr>
        <p:spPr>
          <a:xfrm>
            <a:off x="645319" y="6539298"/>
            <a:ext cx="1178528" cy="230832"/>
          </a:xfrm>
          <a:prstGeom prst="rect">
            <a:avLst/>
          </a:prstGeom>
          <a:noFill/>
        </p:spPr>
        <p:txBody>
          <a:bodyPr wrap="none" rtlCol="0">
            <a:spAutoFit/>
          </a:bodyPr>
          <a:lstStyle/>
          <a:p>
            <a:r>
              <a:rPr lang="en-US" sz="900" b="1" dirty="0" smtClean="0">
                <a:solidFill>
                  <a:srgbClr val="4C4C4C"/>
                </a:solidFill>
              </a:rPr>
              <a:t>Software Design and</a:t>
            </a:r>
            <a:endParaRPr lang="en-US" sz="900" b="1" dirty="0">
              <a:solidFill>
                <a:srgbClr val="4C4C4C"/>
              </a:solidFill>
            </a:endParaRPr>
          </a:p>
        </p:txBody>
      </p:sp>
      <p:sp>
        <p:nvSpPr>
          <p:cNvPr id="4" name="TextBox 3"/>
          <p:cNvSpPr txBox="1"/>
          <p:nvPr userDrawn="1"/>
        </p:nvSpPr>
        <p:spPr>
          <a:xfrm>
            <a:off x="7169150" y="6632916"/>
            <a:ext cx="1974850" cy="230832"/>
          </a:xfrm>
          <a:prstGeom prst="rect">
            <a:avLst/>
          </a:prstGeom>
          <a:noFill/>
        </p:spPr>
        <p:txBody>
          <a:bodyPr wrap="square" rtlCol="0">
            <a:spAutoFit/>
          </a:bodyPr>
          <a:lstStyle/>
          <a:p>
            <a:pPr algn="r"/>
            <a:r>
              <a:rPr lang="en-US" sz="900" b="1" dirty="0" smtClean="0">
                <a:solidFill>
                  <a:srgbClr val="F32200"/>
                </a:solidFill>
              </a:rPr>
              <a:t>sdcl.ics.uci.edu</a:t>
            </a:r>
            <a:r>
              <a:rPr lang="en-US" sz="900" b="1" baseline="0" dirty="0" smtClean="0">
                <a:solidFill>
                  <a:srgbClr val="F32200"/>
                </a:solidFill>
              </a:rPr>
              <a:t>  </a:t>
            </a:r>
            <a:fld id="{30ABF327-B19C-4A16-9796-EFEDB6CCAA30}" type="slidenum">
              <a:rPr lang="en-US" sz="900" b="1" smtClean="0">
                <a:solidFill>
                  <a:srgbClr val="F32200"/>
                </a:solidFill>
              </a:rPr>
              <a:pPr algn="r"/>
              <a:t>‹#›</a:t>
            </a:fld>
            <a:endParaRPr lang="en-US" sz="900" b="1" dirty="0">
              <a:solidFill>
                <a:srgbClr val="F32200"/>
              </a:solidFill>
            </a:endParaRPr>
          </a:p>
        </p:txBody>
      </p:sp>
    </p:spTree>
    <p:extLst>
      <p:ext uri="{BB962C8B-B14F-4D97-AF65-F5344CB8AC3E}">
        <p14:creationId xmlns:p14="http://schemas.microsoft.com/office/powerpoint/2010/main" val="260784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3200" b="1" kern="1200">
          <a:solidFill>
            <a:srgbClr val="4C4C4C"/>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rgbClr val="4C4C4C"/>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4C4C4C"/>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4C4C4C"/>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1.bin"/><Relationship Id="rId5"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2.bin"/><Relationship Id="rId5"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youtube.com/watch?v=l_GTTyE9i9Y" TargetMode="External"/><Relationship Id="rId4" Type="http://schemas.openxmlformats.org/officeDocument/2006/relationships/hyperlink" Target="https://www.youtube.com/watch?v=lXNu0VBVCUc" TargetMode="External"/><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Informatics 43</a:t>
            </a:r>
            <a:br>
              <a:rPr lang="en-US" dirty="0" smtClean="0"/>
            </a:br>
            <a:r>
              <a:rPr lang="en-US" dirty="0" smtClean="0"/>
              <a:t/>
            </a:r>
            <a:br>
              <a:rPr lang="en-US" dirty="0" smtClean="0"/>
            </a:br>
            <a:r>
              <a:rPr lang="en-US" dirty="0" smtClean="0"/>
              <a:t>October 1, 2015</a:t>
            </a:r>
            <a:endParaRPr lang="en-US" dirty="0"/>
          </a:p>
        </p:txBody>
      </p:sp>
      <p:sp>
        <p:nvSpPr>
          <p:cNvPr id="3" name="Subtitle 2"/>
          <p:cNvSpPr>
            <a:spLocks noGrp="1"/>
          </p:cNvSpPr>
          <p:nvPr>
            <p:ph type="subTitle" idx="1"/>
          </p:nvPr>
        </p:nvSpPr>
        <p:spPr/>
        <p:txBody>
          <a:bodyPr>
            <a:normAutofit/>
          </a:bodyPr>
          <a:lstStyle/>
          <a:p>
            <a:r>
              <a:rPr lang="en-US" dirty="0" smtClean="0"/>
              <a:t>Lecture 1-2</a:t>
            </a:r>
            <a:endParaRPr lang="en-US" dirty="0"/>
          </a:p>
          <a:p>
            <a:r>
              <a:rPr lang="en-US" dirty="0" smtClean="0"/>
              <a:t>Emily Navarro</a:t>
            </a:r>
          </a:p>
          <a:p>
            <a:r>
              <a:rPr lang="en-US" sz="1400" i="1" dirty="0"/>
              <a:t>Duplication of course material for any commercial purpose without the explicit written permission of the professor is prohibited.</a:t>
            </a:r>
          </a:p>
          <a:p>
            <a:endParaRPr lang="en-US" dirty="0" smtClean="0"/>
          </a:p>
        </p:txBody>
      </p:sp>
    </p:spTree>
    <p:extLst>
      <p:ext uri="{BB962C8B-B14F-4D97-AF65-F5344CB8AC3E}">
        <p14:creationId xmlns:p14="http://schemas.microsoft.com/office/powerpoint/2010/main" val="75019528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dirty="0" smtClean="0"/>
              <a:t>Reminder: Top Software Failure Causes</a:t>
            </a:r>
            <a:endParaRPr lang="en-US" dirty="0"/>
          </a:p>
        </p:txBody>
      </p:sp>
      <p:sp>
        <p:nvSpPr>
          <p:cNvPr id="141315" name="Rectangle 3"/>
          <p:cNvSpPr>
            <a:spLocks noGrp="1" noChangeArrowheads="1"/>
          </p:cNvSpPr>
          <p:nvPr>
            <p:ph type="body" idx="1"/>
          </p:nvPr>
        </p:nvSpPr>
        <p:spPr/>
        <p:txBody>
          <a:bodyPr/>
          <a:lstStyle/>
          <a:p>
            <a:r>
              <a:rPr lang="en-US" dirty="0" smtClean="0"/>
              <a:t>Lack of user input/involvement</a:t>
            </a:r>
          </a:p>
          <a:p>
            <a:r>
              <a:rPr lang="en-US" dirty="0" smtClean="0"/>
              <a:t>Incomplete requirements and specifications</a:t>
            </a:r>
          </a:p>
          <a:p>
            <a:r>
              <a:rPr lang="en-US" dirty="0" smtClean="0"/>
              <a:t>Changing requirements and specifications</a:t>
            </a:r>
            <a:endParaRPr lang="en-US" dirty="0"/>
          </a:p>
          <a:p>
            <a:r>
              <a:rPr lang="en-US" dirty="0" smtClean="0">
                <a:solidFill>
                  <a:srgbClr val="FF0000"/>
                </a:solidFill>
              </a:rPr>
              <a:t>Lack of discipline in development processes</a:t>
            </a:r>
          </a:p>
          <a:p>
            <a:r>
              <a:rPr lang="en-US" dirty="0" smtClean="0">
                <a:solidFill>
                  <a:srgbClr val="FF0000"/>
                </a:solidFill>
              </a:rPr>
              <a:t>Lack of methodical usage of metrics</a:t>
            </a:r>
          </a:p>
          <a:p>
            <a:r>
              <a:rPr lang="en-US" dirty="0"/>
              <a:t>Lack of </a:t>
            </a:r>
            <a:r>
              <a:rPr lang="en-US" dirty="0" smtClean="0"/>
              <a:t>resources</a:t>
            </a:r>
            <a:endParaRPr lang="en-US" dirty="0"/>
          </a:p>
        </p:txBody>
      </p:sp>
      <p:sp>
        <p:nvSpPr>
          <p:cNvPr id="4" name="Text Box 4"/>
          <p:cNvSpPr txBox="1">
            <a:spLocks noChangeArrowheads="1"/>
          </p:cNvSpPr>
          <p:nvPr/>
        </p:nvSpPr>
        <p:spPr bwMode="auto">
          <a:xfrm>
            <a:off x="5943600" y="4419600"/>
            <a:ext cx="2971800" cy="461665"/>
          </a:xfrm>
          <a:prstGeom prst="rect">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i="1" dirty="0" smtClean="0">
                <a:solidFill>
                  <a:schemeClr val="hlink"/>
                </a:solidFill>
              </a:rPr>
              <a:t>Lack of rigor/formality</a:t>
            </a:r>
            <a:endParaRPr lang="en-US" sz="2400" i="1" dirty="0">
              <a:solidFill>
                <a:schemeClr val="hlink"/>
              </a:solidFill>
            </a:endParaRPr>
          </a:p>
        </p:txBody>
      </p:sp>
      <p:cxnSp>
        <p:nvCxnSpPr>
          <p:cNvPr id="3" name="Straight Arrow Connector 2"/>
          <p:cNvCxnSpPr>
            <a:stCxn id="4" idx="0"/>
          </p:cNvCxnSpPr>
          <p:nvPr/>
        </p:nvCxnSpPr>
        <p:spPr>
          <a:xfrm flipH="1" flipV="1">
            <a:off x="6172200" y="3581400"/>
            <a:ext cx="1257300" cy="838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43486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dirty="0" smtClean="0"/>
              <a:t>Reminder: Top Software Failure Causes</a:t>
            </a:r>
            <a:endParaRPr lang="en-US" dirty="0"/>
          </a:p>
        </p:txBody>
      </p:sp>
      <p:sp>
        <p:nvSpPr>
          <p:cNvPr id="141315" name="Rectangle 3"/>
          <p:cNvSpPr>
            <a:spLocks noGrp="1" noChangeArrowheads="1"/>
          </p:cNvSpPr>
          <p:nvPr>
            <p:ph type="body" idx="1"/>
          </p:nvPr>
        </p:nvSpPr>
        <p:spPr/>
        <p:txBody>
          <a:bodyPr/>
          <a:lstStyle/>
          <a:p>
            <a:r>
              <a:rPr lang="en-US" dirty="0" smtClean="0">
                <a:solidFill>
                  <a:srgbClr val="FF0000"/>
                </a:solidFill>
              </a:rPr>
              <a:t>Lack of user input/involvement</a:t>
            </a:r>
          </a:p>
          <a:p>
            <a:r>
              <a:rPr lang="en-US" dirty="0" smtClean="0">
                <a:solidFill>
                  <a:srgbClr val="FF0000"/>
                </a:solidFill>
              </a:rPr>
              <a:t>Incomplete requirements and specifications</a:t>
            </a:r>
          </a:p>
          <a:p>
            <a:r>
              <a:rPr lang="en-US" dirty="0" smtClean="0">
                <a:solidFill>
                  <a:srgbClr val="FF0000"/>
                </a:solidFill>
              </a:rPr>
              <a:t>Changing requirements and specifications</a:t>
            </a:r>
            <a:endParaRPr lang="en-US" dirty="0">
              <a:solidFill>
                <a:srgbClr val="FF0000"/>
              </a:solidFill>
            </a:endParaRPr>
          </a:p>
          <a:p>
            <a:r>
              <a:rPr lang="en-US" dirty="0" smtClean="0">
                <a:solidFill>
                  <a:schemeClr val="tx1"/>
                </a:solidFill>
              </a:rPr>
              <a:t>Lack of discipline in development processes</a:t>
            </a:r>
          </a:p>
          <a:p>
            <a:r>
              <a:rPr lang="en-US" dirty="0" smtClean="0">
                <a:solidFill>
                  <a:schemeClr val="tx1"/>
                </a:solidFill>
              </a:rPr>
              <a:t>Lack of methodical usage of metrics</a:t>
            </a:r>
          </a:p>
          <a:p>
            <a:r>
              <a:rPr lang="en-US" dirty="0"/>
              <a:t>Lack of </a:t>
            </a:r>
            <a:r>
              <a:rPr lang="en-US" dirty="0" smtClean="0"/>
              <a:t>resources</a:t>
            </a:r>
            <a:endParaRPr lang="en-US" dirty="0"/>
          </a:p>
        </p:txBody>
      </p:sp>
      <p:sp>
        <p:nvSpPr>
          <p:cNvPr id="4" name="Text Box 4"/>
          <p:cNvSpPr txBox="1">
            <a:spLocks noChangeArrowheads="1"/>
          </p:cNvSpPr>
          <p:nvPr/>
        </p:nvSpPr>
        <p:spPr bwMode="auto">
          <a:xfrm>
            <a:off x="5791200" y="3581400"/>
            <a:ext cx="3200400" cy="461665"/>
          </a:xfrm>
          <a:prstGeom prst="rect">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i="1" dirty="0" smtClean="0">
                <a:solidFill>
                  <a:schemeClr val="hlink"/>
                </a:solidFill>
              </a:rPr>
              <a:t>Requirements issues</a:t>
            </a:r>
            <a:endParaRPr lang="en-US" sz="2400" i="1" dirty="0">
              <a:solidFill>
                <a:schemeClr val="hlink"/>
              </a:solidFill>
            </a:endParaRPr>
          </a:p>
        </p:txBody>
      </p:sp>
      <p:cxnSp>
        <p:nvCxnSpPr>
          <p:cNvPr id="3" name="Straight Arrow Connector 2"/>
          <p:cNvCxnSpPr>
            <a:stCxn id="4" idx="0"/>
          </p:cNvCxnSpPr>
          <p:nvPr/>
        </p:nvCxnSpPr>
        <p:spPr>
          <a:xfrm flipH="1" flipV="1">
            <a:off x="6629400" y="2590800"/>
            <a:ext cx="762000" cy="990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5783354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Definition</a:t>
            </a:r>
            <a:endParaRPr lang="en-US" dirty="0"/>
          </a:p>
        </p:txBody>
      </p:sp>
      <p:sp>
        <p:nvSpPr>
          <p:cNvPr id="6" name="TextBox 5"/>
          <p:cNvSpPr txBox="1"/>
          <p:nvPr/>
        </p:nvSpPr>
        <p:spPr>
          <a:xfrm>
            <a:off x="1494" y="2514600"/>
            <a:ext cx="9142505" cy="1754327"/>
          </a:xfrm>
          <a:prstGeom prst="rect">
            <a:avLst/>
          </a:prstGeom>
          <a:noFill/>
        </p:spPr>
        <p:txBody>
          <a:bodyPr wrap="square" rtlCol="0">
            <a:spAutoFit/>
          </a:bodyPr>
          <a:lstStyle/>
          <a:p>
            <a:pPr algn="ctr"/>
            <a:r>
              <a:rPr lang="en-US" sz="3600" dirty="0" smtClean="0">
                <a:solidFill>
                  <a:srgbClr val="FF0000"/>
                </a:solidFill>
              </a:rPr>
              <a:t>Requirements = </a:t>
            </a:r>
          </a:p>
          <a:p>
            <a:pPr algn="ctr"/>
            <a:r>
              <a:rPr lang="en-US" sz="3600" b="1" dirty="0" smtClean="0">
                <a:solidFill>
                  <a:srgbClr val="FF0000"/>
                </a:solidFill>
              </a:rPr>
              <a:t>what</a:t>
            </a:r>
            <a:r>
              <a:rPr lang="en-US" sz="3600" dirty="0" smtClean="0">
                <a:solidFill>
                  <a:srgbClr val="FF0000"/>
                </a:solidFill>
              </a:rPr>
              <a:t> the software should do (without saying </a:t>
            </a:r>
            <a:r>
              <a:rPr lang="en-US" sz="3600" b="1" dirty="0" smtClean="0">
                <a:solidFill>
                  <a:srgbClr val="FF0000"/>
                </a:solidFill>
              </a:rPr>
              <a:t>how</a:t>
            </a:r>
            <a:r>
              <a:rPr lang="en-US" sz="3600" dirty="0" smtClean="0">
                <a:solidFill>
                  <a:srgbClr val="FF0000"/>
                </a:solidFill>
              </a:rPr>
              <a:t> it should do it)</a:t>
            </a:r>
            <a:endParaRPr lang="en-US" sz="3600" dirty="0">
              <a:solidFill>
                <a:srgbClr val="FF0000"/>
              </a:solidFill>
            </a:endParaRPr>
          </a:p>
        </p:txBody>
      </p:sp>
    </p:spTree>
    <p:extLst>
      <p:ext uri="{BB962C8B-B14F-4D97-AF65-F5344CB8AC3E}">
        <p14:creationId xmlns:p14="http://schemas.microsoft.com/office/powerpoint/2010/main" val="983184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Requirements?</a:t>
            </a:r>
            <a:endParaRPr lang="en-US" dirty="0"/>
          </a:p>
        </p:txBody>
      </p:sp>
      <p:sp>
        <p:nvSpPr>
          <p:cNvPr id="3" name="Content Placeholder 2"/>
          <p:cNvSpPr>
            <a:spLocks noGrp="1"/>
          </p:cNvSpPr>
          <p:nvPr>
            <p:ph sz="half" idx="1"/>
          </p:nvPr>
        </p:nvSpPr>
        <p:spPr/>
        <p:txBody>
          <a:bodyPr/>
          <a:lstStyle/>
          <a:p>
            <a:r>
              <a:rPr lang="en-US" dirty="0" smtClean="0"/>
              <a:t>“[We] have grown to care about requirements because we have seen more projects stumble or fail as a result of poor requirements than for any other reason”</a:t>
            </a:r>
          </a:p>
          <a:p>
            <a:pPr lvl="1"/>
            <a:r>
              <a:rPr lang="en-US" dirty="0" smtClean="0"/>
              <a:t>(Kulak and Guiney, in “Use Cases: Requirements in Context”)</a:t>
            </a:r>
          </a:p>
          <a:p>
            <a:r>
              <a:rPr lang="en-US" dirty="0" smtClean="0"/>
              <a:t>Studies show that many of the key contributors to project failures originate or relate to requirements</a:t>
            </a:r>
          </a:p>
          <a:p>
            <a:pPr lvl="1"/>
            <a:r>
              <a:rPr lang="en-US" dirty="0" smtClean="0"/>
              <a:t>(The Standish Group CHAOS reports)</a:t>
            </a:r>
            <a:endParaRPr lang="en-US" dirty="0"/>
          </a:p>
        </p:txBody>
      </p:sp>
    </p:spTree>
    <p:extLst>
      <p:ext uri="{BB962C8B-B14F-4D97-AF65-F5344CB8AC3E}">
        <p14:creationId xmlns:p14="http://schemas.microsoft.com/office/powerpoint/2010/main" val="126598800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stats…</a:t>
            </a:r>
            <a:endParaRPr lang="en-US" dirty="0"/>
          </a:p>
        </p:txBody>
      </p:sp>
      <p:sp>
        <p:nvSpPr>
          <p:cNvPr id="3" name="Content Placeholder 2"/>
          <p:cNvSpPr>
            <a:spLocks noGrp="1"/>
          </p:cNvSpPr>
          <p:nvPr>
            <p:ph sz="half" idx="1"/>
          </p:nvPr>
        </p:nvSpPr>
        <p:spPr>
          <a:xfrm>
            <a:off x="381000" y="1600200"/>
            <a:ext cx="8305800" cy="4525963"/>
          </a:xfrm>
        </p:spPr>
        <p:txBody>
          <a:bodyPr/>
          <a:lstStyle/>
          <a:p>
            <a:r>
              <a:rPr lang="en-US" dirty="0" smtClean="0"/>
              <a:t>From those CHAOS reports</a:t>
            </a:r>
          </a:p>
          <a:p>
            <a:r>
              <a:rPr lang="en-US" dirty="0" smtClean="0"/>
              <a:t>31% of projects cancelled before they are even completed</a:t>
            </a:r>
          </a:p>
          <a:p>
            <a:pPr lvl="1"/>
            <a:r>
              <a:rPr lang="en-US" dirty="0" smtClean="0"/>
              <a:t>Many others not delivered or not used (“</a:t>
            </a:r>
            <a:r>
              <a:rPr lang="en-US" dirty="0" err="1" smtClean="0"/>
              <a:t>shelfware</a:t>
            </a:r>
            <a:r>
              <a:rPr lang="en-US" dirty="0" smtClean="0"/>
              <a:t>”) even if completed</a:t>
            </a:r>
          </a:p>
          <a:p>
            <a:pPr lvl="1"/>
            <a:r>
              <a:rPr lang="en-US" dirty="0" smtClean="0"/>
              <a:t>Many billions wasted per year on cancelled, unused or unusable projects</a:t>
            </a:r>
          </a:p>
          <a:p>
            <a:pPr lvl="1"/>
            <a:r>
              <a:rPr lang="en-US" dirty="0" smtClean="0"/>
              <a:t>52.7% of projects were more than 189% over budget when delivered</a:t>
            </a:r>
          </a:p>
          <a:p>
            <a:r>
              <a:rPr lang="en-US" dirty="0" smtClean="0"/>
              <a:t>Requirements defects are expensive</a:t>
            </a:r>
          </a:p>
          <a:p>
            <a:pPr lvl="1"/>
            <a:r>
              <a:rPr lang="en-US" dirty="0" smtClean="0"/>
              <a:t>They represent more than 70% of rework costs</a:t>
            </a:r>
          </a:p>
          <a:p>
            <a:pPr lvl="1"/>
            <a:r>
              <a:rPr lang="en-US" dirty="0" smtClean="0"/>
              <a:t>Rework consumes about 30-50% of total project budget</a:t>
            </a:r>
          </a:p>
          <a:p>
            <a:pPr lvl="1"/>
            <a:r>
              <a:rPr lang="en-US" dirty="0" smtClean="0"/>
              <a:t>Lack of user input/user involvement listed </a:t>
            </a:r>
            <a:r>
              <a:rPr lang="en-US" smtClean="0"/>
              <a:t>as most </a:t>
            </a:r>
            <a:r>
              <a:rPr lang="en-US" dirty="0" smtClean="0"/>
              <a:t>frequent problem</a:t>
            </a:r>
          </a:p>
        </p:txBody>
      </p:sp>
    </p:spTree>
    <p:extLst>
      <p:ext uri="{BB962C8B-B14F-4D97-AF65-F5344CB8AC3E}">
        <p14:creationId xmlns:p14="http://schemas.microsoft.com/office/powerpoint/2010/main" val="104965065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898" name="Object 2"/>
          <p:cNvGraphicFramePr>
            <a:graphicFrameLocks noChangeAspect="1"/>
          </p:cNvGraphicFramePr>
          <p:nvPr>
            <p:extLst>
              <p:ext uri="{D42A27DB-BD31-4B8C-83A1-F6EECF244321}">
                <p14:modId xmlns:p14="http://schemas.microsoft.com/office/powerpoint/2010/main" val="2628005282"/>
              </p:ext>
            </p:extLst>
          </p:nvPr>
        </p:nvGraphicFramePr>
        <p:xfrm>
          <a:off x="1588" y="306388"/>
          <a:ext cx="9139237" cy="6396037"/>
        </p:xfrm>
        <a:graphic>
          <a:graphicData uri="http://schemas.openxmlformats.org/presentationml/2006/ole">
            <mc:AlternateContent xmlns:mc="http://schemas.openxmlformats.org/markup-compatibility/2006">
              <mc:Choice xmlns:v="urn:schemas-microsoft-com:vml" Requires="v">
                <p:oleObj spid="_x0000_s3249" name="Chart" r:id="rId4" imgW="5359400" imgH="4064000" progId="MSGraph.Chart.8">
                  <p:embed followColorScheme="full"/>
                </p:oleObj>
              </mc:Choice>
              <mc:Fallback>
                <p:oleObj name="Chart" r:id="rId4" imgW="5359400" imgH="4064000" progId="MSGraph.Chart.8">
                  <p:embed followColorScheme="full"/>
                  <p:pic>
                    <p:nvPicPr>
                      <p:cNvPr id="0" name=""/>
                      <p:cNvPicPr>
                        <a:picLocks noChangeAspect="1" noChangeArrowheads="1"/>
                      </p:cNvPicPr>
                      <p:nvPr/>
                    </p:nvPicPr>
                    <p:blipFill>
                      <a:blip r:embed="rId5"/>
                      <a:srcRect/>
                      <a:stretch>
                        <a:fillRect/>
                      </a:stretch>
                    </p:blipFill>
                    <p:spPr bwMode="auto">
                      <a:xfrm>
                        <a:off x="1588" y="306388"/>
                        <a:ext cx="9139237" cy="6396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0899" name="Rectangle 3"/>
          <p:cNvSpPr>
            <a:spLocks noGrp="1" noChangeArrowheads="1"/>
          </p:cNvSpPr>
          <p:nvPr>
            <p:ph type="title"/>
          </p:nvPr>
        </p:nvSpPr>
        <p:spPr/>
        <p:txBody>
          <a:bodyPr/>
          <a:lstStyle/>
          <a:p>
            <a:r>
              <a:rPr lang="en-US" dirty="0" smtClean="0"/>
              <a:t>More Stats: Software Life Cycle Costs</a:t>
            </a:r>
            <a:endParaRPr lang="en-US" dirty="0"/>
          </a:p>
        </p:txBody>
      </p:sp>
    </p:spTree>
    <p:extLst>
      <p:ext uri="{BB962C8B-B14F-4D97-AF65-F5344CB8AC3E}">
        <p14:creationId xmlns:p14="http://schemas.microsoft.com/office/powerpoint/2010/main" val="17552818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normAutofit fontScale="90000"/>
          </a:bodyPr>
          <a:lstStyle/>
          <a:p>
            <a:r>
              <a:rPr lang="en-US" dirty="0" smtClean="0"/>
              <a:t>More Stats: Cost </a:t>
            </a:r>
            <a:r>
              <a:rPr lang="en-US" dirty="0"/>
              <a:t>of Change Progressively Higher</a:t>
            </a:r>
          </a:p>
        </p:txBody>
      </p:sp>
      <p:graphicFrame>
        <p:nvGraphicFramePr>
          <p:cNvPr id="81923" name="Object 3"/>
          <p:cNvGraphicFramePr>
            <a:graphicFrameLocks noChangeAspect="1"/>
          </p:cNvGraphicFramePr>
          <p:nvPr>
            <p:extLst>
              <p:ext uri="{D42A27DB-BD31-4B8C-83A1-F6EECF244321}">
                <p14:modId xmlns:p14="http://schemas.microsoft.com/office/powerpoint/2010/main" val="1672524035"/>
              </p:ext>
            </p:extLst>
          </p:nvPr>
        </p:nvGraphicFramePr>
        <p:xfrm>
          <a:off x="0" y="1525588"/>
          <a:ext cx="9144000" cy="4721225"/>
        </p:xfrm>
        <a:graphic>
          <a:graphicData uri="http://schemas.openxmlformats.org/presentationml/2006/ole">
            <mc:AlternateContent xmlns:mc="http://schemas.openxmlformats.org/markup-compatibility/2006">
              <mc:Choice xmlns:v="urn:schemas-microsoft-com:vml" Requires="v">
                <p:oleObj spid="_x0000_s4273" name="Chart" r:id="rId4" imgW="6096000" imgH="4064000" progId="MSGraph.Chart.8">
                  <p:embed followColorScheme="full"/>
                </p:oleObj>
              </mc:Choice>
              <mc:Fallback>
                <p:oleObj name="Chart" r:id="rId4" imgW="6096000" imgH="4064000" progId="MSGraph.Chart.8">
                  <p:embed followColorScheme="full"/>
                  <p:pic>
                    <p:nvPicPr>
                      <p:cNvPr id="0" name=""/>
                      <p:cNvPicPr>
                        <a:picLocks noChangeAspect="1" noChangeArrowheads="1"/>
                      </p:cNvPicPr>
                      <p:nvPr/>
                    </p:nvPicPr>
                    <p:blipFill>
                      <a:blip r:embed="rId5"/>
                      <a:srcRect/>
                      <a:stretch>
                        <a:fillRect/>
                      </a:stretch>
                    </p:blipFill>
                    <p:spPr bwMode="auto">
                      <a:xfrm>
                        <a:off x="0" y="1525588"/>
                        <a:ext cx="9144000" cy="4721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9452607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a:t>Today’s Lecture</a:t>
            </a:r>
          </a:p>
        </p:txBody>
      </p:sp>
      <p:sp>
        <p:nvSpPr>
          <p:cNvPr id="39939" name="Rectangle 3"/>
          <p:cNvSpPr>
            <a:spLocks noGrp="1" noChangeArrowheads="1"/>
          </p:cNvSpPr>
          <p:nvPr>
            <p:ph type="body" idx="1"/>
          </p:nvPr>
        </p:nvSpPr>
        <p:spPr/>
        <p:txBody>
          <a:bodyPr/>
          <a:lstStyle/>
          <a:p>
            <a:r>
              <a:rPr lang="en-US" dirty="0">
                <a:solidFill>
                  <a:schemeClr val="tx1"/>
                </a:solidFill>
              </a:rPr>
              <a:t>Software failures</a:t>
            </a:r>
          </a:p>
          <a:p>
            <a:pPr marL="0" indent="0">
              <a:buNone/>
            </a:pPr>
            <a:endParaRPr lang="en-US" dirty="0" smtClean="0">
              <a:solidFill>
                <a:schemeClr val="tx1"/>
              </a:solidFill>
            </a:endParaRPr>
          </a:p>
          <a:p>
            <a:r>
              <a:rPr lang="en-US" dirty="0" smtClean="0">
                <a:solidFill>
                  <a:schemeClr val="tx1"/>
                </a:solidFill>
              </a:rPr>
              <a:t>Why requirements?</a:t>
            </a:r>
          </a:p>
          <a:p>
            <a:pPr marL="0" indent="0">
              <a:buNone/>
            </a:pPr>
            <a:endParaRPr lang="en-US" dirty="0"/>
          </a:p>
          <a:p>
            <a:r>
              <a:rPr lang="en-US" dirty="0" smtClean="0">
                <a:solidFill>
                  <a:srgbClr val="FF0000"/>
                </a:solidFill>
              </a:rPr>
              <a:t>Requirements engineering</a:t>
            </a:r>
          </a:p>
          <a:p>
            <a:pPr lvl="1"/>
            <a:r>
              <a:rPr lang="en-US" dirty="0" smtClean="0">
                <a:solidFill>
                  <a:srgbClr val="FF0000"/>
                </a:solidFill>
              </a:rPr>
              <a:t>Requirements phase</a:t>
            </a:r>
            <a:endParaRPr lang="en-US" dirty="0" smtClean="0">
              <a:solidFill>
                <a:schemeClr val="tx1"/>
              </a:solidFill>
            </a:endParaRPr>
          </a:p>
          <a:p>
            <a:pPr lvl="1"/>
            <a:r>
              <a:rPr lang="en-US" dirty="0" smtClean="0">
                <a:solidFill>
                  <a:schemeClr val="tx1"/>
                </a:solidFill>
              </a:rPr>
              <a:t>Requirements analysis</a:t>
            </a:r>
            <a:endParaRPr lang="en-US" dirty="0" smtClean="0"/>
          </a:p>
          <a:p>
            <a:pPr lvl="1"/>
            <a:r>
              <a:rPr lang="en-US" dirty="0" smtClean="0"/>
              <a:t>Requirements specification (documentation)</a:t>
            </a:r>
          </a:p>
          <a:p>
            <a:pPr marL="457200" lvl="1" indent="0">
              <a:buNone/>
            </a:pPr>
            <a:endParaRPr lang="en-US" dirty="0" smtClean="0"/>
          </a:p>
        </p:txBody>
      </p:sp>
    </p:spTree>
    <p:extLst>
      <p:ext uri="{BB962C8B-B14F-4D97-AF65-F5344CB8AC3E}">
        <p14:creationId xmlns:p14="http://schemas.microsoft.com/office/powerpoint/2010/main" val="124327742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Waterfall</a:t>
            </a:r>
          </a:p>
        </p:txBody>
      </p:sp>
      <p:sp>
        <p:nvSpPr>
          <p:cNvPr id="108550" name="Rectangle 6"/>
          <p:cNvSpPr>
            <a:spLocks noChangeArrowheads="1"/>
          </p:cNvSpPr>
          <p:nvPr/>
        </p:nvSpPr>
        <p:spPr bwMode="auto">
          <a:xfrm>
            <a:off x="5791200" y="5700712"/>
            <a:ext cx="1600200" cy="2286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t>Operations mode</a:t>
            </a:r>
          </a:p>
        </p:txBody>
      </p:sp>
      <p:sp>
        <p:nvSpPr>
          <p:cNvPr id="108551" name="Rectangle 7"/>
          <p:cNvSpPr>
            <a:spLocks noChangeArrowheads="1"/>
          </p:cNvSpPr>
          <p:nvPr/>
        </p:nvSpPr>
        <p:spPr bwMode="auto">
          <a:xfrm>
            <a:off x="5791200" y="6234112"/>
            <a:ext cx="1600200" cy="2286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t>Retirement</a:t>
            </a:r>
          </a:p>
        </p:txBody>
      </p:sp>
      <p:cxnSp>
        <p:nvCxnSpPr>
          <p:cNvPr id="108552" name="AutoShape 8"/>
          <p:cNvCxnSpPr>
            <a:cxnSpLocks noChangeShapeType="1"/>
            <a:stCxn id="108550" idx="2"/>
            <a:endCxn id="108551" idx="0"/>
          </p:cNvCxnSpPr>
          <p:nvPr/>
        </p:nvCxnSpPr>
        <p:spPr bwMode="auto">
          <a:xfrm>
            <a:off x="6591300" y="5929312"/>
            <a:ext cx="0" cy="304800"/>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8547" name="Rectangle 3"/>
          <p:cNvSpPr>
            <a:spLocks noChangeArrowheads="1"/>
          </p:cNvSpPr>
          <p:nvPr/>
        </p:nvSpPr>
        <p:spPr bwMode="auto">
          <a:xfrm>
            <a:off x="1600200" y="1281112"/>
            <a:ext cx="1600200" cy="457200"/>
          </a:xfrm>
          <a:prstGeom prst="rect">
            <a:avLst/>
          </a:prstGeom>
          <a:solidFill>
            <a:schemeClr val="accent2"/>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pPr>
            <a:r>
              <a:rPr lang="en-US" sz="1600" dirty="0" err="1" smtClean="0"/>
              <a:t>Req</a:t>
            </a:r>
            <a:r>
              <a:rPr lang="en-US" sz="1600" dirty="0" smtClean="0"/>
              <a:t> analysis</a:t>
            </a:r>
            <a:endParaRPr lang="en-US" sz="1600" dirty="0"/>
          </a:p>
          <a:p>
            <a:pPr algn="ctr">
              <a:lnSpc>
                <a:spcPct val="80000"/>
              </a:lnSpc>
            </a:pPr>
            <a:r>
              <a:rPr lang="en-US" sz="1600" dirty="0"/>
              <a:t>phase</a:t>
            </a:r>
          </a:p>
        </p:txBody>
      </p:sp>
      <p:sp>
        <p:nvSpPr>
          <p:cNvPr id="108562" name="Rectangle 18"/>
          <p:cNvSpPr>
            <a:spLocks noChangeArrowheads="1"/>
          </p:cNvSpPr>
          <p:nvPr/>
        </p:nvSpPr>
        <p:spPr bwMode="auto">
          <a:xfrm>
            <a:off x="1600200" y="1738312"/>
            <a:ext cx="1600200" cy="228600"/>
          </a:xfrm>
          <a:prstGeom prst="rect">
            <a:avLst/>
          </a:prstGeom>
          <a:solidFill>
            <a:schemeClr val="folHlink"/>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solidFill>
                  <a:schemeClr val="bg1"/>
                </a:solidFill>
              </a:rPr>
              <a:t>Verify</a:t>
            </a:r>
          </a:p>
        </p:txBody>
      </p:sp>
      <p:sp>
        <p:nvSpPr>
          <p:cNvPr id="108565" name="Rectangle 21"/>
          <p:cNvSpPr>
            <a:spLocks noChangeArrowheads="1"/>
          </p:cNvSpPr>
          <p:nvPr/>
        </p:nvSpPr>
        <p:spPr bwMode="auto">
          <a:xfrm>
            <a:off x="2438400" y="2163762"/>
            <a:ext cx="1600200" cy="457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pPr>
            <a:r>
              <a:rPr lang="en-US" sz="1600" dirty="0" err="1" smtClean="0"/>
              <a:t>Req</a:t>
            </a:r>
            <a:r>
              <a:rPr lang="en-US" sz="1600" dirty="0" smtClean="0"/>
              <a:t> specification</a:t>
            </a:r>
            <a:endParaRPr lang="en-US" sz="1600" dirty="0"/>
          </a:p>
          <a:p>
            <a:pPr algn="ctr">
              <a:lnSpc>
                <a:spcPct val="80000"/>
              </a:lnSpc>
            </a:pPr>
            <a:r>
              <a:rPr lang="en-US" sz="1600" dirty="0"/>
              <a:t>phase</a:t>
            </a:r>
          </a:p>
        </p:txBody>
      </p:sp>
      <p:sp>
        <p:nvSpPr>
          <p:cNvPr id="108566" name="Rectangle 22"/>
          <p:cNvSpPr>
            <a:spLocks noChangeArrowheads="1"/>
          </p:cNvSpPr>
          <p:nvPr/>
        </p:nvSpPr>
        <p:spPr bwMode="auto">
          <a:xfrm>
            <a:off x="2438400" y="2620962"/>
            <a:ext cx="1600200" cy="228600"/>
          </a:xfrm>
          <a:prstGeom prst="rect">
            <a:avLst/>
          </a:prstGeom>
          <a:solidFill>
            <a:schemeClr val="folHlink"/>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solidFill>
                  <a:schemeClr val="bg1"/>
                </a:solidFill>
              </a:rPr>
              <a:t>Verify</a:t>
            </a:r>
          </a:p>
        </p:txBody>
      </p:sp>
      <p:sp>
        <p:nvSpPr>
          <p:cNvPr id="108568" name="Rectangle 24"/>
          <p:cNvSpPr>
            <a:spLocks noChangeArrowheads="1"/>
          </p:cNvSpPr>
          <p:nvPr/>
        </p:nvSpPr>
        <p:spPr bwMode="auto">
          <a:xfrm>
            <a:off x="3276600" y="3048000"/>
            <a:ext cx="1600200" cy="457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pPr>
            <a:r>
              <a:rPr lang="en-US" sz="1600"/>
              <a:t>Design</a:t>
            </a:r>
          </a:p>
          <a:p>
            <a:pPr algn="ctr">
              <a:lnSpc>
                <a:spcPct val="80000"/>
              </a:lnSpc>
            </a:pPr>
            <a:r>
              <a:rPr lang="en-US" sz="1600"/>
              <a:t>phase</a:t>
            </a:r>
          </a:p>
        </p:txBody>
      </p:sp>
      <p:sp>
        <p:nvSpPr>
          <p:cNvPr id="108569" name="Rectangle 25"/>
          <p:cNvSpPr>
            <a:spLocks noChangeArrowheads="1"/>
          </p:cNvSpPr>
          <p:nvPr/>
        </p:nvSpPr>
        <p:spPr bwMode="auto">
          <a:xfrm>
            <a:off x="3276600" y="3505200"/>
            <a:ext cx="1600200" cy="228600"/>
          </a:xfrm>
          <a:prstGeom prst="rect">
            <a:avLst/>
          </a:prstGeom>
          <a:solidFill>
            <a:schemeClr val="folHlink"/>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solidFill>
                  <a:schemeClr val="bg1"/>
                </a:solidFill>
              </a:rPr>
              <a:t>Verify</a:t>
            </a:r>
          </a:p>
        </p:txBody>
      </p:sp>
      <p:sp>
        <p:nvSpPr>
          <p:cNvPr id="108571" name="Rectangle 27"/>
          <p:cNvSpPr>
            <a:spLocks noChangeArrowheads="1"/>
          </p:cNvSpPr>
          <p:nvPr/>
        </p:nvSpPr>
        <p:spPr bwMode="auto">
          <a:xfrm>
            <a:off x="4114800" y="3932237"/>
            <a:ext cx="1600200" cy="457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pPr>
            <a:r>
              <a:rPr lang="en-US" sz="1600"/>
              <a:t>Implementation</a:t>
            </a:r>
          </a:p>
          <a:p>
            <a:pPr algn="ctr">
              <a:lnSpc>
                <a:spcPct val="80000"/>
              </a:lnSpc>
            </a:pPr>
            <a:r>
              <a:rPr lang="en-US" sz="1600"/>
              <a:t>phase</a:t>
            </a:r>
          </a:p>
        </p:txBody>
      </p:sp>
      <p:sp>
        <p:nvSpPr>
          <p:cNvPr id="108572" name="Rectangle 28"/>
          <p:cNvSpPr>
            <a:spLocks noChangeArrowheads="1"/>
          </p:cNvSpPr>
          <p:nvPr/>
        </p:nvSpPr>
        <p:spPr bwMode="auto">
          <a:xfrm>
            <a:off x="4114800" y="4389437"/>
            <a:ext cx="1600200" cy="228600"/>
          </a:xfrm>
          <a:prstGeom prst="rect">
            <a:avLst/>
          </a:prstGeom>
          <a:solidFill>
            <a:schemeClr val="folHlink"/>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solidFill>
                  <a:schemeClr val="bg1"/>
                </a:solidFill>
              </a:rPr>
              <a:t>Test</a:t>
            </a:r>
          </a:p>
        </p:txBody>
      </p:sp>
      <p:sp>
        <p:nvSpPr>
          <p:cNvPr id="108574" name="Rectangle 30"/>
          <p:cNvSpPr>
            <a:spLocks noChangeArrowheads="1"/>
          </p:cNvSpPr>
          <p:nvPr/>
        </p:nvSpPr>
        <p:spPr bwMode="auto">
          <a:xfrm>
            <a:off x="4953000" y="4816475"/>
            <a:ext cx="1600200" cy="457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pPr>
            <a:r>
              <a:rPr lang="en-US" sz="1600"/>
              <a:t>Integration</a:t>
            </a:r>
          </a:p>
          <a:p>
            <a:pPr algn="ctr">
              <a:lnSpc>
                <a:spcPct val="80000"/>
              </a:lnSpc>
            </a:pPr>
            <a:r>
              <a:rPr lang="en-US" sz="1600"/>
              <a:t>phase</a:t>
            </a:r>
          </a:p>
        </p:txBody>
      </p:sp>
      <p:sp>
        <p:nvSpPr>
          <p:cNvPr id="108575" name="Rectangle 31"/>
          <p:cNvSpPr>
            <a:spLocks noChangeArrowheads="1"/>
          </p:cNvSpPr>
          <p:nvPr/>
        </p:nvSpPr>
        <p:spPr bwMode="auto">
          <a:xfrm>
            <a:off x="4953000" y="5273675"/>
            <a:ext cx="1600200" cy="228600"/>
          </a:xfrm>
          <a:prstGeom prst="rect">
            <a:avLst/>
          </a:prstGeom>
          <a:solidFill>
            <a:schemeClr val="folHlink"/>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solidFill>
                  <a:schemeClr val="bg1"/>
                </a:solidFill>
              </a:rPr>
              <a:t>Test</a:t>
            </a:r>
          </a:p>
        </p:txBody>
      </p:sp>
      <p:sp>
        <p:nvSpPr>
          <p:cNvPr id="108581" name="Rectangle 37"/>
          <p:cNvSpPr>
            <a:spLocks noChangeArrowheads="1"/>
          </p:cNvSpPr>
          <p:nvPr/>
        </p:nvSpPr>
        <p:spPr bwMode="auto">
          <a:xfrm>
            <a:off x="4267200" y="1281112"/>
            <a:ext cx="1600200" cy="457200"/>
          </a:xfrm>
          <a:prstGeom prst="rect">
            <a:avLst/>
          </a:prstGeom>
          <a:solidFill>
            <a:schemeClr val="accent1"/>
          </a:solidFill>
          <a:ln w="12700">
            <a:solidFill>
              <a:schemeClr val="hlink"/>
            </a:solidFill>
            <a:prstDash val="sysDot"/>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pPr>
            <a:r>
              <a:rPr lang="en-US" sz="1600"/>
              <a:t>Changed</a:t>
            </a:r>
          </a:p>
          <a:p>
            <a:pPr algn="ctr">
              <a:lnSpc>
                <a:spcPct val="80000"/>
              </a:lnSpc>
            </a:pPr>
            <a:r>
              <a:rPr lang="en-US" sz="1600"/>
              <a:t>requirements</a:t>
            </a:r>
          </a:p>
        </p:txBody>
      </p:sp>
      <p:sp>
        <p:nvSpPr>
          <p:cNvPr id="108582" name="Rectangle 38"/>
          <p:cNvSpPr>
            <a:spLocks noChangeArrowheads="1"/>
          </p:cNvSpPr>
          <p:nvPr/>
        </p:nvSpPr>
        <p:spPr bwMode="auto">
          <a:xfrm>
            <a:off x="4267200" y="1738312"/>
            <a:ext cx="1600200" cy="228600"/>
          </a:xfrm>
          <a:prstGeom prst="rect">
            <a:avLst/>
          </a:prstGeom>
          <a:solidFill>
            <a:schemeClr val="folHlink"/>
          </a:solidFill>
          <a:ln w="12700">
            <a:solidFill>
              <a:schemeClr val="hlink"/>
            </a:solidFill>
            <a:prstDash val="sysDot"/>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solidFill>
                  <a:schemeClr val="bg1"/>
                </a:solidFill>
              </a:rPr>
              <a:t>Verify</a:t>
            </a:r>
          </a:p>
        </p:txBody>
      </p:sp>
      <p:cxnSp>
        <p:nvCxnSpPr>
          <p:cNvPr id="108585" name="AutoShape 41"/>
          <p:cNvCxnSpPr>
            <a:cxnSpLocks noChangeShapeType="1"/>
            <a:stCxn id="108582" idx="2"/>
            <a:endCxn id="108565" idx="0"/>
          </p:cNvCxnSpPr>
          <p:nvPr/>
        </p:nvCxnSpPr>
        <p:spPr bwMode="auto">
          <a:xfrm rot="5400000">
            <a:off x="4054475" y="1150937"/>
            <a:ext cx="196850" cy="1828800"/>
          </a:xfrm>
          <a:prstGeom prst="bentConnector3">
            <a:avLst>
              <a:gd name="adj1" fmla="val 50000"/>
            </a:avLst>
          </a:prstGeom>
          <a:noFill/>
          <a:ln w="12700">
            <a:solidFill>
              <a:schemeClr val="hlink"/>
            </a:solidFill>
            <a:prstDash val="sysDot"/>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86" name="AutoShape 42"/>
          <p:cNvCxnSpPr>
            <a:cxnSpLocks noChangeShapeType="1"/>
            <a:stCxn id="108562" idx="2"/>
            <a:endCxn id="108565" idx="0"/>
          </p:cNvCxnSpPr>
          <p:nvPr/>
        </p:nvCxnSpPr>
        <p:spPr bwMode="auto">
          <a:xfrm rot="16200000" flipH="1">
            <a:off x="2720975" y="1646237"/>
            <a:ext cx="196850" cy="838200"/>
          </a:xfrm>
          <a:prstGeom prst="bentConnector3">
            <a:avLst>
              <a:gd name="adj1" fmla="val 50000"/>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87" name="AutoShape 43"/>
          <p:cNvCxnSpPr>
            <a:cxnSpLocks noChangeShapeType="1"/>
            <a:stCxn id="108566" idx="2"/>
            <a:endCxn id="108568" idx="0"/>
          </p:cNvCxnSpPr>
          <p:nvPr/>
        </p:nvCxnSpPr>
        <p:spPr bwMode="auto">
          <a:xfrm rot="16200000" flipH="1">
            <a:off x="3558381" y="2529681"/>
            <a:ext cx="198438" cy="838200"/>
          </a:xfrm>
          <a:prstGeom prst="bentConnector3">
            <a:avLst>
              <a:gd name="adj1" fmla="val 49602"/>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88" name="AutoShape 44"/>
          <p:cNvCxnSpPr>
            <a:cxnSpLocks noChangeShapeType="1"/>
            <a:stCxn id="108569" idx="2"/>
            <a:endCxn id="108571" idx="0"/>
          </p:cNvCxnSpPr>
          <p:nvPr/>
        </p:nvCxnSpPr>
        <p:spPr bwMode="auto">
          <a:xfrm rot="16200000" flipH="1">
            <a:off x="4396581" y="3413919"/>
            <a:ext cx="198437" cy="838200"/>
          </a:xfrm>
          <a:prstGeom prst="bentConnector3">
            <a:avLst>
              <a:gd name="adj1" fmla="val 49602"/>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89" name="AutoShape 45"/>
          <p:cNvCxnSpPr>
            <a:cxnSpLocks noChangeShapeType="1"/>
            <a:stCxn id="108572" idx="2"/>
            <a:endCxn id="108574" idx="0"/>
          </p:cNvCxnSpPr>
          <p:nvPr/>
        </p:nvCxnSpPr>
        <p:spPr bwMode="auto">
          <a:xfrm rot="16200000" flipH="1">
            <a:off x="5234781" y="4298156"/>
            <a:ext cx="198438" cy="838200"/>
          </a:xfrm>
          <a:prstGeom prst="bentConnector3">
            <a:avLst>
              <a:gd name="adj1" fmla="val 49602"/>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90" name="AutoShape 46"/>
          <p:cNvCxnSpPr>
            <a:cxnSpLocks noChangeShapeType="1"/>
            <a:stCxn id="108575" idx="2"/>
            <a:endCxn id="108550" idx="0"/>
          </p:cNvCxnSpPr>
          <p:nvPr/>
        </p:nvCxnSpPr>
        <p:spPr bwMode="auto">
          <a:xfrm rot="16200000" flipH="1">
            <a:off x="6072981" y="5182394"/>
            <a:ext cx="198437" cy="838200"/>
          </a:xfrm>
          <a:prstGeom prst="bentConnector3">
            <a:avLst>
              <a:gd name="adj1" fmla="val 49602"/>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92" name="AutoShape 48"/>
          <p:cNvCxnSpPr>
            <a:cxnSpLocks noChangeShapeType="1"/>
            <a:stCxn id="108575" idx="1"/>
            <a:endCxn id="108571" idx="1"/>
          </p:cNvCxnSpPr>
          <p:nvPr/>
        </p:nvCxnSpPr>
        <p:spPr bwMode="auto">
          <a:xfrm rot="10800000">
            <a:off x="4114800" y="4160837"/>
            <a:ext cx="838200" cy="1227138"/>
          </a:xfrm>
          <a:prstGeom prst="bentConnector3">
            <a:avLst>
              <a:gd name="adj1" fmla="val 127273"/>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93" name="AutoShape 49"/>
          <p:cNvCxnSpPr>
            <a:cxnSpLocks noChangeShapeType="1"/>
            <a:stCxn id="108572" idx="1"/>
            <a:endCxn id="108568" idx="1"/>
          </p:cNvCxnSpPr>
          <p:nvPr/>
        </p:nvCxnSpPr>
        <p:spPr bwMode="auto">
          <a:xfrm rot="10800000">
            <a:off x="3276600" y="3276600"/>
            <a:ext cx="838200" cy="1227137"/>
          </a:xfrm>
          <a:prstGeom prst="bentConnector3">
            <a:avLst>
              <a:gd name="adj1" fmla="val 127273"/>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94" name="AutoShape 50"/>
          <p:cNvCxnSpPr>
            <a:cxnSpLocks noChangeShapeType="1"/>
            <a:stCxn id="108569" idx="1"/>
            <a:endCxn id="108565" idx="1"/>
          </p:cNvCxnSpPr>
          <p:nvPr/>
        </p:nvCxnSpPr>
        <p:spPr bwMode="auto">
          <a:xfrm rot="10800000">
            <a:off x="2438400" y="2392362"/>
            <a:ext cx="838200" cy="1227138"/>
          </a:xfrm>
          <a:prstGeom prst="bentConnector3">
            <a:avLst>
              <a:gd name="adj1" fmla="val 127273"/>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95" name="AutoShape 51"/>
          <p:cNvCxnSpPr>
            <a:cxnSpLocks noChangeShapeType="1"/>
            <a:stCxn id="108566" idx="1"/>
            <a:endCxn id="108547" idx="1"/>
          </p:cNvCxnSpPr>
          <p:nvPr/>
        </p:nvCxnSpPr>
        <p:spPr bwMode="auto">
          <a:xfrm rot="10800000">
            <a:off x="1600200" y="1509712"/>
            <a:ext cx="838200" cy="1225550"/>
          </a:xfrm>
          <a:prstGeom prst="bentConnector3">
            <a:avLst>
              <a:gd name="adj1" fmla="val 127273"/>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99" name="AutoShape 55"/>
          <p:cNvCxnSpPr>
            <a:cxnSpLocks noChangeShapeType="1"/>
            <a:stCxn id="108550" idx="3"/>
            <a:endCxn id="108574" idx="3"/>
          </p:cNvCxnSpPr>
          <p:nvPr/>
        </p:nvCxnSpPr>
        <p:spPr bwMode="auto">
          <a:xfrm flipH="1" flipV="1">
            <a:off x="6553200" y="5045075"/>
            <a:ext cx="838200" cy="769937"/>
          </a:xfrm>
          <a:prstGeom prst="bentConnector3">
            <a:avLst>
              <a:gd name="adj1" fmla="val -27273"/>
            </a:avLst>
          </a:prstGeom>
          <a:noFill/>
          <a:ln w="12700">
            <a:solidFill>
              <a:schemeClr val="hlink"/>
            </a:solidFill>
            <a:prstDash val="sysDot"/>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600" name="AutoShape 56"/>
          <p:cNvCxnSpPr>
            <a:cxnSpLocks noChangeShapeType="1"/>
            <a:stCxn id="108550" idx="3"/>
            <a:endCxn id="108571" idx="3"/>
          </p:cNvCxnSpPr>
          <p:nvPr/>
        </p:nvCxnSpPr>
        <p:spPr bwMode="auto">
          <a:xfrm flipH="1" flipV="1">
            <a:off x="5715000" y="4160837"/>
            <a:ext cx="1676400" cy="1654175"/>
          </a:xfrm>
          <a:prstGeom prst="bentConnector3">
            <a:avLst>
              <a:gd name="adj1" fmla="val -13634"/>
            </a:avLst>
          </a:prstGeom>
          <a:noFill/>
          <a:ln w="12700">
            <a:solidFill>
              <a:schemeClr val="hlink"/>
            </a:solidFill>
            <a:prstDash val="sysDot"/>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601" name="AutoShape 57"/>
          <p:cNvCxnSpPr>
            <a:cxnSpLocks noChangeShapeType="1"/>
            <a:stCxn id="108550" idx="3"/>
            <a:endCxn id="108568" idx="3"/>
          </p:cNvCxnSpPr>
          <p:nvPr/>
        </p:nvCxnSpPr>
        <p:spPr bwMode="auto">
          <a:xfrm flipH="1" flipV="1">
            <a:off x="4876800" y="3276600"/>
            <a:ext cx="2514600" cy="2538412"/>
          </a:xfrm>
          <a:prstGeom prst="bentConnector3">
            <a:avLst>
              <a:gd name="adj1" fmla="val -9093"/>
            </a:avLst>
          </a:prstGeom>
          <a:noFill/>
          <a:ln w="12700">
            <a:solidFill>
              <a:schemeClr val="hlink"/>
            </a:solidFill>
            <a:prstDash val="sysDot"/>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602" name="AutoShape 58"/>
          <p:cNvCxnSpPr>
            <a:cxnSpLocks noChangeShapeType="1"/>
            <a:stCxn id="108550" idx="3"/>
            <a:endCxn id="108565" idx="3"/>
          </p:cNvCxnSpPr>
          <p:nvPr/>
        </p:nvCxnSpPr>
        <p:spPr bwMode="auto">
          <a:xfrm flipH="1" flipV="1">
            <a:off x="4038600" y="2392362"/>
            <a:ext cx="3352800" cy="3422650"/>
          </a:xfrm>
          <a:prstGeom prst="bentConnector3">
            <a:avLst>
              <a:gd name="adj1" fmla="val -6819"/>
            </a:avLst>
          </a:prstGeom>
          <a:noFill/>
          <a:ln w="12700">
            <a:solidFill>
              <a:schemeClr val="hlink"/>
            </a:solidFill>
            <a:prstDash val="sysDot"/>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603" name="AutoShape 59"/>
          <p:cNvCxnSpPr>
            <a:cxnSpLocks noChangeShapeType="1"/>
            <a:stCxn id="108550" idx="3"/>
            <a:endCxn id="108581" idx="3"/>
          </p:cNvCxnSpPr>
          <p:nvPr/>
        </p:nvCxnSpPr>
        <p:spPr bwMode="auto">
          <a:xfrm flipH="1" flipV="1">
            <a:off x="5867400" y="1509712"/>
            <a:ext cx="1524000" cy="4305300"/>
          </a:xfrm>
          <a:prstGeom prst="bentConnector3">
            <a:avLst>
              <a:gd name="adj1" fmla="val -15000"/>
            </a:avLst>
          </a:prstGeom>
          <a:noFill/>
          <a:ln w="12700">
            <a:solidFill>
              <a:schemeClr val="hlink"/>
            </a:solidFill>
            <a:prstDash val="sysDot"/>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8608" name="Line 64"/>
          <p:cNvSpPr>
            <a:spLocks noChangeShapeType="1"/>
          </p:cNvSpPr>
          <p:nvPr/>
        </p:nvSpPr>
        <p:spPr bwMode="auto">
          <a:xfrm>
            <a:off x="609600" y="5060950"/>
            <a:ext cx="381000" cy="0"/>
          </a:xfrm>
          <a:prstGeom prst="line">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609" name="Line 65"/>
          <p:cNvSpPr>
            <a:spLocks noChangeShapeType="1"/>
          </p:cNvSpPr>
          <p:nvPr/>
        </p:nvSpPr>
        <p:spPr bwMode="auto">
          <a:xfrm>
            <a:off x="609600" y="5359400"/>
            <a:ext cx="381000" cy="0"/>
          </a:xfrm>
          <a:prstGeom prst="line">
            <a:avLst/>
          </a:prstGeom>
          <a:noFill/>
          <a:ln w="12700">
            <a:solidFill>
              <a:schemeClr val="hlink"/>
            </a:solidFill>
            <a:prstDash val="sysDot"/>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610" name="Text Box 66"/>
          <p:cNvSpPr txBox="1">
            <a:spLocks noChangeArrowheads="1"/>
          </p:cNvSpPr>
          <p:nvPr/>
        </p:nvSpPr>
        <p:spPr bwMode="auto">
          <a:xfrm>
            <a:off x="1066800" y="4862512"/>
            <a:ext cx="1660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Development</a:t>
            </a:r>
          </a:p>
        </p:txBody>
      </p:sp>
      <p:sp>
        <p:nvSpPr>
          <p:cNvPr id="108611" name="Text Box 67"/>
          <p:cNvSpPr txBox="1">
            <a:spLocks noChangeArrowheads="1"/>
          </p:cNvSpPr>
          <p:nvPr/>
        </p:nvSpPr>
        <p:spPr bwMode="auto">
          <a:xfrm>
            <a:off x="1066800" y="5160962"/>
            <a:ext cx="15986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chemeClr val="hlink"/>
                </a:solidFill>
              </a:rPr>
              <a:t>Maintenance</a:t>
            </a:r>
          </a:p>
        </p:txBody>
      </p:sp>
    </p:spTree>
    <p:extLst>
      <p:ext uri="{BB962C8B-B14F-4D97-AF65-F5344CB8AC3E}">
        <p14:creationId xmlns:p14="http://schemas.microsoft.com/office/powerpoint/2010/main" val="230180069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t>Waterfall</a:t>
            </a:r>
          </a:p>
        </p:txBody>
      </p:sp>
      <p:sp>
        <p:nvSpPr>
          <p:cNvPr id="136195" name="Rectangle 3"/>
          <p:cNvSpPr>
            <a:spLocks noChangeArrowheads="1"/>
          </p:cNvSpPr>
          <p:nvPr/>
        </p:nvSpPr>
        <p:spPr bwMode="auto">
          <a:xfrm>
            <a:off x="5791200" y="5791200"/>
            <a:ext cx="1600200" cy="2286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t>Operations mode</a:t>
            </a:r>
          </a:p>
        </p:txBody>
      </p:sp>
      <p:sp>
        <p:nvSpPr>
          <p:cNvPr id="136196" name="Rectangle 4"/>
          <p:cNvSpPr>
            <a:spLocks noChangeArrowheads="1"/>
          </p:cNvSpPr>
          <p:nvPr/>
        </p:nvSpPr>
        <p:spPr bwMode="auto">
          <a:xfrm>
            <a:off x="5791200" y="6324600"/>
            <a:ext cx="1600200" cy="2286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t>Retirement</a:t>
            </a:r>
          </a:p>
        </p:txBody>
      </p:sp>
      <p:cxnSp>
        <p:nvCxnSpPr>
          <p:cNvPr id="136197" name="AutoShape 5"/>
          <p:cNvCxnSpPr>
            <a:cxnSpLocks noChangeShapeType="1"/>
            <a:stCxn id="136195" idx="2"/>
            <a:endCxn id="136196" idx="0"/>
          </p:cNvCxnSpPr>
          <p:nvPr/>
        </p:nvCxnSpPr>
        <p:spPr bwMode="auto">
          <a:xfrm>
            <a:off x="6591300" y="6019800"/>
            <a:ext cx="0" cy="304800"/>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6198" name="Rectangle 6"/>
          <p:cNvSpPr>
            <a:spLocks noChangeArrowheads="1"/>
          </p:cNvSpPr>
          <p:nvPr/>
        </p:nvSpPr>
        <p:spPr bwMode="auto">
          <a:xfrm>
            <a:off x="1600200" y="1371600"/>
            <a:ext cx="1600200" cy="457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pPr>
            <a:r>
              <a:rPr lang="en-US" sz="1600" dirty="0" err="1" smtClean="0"/>
              <a:t>Req</a:t>
            </a:r>
            <a:r>
              <a:rPr lang="en-US" sz="1600" dirty="0" smtClean="0"/>
              <a:t> analysis</a:t>
            </a:r>
            <a:endParaRPr lang="en-US" sz="1600" dirty="0"/>
          </a:p>
          <a:p>
            <a:pPr algn="ctr">
              <a:lnSpc>
                <a:spcPct val="80000"/>
              </a:lnSpc>
            </a:pPr>
            <a:r>
              <a:rPr lang="en-US" sz="1600" dirty="0"/>
              <a:t>phase</a:t>
            </a:r>
          </a:p>
        </p:txBody>
      </p:sp>
      <p:sp>
        <p:nvSpPr>
          <p:cNvPr id="136199" name="Rectangle 7"/>
          <p:cNvSpPr>
            <a:spLocks noChangeArrowheads="1"/>
          </p:cNvSpPr>
          <p:nvPr/>
        </p:nvSpPr>
        <p:spPr bwMode="auto">
          <a:xfrm>
            <a:off x="1600200" y="1828800"/>
            <a:ext cx="1600200" cy="228600"/>
          </a:xfrm>
          <a:prstGeom prst="rect">
            <a:avLst/>
          </a:prstGeom>
          <a:solidFill>
            <a:schemeClr val="folHlink"/>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solidFill>
                  <a:schemeClr val="bg1"/>
                </a:solidFill>
              </a:rPr>
              <a:t>Verify</a:t>
            </a:r>
          </a:p>
        </p:txBody>
      </p:sp>
      <p:sp>
        <p:nvSpPr>
          <p:cNvPr id="136200" name="Rectangle 8"/>
          <p:cNvSpPr>
            <a:spLocks noChangeArrowheads="1"/>
          </p:cNvSpPr>
          <p:nvPr/>
        </p:nvSpPr>
        <p:spPr bwMode="auto">
          <a:xfrm>
            <a:off x="2438400" y="2254250"/>
            <a:ext cx="1600200" cy="457200"/>
          </a:xfrm>
          <a:prstGeom prst="rect">
            <a:avLst/>
          </a:prstGeom>
          <a:solidFill>
            <a:schemeClr val="accent2"/>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pPr>
            <a:r>
              <a:rPr lang="en-US" sz="1600" dirty="0" err="1" smtClean="0"/>
              <a:t>Req</a:t>
            </a:r>
            <a:r>
              <a:rPr lang="en-US" sz="1600" dirty="0" smtClean="0"/>
              <a:t> specification</a:t>
            </a:r>
            <a:endParaRPr lang="en-US" sz="1600" dirty="0"/>
          </a:p>
          <a:p>
            <a:pPr algn="ctr">
              <a:lnSpc>
                <a:spcPct val="80000"/>
              </a:lnSpc>
            </a:pPr>
            <a:r>
              <a:rPr lang="en-US" sz="1600" dirty="0"/>
              <a:t>phase</a:t>
            </a:r>
          </a:p>
        </p:txBody>
      </p:sp>
      <p:sp>
        <p:nvSpPr>
          <p:cNvPr id="136201" name="Rectangle 9"/>
          <p:cNvSpPr>
            <a:spLocks noChangeArrowheads="1"/>
          </p:cNvSpPr>
          <p:nvPr/>
        </p:nvSpPr>
        <p:spPr bwMode="auto">
          <a:xfrm>
            <a:off x="2438400" y="2711450"/>
            <a:ext cx="1600200" cy="228600"/>
          </a:xfrm>
          <a:prstGeom prst="rect">
            <a:avLst/>
          </a:prstGeom>
          <a:solidFill>
            <a:schemeClr val="folHlink"/>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solidFill>
                  <a:schemeClr val="bg1"/>
                </a:solidFill>
              </a:rPr>
              <a:t>Verify</a:t>
            </a:r>
          </a:p>
        </p:txBody>
      </p:sp>
      <p:sp>
        <p:nvSpPr>
          <p:cNvPr id="136202" name="Rectangle 10"/>
          <p:cNvSpPr>
            <a:spLocks noChangeArrowheads="1"/>
          </p:cNvSpPr>
          <p:nvPr/>
        </p:nvSpPr>
        <p:spPr bwMode="auto">
          <a:xfrm>
            <a:off x="3276600" y="3138488"/>
            <a:ext cx="1600200" cy="457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pPr>
            <a:r>
              <a:rPr lang="en-US" sz="1600"/>
              <a:t>Design</a:t>
            </a:r>
          </a:p>
          <a:p>
            <a:pPr algn="ctr">
              <a:lnSpc>
                <a:spcPct val="80000"/>
              </a:lnSpc>
            </a:pPr>
            <a:r>
              <a:rPr lang="en-US" sz="1600"/>
              <a:t>phase</a:t>
            </a:r>
          </a:p>
        </p:txBody>
      </p:sp>
      <p:sp>
        <p:nvSpPr>
          <p:cNvPr id="136203" name="Rectangle 11"/>
          <p:cNvSpPr>
            <a:spLocks noChangeArrowheads="1"/>
          </p:cNvSpPr>
          <p:nvPr/>
        </p:nvSpPr>
        <p:spPr bwMode="auto">
          <a:xfrm>
            <a:off x="3276600" y="3595688"/>
            <a:ext cx="1600200" cy="228600"/>
          </a:xfrm>
          <a:prstGeom prst="rect">
            <a:avLst/>
          </a:prstGeom>
          <a:solidFill>
            <a:schemeClr val="folHlink"/>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solidFill>
                  <a:schemeClr val="bg1"/>
                </a:solidFill>
              </a:rPr>
              <a:t>Verify</a:t>
            </a:r>
          </a:p>
        </p:txBody>
      </p:sp>
      <p:sp>
        <p:nvSpPr>
          <p:cNvPr id="136204" name="Rectangle 12"/>
          <p:cNvSpPr>
            <a:spLocks noChangeArrowheads="1"/>
          </p:cNvSpPr>
          <p:nvPr/>
        </p:nvSpPr>
        <p:spPr bwMode="auto">
          <a:xfrm>
            <a:off x="4114800" y="4022725"/>
            <a:ext cx="1600200" cy="457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pPr>
            <a:r>
              <a:rPr lang="en-US" sz="1600"/>
              <a:t>Implementation</a:t>
            </a:r>
          </a:p>
          <a:p>
            <a:pPr algn="ctr">
              <a:lnSpc>
                <a:spcPct val="80000"/>
              </a:lnSpc>
            </a:pPr>
            <a:r>
              <a:rPr lang="en-US" sz="1600"/>
              <a:t>phase</a:t>
            </a:r>
          </a:p>
        </p:txBody>
      </p:sp>
      <p:sp>
        <p:nvSpPr>
          <p:cNvPr id="136205" name="Rectangle 13"/>
          <p:cNvSpPr>
            <a:spLocks noChangeArrowheads="1"/>
          </p:cNvSpPr>
          <p:nvPr/>
        </p:nvSpPr>
        <p:spPr bwMode="auto">
          <a:xfrm>
            <a:off x="4114800" y="4479925"/>
            <a:ext cx="1600200" cy="228600"/>
          </a:xfrm>
          <a:prstGeom prst="rect">
            <a:avLst/>
          </a:prstGeom>
          <a:solidFill>
            <a:schemeClr val="folHlink"/>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solidFill>
                  <a:schemeClr val="bg1"/>
                </a:solidFill>
              </a:rPr>
              <a:t>Test</a:t>
            </a:r>
          </a:p>
        </p:txBody>
      </p:sp>
      <p:sp>
        <p:nvSpPr>
          <p:cNvPr id="136206" name="Rectangle 14"/>
          <p:cNvSpPr>
            <a:spLocks noChangeArrowheads="1"/>
          </p:cNvSpPr>
          <p:nvPr/>
        </p:nvSpPr>
        <p:spPr bwMode="auto">
          <a:xfrm>
            <a:off x="4953000" y="4906963"/>
            <a:ext cx="1600200" cy="457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pPr>
            <a:r>
              <a:rPr lang="en-US" sz="1600" dirty="0"/>
              <a:t>Integration</a:t>
            </a:r>
          </a:p>
          <a:p>
            <a:pPr algn="ctr">
              <a:lnSpc>
                <a:spcPct val="80000"/>
              </a:lnSpc>
            </a:pPr>
            <a:r>
              <a:rPr lang="en-US" sz="1600" dirty="0"/>
              <a:t>phase</a:t>
            </a:r>
          </a:p>
        </p:txBody>
      </p:sp>
      <p:sp>
        <p:nvSpPr>
          <p:cNvPr id="136207" name="Rectangle 15"/>
          <p:cNvSpPr>
            <a:spLocks noChangeArrowheads="1"/>
          </p:cNvSpPr>
          <p:nvPr/>
        </p:nvSpPr>
        <p:spPr bwMode="auto">
          <a:xfrm>
            <a:off x="4953000" y="5364163"/>
            <a:ext cx="1600200" cy="228600"/>
          </a:xfrm>
          <a:prstGeom prst="rect">
            <a:avLst/>
          </a:prstGeom>
          <a:solidFill>
            <a:schemeClr val="folHlink"/>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solidFill>
                  <a:schemeClr val="bg1"/>
                </a:solidFill>
              </a:rPr>
              <a:t>Test</a:t>
            </a:r>
          </a:p>
        </p:txBody>
      </p:sp>
      <p:sp>
        <p:nvSpPr>
          <p:cNvPr id="136208" name="Rectangle 16"/>
          <p:cNvSpPr>
            <a:spLocks noChangeArrowheads="1"/>
          </p:cNvSpPr>
          <p:nvPr/>
        </p:nvSpPr>
        <p:spPr bwMode="auto">
          <a:xfrm>
            <a:off x="4267200" y="1371600"/>
            <a:ext cx="1600200" cy="457200"/>
          </a:xfrm>
          <a:prstGeom prst="rect">
            <a:avLst/>
          </a:prstGeom>
          <a:solidFill>
            <a:schemeClr val="accent1"/>
          </a:solidFill>
          <a:ln w="12700">
            <a:solidFill>
              <a:schemeClr val="hlink"/>
            </a:solidFill>
            <a:prstDash val="sysDot"/>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pPr>
            <a:r>
              <a:rPr lang="en-US" sz="1600"/>
              <a:t>Changed</a:t>
            </a:r>
          </a:p>
          <a:p>
            <a:pPr algn="ctr">
              <a:lnSpc>
                <a:spcPct val="80000"/>
              </a:lnSpc>
            </a:pPr>
            <a:r>
              <a:rPr lang="en-US" sz="1600"/>
              <a:t>requirements</a:t>
            </a:r>
          </a:p>
        </p:txBody>
      </p:sp>
      <p:sp>
        <p:nvSpPr>
          <p:cNvPr id="136209" name="Rectangle 17"/>
          <p:cNvSpPr>
            <a:spLocks noChangeArrowheads="1"/>
          </p:cNvSpPr>
          <p:nvPr/>
        </p:nvSpPr>
        <p:spPr bwMode="auto">
          <a:xfrm>
            <a:off x="4267200" y="1828800"/>
            <a:ext cx="1600200" cy="228600"/>
          </a:xfrm>
          <a:prstGeom prst="rect">
            <a:avLst/>
          </a:prstGeom>
          <a:solidFill>
            <a:schemeClr val="folHlink"/>
          </a:solidFill>
          <a:ln w="12700">
            <a:solidFill>
              <a:schemeClr val="hlink"/>
            </a:solidFill>
            <a:prstDash val="sysDot"/>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solidFill>
                  <a:schemeClr val="bg1"/>
                </a:solidFill>
              </a:rPr>
              <a:t>Verify</a:t>
            </a:r>
          </a:p>
        </p:txBody>
      </p:sp>
      <p:cxnSp>
        <p:nvCxnSpPr>
          <p:cNvPr id="136210" name="AutoShape 18"/>
          <p:cNvCxnSpPr>
            <a:cxnSpLocks noChangeShapeType="1"/>
            <a:stCxn id="136209" idx="2"/>
            <a:endCxn id="136200" idx="0"/>
          </p:cNvCxnSpPr>
          <p:nvPr/>
        </p:nvCxnSpPr>
        <p:spPr bwMode="auto">
          <a:xfrm rot="5400000">
            <a:off x="4054475" y="1241425"/>
            <a:ext cx="196850" cy="1828800"/>
          </a:xfrm>
          <a:prstGeom prst="bentConnector3">
            <a:avLst>
              <a:gd name="adj1" fmla="val 50000"/>
            </a:avLst>
          </a:prstGeom>
          <a:noFill/>
          <a:ln w="12700">
            <a:solidFill>
              <a:schemeClr val="hlink"/>
            </a:solidFill>
            <a:prstDash val="sysDot"/>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11" name="AutoShape 19"/>
          <p:cNvCxnSpPr>
            <a:cxnSpLocks noChangeShapeType="1"/>
            <a:stCxn id="136199" idx="2"/>
            <a:endCxn id="136200" idx="0"/>
          </p:cNvCxnSpPr>
          <p:nvPr/>
        </p:nvCxnSpPr>
        <p:spPr bwMode="auto">
          <a:xfrm rot="16200000" flipH="1">
            <a:off x="2720975" y="1736725"/>
            <a:ext cx="196850" cy="838200"/>
          </a:xfrm>
          <a:prstGeom prst="bentConnector3">
            <a:avLst>
              <a:gd name="adj1" fmla="val 50000"/>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12" name="AutoShape 20"/>
          <p:cNvCxnSpPr>
            <a:cxnSpLocks noChangeShapeType="1"/>
            <a:stCxn id="136201" idx="2"/>
            <a:endCxn id="136202" idx="0"/>
          </p:cNvCxnSpPr>
          <p:nvPr/>
        </p:nvCxnSpPr>
        <p:spPr bwMode="auto">
          <a:xfrm rot="16200000" flipH="1">
            <a:off x="3558381" y="2620169"/>
            <a:ext cx="198438" cy="838200"/>
          </a:xfrm>
          <a:prstGeom prst="bentConnector3">
            <a:avLst>
              <a:gd name="adj1" fmla="val 49602"/>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13" name="AutoShape 21"/>
          <p:cNvCxnSpPr>
            <a:cxnSpLocks noChangeShapeType="1"/>
            <a:stCxn id="136203" idx="2"/>
            <a:endCxn id="136204" idx="0"/>
          </p:cNvCxnSpPr>
          <p:nvPr/>
        </p:nvCxnSpPr>
        <p:spPr bwMode="auto">
          <a:xfrm rot="16200000" flipH="1">
            <a:off x="4396581" y="3504407"/>
            <a:ext cx="198437" cy="838200"/>
          </a:xfrm>
          <a:prstGeom prst="bentConnector3">
            <a:avLst>
              <a:gd name="adj1" fmla="val 49602"/>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14" name="AutoShape 22"/>
          <p:cNvCxnSpPr>
            <a:cxnSpLocks noChangeShapeType="1"/>
            <a:stCxn id="136205" idx="2"/>
            <a:endCxn id="136206" idx="0"/>
          </p:cNvCxnSpPr>
          <p:nvPr/>
        </p:nvCxnSpPr>
        <p:spPr bwMode="auto">
          <a:xfrm rot="16200000" flipH="1">
            <a:off x="5234781" y="4388644"/>
            <a:ext cx="198438" cy="838200"/>
          </a:xfrm>
          <a:prstGeom prst="bentConnector3">
            <a:avLst>
              <a:gd name="adj1" fmla="val 49602"/>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15" name="AutoShape 23"/>
          <p:cNvCxnSpPr>
            <a:cxnSpLocks noChangeShapeType="1"/>
            <a:stCxn id="136207" idx="2"/>
            <a:endCxn id="136195" idx="0"/>
          </p:cNvCxnSpPr>
          <p:nvPr/>
        </p:nvCxnSpPr>
        <p:spPr bwMode="auto">
          <a:xfrm rot="16200000" flipH="1">
            <a:off x="6072981" y="5272882"/>
            <a:ext cx="198437" cy="838200"/>
          </a:xfrm>
          <a:prstGeom prst="bentConnector3">
            <a:avLst>
              <a:gd name="adj1" fmla="val 49602"/>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16" name="AutoShape 24"/>
          <p:cNvCxnSpPr>
            <a:cxnSpLocks noChangeShapeType="1"/>
            <a:stCxn id="136207" idx="1"/>
            <a:endCxn id="136204" idx="1"/>
          </p:cNvCxnSpPr>
          <p:nvPr/>
        </p:nvCxnSpPr>
        <p:spPr bwMode="auto">
          <a:xfrm rot="10800000">
            <a:off x="4114800" y="4251325"/>
            <a:ext cx="838200" cy="1227138"/>
          </a:xfrm>
          <a:prstGeom prst="bentConnector3">
            <a:avLst>
              <a:gd name="adj1" fmla="val 127273"/>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17" name="AutoShape 25"/>
          <p:cNvCxnSpPr>
            <a:cxnSpLocks noChangeShapeType="1"/>
            <a:stCxn id="136205" idx="1"/>
            <a:endCxn id="136202" idx="1"/>
          </p:cNvCxnSpPr>
          <p:nvPr/>
        </p:nvCxnSpPr>
        <p:spPr bwMode="auto">
          <a:xfrm rot="10800000">
            <a:off x="3276600" y="3367088"/>
            <a:ext cx="838200" cy="1227137"/>
          </a:xfrm>
          <a:prstGeom prst="bentConnector3">
            <a:avLst>
              <a:gd name="adj1" fmla="val 127273"/>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18" name="AutoShape 26"/>
          <p:cNvCxnSpPr>
            <a:cxnSpLocks noChangeShapeType="1"/>
            <a:stCxn id="136203" idx="1"/>
            <a:endCxn id="136200" idx="1"/>
          </p:cNvCxnSpPr>
          <p:nvPr/>
        </p:nvCxnSpPr>
        <p:spPr bwMode="auto">
          <a:xfrm rot="10800000">
            <a:off x="2438400" y="2482850"/>
            <a:ext cx="838200" cy="1227138"/>
          </a:xfrm>
          <a:prstGeom prst="bentConnector3">
            <a:avLst>
              <a:gd name="adj1" fmla="val 127273"/>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19" name="AutoShape 27"/>
          <p:cNvCxnSpPr>
            <a:cxnSpLocks noChangeShapeType="1"/>
            <a:stCxn id="136201" idx="1"/>
            <a:endCxn id="136198" idx="1"/>
          </p:cNvCxnSpPr>
          <p:nvPr/>
        </p:nvCxnSpPr>
        <p:spPr bwMode="auto">
          <a:xfrm rot="10800000">
            <a:off x="1600200" y="1600200"/>
            <a:ext cx="838200" cy="1225550"/>
          </a:xfrm>
          <a:prstGeom prst="bentConnector3">
            <a:avLst>
              <a:gd name="adj1" fmla="val 127273"/>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20" name="AutoShape 28"/>
          <p:cNvCxnSpPr>
            <a:cxnSpLocks noChangeShapeType="1"/>
            <a:stCxn id="136195" idx="3"/>
            <a:endCxn id="136206" idx="3"/>
          </p:cNvCxnSpPr>
          <p:nvPr/>
        </p:nvCxnSpPr>
        <p:spPr bwMode="auto">
          <a:xfrm flipH="1" flipV="1">
            <a:off x="6553200" y="5135563"/>
            <a:ext cx="838200" cy="769937"/>
          </a:xfrm>
          <a:prstGeom prst="bentConnector3">
            <a:avLst>
              <a:gd name="adj1" fmla="val -27273"/>
            </a:avLst>
          </a:prstGeom>
          <a:noFill/>
          <a:ln w="12700">
            <a:solidFill>
              <a:schemeClr val="hlink"/>
            </a:solidFill>
            <a:prstDash val="sysDot"/>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21" name="AutoShape 29"/>
          <p:cNvCxnSpPr>
            <a:cxnSpLocks noChangeShapeType="1"/>
            <a:stCxn id="136195" idx="3"/>
            <a:endCxn id="136204" idx="3"/>
          </p:cNvCxnSpPr>
          <p:nvPr/>
        </p:nvCxnSpPr>
        <p:spPr bwMode="auto">
          <a:xfrm flipH="1" flipV="1">
            <a:off x="5715000" y="4251325"/>
            <a:ext cx="1676400" cy="1654175"/>
          </a:xfrm>
          <a:prstGeom prst="bentConnector3">
            <a:avLst>
              <a:gd name="adj1" fmla="val -13634"/>
            </a:avLst>
          </a:prstGeom>
          <a:noFill/>
          <a:ln w="12700">
            <a:solidFill>
              <a:schemeClr val="hlink"/>
            </a:solidFill>
            <a:prstDash val="sysDot"/>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22" name="AutoShape 30"/>
          <p:cNvCxnSpPr>
            <a:cxnSpLocks noChangeShapeType="1"/>
            <a:stCxn id="136195" idx="3"/>
            <a:endCxn id="136202" idx="3"/>
          </p:cNvCxnSpPr>
          <p:nvPr/>
        </p:nvCxnSpPr>
        <p:spPr bwMode="auto">
          <a:xfrm flipH="1" flipV="1">
            <a:off x="4876800" y="3367088"/>
            <a:ext cx="2514600" cy="2538412"/>
          </a:xfrm>
          <a:prstGeom prst="bentConnector3">
            <a:avLst>
              <a:gd name="adj1" fmla="val -9093"/>
            </a:avLst>
          </a:prstGeom>
          <a:noFill/>
          <a:ln w="12700">
            <a:solidFill>
              <a:schemeClr val="hlink"/>
            </a:solidFill>
            <a:prstDash val="sysDot"/>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23" name="AutoShape 31"/>
          <p:cNvCxnSpPr>
            <a:cxnSpLocks noChangeShapeType="1"/>
            <a:stCxn id="136195" idx="3"/>
            <a:endCxn id="136200" idx="3"/>
          </p:cNvCxnSpPr>
          <p:nvPr/>
        </p:nvCxnSpPr>
        <p:spPr bwMode="auto">
          <a:xfrm flipH="1" flipV="1">
            <a:off x="4038600" y="2482850"/>
            <a:ext cx="3352800" cy="3422650"/>
          </a:xfrm>
          <a:prstGeom prst="bentConnector3">
            <a:avLst>
              <a:gd name="adj1" fmla="val -6819"/>
            </a:avLst>
          </a:prstGeom>
          <a:noFill/>
          <a:ln w="12700">
            <a:solidFill>
              <a:schemeClr val="hlink"/>
            </a:solidFill>
            <a:prstDash val="sysDot"/>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24" name="AutoShape 32"/>
          <p:cNvCxnSpPr>
            <a:cxnSpLocks noChangeShapeType="1"/>
            <a:stCxn id="136195" idx="3"/>
            <a:endCxn id="136208" idx="3"/>
          </p:cNvCxnSpPr>
          <p:nvPr/>
        </p:nvCxnSpPr>
        <p:spPr bwMode="auto">
          <a:xfrm flipH="1" flipV="1">
            <a:off x="5867400" y="1600200"/>
            <a:ext cx="1524000" cy="4305300"/>
          </a:xfrm>
          <a:prstGeom prst="bentConnector3">
            <a:avLst>
              <a:gd name="adj1" fmla="val -15000"/>
            </a:avLst>
          </a:prstGeom>
          <a:noFill/>
          <a:ln w="12700">
            <a:solidFill>
              <a:schemeClr val="hlink"/>
            </a:solidFill>
            <a:prstDash val="sysDot"/>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6225" name="Line 33"/>
          <p:cNvSpPr>
            <a:spLocks noChangeShapeType="1"/>
          </p:cNvSpPr>
          <p:nvPr/>
        </p:nvSpPr>
        <p:spPr bwMode="auto">
          <a:xfrm>
            <a:off x="609600" y="5227638"/>
            <a:ext cx="381000" cy="0"/>
          </a:xfrm>
          <a:prstGeom prst="line">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6226" name="Line 34"/>
          <p:cNvSpPr>
            <a:spLocks noChangeShapeType="1"/>
          </p:cNvSpPr>
          <p:nvPr/>
        </p:nvSpPr>
        <p:spPr bwMode="auto">
          <a:xfrm>
            <a:off x="609600" y="5526088"/>
            <a:ext cx="381000" cy="0"/>
          </a:xfrm>
          <a:prstGeom prst="line">
            <a:avLst/>
          </a:prstGeom>
          <a:noFill/>
          <a:ln w="12700">
            <a:solidFill>
              <a:schemeClr val="hlink"/>
            </a:solidFill>
            <a:prstDash val="sysDot"/>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6227" name="Text Box 35"/>
          <p:cNvSpPr txBox="1">
            <a:spLocks noChangeArrowheads="1"/>
          </p:cNvSpPr>
          <p:nvPr/>
        </p:nvSpPr>
        <p:spPr bwMode="auto">
          <a:xfrm>
            <a:off x="1066800" y="4953000"/>
            <a:ext cx="1660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Development</a:t>
            </a:r>
          </a:p>
        </p:txBody>
      </p:sp>
      <p:sp>
        <p:nvSpPr>
          <p:cNvPr id="136228" name="Text Box 36"/>
          <p:cNvSpPr txBox="1">
            <a:spLocks noChangeArrowheads="1"/>
          </p:cNvSpPr>
          <p:nvPr/>
        </p:nvSpPr>
        <p:spPr bwMode="auto">
          <a:xfrm>
            <a:off x="1066800" y="5251450"/>
            <a:ext cx="15986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chemeClr val="hlink"/>
                </a:solidFill>
              </a:rPr>
              <a:t>Maintenance</a:t>
            </a:r>
          </a:p>
        </p:txBody>
      </p:sp>
    </p:spTree>
    <p:extLst>
      <p:ext uri="{BB962C8B-B14F-4D97-AF65-F5344CB8AC3E}">
        <p14:creationId xmlns:p14="http://schemas.microsoft.com/office/powerpoint/2010/main" val="9902285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a:t>Today’s Lecture</a:t>
            </a:r>
          </a:p>
        </p:txBody>
      </p:sp>
      <p:sp>
        <p:nvSpPr>
          <p:cNvPr id="39939" name="Rectangle 3"/>
          <p:cNvSpPr>
            <a:spLocks noGrp="1" noChangeArrowheads="1"/>
          </p:cNvSpPr>
          <p:nvPr>
            <p:ph type="body" idx="1"/>
          </p:nvPr>
        </p:nvSpPr>
        <p:spPr/>
        <p:txBody>
          <a:bodyPr/>
          <a:lstStyle/>
          <a:p>
            <a:r>
              <a:rPr lang="en-US" dirty="0" smtClean="0">
                <a:solidFill>
                  <a:schemeClr val="tx1"/>
                </a:solidFill>
              </a:rPr>
              <a:t>Software failures</a:t>
            </a:r>
          </a:p>
          <a:p>
            <a:pPr marL="0" indent="0">
              <a:buNone/>
            </a:pPr>
            <a:endParaRPr lang="en-US" dirty="0" smtClean="0">
              <a:solidFill>
                <a:schemeClr val="tx1"/>
              </a:solidFill>
            </a:endParaRPr>
          </a:p>
          <a:p>
            <a:r>
              <a:rPr lang="en-US" dirty="0" smtClean="0">
                <a:solidFill>
                  <a:schemeClr val="tx1"/>
                </a:solidFill>
              </a:rPr>
              <a:t>Why requirements?</a:t>
            </a:r>
          </a:p>
          <a:p>
            <a:pPr marL="0" indent="0">
              <a:buNone/>
            </a:pPr>
            <a:endParaRPr lang="en-US" dirty="0"/>
          </a:p>
          <a:p>
            <a:r>
              <a:rPr lang="en-US" dirty="0" smtClean="0">
                <a:solidFill>
                  <a:schemeClr val="tx1"/>
                </a:solidFill>
              </a:rPr>
              <a:t>Requirements engineering</a:t>
            </a:r>
          </a:p>
          <a:p>
            <a:pPr lvl="1"/>
            <a:r>
              <a:rPr lang="en-US" dirty="0" smtClean="0">
                <a:solidFill>
                  <a:schemeClr val="tx1"/>
                </a:solidFill>
              </a:rPr>
              <a:t>Requirements phase</a:t>
            </a:r>
          </a:p>
          <a:p>
            <a:pPr lvl="1"/>
            <a:r>
              <a:rPr lang="en-US" dirty="0" smtClean="0">
                <a:solidFill>
                  <a:schemeClr val="tx1"/>
                </a:solidFill>
              </a:rPr>
              <a:t>Requirements analysis</a:t>
            </a:r>
            <a:endParaRPr lang="en-US" dirty="0" smtClean="0"/>
          </a:p>
          <a:p>
            <a:pPr lvl="1"/>
            <a:r>
              <a:rPr lang="en-US" dirty="0" smtClean="0">
                <a:solidFill>
                  <a:schemeClr val="tx1"/>
                </a:solidFill>
              </a:rPr>
              <a:t>Requirements specification (documentation)</a:t>
            </a:r>
          </a:p>
          <a:p>
            <a:pPr marL="457200" lvl="1" indent="0">
              <a:buNone/>
            </a:pPr>
            <a:endParaRPr lang="en-US" dirty="0" smtClean="0"/>
          </a:p>
        </p:txBody>
      </p:sp>
    </p:spTree>
    <p:extLst>
      <p:ext uri="{BB962C8B-B14F-4D97-AF65-F5344CB8AC3E}">
        <p14:creationId xmlns:p14="http://schemas.microsoft.com/office/powerpoint/2010/main" val="124327742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54700" y="6038850"/>
            <a:ext cx="3289300" cy="819150"/>
          </a:xfrm>
          <a:prstGeom prst="rect">
            <a:avLst/>
          </a:prstGeom>
          <a:solidFill>
            <a:schemeClr val="tx2"/>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428034" name="Rectangle 2"/>
          <p:cNvSpPr>
            <a:spLocks noGrp="1" noChangeArrowheads="1"/>
          </p:cNvSpPr>
          <p:nvPr>
            <p:ph type="title"/>
          </p:nvPr>
        </p:nvSpPr>
        <p:spPr/>
        <p:txBody>
          <a:bodyPr>
            <a:normAutofit/>
          </a:bodyPr>
          <a:lstStyle/>
          <a:p>
            <a:pPr eaLnBrk="1" hangingPunct="1">
              <a:defRPr/>
            </a:pPr>
            <a:r>
              <a:rPr lang="en-US" dirty="0" smtClean="0">
                <a:cs typeface="+mj-cs"/>
              </a:rPr>
              <a:t>The RUP Model</a:t>
            </a:r>
          </a:p>
        </p:txBody>
      </p:sp>
      <p:grpSp>
        <p:nvGrpSpPr>
          <p:cNvPr id="4098" name="Group 72"/>
          <p:cNvGrpSpPr>
            <a:grpSpLocks/>
          </p:cNvGrpSpPr>
          <p:nvPr/>
        </p:nvGrpSpPr>
        <p:grpSpPr bwMode="auto">
          <a:xfrm>
            <a:off x="571500" y="1130300"/>
            <a:ext cx="7908925" cy="5205413"/>
            <a:chOff x="360" y="712"/>
            <a:chExt cx="4982" cy="3279"/>
          </a:xfrm>
        </p:grpSpPr>
        <p:sp>
          <p:nvSpPr>
            <p:cNvPr id="428105" name="Line 73"/>
            <p:cNvSpPr>
              <a:spLocks noChangeShapeType="1"/>
            </p:cNvSpPr>
            <p:nvPr/>
          </p:nvSpPr>
          <p:spPr bwMode="auto">
            <a:xfrm flipH="1" flipV="1">
              <a:off x="3317" y="1150"/>
              <a:ext cx="4" cy="2337"/>
            </a:xfrm>
            <a:prstGeom prst="line">
              <a:avLst/>
            </a:prstGeom>
            <a:noFill/>
            <a:ln w="3175">
              <a:solidFill>
                <a:schemeClr val="tx1"/>
              </a:solidFill>
              <a:prstDash val="dash"/>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defRPr/>
              </a:pPr>
              <a:endParaRPr lang="en-US">
                <a:cs typeface="+mn-cs"/>
              </a:endParaRPr>
            </a:p>
          </p:txBody>
        </p:sp>
        <p:sp>
          <p:nvSpPr>
            <p:cNvPr id="428106" name="Line 74"/>
            <p:cNvSpPr>
              <a:spLocks noChangeShapeType="1"/>
            </p:cNvSpPr>
            <p:nvPr/>
          </p:nvSpPr>
          <p:spPr bwMode="auto">
            <a:xfrm flipH="1" flipV="1">
              <a:off x="3990" y="1151"/>
              <a:ext cx="0" cy="2338"/>
            </a:xfrm>
            <a:prstGeom prst="line">
              <a:avLst/>
            </a:prstGeom>
            <a:noFill/>
            <a:ln w="3175">
              <a:solidFill>
                <a:schemeClr val="tx1"/>
              </a:solidFill>
              <a:prstDash val="dash"/>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defRPr/>
              </a:pPr>
              <a:endParaRPr lang="en-US">
                <a:cs typeface="+mn-cs"/>
              </a:endParaRPr>
            </a:p>
          </p:txBody>
        </p:sp>
        <p:sp>
          <p:nvSpPr>
            <p:cNvPr id="428107" name="Line 75"/>
            <p:cNvSpPr>
              <a:spLocks noChangeShapeType="1"/>
            </p:cNvSpPr>
            <p:nvPr/>
          </p:nvSpPr>
          <p:spPr bwMode="auto">
            <a:xfrm flipH="1" flipV="1">
              <a:off x="4314" y="1148"/>
              <a:ext cx="1" cy="2316"/>
            </a:xfrm>
            <a:prstGeom prst="line">
              <a:avLst/>
            </a:prstGeom>
            <a:noFill/>
            <a:ln w="3175">
              <a:solidFill>
                <a:schemeClr val="tx1"/>
              </a:solidFill>
              <a:prstDash val="dash"/>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defRPr/>
              </a:pPr>
              <a:endParaRPr lang="en-US">
                <a:cs typeface="+mn-cs"/>
              </a:endParaRPr>
            </a:p>
          </p:txBody>
        </p:sp>
        <p:sp>
          <p:nvSpPr>
            <p:cNvPr id="428108" name="Line 76"/>
            <p:cNvSpPr>
              <a:spLocks noChangeShapeType="1"/>
            </p:cNvSpPr>
            <p:nvPr/>
          </p:nvSpPr>
          <p:spPr bwMode="auto">
            <a:xfrm flipH="1" flipV="1">
              <a:off x="4982" y="1151"/>
              <a:ext cx="0" cy="2330"/>
            </a:xfrm>
            <a:prstGeom prst="line">
              <a:avLst/>
            </a:prstGeom>
            <a:noFill/>
            <a:ln w="3175">
              <a:solidFill>
                <a:schemeClr val="tx1"/>
              </a:solidFill>
              <a:prstDash val="dash"/>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defRPr/>
              </a:pPr>
              <a:endParaRPr lang="en-US">
                <a:cs typeface="+mn-cs"/>
              </a:endParaRPr>
            </a:p>
          </p:txBody>
        </p:sp>
        <p:sp>
          <p:nvSpPr>
            <p:cNvPr id="428109" name="Line 77"/>
            <p:cNvSpPr>
              <a:spLocks noChangeShapeType="1"/>
            </p:cNvSpPr>
            <p:nvPr/>
          </p:nvSpPr>
          <p:spPr bwMode="auto">
            <a:xfrm flipH="1" flipV="1">
              <a:off x="3010" y="1147"/>
              <a:ext cx="2" cy="2349"/>
            </a:xfrm>
            <a:prstGeom prst="line">
              <a:avLst/>
            </a:prstGeom>
            <a:noFill/>
            <a:ln w="25400">
              <a:solidFill>
                <a:schemeClr val="tx1"/>
              </a:solidFill>
              <a:prstDash val="sysDot"/>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defRPr/>
              </a:pPr>
              <a:endParaRPr lang="en-US">
                <a:cs typeface="+mn-cs"/>
              </a:endParaRPr>
            </a:p>
          </p:txBody>
        </p:sp>
        <p:sp>
          <p:nvSpPr>
            <p:cNvPr id="428110" name="Line 78"/>
            <p:cNvSpPr>
              <a:spLocks noChangeShapeType="1"/>
            </p:cNvSpPr>
            <p:nvPr/>
          </p:nvSpPr>
          <p:spPr bwMode="auto">
            <a:xfrm flipH="1" flipV="1">
              <a:off x="3649" y="1147"/>
              <a:ext cx="0" cy="2349"/>
            </a:xfrm>
            <a:prstGeom prst="line">
              <a:avLst/>
            </a:prstGeom>
            <a:noFill/>
            <a:ln w="25400">
              <a:solidFill>
                <a:schemeClr val="tx1"/>
              </a:solidFill>
              <a:prstDash val="sysDot"/>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defRPr/>
              </a:pPr>
              <a:endParaRPr lang="en-US">
                <a:cs typeface="+mn-cs"/>
              </a:endParaRPr>
            </a:p>
          </p:txBody>
        </p:sp>
        <p:sp>
          <p:nvSpPr>
            <p:cNvPr id="428111" name="Line 79"/>
            <p:cNvSpPr>
              <a:spLocks noChangeShapeType="1"/>
            </p:cNvSpPr>
            <p:nvPr/>
          </p:nvSpPr>
          <p:spPr bwMode="auto">
            <a:xfrm flipV="1">
              <a:off x="4611" y="1150"/>
              <a:ext cx="0" cy="2337"/>
            </a:xfrm>
            <a:prstGeom prst="line">
              <a:avLst/>
            </a:prstGeom>
            <a:noFill/>
            <a:ln w="25400">
              <a:solidFill>
                <a:schemeClr val="tx1"/>
              </a:solidFill>
              <a:prstDash val="sysDot"/>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defRPr/>
              </a:pPr>
              <a:endParaRPr lang="en-US">
                <a:cs typeface="+mn-cs"/>
              </a:endParaRPr>
            </a:p>
          </p:txBody>
        </p:sp>
        <p:sp>
          <p:nvSpPr>
            <p:cNvPr id="4113" name="Rectangle 80"/>
            <p:cNvSpPr>
              <a:spLocks noChangeArrowheads="1"/>
            </p:cNvSpPr>
            <p:nvPr/>
          </p:nvSpPr>
          <p:spPr bwMode="auto">
            <a:xfrm>
              <a:off x="1475" y="3140"/>
              <a:ext cx="880"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862013">
                <a:lnSpc>
                  <a:spcPct val="90000"/>
                </a:lnSpc>
                <a:spcBef>
                  <a:spcPct val="50000"/>
                </a:spcBef>
              </a:pPr>
              <a:r>
                <a:rPr lang="en-US" sz="1800" b="1"/>
                <a:t>Management</a:t>
              </a:r>
              <a:endParaRPr lang="en-US" sz="2300" b="1"/>
            </a:p>
          </p:txBody>
        </p:sp>
        <p:sp>
          <p:nvSpPr>
            <p:cNvPr id="4114" name="Rectangle 81"/>
            <p:cNvSpPr>
              <a:spLocks noChangeArrowheads="1"/>
            </p:cNvSpPr>
            <p:nvPr/>
          </p:nvSpPr>
          <p:spPr bwMode="auto">
            <a:xfrm>
              <a:off x="1475" y="3363"/>
              <a:ext cx="880"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862013">
                <a:lnSpc>
                  <a:spcPct val="90000"/>
                </a:lnSpc>
                <a:spcBef>
                  <a:spcPct val="50000"/>
                </a:spcBef>
              </a:pPr>
              <a:r>
                <a:rPr lang="en-US" sz="1800" b="1"/>
                <a:t>Environment</a:t>
              </a:r>
              <a:endParaRPr lang="en-US" sz="2300" b="1"/>
            </a:p>
          </p:txBody>
        </p:sp>
        <p:sp>
          <p:nvSpPr>
            <p:cNvPr id="4115" name="Rectangle 82"/>
            <p:cNvSpPr>
              <a:spLocks noChangeArrowheads="1"/>
            </p:cNvSpPr>
            <p:nvPr/>
          </p:nvSpPr>
          <p:spPr bwMode="auto">
            <a:xfrm>
              <a:off x="857" y="1224"/>
              <a:ext cx="1460" cy="156"/>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p>
              <a:pPr algn="r" defTabSz="862013">
                <a:lnSpc>
                  <a:spcPct val="90000"/>
                </a:lnSpc>
                <a:spcBef>
                  <a:spcPct val="50000"/>
                </a:spcBef>
              </a:pPr>
              <a:r>
                <a:rPr lang="en-US" sz="1800" b="1"/>
                <a:t>Business Modeling</a:t>
              </a:r>
              <a:endParaRPr lang="en-US" sz="2300" b="1"/>
            </a:p>
          </p:txBody>
        </p:sp>
        <p:sp>
          <p:nvSpPr>
            <p:cNvPr id="4116" name="Rectangle 83"/>
            <p:cNvSpPr>
              <a:spLocks noChangeArrowheads="1"/>
            </p:cNvSpPr>
            <p:nvPr/>
          </p:nvSpPr>
          <p:spPr bwMode="auto">
            <a:xfrm>
              <a:off x="1253" y="1970"/>
              <a:ext cx="1064" cy="156"/>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defTabSz="862013">
                <a:lnSpc>
                  <a:spcPct val="90000"/>
                </a:lnSpc>
                <a:spcBef>
                  <a:spcPct val="50000"/>
                </a:spcBef>
              </a:pPr>
              <a:r>
                <a:rPr lang="en-US" sz="1800" b="1"/>
                <a:t>Implementation</a:t>
              </a:r>
              <a:endParaRPr lang="en-US" sz="2300" b="1"/>
            </a:p>
          </p:txBody>
        </p:sp>
        <p:sp>
          <p:nvSpPr>
            <p:cNvPr id="4117" name="Rectangle 84"/>
            <p:cNvSpPr>
              <a:spLocks noChangeArrowheads="1"/>
            </p:cNvSpPr>
            <p:nvPr/>
          </p:nvSpPr>
          <p:spPr bwMode="auto">
            <a:xfrm>
              <a:off x="2004" y="2194"/>
              <a:ext cx="296" cy="156"/>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defTabSz="862013">
                <a:lnSpc>
                  <a:spcPct val="90000"/>
                </a:lnSpc>
                <a:spcBef>
                  <a:spcPct val="50000"/>
                </a:spcBef>
              </a:pPr>
              <a:r>
                <a:rPr lang="en-US" sz="1800" b="1"/>
                <a:t>Test</a:t>
              </a:r>
              <a:endParaRPr lang="en-US" sz="2300" b="1"/>
            </a:p>
          </p:txBody>
        </p:sp>
        <p:sp>
          <p:nvSpPr>
            <p:cNvPr id="4118" name="Rectangle 85"/>
            <p:cNvSpPr>
              <a:spLocks noChangeArrowheads="1"/>
            </p:cNvSpPr>
            <p:nvPr/>
          </p:nvSpPr>
          <p:spPr bwMode="auto">
            <a:xfrm>
              <a:off x="1061" y="1707"/>
              <a:ext cx="1256" cy="156"/>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defTabSz="862013">
                <a:lnSpc>
                  <a:spcPct val="90000"/>
                </a:lnSpc>
                <a:spcBef>
                  <a:spcPct val="50000"/>
                </a:spcBef>
              </a:pPr>
              <a:r>
                <a:rPr lang="en-US" sz="1800" b="1"/>
                <a:t>Analysis &amp; Design</a:t>
              </a:r>
              <a:endParaRPr lang="en-US" sz="2300" b="1"/>
            </a:p>
          </p:txBody>
        </p:sp>
        <p:sp>
          <p:nvSpPr>
            <p:cNvPr id="4119" name="Rectangle 86"/>
            <p:cNvSpPr>
              <a:spLocks noChangeArrowheads="1"/>
            </p:cNvSpPr>
            <p:nvPr/>
          </p:nvSpPr>
          <p:spPr bwMode="auto">
            <a:xfrm>
              <a:off x="2454" y="3518"/>
              <a:ext cx="550"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862013">
                <a:lnSpc>
                  <a:spcPct val="90000"/>
                </a:lnSpc>
                <a:spcBef>
                  <a:spcPct val="50000"/>
                </a:spcBef>
              </a:pPr>
              <a:r>
                <a:rPr lang="en-US" sz="1300"/>
                <a:t>Preliminary </a:t>
              </a:r>
              <a:br>
                <a:rPr lang="en-US" sz="1300"/>
              </a:br>
              <a:r>
                <a:rPr lang="en-US" sz="1300"/>
                <a:t>Iteration(s)</a:t>
              </a:r>
            </a:p>
          </p:txBody>
        </p:sp>
        <p:sp>
          <p:nvSpPr>
            <p:cNvPr id="4120" name="Rectangle 87"/>
            <p:cNvSpPr>
              <a:spLocks noChangeArrowheads="1"/>
            </p:cNvSpPr>
            <p:nvPr/>
          </p:nvSpPr>
          <p:spPr bwMode="auto">
            <a:xfrm>
              <a:off x="3077" y="3518"/>
              <a:ext cx="20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862013">
                <a:lnSpc>
                  <a:spcPct val="90000"/>
                </a:lnSpc>
                <a:spcBef>
                  <a:spcPct val="50000"/>
                </a:spcBef>
              </a:pPr>
              <a:r>
                <a:rPr lang="en-US" sz="1300"/>
                <a:t> Iter.</a:t>
              </a:r>
              <a:br>
                <a:rPr lang="en-US" sz="1300"/>
              </a:br>
              <a:r>
                <a:rPr lang="en-US" sz="1300"/>
                <a:t>#1</a:t>
              </a:r>
            </a:p>
          </p:txBody>
        </p:sp>
        <p:sp>
          <p:nvSpPr>
            <p:cNvPr id="4121" name="Freeform 88"/>
            <p:cNvSpPr>
              <a:spLocks/>
            </p:cNvSpPr>
            <p:nvPr/>
          </p:nvSpPr>
          <p:spPr bwMode="auto">
            <a:xfrm>
              <a:off x="2455" y="3182"/>
              <a:ext cx="2860" cy="71"/>
            </a:xfrm>
            <a:custGeom>
              <a:avLst/>
              <a:gdLst>
                <a:gd name="T0" fmla="*/ 321 w 3169"/>
                <a:gd name="T1" fmla="*/ 4 h 79"/>
                <a:gd name="T2" fmla="*/ 560 w 3169"/>
                <a:gd name="T3" fmla="*/ 65 h 79"/>
                <a:gd name="T4" fmla="*/ 645 w 3169"/>
                <a:gd name="T5" fmla="*/ 49 h 79"/>
                <a:gd name="T6" fmla="*/ 731 w 3169"/>
                <a:gd name="T7" fmla="*/ 34 h 79"/>
                <a:gd name="T8" fmla="*/ 819 w 3169"/>
                <a:gd name="T9" fmla="*/ 21 h 79"/>
                <a:gd name="T10" fmla="*/ 904 w 3169"/>
                <a:gd name="T11" fmla="*/ 4 h 79"/>
                <a:gd name="T12" fmla="*/ 950 w 3169"/>
                <a:gd name="T13" fmla="*/ 4 h 79"/>
                <a:gd name="T14" fmla="*/ 997 w 3169"/>
                <a:gd name="T15" fmla="*/ 0 h 79"/>
                <a:gd name="T16" fmla="*/ 1043 w 3169"/>
                <a:gd name="T17" fmla="*/ 0 h 79"/>
                <a:gd name="T18" fmla="*/ 1089 w 3169"/>
                <a:gd name="T19" fmla="*/ 4 h 79"/>
                <a:gd name="T20" fmla="*/ 1106 w 3169"/>
                <a:gd name="T21" fmla="*/ 12 h 79"/>
                <a:gd name="T22" fmla="*/ 1117 w 3169"/>
                <a:gd name="T23" fmla="*/ 22 h 79"/>
                <a:gd name="T24" fmla="*/ 1126 w 3169"/>
                <a:gd name="T25" fmla="*/ 34 h 79"/>
                <a:gd name="T26" fmla="*/ 1138 w 3169"/>
                <a:gd name="T27" fmla="*/ 46 h 79"/>
                <a:gd name="T28" fmla="*/ 1328 w 3169"/>
                <a:gd name="T29" fmla="*/ 41 h 79"/>
                <a:gd name="T30" fmla="*/ 1523 w 3169"/>
                <a:gd name="T31" fmla="*/ 71 h 79"/>
                <a:gd name="T32" fmla="*/ 1709 w 3169"/>
                <a:gd name="T33" fmla="*/ 30 h 79"/>
                <a:gd name="T34" fmla="*/ 1853 w 3169"/>
                <a:gd name="T35" fmla="*/ 67 h 79"/>
                <a:gd name="T36" fmla="*/ 1888 w 3169"/>
                <a:gd name="T37" fmla="*/ 55 h 79"/>
                <a:gd name="T38" fmla="*/ 1921 w 3169"/>
                <a:gd name="T39" fmla="*/ 44 h 79"/>
                <a:gd name="T40" fmla="*/ 1950 w 3169"/>
                <a:gd name="T41" fmla="*/ 32 h 79"/>
                <a:gd name="T42" fmla="*/ 1980 w 3169"/>
                <a:gd name="T43" fmla="*/ 22 h 79"/>
                <a:gd name="T44" fmla="*/ 2006 w 3169"/>
                <a:gd name="T45" fmla="*/ 18 h 79"/>
                <a:gd name="T46" fmla="*/ 2024 w 3169"/>
                <a:gd name="T47" fmla="*/ 16 h 79"/>
                <a:gd name="T48" fmla="*/ 2041 w 3169"/>
                <a:gd name="T49" fmla="*/ 16 h 79"/>
                <a:gd name="T50" fmla="*/ 2054 w 3169"/>
                <a:gd name="T51" fmla="*/ 18 h 79"/>
                <a:gd name="T52" fmla="*/ 2070 w 3169"/>
                <a:gd name="T53" fmla="*/ 21 h 79"/>
                <a:gd name="T54" fmla="*/ 2085 w 3169"/>
                <a:gd name="T55" fmla="*/ 28 h 79"/>
                <a:gd name="T56" fmla="*/ 2101 w 3169"/>
                <a:gd name="T57" fmla="*/ 34 h 79"/>
                <a:gd name="T58" fmla="*/ 2112 w 3169"/>
                <a:gd name="T59" fmla="*/ 41 h 79"/>
                <a:gd name="T60" fmla="*/ 2531 w 3169"/>
                <a:gd name="T61" fmla="*/ 22 h 79"/>
                <a:gd name="T62" fmla="*/ 2578 w 3169"/>
                <a:gd name="T63" fmla="*/ 21 h 79"/>
                <a:gd name="T64" fmla="*/ 2624 w 3169"/>
                <a:gd name="T65" fmla="*/ 18 h 79"/>
                <a:gd name="T66" fmla="*/ 2668 w 3169"/>
                <a:gd name="T67" fmla="*/ 16 h 79"/>
                <a:gd name="T68" fmla="*/ 2705 w 3169"/>
                <a:gd name="T69" fmla="*/ 18 h 79"/>
                <a:gd name="T70" fmla="*/ 2730 w 3169"/>
                <a:gd name="T71" fmla="*/ 22 h 79"/>
                <a:gd name="T72" fmla="*/ 2749 w 3169"/>
                <a:gd name="T73" fmla="*/ 30 h 79"/>
                <a:gd name="T74" fmla="*/ 2764 w 3169"/>
                <a:gd name="T75" fmla="*/ 39 h 79"/>
                <a:gd name="T76" fmla="*/ 2781 w 3169"/>
                <a:gd name="T77" fmla="*/ 46 h 79"/>
                <a:gd name="T78" fmla="*/ 2563 w 3169"/>
                <a:gd name="T79" fmla="*/ 69 h 79"/>
                <a:gd name="T80" fmla="*/ 0 w 3169"/>
                <a:gd name="T81" fmla="*/ 71 h 7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169" h="79">
                  <a:moveTo>
                    <a:pt x="0" y="79"/>
                  </a:moveTo>
                  <a:lnTo>
                    <a:pt x="356" y="5"/>
                  </a:lnTo>
                  <a:lnTo>
                    <a:pt x="538" y="20"/>
                  </a:lnTo>
                  <a:lnTo>
                    <a:pt x="620" y="72"/>
                  </a:lnTo>
                  <a:lnTo>
                    <a:pt x="666" y="61"/>
                  </a:lnTo>
                  <a:lnTo>
                    <a:pt x="715" y="54"/>
                  </a:lnTo>
                  <a:lnTo>
                    <a:pt x="764" y="46"/>
                  </a:lnTo>
                  <a:lnTo>
                    <a:pt x="810" y="38"/>
                  </a:lnTo>
                  <a:lnTo>
                    <a:pt x="859" y="31"/>
                  </a:lnTo>
                  <a:lnTo>
                    <a:pt x="907" y="23"/>
                  </a:lnTo>
                  <a:lnTo>
                    <a:pt x="954" y="15"/>
                  </a:lnTo>
                  <a:lnTo>
                    <a:pt x="1002" y="5"/>
                  </a:lnTo>
                  <a:lnTo>
                    <a:pt x="1028" y="5"/>
                  </a:lnTo>
                  <a:lnTo>
                    <a:pt x="1053" y="5"/>
                  </a:lnTo>
                  <a:lnTo>
                    <a:pt x="1079" y="2"/>
                  </a:lnTo>
                  <a:lnTo>
                    <a:pt x="1105" y="0"/>
                  </a:lnTo>
                  <a:lnTo>
                    <a:pt x="1130" y="0"/>
                  </a:lnTo>
                  <a:lnTo>
                    <a:pt x="1156" y="0"/>
                  </a:lnTo>
                  <a:lnTo>
                    <a:pt x="1182" y="2"/>
                  </a:lnTo>
                  <a:lnTo>
                    <a:pt x="1207" y="5"/>
                  </a:lnTo>
                  <a:lnTo>
                    <a:pt x="1218" y="10"/>
                  </a:lnTo>
                  <a:lnTo>
                    <a:pt x="1225" y="13"/>
                  </a:lnTo>
                  <a:lnTo>
                    <a:pt x="1233" y="20"/>
                  </a:lnTo>
                  <a:lnTo>
                    <a:pt x="1238" y="25"/>
                  </a:lnTo>
                  <a:lnTo>
                    <a:pt x="1243" y="33"/>
                  </a:lnTo>
                  <a:lnTo>
                    <a:pt x="1248" y="38"/>
                  </a:lnTo>
                  <a:lnTo>
                    <a:pt x="1253" y="46"/>
                  </a:lnTo>
                  <a:lnTo>
                    <a:pt x="1261" y="51"/>
                  </a:lnTo>
                  <a:lnTo>
                    <a:pt x="1300" y="79"/>
                  </a:lnTo>
                  <a:lnTo>
                    <a:pt x="1471" y="46"/>
                  </a:lnTo>
                  <a:lnTo>
                    <a:pt x="1564" y="38"/>
                  </a:lnTo>
                  <a:lnTo>
                    <a:pt x="1687" y="79"/>
                  </a:lnTo>
                  <a:lnTo>
                    <a:pt x="1807" y="51"/>
                  </a:lnTo>
                  <a:lnTo>
                    <a:pt x="1894" y="33"/>
                  </a:lnTo>
                  <a:lnTo>
                    <a:pt x="1964" y="43"/>
                  </a:lnTo>
                  <a:lnTo>
                    <a:pt x="2053" y="74"/>
                  </a:lnTo>
                  <a:lnTo>
                    <a:pt x="2074" y="69"/>
                  </a:lnTo>
                  <a:lnTo>
                    <a:pt x="2092" y="61"/>
                  </a:lnTo>
                  <a:lnTo>
                    <a:pt x="2112" y="54"/>
                  </a:lnTo>
                  <a:lnTo>
                    <a:pt x="2128" y="49"/>
                  </a:lnTo>
                  <a:lnTo>
                    <a:pt x="2146" y="41"/>
                  </a:lnTo>
                  <a:lnTo>
                    <a:pt x="2161" y="36"/>
                  </a:lnTo>
                  <a:lnTo>
                    <a:pt x="2179" y="31"/>
                  </a:lnTo>
                  <a:lnTo>
                    <a:pt x="2194" y="25"/>
                  </a:lnTo>
                  <a:lnTo>
                    <a:pt x="2210" y="23"/>
                  </a:lnTo>
                  <a:lnTo>
                    <a:pt x="2223" y="20"/>
                  </a:lnTo>
                  <a:lnTo>
                    <a:pt x="2233" y="18"/>
                  </a:lnTo>
                  <a:lnTo>
                    <a:pt x="2243" y="18"/>
                  </a:lnTo>
                  <a:lnTo>
                    <a:pt x="2253" y="18"/>
                  </a:lnTo>
                  <a:lnTo>
                    <a:pt x="2261" y="18"/>
                  </a:lnTo>
                  <a:lnTo>
                    <a:pt x="2269" y="18"/>
                  </a:lnTo>
                  <a:lnTo>
                    <a:pt x="2276" y="20"/>
                  </a:lnTo>
                  <a:lnTo>
                    <a:pt x="2284" y="20"/>
                  </a:lnTo>
                  <a:lnTo>
                    <a:pt x="2294" y="23"/>
                  </a:lnTo>
                  <a:lnTo>
                    <a:pt x="2302" y="25"/>
                  </a:lnTo>
                  <a:lnTo>
                    <a:pt x="2310" y="31"/>
                  </a:lnTo>
                  <a:lnTo>
                    <a:pt x="2320" y="33"/>
                  </a:lnTo>
                  <a:lnTo>
                    <a:pt x="2328" y="38"/>
                  </a:lnTo>
                  <a:lnTo>
                    <a:pt x="2333" y="41"/>
                  </a:lnTo>
                  <a:lnTo>
                    <a:pt x="2340" y="46"/>
                  </a:lnTo>
                  <a:lnTo>
                    <a:pt x="2392" y="77"/>
                  </a:lnTo>
                  <a:lnTo>
                    <a:pt x="2805" y="25"/>
                  </a:lnTo>
                  <a:lnTo>
                    <a:pt x="2830" y="25"/>
                  </a:lnTo>
                  <a:lnTo>
                    <a:pt x="2856" y="23"/>
                  </a:lnTo>
                  <a:lnTo>
                    <a:pt x="2881" y="20"/>
                  </a:lnTo>
                  <a:lnTo>
                    <a:pt x="2907" y="20"/>
                  </a:lnTo>
                  <a:lnTo>
                    <a:pt x="2933" y="18"/>
                  </a:lnTo>
                  <a:lnTo>
                    <a:pt x="2956" y="18"/>
                  </a:lnTo>
                  <a:lnTo>
                    <a:pt x="2976" y="18"/>
                  </a:lnTo>
                  <a:lnTo>
                    <a:pt x="2997" y="20"/>
                  </a:lnTo>
                  <a:lnTo>
                    <a:pt x="3012" y="20"/>
                  </a:lnTo>
                  <a:lnTo>
                    <a:pt x="3025" y="25"/>
                  </a:lnTo>
                  <a:lnTo>
                    <a:pt x="3035" y="28"/>
                  </a:lnTo>
                  <a:lnTo>
                    <a:pt x="3046" y="33"/>
                  </a:lnTo>
                  <a:lnTo>
                    <a:pt x="3056" y="38"/>
                  </a:lnTo>
                  <a:lnTo>
                    <a:pt x="3063" y="43"/>
                  </a:lnTo>
                  <a:lnTo>
                    <a:pt x="3071" y="49"/>
                  </a:lnTo>
                  <a:lnTo>
                    <a:pt x="3081" y="51"/>
                  </a:lnTo>
                  <a:lnTo>
                    <a:pt x="3169" y="79"/>
                  </a:lnTo>
                  <a:lnTo>
                    <a:pt x="2840" y="77"/>
                  </a:lnTo>
                  <a:lnTo>
                    <a:pt x="1546" y="79"/>
                  </a:lnTo>
                  <a:lnTo>
                    <a:pt x="0" y="79"/>
                  </a:lnTo>
                  <a:close/>
                </a:path>
              </a:pathLst>
            </a:custGeom>
            <a:solidFill>
              <a:schemeClr val="accent1"/>
            </a:solidFill>
            <a:ln w="0">
              <a:solidFill>
                <a:srgbClr val="000000"/>
              </a:solidFill>
              <a:round/>
              <a:headEnd/>
              <a:tailEnd/>
            </a:ln>
          </p:spPr>
          <p:txBody>
            <a:bodyPr/>
            <a:lstStyle/>
            <a:p>
              <a:endParaRPr lang="en-US"/>
            </a:p>
          </p:txBody>
        </p:sp>
        <p:sp>
          <p:nvSpPr>
            <p:cNvPr id="4122" name="Freeform 89"/>
            <p:cNvSpPr>
              <a:spLocks/>
            </p:cNvSpPr>
            <p:nvPr/>
          </p:nvSpPr>
          <p:spPr bwMode="auto">
            <a:xfrm>
              <a:off x="2469" y="3393"/>
              <a:ext cx="2830" cy="71"/>
            </a:xfrm>
            <a:custGeom>
              <a:avLst/>
              <a:gdLst>
                <a:gd name="T0" fmla="*/ 167 w 3136"/>
                <a:gd name="T1" fmla="*/ 9 h 79"/>
                <a:gd name="T2" fmla="*/ 216 w 3136"/>
                <a:gd name="T3" fmla="*/ 0 h 79"/>
                <a:gd name="T4" fmla="*/ 254 w 3136"/>
                <a:gd name="T5" fmla="*/ 6 h 79"/>
                <a:gd name="T6" fmla="*/ 296 w 3136"/>
                <a:gd name="T7" fmla="*/ 12 h 79"/>
                <a:gd name="T8" fmla="*/ 345 w 3136"/>
                <a:gd name="T9" fmla="*/ 22 h 79"/>
                <a:gd name="T10" fmla="*/ 389 w 3136"/>
                <a:gd name="T11" fmla="*/ 30 h 79"/>
                <a:gd name="T12" fmla="*/ 530 w 3136"/>
                <a:gd name="T13" fmla="*/ 50 h 79"/>
                <a:gd name="T14" fmla="*/ 562 w 3136"/>
                <a:gd name="T15" fmla="*/ 50 h 79"/>
                <a:gd name="T16" fmla="*/ 586 w 3136"/>
                <a:gd name="T17" fmla="*/ 50 h 79"/>
                <a:gd name="T18" fmla="*/ 632 w 3136"/>
                <a:gd name="T19" fmla="*/ 53 h 79"/>
                <a:gd name="T20" fmla="*/ 669 w 3136"/>
                <a:gd name="T21" fmla="*/ 55 h 79"/>
                <a:gd name="T22" fmla="*/ 698 w 3136"/>
                <a:gd name="T23" fmla="*/ 58 h 79"/>
                <a:gd name="T24" fmla="*/ 725 w 3136"/>
                <a:gd name="T25" fmla="*/ 59 h 79"/>
                <a:gd name="T26" fmla="*/ 778 w 3136"/>
                <a:gd name="T27" fmla="*/ 59 h 79"/>
                <a:gd name="T28" fmla="*/ 833 w 3136"/>
                <a:gd name="T29" fmla="*/ 59 h 79"/>
                <a:gd name="T30" fmla="*/ 858 w 3136"/>
                <a:gd name="T31" fmla="*/ 59 h 79"/>
                <a:gd name="T32" fmla="*/ 902 w 3136"/>
                <a:gd name="T33" fmla="*/ 65 h 79"/>
                <a:gd name="T34" fmla="*/ 953 w 3136"/>
                <a:gd name="T35" fmla="*/ 65 h 79"/>
                <a:gd name="T36" fmla="*/ 1009 w 3136"/>
                <a:gd name="T37" fmla="*/ 65 h 79"/>
                <a:gd name="T38" fmla="*/ 1049 w 3136"/>
                <a:gd name="T39" fmla="*/ 65 h 79"/>
                <a:gd name="T40" fmla="*/ 1102 w 3136"/>
                <a:gd name="T41" fmla="*/ 65 h 79"/>
                <a:gd name="T42" fmla="*/ 1123 w 3136"/>
                <a:gd name="T43" fmla="*/ 69 h 79"/>
                <a:gd name="T44" fmla="*/ 1141 w 3136"/>
                <a:gd name="T45" fmla="*/ 69 h 79"/>
                <a:gd name="T46" fmla="*/ 1197 w 3136"/>
                <a:gd name="T47" fmla="*/ 69 h 79"/>
                <a:gd name="T48" fmla="*/ 1250 w 3136"/>
                <a:gd name="T49" fmla="*/ 65 h 79"/>
                <a:gd name="T50" fmla="*/ 1287 w 3136"/>
                <a:gd name="T51" fmla="*/ 67 h 79"/>
                <a:gd name="T52" fmla="*/ 1404 w 3136"/>
                <a:gd name="T53" fmla="*/ 71 h 79"/>
                <a:gd name="T54" fmla="*/ 1522 w 3136"/>
                <a:gd name="T55" fmla="*/ 67 h 79"/>
                <a:gd name="T56" fmla="*/ 1534 w 3136"/>
                <a:gd name="T57" fmla="*/ 69 h 79"/>
                <a:gd name="T58" fmla="*/ 1562 w 3136"/>
                <a:gd name="T59" fmla="*/ 67 h 79"/>
                <a:gd name="T60" fmla="*/ 1592 w 3136"/>
                <a:gd name="T61" fmla="*/ 67 h 79"/>
                <a:gd name="T62" fmla="*/ 1657 w 3136"/>
                <a:gd name="T63" fmla="*/ 67 h 79"/>
                <a:gd name="T64" fmla="*/ 1722 w 3136"/>
                <a:gd name="T65" fmla="*/ 69 h 79"/>
                <a:gd name="T66" fmla="*/ 1775 w 3136"/>
                <a:gd name="T67" fmla="*/ 69 h 79"/>
                <a:gd name="T68" fmla="*/ 1844 w 3136"/>
                <a:gd name="T69" fmla="*/ 69 h 79"/>
                <a:gd name="T70" fmla="*/ 1909 w 3136"/>
                <a:gd name="T71" fmla="*/ 67 h 79"/>
                <a:gd name="T72" fmla="*/ 1953 w 3136"/>
                <a:gd name="T73" fmla="*/ 69 h 79"/>
                <a:gd name="T74" fmla="*/ 1999 w 3136"/>
                <a:gd name="T75" fmla="*/ 69 h 79"/>
                <a:gd name="T76" fmla="*/ 2043 w 3136"/>
                <a:gd name="T77" fmla="*/ 69 h 79"/>
                <a:gd name="T78" fmla="*/ 2039 w 3136"/>
                <a:gd name="T79" fmla="*/ 69 h 79"/>
                <a:gd name="T80" fmla="*/ 2159 w 3136"/>
                <a:gd name="T81" fmla="*/ 69 h 79"/>
                <a:gd name="T82" fmla="*/ 2448 w 3136"/>
                <a:gd name="T83" fmla="*/ 69 h 79"/>
                <a:gd name="T84" fmla="*/ 2603 w 3136"/>
                <a:gd name="T85" fmla="*/ 69 h 79"/>
                <a:gd name="T86" fmla="*/ 2691 w 3136"/>
                <a:gd name="T87" fmla="*/ 69 h 79"/>
                <a:gd name="T88" fmla="*/ 2758 w 3136"/>
                <a:gd name="T89" fmla="*/ 71 h 79"/>
                <a:gd name="T90" fmla="*/ 2779 w 3136"/>
                <a:gd name="T91" fmla="*/ 67 h 79"/>
                <a:gd name="T92" fmla="*/ 2799 w 3136"/>
                <a:gd name="T93" fmla="*/ 67 h 79"/>
                <a:gd name="T94" fmla="*/ 2827 w 3136"/>
                <a:gd name="T95" fmla="*/ 69 h 79"/>
                <a:gd name="T96" fmla="*/ 2714 w 3136"/>
                <a:gd name="T97" fmla="*/ 69 h 79"/>
                <a:gd name="T98" fmla="*/ 2642 w 3136"/>
                <a:gd name="T99" fmla="*/ 69 h 79"/>
                <a:gd name="T100" fmla="*/ 2561 w 3136"/>
                <a:gd name="T101" fmla="*/ 69 h 79"/>
                <a:gd name="T102" fmla="*/ 2480 w 3136"/>
                <a:gd name="T103" fmla="*/ 69 h 79"/>
                <a:gd name="T104" fmla="*/ 2166 w 3136"/>
                <a:gd name="T105" fmla="*/ 69 h 79"/>
                <a:gd name="T106" fmla="*/ 1733 w 3136"/>
                <a:gd name="T107" fmla="*/ 69 h 79"/>
                <a:gd name="T108" fmla="*/ 1319 w 3136"/>
                <a:gd name="T109" fmla="*/ 69 h 79"/>
                <a:gd name="T110" fmla="*/ 1065 w 3136"/>
                <a:gd name="T111" fmla="*/ 69 h 79"/>
                <a:gd name="T112" fmla="*/ 895 w 3136"/>
                <a:gd name="T113" fmla="*/ 69 h 79"/>
                <a:gd name="T114" fmla="*/ 837 w 3136"/>
                <a:gd name="T115" fmla="*/ 69 h 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136" h="79">
                  <a:moveTo>
                    <a:pt x="0" y="77"/>
                  </a:moveTo>
                  <a:lnTo>
                    <a:pt x="151" y="15"/>
                  </a:lnTo>
                  <a:lnTo>
                    <a:pt x="162" y="13"/>
                  </a:lnTo>
                  <a:lnTo>
                    <a:pt x="172" y="10"/>
                  </a:lnTo>
                  <a:lnTo>
                    <a:pt x="185" y="10"/>
                  </a:lnTo>
                  <a:lnTo>
                    <a:pt x="195" y="7"/>
                  </a:lnTo>
                  <a:lnTo>
                    <a:pt x="208" y="5"/>
                  </a:lnTo>
                  <a:lnTo>
                    <a:pt x="218" y="2"/>
                  </a:lnTo>
                  <a:lnTo>
                    <a:pt x="228" y="2"/>
                  </a:lnTo>
                  <a:lnTo>
                    <a:pt x="239" y="0"/>
                  </a:lnTo>
                  <a:lnTo>
                    <a:pt x="249" y="0"/>
                  </a:lnTo>
                  <a:lnTo>
                    <a:pt x="257" y="2"/>
                  </a:lnTo>
                  <a:lnTo>
                    <a:pt x="267" y="2"/>
                  </a:lnTo>
                  <a:lnTo>
                    <a:pt x="275" y="5"/>
                  </a:lnTo>
                  <a:lnTo>
                    <a:pt x="282" y="7"/>
                  </a:lnTo>
                  <a:lnTo>
                    <a:pt x="292" y="10"/>
                  </a:lnTo>
                  <a:lnTo>
                    <a:pt x="300" y="10"/>
                  </a:lnTo>
                  <a:lnTo>
                    <a:pt x="310" y="10"/>
                  </a:lnTo>
                  <a:lnTo>
                    <a:pt x="321" y="10"/>
                  </a:lnTo>
                  <a:lnTo>
                    <a:pt x="328" y="13"/>
                  </a:lnTo>
                  <a:lnTo>
                    <a:pt x="341" y="15"/>
                  </a:lnTo>
                  <a:lnTo>
                    <a:pt x="351" y="18"/>
                  </a:lnTo>
                  <a:lnTo>
                    <a:pt x="362" y="20"/>
                  </a:lnTo>
                  <a:lnTo>
                    <a:pt x="372" y="23"/>
                  </a:lnTo>
                  <a:lnTo>
                    <a:pt x="382" y="25"/>
                  </a:lnTo>
                  <a:lnTo>
                    <a:pt x="392" y="25"/>
                  </a:lnTo>
                  <a:lnTo>
                    <a:pt x="403" y="28"/>
                  </a:lnTo>
                  <a:lnTo>
                    <a:pt x="413" y="28"/>
                  </a:lnTo>
                  <a:lnTo>
                    <a:pt x="421" y="31"/>
                  </a:lnTo>
                  <a:lnTo>
                    <a:pt x="431" y="33"/>
                  </a:lnTo>
                  <a:lnTo>
                    <a:pt x="441" y="36"/>
                  </a:lnTo>
                  <a:lnTo>
                    <a:pt x="451" y="38"/>
                  </a:lnTo>
                  <a:lnTo>
                    <a:pt x="462" y="38"/>
                  </a:lnTo>
                  <a:lnTo>
                    <a:pt x="474" y="41"/>
                  </a:lnTo>
                  <a:lnTo>
                    <a:pt x="587" y="56"/>
                  </a:lnTo>
                  <a:lnTo>
                    <a:pt x="605" y="56"/>
                  </a:lnTo>
                  <a:lnTo>
                    <a:pt x="615" y="56"/>
                  </a:lnTo>
                  <a:lnTo>
                    <a:pt x="621" y="56"/>
                  </a:lnTo>
                  <a:lnTo>
                    <a:pt x="623" y="56"/>
                  </a:lnTo>
                  <a:lnTo>
                    <a:pt x="631" y="56"/>
                  </a:lnTo>
                  <a:lnTo>
                    <a:pt x="639" y="56"/>
                  </a:lnTo>
                  <a:lnTo>
                    <a:pt x="649" y="56"/>
                  </a:lnTo>
                  <a:lnTo>
                    <a:pt x="659" y="56"/>
                  </a:lnTo>
                  <a:lnTo>
                    <a:pt x="669" y="56"/>
                  </a:lnTo>
                  <a:lnTo>
                    <a:pt x="680" y="56"/>
                  </a:lnTo>
                  <a:lnTo>
                    <a:pt x="690" y="56"/>
                  </a:lnTo>
                  <a:lnTo>
                    <a:pt x="700" y="59"/>
                  </a:lnTo>
                  <a:lnTo>
                    <a:pt x="708" y="59"/>
                  </a:lnTo>
                  <a:lnTo>
                    <a:pt x="718" y="59"/>
                  </a:lnTo>
                  <a:lnTo>
                    <a:pt x="726" y="61"/>
                  </a:lnTo>
                  <a:lnTo>
                    <a:pt x="733" y="61"/>
                  </a:lnTo>
                  <a:lnTo>
                    <a:pt x="741" y="61"/>
                  </a:lnTo>
                  <a:lnTo>
                    <a:pt x="749" y="61"/>
                  </a:lnTo>
                  <a:lnTo>
                    <a:pt x="756" y="61"/>
                  </a:lnTo>
                  <a:lnTo>
                    <a:pt x="764" y="61"/>
                  </a:lnTo>
                  <a:lnTo>
                    <a:pt x="772" y="61"/>
                  </a:lnTo>
                  <a:lnTo>
                    <a:pt x="774" y="64"/>
                  </a:lnTo>
                  <a:lnTo>
                    <a:pt x="780" y="64"/>
                  </a:lnTo>
                  <a:lnTo>
                    <a:pt x="785" y="66"/>
                  </a:lnTo>
                  <a:lnTo>
                    <a:pt x="790" y="66"/>
                  </a:lnTo>
                  <a:lnTo>
                    <a:pt x="795" y="66"/>
                  </a:lnTo>
                  <a:lnTo>
                    <a:pt x="803" y="66"/>
                  </a:lnTo>
                  <a:lnTo>
                    <a:pt x="810" y="66"/>
                  </a:lnTo>
                  <a:lnTo>
                    <a:pt x="821" y="66"/>
                  </a:lnTo>
                  <a:lnTo>
                    <a:pt x="833" y="66"/>
                  </a:lnTo>
                  <a:lnTo>
                    <a:pt x="846" y="66"/>
                  </a:lnTo>
                  <a:lnTo>
                    <a:pt x="862" y="66"/>
                  </a:lnTo>
                  <a:lnTo>
                    <a:pt x="874" y="64"/>
                  </a:lnTo>
                  <a:lnTo>
                    <a:pt x="890" y="64"/>
                  </a:lnTo>
                  <a:lnTo>
                    <a:pt x="903" y="66"/>
                  </a:lnTo>
                  <a:lnTo>
                    <a:pt x="913" y="66"/>
                  </a:lnTo>
                  <a:lnTo>
                    <a:pt x="923" y="66"/>
                  </a:lnTo>
                  <a:lnTo>
                    <a:pt x="931" y="66"/>
                  </a:lnTo>
                  <a:lnTo>
                    <a:pt x="936" y="66"/>
                  </a:lnTo>
                  <a:lnTo>
                    <a:pt x="941" y="66"/>
                  </a:lnTo>
                  <a:lnTo>
                    <a:pt x="946" y="66"/>
                  </a:lnTo>
                  <a:lnTo>
                    <a:pt x="951" y="66"/>
                  </a:lnTo>
                  <a:lnTo>
                    <a:pt x="959" y="66"/>
                  </a:lnTo>
                  <a:lnTo>
                    <a:pt x="967" y="66"/>
                  </a:lnTo>
                  <a:lnTo>
                    <a:pt x="974" y="69"/>
                  </a:lnTo>
                  <a:lnTo>
                    <a:pt x="987" y="69"/>
                  </a:lnTo>
                  <a:lnTo>
                    <a:pt x="1000" y="72"/>
                  </a:lnTo>
                  <a:lnTo>
                    <a:pt x="1010" y="72"/>
                  </a:lnTo>
                  <a:lnTo>
                    <a:pt x="1023" y="72"/>
                  </a:lnTo>
                  <a:lnTo>
                    <a:pt x="1033" y="72"/>
                  </a:lnTo>
                  <a:lnTo>
                    <a:pt x="1046" y="72"/>
                  </a:lnTo>
                  <a:lnTo>
                    <a:pt x="1056" y="72"/>
                  </a:lnTo>
                  <a:lnTo>
                    <a:pt x="1067" y="72"/>
                  </a:lnTo>
                  <a:lnTo>
                    <a:pt x="1085" y="72"/>
                  </a:lnTo>
                  <a:lnTo>
                    <a:pt x="1097" y="72"/>
                  </a:lnTo>
                  <a:lnTo>
                    <a:pt x="1108" y="72"/>
                  </a:lnTo>
                  <a:lnTo>
                    <a:pt x="1118" y="72"/>
                  </a:lnTo>
                  <a:lnTo>
                    <a:pt x="1123" y="72"/>
                  </a:lnTo>
                  <a:lnTo>
                    <a:pt x="1131" y="72"/>
                  </a:lnTo>
                  <a:lnTo>
                    <a:pt x="1138" y="72"/>
                  </a:lnTo>
                  <a:lnTo>
                    <a:pt x="1149" y="72"/>
                  </a:lnTo>
                  <a:lnTo>
                    <a:pt x="1162" y="72"/>
                  </a:lnTo>
                  <a:lnTo>
                    <a:pt x="1172" y="72"/>
                  </a:lnTo>
                  <a:lnTo>
                    <a:pt x="1185" y="72"/>
                  </a:lnTo>
                  <a:lnTo>
                    <a:pt x="1197" y="72"/>
                  </a:lnTo>
                  <a:lnTo>
                    <a:pt x="1210" y="72"/>
                  </a:lnTo>
                  <a:lnTo>
                    <a:pt x="1221" y="72"/>
                  </a:lnTo>
                  <a:lnTo>
                    <a:pt x="1228" y="72"/>
                  </a:lnTo>
                  <a:lnTo>
                    <a:pt x="1236" y="72"/>
                  </a:lnTo>
                  <a:lnTo>
                    <a:pt x="1238" y="74"/>
                  </a:lnTo>
                  <a:lnTo>
                    <a:pt x="1241" y="74"/>
                  </a:lnTo>
                  <a:lnTo>
                    <a:pt x="1244" y="77"/>
                  </a:lnTo>
                  <a:lnTo>
                    <a:pt x="1246" y="77"/>
                  </a:lnTo>
                  <a:lnTo>
                    <a:pt x="1249" y="79"/>
                  </a:lnTo>
                  <a:lnTo>
                    <a:pt x="1251" y="79"/>
                  </a:lnTo>
                  <a:lnTo>
                    <a:pt x="1256" y="79"/>
                  </a:lnTo>
                  <a:lnTo>
                    <a:pt x="1264" y="77"/>
                  </a:lnTo>
                  <a:lnTo>
                    <a:pt x="1274" y="74"/>
                  </a:lnTo>
                  <a:lnTo>
                    <a:pt x="1285" y="74"/>
                  </a:lnTo>
                  <a:lnTo>
                    <a:pt x="1297" y="74"/>
                  </a:lnTo>
                  <a:lnTo>
                    <a:pt x="1310" y="74"/>
                  </a:lnTo>
                  <a:lnTo>
                    <a:pt x="1326" y="77"/>
                  </a:lnTo>
                  <a:lnTo>
                    <a:pt x="1338" y="77"/>
                  </a:lnTo>
                  <a:lnTo>
                    <a:pt x="1354" y="77"/>
                  </a:lnTo>
                  <a:lnTo>
                    <a:pt x="1364" y="74"/>
                  </a:lnTo>
                  <a:lnTo>
                    <a:pt x="1374" y="74"/>
                  </a:lnTo>
                  <a:lnTo>
                    <a:pt x="1385" y="72"/>
                  </a:lnTo>
                  <a:lnTo>
                    <a:pt x="1390" y="72"/>
                  </a:lnTo>
                  <a:lnTo>
                    <a:pt x="1397" y="72"/>
                  </a:lnTo>
                  <a:lnTo>
                    <a:pt x="1405" y="72"/>
                  </a:lnTo>
                  <a:lnTo>
                    <a:pt x="1413" y="74"/>
                  </a:lnTo>
                  <a:lnTo>
                    <a:pt x="1426" y="74"/>
                  </a:lnTo>
                  <a:lnTo>
                    <a:pt x="1438" y="77"/>
                  </a:lnTo>
                  <a:lnTo>
                    <a:pt x="1459" y="77"/>
                  </a:lnTo>
                  <a:lnTo>
                    <a:pt x="1487" y="79"/>
                  </a:lnTo>
                  <a:lnTo>
                    <a:pt x="1520" y="79"/>
                  </a:lnTo>
                  <a:lnTo>
                    <a:pt x="1556" y="79"/>
                  </a:lnTo>
                  <a:lnTo>
                    <a:pt x="1592" y="79"/>
                  </a:lnTo>
                  <a:lnTo>
                    <a:pt x="1626" y="77"/>
                  </a:lnTo>
                  <a:lnTo>
                    <a:pt x="1654" y="77"/>
                  </a:lnTo>
                  <a:lnTo>
                    <a:pt x="1674" y="74"/>
                  </a:lnTo>
                  <a:lnTo>
                    <a:pt x="1687" y="74"/>
                  </a:lnTo>
                  <a:lnTo>
                    <a:pt x="1695" y="74"/>
                  </a:lnTo>
                  <a:lnTo>
                    <a:pt x="1697" y="74"/>
                  </a:lnTo>
                  <a:lnTo>
                    <a:pt x="1700" y="74"/>
                  </a:lnTo>
                  <a:lnTo>
                    <a:pt x="1700" y="77"/>
                  </a:lnTo>
                  <a:lnTo>
                    <a:pt x="1705" y="77"/>
                  </a:lnTo>
                  <a:lnTo>
                    <a:pt x="1713" y="77"/>
                  </a:lnTo>
                  <a:lnTo>
                    <a:pt x="1720" y="74"/>
                  </a:lnTo>
                  <a:lnTo>
                    <a:pt x="1726" y="74"/>
                  </a:lnTo>
                  <a:lnTo>
                    <a:pt x="1731" y="74"/>
                  </a:lnTo>
                  <a:lnTo>
                    <a:pt x="1736" y="74"/>
                  </a:lnTo>
                  <a:lnTo>
                    <a:pt x="1738" y="74"/>
                  </a:lnTo>
                  <a:lnTo>
                    <a:pt x="1746" y="74"/>
                  </a:lnTo>
                  <a:lnTo>
                    <a:pt x="1754" y="74"/>
                  </a:lnTo>
                  <a:lnTo>
                    <a:pt x="1764" y="74"/>
                  </a:lnTo>
                  <a:lnTo>
                    <a:pt x="1777" y="74"/>
                  </a:lnTo>
                  <a:lnTo>
                    <a:pt x="1790" y="77"/>
                  </a:lnTo>
                  <a:lnTo>
                    <a:pt x="1805" y="77"/>
                  </a:lnTo>
                  <a:lnTo>
                    <a:pt x="1820" y="77"/>
                  </a:lnTo>
                  <a:lnTo>
                    <a:pt x="1836" y="74"/>
                  </a:lnTo>
                  <a:lnTo>
                    <a:pt x="1851" y="74"/>
                  </a:lnTo>
                  <a:lnTo>
                    <a:pt x="1867" y="77"/>
                  </a:lnTo>
                  <a:lnTo>
                    <a:pt x="1882" y="77"/>
                  </a:lnTo>
                  <a:lnTo>
                    <a:pt x="1895" y="77"/>
                  </a:lnTo>
                  <a:lnTo>
                    <a:pt x="1908" y="77"/>
                  </a:lnTo>
                  <a:lnTo>
                    <a:pt x="1918" y="77"/>
                  </a:lnTo>
                  <a:lnTo>
                    <a:pt x="1931" y="77"/>
                  </a:lnTo>
                  <a:lnTo>
                    <a:pt x="1941" y="77"/>
                  </a:lnTo>
                  <a:lnTo>
                    <a:pt x="1954" y="77"/>
                  </a:lnTo>
                  <a:lnTo>
                    <a:pt x="1967" y="77"/>
                  </a:lnTo>
                  <a:lnTo>
                    <a:pt x="1979" y="77"/>
                  </a:lnTo>
                  <a:lnTo>
                    <a:pt x="1995" y="77"/>
                  </a:lnTo>
                  <a:lnTo>
                    <a:pt x="2010" y="77"/>
                  </a:lnTo>
                  <a:lnTo>
                    <a:pt x="2026" y="77"/>
                  </a:lnTo>
                  <a:lnTo>
                    <a:pt x="2043" y="77"/>
                  </a:lnTo>
                  <a:lnTo>
                    <a:pt x="2059" y="77"/>
                  </a:lnTo>
                  <a:lnTo>
                    <a:pt x="2074" y="77"/>
                  </a:lnTo>
                  <a:lnTo>
                    <a:pt x="2090" y="77"/>
                  </a:lnTo>
                  <a:lnTo>
                    <a:pt x="2102" y="74"/>
                  </a:lnTo>
                  <a:lnTo>
                    <a:pt x="2115" y="74"/>
                  </a:lnTo>
                  <a:lnTo>
                    <a:pt x="2126" y="74"/>
                  </a:lnTo>
                  <a:lnTo>
                    <a:pt x="2136" y="74"/>
                  </a:lnTo>
                  <a:lnTo>
                    <a:pt x="2146" y="74"/>
                  </a:lnTo>
                  <a:lnTo>
                    <a:pt x="2156" y="74"/>
                  </a:lnTo>
                  <a:lnTo>
                    <a:pt x="2164" y="77"/>
                  </a:lnTo>
                  <a:lnTo>
                    <a:pt x="2174" y="77"/>
                  </a:lnTo>
                  <a:lnTo>
                    <a:pt x="2184" y="77"/>
                  </a:lnTo>
                  <a:lnTo>
                    <a:pt x="2195" y="77"/>
                  </a:lnTo>
                  <a:lnTo>
                    <a:pt x="2205" y="77"/>
                  </a:lnTo>
                  <a:lnTo>
                    <a:pt x="2215" y="77"/>
                  </a:lnTo>
                  <a:lnTo>
                    <a:pt x="2225" y="77"/>
                  </a:lnTo>
                  <a:lnTo>
                    <a:pt x="2236" y="77"/>
                  </a:lnTo>
                  <a:lnTo>
                    <a:pt x="2246" y="77"/>
                  </a:lnTo>
                  <a:lnTo>
                    <a:pt x="2254" y="77"/>
                  </a:lnTo>
                  <a:lnTo>
                    <a:pt x="2264" y="77"/>
                  </a:lnTo>
                  <a:lnTo>
                    <a:pt x="2267" y="77"/>
                  </a:lnTo>
                  <a:lnTo>
                    <a:pt x="2261" y="77"/>
                  </a:lnTo>
                  <a:lnTo>
                    <a:pt x="2259" y="77"/>
                  </a:lnTo>
                  <a:lnTo>
                    <a:pt x="2264" y="74"/>
                  </a:lnTo>
                  <a:lnTo>
                    <a:pt x="2277" y="74"/>
                  </a:lnTo>
                  <a:lnTo>
                    <a:pt x="2300" y="74"/>
                  </a:lnTo>
                  <a:lnTo>
                    <a:pt x="2341" y="74"/>
                  </a:lnTo>
                  <a:lnTo>
                    <a:pt x="2392" y="77"/>
                  </a:lnTo>
                  <a:lnTo>
                    <a:pt x="2454" y="77"/>
                  </a:lnTo>
                  <a:lnTo>
                    <a:pt x="2520" y="77"/>
                  </a:lnTo>
                  <a:lnTo>
                    <a:pt x="2587" y="77"/>
                  </a:lnTo>
                  <a:lnTo>
                    <a:pt x="2654" y="77"/>
                  </a:lnTo>
                  <a:lnTo>
                    <a:pt x="2713" y="77"/>
                  </a:lnTo>
                  <a:lnTo>
                    <a:pt x="2759" y="77"/>
                  </a:lnTo>
                  <a:lnTo>
                    <a:pt x="2797" y="77"/>
                  </a:lnTo>
                  <a:lnTo>
                    <a:pt x="2831" y="77"/>
                  </a:lnTo>
                  <a:lnTo>
                    <a:pt x="2859" y="77"/>
                  </a:lnTo>
                  <a:lnTo>
                    <a:pt x="2884" y="77"/>
                  </a:lnTo>
                  <a:lnTo>
                    <a:pt x="2907" y="77"/>
                  </a:lnTo>
                  <a:lnTo>
                    <a:pt x="2925" y="77"/>
                  </a:lnTo>
                  <a:lnTo>
                    <a:pt x="2943" y="77"/>
                  </a:lnTo>
                  <a:lnTo>
                    <a:pt x="2964" y="77"/>
                  </a:lnTo>
                  <a:lnTo>
                    <a:pt x="2982" y="77"/>
                  </a:lnTo>
                  <a:lnTo>
                    <a:pt x="3002" y="79"/>
                  </a:lnTo>
                  <a:lnTo>
                    <a:pt x="3018" y="79"/>
                  </a:lnTo>
                  <a:lnTo>
                    <a:pt x="3033" y="79"/>
                  </a:lnTo>
                  <a:lnTo>
                    <a:pt x="3046" y="79"/>
                  </a:lnTo>
                  <a:lnTo>
                    <a:pt x="3056" y="79"/>
                  </a:lnTo>
                  <a:lnTo>
                    <a:pt x="3064" y="77"/>
                  </a:lnTo>
                  <a:lnTo>
                    <a:pt x="3066" y="74"/>
                  </a:lnTo>
                  <a:lnTo>
                    <a:pt x="3072" y="74"/>
                  </a:lnTo>
                  <a:lnTo>
                    <a:pt x="3077" y="74"/>
                  </a:lnTo>
                  <a:lnTo>
                    <a:pt x="3079" y="74"/>
                  </a:lnTo>
                  <a:lnTo>
                    <a:pt x="3084" y="77"/>
                  </a:lnTo>
                  <a:lnTo>
                    <a:pt x="3089" y="77"/>
                  </a:lnTo>
                  <a:lnTo>
                    <a:pt x="3092" y="77"/>
                  </a:lnTo>
                  <a:lnTo>
                    <a:pt x="3097" y="77"/>
                  </a:lnTo>
                  <a:lnTo>
                    <a:pt x="3102" y="74"/>
                  </a:lnTo>
                  <a:lnTo>
                    <a:pt x="3107" y="74"/>
                  </a:lnTo>
                  <a:lnTo>
                    <a:pt x="3113" y="74"/>
                  </a:lnTo>
                  <a:lnTo>
                    <a:pt x="3120" y="74"/>
                  </a:lnTo>
                  <a:lnTo>
                    <a:pt x="3128" y="74"/>
                  </a:lnTo>
                  <a:lnTo>
                    <a:pt x="3133" y="77"/>
                  </a:lnTo>
                  <a:lnTo>
                    <a:pt x="3136" y="77"/>
                  </a:lnTo>
                  <a:lnTo>
                    <a:pt x="3130" y="77"/>
                  </a:lnTo>
                  <a:lnTo>
                    <a:pt x="3020" y="77"/>
                  </a:lnTo>
                  <a:lnTo>
                    <a:pt x="3007" y="77"/>
                  </a:lnTo>
                  <a:lnTo>
                    <a:pt x="2995" y="77"/>
                  </a:lnTo>
                  <a:lnTo>
                    <a:pt x="2979" y="77"/>
                  </a:lnTo>
                  <a:lnTo>
                    <a:pt x="2964" y="77"/>
                  </a:lnTo>
                  <a:lnTo>
                    <a:pt x="2946" y="77"/>
                  </a:lnTo>
                  <a:lnTo>
                    <a:pt x="2928" y="77"/>
                  </a:lnTo>
                  <a:lnTo>
                    <a:pt x="2907" y="77"/>
                  </a:lnTo>
                  <a:lnTo>
                    <a:pt x="2884" y="77"/>
                  </a:lnTo>
                  <a:lnTo>
                    <a:pt x="2869" y="77"/>
                  </a:lnTo>
                  <a:lnTo>
                    <a:pt x="2854" y="77"/>
                  </a:lnTo>
                  <a:lnTo>
                    <a:pt x="2838" y="77"/>
                  </a:lnTo>
                  <a:lnTo>
                    <a:pt x="2823" y="77"/>
                  </a:lnTo>
                  <a:lnTo>
                    <a:pt x="2805" y="77"/>
                  </a:lnTo>
                  <a:lnTo>
                    <a:pt x="2787" y="77"/>
                  </a:lnTo>
                  <a:lnTo>
                    <a:pt x="2766" y="77"/>
                  </a:lnTo>
                  <a:lnTo>
                    <a:pt x="2748" y="77"/>
                  </a:lnTo>
                  <a:lnTo>
                    <a:pt x="2692" y="77"/>
                  </a:lnTo>
                  <a:lnTo>
                    <a:pt x="2631" y="77"/>
                  </a:lnTo>
                  <a:lnTo>
                    <a:pt x="2559" y="77"/>
                  </a:lnTo>
                  <a:lnTo>
                    <a:pt x="2482" y="77"/>
                  </a:lnTo>
                  <a:lnTo>
                    <a:pt x="2400" y="77"/>
                  </a:lnTo>
                  <a:lnTo>
                    <a:pt x="2315" y="77"/>
                  </a:lnTo>
                  <a:lnTo>
                    <a:pt x="2225" y="77"/>
                  </a:lnTo>
                  <a:lnTo>
                    <a:pt x="2136" y="77"/>
                  </a:lnTo>
                  <a:lnTo>
                    <a:pt x="2028" y="77"/>
                  </a:lnTo>
                  <a:lnTo>
                    <a:pt x="1920" y="77"/>
                  </a:lnTo>
                  <a:lnTo>
                    <a:pt x="1818" y="77"/>
                  </a:lnTo>
                  <a:lnTo>
                    <a:pt x="1718" y="77"/>
                  </a:lnTo>
                  <a:lnTo>
                    <a:pt x="1623" y="77"/>
                  </a:lnTo>
                  <a:lnTo>
                    <a:pt x="1538" y="77"/>
                  </a:lnTo>
                  <a:lnTo>
                    <a:pt x="1462" y="77"/>
                  </a:lnTo>
                  <a:lnTo>
                    <a:pt x="1397" y="77"/>
                  </a:lnTo>
                  <a:lnTo>
                    <a:pt x="1305" y="77"/>
                  </a:lnTo>
                  <a:lnTo>
                    <a:pt x="1246" y="77"/>
                  </a:lnTo>
                  <a:lnTo>
                    <a:pt x="1208" y="77"/>
                  </a:lnTo>
                  <a:lnTo>
                    <a:pt x="1180" y="77"/>
                  </a:lnTo>
                  <a:lnTo>
                    <a:pt x="1156" y="77"/>
                  </a:lnTo>
                  <a:lnTo>
                    <a:pt x="1126" y="77"/>
                  </a:lnTo>
                  <a:lnTo>
                    <a:pt x="1077" y="77"/>
                  </a:lnTo>
                  <a:lnTo>
                    <a:pt x="1005" y="77"/>
                  </a:lnTo>
                  <a:lnTo>
                    <a:pt x="992" y="77"/>
                  </a:lnTo>
                  <a:lnTo>
                    <a:pt x="982" y="77"/>
                  </a:lnTo>
                  <a:lnTo>
                    <a:pt x="969" y="77"/>
                  </a:lnTo>
                  <a:lnTo>
                    <a:pt x="956" y="77"/>
                  </a:lnTo>
                  <a:lnTo>
                    <a:pt x="941" y="77"/>
                  </a:lnTo>
                  <a:lnTo>
                    <a:pt x="928" y="77"/>
                  </a:lnTo>
                  <a:lnTo>
                    <a:pt x="913" y="77"/>
                  </a:lnTo>
                  <a:lnTo>
                    <a:pt x="900" y="77"/>
                  </a:lnTo>
                  <a:lnTo>
                    <a:pt x="454" y="77"/>
                  </a:lnTo>
                  <a:lnTo>
                    <a:pt x="0" y="77"/>
                  </a:lnTo>
                  <a:close/>
                </a:path>
              </a:pathLst>
            </a:custGeom>
            <a:solidFill>
              <a:srgbClr val="DE80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3" name="Freeform 90"/>
            <p:cNvSpPr>
              <a:spLocks/>
            </p:cNvSpPr>
            <p:nvPr/>
          </p:nvSpPr>
          <p:spPr bwMode="auto">
            <a:xfrm>
              <a:off x="2469" y="3393"/>
              <a:ext cx="2830" cy="71"/>
            </a:xfrm>
            <a:custGeom>
              <a:avLst/>
              <a:gdLst>
                <a:gd name="T0" fmla="*/ 167 w 3136"/>
                <a:gd name="T1" fmla="*/ 9 h 79"/>
                <a:gd name="T2" fmla="*/ 216 w 3136"/>
                <a:gd name="T3" fmla="*/ 0 h 79"/>
                <a:gd name="T4" fmla="*/ 254 w 3136"/>
                <a:gd name="T5" fmla="*/ 6 h 79"/>
                <a:gd name="T6" fmla="*/ 296 w 3136"/>
                <a:gd name="T7" fmla="*/ 12 h 79"/>
                <a:gd name="T8" fmla="*/ 345 w 3136"/>
                <a:gd name="T9" fmla="*/ 22 h 79"/>
                <a:gd name="T10" fmla="*/ 389 w 3136"/>
                <a:gd name="T11" fmla="*/ 30 h 79"/>
                <a:gd name="T12" fmla="*/ 530 w 3136"/>
                <a:gd name="T13" fmla="*/ 50 h 79"/>
                <a:gd name="T14" fmla="*/ 569 w 3136"/>
                <a:gd name="T15" fmla="*/ 50 h 79"/>
                <a:gd name="T16" fmla="*/ 614 w 3136"/>
                <a:gd name="T17" fmla="*/ 50 h 79"/>
                <a:gd name="T18" fmla="*/ 655 w 3136"/>
                <a:gd name="T19" fmla="*/ 55 h 79"/>
                <a:gd name="T20" fmla="*/ 689 w 3136"/>
                <a:gd name="T21" fmla="*/ 55 h 79"/>
                <a:gd name="T22" fmla="*/ 713 w 3136"/>
                <a:gd name="T23" fmla="*/ 59 h 79"/>
                <a:gd name="T24" fmla="*/ 752 w 3136"/>
                <a:gd name="T25" fmla="*/ 59 h 79"/>
                <a:gd name="T26" fmla="*/ 815 w 3136"/>
                <a:gd name="T27" fmla="*/ 59 h 79"/>
                <a:gd name="T28" fmla="*/ 849 w 3136"/>
                <a:gd name="T29" fmla="*/ 59 h 79"/>
                <a:gd name="T30" fmla="*/ 879 w 3136"/>
                <a:gd name="T31" fmla="*/ 62 h 79"/>
                <a:gd name="T32" fmla="*/ 932 w 3136"/>
                <a:gd name="T33" fmla="*/ 65 h 79"/>
                <a:gd name="T34" fmla="*/ 990 w 3136"/>
                <a:gd name="T35" fmla="*/ 65 h 79"/>
                <a:gd name="T36" fmla="*/ 1027 w 3136"/>
                <a:gd name="T37" fmla="*/ 65 h 79"/>
                <a:gd name="T38" fmla="*/ 1080 w 3136"/>
                <a:gd name="T39" fmla="*/ 65 h 79"/>
                <a:gd name="T40" fmla="*/ 1117 w 3136"/>
                <a:gd name="T41" fmla="*/ 67 h 79"/>
                <a:gd name="T42" fmla="*/ 1129 w 3136"/>
                <a:gd name="T43" fmla="*/ 71 h 79"/>
                <a:gd name="T44" fmla="*/ 1170 w 3136"/>
                <a:gd name="T45" fmla="*/ 67 h 79"/>
                <a:gd name="T46" fmla="*/ 1231 w 3136"/>
                <a:gd name="T47" fmla="*/ 67 h 79"/>
                <a:gd name="T48" fmla="*/ 1268 w 3136"/>
                <a:gd name="T49" fmla="*/ 65 h 79"/>
                <a:gd name="T50" fmla="*/ 1342 w 3136"/>
                <a:gd name="T51" fmla="*/ 71 h 79"/>
                <a:gd name="T52" fmla="*/ 1493 w 3136"/>
                <a:gd name="T53" fmla="*/ 69 h 79"/>
                <a:gd name="T54" fmla="*/ 1534 w 3136"/>
                <a:gd name="T55" fmla="*/ 67 h 79"/>
                <a:gd name="T56" fmla="*/ 1558 w 3136"/>
                <a:gd name="T57" fmla="*/ 67 h 79"/>
                <a:gd name="T58" fmla="*/ 1583 w 3136"/>
                <a:gd name="T59" fmla="*/ 67 h 79"/>
                <a:gd name="T60" fmla="*/ 1642 w 3136"/>
                <a:gd name="T61" fmla="*/ 69 h 79"/>
                <a:gd name="T62" fmla="*/ 1710 w 3136"/>
                <a:gd name="T63" fmla="*/ 69 h 79"/>
                <a:gd name="T64" fmla="*/ 1763 w 3136"/>
                <a:gd name="T65" fmla="*/ 69 h 79"/>
                <a:gd name="T66" fmla="*/ 1828 w 3136"/>
                <a:gd name="T67" fmla="*/ 69 h 79"/>
                <a:gd name="T68" fmla="*/ 1897 w 3136"/>
                <a:gd name="T69" fmla="*/ 67 h 79"/>
                <a:gd name="T70" fmla="*/ 1946 w 3136"/>
                <a:gd name="T71" fmla="*/ 67 h 79"/>
                <a:gd name="T72" fmla="*/ 1990 w 3136"/>
                <a:gd name="T73" fmla="*/ 69 h 79"/>
                <a:gd name="T74" fmla="*/ 2034 w 3136"/>
                <a:gd name="T75" fmla="*/ 69 h 79"/>
                <a:gd name="T76" fmla="*/ 2043 w 3136"/>
                <a:gd name="T77" fmla="*/ 67 h 79"/>
                <a:gd name="T78" fmla="*/ 2215 w 3136"/>
                <a:gd name="T79" fmla="*/ 69 h 79"/>
                <a:gd name="T80" fmla="*/ 2490 w 3136"/>
                <a:gd name="T81" fmla="*/ 69 h 79"/>
                <a:gd name="T82" fmla="*/ 2623 w 3136"/>
                <a:gd name="T83" fmla="*/ 69 h 79"/>
                <a:gd name="T84" fmla="*/ 2709 w 3136"/>
                <a:gd name="T85" fmla="*/ 71 h 79"/>
                <a:gd name="T86" fmla="*/ 2765 w 3136"/>
                <a:gd name="T87" fmla="*/ 69 h 79"/>
                <a:gd name="T88" fmla="*/ 2783 w 3136"/>
                <a:gd name="T89" fmla="*/ 69 h 79"/>
                <a:gd name="T90" fmla="*/ 2804 w 3136"/>
                <a:gd name="T91" fmla="*/ 67 h 79"/>
                <a:gd name="T92" fmla="*/ 2830 w 3136"/>
                <a:gd name="T93" fmla="*/ 69 h 79"/>
                <a:gd name="T94" fmla="*/ 2688 w 3136"/>
                <a:gd name="T95" fmla="*/ 69 h 79"/>
                <a:gd name="T96" fmla="*/ 2603 w 3136"/>
                <a:gd name="T97" fmla="*/ 69 h 79"/>
                <a:gd name="T98" fmla="*/ 2531 w 3136"/>
                <a:gd name="T99" fmla="*/ 69 h 79"/>
                <a:gd name="T100" fmla="*/ 2374 w 3136"/>
                <a:gd name="T101" fmla="*/ 69 h 79"/>
                <a:gd name="T102" fmla="*/ 2008 w 3136"/>
                <a:gd name="T103" fmla="*/ 69 h 79"/>
                <a:gd name="T104" fmla="*/ 1550 w 3136"/>
                <a:gd name="T105" fmla="*/ 69 h 79"/>
                <a:gd name="T106" fmla="*/ 1178 w 3136"/>
                <a:gd name="T107" fmla="*/ 69 h 79"/>
                <a:gd name="T108" fmla="*/ 1016 w 3136"/>
                <a:gd name="T109" fmla="*/ 69 h 79"/>
                <a:gd name="T110" fmla="*/ 874 w 3136"/>
                <a:gd name="T111" fmla="*/ 69 h 79"/>
                <a:gd name="T112" fmla="*/ 812 w 3136"/>
                <a:gd name="T113" fmla="*/ 69 h 7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136" h="79">
                  <a:moveTo>
                    <a:pt x="0" y="77"/>
                  </a:moveTo>
                  <a:lnTo>
                    <a:pt x="151" y="15"/>
                  </a:lnTo>
                  <a:lnTo>
                    <a:pt x="162" y="13"/>
                  </a:lnTo>
                  <a:lnTo>
                    <a:pt x="172" y="10"/>
                  </a:lnTo>
                  <a:lnTo>
                    <a:pt x="185" y="10"/>
                  </a:lnTo>
                  <a:lnTo>
                    <a:pt x="195" y="7"/>
                  </a:lnTo>
                  <a:lnTo>
                    <a:pt x="208" y="5"/>
                  </a:lnTo>
                  <a:lnTo>
                    <a:pt x="218" y="2"/>
                  </a:lnTo>
                  <a:lnTo>
                    <a:pt x="228" y="2"/>
                  </a:lnTo>
                  <a:lnTo>
                    <a:pt x="239" y="0"/>
                  </a:lnTo>
                  <a:lnTo>
                    <a:pt x="249" y="0"/>
                  </a:lnTo>
                  <a:lnTo>
                    <a:pt x="257" y="2"/>
                  </a:lnTo>
                  <a:lnTo>
                    <a:pt x="267" y="2"/>
                  </a:lnTo>
                  <a:lnTo>
                    <a:pt x="275" y="5"/>
                  </a:lnTo>
                  <a:lnTo>
                    <a:pt x="282" y="7"/>
                  </a:lnTo>
                  <a:lnTo>
                    <a:pt x="292" y="10"/>
                  </a:lnTo>
                  <a:lnTo>
                    <a:pt x="300" y="10"/>
                  </a:lnTo>
                  <a:lnTo>
                    <a:pt x="310" y="10"/>
                  </a:lnTo>
                  <a:lnTo>
                    <a:pt x="321" y="10"/>
                  </a:lnTo>
                  <a:lnTo>
                    <a:pt x="328" y="13"/>
                  </a:lnTo>
                  <a:lnTo>
                    <a:pt x="341" y="15"/>
                  </a:lnTo>
                  <a:lnTo>
                    <a:pt x="351" y="18"/>
                  </a:lnTo>
                  <a:lnTo>
                    <a:pt x="362" y="20"/>
                  </a:lnTo>
                  <a:lnTo>
                    <a:pt x="372" y="23"/>
                  </a:lnTo>
                  <a:lnTo>
                    <a:pt x="382" y="25"/>
                  </a:lnTo>
                  <a:lnTo>
                    <a:pt x="392" y="25"/>
                  </a:lnTo>
                  <a:lnTo>
                    <a:pt x="403" y="28"/>
                  </a:lnTo>
                  <a:lnTo>
                    <a:pt x="413" y="28"/>
                  </a:lnTo>
                  <a:lnTo>
                    <a:pt x="421" y="31"/>
                  </a:lnTo>
                  <a:lnTo>
                    <a:pt x="431" y="33"/>
                  </a:lnTo>
                  <a:lnTo>
                    <a:pt x="441" y="36"/>
                  </a:lnTo>
                  <a:lnTo>
                    <a:pt x="451" y="38"/>
                  </a:lnTo>
                  <a:lnTo>
                    <a:pt x="462" y="38"/>
                  </a:lnTo>
                  <a:lnTo>
                    <a:pt x="474" y="41"/>
                  </a:lnTo>
                  <a:lnTo>
                    <a:pt x="587" y="56"/>
                  </a:lnTo>
                  <a:lnTo>
                    <a:pt x="605" y="56"/>
                  </a:lnTo>
                  <a:lnTo>
                    <a:pt x="615" y="56"/>
                  </a:lnTo>
                  <a:lnTo>
                    <a:pt x="621" y="56"/>
                  </a:lnTo>
                  <a:lnTo>
                    <a:pt x="623" y="56"/>
                  </a:lnTo>
                  <a:lnTo>
                    <a:pt x="631" y="56"/>
                  </a:lnTo>
                  <a:lnTo>
                    <a:pt x="639" y="56"/>
                  </a:lnTo>
                  <a:lnTo>
                    <a:pt x="649" y="56"/>
                  </a:lnTo>
                  <a:lnTo>
                    <a:pt x="659" y="56"/>
                  </a:lnTo>
                  <a:lnTo>
                    <a:pt x="669" y="56"/>
                  </a:lnTo>
                  <a:lnTo>
                    <a:pt x="680" y="56"/>
                  </a:lnTo>
                  <a:lnTo>
                    <a:pt x="690" y="56"/>
                  </a:lnTo>
                  <a:lnTo>
                    <a:pt x="700" y="59"/>
                  </a:lnTo>
                  <a:lnTo>
                    <a:pt x="708" y="59"/>
                  </a:lnTo>
                  <a:lnTo>
                    <a:pt x="718" y="59"/>
                  </a:lnTo>
                  <a:lnTo>
                    <a:pt x="726" y="61"/>
                  </a:lnTo>
                  <a:lnTo>
                    <a:pt x="733" y="61"/>
                  </a:lnTo>
                  <a:lnTo>
                    <a:pt x="741" y="61"/>
                  </a:lnTo>
                  <a:lnTo>
                    <a:pt x="749" y="61"/>
                  </a:lnTo>
                  <a:lnTo>
                    <a:pt x="756" y="61"/>
                  </a:lnTo>
                  <a:lnTo>
                    <a:pt x="764" y="61"/>
                  </a:lnTo>
                  <a:lnTo>
                    <a:pt x="772" y="61"/>
                  </a:lnTo>
                  <a:lnTo>
                    <a:pt x="774" y="64"/>
                  </a:lnTo>
                  <a:lnTo>
                    <a:pt x="780" y="64"/>
                  </a:lnTo>
                  <a:lnTo>
                    <a:pt x="785" y="66"/>
                  </a:lnTo>
                  <a:lnTo>
                    <a:pt x="790" y="66"/>
                  </a:lnTo>
                  <a:lnTo>
                    <a:pt x="795" y="66"/>
                  </a:lnTo>
                  <a:lnTo>
                    <a:pt x="803" y="66"/>
                  </a:lnTo>
                  <a:lnTo>
                    <a:pt x="810" y="66"/>
                  </a:lnTo>
                  <a:lnTo>
                    <a:pt x="821" y="66"/>
                  </a:lnTo>
                  <a:lnTo>
                    <a:pt x="833" y="66"/>
                  </a:lnTo>
                  <a:lnTo>
                    <a:pt x="846" y="66"/>
                  </a:lnTo>
                  <a:lnTo>
                    <a:pt x="862" y="66"/>
                  </a:lnTo>
                  <a:lnTo>
                    <a:pt x="874" y="64"/>
                  </a:lnTo>
                  <a:lnTo>
                    <a:pt x="890" y="64"/>
                  </a:lnTo>
                  <a:lnTo>
                    <a:pt x="903" y="66"/>
                  </a:lnTo>
                  <a:lnTo>
                    <a:pt x="913" y="66"/>
                  </a:lnTo>
                  <a:lnTo>
                    <a:pt x="923" y="66"/>
                  </a:lnTo>
                  <a:lnTo>
                    <a:pt x="931" y="66"/>
                  </a:lnTo>
                  <a:lnTo>
                    <a:pt x="936" y="66"/>
                  </a:lnTo>
                  <a:lnTo>
                    <a:pt x="941" y="66"/>
                  </a:lnTo>
                  <a:lnTo>
                    <a:pt x="946" y="66"/>
                  </a:lnTo>
                  <a:lnTo>
                    <a:pt x="951" y="66"/>
                  </a:lnTo>
                  <a:lnTo>
                    <a:pt x="959" y="66"/>
                  </a:lnTo>
                  <a:lnTo>
                    <a:pt x="967" y="66"/>
                  </a:lnTo>
                  <a:lnTo>
                    <a:pt x="974" y="69"/>
                  </a:lnTo>
                  <a:lnTo>
                    <a:pt x="987" y="69"/>
                  </a:lnTo>
                  <a:lnTo>
                    <a:pt x="1000" y="72"/>
                  </a:lnTo>
                  <a:lnTo>
                    <a:pt x="1010" y="72"/>
                  </a:lnTo>
                  <a:lnTo>
                    <a:pt x="1023" y="72"/>
                  </a:lnTo>
                  <a:lnTo>
                    <a:pt x="1033" y="72"/>
                  </a:lnTo>
                  <a:lnTo>
                    <a:pt x="1046" y="72"/>
                  </a:lnTo>
                  <a:lnTo>
                    <a:pt x="1056" y="72"/>
                  </a:lnTo>
                  <a:lnTo>
                    <a:pt x="1067" y="72"/>
                  </a:lnTo>
                  <a:lnTo>
                    <a:pt x="1085" y="72"/>
                  </a:lnTo>
                  <a:lnTo>
                    <a:pt x="1097" y="72"/>
                  </a:lnTo>
                  <a:lnTo>
                    <a:pt x="1108" y="72"/>
                  </a:lnTo>
                  <a:lnTo>
                    <a:pt x="1118" y="72"/>
                  </a:lnTo>
                  <a:lnTo>
                    <a:pt x="1123" y="72"/>
                  </a:lnTo>
                  <a:lnTo>
                    <a:pt x="1131" y="72"/>
                  </a:lnTo>
                  <a:lnTo>
                    <a:pt x="1138" y="72"/>
                  </a:lnTo>
                  <a:lnTo>
                    <a:pt x="1149" y="72"/>
                  </a:lnTo>
                  <a:lnTo>
                    <a:pt x="1162" y="72"/>
                  </a:lnTo>
                  <a:lnTo>
                    <a:pt x="1172" y="72"/>
                  </a:lnTo>
                  <a:lnTo>
                    <a:pt x="1185" y="72"/>
                  </a:lnTo>
                  <a:lnTo>
                    <a:pt x="1197" y="72"/>
                  </a:lnTo>
                  <a:lnTo>
                    <a:pt x="1210" y="72"/>
                  </a:lnTo>
                  <a:lnTo>
                    <a:pt x="1221" y="72"/>
                  </a:lnTo>
                  <a:lnTo>
                    <a:pt x="1228" y="72"/>
                  </a:lnTo>
                  <a:lnTo>
                    <a:pt x="1236" y="72"/>
                  </a:lnTo>
                  <a:lnTo>
                    <a:pt x="1238" y="74"/>
                  </a:lnTo>
                  <a:lnTo>
                    <a:pt x="1241" y="74"/>
                  </a:lnTo>
                  <a:lnTo>
                    <a:pt x="1244" y="77"/>
                  </a:lnTo>
                  <a:lnTo>
                    <a:pt x="1246" y="77"/>
                  </a:lnTo>
                  <a:lnTo>
                    <a:pt x="1249" y="79"/>
                  </a:lnTo>
                  <a:lnTo>
                    <a:pt x="1251" y="79"/>
                  </a:lnTo>
                  <a:lnTo>
                    <a:pt x="1256" y="79"/>
                  </a:lnTo>
                  <a:lnTo>
                    <a:pt x="1264" y="77"/>
                  </a:lnTo>
                  <a:lnTo>
                    <a:pt x="1274" y="74"/>
                  </a:lnTo>
                  <a:lnTo>
                    <a:pt x="1285" y="74"/>
                  </a:lnTo>
                  <a:lnTo>
                    <a:pt x="1297" y="74"/>
                  </a:lnTo>
                  <a:lnTo>
                    <a:pt x="1310" y="74"/>
                  </a:lnTo>
                  <a:lnTo>
                    <a:pt x="1326" y="77"/>
                  </a:lnTo>
                  <a:lnTo>
                    <a:pt x="1338" y="77"/>
                  </a:lnTo>
                  <a:lnTo>
                    <a:pt x="1354" y="77"/>
                  </a:lnTo>
                  <a:lnTo>
                    <a:pt x="1364" y="74"/>
                  </a:lnTo>
                  <a:lnTo>
                    <a:pt x="1374" y="74"/>
                  </a:lnTo>
                  <a:lnTo>
                    <a:pt x="1385" y="72"/>
                  </a:lnTo>
                  <a:lnTo>
                    <a:pt x="1390" y="72"/>
                  </a:lnTo>
                  <a:lnTo>
                    <a:pt x="1397" y="72"/>
                  </a:lnTo>
                  <a:lnTo>
                    <a:pt x="1405" y="72"/>
                  </a:lnTo>
                  <a:lnTo>
                    <a:pt x="1413" y="74"/>
                  </a:lnTo>
                  <a:lnTo>
                    <a:pt x="1426" y="74"/>
                  </a:lnTo>
                  <a:lnTo>
                    <a:pt x="1438" y="77"/>
                  </a:lnTo>
                  <a:lnTo>
                    <a:pt x="1459" y="77"/>
                  </a:lnTo>
                  <a:lnTo>
                    <a:pt x="1487" y="79"/>
                  </a:lnTo>
                  <a:lnTo>
                    <a:pt x="1520" y="79"/>
                  </a:lnTo>
                  <a:lnTo>
                    <a:pt x="1556" y="79"/>
                  </a:lnTo>
                  <a:lnTo>
                    <a:pt x="1592" y="79"/>
                  </a:lnTo>
                  <a:lnTo>
                    <a:pt x="1626" y="77"/>
                  </a:lnTo>
                  <a:lnTo>
                    <a:pt x="1654" y="77"/>
                  </a:lnTo>
                  <a:lnTo>
                    <a:pt x="1674" y="74"/>
                  </a:lnTo>
                  <a:lnTo>
                    <a:pt x="1687" y="74"/>
                  </a:lnTo>
                  <a:lnTo>
                    <a:pt x="1695" y="74"/>
                  </a:lnTo>
                  <a:lnTo>
                    <a:pt x="1697" y="74"/>
                  </a:lnTo>
                  <a:lnTo>
                    <a:pt x="1700" y="74"/>
                  </a:lnTo>
                  <a:lnTo>
                    <a:pt x="1700" y="77"/>
                  </a:lnTo>
                  <a:lnTo>
                    <a:pt x="1705" y="77"/>
                  </a:lnTo>
                  <a:lnTo>
                    <a:pt x="1713" y="77"/>
                  </a:lnTo>
                  <a:lnTo>
                    <a:pt x="1720" y="74"/>
                  </a:lnTo>
                  <a:lnTo>
                    <a:pt x="1726" y="74"/>
                  </a:lnTo>
                  <a:lnTo>
                    <a:pt x="1731" y="74"/>
                  </a:lnTo>
                  <a:lnTo>
                    <a:pt x="1736" y="74"/>
                  </a:lnTo>
                  <a:lnTo>
                    <a:pt x="1738" y="74"/>
                  </a:lnTo>
                  <a:lnTo>
                    <a:pt x="1746" y="74"/>
                  </a:lnTo>
                  <a:lnTo>
                    <a:pt x="1754" y="74"/>
                  </a:lnTo>
                  <a:lnTo>
                    <a:pt x="1764" y="74"/>
                  </a:lnTo>
                  <a:lnTo>
                    <a:pt x="1777" y="74"/>
                  </a:lnTo>
                  <a:lnTo>
                    <a:pt x="1790" y="77"/>
                  </a:lnTo>
                  <a:lnTo>
                    <a:pt x="1805" y="77"/>
                  </a:lnTo>
                  <a:lnTo>
                    <a:pt x="1820" y="77"/>
                  </a:lnTo>
                  <a:lnTo>
                    <a:pt x="1836" y="74"/>
                  </a:lnTo>
                  <a:lnTo>
                    <a:pt x="1851" y="74"/>
                  </a:lnTo>
                  <a:lnTo>
                    <a:pt x="1867" y="77"/>
                  </a:lnTo>
                  <a:lnTo>
                    <a:pt x="1882" y="77"/>
                  </a:lnTo>
                  <a:lnTo>
                    <a:pt x="1895" y="77"/>
                  </a:lnTo>
                  <a:lnTo>
                    <a:pt x="1908" y="77"/>
                  </a:lnTo>
                  <a:lnTo>
                    <a:pt x="1918" y="77"/>
                  </a:lnTo>
                  <a:lnTo>
                    <a:pt x="1931" y="77"/>
                  </a:lnTo>
                  <a:lnTo>
                    <a:pt x="1941" y="77"/>
                  </a:lnTo>
                  <a:lnTo>
                    <a:pt x="1954" y="77"/>
                  </a:lnTo>
                  <a:lnTo>
                    <a:pt x="1967" y="77"/>
                  </a:lnTo>
                  <a:lnTo>
                    <a:pt x="1979" y="77"/>
                  </a:lnTo>
                  <a:lnTo>
                    <a:pt x="1995" y="77"/>
                  </a:lnTo>
                  <a:lnTo>
                    <a:pt x="2010" y="77"/>
                  </a:lnTo>
                  <a:lnTo>
                    <a:pt x="2026" y="77"/>
                  </a:lnTo>
                  <a:lnTo>
                    <a:pt x="2043" y="77"/>
                  </a:lnTo>
                  <a:lnTo>
                    <a:pt x="2059" y="77"/>
                  </a:lnTo>
                  <a:lnTo>
                    <a:pt x="2074" y="77"/>
                  </a:lnTo>
                  <a:lnTo>
                    <a:pt x="2090" y="77"/>
                  </a:lnTo>
                  <a:lnTo>
                    <a:pt x="2102" y="74"/>
                  </a:lnTo>
                  <a:lnTo>
                    <a:pt x="2115" y="74"/>
                  </a:lnTo>
                  <a:lnTo>
                    <a:pt x="2126" y="74"/>
                  </a:lnTo>
                  <a:lnTo>
                    <a:pt x="2136" y="74"/>
                  </a:lnTo>
                  <a:lnTo>
                    <a:pt x="2146" y="74"/>
                  </a:lnTo>
                  <a:lnTo>
                    <a:pt x="2156" y="74"/>
                  </a:lnTo>
                  <a:lnTo>
                    <a:pt x="2164" y="77"/>
                  </a:lnTo>
                  <a:lnTo>
                    <a:pt x="2174" y="77"/>
                  </a:lnTo>
                  <a:lnTo>
                    <a:pt x="2184" y="77"/>
                  </a:lnTo>
                  <a:lnTo>
                    <a:pt x="2195" y="77"/>
                  </a:lnTo>
                  <a:lnTo>
                    <a:pt x="2205" y="77"/>
                  </a:lnTo>
                  <a:lnTo>
                    <a:pt x="2215" y="77"/>
                  </a:lnTo>
                  <a:lnTo>
                    <a:pt x="2225" y="77"/>
                  </a:lnTo>
                  <a:lnTo>
                    <a:pt x="2236" y="77"/>
                  </a:lnTo>
                  <a:lnTo>
                    <a:pt x="2246" y="77"/>
                  </a:lnTo>
                  <a:lnTo>
                    <a:pt x="2254" y="77"/>
                  </a:lnTo>
                  <a:lnTo>
                    <a:pt x="2264" y="77"/>
                  </a:lnTo>
                  <a:lnTo>
                    <a:pt x="2267" y="77"/>
                  </a:lnTo>
                  <a:lnTo>
                    <a:pt x="2261" y="77"/>
                  </a:lnTo>
                  <a:lnTo>
                    <a:pt x="2259" y="77"/>
                  </a:lnTo>
                  <a:lnTo>
                    <a:pt x="2264" y="74"/>
                  </a:lnTo>
                  <a:lnTo>
                    <a:pt x="2277" y="74"/>
                  </a:lnTo>
                  <a:lnTo>
                    <a:pt x="2300" y="74"/>
                  </a:lnTo>
                  <a:lnTo>
                    <a:pt x="2341" y="74"/>
                  </a:lnTo>
                  <a:lnTo>
                    <a:pt x="2392" y="77"/>
                  </a:lnTo>
                  <a:lnTo>
                    <a:pt x="2454" y="77"/>
                  </a:lnTo>
                  <a:lnTo>
                    <a:pt x="2520" y="77"/>
                  </a:lnTo>
                  <a:lnTo>
                    <a:pt x="2587" y="77"/>
                  </a:lnTo>
                  <a:lnTo>
                    <a:pt x="2654" y="77"/>
                  </a:lnTo>
                  <a:lnTo>
                    <a:pt x="2713" y="77"/>
                  </a:lnTo>
                  <a:lnTo>
                    <a:pt x="2759" y="77"/>
                  </a:lnTo>
                  <a:lnTo>
                    <a:pt x="2797" y="77"/>
                  </a:lnTo>
                  <a:lnTo>
                    <a:pt x="2831" y="77"/>
                  </a:lnTo>
                  <a:lnTo>
                    <a:pt x="2859" y="77"/>
                  </a:lnTo>
                  <a:lnTo>
                    <a:pt x="2884" y="77"/>
                  </a:lnTo>
                  <a:lnTo>
                    <a:pt x="2907" y="77"/>
                  </a:lnTo>
                  <a:lnTo>
                    <a:pt x="2925" y="77"/>
                  </a:lnTo>
                  <a:lnTo>
                    <a:pt x="2943" y="77"/>
                  </a:lnTo>
                  <a:lnTo>
                    <a:pt x="2964" y="77"/>
                  </a:lnTo>
                  <a:lnTo>
                    <a:pt x="2982" y="77"/>
                  </a:lnTo>
                  <a:lnTo>
                    <a:pt x="3002" y="79"/>
                  </a:lnTo>
                  <a:lnTo>
                    <a:pt x="3018" y="79"/>
                  </a:lnTo>
                  <a:lnTo>
                    <a:pt x="3033" y="79"/>
                  </a:lnTo>
                  <a:lnTo>
                    <a:pt x="3046" y="79"/>
                  </a:lnTo>
                  <a:lnTo>
                    <a:pt x="3056" y="79"/>
                  </a:lnTo>
                  <a:lnTo>
                    <a:pt x="3064" y="77"/>
                  </a:lnTo>
                  <a:lnTo>
                    <a:pt x="3066" y="74"/>
                  </a:lnTo>
                  <a:lnTo>
                    <a:pt x="3072" y="74"/>
                  </a:lnTo>
                  <a:lnTo>
                    <a:pt x="3077" y="74"/>
                  </a:lnTo>
                  <a:lnTo>
                    <a:pt x="3079" y="74"/>
                  </a:lnTo>
                  <a:lnTo>
                    <a:pt x="3084" y="77"/>
                  </a:lnTo>
                  <a:lnTo>
                    <a:pt x="3089" y="77"/>
                  </a:lnTo>
                  <a:lnTo>
                    <a:pt x="3092" y="77"/>
                  </a:lnTo>
                  <a:lnTo>
                    <a:pt x="3097" y="77"/>
                  </a:lnTo>
                  <a:lnTo>
                    <a:pt x="3102" y="74"/>
                  </a:lnTo>
                  <a:lnTo>
                    <a:pt x="3107" y="74"/>
                  </a:lnTo>
                  <a:lnTo>
                    <a:pt x="3113" y="74"/>
                  </a:lnTo>
                  <a:lnTo>
                    <a:pt x="3120" y="74"/>
                  </a:lnTo>
                  <a:lnTo>
                    <a:pt x="3128" y="74"/>
                  </a:lnTo>
                  <a:lnTo>
                    <a:pt x="3133" y="77"/>
                  </a:lnTo>
                  <a:lnTo>
                    <a:pt x="3136" y="77"/>
                  </a:lnTo>
                  <a:lnTo>
                    <a:pt x="3130" y="77"/>
                  </a:lnTo>
                  <a:lnTo>
                    <a:pt x="3020" y="77"/>
                  </a:lnTo>
                  <a:lnTo>
                    <a:pt x="3007" y="77"/>
                  </a:lnTo>
                  <a:lnTo>
                    <a:pt x="2995" y="77"/>
                  </a:lnTo>
                  <a:lnTo>
                    <a:pt x="2979" y="77"/>
                  </a:lnTo>
                  <a:lnTo>
                    <a:pt x="2964" y="77"/>
                  </a:lnTo>
                  <a:lnTo>
                    <a:pt x="2946" y="77"/>
                  </a:lnTo>
                  <a:lnTo>
                    <a:pt x="2928" y="77"/>
                  </a:lnTo>
                  <a:lnTo>
                    <a:pt x="2907" y="77"/>
                  </a:lnTo>
                  <a:lnTo>
                    <a:pt x="2884" y="77"/>
                  </a:lnTo>
                  <a:lnTo>
                    <a:pt x="2869" y="77"/>
                  </a:lnTo>
                  <a:lnTo>
                    <a:pt x="2854" y="77"/>
                  </a:lnTo>
                  <a:lnTo>
                    <a:pt x="2838" y="77"/>
                  </a:lnTo>
                  <a:lnTo>
                    <a:pt x="2823" y="77"/>
                  </a:lnTo>
                  <a:lnTo>
                    <a:pt x="2805" y="77"/>
                  </a:lnTo>
                  <a:lnTo>
                    <a:pt x="2787" y="77"/>
                  </a:lnTo>
                  <a:lnTo>
                    <a:pt x="2766" y="77"/>
                  </a:lnTo>
                  <a:lnTo>
                    <a:pt x="2748" y="77"/>
                  </a:lnTo>
                  <a:lnTo>
                    <a:pt x="2692" y="77"/>
                  </a:lnTo>
                  <a:lnTo>
                    <a:pt x="2631" y="77"/>
                  </a:lnTo>
                  <a:lnTo>
                    <a:pt x="2559" y="77"/>
                  </a:lnTo>
                  <a:lnTo>
                    <a:pt x="2482" y="77"/>
                  </a:lnTo>
                  <a:lnTo>
                    <a:pt x="2400" y="77"/>
                  </a:lnTo>
                  <a:lnTo>
                    <a:pt x="2315" y="77"/>
                  </a:lnTo>
                  <a:lnTo>
                    <a:pt x="2225" y="77"/>
                  </a:lnTo>
                  <a:lnTo>
                    <a:pt x="2136" y="77"/>
                  </a:lnTo>
                  <a:lnTo>
                    <a:pt x="2028" y="77"/>
                  </a:lnTo>
                  <a:lnTo>
                    <a:pt x="1920" y="77"/>
                  </a:lnTo>
                  <a:lnTo>
                    <a:pt x="1818" y="77"/>
                  </a:lnTo>
                  <a:lnTo>
                    <a:pt x="1718" y="77"/>
                  </a:lnTo>
                  <a:lnTo>
                    <a:pt x="1623" y="77"/>
                  </a:lnTo>
                  <a:lnTo>
                    <a:pt x="1538" y="77"/>
                  </a:lnTo>
                  <a:lnTo>
                    <a:pt x="1462" y="77"/>
                  </a:lnTo>
                  <a:lnTo>
                    <a:pt x="1397" y="77"/>
                  </a:lnTo>
                  <a:lnTo>
                    <a:pt x="1305" y="77"/>
                  </a:lnTo>
                  <a:lnTo>
                    <a:pt x="1246" y="77"/>
                  </a:lnTo>
                  <a:lnTo>
                    <a:pt x="1208" y="77"/>
                  </a:lnTo>
                  <a:lnTo>
                    <a:pt x="1180" y="77"/>
                  </a:lnTo>
                  <a:lnTo>
                    <a:pt x="1156" y="77"/>
                  </a:lnTo>
                  <a:lnTo>
                    <a:pt x="1126" y="77"/>
                  </a:lnTo>
                  <a:lnTo>
                    <a:pt x="1077" y="77"/>
                  </a:lnTo>
                  <a:lnTo>
                    <a:pt x="1005" y="77"/>
                  </a:lnTo>
                  <a:lnTo>
                    <a:pt x="992" y="77"/>
                  </a:lnTo>
                  <a:lnTo>
                    <a:pt x="982" y="77"/>
                  </a:lnTo>
                  <a:lnTo>
                    <a:pt x="969" y="77"/>
                  </a:lnTo>
                  <a:lnTo>
                    <a:pt x="956" y="77"/>
                  </a:lnTo>
                  <a:lnTo>
                    <a:pt x="941" y="77"/>
                  </a:lnTo>
                  <a:lnTo>
                    <a:pt x="928" y="77"/>
                  </a:lnTo>
                  <a:lnTo>
                    <a:pt x="913" y="77"/>
                  </a:lnTo>
                  <a:lnTo>
                    <a:pt x="900" y="77"/>
                  </a:lnTo>
                  <a:lnTo>
                    <a:pt x="454" y="77"/>
                  </a:lnTo>
                  <a:lnTo>
                    <a:pt x="0" y="77"/>
                  </a:lnTo>
                </a:path>
              </a:pathLst>
            </a:custGeom>
            <a:solidFill>
              <a:schemeClr val="accent1"/>
            </a:solidFill>
            <a:ln w="0">
              <a:solidFill>
                <a:srgbClr val="000000"/>
              </a:solidFill>
              <a:prstDash val="solid"/>
              <a:round/>
              <a:headEnd/>
              <a:tailEnd/>
            </a:ln>
          </p:spPr>
          <p:txBody>
            <a:bodyPr/>
            <a:lstStyle/>
            <a:p>
              <a:endParaRPr lang="en-US"/>
            </a:p>
          </p:txBody>
        </p:sp>
        <p:sp>
          <p:nvSpPr>
            <p:cNvPr id="4124" name="Freeform 91"/>
            <p:cNvSpPr>
              <a:spLocks/>
            </p:cNvSpPr>
            <p:nvPr/>
          </p:nvSpPr>
          <p:spPr bwMode="auto">
            <a:xfrm>
              <a:off x="2471" y="1455"/>
              <a:ext cx="2835" cy="124"/>
            </a:xfrm>
            <a:custGeom>
              <a:avLst/>
              <a:gdLst>
                <a:gd name="T0" fmla="*/ 0 w 2968"/>
                <a:gd name="T1" fmla="*/ 124 h 145"/>
                <a:gd name="T2" fmla="*/ 506 w 2968"/>
                <a:gd name="T3" fmla="*/ 29 h 145"/>
                <a:gd name="T4" fmla="*/ 547 w 2968"/>
                <a:gd name="T5" fmla="*/ 25 h 145"/>
                <a:gd name="T6" fmla="*/ 590 w 2968"/>
                <a:gd name="T7" fmla="*/ 21 h 145"/>
                <a:gd name="T8" fmla="*/ 629 w 2968"/>
                <a:gd name="T9" fmla="*/ 15 h 145"/>
                <a:gd name="T10" fmla="*/ 671 w 2968"/>
                <a:gd name="T11" fmla="*/ 9 h 145"/>
                <a:gd name="T12" fmla="*/ 713 w 2968"/>
                <a:gd name="T13" fmla="*/ 4 h 145"/>
                <a:gd name="T14" fmla="*/ 752 w 2968"/>
                <a:gd name="T15" fmla="*/ 3 h 145"/>
                <a:gd name="T16" fmla="*/ 793 w 2968"/>
                <a:gd name="T17" fmla="*/ 0 h 145"/>
                <a:gd name="T18" fmla="*/ 834 w 2968"/>
                <a:gd name="T19" fmla="*/ 4 h 145"/>
                <a:gd name="T20" fmla="*/ 1084 w 2968"/>
                <a:gd name="T21" fmla="*/ 29 h 145"/>
                <a:gd name="T22" fmla="*/ 1165 w 2968"/>
                <a:gd name="T23" fmla="*/ 51 h 145"/>
                <a:gd name="T24" fmla="*/ 1244 w 2968"/>
                <a:gd name="T25" fmla="*/ 73 h 145"/>
                <a:gd name="T26" fmla="*/ 1338 w 2968"/>
                <a:gd name="T27" fmla="*/ 83 h 145"/>
                <a:gd name="T28" fmla="*/ 1396 w 2968"/>
                <a:gd name="T29" fmla="*/ 90 h 145"/>
                <a:gd name="T30" fmla="*/ 1844 w 2968"/>
                <a:gd name="T31" fmla="*/ 92 h 145"/>
                <a:gd name="T32" fmla="*/ 2057 w 2968"/>
                <a:gd name="T33" fmla="*/ 93 h 145"/>
                <a:gd name="T34" fmla="*/ 2416 w 2968"/>
                <a:gd name="T35" fmla="*/ 97 h 145"/>
                <a:gd name="T36" fmla="*/ 2835 w 2968"/>
                <a:gd name="T37" fmla="*/ 124 h 145"/>
                <a:gd name="T38" fmla="*/ 0 w 2968"/>
                <a:gd name="T39" fmla="*/ 124 h 14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968" h="145">
                  <a:moveTo>
                    <a:pt x="0" y="145"/>
                  </a:moveTo>
                  <a:lnTo>
                    <a:pt x="530" y="34"/>
                  </a:lnTo>
                  <a:lnTo>
                    <a:pt x="573" y="29"/>
                  </a:lnTo>
                  <a:lnTo>
                    <a:pt x="618" y="24"/>
                  </a:lnTo>
                  <a:lnTo>
                    <a:pt x="658" y="17"/>
                  </a:lnTo>
                  <a:lnTo>
                    <a:pt x="702" y="10"/>
                  </a:lnTo>
                  <a:lnTo>
                    <a:pt x="746" y="5"/>
                  </a:lnTo>
                  <a:lnTo>
                    <a:pt x="787" y="3"/>
                  </a:lnTo>
                  <a:lnTo>
                    <a:pt x="830" y="0"/>
                  </a:lnTo>
                  <a:lnTo>
                    <a:pt x="873" y="5"/>
                  </a:lnTo>
                  <a:lnTo>
                    <a:pt x="1135" y="34"/>
                  </a:lnTo>
                  <a:lnTo>
                    <a:pt x="1220" y="60"/>
                  </a:lnTo>
                  <a:lnTo>
                    <a:pt x="1302" y="85"/>
                  </a:lnTo>
                  <a:lnTo>
                    <a:pt x="1401" y="97"/>
                  </a:lnTo>
                  <a:lnTo>
                    <a:pt x="1461" y="105"/>
                  </a:lnTo>
                  <a:lnTo>
                    <a:pt x="1931" y="107"/>
                  </a:lnTo>
                  <a:lnTo>
                    <a:pt x="2153" y="109"/>
                  </a:lnTo>
                  <a:lnTo>
                    <a:pt x="2529" y="113"/>
                  </a:lnTo>
                  <a:lnTo>
                    <a:pt x="2968" y="145"/>
                  </a:lnTo>
                  <a:lnTo>
                    <a:pt x="0" y="145"/>
                  </a:lnTo>
                  <a:close/>
                </a:path>
              </a:pathLst>
            </a:custGeom>
            <a:solidFill>
              <a:schemeClr val="accent1"/>
            </a:solidFill>
            <a:ln w="0">
              <a:solidFill>
                <a:srgbClr val="000000"/>
              </a:solidFill>
              <a:round/>
              <a:headEnd/>
              <a:tailEnd/>
            </a:ln>
          </p:spPr>
          <p:txBody>
            <a:bodyPr/>
            <a:lstStyle/>
            <a:p>
              <a:endParaRPr lang="en-US"/>
            </a:p>
          </p:txBody>
        </p:sp>
        <p:sp>
          <p:nvSpPr>
            <p:cNvPr id="4125" name="Freeform 92"/>
            <p:cNvSpPr>
              <a:spLocks/>
            </p:cNvSpPr>
            <p:nvPr/>
          </p:nvSpPr>
          <p:spPr bwMode="auto">
            <a:xfrm>
              <a:off x="2559" y="1684"/>
              <a:ext cx="2758" cy="138"/>
            </a:xfrm>
            <a:custGeom>
              <a:avLst/>
              <a:gdLst>
                <a:gd name="T0" fmla="*/ 0 w 3056"/>
                <a:gd name="T1" fmla="*/ 138 h 154"/>
                <a:gd name="T2" fmla="*/ 338 w 3056"/>
                <a:gd name="T3" fmla="*/ 126 h 154"/>
                <a:gd name="T4" fmla="*/ 451 w 3056"/>
                <a:gd name="T5" fmla="*/ 101 h 154"/>
                <a:gd name="T6" fmla="*/ 541 w 3056"/>
                <a:gd name="T7" fmla="*/ 25 h 154"/>
                <a:gd name="T8" fmla="*/ 648 w 3056"/>
                <a:gd name="T9" fmla="*/ 0 h 154"/>
                <a:gd name="T10" fmla="*/ 1106 w 3056"/>
                <a:gd name="T11" fmla="*/ 12 h 154"/>
                <a:gd name="T12" fmla="*/ 1127 w 3056"/>
                <a:gd name="T13" fmla="*/ 16 h 154"/>
                <a:gd name="T14" fmla="*/ 1145 w 3056"/>
                <a:gd name="T15" fmla="*/ 18 h 154"/>
                <a:gd name="T16" fmla="*/ 1164 w 3056"/>
                <a:gd name="T17" fmla="*/ 23 h 154"/>
                <a:gd name="T18" fmla="*/ 1185 w 3056"/>
                <a:gd name="T19" fmla="*/ 25 h 154"/>
                <a:gd name="T20" fmla="*/ 1203 w 3056"/>
                <a:gd name="T21" fmla="*/ 30 h 154"/>
                <a:gd name="T22" fmla="*/ 1222 w 3056"/>
                <a:gd name="T23" fmla="*/ 34 h 154"/>
                <a:gd name="T24" fmla="*/ 1240 w 3056"/>
                <a:gd name="T25" fmla="*/ 39 h 154"/>
                <a:gd name="T26" fmla="*/ 1259 w 3056"/>
                <a:gd name="T27" fmla="*/ 44 h 154"/>
                <a:gd name="T28" fmla="*/ 1393 w 3056"/>
                <a:gd name="T29" fmla="*/ 82 h 154"/>
                <a:gd name="T30" fmla="*/ 1536 w 3056"/>
                <a:gd name="T31" fmla="*/ 119 h 154"/>
                <a:gd name="T32" fmla="*/ 2024 w 3056"/>
                <a:gd name="T33" fmla="*/ 128 h 154"/>
                <a:gd name="T34" fmla="*/ 2607 w 3056"/>
                <a:gd name="T35" fmla="*/ 128 h 154"/>
                <a:gd name="T36" fmla="*/ 2758 w 3056"/>
                <a:gd name="T37" fmla="*/ 138 h 154"/>
                <a:gd name="T38" fmla="*/ 0 w 3056"/>
                <a:gd name="T39" fmla="*/ 138 h 15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056" h="154">
                  <a:moveTo>
                    <a:pt x="0" y="154"/>
                  </a:moveTo>
                  <a:lnTo>
                    <a:pt x="374" y="141"/>
                  </a:lnTo>
                  <a:lnTo>
                    <a:pt x="500" y="113"/>
                  </a:lnTo>
                  <a:lnTo>
                    <a:pt x="600" y="28"/>
                  </a:lnTo>
                  <a:lnTo>
                    <a:pt x="718" y="0"/>
                  </a:lnTo>
                  <a:lnTo>
                    <a:pt x="1226" y="13"/>
                  </a:lnTo>
                  <a:lnTo>
                    <a:pt x="1249" y="18"/>
                  </a:lnTo>
                  <a:lnTo>
                    <a:pt x="1269" y="20"/>
                  </a:lnTo>
                  <a:lnTo>
                    <a:pt x="1290" y="26"/>
                  </a:lnTo>
                  <a:lnTo>
                    <a:pt x="1313" y="28"/>
                  </a:lnTo>
                  <a:lnTo>
                    <a:pt x="1333" y="33"/>
                  </a:lnTo>
                  <a:lnTo>
                    <a:pt x="1354" y="38"/>
                  </a:lnTo>
                  <a:lnTo>
                    <a:pt x="1374" y="43"/>
                  </a:lnTo>
                  <a:lnTo>
                    <a:pt x="1395" y="49"/>
                  </a:lnTo>
                  <a:lnTo>
                    <a:pt x="1544" y="92"/>
                  </a:lnTo>
                  <a:lnTo>
                    <a:pt x="1702" y="133"/>
                  </a:lnTo>
                  <a:lnTo>
                    <a:pt x="2243" y="143"/>
                  </a:lnTo>
                  <a:lnTo>
                    <a:pt x="2889" y="143"/>
                  </a:lnTo>
                  <a:lnTo>
                    <a:pt x="3056" y="154"/>
                  </a:lnTo>
                  <a:lnTo>
                    <a:pt x="0" y="154"/>
                  </a:lnTo>
                </a:path>
              </a:pathLst>
            </a:custGeom>
            <a:solidFill>
              <a:schemeClr val="accent1"/>
            </a:solidFill>
            <a:ln w="0">
              <a:solidFill>
                <a:srgbClr val="000000"/>
              </a:solidFill>
              <a:prstDash val="solid"/>
              <a:round/>
              <a:headEnd/>
              <a:tailEnd/>
            </a:ln>
          </p:spPr>
          <p:txBody>
            <a:bodyPr/>
            <a:lstStyle/>
            <a:p>
              <a:endParaRPr lang="en-US"/>
            </a:p>
          </p:txBody>
        </p:sp>
        <p:sp>
          <p:nvSpPr>
            <p:cNvPr id="4126" name="Freeform 93"/>
            <p:cNvSpPr>
              <a:spLocks/>
            </p:cNvSpPr>
            <p:nvPr/>
          </p:nvSpPr>
          <p:spPr bwMode="auto">
            <a:xfrm>
              <a:off x="2538" y="1927"/>
              <a:ext cx="2777" cy="157"/>
            </a:xfrm>
            <a:custGeom>
              <a:avLst/>
              <a:gdLst>
                <a:gd name="T0" fmla="*/ 370 w 3077"/>
                <a:gd name="T1" fmla="*/ 148 h 239"/>
                <a:gd name="T2" fmla="*/ 942 w 3077"/>
                <a:gd name="T3" fmla="*/ 74 h 239"/>
                <a:gd name="T4" fmla="*/ 1339 w 3077"/>
                <a:gd name="T5" fmla="*/ 0 h 239"/>
                <a:gd name="T6" fmla="*/ 1863 w 3077"/>
                <a:gd name="T7" fmla="*/ 3 h 239"/>
                <a:gd name="T8" fmla="*/ 1902 w 3077"/>
                <a:gd name="T9" fmla="*/ 7 h 239"/>
                <a:gd name="T10" fmla="*/ 1944 w 3077"/>
                <a:gd name="T11" fmla="*/ 14 h 239"/>
                <a:gd name="T12" fmla="*/ 1987 w 3077"/>
                <a:gd name="T13" fmla="*/ 29 h 239"/>
                <a:gd name="T14" fmla="*/ 2027 w 3077"/>
                <a:gd name="T15" fmla="*/ 51 h 239"/>
                <a:gd name="T16" fmla="*/ 2057 w 3077"/>
                <a:gd name="T17" fmla="*/ 69 h 239"/>
                <a:gd name="T18" fmla="*/ 2087 w 3077"/>
                <a:gd name="T19" fmla="*/ 88 h 239"/>
                <a:gd name="T20" fmla="*/ 2117 w 3077"/>
                <a:gd name="T21" fmla="*/ 104 h 239"/>
                <a:gd name="T22" fmla="*/ 2147 w 3077"/>
                <a:gd name="T23" fmla="*/ 116 h 239"/>
                <a:gd name="T24" fmla="*/ 2172 w 3077"/>
                <a:gd name="T25" fmla="*/ 125 h 239"/>
                <a:gd name="T26" fmla="*/ 2200 w 3077"/>
                <a:gd name="T27" fmla="*/ 130 h 239"/>
                <a:gd name="T28" fmla="*/ 2226 w 3077"/>
                <a:gd name="T29" fmla="*/ 135 h 239"/>
                <a:gd name="T30" fmla="*/ 2258 w 3077"/>
                <a:gd name="T31" fmla="*/ 137 h 239"/>
                <a:gd name="T32" fmla="*/ 2277 w 3077"/>
                <a:gd name="T33" fmla="*/ 138 h 239"/>
                <a:gd name="T34" fmla="*/ 2289 w 3077"/>
                <a:gd name="T35" fmla="*/ 138 h 239"/>
                <a:gd name="T36" fmla="*/ 2316 w 3077"/>
                <a:gd name="T37" fmla="*/ 138 h 239"/>
                <a:gd name="T38" fmla="*/ 2360 w 3077"/>
                <a:gd name="T39" fmla="*/ 135 h 239"/>
                <a:gd name="T40" fmla="*/ 2376 w 3077"/>
                <a:gd name="T41" fmla="*/ 127 h 239"/>
                <a:gd name="T42" fmla="*/ 2385 w 3077"/>
                <a:gd name="T43" fmla="*/ 115 h 239"/>
                <a:gd name="T44" fmla="*/ 2395 w 3077"/>
                <a:gd name="T45" fmla="*/ 104 h 239"/>
                <a:gd name="T46" fmla="*/ 2413 w 3077"/>
                <a:gd name="T47" fmla="*/ 104 h 239"/>
                <a:gd name="T48" fmla="*/ 2422 w 3077"/>
                <a:gd name="T49" fmla="*/ 113 h 239"/>
                <a:gd name="T50" fmla="*/ 2427 w 3077"/>
                <a:gd name="T51" fmla="*/ 123 h 239"/>
                <a:gd name="T52" fmla="*/ 2432 w 3077"/>
                <a:gd name="T53" fmla="*/ 131 h 239"/>
                <a:gd name="T54" fmla="*/ 2458 w 3077"/>
                <a:gd name="T55" fmla="*/ 138 h 239"/>
                <a:gd name="T56" fmla="*/ 2536 w 3077"/>
                <a:gd name="T57" fmla="*/ 145 h 239"/>
                <a:gd name="T58" fmla="*/ 2640 w 3077"/>
                <a:gd name="T59" fmla="*/ 150 h 239"/>
                <a:gd name="T60" fmla="*/ 2737 w 3077"/>
                <a:gd name="T61" fmla="*/ 154 h 239"/>
                <a:gd name="T62" fmla="*/ 2339 w 3077"/>
                <a:gd name="T63" fmla="*/ 157 h 239"/>
                <a:gd name="T64" fmla="*/ 1532 w 3077"/>
                <a:gd name="T65" fmla="*/ 157 h 239"/>
                <a:gd name="T66" fmla="*/ 296 w 3077"/>
                <a:gd name="T67" fmla="*/ 157 h 23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077" h="239">
                  <a:moveTo>
                    <a:pt x="0" y="239"/>
                  </a:moveTo>
                  <a:lnTo>
                    <a:pt x="410" y="226"/>
                  </a:lnTo>
                  <a:lnTo>
                    <a:pt x="738" y="193"/>
                  </a:lnTo>
                  <a:lnTo>
                    <a:pt x="1044" y="113"/>
                  </a:lnTo>
                  <a:lnTo>
                    <a:pt x="1338" y="21"/>
                  </a:lnTo>
                  <a:lnTo>
                    <a:pt x="1484" y="0"/>
                  </a:lnTo>
                  <a:lnTo>
                    <a:pt x="2038" y="0"/>
                  </a:lnTo>
                  <a:lnTo>
                    <a:pt x="2064" y="5"/>
                  </a:lnTo>
                  <a:lnTo>
                    <a:pt x="2084" y="8"/>
                  </a:lnTo>
                  <a:lnTo>
                    <a:pt x="2107" y="11"/>
                  </a:lnTo>
                  <a:lnTo>
                    <a:pt x="2131" y="16"/>
                  </a:lnTo>
                  <a:lnTo>
                    <a:pt x="2154" y="21"/>
                  </a:lnTo>
                  <a:lnTo>
                    <a:pt x="2179" y="31"/>
                  </a:lnTo>
                  <a:lnTo>
                    <a:pt x="2202" y="44"/>
                  </a:lnTo>
                  <a:lnTo>
                    <a:pt x="2231" y="64"/>
                  </a:lnTo>
                  <a:lnTo>
                    <a:pt x="2246" y="77"/>
                  </a:lnTo>
                  <a:lnTo>
                    <a:pt x="2264" y="93"/>
                  </a:lnTo>
                  <a:lnTo>
                    <a:pt x="2279" y="105"/>
                  </a:lnTo>
                  <a:lnTo>
                    <a:pt x="2297" y="121"/>
                  </a:lnTo>
                  <a:lnTo>
                    <a:pt x="2313" y="134"/>
                  </a:lnTo>
                  <a:lnTo>
                    <a:pt x="2331" y="146"/>
                  </a:lnTo>
                  <a:lnTo>
                    <a:pt x="2346" y="159"/>
                  </a:lnTo>
                  <a:lnTo>
                    <a:pt x="2364" y="169"/>
                  </a:lnTo>
                  <a:lnTo>
                    <a:pt x="2379" y="177"/>
                  </a:lnTo>
                  <a:lnTo>
                    <a:pt x="2392" y="182"/>
                  </a:lnTo>
                  <a:lnTo>
                    <a:pt x="2407" y="190"/>
                  </a:lnTo>
                  <a:lnTo>
                    <a:pt x="2423" y="193"/>
                  </a:lnTo>
                  <a:lnTo>
                    <a:pt x="2438" y="198"/>
                  </a:lnTo>
                  <a:lnTo>
                    <a:pt x="2454" y="203"/>
                  </a:lnTo>
                  <a:lnTo>
                    <a:pt x="2466" y="205"/>
                  </a:lnTo>
                  <a:lnTo>
                    <a:pt x="2482" y="208"/>
                  </a:lnTo>
                  <a:lnTo>
                    <a:pt x="2502" y="208"/>
                  </a:lnTo>
                  <a:lnTo>
                    <a:pt x="2515" y="210"/>
                  </a:lnTo>
                  <a:lnTo>
                    <a:pt x="2523" y="210"/>
                  </a:lnTo>
                  <a:lnTo>
                    <a:pt x="2528" y="210"/>
                  </a:lnTo>
                  <a:lnTo>
                    <a:pt x="2536" y="210"/>
                  </a:lnTo>
                  <a:lnTo>
                    <a:pt x="2548" y="210"/>
                  </a:lnTo>
                  <a:lnTo>
                    <a:pt x="2566" y="210"/>
                  </a:lnTo>
                  <a:lnTo>
                    <a:pt x="2595" y="210"/>
                  </a:lnTo>
                  <a:lnTo>
                    <a:pt x="2615" y="205"/>
                  </a:lnTo>
                  <a:lnTo>
                    <a:pt x="2625" y="200"/>
                  </a:lnTo>
                  <a:lnTo>
                    <a:pt x="2633" y="193"/>
                  </a:lnTo>
                  <a:lnTo>
                    <a:pt x="2638" y="182"/>
                  </a:lnTo>
                  <a:lnTo>
                    <a:pt x="2643" y="175"/>
                  </a:lnTo>
                  <a:lnTo>
                    <a:pt x="2646" y="167"/>
                  </a:lnTo>
                  <a:lnTo>
                    <a:pt x="2654" y="159"/>
                  </a:lnTo>
                  <a:lnTo>
                    <a:pt x="2664" y="157"/>
                  </a:lnTo>
                  <a:lnTo>
                    <a:pt x="2674" y="159"/>
                  </a:lnTo>
                  <a:lnTo>
                    <a:pt x="2682" y="164"/>
                  </a:lnTo>
                  <a:lnTo>
                    <a:pt x="2684" y="172"/>
                  </a:lnTo>
                  <a:lnTo>
                    <a:pt x="2687" y="180"/>
                  </a:lnTo>
                  <a:lnTo>
                    <a:pt x="2689" y="187"/>
                  </a:lnTo>
                  <a:lnTo>
                    <a:pt x="2689" y="195"/>
                  </a:lnTo>
                  <a:lnTo>
                    <a:pt x="2695" y="200"/>
                  </a:lnTo>
                  <a:lnTo>
                    <a:pt x="2702" y="208"/>
                  </a:lnTo>
                  <a:lnTo>
                    <a:pt x="2723" y="210"/>
                  </a:lnTo>
                  <a:lnTo>
                    <a:pt x="2761" y="216"/>
                  </a:lnTo>
                  <a:lnTo>
                    <a:pt x="2810" y="221"/>
                  </a:lnTo>
                  <a:lnTo>
                    <a:pt x="2866" y="223"/>
                  </a:lnTo>
                  <a:lnTo>
                    <a:pt x="2925" y="228"/>
                  </a:lnTo>
                  <a:lnTo>
                    <a:pt x="2982" y="231"/>
                  </a:lnTo>
                  <a:lnTo>
                    <a:pt x="3033" y="234"/>
                  </a:lnTo>
                  <a:lnTo>
                    <a:pt x="3077" y="239"/>
                  </a:lnTo>
                  <a:lnTo>
                    <a:pt x="2592" y="239"/>
                  </a:lnTo>
                  <a:lnTo>
                    <a:pt x="2295" y="239"/>
                  </a:lnTo>
                  <a:lnTo>
                    <a:pt x="1697" y="239"/>
                  </a:lnTo>
                  <a:lnTo>
                    <a:pt x="1044" y="239"/>
                  </a:lnTo>
                  <a:lnTo>
                    <a:pt x="328" y="239"/>
                  </a:lnTo>
                  <a:lnTo>
                    <a:pt x="0" y="239"/>
                  </a:lnTo>
                  <a:close/>
                </a:path>
              </a:pathLst>
            </a:custGeom>
            <a:solidFill>
              <a:schemeClr val="accent1"/>
            </a:solidFill>
            <a:ln w="0">
              <a:solidFill>
                <a:srgbClr val="000000"/>
              </a:solidFill>
              <a:round/>
              <a:headEnd/>
              <a:tailEnd/>
            </a:ln>
          </p:spPr>
          <p:txBody>
            <a:bodyPr/>
            <a:lstStyle/>
            <a:p>
              <a:endParaRPr lang="en-US"/>
            </a:p>
          </p:txBody>
        </p:sp>
        <p:sp>
          <p:nvSpPr>
            <p:cNvPr id="4127" name="Freeform 94"/>
            <p:cNvSpPr>
              <a:spLocks/>
            </p:cNvSpPr>
            <p:nvPr/>
          </p:nvSpPr>
          <p:spPr bwMode="auto">
            <a:xfrm>
              <a:off x="2566" y="2189"/>
              <a:ext cx="2749" cy="106"/>
            </a:xfrm>
            <a:custGeom>
              <a:avLst/>
              <a:gdLst>
                <a:gd name="T0" fmla="*/ 0 w 3046"/>
                <a:gd name="T1" fmla="*/ 106 h 118"/>
                <a:gd name="T2" fmla="*/ 442 w 3046"/>
                <a:gd name="T3" fmla="*/ 106 h 118"/>
                <a:gd name="T4" fmla="*/ 564 w 3046"/>
                <a:gd name="T5" fmla="*/ 83 h 118"/>
                <a:gd name="T6" fmla="*/ 654 w 3046"/>
                <a:gd name="T7" fmla="*/ 78 h 118"/>
                <a:gd name="T8" fmla="*/ 738 w 3046"/>
                <a:gd name="T9" fmla="*/ 106 h 118"/>
                <a:gd name="T10" fmla="*/ 817 w 3046"/>
                <a:gd name="T11" fmla="*/ 90 h 118"/>
                <a:gd name="T12" fmla="*/ 893 w 3046"/>
                <a:gd name="T13" fmla="*/ 78 h 118"/>
                <a:gd name="T14" fmla="*/ 969 w 3046"/>
                <a:gd name="T15" fmla="*/ 78 h 118"/>
                <a:gd name="T16" fmla="*/ 1036 w 3046"/>
                <a:gd name="T17" fmla="*/ 106 h 118"/>
                <a:gd name="T18" fmla="*/ 1071 w 3046"/>
                <a:gd name="T19" fmla="*/ 106 h 118"/>
                <a:gd name="T20" fmla="*/ 1138 w 3046"/>
                <a:gd name="T21" fmla="*/ 78 h 118"/>
                <a:gd name="T22" fmla="*/ 1233 w 3046"/>
                <a:gd name="T23" fmla="*/ 59 h 118"/>
                <a:gd name="T24" fmla="*/ 1326 w 3046"/>
                <a:gd name="T25" fmla="*/ 71 h 118"/>
                <a:gd name="T26" fmla="*/ 1412 w 3046"/>
                <a:gd name="T27" fmla="*/ 106 h 118"/>
                <a:gd name="T28" fmla="*/ 1608 w 3046"/>
                <a:gd name="T29" fmla="*/ 53 h 118"/>
                <a:gd name="T30" fmla="*/ 1684 w 3046"/>
                <a:gd name="T31" fmla="*/ 49 h 118"/>
                <a:gd name="T32" fmla="*/ 1726 w 3046"/>
                <a:gd name="T33" fmla="*/ 78 h 118"/>
                <a:gd name="T34" fmla="*/ 1745 w 3046"/>
                <a:gd name="T35" fmla="*/ 106 h 118"/>
                <a:gd name="T36" fmla="*/ 1876 w 3046"/>
                <a:gd name="T37" fmla="*/ 41 h 118"/>
                <a:gd name="T38" fmla="*/ 1888 w 3046"/>
                <a:gd name="T39" fmla="*/ 37 h 118"/>
                <a:gd name="T40" fmla="*/ 1902 w 3046"/>
                <a:gd name="T41" fmla="*/ 32 h 118"/>
                <a:gd name="T42" fmla="*/ 1913 w 3046"/>
                <a:gd name="T43" fmla="*/ 28 h 118"/>
                <a:gd name="T44" fmla="*/ 1925 w 3046"/>
                <a:gd name="T45" fmla="*/ 22 h 118"/>
                <a:gd name="T46" fmla="*/ 1937 w 3046"/>
                <a:gd name="T47" fmla="*/ 18 h 118"/>
                <a:gd name="T48" fmla="*/ 1950 w 3046"/>
                <a:gd name="T49" fmla="*/ 13 h 118"/>
                <a:gd name="T50" fmla="*/ 1964 w 3046"/>
                <a:gd name="T51" fmla="*/ 9 h 118"/>
                <a:gd name="T52" fmla="*/ 1978 w 3046"/>
                <a:gd name="T53" fmla="*/ 6 h 118"/>
                <a:gd name="T54" fmla="*/ 1990 w 3046"/>
                <a:gd name="T55" fmla="*/ 4 h 118"/>
                <a:gd name="T56" fmla="*/ 2001 w 3046"/>
                <a:gd name="T57" fmla="*/ 2 h 118"/>
                <a:gd name="T58" fmla="*/ 2013 w 3046"/>
                <a:gd name="T59" fmla="*/ 0 h 118"/>
                <a:gd name="T60" fmla="*/ 2022 w 3046"/>
                <a:gd name="T61" fmla="*/ 0 h 118"/>
                <a:gd name="T62" fmla="*/ 2033 w 3046"/>
                <a:gd name="T63" fmla="*/ 0 h 118"/>
                <a:gd name="T64" fmla="*/ 2045 w 3046"/>
                <a:gd name="T65" fmla="*/ 0 h 118"/>
                <a:gd name="T66" fmla="*/ 2057 w 3046"/>
                <a:gd name="T67" fmla="*/ 2 h 118"/>
                <a:gd name="T68" fmla="*/ 2069 w 3046"/>
                <a:gd name="T69" fmla="*/ 4 h 118"/>
                <a:gd name="T70" fmla="*/ 2203 w 3046"/>
                <a:gd name="T71" fmla="*/ 49 h 118"/>
                <a:gd name="T72" fmla="*/ 2218 w 3046"/>
                <a:gd name="T73" fmla="*/ 53 h 118"/>
                <a:gd name="T74" fmla="*/ 2233 w 3046"/>
                <a:gd name="T75" fmla="*/ 57 h 118"/>
                <a:gd name="T76" fmla="*/ 2249 w 3046"/>
                <a:gd name="T77" fmla="*/ 62 h 118"/>
                <a:gd name="T78" fmla="*/ 2263 w 3046"/>
                <a:gd name="T79" fmla="*/ 66 h 118"/>
                <a:gd name="T80" fmla="*/ 2277 w 3046"/>
                <a:gd name="T81" fmla="*/ 71 h 118"/>
                <a:gd name="T82" fmla="*/ 2295 w 3046"/>
                <a:gd name="T83" fmla="*/ 74 h 118"/>
                <a:gd name="T84" fmla="*/ 2314 w 3046"/>
                <a:gd name="T85" fmla="*/ 78 h 118"/>
                <a:gd name="T86" fmla="*/ 2337 w 3046"/>
                <a:gd name="T87" fmla="*/ 80 h 118"/>
                <a:gd name="T88" fmla="*/ 2524 w 3046"/>
                <a:gd name="T89" fmla="*/ 83 h 118"/>
                <a:gd name="T90" fmla="*/ 2619 w 3046"/>
                <a:gd name="T91" fmla="*/ 90 h 118"/>
                <a:gd name="T92" fmla="*/ 2749 w 3046"/>
                <a:gd name="T93" fmla="*/ 106 h 118"/>
                <a:gd name="T94" fmla="*/ 0 w 3046"/>
                <a:gd name="T95" fmla="*/ 106 h 11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46" h="118">
                  <a:moveTo>
                    <a:pt x="0" y="118"/>
                  </a:moveTo>
                  <a:lnTo>
                    <a:pt x="490" y="118"/>
                  </a:lnTo>
                  <a:lnTo>
                    <a:pt x="625" y="92"/>
                  </a:lnTo>
                  <a:lnTo>
                    <a:pt x="725" y="87"/>
                  </a:lnTo>
                  <a:lnTo>
                    <a:pt x="818" y="118"/>
                  </a:lnTo>
                  <a:lnTo>
                    <a:pt x="905" y="100"/>
                  </a:lnTo>
                  <a:lnTo>
                    <a:pt x="989" y="87"/>
                  </a:lnTo>
                  <a:lnTo>
                    <a:pt x="1074" y="87"/>
                  </a:lnTo>
                  <a:lnTo>
                    <a:pt x="1148" y="118"/>
                  </a:lnTo>
                  <a:lnTo>
                    <a:pt x="1187" y="118"/>
                  </a:lnTo>
                  <a:lnTo>
                    <a:pt x="1261" y="87"/>
                  </a:lnTo>
                  <a:lnTo>
                    <a:pt x="1366" y="66"/>
                  </a:lnTo>
                  <a:lnTo>
                    <a:pt x="1469" y="79"/>
                  </a:lnTo>
                  <a:lnTo>
                    <a:pt x="1564" y="118"/>
                  </a:lnTo>
                  <a:lnTo>
                    <a:pt x="1782" y="59"/>
                  </a:lnTo>
                  <a:lnTo>
                    <a:pt x="1866" y="54"/>
                  </a:lnTo>
                  <a:lnTo>
                    <a:pt x="1912" y="87"/>
                  </a:lnTo>
                  <a:lnTo>
                    <a:pt x="1933" y="118"/>
                  </a:lnTo>
                  <a:lnTo>
                    <a:pt x="2079" y="46"/>
                  </a:lnTo>
                  <a:lnTo>
                    <a:pt x="2092" y="41"/>
                  </a:lnTo>
                  <a:lnTo>
                    <a:pt x="2107" y="36"/>
                  </a:lnTo>
                  <a:lnTo>
                    <a:pt x="2120" y="31"/>
                  </a:lnTo>
                  <a:lnTo>
                    <a:pt x="2133" y="25"/>
                  </a:lnTo>
                  <a:lnTo>
                    <a:pt x="2146" y="20"/>
                  </a:lnTo>
                  <a:lnTo>
                    <a:pt x="2161" y="15"/>
                  </a:lnTo>
                  <a:lnTo>
                    <a:pt x="2176" y="10"/>
                  </a:lnTo>
                  <a:lnTo>
                    <a:pt x="2192" y="7"/>
                  </a:lnTo>
                  <a:lnTo>
                    <a:pt x="2205" y="5"/>
                  </a:lnTo>
                  <a:lnTo>
                    <a:pt x="2217" y="2"/>
                  </a:lnTo>
                  <a:lnTo>
                    <a:pt x="2230" y="0"/>
                  </a:lnTo>
                  <a:lnTo>
                    <a:pt x="2241" y="0"/>
                  </a:lnTo>
                  <a:lnTo>
                    <a:pt x="2253" y="0"/>
                  </a:lnTo>
                  <a:lnTo>
                    <a:pt x="2266" y="0"/>
                  </a:lnTo>
                  <a:lnTo>
                    <a:pt x="2279" y="2"/>
                  </a:lnTo>
                  <a:lnTo>
                    <a:pt x="2292" y="5"/>
                  </a:lnTo>
                  <a:lnTo>
                    <a:pt x="2441" y="54"/>
                  </a:lnTo>
                  <a:lnTo>
                    <a:pt x="2458" y="59"/>
                  </a:lnTo>
                  <a:lnTo>
                    <a:pt x="2474" y="64"/>
                  </a:lnTo>
                  <a:lnTo>
                    <a:pt x="2492" y="69"/>
                  </a:lnTo>
                  <a:lnTo>
                    <a:pt x="2507" y="74"/>
                  </a:lnTo>
                  <a:lnTo>
                    <a:pt x="2523" y="79"/>
                  </a:lnTo>
                  <a:lnTo>
                    <a:pt x="2543" y="82"/>
                  </a:lnTo>
                  <a:lnTo>
                    <a:pt x="2564" y="87"/>
                  </a:lnTo>
                  <a:lnTo>
                    <a:pt x="2589" y="89"/>
                  </a:lnTo>
                  <a:lnTo>
                    <a:pt x="2797" y="92"/>
                  </a:lnTo>
                  <a:lnTo>
                    <a:pt x="2902" y="100"/>
                  </a:lnTo>
                  <a:lnTo>
                    <a:pt x="3046" y="118"/>
                  </a:lnTo>
                  <a:lnTo>
                    <a:pt x="0" y="118"/>
                  </a:lnTo>
                  <a:close/>
                </a:path>
              </a:pathLst>
            </a:custGeom>
            <a:solidFill>
              <a:schemeClr val="accent1"/>
            </a:solidFill>
            <a:ln w="0">
              <a:solidFill>
                <a:srgbClr val="000000"/>
              </a:solidFill>
              <a:round/>
              <a:headEnd/>
              <a:tailEnd/>
            </a:ln>
          </p:spPr>
          <p:txBody>
            <a:bodyPr/>
            <a:lstStyle/>
            <a:p>
              <a:endParaRPr lang="en-US"/>
            </a:p>
          </p:txBody>
        </p:sp>
        <p:sp>
          <p:nvSpPr>
            <p:cNvPr id="4128" name="Rectangle 95"/>
            <p:cNvSpPr>
              <a:spLocks noChangeArrowheads="1"/>
            </p:cNvSpPr>
            <p:nvPr/>
          </p:nvSpPr>
          <p:spPr bwMode="auto">
            <a:xfrm>
              <a:off x="3598" y="712"/>
              <a:ext cx="534"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862013">
                <a:lnSpc>
                  <a:spcPct val="90000"/>
                </a:lnSpc>
                <a:spcBef>
                  <a:spcPct val="50000"/>
                </a:spcBef>
              </a:pPr>
              <a:r>
                <a:rPr lang="en-US" sz="2100" b="1" dirty="0">
                  <a:solidFill>
                    <a:schemeClr val="accent5"/>
                  </a:solidFill>
                </a:rPr>
                <a:t>Phases</a:t>
              </a:r>
              <a:endParaRPr lang="en-US" sz="2300" b="1" dirty="0">
                <a:solidFill>
                  <a:schemeClr val="accent5"/>
                </a:solidFill>
              </a:endParaRPr>
            </a:p>
          </p:txBody>
        </p:sp>
        <p:sp>
          <p:nvSpPr>
            <p:cNvPr id="4129" name="Rectangle 96"/>
            <p:cNvSpPr>
              <a:spLocks noChangeArrowheads="1"/>
            </p:cNvSpPr>
            <p:nvPr/>
          </p:nvSpPr>
          <p:spPr bwMode="auto">
            <a:xfrm>
              <a:off x="360" y="925"/>
              <a:ext cx="1733"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p>
              <a:pPr defTabSz="862013">
                <a:lnSpc>
                  <a:spcPct val="90000"/>
                </a:lnSpc>
                <a:spcBef>
                  <a:spcPct val="50000"/>
                </a:spcBef>
              </a:pPr>
              <a:r>
                <a:rPr lang="en-US" sz="2100" b="1" dirty="0">
                  <a:solidFill>
                    <a:srgbClr val="92C045"/>
                  </a:solidFill>
                </a:rPr>
                <a:t>Process Workflows</a:t>
              </a:r>
            </a:p>
          </p:txBody>
        </p:sp>
        <p:sp>
          <p:nvSpPr>
            <p:cNvPr id="4130" name="Rectangle 97"/>
            <p:cNvSpPr>
              <a:spLocks noChangeArrowheads="1"/>
            </p:cNvSpPr>
            <p:nvPr/>
          </p:nvSpPr>
          <p:spPr bwMode="auto">
            <a:xfrm>
              <a:off x="3562" y="3804"/>
              <a:ext cx="757"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862013">
                <a:lnSpc>
                  <a:spcPct val="90000"/>
                </a:lnSpc>
                <a:spcBef>
                  <a:spcPct val="50000"/>
                </a:spcBef>
              </a:pPr>
              <a:r>
                <a:rPr lang="en-US" sz="2100" b="1">
                  <a:solidFill>
                    <a:schemeClr val="accent5"/>
                  </a:solidFill>
                </a:rPr>
                <a:t>Iterations</a:t>
              </a:r>
              <a:endParaRPr lang="en-US" sz="2300" b="1">
                <a:solidFill>
                  <a:schemeClr val="accent5"/>
                </a:solidFill>
              </a:endParaRPr>
            </a:p>
          </p:txBody>
        </p:sp>
        <p:sp>
          <p:nvSpPr>
            <p:cNvPr id="4131" name="Freeform 98"/>
            <p:cNvSpPr>
              <a:spLocks/>
            </p:cNvSpPr>
            <p:nvPr/>
          </p:nvSpPr>
          <p:spPr bwMode="auto">
            <a:xfrm>
              <a:off x="3002" y="3510"/>
              <a:ext cx="19" cy="173"/>
            </a:xfrm>
            <a:custGeom>
              <a:avLst/>
              <a:gdLst>
                <a:gd name="T0" fmla="*/ 10 w 21"/>
                <a:gd name="T1" fmla="*/ 173 h 192"/>
                <a:gd name="T2" fmla="*/ 19 w 21"/>
                <a:gd name="T3" fmla="*/ 173 h 192"/>
                <a:gd name="T4" fmla="*/ 19 w 21"/>
                <a:gd name="T5" fmla="*/ 0 h 192"/>
                <a:gd name="T6" fmla="*/ 0 w 21"/>
                <a:gd name="T7" fmla="*/ 0 h 192"/>
                <a:gd name="T8" fmla="*/ 0 w 21"/>
                <a:gd name="T9" fmla="*/ 173 h 192"/>
                <a:gd name="T10" fmla="*/ 10 w 21"/>
                <a:gd name="T11" fmla="*/ 173 h 1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192">
                  <a:moveTo>
                    <a:pt x="11" y="192"/>
                  </a:moveTo>
                  <a:lnTo>
                    <a:pt x="21" y="192"/>
                  </a:lnTo>
                  <a:lnTo>
                    <a:pt x="21" y="0"/>
                  </a:lnTo>
                  <a:lnTo>
                    <a:pt x="0" y="0"/>
                  </a:lnTo>
                  <a:lnTo>
                    <a:pt x="0" y="192"/>
                  </a:lnTo>
                  <a:lnTo>
                    <a:pt x="11" y="192"/>
                  </a:lnTo>
                  <a:close/>
                </a:path>
              </a:pathLst>
            </a:custGeom>
            <a:solidFill>
              <a:schemeClr val="tx1"/>
            </a:solidFill>
            <a:ln w="6350" cmpd="sng">
              <a:solidFill>
                <a:schemeClr val="tx1"/>
              </a:solidFill>
              <a:round/>
              <a:headEnd/>
              <a:tailEnd/>
            </a:ln>
          </p:spPr>
          <p:txBody>
            <a:bodyPr/>
            <a:lstStyle/>
            <a:p>
              <a:endParaRPr lang="en-US"/>
            </a:p>
          </p:txBody>
        </p:sp>
        <p:sp>
          <p:nvSpPr>
            <p:cNvPr id="4132" name="Rectangle 99"/>
            <p:cNvSpPr>
              <a:spLocks noChangeArrowheads="1"/>
            </p:cNvSpPr>
            <p:nvPr/>
          </p:nvSpPr>
          <p:spPr bwMode="auto">
            <a:xfrm>
              <a:off x="360" y="2659"/>
              <a:ext cx="1795"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p>
              <a:pPr defTabSz="862013">
                <a:lnSpc>
                  <a:spcPct val="90000"/>
                </a:lnSpc>
                <a:spcBef>
                  <a:spcPct val="50000"/>
                </a:spcBef>
              </a:pPr>
              <a:r>
                <a:rPr lang="en-US" sz="2100" b="1" dirty="0">
                  <a:solidFill>
                    <a:schemeClr val="accent5"/>
                  </a:solidFill>
                </a:rPr>
                <a:t>Supporting Workflows</a:t>
              </a:r>
              <a:endParaRPr lang="en-US" sz="2300" b="1" dirty="0">
                <a:solidFill>
                  <a:schemeClr val="accent5"/>
                </a:solidFill>
              </a:endParaRPr>
            </a:p>
          </p:txBody>
        </p:sp>
        <p:sp>
          <p:nvSpPr>
            <p:cNvPr id="4133" name="Line 100"/>
            <p:cNvSpPr>
              <a:spLocks noChangeShapeType="1"/>
            </p:cNvSpPr>
            <p:nvPr/>
          </p:nvSpPr>
          <p:spPr bwMode="auto">
            <a:xfrm flipH="1">
              <a:off x="4314" y="3504"/>
              <a:ext cx="1" cy="181"/>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34" name="Line 101"/>
            <p:cNvSpPr>
              <a:spLocks noChangeShapeType="1"/>
            </p:cNvSpPr>
            <p:nvPr/>
          </p:nvSpPr>
          <p:spPr bwMode="auto">
            <a:xfrm>
              <a:off x="3990" y="3505"/>
              <a:ext cx="0" cy="174"/>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35" name="Line 102"/>
            <p:cNvSpPr>
              <a:spLocks noChangeShapeType="1"/>
            </p:cNvSpPr>
            <p:nvPr/>
          </p:nvSpPr>
          <p:spPr bwMode="auto">
            <a:xfrm>
              <a:off x="3317" y="3505"/>
              <a:ext cx="1" cy="17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36" name="Rectangle 103"/>
            <p:cNvSpPr>
              <a:spLocks noChangeArrowheads="1"/>
            </p:cNvSpPr>
            <p:nvPr/>
          </p:nvSpPr>
          <p:spPr bwMode="auto">
            <a:xfrm>
              <a:off x="3383" y="3518"/>
              <a:ext cx="20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862013">
                <a:lnSpc>
                  <a:spcPct val="90000"/>
                </a:lnSpc>
                <a:spcBef>
                  <a:spcPct val="50000"/>
                </a:spcBef>
              </a:pPr>
              <a:r>
                <a:rPr lang="en-US" sz="1300"/>
                <a:t> Iter.</a:t>
              </a:r>
              <a:br>
                <a:rPr lang="en-US" sz="1300"/>
              </a:br>
              <a:r>
                <a:rPr lang="en-US" sz="1300"/>
                <a:t>#2</a:t>
              </a:r>
            </a:p>
          </p:txBody>
        </p:sp>
        <p:sp>
          <p:nvSpPr>
            <p:cNvPr id="4137" name="Rectangle 104"/>
            <p:cNvSpPr>
              <a:spLocks noChangeArrowheads="1"/>
            </p:cNvSpPr>
            <p:nvPr/>
          </p:nvSpPr>
          <p:spPr bwMode="auto">
            <a:xfrm>
              <a:off x="3669" y="3518"/>
              <a:ext cx="290"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defTabSz="862013">
                <a:lnSpc>
                  <a:spcPct val="90000"/>
                </a:lnSpc>
                <a:spcBef>
                  <a:spcPct val="50000"/>
                </a:spcBef>
              </a:pPr>
              <a:r>
                <a:rPr lang="en-US" sz="1300"/>
                <a:t> Iter.</a:t>
              </a:r>
              <a:br>
                <a:rPr lang="en-US" sz="1300"/>
              </a:br>
              <a:r>
                <a:rPr lang="en-US" sz="1300"/>
                <a:t>#n</a:t>
              </a:r>
            </a:p>
          </p:txBody>
        </p:sp>
        <p:sp>
          <p:nvSpPr>
            <p:cNvPr id="4138" name="Rectangle 105"/>
            <p:cNvSpPr>
              <a:spLocks noChangeArrowheads="1"/>
            </p:cNvSpPr>
            <p:nvPr/>
          </p:nvSpPr>
          <p:spPr bwMode="auto">
            <a:xfrm>
              <a:off x="4020" y="3518"/>
              <a:ext cx="264"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defTabSz="862013">
                <a:lnSpc>
                  <a:spcPct val="90000"/>
                </a:lnSpc>
                <a:spcBef>
                  <a:spcPct val="50000"/>
                </a:spcBef>
              </a:pPr>
              <a:r>
                <a:rPr lang="en-US" sz="1300"/>
                <a:t> Iter.</a:t>
              </a:r>
              <a:br>
                <a:rPr lang="en-US" sz="1300"/>
              </a:br>
              <a:r>
                <a:rPr lang="en-US" sz="1300"/>
                <a:t>#n+1</a:t>
              </a:r>
            </a:p>
          </p:txBody>
        </p:sp>
        <p:sp>
          <p:nvSpPr>
            <p:cNvPr id="4139" name="Rectangle 106"/>
            <p:cNvSpPr>
              <a:spLocks noChangeArrowheads="1"/>
            </p:cNvSpPr>
            <p:nvPr/>
          </p:nvSpPr>
          <p:spPr bwMode="auto">
            <a:xfrm>
              <a:off x="4331" y="3518"/>
              <a:ext cx="253"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defTabSz="862013">
                <a:lnSpc>
                  <a:spcPct val="90000"/>
                </a:lnSpc>
                <a:spcBef>
                  <a:spcPct val="50000"/>
                </a:spcBef>
              </a:pPr>
              <a:r>
                <a:rPr lang="en-US" sz="1300"/>
                <a:t> Iter.</a:t>
              </a:r>
              <a:br>
                <a:rPr lang="en-US" sz="1300"/>
              </a:br>
              <a:r>
                <a:rPr lang="en-US" sz="1300"/>
                <a:t>#n+2</a:t>
              </a:r>
            </a:p>
          </p:txBody>
        </p:sp>
        <p:sp>
          <p:nvSpPr>
            <p:cNvPr id="4140" name="Rectangle 107"/>
            <p:cNvSpPr>
              <a:spLocks noChangeArrowheads="1"/>
            </p:cNvSpPr>
            <p:nvPr/>
          </p:nvSpPr>
          <p:spPr bwMode="auto">
            <a:xfrm>
              <a:off x="4652" y="3518"/>
              <a:ext cx="327"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defTabSz="862013">
                <a:lnSpc>
                  <a:spcPct val="90000"/>
                </a:lnSpc>
                <a:spcBef>
                  <a:spcPct val="50000"/>
                </a:spcBef>
              </a:pPr>
              <a:r>
                <a:rPr lang="en-US" sz="1300"/>
                <a:t> Iter.</a:t>
              </a:r>
              <a:br>
                <a:rPr lang="en-US" sz="1300"/>
              </a:br>
              <a:r>
                <a:rPr lang="en-US" sz="1300"/>
                <a:t>#m</a:t>
              </a:r>
            </a:p>
          </p:txBody>
        </p:sp>
        <p:sp>
          <p:nvSpPr>
            <p:cNvPr id="4141" name="Rectangle 108"/>
            <p:cNvSpPr>
              <a:spLocks noChangeArrowheads="1"/>
            </p:cNvSpPr>
            <p:nvPr/>
          </p:nvSpPr>
          <p:spPr bwMode="auto">
            <a:xfrm>
              <a:off x="5020" y="3518"/>
              <a:ext cx="28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defTabSz="862013">
                <a:lnSpc>
                  <a:spcPct val="90000"/>
                </a:lnSpc>
                <a:spcBef>
                  <a:spcPct val="50000"/>
                </a:spcBef>
              </a:pPr>
              <a:r>
                <a:rPr lang="en-US" sz="1300"/>
                <a:t> Iter.</a:t>
              </a:r>
              <a:br>
                <a:rPr lang="en-US" sz="1300"/>
              </a:br>
              <a:r>
                <a:rPr lang="en-US" sz="1300"/>
                <a:t>#m+1</a:t>
              </a:r>
            </a:p>
          </p:txBody>
        </p:sp>
        <p:sp>
          <p:nvSpPr>
            <p:cNvPr id="4142" name="Rectangle 109"/>
            <p:cNvSpPr>
              <a:spLocks noChangeArrowheads="1"/>
            </p:cNvSpPr>
            <p:nvPr/>
          </p:nvSpPr>
          <p:spPr bwMode="auto">
            <a:xfrm>
              <a:off x="1493" y="2419"/>
              <a:ext cx="824" cy="156"/>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defTabSz="862013">
                <a:lnSpc>
                  <a:spcPct val="90000"/>
                </a:lnSpc>
                <a:spcBef>
                  <a:spcPct val="50000"/>
                </a:spcBef>
              </a:pPr>
              <a:r>
                <a:rPr lang="en-US" sz="1800" b="1"/>
                <a:t>Deployment</a:t>
              </a:r>
              <a:endParaRPr lang="en-US" sz="2300" b="1"/>
            </a:p>
          </p:txBody>
        </p:sp>
        <p:sp>
          <p:nvSpPr>
            <p:cNvPr id="4143" name="Freeform 110"/>
            <p:cNvSpPr>
              <a:spLocks/>
            </p:cNvSpPr>
            <p:nvPr/>
          </p:nvSpPr>
          <p:spPr bwMode="auto">
            <a:xfrm>
              <a:off x="3071" y="2400"/>
              <a:ext cx="2201" cy="127"/>
            </a:xfrm>
            <a:custGeom>
              <a:avLst/>
              <a:gdLst>
                <a:gd name="T0" fmla="*/ 0 w 2440"/>
                <a:gd name="T1" fmla="*/ 127 h 141"/>
                <a:gd name="T2" fmla="*/ 152 w 2440"/>
                <a:gd name="T3" fmla="*/ 125 h 141"/>
                <a:gd name="T4" fmla="*/ 229 w 2440"/>
                <a:gd name="T5" fmla="*/ 127 h 141"/>
                <a:gd name="T6" fmla="*/ 309 w 2440"/>
                <a:gd name="T7" fmla="*/ 127 h 141"/>
                <a:gd name="T8" fmla="*/ 388 w 2440"/>
                <a:gd name="T9" fmla="*/ 125 h 141"/>
                <a:gd name="T10" fmla="*/ 469 w 2440"/>
                <a:gd name="T11" fmla="*/ 125 h 141"/>
                <a:gd name="T12" fmla="*/ 548 w 2440"/>
                <a:gd name="T13" fmla="*/ 122 h 141"/>
                <a:gd name="T14" fmla="*/ 605 w 2440"/>
                <a:gd name="T15" fmla="*/ 127 h 141"/>
                <a:gd name="T16" fmla="*/ 642 w 2440"/>
                <a:gd name="T17" fmla="*/ 127 h 141"/>
                <a:gd name="T18" fmla="*/ 723 w 2440"/>
                <a:gd name="T19" fmla="*/ 125 h 141"/>
                <a:gd name="T20" fmla="*/ 816 w 2440"/>
                <a:gd name="T21" fmla="*/ 127 h 141"/>
                <a:gd name="T22" fmla="*/ 902 w 2440"/>
                <a:gd name="T23" fmla="*/ 125 h 141"/>
                <a:gd name="T24" fmla="*/ 982 w 2440"/>
                <a:gd name="T25" fmla="*/ 127 h 141"/>
                <a:gd name="T26" fmla="*/ 1173 w 2440"/>
                <a:gd name="T27" fmla="*/ 127 h 141"/>
                <a:gd name="T28" fmla="*/ 1253 w 2440"/>
                <a:gd name="T29" fmla="*/ 121 h 141"/>
                <a:gd name="T30" fmla="*/ 1294 w 2440"/>
                <a:gd name="T31" fmla="*/ 115 h 141"/>
                <a:gd name="T32" fmla="*/ 1316 w 2440"/>
                <a:gd name="T33" fmla="*/ 113 h 141"/>
                <a:gd name="T34" fmla="*/ 1454 w 2440"/>
                <a:gd name="T35" fmla="*/ 86 h 141"/>
                <a:gd name="T36" fmla="*/ 1563 w 2440"/>
                <a:gd name="T37" fmla="*/ 53 h 141"/>
                <a:gd name="T38" fmla="*/ 1679 w 2440"/>
                <a:gd name="T39" fmla="*/ 32 h 141"/>
                <a:gd name="T40" fmla="*/ 1989 w 2440"/>
                <a:gd name="T41" fmla="*/ 0 h 141"/>
                <a:gd name="T42" fmla="*/ 2111 w 2440"/>
                <a:gd name="T43" fmla="*/ 21 h 141"/>
                <a:gd name="T44" fmla="*/ 2176 w 2440"/>
                <a:gd name="T45" fmla="*/ 68 h 141"/>
                <a:gd name="T46" fmla="*/ 2201 w 2440"/>
                <a:gd name="T47" fmla="*/ 127 h 141"/>
                <a:gd name="T48" fmla="*/ 0 w 2440"/>
                <a:gd name="T49" fmla="*/ 127 h 14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440" h="141">
                  <a:moveTo>
                    <a:pt x="0" y="141"/>
                  </a:moveTo>
                  <a:lnTo>
                    <a:pt x="169" y="139"/>
                  </a:lnTo>
                  <a:lnTo>
                    <a:pt x="254" y="141"/>
                  </a:lnTo>
                  <a:lnTo>
                    <a:pt x="343" y="141"/>
                  </a:lnTo>
                  <a:lnTo>
                    <a:pt x="430" y="139"/>
                  </a:lnTo>
                  <a:lnTo>
                    <a:pt x="520" y="139"/>
                  </a:lnTo>
                  <a:lnTo>
                    <a:pt x="607" y="136"/>
                  </a:lnTo>
                  <a:lnTo>
                    <a:pt x="671" y="141"/>
                  </a:lnTo>
                  <a:lnTo>
                    <a:pt x="712" y="141"/>
                  </a:lnTo>
                  <a:lnTo>
                    <a:pt x="802" y="139"/>
                  </a:lnTo>
                  <a:lnTo>
                    <a:pt x="905" y="141"/>
                  </a:lnTo>
                  <a:lnTo>
                    <a:pt x="1000" y="139"/>
                  </a:lnTo>
                  <a:lnTo>
                    <a:pt x="1089" y="141"/>
                  </a:lnTo>
                  <a:lnTo>
                    <a:pt x="1300" y="141"/>
                  </a:lnTo>
                  <a:lnTo>
                    <a:pt x="1389" y="134"/>
                  </a:lnTo>
                  <a:lnTo>
                    <a:pt x="1435" y="128"/>
                  </a:lnTo>
                  <a:lnTo>
                    <a:pt x="1459" y="126"/>
                  </a:lnTo>
                  <a:lnTo>
                    <a:pt x="1612" y="95"/>
                  </a:lnTo>
                  <a:lnTo>
                    <a:pt x="1733" y="59"/>
                  </a:lnTo>
                  <a:lnTo>
                    <a:pt x="1861" y="36"/>
                  </a:lnTo>
                  <a:lnTo>
                    <a:pt x="2205" y="0"/>
                  </a:lnTo>
                  <a:lnTo>
                    <a:pt x="2340" y="23"/>
                  </a:lnTo>
                  <a:lnTo>
                    <a:pt x="2412" y="75"/>
                  </a:lnTo>
                  <a:lnTo>
                    <a:pt x="2440" y="141"/>
                  </a:lnTo>
                  <a:lnTo>
                    <a:pt x="0" y="141"/>
                  </a:lnTo>
                  <a:close/>
                </a:path>
              </a:pathLst>
            </a:custGeom>
            <a:solidFill>
              <a:schemeClr val="accent1"/>
            </a:solidFill>
            <a:ln w="0">
              <a:solidFill>
                <a:srgbClr val="000000"/>
              </a:solidFill>
              <a:round/>
              <a:headEnd/>
              <a:tailEnd/>
            </a:ln>
          </p:spPr>
          <p:txBody>
            <a:bodyPr/>
            <a:lstStyle/>
            <a:p>
              <a:endParaRPr lang="en-US"/>
            </a:p>
          </p:txBody>
        </p:sp>
        <p:sp>
          <p:nvSpPr>
            <p:cNvPr id="428143" name="Freeform 111"/>
            <p:cNvSpPr>
              <a:spLocks/>
            </p:cNvSpPr>
            <p:nvPr/>
          </p:nvSpPr>
          <p:spPr bwMode="auto">
            <a:xfrm>
              <a:off x="2467" y="1250"/>
              <a:ext cx="2829" cy="100"/>
            </a:xfrm>
            <a:custGeom>
              <a:avLst/>
              <a:gdLst>
                <a:gd name="T0" fmla="*/ 0 w 1911"/>
                <a:gd name="T1" fmla="*/ 63 h 63"/>
                <a:gd name="T2" fmla="*/ 45 w 1911"/>
                <a:gd name="T3" fmla="*/ 50 h 63"/>
                <a:gd name="T4" fmla="*/ 81 w 1911"/>
                <a:gd name="T5" fmla="*/ 36 h 63"/>
                <a:gd name="T6" fmla="*/ 210 w 1911"/>
                <a:gd name="T7" fmla="*/ 0 h 63"/>
                <a:gd name="T8" fmla="*/ 531 w 1911"/>
                <a:gd name="T9" fmla="*/ 8 h 63"/>
                <a:gd name="T10" fmla="*/ 678 w 1911"/>
                <a:gd name="T11" fmla="*/ 25 h 63"/>
                <a:gd name="T12" fmla="*/ 765 w 1911"/>
                <a:gd name="T13" fmla="*/ 36 h 63"/>
                <a:gd name="T14" fmla="*/ 843 w 1911"/>
                <a:gd name="T15" fmla="*/ 47 h 63"/>
                <a:gd name="T16" fmla="*/ 903 w 1911"/>
                <a:gd name="T17" fmla="*/ 57 h 63"/>
                <a:gd name="T18" fmla="*/ 990 w 1911"/>
                <a:gd name="T19" fmla="*/ 53 h 63"/>
                <a:gd name="T20" fmla="*/ 1104 w 1911"/>
                <a:gd name="T21" fmla="*/ 47 h 63"/>
                <a:gd name="T22" fmla="*/ 1377 w 1911"/>
                <a:gd name="T23" fmla="*/ 53 h 63"/>
                <a:gd name="T24" fmla="*/ 1671 w 1911"/>
                <a:gd name="T25" fmla="*/ 58 h 63"/>
                <a:gd name="T26" fmla="*/ 1899 w 1911"/>
                <a:gd name="T27" fmla="*/ 63 h 63"/>
                <a:gd name="T28" fmla="*/ 0 w 1911"/>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11" h="63">
                  <a:moveTo>
                    <a:pt x="0" y="63"/>
                  </a:moveTo>
                  <a:cubicBezTo>
                    <a:pt x="16" y="61"/>
                    <a:pt x="29" y="55"/>
                    <a:pt x="45" y="50"/>
                  </a:cubicBezTo>
                  <a:cubicBezTo>
                    <a:pt x="56" y="46"/>
                    <a:pt x="70" y="40"/>
                    <a:pt x="81" y="36"/>
                  </a:cubicBezTo>
                  <a:cubicBezTo>
                    <a:pt x="123" y="23"/>
                    <a:pt x="167" y="10"/>
                    <a:pt x="210" y="0"/>
                  </a:cubicBezTo>
                  <a:cubicBezTo>
                    <a:pt x="321" y="2"/>
                    <a:pt x="425" y="4"/>
                    <a:pt x="531" y="8"/>
                  </a:cubicBezTo>
                  <a:cubicBezTo>
                    <a:pt x="609" y="17"/>
                    <a:pt x="624" y="23"/>
                    <a:pt x="678" y="25"/>
                  </a:cubicBezTo>
                  <a:cubicBezTo>
                    <a:pt x="707" y="29"/>
                    <a:pt x="737" y="30"/>
                    <a:pt x="765" y="36"/>
                  </a:cubicBezTo>
                  <a:cubicBezTo>
                    <a:pt x="788" y="41"/>
                    <a:pt x="819" y="46"/>
                    <a:pt x="843" y="47"/>
                  </a:cubicBezTo>
                  <a:cubicBezTo>
                    <a:pt x="876" y="51"/>
                    <a:pt x="879" y="56"/>
                    <a:pt x="903" y="57"/>
                  </a:cubicBezTo>
                  <a:cubicBezTo>
                    <a:pt x="909" y="55"/>
                    <a:pt x="990" y="53"/>
                    <a:pt x="990" y="53"/>
                  </a:cubicBezTo>
                  <a:cubicBezTo>
                    <a:pt x="1013" y="51"/>
                    <a:pt x="1040" y="47"/>
                    <a:pt x="1104" y="47"/>
                  </a:cubicBezTo>
                  <a:cubicBezTo>
                    <a:pt x="1200" y="50"/>
                    <a:pt x="1280" y="51"/>
                    <a:pt x="1377" y="53"/>
                  </a:cubicBezTo>
                  <a:cubicBezTo>
                    <a:pt x="1471" y="55"/>
                    <a:pt x="1569" y="57"/>
                    <a:pt x="1671" y="58"/>
                  </a:cubicBezTo>
                  <a:cubicBezTo>
                    <a:pt x="1800" y="59"/>
                    <a:pt x="1911" y="63"/>
                    <a:pt x="1899" y="63"/>
                  </a:cubicBezTo>
                  <a:cubicBezTo>
                    <a:pt x="870" y="63"/>
                    <a:pt x="0" y="63"/>
                    <a:pt x="0" y="63"/>
                  </a:cubicBezTo>
                  <a:close/>
                </a:path>
              </a:pathLst>
            </a:custGeom>
            <a:solidFill>
              <a:schemeClr val="accent1"/>
            </a:solidFill>
            <a:ln w="0">
              <a:solidFill>
                <a:srgbClr val="00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28144" name="Freeform 112"/>
            <p:cNvSpPr>
              <a:spLocks/>
            </p:cNvSpPr>
            <p:nvPr/>
          </p:nvSpPr>
          <p:spPr bwMode="auto">
            <a:xfrm>
              <a:off x="2437" y="2924"/>
              <a:ext cx="2872" cy="119"/>
            </a:xfrm>
            <a:custGeom>
              <a:avLst/>
              <a:gdLst>
                <a:gd name="T0" fmla="*/ 0 w 3080"/>
                <a:gd name="T1" fmla="*/ 140 h 140"/>
                <a:gd name="T2" fmla="*/ 64 w 3080"/>
                <a:gd name="T3" fmla="*/ 123 h 140"/>
                <a:gd name="T4" fmla="*/ 808 w 3080"/>
                <a:gd name="T5" fmla="*/ 90 h 140"/>
                <a:gd name="T6" fmla="*/ 1171 w 3080"/>
                <a:gd name="T7" fmla="*/ 42 h 140"/>
                <a:gd name="T8" fmla="*/ 1508 w 3080"/>
                <a:gd name="T9" fmla="*/ 20 h 140"/>
                <a:gd name="T10" fmla="*/ 1578 w 3080"/>
                <a:gd name="T11" fmla="*/ 9 h 140"/>
                <a:gd name="T12" fmla="*/ 2147 w 3080"/>
                <a:gd name="T13" fmla="*/ 0 h 140"/>
                <a:gd name="T14" fmla="*/ 2789 w 3080"/>
                <a:gd name="T15" fmla="*/ 86 h 140"/>
                <a:gd name="T16" fmla="*/ 3080 w 3080"/>
                <a:gd name="T17" fmla="*/ 140 h 140"/>
                <a:gd name="T18" fmla="*/ 0 w 3080"/>
                <a:gd name="T19"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80" h="140">
                  <a:moveTo>
                    <a:pt x="0" y="140"/>
                  </a:moveTo>
                  <a:lnTo>
                    <a:pt x="64" y="123"/>
                  </a:lnTo>
                  <a:lnTo>
                    <a:pt x="808" y="90"/>
                  </a:lnTo>
                  <a:lnTo>
                    <a:pt x="1171" y="42"/>
                  </a:lnTo>
                  <a:lnTo>
                    <a:pt x="1508" y="20"/>
                  </a:lnTo>
                  <a:lnTo>
                    <a:pt x="1578" y="9"/>
                  </a:lnTo>
                  <a:lnTo>
                    <a:pt x="2147" y="0"/>
                  </a:lnTo>
                  <a:lnTo>
                    <a:pt x="2789" y="86"/>
                  </a:lnTo>
                  <a:lnTo>
                    <a:pt x="3080" y="140"/>
                  </a:lnTo>
                  <a:lnTo>
                    <a:pt x="0" y="140"/>
                  </a:lnTo>
                  <a:close/>
                </a:path>
              </a:pathLst>
            </a:custGeom>
            <a:solidFill>
              <a:schemeClr val="accent1"/>
            </a:solidFill>
            <a:ln w="0">
              <a:solidFill>
                <a:srgbClr val="00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146" name="Freeform 113"/>
            <p:cNvSpPr>
              <a:spLocks/>
            </p:cNvSpPr>
            <p:nvPr/>
          </p:nvSpPr>
          <p:spPr bwMode="auto">
            <a:xfrm>
              <a:off x="3640" y="3511"/>
              <a:ext cx="19" cy="173"/>
            </a:xfrm>
            <a:custGeom>
              <a:avLst/>
              <a:gdLst>
                <a:gd name="T0" fmla="*/ 10 w 21"/>
                <a:gd name="T1" fmla="*/ 173 h 192"/>
                <a:gd name="T2" fmla="*/ 19 w 21"/>
                <a:gd name="T3" fmla="*/ 173 h 192"/>
                <a:gd name="T4" fmla="*/ 19 w 21"/>
                <a:gd name="T5" fmla="*/ 0 h 192"/>
                <a:gd name="T6" fmla="*/ 0 w 21"/>
                <a:gd name="T7" fmla="*/ 0 h 192"/>
                <a:gd name="T8" fmla="*/ 0 w 21"/>
                <a:gd name="T9" fmla="*/ 173 h 192"/>
                <a:gd name="T10" fmla="*/ 10 w 21"/>
                <a:gd name="T11" fmla="*/ 173 h 1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192">
                  <a:moveTo>
                    <a:pt x="11" y="192"/>
                  </a:moveTo>
                  <a:lnTo>
                    <a:pt x="21" y="192"/>
                  </a:lnTo>
                  <a:lnTo>
                    <a:pt x="21" y="0"/>
                  </a:lnTo>
                  <a:lnTo>
                    <a:pt x="0" y="0"/>
                  </a:lnTo>
                  <a:lnTo>
                    <a:pt x="0" y="192"/>
                  </a:lnTo>
                  <a:lnTo>
                    <a:pt x="11" y="192"/>
                  </a:lnTo>
                  <a:close/>
                </a:path>
              </a:pathLst>
            </a:custGeom>
            <a:solidFill>
              <a:schemeClr val="tx1"/>
            </a:solidFill>
            <a:ln w="6350" cmpd="sng">
              <a:solidFill>
                <a:schemeClr val="tx1"/>
              </a:solidFill>
              <a:round/>
              <a:headEnd/>
              <a:tailEnd/>
            </a:ln>
          </p:spPr>
          <p:txBody>
            <a:bodyPr/>
            <a:lstStyle/>
            <a:p>
              <a:endParaRPr lang="en-US"/>
            </a:p>
          </p:txBody>
        </p:sp>
        <p:sp>
          <p:nvSpPr>
            <p:cNvPr id="4147" name="Freeform 114"/>
            <p:cNvSpPr>
              <a:spLocks/>
            </p:cNvSpPr>
            <p:nvPr/>
          </p:nvSpPr>
          <p:spPr bwMode="auto">
            <a:xfrm>
              <a:off x="4599" y="3512"/>
              <a:ext cx="19" cy="173"/>
            </a:xfrm>
            <a:custGeom>
              <a:avLst/>
              <a:gdLst>
                <a:gd name="T0" fmla="*/ 10 w 21"/>
                <a:gd name="T1" fmla="*/ 173 h 192"/>
                <a:gd name="T2" fmla="*/ 19 w 21"/>
                <a:gd name="T3" fmla="*/ 173 h 192"/>
                <a:gd name="T4" fmla="*/ 19 w 21"/>
                <a:gd name="T5" fmla="*/ 0 h 192"/>
                <a:gd name="T6" fmla="*/ 0 w 21"/>
                <a:gd name="T7" fmla="*/ 0 h 192"/>
                <a:gd name="T8" fmla="*/ 0 w 21"/>
                <a:gd name="T9" fmla="*/ 173 h 192"/>
                <a:gd name="T10" fmla="*/ 10 w 21"/>
                <a:gd name="T11" fmla="*/ 173 h 1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192">
                  <a:moveTo>
                    <a:pt x="11" y="192"/>
                  </a:moveTo>
                  <a:lnTo>
                    <a:pt x="21" y="192"/>
                  </a:lnTo>
                  <a:lnTo>
                    <a:pt x="21" y="0"/>
                  </a:lnTo>
                  <a:lnTo>
                    <a:pt x="0" y="0"/>
                  </a:lnTo>
                  <a:lnTo>
                    <a:pt x="0" y="192"/>
                  </a:lnTo>
                  <a:lnTo>
                    <a:pt x="11" y="192"/>
                  </a:lnTo>
                  <a:close/>
                </a:path>
              </a:pathLst>
            </a:custGeom>
            <a:solidFill>
              <a:schemeClr val="tx1"/>
            </a:solidFill>
            <a:ln w="6350" cmpd="sng">
              <a:solidFill>
                <a:schemeClr val="tx1"/>
              </a:solidFill>
              <a:round/>
              <a:headEnd/>
              <a:tailEnd/>
            </a:ln>
          </p:spPr>
          <p:txBody>
            <a:bodyPr/>
            <a:lstStyle/>
            <a:p>
              <a:endParaRPr lang="en-US"/>
            </a:p>
          </p:txBody>
        </p:sp>
        <p:sp>
          <p:nvSpPr>
            <p:cNvPr id="4148" name="Rectangle 115"/>
            <p:cNvSpPr>
              <a:spLocks noChangeArrowheads="1"/>
            </p:cNvSpPr>
            <p:nvPr/>
          </p:nvSpPr>
          <p:spPr bwMode="auto">
            <a:xfrm>
              <a:off x="1010" y="2927"/>
              <a:ext cx="1368"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862013">
                <a:lnSpc>
                  <a:spcPct val="90000"/>
                </a:lnSpc>
                <a:spcBef>
                  <a:spcPct val="50000"/>
                </a:spcBef>
              </a:pPr>
              <a:r>
                <a:rPr lang="en-US" sz="1800" b="1"/>
                <a:t>Configuration Mgmt</a:t>
              </a:r>
            </a:p>
          </p:txBody>
        </p:sp>
        <p:sp>
          <p:nvSpPr>
            <p:cNvPr id="4149" name="Rectangle 116"/>
            <p:cNvSpPr>
              <a:spLocks noChangeArrowheads="1"/>
            </p:cNvSpPr>
            <p:nvPr/>
          </p:nvSpPr>
          <p:spPr bwMode="auto">
            <a:xfrm>
              <a:off x="1145" y="1470"/>
              <a:ext cx="1172" cy="156"/>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p>
              <a:pPr algn="r" defTabSz="862013">
                <a:lnSpc>
                  <a:spcPct val="90000"/>
                </a:lnSpc>
                <a:spcBef>
                  <a:spcPct val="50000"/>
                </a:spcBef>
              </a:pPr>
              <a:r>
                <a:rPr lang="en-US" sz="1800" b="1"/>
                <a:t>Requirements</a:t>
              </a:r>
              <a:endParaRPr lang="en-US" sz="2300" b="1"/>
            </a:p>
          </p:txBody>
        </p:sp>
        <p:sp>
          <p:nvSpPr>
            <p:cNvPr id="4150" name="Freeform 117"/>
            <p:cNvSpPr>
              <a:spLocks/>
            </p:cNvSpPr>
            <p:nvPr/>
          </p:nvSpPr>
          <p:spPr bwMode="auto">
            <a:xfrm>
              <a:off x="3048" y="952"/>
              <a:ext cx="599" cy="196"/>
            </a:xfrm>
            <a:custGeom>
              <a:avLst/>
              <a:gdLst>
                <a:gd name="T0" fmla="*/ 599 w 664"/>
                <a:gd name="T1" fmla="*/ 0 h 218"/>
                <a:gd name="T2" fmla="*/ 599 w 664"/>
                <a:gd name="T3" fmla="*/ 196 h 218"/>
                <a:gd name="T4" fmla="*/ 0 w 664"/>
                <a:gd name="T5" fmla="*/ 196 h 218"/>
                <a:gd name="T6" fmla="*/ 0 60000 65536"/>
                <a:gd name="T7" fmla="*/ 0 60000 65536"/>
                <a:gd name="T8" fmla="*/ 0 60000 65536"/>
              </a:gdLst>
              <a:ahLst/>
              <a:cxnLst>
                <a:cxn ang="T6">
                  <a:pos x="T0" y="T1"/>
                </a:cxn>
                <a:cxn ang="T7">
                  <a:pos x="T2" y="T3"/>
                </a:cxn>
                <a:cxn ang="T8">
                  <a:pos x="T4" y="T5"/>
                </a:cxn>
              </a:cxnLst>
              <a:rect l="0" t="0" r="r" b="b"/>
              <a:pathLst>
                <a:path w="664" h="218">
                  <a:moveTo>
                    <a:pt x="664" y="0"/>
                  </a:moveTo>
                  <a:lnTo>
                    <a:pt x="664" y="218"/>
                  </a:lnTo>
                  <a:lnTo>
                    <a:pt x="0" y="2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chemeClr val="tx1"/>
                  </a:solidFill>
                  <a:prstDash val="solid"/>
                  <a:round/>
                  <a:headEnd/>
                  <a:tailEnd/>
                </a14:hiddenLine>
              </a:ext>
            </a:extLst>
          </p:spPr>
          <p:txBody>
            <a:bodyPr/>
            <a:lstStyle/>
            <a:p>
              <a:endParaRPr lang="en-US"/>
            </a:p>
          </p:txBody>
        </p:sp>
        <p:sp>
          <p:nvSpPr>
            <p:cNvPr id="4151" name="Freeform 118"/>
            <p:cNvSpPr>
              <a:spLocks/>
            </p:cNvSpPr>
            <p:nvPr/>
          </p:nvSpPr>
          <p:spPr bwMode="auto">
            <a:xfrm>
              <a:off x="3688" y="952"/>
              <a:ext cx="927" cy="196"/>
            </a:xfrm>
            <a:custGeom>
              <a:avLst/>
              <a:gdLst>
                <a:gd name="T0" fmla="*/ 927 w 1028"/>
                <a:gd name="T1" fmla="*/ 0 h 218"/>
                <a:gd name="T2" fmla="*/ 927 w 1028"/>
                <a:gd name="T3" fmla="*/ 196 h 218"/>
                <a:gd name="T4" fmla="*/ 0 w 1028"/>
                <a:gd name="T5" fmla="*/ 196 h 218"/>
                <a:gd name="T6" fmla="*/ 0 60000 65536"/>
                <a:gd name="T7" fmla="*/ 0 60000 65536"/>
                <a:gd name="T8" fmla="*/ 0 60000 65536"/>
              </a:gdLst>
              <a:ahLst/>
              <a:cxnLst>
                <a:cxn ang="T6">
                  <a:pos x="T0" y="T1"/>
                </a:cxn>
                <a:cxn ang="T7">
                  <a:pos x="T2" y="T3"/>
                </a:cxn>
                <a:cxn ang="T8">
                  <a:pos x="T4" y="T5"/>
                </a:cxn>
              </a:cxnLst>
              <a:rect l="0" t="0" r="r" b="b"/>
              <a:pathLst>
                <a:path w="1028" h="218">
                  <a:moveTo>
                    <a:pt x="1028" y="0"/>
                  </a:moveTo>
                  <a:lnTo>
                    <a:pt x="1028" y="218"/>
                  </a:lnTo>
                  <a:lnTo>
                    <a:pt x="0" y="2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chemeClr val="tx1"/>
                  </a:solidFill>
                  <a:prstDash val="solid"/>
                  <a:round/>
                  <a:headEnd/>
                  <a:tailEnd/>
                </a14:hiddenLine>
              </a:ext>
            </a:extLst>
          </p:spPr>
          <p:txBody>
            <a:bodyPr/>
            <a:lstStyle/>
            <a:p>
              <a:endParaRPr lang="en-US"/>
            </a:p>
          </p:txBody>
        </p:sp>
        <p:sp>
          <p:nvSpPr>
            <p:cNvPr id="4152" name="Freeform 119"/>
            <p:cNvSpPr>
              <a:spLocks/>
            </p:cNvSpPr>
            <p:nvPr/>
          </p:nvSpPr>
          <p:spPr bwMode="auto">
            <a:xfrm>
              <a:off x="4655" y="952"/>
              <a:ext cx="687" cy="196"/>
            </a:xfrm>
            <a:custGeom>
              <a:avLst/>
              <a:gdLst>
                <a:gd name="T0" fmla="*/ 687 w 761"/>
                <a:gd name="T1" fmla="*/ 0 h 218"/>
                <a:gd name="T2" fmla="*/ 687 w 761"/>
                <a:gd name="T3" fmla="*/ 196 h 218"/>
                <a:gd name="T4" fmla="*/ 0 w 761"/>
                <a:gd name="T5" fmla="*/ 196 h 218"/>
                <a:gd name="T6" fmla="*/ 0 60000 65536"/>
                <a:gd name="T7" fmla="*/ 0 60000 65536"/>
                <a:gd name="T8" fmla="*/ 0 60000 65536"/>
              </a:gdLst>
              <a:ahLst/>
              <a:cxnLst>
                <a:cxn ang="T6">
                  <a:pos x="T0" y="T1"/>
                </a:cxn>
                <a:cxn ang="T7">
                  <a:pos x="T2" y="T3"/>
                </a:cxn>
                <a:cxn ang="T8">
                  <a:pos x="T4" y="T5"/>
                </a:cxn>
              </a:cxnLst>
              <a:rect l="0" t="0" r="r" b="b"/>
              <a:pathLst>
                <a:path w="761" h="218">
                  <a:moveTo>
                    <a:pt x="761" y="0"/>
                  </a:moveTo>
                  <a:lnTo>
                    <a:pt x="761" y="218"/>
                  </a:lnTo>
                  <a:lnTo>
                    <a:pt x="0" y="2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chemeClr val="tx1"/>
                  </a:solidFill>
                  <a:prstDash val="solid"/>
                  <a:round/>
                  <a:headEnd/>
                  <a:tailEnd/>
                </a14:hiddenLine>
              </a:ext>
            </a:extLst>
          </p:spPr>
          <p:txBody>
            <a:bodyPr/>
            <a:lstStyle/>
            <a:p>
              <a:endParaRPr lang="en-US"/>
            </a:p>
          </p:txBody>
        </p:sp>
        <p:sp>
          <p:nvSpPr>
            <p:cNvPr id="4153" name="Rectangle 120"/>
            <p:cNvSpPr>
              <a:spLocks noChangeArrowheads="1"/>
            </p:cNvSpPr>
            <p:nvPr/>
          </p:nvSpPr>
          <p:spPr bwMode="auto">
            <a:xfrm>
              <a:off x="3021" y="975"/>
              <a:ext cx="614"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ctr" defTabSz="862013">
                <a:lnSpc>
                  <a:spcPct val="90000"/>
                </a:lnSpc>
                <a:spcBef>
                  <a:spcPct val="50000"/>
                </a:spcBef>
              </a:pPr>
              <a:r>
                <a:rPr lang="en-US" sz="1400" b="1"/>
                <a:t>Elaboration</a:t>
              </a:r>
            </a:p>
          </p:txBody>
        </p:sp>
        <p:sp>
          <p:nvSpPr>
            <p:cNvPr id="4154" name="Rectangle 121"/>
            <p:cNvSpPr>
              <a:spLocks noChangeArrowheads="1"/>
            </p:cNvSpPr>
            <p:nvPr/>
          </p:nvSpPr>
          <p:spPr bwMode="auto">
            <a:xfrm>
              <a:off x="4655" y="975"/>
              <a:ext cx="687"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p>
              <a:pPr algn="ctr" defTabSz="862013">
                <a:lnSpc>
                  <a:spcPct val="90000"/>
                </a:lnSpc>
                <a:spcBef>
                  <a:spcPct val="50000"/>
                </a:spcBef>
              </a:pPr>
              <a:r>
                <a:rPr lang="en-US" sz="1400" b="1"/>
                <a:t>Transition</a:t>
              </a:r>
            </a:p>
          </p:txBody>
        </p:sp>
        <p:sp>
          <p:nvSpPr>
            <p:cNvPr id="4155" name="Rectangle 122"/>
            <p:cNvSpPr>
              <a:spLocks noChangeArrowheads="1"/>
            </p:cNvSpPr>
            <p:nvPr/>
          </p:nvSpPr>
          <p:spPr bwMode="auto">
            <a:xfrm>
              <a:off x="2469" y="975"/>
              <a:ext cx="501"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p>
              <a:pPr algn="ctr" defTabSz="862013">
                <a:lnSpc>
                  <a:spcPct val="90000"/>
                </a:lnSpc>
                <a:spcBef>
                  <a:spcPct val="50000"/>
                </a:spcBef>
              </a:pPr>
              <a:r>
                <a:rPr lang="en-US" sz="1400" b="1"/>
                <a:t>Inception</a:t>
              </a:r>
            </a:p>
          </p:txBody>
        </p:sp>
        <p:sp>
          <p:nvSpPr>
            <p:cNvPr id="4156" name="Rectangle 123"/>
            <p:cNvSpPr>
              <a:spLocks noChangeArrowheads="1"/>
            </p:cNvSpPr>
            <p:nvPr/>
          </p:nvSpPr>
          <p:spPr bwMode="auto">
            <a:xfrm>
              <a:off x="3688" y="975"/>
              <a:ext cx="896"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p>
              <a:pPr algn="ctr" defTabSz="862013">
                <a:lnSpc>
                  <a:spcPct val="90000"/>
                </a:lnSpc>
                <a:spcBef>
                  <a:spcPct val="50000"/>
                </a:spcBef>
              </a:pPr>
              <a:r>
                <a:rPr lang="en-US" sz="1400" b="1"/>
                <a:t>Construction</a:t>
              </a:r>
            </a:p>
          </p:txBody>
        </p:sp>
        <p:sp>
          <p:nvSpPr>
            <p:cNvPr id="4157" name="Line 124"/>
            <p:cNvSpPr>
              <a:spLocks noChangeShapeType="1"/>
            </p:cNvSpPr>
            <p:nvPr/>
          </p:nvSpPr>
          <p:spPr bwMode="auto">
            <a:xfrm flipH="1">
              <a:off x="4983" y="3504"/>
              <a:ext cx="0" cy="181"/>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28103" name="Rectangle 71"/>
          <p:cNvSpPr>
            <a:spLocks noChangeArrowheads="1"/>
          </p:cNvSpPr>
          <p:nvPr/>
        </p:nvSpPr>
        <p:spPr bwMode="ltGray">
          <a:xfrm>
            <a:off x="5781478" y="1766080"/>
            <a:ext cx="558800" cy="3733800"/>
          </a:xfrm>
          <a:prstGeom prst="rect">
            <a:avLst/>
          </a:prstGeom>
          <a:noFill/>
          <a:ln w="57150" cmpd="sng">
            <a:solidFill>
              <a:schemeClr val="accent5"/>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428097" name="Group 65"/>
          <p:cNvGrpSpPr>
            <a:grpSpLocks/>
          </p:cNvGrpSpPr>
          <p:nvPr/>
        </p:nvGrpSpPr>
        <p:grpSpPr bwMode="auto">
          <a:xfrm>
            <a:off x="152400" y="5257800"/>
            <a:ext cx="1676400" cy="1371600"/>
            <a:chOff x="288" y="2928"/>
            <a:chExt cx="1200" cy="1056"/>
          </a:xfrm>
        </p:grpSpPr>
        <p:sp>
          <p:nvSpPr>
            <p:cNvPr id="428098" name="AutoShape 66"/>
            <p:cNvSpPr>
              <a:spLocks noChangeArrowheads="1"/>
            </p:cNvSpPr>
            <p:nvPr/>
          </p:nvSpPr>
          <p:spPr bwMode="gray">
            <a:xfrm>
              <a:off x="288" y="2928"/>
              <a:ext cx="1105" cy="1056"/>
            </a:xfrm>
            <a:prstGeom prst="wedgeRectCallout">
              <a:avLst>
                <a:gd name="adj1" fmla="val 73370"/>
                <a:gd name="adj2" fmla="val -97537"/>
              </a:avLst>
            </a:prstGeom>
            <a:solidFill>
              <a:schemeClr val="accent1">
                <a:lumMod val="40000"/>
                <a:lumOff val="60000"/>
              </a:schemeClr>
            </a:solidFill>
            <a:ln w="1270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800" b="1">
                <a:solidFill>
                  <a:schemeClr val="accent2"/>
                </a:solidFill>
                <a:cs typeface="+mn-cs"/>
              </a:endParaRPr>
            </a:p>
          </p:txBody>
        </p:sp>
        <p:sp>
          <p:nvSpPr>
            <p:cNvPr id="428099" name="Rectangle 67"/>
            <p:cNvSpPr>
              <a:spLocks noChangeArrowheads="1"/>
            </p:cNvSpPr>
            <p:nvPr/>
          </p:nvSpPr>
          <p:spPr bwMode="gray">
            <a:xfrm>
              <a:off x="336" y="3025"/>
              <a:ext cx="1152" cy="841"/>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8100" tIns="38100" rIns="38100" bIns="38100">
              <a:spAutoFit/>
            </a:bodyPr>
            <a:lstStyle/>
            <a:p>
              <a:pPr>
                <a:lnSpc>
                  <a:spcPts val="2000"/>
                </a:lnSpc>
                <a:spcBef>
                  <a:spcPts val="900"/>
                </a:spcBef>
                <a:tabLst>
                  <a:tab pos="285750" algn="l"/>
                  <a:tab pos="571500" algn="l"/>
                  <a:tab pos="857250" algn="l"/>
                  <a:tab pos="1143000" algn="l"/>
                  <a:tab pos="1428750" algn="l"/>
                  <a:tab pos="1714500" algn="l"/>
                  <a:tab pos="2000250" algn="l"/>
                  <a:tab pos="2286000" algn="l"/>
                </a:tabLst>
                <a:defRPr/>
              </a:pPr>
              <a:r>
                <a:rPr lang="en-US" sz="2000" b="1" dirty="0">
                  <a:solidFill>
                    <a:schemeClr val="tx2"/>
                  </a:solidFill>
                  <a:cs typeface="+mn-cs"/>
                </a:rPr>
                <a:t>Workflows</a:t>
              </a:r>
              <a:r>
                <a:rPr lang="en-US" sz="2000" b="1" dirty="0">
                  <a:cs typeface="+mn-cs"/>
                </a:rPr>
                <a:t> group activities logically</a:t>
              </a:r>
              <a:endParaRPr lang="en-US" sz="1800" dirty="0">
                <a:cs typeface="+mn-cs"/>
              </a:endParaRPr>
            </a:p>
          </p:txBody>
        </p:sp>
      </p:grpSp>
      <p:grpSp>
        <p:nvGrpSpPr>
          <p:cNvPr id="428157" name="Group 125"/>
          <p:cNvGrpSpPr>
            <a:grpSpLocks/>
          </p:cNvGrpSpPr>
          <p:nvPr/>
        </p:nvGrpSpPr>
        <p:grpSpPr bwMode="auto">
          <a:xfrm>
            <a:off x="7239000" y="800100"/>
            <a:ext cx="1905000" cy="1828800"/>
            <a:chOff x="4560" y="288"/>
            <a:chExt cx="1200" cy="1152"/>
          </a:xfrm>
        </p:grpSpPr>
        <p:sp>
          <p:nvSpPr>
            <p:cNvPr id="428101" name="AutoShape 69"/>
            <p:cNvSpPr>
              <a:spLocks noChangeArrowheads="1"/>
            </p:cNvSpPr>
            <p:nvPr/>
          </p:nvSpPr>
          <p:spPr bwMode="gray">
            <a:xfrm>
              <a:off x="4560" y="288"/>
              <a:ext cx="1104" cy="1152"/>
            </a:xfrm>
            <a:prstGeom prst="wedgeRectCallout">
              <a:avLst>
                <a:gd name="adj1" fmla="val -92785"/>
                <a:gd name="adj2" fmla="val 56206"/>
              </a:avLst>
            </a:prstGeom>
            <a:solidFill>
              <a:schemeClr val="accent1">
                <a:lumMod val="40000"/>
                <a:lumOff val="60000"/>
              </a:schemeClr>
            </a:solidFill>
            <a:ln w="1270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2800" b="1">
                <a:solidFill>
                  <a:schemeClr val="accent2"/>
                </a:solidFill>
                <a:cs typeface="+mn-cs"/>
              </a:endParaRPr>
            </a:p>
          </p:txBody>
        </p:sp>
        <p:sp>
          <p:nvSpPr>
            <p:cNvPr id="428102" name="Rectangle 70"/>
            <p:cNvSpPr>
              <a:spLocks noChangeArrowheads="1"/>
            </p:cNvSpPr>
            <p:nvPr/>
          </p:nvSpPr>
          <p:spPr bwMode="ltGray">
            <a:xfrm>
              <a:off x="4642" y="336"/>
              <a:ext cx="1118" cy="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2000" b="1">
                  <a:cs typeface="+mn-cs"/>
                </a:rPr>
                <a:t>In an </a:t>
              </a:r>
              <a:r>
                <a:rPr lang="en-US" sz="2000" b="1">
                  <a:solidFill>
                    <a:schemeClr val="tx2"/>
                  </a:solidFill>
                  <a:cs typeface="+mn-cs"/>
                </a:rPr>
                <a:t>iteration</a:t>
              </a:r>
              <a:r>
                <a:rPr lang="en-US" sz="2000" b="1">
                  <a:cs typeface="+mn-cs"/>
                </a:rPr>
                <a:t>, you walk through all workflows</a:t>
              </a:r>
              <a:endParaRPr lang="en-US" sz="2400">
                <a:cs typeface="+mn-cs"/>
              </a:endParaRPr>
            </a:p>
          </p:txBody>
        </p:sp>
      </p:grpSp>
    </p:spTree>
    <p:extLst>
      <p:ext uri="{BB962C8B-B14F-4D97-AF65-F5344CB8AC3E}">
        <p14:creationId xmlns:p14="http://schemas.microsoft.com/office/powerpoint/2010/main" val="4029475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8103"/>
                                        </p:tgtEl>
                                        <p:attrNameLst>
                                          <p:attrName>style.visibility</p:attrName>
                                        </p:attrNameLst>
                                      </p:cBhvr>
                                      <p:to>
                                        <p:strVal val="visible"/>
                                      </p:to>
                                    </p:set>
                                    <p:anim calcmode="lin" valueType="num">
                                      <p:cBhvr additive="base">
                                        <p:cTn id="7" dur="500" fill="hold"/>
                                        <p:tgtEl>
                                          <p:spTgt spid="428103"/>
                                        </p:tgtEl>
                                        <p:attrNameLst>
                                          <p:attrName>ppt_x</p:attrName>
                                        </p:attrNameLst>
                                      </p:cBhvr>
                                      <p:tavLst>
                                        <p:tav tm="0">
                                          <p:val>
                                            <p:strVal val="0-#ppt_w/2"/>
                                          </p:val>
                                        </p:tav>
                                        <p:tav tm="100000">
                                          <p:val>
                                            <p:strVal val="#ppt_x"/>
                                          </p:val>
                                        </p:tav>
                                      </p:tavLst>
                                    </p:anim>
                                    <p:anim calcmode="lin" valueType="num">
                                      <p:cBhvr additive="base">
                                        <p:cTn id="8" dur="500" fill="hold"/>
                                        <p:tgtEl>
                                          <p:spTgt spid="42810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428157"/>
                                        </p:tgtEl>
                                        <p:attrNameLst>
                                          <p:attrName>style.visibility</p:attrName>
                                        </p:attrNameLst>
                                      </p:cBhvr>
                                      <p:to>
                                        <p:strVal val="visible"/>
                                      </p:to>
                                    </p:set>
                                    <p:anim calcmode="lin" valueType="num">
                                      <p:cBhvr additive="base">
                                        <p:cTn id="12" dur="500" fill="hold"/>
                                        <p:tgtEl>
                                          <p:spTgt spid="428157"/>
                                        </p:tgtEl>
                                        <p:attrNameLst>
                                          <p:attrName>ppt_x</p:attrName>
                                        </p:attrNameLst>
                                      </p:cBhvr>
                                      <p:tavLst>
                                        <p:tav tm="0">
                                          <p:val>
                                            <p:strVal val="#ppt_x"/>
                                          </p:val>
                                        </p:tav>
                                        <p:tav tm="100000">
                                          <p:val>
                                            <p:strVal val="#ppt_x"/>
                                          </p:val>
                                        </p:tav>
                                      </p:tavLst>
                                    </p:anim>
                                    <p:anim calcmode="lin" valueType="num">
                                      <p:cBhvr additive="base">
                                        <p:cTn id="13" dur="500" fill="hold"/>
                                        <p:tgtEl>
                                          <p:spTgt spid="428157"/>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28097"/>
                                        </p:tgtEl>
                                        <p:attrNameLst>
                                          <p:attrName>style.visibility</p:attrName>
                                        </p:attrNameLst>
                                      </p:cBhvr>
                                      <p:to>
                                        <p:strVal val="visible"/>
                                      </p:to>
                                    </p:set>
                                    <p:anim calcmode="lin" valueType="num">
                                      <p:cBhvr additive="base">
                                        <p:cTn id="18" dur="500" fill="hold"/>
                                        <p:tgtEl>
                                          <p:spTgt spid="428097"/>
                                        </p:tgtEl>
                                        <p:attrNameLst>
                                          <p:attrName>ppt_x</p:attrName>
                                        </p:attrNameLst>
                                      </p:cBhvr>
                                      <p:tavLst>
                                        <p:tav tm="0">
                                          <p:val>
                                            <p:strVal val="#ppt_x"/>
                                          </p:val>
                                        </p:tav>
                                        <p:tav tm="100000">
                                          <p:val>
                                            <p:strVal val="#ppt_x"/>
                                          </p:val>
                                        </p:tav>
                                      </p:tavLst>
                                    </p:anim>
                                    <p:anim calcmode="lin" valueType="num">
                                      <p:cBhvr additive="base">
                                        <p:cTn id="19" dur="500" fill="hold"/>
                                        <p:tgtEl>
                                          <p:spTgt spid="4280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810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a:t>Requirements Phase</a:t>
            </a:r>
          </a:p>
        </p:txBody>
      </p:sp>
      <p:sp>
        <p:nvSpPr>
          <p:cNvPr id="143363" name="Rectangle 3"/>
          <p:cNvSpPr>
            <a:spLocks noGrp="1" noChangeArrowheads="1"/>
          </p:cNvSpPr>
          <p:nvPr>
            <p:ph type="body" idx="1"/>
          </p:nvPr>
        </p:nvSpPr>
        <p:spPr>
          <a:xfrm>
            <a:off x="457200" y="1371600"/>
            <a:ext cx="8176260" cy="4525963"/>
          </a:xfrm>
        </p:spPr>
        <p:txBody>
          <a:bodyPr/>
          <a:lstStyle/>
          <a:p>
            <a:r>
              <a:rPr lang="en-US" dirty="0"/>
              <a:t>Terminology</a:t>
            </a:r>
          </a:p>
          <a:p>
            <a:pPr lvl="1"/>
            <a:r>
              <a:rPr lang="en-US" dirty="0"/>
              <a:t>Requirements analysis/engineering</a:t>
            </a:r>
          </a:p>
          <a:p>
            <a:pPr lvl="2"/>
            <a:r>
              <a:rPr lang="en-US" u="sng" dirty="0"/>
              <a:t>Activity</a:t>
            </a:r>
            <a:r>
              <a:rPr lang="en-US" dirty="0"/>
              <a:t> of </a:t>
            </a:r>
            <a:r>
              <a:rPr lang="en-US" dirty="0" smtClean="0"/>
              <a:t>discovering/observing/gathering customer’s </a:t>
            </a:r>
            <a:r>
              <a:rPr lang="en-US" dirty="0"/>
              <a:t>needs</a:t>
            </a:r>
          </a:p>
          <a:p>
            <a:pPr lvl="1"/>
            <a:r>
              <a:rPr lang="en-US" dirty="0"/>
              <a:t>Requirements specification</a:t>
            </a:r>
          </a:p>
          <a:p>
            <a:pPr lvl="2"/>
            <a:r>
              <a:rPr lang="en-US" u="sng" dirty="0" smtClean="0"/>
              <a:t>Activity</a:t>
            </a:r>
            <a:r>
              <a:rPr lang="en-US" dirty="0" smtClean="0"/>
              <a:t> of describing/documenting </a:t>
            </a:r>
            <a:r>
              <a:rPr lang="en-US" dirty="0"/>
              <a:t>customer’s needs</a:t>
            </a:r>
            <a:endParaRPr lang="en-US" u="sng" dirty="0"/>
          </a:p>
          <a:p>
            <a:r>
              <a:rPr lang="en-US" dirty="0"/>
              <a:t>Note: requirements address what a customer </a:t>
            </a:r>
            <a:r>
              <a:rPr lang="en-US" u="sng" dirty="0"/>
              <a:t>needs</a:t>
            </a:r>
            <a:r>
              <a:rPr lang="en-US" dirty="0"/>
              <a:t>, not what a customer wants</a:t>
            </a:r>
          </a:p>
          <a:p>
            <a:pPr lvl="1"/>
            <a:r>
              <a:rPr lang="en-US" dirty="0"/>
              <a:t>A customer often does not know what they </a:t>
            </a:r>
            <a:r>
              <a:rPr lang="en-US" dirty="0" smtClean="0"/>
              <a:t>want, </a:t>
            </a:r>
          </a:p>
          <a:p>
            <a:pPr lvl="2"/>
            <a:r>
              <a:rPr lang="en-US" dirty="0" smtClean="0"/>
              <a:t>let alone what they actually need…</a:t>
            </a:r>
            <a:endParaRPr lang="en-US" dirty="0"/>
          </a:p>
          <a:p>
            <a:pPr lvl="1"/>
            <a:r>
              <a:rPr lang="en-US" dirty="0" smtClean="0"/>
              <a:t>Long </a:t>
            </a:r>
            <a:r>
              <a:rPr lang="en-US" dirty="0"/>
              <a:t>and arduous, </a:t>
            </a:r>
            <a:r>
              <a:rPr lang="en-US" dirty="0" smtClean="0"/>
              <a:t>often educational</a:t>
            </a:r>
            <a:r>
              <a:rPr lang="en-US" dirty="0"/>
              <a:t>, </a:t>
            </a:r>
            <a:r>
              <a:rPr lang="en-US" dirty="0" smtClean="0"/>
              <a:t>process</a:t>
            </a:r>
          </a:p>
          <a:p>
            <a:pPr lvl="2"/>
            <a:r>
              <a:rPr lang="en-US" dirty="0" smtClean="0"/>
              <a:t>And things change “under our feet” during the requirements process...</a:t>
            </a:r>
            <a:endParaRPr lang="en-US" dirty="0"/>
          </a:p>
          <a:p>
            <a:pPr>
              <a:buFont typeface="Wingdings" pitchFamily="2" charset="2"/>
              <a:buNone/>
            </a:pPr>
            <a:endParaRPr lang="en-US" dirty="0"/>
          </a:p>
          <a:p>
            <a:endParaRPr lang="en-US" dirty="0"/>
          </a:p>
        </p:txBody>
      </p:sp>
    </p:spTree>
    <p:extLst>
      <p:ext uri="{BB962C8B-B14F-4D97-AF65-F5344CB8AC3E}">
        <p14:creationId xmlns:p14="http://schemas.microsoft.com/office/powerpoint/2010/main" val="399034737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a:t>Today’s Lecture</a:t>
            </a:r>
          </a:p>
        </p:txBody>
      </p:sp>
      <p:sp>
        <p:nvSpPr>
          <p:cNvPr id="39939" name="Rectangle 3"/>
          <p:cNvSpPr>
            <a:spLocks noGrp="1" noChangeArrowheads="1"/>
          </p:cNvSpPr>
          <p:nvPr>
            <p:ph type="body" idx="1"/>
          </p:nvPr>
        </p:nvSpPr>
        <p:spPr/>
        <p:txBody>
          <a:bodyPr/>
          <a:lstStyle/>
          <a:p>
            <a:r>
              <a:rPr lang="en-US" dirty="0">
                <a:solidFill>
                  <a:schemeClr val="tx1"/>
                </a:solidFill>
              </a:rPr>
              <a:t>Software failures</a:t>
            </a:r>
          </a:p>
          <a:p>
            <a:pPr marL="0" indent="0">
              <a:buNone/>
            </a:pPr>
            <a:endParaRPr lang="en-US" dirty="0" smtClean="0">
              <a:solidFill>
                <a:schemeClr val="tx1"/>
              </a:solidFill>
            </a:endParaRPr>
          </a:p>
          <a:p>
            <a:r>
              <a:rPr lang="en-US" dirty="0" smtClean="0">
                <a:solidFill>
                  <a:schemeClr val="tx1"/>
                </a:solidFill>
              </a:rPr>
              <a:t>Why requirements?</a:t>
            </a:r>
          </a:p>
          <a:p>
            <a:pPr marL="0" indent="0">
              <a:buNone/>
            </a:pPr>
            <a:endParaRPr lang="en-US" dirty="0"/>
          </a:p>
          <a:p>
            <a:r>
              <a:rPr lang="en-US" dirty="0" smtClean="0">
                <a:solidFill>
                  <a:schemeClr val="tx1"/>
                </a:solidFill>
              </a:rPr>
              <a:t>Requirements engineering</a:t>
            </a:r>
          </a:p>
          <a:p>
            <a:pPr lvl="1"/>
            <a:r>
              <a:rPr lang="en-US" dirty="0" smtClean="0">
                <a:solidFill>
                  <a:schemeClr val="tx1"/>
                </a:solidFill>
              </a:rPr>
              <a:t>Requirements phase</a:t>
            </a:r>
          </a:p>
          <a:p>
            <a:pPr lvl="1"/>
            <a:r>
              <a:rPr lang="en-US" dirty="0" smtClean="0">
                <a:solidFill>
                  <a:srgbClr val="FF0000"/>
                </a:solidFill>
              </a:rPr>
              <a:t>Requirements analysis</a:t>
            </a:r>
            <a:endParaRPr lang="en-US" dirty="0" smtClean="0"/>
          </a:p>
          <a:p>
            <a:pPr lvl="1"/>
            <a:r>
              <a:rPr lang="en-US" dirty="0" smtClean="0"/>
              <a:t>Requirements specification (documentation)</a:t>
            </a:r>
          </a:p>
          <a:p>
            <a:pPr marL="457200" lvl="1" indent="0">
              <a:buNone/>
            </a:pPr>
            <a:endParaRPr lang="en-US" dirty="0" smtClean="0"/>
          </a:p>
          <a:p>
            <a:pPr>
              <a:buFont typeface="Wingdings" pitchFamily="2" charset="2"/>
              <a:buNone/>
            </a:pPr>
            <a:endParaRPr lang="en-US" dirty="0"/>
          </a:p>
        </p:txBody>
      </p:sp>
    </p:spTree>
    <p:extLst>
      <p:ext uri="{BB962C8B-B14F-4D97-AF65-F5344CB8AC3E}">
        <p14:creationId xmlns:p14="http://schemas.microsoft.com/office/powerpoint/2010/main" val="124327742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76200" y="0"/>
            <a:ext cx="8001000" cy="762000"/>
          </a:xfrm>
        </p:spPr>
        <p:txBody>
          <a:bodyPr/>
          <a:lstStyle/>
          <a:p>
            <a:r>
              <a:rPr lang="en-US" dirty="0"/>
              <a:t>Techniques for Requirements Analysis</a:t>
            </a:r>
          </a:p>
        </p:txBody>
      </p:sp>
      <p:sp>
        <p:nvSpPr>
          <p:cNvPr id="125955" name="Rectangle 3"/>
          <p:cNvSpPr>
            <a:spLocks noGrp="1" noChangeArrowheads="1"/>
          </p:cNvSpPr>
          <p:nvPr>
            <p:ph type="body" idx="1"/>
          </p:nvPr>
        </p:nvSpPr>
        <p:spPr/>
        <p:txBody>
          <a:bodyPr/>
          <a:lstStyle/>
          <a:p>
            <a:r>
              <a:rPr lang="en-US" dirty="0"/>
              <a:t>Interview customer</a:t>
            </a:r>
          </a:p>
          <a:p>
            <a:r>
              <a:rPr lang="en-US" dirty="0"/>
              <a:t>Create use cases/scenarios</a:t>
            </a:r>
          </a:p>
          <a:p>
            <a:r>
              <a:rPr lang="en-US" dirty="0"/>
              <a:t>Prototype solutions</a:t>
            </a:r>
          </a:p>
          <a:p>
            <a:r>
              <a:rPr lang="en-US" dirty="0"/>
              <a:t>Observe customer</a:t>
            </a:r>
          </a:p>
          <a:p>
            <a:r>
              <a:rPr lang="en-US" dirty="0"/>
              <a:t>Identify important objects/roles/functions</a:t>
            </a:r>
          </a:p>
          <a:p>
            <a:r>
              <a:rPr lang="en-US" dirty="0"/>
              <a:t>Perform research</a:t>
            </a:r>
          </a:p>
          <a:p>
            <a:r>
              <a:rPr lang="en-US" dirty="0"/>
              <a:t>Construct glossaries</a:t>
            </a:r>
          </a:p>
          <a:p>
            <a:r>
              <a:rPr lang="en-US" dirty="0" smtClean="0"/>
              <a:t>…</a:t>
            </a:r>
          </a:p>
          <a:p>
            <a:r>
              <a:rPr lang="en-US" dirty="0" smtClean="0"/>
              <a:t>(Data)</a:t>
            </a:r>
            <a:endParaRPr lang="en-US" dirty="0"/>
          </a:p>
        </p:txBody>
      </p:sp>
    </p:spTree>
    <p:extLst>
      <p:ext uri="{BB962C8B-B14F-4D97-AF65-F5344CB8AC3E}">
        <p14:creationId xmlns:p14="http://schemas.microsoft.com/office/powerpoint/2010/main" val="322052391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a:t>Today’s Lecture</a:t>
            </a:r>
          </a:p>
        </p:txBody>
      </p:sp>
      <p:sp>
        <p:nvSpPr>
          <p:cNvPr id="39939" name="Rectangle 3"/>
          <p:cNvSpPr>
            <a:spLocks noGrp="1" noChangeArrowheads="1"/>
          </p:cNvSpPr>
          <p:nvPr>
            <p:ph type="body" idx="1"/>
          </p:nvPr>
        </p:nvSpPr>
        <p:spPr/>
        <p:txBody>
          <a:bodyPr/>
          <a:lstStyle/>
          <a:p>
            <a:r>
              <a:rPr lang="en-US" dirty="0">
                <a:solidFill>
                  <a:schemeClr val="tx1"/>
                </a:solidFill>
              </a:rPr>
              <a:t>Software failures</a:t>
            </a:r>
          </a:p>
          <a:p>
            <a:pPr marL="0" indent="0">
              <a:buNone/>
            </a:pPr>
            <a:endParaRPr lang="en-US" dirty="0" smtClean="0">
              <a:solidFill>
                <a:schemeClr val="tx1"/>
              </a:solidFill>
            </a:endParaRPr>
          </a:p>
          <a:p>
            <a:r>
              <a:rPr lang="en-US" dirty="0" smtClean="0">
                <a:solidFill>
                  <a:schemeClr val="tx1"/>
                </a:solidFill>
              </a:rPr>
              <a:t>Why requirements?</a:t>
            </a:r>
          </a:p>
          <a:p>
            <a:pPr marL="0" indent="0">
              <a:buNone/>
            </a:pPr>
            <a:endParaRPr lang="en-US" dirty="0"/>
          </a:p>
          <a:p>
            <a:r>
              <a:rPr lang="en-US" dirty="0" smtClean="0">
                <a:solidFill>
                  <a:schemeClr val="tx1"/>
                </a:solidFill>
              </a:rPr>
              <a:t>Requirements engineering</a:t>
            </a:r>
          </a:p>
          <a:p>
            <a:pPr lvl="1"/>
            <a:r>
              <a:rPr lang="en-US" dirty="0" smtClean="0">
                <a:solidFill>
                  <a:schemeClr val="tx1"/>
                </a:solidFill>
              </a:rPr>
              <a:t>Requirements phase</a:t>
            </a:r>
          </a:p>
          <a:p>
            <a:pPr lvl="1"/>
            <a:r>
              <a:rPr lang="en-US" dirty="0" smtClean="0">
                <a:solidFill>
                  <a:schemeClr val="tx1"/>
                </a:solidFill>
              </a:rPr>
              <a:t>Requirements analysis</a:t>
            </a:r>
          </a:p>
          <a:p>
            <a:pPr lvl="1"/>
            <a:r>
              <a:rPr lang="en-US" dirty="0" smtClean="0">
                <a:solidFill>
                  <a:srgbClr val="FF0000"/>
                </a:solidFill>
              </a:rPr>
              <a:t>Requirements specification (documentation)</a:t>
            </a:r>
          </a:p>
          <a:p>
            <a:pPr marL="457200" lvl="1" indent="0">
              <a:buNone/>
            </a:pPr>
            <a:endParaRPr lang="en-US" dirty="0" smtClean="0"/>
          </a:p>
          <a:p>
            <a:pPr>
              <a:buFont typeface="Wingdings" pitchFamily="2" charset="2"/>
              <a:buNone/>
            </a:pPr>
            <a:endParaRPr lang="en-US" dirty="0"/>
          </a:p>
        </p:txBody>
      </p:sp>
    </p:spTree>
    <p:extLst>
      <p:ext uri="{BB962C8B-B14F-4D97-AF65-F5344CB8AC3E}">
        <p14:creationId xmlns:p14="http://schemas.microsoft.com/office/powerpoint/2010/main" val="290271762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dirty="0"/>
              <a:t>Requirements Specification</a:t>
            </a:r>
          </a:p>
        </p:txBody>
      </p:sp>
      <p:sp>
        <p:nvSpPr>
          <p:cNvPr id="146435" name="Rectangle 3"/>
          <p:cNvSpPr>
            <a:spLocks noGrp="1" noChangeArrowheads="1"/>
          </p:cNvSpPr>
          <p:nvPr>
            <p:ph type="body" idx="1"/>
          </p:nvPr>
        </p:nvSpPr>
        <p:spPr>
          <a:xfrm>
            <a:off x="457200" y="1219200"/>
            <a:ext cx="8176260" cy="4525963"/>
          </a:xfrm>
        </p:spPr>
        <p:txBody>
          <a:bodyPr>
            <a:normAutofit fontScale="92500" lnSpcReduction="10000"/>
          </a:bodyPr>
          <a:lstStyle/>
          <a:p>
            <a:r>
              <a:rPr lang="en-US" sz="2400" dirty="0"/>
              <a:t>Serves as the fundamental reference point between customer and software producer</a:t>
            </a:r>
          </a:p>
          <a:p>
            <a:r>
              <a:rPr lang="en-US" sz="2400" dirty="0"/>
              <a:t>Defines capabilities to be provided without saying how they should be provided</a:t>
            </a:r>
          </a:p>
          <a:p>
            <a:pPr lvl="1"/>
            <a:r>
              <a:rPr lang="en-US" sz="2000" dirty="0"/>
              <a:t>Defines the “what”</a:t>
            </a:r>
          </a:p>
          <a:p>
            <a:pPr lvl="1"/>
            <a:r>
              <a:rPr lang="en-US" sz="2000" dirty="0"/>
              <a:t>Does not define the “how”</a:t>
            </a:r>
          </a:p>
          <a:p>
            <a:r>
              <a:rPr lang="en-US" sz="2400" dirty="0"/>
              <a:t>Defines environmental requirements on the software to guide the implementers</a:t>
            </a:r>
          </a:p>
          <a:p>
            <a:pPr lvl="1"/>
            <a:r>
              <a:rPr lang="en-US" sz="2000" dirty="0"/>
              <a:t>Platforms, implementation language(s), …</a:t>
            </a:r>
          </a:p>
          <a:p>
            <a:r>
              <a:rPr lang="en-US" sz="2400" dirty="0"/>
              <a:t>Defines constraints on the software</a:t>
            </a:r>
          </a:p>
          <a:p>
            <a:pPr lvl="1"/>
            <a:r>
              <a:rPr lang="en-US" sz="2000" dirty="0" smtClean="0"/>
              <a:t>Standards, hardware limitations, </a:t>
            </a:r>
            <a:r>
              <a:rPr lang="en-US" sz="2000" dirty="0"/>
              <a:t>…</a:t>
            </a:r>
          </a:p>
          <a:p>
            <a:r>
              <a:rPr lang="en-US" sz="2400" dirty="0"/>
              <a:t>Defines software </a:t>
            </a:r>
            <a:r>
              <a:rPr lang="en-US" sz="2400" dirty="0" smtClean="0"/>
              <a:t>qualities</a:t>
            </a:r>
          </a:p>
          <a:p>
            <a:pPr lvl="1"/>
            <a:r>
              <a:rPr lang="en-US" sz="2000" dirty="0" smtClean="0"/>
              <a:t>maintainability, usability, verifiability</a:t>
            </a:r>
            <a:endParaRPr lang="en-US" sz="2000" dirty="0"/>
          </a:p>
        </p:txBody>
      </p:sp>
    </p:spTree>
    <p:extLst>
      <p:ext uri="{BB962C8B-B14F-4D97-AF65-F5344CB8AC3E}">
        <p14:creationId xmlns:p14="http://schemas.microsoft.com/office/powerpoint/2010/main" val="209597548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GB" dirty="0"/>
              <a:t>Non-Functional Requirement Types</a:t>
            </a:r>
          </a:p>
        </p:txBody>
      </p:sp>
      <p:pic>
        <p:nvPicPr>
          <p:cNvPr id="172035"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11300"/>
            <a:ext cx="8305800" cy="509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521807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dirty="0"/>
              <a:t>Why Spend a Lot of Time?</a:t>
            </a:r>
          </a:p>
        </p:txBody>
      </p:sp>
      <p:sp>
        <p:nvSpPr>
          <p:cNvPr id="145411" name="Rectangle 3"/>
          <p:cNvSpPr>
            <a:spLocks noGrp="1" noChangeArrowheads="1"/>
          </p:cNvSpPr>
          <p:nvPr>
            <p:ph type="body" idx="1"/>
          </p:nvPr>
        </p:nvSpPr>
        <p:spPr/>
        <p:txBody>
          <a:bodyPr/>
          <a:lstStyle/>
          <a:p>
            <a:r>
              <a:rPr lang="en-US" dirty="0"/>
              <a:t>A requirements specification is </a:t>
            </a:r>
            <a:r>
              <a:rPr lang="en-US" i="1" dirty="0"/>
              <a:t>the</a:t>
            </a:r>
            <a:r>
              <a:rPr lang="en-US" dirty="0"/>
              <a:t> source for all future steps in the software life cycle</a:t>
            </a:r>
          </a:p>
          <a:p>
            <a:pPr lvl="1"/>
            <a:r>
              <a:rPr lang="en-US" dirty="0"/>
              <a:t>Lays the basis for a mutual understanding</a:t>
            </a:r>
          </a:p>
          <a:p>
            <a:pPr lvl="2"/>
            <a:r>
              <a:rPr lang="en-US" dirty="0"/>
              <a:t>Consumer (what they get)</a:t>
            </a:r>
          </a:p>
          <a:p>
            <a:pPr lvl="2"/>
            <a:r>
              <a:rPr lang="en-US" dirty="0"/>
              <a:t>Software producer (what they build)</a:t>
            </a:r>
          </a:p>
          <a:p>
            <a:pPr lvl="1"/>
            <a:r>
              <a:rPr lang="en-US" dirty="0"/>
              <a:t>Identifies fundamental assumptions</a:t>
            </a:r>
          </a:p>
          <a:p>
            <a:r>
              <a:rPr lang="en-US" dirty="0" smtClean="0"/>
              <a:t>Better </a:t>
            </a:r>
            <a:r>
              <a:rPr lang="en-US" dirty="0"/>
              <a:t>get it right</a:t>
            </a:r>
          </a:p>
          <a:p>
            <a:pPr lvl="1"/>
            <a:r>
              <a:rPr lang="en-US" dirty="0"/>
              <a:t>Upon delivery, some software is actually rejected by customers</a:t>
            </a:r>
          </a:p>
          <a:p>
            <a:r>
              <a:rPr lang="en-US" dirty="0"/>
              <a:t>Changes are cheap</a:t>
            </a:r>
          </a:p>
          <a:p>
            <a:pPr lvl="1"/>
            <a:r>
              <a:rPr lang="en-US" dirty="0"/>
              <a:t>Better make them now rather than later</a:t>
            </a:r>
          </a:p>
          <a:p>
            <a:endParaRPr lang="en-US" i="1" dirty="0"/>
          </a:p>
        </p:txBody>
      </p:sp>
    </p:spTree>
    <p:extLst>
      <p:ext uri="{BB962C8B-B14F-4D97-AF65-F5344CB8AC3E}">
        <p14:creationId xmlns:p14="http://schemas.microsoft.com/office/powerpoint/2010/main" val="170941511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0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308100"/>
            <a:ext cx="5486400" cy="5300663"/>
          </a:xfrm>
          <a:prstGeom prst="rect">
            <a:avLst/>
          </a:prstGeom>
          <a:noFill/>
          <a:extLst>
            <a:ext uri="{909E8E84-426E-40dd-AFC4-6F175D3DCCD1}">
              <a14:hiddenFill xmlns:a14="http://schemas.microsoft.com/office/drawing/2010/main">
                <a:solidFill>
                  <a:srgbClr val="FFFFFF"/>
                </a:solidFill>
              </a14:hiddenFill>
            </a:ext>
          </a:extLst>
        </p:spPr>
      </p:pic>
      <p:sp>
        <p:nvSpPr>
          <p:cNvPr id="171013" name="Rectangle 5"/>
          <p:cNvSpPr>
            <a:spLocks noGrp="1" noChangeArrowheads="1"/>
          </p:cNvSpPr>
          <p:nvPr>
            <p:ph type="title"/>
          </p:nvPr>
        </p:nvSpPr>
        <p:spPr/>
        <p:txBody>
          <a:bodyPr/>
          <a:lstStyle/>
          <a:p>
            <a:r>
              <a:rPr lang="en-US" dirty="0"/>
              <a:t>Users of a Requirements Document</a:t>
            </a:r>
          </a:p>
        </p:txBody>
      </p:sp>
    </p:spTree>
    <p:extLst>
      <p:ext uri="{BB962C8B-B14F-4D97-AF65-F5344CB8AC3E}">
        <p14:creationId xmlns:p14="http://schemas.microsoft.com/office/powerpoint/2010/main" val="95868302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dirty="0" smtClean="0"/>
              <a:t>Document Structure</a:t>
            </a:r>
            <a:endParaRPr lang="en-US" dirty="0"/>
          </a:p>
        </p:txBody>
      </p:sp>
      <p:sp>
        <p:nvSpPr>
          <p:cNvPr id="146435" name="Rectangle 3"/>
          <p:cNvSpPr>
            <a:spLocks noGrp="1" noChangeArrowheads="1"/>
          </p:cNvSpPr>
          <p:nvPr>
            <p:ph type="body" idx="1"/>
          </p:nvPr>
        </p:nvSpPr>
        <p:spPr>
          <a:xfrm>
            <a:off x="457200" y="914400"/>
            <a:ext cx="8176260" cy="4525963"/>
          </a:xfrm>
        </p:spPr>
        <p:txBody>
          <a:bodyPr>
            <a:normAutofit fontScale="92500" lnSpcReduction="20000"/>
          </a:bodyPr>
          <a:lstStyle/>
          <a:p>
            <a:r>
              <a:rPr lang="en-US" sz="2400" dirty="0"/>
              <a:t>Introduction</a:t>
            </a:r>
          </a:p>
          <a:p>
            <a:r>
              <a:rPr lang="en-US" sz="2400" dirty="0"/>
              <a:t>Executive summary</a:t>
            </a:r>
          </a:p>
          <a:p>
            <a:r>
              <a:rPr lang="en-US" sz="2400" dirty="0"/>
              <a:t>Application </a:t>
            </a:r>
            <a:r>
              <a:rPr lang="en-US" sz="2400" dirty="0" smtClean="0"/>
              <a:t>context</a:t>
            </a:r>
          </a:p>
          <a:p>
            <a:r>
              <a:rPr lang="en-US" dirty="0"/>
              <a:t>Environmental </a:t>
            </a:r>
            <a:r>
              <a:rPr lang="en-US" dirty="0" smtClean="0"/>
              <a:t>requirements</a:t>
            </a:r>
            <a:endParaRPr lang="en-US" sz="2400" dirty="0"/>
          </a:p>
          <a:p>
            <a:r>
              <a:rPr lang="en-US" sz="2400" dirty="0"/>
              <a:t>Functional requirements</a:t>
            </a:r>
          </a:p>
          <a:p>
            <a:r>
              <a:rPr lang="en-US" sz="2400" dirty="0" smtClean="0"/>
              <a:t>Software </a:t>
            </a:r>
            <a:r>
              <a:rPr lang="en-US" sz="2400" dirty="0"/>
              <a:t>qualities</a:t>
            </a:r>
          </a:p>
          <a:p>
            <a:r>
              <a:rPr lang="en-US" sz="2400" dirty="0"/>
              <a:t>Other requirements</a:t>
            </a:r>
          </a:p>
          <a:p>
            <a:r>
              <a:rPr lang="en-US" sz="2400" dirty="0"/>
              <a:t>Time schedule</a:t>
            </a:r>
          </a:p>
          <a:p>
            <a:r>
              <a:rPr lang="en-US" sz="2400" dirty="0"/>
              <a:t>Potential </a:t>
            </a:r>
            <a:r>
              <a:rPr lang="en-US" sz="2400" dirty="0" smtClean="0"/>
              <a:t>risks</a:t>
            </a:r>
          </a:p>
          <a:p>
            <a:r>
              <a:rPr lang="en-US" dirty="0" smtClean="0"/>
              <a:t>Assumptions</a:t>
            </a:r>
            <a:endParaRPr lang="en-US" sz="2400" dirty="0"/>
          </a:p>
          <a:p>
            <a:r>
              <a:rPr lang="en-US" sz="2400" dirty="0"/>
              <a:t>Future changes</a:t>
            </a:r>
          </a:p>
          <a:p>
            <a:r>
              <a:rPr lang="en-US" sz="2400" dirty="0"/>
              <a:t>Glossary</a:t>
            </a:r>
          </a:p>
          <a:p>
            <a:r>
              <a:rPr lang="en-US" sz="2400" dirty="0"/>
              <a:t>Reference documents</a:t>
            </a:r>
          </a:p>
        </p:txBody>
      </p:sp>
    </p:spTree>
    <p:extLst>
      <p:ext uri="{BB962C8B-B14F-4D97-AF65-F5344CB8AC3E}">
        <p14:creationId xmlns:p14="http://schemas.microsoft.com/office/powerpoint/2010/main" val="35311658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a:t>Today’s Lecture</a:t>
            </a:r>
          </a:p>
        </p:txBody>
      </p:sp>
      <p:sp>
        <p:nvSpPr>
          <p:cNvPr id="39939" name="Rectangle 3"/>
          <p:cNvSpPr>
            <a:spLocks noGrp="1" noChangeArrowheads="1"/>
          </p:cNvSpPr>
          <p:nvPr>
            <p:ph type="body" idx="1"/>
          </p:nvPr>
        </p:nvSpPr>
        <p:spPr/>
        <p:txBody>
          <a:bodyPr/>
          <a:lstStyle/>
          <a:p>
            <a:r>
              <a:rPr lang="en-US" dirty="0" smtClean="0">
                <a:solidFill>
                  <a:srgbClr val="FF0000"/>
                </a:solidFill>
              </a:rPr>
              <a:t>Software failures</a:t>
            </a:r>
          </a:p>
          <a:p>
            <a:pPr marL="0" indent="0">
              <a:buNone/>
            </a:pPr>
            <a:endParaRPr lang="en-US" dirty="0" smtClean="0">
              <a:solidFill>
                <a:schemeClr val="tx1"/>
              </a:solidFill>
            </a:endParaRPr>
          </a:p>
          <a:p>
            <a:r>
              <a:rPr lang="en-US" dirty="0" smtClean="0">
                <a:solidFill>
                  <a:schemeClr val="tx1"/>
                </a:solidFill>
              </a:rPr>
              <a:t>Why requirements?</a:t>
            </a:r>
          </a:p>
          <a:p>
            <a:pPr marL="0" indent="0">
              <a:buNone/>
            </a:pPr>
            <a:endParaRPr lang="en-US" dirty="0"/>
          </a:p>
          <a:p>
            <a:r>
              <a:rPr lang="en-US" dirty="0" smtClean="0">
                <a:solidFill>
                  <a:schemeClr val="tx1"/>
                </a:solidFill>
              </a:rPr>
              <a:t>Requirements engineering</a:t>
            </a:r>
          </a:p>
          <a:p>
            <a:pPr lvl="1"/>
            <a:r>
              <a:rPr lang="en-US" dirty="0" smtClean="0">
                <a:solidFill>
                  <a:schemeClr val="tx1"/>
                </a:solidFill>
              </a:rPr>
              <a:t>Requirements phase</a:t>
            </a:r>
          </a:p>
          <a:p>
            <a:pPr lvl="1"/>
            <a:r>
              <a:rPr lang="en-US" dirty="0" smtClean="0">
                <a:solidFill>
                  <a:schemeClr val="tx1"/>
                </a:solidFill>
              </a:rPr>
              <a:t>Requirements analysis</a:t>
            </a:r>
            <a:endParaRPr lang="en-US" dirty="0" smtClean="0"/>
          </a:p>
          <a:p>
            <a:pPr lvl="1"/>
            <a:r>
              <a:rPr lang="en-US" dirty="0" smtClean="0"/>
              <a:t>Requirements specification (documentation)</a:t>
            </a:r>
          </a:p>
          <a:p>
            <a:pPr marL="457200" lvl="1" indent="0">
              <a:buNone/>
            </a:pPr>
            <a:endParaRPr lang="en-US" dirty="0"/>
          </a:p>
          <a:p>
            <a:pPr>
              <a:buFont typeface="Wingdings" pitchFamily="2" charset="2"/>
              <a:buNone/>
            </a:pPr>
            <a:endParaRPr lang="en-US" dirty="0"/>
          </a:p>
        </p:txBody>
      </p:sp>
    </p:spTree>
    <p:extLst>
      <p:ext uri="{BB962C8B-B14F-4D97-AF65-F5344CB8AC3E}">
        <p14:creationId xmlns:p14="http://schemas.microsoft.com/office/powerpoint/2010/main" val="124327742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dirty="0"/>
              <a:t>Introduction</a:t>
            </a:r>
          </a:p>
        </p:txBody>
      </p:sp>
      <p:sp>
        <p:nvSpPr>
          <p:cNvPr id="147459" name="Rectangle 3"/>
          <p:cNvSpPr>
            <a:spLocks noGrp="1" noChangeArrowheads="1"/>
          </p:cNvSpPr>
          <p:nvPr>
            <p:ph type="body" idx="1"/>
          </p:nvPr>
        </p:nvSpPr>
        <p:spPr/>
        <p:txBody>
          <a:bodyPr/>
          <a:lstStyle/>
          <a:p>
            <a:r>
              <a:rPr lang="en-US" dirty="0"/>
              <a:t>What is this document about?</a:t>
            </a:r>
          </a:p>
          <a:p>
            <a:r>
              <a:rPr lang="en-US" dirty="0"/>
              <a:t>Who was it created for?</a:t>
            </a:r>
          </a:p>
          <a:p>
            <a:r>
              <a:rPr lang="en-US" dirty="0"/>
              <a:t>Who created it?</a:t>
            </a:r>
          </a:p>
          <a:p>
            <a:r>
              <a:rPr lang="en-US" dirty="0"/>
              <a:t>Outline</a:t>
            </a:r>
          </a:p>
        </p:txBody>
      </p:sp>
    </p:spTree>
    <p:extLst>
      <p:ext uri="{BB962C8B-B14F-4D97-AF65-F5344CB8AC3E}">
        <p14:creationId xmlns:p14="http://schemas.microsoft.com/office/powerpoint/2010/main" val="109732377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dirty="0"/>
              <a:t>Executive Summary</a:t>
            </a:r>
          </a:p>
        </p:txBody>
      </p:sp>
      <p:sp>
        <p:nvSpPr>
          <p:cNvPr id="148483" name="Rectangle 3"/>
          <p:cNvSpPr>
            <a:spLocks noGrp="1" noChangeArrowheads="1"/>
          </p:cNvSpPr>
          <p:nvPr>
            <p:ph type="body" idx="1"/>
          </p:nvPr>
        </p:nvSpPr>
        <p:spPr/>
        <p:txBody>
          <a:bodyPr/>
          <a:lstStyle/>
          <a:p>
            <a:r>
              <a:rPr lang="en-US" dirty="0"/>
              <a:t>Short, succinct, concise, to-the-point, description</a:t>
            </a:r>
          </a:p>
          <a:p>
            <a:pPr lvl="1"/>
            <a:r>
              <a:rPr lang="en-US" dirty="0"/>
              <a:t>Usually no more than one page</a:t>
            </a:r>
          </a:p>
          <a:p>
            <a:r>
              <a:rPr lang="en-US" dirty="0"/>
              <a:t>Identifies main goals</a:t>
            </a:r>
          </a:p>
          <a:p>
            <a:r>
              <a:rPr lang="en-US" dirty="0"/>
              <a:t>Identifies key features</a:t>
            </a:r>
          </a:p>
          <a:p>
            <a:r>
              <a:rPr lang="en-US" dirty="0"/>
              <a:t>Identifies key risks/obstacles</a:t>
            </a:r>
          </a:p>
        </p:txBody>
      </p:sp>
    </p:spTree>
    <p:extLst>
      <p:ext uri="{BB962C8B-B14F-4D97-AF65-F5344CB8AC3E}">
        <p14:creationId xmlns:p14="http://schemas.microsoft.com/office/powerpoint/2010/main" val="269644950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dirty="0"/>
              <a:t>Application Context</a:t>
            </a:r>
          </a:p>
        </p:txBody>
      </p:sp>
      <p:sp>
        <p:nvSpPr>
          <p:cNvPr id="150531" name="Rectangle 3"/>
          <p:cNvSpPr>
            <a:spLocks noGrp="1" noChangeArrowheads="1"/>
          </p:cNvSpPr>
          <p:nvPr>
            <p:ph type="body" idx="1"/>
          </p:nvPr>
        </p:nvSpPr>
        <p:spPr/>
        <p:txBody>
          <a:bodyPr/>
          <a:lstStyle/>
          <a:p>
            <a:r>
              <a:rPr lang="en-US" dirty="0"/>
              <a:t>Describes the situation in which the software will be </a:t>
            </a:r>
            <a:r>
              <a:rPr lang="en-US" dirty="0" smtClean="0"/>
              <a:t>used</a:t>
            </a:r>
          </a:p>
          <a:p>
            <a:pPr lvl="1"/>
            <a:r>
              <a:rPr lang="en-US" dirty="0" smtClean="0"/>
              <a:t>Home, office, inside, outside, …</a:t>
            </a:r>
            <a:endParaRPr lang="en-US" dirty="0"/>
          </a:p>
          <a:p>
            <a:r>
              <a:rPr lang="en-US" dirty="0" smtClean="0"/>
              <a:t>Identifies </a:t>
            </a:r>
            <a:r>
              <a:rPr lang="en-US" dirty="0"/>
              <a:t>all things that the system affects</a:t>
            </a:r>
          </a:p>
          <a:p>
            <a:pPr lvl="1"/>
            <a:r>
              <a:rPr lang="en-US" dirty="0"/>
              <a:t>Objects, processes, other software, hardware, and </a:t>
            </a:r>
            <a:r>
              <a:rPr lang="en-US" dirty="0" smtClean="0"/>
              <a:t>people</a:t>
            </a:r>
            <a:endParaRPr lang="en-US" dirty="0"/>
          </a:p>
        </p:txBody>
      </p:sp>
    </p:spTree>
    <p:extLst>
      <p:ext uri="{BB962C8B-B14F-4D97-AF65-F5344CB8AC3E}">
        <p14:creationId xmlns:p14="http://schemas.microsoft.com/office/powerpoint/2010/main" val="211808383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dirty="0"/>
              <a:t>Environmental Requirements</a:t>
            </a:r>
          </a:p>
        </p:txBody>
      </p:sp>
      <p:sp>
        <p:nvSpPr>
          <p:cNvPr id="151555" name="Rectangle 3"/>
          <p:cNvSpPr>
            <a:spLocks noGrp="1" noChangeArrowheads="1"/>
          </p:cNvSpPr>
          <p:nvPr>
            <p:ph type="body" idx="1"/>
          </p:nvPr>
        </p:nvSpPr>
        <p:spPr/>
        <p:txBody>
          <a:bodyPr/>
          <a:lstStyle/>
          <a:p>
            <a:r>
              <a:rPr lang="en-US" dirty="0"/>
              <a:t>Platforms</a:t>
            </a:r>
          </a:p>
          <a:p>
            <a:pPr lvl="1"/>
            <a:r>
              <a:rPr lang="en-US" dirty="0"/>
              <a:t>Hardware</a:t>
            </a:r>
          </a:p>
          <a:p>
            <a:pPr lvl="2"/>
            <a:r>
              <a:rPr lang="en-US" dirty="0"/>
              <a:t>Operating systems, types of machines, memory size, hard disk space</a:t>
            </a:r>
          </a:p>
          <a:p>
            <a:pPr lvl="1"/>
            <a:r>
              <a:rPr lang="en-US" dirty="0"/>
              <a:t>Software</a:t>
            </a:r>
          </a:p>
          <a:p>
            <a:pPr lvl="2"/>
            <a:r>
              <a:rPr lang="en-US" dirty="0" smtClean="0"/>
              <a:t>Is it a Web app? Mobile app? Desktop app?</a:t>
            </a:r>
          </a:p>
          <a:p>
            <a:pPr lvl="2"/>
            <a:r>
              <a:rPr lang="en-US" dirty="0" smtClean="0"/>
              <a:t>Is it open source? Linux? Apache? PHP/MySQL?</a:t>
            </a:r>
          </a:p>
          <a:p>
            <a:pPr lvl="2"/>
            <a:r>
              <a:rPr lang="en-US" dirty="0" smtClean="0"/>
              <a:t>Is it enterprise software? </a:t>
            </a:r>
            <a:r>
              <a:rPr lang="en-US" dirty="0" err="1" smtClean="0"/>
              <a:t>.Net</a:t>
            </a:r>
            <a:r>
              <a:rPr lang="en-US" dirty="0" smtClean="0"/>
              <a:t>? Enterprise Java, J2EE?</a:t>
            </a:r>
            <a:endParaRPr lang="en-US" dirty="0"/>
          </a:p>
          <a:p>
            <a:r>
              <a:rPr lang="en-US" dirty="0"/>
              <a:t>Programming language(s)</a:t>
            </a:r>
          </a:p>
          <a:p>
            <a:r>
              <a:rPr lang="en-US" dirty="0"/>
              <a:t>Standards</a:t>
            </a:r>
          </a:p>
          <a:p>
            <a:pPr lvl="1">
              <a:buFont typeface="Wingdings" pitchFamily="2" charset="2"/>
              <a:buNone/>
            </a:pPr>
            <a:endParaRPr lang="en-US" dirty="0"/>
          </a:p>
        </p:txBody>
      </p:sp>
    </p:spTree>
    <p:extLst>
      <p:ext uri="{BB962C8B-B14F-4D97-AF65-F5344CB8AC3E}">
        <p14:creationId xmlns:p14="http://schemas.microsoft.com/office/powerpoint/2010/main" val="389790032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dirty="0"/>
              <a:t>Functional Requirements</a:t>
            </a:r>
          </a:p>
        </p:txBody>
      </p:sp>
      <p:sp>
        <p:nvSpPr>
          <p:cNvPr id="149507" name="Rectangle 3"/>
          <p:cNvSpPr>
            <a:spLocks noGrp="1" noChangeArrowheads="1"/>
          </p:cNvSpPr>
          <p:nvPr>
            <p:ph type="body" idx="1"/>
          </p:nvPr>
        </p:nvSpPr>
        <p:spPr/>
        <p:txBody>
          <a:bodyPr/>
          <a:lstStyle/>
          <a:p>
            <a:r>
              <a:rPr lang="en-US" dirty="0"/>
              <a:t>Identifies all concepts, functions, features, and information that the system provides to its users</a:t>
            </a:r>
          </a:p>
          <a:p>
            <a:r>
              <a:rPr lang="en-US" dirty="0"/>
              <a:t>Provides an abstraction for each of those, characterizing the properties and functions that are relevant to the </a:t>
            </a:r>
            <a:r>
              <a:rPr lang="en-US" u="sng" dirty="0"/>
              <a:t>user</a:t>
            </a:r>
          </a:p>
          <a:p>
            <a:pPr lvl="1"/>
            <a:r>
              <a:rPr lang="en-US" dirty="0"/>
              <a:t>What is the system supposed to do?</a:t>
            </a:r>
          </a:p>
          <a:p>
            <a:pPr lvl="1"/>
            <a:r>
              <a:rPr lang="en-US" dirty="0"/>
              <a:t>What information does the system need?</a:t>
            </a:r>
          </a:p>
          <a:p>
            <a:pPr lvl="1"/>
            <a:r>
              <a:rPr lang="en-US" dirty="0"/>
              <a:t>What is supposed to happen when something goes wrong?</a:t>
            </a:r>
          </a:p>
        </p:txBody>
      </p:sp>
    </p:spTree>
    <p:extLst>
      <p:ext uri="{BB962C8B-B14F-4D97-AF65-F5344CB8AC3E}">
        <p14:creationId xmlns:p14="http://schemas.microsoft.com/office/powerpoint/2010/main" val="423095798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76200" y="25400"/>
            <a:ext cx="8001000" cy="762000"/>
          </a:xfrm>
        </p:spPr>
        <p:txBody>
          <a:bodyPr/>
          <a:lstStyle/>
          <a:p>
            <a:r>
              <a:rPr lang="en-US" dirty="0" smtClean="0"/>
              <a:t>Desired Software “</a:t>
            </a:r>
            <a:r>
              <a:rPr lang="en-US" dirty="0" err="1" smtClean="0"/>
              <a:t>ilities</a:t>
            </a:r>
            <a:r>
              <a:rPr lang="en-US" dirty="0" smtClean="0"/>
              <a:t>” (Qualities)</a:t>
            </a:r>
            <a:endParaRPr lang="en-US" dirty="0"/>
          </a:p>
        </p:txBody>
      </p:sp>
      <p:sp>
        <p:nvSpPr>
          <p:cNvPr id="93187" name="Rectangle 3"/>
          <p:cNvSpPr>
            <a:spLocks noGrp="1" noChangeArrowheads="1"/>
          </p:cNvSpPr>
          <p:nvPr>
            <p:ph type="body" sz="half" idx="1"/>
          </p:nvPr>
        </p:nvSpPr>
        <p:spPr/>
        <p:txBody>
          <a:bodyPr/>
          <a:lstStyle/>
          <a:p>
            <a:r>
              <a:rPr lang="en-US" sz="2400" dirty="0"/>
              <a:t>Correctness</a:t>
            </a:r>
          </a:p>
          <a:p>
            <a:r>
              <a:rPr lang="en-US" sz="2400" dirty="0"/>
              <a:t>Reliability</a:t>
            </a:r>
          </a:p>
          <a:p>
            <a:r>
              <a:rPr lang="en-US" sz="2400" dirty="0"/>
              <a:t>Efficiency</a:t>
            </a:r>
          </a:p>
          <a:p>
            <a:r>
              <a:rPr lang="en-US" sz="2400" dirty="0"/>
              <a:t>Integrity</a:t>
            </a:r>
          </a:p>
          <a:p>
            <a:r>
              <a:rPr lang="en-US" sz="2400" dirty="0"/>
              <a:t>Usability</a:t>
            </a:r>
          </a:p>
          <a:p>
            <a:r>
              <a:rPr lang="en-US" sz="2400" dirty="0"/>
              <a:t>Maintainability</a:t>
            </a:r>
          </a:p>
          <a:p>
            <a:pPr>
              <a:buNone/>
            </a:pPr>
            <a:endParaRPr lang="en-US" sz="2400" dirty="0"/>
          </a:p>
          <a:p>
            <a:pPr>
              <a:buFont typeface="Wingdings" pitchFamily="2" charset="2"/>
              <a:buNone/>
            </a:pPr>
            <a:endParaRPr lang="en-US" sz="2400" dirty="0"/>
          </a:p>
        </p:txBody>
      </p:sp>
      <p:sp>
        <p:nvSpPr>
          <p:cNvPr id="93188" name="Rectangle 4"/>
          <p:cNvSpPr>
            <a:spLocks noGrp="1" noChangeArrowheads="1"/>
          </p:cNvSpPr>
          <p:nvPr>
            <p:ph type="body" sz="half" idx="2"/>
          </p:nvPr>
        </p:nvSpPr>
        <p:spPr/>
        <p:txBody>
          <a:bodyPr/>
          <a:lstStyle/>
          <a:p>
            <a:r>
              <a:rPr lang="en-US" sz="2400" dirty="0" smtClean="0"/>
              <a:t>Portability</a:t>
            </a:r>
            <a:endParaRPr lang="en-US" sz="2400" dirty="0"/>
          </a:p>
          <a:p>
            <a:r>
              <a:rPr lang="en-US" sz="2400" dirty="0"/>
              <a:t>Reusability</a:t>
            </a:r>
          </a:p>
          <a:p>
            <a:r>
              <a:rPr lang="en-US" sz="2400" dirty="0" smtClean="0"/>
              <a:t>Interoperability</a:t>
            </a:r>
          </a:p>
          <a:p>
            <a:r>
              <a:rPr lang="en-US" sz="2400" dirty="0" smtClean="0"/>
              <a:t>Robustness</a:t>
            </a:r>
          </a:p>
          <a:p>
            <a:r>
              <a:rPr lang="en-US" sz="2400" dirty="0" smtClean="0"/>
              <a:t>Security</a:t>
            </a:r>
          </a:p>
          <a:p>
            <a:r>
              <a:rPr lang="en-US" sz="2400" dirty="0" smtClean="0"/>
              <a:t>…</a:t>
            </a:r>
            <a:endParaRPr lang="en-US" sz="2400" dirty="0"/>
          </a:p>
          <a:p>
            <a:endParaRPr lang="en-US" sz="2400" dirty="0"/>
          </a:p>
        </p:txBody>
      </p:sp>
      <p:sp>
        <p:nvSpPr>
          <p:cNvPr id="5" name="Text Box 4"/>
          <p:cNvSpPr txBox="1">
            <a:spLocks noChangeArrowheads="1"/>
          </p:cNvSpPr>
          <p:nvPr/>
        </p:nvSpPr>
        <p:spPr bwMode="auto">
          <a:xfrm>
            <a:off x="304800" y="5638800"/>
            <a:ext cx="8458200" cy="830997"/>
          </a:xfrm>
          <a:prstGeom prst="rect">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400" i="1" dirty="0" smtClean="0">
                <a:solidFill>
                  <a:schemeClr val="hlink"/>
                </a:solidFill>
              </a:rPr>
              <a:t>This section helps developers assess tradeoffs </a:t>
            </a:r>
          </a:p>
          <a:p>
            <a:pPr algn="ctr"/>
            <a:r>
              <a:rPr lang="en-US" sz="2400" i="1" dirty="0" smtClean="0">
                <a:solidFill>
                  <a:schemeClr val="hlink"/>
                </a:solidFill>
              </a:rPr>
              <a:t>in the system’s implementation</a:t>
            </a:r>
            <a:endParaRPr lang="en-US" sz="2400" i="1" dirty="0">
              <a:solidFill>
                <a:schemeClr val="hlink"/>
              </a:solidFill>
            </a:endParaRPr>
          </a:p>
        </p:txBody>
      </p:sp>
    </p:spTree>
    <p:extLst>
      <p:ext uri="{BB962C8B-B14F-4D97-AF65-F5344CB8AC3E}">
        <p14:creationId xmlns:p14="http://schemas.microsoft.com/office/powerpoint/2010/main" val="338130240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t>Other Requirements</a:t>
            </a:r>
          </a:p>
        </p:txBody>
      </p:sp>
      <p:sp>
        <p:nvSpPr>
          <p:cNvPr id="152579" name="Rectangle 3"/>
          <p:cNvSpPr>
            <a:spLocks noGrp="1" noChangeArrowheads="1"/>
          </p:cNvSpPr>
          <p:nvPr>
            <p:ph type="body" idx="1"/>
          </p:nvPr>
        </p:nvSpPr>
        <p:spPr/>
        <p:txBody>
          <a:bodyPr/>
          <a:lstStyle/>
          <a:p>
            <a:r>
              <a:rPr lang="en-US"/>
              <a:t>What about cost?</a:t>
            </a:r>
          </a:p>
          <a:p>
            <a:r>
              <a:rPr lang="en-US"/>
              <a:t>What about documentation?</a:t>
            </a:r>
          </a:p>
          <a:p>
            <a:r>
              <a:rPr lang="en-US"/>
              <a:t>What about manuals?</a:t>
            </a:r>
          </a:p>
          <a:p>
            <a:r>
              <a:rPr lang="en-US"/>
              <a:t>What about tutorials?</a:t>
            </a:r>
          </a:p>
          <a:p>
            <a:r>
              <a:rPr lang="en-US"/>
              <a:t>What about on-the-job training?</a:t>
            </a:r>
          </a:p>
          <a:p>
            <a:r>
              <a:rPr lang="en-US"/>
              <a:t>What about requirements that do not fit in any of the previous categories?</a:t>
            </a:r>
          </a:p>
          <a:p>
            <a:endParaRPr lang="en-US"/>
          </a:p>
        </p:txBody>
      </p:sp>
    </p:spTree>
    <p:extLst>
      <p:ext uri="{BB962C8B-B14F-4D97-AF65-F5344CB8AC3E}">
        <p14:creationId xmlns:p14="http://schemas.microsoft.com/office/powerpoint/2010/main" val="172335806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t>Time Schedule</a:t>
            </a:r>
          </a:p>
        </p:txBody>
      </p:sp>
      <p:sp>
        <p:nvSpPr>
          <p:cNvPr id="153603" name="Rectangle 3"/>
          <p:cNvSpPr>
            <a:spLocks noGrp="1" noChangeArrowheads="1"/>
          </p:cNvSpPr>
          <p:nvPr>
            <p:ph type="body" idx="1"/>
          </p:nvPr>
        </p:nvSpPr>
        <p:spPr/>
        <p:txBody>
          <a:bodyPr/>
          <a:lstStyle/>
          <a:p>
            <a:r>
              <a:rPr lang="en-US"/>
              <a:t>By when should all of this be done?</a:t>
            </a:r>
          </a:p>
          <a:p>
            <a:pPr lvl="1"/>
            <a:r>
              <a:rPr lang="en-US"/>
              <a:t>Initial delivery date</a:t>
            </a:r>
          </a:p>
          <a:p>
            <a:pPr lvl="1"/>
            <a:r>
              <a:rPr lang="en-US"/>
              <a:t>Acceptance period</a:t>
            </a:r>
          </a:p>
          <a:p>
            <a:pPr lvl="1"/>
            <a:r>
              <a:rPr lang="en-US"/>
              <a:t>Final delivery date</a:t>
            </a:r>
          </a:p>
          <a:p>
            <a:r>
              <a:rPr lang="en-US"/>
              <a:t>What are some important milestones to be reached?</a:t>
            </a:r>
          </a:p>
          <a:p>
            <a:pPr lvl="1"/>
            <a:r>
              <a:rPr lang="en-US"/>
              <a:t>Architectural design completed</a:t>
            </a:r>
          </a:p>
          <a:p>
            <a:pPr lvl="1"/>
            <a:r>
              <a:rPr lang="en-US"/>
              <a:t>Module design completed</a:t>
            </a:r>
          </a:p>
          <a:p>
            <a:pPr lvl="1"/>
            <a:r>
              <a:rPr lang="en-US"/>
              <a:t>Implementation completed</a:t>
            </a:r>
          </a:p>
          <a:p>
            <a:pPr lvl="1"/>
            <a:r>
              <a:rPr lang="en-US"/>
              <a:t>Testing completed</a:t>
            </a:r>
          </a:p>
          <a:p>
            <a:pPr lvl="1"/>
            <a:endParaRPr lang="en-US"/>
          </a:p>
        </p:txBody>
      </p:sp>
    </p:spTree>
    <p:extLst>
      <p:ext uri="{BB962C8B-B14F-4D97-AF65-F5344CB8AC3E}">
        <p14:creationId xmlns:p14="http://schemas.microsoft.com/office/powerpoint/2010/main" val="167597523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1026"/>
          <p:cNvSpPr>
            <a:spLocks noGrp="1" noChangeArrowheads="1"/>
          </p:cNvSpPr>
          <p:nvPr>
            <p:ph type="title"/>
          </p:nvPr>
        </p:nvSpPr>
        <p:spPr/>
        <p:txBody>
          <a:bodyPr/>
          <a:lstStyle/>
          <a:p>
            <a:r>
              <a:rPr lang="en-US" dirty="0"/>
              <a:t>Potential Risks</a:t>
            </a:r>
          </a:p>
        </p:txBody>
      </p:sp>
      <p:sp>
        <p:nvSpPr>
          <p:cNvPr id="167939" name="Rectangle 1027"/>
          <p:cNvSpPr>
            <a:spLocks noGrp="1" noChangeArrowheads="1"/>
          </p:cNvSpPr>
          <p:nvPr>
            <p:ph type="body" idx="1"/>
          </p:nvPr>
        </p:nvSpPr>
        <p:spPr/>
        <p:txBody>
          <a:bodyPr>
            <a:normAutofit lnSpcReduction="10000"/>
          </a:bodyPr>
          <a:lstStyle/>
          <a:p>
            <a:r>
              <a:rPr lang="en-US" dirty="0" smtClean="0"/>
              <a:t>Risks: “future </a:t>
            </a:r>
            <a:r>
              <a:rPr lang="en-US" dirty="0"/>
              <a:t>uncertain events with a probability of occurrence and a potential for loss</a:t>
            </a:r>
            <a:r>
              <a:rPr lang="en-US" dirty="0" smtClean="0"/>
              <a:t>” (</a:t>
            </a:r>
            <a:r>
              <a:rPr lang="en-US" dirty="0" err="1" smtClean="0"/>
              <a:t>softwaretestinghelp.com</a:t>
            </a:r>
            <a:r>
              <a:rPr lang="en-US" dirty="0" smtClean="0"/>
              <a:t>)</a:t>
            </a:r>
          </a:p>
          <a:p>
            <a:r>
              <a:rPr lang="en-US" dirty="0" smtClean="0"/>
              <a:t>Any </a:t>
            </a:r>
            <a:r>
              <a:rPr lang="en-US" dirty="0"/>
              <a:t>project faces risks</a:t>
            </a:r>
          </a:p>
          <a:p>
            <a:pPr lvl="1"/>
            <a:r>
              <a:rPr lang="en-US" dirty="0" smtClean="0"/>
              <a:t>new methodology</a:t>
            </a:r>
          </a:p>
          <a:p>
            <a:pPr lvl="1"/>
            <a:r>
              <a:rPr lang="en-US" dirty="0" smtClean="0"/>
              <a:t>requirements new to the group</a:t>
            </a:r>
          </a:p>
          <a:p>
            <a:pPr lvl="1"/>
            <a:r>
              <a:rPr lang="en-US" dirty="0" smtClean="0"/>
              <a:t>special skills and resource shortage</a:t>
            </a:r>
          </a:p>
          <a:p>
            <a:pPr lvl="1"/>
            <a:r>
              <a:rPr lang="en-US" dirty="0" smtClean="0"/>
              <a:t>aggressive schedule</a:t>
            </a:r>
          </a:p>
          <a:p>
            <a:pPr lvl="1"/>
            <a:r>
              <a:rPr lang="en-US" dirty="0" smtClean="0"/>
              <a:t>tight funding</a:t>
            </a:r>
            <a:endParaRPr lang="en-US" dirty="0"/>
          </a:p>
          <a:p>
            <a:r>
              <a:rPr lang="en-US" dirty="0"/>
              <a:t>It is important to identify those risks </a:t>
            </a:r>
            <a:r>
              <a:rPr lang="en-US" i="1" dirty="0"/>
              <a:t>up-front</a:t>
            </a:r>
            <a:r>
              <a:rPr lang="en-US" dirty="0"/>
              <a:t> so the customer </a:t>
            </a:r>
            <a:r>
              <a:rPr lang="en-US" i="1" dirty="0"/>
              <a:t>and you (!)</a:t>
            </a:r>
            <a:r>
              <a:rPr lang="en-US" dirty="0"/>
              <a:t> are aware of them</a:t>
            </a:r>
          </a:p>
          <a:p>
            <a:pPr lvl="2"/>
            <a:r>
              <a:rPr lang="en-US" dirty="0"/>
              <a:t>One of the requirements could be to explicitly address the risks</a:t>
            </a:r>
          </a:p>
          <a:p>
            <a:pPr lvl="1">
              <a:buFont typeface="Wingdings" pitchFamily="2" charset="2"/>
              <a:buNone/>
            </a:pPr>
            <a:endParaRPr lang="en-US" dirty="0"/>
          </a:p>
        </p:txBody>
      </p:sp>
    </p:spTree>
    <p:extLst>
      <p:ext uri="{BB962C8B-B14F-4D97-AF65-F5344CB8AC3E}">
        <p14:creationId xmlns:p14="http://schemas.microsoft.com/office/powerpoint/2010/main" val="92839623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3" name="Content Placeholder 2"/>
          <p:cNvSpPr>
            <a:spLocks noGrp="1"/>
          </p:cNvSpPr>
          <p:nvPr>
            <p:ph sz="half" idx="1"/>
          </p:nvPr>
        </p:nvSpPr>
        <p:spPr/>
        <p:txBody>
          <a:bodyPr/>
          <a:lstStyle/>
          <a:p>
            <a:r>
              <a:rPr lang="en-US" dirty="0"/>
              <a:t>F</a:t>
            </a:r>
            <a:r>
              <a:rPr lang="en-US" dirty="0" smtClean="0"/>
              <a:t>actors </a:t>
            </a:r>
            <a:r>
              <a:rPr lang="en-US" dirty="0"/>
              <a:t>that are believed to be true during the </a:t>
            </a:r>
            <a:r>
              <a:rPr lang="en-US" dirty="0" smtClean="0"/>
              <a:t>life </a:t>
            </a:r>
            <a:r>
              <a:rPr lang="en-US" dirty="0"/>
              <a:t>cycle of the project </a:t>
            </a:r>
            <a:endParaRPr lang="en-US" dirty="0" smtClean="0"/>
          </a:p>
          <a:p>
            <a:r>
              <a:rPr lang="en-US" dirty="0" smtClean="0"/>
              <a:t>If changed, they may affect </a:t>
            </a:r>
            <a:r>
              <a:rPr lang="en-US" dirty="0"/>
              <a:t>the project outcomes </a:t>
            </a:r>
            <a:r>
              <a:rPr lang="en-US" dirty="0" smtClean="0"/>
              <a:t>negatively</a:t>
            </a:r>
          </a:p>
          <a:p>
            <a:r>
              <a:rPr lang="en-US" dirty="0" smtClean="0"/>
              <a:t>Examples</a:t>
            </a:r>
          </a:p>
          <a:p>
            <a:pPr lvl="1"/>
            <a:r>
              <a:rPr lang="en-US" dirty="0" smtClean="0"/>
              <a:t>end</a:t>
            </a:r>
            <a:r>
              <a:rPr lang="en-US" dirty="0"/>
              <a:t>-user </a:t>
            </a:r>
            <a:r>
              <a:rPr lang="en-US" dirty="0" smtClean="0"/>
              <a:t>characteristics</a:t>
            </a:r>
            <a:endParaRPr lang="en-US" dirty="0"/>
          </a:p>
          <a:p>
            <a:pPr lvl="1"/>
            <a:r>
              <a:rPr lang="en-US" dirty="0"/>
              <a:t>known technology </a:t>
            </a:r>
            <a:r>
              <a:rPr lang="en-US" dirty="0" smtClean="0"/>
              <a:t>infrastructure </a:t>
            </a:r>
          </a:p>
          <a:p>
            <a:pPr lvl="1"/>
            <a:r>
              <a:rPr lang="en-US" dirty="0" smtClean="0"/>
              <a:t>resource availability</a:t>
            </a:r>
          </a:p>
          <a:p>
            <a:pPr lvl="1"/>
            <a:r>
              <a:rPr lang="en-US" dirty="0" smtClean="0"/>
              <a:t>funding availability </a:t>
            </a:r>
            <a:endParaRPr lang="en-US" dirty="0"/>
          </a:p>
          <a:p>
            <a:endParaRPr lang="en-US" dirty="0"/>
          </a:p>
        </p:txBody>
      </p:sp>
    </p:spTree>
    <p:extLst>
      <p:ext uri="{BB962C8B-B14F-4D97-AF65-F5344CB8AC3E}">
        <p14:creationId xmlns:p14="http://schemas.microsoft.com/office/powerpoint/2010/main" val="42850908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381000"/>
            <a:ext cx="8153400" cy="5867400"/>
          </a:xfrm>
          <a:prstGeom prst="rect">
            <a:avLst/>
          </a:prstGeom>
          <a:gradFill flip="none" rotWithShape="1">
            <a:gsLst>
              <a:gs pos="0">
                <a:schemeClr val="accent1">
                  <a:lumMod val="0"/>
                  <a:lumOff val="100000"/>
                </a:schemeClr>
              </a:gs>
              <a:gs pos="56000">
                <a:schemeClr val="accent1">
                  <a:lumMod val="20000"/>
                  <a:lumOff val="80000"/>
                </a:schemeClr>
              </a:gs>
              <a:gs pos="100000">
                <a:schemeClr val="accent1">
                  <a:tint val="23500"/>
                  <a:satMod val="160000"/>
                </a:schemeClr>
              </a:gs>
            </a:gsLst>
            <a:lin ang="2700000" scaled="1"/>
            <a:tileRect/>
          </a:gra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990600" y="609600"/>
            <a:ext cx="7543800" cy="1077218"/>
          </a:xfrm>
          <a:prstGeom prst="rect">
            <a:avLst/>
          </a:prstGeom>
          <a:noFill/>
        </p:spPr>
        <p:txBody>
          <a:bodyPr wrap="square" rtlCol="0">
            <a:spAutoFit/>
          </a:bodyPr>
          <a:lstStyle/>
          <a:p>
            <a:r>
              <a:rPr lang="en-US" sz="3200" dirty="0" smtClean="0"/>
              <a:t>Why did the CA payroll system and DWP billing system upgrades fail?</a:t>
            </a:r>
            <a:endParaRPr lang="en-US" sz="3200" dirty="0"/>
          </a:p>
        </p:txBody>
      </p:sp>
      <p:sp>
        <p:nvSpPr>
          <p:cNvPr id="6" name="TextBox 5"/>
          <p:cNvSpPr txBox="1"/>
          <p:nvPr/>
        </p:nvSpPr>
        <p:spPr>
          <a:xfrm>
            <a:off x="1066800" y="1744682"/>
            <a:ext cx="6705600" cy="4339650"/>
          </a:xfrm>
          <a:prstGeom prst="rect">
            <a:avLst/>
          </a:prstGeom>
          <a:noFill/>
        </p:spPr>
        <p:txBody>
          <a:bodyPr wrap="square" rtlCol="0">
            <a:spAutoFit/>
          </a:bodyPr>
          <a:lstStyle/>
          <a:p>
            <a:pPr marL="342900" indent="-342900">
              <a:spcAft>
                <a:spcPts val="1800"/>
              </a:spcAft>
              <a:buAutoNum type="alphaUcPeriod"/>
            </a:pPr>
            <a:r>
              <a:rPr lang="en-US" sz="2400" dirty="0" smtClean="0"/>
              <a:t>The task was too large and complex.</a:t>
            </a:r>
          </a:p>
          <a:p>
            <a:pPr marL="342900" indent="-342900">
              <a:spcAft>
                <a:spcPts val="1800"/>
              </a:spcAft>
              <a:buAutoNum type="alphaUcPeriod"/>
            </a:pPr>
            <a:r>
              <a:rPr lang="en-US" sz="2400" dirty="0" smtClean="0"/>
              <a:t>State/city gov’t is less efficient than the private sector.</a:t>
            </a:r>
          </a:p>
          <a:p>
            <a:pPr marL="342900" indent="-342900">
              <a:spcAft>
                <a:spcPts val="1800"/>
              </a:spcAft>
              <a:buAutoNum type="alphaUcPeriod"/>
            </a:pPr>
            <a:r>
              <a:rPr lang="en-US" sz="2400" dirty="0" smtClean="0"/>
              <a:t>State/city rules require inadequate programming languages to be used.</a:t>
            </a:r>
          </a:p>
          <a:p>
            <a:pPr marL="342900" indent="-342900">
              <a:spcAft>
                <a:spcPts val="1800"/>
              </a:spcAft>
              <a:buAutoNum type="alphaUcPeriod"/>
            </a:pPr>
            <a:r>
              <a:rPr lang="en-US" sz="2400" dirty="0" smtClean="0"/>
              <a:t>The contractor, SAP Public Services/PricewaterhouseCoopers, has a flawed management structure.</a:t>
            </a:r>
          </a:p>
          <a:p>
            <a:pPr marL="342900" indent="-342900">
              <a:spcAft>
                <a:spcPts val="1800"/>
              </a:spcAft>
              <a:buAutoNum type="alphaUcPeriod"/>
            </a:pPr>
            <a:r>
              <a:rPr lang="en-US" sz="2400" dirty="0" smtClean="0"/>
              <a:t>No one on the software team took Info 43.</a:t>
            </a:r>
            <a:endParaRPr lang="en-US" sz="2400" dirty="0"/>
          </a:p>
        </p:txBody>
      </p:sp>
    </p:spTree>
    <p:extLst>
      <p:ext uri="{BB962C8B-B14F-4D97-AF65-F5344CB8AC3E}">
        <p14:creationId xmlns:p14="http://schemas.microsoft.com/office/powerpoint/2010/main" val="308816840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a:t>Future Changes</a:t>
            </a:r>
          </a:p>
        </p:txBody>
      </p:sp>
      <p:sp>
        <p:nvSpPr>
          <p:cNvPr id="154627" name="Rectangle 3"/>
          <p:cNvSpPr>
            <a:spLocks noGrp="1" noChangeArrowheads="1"/>
          </p:cNvSpPr>
          <p:nvPr>
            <p:ph type="body" idx="1"/>
          </p:nvPr>
        </p:nvSpPr>
        <p:spPr/>
        <p:txBody>
          <a:bodyPr/>
          <a:lstStyle/>
          <a:p>
            <a:pPr>
              <a:lnSpc>
                <a:spcPct val="90000"/>
              </a:lnSpc>
            </a:pPr>
            <a:r>
              <a:rPr lang="en-US" dirty="0"/>
              <a:t>Any project faces changes over time</a:t>
            </a:r>
          </a:p>
          <a:p>
            <a:pPr lvl="1">
              <a:lnSpc>
                <a:spcPct val="90000"/>
              </a:lnSpc>
            </a:pPr>
            <a:r>
              <a:rPr lang="en-US" dirty="0"/>
              <a:t>It is important to identify those changes </a:t>
            </a:r>
            <a:r>
              <a:rPr lang="en-US" i="1" dirty="0"/>
              <a:t>up-front</a:t>
            </a:r>
            <a:r>
              <a:rPr lang="en-US" dirty="0"/>
              <a:t> so the customer </a:t>
            </a:r>
            <a:r>
              <a:rPr lang="en-US" i="1" dirty="0"/>
              <a:t>and you (!)</a:t>
            </a:r>
            <a:r>
              <a:rPr lang="en-US" dirty="0"/>
              <a:t> are aware of them</a:t>
            </a:r>
          </a:p>
          <a:p>
            <a:pPr lvl="1">
              <a:lnSpc>
                <a:spcPct val="90000"/>
              </a:lnSpc>
            </a:pPr>
            <a:r>
              <a:rPr lang="en-US" dirty="0"/>
              <a:t>These changes could simply pertain to potential future enhancements to the product</a:t>
            </a:r>
          </a:p>
          <a:p>
            <a:pPr lvl="2">
              <a:lnSpc>
                <a:spcPct val="90000"/>
              </a:lnSpc>
            </a:pPr>
            <a:r>
              <a:rPr lang="en-US" dirty="0"/>
              <a:t>One of the requirements could be to build the product such that it can accommodate future changes </a:t>
            </a:r>
          </a:p>
          <a:p>
            <a:pPr>
              <a:lnSpc>
                <a:spcPct val="90000"/>
              </a:lnSpc>
            </a:pPr>
            <a:r>
              <a:rPr lang="en-US" dirty="0"/>
              <a:t>Note: structure the requirements document in such a way that it easily absorbs changes</a:t>
            </a:r>
          </a:p>
          <a:p>
            <a:pPr lvl="1">
              <a:lnSpc>
                <a:spcPct val="90000"/>
              </a:lnSpc>
            </a:pPr>
            <a:r>
              <a:rPr lang="en-US" dirty="0"/>
              <a:t>Define concepts once</a:t>
            </a:r>
          </a:p>
          <a:p>
            <a:pPr lvl="1">
              <a:lnSpc>
                <a:spcPct val="90000"/>
              </a:lnSpc>
            </a:pPr>
            <a:r>
              <a:rPr lang="en-US" dirty="0"/>
              <a:t>Partition separate </a:t>
            </a:r>
            <a:r>
              <a:rPr lang="en-US" dirty="0" smtClean="0"/>
              <a:t>concerns</a:t>
            </a:r>
          </a:p>
          <a:p>
            <a:pPr lvl="1">
              <a:lnSpc>
                <a:spcPct val="90000"/>
              </a:lnSpc>
            </a:pPr>
            <a:r>
              <a:rPr lang="en-US" dirty="0" smtClean="0"/>
              <a:t>Avoid redundancy</a:t>
            </a:r>
            <a:endParaRPr lang="en-US" dirty="0"/>
          </a:p>
          <a:p>
            <a:pPr lvl="1">
              <a:lnSpc>
                <a:spcPct val="90000"/>
              </a:lnSpc>
            </a:pPr>
            <a:r>
              <a:rPr lang="en-US" dirty="0"/>
              <a:t>…</a:t>
            </a:r>
          </a:p>
          <a:p>
            <a:pPr lvl="1">
              <a:lnSpc>
                <a:spcPct val="90000"/>
              </a:lnSpc>
            </a:pPr>
            <a:endParaRPr lang="en-US" dirty="0"/>
          </a:p>
        </p:txBody>
      </p:sp>
    </p:spTree>
    <p:extLst>
      <p:ext uri="{BB962C8B-B14F-4D97-AF65-F5344CB8AC3E}">
        <p14:creationId xmlns:p14="http://schemas.microsoft.com/office/powerpoint/2010/main" val="1005207775"/>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a:t>Glossary</a:t>
            </a:r>
          </a:p>
        </p:txBody>
      </p:sp>
      <p:sp>
        <p:nvSpPr>
          <p:cNvPr id="155651" name="Rectangle 3"/>
          <p:cNvSpPr>
            <a:spLocks noGrp="1" noChangeArrowheads="1"/>
          </p:cNvSpPr>
          <p:nvPr>
            <p:ph type="body" idx="1"/>
          </p:nvPr>
        </p:nvSpPr>
        <p:spPr/>
        <p:txBody>
          <a:bodyPr/>
          <a:lstStyle/>
          <a:p>
            <a:r>
              <a:rPr lang="en-US"/>
              <a:t>Precise definitions of terms used throughout the requirements document</a:t>
            </a:r>
          </a:p>
        </p:txBody>
      </p:sp>
    </p:spTree>
    <p:extLst>
      <p:ext uri="{BB962C8B-B14F-4D97-AF65-F5344CB8AC3E}">
        <p14:creationId xmlns:p14="http://schemas.microsoft.com/office/powerpoint/2010/main" val="347980512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a:t>Reference Documents</a:t>
            </a:r>
          </a:p>
        </p:txBody>
      </p:sp>
      <p:sp>
        <p:nvSpPr>
          <p:cNvPr id="168963" name="Rectangle 3"/>
          <p:cNvSpPr>
            <a:spLocks noGrp="1" noChangeArrowheads="1"/>
          </p:cNvSpPr>
          <p:nvPr>
            <p:ph type="body" idx="1"/>
          </p:nvPr>
        </p:nvSpPr>
        <p:spPr/>
        <p:txBody>
          <a:bodyPr/>
          <a:lstStyle/>
          <a:p>
            <a:r>
              <a:rPr lang="en-US" dirty="0"/>
              <a:t>Pointers to existing processes and tools used within an organization</a:t>
            </a:r>
          </a:p>
          <a:p>
            <a:r>
              <a:rPr lang="en-US" dirty="0"/>
              <a:t>Pointers to other, existing software that </a:t>
            </a:r>
            <a:r>
              <a:rPr lang="en-US" dirty="0" smtClean="0"/>
              <a:t>provides </a:t>
            </a:r>
            <a:r>
              <a:rPr lang="en-US" dirty="0"/>
              <a:t>similar functionality</a:t>
            </a:r>
          </a:p>
          <a:p>
            <a:r>
              <a:rPr lang="en-US" dirty="0"/>
              <a:t>Pointers to literature</a:t>
            </a:r>
          </a:p>
        </p:txBody>
      </p:sp>
    </p:spTree>
    <p:extLst>
      <p:ext uri="{BB962C8B-B14F-4D97-AF65-F5344CB8AC3E}">
        <p14:creationId xmlns:p14="http://schemas.microsoft.com/office/powerpoint/2010/main" val="406457560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t>Observations</a:t>
            </a:r>
          </a:p>
        </p:txBody>
      </p:sp>
      <p:sp>
        <p:nvSpPr>
          <p:cNvPr id="156675" name="Rectangle 3"/>
          <p:cNvSpPr>
            <a:spLocks noGrp="1" noChangeArrowheads="1"/>
          </p:cNvSpPr>
          <p:nvPr>
            <p:ph type="body" idx="1"/>
          </p:nvPr>
        </p:nvSpPr>
        <p:spPr/>
        <p:txBody>
          <a:bodyPr/>
          <a:lstStyle/>
          <a:p>
            <a:r>
              <a:rPr lang="en-US"/>
              <a:t>Document is structured to address the fundamental principles</a:t>
            </a:r>
          </a:p>
          <a:p>
            <a:pPr lvl="1"/>
            <a:r>
              <a:rPr lang="en-US"/>
              <a:t>Rigor</a:t>
            </a:r>
          </a:p>
          <a:p>
            <a:pPr lvl="1"/>
            <a:r>
              <a:rPr lang="en-US"/>
              <a:t>Separation of concerns</a:t>
            </a:r>
          </a:p>
          <a:p>
            <a:pPr lvl="2"/>
            <a:r>
              <a:rPr lang="en-US"/>
              <a:t>Modularity</a:t>
            </a:r>
          </a:p>
          <a:p>
            <a:pPr lvl="2"/>
            <a:r>
              <a:rPr lang="en-US"/>
              <a:t>Abstraction</a:t>
            </a:r>
          </a:p>
          <a:p>
            <a:pPr lvl="1"/>
            <a:r>
              <a:rPr lang="en-US"/>
              <a:t>Anticipation of change</a:t>
            </a:r>
          </a:p>
          <a:p>
            <a:pPr lvl="1"/>
            <a:r>
              <a:rPr lang="en-US"/>
              <a:t>Generality</a:t>
            </a:r>
          </a:p>
          <a:p>
            <a:pPr lvl="1"/>
            <a:r>
              <a:rPr lang="en-US"/>
              <a:t>Incrementality</a:t>
            </a:r>
          </a:p>
          <a:p>
            <a:r>
              <a:rPr lang="en-US"/>
              <a:t>Not every project requires every section of the document</a:t>
            </a:r>
          </a:p>
          <a:p>
            <a:pPr>
              <a:buFont typeface="Wingdings" pitchFamily="2" charset="2"/>
              <a:buNone/>
            </a:pPr>
            <a:endParaRPr lang="en-US"/>
          </a:p>
        </p:txBody>
      </p:sp>
      <p:sp>
        <p:nvSpPr>
          <p:cNvPr id="4" name="Text Box 4"/>
          <p:cNvSpPr txBox="1">
            <a:spLocks noChangeArrowheads="1"/>
          </p:cNvSpPr>
          <p:nvPr/>
        </p:nvSpPr>
        <p:spPr bwMode="auto">
          <a:xfrm>
            <a:off x="4876800" y="2895600"/>
            <a:ext cx="3657600" cy="1200328"/>
          </a:xfrm>
          <a:prstGeom prst="rect">
            <a:avLst/>
          </a:prstGeom>
          <a:noFill/>
          <a:ln w="38100" cap="sq">
            <a:solidFill>
              <a:schemeClr val="hlink"/>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400" i="1">
                <a:solidFill>
                  <a:schemeClr val="hlink"/>
                </a:solidFill>
              </a:rPr>
              <a:t>These principles apply to all aspects of software engineering</a:t>
            </a:r>
          </a:p>
        </p:txBody>
      </p:sp>
      <p:cxnSp>
        <p:nvCxnSpPr>
          <p:cNvPr id="3" name="Straight Arrow Connector 2"/>
          <p:cNvCxnSpPr/>
          <p:nvPr/>
        </p:nvCxnSpPr>
        <p:spPr>
          <a:xfrm flipH="1">
            <a:off x="3886200" y="3505200"/>
            <a:ext cx="9144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58065709"/>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a:t>Specification Methods</a:t>
            </a:r>
          </a:p>
        </p:txBody>
      </p:sp>
      <p:sp>
        <p:nvSpPr>
          <p:cNvPr id="157699" name="Rectangle 3"/>
          <p:cNvSpPr>
            <a:spLocks noGrp="1" noChangeArrowheads="1"/>
          </p:cNvSpPr>
          <p:nvPr>
            <p:ph type="body" idx="1"/>
          </p:nvPr>
        </p:nvSpPr>
        <p:spPr/>
        <p:txBody>
          <a:bodyPr>
            <a:normAutofit lnSpcReduction="10000"/>
          </a:bodyPr>
          <a:lstStyle/>
          <a:p>
            <a:r>
              <a:rPr lang="en-US" sz="2400" dirty="0"/>
              <a:t>Natural language</a:t>
            </a:r>
          </a:p>
          <a:p>
            <a:r>
              <a:rPr lang="en-US" sz="2400" dirty="0"/>
              <a:t>Data flow diagrams</a:t>
            </a:r>
          </a:p>
          <a:p>
            <a:pPr lvl="1"/>
            <a:r>
              <a:rPr lang="en-US" sz="2000" dirty="0"/>
              <a:t>Office automation</a:t>
            </a:r>
          </a:p>
          <a:p>
            <a:r>
              <a:rPr lang="en-US" sz="2400" dirty="0"/>
              <a:t>Finite state machines</a:t>
            </a:r>
          </a:p>
          <a:p>
            <a:pPr lvl="1"/>
            <a:r>
              <a:rPr lang="en-US" sz="2000" dirty="0"/>
              <a:t>Telephone systems</a:t>
            </a:r>
          </a:p>
          <a:p>
            <a:pPr lvl="1"/>
            <a:r>
              <a:rPr lang="en-US" sz="2000" dirty="0"/>
              <a:t>Coin-operated machines</a:t>
            </a:r>
          </a:p>
          <a:p>
            <a:r>
              <a:rPr lang="en-US" sz="2400" dirty="0"/>
              <a:t>Petri nets</a:t>
            </a:r>
          </a:p>
          <a:p>
            <a:pPr lvl="1"/>
            <a:r>
              <a:rPr lang="en-US" sz="2000" dirty="0"/>
              <a:t>Production plants</a:t>
            </a:r>
          </a:p>
          <a:p>
            <a:r>
              <a:rPr lang="en-US" sz="2400" dirty="0"/>
              <a:t>Formulas</a:t>
            </a:r>
          </a:p>
          <a:p>
            <a:r>
              <a:rPr lang="en-US" sz="2400" dirty="0" smtClean="0"/>
              <a:t>Objects </a:t>
            </a:r>
            <a:r>
              <a:rPr lang="en-US" sz="2400" dirty="0"/>
              <a:t>(in object-oriented methods)</a:t>
            </a:r>
          </a:p>
          <a:p>
            <a:r>
              <a:rPr lang="en-US" sz="2400" dirty="0"/>
              <a:t>Use cases (in UML)</a:t>
            </a:r>
          </a:p>
        </p:txBody>
      </p:sp>
    </p:spTree>
    <p:extLst>
      <p:ext uri="{BB962C8B-B14F-4D97-AF65-F5344CB8AC3E}">
        <p14:creationId xmlns:p14="http://schemas.microsoft.com/office/powerpoint/2010/main" val="2343159883"/>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a:t>Verification</a:t>
            </a:r>
          </a:p>
        </p:txBody>
      </p:sp>
      <p:sp>
        <p:nvSpPr>
          <p:cNvPr id="164867" name="Rectangle 3"/>
          <p:cNvSpPr>
            <a:spLocks noGrp="1" noChangeArrowheads="1"/>
          </p:cNvSpPr>
          <p:nvPr>
            <p:ph type="body" idx="1"/>
          </p:nvPr>
        </p:nvSpPr>
        <p:spPr/>
        <p:txBody>
          <a:bodyPr/>
          <a:lstStyle/>
          <a:p>
            <a:r>
              <a:rPr lang="en-US"/>
              <a:t>Is the requirements specification </a:t>
            </a:r>
            <a:r>
              <a:rPr lang="en-US" i="1"/>
              <a:t>complete?</a:t>
            </a:r>
          </a:p>
          <a:p>
            <a:r>
              <a:rPr lang="en-US"/>
              <a:t>Is each of the requirements </a:t>
            </a:r>
            <a:r>
              <a:rPr lang="en-US" i="1"/>
              <a:t>understandable?</a:t>
            </a:r>
          </a:p>
          <a:p>
            <a:r>
              <a:rPr lang="en-US"/>
              <a:t>Is each of the requirements </a:t>
            </a:r>
            <a:r>
              <a:rPr lang="en-US" i="1"/>
              <a:t>unambiguous?</a:t>
            </a:r>
          </a:p>
          <a:p>
            <a:r>
              <a:rPr lang="en-US"/>
              <a:t>Are any of the requirements </a:t>
            </a:r>
            <a:r>
              <a:rPr lang="en-US" i="1"/>
              <a:t>in conflict?</a:t>
            </a:r>
          </a:p>
          <a:p>
            <a:r>
              <a:rPr lang="en-US"/>
              <a:t>Can each of the requirements be </a:t>
            </a:r>
            <a:r>
              <a:rPr lang="en-US" i="1"/>
              <a:t>verified?</a:t>
            </a:r>
          </a:p>
          <a:p>
            <a:r>
              <a:rPr lang="en-US"/>
              <a:t>Are are all terms and concepts </a:t>
            </a:r>
            <a:r>
              <a:rPr lang="en-US" i="1"/>
              <a:t>defined?</a:t>
            </a:r>
          </a:p>
          <a:p>
            <a:r>
              <a:rPr lang="en-US"/>
              <a:t>Is the requirements specification </a:t>
            </a:r>
            <a:r>
              <a:rPr lang="en-US" i="1"/>
              <a:t>unbiased?</a:t>
            </a:r>
          </a:p>
        </p:txBody>
      </p:sp>
    </p:spTree>
    <p:extLst>
      <p:ext uri="{BB962C8B-B14F-4D97-AF65-F5344CB8AC3E}">
        <p14:creationId xmlns:p14="http://schemas.microsoft.com/office/powerpoint/2010/main" val="1558040325"/>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t>Acceptance Test Plan</a:t>
            </a:r>
          </a:p>
        </p:txBody>
      </p:sp>
      <p:sp>
        <p:nvSpPr>
          <p:cNvPr id="161795" name="Rectangle 3"/>
          <p:cNvSpPr>
            <a:spLocks noGrp="1" noChangeArrowheads="1"/>
          </p:cNvSpPr>
          <p:nvPr>
            <p:ph type="body" idx="1"/>
          </p:nvPr>
        </p:nvSpPr>
        <p:spPr/>
        <p:txBody>
          <a:bodyPr/>
          <a:lstStyle/>
          <a:p>
            <a:r>
              <a:rPr lang="en-US" dirty="0"/>
              <a:t>Accompanies a requirements specification </a:t>
            </a:r>
          </a:p>
          <a:p>
            <a:r>
              <a:rPr lang="en-US" dirty="0"/>
              <a:t>Specifies, in an operational way, consistency between the requirements specification and the system that will be delivered</a:t>
            </a:r>
          </a:p>
          <a:p>
            <a:r>
              <a:rPr lang="en-US" dirty="0"/>
              <a:t>Binds a customer to accept the delivered system if it passes all the tests</a:t>
            </a:r>
          </a:p>
          <a:p>
            <a:r>
              <a:rPr lang="en-US" dirty="0"/>
              <a:t>Covers all aspects of the requirements </a:t>
            </a:r>
            <a:r>
              <a:rPr lang="en-US" dirty="0" smtClean="0"/>
              <a:t>specification</a:t>
            </a:r>
          </a:p>
          <a:p>
            <a:r>
              <a:rPr lang="en-US" dirty="0" smtClean="0"/>
              <a:t>May include:</a:t>
            </a:r>
          </a:p>
          <a:p>
            <a:pPr lvl="1"/>
            <a:r>
              <a:rPr lang="en-US" dirty="0" smtClean="0"/>
              <a:t>some specific test cases</a:t>
            </a:r>
          </a:p>
          <a:p>
            <a:pPr lvl="1"/>
            <a:r>
              <a:rPr lang="en-US" dirty="0" smtClean="0"/>
              <a:t>the number of test cases that must pass</a:t>
            </a:r>
            <a:endParaRPr lang="en-US" dirty="0"/>
          </a:p>
        </p:txBody>
      </p:sp>
    </p:spTree>
    <p:extLst>
      <p:ext uri="{BB962C8B-B14F-4D97-AF65-F5344CB8AC3E}">
        <p14:creationId xmlns:p14="http://schemas.microsoft.com/office/powerpoint/2010/main" val="3105559991"/>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Videos</a:t>
            </a:r>
            <a:endParaRPr lang="en-US" dirty="0"/>
          </a:p>
        </p:txBody>
      </p:sp>
      <p:sp>
        <p:nvSpPr>
          <p:cNvPr id="3" name="Content Placeholder 2"/>
          <p:cNvSpPr>
            <a:spLocks noGrp="1"/>
          </p:cNvSpPr>
          <p:nvPr>
            <p:ph sz="half" idx="1"/>
          </p:nvPr>
        </p:nvSpPr>
        <p:spPr/>
        <p:txBody>
          <a:bodyPr/>
          <a:lstStyle/>
          <a:p>
            <a:r>
              <a:rPr lang="en-US" dirty="0" smtClean="0"/>
              <a:t>Requirements gathering 1: </a:t>
            </a:r>
            <a:r>
              <a:rPr lang="en-US" dirty="0">
                <a:hlinkClick r:id="rId3"/>
              </a:rPr>
              <a:t>https://www.youtube.com/watch?v=</a:t>
            </a:r>
            <a:r>
              <a:rPr lang="en-US" dirty="0" smtClean="0">
                <a:hlinkClick r:id="rId3"/>
              </a:rPr>
              <a:t>l_GTTyE9i9Y</a:t>
            </a:r>
            <a:endParaRPr lang="en-US" dirty="0" smtClean="0"/>
          </a:p>
          <a:p>
            <a:r>
              <a:rPr lang="en-US" dirty="0" smtClean="0"/>
              <a:t>Requirements gathering 2: </a:t>
            </a:r>
            <a:r>
              <a:rPr lang="en-US" dirty="0">
                <a:hlinkClick r:id="rId4"/>
              </a:rPr>
              <a:t>https://www.youtube.com/watch?v=</a:t>
            </a:r>
            <a:r>
              <a:rPr lang="en-US" dirty="0" smtClean="0">
                <a:hlinkClick r:id="rId4"/>
              </a:rPr>
              <a:t>lXNu0VBVCUc</a:t>
            </a:r>
            <a:endParaRPr lang="en-US" dirty="0" smtClean="0"/>
          </a:p>
          <a:p>
            <a:pPr marL="0" indent="0">
              <a:buNone/>
            </a:pPr>
            <a:endParaRPr lang="en-US" dirty="0"/>
          </a:p>
        </p:txBody>
      </p:sp>
    </p:spTree>
    <p:extLst>
      <p:ext uri="{BB962C8B-B14F-4D97-AF65-F5344CB8AC3E}">
        <p14:creationId xmlns:p14="http://schemas.microsoft.com/office/powerpoint/2010/main" val="9029313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 Tuesday, October 6</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Closed </a:t>
            </a:r>
            <a:r>
              <a:rPr lang="en-US" dirty="0"/>
              <a:t>book, no notes, calculators, phones…</a:t>
            </a:r>
          </a:p>
          <a:p>
            <a:r>
              <a:rPr lang="en-US" dirty="0"/>
              <a:t>Covers all readings and lectures through </a:t>
            </a:r>
            <a:r>
              <a:rPr lang="en-US" dirty="0" smtClean="0"/>
              <a:t>Thursday 10/1 </a:t>
            </a:r>
            <a:r>
              <a:rPr lang="en-US" smtClean="0"/>
              <a:t>(today)</a:t>
            </a:r>
            <a:endParaRPr lang="en-US" dirty="0"/>
          </a:p>
          <a:p>
            <a:r>
              <a:rPr lang="en-US" dirty="0"/>
              <a:t>No </a:t>
            </a:r>
            <a:r>
              <a:rPr lang="en-US" dirty="0" err="1"/>
              <a:t>scantrons</a:t>
            </a:r>
            <a:r>
              <a:rPr lang="en-US" dirty="0"/>
              <a:t>, no blue </a:t>
            </a:r>
            <a:r>
              <a:rPr lang="en-US" dirty="0" smtClean="0"/>
              <a:t>books</a:t>
            </a:r>
          </a:p>
          <a:p>
            <a:r>
              <a:rPr lang="en-US" dirty="0" smtClean="0"/>
              <a:t>How to study:</a:t>
            </a:r>
          </a:p>
          <a:p>
            <a:pPr lvl="1"/>
            <a:r>
              <a:rPr lang="en-US" dirty="0" smtClean="0"/>
              <a:t>Different from other CS courses</a:t>
            </a:r>
          </a:p>
          <a:p>
            <a:pPr lvl="2"/>
            <a:r>
              <a:rPr lang="en-US" dirty="0" smtClean="0"/>
              <a:t>Software engineering as much about people as it is about software</a:t>
            </a:r>
          </a:p>
          <a:p>
            <a:pPr lvl="2"/>
            <a:r>
              <a:rPr lang="en-US" dirty="0" smtClean="0"/>
              <a:t>Shifts away from technical thinking of a CS student</a:t>
            </a:r>
          </a:p>
          <a:p>
            <a:pPr lvl="2"/>
            <a:r>
              <a:rPr lang="en-US" dirty="0" smtClean="0"/>
              <a:t>Many ways to analyze topics, especially definitions, links between different concepts</a:t>
            </a:r>
          </a:p>
          <a:p>
            <a:pPr lvl="1"/>
            <a:r>
              <a:rPr lang="en-US" dirty="0" smtClean="0"/>
              <a:t>Attend lecture, take notes, spend time going over them carefully, analyzing, discussing</a:t>
            </a:r>
          </a:p>
          <a:p>
            <a:pPr lvl="1"/>
            <a:r>
              <a:rPr lang="en-US" dirty="0" smtClean="0"/>
              <a:t>Do readings carefully, take notes, analyze, and discuss</a:t>
            </a:r>
          </a:p>
          <a:p>
            <a:pPr lvl="1"/>
            <a:r>
              <a:rPr lang="en-US" dirty="0" smtClean="0"/>
              <a:t>Focus more on high-level understanding of main points than details of concepts</a:t>
            </a:r>
          </a:p>
          <a:p>
            <a:pPr lvl="1"/>
            <a:endParaRPr lang="en-US" dirty="0"/>
          </a:p>
        </p:txBody>
      </p:sp>
    </p:spTree>
    <p:extLst>
      <p:ext uri="{BB962C8B-B14F-4D97-AF65-F5344CB8AC3E}">
        <p14:creationId xmlns:p14="http://schemas.microsoft.com/office/powerpoint/2010/main" val="4010247882"/>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 Tuesday, October 6 - Topics</a:t>
            </a:r>
            <a:endParaRPr lang="en-US" dirty="0"/>
          </a:p>
        </p:txBody>
      </p:sp>
      <p:sp>
        <p:nvSpPr>
          <p:cNvPr id="3" name="Content Placeholder 2"/>
          <p:cNvSpPr>
            <a:spLocks noGrp="1"/>
          </p:cNvSpPr>
          <p:nvPr>
            <p:ph idx="1"/>
          </p:nvPr>
        </p:nvSpPr>
        <p:spPr/>
        <p:txBody>
          <a:bodyPr>
            <a:normAutofit fontScale="92500"/>
          </a:bodyPr>
          <a:lstStyle/>
          <a:p>
            <a:r>
              <a:rPr lang="en-US" dirty="0" smtClean="0"/>
              <a:t>Memorize one definition of software engineering (word for word)</a:t>
            </a:r>
          </a:p>
          <a:p>
            <a:r>
              <a:rPr lang="en-US" dirty="0" smtClean="0"/>
              <a:t>3 essential ingredients of software engineering</a:t>
            </a:r>
          </a:p>
          <a:p>
            <a:r>
              <a:rPr lang="en-US" dirty="0" smtClean="0"/>
              <a:t>Know and understand the 3 perspectives on software engineering we talked about</a:t>
            </a:r>
          </a:p>
          <a:p>
            <a:r>
              <a:rPr lang="en-US" dirty="0" smtClean="0"/>
              <a:t>Know and understand the “Inf43 Recurring, Fundamental Principles” of software engineering, and the overall ideas behind the other principles</a:t>
            </a:r>
          </a:p>
          <a:p>
            <a:r>
              <a:rPr lang="en-US" dirty="0" smtClean="0"/>
              <a:t>No Silver Bullet</a:t>
            </a:r>
          </a:p>
          <a:p>
            <a:pPr lvl="1"/>
            <a:r>
              <a:rPr lang="en-US" dirty="0" smtClean="0"/>
              <a:t>Know and understand the essential difficulties of software engineering</a:t>
            </a:r>
          </a:p>
          <a:p>
            <a:pPr lvl="1"/>
            <a:r>
              <a:rPr lang="en-US" dirty="0" smtClean="0"/>
              <a:t>Know and understand the “potential silver bullets” on the essential </a:t>
            </a:r>
            <a:r>
              <a:rPr lang="en-US" dirty="0" smtClean="0"/>
              <a:t>difficulties</a:t>
            </a:r>
            <a:endParaRPr lang="en-US" dirty="0" smtClean="0"/>
          </a:p>
        </p:txBody>
      </p:sp>
    </p:spTree>
    <p:extLst>
      <p:ext uri="{BB962C8B-B14F-4D97-AF65-F5344CB8AC3E}">
        <p14:creationId xmlns:p14="http://schemas.microsoft.com/office/powerpoint/2010/main" val="7604171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381000"/>
            <a:ext cx="8153400" cy="5867400"/>
          </a:xfrm>
          <a:prstGeom prst="rect">
            <a:avLst/>
          </a:prstGeom>
          <a:gradFill flip="none" rotWithShape="1">
            <a:gsLst>
              <a:gs pos="0">
                <a:schemeClr val="accent1">
                  <a:lumMod val="0"/>
                  <a:lumOff val="100000"/>
                </a:schemeClr>
              </a:gs>
              <a:gs pos="56000">
                <a:schemeClr val="accent1">
                  <a:lumMod val="20000"/>
                  <a:lumOff val="80000"/>
                </a:schemeClr>
              </a:gs>
              <a:gs pos="100000">
                <a:schemeClr val="accent1">
                  <a:tint val="23500"/>
                  <a:satMod val="160000"/>
                </a:schemeClr>
              </a:gs>
            </a:gsLst>
            <a:lin ang="2700000" scaled="1"/>
            <a:tileRect/>
          </a:gra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990600" y="609600"/>
            <a:ext cx="7543800" cy="1077218"/>
          </a:xfrm>
          <a:prstGeom prst="rect">
            <a:avLst/>
          </a:prstGeom>
          <a:noFill/>
        </p:spPr>
        <p:txBody>
          <a:bodyPr wrap="square" rtlCol="0">
            <a:spAutoFit/>
          </a:bodyPr>
          <a:lstStyle/>
          <a:p>
            <a:r>
              <a:rPr lang="en-US" sz="3200" dirty="0" smtClean="0"/>
              <a:t>Why did the CA payroll system and DWP billing system upgrades fail?</a:t>
            </a:r>
            <a:endParaRPr lang="en-US" sz="3200" dirty="0"/>
          </a:p>
        </p:txBody>
      </p:sp>
      <p:sp>
        <p:nvSpPr>
          <p:cNvPr id="6" name="TextBox 5"/>
          <p:cNvSpPr txBox="1"/>
          <p:nvPr/>
        </p:nvSpPr>
        <p:spPr>
          <a:xfrm>
            <a:off x="1066800" y="1744682"/>
            <a:ext cx="6705600" cy="4339650"/>
          </a:xfrm>
          <a:prstGeom prst="rect">
            <a:avLst/>
          </a:prstGeom>
          <a:noFill/>
        </p:spPr>
        <p:txBody>
          <a:bodyPr wrap="square" rtlCol="0">
            <a:spAutoFit/>
          </a:bodyPr>
          <a:lstStyle/>
          <a:p>
            <a:pPr marL="342900" indent="-342900">
              <a:spcAft>
                <a:spcPts val="1800"/>
              </a:spcAft>
              <a:buAutoNum type="alphaUcPeriod"/>
            </a:pPr>
            <a:r>
              <a:rPr lang="en-US" sz="2400" dirty="0" smtClean="0">
                <a:solidFill>
                  <a:srgbClr val="FF0000"/>
                </a:solidFill>
              </a:rPr>
              <a:t>The task was too large and complex.</a:t>
            </a:r>
          </a:p>
          <a:p>
            <a:pPr marL="342900" indent="-342900">
              <a:spcAft>
                <a:spcPts val="1800"/>
              </a:spcAft>
              <a:buAutoNum type="alphaUcPeriod"/>
            </a:pPr>
            <a:r>
              <a:rPr lang="en-US" sz="2400" dirty="0" smtClean="0"/>
              <a:t>State/city gov’t is less efficient than the private sector.</a:t>
            </a:r>
          </a:p>
          <a:p>
            <a:pPr marL="342900" indent="-342900">
              <a:spcAft>
                <a:spcPts val="1800"/>
              </a:spcAft>
              <a:buAutoNum type="alphaUcPeriod"/>
            </a:pPr>
            <a:r>
              <a:rPr lang="en-US" sz="2400" dirty="0" smtClean="0"/>
              <a:t>State/city rules require inadequate programming languages to be used.</a:t>
            </a:r>
          </a:p>
          <a:p>
            <a:pPr marL="342900" indent="-342900">
              <a:spcAft>
                <a:spcPts val="1800"/>
              </a:spcAft>
              <a:buAutoNum type="alphaUcPeriod"/>
            </a:pPr>
            <a:r>
              <a:rPr lang="en-US" sz="2400" dirty="0" smtClean="0"/>
              <a:t>The software contractor, SAP Public Services/PricewaterhouseCoopers, has a flawed management structure.</a:t>
            </a:r>
          </a:p>
          <a:p>
            <a:pPr marL="342900" indent="-342900">
              <a:spcAft>
                <a:spcPts val="1800"/>
              </a:spcAft>
              <a:buAutoNum type="alphaUcPeriod"/>
            </a:pPr>
            <a:r>
              <a:rPr lang="en-US" sz="2400" dirty="0" smtClean="0"/>
              <a:t>No one on the software team took Info 43.</a:t>
            </a:r>
            <a:endParaRPr lang="en-US" sz="2400" dirty="0"/>
          </a:p>
        </p:txBody>
      </p:sp>
    </p:spTree>
    <p:extLst>
      <p:ext uri="{BB962C8B-B14F-4D97-AF65-F5344CB8AC3E}">
        <p14:creationId xmlns:p14="http://schemas.microsoft.com/office/powerpoint/2010/main" val="4159467739"/>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 </a:t>
            </a:r>
            <a:r>
              <a:rPr lang="en-US" dirty="0"/>
              <a:t>Tuesday, October 6 - </a:t>
            </a:r>
            <a:r>
              <a:rPr lang="en-US" dirty="0" smtClean="0"/>
              <a:t>Topics</a:t>
            </a:r>
            <a:endParaRPr lang="en-US" dirty="0"/>
          </a:p>
        </p:txBody>
      </p:sp>
      <p:sp>
        <p:nvSpPr>
          <p:cNvPr id="3" name="Content Placeholder 2"/>
          <p:cNvSpPr>
            <a:spLocks noGrp="1"/>
          </p:cNvSpPr>
          <p:nvPr>
            <p:ph idx="1"/>
          </p:nvPr>
        </p:nvSpPr>
        <p:spPr/>
        <p:txBody>
          <a:bodyPr>
            <a:normAutofit/>
          </a:bodyPr>
          <a:lstStyle/>
          <a:p>
            <a:r>
              <a:rPr lang="en-US" dirty="0"/>
              <a:t>Know and understand software failure causes and how they relate to requirements issues</a:t>
            </a:r>
          </a:p>
          <a:p>
            <a:r>
              <a:rPr lang="en-US" dirty="0"/>
              <a:t>Know and understand the main ideas of the online failure readings </a:t>
            </a:r>
          </a:p>
          <a:p>
            <a:r>
              <a:rPr lang="en-US" dirty="0"/>
              <a:t>Make sure you have watched the videos I show in class</a:t>
            </a:r>
          </a:p>
          <a:p>
            <a:r>
              <a:rPr lang="en-US" dirty="0"/>
              <a:t>Textbook: High-level understanding of the </a:t>
            </a:r>
            <a:r>
              <a:rPr lang="en-US" dirty="0" smtClean="0"/>
              <a:t>readings</a:t>
            </a:r>
          </a:p>
          <a:p>
            <a:endParaRPr lang="en-US" dirty="0"/>
          </a:p>
          <a:p>
            <a:r>
              <a:rPr lang="en-US" b="1" dirty="0" smtClean="0"/>
              <a:t>The </a:t>
            </a:r>
            <a:r>
              <a:rPr lang="en-US" b="1" dirty="0" smtClean="0"/>
              <a:t>quiz will focus on these topics, but I reserve the right to ask about any other lecture/reading information as well</a:t>
            </a:r>
          </a:p>
        </p:txBody>
      </p:sp>
    </p:spTree>
    <p:extLst>
      <p:ext uri="{BB962C8B-B14F-4D97-AF65-F5344CB8AC3E}">
        <p14:creationId xmlns:p14="http://schemas.microsoft.com/office/powerpoint/2010/main" val="5458639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quantumshifting.files.wordpress.com/2012/11/tearing-your-hair-ou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199036"/>
            <a:ext cx="3505200" cy="249825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09800" y="685800"/>
            <a:ext cx="4528034" cy="584775"/>
          </a:xfrm>
          <a:prstGeom prst="rect">
            <a:avLst/>
          </a:prstGeom>
          <a:noFill/>
        </p:spPr>
        <p:txBody>
          <a:bodyPr wrap="none" rtlCol="0">
            <a:spAutoFit/>
          </a:bodyPr>
          <a:lstStyle/>
          <a:p>
            <a:r>
              <a:rPr lang="en-US" sz="3200" dirty="0" smtClean="0"/>
              <a:t>What is the </a:t>
            </a:r>
            <a:r>
              <a:rPr lang="en-US" sz="3200" i="1" dirty="0" smtClean="0"/>
              <a:t>real</a:t>
            </a:r>
            <a:r>
              <a:rPr lang="en-US" sz="3200" dirty="0" smtClean="0"/>
              <a:t> problem?</a:t>
            </a:r>
            <a:endParaRPr lang="en-US" sz="3200" dirty="0"/>
          </a:p>
        </p:txBody>
      </p:sp>
      <p:sp>
        <p:nvSpPr>
          <p:cNvPr id="3" name="TextBox 2"/>
          <p:cNvSpPr txBox="1"/>
          <p:nvPr/>
        </p:nvSpPr>
        <p:spPr>
          <a:xfrm>
            <a:off x="1143001" y="1371600"/>
            <a:ext cx="6705600" cy="5262980"/>
          </a:xfrm>
          <a:prstGeom prst="rect">
            <a:avLst/>
          </a:prstGeom>
          <a:noFill/>
        </p:spPr>
        <p:txBody>
          <a:bodyPr wrap="square" rtlCol="0">
            <a:spAutoFit/>
          </a:bodyPr>
          <a:lstStyle/>
          <a:p>
            <a:pPr marL="285750" indent="-285750">
              <a:buFont typeface="Arial" pitchFamily="34" charset="0"/>
              <a:buChar char="•"/>
            </a:pPr>
            <a:r>
              <a:rPr lang="en-US" sz="2800" dirty="0" smtClean="0"/>
              <a:t>The task is incredibly complex: </a:t>
            </a:r>
          </a:p>
          <a:p>
            <a:pPr marL="742950" lvl="1" indent="-285750">
              <a:buFont typeface="Arial" pitchFamily="34" charset="0"/>
              <a:buChar char="•"/>
            </a:pPr>
            <a:r>
              <a:rPr lang="en-US" sz="2800" dirty="0" smtClean="0"/>
              <a:t>Payroll system: 160 state departments, 40+ medical/dental plans, $100 millions in costs.</a:t>
            </a:r>
          </a:p>
          <a:p>
            <a:pPr marL="742950" lvl="1" indent="-285750">
              <a:buFont typeface="Arial" pitchFamily="34" charset="0"/>
              <a:buChar char="•"/>
            </a:pPr>
            <a:r>
              <a:rPr lang="en-US" sz="2800" dirty="0" smtClean="0"/>
              <a:t>DWP: 3.8 million customers</a:t>
            </a:r>
          </a:p>
          <a:p>
            <a:pPr marL="285750" indent="-285750">
              <a:buFont typeface="Arial" pitchFamily="34" charset="0"/>
              <a:buChar char="•"/>
            </a:pPr>
            <a:r>
              <a:rPr lang="en-US" sz="2800" dirty="0" smtClean="0"/>
              <a:t>Software must conform to the reality of payroll contracts, laws, 		   billing policies.</a:t>
            </a:r>
          </a:p>
          <a:p>
            <a:pPr marL="285750" indent="-285750">
              <a:buFont typeface="Arial" pitchFamily="34" charset="0"/>
              <a:buChar char="•"/>
            </a:pPr>
            <a:r>
              <a:rPr lang="en-US" sz="2800" dirty="0" smtClean="0"/>
              <a:t>Progress is hard to measure.</a:t>
            </a:r>
          </a:p>
          <a:p>
            <a:pPr marL="285750" indent="-285750">
              <a:buFont typeface="Arial" pitchFamily="34" charset="0"/>
              <a:buChar char="•"/>
            </a:pPr>
            <a:r>
              <a:rPr lang="en-US" sz="2800" dirty="0" smtClean="0"/>
              <a:t>Part of the goal is to update                systems in place since                                 the 1970s.</a:t>
            </a:r>
            <a:endParaRPr lang="en-US" sz="2800" dirty="0"/>
          </a:p>
        </p:txBody>
      </p:sp>
    </p:spTree>
    <p:extLst>
      <p:ext uri="{BB962C8B-B14F-4D97-AF65-F5344CB8AC3E}">
        <p14:creationId xmlns:p14="http://schemas.microsoft.com/office/powerpoint/2010/main" val="17540084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a:t>Today’s Lecture</a:t>
            </a:r>
          </a:p>
        </p:txBody>
      </p:sp>
      <p:sp>
        <p:nvSpPr>
          <p:cNvPr id="39939" name="Rectangle 3"/>
          <p:cNvSpPr>
            <a:spLocks noGrp="1" noChangeArrowheads="1"/>
          </p:cNvSpPr>
          <p:nvPr>
            <p:ph type="body" idx="1"/>
          </p:nvPr>
        </p:nvSpPr>
        <p:spPr/>
        <p:txBody>
          <a:bodyPr/>
          <a:lstStyle/>
          <a:p>
            <a:r>
              <a:rPr lang="en-US" dirty="0">
                <a:solidFill>
                  <a:schemeClr val="tx1"/>
                </a:solidFill>
              </a:rPr>
              <a:t>Software failures</a:t>
            </a:r>
          </a:p>
          <a:p>
            <a:pPr marL="0" indent="0">
              <a:buNone/>
            </a:pPr>
            <a:endParaRPr lang="en-US" dirty="0" smtClean="0">
              <a:solidFill>
                <a:schemeClr val="tx1"/>
              </a:solidFill>
            </a:endParaRPr>
          </a:p>
          <a:p>
            <a:r>
              <a:rPr lang="en-US" dirty="0" smtClean="0">
                <a:solidFill>
                  <a:srgbClr val="FF0000"/>
                </a:solidFill>
              </a:rPr>
              <a:t>Why requirements?</a:t>
            </a:r>
          </a:p>
          <a:p>
            <a:pPr marL="0" indent="0">
              <a:buNone/>
            </a:pPr>
            <a:endParaRPr lang="en-US" dirty="0"/>
          </a:p>
          <a:p>
            <a:r>
              <a:rPr lang="en-US" dirty="0" smtClean="0">
                <a:solidFill>
                  <a:schemeClr val="tx1"/>
                </a:solidFill>
              </a:rPr>
              <a:t>Requirements engineering</a:t>
            </a:r>
          </a:p>
          <a:p>
            <a:pPr lvl="1"/>
            <a:r>
              <a:rPr lang="en-US" dirty="0" smtClean="0">
                <a:solidFill>
                  <a:schemeClr val="tx1"/>
                </a:solidFill>
              </a:rPr>
              <a:t>Requirements phase</a:t>
            </a:r>
          </a:p>
          <a:p>
            <a:pPr lvl="1"/>
            <a:r>
              <a:rPr lang="en-US" dirty="0" smtClean="0">
                <a:solidFill>
                  <a:schemeClr val="tx1"/>
                </a:solidFill>
              </a:rPr>
              <a:t>Requirements analysis</a:t>
            </a:r>
            <a:endParaRPr lang="en-US" dirty="0" smtClean="0"/>
          </a:p>
          <a:p>
            <a:pPr lvl="1"/>
            <a:r>
              <a:rPr lang="en-US" dirty="0" smtClean="0"/>
              <a:t>Requirements specification (documentation)</a:t>
            </a:r>
          </a:p>
          <a:p>
            <a:pPr marL="0" indent="0">
              <a:buNone/>
            </a:pPr>
            <a:endParaRPr lang="en-US" dirty="0"/>
          </a:p>
          <a:p>
            <a:pPr>
              <a:buFont typeface="Wingdings" pitchFamily="2" charset="2"/>
              <a:buNone/>
            </a:pPr>
            <a:endParaRPr lang="en-US" dirty="0"/>
          </a:p>
        </p:txBody>
      </p:sp>
    </p:spTree>
    <p:extLst>
      <p:ext uri="{BB962C8B-B14F-4D97-AF65-F5344CB8AC3E}">
        <p14:creationId xmlns:p14="http://schemas.microsoft.com/office/powerpoint/2010/main" val="124327742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Shopa</a:t>
            </a:r>
            <a:r>
              <a:rPr lang="en-US" dirty="0" smtClean="0"/>
              <a:t> Failure</a:t>
            </a:r>
            <a:endParaRPr lang="en-US" dirty="0"/>
          </a:p>
        </p:txBody>
      </p:sp>
      <p:sp>
        <p:nvSpPr>
          <p:cNvPr id="3" name="Content Placeholder 2"/>
          <p:cNvSpPr>
            <a:spLocks noGrp="1"/>
          </p:cNvSpPr>
          <p:nvPr>
            <p:ph sz="half" idx="1"/>
          </p:nvPr>
        </p:nvSpPr>
        <p:spPr>
          <a:xfrm>
            <a:off x="304800" y="4876800"/>
            <a:ext cx="8610600" cy="1752600"/>
          </a:xfrm>
        </p:spPr>
        <p:txBody>
          <a:bodyPr>
            <a:normAutofit/>
          </a:bodyPr>
          <a:lstStyle/>
          <a:p>
            <a:pPr marL="0" indent="0">
              <a:buNone/>
            </a:pPr>
            <a:r>
              <a:rPr lang="en-US" sz="2000" i="1" dirty="0"/>
              <a:t>“The company, in a lot of ways, </a:t>
            </a:r>
            <a:r>
              <a:rPr lang="en-US" sz="2000" i="1" dirty="0">
                <a:solidFill>
                  <a:srgbClr val="FF0000"/>
                </a:solidFill>
              </a:rPr>
              <a:t>is still trying to figure out what product to build</a:t>
            </a:r>
            <a:r>
              <a:rPr lang="en-US" sz="2000" i="1" dirty="0"/>
              <a:t>. This leads to massive amount of anxiety and ambiguity as </a:t>
            </a:r>
            <a:r>
              <a:rPr lang="en-US" sz="2000" i="1" dirty="0">
                <a:solidFill>
                  <a:srgbClr val="FF0000"/>
                </a:solidFill>
              </a:rPr>
              <a:t>no one knows inside the company what they are building</a:t>
            </a:r>
            <a:r>
              <a:rPr lang="en-US" sz="2000" i="1" dirty="0"/>
              <a:t>. - There is a lot of unspoken strife between the technical implementation and sales teams - Engineers and Sales team running around as headless chickens</a:t>
            </a:r>
            <a:r>
              <a:rPr lang="en-US" sz="2000" i="1" dirty="0" smtClean="0"/>
              <a:t>.”</a:t>
            </a:r>
            <a:endParaRPr lang="en-US" sz="2000" i="1" dirty="0"/>
          </a:p>
        </p:txBody>
      </p:sp>
      <p:pic>
        <p:nvPicPr>
          <p:cNvPr id="4" name="Picture 3"/>
          <p:cNvPicPr>
            <a:picLocks noChangeAspect="1"/>
          </p:cNvPicPr>
          <p:nvPr/>
        </p:nvPicPr>
        <p:blipFill>
          <a:blip r:embed="rId3"/>
          <a:stretch>
            <a:fillRect/>
          </a:stretch>
        </p:blipFill>
        <p:spPr>
          <a:xfrm>
            <a:off x="-7471" y="685800"/>
            <a:ext cx="9144000" cy="4203379"/>
          </a:xfrm>
          <a:prstGeom prst="rect">
            <a:avLst/>
          </a:prstGeom>
        </p:spPr>
      </p:pic>
    </p:spTree>
    <p:extLst>
      <p:ext uri="{BB962C8B-B14F-4D97-AF65-F5344CB8AC3E}">
        <p14:creationId xmlns:p14="http://schemas.microsoft.com/office/powerpoint/2010/main" val="760580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dirty="0" smtClean="0"/>
              <a:t>Reminder: Top Software Failure Causes</a:t>
            </a:r>
            <a:endParaRPr lang="en-US" dirty="0"/>
          </a:p>
        </p:txBody>
      </p:sp>
      <p:sp>
        <p:nvSpPr>
          <p:cNvPr id="141315" name="Rectangle 3"/>
          <p:cNvSpPr>
            <a:spLocks noGrp="1" noChangeArrowheads="1"/>
          </p:cNvSpPr>
          <p:nvPr>
            <p:ph type="body" idx="1"/>
          </p:nvPr>
        </p:nvSpPr>
        <p:spPr/>
        <p:txBody>
          <a:bodyPr/>
          <a:lstStyle/>
          <a:p>
            <a:r>
              <a:rPr lang="en-US" dirty="0" smtClean="0"/>
              <a:t>Lack of user input/involvement</a:t>
            </a:r>
          </a:p>
          <a:p>
            <a:r>
              <a:rPr lang="en-US" dirty="0" smtClean="0"/>
              <a:t>Incomplete requirements and specifications</a:t>
            </a:r>
          </a:p>
          <a:p>
            <a:r>
              <a:rPr lang="en-US" dirty="0" smtClean="0"/>
              <a:t>Changing requirements and specifications</a:t>
            </a:r>
            <a:endParaRPr lang="en-US" dirty="0"/>
          </a:p>
          <a:p>
            <a:r>
              <a:rPr lang="en-US" dirty="0" smtClean="0"/>
              <a:t>Lack of discipline in development processes</a:t>
            </a:r>
          </a:p>
          <a:p>
            <a:r>
              <a:rPr lang="en-US" dirty="0" smtClean="0"/>
              <a:t>Lack of methodical usage of metrics</a:t>
            </a:r>
          </a:p>
          <a:p>
            <a:r>
              <a:rPr lang="en-US" dirty="0"/>
              <a:t>Lack of </a:t>
            </a:r>
            <a:r>
              <a:rPr lang="en-US" dirty="0" smtClean="0"/>
              <a:t>resources</a:t>
            </a:r>
            <a:endParaRPr lang="en-US" dirty="0"/>
          </a:p>
        </p:txBody>
      </p:sp>
    </p:spTree>
    <p:extLst>
      <p:ext uri="{BB962C8B-B14F-4D97-AF65-F5344CB8AC3E}">
        <p14:creationId xmlns:p14="http://schemas.microsoft.com/office/powerpoint/2010/main" val="60730962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DC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SDCL</Template>
  <TotalTime>18067</TotalTime>
  <Words>3173</Words>
  <Application>Microsoft Macintosh PowerPoint</Application>
  <PresentationFormat>On-screen Show (4:3)</PresentationFormat>
  <Paragraphs>500</Paragraphs>
  <Slides>50</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SDCL</vt:lpstr>
      <vt:lpstr>Chart</vt:lpstr>
      <vt:lpstr>Informatics 43  October 1, 2015</vt:lpstr>
      <vt:lpstr>Today’s Lecture</vt:lpstr>
      <vt:lpstr>Today’s Lecture</vt:lpstr>
      <vt:lpstr>PowerPoint Presentation</vt:lpstr>
      <vt:lpstr>PowerPoint Presentation</vt:lpstr>
      <vt:lpstr>PowerPoint Presentation</vt:lpstr>
      <vt:lpstr>Today’s Lecture</vt:lpstr>
      <vt:lpstr>Shopa Failure</vt:lpstr>
      <vt:lpstr>Reminder: Top Software Failure Causes</vt:lpstr>
      <vt:lpstr>Reminder: Top Software Failure Causes</vt:lpstr>
      <vt:lpstr>Reminder: Top Software Failure Causes</vt:lpstr>
      <vt:lpstr>Definition</vt:lpstr>
      <vt:lpstr>Why Requirements?</vt:lpstr>
      <vt:lpstr>Some stats…</vt:lpstr>
      <vt:lpstr>More Stats: Software Life Cycle Costs</vt:lpstr>
      <vt:lpstr>More Stats: Cost of Change Progressively Higher</vt:lpstr>
      <vt:lpstr>Today’s Lecture</vt:lpstr>
      <vt:lpstr>Waterfall</vt:lpstr>
      <vt:lpstr>Waterfall</vt:lpstr>
      <vt:lpstr>The RUP Model</vt:lpstr>
      <vt:lpstr>Requirements Phase</vt:lpstr>
      <vt:lpstr>Today’s Lecture</vt:lpstr>
      <vt:lpstr>Techniques for Requirements Analysis</vt:lpstr>
      <vt:lpstr>Today’s Lecture</vt:lpstr>
      <vt:lpstr>Requirements Specification</vt:lpstr>
      <vt:lpstr>Non-Functional Requirement Types</vt:lpstr>
      <vt:lpstr>Why Spend a Lot of Time?</vt:lpstr>
      <vt:lpstr>Users of a Requirements Document</vt:lpstr>
      <vt:lpstr>Document Structure</vt:lpstr>
      <vt:lpstr>Introduction</vt:lpstr>
      <vt:lpstr>Executive Summary</vt:lpstr>
      <vt:lpstr>Application Context</vt:lpstr>
      <vt:lpstr>Environmental Requirements</vt:lpstr>
      <vt:lpstr>Functional Requirements</vt:lpstr>
      <vt:lpstr>Desired Software “ilities” (Qualities)</vt:lpstr>
      <vt:lpstr>Other Requirements</vt:lpstr>
      <vt:lpstr>Time Schedule</vt:lpstr>
      <vt:lpstr>Potential Risks</vt:lpstr>
      <vt:lpstr>Assumptions</vt:lpstr>
      <vt:lpstr>Future Changes</vt:lpstr>
      <vt:lpstr>Glossary</vt:lpstr>
      <vt:lpstr>Reference Documents</vt:lpstr>
      <vt:lpstr>Observations</vt:lpstr>
      <vt:lpstr>Specification Methods</vt:lpstr>
      <vt:lpstr>Verification</vt:lpstr>
      <vt:lpstr>Acceptance Test Plan</vt:lpstr>
      <vt:lpstr>Videos</vt:lpstr>
      <vt:lpstr>Quiz – Tuesday, October 6</vt:lpstr>
      <vt:lpstr>Quiz – Tuesday, October 6 - Topics</vt:lpstr>
      <vt:lpstr>Quiz – Tuesday, October 6 - Topics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 van der Hoek</dc:creator>
  <cp:lastModifiedBy>Emilly Navarro</cp:lastModifiedBy>
  <cp:revision>715</cp:revision>
  <cp:lastPrinted>2012-10-01T04:17:57Z</cp:lastPrinted>
  <dcterms:created xsi:type="dcterms:W3CDTF">2011-04-22T07:09:34Z</dcterms:created>
  <dcterms:modified xsi:type="dcterms:W3CDTF">2015-10-01T22:06:18Z</dcterms:modified>
</cp:coreProperties>
</file>