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317" r:id="rId3"/>
    <p:sldId id="441" r:id="rId4"/>
    <p:sldId id="415" r:id="rId5"/>
    <p:sldId id="378" r:id="rId6"/>
    <p:sldId id="453" r:id="rId7"/>
    <p:sldId id="454" r:id="rId8"/>
    <p:sldId id="460" r:id="rId9"/>
    <p:sldId id="423" r:id="rId10"/>
    <p:sldId id="381" r:id="rId11"/>
    <p:sldId id="427" r:id="rId12"/>
    <p:sldId id="382" r:id="rId13"/>
    <p:sldId id="383" r:id="rId14"/>
    <p:sldId id="387" r:id="rId15"/>
    <p:sldId id="442" r:id="rId16"/>
    <p:sldId id="443" r:id="rId17"/>
    <p:sldId id="444" r:id="rId18"/>
    <p:sldId id="445" r:id="rId19"/>
    <p:sldId id="391" r:id="rId20"/>
    <p:sldId id="392" r:id="rId21"/>
    <p:sldId id="401" r:id="rId22"/>
    <p:sldId id="402" r:id="rId23"/>
    <p:sldId id="403" r:id="rId24"/>
    <p:sldId id="446" r:id="rId25"/>
    <p:sldId id="404" r:id="rId26"/>
    <p:sldId id="426" r:id="rId27"/>
    <p:sldId id="405" r:id="rId28"/>
    <p:sldId id="447" r:id="rId29"/>
    <p:sldId id="437" r:id="rId30"/>
    <p:sldId id="438" r:id="rId31"/>
    <p:sldId id="439" r:id="rId32"/>
    <p:sldId id="448" r:id="rId33"/>
    <p:sldId id="449" r:id="rId34"/>
    <p:sldId id="432" r:id="rId35"/>
    <p:sldId id="433" r:id="rId36"/>
    <p:sldId id="434" r:id="rId37"/>
    <p:sldId id="435" r:id="rId38"/>
    <p:sldId id="436" r:id="rId39"/>
    <p:sldId id="450" r:id="rId40"/>
    <p:sldId id="411" r:id="rId41"/>
    <p:sldId id="412" r:id="rId42"/>
    <p:sldId id="413" r:id="rId43"/>
    <p:sldId id="374" r:id="rId44"/>
    <p:sldId id="451" r:id="rId45"/>
    <p:sldId id="420" r:id="rId46"/>
    <p:sldId id="457" r:id="rId47"/>
    <p:sldId id="421" r:id="rId48"/>
    <p:sldId id="361" r:id="rId49"/>
    <p:sldId id="452"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492" autoAdjust="0"/>
  </p:normalViewPr>
  <p:slideViewPr>
    <p:cSldViewPr>
      <p:cViewPr>
        <p:scale>
          <a:sx n="76" d="100"/>
          <a:sy n="76" d="100"/>
        </p:scale>
        <p:origin x="-1672" y="-3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notesMaster" Target="notesMasters/notesMaster1.xml"/><Relationship Id="rId52" Type="http://schemas.openxmlformats.org/officeDocument/2006/relationships/printerSettings" Target="printerSettings/printerSettings1.bin"/><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021DE3-E2BB-C745-A229-2FD838755E10}" type="datetimeFigureOut">
              <a:rPr lang="en-US" smtClean="0"/>
              <a:t>10/5/15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A8FB2A-86A0-D64F-B321-7D7D66287D62}" type="slidenum">
              <a:rPr lang="en-US" smtClean="0"/>
              <a:t>‹#›</a:t>
            </a:fld>
            <a:endParaRPr lang="en-US"/>
          </a:p>
        </p:txBody>
      </p:sp>
    </p:spTree>
    <p:extLst>
      <p:ext uri="{BB962C8B-B14F-4D97-AF65-F5344CB8AC3E}">
        <p14:creationId xmlns:p14="http://schemas.microsoft.com/office/powerpoint/2010/main" val="165996953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Goals e.g., creating a login, </a:t>
            </a:r>
            <a:r>
              <a:rPr lang="en-US" dirty="0" err="1" smtClean="0"/>
              <a:t>loggin</a:t>
            </a:r>
            <a:r>
              <a:rPr lang="en-US" dirty="0" smtClean="0"/>
              <a:t> in, user authorization,</a:t>
            </a:r>
            <a:r>
              <a:rPr lang="en-US" baseline="0" dirty="0" smtClean="0"/>
              <a:t> etc.</a:t>
            </a:r>
          </a:p>
          <a:p>
            <a:r>
              <a:rPr lang="en-US" dirty="0" smtClean="0"/>
              <a:t>flow: complete and meaningful flow of events</a:t>
            </a:r>
          </a:p>
          <a:p>
            <a:r>
              <a:rPr lang="en-US" dirty="0" err="1" smtClean="0"/>
              <a:t>postcondition</a:t>
            </a:r>
            <a:r>
              <a:rPr lang="en-US" dirty="0" smtClean="0"/>
              <a:t>:</a:t>
            </a:r>
            <a:r>
              <a:rPr lang="en-US" baseline="0" dirty="0" smtClean="0"/>
              <a:t> captures the contract/guarantees that will hold at the conclusion of the use case</a:t>
            </a:r>
            <a:endParaRPr lang="en-US" dirty="0"/>
          </a:p>
        </p:txBody>
      </p:sp>
      <p:sp>
        <p:nvSpPr>
          <p:cNvPr id="4" name="Slide Number Placeholder 3"/>
          <p:cNvSpPr>
            <a:spLocks noGrp="1"/>
          </p:cNvSpPr>
          <p:nvPr>
            <p:ph type="sldNum" sz="quarter" idx="10"/>
          </p:nvPr>
        </p:nvSpPr>
        <p:spPr/>
        <p:txBody>
          <a:bodyPr/>
          <a:lstStyle/>
          <a:p>
            <a:fld id="{92A8FB2A-86A0-D64F-B321-7D7D66287D62}" type="slidenum">
              <a:rPr lang="en-US" smtClean="0"/>
              <a:t>4</a:t>
            </a:fld>
            <a:endParaRPr lang="en-US"/>
          </a:p>
        </p:txBody>
      </p:sp>
    </p:spTree>
    <p:extLst>
      <p:ext uri="{BB962C8B-B14F-4D97-AF65-F5344CB8AC3E}">
        <p14:creationId xmlns:p14="http://schemas.microsoft.com/office/powerpoint/2010/main" val="40464698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What not how: Using business domain terminology, not implementation terminology</a:t>
            </a:r>
          </a:p>
          <a:p>
            <a:endParaRPr lang="en-US" b="1" dirty="0"/>
          </a:p>
        </p:txBody>
      </p:sp>
      <p:sp>
        <p:nvSpPr>
          <p:cNvPr id="4" name="Slide Number Placeholder 3"/>
          <p:cNvSpPr>
            <a:spLocks noGrp="1"/>
          </p:cNvSpPr>
          <p:nvPr>
            <p:ph type="sldNum" sz="quarter" idx="10"/>
          </p:nvPr>
        </p:nvSpPr>
        <p:spPr/>
        <p:txBody>
          <a:bodyPr/>
          <a:lstStyle/>
          <a:p>
            <a:fld id="{92A8FB2A-86A0-D64F-B321-7D7D66287D62}" type="slidenum">
              <a:rPr lang="en-US" smtClean="0"/>
              <a:t>17</a:t>
            </a:fld>
            <a:endParaRPr lang="en-US"/>
          </a:p>
        </p:txBody>
      </p:sp>
    </p:spTree>
    <p:extLst>
      <p:ext uri="{BB962C8B-B14F-4D97-AF65-F5344CB8AC3E}">
        <p14:creationId xmlns:p14="http://schemas.microsoft.com/office/powerpoint/2010/main" val="3356279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Customer is the</a:t>
            </a:r>
            <a:r>
              <a:rPr lang="en-US" baseline="0" dirty="0" smtClean="0"/>
              <a:t> main</a:t>
            </a:r>
            <a:r>
              <a:rPr lang="en-US" dirty="0" smtClean="0"/>
              <a:t> actor here</a:t>
            </a:r>
            <a:endParaRPr lang="en-US" dirty="0"/>
          </a:p>
        </p:txBody>
      </p:sp>
      <p:sp>
        <p:nvSpPr>
          <p:cNvPr id="4" name="Slide Number Placeholder 3"/>
          <p:cNvSpPr>
            <a:spLocks noGrp="1"/>
          </p:cNvSpPr>
          <p:nvPr>
            <p:ph type="sldNum" sz="quarter" idx="10"/>
          </p:nvPr>
        </p:nvSpPr>
        <p:spPr/>
        <p:txBody>
          <a:bodyPr/>
          <a:lstStyle/>
          <a:p>
            <a:fld id="{92A8FB2A-86A0-D64F-B321-7D7D66287D62}" type="slidenum">
              <a:rPr lang="en-US" smtClean="0"/>
              <a:t>18</a:t>
            </a:fld>
            <a:endParaRPr lang="en-US"/>
          </a:p>
        </p:txBody>
      </p:sp>
    </p:spTree>
    <p:extLst>
      <p:ext uri="{BB962C8B-B14F-4D97-AF65-F5344CB8AC3E}">
        <p14:creationId xmlns:p14="http://schemas.microsoft.com/office/powerpoint/2010/main" val="39027350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High formality -&gt; formal templates</a:t>
            </a:r>
          </a:p>
          <a:p>
            <a:pPr lvl="1"/>
            <a:r>
              <a:rPr lang="en-US" dirty="0" smtClean="0"/>
              <a:t>Mid formality -&gt; templates with some of the fields</a:t>
            </a:r>
          </a:p>
          <a:p>
            <a:pPr lvl="1"/>
            <a:r>
              <a:rPr lang="en-US" dirty="0" smtClean="0"/>
              <a:t>Low formality -&gt; paragraphs of text</a:t>
            </a:r>
          </a:p>
          <a:p>
            <a:endParaRPr lang="en-US" dirty="0"/>
          </a:p>
        </p:txBody>
      </p:sp>
      <p:sp>
        <p:nvSpPr>
          <p:cNvPr id="4" name="Slide Number Placeholder 3"/>
          <p:cNvSpPr>
            <a:spLocks noGrp="1"/>
          </p:cNvSpPr>
          <p:nvPr>
            <p:ph type="sldNum" sz="quarter" idx="10"/>
          </p:nvPr>
        </p:nvSpPr>
        <p:spPr/>
        <p:txBody>
          <a:bodyPr/>
          <a:lstStyle/>
          <a:p>
            <a:fld id="{92A8FB2A-86A0-D64F-B321-7D7D66287D62}" type="slidenum">
              <a:rPr lang="en-US" smtClean="0"/>
              <a:t>21</a:t>
            </a:fld>
            <a:endParaRPr lang="en-US"/>
          </a:p>
        </p:txBody>
      </p:sp>
    </p:spTree>
    <p:extLst>
      <p:ext uri="{BB962C8B-B14F-4D97-AF65-F5344CB8AC3E}">
        <p14:creationId xmlns:p14="http://schemas.microsoft.com/office/powerpoint/2010/main" val="41721242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Activity</a:t>
            </a:r>
            <a:r>
              <a:rPr lang="en-US" baseline="0" dirty="0" smtClean="0"/>
              <a:t> diagrams used to visualize business workflow</a:t>
            </a:r>
            <a:endParaRPr lang="en-US" dirty="0"/>
          </a:p>
        </p:txBody>
      </p:sp>
      <p:sp>
        <p:nvSpPr>
          <p:cNvPr id="4" name="Slide Number Placeholder 3"/>
          <p:cNvSpPr>
            <a:spLocks noGrp="1"/>
          </p:cNvSpPr>
          <p:nvPr>
            <p:ph type="sldNum" sz="quarter" idx="10"/>
          </p:nvPr>
        </p:nvSpPr>
        <p:spPr/>
        <p:txBody>
          <a:bodyPr/>
          <a:lstStyle/>
          <a:p>
            <a:fld id="{92A8FB2A-86A0-D64F-B321-7D7D66287D62}" type="slidenum">
              <a:rPr lang="en-US" smtClean="0"/>
              <a:t>23</a:t>
            </a:fld>
            <a:endParaRPr lang="en-US"/>
          </a:p>
        </p:txBody>
      </p:sp>
    </p:spTree>
    <p:extLst>
      <p:ext uri="{BB962C8B-B14F-4D97-AF65-F5344CB8AC3E}">
        <p14:creationId xmlns:p14="http://schemas.microsoft.com/office/powerpoint/2010/main" val="23241224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A8FB2A-86A0-D64F-B321-7D7D66287D62}" type="slidenum">
              <a:rPr lang="en-US" smtClean="0"/>
              <a:t>26</a:t>
            </a:fld>
            <a:endParaRPr lang="en-US"/>
          </a:p>
        </p:txBody>
      </p:sp>
    </p:spTree>
    <p:extLst>
      <p:ext uri="{BB962C8B-B14F-4D97-AF65-F5344CB8AC3E}">
        <p14:creationId xmlns:p14="http://schemas.microsoft.com/office/powerpoint/2010/main" val="33487170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actor gets an interface to the system</a:t>
            </a:r>
          </a:p>
          <a:p>
            <a:r>
              <a:rPr lang="en-US" dirty="0" smtClean="0"/>
              <a:t>Other</a:t>
            </a:r>
            <a:r>
              <a:rPr lang="en-US" baseline="0" dirty="0" smtClean="0"/>
              <a:t> related requirements documents covering the things mentioned previously that use cases cannot model</a:t>
            </a:r>
            <a:endParaRPr lang="en-US" dirty="0"/>
          </a:p>
        </p:txBody>
      </p:sp>
      <p:sp>
        <p:nvSpPr>
          <p:cNvPr id="4" name="Slide Number Placeholder 3"/>
          <p:cNvSpPr>
            <a:spLocks noGrp="1"/>
          </p:cNvSpPr>
          <p:nvPr>
            <p:ph type="sldNum" sz="quarter" idx="10"/>
          </p:nvPr>
        </p:nvSpPr>
        <p:spPr/>
        <p:txBody>
          <a:bodyPr/>
          <a:lstStyle/>
          <a:p>
            <a:fld id="{92A8FB2A-86A0-D64F-B321-7D7D66287D62}" type="slidenum">
              <a:rPr lang="en-US" smtClean="0"/>
              <a:t>30</a:t>
            </a:fld>
            <a:endParaRPr lang="en-US"/>
          </a:p>
        </p:txBody>
      </p:sp>
    </p:spTree>
    <p:extLst>
      <p:ext uri="{BB962C8B-B14F-4D97-AF65-F5344CB8AC3E}">
        <p14:creationId xmlns:p14="http://schemas.microsoft.com/office/powerpoint/2010/main" val="7649235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Cockburn</a:t>
            </a:r>
          </a:p>
          <a:p>
            <a:r>
              <a:rPr lang="en-US" dirty="0" smtClean="0"/>
              <a:t>Core use cases are at “sea level”;</a:t>
            </a:r>
            <a:r>
              <a:rPr lang="en-US" baseline="0" dirty="0" smtClean="0"/>
              <a:t> </a:t>
            </a:r>
            <a:r>
              <a:rPr lang="en-US" dirty="0" smtClean="0"/>
              <a:t>Can be done at one sitting at a computer</a:t>
            </a:r>
            <a:r>
              <a:rPr lang="en-US" baseline="0" dirty="0" smtClean="0"/>
              <a:t> (</a:t>
            </a:r>
            <a:r>
              <a:rPr lang="en-US" dirty="0" smtClean="0"/>
              <a:t>Withdraw money, deposit a check, check balance)</a:t>
            </a:r>
          </a:p>
          <a:p>
            <a:r>
              <a:rPr lang="en-US" dirty="0" smtClean="0"/>
              <a:t>Fish level:</a:t>
            </a:r>
            <a:r>
              <a:rPr lang="en-US" baseline="0" dirty="0" smtClean="0"/>
              <a:t> </a:t>
            </a:r>
            <a:r>
              <a:rPr lang="en-US" dirty="0" smtClean="0"/>
              <a:t>Use cases that are included by sea-level use cases</a:t>
            </a:r>
            <a:r>
              <a:rPr lang="en-US" baseline="0" dirty="0" smtClean="0"/>
              <a:t> (</a:t>
            </a:r>
            <a:r>
              <a:rPr lang="en-US" dirty="0" smtClean="0"/>
              <a:t>Authorize customer, generate receipt)</a:t>
            </a:r>
          </a:p>
          <a:p>
            <a:r>
              <a:rPr lang="en-US" dirty="0" smtClean="0"/>
              <a:t>Kite level:</a:t>
            </a:r>
            <a:r>
              <a:rPr lang="en-US" baseline="0" dirty="0" smtClean="0"/>
              <a:t> </a:t>
            </a:r>
            <a:r>
              <a:rPr lang="en-US" dirty="0" smtClean="0"/>
              <a:t>Show how sea-level use cases fit into larger business context;</a:t>
            </a:r>
            <a:r>
              <a:rPr lang="en-US" baseline="0" dirty="0" smtClean="0"/>
              <a:t> </a:t>
            </a:r>
            <a:r>
              <a:rPr lang="en-US" dirty="0" smtClean="0"/>
              <a:t>Cannot be done in one sitting, and may require multiple people, organizations, and systems interacting</a:t>
            </a:r>
            <a:r>
              <a:rPr lang="en-US" baseline="0" dirty="0" smtClean="0"/>
              <a:t> (</a:t>
            </a:r>
            <a:r>
              <a:rPr lang="en-US" dirty="0" smtClean="0"/>
              <a:t>Manage ATM operations, manage investments, manage loans)</a:t>
            </a:r>
          </a:p>
          <a:p>
            <a:r>
              <a:rPr lang="en-US" dirty="0" smtClean="0"/>
              <a:t>Clamp level: e.g., put cursor in entry field</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 is just one scheme, there are others, and you can</a:t>
            </a:r>
            <a:r>
              <a:rPr lang="en-US" sz="1200" kern="1200" baseline="0" dirty="0" smtClean="0">
                <a:solidFill>
                  <a:schemeClr val="tx1"/>
                </a:solidFill>
                <a:latin typeface="+mn-lt"/>
                <a:ea typeface="+mn-ea"/>
                <a:cs typeface="+mn-cs"/>
              </a:rPr>
              <a:t> e</a:t>
            </a:r>
            <a:r>
              <a:rPr lang="en-US" dirty="0" smtClean="0"/>
              <a:t>stablish your own conventions for levels for your project</a:t>
            </a:r>
          </a:p>
          <a:p>
            <a:endParaRPr lang="en-US" b="1" dirty="0"/>
          </a:p>
        </p:txBody>
      </p:sp>
      <p:sp>
        <p:nvSpPr>
          <p:cNvPr id="4" name="Slide Number Placeholder 3"/>
          <p:cNvSpPr>
            <a:spLocks noGrp="1"/>
          </p:cNvSpPr>
          <p:nvPr>
            <p:ph type="sldNum" sz="quarter" idx="10"/>
          </p:nvPr>
        </p:nvSpPr>
        <p:spPr/>
        <p:txBody>
          <a:bodyPr/>
          <a:lstStyle/>
          <a:p>
            <a:fld id="{92A8FB2A-86A0-D64F-B321-7D7D66287D62}" type="slidenum">
              <a:rPr lang="en-US" smtClean="0"/>
              <a:t>34</a:t>
            </a:fld>
            <a:endParaRPr lang="en-US"/>
          </a:p>
        </p:txBody>
      </p:sp>
    </p:spTree>
    <p:extLst>
      <p:ext uri="{BB962C8B-B14F-4D97-AF65-F5344CB8AC3E}">
        <p14:creationId xmlns:p14="http://schemas.microsoft.com/office/powerpoint/2010/main" val="12844071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For example, a use case that monitors the flow of packages on a conveyer belt can be extended by a Trigger Alarm use case if the packages jam</a:t>
            </a:r>
          </a:p>
          <a:p>
            <a:endParaRPr lang="en-US" dirty="0"/>
          </a:p>
        </p:txBody>
      </p:sp>
      <p:sp>
        <p:nvSpPr>
          <p:cNvPr id="4" name="Slide Number Placeholder 3"/>
          <p:cNvSpPr>
            <a:spLocks noGrp="1"/>
          </p:cNvSpPr>
          <p:nvPr>
            <p:ph type="sldNum" sz="quarter" idx="10"/>
          </p:nvPr>
        </p:nvSpPr>
        <p:spPr/>
        <p:txBody>
          <a:bodyPr/>
          <a:lstStyle/>
          <a:p>
            <a:fld id="{92A8FB2A-86A0-D64F-B321-7D7D66287D62}" type="slidenum">
              <a:rPr lang="en-US" smtClean="0"/>
              <a:t>37</a:t>
            </a:fld>
            <a:endParaRPr lang="en-US"/>
          </a:p>
        </p:txBody>
      </p:sp>
    </p:spTree>
    <p:extLst>
      <p:ext uri="{BB962C8B-B14F-4D97-AF65-F5344CB8AC3E}">
        <p14:creationId xmlns:p14="http://schemas.microsoft.com/office/powerpoint/2010/main" val="41439516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Differing</a:t>
            </a:r>
            <a:r>
              <a:rPr lang="en-US" baseline="0" dirty="0" smtClean="0"/>
              <a:t> schools of thought as to what “extends” really means and what should happen after the extended UC is finished—go back to main flow, terminate UC, or something else?</a:t>
            </a:r>
            <a:endParaRPr lang="en-US" dirty="0"/>
          </a:p>
        </p:txBody>
      </p:sp>
      <p:sp>
        <p:nvSpPr>
          <p:cNvPr id="4" name="Slide Number Placeholder 3"/>
          <p:cNvSpPr>
            <a:spLocks noGrp="1"/>
          </p:cNvSpPr>
          <p:nvPr>
            <p:ph type="sldNum" sz="quarter" idx="10"/>
          </p:nvPr>
        </p:nvSpPr>
        <p:spPr/>
        <p:txBody>
          <a:bodyPr/>
          <a:lstStyle/>
          <a:p>
            <a:fld id="{92A8FB2A-86A0-D64F-B321-7D7D66287D62}" type="slidenum">
              <a:rPr lang="en-US" smtClean="0"/>
              <a:t>38</a:t>
            </a:fld>
            <a:endParaRPr lang="en-US"/>
          </a:p>
        </p:txBody>
      </p:sp>
    </p:spTree>
    <p:extLst>
      <p:ext uri="{BB962C8B-B14F-4D97-AF65-F5344CB8AC3E}">
        <p14:creationId xmlns:p14="http://schemas.microsoft.com/office/powerpoint/2010/main" val="42603575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Include</a:t>
            </a:r>
            <a:r>
              <a:rPr lang="en-US" baseline="0" dirty="0" smtClean="0"/>
              <a:t> </a:t>
            </a:r>
            <a:r>
              <a:rPr lang="en-US" baseline="0" dirty="0" err="1" smtClean="0"/>
              <a:t>nonfunction</a:t>
            </a:r>
            <a:r>
              <a:rPr lang="en-US" baseline="0" dirty="0" smtClean="0"/>
              <a:t> </a:t>
            </a:r>
            <a:r>
              <a:rPr lang="en-US" baseline="0" dirty="0" err="1" smtClean="0"/>
              <a:t>req’s</a:t>
            </a:r>
            <a:r>
              <a:rPr lang="en-US" baseline="0" dirty="0" smtClean="0"/>
              <a:t>… SEPARATE CONCERNS</a:t>
            </a:r>
          </a:p>
        </p:txBody>
      </p:sp>
      <p:sp>
        <p:nvSpPr>
          <p:cNvPr id="4" name="Slide Number Placeholder 3"/>
          <p:cNvSpPr>
            <a:spLocks noGrp="1"/>
          </p:cNvSpPr>
          <p:nvPr>
            <p:ph type="sldNum" sz="quarter" idx="10"/>
          </p:nvPr>
        </p:nvSpPr>
        <p:spPr/>
        <p:txBody>
          <a:bodyPr/>
          <a:lstStyle/>
          <a:p>
            <a:fld id="{92A8FB2A-86A0-D64F-B321-7D7D66287D62}" type="slidenum">
              <a:rPr lang="en-US" smtClean="0"/>
              <a:t>41</a:t>
            </a:fld>
            <a:endParaRPr lang="en-US"/>
          </a:p>
        </p:txBody>
      </p:sp>
    </p:spTree>
    <p:extLst>
      <p:ext uri="{BB962C8B-B14F-4D97-AF65-F5344CB8AC3E}">
        <p14:creationId xmlns:p14="http://schemas.microsoft.com/office/powerpoint/2010/main" val="3109242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Each scenario corresponds to a single path or flow through a use case</a:t>
            </a:r>
          </a:p>
          <a:p>
            <a:endParaRPr lang="en-US" dirty="0" smtClean="0"/>
          </a:p>
          <a:p>
            <a:r>
              <a:rPr lang="en-US" dirty="0" smtClean="0"/>
              <a:t>Single path/flow: e.g., scenario 1: PIN entered successfully. Scenario 2: PIN incorrect. Scenario 3: PIN incorrect</a:t>
            </a:r>
            <a:r>
              <a:rPr lang="en-US" baseline="0" dirty="0" smtClean="0"/>
              <a:t> 3 times, system boots user out</a:t>
            </a:r>
          </a:p>
          <a:p>
            <a:endParaRPr lang="en-US" dirty="0"/>
          </a:p>
        </p:txBody>
      </p:sp>
      <p:sp>
        <p:nvSpPr>
          <p:cNvPr id="4" name="Slide Number Placeholder 3"/>
          <p:cNvSpPr>
            <a:spLocks noGrp="1"/>
          </p:cNvSpPr>
          <p:nvPr>
            <p:ph type="sldNum" sz="quarter" idx="10"/>
          </p:nvPr>
        </p:nvSpPr>
        <p:spPr/>
        <p:txBody>
          <a:bodyPr/>
          <a:lstStyle/>
          <a:p>
            <a:fld id="{92A8FB2A-86A0-D64F-B321-7D7D66287D62}" type="slidenum">
              <a:rPr lang="en-US" smtClean="0"/>
              <a:t>5</a:t>
            </a:fld>
            <a:endParaRPr lang="en-US"/>
          </a:p>
        </p:txBody>
      </p:sp>
    </p:spTree>
    <p:extLst>
      <p:ext uri="{BB962C8B-B14F-4D97-AF65-F5344CB8AC3E}">
        <p14:creationId xmlns:p14="http://schemas.microsoft.com/office/powerpoint/2010/main" val="33487170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meetings</a:t>
            </a:r>
            <a:r>
              <a:rPr lang="en-US" baseline="0" dirty="0" smtClean="0"/>
              <a:t> w/ users, come prepared with “focus questions” about how they accomplish the tasks they do</a:t>
            </a:r>
          </a:p>
          <a:p>
            <a:r>
              <a:rPr lang="en-US" baseline="0" dirty="0" smtClean="0"/>
              <a:t>Write your first and only use case… INCREMENTALITY</a:t>
            </a:r>
          </a:p>
          <a:p>
            <a:r>
              <a:rPr lang="en-US" baseline="0" dirty="0" smtClean="0"/>
              <a:t>Don’t validate or verify… RIGOR AND FORMALITY</a:t>
            </a:r>
            <a:endParaRPr lang="en-US" dirty="0"/>
          </a:p>
        </p:txBody>
      </p:sp>
      <p:sp>
        <p:nvSpPr>
          <p:cNvPr id="4" name="Slide Number Placeholder 3"/>
          <p:cNvSpPr>
            <a:spLocks noGrp="1"/>
          </p:cNvSpPr>
          <p:nvPr>
            <p:ph type="sldNum" sz="quarter" idx="10"/>
          </p:nvPr>
        </p:nvSpPr>
        <p:spPr/>
        <p:txBody>
          <a:bodyPr/>
          <a:lstStyle/>
          <a:p>
            <a:fld id="{92A8FB2A-86A0-D64F-B321-7D7D66287D62}" type="slidenum">
              <a:rPr lang="en-US" smtClean="0"/>
              <a:t>42</a:t>
            </a:fld>
            <a:endParaRPr lang="en-US"/>
          </a:p>
        </p:txBody>
      </p:sp>
    </p:spTree>
    <p:extLst>
      <p:ext uri="{BB962C8B-B14F-4D97-AF65-F5344CB8AC3E}">
        <p14:creationId xmlns:p14="http://schemas.microsoft.com/office/powerpoint/2010/main" val="28396845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8F7332-6F3C-43B0-9340-BC8646E52BFE}" type="slidenum">
              <a:rPr lang="en-US" smtClean="0"/>
              <a:t>43</a:t>
            </a:fld>
            <a:endParaRPr lang="en-US"/>
          </a:p>
        </p:txBody>
      </p:sp>
    </p:spTree>
    <p:extLst>
      <p:ext uri="{BB962C8B-B14F-4D97-AF65-F5344CB8AC3E}">
        <p14:creationId xmlns:p14="http://schemas.microsoft.com/office/powerpoint/2010/main" val="11180072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A8FB2A-86A0-D64F-B321-7D7D66287D62}" type="slidenum">
              <a:rPr lang="en-US" smtClean="0"/>
              <a:t>48</a:t>
            </a:fld>
            <a:endParaRPr lang="en-US"/>
          </a:p>
        </p:txBody>
      </p:sp>
    </p:spTree>
    <p:extLst>
      <p:ext uri="{BB962C8B-B14F-4D97-AF65-F5344CB8AC3E}">
        <p14:creationId xmlns:p14="http://schemas.microsoft.com/office/powerpoint/2010/main" val="1789454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A8FB2A-86A0-D64F-B321-7D7D66287D62}" type="slidenum">
              <a:rPr lang="en-US" smtClean="0"/>
              <a:t>6</a:t>
            </a:fld>
            <a:endParaRPr lang="en-US"/>
          </a:p>
        </p:txBody>
      </p:sp>
    </p:spTree>
    <p:extLst>
      <p:ext uri="{BB962C8B-B14F-4D97-AF65-F5344CB8AC3E}">
        <p14:creationId xmlns:p14="http://schemas.microsoft.com/office/powerpoint/2010/main" val="3348717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use case is</a:t>
            </a:r>
            <a:r>
              <a:rPr lang="en-US" baseline="0" dirty="0" smtClean="0"/>
              <a:t> a set of scenarios serving a common goal.</a:t>
            </a:r>
          </a:p>
          <a:p>
            <a:r>
              <a:rPr lang="en-US" baseline="0" dirty="0" smtClean="0"/>
              <a:t>The user does not always succeed but the goal remains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And there are usually multiple scenarios for success and “</a:t>
            </a:r>
            <a:r>
              <a:rPr lang="en-US" dirty="0" err="1" smtClean="0"/>
              <a:t>unsuccess</a:t>
            </a:r>
            <a:r>
              <a:rPr lang="en-US" dirty="0" smtClean="0"/>
              <a:t>.”</a:t>
            </a:r>
          </a:p>
          <a:p>
            <a:endParaRPr lang="en-US" dirty="0"/>
          </a:p>
        </p:txBody>
      </p:sp>
      <p:sp>
        <p:nvSpPr>
          <p:cNvPr id="4" name="Slide Number Placeholder 3"/>
          <p:cNvSpPr>
            <a:spLocks noGrp="1"/>
          </p:cNvSpPr>
          <p:nvPr>
            <p:ph type="sldNum" sz="quarter" idx="10"/>
          </p:nvPr>
        </p:nvSpPr>
        <p:spPr/>
        <p:txBody>
          <a:bodyPr/>
          <a:lstStyle/>
          <a:p>
            <a:fld id="{92A8FB2A-86A0-D64F-B321-7D7D66287D62}" type="slidenum">
              <a:rPr lang="en-US" smtClean="0"/>
              <a:t>7</a:t>
            </a:fld>
            <a:endParaRPr lang="en-US"/>
          </a:p>
        </p:txBody>
      </p:sp>
    </p:spTree>
    <p:extLst>
      <p:ext uri="{BB962C8B-B14F-4D97-AF65-F5344CB8AC3E}">
        <p14:creationId xmlns:p14="http://schemas.microsoft.com/office/powerpoint/2010/main" val="3348717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not just the</a:t>
            </a:r>
            <a:r>
              <a:rPr lang="en-US" baseline="0" dirty="0" smtClean="0"/>
              <a:t> other </a:t>
            </a:r>
            <a:r>
              <a:rPr lang="en-US" dirty="0" smtClean="0"/>
              <a:t>requirements engineering techniques you learned</a:t>
            </a:r>
            <a:r>
              <a:rPr lang="en-US" baseline="0" dirty="0" smtClean="0"/>
              <a:t> </a:t>
            </a:r>
            <a:r>
              <a:rPr lang="en-US" dirty="0" smtClean="0"/>
              <a:t>about?</a:t>
            </a:r>
          </a:p>
          <a:p>
            <a:r>
              <a:rPr lang="en-US" dirty="0" smtClean="0"/>
              <a:t>Use cases attempt to bridge this “understandability gap”</a:t>
            </a:r>
          </a:p>
          <a:p>
            <a:r>
              <a:rPr lang="en-US" dirty="0" smtClean="0"/>
              <a:t>This understandability allows users developers, customers, etc. to come to a common understanding of what the system should</a:t>
            </a:r>
            <a:r>
              <a:rPr lang="en-US" baseline="0" dirty="0" smtClean="0"/>
              <a:t> do</a:t>
            </a:r>
            <a:endParaRPr lang="en-US" dirty="0" smtClean="0"/>
          </a:p>
        </p:txBody>
      </p:sp>
      <p:sp>
        <p:nvSpPr>
          <p:cNvPr id="4" name="Slide Number Placeholder 3"/>
          <p:cNvSpPr>
            <a:spLocks noGrp="1"/>
          </p:cNvSpPr>
          <p:nvPr>
            <p:ph type="sldNum" sz="quarter" idx="10"/>
          </p:nvPr>
        </p:nvSpPr>
        <p:spPr/>
        <p:txBody>
          <a:bodyPr/>
          <a:lstStyle/>
          <a:p>
            <a:fld id="{92A8FB2A-86A0-D64F-B321-7D7D66287D62}" type="slidenum">
              <a:rPr lang="en-US" smtClean="0"/>
              <a:t>8</a:t>
            </a:fld>
            <a:endParaRPr lang="en-US"/>
          </a:p>
        </p:txBody>
      </p:sp>
    </p:spTree>
    <p:extLst>
      <p:ext uri="{BB962C8B-B14F-4D97-AF65-F5344CB8AC3E}">
        <p14:creationId xmlns:p14="http://schemas.microsoft.com/office/powerpoint/2010/main" val="3348717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format: e.g.,</a:t>
            </a:r>
            <a:r>
              <a:rPr lang="en-US" baseline="0" dirty="0" smtClean="0"/>
              <a:t> a customer in our records consists of the following info…</a:t>
            </a:r>
          </a:p>
          <a:p>
            <a:r>
              <a:rPr lang="en-US" baseline="0" dirty="0" smtClean="0"/>
              <a:t>Business rules: e.g., what is a gold, bronze, silver member; an employee in the system for 3 months becomes permanent; etc.</a:t>
            </a:r>
            <a:endParaRPr lang="en-US" dirty="0"/>
          </a:p>
        </p:txBody>
      </p:sp>
      <p:sp>
        <p:nvSpPr>
          <p:cNvPr id="4" name="Slide Number Placeholder 3"/>
          <p:cNvSpPr>
            <a:spLocks noGrp="1"/>
          </p:cNvSpPr>
          <p:nvPr>
            <p:ph type="sldNum" sz="quarter" idx="10"/>
          </p:nvPr>
        </p:nvSpPr>
        <p:spPr/>
        <p:txBody>
          <a:bodyPr/>
          <a:lstStyle/>
          <a:p>
            <a:fld id="{92A8FB2A-86A0-D64F-B321-7D7D66287D62}" type="slidenum">
              <a:rPr lang="en-US" smtClean="0"/>
              <a:t>9</a:t>
            </a:fld>
            <a:endParaRPr lang="en-US"/>
          </a:p>
        </p:txBody>
      </p:sp>
    </p:spTree>
    <p:extLst>
      <p:ext uri="{BB962C8B-B14F-4D97-AF65-F5344CB8AC3E}">
        <p14:creationId xmlns:p14="http://schemas.microsoft.com/office/powerpoint/2010/main" val="3348717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system, e.g., software, hardware, DB</a:t>
            </a:r>
            <a:endParaRPr lang="en-US" dirty="0"/>
          </a:p>
        </p:txBody>
      </p:sp>
      <p:sp>
        <p:nvSpPr>
          <p:cNvPr id="4" name="Slide Number Placeholder 3"/>
          <p:cNvSpPr>
            <a:spLocks noGrp="1"/>
          </p:cNvSpPr>
          <p:nvPr>
            <p:ph type="sldNum" sz="quarter" idx="10"/>
          </p:nvPr>
        </p:nvSpPr>
        <p:spPr/>
        <p:txBody>
          <a:bodyPr/>
          <a:lstStyle/>
          <a:p>
            <a:fld id="{92A8FB2A-86A0-D64F-B321-7D7D66287D62}" type="slidenum">
              <a:rPr lang="en-US" smtClean="0"/>
              <a:t>10</a:t>
            </a:fld>
            <a:endParaRPr lang="en-US"/>
          </a:p>
        </p:txBody>
      </p:sp>
    </p:spTree>
    <p:extLst>
      <p:ext uri="{BB962C8B-B14F-4D97-AF65-F5344CB8AC3E}">
        <p14:creationId xmlns:p14="http://schemas.microsoft.com/office/powerpoint/2010/main" val="4110515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Automatic: e.g., system sends email when bill due</a:t>
            </a:r>
          </a:p>
          <a:p>
            <a:r>
              <a:rPr lang="en-US" dirty="0" smtClean="0"/>
              <a:t>External resource: e.g., travel systems that use other (e.g., </a:t>
            </a:r>
            <a:r>
              <a:rPr lang="en-US" dirty="0" err="1" smtClean="0"/>
              <a:t>orbitz</a:t>
            </a:r>
            <a:r>
              <a:rPr lang="en-US" dirty="0" smtClean="0"/>
              <a:t>),</a:t>
            </a:r>
            <a:r>
              <a:rPr lang="en-US" baseline="0" dirty="0" smtClean="0"/>
              <a:t> similarly insurance quoting systems, </a:t>
            </a:r>
            <a:r>
              <a:rPr lang="en-US" baseline="0" dirty="0" err="1" smtClean="0"/>
              <a:t>paypal</a:t>
            </a:r>
            <a:r>
              <a:rPr lang="en-US" baseline="0" dirty="0" smtClean="0"/>
              <a:t>, UCI net ID</a:t>
            </a:r>
          </a:p>
          <a:p>
            <a:r>
              <a:rPr lang="en-US" baseline="0" dirty="0" smtClean="0"/>
              <a:t>Legacy system: an old system that is outdated in some way. Sometimes they keep them around for various reasons (too critical to take down, old data formats, still works well, etc.), but a new system will use them.</a:t>
            </a:r>
            <a:endParaRPr lang="en-US" dirty="0"/>
          </a:p>
        </p:txBody>
      </p:sp>
      <p:sp>
        <p:nvSpPr>
          <p:cNvPr id="4" name="Slide Number Placeholder 3"/>
          <p:cNvSpPr>
            <a:spLocks noGrp="1"/>
          </p:cNvSpPr>
          <p:nvPr>
            <p:ph type="sldNum" sz="quarter" idx="10"/>
          </p:nvPr>
        </p:nvSpPr>
        <p:spPr/>
        <p:txBody>
          <a:bodyPr/>
          <a:lstStyle/>
          <a:p>
            <a:fld id="{92A8FB2A-86A0-D64F-B321-7D7D66287D62}" type="slidenum">
              <a:rPr lang="en-US" smtClean="0"/>
              <a:t>13</a:t>
            </a:fld>
            <a:endParaRPr lang="en-US"/>
          </a:p>
        </p:txBody>
      </p:sp>
    </p:spTree>
    <p:extLst>
      <p:ext uri="{BB962C8B-B14F-4D97-AF65-F5344CB8AC3E}">
        <p14:creationId xmlns:p14="http://schemas.microsoft.com/office/powerpoint/2010/main" val="29369194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 These are not necessarily unique to use cases over </a:t>
            </a:r>
            <a:r>
              <a:rPr lang="en-US" sz="1200" kern="1200" dirty="0" err="1" smtClean="0">
                <a:solidFill>
                  <a:schemeClr val="tx1"/>
                </a:solidFill>
                <a:latin typeface="+mn-lt"/>
                <a:ea typeface="+mn-ea"/>
                <a:cs typeface="+mn-cs"/>
              </a:rPr>
              <a:t>req</a:t>
            </a:r>
            <a:r>
              <a:rPr lang="en-US" sz="1200" kern="1200" dirty="0" smtClean="0">
                <a:solidFill>
                  <a:schemeClr val="tx1"/>
                </a:solidFill>
                <a:latin typeface="+mn-lt"/>
                <a:ea typeface="+mn-ea"/>
                <a:cs typeface="+mn-cs"/>
              </a:rPr>
              <a:t> docs, all of these people and all those I told you about before with </a:t>
            </a:r>
            <a:r>
              <a:rPr lang="en-US" sz="1200" kern="1200" dirty="0" err="1" smtClean="0">
                <a:solidFill>
                  <a:schemeClr val="tx1"/>
                </a:solidFill>
                <a:latin typeface="+mn-lt"/>
                <a:ea typeface="+mn-ea"/>
                <a:cs typeface="+mn-cs"/>
              </a:rPr>
              <a:t>req</a:t>
            </a:r>
            <a:r>
              <a:rPr lang="en-US" sz="1200" kern="1200" dirty="0" smtClean="0">
                <a:solidFill>
                  <a:schemeClr val="tx1"/>
                </a:solidFill>
                <a:latin typeface="+mn-lt"/>
                <a:ea typeface="+mn-ea"/>
                <a:cs typeface="+mn-cs"/>
              </a:rPr>
              <a:t> docs might read </a:t>
            </a:r>
            <a:r>
              <a:rPr lang="en-US" sz="1200" kern="1200" dirty="0" err="1" smtClean="0">
                <a:solidFill>
                  <a:schemeClr val="tx1"/>
                </a:solidFill>
                <a:latin typeface="+mn-lt"/>
                <a:ea typeface="+mn-ea"/>
                <a:cs typeface="+mn-cs"/>
              </a:rPr>
              <a:t>req</a:t>
            </a:r>
            <a:r>
              <a:rPr lang="en-US" sz="1200" kern="1200" dirty="0" smtClean="0">
                <a:solidFill>
                  <a:schemeClr val="tx1"/>
                </a:solidFill>
                <a:latin typeface="+mn-lt"/>
                <a:ea typeface="+mn-ea"/>
                <a:cs typeface="+mn-cs"/>
              </a:rPr>
              <a:t> docs/use cases too. Neither list is exhaustive, just some possible types of people.</a:t>
            </a:r>
            <a:endParaRPr lang="en-US" dirty="0"/>
          </a:p>
        </p:txBody>
      </p:sp>
      <p:sp>
        <p:nvSpPr>
          <p:cNvPr id="4" name="Slide Number Placeholder 3"/>
          <p:cNvSpPr>
            <a:spLocks noGrp="1"/>
          </p:cNvSpPr>
          <p:nvPr>
            <p:ph type="sldNum" sz="quarter" idx="10"/>
          </p:nvPr>
        </p:nvSpPr>
        <p:spPr/>
        <p:txBody>
          <a:bodyPr/>
          <a:lstStyle/>
          <a:p>
            <a:fld id="{92A8FB2A-86A0-D64F-B321-7D7D66287D62}" type="slidenum">
              <a:rPr lang="en-US" smtClean="0"/>
              <a:t>14</a:t>
            </a:fld>
            <a:endParaRPr lang="en-US"/>
          </a:p>
        </p:txBody>
      </p:sp>
    </p:spTree>
    <p:extLst>
      <p:ext uri="{BB962C8B-B14F-4D97-AF65-F5344CB8AC3E}">
        <p14:creationId xmlns:p14="http://schemas.microsoft.com/office/powerpoint/2010/main" val="577527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D5AD772-544D-4374-974A-97FDC031251A}" type="datetimeFigureOut">
              <a:rPr lang="en-US" smtClean="0"/>
              <a:t>10/5/15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C4B3F3-A2DA-4EDC-B6F8-93B30185BC85}" type="slidenum">
              <a:rPr lang="en-US" smtClean="0"/>
              <a:t>‹#›</a:t>
            </a:fld>
            <a:endParaRPr lang="en-US"/>
          </a:p>
        </p:txBody>
      </p:sp>
    </p:spTree>
    <p:extLst>
      <p:ext uri="{BB962C8B-B14F-4D97-AF65-F5344CB8AC3E}">
        <p14:creationId xmlns:p14="http://schemas.microsoft.com/office/powerpoint/2010/main" val="3730673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5AD772-544D-4374-974A-97FDC031251A}" type="datetimeFigureOut">
              <a:rPr lang="en-US" smtClean="0"/>
              <a:t>10/5/15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C4B3F3-A2DA-4EDC-B6F8-93B30185BC85}" type="slidenum">
              <a:rPr lang="en-US" smtClean="0"/>
              <a:t>‹#›</a:t>
            </a:fld>
            <a:endParaRPr lang="en-US"/>
          </a:p>
        </p:txBody>
      </p:sp>
    </p:spTree>
    <p:extLst>
      <p:ext uri="{BB962C8B-B14F-4D97-AF65-F5344CB8AC3E}">
        <p14:creationId xmlns:p14="http://schemas.microsoft.com/office/powerpoint/2010/main" val="2134166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5AD772-544D-4374-974A-97FDC031251A}" type="datetimeFigureOut">
              <a:rPr lang="en-US" smtClean="0"/>
              <a:t>10/5/15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C4B3F3-A2DA-4EDC-B6F8-93B30185BC85}" type="slidenum">
              <a:rPr lang="en-US" smtClean="0"/>
              <a:t>‹#›</a:t>
            </a:fld>
            <a:endParaRPr lang="en-US"/>
          </a:p>
        </p:txBody>
      </p:sp>
    </p:spTree>
    <p:extLst>
      <p:ext uri="{BB962C8B-B14F-4D97-AF65-F5344CB8AC3E}">
        <p14:creationId xmlns:p14="http://schemas.microsoft.com/office/powerpoint/2010/main" val="1059960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5AD772-544D-4374-974A-97FDC031251A}" type="datetimeFigureOut">
              <a:rPr lang="en-US" smtClean="0"/>
              <a:t>10/5/15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C4B3F3-A2DA-4EDC-B6F8-93B30185BC85}" type="slidenum">
              <a:rPr lang="en-US" smtClean="0"/>
              <a:t>‹#›</a:t>
            </a:fld>
            <a:endParaRPr lang="en-US"/>
          </a:p>
        </p:txBody>
      </p:sp>
    </p:spTree>
    <p:extLst>
      <p:ext uri="{BB962C8B-B14F-4D97-AF65-F5344CB8AC3E}">
        <p14:creationId xmlns:p14="http://schemas.microsoft.com/office/powerpoint/2010/main" val="2305673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5AD772-544D-4374-974A-97FDC031251A}" type="datetimeFigureOut">
              <a:rPr lang="en-US" smtClean="0"/>
              <a:t>10/5/15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C4B3F3-A2DA-4EDC-B6F8-93B30185BC85}" type="slidenum">
              <a:rPr lang="en-US" smtClean="0"/>
              <a:t>‹#›</a:t>
            </a:fld>
            <a:endParaRPr lang="en-US"/>
          </a:p>
        </p:txBody>
      </p:sp>
    </p:spTree>
    <p:extLst>
      <p:ext uri="{BB962C8B-B14F-4D97-AF65-F5344CB8AC3E}">
        <p14:creationId xmlns:p14="http://schemas.microsoft.com/office/powerpoint/2010/main" val="2070920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D5AD772-544D-4374-974A-97FDC031251A}" type="datetimeFigureOut">
              <a:rPr lang="en-US" smtClean="0"/>
              <a:t>10/5/15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C4B3F3-A2DA-4EDC-B6F8-93B30185BC85}" type="slidenum">
              <a:rPr lang="en-US" smtClean="0"/>
              <a:t>‹#›</a:t>
            </a:fld>
            <a:endParaRPr lang="en-US"/>
          </a:p>
        </p:txBody>
      </p:sp>
    </p:spTree>
    <p:extLst>
      <p:ext uri="{BB962C8B-B14F-4D97-AF65-F5344CB8AC3E}">
        <p14:creationId xmlns:p14="http://schemas.microsoft.com/office/powerpoint/2010/main" val="4250179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D5AD772-544D-4374-974A-97FDC031251A}" type="datetimeFigureOut">
              <a:rPr lang="en-US" smtClean="0"/>
              <a:t>10/5/15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C4B3F3-A2DA-4EDC-B6F8-93B30185BC85}" type="slidenum">
              <a:rPr lang="en-US" smtClean="0"/>
              <a:t>‹#›</a:t>
            </a:fld>
            <a:endParaRPr lang="en-US"/>
          </a:p>
        </p:txBody>
      </p:sp>
    </p:spTree>
    <p:extLst>
      <p:ext uri="{BB962C8B-B14F-4D97-AF65-F5344CB8AC3E}">
        <p14:creationId xmlns:p14="http://schemas.microsoft.com/office/powerpoint/2010/main" val="1234268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5AD772-544D-4374-974A-97FDC031251A}" type="datetimeFigureOut">
              <a:rPr lang="en-US" smtClean="0"/>
              <a:t>10/5/15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C4B3F3-A2DA-4EDC-B6F8-93B30185BC85}" type="slidenum">
              <a:rPr lang="en-US" smtClean="0"/>
              <a:t>‹#›</a:t>
            </a:fld>
            <a:endParaRPr lang="en-US"/>
          </a:p>
        </p:txBody>
      </p:sp>
    </p:spTree>
    <p:extLst>
      <p:ext uri="{BB962C8B-B14F-4D97-AF65-F5344CB8AC3E}">
        <p14:creationId xmlns:p14="http://schemas.microsoft.com/office/powerpoint/2010/main" val="885667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5AD772-544D-4374-974A-97FDC031251A}" type="datetimeFigureOut">
              <a:rPr lang="en-US" smtClean="0"/>
              <a:t>10/5/15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C4B3F3-A2DA-4EDC-B6F8-93B30185BC85}" type="slidenum">
              <a:rPr lang="en-US" smtClean="0"/>
              <a:t>‹#›</a:t>
            </a:fld>
            <a:endParaRPr lang="en-US"/>
          </a:p>
        </p:txBody>
      </p:sp>
    </p:spTree>
    <p:extLst>
      <p:ext uri="{BB962C8B-B14F-4D97-AF65-F5344CB8AC3E}">
        <p14:creationId xmlns:p14="http://schemas.microsoft.com/office/powerpoint/2010/main" val="2271756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5AD772-544D-4374-974A-97FDC031251A}" type="datetimeFigureOut">
              <a:rPr lang="en-US" smtClean="0"/>
              <a:t>10/5/15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C4B3F3-A2DA-4EDC-B6F8-93B30185BC85}" type="slidenum">
              <a:rPr lang="en-US" smtClean="0"/>
              <a:t>‹#›</a:t>
            </a:fld>
            <a:endParaRPr lang="en-US"/>
          </a:p>
        </p:txBody>
      </p:sp>
    </p:spTree>
    <p:extLst>
      <p:ext uri="{BB962C8B-B14F-4D97-AF65-F5344CB8AC3E}">
        <p14:creationId xmlns:p14="http://schemas.microsoft.com/office/powerpoint/2010/main" val="1748726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5AD772-544D-4374-974A-97FDC031251A}" type="datetimeFigureOut">
              <a:rPr lang="en-US" smtClean="0"/>
              <a:t>10/5/15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C4B3F3-A2DA-4EDC-B6F8-93B30185BC85}" type="slidenum">
              <a:rPr lang="en-US" smtClean="0"/>
              <a:t>‹#›</a:t>
            </a:fld>
            <a:endParaRPr lang="en-US"/>
          </a:p>
        </p:txBody>
      </p:sp>
    </p:spTree>
    <p:extLst>
      <p:ext uri="{BB962C8B-B14F-4D97-AF65-F5344CB8AC3E}">
        <p14:creationId xmlns:p14="http://schemas.microsoft.com/office/powerpoint/2010/main" val="65659826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5AD772-544D-4374-974A-97FDC031251A}" type="datetimeFigureOut">
              <a:rPr lang="en-US" smtClean="0"/>
              <a:t>10/5/15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C4B3F3-A2DA-4EDC-B6F8-93B30185BC85}" type="slidenum">
              <a:rPr lang="en-US" smtClean="0"/>
              <a:t>‹#›</a:t>
            </a:fld>
            <a:endParaRPr lang="en-US"/>
          </a:p>
        </p:txBody>
      </p:sp>
    </p:spTree>
    <p:extLst>
      <p:ext uri="{BB962C8B-B14F-4D97-AF65-F5344CB8AC3E}">
        <p14:creationId xmlns:p14="http://schemas.microsoft.com/office/powerpoint/2010/main" val="12144954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6.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Informatics 43 – October 6, 2015</a:t>
            </a:r>
            <a:endParaRPr lang="en-US" dirty="0"/>
          </a:p>
        </p:txBody>
      </p:sp>
      <p:sp>
        <p:nvSpPr>
          <p:cNvPr id="3" name="Subtitle 2"/>
          <p:cNvSpPr>
            <a:spLocks noGrp="1"/>
          </p:cNvSpPr>
          <p:nvPr>
            <p:ph type="subTitle" idx="1"/>
          </p:nvPr>
        </p:nvSpPr>
        <p:spPr/>
        <p:txBody>
          <a:bodyPr/>
          <a:lstStyle/>
          <a:p>
            <a:r>
              <a:rPr lang="en-US" dirty="0" smtClean="0"/>
              <a:t>Lecture 2-1</a:t>
            </a:r>
          </a:p>
          <a:p>
            <a:r>
              <a:rPr lang="en-US" dirty="0" smtClean="0"/>
              <a:t>Emily Navarro</a:t>
            </a:r>
            <a:endParaRPr lang="en-US" dirty="0"/>
          </a:p>
        </p:txBody>
      </p:sp>
    </p:spTree>
    <p:extLst>
      <p:ext uri="{BB962C8B-B14F-4D97-AF65-F5344CB8AC3E}">
        <p14:creationId xmlns:p14="http://schemas.microsoft.com/office/powerpoint/2010/main" val="215736350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Actor</a:t>
            </a:r>
            <a:endParaRPr lang="en-US" dirty="0"/>
          </a:p>
        </p:txBody>
      </p:sp>
      <p:pic>
        <p:nvPicPr>
          <p:cNvPr id="5" name="Picture 4"/>
          <p:cNvPicPr>
            <a:picLocks noChangeAspect="1"/>
          </p:cNvPicPr>
          <p:nvPr/>
        </p:nvPicPr>
        <p:blipFill>
          <a:blip r:embed="rId3"/>
          <a:stretch>
            <a:fillRect/>
          </a:stretch>
        </p:blipFill>
        <p:spPr>
          <a:xfrm>
            <a:off x="720793" y="1676400"/>
            <a:ext cx="3241607" cy="4495800"/>
          </a:xfrm>
          <a:prstGeom prst="rect">
            <a:avLst/>
          </a:prstGeom>
        </p:spPr>
      </p:pic>
      <p:sp>
        <p:nvSpPr>
          <p:cNvPr id="6" name="TextBox 5"/>
          <p:cNvSpPr txBox="1"/>
          <p:nvPr/>
        </p:nvSpPr>
        <p:spPr>
          <a:xfrm>
            <a:off x="4419600" y="1600200"/>
            <a:ext cx="4419600" cy="3539431"/>
          </a:xfrm>
          <a:prstGeom prst="rect">
            <a:avLst/>
          </a:prstGeom>
          <a:noFill/>
        </p:spPr>
        <p:txBody>
          <a:bodyPr wrap="square" rtlCol="0">
            <a:spAutoFit/>
          </a:bodyPr>
          <a:lstStyle/>
          <a:p>
            <a:pPr marL="285750" indent="-285750">
              <a:buFont typeface="Arial"/>
              <a:buChar char="•"/>
            </a:pPr>
            <a:r>
              <a:rPr lang="en-US" sz="2800" dirty="0" smtClean="0"/>
              <a:t>Represents roles a user of the system can play</a:t>
            </a:r>
          </a:p>
          <a:p>
            <a:pPr marL="285750" indent="-285750">
              <a:buFont typeface="Arial"/>
              <a:buChar char="•"/>
            </a:pPr>
            <a:r>
              <a:rPr lang="en-US" sz="2800" dirty="0" smtClean="0"/>
              <a:t>Can be a human, </a:t>
            </a:r>
            <a:r>
              <a:rPr lang="en-US" sz="2800" dirty="0"/>
              <a:t>machine, or another system </a:t>
            </a:r>
            <a:endParaRPr lang="en-US" sz="2800" dirty="0" smtClean="0"/>
          </a:p>
          <a:p>
            <a:pPr marL="285750" indent="-285750">
              <a:buFont typeface="Arial"/>
              <a:buChar char="•"/>
            </a:pPr>
            <a:r>
              <a:rPr lang="en-US" sz="2800" dirty="0" smtClean="0"/>
              <a:t>Is not part of the system</a:t>
            </a:r>
          </a:p>
          <a:p>
            <a:pPr marL="285750" indent="-285750">
              <a:buFont typeface="Arial"/>
              <a:buChar char="•"/>
            </a:pPr>
            <a:r>
              <a:rPr lang="en-US" sz="2800" dirty="0"/>
              <a:t>A</a:t>
            </a:r>
            <a:r>
              <a:rPr lang="en-US" sz="2800" dirty="0" smtClean="0"/>
              <a:t>ctively interchanges information with the system</a:t>
            </a:r>
          </a:p>
        </p:txBody>
      </p:sp>
    </p:spTree>
    <p:extLst>
      <p:ext uri="{BB962C8B-B14F-4D97-AF65-F5344CB8AC3E}">
        <p14:creationId xmlns:p14="http://schemas.microsoft.com/office/powerpoint/2010/main" val="283884171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Actor (II)</a:t>
            </a:r>
            <a:endParaRPr lang="en-US" dirty="0"/>
          </a:p>
        </p:txBody>
      </p:sp>
      <p:pic>
        <p:nvPicPr>
          <p:cNvPr id="5" name="Picture 4"/>
          <p:cNvPicPr>
            <a:picLocks noChangeAspect="1"/>
          </p:cNvPicPr>
          <p:nvPr/>
        </p:nvPicPr>
        <p:blipFill>
          <a:blip r:embed="rId2"/>
          <a:stretch>
            <a:fillRect/>
          </a:stretch>
        </p:blipFill>
        <p:spPr>
          <a:xfrm>
            <a:off x="720793" y="1676400"/>
            <a:ext cx="3241607" cy="4495800"/>
          </a:xfrm>
          <a:prstGeom prst="rect">
            <a:avLst/>
          </a:prstGeom>
        </p:spPr>
      </p:pic>
      <p:sp>
        <p:nvSpPr>
          <p:cNvPr id="6" name="TextBox 5"/>
          <p:cNvSpPr txBox="1"/>
          <p:nvPr/>
        </p:nvSpPr>
        <p:spPr>
          <a:xfrm>
            <a:off x="4419600" y="1600200"/>
            <a:ext cx="4419600" cy="2677656"/>
          </a:xfrm>
          <a:prstGeom prst="rect">
            <a:avLst/>
          </a:prstGeom>
          <a:noFill/>
        </p:spPr>
        <p:txBody>
          <a:bodyPr wrap="square" rtlCol="0">
            <a:spAutoFit/>
          </a:bodyPr>
          <a:lstStyle/>
          <a:p>
            <a:pPr marL="285750" indent="-285750">
              <a:buFont typeface="Arial"/>
              <a:buChar char="•"/>
            </a:pPr>
            <a:r>
              <a:rPr lang="en-US" sz="2800" dirty="0"/>
              <a:t>A use case is initiated by an actor to invoke a certain functionality in the system</a:t>
            </a:r>
          </a:p>
          <a:p>
            <a:pPr marL="285750" indent="-285750">
              <a:buFont typeface="Arial"/>
              <a:buChar char="•"/>
            </a:pPr>
            <a:r>
              <a:rPr lang="en-US" sz="2800" dirty="0"/>
              <a:t>A use case is a dialogue between actors and the system</a:t>
            </a:r>
          </a:p>
        </p:txBody>
      </p:sp>
    </p:spTree>
    <p:extLst>
      <p:ext uri="{BB962C8B-B14F-4D97-AF65-F5344CB8AC3E}">
        <p14:creationId xmlns:p14="http://schemas.microsoft.com/office/powerpoint/2010/main" val="327080909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Actors (I)</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Actors are discovered</a:t>
            </a:r>
          </a:p>
          <a:p>
            <a:pPr lvl="1"/>
            <a:r>
              <a:rPr lang="en-US" dirty="0" smtClean="0"/>
              <a:t>In any documents describing system scope/definition</a:t>
            </a:r>
          </a:p>
          <a:p>
            <a:pPr lvl="1"/>
            <a:r>
              <a:rPr lang="en-US" dirty="0" smtClean="0"/>
              <a:t>By talking with customers and domain experts</a:t>
            </a:r>
          </a:p>
          <a:p>
            <a:r>
              <a:rPr lang="en-US" dirty="0" smtClean="0"/>
              <a:t>Useful questions for identifying actors include:</a:t>
            </a:r>
          </a:p>
          <a:p>
            <a:pPr lvl="1"/>
            <a:r>
              <a:rPr lang="en-US" dirty="0" smtClean="0"/>
              <a:t>Who uses the system?</a:t>
            </a:r>
          </a:p>
          <a:p>
            <a:pPr lvl="1"/>
            <a:r>
              <a:rPr lang="en-US" dirty="0" smtClean="0"/>
              <a:t>Who installs the system?</a:t>
            </a:r>
          </a:p>
          <a:p>
            <a:pPr lvl="1"/>
            <a:r>
              <a:rPr lang="en-US" dirty="0" smtClean="0"/>
              <a:t>Who starts up the system?</a:t>
            </a:r>
          </a:p>
          <a:p>
            <a:pPr lvl="1"/>
            <a:r>
              <a:rPr lang="en-US" dirty="0" smtClean="0"/>
              <a:t>Who shuts down the system?</a:t>
            </a:r>
          </a:p>
          <a:p>
            <a:pPr lvl="1"/>
            <a:r>
              <a:rPr lang="en-US" dirty="0" smtClean="0"/>
              <a:t>What other devices and external systems work directly with the system?</a:t>
            </a:r>
            <a:endParaRPr lang="en-US" dirty="0"/>
          </a:p>
        </p:txBody>
      </p:sp>
    </p:spTree>
    <p:extLst>
      <p:ext uri="{BB962C8B-B14F-4D97-AF65-F5344CB8AC3E}">
        <p14:creationId xmlns:p14="http://schemas.microsoft.com/office/powerpoint/2010/main" val="162470322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Actors (II)</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Additional questions for identifying actors are:</a:t>
            </a:r>
          </a:p>
          <a:p>
            <a:pPr lvl="1"/>
            <a:r>
              <a:rPr lang="en-US" dirty="0" smtClean="0"/>
              <a:t>Who gets information from this system?</a:t>
            </a:r>
          </a:p>
          <a:p>
            <a:pPr lvl="1"/>
            <a:r>
              <a:rPr lang="en-US" dirty="0" smtClean="0"/>
              <a:t>Who provides information to the system?</a:t>
            </a:r>
          </a:p>
          <a:p>
            <a:pPr lvl="1"/>
            <a:r>
              <a:rPr lang="en-US" dirty="0" smtClean="0"/>
              <a:t>Does anything happen automatically at a preset time?</a:t>
            </a:r>
          </a:p>
          <a:p>
            <a:pPr lvl="1"/>
            <a:r>
              <a:rPr lang="en-US" dirty="0" smtClean="0"/>
              <a:t>Who is interested in a certain requirement?</a:t>
            </a:r>
          </a:p>
          <a:p>
            <a:pPr lvl="1"/>
            <a:r>
              <a:rPr lang="en-US" dirty="0" smtClean="0"/>
              <a:t>Where in the organization is the system used?</a:t>
            </a:r>
          </a:p>
          <a:p>
            <a:pPr lvl="1"/>
            <a:r>
              <a:rPr lang="en-US" dirty="0" smtClean="0"/>
              <a:t>Who will benefit from the use of the system?</a:t>
            </a:r>
          </a:p>
          <a:p>
            <a:pPr lvl="1"/>
            <a:r>
              <a:rPr lang="en-US" dirty="0" smtClean="0"/>
              <a:t>Who will support and maintain the system?</a:t>
            </a:r>
          </a:p>
          <a:p>
            <a:pPr lvl="1"/>
            <a:r>
              <a:rPr lang="en-US" dirty="0" smtClean="0"/>
              <a:t>Does the system use an external resource?</a:t>
            </a:r>
          </a:p>
          <a:p>
            <a:pPr lvl="1"/>
            <a:r>
              <a:rPr lang="en-US" dirty="0" smtClean="0"/>
              <a:t>Does one person play several different roles?</a:t>
            </a:r>
          </a:p>
          <a:p>
            <a:pPr lvl="1"/>
            <a:r>
              <a:rPr lang="en-US" dirty="0" smtClean="0"/>
              <a:t>Do several people play the same role?</a:t>
            </a:r>
          </a:p>
          <a:p>
            <a:pPr lvl="1"/>
            <a:r>
              <a:rPr lang="en-US" dirty="0" smtClean="0"/>
              <a:t>Does the system interact with a legacy system?</a:t>
            </a:r>
            <a:endParaRPr lang="en-US" dirty="0"/>
          </a:p>
        </p:txBody>
      </p:sp>
    </p:spTree>
    <p:extLst>
      <p:ext uri="{BB962C8B-B14F-4D97-AF65-F5344CB8AC3E}">
        <p14:creationId xmlns:p14="http://schemas.microsoft.com/office/powerpoint/2010/main" val="424401728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Variety of Readers</a:t>
            </a:r>
            <a:endParaRPr lang="en-US" dirty="0"/>
          </a:p>
        </p:txBody>
      </p:sp>
      <p:sp>
        <p:nvSpPr>
          <p:cNvPr id="3" name="Content Placeholder 2"/>
          <p:cNvSpPr>
            <a:spLocks noGrp="1"/>
          </p:cNvSpPr>
          <p:nvPr>
            <p:ph idx="1"/>
          </p:nvPr>
        </p:nvSpPr>
        <p:spPr>
          <a:xfrm>
            <a:off x="1371600" y="1600200"/>
            <a:ext cx="5029200" cy="5257800"/>
          </a:xfrm>
        </p:spPr>
        <p:txBody>
          <a:bodyPr>
            <a:normAutofit fontScale="70000" lnSpcReduction="20000"/>
          </a:bodyPr>
          <a:lstStyle/>
          <a:p>
            <a:pPr marL="285750" indent="-285750">
              <a:buFont typeface="Arial"/>
              <a:buChar char="•"/>
            </a:pPr>
            <a:r>
              <a:rPr lang="en-US" b="1" dirty="0"/>
              <a:t>Marketing personnel, human factors engineers, specialty engineers: </a:t>
            </a:r>
            <a:r>
              <a:rPr lang="en-US" dirty="0"/>
              <a:t>Approve what the system should do</a:t>
            </a:r>
          </a:p>
          <a:p>
            <a:pPr marL="285750" indent="-285750">
              <a:buFont typeface="Arial"/>
              <a:buChar char="•"/>
            </a:pPr>
            <a:r>
              <a:rPr lang="en-US" b="1" dirty="0"/>
              <a:t>System engineers: </a:t>
            </a:r>
            <a:r>
              <a:rPr lang="en-US" dirty="0"/>
              <a:t>Ensure system requirements are met by the use cases</a:t>
            </a:r>
          </a:p>
          <a:p>
            <a:pPr marL="285750" indent="-285750">
              <a:buFont typeface="Arial"/>
              <a:buChar char="•"/>
            </a:pPr>
            <a:r>
              <a:rPr lang="en-US" b="1" dirty="0"/>
              <a:t>Reviewers: </a:t>
            </a:r>
            <a:r>
              <a:rPr lang="en-US" dirty="0"/>
              <a:t>Examine the flow of events</a:t>
            </a:r>
          </a:p>
          <a:p>
            <a:pPr marL="285750" indent="-285750">
              <a:buFont typeface="Arial"/>
              <a:buChar char="•"/>
            </a:pPr>
            <a:r>
              <a:rPr lang="en-US" b="1" dirty="0"/>
              <a:t>Software developers: </a:t>
            </a:r>
            <a:r>
              <a:rPr lang="en-US" dirty="0"/>
              <a:t>Use as a basis for analysis, design, implementation</a:t>
            </a:r>
          </a:p>
          <a:p>
            <a:pPr marL="285750" indent="-285750">
              <a:buFont typeface="Arial"/>
              <a:buChar char="•"/>
            </a:pPr>
            <a:r>
              <a:rPr lang="en-US" b="1" dirty="0"/>
              <a:t>System and software testers:</a:t>
            </a:r>
            <a:r>
              <a:rPr lang="en-US" dirty="0"/>
              <a:t> Use as basis for test cases</a:t>
            </a:r>
          </a:p>
          <a:p>
            <a:pPr marL="285750" indent="-285750">
              <a:buFont typeface="Arial"/>
              <a:buChar char="•"/>
            </a:pPr>
            <a:r>
              <a:rPr lang="en-US" b="1" dirty="0"/>
              <a:t>Project leads:</a:t>
            </a:r>
            <a:r>
              <a:rPr lang="en-US" dirty="0"/>
              <a:t> Use for project planning</a:t>
            </a:r>
          </a:p>
          <a:p>
            <a:pPr marL="285750" indent="-285750">
              <a:buFont typeface="Arial"/>
              <a:buChar char="•"/>
            </a:pPr>
            <a:r>
              <a:rPr lang="en-US" b="1" dirty="0"/>
              <a:t>Technical writers: </a:t>
            </a:r>
            <a:r>
              <a:rPr lang="en-US" dirty="0"/>
              <a:t>Use for writing the end user’s </a:t>
            </a:r>
            <a:r>
              <a:rPr lang="en-US" dirty="0" smtClean="0"/>
              <a:t>guide</a:t>
            </a:r>
            <a:endParaRPr lang="en-US" b="1" dirty="0"/>
          </a:p>
        </p:txBody>
      </p:sp>
      <p:pic>
        <p:nvPicPr>
          <p:cNvPr id="4" name="Picture 3"/>
          <p:cNvPicPr>
            <a:picLocks noChangeAspect="1"/>
          </p:cNvPicPr>
          <p:nvPr/>
        </p:nvPicPr>
        <p:blipFill>
          <a:blip r:embed="rId3"/>
          <a:stretch>
            <a:fillRect/>
          </a:stretch>
        </p:blipFill>
        <p:spPr>
          <a:xfrm>
            <a:off x="228600" y="82182"/>
            <a:ext cx="1322876" cy="3423018"/>
          </a:xfrm>
          <a:prstGeom prst="rect">
            <a:avLst/>
          </a:prstGeom>
        </p:spPr>
      </p:pic>
      <p:pic>
        <p:nvPicPr>
          <p:cNvPr id="5" name="Picture 4"/>
          <p:cNvPicPr>
            <a:picLocks noChangeAspect="1"/>
          </p:cNvPicPr>
          <p:nvPr/>
        </p:nvPicPr>
        <p:blipFill>
          <a:blip r:embed="rId4"/>
          <a:stretch>
            <a:fillRect/>
          </a:stretch>
        </p:blipFill>
        <p:spPr>
          <a:xfrm>
            <a:off x="7086600" y="23094"/>
            <a:ext cx="1642927" cy="3493125"/>
          </a:xfrm>
          <a:prstGeom prst="rect">
            <a:avLst/>
          </a:prstGeom>
        </p:spPr>
      </p:pic>
      <p:pic>
        <p:nvPicPr>
          <p:cNvPr id="6" name="Picture 5"/>
          <p:cNvPicPr>
            <a:picLocks noChangeAspect="1"/>
          </p:cNvPicPr>
          <p:nvPr/>
        </p:nvPicPr>
        <p:blipFill>
          <a:blip r:embed="rId5"/>
          <a:stretch>
            <a:fillRect/>
          </a:stretch>
        </p:blipFill>
        <p:spPr>
          <a:xfrm>
            <a:off x="228600" y="3456318"/>
            <a:ext cx="1280203" cy="3401682"/>
          </a:xfrm>
          <a:prstGeom prst="rect">
            <a:avLst/>
          </a:prstGeom>
        </p:spPr>
      </p:pic>
      <p:pic>
        <p:nvPicPr>
          <p:cNvPr id="7" name="Picture 6"/>
          <p:cNvPicPr>
            <a:picLocks noChangeAspect="1"/>
          </p:cNvPicPr>
          <p:nvPr/>
        </p:nvPicPr>
        <p:blipFill>
          <a:blip r:embed="rId6"/>
          <a:stretch>
            <a:fillRect/>
          </a:stretch>
        </p:blipFill>
        <p:spPr>
          <a:xfrm>
            <a:off x="6336696" y="3532521"/>
            <a:ext cx="2883504" cy="3325479"/>
          </a:xfrm>
          <a:prstGeom prst="rect">
            <a:avLst/>
          </a:prstGeom>
        </p:spPr>
      </p:pic>
    </p:spTree>
    <p:extLst>
      <p:ext uri="{BB962C8B-B14F-4D97-AF65-F5344CB8AC3E}">
        <p14:creationId xmlns:p14="http://schemas.microsoft.com/office/powerpoint/2010/main" val="158740536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Lecture</a:t>
            </a:r>
            <a:endParaRPr lang="en-US" dirty="0"/>
          </a:p>
        </p:txBody>
      </p:sp>
      <p:sp>
        <p:nvSpPr>
          <p:cNvPr id="3" name="Content Placeholder 2"/>
          <p:cNvSpPr>
            <a:spLocks noGrp="1"/>
          </p:cNvSpPr>
          <p:nvPr>
            <p:ph idx="1"/>
          </p:nvPr>
        </p:nvSpPr>
        <p:spPr/>
        <p:txBody>
          <a:bodyPr>
            <a:normAutofit lnSpcReduction="10000"/>
          </a:bodyPr>
          <a:lstStyle/>
          <a:p>
            <a:r>
              <a:rPr lang="en-US" dirty="0" smtClean="0"/>
              <a:t>Use Cases</a:t>
            </a:r>
          </a:p>
          <a:p>
            <a:pPr lvl="1"/>
            <a:r>
              <a:rPr lang="en-US" dirty="0" smtClean="0"/>
              <a:t>What and why</a:t>
            </a:r>
          </a:p>
          <a:p>
            <a:pPr lvl="1"/>
            <a:r>
              <a:rPr lang="en-US" dirty="0" smtClean="0">
                <a:solidFill>
                  <a:srgbClr val="FF0000"/>
                </a:solidFill>
              </a:rPr>
              <a:t>How</a:t>
            </a:r>
          </a:p>
          <a:p>
            <a:pPr lvl="1"/>
            <a:r>
              <a:rPr lang="en-US" dirty="0" smtClean="0"/>
              <a:t>Use case diagrams</a:t>
            </a:r>
          </a:p>
          <a:p>
            <a:pPr lvl="1"/>
            <a:r>
              <a:rPr lang="en-US" dirty="0" smtClean="0"/>
              <a:t>Use case models</a:t>
            </a:r>
          </a:p>
          <a:p>
            <a:pPr lvl="1"/>
            <a:r>
              <a:rPr lang="en-US" dirty="0" smtClean="0"/>
              <a:t>Advanced concepts</a:t>
            </a:r>
          </a:p>
          <a:p>
            <a:pPr lvl="1"/>
            <a:r>
              <a:rPr lang="en-US" dirty="0" smtClean="0"/>
              <a:t>Guidelines</a:t>
            </a:r>
          </a:p>
          <a:p>
            <a:r>
              <a:rPr lang="en-US" dirty="0" smtClean="0"/>
              <a:t>Homework 1</a:t>
            </a:r>
          </a:p>
          <a:p>
            <a:r>
              <a:rPr lang="en-US" dirty="0" smtClean="0"/>
              <a:t>Quiz #1</a:t>
            </a:r>
          </a:p>
        </p:txBody>
      </p:sp>
    </p:spTree>
    <p:extLst>
      <p:ext uri="{BB962C8B-B14F-4D97-AF65-F5344CB8AC3E}">
        <p14:creationId xmlns:p14="http://schemas.microsoft.com/office/powerpoint/2010/main" val="364213679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Identifying Use Cases – Useful Questions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What functions will the actor want from the system?</a:t>
            </a:r>
          </a:p>
          <a:p>
            <a:r>
              <a:rPr lang="en-US" dirty="0" smtClean="0"/>
              <a:t>Does the system store information? What actors will create, read, update, or delete that information?</a:t>
            </a:r>
          </a:p>
          <a:p>
            <a:r>
              <a:rPr lang="en-US" dirty="0" smtClean="0"/>
              <a:t>Does the system need to notify an actor about changes in its internal state?</a:t>
            </a:r>
          </a:p>
          <a:p>
            <a:r>
              <a:rPr lang="en-US" dirty="0" smtClean="0"/>
              <a:t>Are there any external events the system must know about? What actor informs the system about those events?</a:t>
            </a:r>
          </a:p>
          <a:p>
            <a:r>
              <a:rPr lang="en-US" dirty="0" smtClean="0"/>
              <a:t>What are the tasks of each actor?</a:t>
            </a:r>
          </a:p>
          <a:p>
            <a:r>
              <a:rPr lang="en-US" dirty="0" smtClean="0"/>
              <a:t>What use cases will support and maintain the system?</a:t>
            </a:r>
          </a:p>
          <a:p>
            <a:r>
              <a:rPr lang="en-US" dirty="0" smtClean="0"/>
              <a:t>Can all functional requirements be performed by the use cases?</a:t>
            </a:r>
            <a:endParaRPr lang="en-US" dirty="0"/>
          </a:p>
        </p:txBody>
      </p:sp>
    </p:spTree>
    <p:extLst>
      <p:ext uri="{BB962C8B-B14F-4D97-AF65-F5344CB8AC3E}">
        <p14:creationId xmlns:p14="http://schemas.microsoft.com/office/powerpoint/2010/main" val="32337728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of a Use Case</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Describe only the events needed to accomplish required behavior of the use case</a:t>
            </a:r>
          </a:p>
          <a:p>
            <a:pPr lvl="1"/>
            <a:r>
              <a:rPr lang="en-US" dirty="0" smtClean="0"/>
              <a:t>In terms of </a:t>
            </a:r>
            <a:r>
              <a:rPr lang="en-US" i="1" dirty="0" smtClean="0"/>
              <a:t>what</a:t>
            </a:r>
            <a:r>
              <a:rPr lang="en-US" dirty="0" smtClean="0"/>
              <a:t> the system should do, not </a:t>
            </a:r>
            <a:r>
              <a:rPr lang="en-US" i="1" dirty="0" smtClean="0"/>
              <a:t>how</a:t>
            </a:r>
            <a:r>
              <a:rPr lang="en-US" dirty="0" smtClean="0"/>
              <a:t> it does it</a:t>
            </a:r>
          </a:p>
          <a:p>
            <a:pPr lvl="1"/>
            <a:r>
              <a:rPr lang="en-US" dirty="0" smtClean="0"/>
              <a:t>In terms the audience (customer/stakeholder/other) will understand</a:t>
            </a:r>
          </a:p>
          <a:p>
            <a:r>
              <a:rPr lang="en-US" dirty="0" smtClean="0"/>
              <a:t>The </a:t>
            </a:r>
            <a:r>
              <a:rPr lang="en-US" dirty="0" smtClean="0"/>
              <a:t>flow of events should describe</a:t>
            </a:r>
          </a:p>
          <a:p>
            <a:pPr lvl="1"/>
            <a:r>
              <a:rPr lang="en-US" dirty="0" smtClean="0"/>
              <a:t>When and how the use case starts and ends</a:t>
            </a:r>
          </a:p>
          <a:p>
            <a:pPr lvl="1"/>
            <a:r>
              <a:rPr lang="en-US" dirty="0" smtClean="0"/>
              <a:t>The interactions (in sequence) between use case and actors</a:t>
            </a:r>
          </a:p>
          <a:p>
            <a:pPr lvl="1"/>
            <a:r>
              <a:rPr lang="en-US" dirty="0" smtClean="0"/>
              <a:t>What data is needed by/exchanged during the use case</a:t>
            </a:r>
          </a:p>
          <a:p>
            <a:pPr lvl="1"/>
            <a:endParaRPr lang="en-US" dirty="0" smtClean="0"/>
          </a:p>
          <a:p>
            <a:pPr lvl="1"/>
            <a:r>
              <a:rPr lang="en-US" dirty="0" smtClean="0"/>
              <a:t>The </a:t>
            </a:r>
            <a:r>
              <a:rPr lang="en-US" dirty="0" smtClean="0"/>
              <a:t>basic flow (normal sequence) of events for the use case</a:t>
            </a:r>
          </a:p>
          <a:p>
            <a:pPr lvl="1"/>
            <a:r>
              <a:rPr lang="en-US" dirty="0" smtClean="0"/>
              <a:t>Description of any alternative or exceptional flows of events</a:t>
            </a:r>
            <a:endParaRPr lang="en-US" dirty="0"/>
          </a:p>
        </p:txBody>
      </p:sp>
    </p:spTree>
    <p:extLst>
      <p:ext uri="{BB962C8B-B14F-4D97-AF65-F5344CB8AC3E}">
        <p14:creationId xmlns:p14="http://schemas.microsoft.com/office/powerpoint/2010/main" val="288901740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Use Case: Buy a Product</a:t>
            </a:r>
            <a:endParaRPr lang="en-US" dirty="0"/>
          </a:p>
        </p:txBody>
      </p:sp>
      <p:sp>
        <p:nvSpPr>
          <p:cNvPr id="3" name="Content Placeholder 2"/>
          <p:cNvSpPr>
            <a:spLocks noGrp="1"/>
          </p:cNvSpPr>
          <p:nvPr>
            <p:ph idx="1"/>
          </p:nvPr>
        </p:nvSpPr>
        <p:spPr>
          <a:xfrm>
            <a:off x="457200" y="1600200"/>
            <a:ext cx="8229600" cy="5257800"/>
          </a:xfrm>
        </p:spPr>
        <p:txBody>
          <a:bodyPr>
            <a:normAutofit fontScale="77500" lnSpcReduction="20000"/>
          </a:bodyPr>
          <a:lstStyle/>
          <a:p>
            <a:r>
              <a:rPr lang="en-US" dirty="0" smtClean="0"/>
              <a:t>Level: Sea Level</a:t>
            </a:r>
          </a:p>
          <a:p>
            <a:r>
              <a:rPr lang="en-US" dirty="0" smtClean="0"/>
              <a:t>Basic Flow (Main Success Scenario)</a:t>
            </a:r>
          </a:p>
          <a:p>
            <a:pPr marL="971550" lvl="1" indent="-514350">
              <a:buFont typeface="+mj-lt"/>
              <a:buAutoNum type="arabicPeriod"/>
            </a:pPr>
            <a:r>
              <a:rPr lang="en-US" dirty="0" smtClean="0"/>
              <a:t>Customer browses catalog and selects items to buy</a:t>
            </a:r>
          </a:p>
          <a:p>
            <a:pPr marL="971550" lvl="1" indent="-514350">
              <a:buFont typeface="+mj-lt"/>
              <a:buAutoNum type="arabicPeriod"/>
            </a:pPr>
            <a:r>
              <a:rPr lang="en-US" dirty="0" smtClean="0"/>
              <a:t>Customer goes to check out</a:t>
            </a:r>
          </a:p>
          <a:p>
            <a:pPr marL="971550" lvl="1" indent="-514350">
              <a:buFont typeface="+mj-lt"/>
              <a:buAutoNum type="arabicPeriod"/>
            </a:pPr>
            <a:r>
              <a:rPr lang="en-US" dirty="0" smtClean="0"/>
              <a:t>Customer fills in shipping information</a:t>
            </a:r>
          </a:p>
          <a:p>
            <a:pPr marL="971550" lvl="1" indent="-514350">
              <a:buFont typeface="+mj-lt"/>
              <a:buAutoNum type="arabicPeriod"/>
            </a:pPr>
            <a:r>
              <a:rPr lang="en-US" dirty="0" smtClean="0"/>
              <a:t>System presents full pricing information, including shipping</a:t>
            </a:r>
          </a:p>
          <a:p>
            <a:pPr marL="971550" lvl="1" indent="-514350">
              <a:buFont typeface="+mj-lt"/>
              <a:buAutoNum type="arabicPeriod"/>
            </a:pPr>
            <a:r>
              <a:rPr lang="en-US" dirty="0" smtClean="0"/>
              <a:t>Customer fills in credit card information</a:t>
            </a:r>
          </a:p>
          <a:p>
            <a:pPr marL="971550" lvl="1" indent="-514350">
              <a:buFont typeface="+mj-lt"/>
              <a:buAutoNum type="arabicPeriod"/>
            </a:pPr>
            <a:r>
              <a:rPr lang="en-US" dirty="0" smtClean="0"/>
              <a:t>System authorizes purchase</a:t>
            </a:r>
          </a:p>
          <a:p>
            <a:pPr marL="971550" lvl="1" indent="-514350">
              <a:buFont typeface="+mj-lt"/>
              <a:buAutoNum type="arabicPeriod"/>
            </a:pPr>
            <a:r>
              <a:rPr lang="en-US" dirty="0" smtClean="0"/>
              <a:t>System confirms sale immediately</a:t>
            </a:r>
          </a:p>
          <a:p>
            <a:pPr marL="971550" lvl="1" indent="-514350">
              <a:buFont typeface="+mj-lt"/>
              <a:buAutoNum type="arabicPeriod"/>
            </a:pPr>
            <a:r>
              <a:rPr lang="en-US" dirty="0" smtClean="0"/>
              <a:t>System sends confirmation email to customer</a:t>
            </a:r>
          </a:p>
          <a:p>
            <a:pPr marL="514350" indent="-457200"/>
            <a:r>
              <a:rPr lang="en-US" dirty="0" smtClean="0"/>
              <a:t>Alternative Flow </a:t>
            </a:r>
          </a:p>
          <a:p>
            <a:pPr marL="457200" lvl="1" indent="0">
              <a:buNone/>
            </a:pPr>
            <a:r>
              <a:rPr lang="en-US" dirty="0" smtClean="0"/>
              <a:t>3a.   Customer is regular (repeat) customer</a:t>
            </a:r>
          </a:p>
          <a:p>
            <a:pPr marL="857250" lvl="2" indent="0">
              <a:buNone/>
            </a:pPr>
            <a:r>
              <a:rPr lang="en-US" dirty="0" smtClean="0"/>
              <a:t>1. System displays current shipping, pricing, and billing information</a:t>
            </a:r>
          </a:p>
          <a:p>
            <a:pPr marL="857250" lvl="2" indent="0">
              <a:buNone/>
            </a:pPr>
            <a:r>
              <a:rPr lang="en-US" dirty="0" smtClean="0"/>
              <a:t>2. Customer may accept or override defaults, returns to BF at step 6</a:t>
            </a:r>
            <a:r>
              <a:rPr lang="en-US" dirty="0"/>
              <a:t>	</a:t>
            </a:r>
          </a:p>
        </p:txBody>
      </p:sp>
    </p:spTree>
    <p:extLst>
      <p:ext uri="{BB962C8B-B14F-4D97-AF65-F5344CB8AC3E}">
        <p14:creationId xmlns:p14="http://schemas.microsoft.com/office/powerpoint/2010/main" val="26161052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Build a Use Case</a:t>
            </a:r>
            <a:endParaRPr lang="en-US" dirty="0"/>
          </a:p>
        </p:txBody>
      </p:sp>
      <p:sp>
        <p:nvSpPr>
          <p:cNvPr id="3" name="Content Placeholder 2"/>
          <p:cNvSpPr>
            <a:spLocks noGrp="1"/>
          </p:cNvSpPr>
          <p:nvPr>
            <p:ph idx="1"/>
          </p:nvPr>
        </p:nvSpPr>
        <p:spPr/>
        <p:txBody>
          <a:bodyPr/>
          <a:lstStyle/>
          <a:p>
            <a:r>
              <a:rPr lang="en-US" dirty="0" smtClean="0"/>
              <a:t>Begin by describing the Basic Flow</a:t>
            </a:r>
          </a:p>
          <a:p>
            <a:pPr lvl="1"/>
            <a:r>
              <a:rPr lang="en-US" dirty="0" smtClean="0"/>
              <a:t>Main success scenario</a:t>
            </a:r>
          </a:p>
          <a:p>
            <a:pPr lvl="1"/>
            <a:r>
              <a:rPr lang="en-US" dirty="0" smtClean="0"/>
              <a:t>Sequence of numbered steps</a:t>
            </a:r>
          </a:p>
          <a:p>
            <a:r>
              <a:rPr lang="en-US" dirty="0" smtClean="0"/>
              <a:t>Add variations</a:t>
            </a:r>
          </a:p>
          <a:p>
            <a:pPr lvl="1"/>
            <a:r>
              <a:rPr lang="en-US" dirty="0" smtClean="0"/>
              <a:t>Alternative Flows</a:t>
            </a:r>
          </a:p>
          <a:p>
            <a:pPr lvl="2"/>
            <a:r>
              <a:rPr lang="en-US" dirty="0" smtClean="0"/>
              <a:t>Still achieve the goal successfully</a:t>
            </a:r>
          </a:p>
          <a:p>
            <a:pPr lvl="1"/>
            <a:r>
              <a:rPr lang="en-US" dirty="0" smtClean="0"/>
              <a:t>Exception Flows</a:t>
            </a:r>
          </a:p>
          <a:p>
            <a:pPr lvl="2"/>
            <a:r>
              <a:rPr lang="en-US" dirty="0" smtClean="0"/>
              <a:t>Fail to achieve the goal</a:t>
            </a:r>
          </a:p>
        </p:txBody>
      </p:sp>
    </p:spTree>
    <p:extLst>
      <p:ext uri="{BB962C8B-B14F-4D97-AF65-F5344CB8AC3E}">
        <p14:creationId xmlns:p14="http://schemas.microsoft.com/office/powerpoint/2010/main" val="286031321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Lecture</a:t>
            </a:r>
            <a:endParaRPr lang="en-US" dirty="0"/>
          </a:p>
        </p:txBody>
      </p:sp>
      <p:sp>
        <p:nvSpPr>
          <p:cNvPr id="3" name="Content Placeholder 2"/>
          <p:cNvSpPr>
            <a:spLocks noGrp="1"/>
          </p:cNvSpPr>
          <p:nvPr>
            <p:ph idx="1"/>
          </p:nvPr>
        </p:nvSpPr>
        <p:spPr/>
        <p:txBody>
          <a:bodyPr>
            <a:normAutofit lnSpcReduction="10000"/>
          </a:bodyPr>
          <a:lstStyle/>
          <a:p>
            <a:r>
              <a:rPr lang="en-US" dirty="0" smtClean="0"/>
              <a:t>Use Cases</a:t>
            </a:r>
          </a:p>
          <a:p>
            <a:pPr lvl="1"/>
            <a:r>
              <a:rPr lang="en-US" dirty="0" smtClean="0"/>
              <a:t>What and why</a:t>
            </a:r>
          </a:p>
          <a:p>
            <a:pPr lvl="1"/>
            <a:r>
              <a:rPr lang="en-US" dirty="0" smtClean="0"/>
              <a:t>How</a:t>
            </a:r>
          </a:p>
          <a:p>
            <a:pPr lvl="1"/>
            <a:r>
              <a:rPr lang="en-US" dirty="0" smtClean="0"/>
              <a:t>Use case diagrams</a:t>
            </a:r>
          </a:p>
          <a:p>
            <a:pPr lvl="1"/>
            <a:r>
              <a:rPr lang="en-US" dirty="0" smtClean="0"/>
              <a:t>Use case models</a:t>
            </a:r>
          </a:p>
          <a:p>
            <a:pPr lvl="1"/>
            <a:r>
              <a:rPr lang="en-US" dirty="0" smtClean="0"/>
              <a:t>Advanced concepts</a:t>
            </a:r>
          </a:p>
          <a:p>
            <a:pPr lvl="1"/>
            <a:r>
              <a:rPr lang="en-US" dirty="0" smtClean="0"/>
              <a:t>Guidelines</a:t>
            </a:r>
          </a:p>
          <a:p>
            <a:r>
              <a:rPr lang="en-US" dirty="0" smtClean="0"/>
              <a:t>Homework 1</a:t>
            </a:r>
          </a:p>
          <a:p>
            <a:r>
              <a:rPr lang="en-US" dirty="0" smtClean="0"/>
              <a:t>Quiz #1</a:t>
            </a:r>
          </a:p>
        </p:txBody>
      </p:sp>
    </p:spTree>
    <p:extLst>
      <p:ext uri="{BB962C8B-B14F-4D97-AF65-F5344CB8AC3E}">
        <p14:creationId xmlns:p14="http://schemas.microsoft.com/office/powerpoint/2010/main" val="235833056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Each use case has a primary actor</a:t>
            </a:r>
          </a:p>
          <a:p>
            <a:pPr lvl="1"/>
            <a:r>
              <a:rPr lang="en-US" dirty="0" smtClean="0"/>
              <a:t>Has the goal the use case is trying to achieve</a:t>
            </a:r>
          </a:p>
          <a:p>
            <a:pPr lvl="1"/>
            <a:r>
              <a:rPr lang="en-US" dirty="0" smtClean="0"/>
              <a:t>There may be additional, secondary actors</a:t>
            </a:r>
          </a:p>
          <a:p>
            <a:r>
              <a:rPr lang="en-US" dirty="0" smtClean="0"/>
              <a:t>Each step in the use case flow should be a clear, simple statement</a:t>
            </a:r>
          </a:p>
          <a:p>
            <a:pPr lvl="1"/>
            <a:r>
              <a:rPr lang="en-US" dirty="0" smtClean="0"/>
              <a:t>Show who is engaged and involved in the step</a:t>
            </a:r>
          </a:p>
          <a:p>
            <a:pPr lvl="1"/>
            <a:r>
              <a:rPr lang="en-US" dirty="0" smtClean="0"/>
              <a:t>Show the intent of the actor—</a:t>
            </a:r>
            <a:r>
              <a:rPr lang="en-US" i="1" dirty="0" smtClean="0"/>
              <a:t>what</a:t>
            </a:r>
            <a:r>
              <a:rPr lang="en-US" dirty="0" smtClean="0"/>
              <a:t> the actor wants, not </a:t>
            </a:r>
            <a:r>
              <a:rPr lang="en-US" i="1" dirty="0" smtClean="0"/>
              <a:t>how</a:t>
            </a:r>
            <a:r>
              <a:rPr lang="en-US" dirty="0" smtClean="0"/>
              <a:t> the system does it</a:t>
            </a:r>
          </a:p>
          <a:p>
            <a:pPr lvl="1"/>
            <a:r>
              <a:rPr lang="en-US" dirty="0" smtClean="0"/>
              <a:t>Therefore do not describe or include UI details in the text of the use case steps</a:t>
            </a:r>
            <a:endParaRPr lang="en-US" dirty="0"/>
          </a:p>
        </p:txBody>
      </p:sp>
    </p:spTree>
    <p:extLst>
      <p:ext uri="{BB962C8B-B14F-4D97-AF65-F5344CB8AC3E}">
        <p14:creationId xmlns:p14="http://schemas.microsoft.com/office/powerpoint/2010/main" val="425365794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Complexity of a Use Case</a:t>
            </a:r>
            <a:endParaRPr lang="en-US" dirty="0"/>
          </a:p>
        </p:txBody>
      </p:sp>
      <p:sp>
        <p:nvSpPr>
          <p:cNvPr id="3" name="Content Placeholder 2"/>
          <p:cNvSpPr>
            <a:spLocks noGrp="1"/>
          </p:cNvSpPr>
          <p:nvPr>
            <p:ph idx="1"/>
          </p:nvPr>
        </p:nvSpPr>
        <p:spPr/>
        <p:txBody>
          <a:bodyPr>
            <a:normAutofit/>
          </a:bodyPr>
          <a:lstStyle/>
          <a:p>
            <a:r>
              <a:rPr lang="en-US" dirty="0" smtClean="0"/>
              <a:t>Use cases can be as simple as</a:t>
            </a:r>
          </a:p>
          <a:p>
            <a:pPr lvl="1"/>
            <a:r>
              <a:rPr lang="en-US" dirty="0" smtClean="0"/>
              <a:t>a paragraph of informal text</a:t>
            </a:r>
          </a:p>
          <a:p>
            <a:r>
              <a:rPr lang="en-US" dirty="0" smtClean="0"/>
              <a:t>Or as complex as</a:t>
            </a:r>
          </a:p>
          <a:p>
            <a:pPr lvl="1"/>
            <a:r>
              <a:rPr lang="en-US" dirty="0" smtClean="0"/>
              <a:t>template-based forms that remind developers what information to include</a:t>
            </a:r>
          </a:p>
          <a:p>
            <a:r>
              <a:rPr lang="en-US" dirty="0" smtClean="0"/>
              <a:t>What to use depends on the formality level of the </a:t>
            </a:r>
            <a:r>
              <a:rPr lang="en-US" dirty="0" smtClean="0"/>
              <a:t>project</a:t>
            </a:r>
            <a:endParaRPr lang="en-US" dirty="0" smtClean="0"/>
          </a:p>
        </p:txBody>
      </p:sp>
    </p:spTree>
    <p:extLst>
      <p:ext uri="{BB962C8B-B14F-4D97-AF65-F5344CB8AC3E}">
        <p14:creationId xmlns:p14="http://schemas.microsoft.com/office/powerpoint/2010/main" val="282531774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Case Template</a:t>
            </a:r>
            <a:endParaRPr lang="en-US" dirty="0"/>
          </a:p>
        </p:txBody>
      </p:sp>
      <p:sp>
        <p:nvSpPr>
          <p:cNvPr id="3" name="Content Placeholder 2"/>
          <p:cNvSpPr>
            <a:spLocks noGrp="1"/>
          </p:cNvSpPr>
          <p:nvPr>
            <p:ph idx="1"/>
          </p:nvPr>
        </p:nvSpPr>
        <p:spPr/>
        <p:txBody>
          <a:bodyPr>
            <a:normAutofit fontScale="62500" lnSpcReduction="20000"/>
          </a:bodyPr>
          <a:lstStyle/>
          <a:p>
            <a:r>
              <a:rPr lang="en-US" dirty="0"/>
              <a:t>N</a:t>
            </a:r>
            <a:r>
              <a:rPr lang="en-US" dirty="0" smtClean="0"/>
              <a:t>ame/title</a:t>
            </a:r>
          </a:p>
          <a:p>
            <a:r>
              <a:rPr lang="en-US" dirty="0" smtClean="0"/>
              <a:t>Description</a:t>
            </a:r>
          </a:p>
          <a:p>
            <a:r>
              <a:rPr lang="en-US" dirty="0" smtClean="0"/>
              <a:t>Revision History</a:t>
            </a:r>
          </a:p>
          <a:p>
            <a:r>
              <a:rPr lang="en-US" dirty="0" smtClean="0"/>
              <a:t>Actors</a:t>
            </a:r>
          </a:p>
          <a:p>
            <a:r>
              <a:rPr lang="en-US" dirty="0" smtClean="0"/>
              <a:t>System Scope</a:t>
            </a:r>
          </a:p>
          <a:p>
            <a:r>
              <a:rPr lang="en-US" dirty="0" smtClean="0"/>
              <a:t>Goal</a:t>
            </a:r>
          </a:p>
          <a:p>
            <a:r>
              <a:rPr lang="en-US" dirty="0" smtClean="0"/>
              <a:t>Level</a:t>
            </a:r>
          </a:p>
          <a:p>
            <a:r>
              <a:rPr lang="en-US" dirty="0" smtClean="0"/>
              <a:t>Assumptions</a:t>
            </a:r>
          </a:p>
          <a:p>
            <a:r>
              <a:rPr lang="en-US" dirty="0" smtClean="0"/>
              <a:t>Relationships</a:t>
            </a:r>
          </a:p>
          <a:p>
            <a:pPr lvl="1"/>
            <a:r>
              <a:rPr lang="en-US" dirty="0" smtClean="0"/>
              <a:t>Includes</a:t>
            </a:r>
          </a:p>
          <a:p>
            <a:pPr lvl="1"/>
            <a:r>
              <a:rPr lang="en-US" dirty="0" smtClean="0"/>
              <a:t>Extends</a:t>
            </a:r>
          </a:p>
          <a:p>
            <a:pPr lvl="1"/>
            <a:r>
              <a:rPr lang="en-US" dirty="0" smtClean="0"/>
              <a:t>Extension Points</a:t>
            </a:r>
          </a:p>
          <a:p>
            <a:r>
              <a:rPr lang="en-US" dirty="0" smtClean="0"/>
              <a:t>Precondition</a:t>
            </a:r>
          </a:p>
          <a:p>
            <a:r>
              <a:rPr lang="en-US" dirty="0" smtClean="0"/>
              <a:t>Trigger Events</a:t>
            </a:r>
            <a:endParaRPr lang="en-US" dirty="0"/>
          </a:p>
        </p:txBody>
      </p:sp>
    </p:spTree>
    <p:extLst>
      <p:ext uri="{BB962C8B-B14F-4D97-AF65-F5344CB8AC3E}">
        <p14:creationId xmlns:p14="http://schemas.microsoft.com/office/powerpoint/2010/main" val="74631992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Case Template (cont’d)</a:t>
            </a:r>
            <a:endParaRPr lang="en-US" dirty="0"/>
          </a:p>
        </p:txBody>
      </p:sp>
      <p:sp>
        <p:nvSpPr>
          <p:cNvPr id="3" name="Content Placeholder 2"/>
          <p:cNvSpPr>
            <a:spLocks noGrp="1"/>
          </p:cNvSpPr>
          <p:nvPr>
            <p:ph idx="1"/>
          </p:nvPr>
        </p:nvSpPr>
        <p:spPr>
          <a:xfrm>
            <a:off x="457200" y="1447800"/>
            <a:ext cx="8229600" cy="5410200"/>
          </a:xfrm>
        </p:spPr>
        <p:txBody>
          <a:bodyPr>
            <a:normAutofit fontScale="62500" lnSpcReduction="20000"/>
          </a:bodyPr>
          <a:lstStyle/>
          <a:p>
            <a:r>
              <a:rPr lang="en-US" dirty="0" smtClean="0"/>
              <a:t>Basic Flow 1 – Title</a:t>
            </a:r>
          </a:p>
          <a:p>
            <a:pPr lvl="1"/>
            <a:r>
              <a:rPr lang="en-US" dirty="0" smtClean="0"/>
              <a:t>Description (steps), etc.</a:t>
            </a:r>
          </a:p>
          <a:p>
            <a:r>
              <a:rPr lang="en-US" dirty="0" smtClean="0"/>
              <a:t>Post conditions</a:t>
            </a:r>
          </a:p>
          <a:p>
            <a:r>
              <a:rPr lang="en-US" dirty="0" smtClean="0"/>
              <a:t>Alternative Flow 1 – Title</a:t>
            </a:r>
          </a:p>
          <a:p>
            <a:pPr lvl="1"/>
            <a:r>
              <a:rPr lang="en-US" dirty="0" smtClean="0"/>
              <a:t>Description (steps)</a:t>
            </a:r>
          </a:p>
          <a:p>
            <a:r>
              <a:rPr lang="en-US" dirty="0" smtClean="0"/>
              <a:t>Alternative Flow 2 – Title</a:t>
            </a:r>
          </a:p>
          <a:p>
            <a:pPr lvl="1"/>
            <a:r>
              <a:rPr lang="en-US" dirty="0" smtClean="0"/>
              <a:t>Description (steps)</a:t>
            </a:r>
          </a:p>
          <a:p>
            <a:r>
              <a:rPr lang="en-US" dirty="0" smtClean="0"/>
              <a:t>Alternative Flow 3 – Title</a:t>
            </a:r>
          </a:p>
          <a:p>
            <a:pPr lvl="1"/>
            <a:r>
              <a:rPr lang="en-US" dirty="0" smtClean="0"/>
              <a:t>Description (steps)</a:t>
            </a:r>
          </a:p>
          <a:p>
            <a:r>
              <a:rPr lang="en-US" dirty="0" smtClean="0"/>
              <a:t>Exception Flow 1 – Title</a:t>
            </a:r>
          </a:p>
          <a:p>
            <a:pPr lvl="1"/>
            <a:r>
              <a:rPr lang="en-US" dirty="0" smtClean="0"/>
              <a:t>Description (steps)</a:t>
            </a:r>
          </a:p>
          <a:p>
            <a:r>
              <a:rPr lang="en-US" dirty="0" smtClean="0"/>
              <a:t>Activity Diagram</a:t>
            </a:r>
          </a:p>
          <a:p>
            <a:r>
              <a:rPr lang="en-US" dirty="0" smtClean="0"/>
              <a:t>User Interface</a:t>
            </a:r>
          </a:p>
          <a:p>
            <a:r>
              <a:rPr lang="en-US" dirty="0" smtClean="0"/>
              <a:t>Special Requirements </a:t>
            </a:r>
          </a:p>
          <a:p>
            <a:pPr lvl="1"/>
            <a:r>
              <a:rPr lang="en-US" dirty="0" smtClean="0"/>
              <a:t>Performance Requirements</a:t>
            </a:r>
          </a:p>
          <a:p>
            <a:pPr lvl="1"/>
            <a:r>
              <a:rPr lang="en-US" dirty="0" smtClean="0"/>
              <a:t>Reports</a:t>
            </a:r>
          </a:p>
          <a:p>
            <a:pPr lvl="1"/>
            <a:r>
              <a:rPr lang="en-US" dirty="0" smtClean="0"/>
              <a:t>Data Requirements</a:t>
            </a:r>
          </a:p>
          <a:p>
            <a:r>
              <a:rPr lang="en-US" dirty="0" smtClean="0"/>
              <a:t>Outstanding Issues</a:t>
            </a:r>
          </a:p>
        </p:txBody>
      </p:sp>
    </p:spTree>
    <p:extLst>
      <p:ext uri="{BB962C8B-B14F-4D97-AF65-F5344CB8AC3E}">
        <p14:creationId xmlns:p14="http://schemas.microsoft.com/office/powerpoint/2010/main" val="381462097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Lecture</a:t>
            </a:r>
            <a:endParaRPr lang="en-US" dirty="0"/>
          </a:p>
        </p:txBody>
      </p:sp>
      <p:sp>
        <p:nvSpPr>
          <p:cNvPr id="3" name="Content Placeholder 2"/>
          <p:cNvSpPr>
            <a:spLocks noGrp="1"/>
          </p:cNvSpPr>
          <p:nvPr>
            <p:ph idx="1"/>
          </p:nvPr>
        </p:nvSpPr>
        <p:spPr/>
        <p:txBody>
          <a:bodyPr>
            <a:normAutofit lnSpcReduction="10000"/>
          </a:bodyPr>
          <a:lstStyle/>
          <a:p>
            <a:r>
              <a:rPr lang="en-US" dirty="0" smtClean="0"/>
              <a:t>Use Cases</a:t>
            </a:r>
          </a:p>
          <a:p>
            <a:pPr lvl="1"/>
            <a:r>
              <a:rPr lang="en-US" dirty="0" smtClean="0"/>
              <a:t>What and why</a:t>
            </a:r>
          </a:p>
          <a:p>
            <a:pPr lvl="1"/>
            <a:r>
              <a:rPr lang="en-US" dirty="0" smtClean="0"/>
              <a:t>How</a:t>
            </a:r>
          </a:p>
          <a:p>
            <a:pPr lvl="1"/>
            <a:r>
              <a:rPr lang="en-US" dirty="0" smtClean="0">
                <a:solidFill>
                  <a:srgbClr val="FF0000"/>
                </a:solidFill>
              </a:rPr>
              <a:t>Use case diagrams</a:t>
            </a:r>
          </a:p>
          <a:p>
            <a:pPr lvl="1"/>
            <a:r>
              <a:rPr lang="en-US" dirty="0" smtClean="0"/>
              <a:t>Use case models</a:t>
            </a:r>
          </a:p>
          <a:p>
            <a:pPr lvl="1"/>
            <a:r>
              <a:rPr lang="en-US" dirty="0" smtClean="0"/>
              <a:t>Advanced concepts</a:t>
            </a:r>
          </a:p>
          <a:p>
            <a:pPr lvl="1"/>
            <a:r>
              <a:rPr lang="en-US" dirty="0" smtClean="0"/>
              <a:t>Guidelines</a:t>
            </a:r>
          </a:p>
          <a:p>
            <a:r>
              <a:rPr lang="en-US" dirty="0" smtClean="0"/>
              <a:t>Homework 1</a:t>
            </a:r>
          </a:p>
          <a:p>
            <a:r>
              <a:rPr lang="en-US" dirty="0" smtClean="0"/>
              <a:t>Quiz #1</a:t>
            </a:r>
          </a:p>
        </p:txBody>
      </p:sp>
    </p:spTree>
    <p:extLst>
      <p:ext uri="{BB962C8B-B14F-4D97-AF65-F5344CB8AC3E}">
        <p14:creationId xmlns:p14="http://schemas.microsoft.com/office/powerpoint/2010/main" val="308806694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Case Diagrams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A graphical view of some or all of the actors, use cases, and their interactions identified for a system</a:t>
            </a:r>
          </a:p>
          <a:p>
            <a:r>
              <a:rPr lang="en-US" dirty="0" smtClean="0"/>
              <a:t>Each system typically has a Main Use Case diagram</a:t>
            </a:r>
          </a:p>
          <a:p>
            <a:pPr lvl="1"/>
            <a:r>
              <a:rPr lang="en-US" dirty="0" smtClean="0"/>
              <a:t>A picture of the system boundary (actors) and the major functionality provided by the system (use case packages)</a:t>
            </a:r>
          </a:p>
          <a:p>
            <a:r>
              <a:rPr lang="en-US" dirty="0" smtClean="0"/>
              <a:t>Other use case diagrams may be created as needed</a:t>
            </a:r>
          </a:p>
          <a:p>
            <a:pPr lvl="1"/>
            <a:r>
              <a:rPr lang="en-US" dirty="0" smtClean="0"/>
              <a:t>A diagram showing all the use cases for a selected actor</a:t>
            </a:r>
          </a:p>
          <a:p>
            <a:pPr lvl="1"/>
            <a:r>
              <a:rPr lang="en-US" dirty="0" smtClean="0"/>
              <a:t>A diagram showing all the use cases being implemented in an iteration</a:t>
            </a:r>
          </a:p>
          <a:p>
            <a:pPr lvl="1"/>
            <a:r>
              <a:rPr lang="en-US" dirty="0" smtClean="0"/>
              <a:t>A diagram showing a use case and all of its relationships</a:t>
            </a:r>
            <a:endParaRPr lang="en-US" dirty="0"/>
          </a:p>
        </p:txBody>
      </p:sp>
    </p:spTree>
    <p:extLst>
      <p:ext uri="{BB962C8B-B14F-4D97-AF65-F5344CB8AC3E}">
        <p14:creationId xmlns:p14="http://schemas.microsoft.com/office/powerpoint/2010/main" val="368822735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ATM Use Case Diagram</a:t>
            </a:r>
            <a:endParaRPr lang="en-US" dirty="0"/>
          </a:p>
        </p:txBody>
      </p:sp>
      <p:pic>
        <p:nvPicPr>
          <p:cNvPr id="3" name="Picture 2"/>
          <p:cNvPicPr>
            <a:picLocks noChangeAspect="1"/>
          </p:cNvPicPr>
          <p:nvPr/>
        </p:nvPicPr>
        <p:blipFill>
          <a:blip r:embed="rId3"/>
          <a:stretch>
            <a:fillRect/>
          </a:stretch>
        </p:blipFill>
        <p:spPr>
          <a:xfrm>
            <a:off x="647700" y="1854200"/>
            <a:ext cx="7848600" cy="4165600"/>
          </a:xfrm>
          <a:prstGeom prst="rect">
            <a:avLst/>
          </a:prstGeom>
        </p:spPr>
      </p:pic>
      <p:sp>
        <p:nvSpPr>
          <p:cNvPr id="4" name="TextBox 3"/>
          <p:cNvSpPr txBox="1"/>
          <p:nvPr/>
        </p:nvSpPr>
        <p:spPr>
          <a:xfrm>
            <a:off x="1463180" y="1295400"/>
            <a:ext cx="2042020" cy="400110"/>
          </a:xfrm>
          <a:prstGeom prst="rect">
            <a:avLst/>
          </a:prstGeom>
          <a:noFill/>
        </p:spPr>
        <p:txBody>
          <a:bodyPr wrap="none" rtlCol="0">
            <a:spAutoFit/>
          </a:bodyPr>
          <a:lstStyle/>
          <a:p>
            <a:r>
              <a:rPr lang="en-US" sz="2000" b="1" dirty="0" smtClean="0">
                <a:solidFill>
                  <a:srgbClr val="00CD00"/>
                </a:solidFill>
              </a:rPr>
              <a:t>System boundary</a:t>
            </a:r>
            <a:endParaRPr lang="en-US" sz="2000" b="1" dirty="0">
              <a:solidFill>
                <a:srgbClr val="00CD00"/>
              </a:solidFill>
            </a:endParaRPr>
          </a:p>
        </p:txBody>
      </p:sp>
      <p:cxnSp>
        <p:nvCxnSpPr>
          <p:cNvPr id="5" name="Straight Arrow Connector 4"/>
          <p:cNvCxnSpPr/>
          <p:nvPr/>
        </p:nvCxnSpPr>
        <p:spPr>
          <a:xfrm>
            <a:off x="1996580" y="1676400"/>
            <a:ext cx="609600" cy="533400"/>
          </a:xfrm>
          <a:prstGeom prst="straightConnector1">
            <a:avLst/>
          </a:prstGeom>
          <a:ln>
            <a:solidFill>
              <a:srgbClr val="00CD00"/>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1066800" y="5105400"/>
            <a:ext cx="778203" cy="400110"/>
          </a:xfrm>
          <a:prstGeom prst="rect">
            <a:avLst/>
          </a:prstGeom>
          <a:noFill/>
        </p:spPr>
        <p:txBody>
          <a:bodyPr wrap="none" rtlCol="0">
            <a:spAutoFit/>
          </a:bodyPr>
          <a:lstStyle/>
          <a:p>
            <a:r>
              <a:rPr lang="en-US" sz="2000" b="1" dirty="0" smtClean="0">
                <a:solidFill>
                  <a:srgbClr val="00CD00"/>
                </a:solidFill>
              </a:rPr>
              <a:t>Actor</a:t>
            </a:r>
            <a:endParaRPr lang="en-US" sz="2000" b="1" dirty="0">
              <a:solidFill>
                <a:srgbClr val="00CD00"/>
              </a:solidFill>
            </a:endParaRPr>
          </a:p>
        </p:txBody>
      </p:sp>
      <p:sp>
        <p:nvSpPr>
          <p:cNvPr id="7" name="TextBox 6"/>
          <p:cNvSpPr txBox="1"/>
          <p:nvPr/>
        </p:nvSpPr>
        <p:spPr>
          <a:xfrm>
            <a:off x="7467600" y="5181600"/>
            <a:ext cx="778203" cy="400110"/>
          </a:xfrm>
          <a:prstGeom prst="rect">
            <a:avLst/>
          </a:prstGeom>
          <a:noFill/>
        </p:spPr>
        <p:txBody>
          <a:bodyPr wrap="none" rtlCol="0">
            <a:spAutoFit/>
          </a:bodyPr>
          <a:lstStyle/>
          <a:p>
            <a:r>
              <a:rPr lang="en-US" sz="2000" b="1" dirty="0" smtClean="0">
                <a:solidFill>
                  <a:srgbClr val="00CD00"/>
                </a:solidFill>
              </a:rPr>
              <a:t>Actor</a:t>
            </a:r>
            <a:endParaRPr lang="en-US" sz="2000" b="1" dirty="0">
              <a:solidFill>
                <a:srgbClr val="00CD00"/>
              </a:solidFill>
            </a:endParaRPr>
          </a:p>
        </p:txBody>
      </p:sp>
      <p:cxnSp>
        <p:nvCxnSpPr>
          <p:cNvPr id="8" name="Straight Arrow Connector 7"/>
          <p:cNvCxnSpPr/>
          <p:nvPr/>
        </p:nvCxnSpPr>
        <p:spPr>
          <a:xfrm flipV="1">
            <a:off x="1371600" y="4419600"/>
            <a:ext cx="228600" cy="762000"/>
          </a:xfrm>
          <a:prstGeom prst="straightConnector1">
            <a:avLst/>
          </a:prstGeom>
          <a:ln>
            <a:solidFill>
              <a:srgbClr val="00CD00"/>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V="1">
            <a:off x="7848600" y="4724400"/>
            <a:ext cx="0" cy="533400"/>
          </a:xfrm>
          <a:prstGeom prst="straightConnector1">
            <a:avLst/>
          </a:prstGeom>
          <a:ln>
            <a:solidFill>
              <a:srgbClr val="00CD00"/>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5410200" y="1371600"/>
            <a:ext cx="1107996" cy="400110"/>
          </a:xfrm>
          <a:prstGeom prst="rect">
            <a:avLst/>
          </a:prstGeom>
          <a:noFill/>
        </p:spPr>
        <p:txBody>
          <a:bodyPr wrap="none" rtlCol="0">
            <a:spAutoFit/>
          </a:bodyPr>
          <a:lstStyle/>
          <a:p>
            <a:r>
              <a:rPr lang="en-US" sz="2000" b="1" dirty="0" smtClean="0">
                <a:solidFill>
                  <a:srgbClr val="00CD00"/>
                </a:solidFill>
              </a:rPr>
              <a:t>Use case</a:t>
            </a:r>
            <a:endParaRPr lang="en-US" sz="2000" b="1" dirty="0">
              <a:solidFill>
                <a:srgbClr val="00CD00"/>
              </a:solidFill>
            </a:endParaRPr>
          </a:p>
        </p:txBody>
      </p:sp>
      <p:cxnSp>
        <p:nvCxnSpPr>
          <p:cNvPr id="14" name="Straight Arrow Connector 13"/>
          <p:cNvCxnSpPr/>
          <p:nvPr/>
        </p:nvCxnSpPr>
        <p:spPr>
          <a:xfrm flipH="1">
            <a:off x="5029200" y="1828800"/>
            <a:ext cx="914400" cy="609600"/>
          </a:xfrm>
          <a:prstGeom prst="straightConnector1">
            <a:avLst/>
          </a:prstGeom>
          <a:ln>
            <a:solidFill>
              <a:srgbClr val="00CD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2609517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Air Travel Use Case Diagram</a:t>
            </a:r>
            <a:endParaRPr lang="en-US" dirty="0"/>
          </a:p>
        </p:txBody>
      </p:sp>
      <p:pic>
        <p:nvPicPr>
          <p:cNvPr id="4" name="Picture 3"/>
          <p:cNvPicPr>
            <a:picLocks noChangeAspect="1"/>
          </p:cNvPicPr>
          <p:nvPr/>
        </p:nvPicPr>
        <p:blipFill>
          <a:blip r:embed="rId2"/>
          <a:stretch>
            <a:fillRect/>
          </a:stretch>
        </p:blipFill>
        <p:spPr>
          <a:xfrm>
            <a:off x="1287739" y="1435099"/>
            <a:ext cx="6560861" cy="5045775"/>
          </a:xfrm>
          <a:prstGeom prst="rect">
            <a:avLst/>
          </a:prstGeom>
        </p:spPr>
      </p:pic>
    </p:spTree>
    <p:extLst>
      <p:ext uri="{BB962C8B-B14F-4D97-AF65-F5344CB8AC3E}">
        <p14:creationId xmlns:p14="http://schemas.microsoft.com/office/powerpoint/2010/main" val="19515928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Lecture</a:t>
            </a:r>
            <a:endParaRPr lang="en-US" dirty="0"/>
          </a:p>
        </p:txBody>
      </p:sp>
      <p:sp>
        <p:nvSpPr>
          <p:cNvPr id="3" name="Content Placeholder 2"/>
          <p:cNvSpPr>
            <a:spLocks noGrp="1"/>
          </p:cNvSpPr>
          <p:nvPr>
            <p:ph idx="1"/>
          </p:nvPr>
        </p:nvSpPr>
        <p:spPr/>
        <p:txBody>
          <a:bodyPr>
            <a:normAutofit lnSpcReduction="10000"/>
          </a:bodyPr>
          <a:lstStyle/>
          <a:p>
            <a:r>
              <a:rPr lang="en-US" dirty="0" smtClean="0"/>
              <a:t>Use Cases</a:t>
            </a:r>
          </a:p>
          <a:p>
            <a:pPr lvl="1"/>
            <a:r>
              <a:rPr lang="en-US" dirty="0" smtClean="0"/>
              <a:t>What and why</a:t>
            </a:r>
          </a:p>
          <a:p>
            <a:pPr lvl="1"/>
            <a:r>
              <a:rPr lang="en-US" dirty="0" smtClean="0"/>
              <a:t>How</a:t>
            </a:r>
          </a:p>
          <a:p>
            <a:pPr lvl="1"/>
            <a:r>
              <a:rPr lang="en-US" dirty="0" smtClean="0"/>
              <a:t>Use case diagrams</a:t>
            </a:r>
          </a:p>
          <a:p>
            <a:pPr lvl="1"/>
            <a:r>
              <a:rPr lang="en-US" dirty="0" smtClean="0">
                <a:solidFill>
                  <a:srgbClr val="FF0000"/>
                </a:solidFill>
              </a:rPr>
              <a:t>Use case models</a:t>
            </a:r>
          </a:p>
          <a:p>
            <a:pPr lvl="1"/>
            <a:r>
              <a:rPr lang="en-US" dirty="0" smtClean="0"/>
              <a:t>Advanced concepts</a:t>
            </a:r>
          </a:p>
          <a:p>
            <a:pPr lvl="1"/>
            <a:r>
              <a:rPr lang="en-US" dirty="0" smtClean="0"/>
              <a:t>Guidelines</a:t>
            </a:r>
          </a:p>
          <a:p>
            <a:r>
              <a:rPr lang="en-US" dirty="0" smtClean="0"/>
              <a:t>Homework 1</a:t>
            </a:r>
          </a:p>
          <a:p>
            <a:r>
              <a:rPr lang="en-US" dirty="0" smtClean="0"/>
              <a:t>Quiz #1</a:t>
            </a:r>
          </a:p>
        </p:txBody>
      </p:sp>
    </p:spTree>
    <p:extLst>
      <p:ext uri="{BB962C8B-B14F-4D97-AF65-F5344CB8AC3E}">
        <p14:creationId xmlns:p14="http://schemas.microsoft.com/office/powerpoint/2010/main" val="400089754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Case Model - Definition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Consists of</a:t>
            </a:r>
          </a:p>
          <a:p>
            <a:pPr lvl="1"/>
            <a:r>
              <a:rPr lang="en-US" dirty="0" smtClean="0"/>
              <a:t>Use cases</a:t>
            </a:r>
          </a:p>
          <a:p>
            <a:pPr lvl="2"/>
            <a:r>
              <a:rPr lang="en-US" dirty="0" smtClean="0"/>
              <a:t>Illustrating the system’s intended functions/behaviors</a:t>
            </a:r>
          </a:p>
          <a:p>
            <a:pPr lvl="1"/>
            <a:r>
              <a:rPr lang="en-US" dirty="0" smtClean="0"/>
              <a:t>Actors</a:t>
            </a:r>
          </a:p>
          <a:p>
            <a:pPr lvl="2"/>
            <a:r>
              <a:rPr lang="en-US" dirty="0" smtClean="0"/>
              <a:t>Illustrating the system’s immediate surroundings</a:t>
            </a:r>
          </a:p>
          <a:p>
            <a:pPr lvl="1"/>
            <a:r>
              <a:rPr lang="en-US" dirty="0" smtClean="0"/>
              <a:t>Diagrams</a:t>
            </a:r>
          </a:p>
          <a:p>
            <a:pPr lvl="2"/>
            <a:r>
              <a:rPr lang="en-US" dirty="0" smtClean="0"/>
              <a:t>Illustrating relationships between the system</a:t>
            </a:r>
            <a:r>
              <a:rPr lang="en-US" dirty="0"/>
              <a:t> </a:t>
            </a:r>
            <a:r>
              <a:rPr lang="en-US" dirty="0" smtClean="0"/>
              <a:t>(use cases) and its surroundings (actors)</a:t>
            </a:r>
          </a:p>
          <a:p>
            <a:r>
              <a:rPr lang="en-US" dirty="0" smtClean="0"/>
              <a:t>There will generally be one use case model per system, containing multiple use cases, actors, and diagrams</a:t>
            </a:r>
          </a:p>
          <a:p>
            <a:endParaRPr lang="en-US" dirty="0" smtClean="0"/>
          </a:p>
        </p:txBody>
      </p:sp>
    </p:spTree>
    <p:extLst>
      <p:ext uri="{BB962C8B-B14F-4D97-AF65-F5344CB8AC3E}">
        <p14:creationId xmlns:p14="http://schemas.microsoft.com/office/powerpoint/2010/main" val="46228087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Lecture</a:t>
            </a:r>
            <a:endParaRPr lang="en-US" dirty="0"/>
          </a:p>
        </p:txBody>
      </p:sp>
      <p:sp>
        <p:nvSpPr>
          <p:cNvPr id="3" name="Content Placeholder 2"/>
          <p:cNvSpPr>
            <a:spLocks noGrp="1"/>
          </p:cNvSpPr>
          <p:nvPr>
            <p:ph idx="1"/>
          </p:nvPr>
        </p:nvSpPr>
        <p:spPr/>
        <p:txBody>
          <a:bodyPr>
            <a:normAutofit lnSpcReduction="10000"/>
          </a:bodyPr>
          <a:lstStyle/>
          <a:p>
            <a:r>
              <a:rPr lang="en-US" dirty="0" smtClean="0"/>
              <a:t>Use Cases</a:t>
            </a:r>
          </a:p>
          <a:p>
            <a:pPr lvl="1"/>
            <a:r>
              <a:rPr lang="en-US" dirty="0" smtClean="0">
                <a:solidFill>
                  <a:srgbClr val="FF0000"/>
                </a:solidFill>
              </a:rPr>
              <a:t>What and why</a:t>
            </a:r>
          </a:p>
          <a:p>
            <a:pPr lvl="1"/>
            <a:r>
              <a:rPr lang="en-US" dirty="0" smtClean="0"/>
              <a:t>How</a:t>
            </a:r>
          </a:p>
          <a:p>
            <a:pPr lvl="1"/>
            <a:r>
              <a:rPr lang="en-US" dirty="0" smtClean="0"/>
              <a:t>Use case diagrams</a:t>
            </a:r>
          </a:p>
          <a:p>
            <a:pPr lvl="1"/>
            <a:r>
              <a:rPr lang="en-US" dirty="0" smtClean="0"/>
              <a:t>Use case models</a:t>
            </a:r>
          </a:p>
          <a:p>
            <a:pPr lvl="1"/>
            <a:r>
              <a:rPr lang="en-US" dirty="0" smtClean="0"/>
              <a:t>Advanced concepts</a:t>
            </a:r>
          </a:p>
          <a:p>
            <a:pPr lvl="1"/>
            <a:r>
              <a:rPr lang="en-US" dirty="0" smtClean="0"/>
              <a:t>Guidelines</a:t>
            </a:r>
          </a:p>
          <a:p>
            <a:r>
              <a:rPr lang="en-US" dirty="0" smtClean="0"/>
              <a:t>Homework 1</a:t>
            </a:r>
          </a:p>
          <a:p>
            <a:r>
              <a:rPr lang="en-US" dirty="0" smtClean="0"/>
              <a:t>Quiz #1</a:t>
            </a:r>
          </a:p>
        </p:txBody>
      </p:sp>
    </p:spTree>
    <p:extLst>
      <p:ext uri="{BB962C8B-B14F-4D97-AF65-F5344CB8AC3E}">
        <p14:creationId xmlns:p14="http://schemas.microsoft.com/office/powerpoint/2010/main" val="29204568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Use Case Model – Purpose (I)</a:t>
            </a:r>
            <a:endParaRPr lang="en-US" dirty="0"/>
          </a:p>
        </p:txBody>
      </p:sp>
      <p:sp>
        <p:nvSpPr>
          <p:cNvPr id="3" name="Content Placeholder 2"/>
          <p:cNvSpPr>
            <a:spLocks noGrp="1"/>
          </p:cNvSpPr>
          <p:nvPr>
            <p:ph idx="1"/>
          </p:nvPr>
        </p:nvSpPr>
        <p:spPr>
          <a:xfrm>
            <a:off x="457200" y="1447800"/>
            <a:ext cx="8229600" cy="4525963"/>
          </a:xfrm>
        </p:spPr>
        <p:txBody>
          <a:bodyPr>
            <a:normAutofit fontScale="92500" lnSpcReduction="10000"/>
          </a:bodyPr>
          <a:lstStyle/>
          <a:p>
            <a:r>
              <a:rPr lang="en-US" dirty="0" smtClean="0"/>
              <a:t>Used as a unifying thread throughout development</a:t>
            </a:r>
          </a:p>
          <a:p>
            <a:pPr lvl="1"/>
            <a:r>
              <a:rPr lang="en-US" dirty="0" smtClean="0"/>
              <a:t>The same use case model used in requirements is used in design, implementation, and test</a:t>
            </a:r>
          </a:p>
          <a:p>
            <a:r>
              <a:rPr lang="en-US" dirty="0" smtClean="0"/>
              <a:t>Used to identify</a:t>
            </a:r>
          </a:p>
          <a:p>
            <a:pPr lvl="1"/>
            <a:r>
              <a:rPr lang="en-US" dirty="0" smtClean="0"/>
              <a:t>Who </a:t>
            </a:r>
            <a:r>
              <a:rPr lang="en-US" dirty="0"/>
              <a:t>will interact with the system and what the system should do</a:t>
            </a:r>
          </a:p>
          <a:p>
            <a:pPr lvl="1"/>
            <a:r>
              <a:rPr lang="en-US" dirty="0"/>
              <a:t>What interfaces the system should </a:t>
            </a:r>
            <a:r>
              <a:rPr lang="en-US" dirty="0" smtClean="0"/>
              <a:t>have	</a:t>
            </a:r>
          </a:p>
          <a:p>
            <a:r>
              <a:rPr lang="en-US" dirty="0" smtClean="0"/>
              <a:t>Other related requirements documents may be linked</a:t>
            </a:r>
          </a:p>
        </p:txBody>
      </p:sp>
    </p:spTree>
    <p:extLst>
      <p:ext uri="{BB962C8B-B14F-4D97-AF65-F5344CB8AC3E}">
        <p14:creationId xmlns:p14="http://schemas.microsoft.com/office/powerpoint/2010/main" val="14942627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Case Model – Purpose (II)</a:t>
            </a:r>
            <a:endParaRPr lang="en-US" dirty="0"/>
          </a:p>
        </p:txBody>
      </p:sp>
      <p:sp>
        <p:nvSpPr>
          <p:cNvPr id="3" name="Content Placeholder 2"/>
          <p:cNvSpPr>
            <a:spLocks noGrp="1"/>
          </p:cNvSpPr>
          <p:nvPr>
            <p:ph idx="1"/>
          </p:nvPr>
        </p:nvSpPr>
        <p:spPr/>
        <p:txBody>
          <a:bodyPr>
            <a:normAutofit/>
          </a:bodyPr>
          <a:lstStyle/>
          <a:p>
            <a:r>
              <a:rPr lang="en-US" dirty="0" smtClean="0"/>
              <a:t>Used to communicate with the end users and domain experts</a:t>
            </a:r>
          </a:p>
          <a:p>
            <a:pPr lvl="1"/>
            <a:r>
              <a:rPr lang="en-US" dirty="0" smtClean="0"/>
              <a:t>Ensures a mutual understanding of the requirements</a:t>
            </a:r>
          </a:p>
          <a:p>
            <a:r>
              <a:rPr lang="en-US" dirty="0" smtClean="0"/>
              <a:t>Used to verify that</a:t>
            </a:r>
          </a:p>
          <a:p>
            <a:pPr lvl="1"/>
            <a:r>
              <a:rPr lang="en-US" dirty="0" smtClean="0"/>
              <a:t>All behavioral (system interaction) requirements have been captured</a:t>
            </a:r>
          </a:p>
          <a:p>
            <a:pPr lvl="1"/>
            <a:r>
              <a:rPr lang="en-US" dirty="0" smtClean="0"/>
              <a:t>Developers have understood the requirements</a:t>
            </a:r>
            <a:endParaRPr lang="en-US" dirty="0"/>
          </a:p>
        </p:txBody>
      </p:sp>
    </p:spTree>
    <p:extLst>
      <p:ext uri="{BB962C8B-B14F-4D97-AF65-F5344CB8AC3E}">
        <p14:creationId xmlns:p14="http://schemas.microsoft.com/office/powerpoint/2010/main" val="101064420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Lecture</a:t>
            </a:r>
            <a:endParaRPr lang="en-US" dirty="0"/>
          </a:p>
        </p:txBody>
      </p:sp>
      <p:sp>
        <p:nvSpPr>
          <p:cNvPr id="3" name="Content Placeholder 2"/>
          <p:cNvSpPr>
            <a:spLocks noGrp="1"/>
          </p:cNvSpPr>
          <p:nvPr>
            <p:ph idx="1"/>
          </p:nvPr>
        </p:nvSpPr>
        <p:spPr/>
        <p:txBody>
          <a:bodyPr>
            <a:normAutofit lnSpcReduction="10000"/>
          </a:bodyPr>
          <a:lstStyle/>
          <a:p>
            <a:r>
              <a:rPr lang="en-US" dirty="0" smtClean="0"/>
              <a:t>Use Cases</a:t>
            </a:r>
          </a:p>
          <a:p>
            <a:pPr lvl="1"/>
            <a:r>
              <a:rPr lang="en-US" dirty="0" smtClean="0"/>
              <a:t>What and why</a:t>
            </a:r>
          </a:p>
          <a:p>
            <a:pPr lvl="1"/>
            <a:r>
              <a:rPr lang="en-US" dirty="0" smtClean="0"/>
              <a:t>How</a:t>
            </a:r>
          </a:p>
          <a:p>
            <a:pPr lvl="1"/>
            <a:r>
              <a:rPr lang="en-US" dirty="0" smtClean="0"/>
              <a:t>Use case diagrams</a:t>
            </a:r>
          </a:p>
          <a:p>
            <a:pPr lvl="1"/>
            <a:r>
              <a:rPr lang="en-US" dirty="0" smtClean="0"/>
              <a:t>Use case models</a:t>
            </a:r>
          </a:p>
          <a:p>
            <a:pPr lvl="1"/>
            <a:r>
              <a:rPr lang="en-US" dirty="0" smtClean="0">
                <a:solidFill>
                  <a:srgbClr val="FF0000"/>
                </a:solidFill>
              </a:rPr>
              <a:t>Advanced concepts</a:t>
            </a:r>
          </a:p>
          <a:p>
            <a:pPr lvl="1"/>
            <a:r>
              <a:rPr lang="en-US" dirty="0" smtClean="0"/>
              <a:t>Guidelines</a:t>
            </a:r>
          </a:p>
          <a:p>
            <a:r>
              <a:rPr lang="en-US" dirty="0" smtClean="0"/>
              <a:t>Homework 1</a:t>
            </a:r>
          </a:p>
          <a:p>
            <a:r>
              <a:rPr lang="en-US" dirty="0" smtClean="0"/>
              <a:t>Quiz #1</a:t>
            </a:r>
          </a:p>
        </p:txBody>
      </p:sp>
    </p:spTree>
    <p:extLst>
      <p:ext uri="{BB962C8B-B14F-4D97-AF65-F5344CB8AC3E}">
        <p14:creationId xmlns:p14="http://schemas.microsoft.com/office/powerpoint/2010/main" val="139453247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Cases – Advanced Concepts</a:t>
            </a:r>
            <a:endParaRPr lang="en-US" dirty="0"/>
          </a:p>
        </p:txBody>
      </p:sp>
      <p:sp>
        <p:nvSpPr>
          <p:cNvPr id="3" name="Content Placeholder 2"/>
          <p:cNvSpPr>
            <a:spLocks noGrp="1"/>
          </p:cNvSpPr>
          <p:nvPr>
            <p:ph idx="1"/>
          </p:nvPr>
        </p:nvSpPr>
        <p:spPr/>
        <p:txBody>
          <a:bodyPr/>
          <a:lstStyle/>
          <a:p>
            <a:r>
              <a:rPr lang="en-US" dirty="0" smtClean="0"/>
              <a:t>Levels of granularity</a:t>
            </a:r>
          </a:p>
          <a:p>
            <a:r>
              <a:rPr lang="en-US" dirty="0" smtClean="0"/>
              <a:t>Use case “includes”</a:t>
            </a:r>
          </a:p>
          <a:p>
            <a:r>
              <a:rPr lang="en-US" dirty="0" smtClean="0"/>
              <a:t>Use case “extends”</a:t>
            </a:r>
            <a:endParaRPr lang="en-US" dirty="0"/>
          </a:p>
        </p:txBody>
      </p:sp>
    </p:spTree>
    <p:extLst>
      <p:ext uri="{BB962C8B-B14F-4D97-AF65-F5344CB8AC3E}">
        <p14:creationId xmlns:p14="http://schemas.microsoft.com/office/powerpoint/2010/main" val="22511479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Case Levels of Granularity (II)</a:t>
            </a:r>
            <a:endParaRPr lang="en-US" dirty="0"/>
          </a:p>
        </p:txBody>
      </p:sp>
      <p:pic>
        <p:nvPicPr>
          <p:cNvPr id="4" name="Picture 3"/>
          <p:cNvPicPr>
            <a:picLocks noChangeAspect="1"/>
          </p:cNvPicPr>
          <p:nvPr/>
        </p:nvPicPr>
        <p:blipFill>
          <a:blip r:embed="rId3"/>
          <a:stretch>
            <a:fillRect/>
          </a:stretch>
        </p:blipFill>
        <p:spPr>
          <a:xfrm>
            <a:off x="609600" y="1409700"/>
            <a:ext cx="7860547" cy="5143500"/>
          </a:xfrm>
          <a:prstGeom prst="rect">
            <a:avLst/>
          </a:prstGeom>
        </p:spPr>
      </p:pic>
    </p:spTree>
    <p:extLst>
      <p:ext uri="{BB962C8B-B14F-4D97-AF65-F5344CB8AC3E}">
        <p14:creationId xmlns:p14="http://schemas.microsoft.com/office/powerpoint/2010/main" val="215732355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Case “Includes”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One use case includes another use case in its entirety</a:t>
            </a:r>
          </a:p>
          <a:p>
            <a:r>
              <a:rPr lang="en-US" dirty="0" smtClean="0"/>
              <a:t>Analogous to a program calling another or a routine using a subroutine</a:t>
            </a:r>
          </a:p>
          <a:p>
            <a:r>
              <a:rPr lang="en-US" dirty="0" smtClean="0"/>
              <a:t>An application of reuse, modularity, anticipation of change</a:t>
            </a:r>
          </a:p>
          <a:p>
            <a:pPr lvl="1"/>
            <a:r>
              <a:rPr lang="en-US" dirty="0" smtClean="0"/>
              <a:t>Multiple use cases share the same functionality</a:t>
            </a:r>
          </a:p>
          <a:p>
            <a:pPr lvl="1"/>
            <a:r>
              <a:rPr lang="en-US" dirty="0" smtClean="0"/>
              <a:t>This functionality is placed in a separate use case</a:t>
            </a:r>
          </a:p>
          <a:p>
            <a:pPr lvl="1"/>
            <a:r>
              <a:rPr lang="en-US" dirty="0" smtClean="0"/>
              <a:t>Avoids repetition of the same information in multiple use cases</a:t>
            </a:r>
          </a:p>
          <a:p>
            <a:r>
              <a:rPr lang="en-US" dirty="0" smtClean="0"/>
              <a:t>Examples</a:t>
            </a:r>
          </a:p>
          <a:p>
            <a:pPr lvl="1"/>
            <a:r>
              <a:rPr lang="en-US" dirty="0" smtClean="0"/>
              <a:t>Logon/logoff</a:t>
            </a:r>
          </a:p>
          <a:p>
            <a:pPr lvl="1"/>
            <a:r>
              <a:rPr lang="en-US" dirty="0" smtClean="0"/>
              <a:t>User authentication/authorization</a:t>
            </a:r>
            <a:endParaRPr lang="en-US" dirty="0"/>
          </a:p>
        </p:txBody>
      </p:sp>
    </p:spTree>
    <p:extLst>
      <p:ext uri="{BB962C8B-B14F-4D97-AF65-F5344CB8AC3E}">
        <p14:creationId xmlns:p14="http://schemas.microsoft.com/office/powerpoint/2010/main" val="168687712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Course Enrollment System </a:t>
            </a:r>
            <a:endParaRPr lang="en-US" dirty="0"/>
          </a:p>
        </p:txBody>
      </p:sp>
      <p:pic>
        <p:nvPicPr>
          <p:cNvPr id="5" name="Picture 4"/>
          <p:cNvPicPr>
            <a:picLocks noChangeAspect="1"/>
          </p:cNvPicPr>
          <p:nvPr/>
        </p:nvPicPr>
        <p:blipFill>
          <a:blip r:embed="rId2"/>
          <a:stretch>
            <a:fillRect/>
          </a:stretch>
        </p:blipFill>
        <p:spPr>
          <a:xfrm>
            <a:off x="1676400" y="1524000"/>
            <a:ext cx="5727700" cy="4507513"/>
          </a:xfrm>
          <a:prstGeom prst="rect">
            <a:avLst/>
          </a:prstGeom>
        </p:spPr>
      </p:pic>
    </p:spTree>
    <p:extLst>
      <p:ext uri="{BB962C8B-B14F-4D97-AF65-F5344CB8AC3E}">
        <p14:creationId xmlns:p14="http://schemas.microsoft.com/office/powerpoint/2010/main" val="324470287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Case “Extends”</a:t>
            </a:r>
            <a:endParaRPr lang="en-US" dirty="0"/>
          </a:p>
        </p:txBody>
      </p:sp>
      <p:sp>
        <p:nvSpPr>
          <p:cNvPr id="3" name="Content Placeholder 2"/>
          <p:cNvSpPr>
            <a:spLocks noGrp="1"/>
          </p:cNvSpPr>
          <p:nvPr>
            <p:ph idx="1"/>
          </p:nvPr>
        </p:nvSpPr>
        <p:spPr/>
        <p:txBody>
          <a:bodyPr>
            <a:normAutofit/>
          </a:bodyPr>
          <a:lstStyle/>
          <a:p>
            <a:r>
              <a:rPr lang="en-US" dirty="0" smtClean="0"/>
              <a:t>An extends relationship is used to show</a:t>
            </a:r>
          </a:p>
          <a:p>
            <a:pPr lvl="1"/>
            <a:r>
              <a:rPr lang="en-US" dirty="0" smtClean="0"/>
              <a:t>Optional behavior that is only run under certain conditions</a:t>
            </a:r>
            <a:endParaRPr lang="en-US" dirty="0"/>
          </a:p>
          <a:p>
            <a:pPr lvl="1"/>
            <a:r>
              <a:rPr lang="en-US" dirty="0" smtClean="0"/>
              <a:t>An “interruption” in the basic flow when the condition comes true</a:t>
            </a:r>
          </a:p>
          <a:p>
            <a:r>
              <a:rPr lang="en-US" dirty="0" smtClean="0"/>
              <a:t>Typically occurs when an alternative flow has gotten too big for a particular use case</a:t>
            </a:r>
            <a:endParaRPr lang="en-US" dirty="0"/>
          </a:p>
        </p:txBody>
      </p:sp>
    </p:spTree>
    <p:extLst>
      <p:ext uri="{BB962C8B-B14F-4D97-AF65-F5344CB8AC3E}">
        <p14:creationId xmlns:p14="http://schemas.microsoft.com/office/powerpoint/2010/main" val="70737691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Auto Purchasing System</a:t>
            </a:r>
            <a:endParaRPr lang="en-US" dirty="0"/>
          </a:p>
        </p:txBody>
      </p:sp>
      <p:pic>
        <p:nvPicPr>
          <p:cNvPr id="4" name="Picture 3"/>
          <p:cNvPicPr>
            <a:picLocks noChangeAspect="1"/>
          </p:cNvPicPr>
          <p:nvPr/>
        </p:nvPicPr>
        <p:blipFill>
          <a:blip r:embed="rId3"/>
          <a:stretch>
            <a:fillRect/>
          </a:stretch>
        </p:blipFill>
        <p:spPr>
          <a:xfrm>
            <a:off x="685800" y="1852952"/>
            <a:ext cx="7851830" cy="4319248"/>
          </a:xfrm>
          <a:prstGeom prst="rect">
            <a:avLst/>
          </a:prstGeom>
        </p:spPr>
      </p:pic>
    </p:spTree>
    <p:extLst>
      <p:ext uri="{BB962C8B-B14F-4D97-AF65-F5344CB8AC3E}">
        <p14:creationId xmlns:p14="http://schemas.microsoft.com/office/powerpoint/2010/main" val="1517534801"/>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Lecture</a:t>
            </a:r>
            <a:endParaRPr lang="en-US" dirty="0"/>
          </a:p>
        </p:txBody>
      </p:sp>
      <p:sp>
        <p:nvSpPr>
          <p:cNvPr id="3" name="Content Placeholder 2"/>
          <p:cNvSpPr>
            <a:spLocks noGrp="1"/>
          </p:cNvSpPr>
          <p:nvPr>
            <p:ph idx="1"/>
          </p:nvPr>
        </p:nvSpPr>
        <p:spPr/>
        <p:txBody>
          <a:bodyPr>
            <a:normAutofit lnSpcReduction="10000"/>
          </a:bodyPr>
          <a:lstStyle/>
          <a:p>
            <a:r>
              <a:rPr lang="en-US" dirty="0" smtClean="0"/>
              <a:t>Use Cases</a:t>
            </a:r>
          </a:p>
          <a:p>
            <a:pPr lvl="1"/>
            <a:r>
              <a:rPr lang="en-US" dirty="0" smtClean="0"/>
              <a:t>What and why</a:t>
            </a:r>
          </a:p>
          <a:p>
            <a:pPr lvl="1"/>
            <a:r>
              <a:rPr lang="en-US" dirty="0" smtClean="0"/>
              <a:t>How</a:t>
            </a:r>
          </a:p>
          <a:p>
            <a:pPr lvl="1"/>
            <a:r>
              <a:rPr lang="en-US" dirty="0" smtClean="0"/>
              <a:t>Use case diagrams</a:t>
            </a:r>
          </a:p>
          <a:p>
            <a:pPr lvl="1"/>
            <a:r>
              <a:rPr lang="en-US" dirty="0" smtClean="0"/>
              <a:t>Use case models</a:t>
            </a:r>
          </a:p>
          <a:p>
            <a:pPr lvl="1"/>
            <a:r>
              <a:rPr lang="en-US" dirty="0" smtClean="0">
                <a:solidFill>
                  <a:srgbClr val="000000"/>
                </a:solidFill>
              </a:rPr>
              <a:t>Advanced concepts</a:t>
            </a:r>
          </a:p>
          <a:p>
            <a:pPr lvl="1"/>
            <a:r>
              <a:rPr lang="en-US" dirty="0" smtClean="0">
                <a:solidFill>
                  <a:srgbClr val="FF0000"/>
                </a:solidFill>
              </a:rPr>
              <a:t>Guidelines</a:t>
            </a:r>
          </a:p>
          <a:p>
            <a:r>
              <a:rPr lang="en-US" dirty="0" smtClean="0"/>
              <a:t>Homework 1</a:t>
            </a:r>
          </a:p>
          <a:p>
            <a:r>
              <a:rPr lang="en-US" dirty="0" smtClean="0"/>
              <a:t>Quiz #1</a:t>
            </a:r>
          </a:p>
        </p:txBody>
      </p:sp>
    </p:spTree>
    <p:extLst>
      <p:ext uri="{BB962C8B-B14F-4D97-AF65-F5344CB8AC3E}">
        <p14:creationId xmlns:p14="http://schemas.microsoft.com/office/powerpoint/2010/main" val="125735296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Use Case</a:t>
            </a:r>
            <a:endParaRPr lang="en-US" dirty="0"/>
          </a:p>
        </p:txBody>
      </p:sp>
      <p:sp>
        <p:nvSpPr>
          <p:cNvPr id="3" name="Content Placeholder 2"/>
          <p:cNvSpPr>
            <a:spLocks noGrp="1"/>
          </p:cNvSpPr>
          <p:nvPr>
            <p:ph idx="1"/>
          </p:nvPr>
        </p:nvSpPr>
        <p:spPr/>
        <p:txBody>
          <a:bodyPr/>
          <a:lstStyle/>
          <a:p>
            <a:r>
              <a:rPr lang="en-US" dirty="0" smtClean="0"/>
              <a:t>A </a:t>
            </a:r>
            <a:r>
              <a:rPr lang="en-US" b="1" dirty="0" smtClean="0"/>
              <a:t>textual </a:t>
            </a:r>
            <a:r>
              <a:rPr lang="en-US" dirty="0" smtClean="0"/>
              <a:t>depiction of a requirement</a:t>
            </a:r>
          </a:p>
          <a:p>
            <a:pPr lvl="1"/>
            <a:r>
              <a:rPr lang="en-US" dirty="0" smtClean="0"/>
              <a:t>Basic functionality/goal</a:t>
            </a:r>
          </a:p>
          <a:p>
            <a:pPr lvl="1"/>
            <a:r>
              <a:rPr lang="en-US" dirty="0" smtClean="0"/>
              <a:t>Any precondition for the functionality</a:t>
            </a:r>
          </a:p>
          <a:p>
            <a:pPr lvl="1"/>
            <a:r>
              <a:rPr lang="en-US" dirty="0" smtClean="0"/>
              <a:t>Flow of events (scenarios) for the functionality</a:t>
            </a:r>
          </a:p>
          <a:p>
            <a:pPr lvl="1"/>
            <a:r>
              <a:rPr lang="en-US" dirty="0" smtClean="0"/>
              <a:t>Any </a:t>
            </a:r>
            <a:r>
              <a:rPr lang="en-US" dirty="0" err="1" smtClean="0"/>
              <a:t>postcondition</a:t>
            </a:r>
            <a:r>
              <a:rPr lang="en-US" dirty="0" smtClean="0"/>
              <a:t> for the functionality</a:t>
            </a:r>
          </a:p>
          <a:p>
            <a:pPr lvl="1"/>
            <a:r>
              <a:rPr lang="en-US" dirty="0" smtClean="0"/>
              <a:t>Any error condition and alternative flow</a:t>
            </a:r>
            <a:endParaRPr lang="en-US" dirty="0"/>
          </a:p>
        </p:txBody>
      </p:sp>
    </p:spTree>
    <p:extLst>
      <p:ext uri="{BB962C8B-B14F-4D97-AF65-F5344CB8AC3E}">
        <p14:creationId xmlns:p14="http://schemas.microsoft.com/office/powerpoint/2010/main" val="1294877230"/>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Cases: Not so Fast…</a:t>
            </a:r>
            <a:endParaRPr lang="en-US" dirty="0"/>
          </a:p>
        </p:txBody>
      </p:sp>
      <p:sp>
        <p:nvSpPr>
          <p:cNvPr id="3" name="Content Placeholder 2"/>
          <p:cNvSpPr>
            <a:spLocks noGrp="1"/>
          </p:cNvSpPr>
          <p:nvPr>
            <p:ph idx="1"/>
          </p:nvPr>
        </p:nvSpPr>
        <p:spPr/>
        <p:txBody>
          <a:bodyPr>
            <a:normAutofit fontScale="70000" lnSpcReduction="20000"/>
          </a:bodyPr>
          <a:lstStyle/>
          <a:p>
            <a:r>
              <a:rPr lang="en-US" sz="3600" dirty="0" smtClean="0"/>
              <a:t>If you don’t fully understand the ins and outs of use cases, it is easy to misuse them or turn them into “abuse” cases</a:t>
            </a:r>
          </a:p>
          <a:p>
            <a:endParaRPr lang="en-US" dirty="0" smtClean="0"/>
          </a:p>
          <a:p>
            <a:r>
              <a:rPr lang="en-US" dirty="0" smtClean="0"/>
              <a:t>Ellen </a:t>
            </a:r>
            <a:r>
              <a:rPr lang="en-US" dirty="0" err="1" smtClean="0"/>
              <a:t>Gottesdiener</a:t>
            </a:r>
            <a:r>
              <a:rPr lang="en-US" dirty="0" smtClean="0"/>
              <a:t>: </a:t>
            </a:r>
            <a:r>
              <a:rPr lang="en-US" i="1" dirty="0" smtClean="0"/>
              <a:t>“Top Ten Ways Project Teams Misuse Use Cases – and How to Correct Them.”</a:t>
            </a:r>
            <a:r>
              <a:rPr lang="en-US" dirty="0" smtClean="0"/>
              <a:t> The Rational Edge, June 2002 (Part I), July 2002 (Part II).</a:t>
            </a:r>
          </a:p>
          <a:p>
            <a:r>
              <a:rPr lang="en-US" dirty="0" smtClean="0"/>
              <a:t>Martin Fowler: </a:t>
            </a:r>
            <a:r>
              <a:rPr lang="en-US" i="1" dirty="0" smtClean="0"/>
              <a:t>“Use and Abuse Cases.” </a:t>
            </a:r>
            <a:r>
              <a:rPr lang="en-US" dirty="0" smtClean="0"/>
              <a:t>Distributed Computing, April 1998. </a:t>
            </a:r>
          </a:p>
          <a:p>
            <a:r>
              <a:rPr lang="en-US" dirty="0" smtClean="0"/>
              <a:t>Doug Rosenberg: </a:t>
            </a:r>
            <a:r>
              <a:rPr lang="en-US" i="1" dirty="0" smtClean="0"/>
              <a:t>“Top Ten Use Case Mistakes.”</a:t>
            </a:r>
            <a:r>
              <a:rPr lang="en-US" dirty="0" smtClean="0"/>
              <a:t> Software Development, February 2001.</a:t>
            </a:r>
          </a:p>
          <a:p>
            <a:r>
              <a:rPr lang="en-US" dirty="0" smtClean="0"/>
              <a:t>Susan Lilly: </a:t>
            </a:r>
            <a:r>
              <a:rPr lang="en-US" i="1" dirty="0" smtClean="0"/>
              <a:t>“How to Avoid Use Case Pitfalls.”</a:t>
            </a:r>
            <a:r>
              <a:rPr lang="en-US" dirty="0" smtClean="0"/>
              <a:t> Software Development, January 2000.</a:t>
            </a:r>
          </a:p>
          <a:p>
            <a:r>
              <a:rPr lang="en-US" dirty="0" smtClean="0"/>
              <a:t>Kulak and Guiney: </a:t>
            </a:r>
            <a:r>
              <a:rPr lang="en-US" i="1" dirty="0" smtClean="0"/>
              <a:t>“Use Cases: Requirements in Context.”</a:t>
            </a:r>
            <a:r>
              <a:rPr lang="en-US" dirty="0" smtClean="0"/>
              <a:t> Second Edition, Addison-Wesley 2003.</a:t>
            </a:r>
            <a:endParaRPr lang="en-US" dirty="0"/>
          </a:p>
        </p:txBody>
      </p:sp>
    </p:spTree>
    <p:extLst>
      <p:ext uri="{BB962C8B-B14F-4D97-AF65-F5344CB8AC3E}">
        <p14:creationId xmlns:p14="http://schemas.microsoft.com/office/powerpoint/2010/main" val="20929617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Top Misguided Guidelines (</a:t>
            </a:r>
            <a:r>
              <a:rPr lang="en-US" dirty="0" err="1" smtClean="0"/>
              <a:t>Gottesdiener</a:t>
            </a:r>
            <a:r>
              <a:rPr lang="en-US" dirty="0" smtClean="0"/>
              <a:t>)</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Don’t bother with any other requirements representations</a:t>
            </a:r>
          </a:p>
          <a:p>
            <a:pPr lvl="1"/>
            <a:r>
              <a:rPr lang="en-US" dirty="0" smtClean="0"/>
              <a:t>Use cases are the only requirements model you’ll need!</a:t>
            </a:r>
          </a:p>
          <a:p>
            <a:r>
              <a:rPr lang="en-US" dirty="0" smtClean="0"/>
              <a:t>Stump readers about the </a:t>
            </a:r>
            <a:r>
              <a:rPr lang="en-US" i="1" u="sng" dirty="0" smtClean="0"/>
              <a:t>goal</a:t>
            </a:r>
            <a:r>
              <a:rPr lang="en-US" dirty="0" smtClean="0"/>
              <a:t> of your use case</a:t>
            </a:r>
          </a:p>
          <a:p>
            <a:pPr lvl="1"/>
            <a:r>
              <a:rPr lang="en-US" dirty="0" smtClean="0"/>
              <a:t>Name use cases obtusely using vague verbs such as “do” or “process”</a:t>
            </a:r>
          </a:p>
          <a:p>
            <a:r>
              <a:rPr lang="en-US" dirty="0" smtClean="0"/>
              <a:t>Include nonfunctional requirements and UI details in your use case text</a:t>
            </a:r>
          </a:p>
          <a:p>
            <a:r>
              <a:rPr lang="en-US" dirty="0" smtClean="0"/>
              <a:t>Use lots of extends and includes in your initial use case diagrams</a:t>
            </a:r>
          </a:p>
          <a:p>
            <a:pPr lvl="1"/>
            <a:r>
              <a:rPr lang="en-US" dirty="0" smtClean="0"/>
              <a:t>This allows you to decompose use cases into tiny units of work</a:t>
            </a:r>
          </a:p>
        </p:txBody>
      </p:sp>
    </p:spTree>
    <p:extLst>
      <p:ext uri="{BB962C8B-B14F-4D97-AF65-F5344CB8AC3E}">
        <p14:creationId xmlns:p14="http://schemas.microsoft.com/office/powerpoint/2010/main" val="4044385629"/>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Ten Misguided Guidelines (Cont’d)</a:t>
            </a:r>
            <a:endParaRPr lang="en-US" dirty="0"/>
          </a:p>
        </p:txBody>
      </p:sp>
      <p:sp>
        <p:nvSpPr>
          <p:cNvPr id="3" name="Content Placeholder 2"/>
          <p:cNvSpPr>
            <a:spLocks noGrp="1"/>
          </p:cNvSpPr>
          <p:nvPr>
            <p:ph idx="1"/>
          </p:nvPr>
        </p:nvSpPr>
        <p:spPr>
          <a:xfrm>
            <a:off x="457200" y="1600200"/>
            <a:ext cx="8229600" cy="4800600"/>
          </a:xfrm>
        </p:spPr>
        <p:txBody>
          <a:bodyPr>
            <a:normAutofit fontScale="85000" lnSpcReduction="20000"/>
          </a:bodyPr>
          <a:lstStyle/>
          <a:p>
            <a:r>
              <a:rPr lang="en-US" dirty="0" smtClean="0"/>
              <a:t>Don’t involve subject matter experts in creating, reviewing, or verifying use cases</a:t>
            </a:r>
          </a:p>
          <a:p>
            <a:pPr lvl="1"/>
            <a:r>
              <a:rPr lang="en-US" dirty="0" smtClean="0"/>
              <a:t>They’ll only raise questions!</a:t>
            </a:r>
          </a:p>
          <a:p>
            <a:r>
              <a:rPr lang="en-US" dirty="0" smtClean="0"/>
              <a:t>If you involve users in use cases definitions at all, just “do it”</a:t>
            </a:r>
          </a:p>
          <a:p>
            <a:pPr lvl="1"/>
            <a:r>
              <a:rPr lang="en-US" dirty="0" smtClean="0"/>
              <a:t>Why bother to prepare for meetings with the users?</a:t>
            </a:r>
          </a:p>
          <a:p>
            <a:r>
              <a:rPr lang="en-US" dirty="0" smtClean="0"/>
              <a:t>Write your first and only use case draft in excruciating detail</a:t>
            </a:r>
          </a:p>
          <a:p>
            <a:pPr lvl="1"/>
            <a:r>
              <a:rPr lang="en-US" dirty="0" smtClean="0"/>
              <a:t>Why bother iterating with end users when they don’t even know what they want?</a:t>
            </a:r>
          </a:p>
          <a:p>
            <a:r>
              <a:rPr lang="en-US" dirty="0" smtClean="0"/>
              <a:t>Don’t validate or verify your use cases</a:t>
            </a:r>
          </a:p>
          <a:p>
            <a:pPr lvl="1"/>
            <a:r>
              <a:rPr lang="en-US" dirty="0" smtClean="0"/>
              <a:t>That will only cause you to make revisions and do more rework!</a:t>
            </a:r>
            <a:endParaRPr lang="en-US" dirty="0"/>
          </a:p>
        </p:txBody>
      </p:sp>
    </p:spTree>
    <p:extLst>
      <p:ext uri="{BB962C8B-B14F-4D97-AF65-F5344CB8AC3E}">
        <p14:creationId xmlns:p14="http://schemas.microsoft.com/office/powerpoint/2010/main" val="3032133722"/>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r>
              <a:rPr lang="en-US" dirty="0" smtClean="0"/>
              <a:t>Reminder: Fundamental </a:t>
            </a:r>
            <a:r>
              <a:rPr lang="en-US" dirty="0"/>
              <a:t>Principles</a:t>
            </a:r>
          </a:p>
        </p:txBody>
      </p:sp>
      <p:sp>
        <p:nvSpPr>
          <p:cNvPr id="141315" name="Rectangle 3"/>
          <p:cNvSpPr>
            <a:spLocks noGrp="1" noChangeArrowheads="1"/>
          </p:cNvSpPr>
          <p:nvPr>
            <p:ph type="body" idx="1"/>
          </p:nvPr>
        </p:nvSpPr>
        <p:spPr/>
        <p:txBody>
          <a:bodyPr/>
          <a:lstStyle/>
          <a:p>
            <a:r>
              <a:rPr lang="en-US" dirty="0"/>
              <a:t>Rigor and formality</a:t>
            </a:r>
          </a:p>
          <a:p>
            <a:r>
              <a:rPr lang="en-US" dirty="0"/>
              <a:t>Separation of concerns</a:t>
            </a:r>
          </a:p>
          <a:p>
            <a:pPr lvl="1"/>
            <a:r>
              <a:rPr lang="en-US" dirty="0"/>
              <a:t>Modularity</a:t>
            </a:r>
          </a:p>
          <a:p>
            <a:pPr lvl="1"/>
            <a:r>
              <a:rPr lang="en-US" dirty="0"/>
              <a:t>Abstraction</a:t>
            </a:r>
          </a:p>
          <a:p>
            <a:r>
              <a:rPr lang="en-US" dirty="0"/>
              <a:t>Anticipation of change</a:t>
            </a:r>
          </a:p>
          <a:p>
            <a:r>
              <a:rPr lang="en-US" dirty="0"/>
              <a:t>Generality</a:t>
            </a:r>
          </a:p>
          <a:p>
            <a:r>
              <a:rPr lang="en-US" dirty="0" err="1"/>
              <a:t>Incrementality</a:t>
            </a:r>
            <a:endParaRPr lang="en-US"/>
          </a:p>
          <a:p>
            <a:endParaRPr lang="en-US"/>
          </a:p>
        </p:txBody>
      </p:sp>
      <p:sp>
        <p:nvSpPr>
          <p:cNvPr id="141316" name="Text Box 4"/>
          <p:cNvSpPr txBox="1">
            <a:spLocks noChangeArrowheads="1"/>
          </p:cNvSpPr>
          <p:nvPr/>
        </p:nvSpPr>
        <p:spPr bwMode="auto">
          <a:xfrm>
            <a:off x="381000" y="5715000"/>
            <a:ext cx="8458200" cy="461665"/>
          </a:xfrm>
          <a:prstGeom prst="rect">
            <a:avLst/>
          </a:prstGeom>
          <a:noFill/>
          <a:ln w="38100" cap="sq">
            <a:solidFill>
              <a:schemeClr val="hlink"/>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i="1">
                <a:solidFill>
                  <a:schemeClr val="hlink"/>
                </a:solidFill>
              </a:rPr>
              <a:t>These principles apply to all aspects of software engineering</a:t>
            </a:r>
          </a:p>
        </p:txBody>
      </p:sp>
    </p:spTree>
    <p:extLst>
      <p:ext uri="{BB962C8B-B14F-4D97-AF65-F5344CB8AC3E}">
        <p14:creationId xmlns:p14="http://schemas.microsoft.com/office/powerpoint/2010/main" val="2858651299"/>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Lecture</a:t>
            </a:r>
            <a:endParaRPr lang="en-US" dirty="0"/>
          </a:p>
        </p:txBody>
      </p:sp>
      <p:sp>
        <p:nvSpPr>
          <p:cNvPr id="3" name="Content Placeholder 2"/>
          <p:cNvSpPr>
            <a:spLocks noGrp="1"/>
          </p:cNvSpPr>
          <p:nvPr>
            <p:ph idx="1"/>
          </p:nvPr>
        </p:nvSpPr>
        <p:spPr/>
        <p:txBody>
          <a:bodyPr>
            <a:normAutofit lnSpcReduction="10000"/>
          </a:bodyPr>
          <a:lstStyle/>
          <a:p>
            <a:r>
              <a:rPr lang="en-US" dirty="0" smtClean="0"/>
              <a:t>Use Cases</a:t>
            </a:r>
          </a:p>
          <a:p>
            <a:pPr lvl="1"/>
            <a:r>
              <a:rPr lang="en-US" dirty="0" smtClean="0"/>
              <a:t>What and why</a:t>
            </a:r>
          </a:p>
          <a:p>
            <a:pPr lvl="1"/>
            <a:r>
              <a:rPr lang="en-US" dirty="0" smtClean="0"/>
              <a:t>How</a:t>
            </a:r>
          </a:p>
          <a:p>
            <a:pPr lvl="1"/>
            <a:r>
              <a:rPr lang="en-US" dirty="0" smtClean="0"/>
              <a:t>Use case diagrams</a:t>
            </a:r>
          </a:p>
          <a:p>
            <a:pPr lvl="1"/>
            <a:r>
              <a:rPr lang="en-US" dirty="0" smtClean="0"/>
              <a:t>Use case models</a:t>
            </a:r>
          </a:p>
          <a:p>
            <a:pPr lvl="1"/>
            <a:r>
              <a:rPr lang="en-US" dirty="0" smtClean="0">
                <a:solidFill>
                  <a:srgbClr val="000000"/>
                </a:solidFill>
              </a:rPr>
              <a:t>Advanced concepts</a:t>
            </a:r>
          </a:p>
          <a:p>
            <a:pPr lvl="1"/>
            <a:r>
              <a:rPr lang="en-US" dirty="0" smtClean="0"/>
              <a:t>Guidelines</a:t>
            </a:r>
          </a:p>
          <a:p>
            <a:r>
              <a:rPr lang="en-US" dirty="0" smtClean="0">
                <a:solidFill>
                  <a:srgbClr val="FF0000"/>
                </a:solidFill>
              </a:rPr>
              <a:t>Homework 1</a:t>
            </a:r>
          </a:p>
          <a:p>
            <a:r>
              <a:rPr lang="en-US" dirty="0" smtClean="0"/>
              <a:t>Quiz #1</a:t>
            </a:r>
          </a:p>
        </p:txBody>
      </p:sp>
    </p:spTree>
    <p:extLst>
      <p:ext uri="{BB962C8B-B14F-4D97-AF65-F5344CB8AC3E}">
        <p14:creationId xmlns:p14="http://schemas.microsoft.com/office/powerpoint/2010/main" val="2862198450"/>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 1</a:t>
            </a:r>
            <a:endParaRPr lang="en-US" dirty="0"/>
          </a:p>
        </p:txBody>
      </p:sp>
      <p:sp>
        <p:nvSpPr>
          <p:cNvPr id="3" name="Content Placeholder 2"/>
          <p:cNvSpPr>
            <a:spLocks noGrp="1"/>
          </p:cNvSpPr>
          <p:nvPr>
            <p:ph idx="1"/>
          </p:nvPr>
        </p:nvSpPr>
        <p:spPr/>
        <p:txBody>
          <a:bodyPr>
            <a:normAutofit/>
          </a:bodyPr>
          <a:lstStyle/>
          <a:p>
            <a:r>
              <a:rPr lang="en-US" dirty="0" smtClean="0"/>
              <a:t>You will specify the requirements for </a:t>
            </a:r>
            <a:r>
              <a:rPr lang="en-US" dirty="0" err="1" smtClean="0"/>
              <a:t>PrivatePractice</a:t>
            </a:r>
            <a:endParaRPr lang="en-US" dirty="0" smtClean="0"/>
          </a:p>
          <a:p>
            <a:pPr lvl="1"/>
            <a:r>
              <a:rPr lang="en-US" dirty="0" smtClean="0"/>
              <a:t>An Electronic Medical Records (EMR) system for maintaining patient records at a small hospital</a:t>
            </a:r>
          </a:p>
          <a:p>
            <a:r>
              <a:rPr lang="en-US" dirty="0" smtClean="0"/>
              <a:t>Homework 1 has been posted</a:t>
            </a:r>
          </a:p>
          <a:p>
            <a:pPr lvl="1"/>
            <a:r>
              <a:rPr lang="en-US" dirty="0" smtClean="0"/>
              <a:t>Along with a template, rubric, and some example requirements documents </a:t>
            </a:r>
          </a:p>
          <a:p>
            <a:pPr lvl="1"/>
            <a:r>
              <a:rPr lang="en-US" dirty="0" smtClean="0"/>
              <a:t>All of the instructions are contained in the prompt and in the template</a:t>
            </a:r>
          </a:p>
          <a:p>
            <a:pPr marL="457200" lvl="1" indent="0">
              <a:buNone/>
            </a:pPr>
            <a:endParaRPr lang="en-US" dirty="0" smtClean="0"/>
          </a:p>
        </p:txBody>
      </p:sp>
    </p:spTree>
    <p:extLst>
      <p:ext uri="{BB962C8B-B14F-4D97-AF65-F5344CB8AC3E}">
        <p14:creationId xmlns:p14="http://schemas.microsoft.com/office/powerpoint/2010/main" val="2266822577"/>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 1 Use Case Model</a:t>
            </a:r>
            <a:endParaRPr lang="en-US" dirty="0"/>
          </a:p>
        </p:txBody>
      </p:sp>
      <p:sp>
        <p:nvSpPr>
          <p:cNvPr id="3" name="Content Placeholder 2"/>
          <p:cNvSpPr>
            <a:spLocks noGrp="1"/>
          </p:cNvSpPr>
          <p:nvPr>
            <p:ph idx="1"/>
          </p:nvPr>
        </p:nvSpPr>
        <p:spPr/>
        <p:txBody>
          <a:bodyPr/>
          <a:lstStyle/>
          <a:p>
            <a:r>
              <a:rPr lang="en-US" dirty="0" smtClean="0"/>
              <a:t>There is no template to follow for the use case part, but see samples for acceptable examples</a:t>
            </a:r>
            <a:endParaRPr lang="en-US" dirty="0"/>
          </a:p>
        </p:txBody>
      </p:sp>
    </p:spTree>
    <p:extLst>
      <p:ext uri="{BB962C8B-B14F-4D97-AF65-F5344CB8AC3E}">
        <p14:creationId xmlns:p14="http://schemas.microsoft.com/office/powerpoint/2010/main" val="2380355177"/>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 1 - Client Interview</a:t>
            </a:r>
            <a:endParaRPr lang="en-US" dirty="0"/>
          </a:p>
        </p:txBody>
      </p:sp>
      <p:sp>
        <p:nvSpPr>
          <p:cNvPr id="3" name="Content Placeholder 2"/>
          <p:cNvSpPr>
            <a:spLocks noGrp="1"/>
          </p:cNvSpPr>
          <p:nvPr>
            <p:ph idx="1"/>
          </p:nvPr>
        </p:nvSpPr>
        <p:spPr/>
        <p:txBody>
          <a:bodyPr>
            <a:normAutofit fontScale="92500" lnSpcReduction="20000"/>
          </a:bodyPr>
          <a:lstStyle/>
          <a:p>
            <a:r>
              <a:rPr lang="en-US" dirty="0"/>
              <a:t>Client interview </a:t>
            </a:r>
            <a:r>
              <a:rPr lang="en-US" dirty="0" smtClean="0"/>
              <a:t>will span Thursday, October 8, Tuesday, October 13, and Thursday, October 15</a:t>
            </a:r>
            <a:endParaRPr lang="en-US" dirty="0"/>
          </a:p>
          <a:p>
            <a:r>
              <a:rPr lang="en-US" dirty="0" smtClean="0"/>
              <a:t>Read the prompt and </a:t>
            </a:r>
            <a:r>
              <a:rPr lang="en-US" dirty="0" smtClean="0"/>
              <a:t>template</a:t>
            </a:r>
          </a:p>
          <a:p>
            <a:r>
              <a:rPr lang="en-US" dirty="0" smtClean="0"/>
              <a:t>Read the samples</a:t>
            </a:r>
            <a:endParaRPr lang="en-US" dirty="0" smtClean="0"/>
          </a:p>
          <a:p>
            <a:r>
              <a:rPr lang="en-US" dirty="0" smtClean="0"/>
              <a:t>Come </a:t>
            </a:r>
            <a:r>
              <a:rPr lang="en-US" dirty="0"/>
              <a:t>prepared with your </a:t>
            </a:r>
            <a:r>
              <a:rPr lang="en-US" dirty="0" smtClean="0"/>
              <a:t>questions</a:t>
            </a:r>
          </a:p>
          <a:p>
            <a:r>
              <a:rPr lang="en-US" dirty="0" smtClean="0"/>
              <a:t>Research existing similar systems</a:t>
            </a:r>
          </a:p>
          <a:p>
            <a:r>
              <a:rPr lang="en-US" dirty="0" smtClean="0"/>
              <a:t>For this exercise, </a:t>
            </a:r>
            <a:r>
              <a:rPr lang="en-US" dirty="0" err="1" smtClean="0"/>
              <a:t>Neeraj</a:t>
            </a:r>
            <a:r>
              <a:rPr lang="en-US" dirty="0" smtClean="0"/>
              <a:t> is a “naïve” client who </a:t>
            </a:r>
          </a:p>
          <a:p>
            <a:pPr lvl="1"/>
            <a:r>
              <a:rPr lang="en-US" dirty="0" smtClean="0"/>
              <a:t>knows very little about software engineering</a:t>
            </a:r>
          </a:p>
          <a:p>
            <a:pPr lvl="1"/>
            <a:r>
              <a:rPr lang="en-US" dirty="0" smtClean="0"/>
              <a:t>knows only about his business</a:t>
            </a:r>
          </a:p>
          <a:p>
            <a:pPr lvl="1"/>
            <a:r>
              <a:rPr lang="en-US" dirty="0" smtClean="0"/>
              <a:t>will not answer any questions outside of lecture</a:t>
            </a:r>
          </a:p>
        </p:txBody>
      </p:sp>
    </p:spTree>
    <p:extLst>
      <p:ext uri="{BB962C8B-B14F-4D97-AF65-F5344CB8AC3E}">
        <p14:creationId xmlns:p14="http://schemas.microsoft.com/office/powerpoint/2010/main" val="1121201411"/>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Time</a:t>
            </a:r>
            <a:endParaRPr lang="en-US" dirty="0"/>
          </a:p>
        </p:txBody>
      </p:sp>
      <p:sp>
        <p:nvSpPr>
          <p:cNvPr id="3" name="Content Placeholder 2"/>
          <p:cNvSpPr>
            <a:spLocks noGrp="1"/>
          </p:cNvSpPr>
          <p:nvPr>
            <p:ph sz="half" idx="1"/>
          </p:nvPr>
        </p:nvSpPr>
        <p:spPr/>
        <p:txBody>
          <a:bodyPr>
            <a:normAutofit/>
          </a:bodyPr>
          <a:lstStyle/>
          <a:p>
            <a:r>
              <a:rPr lang="en-US" dirty="0" smtClean="0"/>
              <a:t>Client interview</a:t>
            </a:r>
          </a:p>
          <a:p>
            <a:r>
              <a:rPr lang="en-US" dirty="0" smtClean="0"/>
              <a:t>Discussion tomorrow</a:t>
            </a:r>
          </a:p>
        </p:txBody>
      </p:sp>
    </p:spTree>
    <p:extLst>
      <p:ext uri="{BB962C8B-B14F-4D97-AF65-F5344CB8AC3E}">
        <p14:creationId xmlns:p14="http://schemas.microsoft.com/office/powerpoint/2010/main" val="2569347233"/>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Lecture</a:t>
            </a:r>
            <a:endParaRPr lang="en-US" dirty="0"/>
          </a:p>
        </p:txBody>
      </p:sp>
      <p:sp>
        <p:nvSpPr>
          <p:cNvPr id="3" name="Content Placeholder 2"/>
          <p:cNvSpPr>
            <a:spLocks noGrp="1"/>
          </p:cNvSpPr>
          <p:nvPr>
            <p:ph idx="1"/>
          </p:nvPr>
        </p:nvSpPr>
        <p:spPr/>
        <p:txBody>
          <a:bodyPr>
            <a:normAutofit lnSpcReduction="10000"/>
          </a:bodyPr>
          <a:lstStyle/>
          <a:p>
            <a:r>
              <a:rPr lang="en-US" dirty="0" smtClean="0"/>
              <a:t>Use Cases</a:t>
            </a:r>
          </a:p>
          <a:p>
            <a:pPr lvl="1"/>
            <a:r>
              <a:rPr lang="en-US" dirty="0" smtClean="0"/>
              <a:t>What and why</a:t>
            </a:r>
          </a:p>
          <a:p>
            <a:pPr lvl="1"/>
            <a:r>
              <a:rPr lang="en-US" dirty="0" smtClean="0"/>
              <a:t>How</a:t>
            </a:r>
          </a:p>
          <a:p>
            <a:pPr lvl="1"/>
            <a:r>
              <a:rPr lang="en-US" dirty="0" smtClean="0"/>
              <a:t>Use case diagrams</a:t>
            </a:r>
          </a:p>
          <a:p>
            <a:pPr lvl="1"/>
            <a:r>
              <a:rPr lang="en-US" dirty="0" smtClean="0"/>
              <a:t>Use case models</a:t>
            </a:r>
          </a:p>
          <a:p>
            <a:pPr lvl="1"/>
            <a:r>
              <a:rPr lang="en-US" dirty="0" smtClean="0">
                <a:solidFill>
                  <a:srgbClr val="000000"/>
                </a:solidFill>
              </a:rPr>
              <a:t>Advanced concepts</a:t>
            </a:r>
          </a:p>
          <a:p>
            <a:pPr lvl="1"/>
            <a:r>
              <a:rPr lang="en-US" dirty="0" smtClean="0"/>
              <a:t>Guidelines</a:t>
            </a:r>
          </a:p>
          <a:p>
            <a:r>
              <a:rPr lang="en-US" dirty="0" smtClean="0">
                <a:solidFill>
                  <a:srgbClr val="000000"/>
                </a:solidFill>
              </a:rPr>
              <a:t>Homework 1</a:t>
            </a:r>
          </a:p>
          <a:p>
            <a:r>
              <a:rPr lang="en-US" dirty="0" smtClean="0">
                <a:solidFill>
                  <a:srgbClr val="FF0000"/>
                </a:solidFill>
              </a:rPr>
              <a:t>Quiz #1</a:t>
            </a:r>
          </a:p>
        </p:txBody>
      </p:sp>
    </p:spTree>
    <p:extLst>
      <p:ext uri="{BB962C8B-B14F-4D97-AF65-F5344CB8AC3E}">
        <p14:creationId xmlns:p14="http://schemas.microsoft.com/office/powerpoint/2010/main" val="283431837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Scenarios</a:t>
            </a:r>
            <a:endParaRPr lang="en-US" dirty="0"/>
          </a:p>
        </p:txBody>
      </p:sp>
      <p:sp>
        <p:nvSpPr>
          <p:cNvPr id="3" name="Content Placeholder 2"/>
          <p:cNvSpPr>
            <a:spLocks noGrp="1"/>
          </p:cNvSpPr>
          <p:nvPr>
            <p:ph idx="1"/>
          </p:nvPr>
        </p:nvSpPr>
        <p:spPr>
          <a:xfrm>
            <a:off x="457200" y="1447800"/>
            <a:ext cx="8229600" cy="4525963"/>
          </a:xfrm>
        </p:spPr>
        <p:txBody>
          <a:bodyPr>
            <a:normAutofit/>
          </a:bodyPr>
          <a:lstStyle/>
          <a:p>
            <a:r>
              <a:rPr lang="en-US" dirty="0"/>
              <a:t>Scenario = a sequence of steps describing an interaction between a “user” and a “system”</a:t>
            </a:r>
          </a:p>
          <a:p>
            <a:r>
              <a:rPr lang="en-US" dirty="0" smtClean="0"/>
              <a:t>A use case describes a set of scenarios/flows that together accomplish a specific user “goal”</a:t>
            </a:r>
          </a:p>
        </p:txBody>
      </p:sp>
    </p:spTree>
    <p:extLst>
      <p:ext uri="{BB962C8B-B14F-4D97-AF65-F5344CB8AC3E}">
        <p14:creationId xmlns:p14="http://schemas.microsoft.com/office/powerpoint/2010/main" val="90439622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Scenario: Buy a Product*</a:t>
            </a:r>
            <a:endParaRPr lang="en-US" dirty="0"/>
          </a:p>
        </p:txBody>
      </p:sp>
      <p:sp>
        <p:nvSpPr>
          <p:cNvPr id="3" name="Content Placeholder 2"/>
          <p:cNvSpPr>
            <a:spLocks noGrp="1"/>
          </p:cNvSpPr>
          <p:nvPr>
            <p:ph idx="1"/>
          </p:nvPr>
        </p:nvSpPr>
        <p:spPr>
          <a:xfrm>
            <a:off x="457200" y="1447800"/>
            <a:ext cx="8229600" cy="4525963"/>
          </a:xfrm>
        </p:spPr>
        <p:txBody>
          <a:bodyPr>
            <a:normAutofit lnSpcReduction="10000"/>
          </a:bodyPr>
          <a:lstStyle/>
          <a:p>
            <a:r>
              <a:rPr lang="en-US" dirty="0" smtClean="0"/>
              <a:t>“The customer browses the catalog and adds desired items to the shopping basket. When the customer wishes to pay, the customer describes the shipping and credit card information and confirms the sale.</a:t>
            </a:r>
          </a:p>
          <a:p>
            <a:r>
              <a:rPr lang="en-US" dirty="0" smtClean="0"/>
              <a:t>The system checks the authorization on the credit card and confirms the sale both immediately as well as with a follow-up email.”</a:t>
            </a:r>
          </a:p>
        </p:txBody>
      </p:sp>
      <p:sp>
        <p:nvSpPr>
          <p:cNvPr id="4" name="TextBox 3"/>
          <p:cNvSpPr txBox="1"/>
          <p:nvPr/>
        </p:nvSpPr>
        <p:spPr>
          <a:xfrm>
            <a:off x="2209800" y="6324600"/>
            <a:ext cx="4766712" cy="369332"/>
          </a:xfrm>
          <a:prstGeom prst="rect">
            <a:avLst/>
          </a:prstGeom>
          <a:noFill/>
        </p:spPr>
        <p:txBody>
          <a:bodyPr wrap="none" rtlCol="0">
            <a:spAutoFit/>
          </a:bodyPr>
          <a:lstStyle/>
          <a:p>
            <a:r>
              <a:rPr lang="en-US" i="1" dirty="0" smtClean="0"/>
              <a:t>*Adapted from “UML Distilled” by Martin Fowler</a:t>
            </a:r>
            <a:endParaRPr lang="en-US" i="1" dirty="0"/>
          </a:p>
        </p:txBody>
      </p:sp>
    </p:spTree>
    <p:extLst>
      <p:ext uri="{BB962C8B-B14F-4D97-AF65-F5344CB8AC3E}">
        <p14:creationId xmlns:p14="http://schemas.microsoft.com/office/powerpoint/2010/main" val="252094671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Flows</a:t>
            </a:r>
            <a:endParaRPr lang="en-US" dirty="0"/>
          </a:p>
        </p:txBody>
      </p:sp>
      <p:sp>
        <p:nvSpPr>
          <p:cNvPr id="3" name="Content Placeholder 2"/>
          <p:cNvSpPr>
            <a:spLocks noGrp="1"/>
          </p:cNvSpPr>
          <p:nvPr>
            <p:ph idx="1"/>
          </p:nvPr>
        </p:nvSpPr>
        <p:spPr>
          <a:xfrm>
            <a:off x="457200" y="1447800"/>
            <a:ext cx="8229600" cy="4525963"/>
          </a:xfrm>
        </p:spPr>
        <p:txBody>
          <a:bodyPr>
            <a:normAutofit lnSpcReduction="10000"/>
          </a:bodyPr>
          <a:lstStyle/>
          <a:p>
            <a:pPr marL="342900" lvl="1" indent="-342900">
              <a:buFont typeface="Arial" pitchFamily="34" charset="0"/>
              <a:buChar char="•"/>
            </a:pPr>
            <a:r>
              <a:rPr lang="en-US" sz="3200" i="1" u="sng" dirty="0"/>
              <a:t>Basic Flow</a:t>
            </a:r>
            <a:r>
              <a:rPr lang="en-US" sz="3200" dirty="0"/>
              <a:t>: “Happy day” </a:t>
            </a:r>
            <a:r>
              <a:rPr lang="en-US" sz="3200" dirty="0" smtClean="0"/>
              <a:t>scenario </a:t>
            </a:r>
          </a:p>
          <a:p>
            <a:pPr lvl="1"/>
            <a:r>
              <a:rPr lang="en-US" dirty="0" smtClean="0"/>
              <a:t>Previous slide</a:t>
            </a:r>
            <a:endParaRPr lang="en-US" dirty="0"/>
          </a:p>
          <a:p>
            <a:pPr marL="342900" lvl="1" indent="-342900">
              <a:buFont typeface="Arial" pitchFamily="34" charset="0"/>
              <a:buChar char="•"/>
            </a:pPr>
            <a:r>
              <a:rPr lang="en-US" sz="3200" i="1" u="sng" dirty="0" smtClean="0"/>
              <a:t>Alternative Flow</a:t>
            </a:r>
            <a:r>
              <a:rPr lang="en-US" sz="3200" dirty="0" smtClean="0"/>
              <a:t>: An alternate way to achieve the goal of the use case</a:t>
            </a:r>
          </a:p>
          <a:p>
            <a:pPr lvl="1"/>
            <a:r>
              <a:rPr lang="en-US" dirty="0" smtClean="0"/>
              <a:t>A returning customer uses stored billing/shipping information</a:t>
            </a:r>
          </a:p>
          <a:p>
            <a:r>
              <a:rPr lang="en-US" i="1" u="sng" dirty="0" smtClean="0"/>
              <a:t>Exception Flow</a:t>
            </a:r>
            <a:r>
              <a:rPr lang="en-US" dirty="0" smtClean="0"/>
              <a:t>: A scenario in which the goal of the use case is not achieved</a:t>
            </a:r>
          </a:p>
          <a:p>
            <a:pPr lvl="1"/>
            <a:r>
              <a:rPr lang="en-US" dirty="0" smtClean="0"/>
              <a:t>The credit card authorization fails</a:t>
            </a:r>
          </a:p>
        </p:txBody>
      </p:sp>
      <p:sp>
        <p:nvSpPr>
          <p:cNvPr id="4" name="Text Box 4"/>
          <p:cNvSpPr txBox="1">
            <a:spLocks noChangeArrowheads="1"/>
          </p:cNvSpPr>
          <p:nvPr/>
        </p:nvSpPr>
        <p:spPr bwMode="auto">
          <a:xfrm>
            <a:off x="152400" y="5874603"/>
            <a:ext cx="8686800" cy="830997"/>
          </a:xfrm>
          <a:prstGeom prst="rect">
            <a:avLst/>
          </a:prstGeom>
          <a:noFill/>
          <a:ln w="38100" cap="sq">
            <a:solidFill>
              <a:srgbClr val="3366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2400" dirty="0" smtClean="0">
                <a:solidFill>
                  <a:srgbClr val="3366FF"/>
                </a:solidFill>
              </a:rPr>
              <a:t>A use case should capture all possible scenarios—successful and unsuccessful ones</a:t>
            </a:r>
            <a:endParaRPr lang="en-US" sz="2400" dirty="0">
              <a:solidFill>
                <a:srgbClr val="3366FF"/>
              </a:solidFill>
            </a:endParaRPr>
          </a:p>
        </p:txBody>
      </p:sp>
    </p:spTree>
    <p:extLst>
      <p:ext uri="{BB962C8B-B14F-4D97-AF65-F5344CB8AC3E}">
        <p14:creationId xmlns:p14="http://schemas.microsoft.com/office/powerpoint/2010/main" val="120995309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Use Cases?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13868823"/>
              </p:ext>
            </p:extLst>
          </p:nvPr>
        </p:nvGraphicFramePr>
        <p:xfrm>
          <a:off x="457200" y="1600201"/>
          <a:ext cx="8153400" cy="4389120"/>
        </p:xfrm>
        <a:graphic>
          <a:graphicData uri="http://schemas.openxmlformats.org/drawingml/2006/table">
            <a:tbl>
              <a:tblPr firstRow="1" bandRow="1">
                <a:tableStyleId>{5C22544A-7EE6-4342-B048-85BDC9FD1C3A}</a:tableStyleId>
              </a:tblPr>
              <a:tblGrid>
                <a:gridCol w="4076700"/>
                <a:gridCol w="4076700"/>
              </a:tblGrid>
              <a:tr h="620233">
                <a:tc>
                  <a:txBody>
                    <a:bodyPr/>
                    <a:lstStyle/>
                    <a:p>
                      <a:r>
                        <a:rPr lang="en-US" sz="2400" dirty="0" smtClean="0"/>
                        <a:t>Other Requirements</a:t>
                      </a:r>
                      <a:r>
                        <a:rPr lang="en-US" sz="2400" baseline="0" dirty="0" smtClean="0"/>
                        <a:t> Engineering Methods</a:t>
                      </a:r>
                      <a:endParaRPr lang="en-US" sz="2400" dirty="0"/>
                    </a:p>
                  </a:txBody>
                  <a:tcPr/>
                </a:tc>
                <a:tc>
                  <a:txBody>
                    <a:bodyPr/>
                    <a:lstStyle/>
                    <a:p>
                      <a:r>
                        <a:rPr lang="en-US" sz="2400" dirty="0" smtClean="0"/>
                        <a:t>Use Cases</a:t>
                      </a:r>
                      <a:endParaRPr lang="en-US" sz="2400" dirty="0"/>
                    </a:p>
                  </a:txBody>
                  <a:tcPr/>
                </a:tc>
              </a:tr>
              <a:tr h="886047">
                <a:tc>
                  <a:txBody>
                    <a:bodyPr/>
                    <a:lstStyle/>
                    <a:p>
                      <a:r>
                        <a:rPr lang="en-US" sz="2400" dirty="0" smtClean="0"/>
                        <a:t>May not map well to design/code</a:t>
                      </a:r>
                      <a:endParaRPr lang="en-US" sz="2400" dirty="0"/>
                    </a:p>
                  </a:txBody>
                  <a:tcPr/>
                </a:tc>
                <a:tc>
                  <a:txBody>
                    <a:bodyPr/>
                    <a:lstStyle/>
                    <a:p>
                      <a:r>
                        <a:rPr lang="en-US" sz="2400" dirty="0" smtClean="0"/>
                        <a:t>Map well to design and implementation constructs (especially object-oriented)</a:t>
                      </a:r>
                      <a:endParaRPr lang="en-US" sz="2400" dirty="0"/>
                    </a:p>
                  </a:txBody>
                  <a:tcPr/>
                </a:tc>
              </a:tr>
              <a:tr h="1151861">
                <a:tc>
                  <a:txBody>
                    <a:bodyPr/>
                    <a:lstStyle/>
                    <a:p>
                      <a:r>
                        <a:rPr lang="en-US" sz="2400" dirty="0" smtClean="0"/>
                        <a:t>May not translate well to acceptance tests</a:t>
                      </a:r>
                      <a:endParaRPr lang="en-US" sz="2400" dirty="0"/>
                    </a:p>
                  </a:txBody>
                  <a:tcPr/>
                </a:tc>
                <a:tc>
                  <a:txBody>
                    <a:bodyPr/>
                    <a:lstStyle/>
                    <a:p>
                      <a:r>
                        <a:rPr lang="en-US" sz="2400" dirty="0" smtClean="0"/>
                        <a:t>Make it easy to verify/validate a design and implementation</a:t>
                      </a:r>
                      <a:r>
                        <a:rPr lang="en-US" sz="2400" baseline="0" dirty="0" smtClean="0"/>
                        <a:t> against user goals</a:t>
                      </a:r>
                      <a:endParaRPr lang="en-US" sz="2400" dirty="0"/>
                    </a:p>
                  </a:txBody>
                  <a:tcPr/>
                </a:tc>
              </a:tr>
              <a:tr h="1151861">
                <a:tc>
                  <a:txBody>
                    <a:bodyPr/>
                    <a:lstStyle/>
                    <a:p>
                      <a:r>
                        <a:rPr lang="en-US" sz="2400" dirty="0" smtClean="0"/>
                        <a:t>Can be difficult for</a:t>
                      </a:r>
                      <a:r>
                        <a:rPr lang="en-US" sz="2400" baseline="0" dirty="0" smtClean="0"/>
                        <a:t> non-experts to understand</a:t>
                      </a:r>
                      <a:endParaRPr lang="en-US" sz="2400" dirty="0"/>
                    </a:p>
                  </a:txBody>
                  <a:tcPr/>
                </a:tc>
                <a:tc>
                  <a:txBody>
                    <a:bodyPr/>
                    <a:lstStyle/>
                    <a:p>
                      <a:r>
                        <a:rPr lang="en-US" sz="2400" dirty="0" smtClean="0"/>
                        <a:t>Framed in terms of user goals and flows of events, user requests and system responses</a:t>
                      </a:r>
                      <a:endParaRPr lang="en-US" sz="2400" dirty="0"/>
                    </a:p>
                  </a:txBody>
                  <a:tcPr/>
                </a:tc>
              </a:tr>
            </a:tbl>
          </a:graphicData>
        </a:graphic>
      </p:graphicFrame>
    </p:spTree>
    <p:extLst>
      <p:ext uri="{BB962C8B-B14F-4D97-AF65-F5344CB8AC3E}">
        <p14:creationId xmlns:p14="http://schemas.microsoft.com/office/powerpoint/2010/main" val="291200625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Not Use Cases?</a:t>
            </a:r>
            <a:endParaRPr lang="en-US" dirty="0"/>
          </a:p>
        </p:txBody>
      </p:sp>
      <p:sp>
        <p:nvSpPr>
          <p:cNvPr id="3" name="Content Placeholder 2"/>
          <p:cNvSpPr>
            <a:spLocks noGrp="1"/>
          </p:cNvSpPr>
          <p:nvPr>
            <p:ph idx="1"/>
          </p:nvPr>
        </p:nvSpPr>
        <p:spPr>
          <a:xfrm>
            <a:off x="457200" y="1447800"/>
            <a:ext cx="8229600" cy="4525963"/>
          </a:xfrm>
        </p:spPr>
        <p:txBody>
          <a:bodyPr>
            <a:normAutofit/>
          </a:bodyPr>
          <a:lstStyle/>
          <a:p>
            <a:r>
              <a:rPr lang="en-US" dirty="0" smtClean="0"/>
              <a:t>Use cases are not good for specifying</a:t>
            </a:r>
          </a:p>
          <a:p>
            <a:pPr lvl="1"/>
            <a:r>
              <a:rPr lang="en-US" dirty="0" smtClean="0"/>
              <a:t>User interfaces</a:t>
            </a:r>
          </a:p>
          <a:p>
            <a:pPr lvl="1"/>
            <a:r>
              <a:rPr lang="en-US" dirty="0" smtClean="0"/>
              <a:t>Data formats</a:t>
            </a:r>
          </a:p>
          <a:p>
            <a:pPr lvl="1"/>
            <a:r>
              <a:rPr lang="en-US" dirty="0" smtClean="0"/>
              <a:t>Business rules</a:t>
            </a:r>
          </a:p>
          <a:p>
            <a:pPr lvl="1"/>
            <a:r>
              <a:rPr lang="en-US" dirty="0" smtClean="0"/>
              <a:t>Non-functional </a:t>
            </a:r>
            <a:r>
              <a:rPr lang="en-US" dirty="0" smtClean="0"/>
              <a:t>requirements</a:t>
            </a:r>
            <a:endParaRPr lang="en-US" dirty="0" smtClean="0"/>
          </a:p>
        </p:txBody>
      </p:sp>
      <p:sp>
        <p:nvSpPr>
          <p:cNvPr id="4" name="TextBox 3"/>
          <p:cNvSpPr txBox="1"/>
          <p:nvPr/>
        </p:nvSpPr>
        <p:spPr>
          <a:xfrm>
            <a:off x="304800" y="5181600"/>
            <a:ext cx="8566500" cy="1384995"/>
          </a:xfrm>
          <a:prstGeom prst="rect">
            <a:avLst/>
          </a:prstGeom>
          <a:noFill/>
          <a:ln>
            <a:solidFill>
              <a:srgbClr val="3366FF"/>
            </a:solidFill>
          </a:ln>
        </p:spPr>
        <p:txBody>
          <a:bodyPr wrap="square" rtlCol="0">
            <a:spAutoFit/>
          </a:bodyPr>
          <a:lstStyle/>
          <a:p>
            <a:pPr algn="ctr"/>
            <a:r>
              <a:rPr lang="en-US" sz="2800" b="1" dirty="0">
                <a:solidFill>
                  <a:srgbClr val="3366FF"/>
                </a:solidFill>
              </a:rPr>
              <a:t>Produce use cases in conjunction with </a:t>
            </a:r>
            <a:r>
              <a:rPr lang="en-US" sz="2800" b="1" dirty="0" smtClean="0">
                <a:solidFill>
                  <a:srgbClr val="3366FF"/>
                </a:solidFill>
              </a:rPr>
              <a:t>other requirements </a:t>
            </a:r>
            <a:r>
              <a:rPr lang="en-US" sz="2800" b="1" dirty="0">
                <a:solidFill>
                  <a:srgbClr val="3366FF"/>
                </a:solidFill>
              </a:rPr>
              <a:t>engineering methods</a:t>
            </a:r>
          </a:p>
          <a:p>
            <a:pPr algn="ctr"/>
            <a:endParaRPr lang="en-US" sz="2800" b="1" dirty="0">
              <a:solidFill>
                <a:srgbClr val="3366FF"/>
              </a:solidFill>
            </a:endParaRPr>
          </a:p>
        </p:txBody>
      </p:sp>
    </p:spTree>
    <p:extLst>
      <p:ext uri="{BB962C8B-B14F-4D97-AF65-F5344CB8AC3E}">
        <p14:creationId xmlns:p14="http://schemas.microsoft.com/office/powerpoint/2010/main" val="248004541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24922</TotalTime>
  <Words>3035</Words>
  <Application>Microsoft Macintosh PowerPoint</Application>
  <PresentationFormat>On-screen Show (4:3)</PresentationFormat>
  <Paragraphs>435</Paragraphs>
  <Slides>49</Slides>
  <Notes>22</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Informatics 43 – October 6, 2015</vt:lpstr>
      <vt:lpstr>Today’s Lecture</vt:lpstr>
      <vt:lpstr>Today’s Lecture</vt:lpstr>
      <vt:lpstr>What is a Use Case</vt:lpstr>
      <vt:lpstr>Scenarios</vt:lpstr>
      <vt:lpstr>Example Scenario: Buy a Product*</vt:lpstr>
      <vt:lpstr>Flows</vt:lpstr>
      <vt:lpstr>Why Use Cases?</vt:lpstr>
      <vt:lpstr>Why Not Use Cases?</vt:lpstr>
      <vt:lpstr>Actor</vt:lpstr>
      <vt:lpstr>Actor (II)</vt:lpstr>
      <vt:lpstr>Identifying Actors (I)</vt:lpstr>
      <vt:lpstr>Identifying Actors (II)</vt:lpstr>
      <vt:lpstr>A Variety of Readers</vt:lpstr>
      <vt:lpstr>Today’s Lecture</vt:lpstr>
      <vt:lpstr>Identifying Use Cases – Useful Questions</vt:lpstr>
      <vt:lpstr>Scope of a Use Case</vt:lpstr>
      <vt:lpstr>Example Use Case: Buy a Product</vt:lpstr>
      <vt:lpstr>How to Build a Use Case</vt:lpstr>
      <vt:lpstr>Remember…</vt:lpstr>
      <vt:lpstr>Complexity of a Use Case</vt:lpstr>
      <vt:lpstr>Use Case Template</vt:lpstr>
      <vt:lpstr>Use Case Template (cont’d)</vt:lpstr>
      <vt:lpstr>Today’s Lecture</vt:lpstr>
      <vt:lpstr>Use Case Diagrams</vt:lpstr>
      <vt:lpstr>ATM Use Case Diagram</vt:lpstr>
      <vt:lpstr>Air Travel Use Case Diagram</vt:lpstr>
      <vt:lpstr>Today’s Lecture</vt:lpstr>
      <vt:lpstr>Use Case Model - Definition</vt:lpstr>
      <vt:lpstr>Use Case Model – Purpose (I)</vt:lpstr>
      <vt:lpstr>Use Case Model – Purpose (II)</vt:lpstr>
      <vt:lpstr>Today’s Lecture</vt:lpstr>
      <vt:lpstr>Use Cases – Advanced Concepts</vt:lpstr>
      <vt:lpstr>Use Case Levels of Granularity (II)</vt:lpstr>
      <vt:lpstr>Use Case “Includes”</vt:lpstr>
      <vt:lpstr>Example: Course Enrollment System </vt:lpstr>
      <vt:lpstr>Use Case “Extends”</vt:lpstr>
      <vt:lpstr>Example: Auto Purchasing System</vt:lpstr>
      <vt:lpstr>Today’s Lecture</vt:lpstr>
      <vt:lpstr>Use Cases: Not so Fast…</vt:lpstr>
      <vt:lpstr>Top Misguided Guidelines (Gottesdiener)</vt:lpstr>
      <vt:lpstr>Ten Misguided Guidelines (Cont’d)</vt:lpstr>
      <vt:lpstr>Reminder: Fundamental Principles</vt:lpstr>
      <vt:lpstr>Today’s Lecture</vt:lpstr>
      <vt:lpstr>Homework 1</vt:lpstr>
      <vt:lpstr>Homework 1 Use Case Model</vt:lpstr>
      <vt:lpstr>Homework 1 - Client Interview</vt:lpstr>
      <vt:lpstr>Next Time</vt:lpstr>
      <vt:lpstr>Today’s Lecture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Informatics 43 – April 2, 2013</dc:title>
  <dc:creator>Frost,Dan</dc:creator>
  <cp:lastModifiedBy>Emilly Navarro</cp:lastModifiedBy>
  <cp:revision>320</cp:revision>
  <dcterms:created xsi:type="dcterms:W3CDTF">2013-03-30T19:26:03Z</dcterms:created>
  <dcterms:modified xsi:type="dcterms:W3CDTF">2015-10-05T22:26:48Z</dcterms:modified>
</cp:coreProperties>
</file>