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50" r:id="rId3"/>
    <p:sldId id="417" r:id="rId4"/>
    <p:sldId id="352" r:id="rId5"/>
    <p:sldId id="418" r:id="rId6"/>
    <p:sldId id="410" r:id="rId7"/>
    <p:sldId id="411" r:id="rId8"/>
    <p:sldId id="412" r:id="rId9"/>
    <p:sldId id="413" r:id="rId10"/>
    <p:sldId id="414" r:id="rId11"/>
    <p:sldId id="415" r:id="rId12"/>
    <p:sldId id="416" r:id="rId13"/>
    <p:sldId id="419" r:id="rId14"/>
    <p:sldId id="355" r:id="rId15"/>
    <p:sldId id="356" r:id="rId16"/>
    <p:sldId id="357" r:id="rId17"/>
    <p:sldId id="358" r:id="rId18"/>
    <p:sldId id="359" r:id="rId19"/>
    <p:sldId id="386" r:id="rId20"/>
    <p:sldId id="377" r:id="rId21"/>
    <p:sldId id="376" r:id="rId22"/>
    <p:sldId id="425" r:id="rId23"/>
    <p:sldId id="420" r:id="rId24"/>
    <p:sldId id="379" r:id="rId25"/>
    <p:sldId id="365" r:id="rId26"/>
    <p:sldId id="363" r:id="rId27"/>
    <p:sldId id="366" r:id="rId28"/>
    <p:sldId id="367" r:id="rId29"/>
    <p:sldId id="380" r:id="rId30"/>
    <p:sldId id="381" r:id="rId31"/>
    <p:sldId id="382" r:id="rId32"/>
    <p:sldId id="384" r:id="rId33"/>
    <p:sldId id="383" r:id="rId34"/>
    <p:sldId id="372" r:id="rId35"/>
    <p:sldId id="373" r:id="rId36"/>
    <p:sldId id="374" r:id="rId37"/>
    <p:sldId id="421" r:id="rId38"/>
    <p:sldId id="422" r:id="rId39"/>
    <p:sldId id="423" r:id="rId40"/>
    <p:sldId id="424" r:id="rId41"/>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F322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3609" autoAdjust="0"/>
  </p:normalViewPr>
  <p:slideViewPr>
    <p:cSldViewPr>
      <p:cViewPr>
        <p:scale>
          <a:sx n="85" d="100"/>
          <a:sy n="85" d="100"/>
        </p:scale>
        <p:origin x="-1800" y="-232"/>
      </p:cViewPr>
      <p:guideLst>
        <p:guide orient="horz" pos="2160"/>
        <p:guide pos="2880"/>
      </p:guideLst>
    </p:cSldViewPr>
  </p:slideViewPr>
  <p:notesTextViewPr>
    <p:cViewPr>
      <p:scale>
        <a:sx n="1" d="1"/>
        <a:sy n="1" d="1"/>
      </p:scale>
      <p:origin x="0" y="0"/>
    </p:cViewPr>
  </p:notesTextViewPr>
  <p:sorterViewPr>
    <p:cViewPr>
      <p:scale>
        <a:sx n="66" d="100"/>
        <a:sy n="66" d="100"/>
      </p:scale>
      <p:origin x="0" y="25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A8C7F6F1-FFE2-4094-8DCE-D448177532A6}" type="datetimeFigureOut">
              <a:rPr lang="en-US" smtClean="0"/>
              <a:t>5/29/15</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E21DC81C-4D3F-4D52-92F5-BDEACAED6120}" type="slidenum">
              <a:rPr lang="en-US" smtClean="0"/>
              <a:t>‹#›</a:t>
            </a:fld>
            <a:endParaRPr lang="en-US"/>
          </a:p>
        </p:txBody>
      </p:sp>
    </p:spTree>
    <p:extLst>
      <p:ext uri="{BB962C8B-B14F-4D97-AF65-F5344CB8AC3E}">
        <p14:creationId xmlns:p14="http://schemas.microsoft.com/office/powerpoint/2010/main" val="3963371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6FED7520-BF41-4E54-97AD-8EA3ED10F785}" type="datetimeFigureOut">
              <a:rPr lang="en-US" smtClean="0"/>
              <a:t>5/29/15</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2</a:t>
            </a:fld>
            <a:endParaRPr lang="en-US"/>
          </a:p>
        </p:txBody>
      </p:sp>
    </p:spTree>
    <p:extLst>
      <p:ext uri="{BB962C8B-B14F-4D97-AF65-F5344CB8AC3E}">
        <p14:creationId xmlns:p14="http://schemas.microsoft.com/office/powerpoint/2010/main" val="33554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4294967295"/>
          </p:nvPr>
        </p:nvSpPr>
        <p:spPr bwMode="auto">
          <a:xfrm>
            <a:off x="3884339" y="8775793"/>
            <a:ext cx="2972019"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FAC4B5-B209-7B40-99AE-4DD41351737C}" type="slidenum">
              <a:rPr lang="en-US" sz="1200">
                <a:latin typeface="Bookman Old Style" charset="0"/>
                <a:ea typeface="MS PGothic" charset="0"/>
                <a:cs typeface="MS PGothic" charset="0"/>
              </a:rPr>
              <a:pPr eaLnBrk="1" hangingPunct="1"/>
              <a:t>16</a:t>
            </a:fld>
            <a:endParaRPr lang="en-US" sz="1200">
              <a:latin typeface="Bookman Old Style" charset="0"/>
              <a:ea typeface="MS PGothic" charset="0"/>
              <a:cs typeface="MS PGothic"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r>
              <a:rPr lang="en-US" dirty="0" smtClean="0"/>
              <a:t>Log linear relationship</a:t>
            </a:r>
            <a:r>
              <a:rPr lang="en-US" baseline="0" dirty="0" smtClean="0"/>
              <a:t> between device complexity and time</a:t>
            </a:r>
          </a:p>
          <a:p>
            <a:pPr eaLnBrk="1" hangingPunct="1"/>
            <a:r>
              <a:rPr lang="en-US" baseline="0" dirty="0" smtClean="0"/>
              <a:t>Only predicted to 1975</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a:t>
            </a:r>
            <a:r>
              <a:rPr lang="en-US" baseline="0" dirty="0" smtClean="0"/>
              <a:t> true through 2000</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17</a:t>
            </a:fld>
            <a:endParaRPr lang="en-US"/>
          </a:p>
        </p:txBody>
      </p:sp>
    </p:spTree>
    <p:extLst>
      <p:ext uri="{BB962C8B-B14F-4D97-AF65-F5344CB8AC3E}">
        <p14:creationId xmlns:p14="http://schemas.microsoft.com/office/powerpoint/2010/main" val="420572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true through 2010</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18</a:t>
            </a:fld>
            <a:endParaRPr lang="en-US"/>
          </a:p>
        </p:txBody>
      </p:sp>
    </p:spTree>
    <p:extLst>
      <p:ext uri="{BB962C8B-B14F-4D97-AF65-F5344CB8AC3E}">
        <p14:creationId xmlns:p14="http://schemas.microsoft.com/office/powerpoint/2010/main" val="388932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20</a:t>
            </a:fld>
            <a:endParaRPr lang="en-US"/>
          </a:p>
        </p:txBody>
      </p:sp>
    </p:spTree>
    <p:extLst>
      <p:ext uri="{BB962C8B-B14F-4D97-AF65-F5344CB8AC3E}">
        <p14:creationId xmlns:p14="http://schemas.microsoft.com/office/powerpoint/2010/main" val="134179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Gets very difficult to create chips that small!</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21</a:t>
            </a:fld>
            <a:endParaRPr lang="en-US"/>
          </a:p>
        </p:txBody>
      </p:sp>
    </p:spTree>
    <p:extLst>
      <p:ext uri="{BB962C8B-B14F-4D97-AF65-F5344CB8AC3E}">
        <p14:creationId xmlns:p14="http://schemas.microsoft.com/office/powerpoint/2010/main" val="33554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23</a:t>
            </a:fld>
            <a:endParaRPr lang="en-US"/>
          </a:p>
        </p:txBody>
      </p:sp>
    </p:spTree>
    <p:extLst>
      <p:ext uri="{BB962C8B-B14F-4D97-AF65-F5344CB8AC3E}">
        <p14:creationId xmlns:p14="http://schemas.microsoft.com/office/powerpoint/2010/main" val="33554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Bottom-up:</a:t>
            </a:r>
            <a:r>
              <a:rPr lang="en-US" baseline="0" dirty="0" smtClean="0"/>
              <a:t> work breakdown structure to estimate all of the lowest level, individual work components</a:t>
            </a:r>
          </a:p>
          <a:p>
            <a:r>
              <a:rPr lang="en-US" baseline="0" dirty="0" smtClean="0"/>
              <a:t>Top-down: More of a holistic approach: Things like basing it on previous history, doing a partial work breakdown structure, expert opinion, etc. Appropriate for initial funding/prioritization/planning decisions</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26</a:t>
            </a:fld>
            <a:endParaRPr lang="en-US"/>
          </a:p>
        </p:txBody>
      </p:sp>
    </p:spTree>
    <p:extLst>
      <p:ext uri="{BB962C8B-B14F-4D97-AF65-F5344CB8AC3E}">
        <p14:creationId xmlns:p14="http://schemas.microsoft.com/office/powerpoint/2010/main" val="297093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F0A99E-317A-4C41-840F-BB4D4A58CDDB}" type="slidenum">
              <a:rPr lang="en-US" altLang="en-US"/>
              <a:pPr eaLnBrk="1" hangingPunct="1"/>
              <a:t>27</a:t>
            </a:fld>
            <a:endParaRPr lang="en-US" altLang="en-US"/>
          </a:p>
        </p:txBody>
      </p:sp>
      <p:sp>
        <p:nvSpPr>
          <p:cNvPr id="11267" name="Rectangle 2"/>
          <p:cNvSpPr>
            <a:spLocks noGrp="1" noChangeArrowheads="1"/>
          </p:cNvSpPr>
          <p:nvPr>
            <p:ph type="body" idx="1"/>
          </p:nvPr>
        </p:nvSpPr>
        <p:spPr>
          <a:xfrm>
            <a:off x="912814" y="4390248"/>
            <a:ext cx="5032375" cy="3894601"/>
          </a:xfrm>
          <a:noFill/>
          <a:extLst>
            <a:ext uri="{91240B29-F687-4f45-9708-019B960494DF}">
              <a14:hiddenLine xmlns:a14="http://schemas.microsoft.com/office/drawing/2010/main" w="12700">
                <a:solidFill>
                  <a:schemeClr val="tx1"/>
                </a:solidFill>
                <a:miter lim="800000"/>
                <a:headEnd/>
                <a:tailEnd/>
              </a14:hiddenLine>
            </a:ext>
          </a:extLst>
        </p:spPr>
        <p:txBody>
          <a:bodyPr lIns="88925" tIns="43683" rIns="88925" bIns="43683"/>
          <a:lstStyle/>
          <a:p>
            <a:pPr eaLnBrk="1" hangingPunct="1"/>
            <a:endParaRPr lang="en-US" altLang="en-US" smtClean="0"/>
          </a:p>
        </p:txBody>
      </p:sp>
      <p:sp>
        <p:nvSpPr>
          <p:cNvPr id="11268" name="Rectangle 3"/>
          <p:cNvSpPr>
            <a:spLocks noGrp="1" noRot="1" noChangeAspect="1" noChangeArrowheads="1" noTextEdit="1"/>
          </p:cNvSpPr>
          <p:nvPr>
            <p:ph type="sldImg"/>
          </p:nvPr>
        </p:nvSpPr>
        <p:spPr>
          <a:xfrm>
            <a:off x="1296989" y="810040"/>
            <a:ext cx="4264025" cy="3230529"/>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 cost of doing business (minimum cost of any project: administrative, support costs)</a:t>
            </a:r>
          </a:p>
          <a:p>
            <a:r>
              <a:rPr lang="en-US" dirty="0" smtClean="0"/>
              <a:t>factors:</a:t>
            </a:r>
            <a:r>
              <a:rPr lang="en-US" baseline="0" dirty="0" smtClean="0"/>
              <a:t> personnel, tools, process factors</a:t>
            </a:r>
            <a:endParaRPr lang="en-US" dirty="0" smtClean="0"/>
          </a:p>
        </p:txBody>
      </p:sp>
      <p:sp>
        <p:nvSpPr>
          <p:cNvPr id="4" name="Slide Number Placeholder 3"/>
          <p:cNvSpPr>
            <a:spLocks noGrp="1"/>
          </p:cNvSpPr>
          <p:nvPr>
            <p:ph type="sldNum" sz="quarter" idx="10"/>
          </p:nvPr>
        </p:nvSpPr>
        <p:spPr/>
        <p:txBody>
          <a:bodyPr/>
          <a:lstStyle/>
          <a:p>
            <a:fld id="{408F7332-6F3C-43B0-9340-BC8646E52BFE}" type="slidenum">
              <a:rPr lang="en-US" smtClean="0"/>
              <a:t>29</a:t>
            </a:fld>
            <a:endParaRPr lang="en-US"/>
          </a:p>
        </p:txBody>
      </p:sp>
    </p:spTree>
    <p:extLst>
      <p:ext uri="{BB962C8B-B14F-4D97-AF65-F5344CB8AC3E}">
        <p14:creationId xmlns:p14="http://schemas.microsoft.com/office/powerpoint/2010/main" val="2626971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difficult to choose a category</a:t>
            </a:r>
            <a:r>
              <a:rPr lang="en-US" baseline="0" dirty="0" smtClean="0"/>
              <a:t> based on these. What if project is small but deadline is tight and soon, or all new technology?</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31</a:t>
            </a:fld>
            <a:endParaRPr lang="en-US"/>
          </a:p>
        </p:txBody>
      </p:sp>
    </p:spTree>
    <p:extLst>
      <p:ext uri="{BB962C8B-B14F-4D97-AF65-F5344CB8AC3E}">
        <p14:creationId xmlns:p14="http://schemas.microsoft.com/office/powerpoint/2010/main" val="411267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3</a:t>
            </a:fld>
            <a:endParaRPr lang="en-US"/>
          </a:p>
        </p:txBody>
      </p:sp>
    </p:spTree>
    <p:extLst>
      <p:ext uri="{BB962C8B-B14F-4D97-AF65-F5344CB8AC3E}">
        <p14:creationId xmlns:p14="http://schemas.microsoft.com/office/powerpoint/2010/main" val="335547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Halstead and </a:t>
            </a:r>
            <a:r>
              <a:rPr lang="en-US" dirty="0" err="1" smtClean="0"/>
              <a:t>Walston</a:t>
            </a:r>
            <a:r>
              <a:rPr lang="en-US" dirty="0" smtClean="0"/>
              <a:t>-Felix are other cost </a:t>
            </a:r>
            <a:r>
              <a:rPr lang="en-US" dirty="0" err="1" smtClean="0"/>
              <a:t>esimtation</a:t>
            </a:r>
            <a:r>
              <a:rPr lang="en-US" dirty="0" smtClean="0"/>
              <a:t> models</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34</a:t>
            </a:fld>
            <a:endParaRPr lang="en-US"/>
          </a:p>
        </p:txBody>
      </p:sp>
    </p:spTree>
    <p:extLst>
      <p:ext uri="{BB962C8B-B14F-4D97-AF65-F5344CB8AC3E}">
        <p14:creationId xmlns:p14="http://schemas.microsoft.com/office/powerpoint/2010/main" val="201204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37</a:t>
            </a:fld>
            <a:endParaRPr lang="en-US"/>
          </a:p>
        </p:txBody>
      </p:sp>
    </p:spTree>
    <p:extLst>
      <p:ext uri="{BB962C8B-B14F-4D97-AF65-F5344CB8AC3E}">
        <p14:creationId xmlns:p14="http://schemas.microsoft.com/office/powerpoint/2010/main" val="33554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5</a:t>
            </a:fld>
            <a:endParaRPr lang="en-US"/>
          </a:p>
        </p:txBody>
      </p:sp>
    </p:spTree>
    <p:extLst>
      <p:ext uri="{BB962C8B-B14F-4D97-AF65-F5344CB8AC3E}">
        <p14:creationId xmlns:p14="http://schemas.microsoft.com/office/powerpoint/2010/main" val="33554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Reviews</a:t>
            </a:r>
            <a:r>
              <a:rPr lang="en-US" baseline="0" dirty="0" smtClean="0"/>
              <a:t> refer to any error-finding activity that includes humans reading and understanding a document and then analyzing it to find errors</a:t>
            </a:r>
          </a:p>
          <a:p>
            <a:r>
              <a:rPr lang="en-US" baseline="0" dirty="0" smtClean="0"/>
              <a:t>Inspections are when people study a work (does not have to be code) independently, then meet to analyze it in more detail; sometimes checklists are used to help detect common problems</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6</a:t>
            </a:fld>
            <a:endParaRPr lang="en-US"/>
          </a:p>
        </p:txBody>
      </p:sp>
    </p:spTree>
    <p:extLst>
      <p:ext uri="{BB962C8B-B14F-4D97-AF65-F5344CB8AC3E}">
        <p14:creationId xmlns:p14="http://schemas.microsoft.com/office/powerpoint/2010/main" val="185851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application of white-box testing</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9</a:t>
            </a:fld>
            <a:endParaRPr lang="en-US"/>
          </a:p>
        </p:txBody>
      </p:sp>
    </p:spTree>
    <p:extLst>
      <p:ext uri="{BB962C8B-B14F-4D97-AF65-F5344CB8AC3E}">
        <p14:creationId xmlns:p14="http://schemas.microsoft.com/office/powerpoint/2010/main" val="146128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scratched</a:t>
            </a:r>
            <a:r>
              <a:rPr lang="en-US" baseline="0" dirty="0" smtClean="0"/>
              <a:t> the surface</a:t>
            </a:r>
            <a:r>
              <a:rPr lang="en-US" baseline="0" dirty="0" smtClean="0"/>
              <a:t>!</a:t>
            </a:r>
          </a:p>
          <a:p>
            <a:r>
              <a:rPr lang="en-US" baseline="0" dirty="0" smtClean="0"/>
              <a:t>Combinatorial: analyzes different combinations of inputs to cover all</a:t>
            </a:r>
          </a:p>
          <a:p>
            <a:r>
              <a:rPr lang="en-US" baseline="0" dirty="0" smtClean="0"/>
              <a:t>Regression testing: testing to uncover new bugs that occur as a result of changes to the </a:t>
            </a:r>
            <a:r>
              <a:rPr lang="en-US" baseline="0" dirty="0" err="1" smtClean="0"/>
              <a:t>sw</a:t>
            </a:r>
            <a:endParaRPr lang="en-US" baseline="0" dirty="0" smtClean="0"/>
          </a:p>
          <a:p>
            <a:r>
              <a:rPr lang="en-US" baseline="0" dirty="0" smtClean="0"/>
              <a:t>Load testing: testing how the system behaves under high demand</a:t>
            </a:r>
          </a:p>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12</a:t>
            </a:fld>
            <a:endParaRPr lang="en-US"/>
          </a:p>
        </p:txBody>
      </p:sp>
    </p:spTree>
    <p:extLst>
      <p:ext uri="{BB962C8B-B14F-4D97-AF65-F5344CB8AC3E}">
        <p14:creationId xmlns:p14="http://schemas.microsoft.com/office/powerpoint/2010/main" val="320929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13</a:t>
            </a:fld>
            <a:endParaRPr lang="en-US"/>
          </a:p>
        </p:txBody>
      </p:sp>
    </p:spTree>
    <p:extLst>
      <p:ext uri="{BB962C8B-B14F-4D97-AF65-F5344CB8AC3E}">
        <p14:creationId xmlns:p14="http://schemas.microsoft.com/office/powerpoint/2010/main" val="33554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Transistors are tiny switches that can be triggered by electric signals. They are the basic building blocks of microchips</a:t>
            </a:r>
          </a:p>
          <a:p>
            <a:r>
              <a:rPr lang="en-US" dirty="0" smtClean="0"/>
              <a:t>Integrated circuit = microchip; functions as</a:t>
            </a:r>
            <a:r>
              <a:rPr lang="en-US" baseline="0" dirty="0" smtClean="0"/>
              <a:t> computer memory</a:t>
            </a:r>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14</a:t>
            </a:fld>
            <a:endParaRPr lang="en-US"/>
          </a:p>
        </p:txBody>
      </p:sp>
    </p:spTree>
    <p:extLst>
      <p:ext uri="{BB962C8B-B14F-4D97-AF65-F5344CB8AC3E}">
        <p14:creationId xmlns:p14="http://schemas.microsoft.com/office/powerpoint/2010/main" val="369349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4294967295"/>
          </p:nvPr>
        </p:nvSpPr>
        <p:spPr bwMode="auto">
          <a:xfrm>
            <a:off x="3884339" y="8775793"/>
            <a:ext cx="2972019"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6CA802-89D2-7F49-A3B2-5C1169FF04E6}" type="slidenum">
              <a:rPr lang="en-US" sz="1200">
                <a:latin typeface="Bookman Old Style" charset="0"/>
                <a:ea typeface="MS PGothic" charset="0"/>
                <a:cs typeface="MS PGothic" charset="0"/>
              </a:rPr>
              <a:pPr eaLnBrk="1" hangingPunct="1"/>
              <a:t>15</a:t>
            </a:fld>
            <a:endParaRPr lang="en-US" sz="1200">
              <a:latin typeface="Bookman Old Style" charset="0"/>
              <a:ea typeface="MS PGothic" charset="0"/>
              <a:cs typeface="MS PGothic"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r>
              <a:rPr lang="en-US" dirty="0" smtClean="0"/>
              <a:t>co-founded Intel</a:t>
            </a:r>
          </a:p>
          <a:p>
            <a:pPr eaLnBrk="1" hangingPunct="1"/>
            <a:r>
              <a:rPr lang="en-US" dirty="0" smtClean="0"/>
              <a:t>Article that started it all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 style</a:t>
            </a:r>
            <a:endParaRPr lang="en-US" dirty="0"/>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smtClean="0">
                <a:solidFill>
                  <a:srgbClr val="F32200"/>
                </a:solidFill>
              </a:rPr>
              <a:t>Department of Informatics, UC Irvine</a:t>
            </a:r>
            <a:endParaRPr lang="en-US" sz="900" b="1" dirty="0">
              <a:solidFill>
                <a:srgbClr val="F32200"/>
              </a:solidFill>
            </a:endParaRP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smtClean="0">
                <a:solidFill>
                  <a:srgbClr val="F32200"/>
                </a:solidFill>
              </a:rPr>
              <a:t>SDCL</a:t>
            </a:r>
            <a:endParaRPr lang="en-US" sz="2400" b="1" dirty="0">
              <a:solidFill>
                <a:srgbClr val="F32200"/>
              </a:solidFill>
            </a:endParaRP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smtClean="0">
                <a:solidFill>
                  <a:srgbClr val="4C4C4C"/>
                </a:solidFill>
              </a:rPr>
              <a:t>Collaboration</a:t>
            </a:r>
            <a:r>
              <a:rPr lang="en-US" sz="900" b="1" dirty="0" smtClean="0"/>
              <a:t> </a:t>
            </a:r>
            <a:r>
              <a:rPr lang="en-US" sz="900" b="1" dirty="0" smtClean="0">
                <a:solidFill>
                  <a:srgbClr val="4C4C4C"/>
                </a:solidFill>
              </a:rPr>
              <a:t>Laboratory</a:t>
            </a:r>
            <a:endParaRPr lang="en-US" sz="900" b="1" dirty="0">
              <a:solidFill>
                <a:srgbClr val="4C4C4C"/>
              </a:solidFill>
            </a:endParaRP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smtClean="0">
                <a:solidFill>
                  <a:srgbClr val="4C4C4C"/>
                </a:solidFill>
              </a:rPr>
              <a:t>Software Design and</a:t>
            </a:r>
            <a:endParaRPr lang="en-US" sz="900" b="1" dirty="0">
              <a:solidFill>
                <a:srgbClr val="4C4C4C"/>
              </a:solidFill>
            </a:endParaRP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smtClean="0">
                <a:solidFill>
                  <a:srgbClr val="F32200"/>
                </a:solidFill>
              </a:rPr>
              <a:t>sdcl.ics.uci.edu</a:t>
            </a:r>
            <a:r>
              <a:rPr lang="en-US" sz="900" b="1" baseline="0" dirty="0" smtClean="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5fpggknHC2c&amp;index=6&amp;list=PLllx_3tLoo4fd1deqnzvyZrIrJzRdSC6-" TargetMode="External"/><Relationship Id="rId4" Type="http://schemas.openxmlformats.org/officeDocument/2006/relationships/hyperlink" Target="https://www.youtube.com/watch?v=H1zD37rcVSQ" TargetMode="External"/><Relationship Id="rId1" Type="http://schemas.openxmlformats.org/officeDocument/2006/relationships/slideLayout" Target="../slideLayouts/slideLayout2.xml"/><Relationship Id="rId2" Type="http://schemas.openxmlformats.org/officeDocument/2006/relationships/hyperlink" Target="https://www.youtube.com/watch?v=vt79JcPfZQ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_YwZEDU9bk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2dMmdewRx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Informatics 43</a:t>
            </a:r>
            <a:br>
              <a:rPr lang="en-US" dirty="0" smtClean="0"/>
            </a:br>
            <a:r>
              <a:rPr lang="en-US" dirty="0" smtClean="0"/>
              <a:t>Introduction to Software Engineering</a:t>
            </a:r>
            <a:br>
              <a:rPr lang="en-US" dirty="0" smtClean="0"/>
            </a:br>
            <a:r>
              <a:rPr lang="en-US" dirty="0" smtClean="0"/>
              <a:t>Lecture 10-1</a:t>
            </a:r>
            <a:endParaRPr lang="en-US" dirty="0"/>
          </a:p>
        </p:txBody>
      </p:sp>
      <p:sp>
        <p:nvSpPr>
          <p:cNvPr id="3" name="Subtitle 2"/>
          <p:cNvSpPr>
            <a:spLocks noGrp="1"/>
          </p:cNvSpPr>
          <p:nvPr>
            <p:ph type="subTitle" idx="1"/>
          </p:nvPr>
        </p:nvSpPr>
        <p:spPr/>
        <p:txBody>
          <a:bodyPr>
            <a:normAutofit/>
          </a:bodyPr>
          <a:lstStyle/>
          <a:p>
            <a:r>
              <a:rPr lang="en-US" dirty="0" smtClean="0"/>
              <a:t>June 2, 2015</a:t>
            </a:r>
          </a:p>
          <a:p>
            <a:r>
              <a:rPr lang="en-US" dirty="0" smtClean="0"/>
              <a:t>Emily Navarro</a:t>
            </a:r>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7501952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Test-Driven Development (TDD)</a:t>
            </a:r>
            <a:endParaRPr lang="en-US" dirty="0"/>
          </a:p>
        </p:txBody>
      </p:sp>
      <p:sp>
        <p:nvSpPr>
          <p:cNvPr id="3" name="Content Placeholder 2"/>
          <p:cNvSpPr>
            <a:spLocks noGrp="1"/>
          </p:cNvSpPr>
          <p:nvPr>
            <p:ph sz="half" idx="1"/>
          </p:nvPr>
        </p:nvSpPr>
        <p:spPr/>
        <p:txBody>
          <a:bodyPr/>
          <a:lstStyle/>
          <a:p>
            <a:r>
              <a:rPr lang="en-US" dirty="0" smtClean="0"/>
              <a:t>TDD is an effective tool for building reliable software, but not a substitute for other quality control activities</a:t>
            </a:r>
          </a:p>
          <a:p>
            <a:pPr lvl="1"/>
            <a:r>
              <a:rPr lang="en-US" dirty="0" smtClean="0"/>
              <a:t>TDD should be combined with other QA activities</a:t>
            </a:r>
          </a:p>
          <a:p>
            <a:r>
              <a:rPr lang="en-US" dirty="0" smtClean="0"/>
              <a:t>TDD usually leads to writing more tests and simpler code</a:t>
            </a:r>
          </a:p>
          <a:p>
            <a:r>
              <a:rPr lang="en-US" dirty="0" smtClean="0"/>
              <a:t>TDD usually achieves at least statement coverage</a:t>
            </a:r>
          </a:p>
          <a:p>
            <a:r>
              <a:rPr lang="en-US" dirty="0" smtClean="0"/>
              <a:t>Test cases in TDD are produced based on the developer’s intuitions and experience, although </a:t>
            </a:r>
            <a:r>
              <a:rPr lang="en-US" smtClean="0"/>
              <a:t>other techniques may be used</a:t>
            </a:r>
            <a:endParaRPr lang="en-US" dirty="0"/>
          </a:p>
        </p:txBody>
      </p:sp>
    </p:spTree>
    <p:extLst>
      <p:ext uri="{BB962C8B-B14F-4D97-AF65-F5344CB8AC3E}">
        <p14:creationId xmlns:p14="http://schemas.microsoft.com/office/powerpoint/2010/main" val="4162359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 Look Back</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Quality assurance</a:t>
            </a:r>
          </a:p>
          <a:p>
            <a:endParaRPr lang="en-US" dirty="0"/>
          </a:p>
          <a:p>
            <a:r>
              <a:rPr lang="en-US" dirty="0"/>
              <a:t>Testing</a:t>
            </a:r>
          </a:p>
          <a:p>
            <a:endParaRPr lang="en-US" dirty="0"/>
          </a:p>
          <a:p>
            <a:r>
              <a:rPr lang="en-US" dirty="0"/>
              <a:t>Black-box (Specification-based) Testing</a:t>
            </a:r>
          </a:p>
          <a:p>
            <a:endParaRPr lang="en-US" dirty="0" smtClean="0"/>
          </a:p>
          <a:p>
            <a:r>
              <a:rPr lang="en-US" dirty="0" smtClean="0"/>
              <a:t>White-box (Structural) Testing</a:t>
            </a:r>
          </a:p>
          <a:p>
            <a:endParaRPr lang="en-US" dirty="0"/>
          </a:p>
          <a:p>
            <a:r>
              <a:rPr lang="en-US" dirty="0"/>
              <a:t>Miscellaneous testing </a:t>
            </a:r>
            <a:r>
              <a:rPr lang="en-US" dirty="0" smtClean="0"/>
              <a:t>topics</a:t>
            </a:r>
          </a:p>
          <a:p>
            <a:pPr lvl="1"/>
            <a:r>
              <a:rPr lang="en-US" dirty="0" smtClean="0"/>
              <a:t>Inspections and reviews</a:t>
            </a:r>
          </a:p>
          <a:p>
            <a:pPr lvl="1"/>
            <a:r>
              <a:rPr lang="en-US" dirty="0" smtClean="0"/>
              <a:t>Formal methods</a:t>
            </a:r>
          </a:p>
          <a:p>
            <a:pPr lvl="1"/>
            <a:r>
              <a:rPr lang="en-US" dirty="0" smtClean="0"/>
              <a:t>Static analysis</a:t>
            </a:r>
          </a:p>
          <a:p>
            <a:pPr lvl="1"/>
            <a:r>
              <a:rPr lang="en-US" dirty="0"/>
              <a:t>Test-driven </a:t>
            </a:r>
            <a:r>
              <a:rPr lang="en-US" dirty="0" smtClean="0"/>
              <a:t>development</a:t>
            </a:r>
            <a:endParaRPr lang="en-US" dirty="0"/>
          </a:p>
        </p:txBody>
      </p:sp>
    </p:spTree>
    <p:extLst>
      <p:ext uri="{BB962C8B-B14F-4D97-AF65-F5344CB8AC3E}">
        <p14:creationId xmlns:p14="http://schemas.microsoft.com/office/powerpoint/2010/main" val="11279115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Topics Not Covered</a:t>
            </a:r>
            <a:endParaRPr lang="en-US" dirty="0"/>
          </a:p>
        </p:txBody>
      </p:sp>
      <p:sp>
        <p:nvSpPr>
          <p:cNvPr id="3" name="Content Placeholder 2"/>
          <p:cNvSpPr>
            <a:spLocks noGrp="1"/>
          </p:cNvSpPr>
          <p:nvPr>
            <p:ph sz="half" idx="1"/>
          </p:nvPr>
        </p:nvSpPr>
        <p:spPr/>
        <p:txBody>
          <a:bodyPr/>
          <a:lstStyle/>
          <a:p>
            <a:r>
              <a:rPr lang="en-US" dirty="0" smtClean="0"/>
              <a:t>Combinatorial Testing</a:t>
            </a:r>
          </a:p>
          <a:p>
            <a:r>
              <a:rPr lang="en-US" dirty="0" smtClean="0"/>
              <a:t>Regression Testing</a:t>
            </a:r>
          </a:p>
          <a:p>
            <a:r>
              <a:rPr lang="en-US" dirty="0" smtClean="0"/>
              <a:t>Performance Testing</a:t>
            </a:r>
          </a:p>
          <a:p>
            <a:r>
              <a:rPr lang="en-US" dirty="0" smtClean="0"/>
              <a:t>Load Testing</a:t>
            </a:r>
          </a:p>
          <a:p>
            <a:r>
              <a:rPr lang="en-US" dirty="0" smtClean="0"/>
              <a:t>Debugging</a:t>
            </a:r>
          </a:p>
          <a:p>
            <a:r>
              <a:rPr lang="en-US" dirty="0" smtClean="0"/>
              <a:t>…</a:t>
            </a:r>
            <a:endParaRPr lang="en-US" dirty="0"/>
          </a:p>
        </p:txBody>
      </p:sp>
    </p:spTree>
    <p:extLst>
      <p:ext uri="{BB962C8B-B14F-4D97-AF65-F5344CB8AC3E}">
        <p14:creationId xmlns:p14="http://schemas.microsoft.com/office/powerpoint/2010/main" val="18131405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Today’s Lecture</a:t>
            </a:r>
          </a:p>
        </p:txBody>
      </p:sp>
      <p:sp>
        <p:nvSpPr>
          <p:cNvPr id="39939" name="Rectangle 3"/>
          <p:cNvSpPr>
            <a:spLocks noGrp="1" noChangeArrowheads="1"/>
          </p:cNvSpPr>
          <p:nvPr>
            <p:ph type="body" idx="1"/>
          </p:nvPr>
        </p:nvSpPr>
        <p:spPr/>
        <p:txBody>
          <a:bodyPr/>
          <a:lstStyle/>
          <a:p>
            <a:r>
              <a:rPr lang="en-US" dirty="0" smtClean="0"/>
              <a:t>Announcements</a:t>
            </a:r>
          </a:p>
          <a:p>
            <a:pPr marL="0" indent="0">
              <a:buNone/>
            </a:pPr>
            <a:endParaRPr lang="en-US" dirty="0" smtClean="0"/>
          </a:p>
          <a:p>
            <a:r>
              <a:rPr lang="en-US" dirty="0" smtClean="0"/>
              <a:t>Miscellaneous </a:t>
            </a:r>
            <a:r>
              <a:rPr lang="en-US" dirty="0"/>
              <a:t>t</a:t>
            </a:r>
            <a:r>
              <a:rPr lang="en-US" dirty="0" smtClean="0"/>
              <a:t>esting </a:t>
            </a:r>
            <a:r>
              <a:rPr lang="en-US" dirty="0"/>
              <a:t>t</a:t>
            </a:r>
            <a:r>
              <a:rPr lang="en-US" dirty="0" smtClean="0"/>
              <a:t>opics</a:t>
            </a:r>
          </a:p>
          <a:p>
            <a:endParaRPr lang="en-US" dirty="0" smtClean="0"/>
          </a:p>
          <a:p>
            <a:r>
              <a:rPr lang="en-US" dirty="0" smtClean="0">
                <a:solidFill>
                  <a:srgbClr val="F32200"/>
                </a:solidFill>
              </a:rPr>
              <a:t>Moore’s </a:t>
            </a:r>
            <a:r>
              <a:rPr lang="en-US" dirty="0" smtClean="0">
                <a:solidFill>
                  <a:srgbClr val="F32200"/>
                </a:solidFill>
              </a:rPr>
              <a:t>Law</a:t>
            </a:r>
          </a:p>
          <a:p>
            <a:endParaRPr lang="en-US" dirty="0"/>
          </a:p>
          <a:p>
            <a:r>
              <a:rPr lang="en-US" dirty="0" smtClean="0"/>
              <a:t>Project </a:t>
            </a:r>
            <a:r>
              <a:rPr lang="en-US" dirty="0" smtClean="0"/>
              <a:t>estimation</a:t>
            </a:r>
          </a:p>
          <a:p>
            <a:endParaRPr lang="en-US" dirty="0"/>
          </a:p>
          <a:p>
            <a:r>
              <a:rPr lang="en-US" dirty="0"/>
              <a:t>“A Day in the Life of a Software Engineer”</a:t>
            </a:r>
          </a:p>
          <a:p>
            <a:endParaRPr lang="en-US" dirty="0"/>
          </a:p>
          <a:p>
            <a:endParaRPr lang="en-US" dirty="0"/>
          </a:p>
        </p:txBody>
      </p:sp>
    </p:spTree>
    <p:extLst>
      <p:ext uri="{BB962C8B-B14F-4D97-AF65-F5344CB8AC3E}">
        <p14:creationId xmlns:p14="http://schemas.microsoft.com/office/powerpoint/2010/main" val="269913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Moore’s Law</a:t>
            </a:r>
          </a:p>
        </p:txBody>
      </p:sp>
      <p:sp>
        <p:nvSpPr>
          <p:cNvPr id="3075" name="Content Placeholder 2"/>
          <p:cNvSpPr>
            <a:spLocks noGrp="1"/>
          </p:cNvSpPr>
          <p:nvPr>
            <p:ph idx="1"/>
          </p:nvPr>
        </p:nvSpPr>
        <p:spPr>
          <a:xfrm>
            <a:off x="838200" y="1295400"/>
            <a:ext cx="7981950" cy="1138238"/>
          </a:xfrm>
        </p:spPr>
        <p:txBody>
          <a:bodyPr>
            <a:normAutofit/>
          </a:bodyPr>
          <a:lstStyle/>
          <a:p>
            <a:pPr marL="0" indent="0">
              <a:buNone/>
            </a:pPr>
            <a:r>
              <a:rPr lang="en-US" dirty="0">
                <a:latin typeface="Arial" charset="0"/>
              </a:rPr>
              <a:t>The number of transistors on integrated circuits doubles approximately every two years.</a:t>
            </a:r>
          </a:p>
        </p:txBody>
      </p:sp>
      <p:sp>
        <p:nvSpPr>
          <p:cNvPr id="3078" name="Slide Number Placeholder 5"/>
          <p:cNvSpPr>
            <a:spLocks noGrp="1"/>
          </p:cNvSpPr>
          <p:nvPr>
            <p:ph type="sldNum" sz="quarter" idx="4294967295"/>
          </p:nvPr>
        </p:nvSpPr>
        <p:spPr>
          <a:xfrm>
            <a:off x="6553200" y="6356350"/>
            <a:ext cx="2133600" cy="36512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0DBA0DA-BBD1-4849-844C-A21A4ABC55DE}" type="slidenum">
              <a:rPr lang="en-GB">
                <a:solidFill>
                  <a:schemeClr val="bg1"/>
                </a:solidFill>
              </a:rPr>
              <a:pPr eaLnBrk="1" hangingPunct="1"/>
              <a:t>14</a:t>
            </a:fld>
            <a:endParaRPr lang="en-GB">
              <a:solidFill>
                <a:schemeClr val="bg1"/>
              </a:solidFill>
            </a:endParaRPr>
          </a:p>
        </p:txBody>
      </p:sp>
      <p:pic>
        <p:nvPicPr>
          <p:cNvPr id="3079" name="Picture 2" descr="http://www.computermuseum.li/Testpage/Chip-Intel4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3530600"/>
            <a:ext cx="273685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6"/>
          <p:cNvSpPr txBox="1">
            <a:spLocks noChangeArrowheads="1"/>
          </p:cNvSpPr>
          <p:nvPr/>
        </p:nvSpPr>
        <p:spPr bwMode="auto">
          <a:xfrm>
            <a:off x="1109663" y="2667000"/>
            <a:ext cx="27368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Intel P4004 from 1969 2,300 transistors,       108 kHz clock speed</a:t>
            </a:r>
          </a:p>
        </p:txBody>
      </p:sp>
      <p:pic>
        <p:nvPicPr>
          <p:cNvPr id="3081" name="Picture 4" descr="http://www.legitreviews.com/images/reviews/1484/Nehalem_Die_call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3476625"/>
            <a:ext cx="33670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7"/>
          <p:cNvSpPr txBox="1">
            <a:spLocks noChangeArrowheads="1"/>
          </p:cNvSpPr>
          <p:nvPr/>
        </p:nvSpPr>
        <p:spPr bwMode="auto">
          <a:xfrm>
            <a:off x="4838700" y="2667000"/>
            <a:ext cx="3108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Intel Core i7 from </a:t>
            </a:r>
            <a:r>
              <a:rPr lang="en-US" dirty="0" smtClean="0"/>
              <a:t>2010</a:t>
            </a:r>
          </a:p>
          <a:p>
            <a:pPr eaLnBrk="1" hangingPunct="1"/>
            <a:r>
              <a:rPr lang="en-US" dirty="0" smtClean="0"/>
              <a:t>731,000,000 transistors,</a:t>
            </a:r>
          </a:p>
          <a:p>
            <a:pPr eaLnBrk="1" hangingPunct="1"/>
            <a:r>
              <a:rPr lang="en-US" dirty="0" smtClean="0"/>
              <a:t>3.06 </a:t>
            </a:r>
            <a:r>
              <a:rPr lang="en-US" dirty="0"/>
              <a:t>GHz clock speed </a:t>
            </a:r>
          </a:p>
        </p:txBody>
      </p:sp>
    </p:spTree>
    <p:extLst>
      <p:ext uri="{BB962C8B-B14F-4D97-AF65-F5344CB8AC3E}">
        <p14:creationId xmlns:p14="http://schemas.microsoft.com/office/powerpoint/2010/main" val="132178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229600" cy="609600"/>
          </a:xfrm>
        </p:spPr>
        <p:txBody>
          <a:bodyPr>
            <a:normAutofit/>
          </a:bodyPr>
          <a:lstStyle/>
          <a:p>
            <a:pPr eaLnBrk="1" hangingPunct="1"/>
            <a:r>
              <a:rPr lang="en-US" dirty="0"/>
              <a:t>Moore’s Law</a:t>
            </a:r>
            <a:endParaRPr lang="en-US" sz="2400" dirty="0"/>
          </a:p>
        </p:txBody>
      </p:sp>
      <p:pic>
        <p:nvPicPr>
          <p:cNvPr id="4099" name="Picture 4" descr="Moore-1965-intro"/>
          <p:cNvPicPr>
            <a:picLocks noChangeAspect="1" noChangeArrowheads="1"/>
          </p:cNvPicPr>
          <p:nvPr/>
        </p:nvPicPr>
        <p:blipFill>
          <a:blip r:embed="rId3">
            <a:extLst>
              <a:ext uri="{28A0092B-C50C-407E-A947-70E740481C1C}">
                <a14:useLocalDpi xmlns:a14="http://schemas.microsoft.com/office/drawing/2010/main" val="0"/>
              </a:ext>
            </a:extLst>
          </a:blip>
          <a:srcRect b="31549"/>
          <a:stretch>
            <a:fillRect/>
          </a:stretch>
        </p:blipFill>
        <p:spPr bwMode="auto">
          <a:xfrm>
            <a:off x="0" y="685800"/>
            <a:ext cx="61595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6357938" y="908050"/>
            <a:ext cx="2590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800" i="1">
                <a:latin typeface="Bookman Old Style" charset="0"/>
                <a:ea typeface="MS PGothic" charset="0"/>
                <a:cs typeface="MS PGothic" charset="0"/>
              </a:rPr>
              <a:t>Electronics</a:t>
            </a:r>
            <a:endParaRPr lang="en-US" sz="2400">
              <a:latin typeface="Bookman Old Style" charset="0"/>
              <a:ea typeface="MS PGothic" charset="0"/>
              <a:cs typeface="MS PGothic" charset="0"/>
            </a:endParaRPr>
          </a:p>
          <a:p>
            <a:pPr algn="ctr" eaLnBrk="1" hangingPunct="1">
              <a:spcBef>
                <a:spcPct val="50000"/>
              </a:spcBef>
            </a:pPr>
            <a:r>
              <a:rPr lang="en-US" sz="2400">
                <a:latin typeface="Bookman Old Style" charset="0"/>
                <a:ea typeface="MS PGothic" charset="0"/>
                <a:cs typeface="MS PGothic" charset="0"/>
              </a:rPr>
              <a:t>19 April 1965</a:t>
            </a:r>
          </a:p>
        </p:txBody>
      </p:sp>
      <p:pic>
        <p:nvPicPr>
          <p:cNvPr id="4101" name="Picture 6" descr="GordonMoore_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362200"/>
            <a:ext cx="26590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178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988" y="0"/>
            <a:ext cx="8229600" cy="609600"/>
          </a:xfrm>
        </p:spPr>
        <p:txBody>
          <a:bodyPr>
            <a:normAutofit/>
          </a:bodyPr>
          <a:lstStyle/>
          <a:p>
            <a:pPr eaLnBrk="1" hangingPunct="1"/>
            <a:r>
              <a:rPr lang="en-US" dirty="0"/>
              <a:t>Moore’s Original Data</a:t>
            </a:r>
            <a:endParaRPr lang="en-US" sz="2400" dirty="0"/>
          </a:p>
        </p:txBody>
      </p:sp>
      <p:sp>
        <p:nvSpPr>
          <p:cNvPr id="5123" name="Text Box 3"/>
          <p:cNvSpPr txBox="1">
            <a:spLocks noChangeArrowheads="1"/>
          </p:cNvSpPr>
          <p:nvPr/>
        </p:nvSpPr>
        <p:spPr bwMode="auto">
          <a:xfrm>
            <a:off x="6477000" y="2286000"/>
            <a:ext cx="26670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a:latin typeface="Lucida Grande" charset="0"/>
                <a:ea typeface="MS PGothic" charset="0"/>
                <a:cs typeface="MS PGothic" charset="0"/>
              </a:rPr>
              <a:t>Gordon Moore </a:t>
            </a:r>
          </a:p>
          <a:p>
            <a:pPr eaLnBrk="1" hangingPunct="1">
              <a:spcBef>
                <a:spcPct val="50000"/>
              </a:spcBef>
            </a:pPr>
            <a:r>
              <a:rPr lang="en-US" sz="2400" i="1">
                <a:latin typeface="Lucida Grande" charset="0"/>
                <a:ea typeface="MS PGothic" charset="0"/>
                <a:cs typeface="MS PGothic" charset="0"/>
              </a:rPr>
              <a:t>Electronics</a:t>
            </a:r>
            <a:endParaRPr lang="en-US" sz="2400">
              <a:latin typeface="Lucida Grande" charset="0"/>
              <a:ea typeface="MS PGothic" charset="0"/>
              <a:cs typeface="MS PGothic" charset="0"/>
            </a:endParaRPr>
          </a:p>
          <a:p>
            <a:pPr eaLnBrk="1" hangingPunct="1">
              <a:spcBef>
                <a:spcPct val="50000"/>
              </a:spcBef>
            </a:pPr>
            <a:r>
              <a:rPr lang="en-US" sz="2400">
                <a:latin typeface="Lucida Grande" charset="0"/>
                <a:ea typeface="MS PGothic" charset="0"/>
                <a:cs typeface="MS PGothic" charset="0"/>
              </a:rPr>
              <a:t>19 April 1965</a:t>
            </a:r>
          </a:p>
        </p:txBody>
      </p:sp>
      <p:pic>
        <p:nvPicPr>
          <p:cNvPr id="5124" name="Picture 5" descr="Moore-1965-log2-graph-300dpi"/>
          <p:cNvPicPr>
            <a:picLocks noChangeAspect="1" noChangeArrowheads="1"/>
          </p:cNvPicPr>
          <p:nvPr/>
        </p:nvPicPr>
        <p:blipFill>
          <a:blip r:embed="rId3">
            <a:lum bright="2000" contrast="50000"/>
            <a:extLst>
              <a:ext uri="{28A0092B-C50C-407E-A947-70E740481C1C}">
                <a14:useLocalDpi xmlns:a14="http://schemas.microsoft.com/office/drawing/2010/main" val="0"/>
              </a:ext>
            </a:extLst>
          </a:blip>
          <a:srcRect/>
          <a:stretch>
            <a:fillRect/>
          </a:stretch>
        </p:blipFill>
        <p:spPr bwMode="auto">
          <a:xfrm>
            <a:off x="609600" y="838200"/>
            <a:ext cx="5453063" cy="562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185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4"/>
          <p:cNvSpPr>
            <a:spLocks noGrp="1"/>
          </p:cNvSpPr>
          <p:nvPr>
            <p:ph type="sldNum" sz="quarter" idx="4294967295"/>
          </p:nvPr>
        </p:nvSpPr>
        <p:spPr>
          <a:xfrm>
            <a:off x="6553200" y="6356350"/>
            <a:ext cx="2133600" cy="36512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9DC714F-D08C-6B4C-A27D-6F321F87C449}" type="slidenum">
              <a:rPr lang="en-GB">
                <a:solidFill>
                  <a:schemeClr val="bg1"/>
                </a:solidFill>
              </a:rPr>
              <a:pPr eaLnBrk="1" hangingPunct="1"/>
              <a:t>17</a:t>
            </a:fld>
            <a:endParaRPr lang="en-GB">
              <a:solidFill>
                <a:schemeClr val="bg1"/>
              </a:solidFill>
            </a:endParaRPr>
          </a:p>
        </p:txBody>
      </p:sp>
      <p:sp>
        <p:nvSpPr>
          <p:cNvPr id="6149" name="AutoShape 2"/>
          <p:cNvSpPr>
            <a:spLocks noGrp="1" noChangeArrowheads="1"/>
          </p:cNvSpPr>
          <p:nvPr>
            <p:ph type="title"/>
          </p:nvPr>
        </p:nvSpPr>
        <p:spPr/>
        <p:txBody>
          <a:bodyPr/>
          <a:lstStyle/>
          <a:p>
            <a:pPr eaLnBrk="1" hangingPunct="1"/>
            <a:r>
              <a:rPr lang="en-GB" dirty="0" smtClean="0"/>
              <a:t>Moore</a:t>
            </a:r>
            <a:r>
              <a:rPr lang="en-US" dirty="0" smtClean="0"/>
              <a:t>’</a:t>
            </a:r>
            <a:r>
              <a:rPr lang="en-GB" dirty="0" smtClean="0"/>
              <a:t>s </a:t>
            </a:r>
            <a:r>
              <a:rPr lang="en-GB" dirty="0"/>
              <a:t>Law to 2000 </a:t>
            </a:r>
          </a:p>
        </p:txBody>
      </p:sp>
      <p:sp>
        <p:nvSpPr>
          <p:cNvPr id="6150" name="Rectangle 5"/>
          <p:cNvSpPr>
            <a:spLocks noChangeArrowheads="1"/>
          </p:cNvSpPr>
          <p:nvPr/>
        </p:nvSpPr>
        <p:spPr bwMode="auto">
          <a:xfrm>
            <a:off x="1933575" y="190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151" name="Picture 4" descr="MooresLawgrap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419787"/>
      </p:ext>
    </p:extLst>
  </p:cSld>
  <p:clrMapOvr>
    <a:masterClrMapping/>
  </p:clrMapOvr>
  <p:transition xmlns:p14="http://schemas.microsoft.com/office/powerpoint/2010/main" advTm="65087"/>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Moore’s Law through 2010</a:t>
            </a:r>
          </a:p>
        </p:txBody>
      </p:sp>
      <p:sp>
        <p:nvSpPr>
          <p:cNvPr id="7173" name="Slide Number Placeholder 4"/>
          <p:cNvSpPr>
            <a:spLocks noGrp="1"/>
          </p:cNvSpPr>
          <p:nvPr>
            <p:ph type="sldNum" sz="quarter" idx="4294967295"/>
          </p:nvPr>
        </p:nvSpPr>
        <p:spPr>
          <a:xfrm>
            <a:off x="6553200" y="6356350"/>
            <a:ext cx="2133600" cy="36512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91C3B9-AECF-854E-9A7B-6632BF8E8E53}" type="slidenum">
              <a:rPr lang="en-GB">
                <a:solidFill>
                  <a:schemeClr val="bg1"/>
                </a:solidFill>
              </a:rPr>
              <a:pPr eaLnBrk="1" hangingPunct="1"/>
              <a:t>18</a:t>
            </a:fld>
            <a:endParaRPr lang="en-GB">
              <a:solidFill>
                <a:schemeClr val="bg1"/>
              </a:solidFill>
            </a:endParaRPr>
          </a:p>
        </p:txBody>
      </p:sp>
      <p:pic>
        <p:nvPicPr>
          <p:cNvPr id="7174" name="Picture 2" descr="http://2.bp.blogspot.com/-Qn85upFSloQ/TtJGQK7JsKI/AAAAAAAAADg/Y4wbnTkHUHM/s1600/Moores_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74750"/>
            <a:ext cx="7336096"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5"/>
          <p:cNvSpPr txBox="1">
            <a:spLocks noChangeArrowheads="1"/>
          </p:cNvSpPr>
          <p:nvPr/>
        </p:nvSpPr>
        <p:spPr bwMode="auto">
          <a:xfrm>
            <a:off x="7653338" y="3068638"/>
            <a:ext cx="1082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Motorola</a:t>
            </a:r>
          </a:p>
          <a:p>
            <a:pPr eaLnBrk="1" hangingPunct="1"/>
            <a:endParaRPr lang="en-US"/>
          </a:p>
          <a:p>
            <a:pPr eaLnBrk="1" hangingPunct="1"/>
            <a:r>
              <a:rPr lang="en-US">
                <a:solidFill>
                  <a:srgbClr val="00B0F0"/>
                </a:solidFill>
              </a:rPr>
              <a:t>Intel</a:t>
            </a:r>
          </a:p>
        </p:txBody>
      </p:sp>
    </p:spTree>
    <p:extLst>
      <p:ext uri="{BB962C8B-B14F-4D97-AF65-F5344CB8AC3E}">
        <p14:creationId xmlns:p14="http://schemas.microsoft.com/office/powerpoint/2010/main" val="274429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 with MS OS</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7" y="1066800"/>
            <a:ext cx="90355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463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Today’s Lecture</a:t>
            </a:r>
          </a:p>
        </p:txBody>
      </p:sp>
      <p:sp>
        <p:nvSpPr>
          <p:cNvPr id="39939" name="Rectangle 3"/>
          <p:cNvSpPr>
            <a:spLocks noGrp="1" noChangeArrowheads="1"/>
          </p:cNvSpPr>
          <p:nvPr>
            <p:ph type="body" idx="1"/>
          </p:nvPr>
        </p:nvSpPr>
        <p:spPr/>
        <p:txBody>
          <a:bodyPr/>
          <a:lstStyle/>
          <a:p>
            <a:r>
              <a:rPr lang="en-US" dirty="0" smtClean="0"/>
              <a:t>Announcements</a:t>
            </a:r>
          </a:p>
          <a:p>
            <a:pPr marL="0" indent="0">
              <a:buNone/>
            </a:pPr>
            <a:endParaRPr lang="en-US" dirty="0" smtClean="0"/>
          </a:p>
          <a:p>
            <a:r>
              <a:rPr lang="en-US" dirty="0" smtClean="0"/>
              <a:t>Miscellaneous </a:t>
            </a:r>
            <a:r>
              <a:rPr lang="en-US" dirty="0"/>
              <a:t>t</a:t>
            </a:r>
            <a:r>
              <a:rPr lang="en-US" dirty="0" smtClean="0"/>
              <a:t>esting </a:t>
            </a:r>
            <a:r>
              <a:rPr lang="en-US" dirty="0"/>
              <a:t>t</a:t>
            </a:r>
            <a:r>
              <a:rPr lang="en-US" dirty="0" smtClean="0"/>
              <a:t>opics</a:t>
            </a:r>
          </a:p>
          <a:p>
            <a:endParaRPr lang="en-US" dirty="0" smtClean="0"/>
          </a:p>
          <a:p>
            <a:r>
              <a:rPr lang="en-US" dirty="0" smtClean="0"/>
              <a:t>Moore’s </a:t>
            </a:r>
            <a:r>
              <a:rPr lang="en-US" dirty="0" smtClean="0"/>
              <a:t>Law</a:t>
            </a:r>
          </a:p>
          <a:p>
            <a:endParaRPr lang="en-US" dirty="0"/>
          </a:p>
          <a:p>
            <a:r>
              <a:rPr lang="en-US" dirty="0" smtClean="0"/>
              <a:t>Project </a:t>
            </a:r>
            <a:r>
              <a:rPr lang="en-US" dirty="0" smtClean="0"/>
              <a:t>estimation</a:t>
            </a:r>
          </a:p>
          <a:p>
            <a:endParaRPr lang="en-US" dirty="0"/>
          </a:p>
          <a:p>
            <a:r>
              <a:rPr lang="en-US" dirty="0" smtClean="0"/>
              <a:t>“A Day in the Life of a Software Engineer”</a:t>
            </a:r>
            <a:endParaRPr lang="en-US" dirty="0"/>
          </a:p>
          <a:p>
            <a:endParaRPr lang="en-US" dirty="0"/>
          </a:p>
        </p:txBody>
      </p:sp>
    </p:spTree>
    <p:extLst>
      <p:ext uri="{BB962C8B-B14F-4D97-AF65-F5344CB8AC3E}">
        <p14:creationId xmlns:p14="http://schemas.microsoft.com/office/powerpoint/2010/main" val="386644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 in the Future?</a:t>
            </a:r>
            <a:endParaRPr lang="en-US" dirty="0"/>
          </a:p>
        </p:txBody>
      </p:sp>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7058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Moore’s Law</a:t>
            </a:r>
            <a:endParaRPr lang="en-US" dirty="0"/>
          </a:p>
        </p:txBody>
      </p:sp>
      <p:sp>
        <p:nvSpPr>
          <p:cNvPr id="39939" name="Rectangle 3"/>
          <p:cNvSpPr>
            <a:spLocks noGrp="1" noChangeArrowheads="1"/>
          </p:cNvSpPr>
          <p:nvPr>
            <p:ph type="body" idx="1"/>
          </p:nvPr>
        </p:nvSpPr>
        <p:spPr/>
        <p:txBody>
          <a:bodyPr/>
          <a:lstStyle/>
          <a:p>
            <a:r>
              <a:rPr lang="en-US" dirty="0" smtClean="0"/>
              <a:t>Has held true for almost 50 years</a:t>
            </a:r>
          </a:p>
          <a:p>
            <a:pPr marL="0" indent="0">
              <a:buNone/>
            </a:pPr>
            <a:endParaRPr lang="en-US" dirty="0" smtClean="0"/>
          </a:p>
          <a:p>
            <a:r>
              <a:rPr lang="en-US" dirty="0" smtClean="0"/>
              <a:t>Is so “true” that it guides the semiconductor industry in long-term planning and setting targets for research and development</a:t>
            </a:r>
          </a:p>
          <a:p>
            <a:pPr marL="0" indent="0">
              <a:buNone/>
            </a:pPr>
            <a:endParaRPr lang="en-US" dirty="0" smtClean="0"/>
          </a:p>
          <a:p>
            <a:r>
              <a:rPr lang="en-US" dirty="0" smtClean="0"/>
              <a:t>May have reached its last stages with chips shrinking to the atomic level</a:t>
            </a:r>
          </a:p>
          <a:p>
            <a:pPr lvl="1"/>
            <a:r>
              <a:rPr lang="en-US" dirty="0" smtClean="0"/>
              <a:t>But Intel claims they will continue to follow Moore’s Law</a:t>
            </a:r>
            <a:endParaRPr lang="en-US" dirty="0"/>
          </a:p>
          <a:p>
            <a:pPr>
              <a:buFont typeface="Wingdings" pitchFamily="2" charset="2"/>
              <a:buNone/>
            </a:pPr>
            <a:endParaRPr lang="en-US" dirty="0"/>
          </a:p>
          <a:p>
            <a:endParaRPr lang="en-US" dirty="0"/>
          </a:p>
        </p:txBody>
      </p:sp>
    </p:spTree>
    <p:extLst>
      <p:ext uri="{BB962C8B-B14F-4D97-AF65-F5344CB8AC3E}">
        <p14:creationId xmlns:p14="http://schemas.microsoft.com/office/powerpoint/2010/main" val="39063660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Moore’s Law Dead?</a:t>
            </a:r>
            <a:endParaRPr lang="en-US" dirty="0"/>
          </a:p>
        </p:txBody>
      </p:sp>
      <p:sp>
        <p:nvSpPr>
          <p:cNvPr id="3" name="Content Placeholder 2"/>
          <p:cNvSpPr>
            <a:spLocks noGrp="1"/>
          </p:cNvSpPr>
          <p:nvPr>
            <p:ph sz="half" idx="1"/>
          </p:nvPr>
        </p:nvSpPr>
        <p:spPr/>
        <p:txBody>
          <a:bodyPr/>
          <a:lstStyle/>
          <a:p>
            <a:r>
              <a:rPr lang="en-US" i="1" dirty="0" smtClean="0"/>
              <a:t>“[</a:t>
            </a:r>
            <a:r>
              <a:rPr lang="en-US" i="1" dirty="0"/>
              <a:t>T]</a:t>
            </a:r>
            <a:r>
              <a:rPr lang="en-US" i="1" dirty="0" err="1"/>
              <a:t>ransistors</a:t>
            </a:r>
            <a:r>
              <a:rPr lang="en-US" i="1" dirty="0"/>
              <a:t> can be shrunk further, but they are now getting more expensive. And with the rise of cloud computing, the emphasis on the speed of the processor in desktop and laptop computers is no longer so relevant. The main unit of analysis is no longer the processor, but the rack of servers or even the data </a:t>
            </a:r>
            <a:r>
              <a:rPr lang="en-US" i="1" dirty="0" err="1"/>
              <a:t>centre</a:t>
            </a:r>
            <a:r>
              <a:rPr lang="en-US" i="1" dirty="0"/>
              <a:t>. The question is not how many transistors can be squeezed onto a chip, but how many can be fitted economically into a warehouse. Moore's law will come to an end; but it may first make itself irrelevant</a:t>
            </a:r>
            <a:r>
              <a:rPr lang="en-US" i="1" dirty="0" smtClean="0"/>
              <a:t>.”</a:t>
            </a:r>
          </a:p>
          <a:p>
            <a:pPr marL="0" indent="0">
              <a:buNone/>
            </a:pPr>
            <a:r>
              <a:rPr lang="en-US" i="1" dirty="0"/>
              <a:t>	</a:t>
            </a:r>
          </a:p>
        </p:txBody>
      </p:sp>
    </p:spTree>
    <p:extLst>
      <p:ext uri="{BB962C8B-B14F-4D97-AF65-F5344CB8AC3E}">
        <p14:creationId xmlns:p14="http://schemas.microsoft.com/office/powerpoint/2010/main" val="2195835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Today’s Lecture</a:t>
            </a:r>
          </a:p>
        </p:txBody>
      </p:sp>
      <p:sp>
        <p:nvSpPr>
          <p:cNvPr id="39939" name="Rectangle 3"/>
          <p:cNvSpPr>
            <a:spLocks noGrp="1" noChangeArrowheads="1"/>
          </p:cNvSpPr>
          <p:nvPr>
            <p:ph type="body" idx="1"/>
          </p:nvPr>
        </p:nvSpPr>
        <p:spPr/>
        <p:txBody>
          <a:bodyPr/>
          <a:lstStyle/>
          <a:p>
            <a:r>
              <a:rPr lang="en-US" dirty="0" smtClean="0"/>
              <a:t>Announcements</a:t>
            </a:r>
          </a:p>
          <a:p>
            <a:pPr marL="0" indent="0">
              <a:buNone/>
            </a:pPr>
            <a:endParaRPr lang="en-US" dirty="0" smtClean="0"/>
          </a:p>
          <a:p>
            <a:r>
              <a:rPr lang="en-US" dirty="0" smtClean="0"/>
              <a:t>Miscellaneous </a:t>
            </a:r>
            <a:r>
              <a:rPr lang="en-US" dirty="0"/>
              <a:t>t</a:t>
            </a:r>
            <a:r>
              <a:rPr lang="en-US" dirty="0" smtClean="0"/>
              <a:t>esting </a:t>
            </a:r>
            <a:r>
              <a:rPr lang="en-US" dirty="0"/>
              <a:t>t</a:t>
            </a:r>
            <a:r>
              <a:rPr lang="en-US" dirty="0" smtClean="0"/>
              <a:t>opics</a:t>
            </a:r>
          </a:p>
          <a:p>
            <a:endParaRPr lang="en-US" dirty="0" smtClean="0"/>
          </a:p>
          <a:p>
            <a:r>
              <a:rPr lang="en-US" dirty="0" smtClean="0"/>
              <a:t>Moore’s </a:t>
            </a:r>
            <a:r>
              <a:rPr lang="en-US" dirty="0" smtClean="0"/>
              <a:t>Law</a:t>
            </a:r>
          </a:p>
          <a:p>
            <a:endParaRPr lang="en-US" dirty="0"/>
          </a:p>
          <a:p>
            <a:r>
              <a:rPr lang="en-US" dirty="0" smtClean="0">
                <a:solidFill>
                  <a:srgbClr val="F32200"/>
                </a:solidFill>
              </a:rPr>
              <a:t>Project </a:t>
            </a:r>
            <a:r>
              <a:rPr lang="en-US" dirty="0" smtClean="0">
                <a:solidFill>
                  <a:srgbClr val="F32200"/>
                </a:solidFill>
              </a:rPr>
              <a:t>estimation</a:t>
            </a:r>
          </a:p>
          <a:p>
            <a:endParaRPr lang="en-US" dirty="0"/>
          </a:p>
          <a:p>
            <a:r>
              <a:rPr lang="en-US" dirty="0"/>
              <a:t>“A Day in the Life of a Software Engineer”</a:t>
            </a:r>
          </a:p>
          <a:p>
            <a:endParaRPr lang="en-US" dirty="0"/>
          </a:p>
          <a:p>
            <a:endParaRPr lang="en-US" dirty="0"/>
          </a:p>
        </p:txBody>
      </p:sp>
    </p:spTree>
    <p:extLst>
      <p:ext uri="{BB962C8B-B14F-4D97-AF65-F5344CB8AC3E}">
        <p14:creationId xmlns:p14="http://schemas.microsoft.com/office/powerpoint/2010/main" val="4293438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Estimation – Why?</a:t>
            </a:r>
            <a:endParaRPr lang="en-US" dirty="0"/>
          </a:p>
        </p:txBody>
      </p:sp>
      <p:sp>
        <p:nvSpPr>
          <p:cNvPr id="3" name="Content Placeholder 2"/>
          <p:cNvSpPr>
            <a:spLocks noGrp="1"/>
          </p:cNvSpPr>
          <p:nvPr>
            <p:ph sz="half" idx="1"/>
          </p:nvPr>
        </p:nvSpPr>
        <p:spPr/>
        <p:txBody>
          <a:bodyPr/>
          <a:lstStyle/>
          <a:p>
            <a:r>
              <a:rPr lang="en-US" dirty="0" smtClean="0"/>
              <a:t>We need to be able to estimate things like </a:t>
            </a:r>
            <a:r>
              <a:rPr lang="en-US" dirty="0"/>
              <a:t>how long a project will take, how many people are needed, how much it will cost, etc</a:t>
            </a:r>
            <a:r>
              <a:rPr lang="en-US" dirty="0" smtClean="0"/>
              <a:t>.</a:t>
            </a:r>
          </a:p>
          <a:p>
            <a:pPr marL="0" indent="0">
              <a:buNone/>
            </a:pPr>
            <a:endParaRPr lang="en-US" dirty="0" smtClean="0"/>
          </a:p>
          <a:p>
            <a:r>
              <a:rPr lang="en-US" dirty="0" smtClean="0"/>
              <a:t>For the purpose of planning, giving bids, etc.</a:t>
            </a:r>
            <a:endParaRPr lang="en-US" dirty="0"/>
          </a:p>
        </p:txBody>
      </p:sp>
    </p:spTree>
    <p:extLst>
      <p:ext uri="{BB962C8B-B14F-4D97-AF65-F5344CB8AC3E}">
        <p14:creationId xmlns:p14="http://schemas.microsoft.com/office/powerpoint/2010/main" val="734714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What to estimate</a:t>
            </a:r>
          </a:p>
        </p:txBody>
      </p:sp>
      <p:sp>
        <p:nvSpPr>
          <p:cNvPr id="4099" name="Content Placeholder 2"/>
          <p:cNvSpPr>
            <a:spLocks noGrp="1"/>
          </p:cNvSpPr>
          <p:nvPr>
            <p:ph idx="1"/>
          </p:nvPr>
        </p:nvSpPr>
        <p:spPr/>
        <p:txBody>
          <a:bodyPr/>
          <a:lstStyle/>
          <a:p>
            <a:pPr eaLnBrk="1" hangingPunct="1"/>
            <a:r>
              <a:rPr lang="en-US" altLang="en-US" dirty="0" smtClean="0"/>
              <a:t>Effort (person-months)</a:t>
            </a:r>
          </a:p>
          <a:p>
            <a:pPr eaLnBrk="1" hangingPunct="1"/>
            <a:r>
              <a:rPr lang="en-US" altLang="en-US" dirty="0" smtClean="0"/>
              <a:t>Duration (calendar months)</a:t>
            </a:r>
          </a:p>
          <a:p>
            <a:pPr eaLnBrk="1" hangingPunct="1"/>
            <a:r>
              <a:rPr lang="en-US" altLang="en-US" dirty="0" smtClean="0"/>
              <a:t>Cost (dollars)</a:t>
            </a:r>
          </a:p>
          <a:p>
            <a:pPr eaLnBrk="1" hangingPunct="1"/>
            <a:r>
              <a:rPr lang="en-US" altLang="en-US" dirty="0" smtClean="0"/>
              <a:t>KLOC (thousands of lines of code)</a:t>
            </a:r>
          </a:p>
        </p:txBody>
      </p:sp>
    </p:spTree>
    <p:extLst>
      <p:ext uri="{BB962C8B-B14F-4D97-AF65-F5344CB8AC3E}">
        <p14:creationId xmlns:p14="http://schemas.microsoft.com/office/powerpoint/2010/main" val="4253606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smtClean="0"/>
              <a:t>Estimating a project</a:t>
            </a:r>
          </a:p>
        </p:txBody>
      </p:sp>
      <p:sp>
        <p:nvSpPr>
          <p:cNvPr id="3075" name="Rectangle 3"/>
          <p:cNvSpPr>
            <a:spLocks noGrp="1" noChangeArrowheads="1"/>
          </p:cNvSpPr>
          <p:nvPr>
            <p:ph type="body" idx="1"/>
          </p:nvPr>
        </p:nvSpPr>
        <p:spPr/>
        <p:txBody>
          <a:bodyPr/>
          <a:lstStyle/>
          <a:p>
            <a:pPr eaLnBrk="1" hangingPunct="1"/>
            <a:r>
              <a:rPr lang="en-US" altLang="en-US" dirty="0" smtClean="0"/>
              <a:t>Approach 1: Naïve estimation</a:t>
            </a:r>
          </a:p>
          <a:p>
            <a:pPr lvl="1" eaLnBrk="1" hangingPunct="1"/>
            <a:r>
              <a:rPr lang="en-US" altLang="en-US" dirty="0" smtClean="0"/>
              <a:t>Take your best guess</a:t>
            </a:r>
          </a:p>
          <a:p>
            <a:pPr eaLnBrk="1" hangingPunct="1"/>
            <a:r>
              <a:rPr lang="en-US" altLang="en-US" dirty="0" smtClean="0"/>
              <a:t>Approach 2: Estimation by parts</a:t>
            </a:r>
          </a:p>
          <a:p>
            <a:pPr lvl="1" eaLnBrk="1" hangingPunct="1"/>
            <a:r>
              <a:rPr lang="en-US" altLang="en-US" dirty="0" smtClean="0"/>
              <a:t>Bottom-up or top-down, depending on where you start</a:t>
            </a:r>
          </a:p>
          <a:p>
            <a:pPr eaLnBrk="1" hangingPunct="1"/>
            <a:r>
              <a:rPr lang="en-US" altLang="en-US" dirty="0" smtClean="0"/>
              <a:t>Approach 3: Re-estimation</a:t>
            </a:r>
          </a:p>
          <a:p>
            <a:pPr lvl="1" eaLnBrk="1" hangingPunct="1"/>
            <a:r>
              <a:rPr lang="en-US" altLang="en-US" dirty="0" smtClean="0"/>
              <a:t>As more time is spent on a project, uncertainty decreases</a:t>
            </a:r>
          </a:p>
        </p:txBody>
      </p:sp>
    </p:spTree>
    <p:extLst>
      <p:ext uri="{BB962C8B-B14F-4D97-AF65-F5344CB8AC3E}">
        <p14:creationId xmlns:p14="http://schemas.microsoft.com/office/powerpoint/2010/main" val="29081180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840" tIns="44623" rIns="90840" bIns="44623"/>
          <a:lstStyle/>
          <a:p>
            <a:pPr marL="466725" indent="-466725" defTabSz="917575" eaLnBrk="1" hangingPunct="1"/>
            <a:r>
              <a:rPr lang="en-GB" altLang="en-US" smtClean="0"/>
              <a:t>Longhorn Project (2003)</a:t>
            </a:r>
          </a:p>
          <a:p>
            <a:pPr marL="1039813" lvl="1" indent="-458788" defTabSz="917575" eaLnBrk="1" hangingPunct="1"/>
            <a:r>
              <a:rPr lang="en-US" altLang="en-US" smtClean="0"/>
              <a:t>16 MLOC, 5000 people, 3 years </a:t>
            </a:r>
          </a:p>
          <a:p>
            <a:pPr marL="1039813" lvl="1" indent="-458788" defTabSz="917575" eaLnBrk="1" hangingPunct="1"/>
            <a:r>
              <a:rPr lang="en-US" altLang="en-US" smtClean="0"/>
              <a:t>1067 LOC/person/year</a:t>
            </a:r>
            <a:endParaRPr lang="en-GB" altLang="en-US" smtClean="0"/>
          </a:p>
          <a:p>
            <a:pPr marL="466725" indent="-466725" defTabSz="917575" eaLnBrk="1" hangingPunct="1"/>
            <a:r>
              <a:rPr lang="en-GB" altLang="en-US" smtClean="0"/>
              <a:t>Grady and Caswell at HP (1987)</a:t>
            </a:r>
          </a:p>
          <a:p>
            <a:pPr marL="1039813" lvl="1" indent="-458788" defTabSz="917575" eaLnBrk="1" hangingPunct="1"/>
            <a:r>
              <a:rPr lang="en-US" altLang="en-US" smtClean="0"/>
              <a:t>~1100 LOC/person/year</a:t>
            </a:r>
          </a:p>
          <a:p>
            <a:pPr marL="466725" indent="-466725" defTabSz="917575" eaLnBrk="1" hangingPunct="1"/>
            <a:r>
              <a:rPr lang="en-GB" altLang="en-US" smtClean="0"/>
              <a:t>Brooks (1975) IBM OS/360</a:t>
            </a:r>
          </a:p>
          <a:p>
            <a:pPr marL="1039813" lvl="1" indent="-458788" defTabSz="917575" eaLnBrk="1" hangingPunct="1"/>
            <a:r>
              <a:rPr lang="en-GB" altLang="en-US" smtClean="0"/>
              <a:t>600-800 instructions/person/year in control group</a:t>
            </a:r>
          </a:p>
        </p:txBody>
      </p:sp>
      <p:sp>
        <p:nvSpPr>
          <p:cNvPr id="6147" name="Rectangle 3"/>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840" tIns="44623" rIns="90840" bIns="44623" anchor="b"/>
          <a:lstStyle/>
          <a:p>
            <a:pPr defTabSz="917575" eaLnBrk="1" hangingPunct="1"/>
            <a:r>
              <a:rPr lang="en-GB" altLang="en-US" smtClean="0"/>
              <a:t>Productivity Rates</a:t>
            </a:r>
          </a:p>
        </p:txBody>
      </p:sp>
    </p:spTree>
    <p:extLst>
      <p:ext uri="{BB962C8B-B14F-4D97-AF65-F5344CB8AC3E}">
        <p14:creationId xmlns:p14="http://schemas.microsoft.com/office/powerpoint/2010/main" val="3543565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sz="4000" smtClean="0"/>
              <a:t>Factors Affecting Productivity Rates</a:t>
            </a:r>
          </a:p>
        </p:txBody>
      </p:sp>
      <p:sp>
        <p:nvSpPr>
          <p:cNvPr id="7171" name="Rectangle 3"/>
          <p:cNvSpPr>
            <a:spLocks noGrp="1" noChangeArrowheads="1"/>
          </p:cNvSpPr>
          <p:nvPr>
            <p:ph type="body" idx="1"/>
          </p:nvPr>
        </p:nvSpPr>
        <p:spPr/>
        <p:txBody>
          <a:bodyPr/>
          <a:lstStyle/>
          <a:p>
            <a:pPr eaLnBrk="1" hangingPunct="1"/>
            <a:r>
              <a:rPr lang="en-US" altLang="en-US" smtClean="0"/>
              <a:t>Application domain experience</a:t>
            </a:r>
          </a:p>
          <a:p>
            <a:pPr eaLnBrk="1" hangingPunct="1"/>
            <a:r>
              <a:rPr lang="en-US" altLang="en-US" smtClean="0"/>
              <a:t>Process quality</a:t>
            </a:r>
          </a:p>
          <a:p>
            <a:pPr eaLnBrk="1" hangingPunct="1"/>
            <a:r>
              <a:rPr lang="en-US" altLang="en-US" smtClean="0"/>
              <a:t>Project size</a:t>
            </a:r>
          </a:p>
          <a:p>
            <a:pPr lvl="1" eaLnBrk="1" hangingPunct="1"/>
            <a:r>
              <a:rPr lang="en-US" altLang="en-US" smtClean="0"/>
              <a:t>Negative relationship</a:t>
            </a:r>
          </a:p>
          <a:p>
            <a:pPr eaLnBrk="1" hangingPunct="1"/>
            <a:r>
              <a:rPr lang="en-US" altLang="en-US" smtClean="0"/>
              <a:t>Technology support</a:t>
            </a:r>
          </a:p>
          <a:p>
            <a:pPr eaLnBrk="1" hangingPunct="1"/>
            <a:r>
              <a:rPr lang="en-US" altLang="en-US" smtClean="0"/>
              <a:t>Working environment</a:t>
            </a:r>
          </a:p>
        </p:txBody>
      </p:sp>
    </p:spTree>
    <p:extLst>
      <p:ext uri="{BB962C8B-B14F-4D97-AF65-F5344CB8AC3E}">
        <p14:creationId xmlns:p14="http://schemas.microsoft.com/office/powerpoint/2010/main" val="22792148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general estimation formula</a:t>
            </a:r>
            <a:endParaRPr lang="en-US" dirty="0"/>
          </a:p>
        </p:txBody>
      </p:sp>
      <p:sp>
        <p:nvSpPr>
          <p:cNvPr id="3" name="Content Placeholder 2"/>
          <p:cNvSpPr>
            <a:spLocks noGrp="1"/>
          </p:cNvSpPr>
          <p:nvPr>
            <p:ph idx="1"/>
          </p:nvPr>
        </p:nvSpPr>
        <p:spPr>
          <a:xfrm>
            <a:off x="457200" y="1600201"/>
            <a:ext cx="8229600" cy="838200"/>
          </a:xfrm>
        </p:spPr>
        <p:txBody>
          <a:bodyPr/>
          <a:lstStyle/>
          <a:p>
            <a:r>
              <a:rPr lang="en-US" dirty="0" smtClean="0"/>
              <a:t>Textbook, p. 275:</a:t>
            </a:r>
            <a:endParaRPr lang="en-US" dirty="0"/>
          </a:p>
        </p:txBody>
      </p:sp>
      <p:sp>
        <p:nvSpPr>
          <p:cNvPr id="4" name="TextBox 3"/>
          <p:cNvSpPr txBox="1"/>
          <p:nvPr/>
        </p:nvSpPr>
        <p:spPr>
          <a:xfrm>
            <a:off x="457200" y="2514600"/>
            <a:ext cx="8285040" cy="3539431"/>
          </a:xfrm>
          <a:prstGeom prst="rect">
            <a:avLst/>
          </a:prstGeom>
          <a:noFill/>
        </p:spPr>
        <p:txBody>
          <a:bodyPr wrap="none" rtlCol="0">
            <a:spAutoFit/>
          </a:bodyPr>
          <a:lstStyle/>
          <a:p>
            <a:r>
              <a:rPr lang="en-US" sz="2800" dirty="0" smtClean="0"/>
              <a:t>Units of effort = </a:t>
            </a:r>
            <a:r>
              <a:rPr lang="en-US" sz="2800" i="1" dirty="0" smtClean="0"/>
              <a:t>a</a:t>
            </a:r>
            <a:r>
              <a:rPr lang="en-US" sz="2800" dirty="0" smtClean="0"/>
              <a:t> + </a:t>
            </a:r>
            <a:r>
              <a:rPr lang="en-US" sz="2800" i="1" dirty="0" smtClean="0"/>
              <a:t>b</a:t>
            </a:r>
            <a:r>
              <a:rPr lang="en-US" sz="2800" dirty="0" smtClean="0"/>
              <a:t>(size)</a:t>
            </a:r>
            <a:r>
              <a:rPr lang="en-US" sz="2800" i="1" baseline="30000" dirty="0" smtClean="0"/>
              <a:t>c</a:t>
            </a:r>
            <a:r>
              <a:rPr lang="en-US" sz="2800" dirty="0" smtClean="0"/>
              <a:t> + ACCUM(factors)</a:t>
            </a:r>
          </a:p>
          <a:p>
            <a:endParaRPr lang="en-US" sz="2800" dirty="0"/>
          </a:p>
          <a:p>
            <a:r>
              <a:rPr lang="en-US" sz="2800" i="1" dirty="0" smtClean="0"/>
              <a:t>a</a:t>
            </a:r>
            <a:r>
              <a:rPr lang="en-US" sz="2800" dirty="0" smtClean="0"/>
              <a:t> = base cost</a:t>
            </a:r>
          </a:p>
          <a:p>
            <a:r>
              <a:rPr lang="en-US" sz="2800" i="1" dirty="0" smtClean="0"/>
              <a:t>b</a:t>
            </a:r>
            <a:r>
              <a:rPr lang="en-US" sz="2800" dirty="0" smtClean="0"/>
              <a:t> = scales the size variable, derived from past projects</a:t>
            </a:r>
          </a:p>
          <a:p>
            <a:r>
              <a:rPr lang="en-US" sz="2800" i="1" dirty="0" smtClean="0"/>
              <a:t>c</a:t>
            </a:r>
            <a:r>
              <a:rPr lang="en-US" sz="2800" dirty="0" smtClean="0"/>
              <a:t> = allows estimated project size to influence the effort </a:t>
            </a:r>
          </a:p>
          <a:p>
            <a:r>
              <a:rPr lang="en-US" sz="2800" dirty="0"/>
              <a:t>	</a:t>
            </a:r>
            <a:r>
              <a:rPr lang="en-US" sz="2800" dirty="0" smtClean="0"/>
              <a:t>estimation non-linearly</a:t>
            </a:r>
          </a:p>
          <a:p>
            <a:r>
              <a:rPr lang="en-US" sz="2800" dirty="0" smtClean="0"/>
              <a:t>ACCUM = a function, sum or product or ?</a:t>
            </a:r>
          </a:p>
          <a:p>
            <a:r>
              <a:rPr lang="en-US" sz="2800" dirty="0" smtClean="0"/>
              <a:t>factors = other influences on the effort</a:t>
            </a:r>
            <a:endParaRPr lang="en-US" sz="2800" dirty="0"/>
          </a:p>
        </p:txBody>
      </p:sp>
    </p:spTree>
    <p:extLst>
      <p:ext uri="{BB962C8B-B14F-4D97-AF65-F5344CB8AC3E}">
        <p14:creationId xmlns:p14="http://schemas.microsoft.com/office/powerpoint/2010/main" val="284458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Today’s Lecture</a:t>
            </a:r>
          </a:p>
        </p:txBody>
      </p:sp>
      <p:sp>
        <p:nvSpPr>
          <p:cNvPr id="39939" name="Rectangle 3"/>
          <p:cNvSpPr>
            <a:spLocks noGrp="1" noChangeArrowheads="1"/>
          </p:cNvSpPr>
          <p:nvPr>
            <p:ph type="body" idx="1"/>
          </p:nvPr>
        </p:nvSpPr>
        <p:spPr/>
        <p:txBody>
          <a:bodyPr/>
          <a:lstStyle/>
          <a:p>
            <a:r>
              <a:rPr lang="en-US" dirty="0" smtClean="0">
                <a:solidFill>
                  <a:srgbClr val="F32200"/>
                </a:solidFill>
              </a:rPr>
              <a:t>Announcements</a:t>
            </a:r>
          </a:p>
          <a:p>
            <a:pPr marL="0" indent="0">
              <a:buNone/>
            </a:pPr>
            <a:endParaRPr lang="en-US" dirty="0" smtClean="0"/>
          </a:p>
          <a:p>
            <a:r>
              <a:rPr lang="en-US" dirty="0" smtClean="0"/>
              <a:t>Miscellaneous </a:t>
            </a:r>
            <a:r>
              <a:rPr lang="en-US" dirty="0"/>
              <a:t>t</a:t>
            </a:r>
            <a:r>
              <a:rPr lang="en-US" dirty="0" smtClean="0"/>
              <a:t>esting </a:t>
            </a:r>
            <a:r>
              <a:rPr lang="en-US" dirty="0"/>
              <a:t>t</a:t>
            </a:r>
            <a:r>
              <a:rPr lang="en-US" dirty="0" smtClean="0"/>
              <a:t>opics</a:t>
            </a:r>
          </a:p>
          <a:p>
            <a:endParaRPr lang="en-US" dirty="0" smtClean="0"/>
          </a:p>
          <a:p>
            <a:r>
              <a:rPr lang="en-US" dirty="0" smtClean="0"/>
              <a:t>Moore’s </a:t>
            </a:r>
            <a:r>
              <a:rPr lang="en-US" dirty="0" smtClean="0"/>
              <a:t>Law</a:t>
            </a:r>
          </a:p>
          <a:p>
            <a:endParaRPr lang="en-US" dirty="0"/>
          </a:p>
          <a:p>
            <a:r>
              <a:rPr lang="en-US" dirty="0" smtClean="0"/>
              <a:t>Project </a:t>
            </a:r>
            <a:r>
              <a:rPr lang="en-US" dirty="0" smtClean="0"/>
              <a:t>estimation</a:t>
            </a:r>
          </a:p>
          <a:p>
            <a:endParaRPr lang="en-US" dirty="0"/>
          </a:p>
          <a:p>
            <a:r>
              <a:rPr lang="en-US" dirty="0"/>
              <a:t>“A Day in the Life of a Software Engineer”</a:t>
            </a:r>
          </a:p>
          <a:p>
            <a:endParaRPr lang="en-US" dirty="0"/>
          </a:p>
          <a:p>
            <a:endParaRPr lang="en-US" dirty="0"/>
          </a:p>
        </p:txBody>
      </p:sp>
    </p:spTree>
    <p:extLst>
      <p:ext uri="{BB962C8B-B14F-4D97-AF65-F5344CB8AC3E}">
        <p14:creationId xmlns:p14="http://schemas.microsoft.com/office/powerpoint/2010/main" val="557717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COCOMO  - A Specific Estimation Model (Boehm)</a:t>
            </a:r>
            <a:endParaRPr lang="en-US" dirty="0"/>
          </a:p>
        </p:txBody>
      </p:sp>
      <p:sp>
        <p:nvSpPr>
          <p:cNvPr id="3" name="Content Placeholder 2"/>
          <p:cNvSpPr>
            <a:spLocks noGrp="1"/>
          </p:cNvSpPr>
          <p:nvPr>
            <p:ph sz="half" idx="1"/>
          </p:nvPr>
        </p:nvSpPr>
        <p:spPr/>
        <p:txBody>
          <a:bodyPr>
            <a:normAutofit/>
          </a:bodyPr>
          <a:lstStyle/>
          <a:p>
            <a:r>
              <a:rPr lang="en-US" dirty="0" smtClean="0"/>
              <a:t>One of the most widely used software estimation models</a:t>
            </a:r>
          </a:p>
          <a:p>
            <a:r>
              <a:rPr lang="en-US" dirty="0" smtClean="0"/>
              <a:t>Predicts effort and schedule based on inputs relating to the size of the software and a number of cost drivers that affect productivity</a:t>
            </a:r>
          </a:p>
          <a:p>
            <a:r>
              <a:rPr lang="en-US" dirty="0" smtClean="0"/>
              <a:t>Steps</a:t>
            </a:r>
          </a:p>
          <a:p>
            <a:pPr marL="857250" lvl="1" indent="-457200">
              <a:buFont typeface="+mj-lt"/>
              <a:buAutoNum type="arabicPeriod"/>
            </a:pPr>
            <a:r>
              <a:rPr lang="en-US" dirty="0" smtClean="0"/>
              <a:t>Determine project mode (organic/simple, semidetached/intermediate, embedded/difficult)</a:t>
            </a:r>
          </a:p>
          <a:p>
            <a:pPr marL="857250" lvl="1" indent="-457200">
              <a:buFont typeface="+mj-lt"/>
              <a:buAutoNum type="arabicPeriod"/>
            </a:pPr>
            <a:r>
              <a:rPr lang="en-US" dirty="0" smtClean="0"/>
              <a:t>Estimate the size of project (in KLOC or function points)</a:t>
            </a:r>
          </a:p>
          <a:p>
            <a:pPr marL="857250" lvl="1" indent="-457200">
              <a:buFont typeface="+mj-lt"/>
              <a:buAutoNum type="arabicPeriod"/>
            </a:pPr>
            <a:r>
              <a:rPr lang="en-US" dirty="0" smtClean="0"/>
              <a:t>Review 15 factors (cost-drivers), and estimate the impact of each on the project</a:t>
            </a:r>
          </a:p>
          <a:p>
            <a:pPr marL="857250" lvl="1" indent="-457200">
              <a:buFont typeface="+mj-lt"/>
              <a:buAutoNum type="arabicPeriod"/>
            </a:pPr>
            <a:r>
              <a:rPr lang="en-US" dirty="0" smtClean="0"/>
              <a:t>Determine project effort by inserting the estimated values into an effort formula</a:t>
            </a:r>
            <a:endParaRPr lang="en-US" dirty="0"/>
          </a:p>
        </p:txBody>
      </p:sp>
    </p:spTree>
    <p:extLst>
      <p:ext uri="{BB962C8B-B14F-4D97-AF65-F5344CB8AC3E}">
        <p14:creationId xmlns:p14="http://schemas.microsoft.com/office/powerpoint/2010/main" val="2527666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COCOMO Project Modes</a:t>
            </a:r>
            <a:endParaRPr lang="en-US" dirty="0"/>
          </a:p>
        </p:txBody>
      </p:sp>
      <p:sp>
        <p:nvSpPr>
          <p:cNvPr id="3" name="Content Placeholder 2"/>
          <p:cNvSpPr>
            <a:spLocks noGrp="1"/>
          </p:cNvSpPr>
          <p:nvPr>
            <p:ph sz="half" idx="1"/>
          </p:nvPr>
        </p:nvSpPr>
        <p:spPr/>
        <p:txBody>
          <a:bodyPr/>
          <a:lstStyle/>
          <a:p>
            <a:r>
              <a:rPr lang="en-US" dirty="0" smtClean="0"/>
              <a:t>Project mode is based on 8 parameters</a:t>
            </a:r>
          </a:p>
          <a:p>
            <a:pPr lvl="1"/>
            <a:r>
              <a:rPr lang="en-US" dirty="0" smtClean="0"/>
              <a:t>The team’s understanding of project objectives</a:t>
            </a:r>
          </a:p>
          <a:p>
            <a:pPr lvl="1"/>
            <a:r>
              <a:rPr lang="en-US" dirty="0" smtClean="0"/>
              <a:t>The team’s experience with similar projects</a:t>
            </a:r>
          </a:p>
          <a:p>
            <a:pPr lvl="1"/>
            <a:r>
              <a:rPr lang="en-US" dirty="0" smtClean="0"/>
              <a:t>The project’s need to conform with established requirements</a:t>
            </a:r>
          </a:p>
          <a:p>
            <a:pPr lvl="1"/>
            <a:r>
              <a:rPr lang="en-US" dirty="0" smtClean="0"/>
              <a:t>The project’s need to conform with established external interfaces</a:t>
            </a:r>
          </a:p>
          <a:p>
            <a:pPr lvl="1"/>
            <a:r>
              <a:rPr lang="en-US" dirty="0" smtClean="0"/>
              <a:t>The need to develop the project concurrently with new systems/operational procedures</a:t>
            </a:r>
          </a:p>
          <a:p>
            <a:pPr lvl="1"/>
            <a:r>
              <a:rPr lang="en-US" dirty="0" smtClean="0"/>
              <a:t>The project’s need for new technology, architecture, etc.</a:t>
            </a:r>
          </a:p>
          <a:p>
            <a:pPr lvl="1"/>
            <a:r>
              <a:rPr lang="en-US" dirty="0" smtClean="0"/>
              <a:t>The project’s need to meet or beat the schedule</a:t>
            </a:r>
          </a:p>
          <a:p>
            <a:pPr lvl="1"/>
            <a:r>
              <a:rPr lang="en-US" dirty="0" smtClean="0"/>
              <a:t>Project size</a:t>
            </a:r>
            <a:endParaRPr lang="en-US" dirty="0"/>
          </a:p>
        </p:txBody>
      </p:sp>
    </p:spTree>
    <p:extLst>
      <p:ext uri="{BB962C8B-B14F-4D97-AF65-F5344CB8AC3E}">
        <p14:creationId xmlns:p14="http://schemas.microsoft.com/office/powerpoint/2010/main" val="3673480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COCOMO Project Modes</a:t>
            </a:r>
            <a:endParaRPr lang="en-US" dirty="0"/>
          </a:p>
        </p:txBody>
      </p:sp>
      <p:sp>
        <p:nvSpPr>
          <p:cNvPr id="3" name="Content Placeholder 2"/>
          <p:cNvSpPr>
            <a:spLocks noGrp="1"/>
          </p:cNvSpPr>
          <p:nvPr>
            <p:ph sz="half" idx="1"/>
          </p:nvPr>
        </p:nvSpPr>
        <p:spPr/>
        <p:txBody>
          <a:bodyPr/>
          <a:lstStyle/>
          <a:p>
            <a:r>
              <a:rPr lang="en-US" dirty="0" smtClean="0"/>
              <a:t>Organic Mode</a:t>
            </a:r>
          </a:p>
          <a:p>
            <a:pPr lvl="1"/>
            <a:r>
              <a:rPr lang="en-US" dirty="0" smtClean="0"/>
              <a:t>Small teams with good experience working with “less than rigid” requirements</a:t>
            </a:r>
          </a:p>
          <a:p>
            <a:r>
              <a:rPr lang="en-US" dirty="0" smtClean="0"/>
              <a:t>Semidetached Mode</a:t>
            </a:r>
          </a:p>
          <a:p>
            <a:pPr lvl="1"/>
            <a:r>
              <a:rPr lang="en-US" dirty="0" smtClean="0"/>
              <a:t>Medium teams with mixed experience working with a mixture of rigid and less than rigid requirements</a:t>
            </a:r>
          </a:p>
          <a:p>
            <a:r>
              <a:rPr lang="en-US" dirty="0" smtClean="0"/>
              <a:t>Embedded Mode</a:t>
            </a:r>
          </a:p>
          <a:p>
            <a:pPr lvl="1"/>
            <a:r>
              <a:rPr lang="en-US" dirty="0" smtClean="0"/>
              <a:t>Projects that must be developed within a series of tight constraints</a:t>
            </a:r>
          </a:p>
          <a:p>
            <a:pPr marL="457200" lvl="1" indent="0">
              <a:buNone/>
            </a:pPr>
            <a:endParaRPr lang="en-US" dirty="0" smtClean="0"/>
          </a:p>
          <a:p>
            <a:r>
              <a:rPr lang="en-US" dirty="0" smtClean="0"/>
              <a:t>Each mode has its own effort estimation formula</a:t>
            </a:r>
            <a:endParaRPr lang="en-US" dirty="0"/>
          </a:p>
        </p:txBody>
      </p:sp>
    </p:spTree>
    <p:extLst>
      <p:ext uri="{BB962C8B-B14F-4D97-AF65-F5344CB8AC3E}">
        <p14:creationId xmlns:p14="http://schemas.microsoft.com/office/powerpoint/2010/main" val="52770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COCOMO Cost Drivers</a:t>
            </a:r>
            <a:endParaRPr lang="en-US" dirty="0"/>
          </a:p>
        </p:txBody>
      </p:sp>
      <p:sp>
        <p:nvSpPr>
          <p:cNvPr id="3" name="Content Placeholder 2"/>
          <p:cNvSpPr>
            <a:spLocks noGrp="1"/>
          </p:cNvSpPr>
          <p:nvPr>
            <p:ph sz="half" idx="1"/>
          </p:nvPr>
        </p:nvSpPr>
        <p:spPr/>
        <p:txBody>
          <a:bodyPr numCol="2"/>
          <a:lstStyle/>
          <a:p>
            <a:r>
              <a:rPr lang="en-US" dirty="0" smtClean="0"/>
              <a:t>Product attributes</a:t>
            </a:r>
          </a:p>
          <a:p>
            <a:pPr lvl="1"/>
            <a:r>
              <a:rPr lang="en-US" dirty="0" smtClean="0"/>
              <a:t>Required software reliability</a:t>
            </a:r>
          </a:p>
          <a:p>
            <a:pPr lvl="1"/>
            <a:r>
              <a:rPr lang="en-US" dirty="0" smtClean="0"/>
              <a:t>Database size</a:t>
            </a:r>
          </a:p>
          <a:p>
            <a:pPr lvl="1"/>
            <a:r>
              <a:rPr lang="en-US" dirty="0" smtClean="0"/>
              <a:t>Product complexity</a:t>
            </a:r>
          </a:p>
          <a:p>
            <a:r>
              <a:rPr lang="en-US" dirty="0" smtClean="0"/>
              <a:t>Computer attributes</a:t>
            </a:r>
          </a:p>
          <a:p>
            <a:pPr lvl="1"/>
            <a:r>
              <a:rPr lang="en-US" dirty="0" smtClean="0"/>
              <a:t>Execution time constraint</a:t>
            </a:r>
          </a:p>
          <a:p>
            <a:pPr lvl="1"/>
            <a:r>
              <a:rPr lang="en-US" dirty="0" smtClean="0"/>
              <a:t>Main memory constraint</a:t>
            </a:r>
          </a:p>
          <a:p>
            <a:pPr lvl="1"/>
            <a:r>
              <a:rPr lang="en-US" dirty="0" smtClean="0"/>
              <a:t>Virtual machine complexity</a:t>
            </a:r>
          </a:p>
          <a:p>
            <a:pPr lvl="1"/>
            <a:r>
              <a:rPr lang="en-US" dirty="0" smtClean="0"/>
              <a:t>Computer turnaround time</a:t>
            </a:r>
          </a:p>
          <a:p>
            <a:endParaRPr lang="en-US" dirty="0" smtClean="0"/>
          </a:p>
          <a:p>
            <a:endParaRPr lang="en-US" dirty="0"/>
          </a:p>
          <a:p>
            <a:r>
              <a:rPr lang="en-US" dirty="0" smtClean="0"/>
              <a:t>Personnel attributes</a:t>
            </a:r>
          </a:p>
          <a:p>
            <a:pPr lvl="1"/>
            <a:r>
              <a:rPr lang="en-US" dirty="0" smtClean="0"/>
              <a:t>Analyst capability</a:t>
            </a:r>
          </a:p>
          <a:p>
            <a:pPr lvl="1"/>
            <a:r>
              <a:rPr lang="en-US" dirty="0" smtClean="0"/>
              <a:t>Applications experience</a:t>
            </a:r>
          </a:p>
          <a:p>
            <a:pPr lvl="1"/>
            <a:r>
              <a:rPr lang="en-US" dirty="0" smtClean="0"/>
              <a:t>Programmer capability</a:t>
            </a:r>
          </a:p>
          <a:p>
            <a:pPr lvl="1"/>
            <a:r>
              <a:rPr lang="en-US" dirty="0" smtClean="0"/>
              <a:t>Virtual machine experience</a:t>
            </a:r>
          </a:p>
          <a:p>
            <a:pPr lvl="1"/>
            <a:r>
              <a:rPr lang="en-US" dirty="0" smtClean="0"/>
              <a:t>Programming language experience</a:t>
            </a:r>
          </a:p>
          <a:p>
            <a:r>
              <a:rPr lang="en-US" dirty="0" smtClean="0"/>
              <a:t>Project attributes</a:t>
            </a:r>
          </a:p>
          <a:p>
            <a:pPr lvl="1"/>
            <a:r>
              <a:rPr lang="en-US" dirty="0" smtClean="0"/>
              <a:t>Use of modern practice</a:t>
            </a:r>
          </a:p>
          <a:p>
            <a:pPr lvl="1"/>
            <a:r>
              <a:rPr lang="en-US" dirty="0" smtClean="0"/>
              <a:t>Use of software tools</a:t>
            </a:r>
          </a:p>
          <a:p>
            <a:pPr lvl="1"/>
            <a:r>
              <a:rPr lang="en-US" dirty="0" smtClean="0"/>
              <a:t>Required development schedule</a:t>
            </a:r>
            <a:endParaRPr lang="en-US" dirty="0"/>
          </a:p>
        </p:txBody>
      </p:sp>
    </p:spTree>
    <p:extLst>
      <p:ext uri="{BB962C8B-B14F-4D97-AF65-F5344CB8AC3E}">
        <p14:creationId xmlns:p14="http://schemas.microsoft.com/office/powerpoint/2010/main" val="3460927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Formulas</a:t>
            </a:r>
            <a:endParaRPr lang="en-US" dirty="0"/>
          </a:p>
        </p:txBody>
      </p:sp>
      <p:graphicFrame>
        <p:nvGraphicFramePr>
          <p:cNvPr id="6" name="Group 26"/>
          <p:cNvGraphicFramePr>
            <a:graphicFrameLocks noGrp="1"/>
          </p:cNvGraphicFramePr>
          <p:nvPr>
            <p:ph sz="half" idx="1"/>
            <p:extLst>
              <p:ext uri="{D42A27DB-BD31-4B8C-83A1-F6EECF244321}">
                <p14:modId xmlns:p14="http://schemas.microsoft.com/office/powerpoint/2010/main" val="2032267050"/>
              </p:ext>
            </p:extLst>
          </p:nvPr>
        </p:nvGraphicFramePr>
        <p:xfrm>
          <a:off x="457200" y="1295400"/>
          <a:ext cx="8229600" cy="2975162"/>
        </p:xfrm>
        <a:graphic>
          <a:graphicData uri="http://schemas.openxmlformats.org/drawingml/2006/table">
            <a:tbl>
              <a:tblPr/>
              <a:tblGrid>
                <a:gridCol w="1290638"/>
                <a:gridCol w="2178050"/>
                <a:gridCol w="2179637"/>
                <a:gridCol w="2581275"/>
              </a:tblGrid>
              <a:tr h="557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15" marB="45715"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Halstead</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Boehm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Walston-Felix</a:t>
                      </a:r>
                    </a:p>
                  </a:txBody>
                  <a:tcPr marT="45715" marB="45715"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KLOC</a:t>
                      </a:r>
                    </a:p>
                  </a:txBody>
                  <a:tcPr marT="45715" marB="45715"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E=0.7 KLOC</a:t>
                      </a:r>
                      <a:r>
                        <a:rPr kumimoji="0" lang="en-US" sz="2000" b="0" i="0" u="none" strike="noStrike" cap="none" normalizeH="0" baseline="30000" smtClean="0">
                          <a:ln>
                            <a:noFill/>
                          </a:ln>
                          <a:solidFill>
                            <a:schemeClr val="tx1"/>
                          </a:solidFill>
                          <a:effectLst/>
                          <a:latin typeface="Arial" charset="0"/>
                        </a:rPr>
                        <a:t>1.50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E=2.4 KLOC</a:t>
                      </a:r>
                      <a:r>
                        <a:rPr kumimoji="0" lang="en-US" sz="2000" b="0" i="0" u="none" strike="noStrike" cap="none" normalizeH="0" baseline="30000" smtClean="0">
                          <a:ln>
                            <a:noFill/>
                          </a:ln>
                          <a:solidFill>
                            <a:schemeClr val="tx1"/>
                          </a:solidFill>
                          <a:effectLst/>
                          <a:latin typeface="Arial" charset="0"/>
                        </a:rPr>
                        <a:t>1.05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E=5.2 KLOC</a:t>
                      </a:r>
                      <a:r>
                        <a:rPr kumimoji="0" lang="en-US" sz="2000" b="0" i="0" u="none" strike="noStrike" cap="none" normalizeH="0" baseline="30000" smtClean="0">
                          <a:ln>
                            <a:noFill/>
                          </a:ln>
                          <a:solidFill>
                            <a:schemeClr val="tx1"/>
                          </a:solidFill>
                          <a:effectLst/>
                          <a:latin typeface="Arial" charset="0"/>
                        </a:rPr>
                        <a:t>0.91</a:t>
                      </a:r>
                    </a:p>
                  </a:txBody>
                  <a:tcPr marT="45715" marB="45715"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9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1000</a:t>
                      </a:r>
                    </a:p>
                  </a:txBody>
                  <a:tcPr marT="45715" marB="45715"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0.7</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22.1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247.5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700.0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22,135.9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26.9</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145.9</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302.1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3,390.1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42.3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182.8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343.6</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2,792.6</a:t>
                      </a:r>
                    </a:p>
                  </a:txBody>
                  <a:tcPr marT="45715" marB="45715"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25"/>
          <p:cNvSpPr txBox="1">
            <a:spLocks noChangeArrowheads="1"/>
          </p:cNvSpPr>
          <p:nvPr/>
        </p:nvSpPr>
        <p:spPr>
          <a:xfrm>
            <a:off x="381000" y="4876800"/>
            <a:ext cx="8229600" cy="1463675"/>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smtClean="0"/>
              <a:t>Coefficients derived using actual project </a:t>
            </a:r>
            <a:r>
              <a:rPr lang="en-US" altLang="en-US" sz="2800" dirty="0" smtClean="0"/>
              <a:t>data</a:t>
            </a:r>
            <a:endParaRPr lang="en-US" altLang="en-US" sz="2800" dirty="0" smtClean="0"/>
          </a:p>
        </p:txBody>
      </p:sp>
    </p:spTree>
    <p:extLst>
      <p:ext uri="{BB962C8B-B14F-4D97-AF65-F5344CB8AC3E}">
        <p14:creationId xmlns:p14="http://schemas.microsoft.com/office/powerpoint/2010/main" val="722008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Measure/Estimate</a:t>
            </a:r>
            <a:endParaRPr lang="en-US" dirty="0"/>
          </a:p>
        </p:txBody>
      </p:sp>
      <p:sp>
        <p:nvSpPr>
          <p:cNvPr id="5" name="Content Placeholder 4"/>
          <p:cNvSpPr>
            <a:spLocks noGrp="1"/>
          </p:cNvSpPr>
          <p:nvPr>
            <p:ph sz="half" idx="1"/>
          </p:nvPr>
        </p:nvSpPr>
        <p:spPr/>
        <p:txBody>
          <a:bodyPr/>
          <a:lstStyle/>
          <a:p>
            <a:r>
              <a:rPr lang="en-US" altLang="en-US" dirty="0"/>
              <a:t>Lines of code – e.g. delivered lines of executable source code</a:t>
            </a:r>
          </a:p>
          <a:p>
            <a:r>
              <a:rPr lang="en-US" altLang="en-US" dirty="0"/>
              <a:t>Function points – count inputs, outputs, files</a:t>
            </a:r>
          </a:p>
          <a:p>
            <a:r>
              <a:rPr lang="en-US" altLang="en-US" dirty="0"/>
              <a:t>Feature points – similar to function points, also count algorithms</a:t>
            </a:r>
          </a:p>
          <a:p>
            <a:r>
              <a:rPr lang="en-US" altLang="en-US" dirty="0"/>
              <a:t>Object points – count screens, reports, and 3-GL </a:t>
            </a:r>
            <a:r>
              <a:rPr lang="en-US" altLang="en-US" dirty="0" smtClean="0"/>
              <a:t>components</a:t>
            </a:r>
            <a:endParaRPr lang="en-US" altLang="en-US" dirty="0"/>
          </a:p>
        </p:txBody>
      </p:sp>
    </p:spTree>
    <p:extLst>
      <p:ext uri="{BB962C8B-B14F-4D97-AF65-F5344CB8AC3E}">
        <p14:creationId xmlns:p14="http://schemas.microsoft.com/office/powerpoint/2010/main" val="1593914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Points</a:t>
            </a:r>
            <a:endParaRPr lang="en-US" dirty="0"/>
          </a:p>
        </p:txBody>
      </p:sp>
      <p:sp>
        <p:nvSpPr>
          <p:cNvPr id="5" name="Content Placeholder 4"/>
          <p:cNvSpPr>
            <a:spLocks noGrp="1"/>
          </p:cNvSpPr>
          <p:nvPr>
            <p:ph sz="half" idx="1"/>
          </p:nvPr>
        </p:nvSpPr>
        <p:spPr/>
        <p:txBody>
          <a:bodyPr/>
          <a:lstStyle/>
          <a:p>
            <a:r>
              <a:rPr lang="en-US" dirty="0"/>
              <a:t>Analyze specifications and high-level design for</a:t>
            </a:r>
          </a:p>
          <a:p>
            <a:pPr lvl="1"/>
            <a:r>
              <a:rPr lang="en-US" dirty="0"/>
              <a:t>External inputs</a:t>
            </a:r>
          </a:p>
          <a:p>
            <a:pPr lvl="1"/>
            <a:r>
              <a:rPr lang="en-US" dirty="0"/>
              <a:t>External outputs</a:t>
            </a:r>
          </a:p>
          <a:p>
            <a:pPr lvl="1"/>
            <a:r>
              <a:rPr lang="en-US" dirty="0"/>
              <a:t>External inquiries</a:t>
            </a:r>
          </a:p>
          <a:p>
            <a:pPr lvl="1"/>
            <a:r>
              <a:rPr lang="en-US" dirty="0"/>
              <a:t>Internal logical files (e.g. classes, data structures)</a:t>
            </a:r>
          </a:p>
          <a:p>
            <a:pPr lvl="1"/>
            <a:r>
              <a:rPr lang="en-US" dirty="0"/>
              <a:t>External interface files</a:t>
            </a:r>
          </a:p>
          <a:p>
            <a:r>
              <a:rPr lang="en-US" dirty="0"/>
              <a:t>The result </a:t>
            </a:r>
            <a:r>
              <a:rPr lang="en-US" dirty="0" smtClean="0"/>
              <a:t> (after plugging them into a formula) is </a:t>
            </a:r>
            <a:r>
              <a:rPr lang="en-US" dirty="0"/>
              <a:t>a number of Function Points.</a:t>
            </a:r>
          </a:p>
          <a:p>
            <a:r>
              <a:rPr lang="en-US" dirty="0"/>
              <a:t>Maybe: person-months = 0.20 * FP</a:t>
            </a:r>
            <a:r>
              <a:rPr lang="en-US" baseline="30000" dirty="0"/>
              <a:t>1.5</a:t>
            </a:r>
          </a:p>
        </p:txBody>
      </p:sp>
    </p:spTree>
    <p:extLst>
      <p:ext uri="{BB962C8B-B14F-4D97-AF65-F5344CB8AC3E}">
        <p14:creationId xmlns:p14="http://schemas.microsoft.com/office/powerpoint/2010/main" val="3615770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Today’s Lecture</a:t>
            </a:r>
          </a:p>
        </p:txBody>
      </p:sp>
      <p:sp>
        <p:nvSpPr>
          <p:cNvPr id="39939" name="Rectangle 3"/>
          <p:cNvSpPr>
            <a:spLocks noGrp="1" noChangeArrowheads="1"/>
          </p:cNvSpPr>
          <p:nvPr>
            <p:ph type="body" idx="1"/>
          </p:nvPr>
        </p:nvSpPr>
        <p:spPr/>
        <p:txBody>
          <a:bodyPr/>
          <a:lstStyle/>
          <a:p>
            <a:r>
              <a:rPr lang="en-US" dirty="0" smtClean="0"/>
              <a:t>Announcements</a:t>
            </a:r>
          </a:p>
          <a:p>
            <a:pPr marL="0" indent="0">
              <a:buNone/>
            </a:pPr>
            <a:endParaRPr lang="en-US" dirty="0" smtClean="0"/>
          </a:p>
          <a:p>
            <a:r>
              <a:rPr lang="en-US" dirty="0" smtClean="0"/>
              <a:t>Miscellaneous </a:t>
            </a:r>
            <a:r>
              <a:rPr lang="en-US" dirty="0"/>
              <a:t>t</a:t>
            </a:r>
            <a:r>
              <a:rPr lang="en-US" dirty="0" smtClean="0"/>
              <a:t>esting </a:t>
            </a:r>
            <a:r>
              <a:rPr lang="en-US" dirty="0"/>
              <a:t>t</a:t>
            </a:r>
            <a:r>
              <a:rPr lang="en-US" dirty="0" smtClean="0"/>
              <a:t>opics</a:t>
            </a:r>
          </a:p>
          <a:p>
            <a:endParaRPr lang="en-US" dirty="0" smtClean="0"/>
          </a:p>
          <a:p>
            <a:r>
              <a:rPr lang="en-US" dirty="0" smtClean="0"/>
              <a:t>Moore’s </a:t>
            </a:r>
            <a:r>
              <a:rPr lang="en-US" dirty="0" smtClean="0"/>
              <a:t>Law</a:t>
            </a:r>
          </a:p>
          <a:p>
            <a:endParaRPr lang="en-US" dirty="0"/>
          </a:p>
          <a:p>
            <a:r>
              <a:rPr lang="en-US" dirty="0" smtClean="0"/>
              <a:t>Project </a:t>
            </a:r>
            <a:r>
              <a:rPr lang="en-US" dirty="0" smtClean="0"/>
              <a:t>estimation</a:t>
            </a:r>
          </a:p>
          <a:p>
            <a:endParaRPr lang="en-US" dirty="0"/>
          </a:p>
          <a:p>
            <a:r>
              <a:rPr lang="en-US" dirty="0">
                <a:solidFill>
                  <a:srgbClr val="F32200"/>
                </a:solidFill>
              </a:rPr>
              <a:t>“A Day in the Life of a Software Engineer”</a:t>
            </a:r>
          </a:p>
          <a:p>
            <a:endParaRPr lang="en-US" dirty="0"/>
          </a:p>
          <a:p>
            <a:endParaRPr lang="en-US" dirty="0"/>
          </a:p>
        </p:txBody>
      </p:sp>
    </p:spTree>
    <p:extLst>
      <p:ext uri="{BB962C8B-B14F-4D97-AF65-F5344CB8AC3E}">
        <p14:creationId xmlns:p14="http://schemas.microsoft.com/office/powerpoint/2010/main" val="4293438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Day in the Life of a Software Engineer</a:t>
            </a:r>
            <a:endParaRPr lang="en-US" dirty="0"/>
          </a:p>
        </p:txBody>
      </p:sp>
      <p:sp>
        <p:nvSpPr>
          <p:cNvPr id="3" name="Content Placeholder 2"/>
          <p:cNvSpPr>
            <a:spLocks noGrp="1"/>
          </p:cNvSpPr>
          <p:nvPr>
            <p:ph sz="half" idx="1"/>
          </p:nvPr>
        </p:nvSpPr>
        <p:spPr/>
        <p:txBody>
          <a:bodyPr/>
          <a:lstStyle/>
          <a:p>
            <a:r>
              <a:rPr lang="en-US" dirty="0">
                <a:hlinkClick r:id="rId2"/>
              </a:rPr>
              <a:t>https://www.youtube.com/watch?v=</a:t>
            </a:r>
            <a:r>
              <a:rPr lang="en-US" dirty="0" smtClean="0">
                <a:hlinkClick r:id="rId2"/>
              </a:rPr>
              <a:t>vt79JcPfZQA</a:t>
            </a:r>
            <a:endParaRPr lang="en-US" dirty="0" smtClean="0"/>
          </a:p>
          <a:p>
            <a:r>
              <a:rPr lang="en-US" dirty="0">
                <a:hlinkClick r:id="rId3"/>
              </a:rPr>
              <a:t>https://www.youtube.com/watch?v=5fpggknHC2c&amp;index=6&amp;list=PLllx_3tLoo4fd1deqnzvyZrIrJzRdSC6</a:t>
            </a:r>
            <a:r>
              <a:rPr lang="en-US" dirty="0" smtClean="0">
                <a:hlinkClick r:id="rId3"/>
              </a:rPr>
              <a:t>-</a:t>
            </a:r>
            <a:endParaRPr lang="en-US" dirty="0" smtClean="0"/>
          </a:p>
          <a:p>
            <a:r>
              <a:rPr lang="en-US" dirty="0">
                <a:hlinkClick r:id="rId4"/>
              </a:rPr>
              <a:t>https://www.youtube.com/watch?v=</a:t>
            </a:r>
            <a:r>
              <a:rPr lang="en-US" dirty="0" smtClean="0">
                <a:hlinkClick r:id="rId4"/>
              </a:rPr>
              <a:t>H1zD37rcVSQ</a:t>
            </a:r>
            <a:endParaRPr lang="en-US" dirty="0" smtClean="0"/>
          </a:p>
          <a:p>
            <a:endParaRPr lang="en-US" dirty="0" smtClean="0"/>
          </a:p>
          <a:p>
            <a:endParaRPr lang="en-US" dirty="0"/>
          </a:p>
        </p:txBody>
      </p:sp>
    </p:spTree>
    <p:extLst>
      <p:ext uri="{BB962C8B-B14F-4D97-AF65-F5344CB8AC3E}">
        <p14:creationId xmlns:p14="http://schemas.microsoft.com/office/powerpoint/2010/main" val="3399719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Cool Things that Matter”</a:t>
            </a:r>
            <a:endParaRPr lang="en-US" dirty="0"/>
          </a:p>
        </p:txBody>
      </p:sp>
      <p:sp>
        <p:nvSpPr>
          <p:cNvPr id="3" name="Content Placeholder 2"/>
          <p:cNvSpPr>
            <a:spLocks noGrp="1"/>
          </p:cNvSpPr>
          <p:nvPr>
            <p:ph sz="half" idx="1"/>
          </p:nvPr>
        </p:nvSpPr>
        <p:spPr/>
        <p:txBody>
          <a:bodyPr/>
          <a:lstStyle/>
          <a:p>
            <a:r>
              <a:rPr lang="en-US" dirty="0">
                <a:hlinkClick r:id="rId2"/>
              </a:rPr>
              <a:t>https://www.youtube.com/watch?v=</a:t>
            </a:r>
            <a:r>
              <a:rPr lang="en-US" dirty="0" smtClean="0">
                <a:hlinkClick r:id="rId2"/>
              </a:rPr>
              <a:t>_YwZEDU9bkA</a:t>
            </a:r>
            <a:endParaRPr lang="en-US" dirty="0" smtClean="0"/>
          </a:p>
          <a:p>
            <a:endParaRPr lang="en-US" dirty="0"/>
          </a:p>
        </p:txBody>
      </p:sp>
    </p:spTree>
    <p:extLst>
      <p:ext uri="{BB962C8B-B14F-4D97-AF65-F5344CB8AC3E}">
        <p14:creationId xmlns:p14="http://schemas.microsoft.com/office/powerpoint/2010/main" val="33668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0.5% extra credit for submitting the EEE Course Evaluation</a:t>
            </a:r>
          </a:p>
          <a:p>
            <a:endParaRPr lang="en-US" dirty="0" smtClean="0"/>
          </a:p>
          <a:p>
            <a:r>
              <a:rPr lang="en-US" dirty="0" smtClean="0"/>
              <a:t>Homework 3 due tonight 11:55pm to EEE</a:t>
            </a:r>
          </a:p>
          <a:p>
            <a:endParaRPr lang="en-US" dirty="0"/>
          </a:p>
          <a:p>
            <a:r>
              <a:rPr lang="en-US" dirty="0" smtClean="0"/>
              <a:t>Come </a:t>
            </a:r>
            <a:r>
              <a:rPr lang="en-US" dirty="0" smtClean="0"/>
              <a:t>to discussion this week </a:t>
            </a:r>
            <a:r>
              <a:rPr lang="en-US" dirty="0" smtClean="0"/>
              <a:t>to pick up any outstanding quizzes </a:t>
            </a:r>
            <a:r>
              <a:rPr lang="en-US" dirty="0" smtClean="0"/>
              <a:t>or </a:t>
            </a:r>
            <a:r>
              <a:rPr lang="en-US" dirty="0" smtClean="0"/>
              <a:t>midterms</a:t>
            </a:r>
            <a:endParaRPr lang="en-US" dirty="0" smtClean="0"/>
          </a:p>
        </p:txBody>
      </p:sp>
    </p:spTree>
    <p:extLst>
      <p:ext uri="{BB962C8B-B14F-4D97-AF65-F5344CB8AC3E}">
        <p14:creationId xmlns:p14="http://schemas.microsoft.com/office/powerpoint/2010/main" val="2123068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Noticed”</a:t>
            </a:r>
            <a:endParaRPr lang="en-US" dirty="0"/>
          </a:p>
        </p:txBody>
      </p:sp>
      <p:sp>
        <p:nvSpPr>
          <p:cNvPr id="3" name="Content Placeholder 2"/>
          <p:cNvSpPr>
            <a:spLocks noGrp="1"/>
          </p:cNvSpPr>
          <p:nvPr>
            <p:ph sz="half" idx="1"/>
          </p:nvPr>
        </p:nvSpPr>
        <p:spPr/>
        <p:txBody>
          <a:bodyPr/>
          <a:lstStyle/>
          <a:p>
            <a:r>
              <a:rPr lang="en-US" dirty="0">
                <a:hlinkClick r:id="rId2"/>
              </a:rPr>
              <a:t>https://www.youtube.com/watch?v=</a:t>
            </a:r>
            <a:r>
              <a:rPr lang="en-US" dirty="0" smtClean="0">
                <a:hlinkClick r:id="rId2"/>
              </a:rPr>
              <a:t>E2dMmdewRxE</a:t>
            </a:r>
            <a:endParaRPr lang="en-US" dirty="0" smtClean="0"/>
          </a:p>
          <a:p>
            <a:pPr marL="0" indent="0">
              <a:buNone/>
            </a:pPr>
            <a:endParaRPr lang="en-US" dirty="0"/>
          </a:p>
        </p:txBody>
      </p:sp>
    </p:spTree>
    <p:extLst>
      <p:ext uri="{BB962C8B-B14F-4D97-AF65-F5344CB8AC3E}">
        <p14:creationId xmlns:p14="http://schemas.microsoft.com/office/powerpoint/2010/main" val="205923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Today’s Lecture</a:t>
            </a:r>
          </a:p>
        </p:txBody>
      </p:sp>
      <p:sp>
        <p:nvSpPr>
          <p:cNvPr id="39939" name="Rectangle 3"/>
          <p:cNvSpPr>
            <a:spLocks noGrp="1" noChangeArrowheads="1"/>
          </p:cNvSpPr>
          <p:nvPr>
            <p:ph type="body" idx="1"/>
          </p:nvPr>
        </p:nvSpPr>
        <p:spPr/>
        <p:txBody>
          <a:bodyPr/>
          <a:lstStyle/>
          <a:p>
            <a:r>
              <a:rPr lang="en-US" dirty="0" smtClean="0"/>
              <a:t>Announcements</a:t>
            </a:r>
          </a:p>
          <a:p>
            <a:pPr marL="0" indent="0">
              <a:buNone/>
            </a:pPr>
            <a:endParaRPr lang="en-US" dirty="0" smtClean="0"/>
          </a:p>
          <a:p>
            <a:r>
              <a:rPr lang="en-US" dirty="0" smtClean="0">
                <a:solidFill>
                  <a:srgbClr val="F32200"/>
                </a:solidFill>
              </a:rPr>
              <a:t>Miscellaneous </a:t>
            </a:r>
            <a:r>
              <a:rPr lang="en-US" dirty="0">
                <a:solidFill>
                  <a:srgbClr val="F32200"/>
                </a:solidFill>
              </a:rPr>
              <a:t>t</a:t>
            </a:r>
            <a:r>
              <a:rPr lang="en-US" dirty="0" smtClean="0">
                <a:solidFill>
                  <a:srgbClr val="F32200"/>
                </a:solidFill>
              </a:rPr>
              <a:t>esting </a:t>
            </a:r>
            <a:r>
              <a:rPr lang="en-US" dirty="0">
                <a:solidFill>
                  <a:srgbClr val="F32200"/>
                </a:solidFill>
              </a:rPr>
              <a:t>t</a:t>
            </a:r>
            <a:r>
              <a:rPr lang="en-US" dirty="0" smtClean="0">
                <a:solidFill>
                  <a:srgbClr val="F32200"/>
                </a:solidFill>
              </a:rPr>
              <a:t>opics</a:t>
            </a:r>
          </a:p>
          <a:p>
            <a:endParaRPr lang="en-US" dirty="0" smtClean="0"/>
          </a:p>
          <a:p>
            <a:r>
              <a:rPr lang="en-US" dirty="0" smtClean="0"/>
              <a:t>Moore’s </a:t>
            </a:r>
            <a:r>
              <a:rPr lang="en-US" dirty="0" smtClean="0"/>
              <a:t>Law</a:t>
            </a:r>
          </a:p>
          <a:p>
            <a:endParaRPr lang="en-US" dirty="0"/>
          </a:p>
          <a:p>
            <a:r>
              <a:rPr lang="en-US" dirty="0" smtClean="0"/>
              <a:t>Project </a:t>
            </a:r>
            <a:r>
              <a:rPr lang="en-US" dirty="0" smtClean="0"/>
              <a:t>estimation</a:t>
            </a:r>
          </a:p>
          <a:p>
            <a:endParaRPr lang="en-US" dirty="0"/>
          </a:p>
          <a:p>
            <a:r>
              <a:rPr lang="en-US" dirty="0"/>
              <a:t>“A Day in the Life of a Software Engineer”</a:t>
            </a:r>
          </a:p>
          <a:p>
            <a:endParaRPr lang="en-US" dirty="0"/>
          </a:p>
          <a:p>
            <a:endParaRPr lang="en-US" dirty="0"/>
          </a:p>
        </p:txBody>
      </p:sp>
    </p:spTree>
    <p:extLst>
      <p:ext uri="{BB962C8B-B14F-4D97-AF65-F5344CB8AC3E}">
        <p14:creationId xmlns:p14="http://schemas.microsoft.com/office/powerpoint/2010/main" val="269913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 and Reviews</a:t>
            </a:r>
            <a:endParaRPr lang="en-US" dirty="0"/>
          </a:p>
        </p:txBody>
      </p:sp>
      <p:sp>
        <p:nvSpPr>
          <p:cNvPr id="3" name="Content Placeholder 2"/>
          <p:cNvSpPr>
            <a:spLocks noGrp="1"/>
          </p:cNvSpPr>
          <p:nvPr>
            <p:ph sz="half" idx="1"/>
          </p:nvPr>
        </p:nvSpPr>
        <p:spPr/>
        <p:txBody>
          <a:bodyPr/>
          <a:lstStyle/>
          <a:p>
            <a:r>
              <a:rPr lang="en-US" dirty="0" smtClean="0"/>
              <a:t>Humans read documents and look for defects</a:t>
            </a:r>
            <a:endParaRPr lang="en-US" dirty="0"/>
          </a:p>
          <a:p>
            <a:r>
              <a:rPr lang="en-US" dirty="0" smtClean="0"/>
              <a:t>Surprisingly effective</a:t>
            </a:r>
            <a:endParaRPr lang="en-US" dirty="0"/>
          </a:p>
          <a:p>
            <a:r>
              <a:rPr lang="en-US" dirty="0" smtClean="0"/>
              <a:t>Many different approaches and levels of details</a:t>
            </a:r>
            <a:endParaRPr lang="en-US" dirty="0"/>
          </a:p>
        </p:txBody>
      </p:sp>
      <p:pic>
        <p:nvPicPr>
          <p:cNvPr id="4" name="Picture 3"/>
          <p:cNvPicPr>
            <a:picLocks noChangeAspect="1"/>
          </p:cNvPicPr>
          <p:nvPr/>
        </p:nvPicPr>
        <p:blipFill>
          <a:blip r:embed="rId3"/>
          <a:stretch>
            <a:fillRect/>
          </a:stretch>
        </p:blipFill>
        <p:spPr>
          <a:xfrm>
            <a:off x="2133600" y="3048000"/>
            <a:ext cx="4953000" cy="3508779"/>
          </a:xfrm>
          <a:prstGeom prst="rect">
            <a:avLst/>
          </a:prstGeom>
        </p:spPr>
      </p:pic>
    </p:spTree>
    <p:extLst>
      <p:ext uri="{BB962C8B-B14F-4D97-AF65-F5344CB8AC3E}">
        <p14:creationId xmlns:p14="http://schemas.microsoft.com/office/powerpoint/2010/main" val="7711709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Methods</a:t>
            </a:r>
            <a:endParaRPr lang="en-US" dirty="0"/>
          </a:p>
        </p:txBody>
      </p:sp>
      <p:sp>
        <p:nvSpPr>
          <p:cNvPr id="3" name="Content Placeholder 2"/>
          <p:cNvSpPr>
            <a:spLocks noGrp="1"/>
          </p:cNvSpPr>
          <p:nvPr>
            <p:ph idx="1"/>
          </p:nvPr>
        </p:nvSpPr>
        <p:spPr/>
        <p:txBody>
          <a:bodyPr/>
          <a:lstStyle/>
          <a:p>
            <a:r>
              <a:rPr lang="en-US" dirty="0" smtClean="0"/>
              <a:t>Proofs of correctness</a:t>
            </a:r>
          </a:p>
          <a:p>
            <a:r>
              <a:rPr lang="en-US" dirty="0" smtClean="0"/>
              <a:t>Note: verification only</a:t>
            </a:r>
          </a:p>
          <a:p>
            <a:r>
              <a:rPr lang="en-US" dirty="0" smtClean="0"/>
              <a:t>Usually done with formal specifications</a:t>
            </a:r>
            <a:endParaRPr lang="en-US" dirty="0"/>
          </a:p>
        </p:txBody>
      </p:sp>
      <p:pic>
        <p:nvPicPr>
          <p:cNvPr id="4" name="Picture 3"/>
          <p:cNvPicPr>
            <a:picLocks noChangeAspect="1"/>
          </p:cNvPicPr>
          <p:nvPr/>
        </p:nvPicPr>
        <p:blipFill>
          <a:blip r:embed="rId2"/>
          <a:stretch>
            <a:fillRect/>
          </a:stretch>
        </p:blipFill>
        <p:spPr>
          <a:xfrm>
            <a:off x="2438400" y="3124200"/>
            <a:ext cx="4575607" cy="2997200"/>
          </a:xfrm>
          <a:prstGeom prst="rect">
            <a:avLst/>
          </a:prstGeom>
        </p:spPr>
      </p:pic>
    </p:spTree>
    <p:extLst>
      <p:ext uri="{BB962C8B-B14F-4D97-AF65-F5344CB8AC3E}">
        <p14:creationId xmlns:p14="http://schemas.microsoft.com/office/powerpoint/2010/main" val="660078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Analysis</a:t>
            </a:r>
            <a:endParaRPr lang="en-US" dirty="0"/>
          </a:p>
        </p:txBody>
      </p:sp>
      <p:sp>
        <p:nvSpPr>
          <p:cNvPr id="3" name="Content Placeholder 2"/>
          <p:cNvSpPr>
            <a:spLocks noGrp="1"/>
          </p:cNvSpPr>
          <p:nvPr>
            <p:ph idx="1"/>
          </p:nvPr>
        </p:nvSpPr>
        <p:spPr>
          <a:xfrm>
            <a:off x="457200" y="1600201"/>
            <a:ext cx="4495800" cy="4876799"/>
          </a:xfrm>
        </p:spPr>
        <p:txBody>
          <a:bodyPr>
            <a:normAutofit/>
          </a:bodyPr>
          <a:lstStyle/>
          <a:p>
            <a:r>
              <a:rPr lang="en-US" dirty="0" smtClean="0"/>
              <a:t>A computer program analyzes source code and finds defects (without running the code)</a:t>
            </a:r>
          </a:p>
          <a:p>
            <a:pPr marL="0" indent="0">
              <a:buNone/>
            </a:pPr>
            <a:endParaRPr lang="en-US" dirty="0" smtClean="0"/>
          </a:p>
          <a:p>
            <a:r>
              <a:rPr lang="en-US" dirty="0" smtClean="0"/>
              <a:t>Results are reviewed by a person because many “errors” are not errors at all</a:t>
            </a:r>
          </a:p>
        </p:txBody>
      </p:sp>
      <p:pic>
        <p:nvPicPr>
          <p:cNvPr id="5" name="Picture 4"/>
          <p:cNvPicPr>
            <a:picLocks noChangeAspect="1"/>
          </p:cNvPicPr>
          <p:nvPr/>
        </p:nvPicPr>
        <p:blipFill>
          <a:blip r:embed="rId2"/>
          <a:stretch>
            <a:fillRect/>
          </a:stretch>
        </p:blipFill>
        <p:spPr>
          <a:xfrm>
            <a:off x="5105400" y="1600200"/>
            <a:ext cx="3543300" cy="3911600"/>
          </a:xfrm>
          <a:prstGeom prst="rect">
            <a:avLst/>
          </a:prstGeom>
        </p:spPr>
      </p:pic>
    </p:spTree>
    <p:extLst>
      <p:ext uri="{BB962C8B-B14F-4D97-AF65-F5344CB8AC3E}">
        <p14:creationId xmlns:p14="http://schemas.microsoft.com/office/powerpoint/2010/main" val="11342647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Test-Driven Development (TDD)</a:t>
            </a:r>
            <a:endParaRPr lang="en-US" dirty="0"/>
          </a:p>
        </p:txBody>
      </p:sp>
      <p:pic>
        <p:nvPicPr>
          <p:cNvPr id="4" name="Picture 3"/>
          <p:cNvPicPr>
            <a:picLocks noChangeAspect="1"/>
          </p:cNvPicPr>
          <p:nvPr/>
        </p:nvPicPr>
        <p:blipFill>
          <a:blip r:embed="rId3"/>
          <a:stretch>
            <a:fillRect/>
          </a:stretch>
        </p:blipFill>
        <p:spPr>
          <a:xfrm>
            <a:off x="1981200" y="914400"/>
            <a:ext cx="5697911" cy="5306638"/>
          </a:xfrm>
          <a:prstGeom prst="rect">
            <a:avLst/>
          </a:prstGeom>
        </p:spPr>
      </p:pic>
    </p:spTree>
    <p:extLst>
      <p:ext uri="{BB962C8B-B14F-4D97-AF65-F5344CB8AC3E}">
        <p14:creationId xmlns:p14="http://schemas.microsoft.com/office/powerpoint/2010/main" val="42807994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19560</TotalTime>
  <Words>1711</Words>
  <Application>Microsoft Macintosh PowerPoint</Application>
  <PresentationFormat>On-screen Show (4:3)</PresentationFormat>
  <Paragraphs>327</Paragraphs>
  <Slides>40</Slides>
  <Notes>21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SDCL</vt:lpstr>
      <vt:lpstr>Informatics 43 Introduction to Software Engineering Lecture 10-1</vt:lpstr>
      <vt:lpstr>Today’s Lecture</vt:lpstr>
      <vt:lpstr>Today’s Lecture</vt:lpstr>
      <vt:lpstr>Announcements</vt:lpstr>
      <vt:lpstr>Today’s Lecture</vt:lpstr>
      <vt:lpstr>Inspections and Reviews</vt:lpstr>
      <vt:lpstr>Formal Methods</vt:lpstr>
      <vt:lpstr>Static Analysis</vt:lpstr>
      <vt:lpstr>Test-Driven Development (TDD)</vt:lpstr>
      <vt:lpstr>Test-Driven Development (TDD)</vt:lpstr>
      <vt:lpstr>Testing: A Look Back</vt:lpstr>
      <vt:lpstr>Testing Topics Not Covered</vt:lpstr>
      <vt:lpstr>Today’s Lecture</vt:lpstr>
      <vt:lpstr>Moore’s Law</vt:lpstr>
      <vt:lpstr>Moore’s Law</vt:lpstr>
      <vt:lpstr>Moore’s Original Data</vt:lpstr>
      <vt:lpstr>Moore’s Law to 2000 </vt:lpstr>
      <vt:lpstr>Moore’s Law through 2010</vt:lpstr>
      <vt:lpstr>Moore’s Law with MS OS</vt:lpstr>
      <vt:lpstr>Moore’s Law in the Future?</vt:lpstr>
      <vt:lpstr>Moore’s Law</vt:lpstr>
      <vt:lpstr>Is Moore’s Law Dead?</vt:lpstr>
      <vt:lpstr>Today’s Lecture</vt:lpstr>
      <vt:lpstr>Project Estimation – Why?</vt:lpstr>
      <vt:lpstr>What to estimate</vt:lpstr>
      <vt:lpstr>Estimating a project</vt:lpstr>
      <vt:lpstr>Productivity Rates</vt:lpstr>
      <vt:lpstr>Factors Affecting Productivity Rates</vt:lpstr>
      <vt:lpstr>A general estimation formula</vt:lpstr>
      <vt:lpstr>COCOMO  - A Specific Estimation Model (Boehm)</vt:lpstr>
      <vt:lpstr>COCOMO Project Modes</vt:lpstr>
      <vt:lpstr>COCOMO Project Modes</vt:lpstr>
      <vt:lpstr>COCOMO Cost Drivers</vt:lpstr>
      <vt:lpstr>Comparison of Formulas</vt:lpstr>
      <vt:lpstr>What to Measure/Estimate</vt:lpstr>
      <vt:lpstr>Function Points</vt:lpstr>
      <vt:lpstr>Today’s Lecture</vt:lpstr>
      <vt:lpstr>A Day in the Life of a Software Engineer</vt:lpstr>
      <vt:lpstr>“Do Cool Things that Matter”</vt:lpstr>
      <vt:lpstr>“How to Get Noticed”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Emilly Navarro</cp:lastModifiedBy>
  <cp:revision>808</cp:revision>
  <cp:lastPrinted>2012-10-01T04:17:57Z</cp:lastPrinted>
  <dcterms:created xsi:type="dcterms:W3CDTF">2011-04-22T07:09:34Z</dcterms:created>
  <dcterms:modified xsi:type="dcterms:W3CDTF">2015-06-02T23:33:18Z</dcterms:modified>
</cp:coreProperties>
</file>