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handoutMasterIdLst>
    <p:handoutMasterId r:id="rId31"/>
  </p:handoutMasterIdLst>
  <p:sldIdLst>
    <p:sldId id="256" r:id="rId2"/>
    <p:sldId id="350" r:id="rId3"/>
    <p:sldId id="353" r:id="rId4"/>
    <p:sldId id="354" r:id="rId5"/>
    <p:sldId id="355" r:id="rId6"/>
    <p:sldId id="356" r:id="rId7"/>
    <p:sldId id="357" r:id="rId8"/>
    <p:sldId id="358" r:id="rId9"/>
    <p:sldId id="359" r:id="rId10"/>
    <p:sldId id="360" r:id="rId11"/>
    <p:sldId id="361" r:id="rId12"/>
    <p:sldId id="362" r:id="rId13"/>
    <p:sldId id="363" r:id="rId14"/>
    <p:sldId id="364" r:id="rId15"/>
    <p:sldId id="365" r:id="rId16"/>
    <p:sldId id="366" r:id="rId17"/>
    <p:sldId id="369" r:id="rId18"/>
    <p:sldId id="373" r:id="rId19"/>
    <p:sldId id="376" r:id="rId20"/>
    <p:sldId id="378" r:id="rId21"/>
    <p:sldId id="370" r:id="rId22"/>
    <p:sldId id="377" r:id="rId23"/>
    <p:sldId id="374" r:id="rId24"/>
    <p:sldId id="372" r:id="rId25"/>
    <p:sldId id="368" r:id="rId26"/>
    <p:sldId id="371" r:id="rId27"/>
    <p:sldId id="375" r:id="rId28"/>
    <p:sldId id="367" r:id="rId29"/>
  </p:sldIdLst>
  <p:sldSz cx="9144000" cy="6858000" type="screen4x3"/>
  <p:notesSz cx="6858000" cy="92392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C4C4C"/>
    <a:srgbClr val="F32200"/>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99" autoAdjust="0"/>
    <p:restoredTop sz="83609" autoAdjust="0"/>
  </p:normalViewPr>
  <p:slideViewPr>
    <p:cSldViewPr>
      <p:cViewPr>
        <p:scale>
          <a:sx n="85" d="100"/>
          <a:sy n="85" d="100"/>
        </p:scale>
        <p:origin x="-1640" y="-216"/>
      </p:cViewPr>
      <p:guideLst>
        <p:guide orient="horz" pos="2160"/>
        <p:guide pos="2880"/>
      </p:guideLst>
    </p:cSldViewPr>
  </p:slideViewPr>
  <p:notesTextViewPr>
    <p:cViewPr>
      <p:scale>
        <a:sx n="1" d="1"/>
        <a:sy n="1" d="1"/>
      </p:scale>
      <p:origin x="0" y="0"/>
    </p:cViewPr>
  </p:notesTextViewPr>
  <p:sorterViewPr>
    <p:cViewPr>
      <p:scale>
        <a:sx n="66" d="100"/>
        <a:sy n="66" d="100"/>
      </p:scale>
      <p:origin x="0" y="256"/>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notesMaster" Target="notesMasters/notesMaster1.xml"/><Relationship Id="rId31" Type="http://schemas.openxmlformats.org/officeDocument/2006/relationships/handoutMaster" Target="handoutMasters/handoutMaster1.xml"/><Relationship Id="rId32" Type="http://schemas.openxmlformats.org/officeDocument/2006/relationships/printerSettings" Target="printerSettings/printerSettings1.bin"/><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esProps" Target="presProps.xml"/><Relationship Id="rId34" Type="http://schemas.openxmlformats.org/officeDocument/2006/relationships/viewProps" Target="viewProps.xml"/><Relationship Id="rId35" Type="http://schemas.openxmlformats.org/officeDocument/2006/relationships/theme" Target="theme/theme1.xml"/><Relationship Id="rId3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196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1963"/>
          </a:xfrm>
          <a:prstGeom prst="rect">
            <a:avLst/>
          </a:prstGeom>
        </p:spPr>
        <p:txBody>
          <a:bodyPr vert="horz" lIns="91440" tIns="45720" rIns="91440" bIns="45720" rtlCol="0"/>
          <a:lstStyle>
            <a:lvl1pPr algn="r">
              <a:defRPr sz="1200"/>
            </a:lvl1pPr>
          </a:lstStyle>
          <a:p>
            <a:fld id="{A8C7F6F1-FFE2-4094-8DCE-D448177532A6}" type="datetimeFigureOut">
              <a:rPr lang="en-US" smtClean="0"/>
              <a:t>6/3/15</a:t>
            </a:fld>
            <a:endParaRPr lang="en-US"/>
          </a:p>
        </p:txBody>
      </p:sp>
      <p:sp>
        <p:nvSpPr>
          <p:cNvPr id="4" name="Footer Placeholder 3"/>
          <p:cNvSpPr>
            <a:spLocks noGrp="1"/>
          </p:cNvSpPr>
          <p:nvPr>
            <p:ph type="ftr" sz="quarter" idx="2"/>
          </p:nvPr>
        </p:nvSpPr>
        <p:spPr>
          <a:xfrm>
            <a:off x="0" y="8775684"/>
            <a:ext cx="2971800" cy="46196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775684"/>
            <a:ext cx="2971800" cy="461963"/>
          </a:xfrm>
          <a:prstGeom prst="rect">
            <a:avLst/>
          </a:prstGeom>
        </p:spPr>
        <p:txBody>
          <a:bodyPr vert="horz" lIns="91440" tIns="45720" rIns="91440" bIns="45720" rtlCol="0" anchor="b"/>
          <a:lstStyle>
            <a:lvl1pPr algn="r">
              <a:defRPr sz="1200"/>
            </a:lvl1pPr>
          </a:lstStyle>
          <a:p>
            <a:fld id="{E21DC81C-4D3F-4D52-92F5-BDEACAED6120}" type="slidenum">
              <a:rPr lang="en-US" smtClean="0"/>
              <a:t>‹#›</a:t>
            </a:fld>
            <a:endParaRPr lang="en-US"/>
          </a:p>
        </p:txBody>
      </p:sp>
    </p:spTree>
    <p:extLst>
      <p:ext uri="{BB962C8B-B14F-4D97-AF65-F5344CB8AC3E}">
        <p14:creationId xmlns:p14="http://schemas.microsoft.com/office/powerpoint/2010/main" val="39633718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196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1963"/>
          </a:xfrm>
          <a:prstGeom prst="rect">
            <a:avLst/>
          </a:prstGeom>
        </p:spPr>
        <p:txBody>
          <a:bodyPr vert="horz" lIns="91440" tIns="45720" rIns="91440" bIns="45720" rtlCol="0"/>
          <a:lstStyle>
            <a:lvl1pPr algn="r">
              <a:defRPr sz="1200"/>
            </a:lvl1pPr>
          </a:lstStyle>
          <a:p>
            <a:fld id="{6FED7520-BF41-4E54-97AD-8EA3ED10F785}" type="datetimeFigureOut">
              <a:rPr lang="en-US" smtClean="0"/>
              <a:t>6/3/15</a:t>
            </a:fld>
            <a:endParaRPr lang="en-US"/>
          </a:p>
        </p:txBody>
      </p:sp>
      <p:sp>
        <p:nvSpPr>
          <p:cNvPr id="4" name="Slide Image Placeholder 3"/>
          <p:cNvSpPr>
            <a:spLocks noGrp="1" noRot="1" noChangeAspect="1"/>
          </p:cNvSpPr>
          <p:nvPr>
            <p:ph type="sldImg" idx="2"/>
          </p:nvPr>
        </p:nvSpPr>
        <p:spPr>
          <a:xfrm>
            <a:off x="1120775" y="693738"/>
            <a:ext cx="4616450" cy="34639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88644"/>
            <a:ext cx="5486400" cy="41576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5684"/>
            <a:ext cx="2971800" cy="46196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775684"/>
            <a:ext cx="2971800" cy="461963"/>
          </a:xfrm>
          <a:prstGeom prst="rect">
            <a:avLst/>
          </a:prstGeom>
        </p:spPr>
        <p:txBody>
          <a:bodyPr vert="horz" lIns="91440" tIns="45720" rIns="91440" bIns="45720" rtlCol="0" anchor="b"/>
          <a:lstStyle>
            <a:lvl1pPr algn="r">
              <a:defRPr sz="1200"/>
            </a:lvl1pPr>
          </a:lstStyle>
          <a:p>
            <a:fld id="{408F7332-6F3C-43B0-9340-BC8646E52BFE}" type="slidenum">
              <a:rPr lang="en-US" smtClean="0"/>
              <a:t>‹#›</a:t>
            </a:fld>
            <a:endParaRPr lang="en-US"/>
          </a:p>
        </p:txBody>
      </p:sp>
    </p:spTree>
    <p:extLst>
      <p:ext uri="{BB962C8B-B14F-4D97-AF65-F5344CB8AC3E}">
        <p14:creationId xmlns:p14="http://schemas.microsoft.com/office/powerpoint/2010/main" val="38485527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08F7332-6F3C-43B0-9340-BC8646E52BFE}" type="slidenum">
              <a:rPr lang="en-US" smtClean="0"/>
              <a:t>2</a:t>
            </a:fld>
            <a:endParaRPr lang="en-US"/>
          </a:p>
        </p:txBody>
      </p:sp>
    </p:spTree>
    <p:extLst>
      <p:ext uri="{BB962C8B-B14F-4D97-AF65-F5344CB8AC3E}">
        <p14:creationId xmlns:p14="http://schemas.microsoft.com/office/powerpoint/2010/main" val="3355478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08F7332-6F3C-43B0-9340-BC8646E52BFE}" type="slidenum">
              <a:rPr lang="en-US" smtClean="0"/>
              <a:t>20</a:t>
            </a:fld>
            <a:endParaRPr lang="en-US"/>
          </a:p>
        </p:txBody>
      </p:sp>
    </p:spTree>
    <p:extLst>
      <p:ext uri="{BB962C8B-B14F-4D97-AF65-F5344CB8AC3E}">
        <p14:creationId xmlns:p14="http://schemas.microsoft.com/office/powerpoint/2010/main" val="8943366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08F7332-6F3C-43B0-9340-BC8646E52BFE}" type="slidenum">
              <a:rPr lang="en-US" smtClean="0"/>
              <a:t>21</a:t>
            </a:fld>
            <a:endParaRPr lang="en-US"/>
          </a:p>
        </p:txBody>
      </p:sp>
    </p:spTree>
    <p:extLst>
      <p:ext uri="{BB962C8B-B14F-4D97-AF65-F5344CB8AC3E}">
        <p14:creationId xmlns:p14="http://schemas.microsoft.com/office/powerpoint/2010/main" val="8943366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08F7332-6F3C-43B0-9340-BC8646E52BFE}" type="slidenum">
              <a:rPr lang="en-US" smtClean="0"/>
              <a:t>22</a:t>
            </a:fld>
            <a:endParaRPr lang="en-US"/>
          </a:p>
        </p:txBody>
      </p:sp>
    </p:spTree>
    <p:extLst>
      <p:ext uri="{BB962C8B-B14F-4D97-AF65-F5344CB8AC3E}">
        <p14:creationId xmlns:p14="http://schemas.microsoft.com/office/powerpoint/2010/main" val="894336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08F7332-6F3C-43B0-9340-BC8646E52BFE}" type="slidenum">
              <a:rPr lang="en-US" smtClean="0"/>
              <a:t>4</a:t>
            </a:fld>
            <a:endParaRPr lang="en-US"/>
          </a:p>
        </p:txBody>
      </p:sp>
    </p:spTree>
    <p:extLst>
      <p:ext uri="{BB962C8B-B14F-4D97-AF65-F5344CB8AC3E}">
        <p14:creationId xmlns:p14="http://schemas.microsoft.com/office/powerpoint/2010/main" val="5815504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History</a:t>
            </a:r>
            <a:r>
              <a:rPr lang="en-US" baseline="0" smtClean="0"/>
              <a:t> of SE: 1968 NATO conference. hardware development accelerating, opportunity to build more complex SW, many of these projects were failing, recognized the need for a structured discipline for creating these larger, more complex SW systems</a:t>
            </a:r>
            <a:endParaRPr lang="en-US" dirty="0"/>
          </a:p>
        </p:txBody>
      </p:sp>
      <p:sp>
        <p:nvSpPr>
          <p:cNvPr id="4" name="Slide Number Placeholder 3"/>
          <p:cNvSpPr>
            <a:spLocks noGrp="1"/>
          </p:cNvSpPr>
          <p:nvPr>
            <p:ph type="sldNum" sz="quarter" idx="10"/>
          </p:nvPr>
        </p:nvSpPr>
        <p:spPr/>
        <p:txBody>
          <a:bodyPr/>
          <a:lstStyle/>
          <a:p>
            <a:fld id="{02FAC644-7458-0E44-A7F5-FADA5F226B8C}" type="slidenum">
              <a:rPr lang="en-US" smtClean="0"/>
              <a:t>5</a:t>
            </a:fld>
            <a:endParaRPr lang="en-US"/>
          </a:p>
        </p:txBody>
      </p:sp>
    </p:spTree>
    <p:extLst>
      <p:ext uri="{BB962C8B-B14F-4D97-AF65-F5344CB8AC3E}">
        <p14:creationId xmlns:p14="http://schemas.microsoft.com/office/powerpoint/2010/main" val="40567055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Application:</a:t>
            </a:r>
            <a:r>
              <a:rPr lang="en-US" baseline="0" smtClean="0"/>
              <a:t> taking basic research and making things people want to use or purchase</a:t>
            </a:r>
          </a:p>
          <a:p>
            <a:r>
              <a:rPr lang="en-US" baseline="0" smtClean="0"/>
              <a:t>All of these points are used to make software</a:t>
            </a:r>
            <a:endParaRPr lang="en-US" dirty="0"/>
          </a:p>
        </p:txBody>
      </p:sp>
      <p:sp>
        <p:nvSpPr>
          <p:cNvPr id="4" name="Slide Number Placeholder 3"/>
          <p:cNvSpPr>
            <a:spLocks noGrp="1"/>
          </p:cNvSpPr>
          <p:nvPr>
            <p:ph type="sldNum" sz="quarter" idx="10"/>
          </p:nvPr>
        </p:nvSpPr>
        <p:spPr/>
        <p:txBody>
          <a:bodyPr/>
          <a:lstStyle/>
          <a:p>
            <a:fld id="{02FAC644-7458-0E44-A7F5-FADA5F226B8C}" type="slidenum">
              <a:rPr lang="en-US" smtClean="0"/>
              <a:t>7</a:t>
            </a:fld>
            <a:endParaRPr lang="en-US"/>
          </a:p>
        </p:txBody>
      </p:sp>
    </p:spTree>
    <p:extLst>
      <p:ext uri="{BB962C8B-B14F-4D97-AF65-F5344CB8AC3E}">
        <p14:creationId xmlns:p14="http://schemas.microsoft.com/office/powerpoint/2010/main" val="22331172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multi-person:</a:t>
            </a:r>
            <a:r>
              <a:rPr lang="en-US" baseline="0" dirty="0" smtClean="0"/>
              <a:t> client, programmers, consumers, management, teams of developers, etc.</a:t>
            </a:r>
          </a:p>
          <a:p>
            <a:r>
              <a:rPr lang="en-US" baseline="0" dirty="0" smtClean="0"/>
              <a:t>multi-version (why do they exist): improve </a:t>
            </a:r>
            <a:r>
              <a:rPr lang="en-US" baseline="0" dirty="0" err="1" smtClean="0"/>
              <a:t>sw</a:t>
            </a:r>
            <a:r>
              <a:rPr lang="en-US" baseline="0" dirty="0" smtClean="0"/>
              <a:t>, fix bugs, expand number of applications, update UI to match trends of what people like, need to make a deadline, different Oss, different price points (students vs. companies, free version vs. paid version), diff features on diff versions to test out which features are better, specific feature(s) added at the request of a specific client, localization (e.g., </a:t>
            </a:r>
            <a:r>
              <a:rPr lang="en-US" baseline="0" dirty="0" err="1" smtClean="0"/>
              <a:t>french</a:t>
            </a:r>
            <a:r>
              <a:rPr lang="en-US" baseline="0" dirty="0" smtClean="0"/>
              <a:t> version, currencies)</a:t>
            </a:r>
          </a:p>
          <a:p>
            <a:r>
              <a:rPr lang="en-US" baseline="0" dirty="0" smtClean="0"/>
              <a:t>Why is multi-version necessary? Thinking about client’s needs. This changes the way you develop software.</a:t>
            </a:r>
            <a:endParaRPr lang="en-US" dirty="0"/>
          </a:p>
        </p:txBody>
      </p:sp>
      <p:sp>
        <p:nvSpPr>
          <p:cNvPr id="4" name="Slide Number Placeholder 3"/>
          <p:cNvSpPr>
            <a:spLocks noGrp="1"/>
          </p:cNvSpPr>
          <p:nvPr>
            <p:ph type="sldNum" sz="quarter" idx="10"/>
          </p:nvPr>
        </p:nvSpPr>
        <p:spPr/>
        <p:txBody>
          <a:bodyPr/>
          <a:lstStyle/>
          <a:p>
            <a:fld id="{02FAC644-7458-0E44-A7F5-FADA5F226B8C}" type="slidenum">
              <a:rPr lang="en-US" smtClean="0"/>
              <a:t>12</a:t>
            </a:fld>
            <a:endParaRPr lang="en-US"/>
          </a:p>
        </p:txBody>
      </p:sp>
    </p:spTree>
    <p:extLst>
      <p:ext uri="{BB962C8B-B14F-4D97-AF65-F5344CB8AC3E}">
        <p14:creationId xmlns:p14="http://schemas.microsoft.com/office/powerpoint/2010/main" val="14318498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multi-person:</a:t>
            </a:r>
            <a:r>
              <a:rPr lang="en-US" baseline="0" dirty="0" smtClean="0"/>
              <a:t> client, programmers, consumers, management, teams of developers, etc.</a:t>
            </a:r>
          </a:p>
          <a:p>
            <a:r>
              <a:rPr lang="en-US" baseline="0" dirty="0" smtClean="0"/>
              <a:t>multi-version (why do they exist): improve </a:t>
            </a:r>
            <a:r>
              <a:rPr lang="en-US" baseline="0" dirty="0" err="1" smtClean="0"/>
              <a:t>sw</a:t>
            </a:r>
            <a:r>
              <a:rPr lang="en-US" baseline="0" dirty="0" smtClean="0"/>
              <a:t>, fix bugs, expand number of applications, update UI to match trends of what people like, need to make a deadline, different Oss, different price points (students vs. companies, free version vs. paid version), diff features on diff versions to test out which features are better, specific feature(s) added at the request of a specific client, localization (e.g., </a:t>
            </a:r>
            <a:r>
              <a:rPr lang="en-US" baseline="0" dirty="0" err="1" smtClean="0"/>
              <a:t>french</a:t>
            </a:r>
            <a:r>
              <a:rPr lang="en-US" baseline="0" dirty="0" smtClean="0"/>
              <a:t> version, currencies)</a:t>
            </a:r>
          </a:p>
          <a:p>
            <a:r>
              <a:rPr lang="en-US" baseline="0" dirty="0" smtClean="0"/>
              <a:t>Why is multi-version necessary? Thinking about client’s needs. This changes the way you develop software.</a:t>
            </a:r>
            <a:endParaRPr lang="en-US" dirty="0"/>
          </a:p>
        </p:txBody>
      </p:sp>
      <p:sp>
        <p:nvSpPr>
          <p:cNvPr id="4" name="Slide Number Placeholder 3"/>
          <p:cNvSpPr>
            <a:spLocks noGrp="1"/>
          </p:cNvSpPr>
          <p:nvPr>
            <p:ph type="sldNum" sz="quarter" idx="10"/>
          </p:nvPr>
        </p:nvSpPr>
        <p:spPr/>
        <p:txBody>
          <a:bodyPr/>
          <a:lstStyle/>
          <a:p>
            <a:fld id="{02FAC644-7458-0E44-A7F5-FADA5F226B8C}" type="slidenum">
              <a:rPr lang="en-US" smtClean="0"/>
              <a:t>13</a:t>
            </a:fld>
            <a:endParaRPr lang="en-US"/>
          </a:p>
        </p:txBody>
      </p:sp>
    </p:spTree>
    <p:extLst>
      <p:ext uri="{BB962C8B-B14F-4D97-AF65-F5344CB8AC3E}">
        <p14:creationId xmlns:p14="http://schemas.microsoft.com/office/powerpoint/2010/main" val="14318498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 if the user’s needs change. When they change. They</a:t>
            </a:r>
            <a:r>
              <a:rPr lang="en-US" baseline="0" dirty="0" smtClean="0"/>
              <a:t> change all the time. Before, during, and after development.</a:t>
            </a:r>
            <a:endParaRPr lang="en-US" dirty="0"/>
          </a:p>
        </p:txBody>
      </p:sp>
      <p:sp>
        <p:nvSpPr>
          <p:cNvPr id="4" name="Slide Number Placeholder 3"/>
          <p:cNvSpPr>
            <a:spLocks noGrp="1"/>
          </p:cNvSpPr>
          <p:nvPr>
            <p:ph type="sldNum" sz="quarter" idx="10"/>
          </p:nvPr>
        </p:nvSpPr>
        <p:spPr/>
        <p:txBody>
          <a:bodyPr/>
          <a:lstStyle/>
          <a:p>
            <a:fld id="{02FAC644-7458-0E44-A7F5-FADA5F226B8C}" type="slidenum">
              <a:rPr lang="en-US" smtClean="0"/>
              <a:t>15</a:t>
            </a:fld>
            <a:endParaRPr lang="en-US"/>
          </a:p>
        </p:txBody>
      </p:sp>
    </p:spTree>
    <p:extLst>
      <p:ext uri="{BB962C8B-B14F-4D97-AF65-F5344CB8AC3E}">
        <p14:creationId xmlns:p14="http://schemas.microsoft.com/office/powerpoint/2010/main" val="7980337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08F7332-6F3C-43B0-9340-BC8646E52BFE}" type="slidenum">
              <a:rPr lang="en-US" smtClean="0"/>
              <a:t>18</a:t>
            </a:fld>
            <a:endParaRPr lang="en-US"/>
          </a:p>
        </p:txBody>
      </p:sp>
    </p:spTree>
    <p:extLst>
      <p:ext uri="{BB962C8B-B14F-4D97-AF65-F5344CB8AC3E}">
        <p14:creationId xmlns:p14="http://schemas.microsoft.com/office/powerpoint/2010/main" val="8943366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08F7332-6F3C-43B0-9340-BC8646E52BFE}" type="slidenum">
              <a:rPr lang="en-US" smtClean="0"/>
              <a:t>19</a:t>
            </a:fld>
            <a:endParaRPr lang="en-US"/>
          </a:p>
        </p:txBody>
      </p:sp>
    </p:spTree>
    <p:extLst>
      <p:ext uri="{BB962C8B-B14F-4D97-AF65-F5344CB8AC3E}">
        <p14:creationId xmlns:p14="http://schemas.microsoft.com/office/powerpoint/2010/main" val="894336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lgn="ctr">
              <a:defRPr/>
            </a:lvl1pPr>
          </a:lstStyle>
          <a:p>
            <a:r>
              <a:rPr lang="en-US" smtClean="0"/>
              <a:t>Click to edit Master title style</a:t>
            </a:r>
            <a:endParaRPr lang="en-US" dirty="0"/>
          </a:p>
        </p:txBody>
      </p:sp>
      <p:sp>
        <p:nvSpPr>
          <p:cNvPr id="3" name="Subtitle 2"/>
          <p:cNvSpPr>
            <a:spLocks noGrp="1"/>
          </p:cNvSpPr>
          <p:nvPr>
            <p:ph type="subTitle" idx="1" hasCustomPrompt="1"/>
          </p:nvPr>
        </p:nvSpPr>
        <p:spPr>
          <a:xfrm>
            <a:off x="1371600" y="3886200"/>
            <a:ext cx="6400800" cy="1752600"/>
          </a:xfrm>
        </p:spPr>
        <p:txBody>
          <a:bodyPr/>
          <a:lstStyle>
            <a:lvl1pPr marL="0" indent="0" algn="ctr">
              <a:buNone/>
              <a:defRPr baseline="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text style</a:t>
            </a:r>
            <a:endParaRPr lang="en-US" dirty="0"/>
          </a:p>
        </p:txBody>
      </p:sp>
    </p:spTree>
    <p:extLst>
      <p:ext uri="{BB962C8B-B14F-4D97-AF65-F5344CB8AC3E}">
        <p14:creationId xmlns:p14="http://schemas.microsoft.com/office/powerpoint/2010/main" val="21046681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19" name="Straight Connector 18"/>
          <p:cNvCxnSpPr/>
          <p:nvPr userDrawn="1"/>
        </p:nvCxnSpPr>
        <p:spPr>
          <a:xfrm flipV="1">
            <a:off x="8735568" y="3024"/>
            <a:ext cx="0" cy="493776"/>
          </a:xfrm>
          <a:prstGeom prst="line">
            <a:avLst/>
          </a:prstGeom>
          <a:ln w="6350">
            <a:solidFill>
              <a:srgbClr val="4C4C4C"/>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userDrawn="1"/>
        </p:nvCxnSpPr>
        <p:spPr>
          <a:xfrm flipV="1">
            <a:off x="8837676" y="3024"/>
            <a:ext cx="0" cy="374904"/>
          </a:xfrm>
          <a:prstGeom prst="line">
            <a:avLst/>
          </a:prstGeom>
          <a:ln w="6350">
            <a:solidFill>
              <a:srgbClr val="F32200"/>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userDrawn="1"/>
        </p:nvCxnSpPr>
        <p:spPr>
          <a:xfrm flipV="1">
            <a:off x="8939784" y="3024"/>
            <a:ext cx="0" cy="256032"/>
          </a:xfrm>
          <a:prstGeom prst="line">
            <a:avLst/>
          </a:prstGeom>
          <a:ln w="6350">
            <a:solidFill>
              <a:srgbClr val="4C4C4C"/>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userDrawn="1"/>
        </p:nvCxnSpPr>
        <p:spPr>
          <a:xfrm flipV="1">
            <a:off x="9041892" y="3024"/>
            <a:ext cx="0" cy="137160"/>
          </a:xfrm>
          <a:prstGeom prst="line">
            <a:avLst/>
          </a:prstGeom>
          <a:ln w="6350">
            <a:solidFill>
              <a:srgbClr val="F32200"/>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userDrawn="1"/>
        </p:nvCxnSpPr>
        <p:spPr>
          <a:xfrm flipV="1">
            <a:off x="9144000" y="3024"/>
            <a:ext cx="0" cy="18288"/>
          </a:xfrm>
          <a:prstGeom prst="line">
            <a:avLst/>
          </a:prstGeom>
          <a:ln w="6350">
            <a:solidFill>
              <a:srgbClr val="4C4C4C"/>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userDrawn="1"/>
        </p:nvCxnSpPr>
        <p:spPr>
          <a:xfrm flipV="1">
            <a:off x="8633460" y="3024"/>
            <a:ext cx="0" cy="609600"/>
          </a:xfrm>
          <a:prstGeom prst="line">
            <a:avLst/>
          </a:prstGeom>
          <a:ln w="6350">
            <a:solidFill>
              <a:srgbClr val="F322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404311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23" name="Straight Connector 22"/>
          <p:cNvCxnSpPr/>
          <p:nvPr userDrawn="1"/>
        </p:nvCxnSpPr>
        <p:spPr>
          <a:xfrm flipV="1">
            <a:off x="8735568" y="3024"/>
            <a:ext cx="0" cy="493776"/>
          </a:xfrm>
          <a:prstGeom prst="line">
            <a:avLst/>
          </a:prstGeom>
          <a:ln w="6350">
            <a:solidFill>
              <a:srgbClr val="4C4C4C"/>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userDrawn="1"/>
        </p:nvCxnSpPr>
        <p:spPr>
          <a:xfrm flipV="1">
            <a:off x="8837676" y="3024"/>
            <a:ext cx="0" cy="374904"/>
          </a:xfrm>
          <a:prstGeom prst="line">
            <a:avLst/>
          </a:prstGeom>
          <a:ln w="6350">
            <a:solidFill>
              <a:srgbClr val="F3220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userDrawn="1"/>
        </p:nvCxnSpPr>
        <p:spPr>
          <a:xfrm flipV="1">
            <a:off x="8939784" y="3024"/>
            <a:ext cx="0" cy="256032"/>
          </a:xfrm>
          <a:prstGeom prst="line">
            <a:avLst/>
          </a:prstGeom>
          <a:ln w="6350">
            <a:solidFill>
              <a:srgbClr val="4C4C4C"/>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userDrawn="1"/>
        </p:nvCxnSpPr>
        <p:spPr>
          <a:xfrm flipV="1">
            <a:off x="9041892" y="3024"/>
            <a:ext cx="0" cy="137160"/>
          </a:xfrm>
          <a:prstGeom prst="line">
            <a:avLst/>
          </a:prstGeom>
          <a:ln w="6350">
            <a:solidFill>
              <a:srgbClr val="F32200"/>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userDrawn="1"/>
        </p:nvCxnSpPr>
        <p:spPr>
          <a:xfrm flipV="1">
            <a:off x="9144000" y="3024"/>
            <a:ext cx="0" cy="18288"/>
          </a:xfrm>
          <a:prstGeom prst="line">
            <a:avLst/>
          </a:prstGeom>
          <a:ln w="6350">
            <a:solidFill>
              <a:srgbClr val="4C4C4C"/>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userDrawn="1"/>
        </p:nvCxnSpPr>
        <p:spPr>
          <a:xfrm flipV="1">
            <a:off x="8633460" y="3024"/>
            <a:ext cx="0" cy="609600"/>
          </a:xfrm>
          <a:prstGeom prst="line">
            <a:avLst/>
          </a:prstGeom>
          <a:ln w="6350">
            <a:solidFill>
              <a:srgbClr val="F322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57955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cxnSp>
        <p:nvCxnSpPr>
          <p:cNvPr id="7" name="Straight Connector 6"/>
          <p:cNvCxnSpPr/>
          <p:nvPr userDrawn="1"/>
        </p:nvCxnSpPr>
        <p:spPr>
          <a:xfrm>
            <a:off x="0" y="609600"/>
            <a:ext cx="1676400" cy="0"/>
          </a:xfrm>
          <a:prstGeom prst="line">
            <a:avLst/>
          </a:prstGeom>
          <a:ln w="19050">
            <a:solidFill>
              <a:srgbClr val="F322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userDrawn="1"/>
        </p:nvCxnSpPr>
        <p:spPr>
          <a:xfrm flipV="1">
            <a:off x="8735568" y="3024"/>
            <a:ext cx="0" cy="493776"/>
          </a:xfrm>
          <a:prstGeom prst="line">
            <a:avLst/>
          </a:prstGeom>
          <a:ln w="6350">
            <a:solidFill>
              <a:srgbClr val="4C4C4C"/>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userDrawn="1"/>
        </p:nvCxnSpPr>
        <p:spPr>
          <a:xfrm flipV="1">
            <a:off x="8837676" y="3024"/>
            <a:ext cx="0" cy="374904"/>
          </a:xfrm>
          <a:prstGeom prst="line">
            <a:avLst/>
          </a:prstGeom>
          <a:ln w="6350">
            <a:solidFill>
              <a:srgbClr val="F322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userDrawn="1"/>
        </p:nvCxnSpPr>
        <p:spPr>
          <a:xfrm flipV="1">
            <a:off x="8939784" y="3024"/>
            <a:ext cx="0" cy="256032"/>
          </a:xfrm>
          <a:prstGeom prst="line">
            <a:avLst/>
          </a:prstGeom>
          <a:ln w="6350">
            <a:solidFill>
              <a:srgbClr val="4C4C4C"/>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userDrawn="1"/>
        </p:nvCxnSpPr>
        <p:spPr>
          <a:xfrm flipV="1">
            <a:off x="9041892" y="3024"/>
            <a:ext cx="0" cy="137160"/>
          </a:xfrm>
          <a:prstGeom prst="line">
            <a:avLst/>
          </a:prstGeom>
          <a:ln w="6350">
            <a:solidFill>
              <a:srgbClr val="F32200"/>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userDrawn="1"/>
        </p:nvCxnSpPr>
        <p:spPr>
          <a:xfrm flipV="1">
            <a:off x="9144000" y="3024"/>
            <a:ext cx="0" cy="18288"/>
          </a:xfrm>
          <a:prstGeom prst="line">
            <a:avLst/>
          </a:prstGeom>
          <a:ln w="6350">
            <a:solidFill>
              <a:srgbClr val="4C4C4C"/>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userDrawn="1"/>
        </p:nvCxnSpPr>
        <p:spPr>
          <a:xfrm flipV="1">
            <a:off x="8633460" y="3024"/>
            <a:ext cx="0" cy="609600"/>
          </a:xfrm>
          <a:prstGeom prst="line">
            <a:avLst/>
          </a:prstGeom>
          <a:ln w="6350">
            <a:solidFill>
              <a:srgbClr val="F32200"/>
            </a:solidFill>
          </a:ln>
        </p:spPr>
        <p:style>
          <a:lnRef idx="1">
            <a:schemeClr val="accent1"/>
          </a:lnRef>
          <a:fillRef idx="0">
            <a:schemeClr val="accent1"/>
          </a:fillRef>
          <a:effectRef idx="0">
            <a:schemeClr val="accent1"/>
          </a:effectRef>
          <a:fontRef idx="minor">
            <a:schemeClr val="tx1"/>
          </a:fontRef>
        </p:style>
      </p:cxnSp>
      <p:sp>
        <p:nvSpPr>
          <p:cNvPr id="10" name="Content Placeholder 2"/>
          <p:cNvSpPr>
            <a:spLocks noGrp="1"/>
          </p:cNvSpPr>
          <p:nvPr>
            <p:ph sz="half" idx="1"/>
          </p:nvPr>
        </p:nvSpPr>
        <p:spPr>
          <a:xfrm>
            <a:off x="457200" y="1600200"/>
            <a:ext cx="8176260" cy="4525963"/>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2751392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cxnSp>
        <p:nvCxnSpPr>
          <p:cNvPr id="17" name="Straight Connector 16"/>
          <p:cNvCxnSpPr/>
          <p:nvPr userDrawn="1"/>
        </p:nvCxnSpPr>
        <p:spPr>
          <a:xfrm flipV="1">
            <a:off x="8735568" y="3024"/>
            <a:ext cx="0" cy="493776"/>
          </a:xfrm>
          <a:prstGeom prst="line">
            <a:avLst/>
          </a:prstGeom>
          <a:ln w="6350">
            <a:solidFill>
              <a:srgbClr val="4C4C4C"/>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userDrawn="1"/>
        </p:nvCxnSpPr>
        <p:spPr>
          <a:xfrm flipV="1">
            <a:off x="8837676" y="3024"/>
            <a:ext cx="0" cy="374904"/>
          </a:xfrm>
          <a:prstGeom prst="line">
            <a:avLst/>
          </a:prstGeom>
          <a:ln w="6350">
            <a:solidFill>
              <a:srgbClr val="F32200"/>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userDrawn="1"/>
        </p:nvCxnSpPr>
        <p:spPr>
          <a:xfrm flipV="1">
            <a:off x="8939784" y="3024"/>
            <a:ext cx="0" cy="256032"/>
          </a:xfrm>
          <a:prstGeom prst="line">
            <a:avLst/>
          </a:prstGeom>
          <a:ln w="6350">
            <a:solidFill>
              <a:srgbClr val="4C4C4C"/>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userDrawn="1"/>
        </p:nvCxnSpPr>
        <p:spPr>
          <a:xfrm flipV="1">
            <a:off x="9041892" y="3024"/>
            <a:ext cx="0" cy="137160"/>
          </a:xfrm>
          <a:prstGeom prst="line">
            <a:avLst/>
          </a:prstGeom>
          <a:ln w="6350">
            <a:solidFill>
              <a:srgbClr val="F32200"/>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userDrawn="1"/>
        </p:nvCxnSpPr>
        <p:spPr>
          <a:xfrm flipV="1">
            <a:off x="9144000" y="3024"/>
            <a:ext cx="0" cy="18288"/>
          </a:xfrm>
          <a:prstGeom prst="line">
            <a:avLst/>
          </a:prstGeom>
          <a:ln w="6350">
            <a:solidFill>
              <a:srgbClr val="4C4C4C"/>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userDrawn="1"/>
        </p:nvCxnSpPr>
        <p:spPr>
          <a:xfrm flipV="1">
            <a:off x="8633460" y="3024"/>
            <a:ext cx="0" cy="609600"/>
          </a:xfrm>
          <a:prstGeom prst="line">
            <a:avLst/>
          </a:prstGeom>
          <a:ln w="6350">
            <a:solidFill>
              <a:srgbClr val="F322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322392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0" y="609600"/>
            <a:ext cx="1676400" cy="0"/>
          </a:xfrm>
          <a:prstGeom prst="line">
            <a:avLst/>
          </a:prstGeom>
          <a:ln w="19050">
            <a:solidFill>
              <a:srgbClr val="F32200"/>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userDrawn="1"/>
        </p:nvCxnSpPr>
        <p:spPr>
          <a:xfrm flipV="1">
            <a:off x="8735568" y="3024"/>
            <a:ext cx="0" cy="493776"/>
          </a:xfrm>
          <a:prstGeom prst="line">
            <a:avLst/>
          </a:prstGeom>
          <a:ln w="6350">
            <a:solidFill>
              <a:srgbClr val="4C4C4C"/>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userDrawn="1"/>
        </p:nvCxnSpPr>
        <p:spPr>
          <a:xfrm flipV="1">
            <a:off x="8837676" y="3024"/>
            <a:ext cx="0" cy="374904"/>
          </a:xfrm>
          <a:prstGeom prst="line">
            <a:avLst/>
          </a:prstGeom>
          <a:ln w="6350">
            <a:solidFill>
              <a:srgbClr val="F32200"/>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userDrawn="1"/>
        </p:nvCxnSpPr>
        <p:spPr>
          <a:xfrm flipV="1">
            <a:off x="8939784" y="3024"/>
            <a:ext cx="0" cy="256032"/>
          </a:xfrm>
          <a:prstGeom prst="line">
            <a:avLst/>
          </a:prstGeom>
          <a:ln w="6350">
            <a:solidFill>
              <a:srgbClr val="4C4C4C"/>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userDrawn="1"/>
        </p:nvCxnSpPr>
        <p:spPr>
          <a:xfrm flipV="1">
            <a:off x="9041892" y="3024"/>
            <a:ext cx="0" cy="137160"/>
          </a:xfrm>
          <a:prstGeom prst="line">
            <a:avLst/>
          </a:prstGeom>
          <a:ln w="6350">
            <a:solidFill>
              <a:srgbClr val="F32200"/>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userDrawn="1"/>
        </p:nvCxnSpPr>
        <p:spPr>
          <a:xfrm flipV="1">
            <a:off x="9144000" y="3024"/>
            <a:ext cx="0" cy="18288"/>
          </a:xfrm>
          <a:prstGeom prst="line">
            <a:avLst/>
          </a:prstGeom>
          <a:ln w="6350">
            <a:solidFill>
              <a:srgbClr val="4C4C4C"/>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userDrawn="1"/>
        </p:nvCxnSpPr>
        <p:spPr>
          <a:xfrm flipV="1">
            <a:off x="8633460" y="3024"/>
            <a:ext cx="0" cy="609600"/>
          </a:xfrm>
          <a:prstGeom prst="line">
            <a:avLst/>
          </a:prstGeom>
          <a:ln w="6350">
            <a:solidFill>
              <a:srgbClr val="F322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620289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10" name="Straight Connector 9"/>
          <p:cNvCxnSpPr/>
          <p:nvPr userDrawn="1"/>
        </p:nvCxnSpPr>
        <p:spPr>
          <a:xfrm>
            <a:off x="0" y="609600"/>
            <a:ext cx="1676400" cy="0"/>
          </a:xfrm>
          <a:prstGeom prst="line">
            <a:avLst/>
          </a:prstGeom>
          <a:ln w="19050">
            <a:solidFill>
              <a:srgbClr val="F32200"/>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userDrawn="1"/>
        </p:nvCxnSpPr>
        <p:spPr>
          <a:xfrm flipV="1">
            <a:off x="8735568" y="3024"/>
            <a:ext cx="0" cy="493776"/>
          </a:xfrm>
          <a:prstGeom prst="line">
            <a:avLst/>
          </a:prstGeom>
          <a:ln w="6350">
            <a:solidFill>
              <a:srgbClr val="4C4C4C"/>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userDrawn="1"/>
        </p:nvCxnSpPr>
        <p:spPr>
          <a:xfrm flipV="1">
            <a:off x="8837676" y="3024"/>
            <a:ext cx="0" cy="374904"/>
          </a:xfrm>
          <a:prstGeom prst="line">
            <a:avLst/>
          </a:prstGeom>
          <a:ln w="6350">
            <a:solidFill>
              <a:srgbClr val="F32200"/>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userDrawn="1"/>
        </p:nvCxnSpPr>
        <p:spPr>
          <a:xfrm flipV="1">
            <a:off x="8939784" y="3024"/>
            <a:ext cx="0" cy="256032"/>
          </a:xfrm>
          <a:prstGeom prst="line">
            <a:avLst/>
          </a:prstGeom>
          <a:ln w="6350">
            <a:solidFill>
              <a:srgbClr val="4C4C4C"/>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userDrawn="1"/>
        </p:nvCxnSpPr>
        <p:spPr>
          <a:xfrm flipV="1">
            <a:off x="9041892" y="3024"/>
            <a:ext cx="0" cy="137160"/>
          </a:xfrm>
          <a:prstGeom prst="line">
            <a:avLst/>
          </a:prstGeom>
          <a:ln w="6350">
            <a:solidFill>
              <a:srgbClr val="F3220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userDrawn="1"/>
        </p:nvCxnSpPr>
        <p:spPr>
          <a:xfrm flipV="1">
            <a:off x="9144000" y="3024"/>
            <a:ext cx="0" cy="18288"/>
          </a:xfrm>
          <a:prstGeom prst="line">
            <a:avLst/>
          </a:prstGeom>
          <a:ln w="6350">
            <a:solidFill>
              <a:srgbClr val="4C4C4C"/>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userDrawn="1"/>
        </p:nvCxnSpPr>
        <p:spPr>
          <a:xfrm flipV="1">
            <a:off x="8633460" y="3024"/>
            <a:ext cx="0" cy="609600"/>
          </a:xfrm>
          <a:prstGeom prst="line">
            <a:avLst/>
          </a:prstGeom>
          <a:ln w="6350">
            <a:solidFill>
              <a:srgbClr val="F322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716759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cxnSp>
        <p:nvCxnSpPr>
          <p:cNvPr id="6" name="Straight Connector 5"/>
          <p:cNvCxnSpPr/>
          <p:nvPr userDrawn="1"/>
        </p:nvCxnSpPr>
        <p:spPr>
          <a:xfrm>
            <a:off x="0" y="609600"/>
            <a:ext cx="1676400" cy="0"/>
          </a:xfrm>
          <a:prstGeom prst="line">
            <a:avLst/>
          </a:prstGeom>
          <a:ln w="19050">
            <a:solidFill>
              <a:srgbClr val="F322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userDrawn="1"/>
        </p:nvCxnSpPr>
        <p:spPr>
          <a:xfrm flipV="1">
            <a:off x="8735568" y="3024"/>
            <a:ext cx="0" cy="493776"/>
          </a:xfrm>
          <a:prstGeom prst="line">
            <a:avLst/>
          </a:prstGeom>
          <a:ln w="6350">
            <a:solidFill>
              <a:srgbClr val="4C4C4C"/>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userDrawn="1"/>
        </p:nvCxnSpPr>
        <p:spPr>
          <a:xfrm flipV="1">
            <a:off x="8837676" y="3024"/>
            <a:ext cx="0" cy="374904"/>
          </a:xfrm>
          <a:prstGeom prst="line">
            <a:avLst/>
          </a:prstGeom>
          <a:ln w="6350">
            <a:solidFill>
              <a:srgbClr val="F32200"/>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userDrawn="1"/>
        </p:nvCxnSpPr>
        <p:spPr>
          <a:xfrm flipV="1">
            <a:off x="8939784" y="3024"/>
            <a:ext cx="0" cy="256032"/>
          </a:xfrm>
          <a:prstGeom prst="line">
            <a:avLst/>
          </a:prstGeom>
          <a:ln w="6350">
            <a:solidFill>
              <a:srgbClr val="4C4C4C"/>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userDrawn="1"/>
        </p:nvCxnSpPr>
        <p:spPr>
          <a:xfrm flipV="1">
            <a:off x="9041892" y="3024"/>
            <a:ext cx="0" cy="137160"/>
          </a:xfrm>
          <a:prstGeom prst="line">
            <a:avLst/>
          </a:prstGeom>
          <a:ln w="6350">
            <a:solidFill>
              <a:srgbClr val="F32200"/>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userDrawn="1"/>
        </p:nvCxnSpPr>
        <p:spPr>
          <a:xfrm flipV="1">
            <a:off x="9144000" y="3024"/>
            <a:ext cx="0" cy="18288"/>
          </a:xfrm>
          <a:prstGeom prst="line">
            <a:avLst/>
          </a:prstGeom>
          <a:ln w="6350">
            <a:solidFill>
              <a:srgbClr val="4C4C4C"/>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userDrawn="1"/>
        </p:nvCxnSpPr>
        <p:spPr>
          <a:xfrm flipV="1">
            <a:off x="8633460" y="3024"/>
            <a:ext cx="0" cy="609600"/>
          </a:xfrm>
          <a:prstGeom prst="line">
            <a:avLst/>
          </a:prstGeom>
          <a:ln w="6350">
            <a:solidFill>
              <a:srgbClr val="F322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259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cxnSp>
        <p:nvCxnSpPr>
          <p:cNvPr id="16" name="Straight Connector 15"/>
          <p:cNvCxnSpPr/>
          <p:nvPr userDrawn="1"/>
        </p:nvCxnSpPr>
        <p:spPr>
          <a:xfrm flipV="1">
            <a:off x="8735568" y="3024"/>
            <a:ext cx="0" cy="493776"/>
          </a:xfrm>
          <a:prstGeom prst="line">
            <a:avLst/>
          </a:prstGeom>
          <a:ln w="6350">
            <a:solidFill>
              <a:srgbClr val="4C4C4C"/>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userDrawn="1"/>
        </p:nvCxnSpPr>
        <p:spPr>
          <a:xfrm flipV="1">
            <a:off x="8837676" y="3024"/>
            <a:ext cx="0" cy="374904"/>
          </a:xfrm>
          <a:prstGeom prst="line">
            <a:avLst/>
          </a:prstGeom>
          <a:ln w="6350">
            <a:solidFill>
              <a:srgbClr val="F322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userDrawn="1"/>
        </p:nvCxnSpPr>
        <p:spPr>
          <a:xfrm flipV="1">
            <a:off x="8939784" y="3024"/>
            <a:ext cx="0" cy="256032"/>
          </a:xfrm>
          <a:prstGeom prst="line">
            <a:avLst/>
          </a:prstGeom>
          <a:ln w="6350">
            <a:solidFill>
              <a:srgbClr val="4C4C4C"/>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userDrawn="1"/>
        </p:nvCxnSpPr>
        <p:spPr>
          <a:xfrm flipV="1">
            <a:off x="9041892" y="3024"/>
            <a:ext cx="0" cy="137160"/>
          </a:xfrm>
          <a:prstGeom prst="line">
            <a:avLst/>
          </a:prstGeom>
          <a:ln w="6350">
            <a:solidFill>
              <a:srgbClr val="F3220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userDrawn="1"/>
        </p:nvCxnSpPr>
        <p:spPr>
          <a:xfrm flipV="1">
            <a:off x="9144000" y="3024"/>
            <a:ext cx="0" cy="18288"/>
          </a:xfrm>
          <a:prstGeom prst="line">
            <a:avLst/>
          </a:prstGeom>
          <a:ln w="6350">
            <a:solidFill>
              <a:srgbClr val="4C4C4C"/>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userDrawn="1"/>
        </p:nvCxnSpPr>
        <p:spPr>
          <a:xfrm flipV="1">
            <a:off x="8633460" y="3024"/>
            <a:ext cx="0" cy="609600"/>
          </a:xfrm>
          <a:prstGeom prst="line">
            <a:avLst/>
          </a:prstGeom>
          <a:ln w="6350">
            <a:solidFill>
              <a:srgbClr val="F322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271753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8" name="Straight Connector 17"/>
          <p:cNvCxnSpPr/>
          <p:nvPr userDrawn="1"/>
        </p:nvCxnSpPr>
        <p:spPr>
          <a:xfrm flipV="1">
            <a:off x="8735568" y="3024"/>
            <a:ext cx="0" cy="493776"/>
          </a:xfrm>
          <a:prstGeom prst="line">
            <a:avLst/>
          </a:prstGeom>
          <a:ln w="6350">
            <a:solidFill>
              <a:srgbClr val="4C4C4C"/>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userDrawn="1"/>
        </p:nvCxnSpPr>
        <p:spPr>
          <a:xfrm flipV="1">
            <a:off x="8837676" y="3024"/>
            <a:ext cx="0" cy="374904"/>
          </a:xfrm>
          <a:prstGeom prst="line">
            <a:avLst/>
          </a:prstGeom>
          <a:ln w="6350">
            <a:solidFill>
              <a:srgbClr val="F3220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userDrawn="1"/>
        </p:nvCxnSpPr>
        <p:spPr>
          <a:xfrm flipV="1">
            <a:off x="8939784" y="3024"/>
            <a:ext cx="0" cy="256032"/>
          </a:xfrm>
          <a:prstGeom prst="line">
            <a:avLst/>
          </a:prstGeom>
          <a:ln w="6350">
            <a:solidFill>
              <a:srgbClr val="4C4C4C"/>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userDrawn="1"/>
        </p:nvCxnSpPr>
        <p:spPr>
          <a:xfrm flipV="1">
            <a:off x="9041892" y="3024"/>
            <a:ext cx="0" cy="137160"/>
          </a:xfrm>
          <a:prstGeom prst="line">
            <a:avLst/>
          </a:prstGeom>
          <a:ln w="6350">
            <a:solidFill>
              <a:srgbClr val="F322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userDrawn="1"/>
        </p:nvCxnSpPr>
        <p:spPr>
          <a:xfrm flipV="1">
            <a:off x="9144000" y="3024"/>
            <a:ext cx="0" cy="18288"/>
          </a:xfrm>
          <a:prstGeom prst="line">
            <a:avLst/>
          </a:prstGeom>
          <a:ln w="6350">
            <a:solidFill>
              <a:srgbClr val="4C4C4C"/>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userDrawn="1"/>
        </p:nvCxnSpPr>
        <p:spPr>
          <a:xfrm flipV="1">
            <a:off x="8633460" y="3024"/>
            <a:ext cx="0" cy="609600"/>
          </a:xfrm>
          <a:prstGeom prst="line">
            <a:avLst/>
          </a:prstGeom>
          <a:ln w="6350">
            <a:solidFill>
              <a:srgbClr val="F322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266692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8" name="Straight Connector 17"/>
          <p:cNvCxnSpPr/>
          <p:nvPr userDrawn="1"/>
        </p:nvCxnSpPr>
        <p:spPr>
          <a:xfrm flipV="1">
            <a:off x="8735568" y="3024"/>
            <a:ext cx="0" cy="493776"/>
          </a:xfrm>
          <a:prstGeom prst="line">
            <a:avLst/>
          </a:prstGeom>
          <a:ln w="6350">
            <a:solidFill>
              <a:srgbClr val="4C4C4C"/>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userDrawn="1"/>
        </p:nvCxnSpPr>
        <p:spPr>
          <a:xfrm flipV="1">
            <a:off x="8837676" y="3024"/>
            <a:ext cx="0" cy="374904"/>
          </a:xfrm>
          <a:prstGeom prst="line">
            <a:avLst/>
          </a:prstGeom>
          <a:ln w="6350">
            <a:solidFill>
              <a:srgbClr val="F3220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userDrawn="1"/>
        </p:nvCxnSpPr>
        <p:spPr>
          <a:xfrm flipV="1">
            <a:off x="8939784" y="3024"/>
            <a:ext cx="0" cy="256032"/>
          </a:xfrm>
          <a:prstGeom prst="line">
            <a:avLst/>
          </a:prstGeom>
          <a:ln w="6350">
            <a:solidFill>
              <a:srgbClr val="4C4C4C"/>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userDrawn="1"/>
        </p:nvCxnSpPr>
        <p:spPr>
          <a:xfrm flipV="1">
            <a:off x="9041892" y="3024"/>
            <a:ext cx="0" cy="137160"/>
          </a:xfrm>
          <a:prstGeom prst="line">
            <a:avLst/>
          </a:prstGeom>
          <a:ln w="6350">
            <a:solidFill>
              <a:srgbClr val="F322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userDrawn="1"/>
        </p:nvCxnSpPr>
        <p:spPr>
          <a:xfrm flipV="1">
            <a:off x="9144000" y="3024"/>
            <a:ext cx="0" cy="18288"/>
          </a:xfrm>
          <a:prstGeom prst="line">
            <a:avLst/>
          </a:prstGeom>
          <a:ln w="6350">
            <a:solidFill>
              <a:srgbClr val="4C4C4C"/>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userDrawn="1"/>
        </p:nvCxnSpPr>
        <p:spPr>
          <a:xfrm flipV="1">
            <a:off x="8633460" y="3024"/>
            <a:ext cx="0" cy="609600"/>
          </a:xfrm>
          <a:prstGeom prst="line">
            <a:avLst/>
          </a:prstGeom>
          <a:ln w="6350">
            <a:solidFill>
              <a:srgbClr val="F322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2207338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0"/>
            <a:ext cx="8229600" cy="609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3" name="TextBox 12"/>
          <p:cNvSpPr txBox="1"/>
          <p:nvPr userDrawn="1"/>
        </p:nvSpPr>
        <p:spPr>
          <a:xfrm>
            <a:off x="3589206" y="6649759"/>
            <a:ext cx="1965603" cy="230832"/>
          </a:xfrm>
          <a:prstGeom prst="rect">
            <a:avLst/>
          </a:prstGeom>
          <a:noFill/>
        </p:spPr>
        <p:txBody>
          <a:bodyPr wrap="none" rtlCol="0">
            <a:spAutoFit/>
          </a:bodyPr>
          <a:lstStyle/>
          <a:p>
            <a:pPr algn="ctr"/>
            <a:r>
              <a:rPr lang="en-US" sz="900" b="1" dirty="0" smtClean="0">
                <a:solidFill>
                  <a:srgbClr val="F32200"/>
                </a:solidFill>
              </a:rPr>
              <a:t>Department of Informatics, UC Irvine</a:t>
            </a:r>
            <a:endParaRPr lang="en-US" sz="900" b="1" dirty="0">
              <a:solidFill>
                <a:srgbClr val="F32200"/>
              </a:solidFill>
            </a:endParaRPr>
          </a:p>
        </p:txBody>
      </p:sp>
      <p:sp>
        <p:nvSpPr>
          <p:cNvPr id="9" name="TextBox 8"/>
          <p:cNvSpPr txBox="1"/>
          <p:nvPr userDrawn="1"/>
        </p:nvSpPr>
        <p:spPr>
          <a:xfrm>
            <a:off x="0" y="6477000"/>
            <a:ext cx="914400" cy="461665"/>
          </a:xfrm>
          <a:prstGeom prst="rect">
            <a:avLst/>
          </a:prstGeom>
          <a:noFill/>
        </p:spPr>
        <p:txBody>
          <a:bodyPr wrap="square" rtlCol="0">
            <a:spAutoFit/>
          </a:bodyPr>
          <a:lstStyle/>
          <a:p>
            <a:r>
              <a:rPr lang="en-US" sz="2400" b="1" dirty="0" smtClean="0">
                <a:solidFill>
                  <a:srgbClr val="F32200"/>
                </a:solidFill>
              </a:rPr>
              <a:t>SDCL</a:t>
            </a:r>
            <a:endParaRPr lang="en-US" sz="2400" b="1" dirty="0">
              <a:solidFill>
                <a:srgbClr val="F32200"/>
              </a:solidFill>
            </a:endParaRPr>
          </a:p>
        </p:txBody>
      </p:sp>
      <p:sp>
        <p:nvSpPr>
          <p:cNvPr id="11" name="TextBox 10"/>
          <p:cNvSpPr txBox="1"/>
          <p:nvPr userDrawn="1"/>
        </p:nvSpPr>
        <p:spPr>
          <a:xfrm>
            <a:off x="645319" y="6649759"/>
            <a:ext cx="1396536" cy="230832"/>
          </a:xfrm>
          <a:prstGeom prst="rect">
            <a:avLst/>
          </a:prstGeom>
          <a:noFill/>
        </p:spPr>
        <p:txBody>
          <a:bodyPr wrap="none" rtlCol="0">
            <a:spAutoFit/>
          </a:bodyPr>
          <a:lstStyle/>
          <a:p>
            <a:r>
              <a:rPr lang="en-US" sz="900" b="1" dirty="0" smtClean="0">
                <a:solidFill>
                  <a:srgbClr val="4C4C4C"/>
                </a:solidFill>
              </a:rPr>
              <a:t>Collaboration</a:t>
            </a:r>
            <a:r>
              <a:rPr lang="en-US" sz="900" b="1" dirty="0" smtClean="0"/>
              <a:t> </a:t>
            </a:r>
            <a:r>
              <a:rPr lang="en-US" sz="900" b="1" dirty="0" smtClean="0">
                <a:solidFill>
                  <a:srgbClr val="4C4C4C"/>
                </a:solidFill>
              </a:rPr>
              <a:t>Laboratory</a:t>
            </a:r>
            <a:endParaRPr lang="en-US" sz="900" b="1" dirty="0">
              <a:solidFill>
                <a:srgbClr val="4C4C4C"/>
              </a:solidFill>
            </a:endParaRPr>
          </a:p>
        </p:txBody>
      </p:sp>
      <p:sp>
        <p:nvSpPr>
          <p:cNvPr id="10" name="TextBox 9"/>
          <p:cNvSpPr txBox="1"/>
          <p:nvPr userDrawn="1"/>
        </p:nvSpPr>
        <p:spPr>
          <a:xfrm>
            <a:off x="645319" y="6539298"/>
            <a:ext cx="1178528" cy="230832"/>
          </a:xfrm>
          <a:prstGeom prst="rect">
            <a:avLst/>
          </a:prstGeom>
          <a:noFill/>
        </p:spPr>
        <p:txBody>
          <a:bodyPr wrap="none" rtlCol="0">
            <a:spAutoFit/>
          </a:bodyPr>
          <a:lstStyle/>
          <a:p>
            <a:r>
              <a:rPr lang="en-US" sz="900" b="1" dirty="0" smtClean="0">
                <a:solidFill>
                  <a:srgbClr val="4C4C4C"/>
                </a:solidFill>
              </a:rPr>
              <a:t>Software Design and</a:t>
            </a:r>
            <a:endParaRPr lang="en-US" sz="900" b="1" dirty="0">
              <a:solidFill>
                <a:srgbClr val="4C4C4C"/>
              </a:solidFill>
            </a:endParaRPr>
          </a:p>
        </p:txBody>
      </p:sp>
      <p:sp>
        <p:nvSpPr>
          <p:cNvPr id="4" name="TextBox 3"/>
          <p:cNvSpPr txBox="1"/>
          <p:nvPr userDrawn="1"/>
        </p:nvSpPr>
        <p:spPr>
          <a:xfrm>
            <a:off x="7169150" y="6632916"/>
            <a:ext cx="1974850" cy="230832"/>
          </a:xfrm>
          <a:prstGeom prst="rect">
            <a:avLst/>
          </a:prstGeom>
          <a:noFill/>
        </p:spPr>
        <p:txBody>
          <a:bodyPr wrap="square" rtlCol="0">
            <a:spAutoFit/>
          </a:bodyPr>
          <a:lstStyle/>
          <a:p>
            <a:pPr algn="r"/>
            <a:r>
              <a:rPr lang="en-US" sz="900" b="1" dirty="0" smtClean="0">
                <a:solidFill>
                  <a:srgbClr val="F32200"/>
                </a:solidFill>
              </a:rPr>
              <a:t>sdcl.ics.uci.edu</a:t>
            </a:r>
            <a:r>
              <a:rPr lang="en-US" sz="900" b="1" baseline="0" dirty="0" smtClean="0">
                <a:solidFill>
                  <a:srgbClr val="F32200"/>
                </a:solidFill>
              </a:rPr>
              <a:t>  </a:t>
            </a:r>
            <a:fld id="{30ABF327-B19C-4A16-9796-EFEDB6CCAA30}" type="slidenum">
              <a:rPr lang="en-US" sz="900" b="1" smtClean="0">
                <a:solidFill>
                  <a:srgbClr val="F32200"/>
                </a:solidFill>
              </a:rPr>
              <a:pPr algn="r"/>
              <a:t>‹#›</a:t>
            </a:fld>
            <a:endParaRPr lang="en-US" sz="900" b="1" dirty="0">
              <a:solidFill>
                <a:srgbClr val="F32200"/>
              </a:solidFill>
            </a:endParaRPr>
          </a:p>
        </p:txBody>
      </p:sp>
    </p:spTree>
    <p:extLst>
      <p:ext uri="{BB962C8B-B14F-4D97-AF65-F5344CB8AC3E}">
        <p14:creationId xmlns:p14="http://schemas.microsoft.com/office/powerpoint/2010/main" val="2607842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spcBef>
          <a:spcPct val="0"/>
        </a:spcBef>
        <a:buNone/>
        <a:defRPr sz="3200" b="1" kern="1200">
          <a:solidFill>
            <a:srgbClr val="4C4C4C"/>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rgbClr val="4C4C4C"/>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rgbClr val="4C4C4C"/>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rgbClr val="4C4C4C"/>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600" kern="1200">
          <a:solidFill>
            <a:srgbClr val="4C4C4C"/>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rgbClr val="4C4C4C"/>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Informatics 43</a:t>
            </a:r>
            <a:br>
              <a:rPr lang="en-US" dirty="0" smtClean="0"/>
            </a:br>
            <a:r>
              <a:rPr lang="en-US" dirty="0" smtClean="0"/>
              <a:t>Introduction to Software Engineering</a:t>
            </a:r>
            <a:br>
              <a:rPr lang="en-US" dirty="0" smtClean="0"/>
            </a:br>
            <a:r>
              <a:rPr lang="en-US" dirty="0" smtClean="0"/>
              <a:t>Lecture 10-2</a:t>
            </a:r>
            <a:endParaRPr lang="en-US" dirty="0"/>
          </a:p>
        </p:txBody>
      </p:sp>
      <p:sp>
        <p:nvSpPr>
          <p:cNvPr id="3" name="Subtitle 2"/>
          <p:cNvSpPr>
            <a:spLocks noGrp="1"/>
          </p:cNvSpPr>
          <p:nvPr>
            <p:ph type="subTitle" idx="1"/>
          </p:nvPr>
        </p:nvSpPr>
        <p:spPr/>
        <p:txBody>
          <a:bodyPr>
            <a:normAutofit/>
          </a:bodyPr>
          <a:lstStyle/>
          <a:p>
            <a:r>
              <a:rPr lang="en-US" dirty="0" smtClean="0"/>
              <a:t>June 4, 2015</a:t>
            </a:r>
          </a:p>
          <a:p>
            <a:r>
              <a:rPr lang="en-US" dirty="0" smtClean="0"/>
              <a:t>Emily Navarro</a:t>
            </a:r>
          </a:p>
          <a:p>
            <a:r>
              <a:rPr lang="en-US" sz="1400" i="1" dirty="0"/>
              <a:t>Duplication of course material for any commercial purpose without the explicit written permission of the professor is prohibited.</a:t>
            </a:r>
          </a:p>
          <a:p>
            <a:endParaRPr lang="en-US" dirty="0"/>
          </a:p>
        </p:txBody>
      </p:sp>
    </p:spTree>
    <p:extLst>
      <p:ext uri="{BB962C8B-B14F-4D97-AF65-F5344CB8AC3E}">
        <p14:creationId xmlns:p14="http://schemas.microsoft.com/office/powerpoint/2010/main" val="75019528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Software engineering</a:t>
            </a:r>
            <a:endParaRPr lang="en-US" dirty="0"/>
          </a:p>
        </p:txBody>
      </p:sp>
      <p:sp>
        <p:nvSpPr>
          <p:cNvPr id="3" name="Content Placeholder 2"/>
          <p:cNvSpPr>
            <a:spLocks noGrp="1"/>
          </p:cNvSpPr>
          <p:nvPr>
            <p:ph sz="half" idx="1"/>
          </p:nvPr>
        </p:nvSpPr>
        <p:spPr/>
        <p:txBody>
          <a:bodyPr/>
          <a:lstStyle/>
          <a:p>
            <a:r>
              <a:rPr lang="en-US" dirty="0"/>
              <a:t>“</a:t>
            </a:r>
            <a:r>
              <a:rPr lang="en-US" i="1" dirty="0"/>
              <a:t>A discipline that deals with the building of software systems which are so large that they are built by a team or teams of engineers</a:t>
            </a:r>
            <a:r>
              <a:rPr lang="en-US" dirty="0"/>
              <a:t>.” [</a:t>
            </a:r>
            <a:r>
              <a:rPr lang="en-US" dirty="0" err="1"/>
              <a:t>Ghezzi</a:t>
            </a:r>
            <a:r>
              <a:rPr lang="en-US" dirty="0"/>
              <a:t>, </a:t>
            </a:r>
            <a:r>
              <a:rPr lang="en-US" dirty="0" err="1"/>
              <a:t>Jazayeri</a:t>
            </a:r>
            <a:r>
              <a:rPr lang="en-US" dirty="0"/>
              <a:t>, </a:t>
            </a:r>
            <a:r>
              <a:rPr lang="en-US" dirty="0" err="1"/>
              <a:t>Mandrioli</a:t>
            </a:r>
            <a:r>
              <a:rPr lang="en-US" dirty="0"/>
              <a:t>]</a:t>
            </a:r>
          </a:p>
        </p:txBody>
      </p:sp>
    </p:spTree>
    <p:extLst>
      <p:ext uri="{BB962C8B-B14F-4D97-AF65-F5344CB8AC3E}">
        <p14:creationId xmlns:p14="http://schemas.microsoft.com/office/powerpoint/2010/main" val="421063740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Software engineering</a:t>
            </a:r>
            <a:endParaRPr lang="en-US" dirty="0"/>
          </a:p>
        </p:txBody>
      </p:sp>
      <p:sp>
        <p:nvSpPr>
          <p:cNvPr id="3" name="Content Placeholder 2"/>
          <p:cNvSpPr>
            <a:spLocks noGrp="1"/>
          </p:cNvSpPr>
          <p:nvPr>
            <p:ph sz="half" idx="1"/>
          </p:nvPr>
        </p:nvSpPr>
        <p:spPr/>
        <p:txBody>
          <a:bodyPr/>
          <a:lstStyle/>
          <a:p>
            <a:r>
              <a:rPr lang="en-US" dirty="0"/>
              <a:t>“</a:t>
            </a:r>
            <a:r>
              <a:rPr lang="en-US" i="1" dirty="0"/>
              <a:t>A discipline that deals with the building of software systems which are so </a:t>
            </a:r>
            <a:r>
              <a:rPr lang="en-US" i="1" dirty="0">
                <a:solidFill>
                  <a:srgbClr val="FF0000"/>
                </a:solidFill>
              </a:rPr>
              <a:t>large</a:t>
            </a:r>
            <a:r>
              <a:rPr lang="en-US" i="1" dirty="0"/>
              <a:t> that they are built by a </a:t>
            </a:r>
            <a:r>
              <a:rPr lang="en-US" i="1" dirty="0">
                <a:solidFill>
                  <a:srgbClr val="FF0000"/>
                </a:solidFill>
              </a:rPr>
              <a:t>team</a:t>
            </a:r>
            <a:r>
              <a:rPr lang="en-US" i="1" dirty="0"/>
              <a:t> or </a:t>
            </a:r>
            <a:r>
              <a:rPr lang="en-US" i="1" dirty="0">
                <a:solidFill>
                  <a:srgbClr val="FF0000"/>
                </a:solidFill>
              </a:rPr>
              <a:t>teams</a:t>
            </a:r>
            <a:r>
              <a:rPr lang="en-US" i="1" dirty="0"/>
              <a:t> of engineers</a:t>
            </a:r>
            <a:r>
              <a:rPr lang="en-US" dirty="0"/>
              <a:t>.” [</a:t>
            </a:r>
            <a:r>
              <a:rPr lang="en-US" dirty="0" err="1"/>
              <a:t>Ghezzi</a:t>
            </a:r>
            <a:r>
              <a:rPr lang="en-US" dirty="0"/>
              <a:t>, </a:t>
            </a:r>
            <a:r>
              <a:rPr lang="en-US" dirty="0" err="1"/>
              <a:t>Jazayeri</a:t>
            </a:r>
            <a:r>
              <a:rPr lang="en-US" dirty="0"/>
              <a:t>, </a:t>
            </a:r>
            <a:r>
              <a:rPr lang="en-US" dirty="0" err="1"/>
              <a:t>Mandrioli</a:t>
            </a:r>
            <a:r>
              <a:rPr lang="en-US" dirty="0"/>
              <a:t>]</a:t>
            </a:r>
          </a:p>
        </p:txBody>
      </p:sp>
    </p:spTree>
    <p:extLst>
      <p:ext uri="{BB962C8B-B14F-4D97-AF65-F5344CB8AC3E}">
        <p14:creationId xmlns:p14="http://schemas.microsoft.com/office/powerpoint/2010/main" val="1853212320"/>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Software engineering</a:t>
            </a:r>
            <a:endParaRPr lang="en-US" dirty="0"/>
          </a:p>
        </p:txBody>
      </p:sp>
      <p:sp>
        <p:nvSpPr>
          <p:cNvPr id="3" name="Content Placeholder 2"/>
          <p:cNvSpPr>
            <a:spLocks noGrp="1"/>
          </p:cNvSpPr>
          <p:nvPr>
            <p:ph sz="half" idx="1"/>
          </p:nvPr>
        </p:nvSpPr>
        <p:spPr/>
        <p:txBody>
          <a:bodyPr/>
          <a:lstStyle/>
          <a:p>
            <a:r>
              <a:rPr lang="en-US" dirty="0" smtClean="0"/>
              <a:t>“</a:t>
            </a:r>
            <a:r>
              <a:rPr lang="en-US" i="1" dirty="0"/>
              <a:t>Multi-person construction of multi-version software</a:t>
            </a:r>
            <a:r>
              <a:rPr lang="en-US" dirty="0"/>
              <a:t>.” [</a:t>
            </a:r>
            <a:r>
              <a:rPr lang="en-US" dirty="0" err="1"/>
              <a:t>Parnas</a:t>
            </a:r>
            <a:r>
              <a:rPr lang="en-US" dirty="0"/>
              <a:t>]</a:t>
            </a:r>
          </a:p>
          <a:p>
            <a:endParaRPr lang="en-US" dirty="0"/>
          </a:p>
        </p:txBody>
      </p:sp>
    </p:spTree>
    <p:extLst>
      <p:ext uri="{BB962C8B-B14F-4D97-AF65-F5344CB8AC3E}">
        <p14:creationId xmlns:p14="http://schemas.microsoft.com/office/powerpoint/2010/main" val="3710776866"/>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Software engineering</a:t>
            </a:r>
            <a:endParaRPr lang="en-US" dirty="0"/>
          </a:p>
        </p:txBody>
      </p:sp>
      <p:sp>
        <p:nvSpPr>
          <p:cNvPr id="3" name="Content Placeholder 2"/>
          <p:cNvSpPr>
            <a:spLocks noGrp="1"/>
          </p:cNvSpPr>
          <p:nvPr>
            <p:ph sz="half" idx="1"/>
          </p:nvPr>
        </p:nvSpPr>
        <p:spPr/>
        <p:txBody>
          <a:bodyPr/>
          <a:lstStyle/>
          <a:p>
            <a:r>
              <a:rPr lang="en-US" dirty="0" smtClean="0"/>
              <a:t>“</a:t>
            </a:r>
            <a:r>
              <a:rPr lang="en-US" i="1" dirty="0">
                <a:solidFill>
                  <a:srgbClr val="FF0000"/>
                </a:solidFill>
              </a:rPr>
              <a:t>Multi-person </a:t>
            </a:r>
            <a:r>
              <a:rPr lang="en-US" i="1" dirty="0"/>
              <a:t>construction of </a:t>
            </a:r>
            <a:r>
              <a:rPr lang="en-US" i="1" dirty="0">
                <a:solidFill>
                  <a:srgbClr val="FF0000"/>
                </a:solidFill>
              </a:rPr>
              <a:t>multi-version </a:t>
            </a:r>
            <a:r>
              <a:rPr lang="en-US" i="1" dirty="0"/>
              <a:t>software</a:t>
            </a:r>
            <a:r>
              <a:rPr lang="en-US" dirty="0"/>
              <a:t>.” [</a:t>
            </a:r>
            <a:r>
              <a:rPr lang="en-US" dirty="0" err="1"/>
              <a:t>Parnas</a:t>
            </a:r>
            <a:r>
              <a:rPr lang="en-US" dirty="0"/>
              <a:t>]</a:t>
            </a:r>
          </a:p>
          <a:p>
            <a:endParaRPr lang="en-US" dirty="0"/>
          </a:p>
        </p:txBody>
      </p:sp>
    </p:spTree>
    <p:extLst>
      <p:ext uri="{BB962C8B-B14F-4D97-AF65-F5344CB8AC3E}">
        <p14:creationId xmlns:p14="http://schemas.microsoft.com/office/powerpoint/2010/main" val="3081843082"/>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Software engineering</a:t>
            </a:r>
            <a:endParaRPr lang="en-US" dirty="0"/>
          </a:p>
        </p:txBody>
      </p:sp>
      <p:sp>
        <p:nvSpPr>
          <p:cNvPr id="3" name="Content Placeholder 2"/>
          <p:cNvSpPr>
            <a:spLocks noGrp="1"/>
          </p:cNvSpPr>
          <p:nvPr>
            <p:ph sz="half" idx="1"/>
          </p:nvPr>
        </p:nvSpPr>
        <p:spPr/>
        <p:txBody>
          <a:bodyPr>
            <a:normAutofit/>
          </a:bodyPr>
          <a:lstStyle/>
          <a:p>
            <a:r>
              <a:rPr lang="en-US" dirty="0"/>
              <a:t>“</a:t>
            </a:r>
            <a:r>
              <a:rPr lang="en-US" i="1" dirty="0"/>
              <a:t>A discipline whose aim is the production of fault-free software, delivered on-time and within budget, that satisfies the user’s needs</a:t>
            </a:r>
            <a:r>
              <a:rPr lang="en-US" dirty="0"/>
              <a:t>. </a:t>
            </a:r>
            <a:r>
              <a:rPr lang="en-US" i="1" dirty="0"/>
              <a:t>Furthermore, the software must be easy to modify when the user’s needs change</a:t>
            </a:r>
            <a:r>
              <a:rPr lang="en-US" dirty="0"/>
              <a:t>.” [</a:t>
            </a:r>
            <a:r>
              <a:rPr lang="en-US" dirty="0" err="1"/>
              <a:t>Schach</a:t>
            </a:r>
            <a:r>
              <a:rPr lang="en-US" dirty="0" smtClean="0"/>
              <a:t>]</a:t>
            </a:r>
            <a:endParaRPr lang="en-US" dirty="0"/>
          </a:p>
        </p:txBody>
      </p:sp>
    </p:spTree>
    <p:extLst>
      <p:ext uri="{BB962C8B-B14F-4D97-AF65-F5344CB8AC3E}">
        <p14:creationId xmlns:p14="http://schemas.microsoft.com/office/powerpoint/2010/main" val="3995095764"/>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Software engineering</a:t>
            </a:r>
            <a:endParaRPr lang="en-US" dirty="0"/>
          </a:p>
        </p:txBody>
      </p:sp>
      <p:sp>
        <p:nvSpPr>
          <p:cNvPr id="3" name="Content Placeholder 2"/>
          <p:cNvSpPr>
            <a:spLocks noGrp="1"/>
          </p:cNvSpPr>
          <p:nvPr>
            <p:ph sz="half" idx="1"/>
          </p:nvPr>
        </p:nvSpPr>
        <p:spPr/>
        <p:txBody>
          <a:bodyPr>
            <a:normAutofit/>
          </a:bodyPr>
          <a:lstStyle/>
          <a:p>
            <a:r>
              <a:rPr lang="en-US" dirty="0"/>
              <a:t>“</a:t>
            </a:r>
            <a:r>
              <a:rPr lang="en-US" i="1" dirty="0"/>
              <a:t>A discipline whose aim is the production of </a:t>
            </a:r>
            <a:r>
              <a:rPr lang="en-US" i="1" dirty="0">
                <a:solidFill>
                  <a:srgbClr val="FF0000"/>
                </a:solidFill>
              </a:rPr>
              <a:t>fault-free </a:t>
            </a:r>
            <a:r>
              <a:rPr lang="en-US" i="1" dirty="0"/>
              <a:t>software, delivered </a:t>
            </a:r>
            <a:r>
              <a:rPr lang="en-US" i="1" dirty="0">
                <a:solidFill>
                  <a:srgbClr val="FF0000"/>
                </a:solidFill>
              </a:rPr>
              <a:t>on-time </a:t>
            </a:r>
            <a:r>
              <a:rPr lang="en-US" i="1" dirty="0"/>
              <a:t>and </a:t>
            </a:r>
            <a:r>
              <a:rPr lang="en-US" i="1" dirty="0">
                <a:solidFill>
                  <a:srgbClr val="FF0000"/>
                </a:solidFill>
              </a:rPr>
              <a:t>within budget</a:t>
            </a:r>
            <a:r>
              <a:rPr lang="en-US" i="1" dirty="0"/>
              <a:t>, that </a:t>
            </a:r>
            <a:r>
              <a:rPr lang="en-US" i="1" dirty="0">
                <a:solidFill>
                  <a:srgbClr val="FF0000"/>
                </a:solidFill>
              </a:rPr>
              <a:t>satisfies the user’s needs</a:t>
            </a:r>
            <a:r>
              <a:rPr lang="en-US" dirty="0"/>
              <a:t>. </a:t>
            </a:r>
            <a:r>
              <a:rPr lang="en-US" i="1" dirty="0"/>
              <a:t>Furthermore, the software must be </a:t>
            </a:r>
            <a:r>
              <a:rPr lang="en-US" i="1" dirty="0">
                <a:solidFill>
                  <a:srgbClr val="FF0000"/>
                </a:solidFill>
              </a:rPr>
              <a:t>easy to modify when the user’s needs change</a:t>
            </a:r>
            <a:r>
              <a:rPr lang="en-US" dirty="0"/>
              <a:t>.” [</a:t>
            </a:r>
            <a:r>
              <a:rPr lang="en-US" dirty="0" err="1"/>
              <a:t>Schach</a:t>
            </a:r>
            <a:r>
              <a:rPr lang="en-US" dirty="0" smtClean="0"/>
              <a:t>]</a:t>
            </a:r>
            <a:endParaRPr lang="en-US" dirty="0"/>
          </a:p>
        </p:txBody>
      </p:sp>
    </p:spTree>
    <p:extLst>
      <p:ext uri="{BB962C8B-B14F-4D97-AF65-F5344CB8AC3E}">
        <p14:creationId xmlns:p14="http://schemas.microsoft.com/office/powerpoint/2010/main" val="857859049"/>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81200" y="762000"/>
            <a:ext cx="5294078" cy="584775"/>
          </a:xfrm>
          <a:prstGeom prst="rect">
            <a:avLst/>
          </a:prstGeom>
          <a:noFill/>
        </p:spPr>
        <p:txBody>
          <a:bodyPr wrap="none" rtlCol="0">
            <a:spAutoFit/>
          </a:bodyPr>
          <a:lstStyle/>
          <a:p>
            <a:r>
              <a:rPr lang="en-US" sz="3200" dirty="0" smtClean="0"/>
              <a:t>What is Software Engineering?</a:t>
            </a:r>
            <a:endParaRPr lang="en-US" sz="3200" dirty="0"/>
          </a:p>
        </p:txBody>
      </p:sp>
      <p:sp>
        <p:nvSpPr>
          <p:cNvPr id="3" name="TextBox 2"/>
          <p:cNvSpPr txBox="1"/>
          <p:nvPr/>
        </p:nvSpPr>
        <p:spPr>
          <a:xfrm>
            <a:off x="990600" y="1676400"/>
            <a:ext cx="7650556" cy="3108543"/>
          </a:xfrm>
          <a:prstGeom prst="rect">
            <a:avLst/>
          </a:prstGeom>
          <a:noFill/>
        </p:spPr>
        <p:txBody>
          <a:bodyPr wrap="none" rtlCol="0">
            <a:spAutoFit/>
          </a:bodyPr>
          <a:lstStyle/>
          <a:p>
            <a:r>
              <a:rPr lang="en-US" sz="2800" dirty="0" smtClean="0"/>
              <a:t>Informatics 43:</a:t>
            </a:r>
          </a:p>
          <a:p>
            <a:pPr marL="285750" indent="-285750">
              <a:buFont typeface="Arial" pitchFamily="34" charset="0"/>
              <a:buChar char="•"/>
            </a:pPr>
            <a:endParaRPr lang="en-US" sz="2800" dirty="0" smtClean="0"/>
          </a:p>
          <a:p>
            <a:pPr marL="285750" indent="-285750">
              <a:buFont typeface="Arial" pitchFamily="34" charset="0"/>
              <a:buChar char="•"/>
            </a:pPr>
            <a:r>
              <a:rPr lang="en-US" sz="2800" dirty="0" smtClean="0"/>
              <a:t>The process of constructing software.</a:t>
            </a:r>
          </a:p>
          <a:p>
            <a:pPr marL="285750" indent="-285750">
              <a:buFont typeface="Arial" pitchFamily="34" charset="0"/>
              <a:buChar char="•"/>
            </a:pPr>
            <a:endParaRPr lang="en-US" sz="2800" dirty="0" smtClean="0"/>
          </a:p>
          <a:p>
            <a:pPr marL="285750" indent="-285750">
              <a:buFont typeface="Arial" pitchFamily="34" charset="0"/>
              <a:buChar char="•"/>
            </a:pPr>
            <a:r>
              <a:rPr lang="en-US" sz="2800" dirty="0" smtClean="0"/>
              <a:t>Phases of development other than programming.</a:t>
            </a:r>
          </a:p>
          <a:p>
            <a:pPr marL="285750" indent="-285750">
              <a:buFont typeface="Arial" pitchFamily="34" charset="0"/>
              <a:buChar char="•"/>
            </a:pPr>
            <a:endParaRPr lang="en-US" sz="2800" dirty="0" smtClean="0"/>
          </a:p>
          <a:p>
            <a:pPr marL="285750" indent="-285750">
              <a:buFont typeface="Arial" pitchFamily="34" charset="0"/>
              <a:buChar char="•"/>
            </a:pPr>
            <a:r>
              <a:rPr lang="en-US" sz="2800" dirty="0" smtClean="0"/>
              <a:t>Principles and qualities of enduring value.</a:t>
            </a:r>
            <a:endParaRPr lang="en-US" sz="2800" dirty="0"/>
          </a:p>
        </p:txBody>
      </p:sp>
    </p:spTree>
    <p:extLst>
      <p:ext uri="{BB962C8B-B14F-4D97-AF65-F5344CB8AC3E}">
        <p14:creationId xmlns:p14="http://schemas.microsoft.com/office/powerpoint/2010/main" val="3915509696"/>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Final Exam</a:t>
            </a:r>
            <a:endParaRPr lang="en-US" dirty="0"/>
          </a:p>
        </p:txBody>
      </p:sp>
      <p:sp>
        <p:nvSpPr>
          <p:cNvPr id="3" name="Content Placeholder 2"/>
          <p:cNvSpPr>
            <a:spLocks noGrp="1"/>
          </p:cNvSpPr>
          <p:nvPr>
            <p:ph idx="1"/>
          </p:nvPr>
        </p:nvSpPr>
        <p:spPr/>
        <p:txBody>
          <a:bodyPr>
            <a:normAutofit fontScale="92500"/>
          </a:bodyPr>
          <a:lstStyle/>
          <a:p>
            <a:r>
              <a:rPr lang="en-US" dirty="0" smtClean="0"/>
              <a:t>Next Thursday, June 11</a:t>
            </a:r>
            <a:r>
              <a:rPr lang="en-US" baseline="30000" dirty="0" smtClean="0"/>
              <a:t>th</a:t>
            </a:r>
            <a:r>
              <a:rPr lang="en-US" dirty="0" smtClean="0"/>
              <a:t>, 4:00pm-6:00pm</a:t>
            </a:r>
          </a:p>
          <a:p>
            <a:r>
              <a:rPr lang="en-US" dirty="0" smtClean="0"/>
              <a:t>120 minutes long</a:t>
            </a:r>
          </a:p>
          <a:p>
            <a:r>
              <a:rPr lang="en-US" dirty="0" smtClean="0"/>
              <a:t>Closed book, closed notes</a:t>
            </a:r>
          </a:p>
          <a:p>
            <a:r>
              <a:rPr lang="en-US" dirty="0" smtClean="0"/>
              <a:t>You can leave when you are finished</a:t>
            </a:r>
          </a:p>
          <a:p>
            <a:r>
              <a:rPr lang="en-US" dirty="0" smtClean="0"/>
              <a:t>Show your ID card to one of the teaching staff</a:t>
            </a:r>
          </a:p>
          <a:p>
            <a:r>
              <a:rPr lang="en-US" dirty="0" smtClean="0"/>
              <a:t>Exit only through the two doors at the bottom of the classroom</a:t>
            </a:r>
          </a:p>
          <a:p>
            <a:r>
              <a:rPr lang="en-US" dirty="0" smtClean="0"/>
              <a:t>Part multiple-choice, part short/long answer</a:t>
            </a:r>
          </a:p>
          <a:p>
            <a:r>
              <a:rPr lang="en-US" dirty="0" smtClean="0"/>
              <a:t>Advice: read questions carefully, re-read your answer and check whether it clearly says what you mean, don’t rush out at the </a:t>
            </a:r>
            <a:r>
              <a:rPr lang="en-US" dirty="0" smtClean="0"/>
              <a:t>end</a:t>
            </a:r>
          </a:p>
          <a:p>
            <a:r>
              <a:rPr lang="en-US" dirty="0" smtClean="0"/>
              <a:t>Keep your eyes on your own paper!!</a:t>
            </a:r>
            <a:endParaRPr lang="en-US" dirty="0" smtClean="0"/>
          </a:p>
          <a:p>
            <a:endParaRPr lang="en-US" dirty="0"/>
          </a:p>
        </p:txBody>
      </p:sp>
    </p:spTree>
    <p:extLst>
      <p:ext uri="{BB962C8B-B14F-4D97-AF65-F5344CB8AC3E}">
        <p14:creationId xmlns:p14="http://schemas.microsoft.com/office/powerpoint/2010/main" val="3579623913"/>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Final Exam Topics - Lecture</a:t>
            </a:r>
            <a:endParaRPr lang="en-US" dirty="0"/>
          </a:p>
        </p:txBody>
      </p:sp>
      <p:sp>
        <p:nvSpPr>
          <p:cNvPr id="3" name="Content Placeholder 2"/>
          <p:cNvSpPr>
            <a:spLocks noGrp="1"/>
          </p:cNvSpPr>
          <p:nvPr>
            <p:ph idx="1"/>
          </p:nvPr>
        </p:nvSpPr>
        <p:spPr/>
        <p:txBody>
          <a:bodyPr>
            <a:normAutofit/>
          </a:bodyPr>
          <a:lstStyle/>
          <a:p>
            <a:r>
              <a:rPr lang="en-US" dirty="0" smtClean="0"/>
              <a:t>Lectures 5-1/5-2/7-1: Software Process</a:t>
            </a:r>
          </a:p>
          <a:p>
            <a:pPr lvl="1"/>
            <a:r>
              <a:rPr lang="en-US" dirty="0" smtClean="0"/>
              <a:t>Know </a:t>
            </a:r>
            <a:r>
              <a:rPr lang="en-US" dirty="0"/>
              <a:t>characteristics, strengths, and weaknesses of</a:t>
            </a:r>
          </a:p>
          <a:p>
            <a:pPr lvl="2"/>
            <a:r>
              <a:rPr lang="en-US" dirty="0" smtClean="0"/>
              <a:t>Waterfall</a:t>
            </a:r>
          </a:p>
          <a:p>
            <a:pPr lvl="2"/>
            <a:r>
              <a:rPr lang="en-US" dirty="0" smtClean="0"/>
              <a:t>Rapid Prototyping</a:t>
            </a:r>
          </a:p>
          <a:p>
            <a:pPr lvl="2"/>
            <a:r>
              <a:rPr lang="en-US" dirty="0" smtClean="0"/>
              <a:t>Incremental</a:t>
            </a:r>
          </a:p>
          <a:p>
            <a:pPr lvl="2"/>
            <a:r>
              <a:rPr lang="en-US" dirty="0" smtClean="0"/>
              <a:t>Spiral</a:t>
            </a:r>
            <a:endParaRPr lang="en-US" dirty="0"/>
          </a:p>
          <a:p>
            <a:pPr lvl="2"/>
            <a:r>
              <a:rPr lang="en-US" dirty="0"/>
              <a:t>Rational Unified Process (RUP)</a:t>
            </a:r>
            <a:endParaRPr lang="en-US" sz="1400" dirty="0"/>
          </a:p>
          <a:p>
            <a:pPr lvl="2"/>
            <a:r>
              <a:rPr lang="en-US" dirty="0"/>
              <a:t>Open Source Software (OSS)</a:t>
            </a:r>
          </a:p>
          <a:p>
            <a:pPr lvl="2"/>
            <a:r>
              <a:rPr lang="en-US" dirty="0"/>
              <a:t>Extreme Programming (XP)</a:t>
            </a:r>
          </a:p>
          <a:p>
            <a:pPr lvl="2"/>
            <a:r>
              <a:rPr lang="en-US" dirty="0" smtClean="0"/>
              <a:t>Agile</a:t>
            </a:r>
          </a:p>
        </p:txBody>
      </p:sp>
    </p:spTree>
    <p:extLst>
      <p:ext uri="{BB962C8B-B14F-4D97-AF65-F5344CB8AC3E}">
        <p14:creationId xmlns:p14="http://schemas.microsoft.com/office/powerpoint/2010/main" val="2199616385"/>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Final Exam Topics - Lecture</a:t>
            </a:r>
            <a:endParaRPr lang="en-US" dirty="0"/>
          </a:p>
        </p:txBody>
      </p:sp>
      <p:sp>
        <p:nvSpPr>
          <p:cNvPr id="3" name="Content Placeholder 2"/>
          <p:cNvSpPr>
            <a:spLocks noGrp="1"/>
          </p:cNvSpPr>
          <p:nvPr>
            <p:ph idx="1"/>
          </p:nvPr>
        </p:nvSpPr>
        <p:spPr/>
        <p:txBody>
          <a:bodyPr>
            <a:normAutofit/>
          </a:bodyPr>
          <a:lstStyle/>
          <a:p>
            <a:r>
              <a:rPr lang="en-US" dirty="0" smtClean="0"/>
              <a:t>Lecture 7-2: Designs</a:t>
            </a:r>
            <a:r>
              <a:rPr lang="en-US" dirty="0"/>
              <a:t>/models/</a:t>
            </a:r>
            <a:r>
              <a:rPr lang="en-US" dirty="0" smtClean="0"/>
              <a:t>notations</a:t>
            </a:r>
            <a:endParaRPr lang="en-US" dirty="0"/>
          </a:p>
          <a:p>
            <a:pPr lvl="1"/>
            <a:r>
              <a:rPr lang="en-US" dirty="0" smtClean="0"/>
              <a:t>Goals</a:t>
            </a:r>
            <a:r>
              <a:rPr lang="en-US" dirty="0"/>
              <a:t>/activities of software design</a:t>
            </a:r>
          </a:p>
          <a:p>
            <a:pPr lvl="1"/>
            <a:r>
              <a:rPr lang="en-US" dirty="0"/>
              <a:t>Approaches to software </a:t>
            </a:r>
            <a:r>
              <a:rPr lang="en-US" dirty="0" smtClean="0"/>
              <a:t>design</a:t>
            </a:r>
          </a:p>
          <a:p>
            <a:pPr lvl="2"/>
            <a:r>
              <a:rPr lang="en-US" dirty="0"/>
              <a:t>Software architecture</a:t>
            </a:r>
          </a:p>
          <a:p>
            <a:pPr lvl="2"/>
            <a:r>
              <a:rPr lang="en-US" dirty="0"/>
              <a:t>Functional decomposition</a:t>
            </a:r>
          </a:p>
          <a:p>
            <a:pPr lvl="2"/>
            <a:r>
              <a:rPr lang="en-US" dirty="0"/>
              <a:t>Relational database design</a:t>
            </a:r>
          </a:p>
          <a:p>
            <a:pPr lvl="2"/>
            <a:r>
              <a:rPr lang="en-US" dirty="0"/>
              <a:t>Object-oriented design and UML</a:t>
            </a:r>
          </a:p>
          <a:p>
            <a:pPr lvl="2"/>
            <a:r>
              <a:rPr lang="en-US" dirty="0"/>
              <a:t>User interface </a:t>
            </a:r>
            <a:r>
              <a:rPr lang="en-US" dirty="0" smtClean="0"/>
              <a:t>design</a:t>
            </a:r>
            <a:endParaRPr lang="en-US" dirty="0"/>
          </a:p>
          <a:p>
            <a:pPr lvl="1"/>
            <a:r>
              <a:rPr lang="en-US" dirty="0"/>
              <a:t>Purposes of </a:t>
            </a:r>
            <a:r>
              <a:rPr lang="en-US" dirty="0" smtClean="0"/>
              <a:t>designs</a:t>
            </a:r>
          </a:p>
        </p:txBody>
      </p:sp>
    </p:spTree>
    <p:extLst>
      <p:ext uri="{BB962C8B-B14F-4D97-AF65-F5344CB8AC3E}">
        <p14:creationId xmlns:p14="http://schemas.microsoft.com/office/powerpoint/2010/main" val="1280453602"/>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a:t>Today’s Lecture</a:t>
            </a:r>
          </a:p>
        </p:txBody>
      </p:sp>
      <p:sp>
        <p:nvSpPr>
          <p:cNvPr id="39939" name="Rectangle 3"/>
          <p:cNvSpPr>
            <a:spLocks noGrp="1" noChangeArrowheads="1"/>
          </p:cNvSpPr>
          <p:nvPr>
            <p:ph type="body" idx="1"/>
          </p:nvPr>
        </p:nvSpPr>
        <p:spPr/>
        <p:txBody>
          <a:bodyPr/>
          <a:lstStyle/>
          <a:p>
            <a:r>
              <a:rPr lang="en-US" dirty="0" smtClean="0"/>
              <a:t>Wrap-up/review</a:t>
            </a:r>
          </a:p>
          <a:p>
            <a:endParaRPr lang="en-US" dirty="0"/>
          </a:p>
          <a:p>
            <a:pPr>
              <a:buFont typeface="Wingdings" pitchFamily="2" charset="2"/>
              <a:buNone/>
            </a:pPr>
            <a:endParaRPr lang="en-US" dirty="0"/>
          </a:p>
          <a:p>
            <a:endParaRPr lang="en-US" dirty="0"/>
          </a:p>
        </p:txBody>
      </p:sp>
    </p:spTree>
    <p:extLst>
      <p:ext uri="{BB962C8B-B14F-4D97-AF65-F5344CB8AC3E}">
        <p14:creationId xmlns:p14="http://schemas.microsoft.com/office/powerpoint/2010/main" val="38664432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Final Exam Topics - Lecture</a:t>
            </a:r>
            <a:endParaRPr lang="en-US" dirty="0"/>
          </a:p>
        </p:txBody>
      </p:sp>
      <p:sp>
        <p:nvSpPr>
          <p:cNvPr id="3" name="Content Placeholder 2"/>
          <p:cNvSpPr>
            <a:spLocks noGrp="1"/>
          </p:cNvSpPr>
          <p:nvPr>
            <p:ph idx="1"/>
          </p:nvPr>
        </p:nvSpPr>
        <p:spPr/>
        <p:txBody>
          <a:bodyPr>
            <a:normAutofit/>
          </a:bodyPr>
          <a:lstStyle/>
          <a:p>
            <a:r>
              <a:rPr lang="en-US" dirty="0" smtClean="0"/>
              <a:t>Lecture 7-2: Designs</a:t>
            </a:r>
            <a:r>
              <a:rPr lang="en-US" dirty="0"/>
              <a:t>/models/</a:t>
            </a:r>
            <a:r>
              <a:rPr lang="en-US" dirty="0" smtClean="0"/>
              <a:t>notations (cont.)</a:t>
            </a:r>
            <a:endParaRPr lang="en-US" dirty="0"/>
          </a:p>
          <a:p>
            <a:pPr lvl="1"/>
            <a:r>
              <a:rPr lang="en-US" dirty="0" smtClean="0"/>
              <a:t>Use of abstraction in design</a:t>
            </a:r>
          </a:p>
          <a:p>
            <a:pPr lvl="1"/>
            <a:r>
              <a:rPr lang="en-US" dirty="0" smtClean="0"/>
              <a:t>Purposes of the different types of diagrams presented</a:t>
            </a:r>
          </a:p>
          <a:p>
            <a:pPr lvl="2"/>
            <a:r>
              <a:rPr lang="en-US" dirty="0" smtClean="0"/>
              <a:t>For UML, only class diagrams</a:t>
            </a:r>
          </a:p>
          <a:p>
            <a:pPr lvl="2"/>
            <a:r>
              <a:rPr lang="en-US" dirty="0" smtClean="0"/>
              <a:t>User interface mockups</a:t>
            </a:r>
          </a:p>
          <a:p>
            <a:pPr lvl="2"/>
            <a:r>
              <a:rPr lang="en-US" dirty="0" smtClean="0"/>
              <a:t>Entity Relationship diagram</a:t>
            </a:r>
          </a:p>
          <a:p>
            <a:pPr lvl="2"/>
            <a:r>
              <a:rPr lang="en-US" dirty="0" smtClean="0"/>
              <a:t>Architecture diagrams</a:t>
            </a:r>
          </a:p>
          <a:p>
            <a:pPr lvl="2"/>
            <a:r>
              <a:rPr lang="en-US" dirty="0" smtClean="0"/>
              <a:t>Storyboards</a:t>
            </a:r>
          </a:p>
          <a:p>
            <a:pPr lvl="1"/>
            <a:r>
              <a:rPr lang="en-US" dirty="0" smtClean="0"/>
              <a:t>The different parts of a class diagram</a:t>
            </a:r>
            <a:endParaRPr lang="en-US" dirty="0"/>
          </a:p>
        </p:txBody>
      </p:sp>
    </p:spTree>
    <p:extLst>
      <p:ext uri="{BB962C8B-B14F-4D97-AF65-F5344CB8AC3E}">
        <p14:creationId xmlns:p14="http://schemas.microsoft.com/office/powerpoint/2010/main" val="4124835763"/>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Final Exam Topics - Lecture</a:t>
            </a:r>
            <a:endParaRPr lang="en-US" dirty="0"/>
          </a:p>
        </p:txBody>
      </p:sp>
      <p:sp>
        <p:nvSpPr>
          <p:cNvPr id="3" name="Content Placeholder 2"/>
          <p:cNvSpPr>
            <a:spLocks noGrp="1"/>
          </p:cNvSpPr>
          <p:nvPr>
            <p:ph idx="1"/>
          </p:nvPr>
        </p:nvSpPr>
        <p:spPr/>
        <p:txBody>
          <a:bodyPr>
            <a:normAutofit/>
          </a:bodyPr>
          <a:lstStyle/>
          <a:p>
            <a:r>
              <a:rPr lang="en-US" dirty="0" smtClean="0"/>
              <a:t>Lecture 8-1: User-orientation</a:t>
            </a:r>
          </a:p>
          <a:p>
            <a:pPr lvl="1"/>
            <a:r>
              <a:rPr lang="en-US" dirty="0"/>
              <a:t>Understand the following user-centered design methods:</a:t>
            </a:r>
          </a:p>
          <a:p>
            <a:pPr lvl="2"/>
            <a:r>
              <a:rPr lang="en-US" dirty="0"/>
              <a:t>Personas</a:t>
            </a:r>
          </a:p>
          <a:p>
            <a:pPr lvl="2"/>
            <a:r>
              <a:rPr lang="en-US" dirty="0"/>
              <a:t>Scenarios</a:t>
            </a:r>
          </a:p>
          <a:p>
            <a:pPr lvl="2"/>
            <a:r>
              <a:rPr lang="en-US" dirty="0"/>
              <a:t>Storyboards</a:t>
            </a:r>
          </a:p>
          <a:p>
            <a:pPr lvl="2"/>
            <a:r>
              <a:rPr lang="en-US" dirty="0"/>
              <a:t>Site maps</a:t>
            </a:r>
          </a:p>
          <a:p>
            <a:pPr lvl="2"/>
            <a:r>
              <a:rPr lang="en-US" dirty="0"/>
              <a:t>UI Mockups</a:t>
            </a:r>
          </a:p>
          <a:p>
            <a:pPr lvl="1"/>
            <a:r>
              <a:rPr lang="en-US" dirty="0"/>
              <a:t>Nielsen’s usability heuristics</a:t>
            </a:r>
          </a:p>
          <a:p>
            <a:pPr lvl="2"/>
            <a:r>
              <a:rPr lang="en-US" dirty="0"/>
              <a:t>Know and understand them</a:t>
            </a:r>
          </a:p>
          <a:p>
            <a:pPr lvl="2"/>
            <a:r>
              <a:rPr lang="en-US" dirty="0"/>
              <a:t>Be able to use them like you did in the discussion </a:t>
            </a:r>
            <a:r>
              <a:rPr lang="en-US" dirty="0" smtClean="0"/>
              <a:t>assignment</a:t>
            </a:r>
            <a:endParaRPr lang="en-US" dirty="0"/>
          </a:p>
        </p:txBody>
      </p:sp>
    </p:spTree>
    <p:extLst>
      <p:ext uri="{BB962C8B-B14F-4D97-AF65-F5344CB8AC3E}">
        <p14:creationId xmlns:p14="http://schemas.microsoft.com/office/powerpoint/2010/main" val="3000257724"/>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Final Exam Topics - Lecture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Lectures </a:t>
            </a:r>
            <a:r>
              <a:rPr lang="en-US" dirty="0"/>
              <a:t>8-2 through 10-</a:t>
            </a:r>
            <a:r>
              <a:rPr lang="en-US" dirty="0" smtClean="0"/>
              <a:t>1: Testing</a:t>
            </a:r>
            <a:endParaRPr lang="en-US" dirty="0"/>
          </a:p>
          <a:p>
            <a:pPr lvl="1"/>
            <a:r>
              <a:rPr lang="en-US" dirty="0"/>
              <a:t>Validation/verification</a:t>
            </a:r>
          </a:p>
          <a:p>
            <a:pPr lvl="1"/>
            <a:r>
              <a:rPr lang="en-US" dirty="0"/>
              <a:t>How do we know when we are done?</a:t>
            </a:r>
          </a:p>
          <a:p>
            <a:pPr lvl="1"/>
            <a:r>
              <a:rPr lang="en-US" dirty="0"/>
              <a:t>Test-driven development</a:t>
            </a:r>
          </a:p>
          <a:p>
            <a:pPr lvl="1"/>
            <a:r>
              <a:rPr lang="en-US" dirty="0"/>
              <a:t>Error, fault, failure</a:t>
            </a:r>
          </a:p>
          <a:p>
            <a:pPr lvl="1"/>
            <a:r>
              <a:rPr lang="en-US" dirty="0"/>
              <a:t>Testing process model</a:t>
            </a:r>
          </a:p>
          <a:p>
            <a:pPr lvl="1"/>
            <a:r>
              <a:rPr lang="en-US" dirty="0"/>
              <a:t>Testing goals</a:t>
            </a:r>
          </a:p>
          <a:p>
            <a:pPr lvl="1"/>
            <a:r>
              <a:rPr lang="en-US" dirty="0"/>
              <a:t>Difference between white-box and black-box testing</a:t>
            </a:r>
          </a:p>
          <a:p>
            <a:pPr lvl="1"/>
            <a:r>
              <a:rPr lang="en-US" dirty="0"/>
              <a:t>Levels of testing (unit, functional/integration, system/acceptance)</a:t>
            </a:r>
          </a:p>
          <a:p>
            <a:pPr lvl="1"/>
            <a:r>
              <a:rPr lang="en-US" dirty="0"/>
              <a:t>Oracles</a:t>
            </a:r>
          </a:p>
          <a:p>
            <a:pPr lvl="1"/>
            <a:r>
              <a:rPr lang="en-US" dirty="0"/>
              <a:t>Testing matrices/bases/subdomains</a:t>
            </a:r>
          </a:p>
          <a:p>
            <a:pPr lvl="1"/>
            <a:r>
              <a:rPr lang="en-US" dirty="0"/>
              <a:t>Test drivers/stubs</a:t>
            </a:r>
          </a:p>
          <a:p>
            <a:pPr lvl="1"/>
            <a:r>
              <a:rPr lang="en-US" dirty="0"/>
              <a:t>Understand node coverage/edge coverage</a:t>
            </a:r>
          </a:p>
          <a:p>
            <a:pPr lvl="1"/>
            <a:r>
              <a:rPr lang="en-US" dirty="0"/>
              <a:t>Comparative thoroughness of node/edge/path coverage</a:t>
            </a:r>
          </a:p>
        </p:txBody>
      </p:sp>
    </p:spTree>
    <p:extLst>
      <p:ext uri="{BB962C8B-B14F-4D97-AF65-F5344CB8AC3E}">
        <p14:creationId xmlns:p14="http://schemas.microsoft.com/office/powerpoint/2010/main" val="2034932003"/>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Final Exam Topics</a:t>
            </a:r>
            <a:endParaRPr lang="en-US" dirty="0"/>
          </a:p>
        </p:txBody>
      </p:sp>
      <p:sp>
        <p:nvSpPr>
          <p:cNvPr id="3" name="Content Placeholder 2"/>
          <p:cNvSpPr>
            <a:spLocks noGrp="1"/>
          </p:cNvSpPr>
          <p:nvPr>
            <p:ph sz="half" idx="1"/>
          </p:nvPr>
        </p:nvSpPr>
        <p:spPr/>
        <p:txBody>
          <a:bodyPr/>
          <a:lstStyle/>
          <a:p>
            <a:r>
              <a:rPr lang="en-US" dirty="0"/>
              <a:t>Lecture 10-1: Moore’s Law/Project estimation</a:t>
            </a:r>
          </a:p>
          <a:p>
            <a:pPr lvl="1"/>
            <a:r>
              <a:rPr lang="en-US" dirty="0"/>
              <a:t>Know what Moore’s Law is</a:t>
            </a:r>
          </a:p>
          <a:p>
            <a:pPr lvl="1"/>
            <a:r>
              <a:rPr lang="en-US" dirty="0"/>
              <a:t>Project estimation</a:t>
            </a:r>
          </a:p>
          <a:p>
            <a:pPr lvl="2"/>
            <a:r>
              <a:rPr lang="en-US" dirty="0"/>
              <a:t>Factors affecting productivity rates</a:t>
            </a:r>
          </a:p>
          <a:p>
            <a:pPr lvl="2"/>
            <a:r>
              <a:rPr lang="en-US" dirty="0"/>
              <a:t>COCOMO (know what it is)</a:t>
            </a:r>
          </a:p>
          <a:p>
            <a:pPr lvl="2"/>
            <a:r>
              <a:rPr lang="en-US" dirty="0"/>
              <a:t>Function points</a:t>
            </a:r>
          </a:p>
          <a:p>
            <a:endParaRPr lang="en-US" dirty="0"/>
          </a:p>
        </p:txBody>
      </p:sp>
    </p:spTree>
    <p:extLst>
      <p:ext uri="{BB962C8B-B14F-4D97-AF65-F5344CB8AC3E}">
        <p14:creationId xmlns:p14="http://schemas.microsoft.com/office/powerpoint/2010/main" val="42222252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Final Exam Topics - Discussion</a:t>
            </a:r>
            <a:endParaRPr lang="en-US" dirty="0"/>
          </a:p>
        </p:txBody>
      </p:sp>
      <p:sp>
        <p:nvSpPr>
          <p:cNvPr id="3" name="Content Placeholder 2"/>
          <p:cNvSpPr>
            <a:spLocks noGrp="1"/>
          </p:cNvSpPr>
          <p:nvPr>
            <p:ph sz="half" idx="1"/>
          </p:nvPr>
        </p:nvSpPr>
        <p:spPr/>
        <p:txBody>
          <a:bodyPr/>
          <a:lstStyle/>
          <a:p>
            <a:r>
              <a:rPr lang="en-US" dirty="0" err="1" smtClean="0"/>
              <a:t>SimSE</a:t>
            </a:r>
            <a:r>
              <a:rPr lang="en-US" dirty="0" smtClean="0"/>
              <a:t> exercise</a:t>
            </a:r>
          </a:p>
          <a:p>
            <a:r>
              <a:rPr lang="en-US" dirty="0" smtClean="0"/>
              <a:t>User orientation exercise (Nielsen’s usability heuristics)</a:t>
            </a:r>
            <a:endParaRPr lang="en-US" dirty="0"/>
          </a:p>
          <a:p>
            <a:endParaRPr lang="en-US" dirty="0"/>
          </a:p>
        </p:txBody>
      </p:sp>
    </p:spTree>
    <p:extLst>
      <p:ext uri="{BB962C8B-B14F-4D97-AF65-F5344CB8AC3E}">
        <p14:creationId xmlns:p14="http://schemas.microsoft.com/office/powerpoint/2010/main" val="42102066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Final Exam Topics</a:t>
            </a:r>
            <a:endParaRPr lang="en-US" dirty="0"/>
          </a:p>
        </p:txBody>
      </p:sp>
      <p:sp>
        <p:nvSpPr>
          <p:cNvPr id="3" name="Content Placeholder 2"/>
          <p:cNvSpPr>
            <a:spLocks noGrp="1"/>
          </p:cNvSpPr>
          <p:nvPr>
            <p:ph sz="half" idx="1"/>
          </p:nvPr>
        </p:nvSpPr>
        <p:spPr/>
        <p:txBody>
          <a:bodyPr/>
          <a:lstStyle/>
          <a:p>
            <a:r>
              <a:rPr lang="en-US" dirty="0" smtClean="0"/>
              <a:t>The test will </a:t>
            </a:r>
            <a:r>
              <a:rPr lang="en-US" dirty="0"/>
              <a:t>focus on these topics, but I reserve the right to ask about any other lecture/</a:t>
            </a:r>
            <a:r>
              <a:rPr lang="en-US" dirty="0" smtClean="0"/>
              <a:t>reading/discussion </a:t>
            </a:r>
            <a:r>
              <a:rPr lang="en-US" dirty="0"/>
              <a:t>information </a:t>
            </a:r>
            <a:r>
              <a:rPr lang="en-US" dirty="0" smtClean="0"/>
              <a:t>from the entire quarter as well</a:t>
            </a:r>
            <a:endParaRPr lang="en-US" dirty="0"/>
          </a:p>
        </p:txBody>
      </p:sp>
    </p:spTree>
    <p:extLst>
      <p:ext uri="{BB962C8B-B14F-4D97-AF65-F5344CB8AC3E}">
        <p14:creationId xmlns:p14="http://schemas.microsoft.com/office/powerpoint/2010/main" val="4848252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Final Exam Studying</a:t>
            </a:r>
            <a:endParaRPr lang="en-US" dirty="0"/>
          </a:p>
        </p:txBody>
      </p:sp>
      <p:sp>
        <p:nvSpPr>
          <p:cNvPr id="3" name="Content Placeholder 2"/>
          <p:cNvSpPr>
            <a:spLocks noGrp="1"/>
          </p:cNvSpPr>
          <p:nvPr>
            <p:ph idx="1"/>
          </p:nvPr>
        </p:nvSpPr>
        <p:spPr/>
        <p:txBody>
          <a:bodyPr>
            <a:normAutofit/>
          </a:bodyPr>
          <a:lstStyle/>
          <a:p>
            <a:r>
              <a:rPr lang="en-US" dirty="0" smtClean="0"/>
              <a:t>Lectures</a:t>
            </a:r>
          </a:p>
          <a:p>
            <a:r>
              <a:rPr lang="en-US" dirty="0" smtClean="0"/>
              <a:t>Quizzes</a:t>
            </a:r>
          </a:p>
          <a:p>
            <a:r>
              <a:rPr lang="en-US" dirty="0" smtClean="0"/>
              <a:t>Discussion assignments</a:t>
            </a:r>
          </a:p>
          <a:p>
            <a:endParaRPr lang="en-US" dirty="0"/>
          </a:p>
        </p:txBody>
      </p:sp>
    </p:spTree>
    <p:extLst>
      <p:ext uri="{BB962C8B-B14F-4D97-AF65-F5344CB8AC3E}">
        <p14:creationId xmlns:p14="http://schemas.microsoft.com/office/powerpoint/2010/main" val="2534361008"/>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sz="half" idx="1"/>
          </p:nvPr>
        </p:nvSpPr>
        <p:spPr/>
        <p:txBody>
          <a:bodyPr/>
          <a:lstStyle/>
          <a:p>
            <a:endParaRPr lang="en-US"/>
          </a:p>
        </p:txBody>
      </p:sp>
    </p:spTree>
    <p:extLst>
      <p:ext uri="{BB962C8B-B14F-4D97-AF65-F5344CB8AC3E}">
        <p14:creationId xmlns:p14="http://schemas.microsoft.com/office/powerpoint/2010/main" val="19398506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half" idx="1"/>
          </p:nvPr>
        </p:nvSpPr>
        <p:spPr/>
        <p:txBody>
          <a:bodyPr/>
          <a:lstStyle/>
          <a:p>
            <a:r>
              <a:rPr lang="en-US" dirty="0" smtClean="0"/>
              <a:t>Good luck on the final</a:t>
            </a:r>
          </a:p>
          <a:p>
            <a:r>
              <a:rPr lang="en-US" dirty="0" smtClean="0"/>
              <a:t>Enjoy </a:t>
            </a:r>
            <a:r>
              <a:rPr lang="en-US" smtClean="0"/>
              <a:t>your summer!</a:t>
            </a:r>
            <a:endParaRPr lang="en-US" dirty="0"/>
          </a:p>
        </p:txBody>
      </p:sp>
    </p:spTree>
    <p:extLst>
      <p:ext uri="{BB962C8B-B14F-4D97-AF65-F5344CB8AC3E}">
        <p14:creationId xmlns:p14="http://schemas.microsoft.com/office/powerpoint/2010/main" val="3570047235"/>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Did We Learn?</a:t>
            </a:r>
            <a:endParaRPr lang="en-US" dirty="0"/>
          </a:p>
        </p:txBody>
      </p:sp>
      <p:sp>
        <p:nvSpPr>
          <p:cNvPr id="3" name="Content Placeholder 2"/>
          <p:cNvSpPr>
            <a:spLocks noGrp="1"/>
          </p:cNvSpPr>
          <p:nvPr>
            <p:ph sz="half" idx="1"/>
          </p:nvPr>
        </p:nvSpPr>
        <p:spPr/>
        <p:txBody>
          <a:bodyPr>
            <a:normAutofit fontScale="92500" lnSpcReduction="20000"/>
          </a:bodyPr>
          <a:lstStyle/>
          <a:p>
            <a:r>
              <a:rPr lang="en-US" dirty="0" smtClean="0"/>
              <a:t>What is software engineering?</a:t>
            </a:r>
          </a:p>
          <a:p>
            <a:pPr lvl="1"/>
            <a:r>
              <a:rPr lang="en-US" dirty="0" smtClean="0"/>
              <a:t>Perspectives</a:t>
            </a:r>
          </a:p>
          <a:p>
            <a:pPr lvl="1"/>
            <a:r>
              <a:rPr lang="en-US" dirty="0" smtClean="0"/>
              <a:t>Definitions</a:t>
            </a:r>
          </a:p>
          <a:p>
            <a:pPr lvl="1"/>
            <a:r>
              <a:rPr lang="en-US" dirty="0" smtClean="0"/>
              <a:t>Essential qualities (complexity, conformity, changeability, invisibility)</a:t>
            </a:r>
          </a:p>
          <a:p>
            <a:r>
              <a:rPr lang="en-US" dirty="0" smtClean="0"/>
              <a:t>Software engineering principles</a:t>
            </a:r>
          </a:p>
          <a:p>
            <a:pPr lvl="1"/>
            <a:r>
              <a:rPr lang="en-US" dirty="0"/>
              <a:t>Rigor and formality</a:t>
            </a:r>
          </a:p>
          <a:p>
            <a:pPr lvl="1"/>
            <a:r>
              <a:rPr lang="en-US" dirty="0"/>
              <a:t>Separation of concerns</a:t>
            </a:r>
          </a:p>
          <a:p>
            <a:pPr lvl="2"/>
            <a:r>
              <a:rPr lang="en-US" dirty="0"/>
              <a:t>modularity</a:t>
            </a:r>
          </a:p>
          <a:p>
            <a:pPr lvl="2"/>
            <a:r>
              <a:rPr lang="en-US" dirty="0"/>
              <a:t>divide and conquer</a:t>
            </a:r>
          </a:p>
          <a:p>
            <a:pPr lvl="2"/>
            <a:r>
              <a:rPr lang="en-US" dirty="0"/>
              <a:t>abstraction</a:t>
            </a:r>
          </a:p>
          <a:p>
            <a:pPr lvl="1"/>
            <a:r>
              <a:rPr lang="en-US" dirty="0"/>
              <a:t>Anticipation of change</a:t>
            </a:r>
          </a:p>
          <a:p>
            <a:pPr lvl="1"/>
            <a:r>
              <a:rPr lang="en-US" dirty="0"/>
              <a:t>Generality</a:t>
            </a:r>
          </a:p>
          <a:p>
            <a:pPr lvl="1"/>
            <a:r>
              <a:rPr lang="en-US" dirty="0" err="1" smtClean="0"/>
              <a:t>Incrementality</a:t>
            </a:r>
            <a:endParaRPr lang="en-US" dirty="0" smtClean="0"/>
          </a:p>
          <a:p>
            <a:r>
              <a:rPr lang="en-US" dirty="0" smtClean="0"/>
              <a:t>Software failures/fiascos</a:t>
            </a:r>
          </a:p>
          <a:p>
            <a:pPr lvl="1"/>
            <a:r>
              <a:rPr lang="en-US" dirty="0" smtClean="0"/>
              <a:t>Many related to requirements</a:t>
            </a:r>
          </a:p>
        </p:txBody>
      </p:sp>
    </p:spTree>
    <p:extLst>
      <p:ext uri="{BB962C8B-B14F-4D97-AF65-F5344CB8AC3E}">
        <p14:creationId xmlns:p14="http://schemas.microsoft.com/office/powerpoint/2010/main" val="2786901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Did </a:t>
            </a:r>
            <a:r>
              <a:rPr lang="en-US" dirty="0"/>
              <a:t>W</a:t>
            </a:r>
            <a:r>
              <a:rPr lang="en-US" dirty="0" smtClean="0"/>
              <a:t>e </a:t>
            </a:r>
            <a:r>
              <a:rPr lang="en-US" dirty="0"/>
              <a:t>L</a:t>
            </a:r>
            <a:r>
              <a:rPr lang="en-US" dirty="0" smtClean="0"/>
              <a:t>earn?</a:t>
            </a:r>
            <a:endParaRPr lang="en-US" dirty="0"/>
          </a:p>
        </p:txBody>
      </p:sp>
      <p:sp>
        <p:nvSpPr>
          <p:cNvPr id="3" name="Content Placeholder 2"/>
          <p:cNvSpPr>
            <a:spLocks noGrp="1"/>
          </p:cNvSpPr>
          <p:nvPr>
            <p:ph sz="half" idx="1"/>
          </p:nvPr>
        </p:nvSpPr>
        <p:spPr/>
        <p:txBody>
          <a:bodyPr>
            <a:normAutofit fontScale="92500" lnSpcReduction="20000"/>
          </a:bodyPr>
          <a:lstStyle/>
          <a:p>
            <a:r>
              <a:rPr lang="en-US" dirty="0" smtClean="0"/>
              <a:t>Requirements Engineering</a:t>
            </a:r>
            <a:endParaRPr lang="en-US" dirty="0"/>
          </a:p>
          <a:p>
            <a:pPr lvl="1"/>
            <a:r>
              <a:rPr lang="en-US" dirty="0" smtClean="0"/>
              <a:t>Requirements document (Homework 1)</a:t>
            </a:r>
            <a:endParaRPr lang="en-US" dirty="0"/>
          </a:p>
          <a:p>
            <a:r>
              <a:rPr lang="en-US" dirty="0" smtClean="0"/>
              <a:t>Mythical Man Month</a:t>
            </a:r>
            <a:endParaRPr lang="en-US" dirty="0"/>
          </a:p>
          <a:p>
            <a:r>
              <a:rPr lang="en-US" dirty="0" smtClean="0"/>
              <a:t>Use cases</a:t>
            </a:r>
            <a:endParaRPr lang="en-US" dirty="0"/>
          </a:p>
          <a:p>
            <a:r>
              <a:rPr lang="en-US" dirty="0" smtClean="0"/>
              <a:t>Software architecture</a:t>
            </a:r>
            <a:endParaRPr lang="en-US" dirty="0"/>
          </a:p>
          <a:p>
            <a:r>
              <a:rPr lang="en-US" dirty="0" smtClean="0"/>
              <a:t>Software process </a:t>
            </a:r>
            <a:r>
              <a:rPr lang="en-US" dirty="0"/>
              <a:t>models</a:t>
            </a:r>
          </a:p>
          <a:p>
            <a:r>
              <a:rPr lang="en-US" dirty="0" smtClean="0"/>
              <a:t>Version control</a:t>
            </a:r>
          </a:p>
          <a:p>
            <a:pPr lvl="1"/>
            <a:r>
              <a:rPr lang="en-US" dirty="0" err="1" smtClean="0"/>
              <a:t>Git</a:t>
            </a:r>
            <a:r>
              <a:rPr lang="en-US" dirty="0" smtClean="0"/>
              <a:t> (Homework 2)</a:t>
            </a:r>
            <a:endParaRPr lang="en-US" dirty="0"/>
          </a:p>
          <a:p>
            <a:r>
              <a:rPr lang="en-US" dirty="0" smtClean="0"/>
              <a:t>Designs</a:t>
            </a:r>
            <a:r>
              <a:rPr lang="en-US" dirty="0"/>
              <a:t>, models, notations</a:t>
            </a:r>
          </a:p>
          <a:p>
            <a:r>
              <a:rPr lang="en-US" dirty="0" smtClean="0"/>
              <a:t>User </a:t>
            </a:r>
            <a:r>
              <a:rPr lang="en-US" dirty="0"/>
              <a:t>orientation</a:t>
            </a:r>
          </a:p>
          <a:p>
            <a:r>
              <a:rPr lang="en-US" dirty="0" smtClean="0"/>
              <a:t>Testing</a:t>
            </a:r>
            <a:endParaRPr lang="en-US" dirty="0"/>
          </a:p>
          <a:p>
            <a:r>
              <a:rPr lang="en-US" dirty="0"/>
              <a:t>Moore’s Law</a:t>
            </a:r>
          </a:p>
          <a:p>
            <a:r>
              <a:rPr lang="en-US" dirty="0"/>
              <a:t>Project </a:t>
            </a:r>
            <a:r>
              <a:rPr lang="en-US" dirty="0" smtClean="0"/>
              <a:t>estimation</a:t>
            </a:r>
            <a:endParaRPr lang="en-US" dirty="0"/>
          </a:p>
        </p:txBody>
      </p:sp>
    </p:spTree>
    <p:extLst>
      <p:ext uri="{BB962C8B-B14F-4D97-AF65-F5344CB8AC3E}">
        <p14:creationId xmlns:p14="http://schemas.microsoft.com/office/powerpoint/2010/main" val="8534832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81200" y="762000"/>
            <a:ext cx="5294078" cy="4031873"/>
          </a:xfrm>
          <a:prstGeom prst="rect">
            <a:avLst/>
          </a:prstGeom>
          <a:noFill/>
        </p:spPr>
        <p:txBody>
          <a:bodyPr wrap="none" rtlCol="0">
            <a:spAutoFit/>
          </a:bodyPr>
          <a:lstStyle/>
          <a:p>
            <a:r>
              <a:rPr lang="en-US" sz="3200" dirty="0" smtClean="0"/>
              <a:t>What is Software Engineering?</a:t>
            </a:r>
          </a:p>
          <a:p>
            <a:endParaRPr lang="en-US" sz="3200" dirty="0"/>
          </a:p>
          <a:p>
            <a:r>
              <a:rPr lang="en-US" sz="3200" dirty="0" smtClean="0"/>
              <a:t>Software –</a:t>
            </a:r>
          </a:p>
          <a:p>
            <a:endParaRPr lang="en-US" sz="3200" dirty="0"/>
          </a:p>
          <a:p>
            <a:endParaRPr lang="en-US" sz="3200" dirty="0" smtClean="0"/>
          </a:p>
          <a:p>
            <a:endParaRPr lang="en-US" sz="3200" dirty="0"/>
          </a:p>
          <a:p>
            <a:endParaRPr lang="en-US" sz="3200" dirty="0" smtClean="0"/>
          </a:p>
          <a:p>
            <a:r>
              <a:rPr lang="en-US" sz="3200" dirty="0" smtClean="0"/>
              <a:t>Engineering -</a:t>
            </a:r>
          </a:p>
        </p:txBody>
      </p:sp>
    </p:spTree>
    <p:extLst>
      <p:ext uri="{BB962C8B-B14F-4D97-AF65-F5344CB8AC3E}">
        <p14:creationId xmlns:p14="http://schemas.microsoft.com/office/powerpoint/2010/main" val="270313487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81200" y="762000"/>
            <a:ext cx="5294078" cy="4031873"/>
          </a:xfrm>
          <a:prstGeom prst="rect">
            <a:avLst/>
          </a:prstGeom>
          <a:noFill/>
        </p:spPr>
        <p:txBody>
          <a:bodyPr wrap="none" rtlCol="0">
            <a:spAutoFit/>
          </a:bodyPr>
          <a:lstStyle/>
          <a:p>
            <a:r>
              <a:rPr lang="en-US" sz="3200" dirty="0" smtClean="0"/>
              <a:t>What is Software Engineering?</a:t>
            </a:r>
          </a:p>
          <a:p>
            <a:endParaRPr lang="en-US" sz="3200" dirty="0"/>
          </a:p>
          <a:p>
            <a:r>
              <a:rPr lang="en-US" sz="3200" dirty="0" smtClean="0"/>
              <a:t>Software –</a:t>
            </a:r>
          </a:p>
          <a:p>
            <a:endParaRPr lang="en-US" sz="3200" dirty="0"/>
          </a:p>
          <a:p>
            <a:endParaRPr lang="en-US" sz="3200" dirty="0" smtClean="0"/>
          </a:p>
          <a:p>
            <a:endParaRPr lang="en-US" sz="3200" dirty="0"/>
          </a:p>
          <a:p>
            <a:endParaRPr lang="en-US" sz="3200" dirty="0" smtClean="0"/>
          </a:p>
          <a:p>
            <a:r>
              <a:rPr lang="en-US" sz="3200" dirty="0" smtClean="0"/>
              <a:t>Engineering -</a:t>
            </a:r>
          </a:p>
        </p:txBody>
      </p:sp>
      <p:sp>
        <p:nvSpPr>
          <p:cNvPr id="3" name="TextBox 2"/>
          <p:cNvSpPr txBox="1"/>
          <p:nvPr/>
        </p:nvSpPr>
        <p:spPr>
          <a:xfrm>
            <a:off x="2743200" y="2286000"/>
            <a:ext cx="4227504" cy="1938992"/>
          </a:xfrm>
          <a:prstGeom prst="rect">
            <a:avLst/>
          </a:prstGeom>
          <a:noFill/>
        </p:spPr>
        <p:txBody>
          <a:bodyPr wrap="none" rtlCol="0">
            <a:spAutoFit/>
          </a:bodyPr>
          <a:lstStyle/>
          <a:p>
            <a:pPr marL="285750" indent="-285750">
              <a:buFont typeface="Arial" pitchFamily="34" charset="0"/>
              <a:buChar char="•"/>
            </a:pPr>
            <a:r>
              <a:rPr lang="en-US" sz="2400" dirty="0" smtClean="0"/>
              <a:t>Code</a:t>
            </a:r>
          </a:p>
          <a:p>
            <a:pPr marL="285750" indent="-285750">
              <a:buFont typeface="Arial" pitchFamily="34" charset="0"/>
              <a:buChar char="•"/>
            </a:pPr>
            <a:r>
              <a:rPr lang="en-US" sz="2400" dirty="0" smtClean="0"/>
              <a:t>Documentation, user manuals</a:t>
            </a:r>
          </a:p>
          <a:p>
            <a:pPr marL="285750" indent="-285750">
              <a:buFont typeface="Arial" pitchFamily="34" charset="0"/>
              <a:buChar char="•"/>
            </a:pPr>
            <a:r>
              <a:rPr lang="en-US" sz="2400" dirty="0" smtClean="0"/>
              <a:t>Designs, specifications</a:t>
            </a:r>
          </a:p>
          <a:p>
            <a:pPr marL="285750" indent="-285750">
              <a:buFont typeface="Arial" pitchFamily="34" charset="0"/>
              <a:buChar char="•"/>
            </a:pPr>
            <a:r>
              <a:rPr lang="en-US" sz="2400" dirty="0" smtClean="0"/>
              <a:t>Test cases</a:t>
            </a:r>
          </a:p>
          <a:p>
            <a:pPr marL="285750" indent="-285750">
              <a:buFont typeface="Arial" pitchFamily="34" charset="0"/>
              <a:buChar char="•"/>
            </a:pPr>
            <a:r>
              <a:rPr lang="en-US" sz="2400" dirty="0" smtClean="0"/>
              <a:t>Plans and schedules</a:t>
            </a:r>
            <a:endParaRPr lang="en-US" sz="2400" dirty="0"/>
          </a:p>
        </p:txBody>
      </p:sp>
    </p:spTree>
    <p:extLst>
      <p:ext uri="{BB962C8B-B14F-4D97-AF65-F5344CB8AC3E}">
        <p14:creationId xmlns:p14="http://schemas.microsoft.com/office/powerpoint/2010/main" val="885105645"/>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81200" y="762000"/>
            <a:ext cx="5294078" cy="4031873"/>
          </a:xfrm>
          <a:prstGeom prst="rect">
            <a:avLst/>
          </a:prstGeom>
          <a:noFill/>
        </p:spPr>
        <p:txBody>
          <a:bodyPr wrap="none" rtlCol="0">
            <a:spAutoFit/>
          </a:bodyPr>
          <a:lstStyle/>
          <a:p>
            <a:r>
              <a:rPr lang="en-US" sz="3200" dirty="0" smtClean="0"/>
              <a:t>What is Software Engineering?</a:t>
            </a:r>
          </a:p>
          <a:p>
            <a:endParaRPr lang="en-US" sz="3200" dirty="0"/>
          </a:p>
          <a:p>
            <a:r>
              <a:rPr lang="en-US" sz="3200" dirty="0" smtClean="0"/>
              <a:t>Software –</a:t>
            </a:r>
          </a:p>
          <a:p>
            <a:endParaRPr lang="en-US" sz="3200" dirty="0"/>
          </a:p>
          <a:p>
            <a:endParaRPr lang="en-US" sz="3200" dirty="0" smtClean="0"/>
          </a:p>
          <a:p>
            <a:endParaRPr lang="en-US" sz="3200" dirty="0"/>
          </a:p>
          <a:p>
            <a:endParaRPr lang="en-US" sz="3200" dirty="0" smtClean="0"/>
          </a:p>
          <a:p>
            <a:r>
              <a:rPr lang="en-US" sz="3200" dirty="0" smtClean="0"/>
              <a:t>Engineering -</a:t>
            </a:r>
          </a:p>
        </p:txBody>
      </p:sp>
      <p:sp>
        <p:nvSpPr>
          <p:cNvPr id="3" name="TextBox 2"/>
          <p:cNvSpPr txBox="1"/>
          <p:nvPr/>
        </p:nvSpPr>
        <p:spPr>
          <a:xfrm>
            <a:off x="2743200" y="2286000"/>
            <a:ext cx="4227504" cy="1938992"/>
          </a:xfrm>
          <a:prstGeom prst="rect">
            <a:avLst/>
          </a:prstGeom>
          <a:noFill/>
        </p:spPr>
        <p:txBody>
          <a:bodyPr wrap="none" rtlCol="0">
            <a:spAutoFit/>
          </a:bodyPr>
          <a:lstStyle/>
          <a:p>
            <a:pPr marL="285750" indent="-285750">
              <a:buFont typeface="Arial" pitchFamily="34" charset="0"/>
              <a:buChar char="•"/>
            </a:pPr>
            <a:r>
              <a:rPr lang="en-US" sz="2400" dirty="0" smtClean="0"/>
              <a:t>Code</a:t>
            </a:r>
          </a:p>
          <a:p>
            <a:pPr marL="285750" indent="-285750">
              <a:buFont typeface="Arial" pitchFamily="34" charset="0"/>
              <a:buChar char="•"/>
            </a:pPr>
            <a:r>
              <a:rPr lang="en-US" sz="2400" dirty="0" smtClean="0"/>
              <a:t>Documentation, user manuals</a:t>
            </a:r>
          </a:p>
          <a:p>
            <a:pPr marL="285750" indent="-285750">
              <a:buFont typeface="Arial" pitchFamily="34" charset="0"/>
              <a:buChar char="•"/>
            </a:pPr>
            <a:r>
              <a:rPr lang="en-US" sz="2400" dirty="0" smtClean="0"/>
              <a:t>Designs, specifications</a:t>
            </a:r>
          </a:p>
          <a:p>
            <a:pPr marL="285750" indent="-285750">
              <a:buFont typeface="Arial" pitchFamily="34" charset="0"/>
              <a:buChar char="•"/>
            </a:pPr>
            <a:r>
              <a:rPr lang="en-US" sz="2400" dirty="0" smtClean="0"/>
              <a:t>Test cases</a:t>
            </a:r>
          </a:p>
          <a:p>
            <a:pPr marL="285750" indent="-285750">
              <a:buFont typeface="Arial" pitchFamily="34" charset="0"/>
              <a:buChar char="•"/>
            </a:pPr>
            <a:r>
              <a:rPr lang="en-US" sz="2400" dirty="0" smtClean="0"/>
              <a:t>Plans and schedules</a:t>
            </a:r>
            <a:endParaRPr lang="en-US" sz="2400" dirty="0"/>
          </a:p>
        </p:txBody>
      </p:sp>
      <p:sp>
        <p:nvSpPr>
          <p:cNvPr id="4" name="TextBox 3"/>
          <p:cNvSpPr txBox="1"/>
          <p:nvPr/>
        </p:nvSpPr>
        <p:spPr>
          <a:xfrm>
            <a:off x="2743200" y="4667071"/>
            <a:ext cx="4658327" cy="1200329"/>
          </a:xfrm>
          <a:prstGeom prst="rect">
            <a:avLst/>
          </a:prstGeom>
          <a:noFill/>
        </p:spPr>
        <p:txBody>
          <a:bodyPr wrap="none" rtlCol="0">
            <a:spAutoFit/>
          </a:bodyPr>
          <a:lstStyle/>
          <a:p>
            <a:pPr marL="285750" indent="-285750">
              <a:buFont typeface="Arial" pitchFamily="34" charset="0"/>
              <a:buChar char="•"/>
            </a:pPr>
            <a:r>
              <a:rPr lang="en-US" sz="2400" dirty="0" smtClean="0"/>
              <a:t>Skill and knowledge</a:t>
            </a:r>
          </a:p>
          <a:p>
            <a:pPr marL="285750" indent="-285750">
              <a:buFont typeface="Arial" pitchFamily="34" charset="0"/>
              <a:buChar char="•"/>
            </a:pPr>
            <a:r>
              <a:rPr lang="en-US" sz="2400" dirty="0" smtClean="0"/>
              <a:t>Application of scientific principles</a:t>
            </a:r>
          </a:p>
          <a:p>
            <a:pPr marL="285750" indent="-285750">
              <a:buFont typeface="Arial" pitchFamily="34" charset="0"/>
              <a:buChar char="•"/>
            </a:pPr>
            <a:r>
              <a:rPr lang="en-US" sz="2400" dirty="0" smtClean="0"/>
              <a:t>Trade-offs, cost /  benefit analysis</a:t>
            </a:r>
          </a:p>
        </p:txBody>
      </p:sp>
    </p:spTree>
    <p:extLst>
      <p:ext uri="{BB962C8B-B14F-4D97-AF65-F5344CB8AC3E}">
        <p14:creationId xmlns:p14="http://schemas.microsoft.com/office/powerpoint/2010/main" val="178724147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Software engineering</a:t>
            </a:r>
            <a:endParaRPr lang="en-US" dirty="0"/>
          </a:p>
        </p:txBody>
      </p:sp>
      <p:sp>
        <p:nvSpPr>
          <p:cNvPr id="3" name="Content Placeholder 2"/>
          <p:cNvSpPr>
            <a:spLocks noGrp="1"/>
          </p:cNvSpPr>
          <p:nvPr>
            <p:ph sz="half" idx="1"/>
          </p:nvPr>
        </p:nvSpPr>
        <p:spPr/>
        <p:txBody>
          <a:bodyPr/>
          <a:lstStyle/>
          <a:p>
            <a:r>
              <a:rPr lang="en-US" dirty="0" smtClean="0"/>
              <a:t>“</a:t>
            </a:r>
            <a:r>
              <a:rPr lang="en-US" i="1" dirty="0" smtClean="0"/>
              <a:t>A broad field that touches upon all aspects of developing and supporting a software system.</a:t>
            </a:r>
            <a:r>
              <a:rPr lang="en-US" dirty="0" smtClean="0"/>
              <a:t>” [</a:t>
            </a:r>
            <a:r>
              <a:rPr lang="en-US" dirty="0" err="1" smtClean="0"/>
              <a:t>Tsui</a:t>
            </a:r>
            <a:r>
              <a:rPr lang="en-US" dirty="0" smtClean="0"/>
              <a:t>, </a:t>
            </a:r>
            <a:r>
              <a:rPr lang="en-US" dirty="0" err="1" smtClean="0"/>
              <a:t>Karam</a:t>
            </a:r>
            <a:r>
              <a:rPr lang="en-US" dirty="0" smtClean="0"/>
              <a:t>, Bernal]</a:t>
            </a:r>
            <a:endParaRPr lang="en-US" dirty="0"/>
          </a:p>
        </p:txBody>
      </p:sp>
    </p:spTree>
    <p:extLst>
      <p:ext uri="{BB962C8B-B14F-4D97-AF65-F5344CB8AC3E}">
        <p14:creationId xmlns:p14="http://schemas.microsoft.com/office/powerpoint/2010/main" val="86416250"/>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Software engineering</a:t>
            </a:r>
            <a:endParaRPr lang="en-US" dirty="0"/>
          </a:p>
        </p:txBody>
      </p:sp>
      <p:sp>
        <p:nvSpPr>
          <p:cNvPr id="3" name="Content Placeholder 2"/>
          <p:cNvSpPr>
            <a:spLocks noGrp="1"/>
          </p:cNvSpPr>
          <p:nvPr>
            <p:ph sz="half" idx="1"/>
          </p:nvPr>
        </p:nvSpPr>
        <p:spPr/>
        <p:txBody>
          <a:bodyPr/>
          <a:lstStyle/>
          <a:p>
            <a:r>
              <a:rPr lang="en-US" dirty="0" smtClean="0"/>
              <a:t>“</a:t>
            </a:r>
            <a:r>
              <a:rPr lang="en-US" i="1" dirty="0" smtClean="0"/>
              <a:t>A broad field that touches upon all aspects of </a:t>
            </a:r>
            <a:r>
              <a:rPr lang="en-US" i="1" dirty="0" smtClean="0">
                <a:solidFill>
                  <a:srgbClr val="FF0000"/>
                </a:solidFill>
              </a:rPr>
              <a:t>developing</a:t>
            </a:r>
            <a:r>
              <a:rPr lang="en-US" i="1" dirty="0" smtClean="0"/>
              <a:t> and </a:t>
            </a:r>
            <a:r>
              <a:rPr lang="en-US" i="1" dirty="0" smtClean="0">
                <a:solidFill>
                  <a:srgbClr val="FF0000"/>
                </a:solidFill>
              </a:rPr>
              <a:t>supporting</a:t>
            </a:r>
            <a:r>
              <a:rPr lang="en-US" i="1" dirty="0" smtClean="0"/>
              <a:t> a software system.</a:t>
            </a:r>
            <a:r>
              <a:rPr lang="en-US" dirty="0" smtClean="0"/>
              <a:t>” [</a:t>
            </a:r>
            <a:r>
              <a:rPr lang="en-US" dirty="0" err="1" smtClean="0"/>
              <a:t>Tsui</a:t>
            </a:r>
            <a:r>
              <a:rPr lang="en-US" dirty="0" smtClean="0"/>
              <a:t>, </a:t>
            </a:r>
            <a:r>
              <a:rPr lang="en-US" dirty="0" err="1" smtClean="0"/>
              <a:t>Karam</a:t>
            </a:r>
            <a:r>
              <a:rPr lang="en-US" dirty="0" smtClean="0"/>
              <a:t>, Bernal]</a:t>
            </a:r>
            <a:endParaRPr lang="en-US" dirty="0"/>
          </a:p>
        </p:txBody>
      </p:sp>
    </p:spTree>
    <p:extLst>
      <p:ext uri="{BB962C8B-B14F-4D97-AF65-F5344CB8AC3E}">
        <p14:creationId xmlns:p14="http://schemas.microsoft.com/office/powerpoint/2010/main" val="2308031421"/>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SDC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SDCL</Template>
  <TotalTime>14522</TotalTime>
  <Words>1333</Words>
  <Application>Microsoft Macintosh PowerPoint</Application>
  <PresentationFormat>On-screen Show (4:3)</PresentationFormat>
  <Paragraphs>206</Paragraphs>
  <Slides>28</Slides>
  <Notes>12</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SDCL</vt:lpstr>
      <vt:lpstr>Informatics 43 Introduction to Software Engineering Lecture 10-2</vt:lpstr>
      <vt:lpstr>Today’s Lecture</vt:lpstr>
      <vt:lpstr>What Did We Learn?</vt:lpstr>
      <vt:lpstr>What Did We Learn?</vt:lpstr>
      <vt:lpstr>PowerPoint Presentation</vt:lpstr>
      <vt:lpstr>PowerPoint Presentation</vt:lpstr>
      <vt:lpstr>PowerPoint Presentation</vt:lpstr>
      <vt:lpstr>Software engineering</vt:lpstr>
      <vt:lpstr>Software engineering</vt:lpstr>
      <vt:lpstr>Software engineering</vt:lpstr>
      <vt:lpstr>Software engineering</vt:lpstr>
      <vt:lpstr>Software engineering</vt:lpstr>
      <vt:lpstr>Software engineering</vt:lpstr>
      <vt:lpstr>Software engineering</vt:lpstr>
      <vt:lpstr>Software engineering</vt:lpstr>
      <vt:lpstr>PowerPoint Presentation</vt:lpstr>
      <vt:lpstr>Final Exam</vt:lpstr>
      <vt:lpstr>Final Exam Topics - Lecture</vt:lpstr>
      <vt:lpstr>Final Exam Topics - Lecture</vt:lpstr>
      <vt:lpstr>Final Exam Topics - Lecture</vt:lpstr>
      <vt:lpstr>Final Exam Topics - Lecture</vt:lpstr>
      <vt:lpstr>Final Exam Topics - Lecture</vt:lpstr>
      <vt:lpstr>Final Exam Topics</vt:lpstr>
      <vt:lpstr>Final Exam Topics - Discussion</vt:lpstr>
      <vt:lpstr>Final Exam Topics</vt:lpstr>
      <vt:lpstr>Final Exam Studying</vt:lpstr>
      <vt:lpstr>Questions?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Andre van der Hoek</dc:creator>
  <cp:lastModifiedBy>Emilly Navarro</cp:lastModifiedBy>
  <cp:revision>817</cp:revision>
  <cp:lastPrinted>2012-10-01T04:17:57Z</cp:lastPrinted>
  <dcterms:created xsi:type="dcterms:W3CDTF">2011-04-22T07:09:34Z</dcterms:created>
  <dcterms:modified xsi:type="dcterms:W3CDTF">2015-06-03T23:24:37Z</dcterms:modified>
</cp:coreProperties>
</file>