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516" r:id="rId3"/>
    <p:sldId id="350" r:id="rId4"/>
    <p:sldId id="498" r:id="rId5"/>
    <p:sldId id="373" r:id="rId6"/>
    <p:sldId id="424" r:id="rId7"/>
    <p:sldId id="390" r:id="rId8"/>
    <p:sldId id="439" r:id="rId9"/>
    <p:sldId id="391" r:id="rId10"/>
    <p:sldId id="440" r:id="rId11"/>
    <p:sldId id="442" r:id="rId12"/>
    <p:sldId id="443" r:id="rId13"/>
    <p:sldId id="446" r:id="rId14"/>
    <p:sldId id="447" r:id="rId15"/>
    <p:sldId id="448" r:id="rId16"/>
    <p:sldId id="393" r:id="rId17"/>
    <p:sldId id="394" r:id="rId18"/>
    <p:sldId id="395" r:id="rId19"/>
    <p:sldId id="441" r:id="rId20"/>
    <p:sldId id="396" r:id="rId21"/>
    <p:sldId id="397" r:id="rId22"/>
    <p:sldId id="398" r:id="rId23"/>
    <p:sldId id="399" r:id="rId24"/>
    <p:sldId id="449" r:id="rId25"/>
    <p:sldId id="499" r:id="rId26"/>
    <p:sldId id="500" r:id="rId27"/>
    <p:sldId id="501" r:id="rId28"/>
    <p:sldId id="502" r:id="rId29"/>
    <p:sldId id="507" r:id="rId30"/>
    <p:sldId id="508" r:id="rId31"/>
    <p:sldId id="509" r:id="rId32"/>
    <p:sldId id="510" r:id="rId33"/>
    <p:sldId id="511" r:id="rId34"/>
    <p:sldId id="512" r:id="rId35"/>
    <p:sldId id="513" r:id="rId36"/>
    <p:sldId id="514" r:id="rId37"/>
    <p:sldId id="496" r:id="rId38"/>
    <p:sldId id="497" r:id="rId39"/>
    <p:sldId id="515" r:id="rId40"/>
    <p:sldId id="517" r:id="rId41"/>
    <p:sldId id="495" r:id="rId42"/>
  </p:sldIdLst>
  <p:sldSz cx="9144000" cy="6858000" type="screen4x3"/>
  <p:notesSz cx="685800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clrMru>
    <a:srgbClr val="4C4C4C"/>
    <a:srgbClr val="F32200"/>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85102" autoAdjust="0"/>
  </p:normalViewPr>
  <p:slideViewPr>
    <p:cSldViewPr>
      <p:cViewPr>
        <p:scale>
          <a:sx n="130" d="100"/>
          <a:sy n="130" d="100"/>
        </p:scale>
        <p:origin x="-80" y="16"/>
      </p:cViewPr>
      <p:guideLst>
        <p:guide orient="horz" pos="2160"/>
        <p:guide pos="2880"/>
      </p:guideLst>
    </p:cSldViewPr>
  </p:slideViewPr>
  <p:notesTextViewPr>
    <p:cViewPr>
      <p:scale>
        <a:sx n="1" d="1"/>
        <a:sy n="1" d="1"/>
      </p:scale>
      <p:origin x="0" y="0"/>
    </p:cViewPr>
  </p:notesTextViewPr>
  <p:sorterViewPr>
    <p:cViewPr>
      <p:scale>
        <a:sx n="66" d="100"/>
        <a:sy n="66" d="100"/>
      </p:scale>
      <p:origin x="0" y="256"/>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handoutMaster" Target="handoutMasters/handoutMaster1.xml"/><Relationship Id="rId45"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defRPr sz="1200"/>
            </a:lvl1pPr>
          </a:lstStyle>
          <a:p>
            <a:fld id="{A8C7F6F1-FFE2-4094-8DCE-D448177532A6}" type="datetimeFigureOut">
              <a:rPr lang="en-US" smtClean="0"/>
              <a:t>5/25/15</a:t>
            </a:fld>
            <a:endParaRPr lang="en-US"/>
          </a:p>
        </p:txBody>
      </p:sp>
      <p:sp>
        <p:nvSpPr>
          <p:cNvPr id="4" name="Footer Placeholder 3"/>
          <p:cNvSpPr>
            <a:spLocks noGrp="1"/>
          </p:cNvSpPr>
          <p:nvPr>
            <p:ph type="ftr" sz="quarter" idx="2"/>
          </p:nvPr>
        </p:nvSpPr>
        <p:spPr>
          <a:xfrm>
            <a:off x="0" y="8775684"/>
            <a:ext cx="2971800"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5684"/>
            <a:ext cx="2971800" cy="461963"/>
          </a:xfrm>
          <a:prstGeom prst="rect">
            <a:avLst/>
          </a:prstGeom>
        </p:spPr>
        <p:txBody>
          <a:bodyPr vert="horz" lIns="91440" tIns="45720" rIns="91440" bIns="45720" rtlCol="0" anchor="b"/>
          <a:lstStyle>
            <a:lvl1pPr algn="r">
              <a:defRPr sz="1200"/>
            </a:lvl1pPr>
          </a:lstStyle>
          <a:p>
            <a:fld id="{E21DC81C-4D3F-4D52-92F5-BDEACAED6120}" type="slidenum">
              <a:rPr lang="en-US" smtClean="0"/>
              <a:t>‹#›</a:t>
            </a:fld>
            <a:endParaRPr lang="en-US"/>
          </a:p>
        </p:txBody>
      </p:sp>
    </p:spTree>
    <p:extLst>
      <p:ext uri="{BB962C8B-B14F-4D97-AF65-F5344CB8AC3E}">
        <p14:creationId xmlns:p14="http://schemas.microsoft.com/office/powerpoint/2010/main" val="3963371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1963"/>
          </a:xfrm>
          <a:prstGeom prst="rect">
            <a:avLst/>
          </a:prstGeom>
        </p:spPr>
        <p:txBody>
          <a:bodyPr vert="horz" lIns="91440" tIns="45720" rIns="91440" bIns="45720" rtlCol="0"/>
          <a:lstStyle>
            <a:lvl1pPr algn="r">
              <a:defRPr sz="1200"/>
            </a:lvl1pPr>
          </a:lstStyle>
          <a:p>
            <a:fld id="{6FED7520-BF41-4E54-97AD-8EA3ED10F785}" type="datetimeFigureOut">
              <a:rPr lang="en-US" smtClean="0"/>
              <a:t>5/25/15</a:t>
            </a:fld>
            <a:endParaRPr lang="en-US"/>
          </a:p>
        </p:txBody>
      </p:sp>
      <p:sp>
        <p:nvSpPr>
          <p:cNvPr id="4" name="Slide Image Placeholder 3"/>
          <p:cNvSpPr>
            <a:spLocks noGrp="1" noRot="1" noChangeAspect="1"/>
          </p:cNvSpPr>
          <p:nvPr>
            <p:ph type="sldImg" idx="2"/>
          </p:nvPr>
        </p:nvSpPr>
        <p:spPr>
          <a:xfrm>
            <a:off x="1120775" y="693738"/>
            <a:ext cx="4616450"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88644"/>
            <a:ext cx="5486400" cy="41576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5684"/>
            <a:ext cx="2971800"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5684"/>
            <a:ext cx="2971800" cy="461963"/>
          </a:xfrm>
          <a:prstGeom prst="rect">
            <a:avLst/>
          </a:prstGeom>
        </p:spPr>
        <p:txBody>
          <a:bodyPr vert="horz" lIns="91440" tIns="45720" rIns="91440" bIns="45720" rtlCol="0" anchor="b"/>
          <a:lstStyle>
            <a:lvl1pPr algn="r">
              <a:defRPr sz="1200"/>
            </a:lvl1pPr>
          </a:lstStyle>
          <a:p>
            <a:fld id="{408F7332-6F3C-43B0-9340-BC8646E52BFE}" type="slidenum">
              <a:rPr lang="en-US" smtClean="0"/>
              <a:t>‹#›</a:t>
            </a:fld>
            <a:endParaRPr lang="en-US"/>
          </a:p>
        </p:txBody>
      </p:sp>
    </p:spTree>
    <p:extLst>
      <p:ext uri="{BB962C8B-B14F-4D97-AF65-F5344CB8AC3E}">
        <p14:creationId xmlns:p14="http://schemas.microsoft.com/office/powerpoint/2010/main" val="384855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24</a:t>
            </a:fld>
            <a:endParaRPr lang="en-US"/>
          </a:p>
        </p:txBody>
      </p:sp>
    </p:spTree>
    <p:extLst>
      <p:ext uri="{BB962C8B-B14F-4D97-AF65-F5344CB8AC3E}">
        <p14:creationId xmlns:p14="http://schemas.microsoft.com/office/powerpoint/2010/main" val="3778069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text style</a:t>
            </a:r>
            <a:endParaRPr lang="en-US" dirty="0"/>
          </a:p>
        </p:txBody>
      </p:sp>
    </p:spTree>
    <p:extLst>
      <p:ext uri="{BB962C8B-B14F-4D97-AF65-F5344CB8AC3E}">
        <p14:creationId xmlns:p14="http://schemas.microsoft.com/office/powerpoint/2010/main" val="2104668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9" name="Straight Connector 18"/>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0431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23" name="Straight Connector 22"/>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795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cxnSp>
        <p:nvCxnSpPr>
          <p:cNvPr id="7" name="Straight Connector 6"/>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sz="half" idx="1"/>
          </p:nvPr>
        </p:nvSpPr>
        <p:spPr>
          <a:xfrm>
            <a:off x="457200" y="1600200"/>
            <a:ext cx="817626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75139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cxnSp>
        <p:nvCxnSpPr>
          <p:cNvPr id="17" name="Straight Connector 16"/>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2239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2028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0" name="Straight Connector 9"/>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1675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cxnSp>
        <p:nvCxnSpPr>
          <p:cNvPr id="6" name="Straight Connector 5"/>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5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16" name="Straight Connector 15"/>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7175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8" name="Straight Connector 17"/>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6669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8" name="Straight Connector 17"/>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20733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8229600" cy="609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Box 12"/>
          <p:cNvSpPr txBox="1"/>
          <p:nvPr userDrawn="1"/>
        </p:nvSpPr>
        <p:spPr>
          <a:xfrm>
            <a:off x="3589206" y="6649759"/>
            <a:ext cx="1965603" cy="230832"/>
          </a:xfrm>
          <a:prstGeom prst="rect">
            <a:avLst/>
          </a:prstGeom>
          <a:noFill/>
        </p:spPr>
        <p:txBody>
          <a:bodyPr wrap="none" rtlCol="0">
            <a:spAutoFit/>
          </a:bodyPr>
          <a:lstStyle/>
          <a:p>
            <a:pPr algn="ctr"/>
            <a:r>
              <a:rPr lang="en-US" sz="900" b="1" dirty="0" smtClean="0">
                <a:solidFill>
                  <a:srgbClr val="F32200"/>
                </a:solidFill>
              </a:rPr>
              <a:t>Department of Informatics, UC Irvine</a:t>
            </a:r>
            <a:endParaRPr lang="en-US" sz="900" b="1" dirty="0">
              <a:solidFill>
                <a:srgbClr val="F32200"/>
              </a:solidFill>
            </a:endParaRPr>
          </a:p>
        </p:txBody>
      </p:sp>
      <p:sp>
        <p:nvSpPr>
          <p:cNvPr id="9" name="TextBox 8"/>
          <p:cNvSpPr txBox="1"/>
          <p:nvPr userDrawn="1"/>
        </p:nvSpPr>
        <p:spPr>
          <a:xfrm>
            <a:off x="0" y="6477000"/>
            <a:ext cx="914400" cy="461665"/>
          </a:xfrm>
          <a:prstGeom prst="rect">
            <a:avLst/>
          </a:prstGeom>
          <a:noFill/>
        </p:spPr>
        <p:txBody>
          <a:bodyPr wrap="square" rtlCol="0">
            <a:spAutoFit/>
          </a:bodyPr>
          <a:lstStyle/>
          <a:p>
            <a:r>
              <a:rPr lang="en-US" sz="2400" b="1" dirty="0" smtClean="0">
                <a:solidFill>
                  <a:srgbClr val="F32200"/>
                </a:solidFill>
              </a:rPr>
              <a:t>SDCL</a:t>
            </a:r>
            <a:endParaRPr lang="en-US" sz="2400" b="1" dirty="0">
              <a:solidFill>
                <a:srgbClr val="F32200"/>
              </a:solidFill>
            </a:endParaRPr>
          </a:p>
        </p:txBody>
      </p:sp>
      <p:sp>
        <p:nvSpPr>
          <p:cNvPr id="11" name="TextBox 10"/>
          <p:cNvSpPr txBox="1"/>
          <p:nvPr userDrawn="1"/>
        </p:nvSpPr>
        <p:spPr>
          <a:xfrm>
            <a:off x="645319" y="6649759"/>
            <a:ext cx="1396536" cy="230832"/>
          </a:xfrm>
          <a:prstGeom prst="rect">
            <a:avLst/>
          </a:prstGeom>
          <a:noFill/>
        </p:spPr>
        <p:txBody>
          <a:bodyPr wrap="none" rtlCol="0">
            <a:spAutoFit/>
          </a:bodyPr>
          <a:lstStyle/>
          <a:p>
            <a:r>
              <a:rPr lang="en-US" sz="900" b="1" dirty="0" smtClean="0">
                <a:solidFill>
                  <a:srgbClr val="4C4C4C"/>
                </a:solidFill>
              </a:rPr>
              <a:t>Collaboration</a:t>
            </a:r>
            <a:r>
              <a:rPr lang="en-US" sz="900" b="1" dirty="0" smtClean="0"/>
              <a:t> </a:t>
            </a:r>
            <a:r>
              <a:rPr lang="en-US" sz="900" b="1" dirty="0" smtClean="0">
                <a:solidFill>
                  <a:srgbClr val="4C4C4C"/>
                </a:solidFill>
              </a:rPr>
              <a:t>Laboratory</a:t>
            </a:r>
            <a:endParaRPr lang="en-US" sz="900" b="1" dirty="0">
              <a:solidFill>
                <a:srgbClr val="4C4C4C"/>
              </a:solidFill>
            </a:endParaRPr>
          </a:p>
        </p:txBody>
      </p:sp>
      <p:sp>
        <p:nvSpPr>
          <p:cNvPr id="10" name="TextBox 9"/>
          <p:cNvSpPr txBox="1"/>
          <p:nvPr userDrawn="1"/>
        </p:nvSpPr>
        <p:spPr>
          <a:xfrm>
            <a:off x="645319" y="6539298"/>
            <a:ext cx="1178528" cy="230832"/>
          </a:xfrm>
          <a:prstGeom prst="rect">
            <a:avLst/>
          </a:prstGeom>
          <a:noFill/>
        </p:spPr>
        <p:txBody>
          <a:bodyPr wrap="none" rtlCol="0">
            <a:spAutoFit/>
          </a:bodyPr>
          <a:lstStyle/>
          <a:p>
            <a:r>
              <a:rPr lang="en-US" sz="900" b="1" dirty="0" smtClean="0">
                <a:solidFill>
                  <a:srgbClr val="4C4C4C"/>
                </a:solidFill>
              </a:rPr>
              <a:t>Software Design and</a:t>
            </a:r>
            <a:endParaRPr lang="en-US" sz="900" b="1" dirty="0">
              <a:solidFill>
                <a:srgbClr val="4C4C4C"/>
              </a:solidFill>
            </a:endParaRPr>
          </a:p>
        </p:txBody>
      </p:sp>
      <p:sp>
        <p:nvSpPr>
          <p:cNvPr id="4" name="TextBox 3"/>
          <p:cNvSpPr txBox="1"/>
          <p:nvPr userDrawn="1"/>
        </p:nvSpPr>
        <p:spPr>
          <a:xfrm>
            <a:off x="7169150" y="6632916"/>
            <a:ext cx="1974850" cy="230832"/>
          </a:xfrm>
          <a:prstGeom prst="rect">
            <a:avLst/>
          </a:prstGeom>
          <a:noFill/>
        </p:spPr>
        <p:txBody>
          <a:bodyPr wrap="square" rtlCol="0">
            <a:spAutoFit/>
          </a:bodyPr>
          <a:lstStyle/>
          <a:p>
            <a:pPr algn="r"/>
            <a:r>
              <a:rPr lang="en-US" sz="900" b="1" dirty="0" smtClean="0">
                <a:solidFill>
                  <a:srgbClr val="F32200"/>
                </a:solidFill>
              </a:rPr>
              <a:t>sdcl.ics.uci.edu</a:t>
            </a:r>
            <a:r>
              <a:rPr lang="en-US" sz="900" b="1" baseline="0" dirty="0" smtClean="0">
                <a:solidFill>
                  <a:srgbClr val="F32200"/>
                </a:solidFill>
              </a:rPr>
              <a:t>  </a:t>
            </a:r>
            <a:fld id="{30ABF327-B19C-4A16-9796-EFEDB6CCAA30}" type="slidenum">
              <a:rPr lang="en-US" sz="900" b="1" smtClean="0">
                <a:solidFill>
                  <a:srgbClr val="F32200"/>
                </a:solidFill>
              </a:rPr>
              <a:pPr algn="r"/>
              <a:t>‹#›</a:t>
            </a:fld>
            <a:endParaRPr lang="en-US" sz="900" b="1" dirty="0">
              <a:solidFill>
                <a:srgbClr val="F32200"/>
              </a:solidFill>
            </a:endParaRPr>
          </a:p>
        </p:txBody>
      </p:sp>
    </p:spTree>
    <p:extLst>
      <p:ext uri="{BB962C8B-B14F-4D97-AF65-F5344CB8AC3E}">
        <p14:creationId xmlns:p14="http://schemas.microsoft.com/office/powerpoint/2010/main" val="260784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spcBef>
          <a:spcPct val="0"/>
        </a:spcBef>
        <a:buNone/>
        <a:defRPr sz="3200" b="1" kern="1200">
          <a:solidFill>
            <a:srgbClr val="4C4C4C"/>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rgbClr val="4C4C4C"/>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rgbClr val="4C4C4C"/>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rgbClr val="4C4C4C"/>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rgbClr val="4C4C4C"/>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rgbClr val="4C4C4C"/>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Informatics 43</a:t>
            </a:r>
            <a:br>
              <a:rPr lang="en-US" dirty="0" smtClean="0"/>
            </a:br>
            <a:r>
              <a:rPr lang="en-US" dirty="0" smtClean="0"/>
              <a:t>Introduction to Software Engineering</a:t>
            </a:r>
            <a:br>
              <a:rPr lang="en-US" dirty="0" smtClean="0"/>
            </a:br>
            <a:r>
              <a:rPr lang="en-US" dirty="0" smtClean="0"/>
              <a:t>Lecture </a:t>
            </a:r>
            <a:r>
              <a:rPr lang="en-US" dirty="0" smtClean="0"/>
              <a:t>9-1</a:t>
            </a:r>
            <a:endParaRPr lang="en-US" dirty="0"/>
          </a:p>
        </p:txBody>
      </p:sp>
      <p:sp>
        <p:nvSpPr>
          <p:cNvPr id="3" name="Subtitle 2"/>
          <p:cNvSpPr>
            <a:spLocks noGrp="1"/>
          </p:cNvSpPr>
          <p:nvPr>
            <p:ph type="subTitle" idx="1"/>
          </p:nvPr>
        </p:nvSpPr>
        <p:spPr/>
        <p:txBody>
          <a:bodyPr>
            <a:normAutofit/>
          </a:bodyPr>
          <a:lstStyle/>
          <a:p>
            <a:r>
              <a:rPr lang="en-US" dirty="0" smtClean="0"/>
              <a:t>May </a:t>
            </a:r>
            <a:r>
              <a:rPr lang="en-US" dirty="0" smtClean="0"/>
              <a:t>26, </a:t>
            </a:r>
            <a:r>
              <a:rPr lang="en-US" dirty="0" smtClean="0"/>
              <a:t>2015</a:t>
            </a:r>
          </a:p>
          <a:p>
            <a:r>
              <a:rPr lang="en-US" dirty="0" smtClean="0"/>
              <a:t>Emily Navarro</a:t>
            </a:r>
          </a:p>
          <a:p>
            <a:r>
              <a:rPr lang="en-US" sz="1400" i="1" dirty="0"/>
              <a:t>Duplication of course material for any commercial purpose without the explicit written permission of the professor is prohibited.</a:t>
            </a:r>
          </a:p>
          <a:p>
            <a:endParaRPr lang="en-US" dirty="0"/>
          </a:p>
        </p:txBody>
      </p:sp>
    </p:spTree>
    <p:extLst>
      <p:ext uri="{BB962C8B-B14F-4D97-AF65-F5344CB8AC3E}">
        <p14:creationId xmlns:p14="http://schemas.microsoft.com/office/powerpoint/2010/main" val="75019528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quizAverage</a:t>
            </a:r>
            <a:endParaRPr lang="en-US" dirty="0"/>
          </a:p>
        </p:txBody>
      </p:sp>
      <p:sp>
        <p:nvSpPr>
          <p:cNvPr id="3" name="Content Placeholder 2"/>
          <p:cNvSpPr>
            <a:spLocks noGrp="1"/>
          </p:cNvSpPr>
          <p:nvPr>
            <p:ph sz="half" idx="1"/>
          </p:nvPr>
        </p:nvSpPr>
        <p:spPr/>
        <p:txBody>
          <a:bodyPr/>
          <a:lstStyle/>
          <a:p>
            <a:r>
              <a:rPr lang="en-US" dirty="0" smtClean="0"/>
              <a:t>Input: A list of </a:t>
            </a:r>
            <a:r>
              <a:rPr lang="en-US" dirty="0" smtClean="0"/>
              <a:t>numbers</a:t>
            </a:r>
          </a:p>
          <a:p>
            <a:pPr lvl="1"/>
            <a:r>
              <a:rPr lang="en-US" dirty="0" smtClean="0"/>
              <a:t>Scores must be between 0 and 1000 (inclusive)</a:t>
            </a:r>
            <a:endParaRPr lang="en-US" dirty="0" smtClean="0"/>
          </a:p>
          <a:p>
            <a:pPr marL="0" indent="0">
              <a:buNone/>
            </a:pPr>
            <a:endParaRPr lang="en-US" dirty="0" smtClean="0"/>
          </a:p>
          <a:p>
            <a:r>
              <a:rPr lang="en-US" dirty="0"/>
              <a:t>Output: a single number which is the average of the numbers on the input list, not counting the lowest number on the list</a:t>
            </a:r>
            <a:r>
              <a:rPr lang="en-US" dirty="0" smtClean="0"/>
              <a:t>.</a:t>
            </a:r>
            <a:endParaRPr lang="en-US" dirty="0"/>
          </a:p>
        </p:txBody>
      </p:sp>
    </p:spTree>
    <p:extLst>
      <p:ext uri="{BB962C8B-B14F-4D97-AF65-F5344CB8AC3E}">
        <p14:creationId xmlns:p14="http://schemas.microsoft.com/office/powerpoint/2010/main" val="149979116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09600"/>
          </a:xfrm>
        </p:spPr>
        <p:txBody>
          <a:bodyPr>
            <a:normAutofit fontScale="90000"/>
          </a:bodyPr>
          <a:lstStyle/>
          <a:p>
            <a:r>
              <a:rPr lang="en-US" dirty="0" smtClean="0"/>
              <a:t>Equivalence Class Partitioning with </a:t>
            </a:r>
            <a:r>
              <a:rPr lang="en-US" dirty="0" err="1" smtClean="0"/>
              <a:t>quizAverage</a:t>
            </a:r>
            <a:endParaRPr lang="en-US" dirty="0"/>
          </a:p>
        </p:txBody>
      </p:sp>
      <p:sp>
        <p:nvSpPr>
          <p:cNvPr id="3" name="Content Placeholder 2"/>
          <p:cNvSpPr>
            <a:spLocks noGrp="1"/>
          </p:cNvSpPr>
          <p:nvPr>
            <p:ph sz="half" idx="1"/>
          </p:nvPr>
        </p:nvSpPr>
        <p:spPr/>
        <p:txBody>
          <a:bodyPr/>
          <a:lstStyle/>
          <a:p>
            <a:pPr marL="457200" indent="-457200">
              <a:buFont typeface="+mj-lt"/>
              <a:buAutoNum type="arabicPeriod"/>
            </a:pPr>
            <a:r>
              <a:rPr lang="en-US" dirty="0"/>
              <a:t>Identify the set of all possible inputs (to what is being tested)</a:t>
            </a:r>
          </a:p>
          <a:p>
            <a:pPr marL="457200" indent="-457200">
              <a:buFont typeface="+mj-lt"/>
              <a:buAutoNum type="arabicPeriod"/>
            </a:pPr>
            <a:r>
              <a:rPr lang="en-US" dirty="0"/>
              <a:t>Identify a basis for subdividing the set of inputs</a:t>
            </a:r>
          </a:p>
          <a:p>
            <a:pPr marL="457200" indent="-457200">
              <a:buFont typeface="+mj-lt"/>
              <a:buAutoNum type="arabicPeriod"/>
            </a:pPr>
            <a:r>
              <a:rPr lang="en-US" dirty="0" smtClean="0"/>
              <a:t>Use </a:t>
            </a:r>
            <a:r>
              <a:rPr lang="en-US" dirty="0"/>
              <a:t>this basis to divide the set of all possible inputs into subsets/subdomains</a:t>
            </a:r>
          </a:p>
          <a:p>
            <a:pPr marL="457200" indent="-457200">
              <a:buFont typeface="+mj-lt"/>
              <a:buAutoNum type="arabicPeriod" startAt="4"/>
            </a:pPr>
            <a:r>
              <a:rPr lang="en-US" dirty="0"/>
              <a:t>From each subdomain, select [a] representative(s) to be </a:t>
            </a:r>
            <a:r>
              <a:rPr lang="en-US" dirty="0" smtClean="0"/>
              <a:t>[a] </a:t>
            </a:r>
            <a:r>
              <a:rPr lang="en-US" dirty="0"/>
              <a:t>test case input(s</a:t>
            </a:r>
            <a:r>
              <a:rPr lang="en-US" dirty="0" smtClean="0"/>
              <a:t>)</a:t>
            </a:r>
            <a:endParaRPr lang="en-US" dirty="0"/>
          </a:p>
        </p:txBody>
      </p:sp>
    </p:spTree>
    <p:extLst>
      <p:ext uri="{BB962C8B-B14F-4D97-AF65-F5344CB8AC3E}">
        <p14:creationId xmlns:p14="http://schemas.microsoft.com/office/powerpoint/2010/main" val="62176435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09600"/>
          </a:xfrm>
        </p:spPr>
        <p:txBody>
          <a:bodyPr>
            <a:normAutofit fontScale="90000"/>
          </a:bodyPr>
          <a:lstStyle/>
          <a:p>
            <a:r>
              <a:rPr lang="en-US" dirty="0" smtClean="0"/>
              <a:t>Equivalence Class Partitioning with </a:t>
            </a:r>
            <a:r>
              <a:rPr lang="en-US" dirty="0" err="1" smtClean="0"/>
              <a:t>quizAverage</a:t>
            </a:r>
            <a:endParaRPr lang="en-US" dirty="0"/>
          </a:p>
        </p:txBody>
      </p:sp>
      <p:sp>
        <p:nvSpPr>
          <p:cNvPr id="3" name="Content Placeholder 2"/>
          <p:cNvSpPr>
            <a:spLocks noGrp="1"/>
          </p:cNvSpPr>
          <p:nvPr>
            <p:ph sz="half" idx="1"/>
          </p:nvPr>
        </p:nvSpPr>
        <p:spPr/>
        <p:txBody>
          <a:bodyPr/>
          <a:lstStyle/>
          <a:p>
            <a:pPr marL="457200" indent="-457200">
              <a:buFont typeface="+mj-lt"/>
              <a:buAutoNum type="arabicPeriod"/>
            </a:pPr>
            <a:r>
              <a:rPr lang="en-US" dirty="0"/>
              <a:t>Identify the set of all possible inputs (to what is being tested</a:t>
            </a:r>
            <a:r>
              <a:rPr lang="en-US" dirty="0" smtClean="0"/>
              <a:t>)</a:t>
            </a:r>
          </a:p>
          <a:p>
            <a:pPr marL="400050" lvl="1" indent="0">
              <a:buNone/>
            </a:pPr>
            <a:r>
              <a:rPr lang="en-US" dirty="0" smtClean="0">
                <a:solidFill>
                  <a:srgbClr val="FF0000"/>
                </a:solidFill>
              </a:rPr>
              <a:t>	The </a:t>
            </a:r>
            <a:r>
              <a:rPr lang="en-US" dirty="0">
                <a:solidFill>
                  <a:srgbClr val="FF0000"/>
                </a:solidFill>
              </a:rPr>
              <a:t>set of all lists of </a:t>
            </a:r>
            <a:r>
              <a:rPr lang="en-US" dirty="0" smtClean="0">
                <a:solidFill>
                  <a:srgbClr val="FF0000"/>
                </a:solidFill>
              </a:rPr>
              <a:t>numbers</a:t>
            </a:r>
            <a:endParaRPr lang="en-US" dirty="0"/>
          </a:p>
          <a:p>
            <a:pPr marL="457200" indent="-457200">
              <a:buFont typeface="+mj-lt"/>
              <a:buAutoNum type="arabicPeriod"/>
            </a:pPr>
            <a:r>
              <a:rPr lang="en-US" dirty="0"/>
              <a:t>Identify a basis for subdividing the set of inputs</a:t>
            </a:r>
          </a:p>
          <a:p>
            <a:pPr marL="457200" indent="-457200">
              <a:buFont typeface="+mj-lt"/>
              <a:buAutoNum type="arabicPeriod"/>
            </a:pPr>
            <a:r>
              <a:rPr lang="en-US" dirty="0" smtClean="0"/>
              <a:t>Use </a:t>
            </a:r>
            <a:r>
              <a:rPr lang="en-US" dirty="0"/>
              <a:t>this basis to divide the set of all possible inputs into subsets/subdomains</a:t>
            </a:r>
          </a:p>
          <a:p>
            <a:pPr marL="457200" indent="-457200">
              <a:buFont typeface="+mj-lt"/>
              <a:buAutoNum type="arabicPeriod" startAt="4"/>
            </a:pPr>
            <a:r>
              <a:rPr lang="en-US" dirty="0"/>
              <a:t>From each subdomain, select [a] representative(s) to be </a:t>
            </a:r>
            <a:r>
              <a:rPr lang="en-US" dirty="0" smtClean="0"/>
              <a:t>[a] </a:t>
            </a:r>
            <a:r>
              <a:rPr lang="en-US" dirty="0"/>
              <a:t>test case input(s</a:t>
            </a:r>
            <a:r>
              <a:rPr lang="en-US" dirty="0" smtClean="0"/>
              <a:t>)</a:t>
            </a:r>
            <a:endParaRPr lang="en-US" dirty="0"/>
          </a:p>
        </p:txBody>
      </p:sp>
    </p:spTree>
    <p:extLst>
      <p:ext uri="{BB962C8B-B14F-4D97-AF65-F5344CB8AC3E}">
        <p14:creationId xmlns:p14="http://schemas.microsoft.com/office/powerpoint/2010/main" val="62872641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a:bodyPr>
          <a:lstStyle/>
          <a:p>
            <a:pPr marL="457200" indent="-457200">
              <a:buFont typeface="+mj-lt"/>
              <a:buAutoNum type="arabicPeriod"/>
            </a:pPr>
            <a:r>
              <a:rPr lang="en-US" dirty="0"/>
              <a:t>Identify the set of all possible inputs (to what is being tested</a:t>
            </a:r>
            <a:r>
              <a:rPr lang="en-US" dirty="0" smtClean="0"/>
              <a:t>)</a:t>
            </a:r>
          </a:p>
          <a:p>
            <a:pPr marL="400050" lvl="1" indent="0">
              <a:buNone/>
            </a:pPr>
            <a:r>
              <a:rPr lang="en-US" dirty="0" smtClean="0">
                <a:solidFill>
                  <a:srgbClr val="FF0000"/>
                </a:solidFill>
              </a:rPr>
              <a:t>	The </a:t>
            </a:r>
            <a:r>
              <a:rPr lang="en-US" dirty="0">
                <a:solidFill>
                  <a:srgbClr val="FF0000"/>
                </a:solidFill>
              </a:rPr>
              <a:t>set of all lists of </a:t>
            </a:r>
            <a:r>
              <a:rPr lang="en-US" dirty="0" smtClean="0">
                <a:solidFill>
                  <a:srgbClr val="FF0000"/>
                </a:solidFill>
              </a:rPr>
              <a:t>numbers</a:t>
            </a:r>
            <a:endParaRPr lang="en-US" dirty="0"/>
          </a:p>
          <a:p>
            <a:pPr marL="457200" indent="-457200">
              <a:buFont typeface="+mj-lt"/>
              <a:buAutoNum type="arabicPeriod"/>
            </a:pPr>
            <a:r>
              <a:rPr lang="en-US" dirty="0"/>
              <a:t>Identify a basis for subdividing the set of </a:t>
            </a:r>
            <a:r>
              <a:rPr lang="en-US" dirty="0" smtClean="0"/>
              <a:t>inputs</a:t>
            </a:r>
          </a:p>
          <a:p>
            <a:pPr marL="0" indent="0">
              <a:buNone/>
            </a:pPr>
            <a:r>
              <a:rPr lang="en-US" dirty="0" smtClean="0"/>
              <a:t>	</a:t>
            </a:r>
            <a:r>
              <a:rPr lang="en-US" dirty="0">
                <a:solidFill>
                  <a:schemeClr val="tx2"/>
                </a:solidFill>
              </a:rPr>
              <a:t>length of the </a:t>
            </a:r>
            <a:r>
              <a:rPr lang="en-US" dirty="0" smtClean="0">
                <a:solidFill>
                  <a:schemeClr val="tx2"/>
                </a:solidFill>
              </a:rPr>
              <a:t>list,</a:t>
            </a:r>
            <a:r>
              <a:rPr lang="en-US" dirty="0" smtClean="0">
                <a:solidFill>
                  <a:srgbClr val="FF0000"/>
                </a:solidFill>
              </a:rPr>
              <a:t> position of minimum score, </a:t>
            </a:r>
            <a:r>
              <a:rPr lang="en-US" dirty="0" smtClean="0">
                <a:solidFill>
                  <a:schemeClr val="tx2"/>
                </a:solidFill>
              </a:rPr>
              <a:t>number of 	minima, </a:t>
            </a:r>
            <a:r>
              <a:rPr lang="en-US" dirty="0" smtClean="0">
                <a:solidFill>
                  <a:srgbClr val="FF0000"/>
                </a:solidFill>
              </a:rPr>
              <a:t>magnitude of numbers</a:t>
            </a:r>
            <a:endParaRPr lang="en-US" dirty="0"/>
          </a:p>
          <a:p>
            <a:pPr marL="457200" indent="-457200">
              <a:buFont typeface="+mj-lt"/>
              <a:buAutoNum type="arabicPeriod" startAt="3"/>
            </a:pPr>
            <a:r>
              <a:rPr lang="en-US" dirty="0" smtClean="0"/>
              <a:t>Use </a:t>
            </a:r>
            <a:r>
              <a:rPr lang="en-US" dirty="0"/>
              <a:t>this basis to divide the set of all possible inputs into subsets/subdomains</a:t>
            </a:r>
          </a:p>
          <a:p>
            <a:pPr marL="457200" indent="-457200">
              <a:buFont typeface="+mj-lt"/>
              <a:buAutoNum type="arabicPeriod" startAt="4"/>
            </a:pPr>
            <a:r>
              <a:rPr lang="en-US" dirty="0"/>
              <a:t>From each subdomain, select [a] representative(s) to be </a:t>
            </a:r>
            <a:r>
              <a:rPr lang="en-US" dirty="0" smtClean="0"/>
              <a:t>[a] </a:t>
            </a:r>
            <a:r>
              <a:rPr lang="en-US" dirty="0"/>
              <a:t>test case input(s</a:t>
            </a:r>
            <a:r>
              <a:rPr lang="en-US" dirty="0" smtClean="0"/>
              <a:t>)</a:t>
            </a:r>
            <a:endParaRPr lang="en-US" dirty="0"/>
          </a:p>
        </p:txBody>
      </p:sp>
      <p:sp>
        <p:nvSpPr>
          <p:cNvPr id="6" name="Title 1"/>
          <p:cNvSpPr>
            <a:spLocks noGrp="1"/>
          </p:cNvSpPr>
          <p:nvPr>
            <p:ph type="title"/>
          </p:nvPr>
        </p:nvSpPr>
        <p:spPr/>
        <p:txBody>
          <a:bodyPr>
            <a:normAutofit fontScale="90000"/>
          </a:bodyPr>
          <a:lstStyle/>
          <a:p>
            <a:r>
              <a:rPr lang="en-US" dirty="0" smtClean="0"/>
              <a:t>Equivalence Class Partitioning with </a:t>
            </a:r>
            <a:r>
              <a:rPr lang="en-US" dirty="0" err="1" smtClean="0"/>
              <a:t>quizAverage</a:t>
            </a:r>
            <a:endParaRPr lang="en-US" dirty="0"/>
          </a:p>
        </p:txBody>
      </p:sp>
    </p:spTree>
    <p:extLst>
      <p:ext uri="{BB962C8B-B14F-4D97-AF65-F5344CB8AC3E}">
        <p14:creationId xmlns:p14="http://schemas.microsoft.com/office/powerpoint/2010/main" val="97065282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09600"/>
          </a:xfrm>
        </p:spPr>
        <p:txBody>
          <a:bodyPr>
            <a:normAutofit fontScale="90000"/>
          </a:bodyPr>
          <a:lstStyle/>
          <a:p>
            <a:r>
              <a:rPr lang="en-US" dirty="0"/>
              <a:t>Equivalence Class Partitioning with </a:t>
            </a:r>
            <a:r>
              <a:rPr lang="en-US" dirty="0" err="1"/>
              <a:t>quizAverage</a:t>
            </a:r>
            <a:endParaRPr lang="en-US" dirty="0"/>
          </a:p>
        </p:txBody>
      </p:sp>
      <p:sp>
        <p:nvSpPr>
          <p:cNvPr id="3" name="Content Placeholder 2"/>
          <p:cNvSpPr>
            <a:spLocks noGrp="1"/>
          </p:cNvSpPr>
          <p:nvPr>
            <p:ph sz="half" idx="1"/>
          </p:nvPr>
        </p:nvSpPr>
        <p:spPr/>
        <p:txBody>
          <a:bodyPr>
            <a:normAutofit lnSpcReduction="10000"/>
          </a:bodyPr>
          <a:lstStyle/>
          <a:p>
            <a:pPr marL="457200" indent="-457200">
              <a:buFont typeface="+mj-lt"/>
              <a:buAutoNum type="arabicPeriod"/>
            </a:pPr>
            <a:r>
              <a:rPr lang="en-US" dirty="0"/>
              <a:t>Identify the set of all possible inputs (to what is being tested</a:t>
            </a:r>
            <a:r>
              <a:rPr lang="en-US" dirty="0" smtClean="0"/>
              <a:t>)</a:t>
            </a:r>
          </a:p>
          <a:p>
            <a:pPr marL="400050" lvl="1" indent="0">
              <a:buNone/>
            </a:pPr>
            <a:r>
              <a:rPr lang="en-US" dirty="0" smtClean="0">
                <a:solidFill>
                  <a:srgbClr val="FF0000"/>
                </a:solidFill>
              </a:rPr>
              <a:t>	The </a:t>
            </a:r>
            <a:r>
              <a:rPr lang="en-US" dirty="0">
                <a:solidFill>
                  <a:srgbClr val="FF0000"/>
                </a:solidFill>
              </a:rPr>
              <a:t>set of all lists of </a:t>
            </a:r>
            <a:r>
              <a:rPr lang="en-US" dirty="0" smtClean="0">
                <a:solidFill>
                  <a:srgbClr val="FF0000"/>
                </a:solidFill>
              </a:rPr>
              <a:t>numbers</a:t>
            </a:r>
            <a:endParaRPr lang="en-US" dirty="0"/>
          </a:p>
          <a:p>
            <a:pPr marL="457200" indent="-457200">
              <a:buFont typeface="+mj-lt"/>
              <a:buAutoNum type="arabicPeriod"/>
            </a:pPr>
            <a:r>
              <a:rPr lang="en-US" dirty="0"/>
              <a:t>Identify a basis for subdividing the set of </a:t>
            </a:r>
            <a:r>
              <a:rPr lang="en-US" dirty="0" smtClean="0"/>
              <a:t>inputs</a:t>
            </a:r>
          </a:p>
          <a:p>
            <a:pPr marL="0" indent="0">
              <a:buNone/>
            </a:pPr>
            <a:r>
              <a:rPr lang="en-US" dirty="0" smtClean="0"/>
              <a:t>	</a:t>
            </a:r>
            <a:r>
              <a:rPr lang="en-US" dirty="0">
                <a:solidFill>
                  <a:schemeClr val="tx2"/>
                </a:solidFill>
              </a:rPr>
              <a:t>length of the </a:t>
            </a:r>
            <a:r>
              <a:rPr lang="en-US" dirty="0" smtClean="0">
                <a:solidFill>
                  <a:schemeClr val="tx2"/>
                </a:solidFill>
              </a:rPr>
              <a:t>list,</a:t>
            </a:r>
            <a:r>
              <a:rPr lang="en-US" dirty="0" smtClean="0">
                <a:solidFill>
                  <a:srgbClr val="FF0000"/>
                </a:solidFill>
              </a:rPr>
              <a:t> position of minimum score, </a:t>
            </a:r>
            <a:r>
              <a:rPr lang="en-US" dirty="0" smtClean="0">
                <a:solidFill>
                  <a:schemeClr val="tx2"/>
                </a:solidFill>
              </a:rPr>
              <a:t>number of 	minima, </a:t>
            </a:r>
            <a:r>
              <a:rPr lang="en-US" dirty="0" smtClean="0">
                <a:solidFill>
                  <a:srgbClr val="FF0000"/>
                </a:solidFill>
              </a:rPr>
              <a:t>magnitude of numbers</a:t>
            </a:r>
            <a:endParaRPr lang="en-US" dirty="0"/>
          </a:p>
          <a:p>
            <a:pPr marL="457200" indent="-457200">
              <a:buFont typeface="+mj-lt"/>
              <a:buAutoNum type="arabicPeriod" startAt="3"/>
            </a:pPr>
            <a:r>
              <a:rPr lang="en-US" dirty="0" smtClean="0"/>
              <a:t>Use </a:t>
            </a:r>
            <a:r>
              <a:rPr lang="en-US" dirty="0"/>
              <a:t>this basis to divide the set of all possible inputs into subsets/</a:t>
            </a:r>
            <a:r>
              <a:rPr lang="en-US" dirty="0" smtClean="0"/>
              <a:t>subdomains</a:t>
            </a:r>
          </a:p>
          <a:p>
            <a:pPr marL="400050" lvl="1" indent="0">
              <a:buNone/>
            </a:pPr>
            <a:r>
              <a:rPr lang="en-US" dirty="0"/>
              <a:t>	</a:t>
            </a:r>
            <a:r>
              <a:rPr lang="en-US" dirty="0">
                <a:solidFill>
                  <a:schemeClr val="tx2"/>
                </a:solidFill>
              </a:rPr>
              <a:t>0 elements, 1, 2</a:t>
            </a:r>
            <a:r>
              <a:rPr lang="en-US" dirty="0" smtClean="0">
                <a:solidFill>
                  <a:schemeClr val="tx2"/>
                </a:solidFill>
              </a:rPr>
              <a:t>-10, 11+</a:t>
            </a:r>
            <a:r>
              <a:rPr lang="en-US" dirty="0" smtClean="0"/>
              <a:t>, </a:t>
            </a:r>
            <a:r>
              <a:rPr lang="en-US" dirty="0" smtClean="0">
                <a:solidFill>
                  <a:srgbClr val="F32200"/>
                </a:solidFill>
              </a:rPr>
              <a:t>first, middle, last, </a:t>
            </a:r>
            <a:r>
              <a:rPr lang="en-US" dirty="0" smtClean="0">
                <a:solidFill>
                  <a:schemeClr val="tx2"/>
                </a:solidFill>
              </a:rPr>
              <a:t>1, a few, all, </a:t>
            </a:r>
            <a:r>
              <a:rPr lang="en-US" dirty="0">
                <a:solidFill>
                  <a:srgbClr val="FF0000"/>
                </a:solidFill>
              </a:rPr>
              <a:t>0</a:t>
            </a:r>
            <a:r>
              <a:rPr lang="en-US" dirty="0" smtClean="0">
                <a:solidFill>
                  <a:srgbClr val="FF0000"/>
                </a:solidFill>
              </a:rPr>
              <a:t>-</a:t>
            </a:r>
            <a:r>
              <a:rPr lang="en-US" dirty="0" smtClean="0">
                <a:solidFill>
                  <a:srgbClr val="FF0000"/>
                </a:solidFill>
              </a:rPr>
              <a:t>10, 	</a:t>
            </a:r>
            <a:r>
              <a:rPr lang="en-US" dirty="0" smtClean="0">
                <a:solidFill>
                  <a:srgbClr val="FF0000"/>
                </a:solidFill>
              </a:rPr>
              <a:t>11-</a:t>
            </a:r>
            <a:r>
              <a:rPr lang="en-US" dirty="0">
                <a:solidFill>
                  <a:srgbClr val="FF0000"/>
                </a:solidFill>
              </a:rPr>
              <a:t>100, </a:t>
            </a:r>
            <a:r>
              <a:rPr lang="en-US" dirty="0" smtClean="0">
                <a:solidFill>
                  <a:srgbClr val="FF0000"/>
                </a:solidFill>
              </a:rPr>
              <a:t>101-</a:t>
            </a:r>
            <a:r>
              <a:rPr lang="en-US" dirty="0" smtClean="0">
                <a:solidFill>
                  <a:srgbClr val="FF0000"/>
                </a:solidFill>
              </a:rPr>
              <a:t>1000</a:t>
            </a:r>
            <a:endParaRPr lang="en-US" dirty="0"/>
          </a:p>
          <a:p>
            <a:pPr marL="457200" indent="-457200">
              <a:buFont typeface="+mj-lt"/>
              <a:buAutoNum type="arabicPeriod" startAt="4"/>
            </a:pPr>
            <a:r>
              <a:rPr lang="en-US" dirty="0"/>
              <a:t>From each subdomain, select [a] representative(s) to be </a:t>
            </a:r>
            <a:r>
              <a:rPr lang="en-US" dirty="0" smtClean="0"/>
              <a:t>[a] </a:t>
            </a:r>
            <a:r>
              <a:rPr lang="en-US" dirty="0"/>
              <a:t>test case input(s</a:t>
            </a:r>
            <a:r>
              <a:rPr lang="en-US" dirty="0" smtClean="0"/>
              <a:t>)</a:t>
            </a:r>
            <a:endParaRPr lang="en-US" dirty="0"/>
          </a:p>
        </p:txBody>
      </p:sp>
    </p:spTree>
    <p:extLst>
      <p:ext uri="{BB962C8B-B14F-4D97-AF65-F5344CB8AC3E}">
        <p14:creationId xmlns:p14="http://schemas.microsoft.com/office/powerpoint/2010/main" val="17179691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09600"/>
          </a:xfrm>
        </p:spPr>
        <p:txBody>
          <a:bodyPr>
            <a:normAutofit fontScale="90000"/>
          </a:bodyPr>
          <a:lstStyle/>
          <a:p>
            <a:r>
              <a:rPr lang="en-US" dirty="0"/>
              <a:t>Equivalence Class Partitioning with </a:t>
            </a:r>
            <a:r>
              <a:rPr lang="en-US" dirty="0" err="1"/>
              <a:t>quizAverage</a:t>
            </a:r>
            <a:endParaRPr lang="en-US" dirty="0"/>
          </a:p>
        </p:txBody>
      </p:sp>
      <p:sp>
        <p:nvSpPr>
          <p:cNvPr id="3" name="Content Placeholder 2"/>
          <p:cNvSpPr>
            <a:spLocks noGrp="1"/>
          </p:cNvSpPr>
          <p:nvPr>
            <p:ph sz="half" idx="1"/>
          </p:nvPr>
        </p:nvSpPr>
        <p:spPr/>
        <p:txBody>
          <a:bodyPr>
            <a:normAutofit fontScale="85000" lnSpcReduction="20000"/>
          </a:bodyPr>
          <a:lstStyle/>
          <a:p>
            <a:pPr marL="457200" indent="-457200">
              <a:buFont typeface="+mj-lt"/>
              <a:buAutoNum type="arabicPeriod"/>
            </a:pPr>
            <a:r>
              <a:rPr lang="en-US" dirty="0"/>
              <a:t>Identify the set of all possible inputs (to what is being tested</a:t>
            </a:r>
            <a:r>
              <a:rPr lang="en-US" dirty="0" smtClean="0"/>
              <a:t>)</a:t>
            </a:r>
          </a:p>
          <a:p>
            <a:pPr marL="400050" lvl="1" indent="0">
              <a:buNone/>
            </a:pPr>
            <a:r>
              <a:rPr lang="en-US" dirty="0" smtClean="0">
                <a:solidFill>
                  <a:srgbClr val="FF0000"/>
                </a:solidFill>
              </a:rPr>
              <a:t>	The </a:t>
            </a:r>
            <a:r>
              <a:rPr lang="en-US" dirty="0">
                <a:solidFill>
                  <a:srgbClr val="FF0000"/>
                </a:solidFill>
              </a:rPr>
              <a:t>set of all lists of </a:t>
            </a:r>
            <a:r>
              <a:rPr lang="en-US" dirty="0" smtClean="0">
                <a:solidFill>
                  <a:srgbClr val="FF0000"/>
                </a:solidFill>
              </a:rPr>
              <a:t>numbers</a:t>
            </a:r>
            <a:endParaRPr lang="en-US" dirty="0"/>
          </a:p>
          <a:p>
            <a:pPr marL="457200" indent="-457200">
              <a:buFont typeface="+mj-lt"/>
              <a:buAutoNum type="arabicPeriod"/>
            </a:pPr>
            <a:r>
              <a:rPr lang="en-US" dirty="0"/>
              <a:t>Identify a basis for subdividing the set of </a:t>
            </a:r>
            <a:r>
              <a:rPr lang="en-US" dirty="0" smtClean="0"/>
              <a:t>inputs</a:t>
            </a:r>
          </a:p>
          <a:p>
            <a:pPr marL="0" indent="0">
              <a:buNone/>
            </a:pPr>
            <a:r>
              <a:rPr lang="en-US" dirty="0" smtClean="0"/>
              <a:t>	</a:t>
            </a:r>
            <a:r>
              <a:rPr lang="en-US" dirty="0">
                <a:solidFill>
                  <a:schemeClr val="tx2"/>
                </a:solidFill>
              </a:rPr>
              <a:t>length of the </a:t>
            </a:r>
            <a:r>
              <a:rPr lang="en-US" dirty="0" smtClean="0">
                <a:solidFill>
                  <a:schemeClr val="tx2"/>
                </a:solidFill>
              </a:rPr>
              <a:t>list,</a:t>
            </a:r>
            <a:r>
              <a:rPr lang="en-US" dirty="0" smtClean="0">
                <a:solidFill>
                  <a:srgbClr val="FF0000"/>
                </a:solidFill>
              </a:rPr>
              <a:t> position of minimum score, </a:t>
            </a:r>
            <a:r>
              <a:rPr lang="en-US" dirty="0" smtClean="0">
                <a:solidFill>
                  <a:schemeClr val="tx2"/>
                </a:solidFill>
              </a:rPr>
              <a:t>number of 	minima, </a:t>
            </a:r>
            <a:r>
              <a:rPr lang="en-US" dirty="0" smtClean="0">
                <a:solidFill>
                  <a:srgbClr val="FF0000"/>
                </a:solidFill>
              </a:rPr>
              <a:t>magnitude of numbers</a:t>
            </a:r>
            <a:endParaRPr lang="en-US" dirty="0"/>
          </a:p>
          <a:p>
            <a:pPr marL="457200" indent="-457200">
              <a:buFont typeface="+mj-lt"/>
              <a:buAutoNum type="arabicPeriod" startAt="3"/>
            </a:pPr>
            <a:r>
              <a:rPr lang="en-US" dirty="0" smtClean="0"/>
              <a:t>Use </a:t>
            </a:r>
            <a:r>
              <a:rPr lang="en-US" dirty="0"/>
              <a:t>this basis to divide the set of all possible inputs into subsets/</a:t>
            </a:r>
            <a:r>
              <a:rPr lang="en-US" dirty="0" smtClean="0"/>
              <a:t>subdomains</a:t>
            </a:r>
          </a:p>
          <a:p>
            <a:pPr marL="400050" lvl="1" indent="0">
              <a:buNone/>
            </a:pPr>
            <a:r>
              <a:rPr lang="en-US" dirty="0"/>
              <a:t>	</a:t>
            </a:r>
            <a:r>
              <a:rPr lang="en-US" dirty="0">
                <a:solidFill>
                  <a:schemeClr val="tx2"/>
                </a:solidFill>
              </a:rPr>
              <a:t>0 elements, 1, 2</a:t>
            </a:r>
            <a:r>
              <a:rPr lang="en-US" dirty="0" smtClean="0">
                <a:solidFill>
                  <a:schemeClr val="tx2"/>
                </a:solidFill>
              </a:rPr>
              <a:t>-10, 11+</a:t>
            </a:r>
            <a:r>
              <a:rPr lang="en-US" dirty="0" smtClean="0"/>
              <a:t>, </a:t>
            </a:r>
            <a:r>
              <a:rPr lang="en-US" dirty="0" smtClean="0">
                <a:solidFill>
                  <a:srgbClr val="F32200"/>
                </a:solidFill>
              </a:rPr>
              <a:t>first, middle, last, </a:t>
            </a:r>
            <a:r>
              <a:rPr lang="en-US" dirty="0" smtClean="0">
                <a:solidFill>
                  <a:schemeClr val="tx2"/>
                </a:solidFill>
              </a:rPr>
              <a:t>1, a few, all, </a:t>
            </a:r>
            <a:r>
              <a:rPr lang="en-US" dirty="0">
                <a:solidFill>
                  <a:srgbClr val="FF0000"/>
                </a:solidFill>
              </a:rPr>
              <a:t>0</a:t>
            </a:r>
            <a:r>
              <a:rPr lang="en-US" dirty="0" smtClean="0">
                <a:solidFill>
                  <a:srgbClr val="FF0000"/>
                </a:solidFill>
              </a:rPr>
              <a:t>-</a:t>
            </a:r>
            <a:r>
              <a:rPr lang="en-US" dirty="0" smtClean="0">
                <a:solidFill>
                  <a:srgbClr val="FF0000"/>
                </a:solidFill>
              </a:rPr>
              <a:t>10, </a:t>
            </a:r>
            <a:r>
              <a:rPr lang="en-US" dirty="0" smtClean="0">
                <a:solidFill>
                  <a:srgbClr val="FF0000"/>
                </a:solidFill>
              </a:rPr>
              <a:t>11-</a:t>
            </a:r>
            <a:r>
              <a:rPr lang="en-US" dirty="0">
                <a:solidFill>
                  <a:srgbClr val="FF0000"/>
                </a:solidFill>
              </a:rPr>
              <a:t>100, </a:t>
            </a:r>
            <a:r>
              <a:rPr lang="en-US" dirty="0" smtClean="0">
                <a:solidFill>
                  <a:srgbClr val="FF0000"/>
                </a:solidFill>
              </a:rPr>
              <a:t>	</a:t>
            </a:r>
            <a:r>
              <a:rPr lang="en-US" dirty="0" smtClean="0">
                <a:solidFill>
                  <a:srgbClr val="FF0000"/>
                </a:solidFill>
              </a:rPr>
              <a:t>101-</a:t>
            </a:r>
            <a:r>
              <a:rPr lang="en-US" dirty="0" smtClean="0">
                <a:solidFill>
                  <a:srgbClr val="FF0000"/>
                </a:solidFill>
              </a:rPr>
              <a:t>1000</a:t>
            </a:r>
            <a:endParaRPr lang="en-US" dirty="0"/>
          </a:p>
          <a:p>
            <a:pPr marL="457200" indent="-457200">
              <a:buFont typeface="+mj-lt"/>
              <a:buAutoNum type="arabicPeriod" startAt="4"/>
            </a:pPr>
            <a:r>
              <a:rPr lang="en-US" dirty="0"/>
              <a:t>From each subdomain, select [a] representative(s) to be </a:t>
            </a:r>
            <a:r>
              <a:rPr lang="en-US" dirty="0" smtClean="0"/>
              <a:t>[a] </a:t>
            </a:r>
            <a:r>
              <a:rPr lang="en-US" dirty="0"/>
              <a:t>test case input(s</a:t>
            </a:r>
            <a:r>
              <a:rPr lang="en-US" dirty="0" smtClean="0"/>
              <a:t>)</a:t>
            </a:r>
          </a:p>
          <a:p>
            <a:pPr marL="0" indent="0">
              <a:buNone/>
            </a:pPr>
            <a:r>
              <a:rPr lang="en-US" dirty="0" smtClean="0"/>
              <a:t>	</a:t>
            </a:r>
            <a:r>
              <a:rPr lang="en-US" dirty="0" smtClean="0">
                <a:solidFill>
                  <a:schemeClr val="tx2"/>
                </a:solidFill>
              </a:rPr>
              <a:t>[], [87.3], [90,95,85], [80,81,82,83,84,85,86,87,88,89,90,91],</a:t>
            </a:r>
            <a:r>
              <a:rPr lang="en-US" dirty="0">
                <a:solidFill>
                  <a:schemeClr val="tx1"/>
                </a:solidFill>
                <a:latin typeface="Tahoma" pitchFamily="34" charset="0"/>
              </a:rPr>
              <a:t> </a:t>
            </a:r>
            <a:endParaRPr lang="en-US" dirty="0" smtClean="0">
              <a:solidFill>
                <a:schemeClr val="tx1"/>
              </a:solidFill>
              <a:latin typeface="Tahoma" pitchFamily="34" charset="0"/>
            </a:endParaRPr>
          </a:p>
          <a:p>
            <a:pPr marL="0" indent="0">
              <a:buNone/>
            </a:pPr>
            <a:r>
              <a:rPr lang="en-US" dirty="0">
                <a:solidFill>
                  <a:schemeClr val="tx1"/>
                </a:solidFill>
                <a:latin typeface="Tahoma" pitchFamily="34" charset="0"/>
              </a:rPr>
              <a:t>	</a:t>
            </a:r>
            <a:r>
              <a:rPr lang="en-US" dirty="0" smtClean="0">
                <a:solidFill>
                  <a:srgbClr val="FF0000"/>
                </a:solidFill>
              </a:rPr>
              <a:t>[80,87,88,89], [87,88,80,89], [87,88,89,80], </a:t>
            </a:r>
          </a:p>
          <a:p>
            <a:pPr marL="0" indent="0">
              <a:buNone/>
            </a:pPr>
            <a:r>
              <a:rPr lang="en-US" dirty="0">
                <a:solidFill>
                  <a:srgbClr val="FF0000"/>
                </a:solidFill>
              </a:rPr>
              <a:t>	</a:t>
            </a:r>
            <a:r>
              <a:rPr lang="en-US" dirty="0" smtClean="0">
                <a:solidFill>
                  <a:schemeClr val="tx2"/>
                </a:solidFill>
              </a:rPr>
              <a:t>[80,87,88,89], [87,86,86,88], [88,88,88,88], 	</a:t>
            </a:r>
          </a:p>
          <a:p>
            <a:pPr marL="0" indent="0">
              <a:buNone/>
            </a:pPr>
            <a:r>
              <a:rPr lang="en-US" dirty="0">
                <a:solidFill>
                  <a:schemeClr val="tx2"/>
                </a:solidFill>
              </a:rPr>
              <a:t>	</a:t>
            </a:r>
            <a:r>
              <a:rPr lang="en-US" dirty="0" smtClean="0">
                <a:solidFill>
                  <a:srgbClr val="FF0000"/>
                </a:solidFill>
              </a:rPr>
              <a:t>[0,4,6,5,8</a:t>
            </a:r>
            <a:r>
              <a:rPr lang="en-US" dirty="0">
                <a:solidFill>
                  <a:srgbClr val="FF0000"/>
                </a:solidFill>
              </a:rPr>
              <a:t>], [17, 43, 98, 10, 100], [</a:t>
            </a:r>
            <a:r>
              <a:rPr lang="en-US" dirty="0" smtClean="0">
                <a:solidFill>
                  <a:srgbClr val="FF0000"/>
                </a:solidFill>
              </a:rPr>
              <a:t>101, </a:t>
            </a:r>
            <a:r>
              <a:rPr lang="en-US" dirty="0">
                <a:solidFill>
                  <a:srgbClr val="FF0000"/>
                </a:solidFill>
              </a:rPr>
              <a:t>1000</a:t>
            </a:r>
            <a:r>
              <a:rPr lang="en-US" dirty="0" smtClean="0">
                <a:solidFill>
                  <a:srgbClr val="FF0000"/>
                </a:solidFill>
              </a:rPr>
              <a:t>]</a:t>
            </a:r>
            <a:endParaRPr lang="en-US" dirty="0" smtClean="0">
              <a:solidFill>
                <a:schemeClr val="tx2"/>
              </a:solidFill>
            </a:endParaRPr>
          </a:p>
        </p:txBody>
      </p:sp>
    </p:spTree>
    <p:extLst>
      <p:ext uri="{BB962C8B-B14F-4D97-AF65-F5344CB8AC3E}">
        <p14:creationId xmlns:p14="http://schemas.microsoft.com/office/powerpoint/2010/main" val="315056168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en-US"/>
              <a:t>Possible Bases</a:t>
            </a:r>
          </a:p>
        </p:txBody>
      </p:sp>
      <p:sp>
        <p:nvSpPr>
          <p:cNvPr id="194563" name="Rectangle 3"/>
          <p:cNvSpPr>
            <a:spLocks noGrp="1" noChangeArrowheads="1"/>
          </p:cNvSpPr>
          <p:nvPr>
            <p:ph type="body" idx="1"/>
          </p:nvPr>
        </p:nvSpPr>
        <p:spPr/>
        <p:txBody>
          <a:bodyPr/>
          <a:lstStyle/>
          <a:p>
            <a:r>
              <a:rPr lang="en-US" dirty="0" smtClean="0"/>
              <a:t>List </a:t>
            </a:r>
            <a:r>
              <a:rPr lang="en-US" dirty="0"/>
              <a:t>length</a:t>
            </a:r>
          </a:p>
          <a:p>
            <a:pPr lvl="1"/>
            <a:r>
              <a:rPr lang="en-US" dirty="0"/>
              <a:t>Empty </a:t>
            </a:r>
            <a:r>
              <a:rPr lang="en-US" dirty="0" smtClean="0"/>
              <a:t>list</a:t>
            </a:r>
            <a:endParaRPr lang="en-US" dirty="0"/>
          </a:p>
          <a:p>
            <a:pPr lvl="1"/>
            <a:r>
              <a:rPr lang="en-US" dirty="0"/>
              <a:t>One element</a:t>
            </a:r>
          </a:p>
          <a:p>
            <a:pPr lvl="1"/>
            <a:r>
              <a:rPr lang="en-US" dirty="0"/>
              <a:t>Two or three elements</a:t>
            </a:r>
          </a:p>
          <a:p>
            <a:pPr lvl="1"/>
            <a:r>
              <a:rPr lang="en-US" dirty="0"/>
              <a:t>Lots of elements</a:t>
            </a:r>
          </a:p>
        </p:txBody>
      </p:sp>
      <p:sp>
        <p:nvSpPr>
          <p:cNvPr id="194564" name="AutoShape 4"/>
          <p:cNvSpPr>
            <a:spLocks noChangeArrowheads="1"/>
          </p:cNvSpPr>
          <p:nvPr/>
        </p:nvSpPr>
        <p:spPr bwMode="auto">
          <a:xfrm>
            <a:off x="762000" y="4216400"/>
            <a:ext cx="7696200" cy="2133600"/>
          </a:xfrm>
          <a:prstGeom prst="roundRect">
            <a:avLst>
              <a:gd name="adj" fmla="val 16667"/>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dirty="0"/>
              <a:t>Input domain: float[]</a:t>
            </a:r>
            <a:br>
              <a:rPr lang="en-US" dirty="0"/>
            </a:br>
            <a:r>
              <a:rPr lang="en-US" dirty="0"/>
              <a:t>Basis: </a:t>
            </a:r>
            <a:r>
              <a:rPr lang="en-US" dirty="0" smtClean="0"/>
              <a:t>list length</a:t>
            </a:r>
            <a:endParaRPr lang="en-US" dirty="0"/>
          </a:p>
        </p:txBody>
      </p:sp>
      <p:sp>
        <p:nvSpPr>
          <p:cNvPr id="194565" name="Oval 5"/>
          <p:cNvSpPr>
            <a:spLocks noChangeArrowheads="1"/>
          </p:cNvSpPr>
          <p:nvPr/>
        </p:nvSpPr>
        <p:spPr bwMode="auto">
          <a:xfrm>
            <a:off x="1905000" y="5283200"/>
            <a:ext cx="1676400" cy="457200"/>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one</a:t>
            </a:r>
          </a:p>
        </p:txBody>
      </p:sp>
      <p:sp>
        <p:nvSpPr>
          <p:cNvPr id="194566" name="Oval 6"/>
          <p:cNvSpPr>
            <a:spLocks noChangeArrowheads="1"/>
          </p:cNvSpPr>
          <p:nvPr/>
        </p:nvSpPr>
        <p:spPr bwMode="auto">
          <a:xfrm>
            <a:off x="4800600" y="4826000"/>
            <a:ext cx="1676400" cy="457200"/>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small</a:t>
            </a:r>
          </a:p>
        </p:txBody>
      </p:sp>
      <p:sp>
        <p:nvSpPr>
          <p:cNvPr id="194567" name="Oval 7"/>
          <p:cNvSpPr>
            <a:spLocks noChangeArrowheads="1"/>
          </p:cNvSpPr>
          <p:nvPr/>
        </p:nvSpPr>
        <p:spPr bwMode="auto">
          <a:xfrm>
            <a:off x="6324600" y="5588000"/>
            <a:ext cx="1676400" cy="457200"/>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empty</a:t>
            </a:r>
          </a:p>
        </p:txBody>
      </p:sp>
      <p:sp>
        <p:nvSpPr>
          <p:cNvPr id="194568" name="Oval 8"/>
          <p:cNvSpPr>
            <a:spLocks noChangeArrowheads="1"/>
          </p:cNvSpPr>
          <p:nvPr/>
        </p:nvSpPr>
        <p:spPr bwMode="auto">
          <a:xfrm>
            <a:off x="3962400" y="5740400"/>
            <a:ext cx="1676400" cy="457200"/>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large</a:t>
            </a:r>
          </a:p>
        </p:txBody>
      </p:sp>
    </p:spTree>
    <p:extLst>
      <p:ext uri="{BB962C8B-B14F-4D97-AF65-F5344CB8AC3E}">
        <p14:creationId xmlns:p14="http://schemas.microsoft.com/office/powerpoint/2010/main" val="187792521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en-US"/>
              <a:t>Possible Bases</a:t>
            </a:r>
          </a:p>
        </p:txBody>
      </p:sp>
      <p:sp>
        <p:nvSpPr>
          <p:cNvPr id="203779" name="Rectangle 3"/>
          <p:cNvSpPr>
            <a:spLocks noGrp="1" noChangeArrowheads="1"/>
          </p:cNvSpPr>
          <p:nvPr>
            <p:ph type="body" idx="1"/>
          </p:nvPr>
        </p:nvSpPr>
        <p:spPr/>
        <p:txBody>
          <a:bodyPr/>
          <a:lstStyle/>
          <a:p>
            <a:r>
              <a:rPr lang="en-US"/>
              <a:t>Position of minimum score</a:t>
            </a:r>
          </a:p>
          <a:p>
            <a:pPr lvl="1"/>
            <a:r>
              <a:rPr lang="en-US"/>
              <a:t>Smallest element first</a:t>
            </a:r>
          </a:p>
          <a:p>
            <a:pPr lvl="1"/>
            <a:r>
              <a:rPr lang="en-US"/>
              <a:t>Smallest element in middle</a:t>
            </a:r>
          </a:p>
          <a:p>
            <a:pPr lvl="1"/>
            <a:r>
              <a:rPr lang="en-US"/>
              <a:t>Smallest element last</a:t>
            </a:r>
          </a:p>
        </p:txBody>
      </p:sp>
      <p:sp>
        <p:nvSpPr>
          <p:cNvPr id="203780" name="AutoShape 4"/>
          <p:cNvSpPr>
            <a:spLocks noChangeArrowheads="1"/>
          </p:cNvSpPr>
          <p:nvPr/>
        </p:nvSpPr>
        <p:spPr bwMode="auto">
          <a:xfrm>
            <a:off x="762000" y="4067175"/>
            <a:ext cx="7696200" cy="2133600"/>
          </a:xfrm>
          <a:prstGeom prst="roundRect">
            <a:avLst>
              <a:gd name="adj" fmla="val 16667"/>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t>Input domain: float[]</a:t>
            </a:r>
            <a:br>
              <a:rPr lang="en-US"/>
            </a:br>
            <a:r>
              <a:rPr lang="en-US"/>
              <a:t>Basis: position of minima</a:t>
            </a:r>
          </a:p>
        </p:txBody>
      </p:sp>
      <p:sp>
        <p:nvSpPr>
          <p:cNvPr id="203781" name="Oval 5"/>
          <p:cNvSpPr>
            <a:spLocks noChangeArrowheads="1"/>
          </p:cNvSpPr>
          <p:nvPr/>
        </p:nvSpPr>
        <p:spPr bwMode="auto">
          <a:xfrm>
            <a:off x="3581400" y="4876800"/>
            <a:ext cx="3048000" cy="762000"/>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somewhere in middle</a:t>
            </a:r>
          </a:p>
        </p:txBody>
      </p:sp>
      <p:sp>
        <p:nvSpPr>
          <p:cNvPr id="203782" name="Oval 6"/>
          <p:cNvSpPr>
            <a:spLocks noChangeArrowheads="1"/>
          </p:cNvSpPr>
          <p:nvPr/>
        </p:nvSpPr>
        <p:spPr bwMode="auto">
          <a:xfrm>
            <a:off x="2438400" y="5334000"/>
            <a:ext cx="1676400" cy="457200"/>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first</a:t>
            </a:r>
          </a:p>
        </p:txBody>
      </p:sp>
      <p:sp>
        <p:nvSpPr>
          <p:cNvPr id="203785" name="Oval 9"/>
          <p:cNvSpPr>
            <a:spLocks noChangeArrowheads="1"/>
          </p:cNvSpPr>
          <p:nvPr/>
        </p:nvSpPr>
        <p:spPr bwMode="auto">
          <a:xfrm>
            <a:off x="2438400" y="5334000"/>
            <a:ext cx="1676400" cy="457200"/>
          </a:xfrm>
          <a:prstGeom prst="ellipse">
            <a:avLst/>
          </a:prstGeom>
          <a:noFill/>
          <a:ln w="12700" cap="sq">
            <a:solidFill>
              <a:schemeClr val="tx1"/>
            </a:solidFill>
            <a:miter lim="800000"/>
            <a:headEnd type="none" w="sm" len="sm"/>
            <a:tailEnd type="none" w="sm" len="sm"/>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203783" name="Oval 7"/>
          <p:cNvSpPr>
            <a:spLocks noChangeArrowheads="1"/>
          </p:cNvSpPr>
          <p:nvPr/>
        </p:nvSpPr>
        <p:spPr bwMode="auto">
          <a:xfrm>
            <a:off x="5943600" y="5410200"/>
            <a:ext cx="1676400" cy="457200"/>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last</a:t>
            </a:r>
          </a:p>
        </p:txBody>
      </p:sp>
      <p:sp>
        <p:nvSpPr>
          <p:cNvPr id="203784" name="Oval 8"/>
          <p:cNvSpPr>
            <a:spLocks noChangeArrowheads="1"/>
          </p:cNvSpPr>
          <p:nvPr/>
        </p:nvSpPr>
        <p:spPr bwMode="auto">
          <a:xfrm>
            <a:off x="3581400" y="4876800"/>
            <a:ext cx="3048000" cy="762000"/>
          </a:xfrm>
          <a:prstGeom prst="ellipse">
            <a:avLst/>
          </a:prstGeom>
          <a:noFill/>
          <a:ln w="12700" cap="sq">
            <a:solidFill>
              <a:schemeClr val="tx1"/>
            </a:solidFill>
            <a:miter lim="800000"/>
            <a:headEnd type="none" w="sm" len="sm"/>
            <a:tailEnd type="none" w="sm" len="sm"/>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Tree>
    <p:extLst>
      <p:ext uri="{BB962C8B-B14F-4D97-AF65-F5344CB8AC3E}">
        <p14:creationId xmlns:p14="http://schemas.microsoft.com/office/powerpoint/2010/main" val="164011245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t>Possible Bases</a:t>
            </a:r>
          </a:p>
        </p:txBody>
      </p:sp>
      <p:sp>
        <p:nvSpPr>
          <p:cNvPr id="195587" name="Rectangle 3"/>
          <p:cNvSpPr>
            <a:spLocks noGrp="1" noChangeArrowheads="1"/>
          </p:cNvSpPr>
          <p:nvPr>
            <p:ph type="body" idx="1"/>
          </p:nvPr>
        </p:nvSpPr>
        <p:spPr/>
        <p:txBody>
          <a:bodyPr/>
          <a:lstStyle/>
          <a:p>
            <a:r>
              <a:rPr lang="en-US"/>
              <a:t>Number of minima</a:t>
            </a:r>
          </a:p>
          <a:p>
            <a:pPr lvl="1"/>
            <a:r>
              <a:rPr lang="en-US"/>
              <a:t>Unique minimum</a:t>
            </a:r>
          </a:p>
          <a:p>
            <a:pPr lvl="1"/>
            <a:r>
              <a:rPr lang="en-US"/>
              <a:t>A few minima</a:t>
            </a:r>
          </a:p>
          <a:p>
            <a:pPr lvl="1"/>
            <a:r>
              <a:rPr lang="en-US"/>
              <a:t>All minima</a:t>
            </a:r>
          </a:p>
        </p:txBody>
      </p:sp>
      <p:grpSp>
        <p:nvGrpSpPr>
          <p:cNvPr id="195588" name="Group 4"/>
          <p:cNvGrpSpPr>
            <a:grpSpLocks/>
          </p:cNvGrpSpPr>
          <p:nvPr/>
        </p:nvGrpSpPr>
        <p:grpSpPr bwMode="auto">
          <a:xfrm>
            <a:off x="762000" y="3851275"/>
            <a:ext cx="7696200" cy="2133600"/>
            <a:chOff x="480" y="2688"/>
            <a:chExt cx="4848" cy="1344"/>
          </a:xfrm>
        </p:grpSpPr>
        <p:sp>
          <p:nvSpPr>
            <p:cNvPr id="195589" name="AutoShape 5"/>
            <p:cNvSpPr>
              <a:spLocks noChangeArrowheads="1"/>
            </p:cNvSpPr>
            <p:nvPr/>
          </p:nvSpPr>
          <p:spPr bwMode="auto">
            <a:xfrm>
              <a:off x="480" y="2688"/>
              <a:ext cx="4848" cy="1344"/>
            </a:xfrm>
            <a:prstGeom prst="roundRect">
              <a:avLst>
                <a:gd name="adj" fmla="val 16667"/>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t>Input domain: float[]</a:t>
              </a:r>
              <a:br>
                <a:rPr lang="en-US"/>
              </a:br>
              <a:r>
                <a:rPr lang="en-US"/>
                <a:t>Basis: number of minima</a:t>
              </a:r>
            </a:p>
          </p:txBody>
        </p:sp>
        <p:sp>
          <p:nvSpPr>
            <p:cNvPr id="195590" name="Oval 6"/>
            <p:cNvSpPr>
              <a:spLocks noChangeArrowheads="1"/>
            </p:cNvSpPr>
            <p:nvPr/>
          </p:nvSpPr>
          <p:spPr bwMode="auto">
            <a:xfrm>
              <a:off x="2064" y="3264"/>
              <a:ext cx="1920" cy="480"/>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all data equal</a:t>
              </a:r>
            </a:p>
          </p:txBody>
        </p:sp>
        <p:sp>
          <p:nvSpPr>
            <p:cNvPr id="195591" name="Oval 7"/>
            <p:cNvSpPr>
              <a:spLocks noChangeArrowheads="1"/>
            </p:cNvSpPr>
            <p:nvPr/>
          </p:nvSpPr>
          <p:spPr bwMode="auto">
            <a:xfrm>
              <a:off x="1152" y="3408"/>
              <a:ext cx="1056" cy="288"/>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 minimum</a:t>
              </a:r>
            </a:p>
          </p:txBody>
        </p:sp>
        <p:sp>
          <p:nvSpPr>
            <p:cNvPr id="195592" name="Oval 8"/>
            <p:cNvSpPr>
              <a:spLocks noChangeArrowheads="1"/>
            </p:cNvSpPr>
            <p:nvPr/>
          </p:nvSpPr>
          <p:spPr bwMode="auto">
            <a:xfrm>
              <a:off x="3696" y="3552"/>
              <a:ext cx="1056" cy="288"/>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2 minima</a:t>
              </a:r>
            </a:p>
          </p:txBody>
        </p:sp>
        <p:sp>
          <p:nvSpPr>
            <p:cNvPr id="195593" name="Oval 9"/>
            <p:cNvSpPr>
              <a:spLocks noChangeArrowheads="1"/>
            </p:cNvSpPr>
            <p:nvPr/>
          </p:nvSpPr>
          <p:spPr bwMode="auto">
            <a:xfrm>
              <a:off x="2064" y="3264"/>
              <a:ext cx="1920" cy="480"/>
            </a:xfrm>
            <a:prstGeom prst="ellipse">
              <a:avLst/>
            </a:prstGeom>
            <a:noFill/>
            <a:ln w="12700" cap="sq">
              <a:solidFill>
                <a:schemeClr val="tx1"/>
              </a:solidFill>
              <a:miter lim="800000"/>
              <a:headEnd type="none" w="sm" len="sm"/>
              <a:tailEnd type="none" w="sm" len="sm"/>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grpSp>
    </p:spTree>
    <p:extLst>
      <p:ext uri="{BB962C8B-B14F-4D97-AF65-F5344CB8AC3E}">
        <p14:creationId xmlns:p14="http://schemas.microsoft.com/office/powerpoint/2010/main" val="167465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dirty="0" smtClean="0"/>
              <a:t>Possible Bases</a:t>
            </a:r>
            <a:endParaRPr lang="en-US" dirty="0"/>
          </a:p>
        </p:txBody>
      </p:sp>
      <p:sp>
        <p:nvSpPr>
          <p:cNvPr id="195587" name="Rectangle 3"/>
          <p:cNvSpPr>
            <a:spLocks noGrp="1" noChangeArrowheads="1"/>
          </p:cNvSpPr>
          <p:nvPr>
            <p:ph type="body" idx="1"/>
          </p:nvPr>
        </p:nvSpPr>
        <p:spPr/>
        <p:txBody>
          <a:bodyPr/>
          <a:lstStyle/>
          <a:p>
            <a:r>
              <a:rPr lang="en-US" dirty="0" smtClean="0"/>
              <a:t>Magnitude of numbers</a:t>
            </a:r>
            <a:endParaRPr lang="en-US" dirty="0"/>
          </a:p>
          <a:p>
            <a:pPr lvl="1"/>
            <a:r>
              <a:rPr lang="en-US" dirty="0"/>
              <a:t>0</a:t>
            </a:r>
            <a:r>
              <a:rPr lang="en-US" dirty="0" smtClean="0"/>
              <a:t>-</a:t>
            </a:r>
            <a:r>
              <a:rPr lang="en-US" dirty="0" smtClean="0"/>
              <a:t>10</a:t>
            </a:r>
            <a:endParaRPr lang="en-US" dirty="0"/>
          </a:p>
          <a:p>
            <a:pPr lvl="1"/>
            <a:r>
              <a:rPr lang="en-US" dirty="0" smtClean="0"/>
              <a:t>11-</a:t>
            </a:r>
            <a:r>
              <a:rPr lang="en-US" dirty="0" smtClean="0"/>
              <a:t>100</a:t>
            </a:r>
            <a:endParaRPr lang="en-US" dirty="0"/>
          </a:p>
          <a:p>
            <a:pPr lvl="1"/>
            <a:r>
              <a:rPr lang="en-US" dirty="0" smtClean="0"/>
              <a:t>101-</a:t>
            </a:r>
            <a:r>
              <a:rPr lang="en-US" dirty="0" smtClean="0"/>
              <a:t>1000</a:t>
            </a:r>
            <a:endParaRPr lang="en-US" dirty="0"/>
          </a:p>
        </p:txBody>
      </p:sp>
      <p:grpSp>
        <p:nvGrpSpPr>
          <p:cNvPr id="195588" name="Group 4"/>
          <p:cNvGrpSpPr>
            <a:grpSpLocks/>
          </p:cNvGrpSpPr>
          <p:nvPr/>
        </p:nvGrpSpPr>
        <p:grpSpPr bwMode="auto">
          <a:xfrm>
            <a:off x="762000" y="3851275"/>
            <a:ext cx="7696200" cy="2133600"/>
            <a:chOff x="480" y="2688"/>
            <a:chExt cx="4848" cy="1344"/>
          </a:xfrm>
        </p:grpSpPr>
        <p:sp>
          <p:nvSpPr>
            <p:cNvPr id="195589" name="AutoShape 5"/>
            <p:cNvSpPr>
              <a:spLocks noChangeArrowheads="1"/>
            </p:cNvSpPr>
            <p:nvPr/>
          </p:nvSpPr>
          <p:spPr bwMode="auto">
            <a:xfrm>
              <a:off x="480" y="2688"/>
              <a:ext cx="4848" cy="1344"/>
            </a:xfrm>
            <a:prstGeom prst="roundRect">
              <a:avLst>
                <a:gd name="adj" fmla="val 16667"/>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dirty="0"/>
                <a:t>Input domain: float[]</a:t>
              </a:r>
              <a:br>
                <a:rPr lang="en-US" dirty="0"/>
              </a:br>
              <a:r>
                <a:rPr lang="en-US" dirty="0"/>
                <a:t>Basis: </a:t>
              </a:r>
              <a:r>
                <a:rPr lang="en-US" dirty="0" smtClean="0"/>
                <a:t>magnitude of numbers</a:t>
              </a:r>
              <a:endParaRPr lang="en-US" dirty="0"/>
            </a:p>
          </p:txBody>
        </p:sp>
        <p:sp>
          <p:nvSpPr>
            <p:cNvPr id="195590" name="Oval 6"/>
            <p:cNvSpPr>
              <a:spLocks noChangeArrowheads="1"/>
            </p:cNvSpPr>
            <p:nvPr/>
          </p:nvSpPr>
          <p:spPr bwMode="auto">
            <a:xfrm>
              <a:off x="1104" y="3334"/>
              <a:ext cx="1920" cy="480"/>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smtClean="0"/>
                <a:t>11-</a:t>
              </a:r>
              <a:r>
                <a:rPr lang="en-US" dirty="0" smtClean="0"/>
                <a:t>100</a:t>
              </a:r>
              <a:endParaRPr lang="en-US" dirty="0"/>
            </a:p>
          </p:txBody>
        </p:sp>
        <p:sp>
          <p:nvSpPr>
            <p:cNvPr id="195591" name="Oval 7"/>
            <p:cNvSpPr>
              <a:spLocks noChangeArrowheads="1"/>
            </p:cNvSpPr>
            <p:nvPr/>
          </p:nvSpPr>
          <p:spPr bwMode="auto">
            <a:xfrm>
              <a:off x="624" y="3430"/>
              <a:ext cx="480" cy="266"/>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0</a:t>
              </a:r>
              <a:r>
                <a:rPr lang="en-US" dirty="0" smtClean="0"/>
                <a:t>-</a:t>
              </a:r>
              <a:r>
                <a:rPr lang="en-US" dirty="0" smtClean="0"/>
                <a:t>10</a:t>
              </a:r>
              <a:endParaRPr lang="en-US" dirty="0"/>
            </a:p>
          </p:txBody>
        </p:sp>
        <p:sp>
          <p:nvSpPr>
            <p:cNvPr id="195592" name="Oval 8"/>
            <p:cNvSpPr>
              <a:spLocks noChangeArrowheads="1"/>
            </p:cNvSpPr>
            <p:nvPr/>
          </p:nvSpPr>
          <p:spPr bwMode="auto">
            <a:xfrm>
              <a:off x="2976" y="2758"/>
              <a:ext cx="2256" cy="1226"/>
            </a:xfrm>
            <a:prstGeom prst="ellipse">
              <a:avLst/>
            </a:pr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smtClean="0"/>
                <a:t>101-</a:t>
              </a:r>
              <a:r>
                <a:rPr lang="en-US" dirty="0" smtClean="0"/>
                <a:t>1000</a:t>
              </a:r>
              <a:endParaRPr lang="en-US" dirty="0"/>
            </a:p>
          </p:txBody>
        </p:sp>
      </p:grpSp>
    </p:spTree>
    <p:extLst>
      <p:ext uri="{BB962C8B-B14F-4D97-AF65-F5344CB8AC3E}">
        <p14:creationId xmlns:p14="http://schemas.microsoft.com/office/powerpoint/2010/main" val="54210164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a:t>
            </a:r>
            <a:endParaRPr lang="en-US" dirty="0"/>
          </a:p>
        </p:txBody>
      </p:sp>
      <p:sp>
        <p:nvSpPr>
          <p:cNvPr id="3" name="Content Placeholder 2"/>
          <p:cNvSpPr>
            <a:spLocks noGrp="1"/>
          </p:cNvSpPr>
          <p:nvPr>
            <p:ph sz="half" idx="1"/>
          </p:nvPr>
        </p:nvSpPr>
        <p:spPr/>
        <p:txBody>
          <a:bodyPr/>
          <a:lstStyle/>
          <a:p>
            <a:r>
              <a:rPr lang="en-US" dirty="0" smtClean="0"/>
              <a:t>No discussion this week</a:t>
            </a:r>
            <a:endParaRPr lang="en-US" dirty="0"/>
          </a:p>
        </p:txBody>
      </p:sp>
    </p:spTree>
    <p:extLst>
      <p:ext uri="{BB962C8B-B14F-4D97-AF65-F5344CB8AC3E}">
        <p14:creationId xmlns:p14="http://schemas.microsoft.com/office/powerpoint/2010/main" val="75932837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n-US"/>
              <a:t>Testing Matrix</a:t>
            </a:r>
          </a:p>
        </p:txBody>
      </p:sp>
      <p:graphicFrame>
        <p:nvGraphicFramePr>
          <p:cNvPr id="199017" name="Group 361"/>
          <p:cNvGraphicFramePr>
            <a:graphicFrameLocks noGrp="1"/>
          </p:cNvGraphicFramePr>
          <p:nvPr/>
        </p:nvGraphicFramePr>
        <p:xfrm>
          <a:off x="304800" y="1828800"/>
          <a:ext cx="8458200" cy="4572000"/>
        </p:xfrm>
        <a:graphic>
          <a:graphicData uri="http://schemas.openxmlformats.org/drawingml/2006/table">
            <a:tbl>
              <a:tblPr/>
              <a:tblGrid>
                <a:gridCol w="2114550"/>
                <a:gridCol w="842963"/>
                <a:gridCol w="842962"/>
                <a:gridCol w="842963"/>
                <a:gridCol w="842962"/>
                <a:gridCol w="1752600"/>
                <a:gridCol w="1219200"/>
              </a:tblGrid>
              <a:tr h="901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Test case</a:t>
                      </a:r>
                      <a:br>
                        <a:rPr kumimoji="0" lang="en-US" sz="2000" b="0" i="0" u="none" strike="noStrike" cap="none" normalizeH="0" baseline="0" smtClean="0">
                          <a:ln>
                            <a:noFill/>
                          </a:ln>
                          <a:solidFill>
                            <a:schemeClr val="tx1"/>
                          </a:solidFill>
                          <a:effectLst/>
                          <a:latin typeface="Tahoma" pitchFamily="34" charset="0"/>
                        </a:rPr>
                      </a:br>
                      <a:r>
                        <a:rPr kumimoji="0" lang="en-US" sz="2000" b="0" i="0" u="none" strike="noStrike" cap="none" normalizeH="0" baseline="0" smtClean="0">
                          <a:ln>
                            <a:noFill/>
                          </a:ln>
                          <a:solidFill>
                            <a:schemeClr val="tx1"/>
                          </a:solidFill>
                          <a:effectLst/>
                          <a:latin typeface="Tahoma" pitchFamily="34" charset="0"/>
                        </a:rPr>
                        <a:t>(input)</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Basis</a:t>
                      </a:r>
                      <a:br>
                        <a:rPr kumimoji="0" lang="en-US" sz="2000" b="0" i="0" u="none" strike="noStrike" cap="none" normalizeH="0" baseline="0" smtClean="0">
                          <a:ln>
                            <a:noFill/>
                          </a:ln>
                          <a:solidFill>
                            <a:schemeClr val="tx1"/>
                          </a:solidFill>
                          <a:effectLst/>
                          <a:latin typeface="Tahoma" pitchFamily="34" charset="0"/>
                        </a:rPr>
                      </a:br>
                      <a:r>
                        <a:rPr kumimoji="0" lang="en-US" sz="2000" b="0" i="0" u="none" strike="noStrike" cap="none" normalizeH="0" baseline="0" smtClean="0">
                          <a:ln>
                            <a:noFill/>
                          </a:ln>
                          <a:solidFill>
                            <a:schemeClr val="tx1"/>
                          </a:solidFill>
                          <a:effectLst/>
                          <a:latin typeface="Tahoma" pitchFamily="34" charset="0"/>
                        </a:rPr>
                        <a:t>(subdomain)</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Expected </a:t>
                      </a:r>
                      <a:br>
                        <a:rPr kumimoji="0" lang="en-US" sz="2000" b="0" i="0" u="none" strike="noStrike" cap="none" normalizeH="0" baseline="0" smtClean="0">
                          <a:ln>
                            <a:noFill/>
                          </a:ln>
                          <a:solidFill>
                            <a:schemeClr val="tx1"/>
                          </a:solidFill>
                          <a:effectLst/>
                          <a:latin typeface="Tahoma" pitchFamily="34" charset="0"/>
                        </a:rPr>
                      </a:br>
                      <a:r>
                        <a:rPr kumimoji="0" lang="en-US" sz="2000" b="0" i="0" u="none" strike="noStrike" cap="none" normalizeH="0" baseline="0" smtClean="0">
                          <a:ln>
                            <a:noFill/>
                          </a:ln>
                          <a:solidFill>
                            <a:schemeClr val="tx1"/>
                          </a:solidFill>
                          <a:effectLst/>
                          <a:latin typeface="Tahoma" pitchFamily="34" charset="0"/>
                        </a:rPr>
                        <a:t>output</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Notes</a:t>
                      </a:r>
                    </a:p>
                  </a:txBody>
                  <a:tcPr horzOverflow="overflow">
                    <a:lnL w="12700" cap="flat" cmpd="sng" algn="ctr">
                      <a:solidFill>
                        <a:schemeClr val="tx1"/>
                      </a:solidFill>
                      <a:prstDash val="solid"/>
                      <a:miter lim="800000"/>
                      <a:headEnd type="none" w="sm" len="sm"/>
                      <a:tailEnd type="none" w="sm" len="sm"/>
                    </a:lnL>
                    <a:lnR cap="flat">
                      <a:noFill/>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cap="flat">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cap="flat">
                      <a:noFill/>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cap="flat">
                      <a:noFill/>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321060585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dirty="0" err="1" smtClean="0"/>
              <a:t>quizAverage</a:t>
            </a:r>
            <a:r>
              <a:rPr lang="en-US" dirty="0" smtClean="0"/>
              <a:t> </a:t>
            </a:r>
            <a:r>
              <a:rPr lang="en-US" dirty="0"/>
              <a:t>1</a:t>
            </a:r>
          </a:p>
        </p:txBody>
      </p:sp>
      <p:graphicFrame>
        <p:nvGraphicFramePr>
          <p:cNvPr id="199773" name="Group 93"/>
          <p:cNvGraphicFramePr>
            <a:graphicFrameLocks noGrp="1"/>
          </p:cNvGraphicFramePr>
          <p:nvPr>
            <p:extLst>
              <p:ext uri="{D42A27DB-BD31-4B8C-83A1-F6EECF244321}">
                <p14:modId xmlns:p14="http://schemas.microsoft.com/office/powerpoint/2010/main" val="4272856750"/>
              </p:ext>
            </p:extLst>
          </p:nvPr>
        </p:nvGraphicFramePr>
        <p:xfrm>
          <a:off x="304800" y="1828800"/>
          <a:ext cx="8458200" cy="4660265"/>
        </p:xfrm>
        <a:graphic>
          <a:graphicData uri="http://schemas.openxmlformats.org/drawingml/2006/table">
            <a:tbl>
              <a:tblPr/>
              <a:tblGrid>
                <a:gridCol w="2114550"/>
                <a:gridCol w="842963"/>
                <a:gridCol w="842962"/>
                <a:gridCol w="842963"/>
                <a:gridCol w="842962"/>
                <a:gridCol w="1752600"/>
                <a:gridCol w="1219200"/>
              </a:tblGrid>
              <a:tr h="450850">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Test case</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(input)</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Basis: List length</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Expected </a:t>
                      </a:r>
                      <a:br>
                        <a:rPr kumimoji="0" lang="en-US" sz="2000" b="0" i="0" u="none" strike="noStrike" cap="none" normalizeH="0" baseline="0" smtClean="0">
                          <a:ln>
                            <a:noFill/>
                          </a:ln>
                          <a:solidFill>
                            <a:schemeClr val="tx1"/>
                          </a:solidFill>
                          <a:effectLst/>
                          <a:latin typeface="Tahoma" pitchFamily="34" charset="0"/>
                        </a:rPr>
                      </a:br>
                      <a:r>
                        <a:rPr kumimoji="0" lang="en-US" sz="2000" b="0" i="0" u="none" strike="noStrike" cap="none" normalizeH="0" baseline="0" smtClean="0">
                          <a:ln>
                            <a:noFill/>
                          </a:ln>
                          <a:solidFill>
                            <a:schemeClr val="tx1"/>
                          </a:solidFill>
                          <a:effectLst/>
                          <a:latin typeface="Tahoma" pitchFamily="34" charset="0"/>
                        </a:rPr>
                        <a:t>output</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Notes</a:t>
                      </a:r>
                    </a:p>
                  </a:txBody>
                  <a:tcPr horzOverflow="overflow">
                    <a:lnL w="12700" cap="flat" cmpd="sng" algn="ctr">
                      <a:solidFill>
                        <a:schemeClr val="tx1"/>
                      </a:solidFill>
                      <a:prstDash val="solid"/>
                      <a:miter lim="800000"/>
                      <a:headEnd type="none" w="sm" len="sm"/>
                      <a:tailEnd type="none" w="sm" len="sm"/>
                    </a:lnL>
                    <a:lnR cap="flat">
                      <a:noFill/>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r>
              <a:tr h="45085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Empty</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One</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Small</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Large</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a:t>
                      </a:r>
                    </a:p>
                  </a:txBody>
                  <a:tcPr anchor="ct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w="12700" cap="flat" cmpd="sng" algn="ctr">
                      <a:solidFill>
                        <a:schemeClr val="tx1"/>
                      </a:solidFill>
                      <a:prstDash val="solid"/>
                      <a:miter lim="800000"/>
                      <a:headEnd type="none" w="sm" len="sm"/>
                      <a:tailEnd type="none" w="sm" len="sm"/>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0.0</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99999!</a:t>
                      </a:r>
                    </a:p>
                  </a:txBody>
                  <a:tcPr anchor="ctr" horzOverflow="overflow">
                    <a:lnL w="12700" cap="flat" cmpd="sng" algn="ctr">
                      <a:solidFill>
                        <a:schemeClr val="tx1"/>
                      </a:solidFill>
                      <a:prstDash val="solid"/>
                      <a:miter lim="800000"/>
                      <a:headEnd type="none" w="sm" len="sm"/>
                      <a:tailEnd type="none" w="sm" len="sm"/>
                    </a:lnL>
                    <a:lnR cap="flat">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(87.3)</a:t>
                      </a:r>
                    </a:p>
                  </a:txBody>
                  <a:tcPr anchor="ct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87.3</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crashes!</a:t>
                      </a:r>
                    </a:p>
                  </a:txBody>
                  <a:tcPr anchor="ctr" horzOverflow="overflow">
                    <a:lnL w="12700" cap="flat" cmpd="sng" algn="ctr">
                      <a:solidFill>
                        <a:schemeClr val="tx1"/>
                      </a:solidFill>
                      <a:prstDash val="solid"/>
                      <a:miter lim="800000"/>
                      <a:headEnd type="none" w="sm" len="sm"/>
                      <a:tailEnd type="none" w="sm" len="sm"/>
                    </a:lnL>
                    <a:lnR cap="flat">
                      <a:noFill/>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(90,95,85)</a:t>
                      </a:r>
                    </a:p>
                  </a:txBody>
                  <a:tcPr anchor="ct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92.5</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(80,81,82,83,</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 84,85,86,87,</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 88,89,90,91)</a:t>
                      </a:r>
                    </a:p>
                  </a:txBody>
                  <a:tcPr anchor="ctr" horzOverflow="overflow">
                    <a:lnL cap="flat">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86.0</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308836172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US" dirty="0" err="1" smtClean="0"/>
              <a:t>quizAverage</a:t>
            </a:r>
            <a:r>
              <a:rPr lang="en-US" dirty="0" smtClean="0"/>
              <a:t> </a:t>
            </a:r>
            <a:r>
              <a:rPr lang="en-US" dirty="0"/>
              <a:t>2</a:t>
            </a:r>
          </a:p>
        </p:txBody>
      </p:sp>
      <p:graphicFrame>
        <p:nvGraphicFramePr>
          <p:cNvPr id="200782" name="Group 78"/>
          <p:cNvGraphicFramePr>
            <a:graphicFrameLocks noGrp="1"/>
          </p:cNvGraphicFramePr>
          <p:nvPr/>
        </p:nvGraphicFramePr>
        <p:xfrm>
          <a:off x="304800" y="1828800"/>
          <a:ext cx="8458200" cy="4572000"/>
        </p:xfrm>
        <a:graphic>
          <a:graphicData uri="http://schemas.openxmlformats.org/drawingml/2006/table">
            <a:tbl>
              <a:tblPr/>
              <a:tblGrid>
                <a:gridCol w="2114550"/>
                <a:gridCol w="842963"/>
                <a:gridCol w="1685925"/>
                <a:gridCol w="842962"/>
                <a:gridCol w="1752600"/>
                <a:gridCol w="1219200"/>
              </a:tblGrid>
              <a:tr h="450850">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Test case</a:t>
                      </a:r>
                      <a:br>
                        <a:rPr kumimoji="0" lang="en-US" sz="2000" b="0" i="0" u="none" strike="noStrike" cap="none" normalizeH="0" baseline="0" smtClean="0">
                          <a:ln>
                            <a:noFill/>
                          </a:ln>
                          <a:solidFill>
                            <a:schemeClr val="tx1"/>
                          </a:solidFill>
                          <a:effectLst/>
                          <a:latin typeface="Tahoma" pitchFamily="34" charset="0"/>
                        </a:rPr>
                      </a:br>
                      <a:r>
                        <a:rPr kumimoji="0" lang="en-US" sz="2000" b="0" i="0" u="none" strike="noStrike" cap="none" normalizeH="0" baseline="0" smtClean="0">
                          <a:ln>
                            <a:noFill/>
                          </a:ln>
                          <a:solidFill>
                            <a:schemeClr val="tx1"/>
                          </a:solidFill>
                          <a:effectLst/>
                          <a:latin typeface="Tahoma" pitchFamily="34" charset="0"/>
                        </a:rPr>
                        <a:t>(input)</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Position of minimum</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Expected </a:t>
                      </a:r>
                      <a:br>
                        <a:rPr kumimoji="0" lang="en-US" sz="2000" b="0" i="0" u="none" strike="noStrike" cap="none" normalizeH="0" baseline="0" smtClean="0">
                          <a:ln>
                            <a:noFill/>
                          </a:ln>
                          <a:solidFill>
                            <a:schemeClr val="tx1"/>
                          </a:solidFill>
                          <a:effectLst/>
                          <a:latin typeface="Tahoma" pitchFamily="34" charset="0"/>
                        </a:rPr>
                      </a:br>
                      <a:r>
                        <a:rPr kumimoji="0" lang="en-US" sz="2000" b="0" i="0" u="none" strike="noStrike" cap="none" normalizeH="0" baseline="0" smtClean="0">
                          <a:ln>
                            <a:noFill/>
                          </a:ln>
                          <a:solidFill>
                            <a:schemeClr val="tx1"/>
                          </a:solidFill>
                          <a:effectLst/>
                          <a:latin typeface="Tahoma" pitchFamily="34" charset="0"/>
                        </a:rPr>
                        <a:t>output</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Notes</a:t>
                      </a:r>
                    </a:p>
                  </a:txBody>
                  <a:tcPr horzOverflow="overflow">
                    <a:lnL w="12700" cap="flat" cmpd="sng" algn="ctr">
                      <a:solidFill>
                        <a:schemeClr val="tx1"/>
                      </a:solidFill>
                      <a:prstDash val="solid"/>
                      <a:miter lim="800000"/>
                      <a:headEnd type="none" w="sm" len="sm"/>
                      <a:tailEnd type="none" w="sm" len="sm"/>
                    </a:lnL>
                    <a:lnR cap="flat">
                      <a:noFill/>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r>
              <a:tr h="45085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First</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Middle</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Last</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(80,87,88,89)</a:t>
                      </a:r>
                    </a:p>
                  </a:txBody>
                  <a:tcPr anchor="ct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w="12700" cap="flat" cmpd="sng" algn="ctr">
                      <a:solidFill>
                        <a:schemeClr val="tx1"/>
                      </a:solidFill>
                      <a:prstDash val="solid"/>
                      <a:miter lim="800000"/>
                      <a:headEnd type="none" w="sm" len="sm"/>
                      <a:tailEnd type="none" w="sm" len="sm"/>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88.0</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(87,88,80,89)</a:t>
                      </a:r>
                    </a:p>
                  </a:txBody>
                  <a:tcPr anchor="ct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88.0</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(99,98,0,97,96)</a:t>
                      </a:r>
                    </a:p>
                  </a:txBody>
                  <a:tcPr anchor="ct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97.5</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(87,88,89,80)</a:t>
                      </a:r>
                    </a:p>
                  </a:txBody>
                  <a:tcPr anchor="ctr" horzOverflow="overflow">
                    <a:lnL cap="flat">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88.0</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365962081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n-US" dirty="0" err="1" smtClean="0"/>
              <a:t>quizAverage</a:t>
            </a:r>
            <a:r>
              <a:rPr lang="en-US" dirty="0" smtClean="0"/>
              <a:t> </a:t>
            </a:r>
            <a:r>
              <a:rPr lang="en-US" dirty="0"/>
              <a:t>3</a:t>
            </a:r>
          </a:p>
        </p:txBody>
      </p:sp>
      <p:graphicFrame>
        <p:nvGraphicFramePr>
          <p:cNvPr id="201731" name="Group 3"/>
          <p:cNvGraphicFramePr>
            <a:graphicFrameLocks noGrp="1"/>
          </p:cNvGraphicFramePr>
          <p:nvPr/>
        </p:nvGraphicFramePr>
        <p:xfrm>
          <a:off x="304800" y="1828800"/>
          <a:ext cx="8458200" cy="4572000"/>
        </p:xfrm>
        <a:graphic>
          <a:graphicData uri="http://schemas.openxmlformats.org/drawingml/2006/table">
            <a:tbl>
              <a:tblPr/>
              <a:tblGrid>
                <a:gridCol w="2114550"/>
                <a:gridCol w="842963"/>
                <a:gridCol w="1685925"/>
                <a:gridCol w="842962"/>
                <a:gridCol w="1752600"/>
                <a:gridCol w="1219200"/>
              </a:tblGrid>
              <a:tr h="450850">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Test case</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(input)</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Number of minima</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Expected </a:t>
                      </a:r>
                      <a:br>
                        <a:rPr kumimoji="0" lang="en-US" sz="2000" b="0" i="0" u="none" strike="noStrike" cap="none" normalizeH="0" baseline="0" smtClean="0">
                          <a:ln>
                            <a:noFill/>
                          </a:ln>
                          <a:solidFill>
                            <a:schemeClr val="tx1"/>
                          </a:solidFill>
                          <a:effectLst/>
                          <a:latin typeface="Tahoma" pitchFamily="34" charset="0"/>
                        </a:rPr>
                      </a:br>
                      <a:r>
                        <a:rPr kumimoji="0" lang="en-US" sz="2000" b="0" i="0" u="none" strike="noStrike" cap="none" normalizeH="0" baseline="0" smtClean="0">
                          <a:ln>
                            <a:noFill/>
                          </a:ln>
                          <a:solidFill>
                            <a:schemeClr val="tx1"/>
                          </a:solidFill>
                          <a:effectLst/>
                          <a:latin typeface="Tahoma" pitchFamily="34" charset="0"/>
                        </a:rPr>
                        <a:t>output</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Notes</a:t>
                      </a:r>
                    </a:p>
                  </a:txBody>
                  <a:tcPr horzOverflow="overflow">
                    <a:lnL w="12700" cap="flat" cmpd="sng" algn="ctr">
                      <a:solidFill>
                        <a:schemeClr val="tx1"/>
                      </a:solidFill>
                      <a:prstDash val="solid"/>
                      <a:miter lim="800000"/>
                      <a:headEnd type="none" w="sm" len="sm"/>
                      <a:tailEnd type="none" w="sm" len="sm"/>
                    </a:lnL>
                    <a:lnR cap="flat">
                      <a:noFill/>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r>
              <a:tr h="45085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One</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Several</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All</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(80,87,88,89)</a:t>
                      </a:r>
                    </a:p>
                  </a:txBody>
                  <a:tcPr anchor="ct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w="12700" cap="flat" cmpd="sng" algn="ctr">
                      <a:solidFill>
                        <a:schemeClr val="tx1"/>
                      </a:solidFill>
                      <a:prstDash val="solid"/>
                      <a:miter lim="800000"/>
                      <a:headEnd type="none" w="sm" len="sm"/>
                      <a:tailEnd type="none" w="sm" len="sm"/>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88.0</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(87,86,86,88)</a:t>
                      </a:r>
                    </a:p>
                  </a:txBody>
                  <a:tcPr anchor="ct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87.0</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(99,98,0,97,0)</a:t>
                      </a:r>
                    </a:p>
                  </a:txBody>
                  <a:tcPr anchor="ct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73.5</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(88,88,88,88)</a:t>
                      </a:r>
                    </a:p>
                  </a:txBody>
                  <a:tcPr anchor="ctr" horzOverflow="overflow">
                    <a:lnL cap="flat">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88.0</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86281674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n-US" dirty="0" err="1" smtClean="0"/>
              <a:t>quizAverage</a:t>
            </a:r>
            <a:r>
              <a:rPr lang="en-US" dirty="0" smtClean="0"/>
              <a:t> </a:t>
            </a:r>
            <a:r>
              <a:rPr lang="en-US" dirty="0"/>
              <a:t>4</a:t>
            </a:r>
          </a:p>
        </p:txBody>
      </p:sp>
      <p:graphicFrame>
        <p:nvGraphicFramePr>
          <p:cNvPr id="201731" name="Group 3"/>
          <p:cNvGraphicFramePr>
            <a:graphicFrameLocks noGrp="1"/>
          </p:cNvGraphicFramePr>
          <p:nvPr>
            <p:extLst>
              <p:ext uri="{D42A27DB-BD31-4B8C-83A1-F6EECF244321}">
                <p14:modId xmlns:p14="http://schemas.microsoft.com/office/powerpoint/2010/main" val="3366618981"/>
              </p:ext>
            </p:extLst>
          </p:nvPr>
        </p:nvGraphicFramePr>
        <p:xfrm>
          <a:off x="304800" y="1828800"/>
          <a:ext cx="8458200" cy="4572000"/>
        </p:xfrm>
        <a:graphic>
          <a:graphicData uri="http://schemas.openxmlformats.org/drawingml/2006/table">
            <a:tbl>
              <a:tblPr/>
              <a:tblGrid>
                <a:gridCol w="2209800"/>
                <a:gridCol w="747713"/>
                <a:gridCol w="1309687"/>
                <a:gridCol w="1219200"/>
                <a:gridCol w="1752600"/>
                <a:gridCol w="1219200"/>
              </a:tblGrid>
              <a:tr h="450850">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Test case</a:t>
                      </a:r>
                      <a:br>
                        <a:rPr kumimoji="0" lang="en-US" sz="2000" b="0" i="0" u="none" strike="noStrike" cap="none" normalizeH="0" baseline="0" smtClean="0">
                          <a:ln>
                            <a:noFill/>
                          </a:ln>
                          <a:solidFill>
                            <a:schemeClr val="tx1"/>
                          </a:solidFill>
                          <a:effectLst/>
                          <a:latin typeface="Tahoma" pitchFamily="34" charset="0"/>
                        </a:rPr>
                      </a:br>
                      <a:r>
                        <a:rPr kumimoji="0" lang="en-US" sz="2000" b="0" i="0" u="none" strike="noStrike" cap="none" normalizeH="0" baseline="0" smtClean="0">
                          <a:ln>
                            <a:noFill/>
                          </a:ln>
                          <a:solidFill>
                            <a:schemeClr val="tx1"/>
                          </a:solidFill>
                          <a:effectLst/>
                          <a:latin typeface="Tahoma" pitchFamily="34" charset="0"/>
                        </a:rPr>
                        <a:t>(input)</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Magnitude of Numbers</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Expected </a:t>
                      </a:r>
                      <a:br>
                        <a:rPr kumimoji="0" lang="en-US" sz="2000" b="0" i="0" u="none" strike="noStrike" cap="none" normalizeH="0" baseline="0" smtClean="0">
                          <a:ln>
                            <a:noFill/>
                          </a:ln>
                          <a:solidFill>
                            <a:schemeClr val="tx1"/>
                          </a:solidFill>
                          <a:effectLst/>
                          <a:latin typeface="Tahoma" pitchFamily="34" charset="0"/>
                        </a:rPr>
                      </a:br>
                      <a:r>
                        <a:rPr kumimoji="0" lang="en-US" sz="2000" b="0" i="0" u="none" strike="noStrike" cap="none" normalizeH="0" baseline="0" smtClean="0">
                          <a:ln>
                            <a:noFill/>
                          </a:ln>
                          <a:solidFill>
                            <a:schemeClr val="tx1"/>
                          </a:solidFill>
                          <a:effectLst/>
                          <a:latin typeface="Tahoma" pitchFamily="34" charset="0"/>
                        </a:rPr>
                        <a:t>output</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Notes</a:t>
                      </a:r>
                    </a:p>
                  </a:txBody>
                  <a:tcPr horzOverflow="overflow">
                    <a:lnL w="12700" cap="flat" cmpd="sng" algn="ctr">
                      <a:solidFill>
                        <a:schemeClr val="tx1"/>
                      </a:solidFill>
                      <a:prstDash val="solid"/>
                      <a:miter lim="800000"/>
                      <a:headEnd type="none" w="sm" len="sm"/>
                      <a:tailEnd type="none" w="sm" len="sm"/>
                    </a:lnL>
                    <a:lnR cap="flat">
                      <a:noFill/>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r>
              <a:tr h="45085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0-10</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11-</a:t>
                      </a:r>
                      <a:r>
                        <a:rPr kumimoji="0" lang="en-US" sz="1800" b="0" i="0" u="none" strike="noStrike" cap="none" normalizeH="0" baseline="0" dirty="0" smtClean="0">
                          <a:ln>
                            <a:noFill/>
                          </a:ln>
                          <a:solidFill>
                            <a:schemeClr val="tx1"/>
                          </a:solidFill>
                          <a:effectLst/>
                          <a:latin typeface="Tahoma" pitchFamily="34" charset="0"/>
                        </a:rPr>
                        <a:t>100</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101-</a:t>
                      </a:r>
                      <a:r>
                        <a:rPr kumimoji="0" lang="en-US" sz="1800" b="0" i="0" u="none" strike="noStrike" cap="none" normalizeH="0" baseline="0" dirty="0" smtClean="0">
                          <a:ln>
                            <a:noFill/>
                          </a:ln>
                          <a:solidFill>
                            <a:schemeClr val="tx1"/>
                          </a:solidFill>
                          <a:effectLst/>
                          <a:latin typeface="Tahoma" pitchFamily="34" charset="0"/>
                        </a:rPr>
                        <a:t>1000</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(0,4,6,5,8</a:t>
                      </a:r>
                      <a:r>
                        <a:rPr kumimoji="0" lang="en-US" sz="2000" b="0" i="0" u="none" strike="noStrike" cap="none" normalizeH="0" baseline="0" dirty="0" smtClean="0">
                          <a:ln>
                            <a:noFill/>
                          </a:ln>
                          <a:solidFill>
                            <a:schemeClr val="tx1"/>
                          </a:solidFill>
                          <a:effectLst/>
                          <a:latin typeface="Tahoma" pitchFamily="34" charset="0"/>
                        </a:rPr>
                        <a:t>)</a:t>
                      </a:r>
                    </a:p>
                  </a:txBody>
                  <a:tcPr anchor="ct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w="12700" cap="flat" cmpd="sng" algn="ctr">
                      <a:solidFill>
                        <a:schemeClr val="tx1"/>
                      </a:solidFill>
                      <a:prstDash val="solid"/>
                      <a:miter lim="800000"/>
                      <a:headEnd type="none" w="sm" len="sm"/>
                      <a:tailEnd type="none" w="sm" len="sm"/>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5.75</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w="12700" cap="flat" cmpd="sng" algn="ctr">
                      <a:solidFill>
                        <a:schemeClr val="tx1"/>
                      </a:solidFill>
                      <a:prstDash val="solid"/>
                      <a:miter lim="800000"/>
                      <a:headEnd type="none" w="sm" len="sm"/>
                      <a:tailEnd type="none" w="sm" len="sm"/>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r>
                        <a:rPr kumimoji="0" lang="en-US" sz="2000" b="0" i="0" u="none" strike="noStrike" cap="none" normalizeH="0" baseline="0" dirty="0" smtClean="0">
                          <a:ln>
                            <a:noFill/>
                          </a:ln>
                          <a:solidFill>
                            <a:schemeClr val="tx1"/>
                          </a:solidFill>
                          <a:effectLst/>
                          <a:latin typeface="Tahoma" pitchFamily="34" charset="0"/>
                        </a:rPr>
                        <a:t>17,43,98,11,100</a:t>
                      </a:r>
                      <a:r>
                        <a:rPr kumimoji="0" lang="en-US" sz="2000" b="0" i="0" u="none" strike="noStrike" cap="none" normalizeH="0" baseline="0" dirty="0" smtClean="0">
                          <a:ln>
                            <a:noFill/>
                          </a:ln>
                          <a:solidFill>
                            <a:schemeClr val="tx1"/>
                          </a:solidFill>
                          <a:effectLst/>
                          <a:latin typeface="Tahoma" pitchFamily="34" charset="0"/>
                        </a:rPr>
                        <a:t>)</a:t>
                      </a:r>
                    </a:p>
                  </a:txBody>
                  <a:tcPr anchor="ct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64.5</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(99,98,11,97,50)</a:t>
                      </a:r>
                    </a:p>
                  </a:txBody>
                  <a:tcPr anchor="ct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86</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r>
                        <a:rPr kumimoji="0" lang="en-US" sz="2000" b="0" i="0" u="none" strike="noStrike" cap="none" normalizeH="0" baseline="0" dirty="0" smtClean="0">
                          <a:ln>
                            <a:noFill/>
                          </a:ln>
                          <a:solidFill>
                            <a:schemeClr val="tx1"/>
                          </a:solidFill>
                          <a:effectLst/>
                          <a:latin typeface="Tahoma" pitchFamily="34" charset="0"/>
                        </a:rPr>
                        <a:t>101,1000</a:t>
                      </a:r>
                      <a:r>
                        <a:rPr kumimoji="0" lang="en-US" sz="2000" b="0" i="0" u="none" strike="noStrike" cap="none" normalizeH="0" baseline="0" dirty="0" smtClean="0">
                          <a:ln>
                            <a:noFill/>
                          </a:ln>
                          <a:solidFill>
                            <a:schemeClr val="tx1"/>
                          </a:solidFill>
                          <a:effectLst/>
                          <a:latin typeface="Tahoma" pitchFamily="34" charset="0"/>
                        </a:rPr>
                        <a:t>)</a:t>
                      </a:r>
                    </a:p>
                  </a:txBody>
                  <a:tcPr anchor="ctr" horzOverflow="overflow">
                    <a:lnL cap="flat">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x</a:t>
                      </a:r>
                    </a:p>
                  </a:txBody>
                  <a:tcPr anchor="ctr" horzOverflow="overflow">
                    <a:lnL>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1000</a:t>
                      </a: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351631009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152400" y="0"/>
            <a:ext cx="8153400" cy="762000"/>
          </a:xfrm>
        </p:spPr>
        <p:txBody>
          <a:bodyPr/>
          <a:lstStyle/>
          <a:p>
            <a:r>
              <a:rPr lang="en-US" dirty="0" smtClean="0"/>
              <a:t>Example: Hotel Management System</a:t>
            </a:r>
            <a:endParaRPr lang="en-US" dirty="0"/>
          </a:p>
        </p:txBody>
      </p:sp>
      <p:sp>
        <p:nvSpPr>
          <p:cNvPr id="202755" name="Rectangle 3"/>
          <p:cNvSpPr>
            <a:spLocks noGrp="1" noChangeArrowheads="1"/>
          </p:cNvSpPr>
          <p:nvPr>
            <p:ph type="body" idx="1"/>
          </p:nvPr>
        </p:nvSpPr>
        <p:spPr/>
        <p:txBody>
          <a:bodyPr>
            <a:normAutofit/>
          </a:bodyPr>
          <a:lstStyle/>
          <a:p>
            <a:r>
              <a:rPr lang="en-US" dirty="0" smtClean="0"/>
              <a:t>Consider a hotel management system that takes </a:t>
            </a:r>
            <a:r>
              <a:rPr lang="en-US" b="1" dirty="0" smtClean="0"/>
              <a:t>phone numbers</a:t>
            </a:r>
            <a:r>
              <a:rPr lang="en-US" dirty="0" smtClean="0"/>
              <a:t> as input while gathering data about the guest</a:t>
            </a:r>
          </a:p>
          <a:p>
            <a:r>
              <a:rPr lang="en-US" dirty="0" smtClean="0"/>
              <a:t>Imagine we want to test the “input phone number” function of the system</a:t>
            </a:r>
          </a:p>
          <a:p>
            <a:r>
              <a:rPr lang="en-US" dirty="0" smtClean="0"/>
              <a:t>Specification: Should give a descriptive error message if</a:t>
            </a:r>
          </a:p>
          <a:p>
            <a:pPr lvl="1"/>
            <a:r>
              <a:rPr lang="en-US" dirty="0" smtClean="0"/>
              <a:t>input is less than 10 digits</a:t>
            </a:r>
          </a:p>
          <a:p>
            <a:pPr lvl="1"/>
            <a:r>
              <a:rPr lang="en-US" dirty="0" smtClean="0"/>
              <a:t>input is more than 20 digits</a:t>
            </a:r>
          </a:p>
          <a:p>
            <a:pPr lvl="1"/>
            <a:r>
              <a:rPr lang="en-US" dirty="0" smtClean="0"/>
              <a:t>input contains non-numeric characters</a:t>
            </a:r>
          </a:p>
          <a:p>
            <a:r>
              <a:rPr lang="en-US" dirty="0" smtClean="0"/>
              <a:t>What are the properties about phone numbers that we can exploit to create “valuable” partitions</a:t>
            </a:r>
            <a:r>
              <a:rPr lang="en-US" dirty="0" smtClean="0"/>
              <a:t>?</a:t>
            </a:r>
          </a:p>
          <a:p>
            <a:pPr lvl="1"/>
            <a:r>
              <a:rPr lang="en-US" dirty="0" smtClean="0"/>
              <a:t>length, content (types of characters, position of invalid characters)</a:t>
            </a:r>
            <a:endParaRPr lang="en-US" dirty="0" smtClean="0"/>
          </a:p>
        </p:txBody>
      </p:sp>
    </p:spTree>
    <p:extLst>
      <p:ext uri="{BB962C8B-B14F-4D97-AF65-F5344CB8AC3E}">
        <p14:creationId xmlns:p14="http://schemas.microsoft.com/office/powerpoint/2010/main" val="101873403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n-US" dirty="0" smtClean="0"/>
              <a:t>Input Phone Number 1</a:t>
            </a:r>
            <a:endParaRPr lang="en-US" dirty="0"/>
          </a:p>
        </p:txBody>
      </p:sp>
      <p:graphicFrame>
        <p:nvGraphicFramePr>
          <p:cNvPr id="199017" name="Group 361"/>
          <p:cNvGraphicFramePr>
            <a:graphicFrameLocks noGrp="1"/>
          </p:cNvGraphicFramePr>
          <p:nvPr>
            <p:extLst>
              <p:ext uri="{D42A27DB-BD31-4B8C-83A1-F6EECF244321}">
                <p14:modId xmlns:p14="http://schemas.microsoft.com/office/powerpoint/2010/main" val="268176521"/>
              </p:ext>
            </p:extLst>
          </p:nvPr>
        </p:nvGraphicFramePr>
        <p:xfrm>
          <a:off x="304800" y="1357966"/>
          <a:ext cx="8153400" cy="7653655"/>
        </p:xfrm>
        <a:graphic>
          <a:graphicData uri="http://schemas.openxmlformats.org/drawingml/2006/table">
            <a:tbl>
              <a:tblPr/>
              <a:tblGrid>
                <a:gridCol w="2114550"/>
                <a:gridCol w="3371850"/>
                <a:gridCol w="2667000"/>
              </a:tblGrid>
              <a:tr h="901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Subdomains</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Test Case Input Data</a:t>
                      </a: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Expected </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Output</a:t>
                      </a: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0</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1-9</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8987</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7890987</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10-20</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78394837289</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728938473829387</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Success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Success</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20 +</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2000" b="0" i="0" u="none" strike="noStrike" cap="none" normalizeH="0" baseline="0" dirty="0" smtClean="0">
                          <a:ln>
                            <a:noFill/>
                          </a:ln>
                          <a:solidFill>
                            <a:schemeClr val="tx1"/>
                          </a:solidFill>
                          <a:effectLst/>
                          <a:latin typeface="Tahoma" pitchFamily="34" charset="0"/>
                        </a:rPr>
                        <a:t>7839483728978394837289</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2000" b="0" i="0" u="none" strike="noStrike" cap="none" normalizeH="0" baseline="0" dirty="0" smtClean="0">
                          <a:ln>
                            <a:noFill/>
                          </a:ln>
                          <a:solidFill>
                            <a:schemeClr val="tx1"/>
                          </a:solidFill>
                          <a:effectLst/>
                          <a:latin typeface="Tahoma" pitchFamily="34" charset="0"/>
                        </a:rPr>
                        <a:t>728938473829387728938473829387</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noFill/>
                  </a:tcPr>
                </a:tc>
              </a:tr>
            </a:tbl>
          </a:graphicData>
        </a:graphic>
      </p:graphicFrame>
      <p:sp>
        <p:nvSpPr>
          <p:cNvPr id="2" name="TextBox 1"/>
          <p:cNvSpPr txBox="1"/>
          <p:nvPr/>
        </p:nvSpPr>
        <p:spPr>
          <a:xfrm>
            <a:off x="1752600" y="533400"/>
            <a:ext cx="2667000" cy="400110"/>
          </a:xfrm>
          <a:prstGeom prst="rect">
            <a:avLst/>
          </a:prstGeom>
          <a:noFill/>
        </p:spPr>
        <p:txBody>
          <a:bodyPr wrap="square" rtlCol="0">
            <a:spAutoFit/>
          </a:bodyPr>
          <a:lstStyle/>
          <a:p>
            <a:r>
              <a:rPr lang="en-US" sz="2000" dirty="0" smtClean="0"/>
              <a:t>Basis</a:t>
            </a:r>
            <a:r>
              <a:rPr lang="en-US" sz="2000" dirty="0" smtClean="0"/>
              <a:t>: Length</a:t>
            </a:r>
            <a:endParaRPr lang="en-US" sz="2000" dirty="0"/>
          </a:p>
        </p:txBody>
      </p:sp>
    </p:spTree>
    <p:extLst>
      <p:ext uri="{BB962C8B-B14F-4D97-AF65-F5344CB8AC3E}">
        <p14:creationId xmlns:p14="http://schemas.microsoft.com/office/powerpoint/2010/main" val="333886403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n-US" dirty="0" smtClean="0"/>
              <a:t>Input Phone Number 2</a:t>
            </a:r>
            <a:endParaRPr lang="en-US" dirty="0"/>
          </a:p>
        </p:txBody>
      </p:sp>
      <p:graphicFrame>
        <p:nvGraphicFramePr>
          <p:cNvPr id="199017" name="Group 361"/>
          <p:cNvGraphicFramePr>
            <a:graphicFrameLocks noGrp="1"/>
          </p:cNvGraphicFramePr>
          <p:nvPr>
            <p:extLst>
              <p:ext uri="{D42A27DB-BD31-4B8C-83A1-F6EECF244321}">
                <p14:modId xmlns:p14="http://schemas.microsoft.com/office/powerpoint/2010/main" val="3341518246"/>
              </p:ext>
            </p:extLst>
          </p:nvPr>
        </p:nvGraphicFramePr>
        <p:xfrm>
          <a:off x="304800" y="1828800"/>
          <a:ext cx="8153400" cy="5577840"/>
        </p:xfrm>
        <a:graphic>
          <a:graphicData uri="http://schemas.openxmlformats.org/drawingml/2006/table">
            <a:tbl>
              <a:tblPr/>
              <a:tblGrid>
                <a:gridCol w="2114550"/>
                <a:gridCol w="3371850"/>
                <a:gridCol w="2667000"/>
              </a:tblGrid>
              <a:tr h="901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Subdomains</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Test Case Input Data</a:t>
                      </a: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Expected </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Output</a:t>
                      </a: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all numbers</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2345789</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success</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contains -</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234-5789</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contains (</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(123456-7890</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contains )</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123)456-7890</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contains other invalid characters</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1234567890#76!abc</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noFill/>
                  </a:tcPr>
                </a:tc>
              </a:tr>
            </a:tbl>
          </a:graphicData>
        </a:graphic>
      </p:graphicFrame>
      <p:sp>
        <p:nvSpPr>
          <p:cNvPr id="2" name="TextBox 1"/>
          <p:cNvSpPr txBox="1"/>
          <p:nvPr/>
        </p:nvSpPr>
        <p:spPr>
          <a:xfrm>
            <a:off x="1752600" y="1295400"/>
            <a:ext cx="2856421" cy="400110"/>
          </a:xfrm>
          <a:prstGeom prst="rect">
            <a:avLst/>
          </a:prstGeom>
          <a:noFill/>
        </p:spPr>
        <p:txBody>
          <a:bodyPr wrap="none" rtlCol="0">
            <a:spAutoFit/>
          </a:bodyPr>
          <a:lstStyle/>
          <a:p>
            <a:r>
              <a:rPr lang="en-US" sz="2000" dirty="0" smtClean="0"/>
              <a:t>Basis</a:t>
            </a:r>
            <a:r>
              <a:rPr lang="en-US" sz="2000" dirty="0" smtClean="0"/>
              <a:t>: Types of characters</a:t>
            </a:r>
            <a:endParaRPr lang="en-US" sz="2000" dirty="0"/>
          </a:p>
        </p:txBody>
      </p:sp>
    </p:spTree>
    <p:extLst>
      <p:ext uri="{BB962C8B-B14F-4D97-AF65-F5344CB8AC3E}">
        <p14:creationId xmlns:p14="http://schemas.microsoft.com/office/powerpoint/2010/main" val="368282891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n-US" dirty="0" smtClean="0"/>
              <a:t>Input Phone Number 3</a:t>
            </a:r>
            <a:endParaRPr lang="en-US" dirty="0"/>
          </a:p>
        </p:txBody>
      </p:sp>
      <p:graphicFrame>
        <p:nvGraphicFramePr>
          <p:cNvPr id="199017" name="Group 361"/>
          <p:cNvGraphicFramePr>
            <a:graphicFrameLocks noGrp="1"/>
          </p:cNvGraphicFramePr>
          <p:nvPr>
            <p:extLst>
              <p:ext uri="{D42A27DB-BD31-4B8C-83A1-F6EECF244321}">
                <p14:modId xmlns:p14="http://schemas.microsoft.com/office/powerpoint/2010/main" val="3317544228"/>
              </p:ext>
            </p:extLst>
          </p:nvPr>
        </p:nvGraphicFramePr>
        <p:xfrm>
          <a:off x="304800" y="1828800"/>
          <a:ext cx="8153400" cy="4572000"/>
        </p:xfrm>
        <a:graphic>
          <a:graphicData uri="http://schemas.openxmlformats.org/drawingml/2006/table">
            <a:tbl>
              <a:tblPr/>
              <a:tblGrid>
                <a:gridCol w="2114550"/>
                <a:gridCol w="3371850"/>
                <a:gridCol w="2667000"/>
              </a:tblGrid>
              <a:tr h="901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Subdomains</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Test Case Input Data</a:t>
                      </a: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Expected </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Output</a:t>
                      </a: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beginning</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&amp;1234567</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middle</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123$4569</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end</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1234567#</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noFill/>
                  </a:tcPr>
                </a:tc>
              </a:tr>
            </a:tbl>
          </a:graphicData>
        </a:graphic>
      </p:graphicFrame>
      <p:sp>
        <p:nvSpPr>
          <p:cNvPr id="2" name="TextBox 1"/>
          <p:cNvSpPr txBox="1"/>
          <p:nvPr/>
        </p:nvSpPr>
        <p:spPr>
          <a:xfrm>
            <a:off x="1676400" y="1295400"/>
            <a:ext cx="3835255" cy="400110"/>
          </a:xfrm>
          <a:prstGeom prst="rect">
            <a:avLst/>
          </a:prstGeom>
          <a:noFill/>
        </p:spPr>
        <p:txBody>
          <a:bodyPr wrap="none" rtlCol="0">
            <a:spAutoFit/>
          </a:bodyPr>
          <a:lstStyle/>
          <a:p>
            <a:r>
              <a:rPr lang="en-US" sz="2000" dirty="0" smtClean="0"/>
              <a:t>Basis</a:t>
            </a:r>
            <a:r>
              <a:rPr lang="en-US" sz="2000" dirty="0" smtClean="0"/>
              <a:t>: Position of invalid characters</a:t>
            </a:r>
            <a:endParaRPr lang="en-US" sz="2000" dirty="0"/>
          </a:p>
        </p:txBody>
      </p:sp>
    </p:spTree>
    <p:extLst>
      <p:ext uri="{BB962C8B-B14F-4D97-AF65-F5344CB8AC3E}">
        <p14:creationId xmlns:p14="http://schemas.microsoft.com/office/powerpoint/2010/main" val="196634686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Gmail</a:t>
            </a:r>
            <a:endParaRPr lang="en-US" dirty="0"/>
          </a:p>
        </p:txBody>
      </p:sp>
      <p:sp>
        <p:nvSpPr>
          <p:cNvPr id="3" name="Content Placeholder 2"/>
          <p:cNvSpPr>
            <a:spLocks noGrp="1"/>
          </p:cNvSpPr>
          <p:nvPr>
            <p:ph sz="half" idx="1"/>
          </p:nvPr>
        </p:nvSpPr>
        <p:spPr/>
        <p:txBody>
          <a:bodyPr/>
          <a:lstStyle/>
          <a:p>
            <a:r>
              <a:rPr lang="en-US" dirty="0" smtClean="0"/>
              <a:t>Imagine we are testing the login functionality of Gmail</a:t>
            </a:r>
          </a:p>
          <a:p>
            <a:pPr lvl="1"/>
            <a:r>
              <a:rPr lang="en-US" dirty="0" smtClean="0"/>
              <a:t>Input: username, </a:t>
            </a:r>
            <a:r>
              <a:rPr lang="en-US" dirty="0" smtClean="0"/>
              <a:t>password</a:t>
            </a:r>
          </a:p>
          <a:p>
            <a:pPr lvl="1"/>
            <a:r>
              <a:rPr lang="en-US" dirty="0" smtClean="0"/>
              <a:t>Output: login successful or error message</a:t>
            </a:r>
            <a:endParaRPr lang="en-US" dirty="0" smtClean="0"/>
          </a:p>
          <a:p>
            <a:r>
              <a:rPr lang="en-US" dirty="0"/>
              <a:t>Two users:</a:t>
            </a:r>
          </a:p>
          <a:p>
            <a:pPr lvl="1"/>
            <a:r>
              <a:rPr lang="en-US" dirty="0"/>
              <a:t>Mary; </a:t>
            </a:r>
            <a:r>
              <a:rPr lang="en-US" dirty="0" err="1"/>
              <a:t>maryspassword</a:t>
            </a:r>
            <a:endParaRPr lang="en-US" dirty="0"/>
          </a:p>
          <a:p>
            <a:pPr lvl="1"/>
            <a:r>
              <a:rPr lang="en-US" dirty="0"/>
              <a:t>Joe; </a:t>
            </a:r>
            <a:r>
              <a:rPr lang="en-US" dirty="0" err="1"/>
              <a:t>joespassword</a:t>
            </a:r>
            <a:endParaRPr lang="en-US" dirty="0"/>
          </a:p>
          <a:p>
            <a:r>
              <a:rPr lang="en-US" dirty="0" smtClean="0"/>
              <a:t>What </a:t>
            </a:r>
            <a:r>
              <a:rPr lang="en-US" dirty="0"/>
              <a:t>possible bases can we use to divide our testing into partitions</a:t>
            </a:r>
            <a:r>
              <a:rPr lang="en-US" dirty="0" smtClean="0"/>
              <a:t>?</a:t>
            </a:r>
          </a:p>
          <a:p>
            <a:pPr lvl="1"/>
            <a:r>
              <a:rPr lang="en-US" dirty="0" smtClean="0"/>
              <a:t>whether the username is valid (no user matching in the system, invalid characters, length)</a:t>
            </a:r>
          </a:p>
          <a:p>
            <a:pPr lvl="1"/>
            <a:r>
              <a:rPr lang="en-US" dirty="0" smtClean="0"/>
              <a:t>whether the password is valid (no </a:t>
            </a:r>
            <a:r>
              <a:rPr lang="en-US" dirty="0"/>
              <a:t>no user matching in the system, invalid characters, </a:t>
            </a:r>
            <a:r>
              <a:rPr lang="en-US" dirty="0" smtClean="0"/>
              <a:t>length)</a:t>
            </a:r>
            <a:endParaRPr lang="en-US" dirty="0" smtClean="0"/>
          </a:p>
        </p:txBody>
      </p:sp>
    </p:spTree>
    <p:extLst>
      <p:ext uri="{BB962C8B-B14F-4D97-AF65-F5344CB8AC3E}">
        <p14:creationId xmlns:p14="http://schemas.microsoft.com/office/powerpoint/2010/main" val="357640974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Today’s Lecture</a:t>
            </a:r>
          </a:p>
        </p:txBody>
      </p:sp>
      <p:sp>
        <p:nvSpPr>
          <p:cNvPr id="39939" name="Rectangle 3"/>
          <p:cNvSpPr>
            <a:spLocks noGrp="1" noChangeArrowheads="1"/>
          </p:cNvSpPr>
          <p:nvPr>
            <p:ph type="body" idx="1"/>
          </p:nvPr>
        </p:nvSpPr>
        <p:spPr/>
        <p:txBody>
          <a:bodyPr/>
          <a:lstStyle/>
          <a:p>
            <a:r>
              <a:rPr lang="en-US" dirty="0" smtClean="0"/>
              <a:t>Black</a:t>
            </a:r>
            <a:r>
              <a:rPr lang="en-US" dirty="0"/>
              <a:t>-box (Specification-based) </a:t>
            </a:r>
            <a:r>
              <a:rPr lang="en-US" dirty="0" smtClean="0"/>
              <a:t>Testing</a:t>
            </a:r>
          </a:p>
          <a:p>
            <a:endParaRPr lang="en-US" dirty="0"/>
          </a:p>
          <a:p>
            <a:r>
              <a:rPr lang="en-US" dirty="0" smtClean="0"/>
              <a:t>Homework </a:t>
            </a:r>
            <a:r>
              <a:rPr lang="en-US" dirty="0" smtClean="0"/>
              <a:t>3</a:t>
            </a:r>
          </a:p>
          <a:p>
            <a:endParaRPr lang="en-US" dirty="0"/>
          </a:p>
          <a:p>
            <a:r>
              <a:rPr lang="en-US" dirty="0" smtClean="0"/>
              <a:t>Quiz 6 study guide</a:t>
            </a:r>
          </a:p>
          <a:p>
            <a:pPr>
              <a:buFont typeface="Wingdings" pitchFamily="2" charset="2"/>
              <a:buNone/>
            </a:pPr>
            <a:endParaRPr lang="en-US" dirty="0"/>
          </a:p>
          <a:p>
            <a:pPr>
              <a:buFont typeface="Wingdings" pitchFamily="2" charset="2"/>
              <a:buNone/>
            </a:pPr>
            <a:endParaRPr lang="en-US" dirty="0"/>
          </a:p>
          <a:p>
            <a:endParaRPr lang="en-US" dirty="0"/>
          </a:p>
        </p:txBody>
      </p:sp>
    </p:spTree>
    <p:extLst>
      <p:ext uri="{BB962C8B-B14F-4D97-AF65-F5344CB8AC3E}">
        <p14:creationId xmlns:p14="http://schemas.microsoft.com/office/powerpoint/2010/main" val="386644325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Login</a:t>
            </a:r>
            <a:endParaRPr lang="en-US" dirty="0"/>
          </a:p>
        </p:txBody>
      </p:sp>
      <p:graphicFrame>
        <p:nvGraphicFramePr>
          <p:cNvPr id="4" name="Group 361"/>
          <p:cNvGraphicFramePr>
            <a:graphicFrameLocks noGrp="1"/>
          </p:cNvGraphicFramePr>
          <p:nvPr>
            <p:extLst>
              <p:ext uri="{D42A27DB-BD31-4B8C-83A1-F6EECF244321}">
                <p14:modId xmlns:p14="http://schemas.microsoft.com/office/powerpoint/2010/main" val="1777596177"/>
              </p:ext>
            </p:extLst>
          </p:nvPr>
        </p:nvGraphicFramePr>
        <p:xfrm>
          <a:off x="304800" y="1828800"/>
          <a:ext cx="8153400" cy="4572000"/>
        </p:xfrm>
        <a:graphic>
          <a:graphicData uri="http://schemas.openxmlformats.org/drawingml/2006/table">
            <a:tbl>
              <a:tblPr/>
              <a:tblGrid>
                <a:gridCol w="2114550"/>
                <a:gridCol w="3371850"/>
                <a:gridCol w="2667000"/>
              </a:tblGrid>
              <a:tr h="901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Subdomains</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Test Case Input Data</a:t>
                      </a: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Expected </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Output</a:t>
                      </a: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matches the user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Mary, </a:t>
                      </a:r>
                      <a:r>
                        <a:rPr kumimoji="0" lang="en-US" sz="2000" b="0" i="0" u="none" strike="noStrike" cap="none" normalizeH="0" baseline="0" dirty="0" err="1" smtClean="0">
                          <a:ln>
                            <a:noFill/>
                          </a:ln>
                          <a:solidFill>
                            <a:schemeClr val="tx1"/>
                          </a:solidFill>
                          <a:effectLst/>
                          <a:latin typeface="Tahoma" pitchFamily="34" charset="0"/>
                        </a:rPr>
                        <a:t>maryspassword</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Joe, </a:t>
                      </a:r>
                      <a:r>
                        <a:rPr kumimoji="0" lang="en-US" sz="2000" b="0" i="0" u="none" strike="noStrike" cap="none" normalizeH="0" baseline="0" dirty="0" err="1" smtClean="0">
                          <a:ln>
                            <a:noFill/>
                          </a:ln>
                          <a:solidFill>
                            <a:schemeClr val="tx1"/>
                          </a:solidFill>
                          <a:effectLst/>
                          <a:latin typeface="Tahoma" pitchFamily="34" charset="0"/>
                        </a:rPr>
                        <a:t>joespassword</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success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success</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doesn’t match any user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r>
                        <a:rPr lang="en-US" dirty="0" smtClean="0"/>
                        <a:t>Mary, </a:t>
                      </a:r>
                      <a:r>
                        <a:rPr lang="en-US" dirty="0" err="1" smtClean="0"/>
                        <a:t>newpassword</a:t>
                      </a:r>
                      <a:endParaRPr lang="en-US" dirty="0" smtClean="0"/>
                    </a:p>
                    <a:p>
                      <a:r>
                        <a:rPr lang="en-US" dirty="0" smtClean="0"/>
                        <a:t>Joe, </a:t>
                      </a:r>
                      <a:r>
                        <a:rPr lang="en-US" dirty="0" err="1" smtClean="0"/>
                        <a:t>anothernewpassword</a:t>
                      </a:r>
                      <a:endParaRPr lang="en-US" dirty="0"/>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a:noFill/>
                    </a:lnB>
                    <a:lnTlToBr>
                      <a:noFill/>
                    </a:lnTlToBr>
                    <a:lnBlToTr>
                      <a:noFill/>
                    </a:lnBlToTr>
                    <a:noFill/>
                  </a:tcPr>
                </a:tc>
                <a:tc>
                  <a:txBody>
                    <a:bodyPr/>
                    <a:lstStyle/>
                    <a:p>
                      <a:r>
                        <a:rPr lang="en-US" dirty="0" smtClean="0"/>
                        <a:t>error</a:t>
                      </a:r>
                    </a:p>
                    <a:p>
                      <a:r>
                        <a:rPr lang="en-US" dirty="0" smtClean="0"/>
                        <a:t>error</a:t>
                      </a:r>
                      <a:endParaRPr lang="en-US" dirty="0"/>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matches another user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a:noFill/>
                    </a:lnB>
                    <a:lnTlToBr>
                      <a:noFill/>
                    </a:lnTlToBr>
                    <a:lnBlToTr>
                      <a:noFill/>
                    </a:lnBlToTr>
                    <a:noFill/>
                  </a:tcPr>
                </a:tc>
                <a:tc>
                  <a:txBody>
                    <a:bodyPr/>
                    <a:lstStyle/>
                    <a:p>
                      <a:r>
                        <a:rPr lang="en-US" dirty="0" smtClean="0"/>
                        <a:t>Mary, </a:t>
                      </a:r>
                      <a:r>
                        <a:rPr lang="en-US" dirty="0" err="1" smtClean="0"/>
                        <a:t>joespassword</a:t>
                      </a:r>
                      <a:endParaRPr lang="en-US" dirty="0" smtClean="0"/>
                    </a:p>
                    <a:p>
                      <a:r>
                        <a:rPr lang="en-US" dirty="0" smtClean="0"/>
                        <a:t>Joe, </a:t>
                      </a:r>
                      <a:r>
                        <a:rPr lang="en-US" dirty="0" err="1" smtClean="0"/>
                        <a:t>maryspassword</a:t>
                      </a:r>
                      <a:endParaRPr lang="en-US" dirty="0"/>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a:noFill/>
                    </a:lnB>
                    <a:lnTlToBr>
                      <a:noFill/>
                    </a:lnTlToBr>
                    <a:lnBlToTr>
                      <a:noFill/>
                    </a:lnBlToTr>
                    <a:noFill/>
                  </a:tcPr>
                </a:tc>
                <a:tc>
                  <a:txBody>
                    <a:bodyPr/>
                    <a:lstStyle/>
                    <a:p>
                      <a:r>
                        <a:rPr lang="en-US" dirty="0" smtClean="0"/>
                        <a:t>error</a:t>
                      </a:r>
                    </a:p>
                    <a:p>
                      <a:r>
                        <a:rPr lang="en-US" dirty="0" smtClean="0"/>
                        <a:t>error</a:t>
                      </a:r>
                      <a:endParaRPr lang="en-US" dirty="0"/>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noFill/>
                  </a:tcPr>
                </a:tc>
              </a:tr>
            </a:tbl>
          </a:graphicData>
        </a:graphic>
      </p:graphicFrame>
      <p:sp>
        <p:nvSpPr>
          <p:cNvPr id="5" name="TextBox 4"/>
          <p:cNvSpPr txBox="1"/>
          <p:nvPr/>
        </p:nvSpPr>
        <p:spPr>
          <a:xfrm>
            <a:off x="1752600" y="1295400"/>
            <a:ext cx="5044971" cy="400110"/>
          </a:xfrm>
          <a:prstGeom prst="rect">
            <a:avLst/>
          </a:prstGeom>
          <a:noFill/>
        </p:spPr>
        <p:txBody>
          <a:bodyPr wrap="none" rtlCol="0">
            <a:spAutoFit/>
          </a:bodyPr>
          <a:lstStyle/>
          <a:p>
            <a:r>
              <a:rPr lang="en-US" sz="2000" dirty="0" smtClean="0"/>
              <a:t>Basis</a:t>
            </a:r>
            <a:r>
              <a:rPr lang="en-US" sz="2000" dirty="0" smtClean="0"/>
              <a:t>: whether the password matches the user</a:t>
            </a:r>
            <a:endParaRPr lang="en-US" sz="2000" dirty="0"/>
          </a:p>
        </p:txBody>
      </p:sp>
    </p:spTree>
    <p:extLst>
      <p:ext uri="{BB962C8B-B14F-4D97-AF65-F5344CB8AC3E}">
        <p14:creationId xmlns:p14="http://schemas.microsoft.com/office/powerpoint/2010/main" val="223040968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Room Scheduler System</a:t>
            </a:r>
            <a:endParaRPr lang="en-US" dirty="0"/>
          </a:p>
        </p:txBody>
      </p:sp>
      <p:sp>
        <p:nvSpPr>
          <p:cNvPr id="3" name="Content Placeholder 2"/>
          <p:cNvSpPr>
            <a:spLocks noGrp="1"/>
          </p:cNvSpPr>
          <p:nvPr>
            <p:ph sz="half" idx="1"/>
          </p:nvPr>
        </p:nvSpPr>
        <p:spPr/>
        <p:txBody>
          <a:bodyPr>
            <a:normAutofit/>
          </a:bodyPr>
          <a:lstStyle/>
          <a:p>
            <a:r>
              <a:rPr lang="en-US" dirty="0" smtClean="0"/>
              <a:t>Imagine we are testing a classroom scheduler program that handles M-F scheduling for five classrooms</a:t>
            </a:r>
          </a:p>
          <a:p>
            <a:r>
              <a:rPr lang="en-US" dirty="0" smtClean="0"/>
              <a:t>Room capacities</a:t>
            </a:r>
          </a:p>
          <a:p>
            <a:pPr lvl="1"/>
            <a:r>
              <a:rPr lang="en-US" dirty="0" smtClean="0"/>
              <a:t>Room A: 500</a:t>
            </a:r>
          </a:p>
          <a:p>
            <a:pPr lvl="1"/>
            <a:r>
              <a:rPr lang="en-US" dirty="0" smtClean="0"/>
              <a:t>Room B: 300</a:t>
            </a:r>
          </a:p>
          <a:p>
            <a:pPr lvl="1"/>
            <a:r>
              <a:rPr lang="en-US" dirty="0" smtClean="0"/>
              <a:t>Room C: 100</a:t>
            </a:r>
          </a:p>
          <a:p>
            <a:pPr lvl="1"/>
            <a:r>
              <a:rPr lang="en-US" dirty="0" smtClean="0"/>
              <a:t>Room D: 50</a:t>
            </a:r>
          </a:p>
          <a:p>
            <a:pPr lvl="1"/>
            <a:r>
              <a:rPr lang="en-US" dirty="0" smtClean="0"/>
              <a:t>Room E: 20</a:t>
            </a:r>
          </a:p>
          <a:p>
            <a:r>
              <a:rPr lang="en-US" dirty="0" smtClean="0"/>
              <a:t>All classes are 1-hour long, once per week, and can be scheduled between 8am-10pm</a:t>
            </a:r>
          </a:p>
        </p:txBody>
      </p:sp>
    </p:spTree>
    <p:extLst>
      <p:ext uri="{BB962C8B-B14F-4D97-AF65-F5344CB8AC3E}">
        <p14:creationId xmlns:p14="http://schemas.microsoft.com/office/powerpoint/2010/main" val="37484686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Room Scheduler System</a:t>
            </a:r>
            <a:endParaRPr lang="en-US" dirty="0"/>
          </a:p>
        </p:txBody>
      </p:sp>
      <p:sp>
        <p:nvSpPr>
          <p:cNvPr id="3" name="Content Placeholder 2"/>
          <p:cNvSpPr>
            <a:spLocks noGrp="1"/>
          </p:cNvSpPr>
          <p:nvPr>
            <p:ph sz="half" idx="1"/>
          </p:nvPr>
        </p:nvSpPr>
        <p:spPr/>
        <p:txBody>
          <a:bodyPr>
            <a:normAutofit/>
          </a:bodyPr>
          <a:lstStyle/>
          <a:p>
            <a:r>
              <a:rPr lang="en-US" dirty="0" smtClean="0"/>
              <a:t>Input </a:t>
            </a:r>
            <a:endParaRPr lang="en-US" dirty="0"/>
          </a:p>
          <a:p>
            <a:pPr lvl="1"/>
            <a:r>
              <a:rPr lang="en-US" dirty="0" smtClean="0"/>
              <a:t>The current schedule</a:t>
            </a:r>
          </a:p>
          <a:p>
            <a:pPr lvl="1"/>
            <a:r>
              <a:rPr lang="en-US" dirty="0" smtClean="0"/>
              <a:t>The </a:t>
            </a:r>
            <a:r>
              <a:rPr lang="en-US" dirty="0"/>
              <a:t>number of students in the class to be scheduled</a:t>
            </a:r>
          </a:p>
          <a:p>
            <a:pPr lvl="1"/>
            <a:r>
              <a:rPr lang="en-US" dirty="0"/>
              <a:t>The desired time of the class to be scheduled</a:t>
            </a:r>
          </a:p>
          <a:p>
            <a:r>
              <a:rPr lang="en-US" dirty="0" smtClean="0"/>
              <a:t>Output</a:t>
            </a:r>
            <a:endParaRPr lang="en-US" dirty="0"/>
          </a:p>
          <a:p>
            <a:pPr lvl="1"/>
            <a:r>
              <a:rPr lang="en-US" dirty="0"/>
              <a:t>A list of available rooms that can hold the number of students, ordered from most appropriate (number of students is as close as possible to room capacity without going over) to least </a:t>
            </a:r>
            <a:r>
              <a:rPr lang="en-US" dirty="0" smtClean="0"/>
              <a:t>appropriate</a:t>
            </a:r>
            <a:endParaRPr lang="en-US" dirty="0"/>
          </a:p>
        </p:txBody>
      </p:sp>
    </p:spTree>
    <p:extLst>
      <p:ext uri="{BB962C8B-B14F-4D97-AF65-F5344CB8AC3E}">
        <p14:creationId xmlns:p14="http://schemas.microsoft.com/office/powerpoint/2010/main" val="35438592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Room Scheduler System</a:t>
            </a:r>
            <a:endParaRPr lang="en-US" dirty="0"/>
          </a:p>
        </p:txBody>
      </p:sp>
      <p:sp>
        <p:nvSpPr>
          <p:cNvPr id="3" name="Content Placeholder 2"/>
          <p:cNvSpPr>
            <a:spLocks noGrp="1"/>
          </p:cNvSpPr>
          <p:nvPr>
            <p:ph sz="half" idx="1"/>
          </p:nvPr>
        </p:nvSpPr>
        <p:spPr/>
        <p:txBody>
          <a:bodyPr/>
          <a:lstStyle/>
          <a:p>
            <a:r>
              <a:rPr lang="en-US" dirty="0"/>
              <a:t>Example</a:t>
            </a:r>
          </a:p>
          <a:p>
            <a:pPr lvl="1"/>
            <a:r>
              <a:rPr lang="en-US" dirty="0"/>
              <a:t>Input: </a:t>
            </a:r>
          </a:p>
          <a:p>
            <a:pPr lvl="2"/>
            <a:r>
              <a:rPr lang="en-US" dirty="0"/>
              <a:t>{Current schedule: </a:t>
            </a:r>
          </a:p>
          <a:p>
            <a:pPr lvl="2"/>
            <a:r>
              <a:rPr lang="en-US" dirty="0"/>
              <a:t>Room A: M-F: 8-11am, 2-4pm</a:t>
            </a:r>
          </a:p>
          <a:p>
            <a:pPr lvl="2"/>
            <a:r>
              <a:rPr lang="en-US" dirty="0"/>
              <a:t>Room B: T-F: 9-10am, 5-8pm</a:t>
            </a:r>
          </a:p>
          <a:p>
            <a:pPr lvl="2"/>
            <a:r>
              <a:rPr lang="en-US" dirty="0"/>
              <a:t>Room C: F: 10am-3pm</a:t>
            </a:r>
          </a:p>
          <a:p>
            <a:pPr lvl="2"/>
            <a:r>
              <a:rPr lang="en-US" dirty="0"/>
              <a:t>Room D: M-F: 8am-10pm</a:t>
            </a:r>
          </a:p>
          <a:p>
            <a:pPr lvl="2"/>
            <a:r>
              <a:rPr lang="en-US" dirty="0"/>
              <a:t>Room E: M-F: 10am-5pm, 8pm-</a:t>
            </a:r>
            <a:r>
              <a:rPr lang="en-US" dirty="0" smtClean="0"/>
              <a:t>10pm;</a:t>
            </a:r>
          </a:p>
          <a:p>
            <a:pPr lvl="2"/>
            <a:endParaRPr lang="en-US" dirty="0"/>
          </a:p>
          <a:p>
            <a:pPr lvl="2"/>
            <a:r>
              <a:rPr lang="en-US" dirty="0" err="1" smtClean="0"/>
              <a:t>Num</a:t>
            </a:r>
            <a:r>
              <a:rPr lang="en-US" dirty="0" smtClean="0"/>
              <a:t> students: 73</a:t>
            </a:r>
          </a:p>
          <a:p>
            <a:pPr lvl="2"/>
            <a:r>
              <a:rPr lang="en-US" dirty="0" smtClean="0"/>
              <a:t>Desired time: W 5-6pm}</a:t>
            </a:r>
            <a:endParaRPr lang="en-US" dirty="0"/>
          </a:p>
          <a:p>
            <a:pPr lvl="1"/>
            <a:r>
              <a:rPr lang="en-US" dirty="0"/>
              <a:t>Expected output: </a:t>
            </a:r>
            <a:r>
              <a:rPr lang="en-US" dirty="0" smtClean="0"/>
              <a:t>{Room C, Room A}</a:t>
            </a:r>
            <a:endParaRPr lang="en-US" dirty="0"/>
          </a:p>
          <a:p>
            <a:endParaRPr lang="en-US" dirty="0"/>
          </a:p>
        </p:txBody>
      </p:sp>
      <p:sp>
        <p:nvSpPr>
          <p:cNvPr id="4" name="TextBox 3"/>
          <p:cNvSpPr txBox="1"/>
          <p:nvPr/>
        </p:nvSpPr>
        <p:spPr>
          <a:xfrm>
            <a:off x="6400800" y="1600200"/>
            <a:ext cx="1714382" cy="2031325"/>
          </a:xfrm>
          <a:prstGeom prst="rect">
            <a:avLst/>
          </a:prstGeom>
          <a:noFill/>
        </p:spPr>
        <p:txBody>
          <a:bodyPr wrap="none" rtlCol="0">
            <a:spAutoFit/>
          </a:bodyPr>
          <a:lstStyle/>
          <a:p>
            <a:r>
              <a:rPr lang="en-US" u="sng" dirty="0"/>
              <a:t>Room </a:t>
            </a:r>
            <a:r>
              <a:rPr lang="en-US" u="sng" dirty="0" smtClean="0"/>
              <a:t>capacities</a:t>
            </a:r>
          </a:p>
          <a:p>
            <a:r>
              <a:rPr lang="en-US" dirty="0" smtClean="0"/>
              <a:t>Room </a:t>
            </a:r>
            <a:r>
              <a:rPr lang="en-US" dirty="0"/>
              <a:t>A: </a:t>
            </a:r>
            <a:r>
              <a:rPr lang="en-US" dirty="0" smtClean="0"/>
              <a:t>500</a:t>
            </a:r>
          </a:p>
          <a:p>
            <a:r>
              <a:rPr lang="en-US" dirty="0" smtClean="0"/>
              <a:t>Room </a:t>
            </a:r>
            <a:r>
              <a:rPr lang="en-US" dirty="0"/>
              <a:t>B: </a:t>
            </a:r>
            <a:r>
              <a:rPr lang="en-US" dirty="0" smtClean="0"/>
              <a:t>300</a:t>
            </a:r>
          </a:p>
          <a:p>
            <a:r>
              <a:rPr lang="en-US" dirty="0" smtClean="0"/>
              <a:t>Room </a:t>
            </a:r>
            <a:r>
              <a:rPr lang="en-US" dirty="0"/>
              <a:t>C: </a:t>
            </a:r>
            <a:r>
              <a:rPr lang="en-US" dirty="0" smtClean="0"/>
              <a:t>100</a:t>
            </a:r>
          </a:p>
          <a:p>
            <a:r>
              <a:rPr lang="en-US" dirty="0" smtClean="0"/>
              <a:t>Room </a:t>
            </a:r>
            <a:r>
              <a:rPr lang="en-US" dirty="0"/>
              <a:t>D: </a:t>
            </a:r>
            <a:r>
              <a:rPr lang="en-US" dirty="0" smtClean="0"/>
              <a:t>50</a:t>
            </a:r>
          </a:p>
          <a:p>
            <a:r>
              <a:rPr lang="en-US" dirty="0" smtClean="0"/>
              <a:t>Room </a:t>
            </a:r>
            <a:r>
              <a:rPr lang="en-US" dirty="0"/>
              <a:t>E: 20</a:t>
            </a:r>
          </a:p>
          <a:p>
            <a:endParaRPr lang="en-US" dirty="0"/>
          </a:p>
        </p:txBody>
      </p:sp>
    </p:spTree>
    <p:extLst>
      <p:ext uri="{BB962C8B-B14F-4D97-AF65-F5344CB8AC3E}">
        <p14:creationId xmlns:p14="http://schemas.microsoft.com/office/powerpoint/2010/main" val="963957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Room Scheduler System</a:t>
            </a:r>
            <a:endParaRPr lang="en-US" dirty="0"/>
          </a:p>
        </p:txBody>
      </p:sp>
      <p:sp>
        <p:nvSpPr>
          <p:cNvPr id="3" name="Content Placeholder 2"/>
          <p:cNvSpPr>
            <a:spLocks noGrp="1"/>
          </p:cNvSpPr>
          <p:nvPr>
            <p:ph sz="half" idx="1"/>
          </p:nvPr>
        </p:nvSpPr>
        <p:spPr/>
        <p:txBody>
          <a:bodyPr/>
          <a:lstStyle/>
          <a:p>
            <a:r>
              <a:rPr lang="en-US" dirty="0"/>
              <a:t>What possible bases can we use to divide our testing into partitions</a:t>
            </a:r>
            <a:r>
              <a:rPr lang="en-US" dirty="0" smtClean="0"/>
              <a:t>?</a:t>
            </a:r>
            <a:endParaRPr lang="en-US" dirty="0" smtClean="0"/>
          </a:p>
        </p:txBody>
      </p:sp>
    </p:spTree>
    <p:extLst>
      <p:ext uri="{BB962C8B-B14F-4D97-AF65-F5344CB8AC3E}">
        <p14:creationId xmlns:p14="http://schemas.microsoft.com/office/powerpoint/2010/main" val="23670452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Room 1</a:t>
            </a:r>
            <a:endParaRPr lang="en-US" dirty="0"/>
          </a:p>
        </p:txBody>
      </p:sp>
      <p:graphicFrame>
        <p:nvGraphicFramePr>
          <p:cNvPr id="4" name="Group 361"/>
          <p:cNvGraphicFramePr>
            <a:graphicFrameLocks noGrp="1"/>
          </p:cNvGraphicFramePr>
          <p:nvPr>
            <p:extLst>
              <p:ext uri="{D42A27DB-BD31-4B8C-83A1-F6EECF244321}">
                <p14:modId xmlns:p14="http://schemas.microsoft.com/office/powerpoint/2010/main" val="171015587"/>
              </p:ext>
            </p:extLst>
          </p:nvPr>
        </p:nvGraphicFramePr>
        <p:xfrm>
          <a:off x="304800" y="1828800"/>
          <a:ext cx="8153400" cy="1819275"/>
        </p:xfrm>
        <a:graphic>
          <a:graphicData uri="http://schemas.openxmlformats.org/drawingml/2006/table">
            <a:tbl>
              <a:tblPr/>
              <a:tblGrid>
                <a:gridCol w="2114550"/>
                <a:gridCol w="3371850"/>
                <a:gridCol w="2667000"/>
              </a:tblGrid>
              <a:tr h="901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Subdomains</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Test Case Input Data</a:t>
                      </a: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Expected </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Output</a:t>
                      </a: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noFill/>
                      <a:prstDash val="solid"/>
                      <a:round/>
                      <a:headEnd type="none" w="med" len="med"/>
                      <a:tailEnd type="none" w="med" len="med"/>
                    </a:lnB>
                    <a:lnTlToBr>
                      <a:noFill/>
                    </a:lnTlToBr>
                    <a:lnBlToTr>
                      <a:noFill/>
                    </a:lnBlToTr>
                    <a:noFill/>
                  </a:tcPr>
                </a:tc>
              </a:tr>
            </a:tbl>
          </a:graphicData>
        </a:graphic>
      </p:graphicFrame>
      <p:sp>
        <p:nvSpPr>
          <p:cNvPr id="5" name="TextBox 4"/>
          <p:cNvSpPr txBox="1"/>
          <p:nvPr/>
        </p:nvSpPr>
        <p:spPr>
          <a:xfrm>
            <a:off x="1752600" y="1295400"/>
            <a:ext cx="775147" cy="400110"/>
          </a:xfrm>
          <a:prstGeom prst="rect">
            <a:avLst/>
          </a:prstGeom>
          <a:noFill/>
        </p:spPr>
        <p:txBody>
          <a:bodyPr wrap="none" rtlCol="0">
            <a:spAutoFit/>
          </a:bodyPr>
          <a:lstStyle/>
          <a:p>
            <a:r>
              <a:rPr lang="en-US" sz="2000" dirty="0" smtClean="0"/>
              <a:t>Basis</a:t>
            </a:r>
            <a:r>
              <a:rPr lang="en-US" sz="2000" dirty="0" smtClean="0"/>
              <a:t>:</a:t>
            </a:r>
            <a:endParaRPr lang="en-US" sz="2000" dirty="0"/>
          </a:p>
        </p:txBody>
      </p:sp>
    </p:spTree>
    <p:extLst>
      <p:ext uri="{BB962C8B-B14F-4D97-AF65-F5344CB8AC3E}">
        <p14:creationId xmlns:p14="http://schemas.microsoft.com/office/powerpoint/2010/main" val="1996721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Room 2</a:t>
            </a:r>
            <a:endParaRPr lang="en-US" dirty="0"/>
          </a:p>
        </p:txBody>
      </p:sp>
      <p:graphicFrame>
        <p:nvGraphicFramePr>
          <p:cNvPr id="4" name="Group 361"/>
          <p:cNvGraphicFramePr>
            <a:graphicFrameLocks noGrp="1"/>
          </p:cNvGraphicFramePr>
          <p:nvPr>
            <p:extLst>
              <p:ext uri="{D42A27DB-BD31-4B8C-83A1-F6EECF244321}">
                <p14:modId xmlns:p14="http://schemas.microsoft.com/office/powerpoint/2010/main" val="4134312134"/>
              </p:ext>
            </p:extLst>
          </p:nvPr>
        </p:nvGraphicFramePr>
        <p:xfrm>
          <a:off x="228600" y="1143000"/>
          <a:ext cx="8153400" cy="1819275"/>
        </p:xfrm>
        <a:graphic>
          <a:graphicData uri="http://schemas.openxmlformats.org/drawingml/2006/table">
            <a:tbl>
              <a:tblPr/>
              <a:tblGrid>
                <a:gridCol w="2114550"/>
                <a:gridCol w="3371850"/>
                <a:gridCol w="2667000"/>
              </a:tblGrid>
              <a:tr h="901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Subdomains</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Test Case Input Data</a:t>
                      </a: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Expected </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Output</a:t>
                      </a: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r>
            </a:tbl>
          </a:graphicData>
        </a:graphic>
      </p:graphicFrame>
      <p:sp>
        <p:nvSpPr>
          <p:cNvPr id="5" name="TextBox 4"/>
          <p:cNvSpPr txBox="1"/>
          <p:nvPr/>
        </p:nvSpPr>
        <p:spPr>
          <a:xfrm>
            <a:off x="1752600" y="685800"/>
            <a:ext cx="775147" cy="400110"/>
          </a:xfrm>
          <a:prstGeom prst="rect">
            <a:avLst/>
          </a:prstGeom>
          <a:noFill/>
        </p:spPr>
        <p:txBody>
          <a:bodyPr wrap="none" rtlCol="0">
            <a:spAutoFit/>
          </a:bodyPr>
          <a:lstStyle/>
          <a:p>
            <a:r>
              <a:rPr lang="en-US" sz="2000" dirty="0" smtClean="0"/>
              <a:t>Basis</a:t>
            </a:r>
            <a:r>
              <a:rPr lang="en-US" sz="2000" dirty="0" smtClean="0"/>
              <a:t>:</a:t>
            </a:r>
            <a:endParaRPr lang="en-US" sz="2000" dirty="0"/>
          </a:p>
        </p:txBody>
      </p:sp>
    </p:spTree>
    <p:extLst>
      <p:ext uri="{BB962C8B-B14F-4D97-AF65-F5344CB8AC3E}">
        <p14:creationId xmlns:p14="http://schemas.microsoft.com/office/powerpoint/2010/main" val="22267614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Today’s Lecture</a:t>
            </a:r>
          </a:p>
        </p:txBody>
      </p:sp>
      <p:sp>
        <p:nvSpPr>
          <p:cNvPr id="39939" name="Rectangle 3"/>
          <p:cNvSpPr>
            <a:spLocks noGrp="1" noChangeArrowheads="1"/>
          </p:cNvSpPr>
          <p:nvPr>
            <p:ph type="body" idx="1"/>
          </p:nvPr>
        </p:nvSpPr>
        <p:spPr/>
        <p:txBody>
          <a:bodyPr/>
          <a:lstStyle/>
          <a:p>
            <a:r>
              <a:rPr lang="en-US" dirty="0" smtClean="0"/>
              <a:t>Black</a:t>
            </a:r>
            <a:r>
              <a:rPr lang="en-US" dirty="0"/>
              <a:t>-box (Specification-based) </a:t>
            </a:r>
            <a:r>
              <a:rPr lang="en-US" dirty="0" smtClean="0"/>
              <a:t>Testing</a:t>
            </a:r>
            <a:endParaRPr lang="en-US" dirty="0"/>
          </a:p>
          <a:p>
            <a:pPr>
              <a:buFont typeface="Wingdings" pitchFamily="2" charset="2"/>
              <a:buNone/>
            </a:pPr>
            <a:endParaRPr lang="en-US" dirty="0"/>
          </a:p>
          <a:p>
            <a:r>
              <a:rPr lang="en-US" dirty="0">
                <a:solidFill>
                  <a:srgbClr val="F32200"/>
                </a:solidFill>
              </a:rPr>
              <a:t>Homework </a:t>
            </a:r>
            <a:r>
              <a:rPr lang="en-US" dirty="0" smtClean="0">
                <a:solidFill>
                  <a:srgbClr val="F32200"/>
                </a:solidFill>
              </a:rPr>
              <a:t>3</a:t>
            </a:r>
          </a:p>
          <a:p>
            <a:endParaRPr lang="en-US" dirty="0">
              <a:solidFill>
                <a:srgbClr val="F32200"/>
              </a:solidFill>
            </a:endParaRPr>
          </a:p>
          <a:p>
            <a:r>
              <a:rPr lang="en-US" dirty="0"/>
              <a:t>Quiz 6 study guide</a:t>
            </a:r>
          </a:p>
          <a:p>
            <a:pPr marL="0" indent="0">
              <a:buNone/>
            </a:pPr>
            <a:endParaRPr lang="en-US" dirty="0">
              <a:solidFill>
                <a:srgbClr val="F32200"/>
              </a:solidFill>
            </a:endParaRPr>
          </a:p>
        </p:txBody>
      </p:sp>
    </p:spTree>
    <p:extLst>
      <p:ext uri="{BB962C8B-B14F-4D97-AF65-F5344CB8AC3E}">
        <p14:creationId xmlns:p14="http://schemas.microsoft.com/office/powerpoint/2010/main" val="303014046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3</a:t>
            </a:r>
            <a:endParaRPr lang="en-US" dirty="0"/>
          </a:p>
        </p:txBody>
      </p:sp>
      <p:sp>
        <p:nvSpPr>
          <p:cNvPr id="3" name="Content Placeholder 2"/>
          <p:cNvSpPr>
            <a:spLocks noGrp="1"/>
          </p:cNvSpPr>
          <p:nvPr>
            <p:ph sz="half" idx="1"/>
          </p:nvPr>
        </p:nvSpPr>
        <p:spPr/>
        <p:txBody>
          <a:bodyPr/>
          <a:lstStyle/>
          <a:p>
            <a:r>
              <a:rPr lang="en-US" dirty="0" smtClean="0"/>
              <a:t>You will be designing test cases for </a:t>
            </a:r>
            <a:r>
              <a:rPr lang="en-US" dirty="0" err="1" smtClean="0"/>
              <a:t>ZotMyHealth</a:t>
            </a:r>
            <a:r>
              <a:rPr lang="en-US" dirty="0" smtClean="0"/>
              <a:t> using </a:t>
            </a:r>
            <a:r>
              <a:rPr lang="en-US" dirty="0" smtClean="0"/>
              <a:t>a black-box/specification-based approach</a:t>
            </a:r>
          </a:p>
          <a:p>
            <a:pPr lvl="1"/>
            <a:r>
              <a:rPr lang="en-US" dirty="0" smtClean="0"/>
              <a:t>You will be provided with a specification upon which to base your testing</a:t>
            </a:r>
          </a:p>
          <a:p>
            <a:pPr lvl="1"/>
            <a:r>
              <a:rPr lang="en-US" dirty="0" smtClean="0"/>
              <a:t>Your document will mainly consist of testing matrices</a:t>
            </a:r>
          </a:p>
          <a:p>
            <a:r>
              <a:rPr lang="en-US" dirty="0" smtClean="0"/>
              <a:t>Homework 3 </a:t>
            </a:r>
            <a:r>
              <a:rPr lang="en-US" dirty="0" smtClean="0"/>
              <a:t>is posted</a:t>
            </a:r>
            <a:endParaRPr lang="en-US" dirty="0" smtClean="0"/>
          </a:p>
          <a:p>
            <a:r>
              <a:rPr lang="en-US" dirty="0" smtClean="0"/>
              <a:t>Deadline </a:t>
            </a:r>
            <a:r>
              <a:rPr lang="en-US" dirty="0" smtClean="0"/>
              <a:t>is Tuesday, June 2, 11:55pm to EEE</a:t>
            </a:r>
            <a:endParaRPr lang="en-US" dirty="0"/>
          </a:p>
        </p:txBody>
      </p:sp>
    </p:spTree>
    <p:extLst>
      <p:ext uri="{BB962C8B-B14F-4D97-AF65-F5344CB8AC3E}">
        <p14:creationId xmlns:p14="http://schemas.microsoft.com/office/powerpoint/2010/main" val="405796452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Today’s Lecture</a:t>
            </a:r>
          </a:p>
        </p:txBody>
      </p:sp>
      <p:sp>
        <p:nvSpPr>
          <p:cNvPr id="39939" name="Rectangle 3"/>
          <p:cNvSpPr>
            <a:spLocks noGrp="1" noChangeArrowheads="1"/>
          </p:cNvSpPr>
          <p:nvPr>
            <p:ph type="body" idx="1"/>
          </p:nvPr>
        </p:nvSpPr>
        <p:spPr/>
        <p:txBody>
          <a:bodyPr/>
          <a:lstStyle/>
          <a:p>
            <a:r>
              <a:rPr lang="en-US" dirty="0" smtClean="0"/>
              <a:t>Black</a:t>
            </a:r>
            <a:r>
              <a:rPr lang="en-US" dirty="0"/>
              <a:t>-box (Specification-based) </a:t>
            </a:r>
            <a:r>
              <a:rPr lang="en-US" dirty="0" smtClean="0"/>
              <a:t>Testing</a:t>
            </a:r>
            <a:endParaRPr lang="en-US" dirty="0"/>
          </a:p>
          <a:p>
            <a:pPr>
              <a:buFont typeface="Wingdings" pitchFamily="2" charset="2"/>
              <a:buNone/>
            </a:pPr>
            <a:endParaRPr lang="en-US" dirty="0"/>
          </a:p>
          <a:p>
            <a:r>
              <a:rPr lang="en-US" dirty="0"/>
              <a:t>Homework </a:t>
            </a:r>
            <a:r>
              <a:rPr lang="en-US" dirty="0" smtClean="0"/>
              <a:t>3</a:t>
            </a:r>
          </a:p>
          <a:p>
            <a:endParaRPr lang="en-US" dirty="0">
              <a:solidFill>
                <a:srgbClr val="F32200"/>
              </a:solidFill>
            </a:endParaRPr>
          </a:p>
          <a:p>
            <a:r>
              <a:rPr lang="en-US" dirty="0">
                <a:solidFill>
                  <a:srgbClr val="F32200"/>
                </a:solidFill>
              </a:rPr>
              <a:t>Quiz 6 study guide</a:t>
            </a:r>
          </a:p>
          <a:p>
            <a:pPr marL="0" indent="0">
              <a:buNone/>
            </a:pPr>
            <a:endParaRPr lang="en-US" dirty="0">
              <a:solidFill>
                <a:srgbClr val="F32200"/>
              </a:solidFill>
            </a:endParaRPr>
          </a:p>
        </p:txBody>
      </p:sp>
    </p:spTree>
    <p:extLst>
      <p:ext uri="{BB962C8B-B14F-4D97-AF65-F5344CB8AC3E}">
        <p14:creationId xmlns:p14="http://schemas.microsoft.com/office/powerpoint/2010/main" val="39711199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Today’s Lecture</a:t>
            </a:r>
          </a:p>
        </p:txBody>
      </p:sp>
      <p:sp>
        <p:nvSpPr>
          <p:cNvPr id="39939" name="Rectangle 3"/>
          <p:cNvSpPr>
            <a:spLocks noGrp="1" noChangeArrowheads="1"/>
          </p:cNvSpPr>
          <p:nvPr>
            <p:ph type="body" idx="1"/>
          </p:nvPr>
        </p:nvSpPr>
        <p:spPr/>
        <p:txBody>
          <a:bodyPr/>
          <a:lstStyle/>
          <a:p>
            <a:r>
              <a:rPr lang="en-US" dirty="0" smtClean="0">
                <a:solidFill>
                  <a:srgbClr val="F32200"/>
                </a:solidFill>
              </a:rPr>
              <a:t>Black</a:t>
            </a:r>
            <a:r>
              <a:rPr lang="en-US" dirty="0">
                <a:solidFill>
                  <a:srgbClr val="F32200"/>
                </a:solidFill>
              </a:rPr>
              <a:t>-box (Specification-based) </a:t>
            </a:r>
            <a:r>
              <a:rPr lang="en-US" dirty="0" smtClean="0">
                <a:solidFill>
                  <a:srgbClr val="F32200"/>
                </a:solidFill>
              </a:rPr>
              <a:t>Testing</a:t>
            </a:r>
          </a:p>
          <a:p>
            <a:endParaRPr lang="en-US" dirty="0"/>
          </a:p>
          <a:p>
            <a:r>
              <a:rPr lang="en-US" dirty="0" smtClean="0"/>
              <a:t>Homework </a:t>
            </a:r>
            <a:r>
              <a:rPr lang="en-US" dirty="0" smtClean="0"/>
              <a:t>3</a:t>
            </a:r>
            <a:endParaRPr lang="en-US" dirty="0"/>
          </a:p>
          <a:p>
            <a:endParaRPr lang="en-US" dirty="0"/>
          </a:p>
          <a:p>
            <a:r>
              <a:rPr lang="en-US" dirty="0"/>
              <a:t>Quiz 6 study guide</a:t>
            </a:r>
          </a:p>
          <a:p>
            <a:endParaRPr lang="en-US" dirty="0"/>
          </a:p>
          <a:p>
            <a:pPr>
              <a:buFont typeface="Wingdings" pitchFamily="2" charset="2"/>
              <a:buNone/>
            </a:pPr>
            <a:endParaRPr lang="en-US" dirty="0"/>
          </a:p>
          <a:p>
            <a:endParaRPr lang="en-US" dirty="0"/>
          </a:p>
        </p:txBody>
      </p:sp>
    </p:spTree>
    <p:extLst>
      <p:ext uri="{BB962C8B-B14F-4D97-AF65-F5344CB8AC3E}">
        <p14:creationId xmlns:p14="http://schemas.microsoft.com/office/powerpoint/2010/main" val="66507971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6 Study Guide</a:t>
            </a:r>
            <a:endParaRPr lang="en-US" dirty="0"/>
          </a:p>
        </p:txBody>
      </p:sp>
      <p:sp>
        <p:nvSpPr>
          <p:cNvPr id="3" name="Content Placeholder 2"/>
          <p:cNvSpPr>
            <a:spLocks noGrp="1"/>
          </p:cNvSpPr>
          <p:nvPr>
            <p:ph sz="half" idx="1"/>
          </p:nvPr>
        </p:nvSpPr>
        <p:spPr/>
        <p:txBody>
          <a:bodyPr/>
          <a:lstStyle/>
          <a:p>
            <a:r>
              <a:rPr lang="en-US" dirty="0"/>
              <a:t>Testing (Lectures 8</a:t>
            </a:r>
            <a:r>
              <a:rPr lang="en-US" dirty="0" smtClean="0"/>
              <a:t>-2 </a:t>
            </a:r>
            <a:r>
              <a:rPr lang="en-US" dirty="0"/>
              <a:t>and 9-1)</a:t>
            </a:r>
          </a:p>
          <a:p>
            <a:pPr lvl="1"/>
            <a:r>
              <a:rPr lang="en-US" dirty="0"/>
              <a:t>Validation/verification</a:t>
            </a:r>
          </a:p>
          <a:p>
            <a:pPr lvl="1"/>
            <a:r>
              <a:rPr lang="en-US" dirty="0"/>
              <a:t>How do we know when we are done?</a:t>
            </a:r>
          </a:p>
          <a:p>
            <a:pPr lvl="1"/>
            <a:r>
              <a:rPr lang="en-US" dirty="0"/>
              <a:t>Test-driven development</a:t>
            </a:r>
          </a:p>
          <a:p>
            <a:pPr lvl="1"/>
            <a:r>
              <a:rPr lang="en-US" dirty="0"/>
              <a:t>Error, fault, failure</a:t>
            </a:r>
          </a:p>
          <a:p>
            <a:pPr lvl="1"/>
            <a:r>
              <a:rPr lang="en-US" dirty="0"/>
              <a:t>Testing process model</a:t>
            </a:r>
          </a:p>
          <a:p>
            <a:pPr lvl="1"/>
            <a:r>
              <a:rPr lang="en-US" dirty="0"/>
              <a:t>Testing goals</a:t>
            </a:r>
          </a:p>
          <a:p>
            <a:pPr lvl="1"/>
            <a:r>
              <a:rPr lang="en-US" dirty="0"/>
              <a:t>Difference between white-box and black-box testing</a:t>
            </a:r>
          </a:p>
          <a:p>
            <a:pPr lvl="1"/>
            <a:r>
              <a:rPr lang="en-US" dirty="0"/>
              <a:t>Levels of testing (unit, functional/integration, system/acceptance)</a:t>
            </a:r>
          </a:p>
          <a:p>
            <a:pPr lvl="1"/>
            <a:r>
              <a:rPr lang="en-US" dirty="0"/>
              <a:t>Oracles</a:t>
            </a:r>
          </a:p>
          <a:p>
            <a:pPr lvl="1"/>
            <a:r>
              <a:rPr lang="en-US" dirty="0"/>
              <a:t>Test drivers/</a:t>
            </a:r>
            <a:r>
              <a:rPr lang="en-US" dirty="0" smtClean="0"/>
              <a:t>stubs</a:t>
            </a:r>
            <a:endParaRPr lang="en-US" dirty="0"/>
          </a:p>
        </p:txBody>
      </p:sp>
    </p:spTree>
    <p:extLst>
      <p:ext uri="{BB962C8B-B14F-4D97-AF65-F5344CB8AC3E}">
        <p14:creationId xmlns:p14="http://schemas.microsoft.com/office/powerpoint/2010/main" val="3047859592"/>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dirty="0" smtClean="0"/>
              <a:t>Next Time</a:t>
            </a:r>
            <a:endParaRPr lang="en-US" dirty="0"/>
          </a:p>
        </p:txBody>
      </p:sp>
      <p:sp>
        <p:nvSpPr>
          <p:cNvPr id="39939" name="Rectangle 3"/>
          <p:cNvSpPr>
            <a:spLocks noGrp="1" noChangeArrowheads="1"/>
          </p:cNvSpPr>
          <p:nvPr>
            <p:ph type="body" idx="1"/>
          </p:nvPr>
        </p:nvSpPr>
        <p:spPr/>
        <p:txBody>
          <a:bodyPr/>
          <a:lstStyle/>
          <a:p>
            <a:r>
              <a:rPr lang="en-US" dirty="0" smtClean="0"/>
              <a:t>White</a:t>
            </a:r>
            <a:r>
              <a:rPr lang="en-US" dirty="0"/>
              <a:t>-box (Structural) </a:t>
            </a:r>
            <a:r>
              <a:rPr lang="en-US" dirty="0" smtClean="0"/>
              <a:t>Testing</a:t>
            </a:r>
            <a:endParaRPr lang="en-US" dirty="0"/>
          </a:p>
          <a:p>
            <a:pPr>
              <a:buFont typeface="Wingdings" pitchFamily="2" charset="2"/>
              <a:buNone/>
            </a:pPr>
            <a:endParaRPr lang="en-US" dirty="0"/>
          </a:p>
          <a:p>
            <a:endParaRPr lang="en-US" dirty="0"/>
          </a:p>
        </p:txBody>
      </p:sp>
    </p:spTree>
    <p:extLst>
      <p:ext uri="{BB962C8B-B14F-4D97-AF65-F5344CB8AC3E}">
        <p14:creationId xmlns:p14="http://schemas.microsoft.com/office/powerpoint/2010/main" val="11823664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US"/>
              <a:t>Two Approaches</a:t>
            </a:r>
          </a:p>
        </p:txBody>
      </p:sp>
      <p:sp>
        <p:nvSpPr>
          <p:cNvPr id="197635" name="Rectangle 3"/>
          <p:cNvSpPr>
            <a:spLocks noGrp="1" noChangeArrowheads="1"/>
          </p:cNvSpPr>
          <p:nvPr>
            <p:ph type="body" idx="1"/>
          </p:nvPr>
        </p:nvSpPr>
        <p:spPr/>
        <p:txBody>
          <a:bodyPr/>
          <a:lstStyle/>
          <a:p>
            <a:r>
              <a:rPr lang="en-US" dirty="0"/>
              <a:t>Black box testing</a:t>
            </a:r>
          </a:p>
          <a:p>
            <a:pPr lvl="1"/>
            <a:r>
              <a:rPr lang="en-US" u="sng" dirty="0"/>
              <a:t>Specification-based</a:t>
            </a:r>
            <a:r>
              <a:rPr lang="en-US" dirty="0"/>
              <a:t> testing</a:t>
            </a:r>
          </a:p>
          <a:p>
            <a:pPr lvl="1"/>
            <a:r>
              <a:rPr lang="en-US" dirty="0"/>
              <a:t>Test cases designed, selected, and ran based on specifications</a:t>
            </a:r>
          </a:p>
          <a:p>
            <a:pPr lvl="1"/>
            <a:r>
              <a:rPr lang="en-US" dirty="0"/>
              <a:t>Scale: tests the higher-level system behavior</a:t>
            </a:r>
          </a:p>
          <a:p>
            <a:pPr lvl="1"/>
            <a:r>
              <a:rPr lang="en-US" dirty="0"/>
              <a:t>Drawback: less systematic</a:t>
            </a:r>
          </a:p>
          <a:p>
            <a:r>
              <a:rPr lang="en-US" dirty="0" smtClean="0"/>
              <a:t>White </a:t>
            </a:r>
            <a:r>
              <a:rPr lang="en-US" dirty="0"/>
              <a:t>box testing</a:t>
            </a:r>
          </a:p>
          <a:p>
            <a:pPr lvl="1"/>
            <a:r>
              <a:rPr lang="en-US" u="sng" dirty="0"/>
              <a:t>Structural</a:t>
            </a:r>
            <a:r>
              <a:rPr lang="en-US" dirty="0"/>
              <a:t> testing</a:t>
            </a:r>
          </a:p>
          <a:p>
            <a:pPr lvl="1"/>
            <a:r>
              <a:rPr lang="en-US" dirty="0"/>
              <a:t>Test cases designed, selected, and ran based on structure of the code</a:t>
            </a:r>
          </a:p>
          <a:p>
            <a:pPr lvl="1"/>
            <a:r>
              <a:rPr lang="en-US" dirty="0"/>
              <a:t>Scale: tests the nitty-gritty</a:t>
            </a:r>
          </a:p>
          <a:p>
            <a:pPr lvl="1"/>
            <a:r>
              <a:rPr lang="en-US" dirty="0"/>
              <a:t>Drawbacks: need access to source </a:t>
            </a:r>
          </a:p>
        </p:txBody>
      </p:sp>
    </p:spTree>
    <p:extLst>
      <p:ext uri="{BB962C8B-B14F-4D97-AF65-F5344CB8AC3E}">
        <p14:creationId xmlns:p14="http://schemas.microsoft.com/office/powerpoint/2010/main" val="41120966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Black-box/Specification-Based Testing</a:t>
            </a:r>
            <a:endParaRPr lang="en-US" dirty="0"/>
          </a:p>
        </p:txBody>
      </p:sp>
      <p:pic>
        <p:nvPicPr>
          <p:cNvPr id="4" name="Picture 3"/>
          <p:cNvPicPr>
            <a:picLocks noChangeAspect="1"/>
          </p:cNvPicPr>
          <p:nvPr/>
        </p:nvPicPr>
        <p:blipFill>
          <a:blip r:embed="rId2"/>
          <a:stretch>
            <a:fillRect/>
          </a:stretch>
        </p:blipFill>
        <p:spPr>
          <a:xfrm>
            <a:off x="510238" y="1676400"/>
            <a:ext cx="8153064" cy="3505200"/>
          </a:xfrm>
          <a:prstGeom prst="rect">
            <a:avLst/>
          </a:prstGeom>
        </p:spPr>
      </p:pic>
    </p:spTree>
    <p:extLst>
      <p:ext uri="{BB962C8B-B14F-4D97-AF65-F5344CB8AC3E}">
        <p14:creationId xmlns:p14="http://schemas.microsoft.com/office/powerpoint/2010/main" val="22061997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dirty="0" smtClean="0"/>
              <a:t>Black-box/Specification</a:t>
            </a:r>
            <a:r>
              <a:rPr lang="en-US" dirty="0"/>
              <a:t>-Based Testing</a:t>
            </a:r>
          </a:p>
        </p:txBody>
      </p:sp>
      <p:sp>
        <p:nvSpPr>
          <p:cNvPr id="190467" name="Rectangle 3"/>
          <p:cNvSpPr>
            <a:spLocks noGrp="1" noChangeArrowheads="1"/>
          </p:cNvSpPr>
          <p:nvPr>
            <p:ph type="body" idx="1"/>
          </p:nvPr>
        </p:nvSpPr>
        <p:spPr/>
        <p:txBody>
          <a:bodyPr/>
          <a:lstStyle/>
          <a:p>
            <a:r>
              <a:rPr lang="en-US" dirty="0"/>
              <a:t>Use specifications to derive test cases</a:t>
            </a:r>
          </a:p>
          <a:p>
            <a:pPr lvl="1"/>
            <a:r>
              <a:rPr lang="en-US" dirty="0"/>
              <a:t>Requirements</a:t>
            </a:r>
          </a:p>
          <a:p>
            <a:pPr lvl="1"/>
            <a:r>
              <a:rPr lang="en-US" dirty="0"/>
              <a:t>Design</a:t>
            </a:r>
          </a:p>
          <a:p>
            <a:pPr lvl="1"/>
            <a:r>
              <a:rPr lang="en-US" dirty="0"/>
              <a:t>Function </a:t>
            </a:r>
            <a:r>
              <a:rPr lang="en-US" dirty="0" smtClean="0"/>
              <a:t>signature</a:t>
            </a:r>
          </a:p>
          <a:p>
            <a:r>
              <a:rPr lang="en-US" dirty="0" smtClean="0"/>
              <a:t>Assume no access to source code</a:t>
            </a:r>
            <a:endParaRPr lang="en-US" dirty="0"/>
          </a:p>
          <a:p>
            <a:r>
              <a:rPr lang="en-US" dirty="0"/>
              <a:t>Based on some kind of input domain</a:t>
            </a:r>
          </a:p>
          <a:p>
            <a:r>
              <a:rPr lang="en-US" dirty="0"/>
              <a:t>Choose test cases that guarantee a wide range of coverage</a:t>
            </a:r>
          </a:p>
          <a:p>
            <a:pPr lvl="1"/>
            <a:r>
              <a:rPr lang="en-US" dirty="0"/>
              <a:t>Typical values</a:t>
            </a:r>
          </a:p>
          <a:p>
            <a:pPr lvl="1"/>
            <a:r>
              <a:rPr lang="en-US" dirty="0"/>
              <a:t>Boundary values</a:t>
            </a:r>
          </a:p>
          <a:p>
            <a:pPr lvl="1"/>
            <a:r>
              <a:rPr lang="en-US" dirty="0"/>
              <a:t>Special cases</a:t>
            </a:r>
          </a:p>
          <a:p>
            <a:pPr lvl="1"/>
            <a:r>
              <a:rPr lang="en-US" dirty="0"/>
              <a:t>Invalid input values</a:t>
            </a:r>
          </a:p>
        </p:txBody>
      </p:sp>
    </p:spTree>
    <p:extLst>
      <p:ext uri="{BB962C8B-B14F-4D97-AF65-F5344CB8AC3E}">
        <p14:creationId xmlns:p14="http://schemas.microsoft.com/office/powerpoint/2010/main" val="363228728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0" y="270934"/>
            <a:ext cx="8229600" cy="609600"/>
          </a:xfrm>
        </p:spPr>
        <p:txBody>
          <a:bodyPr>
            <a:normAutofit fontScale="90000"/>
          </a:bodyPr>
          <a:lstStyle/>
          <a:p>
            <a:r>
              <a:rPr lang="en-US" dirty="0" smtClean="0"/>
              <a:t>Equivalence Class Partitioning – A Systematic Approach</a:t>
            </a:r>
            <a:endParaRPr lang="en-US" dirty="0"/>
          </a:p>
        </p:txBody>
      </p:sp>
      <p:sp>
        <p:nvSpPr>
          <p:cNvPr id="191491" name="Rectangle 3"/>
          <p:cNvSpPr>
            <a:spLocks noGrp="1" noChangeArrowheads="1"/>
          </p:cNvSpPr>
          <p:nvPr>
            <p:ph type="body" idx="1"/>
          </p:nvPr>
        </p:nvSpPr>
        <p:spPr/>
        <p:txBody>
          <a:bodyPr>
            <a:normAutofit/>
          </a:bodyPr>
          <a:lstStyle/>
          <a:p>
            <a:pPr marL="457200" indent="-457200">
              <a:buFont typeface="+mj-lt"/>
              <a:buAutoNum type="arabicPeriod"/>
            </a:pPr>
            <a:r>
              <a:rPr lang="en-US" dirty="0" smtClean="0"/>
              <a:t>Identify the set of all possible inputs (to what is being tested)</a:t>
            </a:r>
          </a:p>
          <a:p>
            <a:pPr marL="457200" indent="-457200">
              <a:buFont typeface="+mj-lt"/>
              <a:buAutoNum type="arabicPeriod"/>
            </a:pPr>
            <a:r>
              <a:rPr lang="en-US" dirty="0" smtClean="0"/>
              <a:t>Identify a basis for subdividing the set of inputs</a:t>
            </a:r>
            <a:endParaRPr lang="en-US" dirty="0"/>
          </a:p>
          <a:p>
            <a:pPr lvl="1"/>
            <a:r>
              <a:rPr lang="en-US" dirty="0" smtClean="0"/>
              <a:t>Possible </a:t>
            </a:r>
            <a:r>
              <a:rPr lang="en-US" dirty="0"/>
              <a:t>bases</a:t>
            </a:r>
          </a:p>
          <a:p>
            <a:pPr lvl="2"/>
            <a:r>
              <a:rPr lang="en-US" dirty="0"/>
              <a:t>Size</a:t>
            </a:r>
          </a:p>
          <a:p>
            <a:pPr lvl="2"/>
            <a:r>
              <a:rPr lang="en-US" dirty="0"/>
              <a:t>Order</a:t>
            </a:r>
          </a:p>
          <a:p>
            <a:pPr lvl="2"/>
            <a:r>
              <a:rPr lang="en-US" dirty="0"/>
              <a:t>Structure</a:t>
            </a:r>
          </a:p>
          <a:p>
            <a:pPr lvl="2"/>
            <a:r>
              <a:rPr lang="en-US" dirty="0"/>
              <a:t>Correctness</a:t>
            </a:r>
          </a:p>
          <a:p>
            <a:pPr lvl="2"/>
            <a:r>
              <a:rPr lang="en-US" dirty="0"/>
              <a:t>Your creative </a:t>
            </a:r>
            <a:r>
              <a:rPr lang="en-US" dirty="0" smtClean="0"/>
              <a:t>thinking</a:t>
            </a:r>
          </a:p>
          <a:p>
            <a:pPr marL="457200" indent="-457200">
              <a:buFont typeface="+mj-lt"/>
              <a:buAutoNum type="arabicPeriod"/>
            </a:pPr>
            <a:r>
              <a:rPr lang="en-US" dirty="0" smtClean="0"/>
              <a:t>Use this basis to divide the set of all possible inputs into subsets/subdomains</a:t>
            </a:r>
          </a:p>
          <a:p>
            <a:pPr marL="857250" lvl="1" indent="-457200"/>
            <a:r>
              <a:rPr lang="en-US" dirty="0" smtClean="0"/>
              <a:t>Subdomains </a:t>
            </a:r>
            <a:r>
              <a:rPr lang="en-US" dirty="0"/>
              <a:t>may </a:t>
            </a:r>
            <a:r>
              <a:rPr lang="en-US" dirty="0" smtClean="0"/>
              <a:t>overlap slightly</a:t>
            </a:r>
            <a:endParaRPr lang="en-US" dirty="0" smtClean="0"/>
          </a:p>
        </p:txBody>
      </p:sp>
    </p:spTree>
    <p:extLst>
      <p:ext uri="{BB962C8B-B14F-4D97-AF65-F5344CB8AC3E}">
        <p14:creationId xmlns:p14="http://schemas.microsoft.com/office/powerpoint/2010/main" val="1388250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0" y="270934"/>
            <a:ext cx="8229600" cy="609600"/>
          </a:xfrm>
        </p:spPr>
        <p:txBody>
          <a:bodyPr>
            <a:normAutofit fontScale="90000"/>
          </a:bodyPr>
          <a:lstStyle/>
          <a:p>
            <a:r>
              <a:rPr lang="en-US" dirty="0" smtClean="0"/>
              <a:t>Equivalence Class Partitioning – A Systematic Approach (Cont.)</a:t>
            </a:r>
            <a:endParaRPr lang="en-US" dirty="0"/>
          </a:p>
        </p:txBody>
      </p:sp>
      <p:sp>
        <p:nvSpPr>
          <p:cNvPr id="191491" name="Rectangle 3"/>
          <p:cNvSpPr>
            <a:spLocks noGrp="1" noChangeArrowheads="1"/>
          </p:cNvSpPr>
          <p:nvPr>
            <p:ph type="body" idx="1"/>
          </p:nvPr>
        </p:nvSpPr>
        <p:spPr/>
        <p:txBody>
          <a:bodyPr>
            <a:normAutofit/>
          </a:bodyPr>
          <a:lstStyle/>
          <a:p>
            <a:pPr marL="457200" indent="-457200">
              <a:buFont typeface="+mj-lt"/>
              <a:buAutoNum type="arabicPeriod" startAt="4"/>
            </a:pPr>
            <a:r>
              <a:rPr lang="en-US" dirty="0" smtClean="0"/>
              <a:t>From each subdomain, select [a] representative(s) to be [a] test case input(s)</a:t>
            </a:r>
          </a:p>
          <a:p>
            <a:pPr marL="857250" lvl="1" indent="-457200"/>
            <a:r>
              <a:rPr lang="en-US" dirty="0" smtClean="0"/>
              <a:t>One test case may suffice</a:t>
            </a:r>
          </a:p>
          <a:p>
            <a:pPr marL="457200" indent="-457200">
              <a:buFont typeface="+mj-lt"/>
              <a:buAutoNum type="arabicPeriod" startAt="5"/>
            </a:pPr>
            <a:r>
              <a:rPr lang="en-US" dirty="0"/>
              <a:t>Test for each partition</a:t>
            </a:r>
          </a:p>
          <a:p>
            <a:pPr lvl="1"/>
            <a:r>
              <a:rPr lang="en-US" dirty="0"/>
              <a:t>“Normal” values</a:t>
            </a:r>
          </a:p>
          <a:p>
            <a:pPr lvl="1"/>
            <a:r>
              <a:rPr lang="en-US" dirty="0"/>
              <a:t>Boundary or edge input </a:t>
            </a:r>
            <a:r>
              <a:rPr lang="en-US" dirty="0" smtClean="0"/>
              <a:t>values (Boundary Value Analysis)</a:t>
            </a:r>
            <a:endParaRPr lang="en-US" dirty="0"/>
          </a:p>
          <a:p>
            <a:pPr lvl="2"/>
            <a:r>
              <a:rPr lang="en-US" dirty="0"/>
              <a:t>Extreme values for a partition, beyond which new partitions begin</a:t>
            </a:r>
          </a:p>
          <a:p>
            <a:pPr lvl="2"/>
            <a:r>
              <a:rPr lang="en-US" dirty="0"/>
              <a:t>Experience has shown that many errors are made at the boundaries rather than under normal </a:t>
            </a:r>
            <a:r>
              <a:rPr lang="en-US" dirty="0" smtClean="0"/>
              <a:t>conditions</a:t>
            </a:r>
            <a:endParaRPr lang="en-US" dirty="0"/>
          </a:p>
          <a:p>
            <a:endParaRPr lang="en-US" dirty="0"/>
          </a:p>
        </p:txBody>
      </p:sp>
    </p:spTree>
    <p:extLst>
      <p:ext uri="{BB962C8B-B14F-4D97-AF65-F5344CB8AC3E}">
        <p14:creationId xmlns:p14="http://schemas.microsoft.com/office/powerpoint/2010/main" val="21934697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DC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SDCL</Template>
  <TotalTime>13311</TotalTime>
  <Words>1570</Words>
  <Application>Microsoft Macintosh PowerPoint</Application>
  <PresentationFormat>On-screen Show (4:3)</PresentationFormat>
  <Paragraphs>409</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SDCL</vt:lpstr>
      <vt:lpstr>Informatics 43 Introduction to Software Engineering Lecture 9-1</vt:lpstr>
      <vt:lpstr>Announcement</vt:lpstr>
      <vt:lpstr>Today’s Lecture</vt:lpstr>
      <vt:lpstr>Today’s Lecture</vt:lpstr>
      <vt:lpstr>Two Approaches</vt:lpstr>
      <vt:lpstr>Black-box/Specification-Based Testing</vt:lpstr>
      <vt:lpstr>Black-box/Specification-Based Testing</vt:lpstr>
      <vt:lpstr>Equivalence Class Partitioning – A Systematic Approach</vt:lpstr>
      <vt:lpstr>Equivalence Class Partitioning – A Systematic Approach (Cont.)</vt:lpstr>
      <vt:lpstr>Example: quizAverage</vt:lpstr>
      <vt:lpstr>Equivalence Class Partitioning with quizAverage</vt:lpstr>
      <vt:lpstr>Equivalence Class Partitioning with quizAverage</vt:lpstr>
      <vt:lpstr>Equivalence Class Partitioning with quizAverage</vt:lpstr>
      <vt:lpstr>Equivalence Class Partitioning with quizAverage</vt:lpstr>
      <vt:lpstr>Equivalence Class Partitioning with quizAverage</vt:lpstr>
      <vt:lpstr>Possible Bases</vt:lpstr>
      <vt:lpstr>Possible Bases</vt:lpstr>
      <vt:lpstr>Possible Bases</vt:lpstr>
      <vt:lpstr>Possible Bases</vt:lpstr>
      <vt:lpstr>Testing Matrix</vt:lpstr>
      <vt:lpstr>quizAverage 1</vt:lpstr>
      <vt:lpstr>quizAverage 2</vt:lpstr>
      <vt:lpstr>quizAverage 3</vt:lpstr>
      <vt:lpstr>quizAverage 4</vt:lpstr>
      <vt:lpstr>Example: Hotel Management System</vt:lpstr>
      <vt:lpstr>Input Phone Number 1</vt:lpstr>
      <vt:lpstr>Input Phone Number 2</vt:lpstr>
      <vt:lpstr>Input Phone Number 3</vt:lpstr>
      <vt:lpstr>Example: Gmail</vt:lpstr>
      <vt:lpstr>Login</vt:lpstr>
      <vt:lpstr>Example: Room Scheduler System</vt:lpstr>
      <vt:lpstr>Example: Room Scheduler System</vt:lpstr>
      <vt:lpstr>Example: Room Scheduler System</vt:lpstr>
      <vt:lpstr>Example: Room Scheduler System</vt:lpstr>
      <vt:lpstr>Schedule Room 1</vt:lpstr>
      <vt:lpstr>Schedule Room 2</vt:lpstr>
      <vt:lpstr>Today’s Lecture</vt:lpstr>
      <vt:lpstr>Homework 3</vt:lpstr>
      <vt:lpstr>Today’s Lecture</vt:lpstr>
      <vt:lpstr>Quiz 6 Study Guide</vt:lpstr>
      <vt:lpstr>Next Time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 van der Hoek</dc:creator>
  <cp:lastModifiedBy>Emilly Navarro</cp:lastModifiedBy>
  <cp:revision>728</cp:revision>
  <cp:lastPrinted>2015-05-25T22:44:38Z</cp:lastPrinted>
  <dcterms:created xsi:type="dcterms:W3CDTF">2011-04-22T07:09:34Z</dcterms:created>
  <dcterms:modified xsi:type="dcterms:W3CDTF">2015-05-27T01:14:46Z</dcterms:modified>
</cp:coreProperties>
</file>