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350" r:id="rId3"/>
    <p:sldId id="522" r:id="rId4"/>
    <p:sldId id="559" r:id="rId5"/>
    <p:sldId id="560" r:id="rId6"/>
    <p:sldId id="561" r:id="rId7"/>
    <p:sldId id="562" r:id="rId8"/>
    <p:sldId id="563" r:id="rId9"/>
    <p:sldId id="564" r:id="rId10"/>
    <p:sldId id="565" r:id="rId11"/>
    <p:sldId id="566" r:id="rId12"/>
    <p:sldId id="524" r:id="rId13"/>
    <p:sldId id="525" r:id="rId14"/>
    <p:sldId id="526" r:id="rId15"/>
    <p:sldId id="527" r:id="rId16"/>
    <p:sldId id="528" r:id="rId17"/>
    <p:sldId id="529" r:id="rId18"/>
    <p:sldId id="530" r:id="rId19"/>
    <p:sldId id="531" r:id="rId20"/>
    <p:sldId id="532" r:id="rId21"/>
    <p:sldId id="533" r:id="rId22"/>
    <p:sldId id="534" r:id="rId23"/>
    <p:sldId id="535" r:id="rId24"/>
    <p:sldId id="536" r:id="rId25"/>
    <p:sldId id="537" r:id="rId26"/>
    <p:sldId id="538" r:id="rId27"/>
    <p:sldId id="539" r:id="rId28"/>
    <p:sldId id="540" r:id="rId29"/>
    <p:sldId id="541" r:id="rId30"/>
    <p:sldId id="542" r:id="rId31"/>
    <p:sldId id="543" r:id="rId32"/>
    <p:sldId id="568" r:id="rId33"/>
  </p:sldIdLst>
  <p:sldSz cx="9144000" cy="6858000" type="screen4x3"/>
  <p:notesSz cx="685800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C4C4C"/>
    <a:srgbClr val="F32200"/>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86386" autoAdjust="0"/>
  </p:normalViewPr>
  <p:slideViewPr>
    <p:cSldViewPr>
      <p:cViewPr>
        <p:scale>
          <a:sx n="90" d="100"/>
          <a:sy n="90" d="100"/>
        </p:scale>
        <p:origin x="-1560" y="-184"/>
      </p:cViewPr>
      <p:guideLst>
        <p:guide orient="horz" pos="2160"/>
        <p:guide pos="2880"/>
      </p:guideLst>
    </p:cSldViewPr>
  </p:slideViewPr>
  <p:notesTextViewPr>
    <p:cViewPr>
      <p:scale>
        <a:sx n="1" d="1"/>
        <a:sy n="1" d="1"/>
      </p:scale>
      <p:origin x="0" y="0"/>
    </p:cViewPr>
  </p:notesTextViewPr>
  <p:sorterViewPr>
    <p:cViewPr>
      <p:scale>
        <a:sx n="66" d="100"/>
        <a:sy n="66" d="100"/>
      </p:scale>
      <p:origin x="0" y="256"/>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1963"/>
          </a:xfrm>
          <a:prstGeom prst="rect">
            <a:avLst/>
          </a:prstGeom>
        </p:spPr>
        <p:txBody>
          <a:bodyPr vert="horz" lIns="91440" tIns="45720" rIns="91440" bIns="45720" rtlCol="0"/>
          <a:lstStyle>
            <a:lvl1pPr algn="r">
              <a:defRPr sz="1200"/>
            </a:lvl1pPr>
          </a:lstStyle>
          <a:p>
            <a:fld id="{A8C7F6F1-FFE2-4094-8DCE-D448177532A6}" type="datetimeFigureOut">
              <a:rPr lang="en-US" smtClean="0"/>
              <a:t>5/27/15</a:t>
            </a:fld>
            <a:endParaRPr lang="en-US"/>
          </a:p>
        </p:txBody>
      </p:sp>
      <p:sp>
        <p:nvSpPr>
          <p:cNvPr id="4" name="Footer Placeholder 3"/>
          <p:cNvSpPr>
            <a:spLocks noGrp="1"/>
          </p:cNvSpPr>
          <p:nvPr>
            <p:ph type="ftr" sz="quarter" idx="2"/>
          </p:nvPr>
        </p:nvSpPr>
        <p:spPr>
          <a:xfrm>
            <a:off x="0" y="8775684"/>
            <a:ext cx="2971800"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75684"/>
            <a:ext cx="2971800" cy="461963"/>
          </a:xfrm>
          <a:prstGeom prst="rect">
            <a:avLst/>
          </a:prstGeom>
        </p:spPr>
        <p:txBody>
          <a:bodyPr vert="horz" lIns="91440" tIns="45720" rIns="91440" bIns="45720" rtlCol="0" anchor="b"/>
          <a:lstStyle>
            <a:lvl1pPr algn="r">
              <a:defRPr sz="1200"/>
            </a:lvl1pPr>
          </a:lstStyle>
          <a:p>
            <a:fld id="{E21DC81C-4D3F-4D52-92F5-BDEACAED6120}" type="slidenum">
              <a:rPr lang="en-US" smtClean="0"/>
              <a:t>‹#›</a:t>
            </a:fld>
            <a:endParaRPr lang="en-US"/>
          </a:p>
        </p:txBody>
      </p:sp>
    </p:spTree>
    <p:extLst>
      <p:ext uri="{BB962C8B-B14F-4D97-AF65-F5344CB8AC3E}">
        <p14:creationId xmlns:p14="http://schemas.microsoft.com/office/powerpoint/2010/main" val="39633718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1963"/>
          </a:xfrm>
          <a:prstGeom prst="rect">
            <a:avLst/>
          </a:prstGeom>
        </p:spPr>
        <p:txBody>
          <a:bodyPr vert="horz" lIns="91440" tIns="45720" rIns="91440" bIns="45720" rtlCol="0"/>
          <a:lstStyle>
            <a:lvl1pPr algn="r">
              <a:defRPr sz="1200"/>
            </a:lvl1pPr>
          </a:lstStyle>
          <a:p>
            <a:fld id="{6FED7520-BF41-4E54-97AD-8EA3ED10F785}" type="datetimeFigureOut">
              <a:rPr lang="en-US" smtClean="0"/>
              <a:t>5/27/15</a:t>
            </a:fld>
            <a:endParaRPr lang="en-US"/>
          </a:p>
        </p:txBody>
      </p:sp>
      <p:sp>
        <p:nvSpPr>
          <p:cNvPr id="4" name="Slide Image Placeholder 3"/>
          <p:cNvSpPr>
            <a:spLocks noGrp="1" noRot="1" noChangeAspect="1"/>
          </p:cNvSpPr>
          <p:nvPr>
            <p:ph type="sldImg" idx="2"/>
          </p:nvPr>
        </p:nvSpPr>
        <p:spPr>
          <a:xfrm>
            <a:off x="1120775" y="693738"/>
            <a:ext cx="4616450"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88644"/>
            <a:ext cx="5486400" cy="41576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5684"/>
            <a:ext cx="2971800"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5684"/>
            <a:ext cx="2971800" cy="461963"/>
          </a:xfrm>
          <a:prstGeom prst="rect">
            <a:avLst/>
          </a:prstGeom>
        </p:spPr>
        <p:txBody>
          <a:bodyPr vert="horz" lIns="91440" tIns="45720" rIns="91440" bIns="45720" rtlCol="0" anchor="b"/>
          <a:lstStyle>
            <a:lvl1pPr algn="r">
              <a:defRPr sz="1200"/>
            </a:lvl1pPr>
          </a:lstStyle>
          <a:p>
            <a:fld id="{408F7332-6F3C-43B0-9340-BC8646E52BFE}" type="slidenum">
              <a:rPr lang="en-US" smtClean="0"/>
              <a:t>‹#›</a:t>
            </a:fld>
            <a:endParaRPr lang="en-US"/>
          </a:p>
        </p:txBody>
      </p:sp>
    </p:spTree>
    <p:extLst>
      <p:ext uri="{BB962C8B-B14F-4D97-AF65-F5344CB8AC3E}">
        <p14:creationId xmlns:p14="http://schemas.microsoft.com/office/powerpoint/2010/main" val="3848552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2</a:t>
            </a:fld>
            <a:endParaRPr lang="en-US"/>
          </a:p>
        </p:txBody>
      </p:sp>
    </p:spTree>
    <p:extLst>
      <p:ext uri="{BB962C8B-B14F-4D97-AF65-F5344CB8AC3E}">
        <p14:creationId xmlns:p14="http://schemas.microsoft.com/office/powerpoint/2010/main" val="335547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3</a:t>
            </a:fld>
            <a:endParaRPr lang="en-US"/>
          </a:p>
        </p:txBody>
      </p:sp>
    </p:spTree>
    <p:extLst>
      <p:ext uri="{BB962C8B-B14F-4D97-AF65-F5344CB8AC3E}">
        <p14:creationId xmlns:p14="http://schemas.microsoft.com/office/powerpoint/2010/main" val="335547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11</a:t>
            </a:fld>
            <a:endParaRPr lang="en-US"/>
          </a:p>
        </p:txBody>
      </p:sp>
    </p:spTree>
    <p:extLst>
      <p:ext uri="{BB962C8B-B14F-4D97-AF65-F5344CB8AC3E}">
        <p14:creationId xmlns:p14="http://schemas.microsoft.com/office/powerpoint/2010/main" val="335547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Node: Each statement must be executed</a:t>
            </a:r>
            <a:r>
              <a:rPr lang="en-US" baseline="0" dirty="0" smtClean="0"/>
              <a:t> at least once</a:t>
            </a:r>
          </a:p>
          <a:p>
            <a:r>
              <a:rPr lang="en-US" baseline="0" dirty="0" smtClean="0"/>
              <a:t>Edge: Each branch in a conditional statement must be executed at least once</a:t>
            </a:r>
          </a:p>
          <a:p>
            <a:r>
              <a:rPr lang="en-US" baseline="0" dirty="0" smtClean="0"/>
              <a:t>Loop: Each loop has been executed zero times, once, and more than once</a:t>
            </a:r>
          </a:p>
          <a:p>
            <a:r>
              <a:rPr lang="en-US" baseline="0" dirty="0" smtClean="0"/>
              <a:t>Condition: each </a:t>
            </a:r>
            <a:r>
              <a:rPr lang="en-US" baseline="0" dirty="0" err="1" smtClean="0"/>
              <a:t>boolean</a:t>
            </a:r>
            <a:r>
              <a:rPr lang="en-US" baseline="0" dirty="0" smtClean="0"/>
              <a:t> condition in a predicate must be executed w/ both true and false values</a:t>
            </a:r>
          </a:p>
          <a:p>
            <a:r>
              <a:rPr lang="en-US" baseline="0" dirty="0" smtClean="0"/>
              <a:t>Path: each path must be executed at least once</a:t>
            </a:r>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13</a:t>
            </a:fld>
            <a:endParaRPr lang="en-US"/>
          </a:p>
        </p:txBody>
      </p:sp>
    </p:spTree>
    <p:extLst>
      <p:ext uri="{BB962C8B-B14F-4D97-AF65-F5344CB8AC3E}">
        <p14:creationId xmlns:p14="http://schemas.microsoft.com/office/powerpoint/2010/main" val="313890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14</a:t>
            </a:fld>
            <a:endParaRPr lang="en-US"/>
          </a:p>
        </p:txBody>
      </p:sp>
    </p:spTree>
    <p:extLst>
      <p:ext uri="{BB962C8B-B14F-4D97-AF65-F5344CB8AC3E}">
        <p14:creationId xmlns:p14="http://schemas.microsoft.com/office/powerpoint/2010/main" val="3217636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Test case can be any one number that is less than 99999</a:t>
            </a:r>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16</a:t>
            </a:fld>
            <a:endParaRPr lang="en-US"/>
          </a:p>
        </p:txBody>
      </p:sp>
    </p:spTree>
    <p:extLst>
      <p:ext uri="{BB962C8B-B14F-4D97-AF65-F5344CB8AC3E}">
        <p14:creationId xmlns:p14="http://schemas.microsoft.com/office/powerpoint/2010/main" val="2094453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Test case can be any two-element list where the first number is less than the second</a:t>
            </a:r>
            <a:r>
              <a:rPr lang="en-US" baseline="0" dirty="0" smtClean="0"/>
              <a:t> number</a:t>
            </a:r>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17</a:t>
            </a:fld>
            <a:endParaRPr lang="en-US"/>
          </a:p>
        </p:txBody>
      </p:sp>
    </p:spTree>
    <p:extLst>
      <p:ext uri="{BB962C8B-B14F-4D97-AF65-F5344CB8AC3E}">
        <p14:creationId xmlns:p14="http://schemas.microsoft.com/office/powerpoint/2010/main" val="1579174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18</a:t>
            </a:fld>
            <a:endParaRPr lang="en-US"/>
          </a:p>
        </p:txBody>
      </p:sp>
    </p:spTree>
    <p:extLst>
      <p:ext uri="{BB962C8B-B14F-4D97-AF65-F5344CB8AC3E}">
        <p14:creationId xmlns:p14="http://schemas.microsoft.com/office/powerpoint/2010/main" val="918158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predicate has evaluated</a:t>
            </a:r>
            <a:r>
              <a:rPr lang="en-US" baseline="0" dirty="0" smtClean="0"/>
              <a:t> to true/false at least once</a:t>
            </a:r>
            <a:endParaRPr lang="en-US" dirty="0"/>
          </a:p>
        </p:txBody>
      </p:sp>
      <p:sp>
        <p:nvSpPr>
          <p:cNvPr id="4" name="Slide Number Placeholder 3"/>
          <p:cNvSpPr>
            <a:spLocks noGrp="1"/>
          </p:cNvSpPr>
          <p:nvPr>
            <p:ph type="sldNum" sz="quarter" idx="10"/>
          </p:nvPr>
        </p:nvSpPr>
        <p:spPr/>
        <p:txBody>
          <a:bodyPr/>
          <a:lstStyle/>
          <a:p>
            <a:fld id="{408F7332-6F3C-43B0-9340-BC8646E52BFE}" type="slidenum">
              <a:rPr lang="en-US" smtClean="0"/>
              <a:t>29</a:t>
            </a:fld>
            <a:endParaRPr lang="en-US"/>
          </a:p>
        </p:txBody>
      </p:sp>
    </p:spTree>
    <p:extLst>
      <p:ext uri="{BB962C8B-B14F-4D97-AF65-F5344CB8AC3E}">
        <p14:creationId xmlns:p14="http://schemas.microsoft.com/office/powerpoint/2010/main" val="2224420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baseline="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text style</a:t>
            </a:r>
            <a:endParaRPr lang="en-US" dirty="0"/>
          </a:p>
        </p:txBody>
      </p:sp>
    </p:spTree>
    <p:extLst>
      <p:ext uri="{BB962C8B-B14F-4D97-AF65-F5344CB8AC3E}">
        <p14:creationId xmlns:p14="http://schemas.microsoft.com/office/powerpoint/2010/main" val="2104668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19" name="Straight Connector 18"/>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0431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23" name="Straight Connector 22"/>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7955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cxnSp>
        <p:nvCxnSpPr>
          <p:cNvPr id="7" name="Straight Connector 6"/>
          <p:cNvCxnSpPr/>
          <p:nvPr userDrawn="1"/>
        </p:nvCxnSpPr>
        <p:spPr>
          <a:xfrm>
            <a:off x="0" y="609600"/>
            <a:ext cx="1676400" cy="0"/>
          </a:xfrm>
          <a:prstGeom prst="line">
            <a:avLst/>
          </a:prstGeom>
          <a:ln w="190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sz="half" idx="1"/>
          </p:nvPr>
        </p:nvSpPr>
        <p:spPr>
          <a:xfrm>
            <a:off x="457200" y="1600200"/>
            <a:ext cx="817626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75139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cxnSp>
        <p:nvCxnSpPr>
          <p:cNvPr id="17" name="Straight Connector 16"/>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2239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0" y="609600"/>
            <a:ext cx="1676400" cy="0"/>
          </a:xfrm>
          <a:prstGeom prst="line">
            <a:avLst/>
          </a:prstGeom>
          <a:ln w="190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2028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10" name="Straight Connector 9"/>
          <p:cNvCxnSpPr/>
          <p:nvPr userDrawn="1"/>
        </p:nvCxnSpPr>
        <p:spPr>
          <a:xfrm>
            <a:off x="0" y="609600"/>
            <a:ext cx="1676400" cy="0"/>
          </a:xfrm>
          <a:prstGeom prst="line">
            <a:avLst/>
          </a:prstGeom>
          <a:ln w="190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1675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cxnSp>
        <p:nvCxnSpPr>
          <p:cNvPr id="6" name="Straight Connector 5"/>
          <p:cNvCxnSpPr/>
          <p:nvPr userDrawn="1"/>
        </p:nvCxnSpPr>
        <p:spPr>
          <a:xfrm>
            <a:off x="0" y="609600"/>
            <a:ext cx="1676400" cy="0"/>
          </a:xfrm>
          <a:prstGeom prst="line">
            <a:avLst/>
          </a:prstGeom>
          <a:ln w="190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5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16" name="Straight Connector 15"/>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7175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8" name="Straight Connector 17"/>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6669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8" name="Straight Connector 17"/>
          <p:cNvCxnSpPr/>
          <p:nvPr userDrawn="1"/>
        </p:nvCxnSpPr>
        <p:spPr>
          <a:xfrm flipV="1">
            <a:off x="8735568" y="3024"/>
            <a:ext cx="0" cy="493776"/>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V="1">
            <a:off x="8837676" y="3024"/>
            <a:ext cx="0" cy="374904"/>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8939784" y="3024"/>
            <a:ext cx="0" cy="256032"/>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a:xfrm flipV="1">
            <a:off x="9041892" y="3024"/>
            <a:ext cx="0" cy="13716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flipV="1">
            <a:off x="9144000" y="3024"/>
            <a:ext cx="0" cy="18288"/>
          </a:xfrm>
          <a:prstGeom prst="line">
            <a:avLst/>
          </a:prstGeom>
          <a:ln w="6350">
            <a:solidFill>
              <a:srgbClr val="4C4C4C"/>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flipV="1">
            <a:off x="8633460" y="3024"/>
            <a:ext cx="0" cy="609600"/>
          </a:xfrm>
          <a:prstGeom prst="line">
            <a:avLst/>
          </a:prstGeom>
          <a:ln w="6350">
            <a:solidFill>
              <a:srgbClr val="F32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20733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8229600" cy="609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Box 12"/>
          <p:cNvSpPr txBox="1"/>
          <p:nvPr userDrawn="1"/>
        </p:nvSpPr>
        <p:spPr>
          <a:xfrm>
            <a:off x="3589206" y="6649759"/>
            <a:ext cx="1965603" cy="230832"/>
          </a:xfrm>
          <a:prstGeom prst="rect">
            <a:avLst/>
          </a:prstGeom>
          <a:noFill/>
        </p:spPr>
        <p:txBody>
          <a:bodyPr wrap="none" rtlCol="0">
            <a:spAutoFit/>
          </a:bodyPr>
          <a:lstStyle/>
          <a:p>
            <a:pPr algn="ctr"/>
            <a:r>
              <a:rPr lang="en-US" sz="900" b="1" dirty="0" smtClean="0">
                <a:solidFill>
                  <a:srgbClr val="F32200"/>
                </a:solidFill>
              </a:rPr>
              <a:t>Department of Informatics, UC Irvine</a:t>
            </a:r>
            <a:endParaRPr lang="en-US" sz="900" b="1" dirty="0">
              <a:solidFill>
                <a:srgbClr val="F32200"/>
              </a:solidFill>
            </a:endParaRPr>
          </a:p>
        </p:txBody>
      </p:sp>
      <p:sp>
        <p:nvSpPr>
          <p:cNvPr id="9" name="TextBox 8"/>
          <p:cNvSpPr txBox="1"/>
          <p:nvPr userDrawn="1"/>
        </p:nvSpPr>
        <p:spPr>
          <a:xfrm>
            <a:off x="0" y="6477000"/>
            <a:ext cx="914400" cy="461665"/>
          </a:xfrm>
          <a:prstGeom prst="rect">
            <a:avLst/>
          </a:prstGeom>
          <a:noFill/>
        </p:spPr>
        <p:txBody>
          <a:bodyPr wrap="square" rtlCol="0">
            <a:spAutoFit/>
          </a:bodyPr>
          <a:lstStyle/>
          <a:p>
            <a:r>
              <a:rPr lang="en-US" sz="2400" b="1" dirty="0" smtClean="0">
                <a:solidFill>
                  <a:srgbClr val="F32200"/>
                </a:solidFill>
              </a:rPr>
              <a:t>SDCL</a:t>
            </a:r>
            <a:endParaRPr lang="en-US" sz="2400" b="1" dirty="0">
              <a:solidFill>
                <a:srgbClr val="F32200"/>
              </a:solidFill>
            </a:endParaRPr>
          </a:p>
        </p:txBody>
      </p:sp>
      <p:sp>
        <p:nvSpPr>
          <p:cNvPr id="11" name="TextBox 10"/>
          <p:cNvSpPr txBox="1"/>
          <p:nvPr userDrawn="1"/>
        </p:nvSpPr>
        <p:spPr>
          <a:xfrm>
            <a:off x="645319" y="6649759"/>
            <a:ext cx="1396536" cy="230832"/>
          </a:xfrm>
          <a:prstGeom prst="rect">
            <a:avLst/>
          </a:prstGeom>
          <a:noFill/>
        </p:spPr>
        <p:txBody>
          <a:bodyPr wrap="none" rtlCol="0">
            <a:spAutoFit/>
          </a:bodyPr>
          <a:lstStyle/>
          <a:p>
            <a:r>
              <a:rPr lang="en-US" sz="900" b="1" dirty="0" smtClean="0">
                <a:solidFill>
                  <a:srgbClr val="4C4C4C"/>
                </a:solidFill>
              </a:rPr>
              <a:t>Collaboration</a:t>
            </a:r>
            <a:r>
              <a:rPr lang="en-US" sz="900" b="1" dirty="0" smtClean="0"/>
              <a:t> </a:t>
            </a:r>
            <a:r>
              <a:rPr lang="en-US" sz="900" b="1" dirty="0" smtClean="0">
                <a:solidFill>
                  <a:srgbClr val="4C4C4C"/>
                </a:solidFill>
              </a:rPr>
              <a:t>Laboratory</a:t>
            </a:r>
            <a:endParaRPr lang="en-US" sz="900" b="1" dirty="0">
              <a:solidFill>
                <a:srgbClr val="4C4C4C"/>
              </a:solidFill>
            </a:endParaRPr>
          </a:p>
        </p:txBody>
      </p:sp>
      <p:sp>
        <p:nvSpPr>
          <p:cNvPr id="10" name="TextBox 9"/>
          <p:cNvSpPr txBox="1"/>
          <p:nvPr userDrawn="1"/>
        </p:nvSpPr>
        <p:spPr>
          <a:xfrm>
            <a:off x="645319" y="6539298"/>
            <a:ext cx="1178528" cy="230832"/>
          </a:xfrm>
          <a:prstGeom prst="rect">
            <a:avLst/>
          </a:prstGeom>
          <a:noFill/>
        </p:spPr>
        <p:txBody>
          <a:bodyPr wrap="none" rtlCol="0">
            <a:spAutoFit/>
          </a:bodyPr>
          <a:lstStyle/>
          <a:p>
            <a:r>
              <a:rPr lang="en-US" sz="900" b="1" dirty="0" smtClean="0">
                <a:solidFill>
                  <a:srgbClr val="4C4C4C"/>
                </a:solidFill>
              </a:rPr>
              <a:t>Software Design and</a:t>
            </a:r>
            <a:endParaRPr lang="en-US" sz="900" b="1" dirty="0">
              <a:solidFill>
                <a:srgbClr val="4C4C4C"/>
              </a:solidFill>
            </a:endParaRPr>
          </a:p>
        </p:txBody>
      </p:sp>
      <p:sp>
        <p:nvSpPr>
          <p:cNvPr id="4" name="TextBox 3"/>
          <p:cNvSpPr txBox="1"/>
          <p:nvPr userDrawn="1"/>
        </p:nvSpPr>
        <p:spPr>
          <a:xfrm>
            <a:off x="7169150" y="6632916"/>
            <a:ext cx="1974850" cy="230832"/>
          </a:xfrm>
          <a:prstGeom prst="rect">
            <a:avLst/>
          </a:prstGeom>
          <a:noFill/>
        </p:spPr>
        <p:txBody>
          <a:bodyPr wrap="square" rtlCol="0">
            <a:spAutoFit/>
          </a:bodyPr>
          <a:lstStyle/>
          <a:p>
            <a:pPr algn="r"/>
            <a:r>
              <a:rPr lang="en-US" sz="900" b="1" dirty="0" smtClean="0">
                <a:solidFill>
                  <a:srgbClr val="F32200"/>
                </a:solidFill>
              </a:rPr>
              <a:t>sdcl.ics.uci.edu</a:t>
            </a:r>
            <a:r>
              <a:rPr lang="en-US" sz="900" b="1" baseline="0" dirty="0" smtClean="0">
                <a:solidFill>
                  <a:srgbClr val="F32200"/>
                </a:solidFill>
              </a:rPr>
              <a:t>  </a:t>
            </a:r>
            <a:fld id="{30ABF327-B19C-4A16-9796-EFEDB6CCAA30}" type="slidenum">
              <a:rPr lang="en-US" sz="900" b="1" smtClean="0">
                <a:solidFill>
                  <a:srgbClr val="F32200"/>
                </a:solidFill>
              </a:rPr>
              <a:pPr algn="r"/>
              <a:t>‹#›</a:t>
            </a:fld>
            <a:endParaRPr lang="en-US" sz="900" b="1" dirty="0">
              <a:solidFill>
                <a:srgbClr val="F32200"/>
              </a:solidFill>
            </a:endParaRPr>
          </a:p>
        </p:txBody>
      </p:sp>
    </p:spTree>
    <p:extLst>
      <p:ext uri="{BB962C8B-B14F-4D97-AF65-F5344CB8AC3E}">
        <p14:creationId xmlns:p14="http://schemas.microsoft.com/office/powerpoint/2010/main" val="260784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spcBef>
          <a:spcPct val="0"/>
        </a:spcBef>
        <a:buNone/>
        <a:defRPr sz="3200" b="1" kern="1200">
          <a:solidFill>
            <a:srgbClr val="4C4C4C"/>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rgbClr val="4C4C4C"/>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rgbClr val="4C4C4C"/>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rgbClr val="4C4C4C"/>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rgbClr val="4C4C4C"/>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rgbClr val="4C4C4C"/>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Informatics 43</a:t>
            </a:r>
            <a:br>
              <a:rPr lang="en-US" dirty="0" smtClean="0"/>
            </a:br>
            <a:r>
              <a:rPr lang="en-US" dirty="0" smtClean="0"/>
              <a:t>Introduction to Software Engineering</a:t>
            </a:r>
            <a:br>
              <a:rPr lang="en-US" dirty="0" smtClean="0"/>
            </a:br>
            <a:r>
              <a:rPr lang="en-US" dirty="0" smtClean="0"/>
              <a:t>Lecture 9</a:t>
            </a:r>
            <a:r>
              <a:rPr lang="en-US" dirty="0" smtClean="0"/>
              <a:t>-2</a:t>
            </a:r>
            <a:endParaRPr lang="en-US" dirty="0"/>
          </a:p>
        </p:txBody>
      </p:sp>
      <p:sp>
        <p:nvSpPr>
          <p:cNvPr id="3" name="Subtitle 2"/>
          <p:cNvSpPr>
            <a:spLocks noGrp="1"/>
          </p:cNvSpPr>
          <p:nvPr>
            <p:ph type="subTitle" idx="1"/>
          </p:nvPr>
        </p:nvSpPr>
        <p:spPr/>
        <p:txBody>
          <a:bodyPr>
            <a:normAutofit/>
          </a:bodyPr>
          <a:lstStyle/>
          <a:p>
            <a:r>
              <a:rPr lang="en-US" dirty="0" smtClean="0"/>
              <a:t>May 28, 2015</a:t>
            </a:r>
            <a:endParaRPr lang="en-US" dirty="0" smtClean="0"/>
          </a:p>
          <a:p>
            <a:r>
              <a:rPr lang="en-US" dirty="0" smtClean="0"/>
              <a:t>Emily Navarro</a:t>
            </a:r>
          </a:p>
          <a:p>
            <a:r>
              <a:rPr lang="en-US" sz="1400" i="1" dirty="0"/>
              <a:t>Duplication of course material for any commercial purpose without the explicit written permission of the professor is prohibited.</a:t>
            </a:r>
          </a:p>
          <a:p>
            <a:endParaRPr lang="en-US" dirty="0"/>
          </a:p>
        </p:txBody>
      </p:sp>
    </p:spTree>
    <p:extLst>
      <p:ext uri="{BB962C8B-B14F-4D97-AF65-F5344CB8AC3E}">
        <p14:creationId xmlns:p14="http://schemas.microsoft.com/office/powerpoint/2010/main" val="75019528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are some possible bases for Homework 3?</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Use Case 1 </a:t>
            </a:r>
            <a:r>
              <a:rPr lang="en-US" dirty="0" smtClean="0"/>
              <a:t>(Calculate BMI)</a:t>
            </a:r>
          </a:p>
          <a:p>
            <a:pPr lvl="1"/>
            <a:r>
              <a:rPr lang="en-US" dirty="0" smtClean="0"/>
              <a:t>weight (magnitude)</a:t>
            </a:r>
          </a:p>
          <a:p>
            <a:pPr lvl="1"/>
            <a:r>
              <a:rPr lang="en-US" dirty="0" smtClean="0"/>
              <a:t>height (magnitude)</a:t>
            </a:r>
          </a:p>
          <a:p>
            <a:pPr lvl="1"/>
            <a:r>
              <a:rPr lang="en-US" dirty="0" smtClean="0"/>
              <a:t>feet (magnitude)</a:t>
            </a:r>
          </a:p>
          <a:p>
            <a:pPr lvl="1"/>
            <a:r>
              <a:rPr lang="en-US" dirty="0" smtClean="0"/>
              <a:t>inches (magnitude)</a:t>
            </a:r>
            <a:endParaRPr lang="en-US" dirty="0" smtClean="0"/>
          </a:p>
          <a:p>
            <a:r>
              <a:rPr lang="en-US" dirty="0" smtClean="0"/>
              <a:t>Use </a:t>
            </a:r>
            <a:r>
              <a:rPr lang="en-US" dirty="0" smtClean="0"/>
              <a:t>Case 2 </a:t>
            </a:r>
            <a:r>
              <a:rPr lang="en-US" dirty="0" smtClean="0"/>
              <a:t>(Get Workout Recommendations)</a:t>
            </a:r>
          </a:p>
          <a:p>
            <a:pPr lvl="1"/>
            <a:r>
              <a:rPr lang="en-US" dirty="0" smtClean="0"/>
              <a:t>number of days tracked</a:t>
            </a:r>
          </a:p>
          <a:p>
            <a:pPr lvl="1"/>
            <a:r>
              <a:rPr lang="en-US" dirty="0" smtClean="0"/>
              <a:t>number of days not tracked</a:t>
            </a:r>
            <a:endParaRPr lang="en-US" dirty="0" smtClean="0"/>
          </a:p>
          <a:p>
            <a:pPr lvl="1"/>
            <a:r>
              <a:rPr lang="en-US" dirty="0" smtClean="0"/>
              <a:t>number different workouts</a:t>
            </a:r>
          </a:p>
          <a:p>
            <a:pPr lvl="1"/>
            <a:r>
              <a:rPr lang="en-US" dirty="0" smtClean="0"/>
              <a:t>total workout durations</a:t>
            </a:r>
          </a:p>
          <a:p>
            <a:pPr lvl="1"/>
            <a:r>
              <a:rPr lang="en-US" dirty="0" smtClean="0"/>
              <a:t>number of days with workouts</a:t>
            </a:r>
          </a:p>
          <a:p>
            <a:pPr lvl="1"/>
            <a:r>
              <a:rPr lang="en-US" dirty="0" smtClean="0"/>
              <a:t>number of days with no workouts</a:t>
            </a:r>
          </a:p>
        </p:txBody>
      </p:sp>
    </p:spTree>
    <p:extLst>
      <p:ext uri="{BB962C8B-B14F-4D97-AF65-F5344CB8AC3E}">
        <p14:creationId xmlns:p14="http://schemas.microsoft.com/office/powerpoint/2010/main" val="383762444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Today’s Lecture</a:t>
            </a:r>
          </a:p>
        </p:txBody>
      </p:sp>
      <p:sp>
        <p:nvSpPr>
          <p:cNvPr id="39939" name="Rectangle 3"/>
          <p:cNvSpPr>
            <a:spLocks noGrp="1" noChangeArrowheads="1"/>
          </p:cNvSpPr>
          <p:nvPr>
            <p:ph type="body" idx="1"/>
          </p:nvPr>
        </p:nvSpPr>
        <p:spPr/>
        <p:txBody>
          <a:bodyPr/>
          <a:lstStyle/>
          <a:p>
            <a:r>
              <a:rPr lang="en-US" dirty="0" smtClean="0"/>
              <a:t>More </a:t>
            </a:r>
            <a:r>
              <a:rPr lang="en-US" dirty="0"/>
              <a:t>black-box (specification-based) testing examples</a:t>
            </a:r>
          </a:p>
          <a:p>
            <a:endParaRPr lang="en-US" dirty="0" smtClean="0"/>
          </a:p>
          <a:p>
            <a:r>
              <a:rPr lang="en-US" dirty="0" smtClean="0">
                <a:solidFill>
                  <a:srgbClr val="F32200"/>
                </a:solidFill>
              </a:rPr>
              <a:t>White</a:t>
            </a:r>
            <a:r>
              <a:rPr lang="en-US" dirty="0" smtClean="0">
                <a:solidFill>
                  <a:srgbClr val="F32200"/>
                </a:solidFill>
              </a:rPr>
              <a:t>-box (Structural) </a:t>
            </a:r>
            <a:r>
              <a:rPr lang="en-US" dirty="0" smtClean="0">
                <a:solidFill>
                  <a:srgbClr val="F32200"/>
                </a:solidFill>
              </a:rPr>
              <a:t>Testing</a:t>
            </a:r>
            <a:endParaRPr lang="en-US" dirty="0"/>
          </a:p>
          <a:p>
            <a:pPr>
              <a:buFont typeface="Wingdings" pitchFamily="2" charset="2"/>
              <a:buNone/>
            </a:pPr>
            <a:endParaRPr lang="en-US" dirty="0"/>
          </a:p>
          <a:p>
            <a:endParaRPr lang="en-US" dirty="0"/>
          </a:p>
        </p:txBody>
      </p:sp>
    </p:spTree>
    <p:extLst>
      <p:ext uri="{BB962C8B-B14F-4D97-AF65-F5344CB8AC3E}">
        <p14:creationId xmlns:p14="http://schemas.microsoft.com/office/powerpoint/2010/main" val="264670383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White-box / Structural Testing</a:t>
            </a:r>
            <a:endParaRPr lang="en-US" dirty="0"/>
          </a:p>
        </p:txBody>
      </p:sp>
      <p:pic>
        <p:nvPicPr>
          <p:cNvPr id="7" name="Picture 6"/>
          <p:cNvPicPr>
            <a:picLocks noChangeAspect="1"/>
          </p:cNvPicPr>
          <p:nvPr/>
        </p:nvPicPr>
        <p:blipFill>
          <a:blip r:embed="rId2"/>
          <a:stretch>
            <a:fillRect/>
          </a:stretch>
        </p:blipFill>
        <p:spPr>
          <a:xfrm>
            <a:off x="117719" y="1219200"/>
            <a:ext cx="9026281" cy="4484394"/>
          </a:xfrm>
          <a:prstGeom prst="rect">
            <a:avLst/>
          </a:prstGeom>
        </p:spPr>
      </p:pic>
    </p:spTree>
    <p:extLst>
      <p:ext uri="{BB962C8B-B14F-4D97-AF65-F5344CB8AC3E}">
        <p14:creationId xmlns:p14="http://schemas.microsoft.com/office/powerpoint/2010/main" val="366232766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r>
              <a:rPr lang="en-US" dirty="0" smtClean="0"/>
              <a:t>White-box / Structural </a:t>
            </a:r>
            <a:r>
              <a:rPr lang="en-US" dirty="0"/>
              <a:t>Testing</a:t>
            </a:r>
          </a:p>
        </p:txBody>
      </p:sp>
      <p:sp>
        <p:nvSpPr>
          <p:cNvPr id="180227" name="Rectangle 3"/>
          <p:cNvSpPr>
            <a:spLocks noGrp="1" noChangeArrowheads="1"/>
          </p:cNvSpPr>
          <p:nvPr>
            <p:ph type="body" idx="1"/>
          </p:nvPr>
        </p:nvSpPr>
        <p:spPr/>
        <p:txBody>
          <a:bodyPr/>
          <a:lstStyle/>
          <a:p>
            <a:r>
              <a:rPr lang="en-US" dirty="0"/>
              <a:t>Use source code to derive test cases</a:t>
            </a:r>
          </a:p>
          <a:p>
            <a:pPr lvl="1"/>
            <a:r>
              <a:rPr lang="en-US" dirty="0"/>
              <a:t>Build a graph model of the system</a:t>
            </a:r>
          </a:p>
          <a:p>
            <a:pPr lvl="1"/>
            <a:r>
              <a:rPr lang="en-US" dirty="0" smtClean="0"/>
              <a:t>State </a:t>
            </a:r>
            <a:r>
              <a:rPr lang="en-US" dirty="0"/>
              <a:t>test cases in terms of graph coverage</a:t>
            </a:r>
          </a:p>
          <a:p>
            <a:r>
              <a:rPr lang="en-US" dirty="0"/>
              <a:t>Choose test cases that guarantee different types of coverage</a:t>
            </a:r>
          </a:p>
          <a:p>
            <a:pPr lvl="1"/>
            <a:r>
              <a:rPr lang="en-US" dirty="0" smtClean="0"/>
              <a:t>Node/statement </a:t>
            </a:r>
            <a:r>
              <a:rPr lang="en-US" dirty="0"/>
              <a:t>coverage</a:t>
            </a:r>
          </a:p>
          <a:p>
            <a:pPr lvl="1"/>
            <a:r>
              <a:rPr lang="en-US" dirty="0" smtClean="0"/>
              <a:t>Edge/branch </a:t>
            </a:r>
            <a:r>
              <a:rPr lang="en-US" dirty="0"/>
              <a:t>coverage</a:t>
            </a:r>
          </a:p>
          <a:p>
            <a:pPr lvl="1"/>
            <a:r>
              <a:rPr lang="en-US" dirty="0"/>
              <a:t>Loop coverage</a:t>
            </a:r>
          </a:p>
          <a:p>
            <a:pPr lvl="1"/>
            <a:r>
              <a:rPr lang="en-US" dirty="0"/>
              <a:t>Condition coverage</a:t>
            </a:r>
          </a:p>
          <a:p>
            <a:pPr lvl="1"/>
            <a:r>
              <a:rPr lang="en-US" dirty="0"/>
              <a:t>Path coverage</a:t>
            </a:r>
          </a:p>
          <a:p>
            <a:pPr lvl="1"/>
            <a:endParaRPr lang="en-US" dirty="0"/>
          </a:p>
        </p:txBody>
      </p:sp>
    </p:spTree>
    <p:extLst>
      <p:ext uri="{BB962C8B-B14F-4D97-AF65-F5344CB8AC3E}">
        <p14:creationId xmlns:p14="http://schemas.microsoft.com/office/powerpoint/2010/main" val="355660070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r>
              <a:rPr lang="en-US" dirty="0" smtClean="0"/>
              <a:t>Example: Building the program graph</a:t>
            </a:r>
            <a:endParaRPr lang="en-US" dirty="0"/>
          </a:p>
        </p:txBody>
      </p:sp>
      <p:graphicFrame>
        <p:nvGraphicFramePr>
          <p:cNvPr id="181538" name="Group 290"/>
          <p:cNvGraphicFramePr>
            <a:graphicFrameLocks noGrp="1"/>
          </p:cNvGraphicFramePr>
          <p:nvPr>
            <p:extLst>
              <p:ext uri="{D42A27DB-BD31-4B8C-83A1-F6EECF244321}">
                <p14:modId xmlns:p14="http://schemas.microsoft.com/office/powerpoint/2010/main" val="2666334765"/>
              </p:ext>
            </p:extLst>
          </p:nvPr>
        </p:nvGraphicFramePr>
        <p:xfrm>
          <a:off x="1371600" y="1295400"/>
          <a:ext cx="6096000" cy="2689860"/>
        </p:xfrm>
        <a:graphic>
          <a:graphicData uri="http://schemas.openxmlformats.org/drawingml/2006/table">
            <a:tbl>
              <a:tblPr/>
              <a:tblGrid>
                <a:gridCol w="457200"/>
                <a:gridCol w="5638800"/>
              </a:tblGrid>
              <a:tr h="333375">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1</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Node getSecondElement() {</a:t>
                      </a:r>
                    </a:p>
                  </a:txBody>
                  <a:tcPr horzOverflow="overflow">
                    <a:lnL>
                      <a:noFill/>
                    </a:lnL>
                    <a:lnR cap="flat">
                      <a:noFill/>
                    </a:lnR>
                    <a:lnT cap="flat">
                      <a:noFill/>
                    </a:lnT>
                    <a:lnB>
                      <a:noFill/>
                    </a:lnB>
                    <a:lnTlToBr>
                      <a:noFill/>
                    </a:lnTlToBr>
                    <a:lnBlToTr>
                      <a:noFill/>
                    </a:lnBlToTr>
                    <a:noFill/>
                  </a:tcPr>
                </a:tc>
              </a:tr>
              <a:tr h="333375">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2</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Node head = getHead();</a:t>
                      </a:r>
                    </a:p>
                  </a:txBody>
                  <a:tcPr horzOverflow="overflow">
                    <a:lnL>
                      <a:noFill/>
                    </a:lnL>
                    <a:lnR cap="flat">
                      <a:noFill/>
                    </a:lnR>
                    <a:lnT>
                      <a:noFill/>
                    </a:lnT>
                    <a:lnB>
                      <a:noFill/>
                    </a:lnB>
                    <a:lnTlToBr>
                      <a:noFill/>
                    </a:lnTlToBr>
                    <a:lnBlToTr>
                      <a:noFill/>
                    </a:lnBlToTr>
                    <a:noFill/>
                  </a:tcPr>
                </a:tc>
              </a:tr>
              <a:tr h="331788">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3</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if (head == null)</a:t>
                      </a:r>
                    </a:p>
                  </a:txBody>
                  <a:tcPr horzOverflow="overflow">
                    <a:lnL>
                      <a:noFill/>
                    </a:lnL>
                    <a:lnR cap="flat">
                      <a:noFill/>
                    </a:lnR>
                    <a:lnT>
                      <a:noFill/>
                    </a:lnT>
                    <a:lnB>
                      <a:noFill/>
                    </a:lnB>
                    <a:lnTlToBr>
                      <a:noFill/>
                    </a:lnTlToBr>
                    <a:lnBlToTr>
                      <a:noFill/>
                    </a:lnBlToTr>
                    <a:noFill/>
                  </a:tcPr>
                </a:tc>
              </a:tr>
              <a:tr h="333375">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4</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return null;</a:t>
                      </a:r>
                    </a:p>
                  </a:txBody>
                  <a:tcPr horzOverflow="overflow">
                    <a:lnL>
                      <a:noFill/>
                    </a:lnL>
                    <a:lnR cap="flat">
                      <a:noFill/>
                    </a:lnR>
                    <a:lnT>
                      <a:noFill/>
                    </a:lnT>
                    <a:lnB>
                      <a:noFill/>
                    </a:lnB>
                    <a:lnTlToBr>
                      <a:noFill/>
                    </a:lnTlToBr>
                    <a:lnBlToTr>
                      <a:noFill/>
                    </a:lnBlToTr>
                    <a:noFill/>
                  </a:tcPr>
                </a:tc>
              </a:tr>
              <a:tr h="331788">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5</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if (head.next == null)</a:t>
                      </a:r>
                    </a:p>
                  </a:txBody>
                  <a:tcPr horzOverflow="overflow">
                    <a:lnL>
                      <a:noFill/>
                    </a:lnL>
                    <a:lnR cap="flat">
                      <a:noFill/>
                    </a:lnR>
                    <a:lnT>
                      <a:noFill/>
                    </a:lnT>
                    <a:lnB>
                      <a:noFill/>
                    </a:lnB>
                    <a:lnTlToBr>
                      <a:noFill/>
                    </a:lnTlToBr>
                    <a:lnBlToTr>
                      <a:noFill/>
                    </a:lnBlToTr>
                    <a:noFill/>
                  </a:tcPr>
                </a:tc>
              </a:tr>
              <a:tr h="333375">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6</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return null;</a:t>
                      </a:r>
                    </a:p>
                  </a:txBody>
                  <a:tcPr horzOverflow="overflow">
                    <a:lnL>
                      <a:noFill/>
                    </a:lnL>
                    <a:lnR cap="flat">
                      <a:noFill/>
                    </a:lnR>
                    <a:lnT>
                      <a:noFill/>
                    </a:lnT>
                    <a:lnB>
                      <a:noFill/>
                    </a:lnB>
                    <a:lnTlToBr>
                      <a:noFill/>
                    </a:lnTlToBr>
                    <a:lnBlToTr>
                      <a:noFill/>
                    </a:lnBlToTr>
                    <a:noFill/>
                  </a:tcPr>
                </a:tc>
              </a:tr>
              <a:tr h="3429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7</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return head.next.node;</a:t>
                      </a:r>
                    </a:p>
                  </a:txBody>
                  <a:tcPr horzOverflow="overflow">
                    <a:lnL>
                      <a:noFill/>
                    </a:lnL>
                    <a:lnR cap="flat">
                      <a:noFill/>
                    </a:lnR>
                    <a:lnT>
                      <a:noFill/>
                    </a:lnT>
                    <a:lnB>
                      <a:noFill/>
                    </a:lnB>
                    <a:lnTlToBr>
                      <a:noFill/>
                    </a:lnTlToBr>
                    <a:lnBlToTr>
                      <a:noFill/>
                    </a:lnBlToTr>
                    <a:noFill/>
                  </a:tcPr>
                </a:tc>
              </a:tr>
              <a:tr h="300038">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8</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a:t>
                      </a:r>
                    </a:p>
                  </a:txBody>
                  <a:tcPr horzOverflow="overflow">
                    <a:lnL>
                      <a:noFill/>
                    </a:lnL>
                    <a:lnR cap="flat">
                      <a:noFill/>
                    </a:lnR>
                    <a:lnT>
                      <a:noFill/>
                    </a:lnT>
                    <a:lnB cap="flat">
                      <a:noFill/>
                    </a:lnB>
                    <a:lnTlToBr>
                      <a:noFill/>
                    </a:lnTlToBr>
                    <a:lnBlToTr>
                      <a:noFill/>
                    </a:lnBlToTr>
                    <a:noFill/>
                  </a:tcPr>
                </a:tc>
              </a:tr>
            </a:tbl>
          </a:graphicData>
        </a:graphic>
      </p:graphicFrame>
      <p:sp>
        <p:nvSpPr>
          <p:cNvPr id="181407" name="Oval 159"/>
          <p:cNvSpPr>
            <a:spLocks noChangeArrowheads="1"/>
          </p:cNvSpPr>
          <p:nvPr/>
        </p:nvSpPr>
        <p:spPr bwMode="auto">
          <a:xfrm>
            <a:off x="2133600" y="51054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181408" name="Oval 160"/>
          <p:cNvSpPr>
            <a:spLocks noChangeArrowheads="1"/>
          </p:cNvSpPr>
          <p:nvPr/>
        </p:nvSpPr>
        <p:spPr bwMode="auto">
          <a:xfrm>
            <a:off x="3306763" y="51054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181411" name="Oval 163"/>
          <p:cNvSpPr>
            <a:spLocks noChangeArrowheads="1"/>
          </p:cNvSpPr>
          <p:nvPr/>
        </p:nvSpPr>
        <p:spPr bwMode="auto">
          <a:xfrm>
            <a:off x="2719388" y="51069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2</a:t>
            </a:r>
          </a:p>
        </p:txBody>
      </p:sp>
      <p:sp>
        <p:nvSpPr>
          <p:cNvPr id="181412" name="Oval 164"/>
          <p:cNvSpPr>
            <a:spLocks noChangeArrowheads="1"/>
          </p:cNvSpPr>
          <p:nvPr/>
        </p:nvSpPr>
        <p:spPr bwMode="auto">
          <a:xfrm>
            <a:off x="3892550" y="51069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181413" name="Oval 165"/>
          <p:cNvSpPr>
            <a:spLocks noChangeArrowheads="1"/>
          </p:cNvSpPr>
          <p:nvPr/>
        </p:nvSpPr>
        <p:spPr bwMode="auto">
          <a:xfrm>
            <a:off x="4479925" y="51069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5</a:t>
            </a:r>
          </a:p>
        </p:txBody>
      </p:sp>
      <p:sp>
        <p:nvSpPr>
          <p:cNvPr id="181414" name="Oval 166"/>
          <p:cNvSpPr>
            <a:spLocks noChangeArrowheads="1"/>
          </p:cNvSpPr>
          <p:nvPr/>
        </p:nvSpPr>
        <p:spPr bwMode="auto">
          <a:xfrm>
            <a:off x="5067300" y="51069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cxnSp>
        <p:nvCxnSpPr>
          <p:cNvPr id="181517" name="AutoShape 269"/>
          <p:cNvCxnSpPr>
            <a:cxnSpLocks noChangeShapeType="1"/>
            <a:stCxn id="181407" idx="6"/>
            <a:endCxn id="181411" idx="2"/>
          </p:cNvCxnSpPr>
          <p:nvPr/>
        </p:nvCxnSpPr>
        <p:spPr bwMode="auto">
          <a:xfrm>
            <a:off x="2514600" y="5295900"/>
            <a:ext cx="204788"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518" name="AutoShape 270"/>
          <p:cNvCxnSpPr>
            <a:cxnSpLocks noChangeShapeType="1"/>
            <a:stCxn id="181411" idx="6"/>
            <a:endCxn id="181408" idx="2"/>
          </p:cNvCxnSpPr>
          <p:nvPr/>
        </p:nvCxnSpPr>
        <p:spPr bwMode="auto">
          <a:xfrm flipV="1">
            <a:off x="3100388" y="52959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540" name="AutoShape 292"/>
          <p:cNvCxnSpPr>
            <a:cxnSpLocks noChangeShapeType="1"/>
            <a:stCxn id="181408" idx="6"/>
            <a:endCxn id="181412" idx="2"/>
          </p:cNvCxnSpPr>
          <p:nvPr/>
        </p:nvCxnSpPr>
        <p:spPr bwMode="auto">
          <a:xfrm>
            <a:off x="3687763" y="5295900"/>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541" name="AutoShape 293"/>
          <p:cNvCxnSpPr>
            <a:cxnSpLocks noChangeShapeType="1"/>
            <a:stCxn id="181408" idx="4"/>
            <a:endCxn id="181413" idx="4"/>
          </p:cNvCxnSpPr>
          <p:nvPr/>
        </p:nvCxnSpPr>
        <p:spPr bwMode="auto">
          <a:xfrm rot="16200000" flipH="1">
            <a:off x="4083050" y="4900613"/>
            <a:ext cx="1588" cy="1173162"/>
          </a:xfrm>
          <a:prstGeom prst="curvedConnector3">
            <a:avLst>
              <a:gd name="adj1" fmla="val 145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542" name="AutoShape 294"/>
          <p:cNvCxnSpPr>
            <a:cxnSpLocks noChangeShapeType="1"/>
            <a:stCxn id="181413" idx="6"/>
            <a:endCxn id="181414" idx="2"/>
          </p:cNvCxnSpPr>
          <p:nvPr/>
        </p:nvCxnSpPr>
        <p:spPr bwMode="auto">
          <a:xfrm>
            <a:off x="4860925" y="5297488"/>
            <a:ext cx="206375" cy="0"/>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1543" name="Oval 295"/>
          <p:cNvSpPr>
            <a:spLocks noChangeArrowheads="1"/>
          </p:cNvSpPr>
          <p:nvPr/>
        </p:nvSpPr>
        <p:spPr bwMode="auto">
          <a:xfrm>
            <a:off x="5638800" y="51054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7</a:t>
            </a:r>
          </a:p>
        </p:txBody>
      </p:sp>
      <p:cxnSp>
        <p:nvCxnSpPr>
          <p:cNvPr id="181544" name="AutoShape 296"/>
          <p:cNvCxnSpPr>
            <a:cxnSpLocks noChangeShapeType="1"/>
            <a:stCxn id="181413" idx="4"/>
            <a:endCxn id="181543" idx="4"/>
          </p:cNvCxnSpPr>
          <p:nvPr/>
        </p:nvCxnSpPr>
        <p:spPr bwMode="auto">
          <a:xfrm rot="5400000" flipH="1" flipV="1">
            <a:off x="5249069" y="4907756"/>
            <a:ext cx="1588" cy="1158875"/>
          </a:xfrm>
          <a:prstGeom prst="curvedConnector3">
            <a:avLst>
              <a:gd name="adj1" fmla="val -144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0851592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p:txBody>
          <a:bodyPr/>
          <a:lstStyle/>
          <a:p>
            <a:r>
              <a:rPr lang="en-US" dirty="0" smtClean="0"/>
              <a:t>Example: Averaging quiz grades!</a:t>
            </a:r>
            <a:endParaRPr lang="en-US" dirty="0"/>
          </a:p>
        </p:txBody>
      </p:sp>
      <p:graphicFrame>
        <p:nvGraphicFramePr>
          <p:cNvPr id="188419" name="Group 3"/>
          <p:cNvGraphicFramePr>
            <a:graphicFrameLocks noGrp="1"/>
          </p:cNvGraphicFramePr>
          <p:nvPr>
            <p:extLst>
              <p:ext uri="{D42A27DB-BD31-4B8C-83A1-F6EECF244321}">
                <p14:modId xmlns:p14="http://schemas.microsoft.com/office/powerpoint/2010/main" val="996541488"/>
              </p:ext>
            </p:extLst>
          </p:nvPr>
        </p:nvGraphicFramePr>
        <p:xfrm>
          <a:off x="1219200" y="1143000"/>
          <a:ext cx="6096000" cy="3695700"/>
        </p:xfrm>
        <a:graphic>
          <a:graphicData uri="http://schemas.openxmlformats.org/drawingml/2006/table">
            <a:tbl>
              <a:tblPr/>
              <a:tblGrid>
                <a:gridCol w="457200"/>
                <a:gridCol w="5638800"/>
              </a:tblGrid>
              <a:tr h="333375">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1</a:t>
                      </a: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float </a:t>
                      </a:r>
                      <a:r>
                        <a:rPr kumimoji="0" lang="en-US" sz="1600" b="0" i="0" u="none" strike="noStrike" cap="none" normalizeH="0" baseline="0" dirty="0" err="1" smtClean="0">
                          <a:ln>
                            <a:noFill/>
                          </a:ln>
                          <a:solidFill>
                            <a:schemeClr val="tx1"/>
                          </a:solidFill>
                          <a:effectLst/>
                          <a:latin typeface="Tahoma" pitchFamily="34" charset="0"/>
                        </a:rPr>
                        <a:t>quizAverage</a:t>
                      </a:r>
                      <a:r>
                        <a:rPr kumimoji="0" lang="en-US" sz="1600" b="0" i="0" u="none" strike="noStrike" cap="none" normalizeH="0" baseline="0" dirty="0" smtClean="0">
                          <a:ln>
                            <a:noFill/>
                          </a:ln>
                          <a:solidFill>
                            <a:schemeClr val="tx1"/>
                          </a:solidFill>
                          <a:effectLst/>
                          <a:latin typeface="Tahoma" pitchFamily="34" charset="0"/>
                        </a:rPr>
                        <a:t>(float[] scores) {</a:t>
                      </a:r>
                    </a:p>
                  </a:txBody>
                  <a:tcPr horzOverflow="overflow">
                    <a:lnL>
                      <a:noFill/>
                    </a:lnL>
                    <a:lnR cap="flat">
                      <a:noFill/>
                    </a:lnR>
                    <a:lnT cap="flat">
                      <a:noFill/>
                    </a:lnT>
                    <a:lnB>
                      <a:noFill/>
                    </a:lnB>
                    <a:lnTlToBr>
                      <a:noFill/>
                    </a:lnTlToBr>
                    <a:lnBlToTr>
                      <a:noFill/>
                    </a:lnBlToTr>
                    <a:noFill/>
                  </a:tcPr>
                </a:tc>
              </a:tr>
              <a:tr h="333375">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2</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float min = 99999;</a:t>
                      </a:r>
                    </a:p>
                  </a:txBody>
                  <a:tcPr horzOverflow="overflow">
                    <a:lnL>
                      <a:noFill/>
                    </a:lnL>
                    <a:lnR cap="flat">
                      <a:noFill/>
                    </a:lnR>
                    <a:lnT>
                      <a:noFill/>
                    </a:lnT>
                    <a:lnB>
                      <a:noFill/>
                    </a:lnB>
                    <a:lnTlToBr>
                      <a:noFill/>
                    </a:lnTlToBr>
                    <a:lnBlToTr>
                      <a:noFill/>
                    </a:lnBlToTr>
                    <a:noFill/>
                  </a:tcPr>
                </a:tc>
              </a:tr>
              <a:tr h="331788">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3</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float total = 0;</a:t>
                      </a:r>
                    </a:p>
                  </a:txBody>
                  <a:tcPr horzOverflow="overflow">
                    <a:lnL>
                      <a:noFill/>
                    </a:lnL>
                    <a:lnR cap="flat">
                      <a:noFill/>
                    </a:lnR>
                    <a:lnT>
                      <a:noFill/>
                    </a:lnT>
                    <a:lnB>
                      <a:noFill/>
                    </a:lnB>
                    <a:lnTlToBr>
                      <a:noFill/>
                    </a:lnTlToBr>
                    <a:lnBlToTr>
                      <a:noFill/>
                    </a:lnBlToTr>
                    <a:noFill/>
                  </a:tcPr>
                </a:tc>
              </a:tr>
              <a:tr h="333375">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4</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for (int i = 0 ; i &lt; scores.length ; i++) {</a:t>
                      </a:r>
                    </a:p>
                  </a:txBody>
                  <a:tcPr horzOverflow="overflow">
                    <a:lnL>
                      <a:noFill/>
                    </a:lnL>
                    <a:lnR cap="flat">
                      <a:noFill/>
                    </a:lnR>
                    <a:lnT>
                      <a:noFill/>
                    </a:lnT>
                    <a:lnB>
                      <a:noFill/>
                    </a:lnB>
                    <a:lnTlToBr>
                      <a:noFill/>
                    </a:lnTlToBr>
                    <a:lnBlToTr>
                      <a:noFill/>
                    </a:lnBlToTr>
                    <a:noFill/>
                  </a:tcPr>
                </a:tc>
              </a:tr>
              <a:tr h="331788">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5</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if (scores[i] &lt; min)</a:t>
                      </a:r>
                    </a:p>
                  </a:txBody>
                  <a:tcPr horzOverflow="overflow">
                    <a:lnL>
                      <a:noFill/>
                    </a:lnL>
                    <a:lnR cap="flat">
                      <a:noFill/>
                    </a:lnR>
                    <a:lnT>
                      <a:noFill/>
                    </a:lnT>
                    <a:lnB>
                      <a:noFill/>
                    </a:lnB>
                    <a:lnTlToBr>
                      <a:noFill/>
                    </a:lnTlToBr>
                    <a:lnBlToTr>
                      <a:noFill/>
                    </a:lnBlToTr>
                    <a:noFill/>
                  </a:tcPr>
                </a:tc>
              </a:tr>
              <a:tr h="333375">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6</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         min = scores[</a:t>
                      </a:r>
                      <a:r>
                        <a:rPr kumimoji="0" lang="en-US" sz="1600" b="0" i="0" u="none" strike="noStrike" cap="none" normalizeH="0" baseline="0" dirty="0" err="1" smtClean="0">
                          <a:ln>
                            <a:noFill/>
                          </a:ln>
                          <a:solidFill>
                            <a:schemeClr val="tx1"/>
                          </a:solidFill>
                          <a:effectLst/>
                          <a:latin typeface="Tahoma" pitchFamily="34" charset="0"/>
                        </a:rPr>
                        <a:t>i</a:t>
                      </a:r>
                      <a:r>
                        <a:rPr kumimoji="0" lang="en-US" sz="1600" b="0" i="0" u="none" strike="noStrike" cap="none" normalizeH="0" baseline="0" dirty="0" smtClean="0">
                          <a:ln>
                            <a:noFill/>
                          </a:ln>
                          <a:solidFill>
                            <a:schemeClr val="tx1"/>
                          </a:solidFill>
                          <a:effectLst/>
                          <a:latin typeface="Tahoma" pitchFamily="34" charset="0"/>
                        </a:rPr>
                        <a:t>];</a:t>
                      </a:r>
                    </a:p>
                  </a:txBody>
                  <a:tcPr horzOverflow="overflow">
                    <a:lnL>
                      <a:noFill/>
                    </a:lnL>
                    <a:lnR cap="flat">
                      <a:noFill/>
                    </a:lnR>
                    <a:lnT>
                      <a:noFill/>
                    </a:lnT>
                    <a:lnB>
                      <a:noFill/>
                    </a:lnB>
                    <a:lnTlToBr>
                      <a:noFill/>
                    </a:lnTlToBr>
                    <a:lnBlToTr>
                      <a:noFill/>
                    </a:lnBlToTr>
                    <a:noFill/>
                  </a:tcPr>
                </a:tc>
              </a:tr>
              <a:tr h="333375">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7</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total += scores[i];</a:t>
                      </a:r>
                    </a:p>
                  </a:txBody>
                  <a:tcPr horzOverflow="overflow">
                    <a:lnL>
                      <a:noFill/>
                    </a:lnL>
                    <a:lnR cap="flat">
                      <a:noFill/>
                    </a:lnR>
                    <a:lnT>
                      <a:noFill/>
                    </a:lnT>
                    <a:lnB>
                      <a:noFill/>
                    </a:lnB>
                    <a:lnTlToBr>
                      <a:noFill/>
                    </a:lnTlToBr>
                    <a:lnBlToTr>
                      <a:noFill/>
                    </a:lnBlToTr>
                    <a:noFill/>
                  </a:tcPr>
                </a:tc>
              </a:tr>
              <a:tr h="331788">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8</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a:t>
                      </a:r>
                    </a:p>
                  </a:txBody>
                  <a:tcPr horzOverflow="overflow">
                    <a:lnL>
                      <a:noFill/>
                    </a:lnL>
                    <a:lnR cap="flat">
                      <a:noFill/>
                    </a:lnR>
                    <a:lnT>
                      <a:noFill/>
                    </a:lnT>
                    <a:lnB>
                      <a:noFill/>
                    </a:lnB>
                    <a:lnTlToBr>
                      <a:noFill/>
                    </a:lnTlToBr>
                    <a:lnBlToTr>
                      <a:noFill/>
                    </a:lnBlToTr>
                    <a:noFill/>
                  </a:tcPr>
                </a:tc>
              </a:tr>
              <a:tr h="333375">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9</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total = total – min;</a:t>
                      </a:r>
                    </a:p>
                  </a:txBody>
                  <a:tcPr horzOverflow="overflow">
                    <a:lnL>
                      <a:noFill/>
                    </a:lnL>
                    <a:lnR cap="flat">
                      <a:noFill/>
                    </a:lnR>
                    <a:lnT>
                      <a:noFill/>
                    </a:lnT>
                    <a:lnB>
                      <a:noFill/>
                    </a:lnB>
                    <a:lnTlToBr>
                      <a:noFill/>
                    </a:lnTlToBr>
                    <a:lnBlToTr>
                      <a:noFill/>
                    </a:lnBlToTr>
                    <a:noFill/>
                  </a:tcPr>
                </a:tc>
              </a:tr>
              <a:tr h="342900">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10</a:t>
                      </a: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   return total / (scores.length – 1);</a:t>
                      </a:r>
                    </a:p>
                  </a:txBody>
                  <a:tcPr horzOverflow="overflow">
                    <a:lnL>
                      <a:noFill/>
                    </a:lnL>
                    <a:lnR cap="flat">
                      <a:noFill/>
                    </a:lnR>
                    <a:lnT>
                      <a:noFill/>
                    </a:lnT>
                    <a:lnB>
                      <a:noFill/>
                    </a:lnB>
                    <a:lnTlToBr>
                      <a:noFill/>
                    </a:lnTlToBr>
                    <a:lnBlToTr>
                      <a:noFill/>
                    </a:lnBlToTr>
                    <a:noFill/>
                  </a:tcPr>
                </a:tc>
              </a:tr>
              <a:tr h="300038">
                <a:tc>
                  <a:txBody>
                    <a:bodyPr/>
                    <a:lstStyle/>
                    <a:p>
                      <a:pPr marL="0" marR="0" lvl="0" indent="0" algn="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smtClean="0">
                          <a:ln>
                            <a:noFill/>
                          </a:ln>
                          <a:solidFill>
                            <a:schemeClr val="tx1"/>
                          </a:solidFill>
                          <a:effectLst/>
                          <a:latin typeface="Tahoma" pitchFamily="34" charset="0"/>
                        </a:rPr>
                        <a:t>11</a:t>
                      </a: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600" b="0" i="0" u="none" strike="noStrike" cap="none" normalizeH="0" baseline="0" dirty="0" smtClean="0">
                          <a:ln>
                            <a:noFill/>
                          </a:ln>
                          <a:solidFill>
                            <a:schemeClr val="tx1"/>
                          </a:solidFill>
                          <a:effectLst/>
                          <a:latin typeface="Tahoma" pitchFamily="34" charset="0"/>
                        </a:rPr>
                        <a:t>}</a:t>
                      </a:r>
                    </a:p>
                  </a:txBody>
                  <a:tcPr horzOverflow="overflow">
                    <a:lnL>
                      <a:noFill/>
                    </a:lnL>
                    <a:lnR cap="flat">
                      <a:noFill/>
                    </a:lnR>
                    <a:lnT>
                      <a:noFill/>
                    </a:lnT>
                    <a:lnB cap="flat">
                      <a:noFill/>
                    </a:lnB>
                    <a:lnTlToBr>
                      <a:noFill/>
                    </a:lnTlToBr>
                    <a:lnBlToTr>
                      <a:noFill/>
                    </a:lnBlToTr>
                    <a:noFill/>
                  </a:tcPr>
                </a:tc>
              </a:tr>
            </a:tbl>
          </a:graphicData>
        </a:graphic>
      </p:graphicFrame>
      <p:sp>
        <p:nvSpPr>
          <p:cNvPr id="188469" name="Oval 53"/>
          <p:cNvSpPr>
            <a:spLocks noChangeArrowheads="1"/>
          </p:cNvSpPr>
          <p:nvPr/>
        </p:nvSpPr>
        <p:spPr bwMode="auto">
          <a:xfrm>
            <a:off x="1676400" y="54102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188470" name="Oval 54"/>
          <p:cNvSpPr>
            <a:spLocks noChangeArrowheads="1"/>
          </p:cNvSpPr>
          <p:nvPr/>
        </p:nvSpPr>
        <p:spPr bwMode="auto">
          <a:xfrm>
            <a:off x="2849563" y="54102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188471" name="Oval 55"/>
          <p:cNvSpPr>
            <a:spLocks noChangeArrowheads="1"/>
          </p:cNvSpPr>
          <p:nvPr/>
        </p:nvSpPr>
        <p:spPr bwMode="auto">
          <a:xfrm>
            <a:off x="5195888" y="54102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7</a:t>
            </a:r>
          </a:p>
        </p:txBody>
      </p:sp>
      <p:sp>
        <p:nvSpPr>
          <p:cNvPr id="188472" name="Oval 56"/>
          <p:cNvSpPr>
            <a:spLocks noChangeArrowheads="1"/>
          </p:cNvSpPr>
          <p:nvPr/>
        </p:nvSpPr>
        <p:spPr bwMode="auto">
          <a:xfrm>
            <a:off x="5783263" y="54117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8</a:t>
            </a:r>
          </a:p>
        </p:txBody>
      </p:sp>
      <p:sp>
        <p:nvSpPr>
          <p:cNvPr id="188473" name="Oval 57"/>
          <p:cNvSpPr>
            <a:spLocks noChangeArrowheads="1"/>
          </p:cNvSpPr>
          <p:nvPr/>
        </p:nvSpPr>
        <p:spPr bwMode="auto">
          <a:xfrm>
            <a:off x="2262188" y="54117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2</a:t>
            </a:r>
          </a:p>
        </p:txBody>
      </p:sp>
      <p:sp>
        <p:nvSpPr>
          <p:cNvPr id="188474" name="Oval 58"/>
          <p:cNvSpPr>
            <a:spLocks noChangeArrowheads="1"/>
          </p:cNvSpPr>
          <p:nvPr/>
        </p:nvSpPr>
        <p:spPr bwMode="auto">
          <a:xfrm>
            <a:off x="3435350" y="54117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188475" name="Oval 59"/>
          <p:cNvSpPr>
            <a:spLocks noChangeArrowheads="1"/>
          </p:cNvSpPr>
          <p:nvPr/>
        </p:nvSpPr>
        <p:spPr bwMode="auto">
          <a:xfrm>
            <a:off x="4022725" y="54117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5</a:t>
            </a:r>
          </a:p>
        </p:txBody>
      </p:sp>
      <p:sp>
        <p:nvSpPr>
          <p:cNvPr id="188476" name="Oval 60"/>
          <p:cNvSpPr>
            <a:spLocks noChangeArrowheads="1"/>
          </p:cNvSpPr>
          <p:nvPr/>
        </p:nvSpPr>
        <p:spPr bwMode="auto">
          <a:xfrm>
            <a:off x="4610100" y="54117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sp>
        <p:nvSpPr>
          <p:cNvPr id="188477" name="Oval 61"/>
          <p:cNvSpPr>
            <a:spLocks noChangeArrowheads="1"/>
          </p:cNvSpPr>
          <p:nvPr/>
        </p:nvSpPr>
        <p:spPr bwMode="auto">
          <a:xfrm>
            <a:off x="6369050" y="54117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9</a:t>
            </a:r>
          </a:p>
        </p:txBody>
      </p:sp>
      <p:sp>
        <p:nvSpPr>
          <p:cNvPr id="188478" name="Oval 62"/>
          <p:cNvSpPr>
            <a:spLocks noChangeArrowheads="1"/>
          </p:cNvSpPr>
          <p:nvPr/>
        </p:nvSpPr>
        <p:spPr bwMode="auto">
          <a:xfrm>
            <a:off x="6956425" y="54102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10</a:t>
            </a:r>
          </a:p>
        </p:txBody>
      </p:sp>
      <p:cxnSp>
        <p:nvCxnSpPr>
          <p:cNvPr id="188480" name="AutoShape 64"/>
          <p:cNvCxnSpPr>
            <a:cxnSpLocks noChangeShapeType="1"/>
            <a:stCxn id="188469" idx="6"/>
            <a:endCxn id="188473" idx="2"/>
          </p:cNvCxnSpPr>
          <p:nvPr/>
        </p:nvCxnSpPr>
        <p:spPr bwMode="auto">
          <a:xfrm>
            <a:off x="2057400" y="5600700"/>
            <a:ext cx="204788"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481" name="AutoShape 65"/>
          <p:cNvCxnSpPr>
            <a:cxnSpLocks noChangeShapeType="1"/>
            <a:stCxn id="188473" idx="6"/>
            <a:endCxn id="188470" idx="2"/>
          </p:cNvCxnSpPr>
          <p:nvPr/>
        </p:nvCxnSpPr>
        <p:spPr bwMode="auto">
          <a:xfrm flipV="1">
            <a:off x="2643188" y="56007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482" name="AutoShape 66"/>
          <p:cNvCxnSpPr>
            <a:cxnSpLocks noChangeShapeType="1"/>
            <a:stCxn id="188470" idx="6"/>
            <a:endCxn id="188474" idx="2"/>
          </p:cNvCxnSpPr>
          <p:nvPr/>
        </p:nvCxnSpPr>
        <p:spPr bwMode="auto">
          <a:xfrm>
            <a:off x="3230563" y="5600700"/>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483" name="AutoShape 67"/>
          <p:cNvCxnSpPr>
            <a:cxnSpLocks noChangeShapeType="1"/>
            <a:stCxn id="188475" idx="6"/>
            <a:endCxn id="188476" idx="2"/>
          </p:cNvCxnSpPr>
          <p:nvPr/>
        </p:nvCxnSpPr>
        <p:spPr bwMode="auto">
          <a:xfrm>
            <a:off x="4403725" y="5602288"/>
            <a:ext cx="206375" cy="0"/>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484" name="AutoShape 68"/>
          <p:cNvCxnSpPr>
            <a:cxnSpLocks noChangeShapeType="1"/>
            <a:stCxn id="188476" idx="6"/>
            <a:endCxn id="188471" idx="2"/>
          </p:cNvCxnSpPr>
          <p:nvPr/>
        </p:nvCxnSpPr>
        <p:spPr bwMode="auto">
          <a:xfrm flipV="1">
            <a:off x="4991100" y="5600700"/>
            <a:ext cx="204788"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485" name="AutoShape 69"/>
          <p:cNvCxnSpPr>
            <a:cxnSpLocks noChangeShapeType="1"/>
            <a:stCxn id="188477" idx="6"/>
            <a:endCxn id="188478" idx="2"/>
          </p:cNvCxnSpPr>
          <p:nvPr/>
        </p:nvCxnSpPr>
        <p:spPr bwMode="auto">
          <a:xfrm flipV="1">
            <a:off x="6750050" y="56007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487" name="AutoShape 71"/>
          <p:cNvCxnSpPr>
            <a:cxnSpLocks noChangeShapeType="1"/>
            <a:stCxn id="188471" idx="6"/>
            <a:endCxn id="188472" idx="2"/>
          </p:cNvCxnSpPr>
          <p:nvPr/>
        </p:nvCxnSpPr>
        <p:spPr bwMode="auto">
          <a:xfrm>
            <a:off x="5576888" y="56007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488" name="AutoShape 72"/>
          <p:cNvCxnSpPr>
            <a:cxnSpLocks noChangeShapeType="1"/>
            <a:stCxn id="188472" idx="0"/>
            <a:endCxn id="188474" idx="0"/>
          </p:cNvCxnSpPr>
          <p:nvPr/>
        </p:nvCxnSpPr>
        <p:spPr bwMode="auto">
          <a:xfrm rot="16200000" flipH="1" flipV="1">
            <a:off x="4799013" y="4238625"/>
            <a:ext cx="1587" cy="2347913"/>
          </a:xfrm>
          <a:prstGeom prst="curvedConnector3">
            <a:avLst>
              <a:gd name="adj1" fmla="val -144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489" name="AutoShape 73"/>
          <p:cNvCxnSpPr>
            <a:cxnSpLocks noChangeShapeType="1"/>
            <a:stCxn id="188474" idx="4"/>
            <a:endCxn id="188477" idx="4"/>
          </p:cNvCxnSpPr>
          <p:nvPr/>
        </p:nvCxnSpPr>
        <p:spPr bwMode="auto">
          <a:xfrm rot="16200000" flipH="1">
            <a:off x="5091906" y="4326732"/>
            <a:ext cx="1587" cy="2933700"/>
          </a:xfrm>
          <a:prstGeom prst="curvedConnector3">
            <a:avLst>
              <a:gd name="adj1" fmla="val 33999995"/>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490" name="AutoShape 74"/>
          <p:cNvCxnSpPr>
            <a:cxnSpLocks noChangeShapeType="1"/>
            <a:stCxn id="188474" idx="6"/>
            <a:endCxn id="188475" idx="2"/>
          </p:cNvCxnSpPr>
          <p:nvPr/>
        </p:nvCxnSpPr>
        <p:spPr bwMode="auto">
          <a:xfrm>
            <a:off x="3816350" y="5602288"/>
            <a:ext cx="206375" cy="0"/>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8491" name="AutoShape 75"/>
          <p:cNvCxnSpPr>
            <a:cxnSpLocks noChangeShapeType="1"/>
            <a:stCxn id="188475" idx="4"/>
            <a:endCxn id="188471" idx="4"/>
          </p:cNvCxnSpPr>
          <p:nvPr/>
        </p:nvCxnSpPr>
        <p:spPr bwMode="auto">
          <a:xfrm rot="5400000" flipH="1" flipV="1">
            <a:off x="4799013" y="5205412"/>
            <a:ext cx="1588" cy="1173163"/>
          </a:xfrm>
          <a:prstGeom prst="curvedConnector3">
            <a:avLst>
              <a:gd name="adj1" fmla="val -144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9020411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en-US"/>
              <a:t>Node Coverage</a:t>
            </a:r>
          </a:p>
        </p:txBody>
      </p:sp>
      <p:sp>
        <p:nvSpPr>
          <p:cNvPr id="183299" name="Rectangle 3"/>
          <p:cNvSpPr>
            <a:spLocks noGrp="1" noChangeArrowheads="1"/>
          </p:cNvSpPr>
          <p:nvPr>
            <p:ph type="body" idx="1"/>
          </p:nvPr>
        </p:nvSpPr>
        <p:spPr/>
        <p:txBody>
          <a:bodyPr/>
          <a:lstStyle/>
          <a:p>
            <a:r>
              <a:rPr lang="en-US"/>
              <a:t>Select test cases such that every </a:t>
            </a:r>
            <a:r>
              <a:rPr lang="en-US" u="sng"/>
              <a:t>node</a:t>
            </a:r>
            <a:r>
              <a:rPr lang="en-US"/>
              <a:t> in the graph is visited</a:t>
            </a:r>
          </a:p>
          <a:p>
            <a:pPr lvl="1"/>
            <a:r>
              <a:rPr lang="en-US"/>
              <a:t>Also called statement coverage</a:t>
            </a:r>
          </a:p>
          <a:p>
            <a:pPr lvl="2"/>
            <a:r>
              <a:rPr lang="en-US"/>
              <a:t>Guarantees that every statement in the source code is executed at least once</a:t>
            </a:r>
          </a:p>
          <a:p>
            <a:r>
              <a:rPr lang="en-US"/>
              <a:t>Selects minimal number of test cases</a:t>
            </a:r>
          </a:p>
          <a:p>
            <a:endParaRPr lang="en-US"/>
          </a:p>
          <a:p>
            <a:pPr lvl="2"/>
            <a:endParaRPr lang="en-US"/>
          </a:p>
        </p:txBody>
      </p:sp>
      <p:sp>
        <p:nvSpPr>
          <p:cNvPr id="183301" name="Oval 5"/>
          <p:cNvSpPr>
            <a:spLocks noChangeArrowheads="1"/>
          </p:cNvSpPr>
          <p:nvPr/>
        </p:nvSpPr>
        <p:spPr bwMode="auto">
          <a:xfrm>
            <a:off x="1425575" y="5181600"/>
            <a:ext cx="381000" cy="381000"/>
          </a:xfrm>
          <a:prstGeom prst="ellipse">
            <a:avLst/>
          </a:prstGeom>
          <a:solidFill>
            <a:schemeClr val="accent1"/>
          </a:solidFill>
          <a:ln w="28575" cap="sq">
            <a:solidFill>
              <a:schemeClr va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183302" name="Oval 6"/>
          <p:cNvSpPr>
            <a:spLocks noChangeArrowheads="1"/>
          </p:cNvSpPr>
          <p:nvPr/>
        </p:nvSpPr>
        <p:spPr bwMode="auto">
          <a:xfrm>
            <a:off x="2598738" y="5181600"/>
            <a:ext cx="381000" cy="381000"/>
          </a:xfrm>
          <a:prstGeom prst="ellipse">
            <a:avLst/>
          </a:prstGeom>
          <a:solidFill>
            <a:schemeClr val="accent1"/>
          </a:solidFill>
          <a:ln w="28575" cap="sq">
            <a:solidFill>
              <a:schemeClr va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183303" name="Oval 7"/>
          <p:cNvSpPr>
            <a:spLocks noChangeArrowheads="1"/>
          </p:cNvSpPr>
          <p:nvPr/>
        </p:nvSpPr>
        <p:spPr bwMode="auto">
          <a:xfrm>
            <a:off x="4945063" y="5181600"/>
            <a:ext cx="381000" cy="381000"/>
          </a:xfrm>
          <a:prstGeom prst="ellipse">
            <a:avLst/>
          </a:prstGeom>
          <a:solidFill>
            <a:schemeClr val="accent1"/>
          </a:solidFill>
          <a:ln w="28575" cap="sq">
            <a:solidFill>
              <a:schemeClr va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7</a:t>
            </a:r>
          </a:p>
        </p:txBody>
      </p:sp>
      <p:sp>
        <p:nvSpPr>
          <p:cNvPr id="183304" name="Oval 8"/>
          <p:cNvSpPr>
            <a:spLocks noChangeArrowheads="1"/>
          </p:cNvSpPr>
          <p:nvPr/>
        </p:nvSpPr>
        <p:spPr bwMode="auto">
          <a:xfrm>
            <a:off x="5532438" y="5183188"/>
            <a:ext cx="381000" cy="381000"/>
          </a:xfrm>
          <a:prstGeom prst="ellipse">
            <a:avLst/>
          </a:prstGeom>
          <a:solidFill>
            <a:schemeClr val="accent1"/>
          </a:solidFill>
          <a:ln w="28575" cap="sq">
            <a:solidFill>
              <a:schemeClr va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8</a:t>
            </a:r>
          </a:p>
        </p:txBody>
      </p:sp>
      <p:sp>
        <p:nvSpPr>
          <p:cNvPr id="183305" name="Oval 9"/>
          <p:cNvSpPr>
            <a:spLocks noChangeArrowheads="1"/>
          </p:cNvSpPr>
          <p:nvPr/>
        </p:nvSpPr>
        <p:spPr bwMode="auto">
          <a:xfrm>
            <a:off x="2011363" y="5183188"/>
            <a:ext cx="381000" cy="381000"/>
          </a:xfrm>
          <a:prstGeom prst="ellipse">
            <a:avLst/>
          </a:prstGeom>
          <a:solidFill>
            <a:schemeClr val="accent1"/>
          </a:solidFill>
          <a:ln w="28575" cap="sq">
            <a:solidFill>
              <a:schemeClr va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2</a:t>
            </a:r>
          </a:p>
        </p:txBody>
      </p:sp>
      <p:sp>
        <p:nvSpPr>
          <p:cNvPr id="183306" name="Oval 10"/>
          <p:cNvSpPr>
            <a:spLocks noChangeArrowheads="1"/>
          </p:cNvSpPr>
          <p:nvPr/>
        </p:nvSpPr>
        <p:spPr bwMode="auto">
          <a:xfrm>
            <a:off x="3184525" y="5183188"/>
            <a:ext cx="381000" cy="381000"/>
          </a:xfrm>
          <a:prstGeom prst="ellipse">
            <a:avLst/>
          </a:prstGeom>
          <a:solidFill>
            <a:schemeClr val="accent1"/>
          </a:solidFill>
          <a:ln w="28575" cap="sq">
            <a:solidFill>
              <a:schemeClr va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183307" name="Oval 11"/>
          <p:cNvSpPr>
            <a:spLocks noChangeArrowheads="1"/>
          </p:cNvSpPr>
          <p:nvPr/>
        </p:nvSpPr>
        <p:spPr bwMode="auto">
          <a:xfrm>
            <a:off x="3771900" y="5183188"/>
            <a:ext cx="381000" cy="381000"/>
          </a:xfrm>
          <a:prstGeom prst="ellipse">
            <a:avLst/>
          </a:prstGeom>
          <a:solidFill>
            <a:schemeClr val="accent1"/>
          </a:solidFill>
          <a:ln w="28575" cap="sq">
            <a:solidFill>
              <a:schemeClr va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5</a:t>
            </a:r>
          </a:p>
        </p:txBody>
      </p:sp>
      <p:sp>
        <p:nvSpPr>
          <p:cNvPr id="183308" name="Oval 12"/>
          <p:cNvSpPr>
            <a:spLocks noChangeArrowheads="1"/>
          </p:cNvSpPr>
          <p:nvPr/>
        </p:nvSpPr>
        <p:spPr bwMode="auto">
          <a:xfrm>
            <a:off x="4359275" y="5183188"/>
            <a:ext cx="381000" cy="381000"/>
          </a:xfrm>
          <a:prstGeom prst="ellipse">
            <a:avLst/>
          </a:prstGeom>
          <a:solidFill>
            <a:schemeClr val="accent1"/>
          </a:solidFill>
          <a:ln w="28575" cap="sq">
            <a:solidFill>
              <a:schemeClr va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sp>
        <p:nvSpPr>
          <p:cNvPr id="183309" name="Oval 13"/>
          <p:cNvSpPr>
            <a:spLocks noChangeArrowheads="1"/>
          </p:cNvSpPr>
          <p:nvPr/>
        </p:nvSpPr>
        <p:spPr bwMode="auto">
          <a:xfrm>
            <a:off x="6118225" y="5183188"/>
            <a:ext cx="381000" cy="381000"/>
          </a:xfrm>
          <a:prstGeom prst="ellipse">
            <a:avLst/>
          </a:prstGeom>
          <a:solidFill>
            <a:schemeClr val="accent1"/>
          </a:solidFill>
          <a:ln w="28575" cap="sq">
            <a:solidFill>
              <a:schemeClr va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9</a:t>
            </a:r>
          </a:p>
        </p:txBody>
      </p:sp>
      <p:sp>
        <p:nvSpPr>
          <p:cNvPr id="183310" name="Oval 14"/>
          <p:cNvSpPr>
            <a:spLocks noChangeArrowheads="1"/>
          </p:cNvSpPr>
          <p:nvPr/>
        </p:nvSpPr>
        <p:spPr bwMode="auto">
          <a:xfrm>
            <a:off x="6705600" y="5181600"/>
            <a:ext cx="381000" cy="381000"/>
          </a:xfrm>
          <a:prstGeom prst="ellipse">
            <a:avLst/>
          </a:prstGeom>
          <a:solidFill>
            <a:schemeClr val="accent1"/>
          </a:solidFill>
          <a:ln w="28575" cap="sq">
            <a:solidFill>
              <a:schemeClr val="hlink"/>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10</a:t>
            </a:r>
          </a:p>
        </p:txBody>
      </p:sp>
      <p:cxnSp>
        <p:nvCxnSpPr>
          <p:cNvPr id="183312" name="AutoShape 16"/>
          <p:cNvCxnSpPr>
            <a:cxnSpLocks noChangeShapeType="1"/>
            <a:stCxn id="183301" idx="6"/>
            <a:endCxn id="183305" idx="2"/>
          </p:cNvCxnSpPr>
          <p:nvPr/>
        </p:nvCxnSpPr>
        <p:spPr bwMode="auto">
          <a:xfrm>
            <a:off x="1820863" y="5372100"/>
            <a:ext cx="176212"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313" name="AutoShape 17"/>
          <p:cNvCxnSpPr>
            <a:cxnSpLocks noChangeShapeType="1"/>
            <a:stCxn id="183305" idx="6"/>
            <a:endCxn id="183302" idx="2"/>
          </p:cNvCxnSpPr>
          <p:nvPr/>
        </p:nvCxnSpPr>
        <p:spPr bwMode="auto">
          <a:xfrm flipV="1">
            <a:off x="2406650" y="5372100"/>
            <a:ext cx="177800"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314" name="AutoShape 18"/>
          <p:cNvCxnSpPr>
            <a:cxnSpLocks noChangeShapeType="1"/>
            <a:stCxn id="183302" idx="6"/>
            <a:endCxn id="183306" idx="2"/>
          </p:cNvCxnSpPr>
          <p:nvPr/>
        </p:nvCxnSpPr>
        <p:spPr bwMode="auto">
          <a:xfrm>
            <a:off x="2994025" y="5372100"/>
            <a:ext cx="176213"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315" name="AutoShape 19"/>
          <p:cNvCxnSpPr>
            <a:cxnSpLocks noChangeShapeType="1"/>
            <a:stCxn id="183307" idx="6"/>
            <a:endCxn id="183308" idx="2"/>
          </p:cNvCxnSpPr>
          <p:nvPr/>
        </p:nvCxnSpPr>
        <p:spPr bwMode="auto">
          <a:xfrm>
            <a:off x="4167188" y="5373688"/>
            <a:ext cx="177800" cy="0"/>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316" name="AutoShape 20"/>
          <p:cNvCxnSpPr>
            <a:cxnSpLocks noChangeShapeType="1"/>
            <a:stCxn id="183308" idx="6"/>
            <a:endCxn id="183303" idx="2"/>
          </p:cNvCxnSpPr>
          <p:nvPr/>
        </p:nvCxnSpPr>
        <p:spPr bwMode="auto">
          <a:xfrm flipV="1">
            <a:off x="4754563" y="5372100"/>
            <a:ext cx="176212"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317" name="AutoShape 21"/>
          <p:cNvCxnSpPr>
            <a:cxnSpLocks noChangeShapeType="1"/>
            <a:stCxn id="183309" idx="6"/>
            <a:endCxn id="183310" idx="2"/>
          </p:cNvCxnSpPr>
          <p:nvPr/>
        </p:nvCxnSpPr>
        <p:spPr bwMode="auto">
          <a:xfrm flipV="1">
            <a:off x="6513513" y="5372100"/>
            <a:ext cx="177800"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319" name="AutoShape 23"/>
          <p:cNvCxnSpPr>
            <a:cxnSpLocks noChangeShapeType="1"/>
            <a:stCxn id="183303" idx="6"/>
            <a:endCxn id="183304" idx="2"/>
          </p:cNvCxnSpPr>
          <p:nvPr/>
        </p:nvCxnSpPr>
        <p:spPr bwMode="auto">
          <a:xfrm>
            <a:off x="5340350" y="5372100"/>
            <a:ext cx="177800"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320" name="AutoShape 24"/>
          <p:cNvCxnSpPr>
            <a:cxnSpLocks noChangeShapeType="1"/>
            <a:stCxn id="183304" idx="0"/>
            <a:endCxn id="183306" idx="0"/>
          </p:cNvCxnSpPr>
          <p:nvPr/>
        </p:nvCxnSpPr>
        <p:spPr bwMode="auto">
          <a:xfrm rot="16200000" flipH="1" flipV="1">
            <a:off x="4548188" y="3995737"/>
            <a:ext cx="1588" cy="2347913"/>
          </a:xfrm>
          <a:prstGeom prst="curvedConnector3">
            <a:avLst>
              <a:gd name="adj1" fmla="val -135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321" name="AutoShape 25"/>
          <p:cNvCxnSpPr>
            <a:cxnSpLocks noChangeShapeType="1"/>
            <a:stCxn id="183306" idx="4"/>
            <a:endCxn id="183309" idx="4"/>
          </p:cNvCxnSpPr>
          <p:nvPr/>
        </p:nvCxnSpPr>
        <p:spPr bwMode="auto">
          <a:xfrm rot="16200000" flipH="1">
            <a:off x="4841081" y="4112419"/>
            <a:ext cx="1588" cy="2933700"/>
          </a:xfrm>
          <a:prstGeom prst="curvedConnector3">
            <a:avLst>
              <a:gd name="adj1" fmla="val 32999995"/>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322" name="AutoShape 26"/>
          <p:cNvCxnSpPr>
            <a:cxnSpLocks noChangeShapeType="1"/>
            <a:stCxn id="183306" idx="6"/>
            <a:endCxn id="183307" idx="2"/>
          </p:cNvCxnSpPr>
          <p:nvPr/>
        </p:nvCxnSpPr>
        <p:spPr bwMode="auto">
          <a:xfrm>
            <a:off x="3579813" y="5373688"/>
            <a:ext cx="177800" cy="0"/>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3323" name="AutoShape 27"/>
          <p:cNvCxnSpPr>
            <a:cxnSpLocks noChangeShapeType="1"/>
            <a:stCxn id="183307" idx="4"/>
            <a:endCxn id="183303" idx="4"/>
          </p:cNvCxnSpPr>
          <p:nvPr/>
        </p:nvCxnSpPr>
        <p:spPr bwMode="auto">
          <a:xfrm rot="5400000" flipH="1" flipV="1">
            <a:off x="4548188" y="4991100"/>
            <a:ext cx="1587" cy="1173163"/>
          </a:xfrm>
          <a:prstGeom prst="curvedConnector3">
            <a:avLst>
              <a:gd name="adj1" fmla="val -135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3325" name="Text Box 29"/>
          <p:cNvSpPr txBox="1">
            <a:spLocks noChangeArrowheads="1"/>
          </p:cNvSpPr>
          <p:nvPr/>
        </p:nvSpPr>
        <p:spPr bwMode="auto">
          <a:xfrm>
            <a:off x="3317035" y="4038600"/>
            <a:ext cx="227498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800" dirty="0">
                <a:solidFill>
                  <a:schemeClr val="hlink"/>
                </a:solidFill>
              </a:rPr>
              <a:t>Test case: { 2</a:t>
            </a:r>
            <a:r>
              <a:rPr lang="en-US" sz="2800" dirty="0" smtClean="0">
                <a:solidFill>
                  <a:schemeClr val="hlink"/>
                </a:solidFill>
              </a:rPr>
              <a:t> </a:t>
            </a:r>
            <a:r>
              <a:rPr lang="en-US" sz="2800" dirty="0" smtClean="0">
                <a:solidFill>
                  <a:schemeClr val="hlink"/>
                </a:solidFill>
              </a:rPr>
              <a:t>}</a:t>
            </a:r>
            <a:endParaRPr lang="en-US" sz="2800" dirty="0">
              <a:solidFill>
                <a:schemeClr val="hlink"/>
              </a:solidFill>
            </a:endParaRPr>
          </a:p>
        </p:txBody>
      </p:sp>
    </p:spTree>
    <p:extLst>
      <p:ext uri="{BB962C8B-B14F-4D97-AF65-F5344CB8AC3E}">
        <p14:creationId xmlns:p14="http://schemas.microsoft.com/office/powerpoint/2010/main" val="414561321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r>
              <a:rPr lang="en-US"/>
              <a:t>Edge Coverage</a:t>
            </a:r>
          </a:p>
        </p:txBody>
      </p:sp>
      <p:sp>
        <p:nvSpPr>
          <p:cNvPr id="184323" name="Rectangle 3"/>
          <p:cNvSpPr>
            <a:spLocks noGrp="1" noChangeArrowheads="1"/>
          </p:cNvSpPr>
          <p:nvPr>
            <p:ph type="body" idx="1"/>
          </p:nvPr>
        </p:nvSpPr>
        <p:spPr/>
        <p:txBody>
          <a:bodyPr/>
          <a:lstStyle/>
          <a:p>
            <a:r>
              <a:rPr lang="en-US"/>
              <a:t>Select test cases such that every </a:t>
            </a:r>
            <a:r>
              <a:rPr lang="en-US" u="sng"/>
              <a:t>edge</a:t>
            </a:r>
            <a:r>
              <a:rPr lang="en-US"/>
              <a:t> in the graph is visited</a:t>
            </a:r>
          </a:p>
          <a:p>
            <a:pPr lvl="1"/>
            <a:r>
              <a:rPr lang="en-US"/>
              <a:t>Also called branch coverage</a:t>
            </a:r>
          </a:p>
          <a:p>
            <a:pPr lvl="2"/>
            <a:r>
              <a:rPr lang="en-US"/>
              <a:t>Guarantees that every branch in the source code is executed at least once</a:t>
            </a:r>
          </a:p>
          <a:p>
            <a:r>
              <a:rPr lang="en-US"/>
              <a:t>More thorough than node coverage</a:t>
            </a:r>
          </a:p>
          <a:p>
            <a:pPr lvl="1"/>
            <a:r>
              <a:rPr lang="en-US"/>
              <a:t>More likely to reveal logical errors</a:t>
            </a:r>
          </a:p>
          <a:p>
            <a:endParaRPr lang="en-US"/>
          </a:p>
          <a:p>
            <a:pPr lvl="2"/>
            <a:endParaRPr lang="en-US"/>
          </a:p>
        </p:txBody>
      </p:sp>
      <p:sp>
        <p:nvSpPr>
          <p:cNvPr id="184324" name="Oval 4"/>
          <p:cNvSpPr>
            <a:spLocks noChangeArrowheads="1"/>
          </p:cNvSpPr>
          <p:nvPr/>
        </p:nvSpPr>
        <p:spPr bwMode="auto">
          <a:xfrm>
            <a:off x="1631950" y="5256212"/>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184325" name="Oval 5"/>
          <p:cNvSpPr>
            <a:spLocks noChangeArrowheads="1"/>
          </p:cNvSpPr>
          <p:nvPr/>
        </p:nvSpPr>
        <p:spPr bwMode="auto">
          <a:xfrm>
            <a:off x="2805113" y="5256212"/>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184326" name="Oval 6"/>
          <p:cNvSpPr>
            <a:spLocks noChangeArrowheads="1"/>
          </p:cNvSpPr>
          <p:nvPr/>
        </p:nvSpPr>
        <p:spPr bwMode="auto">
          <a:xfrm>
            <a:off x="5151438" y="5256212"/>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7</a:t>
            </a:r>
          </a:p>
        </p:txBody>
      </p:sp>
      <p:sp>
        <p:nvSpPr>
          <p:cNvPr id="184327" name="Oval 7"/>
          <p:cNvSpPr>
            <a:spLocks noChangeArrowheads="1"/>
          </p:cNvSpPr>
          <p:nvPr/>
        </p:nvSpPr>
        <p:spPr bwMode="auto">
          <a:xfrm>
            <a:off x="5738813" y="52578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8</a:t>
            </a:r>
          </a:p>
        </p:txBody>
      </p:sp>
      <p:sp>
        <p:nvSpPr>
          <p:cNvPr id="184328" name="Oval 8"/>
          <p:cNvSpPr>
            <a:spLocks noChangeArrowheads="1"/>
          </p:cNvSpPr>
          <p:nvPr/>
        </p:nvSpPr>
        <p:spPr bwMode="auto">
          <a:xfrm>
            <a:off x="2217738" y="52578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2</a:t>
            </a:r>
          </a:p>
        </p:txBody>
      </p:sp>
      <p:sp>
        <p:nvSpPr>
          <p:cNvPr id="184329" name="Oval 9"/>
          <p:cNvSpPr>
            <a:spLocks noChangeArrowheads="1"/>
          </p:cNvSpPr>
          <p:nvPr/>
        </p:nvSpPr>
        <p:spPr bwMode="auto">
          <a:xfrm>
            <a:off x="3390900" y="52578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184330" name="Oval 10"/>
          <p:cNvSpPr>
            <a:spLocks noChangeArrowheads="1"/>
          </p:cNvSpPr>
          <p:nvPr/>
        </p:nvSpPr>
        <p:spPr bwMode="auto">
          <a:xfrm>
            <a:off x="3978275" y="52578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5</a:t>
            </a:r>
          </a:p>
        </p:txBody>
      </p:sp>
      <p:sp>
        <p:nvSpPr>
          <p:cNvPr id="184331" name="Oval 11"/>
          <p:cNvSpPr>
            <a:spLocks noChangeArrowheads="1"/>
          </p:cNvSpPr>
          <p:nvPr/>
        </p:nvSpPr>
        <p:spPr bwMode="auto">
          <a:xfrm>
            <a:off x="4565650" y="52578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sp>
        <p:nvSpPr>
          <p:cNvPr id="184332" name="Oval 12"/>
          <p:cNvSpPr>
            <a:spLocks noChangeArrowheads="1"/>
          </p:cNvSpPr>
          <p:nvPr/>
        </p:nvSpPr>
        <p:spPr bwMode="auto">
          <a:xfrm>
            <a:off x="6324600" y="52578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9</a:t>
            </a:r>
          </a:p>
        </p:txBody>
      </p:sp>
      <p:sp>
        <p:nvSpPr>
          <p:cNvPr id="184333" name="Oval 13"/>
          <p:cNvSpPr>
            <a:spLocks noChangeArrowheads="1"/>
          </p:cNvSpPr>
          <p:nvPr/>
        </p:nvSpPr>
        <p:spPr bwMode="auto">
          <a:xfrm>
            <a:off x="6911975" y="5256212"/>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10</a:t>
            </a:r>
          </a:p>
        </p:txBody>
      </p:sp>
      <p:cxnSp>
        <p:nvCxnSpPr>
          <p:cNvPr id="184335" name="AutoShape 15"/>
          <p:cNvCxnSpPr>
            <a:cxnSpLocks noChangeShapeType="1"/>
            <a:stCxn id="184324" idx="6"/>
            <a:endCxn id="184328" idx="2"/>
          </p:cNvCxnSpPr>
          <p:nvPr/>
        </p:nvCxnSpPr>
        <p:spPr bwMode="auto">
          <a:xfrm>
            <a:off x="2012950" y="5446712"/>
            <a:ext cx="204788" cy="1588"/>
          </a:xfrm>
          <a:prstGeom prst="straightConnector1">
            <a:avLst/>
          </a:prstGeom>
          <a:noFill/>
          <a:ln w="28575" cap="sq">
            <a:solidFill>
              <a:schemeClr val="hlink"/>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36" name="AutoShape 16"/>
          <p:cNvCxnSpPr>
            <a:cxnSpLocks noChangeShapeType="1"/>
            <a:stCxn id="184328" idx="6"/>
            <a:endCxn id="184325" idx="2"/>
          </p:cNvCxnSpPr>
          <p:nvPr/>
        </p:nvCxnSpPr>
        <p:spPr bwMode="auto">
          <a:xfrm flipV="1">
            <a:off x="2598738" y="5446712"/>
            <a:ext cx="206375" cy="1588"/>
          </a:xfrm>
          <a:prstGeom prst="straightConnector1">
            <a:avLst/>
          </a:prstGeom>
          <a:noFill/>
          <a:ln w="28575" cap="sq">
            <a:solidFill>
              <a:schemeClr val="hlink"/>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37" name="AutoShape 17"/>
          <p:cNvCxnSpPr>
            <a:cxnSpLocks noChangeShapeType="1"/>
            <a:stCxn id="184325" idx="6"/>
            <a:endCxn id="184329" idx="2"/>
          </p:cNvCxnSpPr>
          <p:nvPr/>
        </p:nvCxnSpPr>
        <p:spPr bwMode="auto">
          <a:xfrm>
            <a:off x="3186113" y="5446712"/>
            <a:ext cx="204787" cy="1588"/>
          </a:xfrm>
          <a:prstGeom prst="straightConnector1">
            <a:avLst/>
          </a:prstGeom>
          <a:noFill/>
          <a:ln w="28575" cap="sq">
            <a:solidFill>
              <a:schemeClr val="hlink"/>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38" name="AutoShape 18"/>
          <p:cNvCxnSpPr>
            <a:cxnSpLocks noChangeShapeType="1"/>
            <a:stCxn id="184330" idx="6"/>
            <a:endCxn id="184331" idx="2"/>
          </p:cNvCxnSpPr>
          <p:nvPr/>
        </p:nvCxnSpPr>
        <p:spPr bwMode="auto">
          <a:xfrm>
            <a:off x="4359275" y="5448300"/>
            <a:ext cx="206375" cy="0"/>
          </a:xfrm>
          <a:prstGeom prst="straightConnector1">
            <a:avLst/>
          </a:prstGeom>
          <a:noFill/>
          <a:ln w="28575" cap="sq">
            <a:solidFill>
              <a:schemeClr val="hlink"/>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39" name="AutoShape 19"/>
          <p:cNvCxnSpPr>
            <a:cxnSpLocks noChangeShapeType="1"/>
            <a:stCxn id="184331" idx="6"/>
            <a:endCxn id="184326" idx="2"/>
          </p:cNvCxnSpPr>
          <p:nvPr/>
        </p:nvCxnSpPr>
        <p:spPr bwMode="auto">
          <a:xfrm flipV="1">
            <a:off x="4946650" y="5446712"/>
            <a:ext cx="204788" cy="1588"/>
          </a:xfrm>
          <a:prstGeom prst="straightConnector1">
            <a:avLst/>
          </a:prstGeom>
          <a:noFill/>
          <a:ln w="28575" cap="sq">
            <a:solidFill>
              <a:schemeClr val="hlink"/>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40" name="AutoShape 20"/>
          <p:cNvCxnSpPr>
            <a:cxnSpLocks noChangeShapeType="1"/>
            <a:stCxn id="184332" idx="6"/>
            <a:endCxn id="184333" idx="2"/>
          </p:cNvCxnSpPr>
          <p:nvPr/>
        </p:nvCxnSpPr>
        <p:spPr bwMode="auto">
          <a:xfrm flipV="1">
            <a:off x="6705600" y="5446712"/>
            <a:ext cx="206375" cy="1588"/>
          </a:xfrm>
          <a:prstGeom prst="straightConnector1">
            <a:avLst/>
          </a:prstGeom>
          <a:noFill/>
          <a:ln w="28575" cap="sq">
            <a:solidFill>
              <a:schemeClr val="hlink"/>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42" name="AutoShape 22"/>
          <p:cNvCxnSpPr>
            <a:cxnSpLocks noChangeShapeType="1"/>
            <a:stCxn id="184326" idx="6"/>
            <a:endCxn id="184327" idx="2"/>
          </p:cNvCxnSpPr>
          <p:nvPr/>
        </p:nvCxnSpPr>
        <p:spPr bwMode="auto">
          <a:xfrm>
            <a:off x="5532438" y="5446712"/>
            <a:ext cx="206375" cy="1588"/>
          </a:xfrm>
          <a:prstGeom prst="straightConnector1">
            <a:avLst/>
          </a:prstGeom>
          <a:noFill/>
          <a:ln w="28575" cap="sq">
            <a:solidFill>
              <a:schemeClr val="hlink"/>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43" name="AutoShape 23"/>
          <p:cNvCxnSpPr>
            <a:cxnSpLocks noChangeShapeType="1"/>
            <a:stCxn id="184327" idx="0"/>
            <a:endCxn id="184329" idx="0"/>
          </p:cNvCxnSpPr>
          <p:nvPr/>
        </p:nvCxnSpPr>
        <p:spPr bwMode="auto">
          <a:xfrm rot="16200000" flipH="1" flipV="1">
            <a:off x="4754563" y="4084637"/>
            <a:ext cx="1587" cy="2347913"/>
          </a:xfrm>
          <a:prstGeom prst="curvedConnector3">
            <a:avLst>
              <a:gd name="adj1" fmla="val -14400000"/>
            </a:avLst>
          </a:prstGeom>
          <a:noFill/>
          <a:ln w="28575" cap="sq">
            <a:solidFill>
              <a:schemeClr val="hlink"/>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44" name="AutoShape 24"/>
          <p:cNvCxnSpPr>
            <a:cxnSpLocks noChangeShapeType="1"/>
            <a:stCxn id="184329" idx="4"/>
            <a:endCxn id="184332" idx="4"/>
          </p:cNvCxnSpPr>
          <p:nvPr/>
        </p:nvCxnSpPr>
        <p:spPr bwMode="auto">
          <a:xfrm rot="16200000" flipH="1">
            <a:off x="5047456" y="4172744"/>
            <a:ext cx="1587" cy="2933700"/>
          </a:xfrm>
          <a:prstGeom prst="curvedConnector3">
            <a:avLst>
              <a:gd name="adj1" fmla="val 33499995"/>
            </a:avLst>
          </a:prstGeom>
          <a:noFill/>
          <a:ln w="28575" cap="sq">
            <a:solidFill>
              <a:schemeClr val="hlink"/>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45" name="AutoShape 25"/>
          <p:cNvCxnSpPr>
            <a:cxnSpLocks noChangeShapeType="1"/>
            <a:stCxn id="184329" idx="6"/>
            <a:endCxn id="184330" idx="2"/>
          </p:cNvCxnSpPr>
          <p:nvPr/>
        </p:nvCxnSpPr>
        <p:spPr bwMode="auto">
          <a:xfrm>
            <a:off x="3771900" y="5448300"/>
            <a:ext cx="206375" cy="0"/>
          </a:xfrm>
          <a:prstGeom prst="straightConnector1">
            <a:avLst/>
          </a:prstGeom>
          <a:noFill/>
          <a:ln w="28575" cap="sq">
            <a:solidFill>
              <a:schemeClr val="hlink"/>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4346" name="AutoShape 26"/>
          <p:cNvCxnSpPr>
            <a:cxnSpLocks noChangeShapeType="1"/>
            <a:stCxn id="184330" idx="4"/>
            <a:endCxn id="184326" idx="4"/>
          </p:cNvCxnSpPr>
          <p:nvPr/>
        </p:nvCxnSpPr>
        <p:spPr bwMode="auto">
          <a:xfrm rot="5400000" flipH="1" flipV="1">
            <a:off x="4754563" y="5051424"/>
            <a:ext cx="1588" cy="1173163"/>
          </a:xfrm>
          <a:prstGeom prst="curvedConnector3">
            <a:avLst>
              <a:gd name="adj1" fmla="val -14400000"/>
            </a:avLst>
          </a:prstGeom>
          <a:noFill/>
          <a:ln w="28575" cap="sq">
            <a:solidFill>
              <a:schemeClr val="hlink"/>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348" name="Text Box 28"/>
          <p:cNvSpPr txBox="1">
            <a:spLocks noChangeArrowheads="1"/>
          </p:cNvSpPr>
          <p:nvPr/>
        </p:nvSpPr>
        <p:spPr bwMode="auto">
          <a:xfrm>
            <a:off x="2667000" y="4191000"/>
            <a:ext cx="3073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800" dirty="0">
                <a:solidFill>
                  <a:schemeClr val="hlink"/>
                </a:solidFill>
              </a:rPr>
              <a:t>Test case: { 1, 2 }</a:t>
            </a:r>
          </a:p>
        </p:txBody>
      </p:sp>
    </p:spTree>
    <p:extLst>
      <p:ext uri="{BB962C8B-B14F-4D97-AF65-F5344CB8AC3E}">
        <p14:creationId xmlns:p14="http://schemas.microsoft.com/office/powerpoint/2010/main" val="68526063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White Box Example</a:t>
            </a:r>
            <a:endParaRPr lang="en-US" dirty="0"/>
          </a:p>
        </p:txBody>
      </p:sp>
      <p:sp>
        <p:nvSpPr>
          <p:cNvPr id="6" name="TextBox 5"/>
          <p:cNvSpPr txBox="1"/>
          <p:nvPr/>
        </p:nvSpPr>
        <p:spPr>
          <a:xfrm>
            <a:off x="2057400" y="1066800"/>
            <a:ext cx="4419600" cy="2677656"/>
          </a:xfrm>
          <a:prstGeom prst="rect">
            <a:avLst/>
          </a:prstGeom>
          <a:noFill/>
        </p:spPr>
        <p:txBody>
          <a:bodyPr wrap="square" rtlCol="0">
            <a:spAutoFit/>
          </a:bodyPr>
          <a:lstStyle/>
          <a:p>
            <a:r>
              <a:rPr lang="en-US" sz="2400" dirty="0" smtClean="0">
                <a:latin typeface="Courier New" pitchFamily="49" charset="0"/>
                <a:cs typeface="Courier New" pitchFamily="49" charset="0"/>
              </a:rPr>
              <a:t>1 a </a:t>
            </a:r>
            <a:r>
              <a:rPr lang="en-US" sz="2400" dirty="0">
                <a:latin typeface="Courier New" pitchFamily="49" charset="0"/>
                <a:cs typeface="Courier New" pitchFamily="49" charset="0"/>
                <a:sym typeface="Wingdings" pitchFamily="2" charset="2"/>
              </a:rPr>
              <a:t>=</a:t>
            </a:r>
            <a:r>
              <a:rPr lang="en-US" sz="2400" dirty="0" smtClean="0">
                <a:latin typeface="Courier New" pitchFamily="49" charset="0"/>
                <a:cs typeface="Courier New" pitchFamily="49" charset="0"/>
                <a:sym typeface="Wingdings" pitchFamily="2" charset="2"/>
              </a:rPr>
              <a:t> 17</a:t>
            </a:r>
          </a:p>
          <a:p>
            <a:r>
              <a:rPr lang="en-US" sz="2400" dirty="0" smtClean="0">
                <a:latin typeface="Courier New" pitchFamily="49" charset="0"/>
                <a:cs typeface="Courier New" pitchFamily="49" charset="0"/>
                <a:sym typeface="Wingdings" pitchFamily="2" charset="2"/>
              </a:rPr>
              <a:t>2 read b from console</a:t>
            </a:r>
          </a:p>
          <a:p>
            <a:r>
              <a:rPr lang="en-US" sz="2400" dirty="0" smtClean="0">
                <a:latin typeface="Courier New" pitchFamily="49" charset="0"/>
                <a:cs typeface="Courier New" pitchFamily="49" charset="0"/>
                <a:sym typeface="Wingdings" pitchFamily="2" charset="2"/>
              </a:rPr>
              <a:t>3 if </a:t>
            </a:r>
            <a:r>
              <a:rPr lang="en-US" sz="2400" dirty="0">
                <a:latin typeface="Courier New" pitchFamily="49" charset="0"/>
                <a:cs typeface="Courier New" pitchFamily="49" charset="0"/>
                <a:sym typeface="Wingdings" pitchFamily="2" charset="2"/>
              </a:rPr>
              <a:t>a</a:t>
            </a:r>
            <a:r>
              <a:rPr lang="en-US" sz="2400" dirty="0" smtClean="0">
                <a:latin typeface="Courier New" pitchFamily="49" charset="0"/>
                <a:cs typeface="Courier New" pitchFamily="49" charset="0"/>
                <a:sym typeface="Wingdings" pitchFamily="2" charset="2"/>
              </a:rPr>
              <a:t> &lt; b</a:t>
            </a:r>
          </a:p>
          <a:p>
            <a:r>
              <a:rPr lang="en-US" sz="2400" dirty="0" smtClean="0">
                <a:latin typeface="Courier New" pitchFamily="49" charset="0"/>
                <a:cs typeface="Courier New" pitchFamily="49" charset="0"/>
                <a:sym typeface="Wingdings" pitchFamily="2" charset="2"/>
              </a:rPr>
              <a:t>4    while a &lt; b-3</a:t>
            </a:r>
          </a:p>
          <a:p>
            <a:r>
              <a:rPr lang="en-US" sz="2400" dirty="0" smtClean="0">
                <a:latin typeface="Courier New" pitchFamily="49" charset="0"/>
                <a:cs typeface="Courier New" pitchFamily="49" charset="0"/>
                <a:sym typeface="Wingdings" pitchFamily="2" charset="2"/>
              </a:rPr>
              <a:t>5       a = a / (b–50)</a:t>
            </a:r>
            <a:endParaRPr lang="en-US" sz="2400" dirty="0">
              <a:latin typeface="Courier New" pitchFamily="49" charset="0"/>
              <a:cs typeface="Courier New" pitchFamily="49" charset="0"/>
              <a:sym typeface="Wingdings" pitchFamily="2" charset="2"/>
            </a:endParaRPr>
          </a:p>
          <a:p>
            <a:r>
              <a:rPr lang="en-US" sz="2400" dirty="0" smtClean="0">
                <a:latin typeface="Courier New" pitchFamily="49" charset="0"/>
                <a:cs typeface="Courier New" pitchFamily="49" charset="0"/>
                <a:sym typeface="Wingdings" pitchFamily="2" charset="2"/>
              </a:rPr>
              <a:t>6 print a, b</a:t>
            </a:r>
          </a:p>
          <a:p>
            <a:r>
              <a:rPr lang="en-US" sz="2400" dirty="0">
                <a:latin typeface="Courier New" pitchFamily="49" charset="0"/>
                <a:cs typeface="Courier New" pitchFamily="49" charset="0"/>
                <a:sym typeface="Wingdings" pitchFamily="2" charset="2"/>
              </a:rPr>
              <a:t>	</a:t>
            </a:r>
            <a:endParaRPr lang="en-US" sz="2800" dirty="0" smtClean="0">
              <a:latin typeface="Courier New" pitchFamily="49" charset="0"/>
              <a:cs typeface="Courier New" pitchFamily="49" charset="0"/>
              <a:sym typeface="Wingdings" pitchFamily="2" charset="2"/>
            </a:endParaRPr>
          </a:p>
        </p:txBody>
      </p:sp>
    </p:spTree>
    <p:extLst>
      <p:ext uri="{BB962C8B-B14F-4D97-AF65-F5344CB8AC3E}">
        <p14:creationId xmlns:p14="http://schemas.microsoft.com/office/powerpoint/2010/main" val="275551229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White Box Example</a:t>
            </a:r>
            <a:endParaRPr lang="en-US" dirty="0"/>
          </a:p>
        </p:txBody>
      </p:sp>
      <p:sp>
        <p:nvSpPr>
          <p:cNvPr id="6" name="TextBox 5"/>
          <p:cNvSpPr txBox="1"/>
          <p:nvPr/>
        </p:nvSpPr>
        <p:spPr>
          <a:xfrm>
            <a:off x="2057400" y="1066800"/>
            <a:ext cx="4419600" cy="2677656"/>
          </a:xfrm>
          <a:prstGeom prst="rect">
            <a:avLst/>
          </a:prstGeom>
          <a:noFill/>
        </p:spPr>
        <p:txBody>
          <a:bodyPr wrap="square" rtlCol="0">
            <a:spAutoFit/>
          </a:bodyPr>
          <a:lstStyle/>
          <a:p>
            <a:r>
              <a:rPr lang="en-US" sz="2400" dirty="0" smtClean="0">
                <a:latin typeface="Courier New" pitchFamily="49" charset="0"/>
                <a:cs typeface="Courier New" pitchFamily="49" charset="0"/>
              </a:rPr>
              <a:t>1 a </a:t>
            </a:r>
            <a:r>
              <a:rPr lang="en-US" sz="2400" dirty="0">
                <a:latin typeface="Courier New" pitchFamily="49" charset="0"/>
                <a:cs typeface="Courier New" pitchFamily="49" charset="0"/>
                <a:sym typeface="Wingdings" pitchFamily="2" charset="2"/>
              </a:rPr>
              <a:t>=</a:t>
            </a:r>
            <a:r>
              <a:rPr lang="en-US" sz="2400" dirty="0" smtClean="0">
                <a:latin typeface="Courier New" pitchFamily="49" charset="0"/>
                <a:cs typeface="Courier New" pitchFamily="49" charset="0"/>
                <a:sym typeface="Wingdings" pitchFamily="2" charset="2"/>
              </a:rPr>
              <a:t> 17</a:t>
            </a:r>
          </a:p>
          <a:p>
            <a:r>
              <a:rPr lang="en-US" sz="2400" dirty="0" smtClean="0">
                <a:latin typeface="Courier New" pitchFamily="49" charset="0"/>
                <a:cs typeface="Courier New" pitchFamily="49" charset="0"/>
                <a:sym typeface="Wingdings" pitchFamily="2" charset="2"/>
              </a:rPr>
              <a:t>2 read b from console</a:t>
            </a:r>
          </a:p>
          <a:p>
            <a:r>
              <a:rPr lang="en-US" sz="2400" dirty="0" smtClean="0">
                <a:latin typeface="Courier New" pitchFamily="49" charset="0"/>
                <a:cs typeface="Courier New" pitchFamily="49" charset="0"/>
                <a:sym typeface="Wingdings" pitchFamily="2" charset="2"/>
              </a:rPr>
              <a:t>3 if </a:t>
            </a:r>
            <a:r>
              <a:rPr lang="en-US" sz="2400" dirty="0">
                <a:latin typeface="Courier New" pitchFamily="49" charset="0"/>
                <a:cs typeface="Courier New" pitchFamily="49" charset="0"/>
                <a:sym typeface="Wingdings" pitchFamily="2" charset="2"/>
              </a:rPr>
              <a:t>a</a:t>
            </a:r>
            <a:r>
              <a:rPr lang="en-US" sz="2400" dirty="0" smtClean="0">
                <a:latin typeface="Courier New" pitchFamily="49" charset="0"/>
                <a:cs typeface="Courier New" pitchFamily="49" charset="0"/>
                <a:sym typeface="Wingdings" pitchFamily="2" charset="2"/>
              </a:rPr>
              <a:t> &lt; b</a:t>
            </a:r>
          </a:p>
          <a:p>
            <a:r>
              <a:rPr lang="en-US" sz="2400" dirty="0" smtClean="0">
                <a:latin typeface="Courier New" pitchFamily="49" charset="0"/>
                <a:cs typeface="Courier New" pitchFamily="49" charset="0"/>
                <a:sym typeface="Wingdings" pitchFamily="2" charset="2"/>
              </a:rPr>
              <a:t>4    while a &lt; b-3</a:t>
            </a:r>
          </a:p>
          <a:p>
            <a:r>
              <a:rPr lang="en-US" sz="2400" dirty="0" smtClean="0">
                <a:latin typeface="Courier New" pitchFamily="49" charset="0"/>
                <a:cs typeface="Courier New" pitchFamily="49" charset="0"/>
                <a:sym typeface="Wingdings" pitchFamily="2" charset="2"/>
              </a:rPr>
              <a:t>5       a = a / (b–50)</a:t>
            </a:r>
            <a:endParaRPr lang="en-US" sz="2400" dirty="0">
              <a:latin typeface="Courier New" pitchFamily="49" charset="0"/>
              <a:cs typeface="Courier New" pitchFamily="49" charset="0"/>
              <a:sym typeface="Wingdings" pitchFamily="2" charset="2"/>
            </a:endParaRPr>
          </a:p>
          <a:p>
            <a:r>
              <a:rPr lang="en-US" sz="2400" dirty="0" smtClean="0">
                <a:latin typeface="Courier New" pitchFamily="49" charset="0"/>
                <a:cs typeface="Courier New" pitchFamily="49" charset="0"/>
                <a:sym typeface="Wingdings" pitchFamily="2" charset="2"/>
              </a:rPr>
              <a:t>6 print a, b</a:t>
            </a:r>
          </a:p>
          <a:p>
            <a:r>
              <a:rPr lang="en-US" sz="2400" dirty="0">
                <a:latin typeface="Courier New" pitchFamily="49" charset="0"/>
                <a:cs typeface="Courier New" pitchFamily="49" charset="0"/>
                <a:sym typeface="Wingdings" pitchFamily="2" charset="2"/>
              </a:rPr>
              <a:t>	</a:t>
            </a:r>
            <a:endParaRPr lang="en-US" sz="2800" dirty="0" smtClean="0">
              <a:latin typeface="Courier New" pitchFamily="49" charset="0"/>
              <a:cs typeface="Courier New" pitchFamily="49" charset="0"/>
              <a:sym typeface="Wingdings" pitchFamily="2" charset="2"/>
            </a:endParaRPr>
          </a:p>
        </p:txBody>
      </p:sp>
      <p:sp>
        <p:nvSpPr>
          <p:cNvPr id="4" name="Oval 159"/>
          <p:cNvSpPr>
            <a:spLocks noChangeArrowheads="1"/>
          </p:cNvSpPr>
          <p:nvPr/>
        </p:nvSpPr>
        <p:spPr bwMode="auto">
          <a:xfrm>
            <a:off x="2133600"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5" name="Oval 160"/>
          <p:cNvSpPr>
            <a:spLocks noChangeArrowheads="1"/>
          </p:cNvSpPr>
          <p:nvPr/>
        </p:nvSpPr>
        <p:spPr bwMode="auto">
          <a:xfrm>
            <a:off x="3306763"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7" name="Oval 163"/>
          <p:cNvSpPr>
            <a:spLocks noChangeArrowheads="1"/>
          </p:cNvSpPr>
          <p:nvPr/>
        </p:nvSpPr>
        <p:spPr bwMode="auto">
          <a:xfrm>
            <a:off x="2719388"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2</a:t>
            </a:r>
          </a:p>
        </p:txBody>
      </p:sp>
      <p:sp>
        <p:nvSpPr>
          <p:cNvPr id="8" name="Oval 164"/>
          <p:cNvSpPr>
            <a:spLocks noChangeArrowheads="1"/>
          </p:cNvSpPr>
          <p:nvPr/>
        </p:nvSpPr>
        <p:spPr bwMode="auto">
          <a:xfrm>
            <a:off x="389255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9" name="Oval 165"/>
          <p:cNvSpPr>
            <a:spLocks noChangeArrowheads="1"/>
          </p:cNvSpPr>
          <p:nvPr/>
        </p:nvSpPr>
        <p:spPr bwMode="auto">
          <a:xfrm>
            <a:off x="4479925"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5</a:t>
            </a:r>
          </a:p>
        </p:txBody>
      </p:sp>
      <p:sp>
        <p:nvSpPr>
          <p:cNvPr id="10" name="Oval 166"/>
          <p:cNvSpPr>
            <a:spLocks noChangeArrowheads="1"/>
          </p:cNvSpPr>
          <p:nvPr/>
        </p:nvSpPr>
        <p:spPr bwMode="auto">
          <a:xfrm>
            <a:off x="506730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cxnSp>
        <p:nvCxnSpPr>
          <p:cNvPr id="11" name="AutoShape 269"/>
          <p:cNvCxnSpPr>
            <a:cxnSpLocks noChangeShapeType="1"/>
            <a:stCxn id="4" idx="6"/>
            <a:endCxn id="7" idx="2"/>
          </p:cNvCxnSpPr>
          <p:nvPr/>
        </p:nvCxnSpPr>
        <p:spPr bwMode="auto">
          <a:xfrm>
            <a:off x="2514600" y="4229100"/>
            <a:ext cx="204788"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AutoShape 270"/>
          <p:cNvCxnSpPr>
            <a:cxnSpLocks noChangeShapeType="1"/>
            <a:stCxn id="7" idx="6"/>
            <a:endCxn id="5" idx="2"/>
          </p:cNvCxnSpPr>
          <p:nvPr/>
        </p:nvCxnSpPr>
        <p:spPr bwMode="auto">
          <a:xfrm flipV="1">
            <a:off x="3100388" y="42291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AutoShape 292"/>
          <p:cNvCxnSpPr>
            <a:cxnSpLocks noChangeShapeType="1"/>
            <a:stCxn id="5" idx="6"/>
            <a:endCxn id="8" idx="2"/>
          </p:cNvCxnSpPr>
          <p:nvPr/>
        </p:nvCxnSpPr>
        <p:spPr bwMode="auto">
          <a:xfrm>
            <a:off x="3687763" y="4229100"/>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293"/>
          <p:cNvCxnSpPr>
            <a:cxnSpLocks noChangeShapeType="1"/>
            <a:stCxn id="5" idx="4"/>
            <a:endCxn id="10" idx="4"/>
          </p:cNvCxnSpPr>
          <p:nvPr/>
        </p:nvCxnSpPr>
        <p:spPr bwMode="auto">
          <a:xfrm rot="16200000" flipH="1">
            <a:off x="4376737" y="3540125"/>
            <a:ext cx="1588" cy="1760537"/>
          </a:xfrm>
          <a:prstGeom prst="curvedConnector3">
            <a:avLst>
              <a:gd name="adj1" fmla="val 14495466"/>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AutoShape 296"/>
          <p:cNvCxnSpPr>
            <a:cxnSpLocks noChangeShapeType="1"/>
          </p:cNvCxnSpPr>
          <p:nvPr/>
        </p:nvCxnSpPr>
        <p:spPr bwMode="auto">
          <a:xfrm rot="5400000" flipH="1" flipV="1">
            <a:off x="4693443" y="3840956"/>
            <a:ext cx="1588" cy="1158875"/>
          </a:xfrm>
          <a:prstGeom prst="curvedConnector3">
            <a:avLst>
              <a:gd name="adj1" fmla="val -144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292"/>
          <p:cNvCxnSpPr>
            <a:cxnSpLocks noChangeShapeType="1"/>
          </p:cNvCxnSpPr>
          <p:nvPr/>
        </p:nvCxnSpPr>
        <p:spPr bwMode="auto">
          <a:xfrm>
            <a:off x="4267200" y="4235823"/>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AutoShape 296"/>
          <p:cNvCxnSpPr>
            <a:cxnSpLocks noChangeShapeType="1"/>
            <a:stCxn id="8" idx="0"/>
            <a:endCxn id="9" idx="0"/>
          </p:cNvCxnSpPr>
          <p:nvPr/>
        </p:nvCxnSpPr>
        <p:spPr bwMode="auto">
          <a:xfrm rot="5400000" flipH="1" flipV="1">
            <a:off x="4376737" y="3746501"/>
            <a:ext cx="12700" cy="587375"/>
          </a:xfrm>
          <a:prstGeom prst="curvedConnector3">
            <a:avLst>
              <a:gd name="adj1" fmla="val 1800000"/>
            </a:avLst>
          </a:prstGeom>
          <a:noFill/>
          <a:ln w="12700" cap="sq">
            <a:solidFill>
              <a:schemeClr val="tx1"/>
            </a:solidFill>
            <a:miter lim="800000"/>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7069462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Today’s Lecture</a:t>
            </a:r>
          </a:p>
        </p:txBody>
      </p:sp>
      <p:sp>
        <p:nvSpPr>
          <p:cNvPr id="39939" name="Rectangle 3"/>
          <p:cNvSpPr>
            <a:spLocks noGrp="1" noChangeArrowheads="1"/>
          </p:cNvSpPr>
          <p:nvPr>
            <p:ph type="body" idx="1"/>
          </p:nvPr>
        </p:nvSpPr>
        <p:spPr/>
        <p:txBody>
          <a:bodyPr/>
          <a:lstStyle/>
          <a:p>
            <a:r>
              <a:rPr lang="en-US" dirty="0" smtClean="0"/>
              <a:t>More </a:t>
            </a:r>
            <a:r>
              <a:rPr lang="en-US" dirty="0"/>
              <a:t>black-box (specification-based) testing examples</a:t>
            </a:r>
          </a:p>
          <a:p>
            <a:endParaRPr lang="en-US" dirty="0" smtClean="0"/>
          </a:p>
          <a:p>
            <a:r>
              <a:rPr lang="en-US" dirty="0" smtClean="0"/>
              <a:t>White</a:t>
            </a:r>
            <a:r>
              <a:rPr lang="en-US" dirty="0" smtClean="0"/>
              <a:t>-box (Structural) </a:t>
            </a:r>
            <a:r>
              <a:rPr lang="en-US" dirty="0" smtClean="0"/>
              <a:t>Testing</a:t>
            </a:r>
            <a:endParaRPr lang="en-US" dirty="0"/>
          </a:p>
          <a:p>
            <a:pPr>
              <a:buFont typeface="Wingdings" pitchFamily="2" charset="2"/>
              <a:buNone/>
            </a:pPr>
            <a:endParaRPr lang="en-US" dirty="0"/>
          </a:p>
          <a:p>
            <a:endParaRPr lang="en-US" dirty="0"/>
          </a:p>
        </p:txBody>
      </p:sp>
    </p:spTree>
    <p:extLst>
      <p:ext uri="{BB962C8B-B14F-4D97-AF65-F5344CB8AC3E}">
        <p14:creationId xmlns:p14="http://schemas.microsoft.com/office/powerpoint/2010/main" val="386644325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White Box Example</a:t>
            </a:r>
            <a:endParaRPr lang="en-US" dirty="0"/>
          </a:p>
        </p:txBody>
      </p:sp>
      <p:sp>
        <p:nvSpPr>
          <p:cNvPr id="3" name="Content Placeholder 2"/>
          <p:cNvSpPr>
            <a:spLocks noGrp="1"/>
          </p:cNvSpPr>
          <p:nvPr>
            <p:ph sz="half" idx="1"/>
          </p:nvPr>
        </p:nvSpPr>
        <p:spPr>
          <a:xfrm>
            <a:off x="457200" y="4724400"/>
            <a:ext cx="8176260" cy="1401763"/>
          </a:xfrm>
        </p:spPr>
        <p:txBody>
          <a:bodyPr/>
          <a:lstStyle/>
          <a:p>
            <a:pPr marL="0" indent="0">
              <a:buNone/>
            </a:pPr>
            <a:r>
              <a:rPr lang="en-US" dirty="0"/>
              <a:t>What test cases are required </a:t>
            </a:r>
            <a:r>
              <a:rPr lang="en-US" dirty="0" smtClean="0"/>
              <a:t>to </a:t>
            </a:r>
            <a:r>
              <a:rPr lang="en-US" dirty="0"/>
              <a:t>make sure every line of code is executed at least once? (Node coverage</a:t>
            </a:r>
            <a:r>
              <a:rPr lang="en-US" dirty="0" smtClean="0"/>
              <a:t>)</a:t>
            </a:r>
            <a:endParaRPr lang="en-US" dirty="0"/>
          </a:p>
        </p:txBody>
      </p:sp>
      <p:sp>
        <p:nvSpPr>
          <p:cNvPr id="5" name="TextBox 4"/>
          <p:cNvSpPr txBox="1"/>
          <p:nvPr/>
        </p:nvSpPr>
        <p:spPr>
          <a:xfrm>
            <a:off x="2057400" y="1066800"/>
            <a:ext cx="4419600" cy="2677656"/>
          </a:xfrm>
          <a:prstGeom prst="rect">
            <a:avLst/>
          </a:prstGeom>
          <a:noFill/>
        </p:spPr>
        <p:txBody>
          <a:bodyPr wrap="square" rtlCol="0">
            <a:spAutoFit/>
          </a:bodyPr>
          <a:lstStyle/>
          <a:p>
            <a:r>
              <a:rPr lang="en-US" sz="2400" dirty="0" smtClean="0">
                <a:latin typeface="Courier New" pitchFamily="49" charset="0"/>
                <a:cs typeface="Courier New" pitchFamily="49" charset="0"/>
              </a:rPr>
              <a:t>1 a </a:t>
            </a:r>
            <a:r>
              <a:rPr lang="en-US" sz="2400" dirty="0">
                <a:latin typeface="Courier New" pitchFamily="49" charset="0"/>
                <a:cs typeface="Courier New" pitchFamily="49" charset="0"/>
                <a:sym typeface="Wingdings" pitchFamily="2" charset="2"/>
              </a:rPr>
              <a:t>=</a:t>
            </a:r>
            <a:r>
              <a:rPr lang="en-US" sz="2400" dirty="0" smtClean="0">
                <a:latin typeface="Courier New" pitchFamily="49" charset="0"/>
                <a:cs typeface="Courier New" pitchFamily="49" charset="0"/>
                <a:sym typeface="Wingdings" pitchFamily="2" charset="2"/>
              </a:rPr>
              <a:t> 17</a:t>
            </a:r>
          </a:p>
          <a:p>
            <a:r>
              <a:rPr lang="en-US" sz="2400" dirty="0" smtClean="0">
                <a:latin typeface="Courier New" pitchFamily="49" charset="0"/>
                <a:cs typeface="Courier New" pitchFamily="49" charset="0"/>
                <a:sym typeface="Wingdings" pitchFamily="2" charset="2"/>
              </a:rPr>
              <a:t>2 read b from console</a:t>
            </a:r>
          </a:p>
          <a:p>
            <a:r>
              <a:rPr lang="en-US" sz="2400" dirty="0" smtClean="0">
                <a:latin typeface="Courier New" pitchFamily="49" charset="0"/>
                <a:cs typeface="Courier New" pitchFamily="49" charset="0"/>
                <a:sym typeface="Wingdings" pitchFamily="2" charset="2"/>
              </a:rPr>
              <a:t>3 if </a:t>
            </a:r>
            <a:r>
              <a:rPr lang="en-US" sz="2400" dirty="0">
                <a:latin typeface="Courier New" pitchFamily="49" charset="0"/>
                <a:cs typeface="Courier New" pitchFamily="49" charset="0"/>
                <a:sym typeface="Wingdings" pitchFamily="2" charset="2"/>
              </a:rPr>
              <a:t>a</a:t>
            </a:r>
            <a:r>
              <a:rPr lang="en-US" sz="2400" dirty="0" smtClean="0">
                <a:latin typeface="Courier New" pitchFamily="49" charset="0"/>
                <a:cs typeface="Courier New" pitchFamily="49" charset="0"/>
                <a:sym typeface="Wingdings" pitchFamily="2" charset="2"/>
              </a:rPr>
              <a:t> &lt; b</a:t>
            </a:r>
          </a:p>
          <a:p>
            <a:r>
              <a:rPr lang="en-US" sz="2400" dirty="0" smtClean="0">
                <a:latin typeface="Courier New" pitchFamily="49" charset="0"/>
                <a:cs typeface="Courier New" pitchFamily="49" charset="0"/>
                <a:sym typeface="Wingdings" pitchFamily="2" charset="2"/>
              </a:rPr>
              <a:t>4    while a &lt; b-3</a:t>
            </a:r>
          </a:p>
          <a:p>
            <a:r>
              <a:rPr lang="en-US" sz="2400" dirty="0" smtClean="0">
                <a:latin typeface="Courier New" pitchFamily="49" charset="0"/>
                <a:cs typeface="Courier New" pitchFamily="49" charset="0"/>
                <a:sym typeface="Wingdings" pitchFamily="2" charset="2"/>
              </a:rPr>
              <a:t>5       a = a / (b–50)</a:t>
            </a:r>
            <a:endParaRPr lang="en-US" sz="2400" dirty="0">
              <a:latin typeface="Courier New" pitchFamily="49" charset="0"/>
              <a:cs typeface="Courier New" pitchFamily="49" charset="0"/>
              <a:sym typeface="Wingdings" pitchFamily="2" charset="2"/>
            </a:endParaRPr>
          </a:p>
          <a:p>
            <a:r>
              <a:rPr lang="en-US" sz="2400" dirty="0" smtClean="0">
                <a:latin typeface="Courier New" pitchFamily="49" charset="0"/>
                <a:cs typeface="Courier New" pitchFamily="49" charset="0"/>
                <a:sym typeface="Wingdings" pitchFamily="2" charset="2"/>
              </a:rPr>
              <a:t>6 print a, b</a:t>
            </a:r>
          </a:p>
          <a:p>
            <a:r>
              <a:rPr lang="en-US" sz="2400" dirty="0">
                <a:latin typeface="Courier New" pitchFamily="49" charset="0"/>
                <a:cs typeface="Courier New" pitchFamily="49" charset="0"/>
                <a:sym typeface="Wingdings" pitchFamily="2" charset="2"/>
              </a:rPr>
              <a:t>	</a:t>
            </a:r>
            <a:endParaRPr lang="en-US" sz="2800" dirty="0" smtClean="0">
              <a:latin typeface="Courier New" pitchFamily="49" charset="0"/>
              <a:cs typeface="Courier New" pitchFamily="49" charset="0"/>
              <a:sym typeface="Wingdings" pitchFamily="2" charset="2"/>
            </a:endParaRPr>
          </a:p>
        </p:txBody>
      </p:sp>
      <p:sp>
        <p:nvSpPr>
          <p:cNvPr id="6" name="Oval 159"/>
          <p:cNvSpPr>
            <a:spLocks noChangeArrowheads="1"/>
          </p:cNvSpPr>
          <p:nvPr/>
        </p:nvSpPr>
        <p:spPr bwMode="auto">
          <a:xfrm>
            <a:off x="2133600"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7" name="Oval 160"/>
          <p:cNvSpPr>
            <a:spLocks noChangeArrowheads="1"/>
          </p:cNvSpPr>
          <p:nvPr/>
        </p:nvSpPr>
        <p:spPr bwMode="auto">
          <a:xfrm>
            <a:off x="3306763"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8" name="Oval 163"/>
          <p:cNvSpPr>
            <a:spLocks noChangeArrowheads="1"/>
          </p:cNvSpPr>
          <p:nvPr/>
        </p:nvSpPr>
        <p:spPr bwMode="auto">
          <a:xfrm>
            <a:off x="2719388"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2</a:t>
            </a:r>
          </a:p>
        </p:txBody>
      </p:sp>
      <p:sp>
        <p:nvSpPr>
          <p:cNvPr id="9" name="Oval 164"/>
          <p:cNvSpPr>
            <a:spLocks noChangeArrowheads="1"/>
          </p:cNvSpPr>
          <p:nvPr/>
        </p:nvSpPr>
        <p:spPr bwMode="auto">
          <a:xfrm>
            <a:off x="389255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10" name="Oval 165"/>
          <p:cNvSpPr>
            <a:spLocks noChangeArrowheads="1"/>
          </p:cNvSpPr>
          <p:nvPr/>
        </p:nvSpPr>
        <p:spPr bwMode="auto">
          <a:xfrm>
            <a:off x="4479925"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5</a:t>
            </a:r>
          </a:p>
        </p:txBody>
      </p:sp>
      <p:sp>
        <p:nvSpPr>
          <p:cNvPr id="11" name="Oval 166"/>
          <p:cNvSpPr>
            <a:spLocks noChangeArrowheads="1"/>
          </p:cNvSpPr>
          <p:nvPr/>
        </p:nvSpPr>
        <p:spPr bwMode="auto">
          <a:xfrm>
            <a:off x="506730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cxnSp>
        <p:nvCxnSpPr>
          <p:cNvPr id="12" name="AutoShape 269"/>
          <p:cNvCxnSpPr>
            <a:cxnSpLocks noChangeShapeType="1"/>
            <a:stCxn id="6" idx="6"/>
            <a:endCxn id="8" idx="2"/>
          </p:cNvCxnSpPr>
          <p:nvPr/>
        </p:nvCxnSpPr>
        <p:spPr bwMode="auto">
          <a:xfrm>
            <a:off x="2514600" y="4229100"/>
            <a:ext cx="204788"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AutoShape 270"/>
          <p:cNvCxnSpPr>
            <a:cxnSpLocks noChangeShapeType="1"/>
            <a:stCxn id="8" idx="6"/>
            <a:endCxn id="7" idx="2"/>
          </p:cNvCxnSpPr>
          <p:nvPr/>
        </p:nvCxnSpPr>
        <p:spPr bwMode="auto">
          <a:xfrm flipV="1">
            <a:off x="3100388" y="42291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292"/>
          <p:cNvCxnSpPr>
            <a:cxnSpLocks noChangeShapeType="1"/>
            <a:stCxn id="7" idx="6"/>
            <a:endCxn id="9" idx="2"/>
          </p:cNvCxnSpPr>
          <p:nvPr/>
        </p:nvCxnSpPr>
        <p:spPr bwMode="auto">
          <a:xfrm>
            <a:off x="3687763" y="4229100"/>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AutoShape 293"/>
          <p:cNvCxnSpPr>
            <a:cxnSpLocks noChangeShapeType="1"/>
            <a:stCxn id="7" idx="4"/>
            <a:endCxn id="11" idx="4"/>
          </p:cNvCxnSpPr>
          <p:nvPr/>
        </p:nvCxnSpPr>
        <p:spPr bwMode="auto">
          <a:xfrm rot="16200000" flipH="1">
            <a:off x="4376737" y="3540125"/>
            <a:ext cx="1588" cy="1760537"/>
          </a:xfrm>
          <a:prstGeom prst="curvedConnector3">
            <a:avLst>
              <a:gd name="adj1" fmla="val 14495466"/>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AutoShape 296"/>
          <p:cNvCxnSpPr>
            <a:cxnSpLocks noChangeShapeType="1"/>
          </p:cNvCxnSpPr>
          <p:nvPr/>
        </p:nvCxnSpPr>
        <p:spPr bwMode="auto">
          <a:xfrm rot="5400000" flipH="1" flipV="1">
            <a:off x="4693443" y="3840956"/>
            <a:ext cx="1588" cy="1158875"/>
          </a:xfrm>
          <a:prstGeom prst="curvedConnector3">
            <a:avLst>
              <a:gd name="adj1" fmla="val -144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292"/>
          <p:cNvCxnSpPr>
            <a:cxnSpLocks noChangeShapeType="1"/>
          </p:cNvCxnSpPr>
          <p:nvPr/>
        </p:nvCxnSpPr>
        <p:spPr bwMode="auto">
          <a:xfrm>
            <a:off x="4267200" y="4235823"/>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296"/>
          <p:cNvCxnSpPr>
            <a:cxnSpLocks noChangeShapeType="1"/>
            <a:stCxn id="9" idx="0"/>
            <a:endCxn id="10" idx="0"/>
          </p:cNvCxnSpPr>
          <p:nvPr/>
        </p:nvCxnSpPr>
        <p:spPr bwMode="auto">
          <a:xfrm rot="5400000" flipH="1" flipV="1">
            <a:off x="4376737" y="3746501"/>
            <a:ext cx="12700" cy="587375"/>
          </a:xfrm>
          <a:prstGeom prst="curvedConnector3">
            <a:avLst>
              <a:gd name="adj1" fmla="val 1800000"/>
            </a:avLst>
          </a:prstGeom>
          <a:noFill/>
          <a:ln w="12700" cap="sq">
            <a:solidFill>
              <a:schemeClr val="tx1"/>
            </a:solidFill>
            <a:miter lim="800000"/>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6227346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White Box Example</a:t>
            </a:r>
            <a:endParaRPr lang="en-US" dirty="0"/>
          </a:p>
        </p:txBody>
      </p:sp>
      <p:sp>
        <p:nvSpPr>
          <p:cNvPr id="3" name="Content Placeholder 2"/>
          <p:cNvSpPr>
            <a:spLocks noGrp="1"/>
          </p:cNvSpPr>
          <p:nvPr>
            <p:ph sz="half" idx="1"/>
          </p:nvPr>
        </p:nvSpPr>
        <p:spPr>
          <a:xfrm>
            <a:off x="457200" y="4724400"/>
            <a:ext cx="8176260" cy="1401763"/>
          </a:xfrm>
        </p:spPr>
        <p:txBody>
          <a:bodyPr>
            <a:normAutofit fontScale="92500" lnSpcReduction="20000"/>
          </a:bodyPr>
          <a:lstStyle/>
          <a:p>
            <a:pPr marL="0" indent="0">
              <a:buNone/>
            </a:pPr>
            <a:r>
              <a:rPr lang="en-US" dirty="0"/>
              <a:t>What test cases are required </a:t>
            </a:r>
            <a:r>
              <a:rPr lang="en-US" dirty="0" smtClean="0"/>
              <a:t>to </a:t>
            </a:r>
            <a:r>
              <a:rPr lang="en-US" dirty="0"/>
              <a:t>make sure every line of code is executed at least once? (Node coverage</a:t>
            </a:r>
            <a:r>
              <a:rPr lang="en-US" dirty="0" smtClean="0"/>
              <a:t>)</a:t>
            </a:r>
          </a:p>
          <a:p>
            <a:pPr marL="0" indent="0">
              <a:buNone/>
            </a:pPr>
            <a:r>
              <a:rPr lang="en-US" dirty="0" smtClean="0">
                <a:solidFill>
                  <a:schemeClr val="tx2"/>
                </a:solidFill>
              </a:rPr>
              <a:t>	b </a:t>
            </a:r>
            <a:r>
              <a:rPr lang="en-US" dirty="0">
                <a:solidFill>
                  <a:schemeClr val="tx2"/>
                </a:solidFill>
              </a:rPr>
              <a:t>&gt; 17  &amp;&amp;  b-3 &gt; 17</a:t>
            </a:r>
          </a:p>
          <a:p>
            <a:pPr marL="0" indent="0">
              <a:buNone/>
            </a:pPr>
            <a:r>
              <a:rPr lang="en-US" dirty="0">
                <a:solidFill>
                  <a:schemeClr val="tx2"/>
                </a:solidFill>
              </a:rPr>
              <a:t>	or, b &gt;= </a:t>
            </a:r>
            <a:r>
              <a:rPr lang="en-US" dirty="0" smtClean="0">
                <a:solidFill>
                  <a:schemeClr val="tx2"/>
                </a:solidFill>
              </a:rPr>
              <a:t>21</a:t>
            </a:r>
            <a:endParaRPr lang="en-US" dirty="0" smtClean="0"/>
          </a:p>
          <a:p>
            <a:pPr marL="0" indent="0">
              <a:buNone/>
            </a:pPr>
            <a:endParaRPr lang="en-US" dirty="0"/>
          </a:p>
        </p:txBody>
      </p:sp>
      <p:sp>
        <p:nvSpPr>
          <p:cNvPr id="5" name="TextBox 4"/>
          <p:cNvSpPr txBox="1"/>
          <p:nvPr/>
        </p:nvSpPr>
        <p:spPr>
          <a:xfrm>
            <a:off x="2057400" y="1066800"/>
            <a:ext cx="4419600" cy="2677656"/>
          </a:xfrm>
          <a:prstGeom prst="rect">
            <a:avLst/>
          </a:prstGeom>
          <a:noFill/>
        </p:spPr>
        <p:txBody>
          <a:bodyPr wrap="square" rtlCol="0">
            <a:spAutoFit/>
          </a:bodyPr>
          <a:lstStyle/>
          <a:p>
            <a:r>
              <a:rPr lang="en-US" sz="2400" dirty="0" smtClean="0">
                <a:latin typeface="Courier New" pitchFamily="49" charset="0"/>
                <a:cs typeface="Courier New" pitchFamily="49" charset="0"/>
              </a:rPr>
              <a:t>1 a </a:t>
            </a:r>
            <a:r>
              <a:rPr lang="en-US" sz="2400" dirty="0">
                <a:latin typeface="Courier New" pitchFamily="49" charset="0"/>
                <a:cs typeface="Courier New" pitchFamily="49" charset="0"/>
                <a:sym typeface="Wingdings" pitchFamily="2" charset="2"/>
              </a:rPr>
              <a:t>=</a:t>
            </a:r>
            <a:r>
              <a:rPr lang="en-US" sz="2400" dirty="0" smtClean="0">
                <a:latin typeface="Courier New" pitchFamily="49" charset="0"/>
                <a:cs typeface="Courier New" pitchFamily="49" charset="0"/>
                <a:sym typeface="Wingdings" pitchFamily="2" charset="2"/>
              </a:rPr>
              <a:t> 17</a:t>
            </a:r>
          </a:p>
          <a:p>
            <a:r>
              <a:rPr lang="en-US" sz="2400" dirty="0" smtClean="0">
                <a:latin typeface="Courier New" pitchFamily="49" charset="0"/>
                <a:cs typeface="Courier New" pitchFamily="49" charset="0"/>
                <a:sym typeface="Wingdings" pitchFamily="2" charset="2"/>
              </a:rPr>
              <a:t>2 read b from console</a:t>
            </a:r>
          </a:p>
          <a:p>
            <a:r>
              <a:rPr lang="en-US" sz="2400" dirty="0" smtClean="0">
                <a:latin typeface="Courier New" pitchFamily="49" charset="0"/>
                <a:cs typeface="Courier New" pitchFamily="49" charset="0"/>
                <a:sym typeface="Wingdings" pitchFamily="2" charset="2"/>
              </a:rPr>
              <a:t>3 if </a:t>
            </a:r>
            <a:r>
              <a:rPr lang="en-US" sz="2400" dirty="0">
                <a:latin typeface="Courier New" pitchFamily="49" charset="0"/>
                <a:cs typeface="Courier New" pitchFamily="49" charset="0"/>
                <a:sym typeface="Wingdings" pitchFamily="2" charset="2"/>
              </a:rPr>
              <a:t>a</a:t>
            </a:r>
            <a:r>
              <a:rPr lang="en-US" sz="2400" dirty="0" smtClean="0">
                <a:latin typeface="Courier New" pitchFamily="49" charset="0"/>
                <a:cs typeface="Courier New" pitchFamily="49" charset="0"/>
                <a:sym typeface="Wingdings" pitchFamily="2" charset="2"/>
              </a:rPr>
              <a:t> &lt; b</a:t>
            </a:r>
          </a:p>
          <a:p>
            <a:r>
              <a:rPr lang="en-US" sz="2400" dirty="0" smtClean="0">
                <a:latin typeface="Courier New" pitchFamily="49" charset="0"/>
                <a:cs typeface="Courier New" pitchFamily="49" charset="0"/>
                <a:sym typeface="Wingdings" pitchFamily="2" charset="2"/>
              </a:rPr>
              <a:t>4    while a &lt; b-3</a:t>
            </a:r>
          </a:p>
          <a:p>
            <a:r>
              <a:rPr lang="en-US" sz="2400" dirty="0" smtClean="0">
                <a:latin typeface="Courier New" pitchFamily="49" charset="0"/>
                <a:cs typeface="Courier New" pitchFamily="49" charset="0"/>
                <a:sym typeface="Wingdings" pitchFamily="2" charset="2"/>
              </a:rPr>
              <a:t>5       a = a / (b–50)</a:t>
            </a:r>
            <a:endParaRPr lang="en-US" sz="2400" dirty="0">
              <a:latin typeface="Courier New" pitchFamily="49" charset="0"/>
              <a:cs typeface="Courier New" pitchFamily="49" charset="0"/>
              <a:sym typeface="Wingdings" pitchFamily="2" charset="2"/>
            </a:endParaRPr>
          </a:p>
          <a:p>
            <a:r>
              <a:rPr lang="en-US" sz="2400" dirty="0" smtClean="0">
                <a:latin typeface="Courier New" pitchFamily="49" charset="0"/>
                <a:cs typeface="Courier New" pitchFamily="49" charset="0"/>
                <a:sym typeface="Wingdings" pitchFamily="2" charset="2"/>
              </a:rPr>
              <a:t>6 print a, b</a:t>
            </a:r>
          </a:p>
          <a:p>
            <a:r>
              <a:rPr lang="en-US" sz="2400" dirty="0">
                <a:latin typeface="Courier New" pitchFamily="49" charset="0"/>
                <a:cs typeface="Courier New" pitchFamily="49" charset="0"/>
                <a:sym typeface="Wingdings" pitchFamily="2" charset="2"/>
              </a:rPr>
              <a:t>	</a:t>
            </a:r>
            <a:endParaRPr lang="en-US" sz="2800" dirty="0" smtClean="0">
              <a:latin typeface="Courier New" pitchFamily="49" charset="0"/>
              <a:cs typeface="Courier New" pitchFamily="49" charset="0"/>
              <a:sym typeface="Wingdings" pitchFamily="2" charset="2"/>
            </a:endParaRPr>
          </a:p>
        </p:txBody>
      </p:sp>
      <p:sp>
        <p:nvSpPr>
          <p:cNvPr id="6" name="Oval 159"/>
          <p:cNvSpPr>
            <a:spLocks noChangeArrowheads="1"/>
          </p:cNvSpPr>
          <p:nvPr/>
        </p:nvSpPr>
        <p:spPr bwMode="auto">
          <a:xfrm>
            <a:off x="2133600"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7" name="Oval 160"/>
          <p:cNvSpPr>
            <a:spLocks noChangeArrowheads="1"/>
          </p:cNvSpPr>
          <p:nvPr/>
        </p:nvSpPr>
        <p:spPr bwMode="auto">
          <a:xfrm>
            <a:off x="3306763"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8" name="Oval 163"/>
          <p:cNvSpPr>
            <a:spLocks noChangeArrowheads="1"/>
          </p:cNvSpPr>
          <p:nvPr/>
        </p:nvSpPr>
        <p:spPr bwMode="auto">
          <a:xfrm>
            <a:off x="2719388"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2</a:t>
            </a:r>
          </a:p>
        </p:txBody>
      </p:sp>
      <p:sp>
        <p:nvSpPr>
          <p:cNvPr id="9" name="Oval 164"/>
          <p:cNvSpPr>
            <a:spLocks noChangeArrowheads="1"/>
          </p:cNvSpPr>
          <p:nvPr/>
        </p:nvSpPr>
        <p:spPr bwMode="auto">
          <a:xfrm>
            <a:off x="389255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10" name="Oval 165"/>
          <p:cNvSpPr>
            <a:spLocks noChangeArrowheads="1"/>
          </p:cNvSpPr>
          <p:nvPr/>
        </p:nvSpPr>
        <p:spPr bwMode="auto">
          <a:xfrm>
            <a:off x="4479925"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5</a:t>
            </a:r>
          </a:p>
        </p:txBody>
      </p:sp>
      <p:sp>
        <p:nvSpPr>
          <p:cNvPr id="11" name="Oval 166"/>
          <p:cNvSpPr>
            <a:spLocks noChangeArrowheads="1"/>
          </p:cNvSpPr>
          <p:nvPr/>
        </p:nvSpPr>
        <p:spPr bwMode="auto">
          <a:xfrm>
            <a:off x="506730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cxnSp>
        <p:nvCxnSpPr>
          <p:cNvPr id="12" name="AutoShape 269"/>
          <p:cNvCxnSpPr>
            <a:cxnSpLocks noChangeShapeType="1"/>
            <a:stCxn id="6" idx="6"/>
            <a:endCxn id="8" idx="2"/>
          </p:cNvCxnSpPr>
          <p:nvPr/>
        </p:nvCxnSpPr>
        <p:spPr bwMode="auto">
          <a:xfrm>
            <a:off x="2514600" y="4229100"/>
            <a:ext cx="204788"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AutoShape 270"/>
          <p:cNvCxnSpPr>
            <a:cxnSpLocks noChangeShapeType="1"/>
            <a:stCxn id="8" idx="6"/>
            <a:endCxn id="7" idx="2"/>
          </p:cNvCxnSpPr>
          <p:nvPr/>
        </p:nvCxnSpPr>
        <p:spPr bwMode="auto">
          <a:xfrm flipV="1">
            <a:off x="3100388" y="42291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292"/>
          <p:cNvCxnSpPr>
            <a:cxnSpLocks noChangeShapeType="1"/>
            <a:stCxn id="7" idx="6"/>
            <a:endCxn id="9" idx="2"/>
          </p:cNvCxnSpPr>
          <p:nvPr/>
        </p:nvCxnSpPr>
        <p:spPr bwMode="auto">
          <a:xfrm>
            <a:off x="3687763" y="4229100"/>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AutoShape 293"/>
          <p:cNvCxnSpPr>
            <a:cxnSpLocks noChangeShapeType="1"/>
            <a:stCxn id="7" idx="4"/>
            <a:endCxn id="11" idx="4"/>
          </p:cNvCxnSpPr>
          <p:nvPr/>
        </p:nvCxnSpPr>
        <p:spPr bwMode="auto">
          <a:xfrm rot="16200000" flipH="1">
            <a:off x="4376737" y="3540125"/>
            <a:ext cx="1588" cy="1760537"/>
          </a:xfrm>
          <a:prstGeom prst="curvedConnector3">
            <a:avLst>
              <a:gd name="adj1" fmla="val 14495466"/>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AutoShape 296"/>
          <p:cNvCxnSpPr>
            <a:cxnSpLocks noChangeShapeType="1"/>
          </p:cNvCxnSpPr>
          <p:nvPr/>
        </p:nvCxnSpPr>
        <p:spPr bwMode="auto">
          <a:xfrm rot="5400000" flipH="1" flipV="1">
            <a:off x="4693443" y="3840956"/>
            <a:ext cx="1588" cy="1158875"/>
          </a:xfrm>
          <a:prstGeom prst="curvedConnector3">
            <a:avLst>
              <a:gd name="adj1" fmla="val -144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292"/>
          <p:cNvCxnSpPr>
            <a:cxnSpLocks noChangeShapeType="1"/>
          </p:cNvCxnSpPr>
          <p:nvPr/>
        </p:nvCxnSpPr>
        <p:spPr bwMode="auto">
          <a:xfrm>
            <a:off x="4267200" y="4235823"/>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296"/>
          <p:cNvCxnSpPr>
            <a:cxnSpLocks noChangeShapeType="1"/>
            <a:stCxn id="9" idx="0"/>
            <a:endCxn id="10" idx="0"/>
          </p:cNvCxnSpPr>
          <p:nvPr/>
        </p:nvCxnSpPr>
        <p:spPr bwMode="auto">
          <a:xfrm rot="5400000" flipH="1" flipV="1">
            <a:off x="4376737" y="3746501"/>
            <a:ext cx="12700" cy="587375"/>
          </a:xfrm>
          <a:prstGeom prst="curvedConnector3">
            <a:avLst>
              <a:gd name="adj1" fmla="val 1800000"/>
            </a:avLst>
          </a:prstGeom>
          <a:noFill/>
          <a:ln w="12700" cap="sq">
            <a:solidFill>
              <a:schemeClr val="tx1"/>
            </a:solidFill>
            <a:miter lim="800000"/>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54783739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White Box Example</a:t>
            </a:r>
            <a:endParaRPr lang="en-US" dirty="0"/>
          </a:p>
        </p:txBody>
      </p:sp>
      <p:sp>
        <p:nvSpPr>
          <p:cNvPr id="3" name="Content Placeholder 2"/>
          <p:cNvSpPr>
            <a:spLocks noGrp="1"/>
          </p:cNvSpPr>
          <p:nvPr>
            <p:ph sz="half" idx="1"/>
          </p:nvPr>
        </p:nvSpPr>
        <p:spPr>
          <a:xfrm>
            <a:off x="457200" y="4724400"/>
            <a:ext cx="8176260" cy="1401763"/>
          </a:xfrm>
        </p:spPr>
        <p:txBody>
          <a:bodyPr/>
          <a:lstStyle/>
          <a:p>
            <a:pPr marL="0" indent="0">
              <a:buNone/>
            </a:pPr>
            <a:r>
              <a:rPr lang="en-US" dirty="0"/>
              <a:t>What test cases are required </a:t>
            </a:r>
            <a:r>
              <a:rPr lang="en-US" dirty="0" smtClean="0"/>
              <a:t>to </a:t>
            </a:r>
            <a:r>
              <a:rPr lang="en-US" dirty="0"/>
              <a:t>make sure every line of code is executed at least once? (Node coverage</a:t>
            </a:r>
            <a:r>
              <a:rPr lang="en-US" dirty="0" smtClean="0"/>
              <a:t>)</a:t>
            </a:r>
          </a:p>
          <a:p>
            <a:pPr marL="0" indent="0" algn="ctr">
              <a:buNone/>
            </a:pPr>
            <a:r>
              <a:rPr lang="en-US" dirty="0" smtClean="0">
                <a:solidFill>
                  <a:schemeClr val="hlink"/>
                </a:solidFill>
              </a:rPr>
              <a:t>Test </a:t>
            </a:r>
            <a:r>
              <a:rPr lang="en-US" dirty="0">
                <a:solidFill>
                  <a:schemeClr val="hlink"/>
                </a:solidFill>
              </a:rPr>
              <a:t>case: </a:t>
            </a:r>
            <a:r>
              <a:rPr lang="en-US" dirty="0" smtClean="0">
                <a:solidFill>
                  <a:schemeClr val="hlink"/>
                </a:solidFill>
              </a:rPr>
              <a:t>{ 21 }</a:t>
            </a:r>
            <a:endParaRPr lang="en-US" dirty="0">
              <a:solidFill>
                <a:schemeClr val="hlink"/>
              </a:solidFill>
            </a:endParaRPr>
          </a:p>
        </p:txBody>
      </p:sp>
      <p:sp>
        <p:nvSpPr>
          <p:cNvPr id="5" name="TextBox 4"/>
          <p:cNvSpPr txBox="1"/>
          <p:nvPr/>
        </p:nvSpPr>
        <p:spPr>
          <a:xfrm>
            <a:off x="2057400" y="1066800"/>
            <a:ext cx="4419600" cy="2677656"/>
          </a:xfrm>
          <a:prstGeom prst="rect">
            <a:avLst/>
          </a:prstGeom>
          <a:noFill/>
        </p:spPr>
        <p:txBody>
          <a:bodyPr wrap="square" rtlCol="0">
            <a:spAutoFit/>
          </a:bodyPr>
          <a:lstStyle/>
          <a:p>
            <a:r>
              <a:rPr lang="en-US" sz="2400" dirty="0" smtClean="0">
                <a:latin typeface="Courier New" pitchFamily="49" charset="0"/>
                <a:cs typeface="Courier New" pitchFamily="49" charset="0"/>
              </a:rPr>
              <a:t>1 a </a:t>
            </a:r>
            <a:r>
              <a:rPr lang="en-US" sz="2400" dirty="0">
                <a:latin typeface="Courier New" pitchFamily="49" charset="0"/>
                <a:cs typeface="Courier New" pitchFamily="49" charset="0"/>
                <a:sym typeface="Wingdings" pitchFamily="2" charset="2"/>
              </a:rPr>
              <a:t>=</a:t>
            </a:r>
            <a:r>
              <a:rPr lang="en-US" sz="2400" dirty="0" smtClean="0">
                <a:latin typeface="Courier New" pitchFamily="49" charset="0"/>
                <a:cs typeface="Courier New" pitchFamily="49" charset="0"/>
                <a:sym typeface="Wingdings" pitchFamily="2" charset="2"/>
              </a:rPr>
              <a:t> 17</a:t>
            </a:r>
          </a:p>
          <a:p>
            <a:r>
              <a:rPr lang="en-US" sz="2400" dirty="0" smtClean="0">
                <a:latin typeface="Courier New" pitchFamily="49" charset="0"/>
                <a:cs typeface="Courier New" pitchFamily="49" charset="0"/>
                <a:sym typeface="Wingdings" pitchFamily="2" charset="2"/>
              </a:rPr>
              <a:t>2 read b from console</a:t>
            </a:r>
          </a:p>
          <a:p>
            <a:r>
              <a:rPr lang="en-US" sz="2400" dirty="0" smtClean="0">
                <a:latin typeface="Courier New" pitchFamily="49" charset="0"/>
                <a:cs typeface="Courier New" pitchFamily="49" charset="0"/>
                <a:sym typeface="Wingdings" pitchFamily="2" charset="2"/>
              </a:rPr>
              <a:t>3 if </a:t>
            </a:r>
            <a:r>
              <a:rPr lang="en-US" sz="2400" dirty="0">
                <a:latin typeface="Courier New" pitchFamily="49" charset="0"/>
                <a:cs typeface="Courier New" pitchFamily="49" charset="0"/>
                <a:sym typeface="Wingdings" pitchFamily="2" charset="2"/>
              </a:rPr>
              <a:t>a</a:t>
            </a:r>
            <a:r>
              <a:rPr lang="en-US" sz="2400" dirty="0" smtClean="0">
                <a:latin typeface="Courier New" pitchFamily="49" charset="0"/>
                <a:cs typeface="Courier New" pitchFamily="49" charset="0"/>
                <a:sym typeface="Wingdings" pitchFamily="2" charset="2"/>
              </a:rPr>
              <a:t> &lt; b</a:t>
            </a:r>
          </a:p>
          <a:p>
            <a:r>
              <a:rPr lang="en-US" sz="2400" dirty="0" smtClean="0">
                <a:latin typeface="Courier New" pitchFamily="49" charset="0"/>
                <a:cs typeface="Courier New" pitchFamily="49" charset="0"/>
                <a:sym typeface="Wingdings" pitchFamily="2" charset="2"/>
              </a:rPr>
              <a:t>4    while a &lt; b-3</a:t>
            </a:r>
          </a:p>
          <a:p>
            <a:r>
              <a:rPr lang="en-US" sz="2400" dirty="0" smtClean="0">
                <a:latin typeface="Courier New" pitchFamily="49" charset="0"/>
                <a:cs typeface="Courier New" pitchFamily="49" charset="0"/>
                <a:sym typeface="Wingdings" pitchFamily="2" charset="2"/>
              </a:rPr>
              <a:t>5       a = a / (b–50)</a:t>
            </a:r>
            <a:endParaRPr lang="en-US" sz="2400" dirty="0">
              <a:latin typeface="Courier New" pitchFamily="49" charset="0"/>
              <a:cs typeface="Courier New" pitchFamily="49" charset="0"/>
              <a:sym typeface="Wingdings" pitchFamily="2" charset="2"/>
            </a:endParaRPr>
          </a:p>
          <a:p>
            <a:r>
              <a:rPr lang="en-US" sz="2400" dirty="0" smtClean="0">
                <a:latin typeface="Courier New" pitchFamily="49" charset="0"/>
                <a:cs typeface="Courier New" pitchFamily="49" charset="0"/>
                <a:sym typeface="Wingdings" pitchFamily="2" charset="2"/>
              </a:rPr>
              <a:t>6 print a, b</a:t>
            </a:r>
          </a:p>
          <a:p>
            <a:r>
              <a:rPr lang="en-US" sz="2400" dirty="0">
                <a:latin typeface="Courier New" pitchFamily="49" charset="0"/>
                <a:cs typeface="Courier New" pitchFamily="49" charset="0"/>
                <a:sym typeface="Wingdings" pitchFamily="2" charset="2"/>
              </a:rPr>
              <a:t>	</a:t>
            </a:r>
            <a:endParaRPr lang="en-US" sz="2800" dirty="0" smtClean="0">
              <a:latin typeface="Courier New" pitchFamily="49" charset="0"/>
              <a:cs typeface="Courier New" pitchFamily="49" charset="0"/>
              <a:sym typeface="Wingdings" pitchFamily="2" charset="2"/>
            </a:endParaRPr>
          </a:p>
        </p:txBody>
      </p:sp>
      <p:sp>
        <p:nvSpPr>
          <p:cNvPr id="6" name="Oval 159"/>
          <p:cNvSpPr>
            <a:spLocks noChangeArrowheads="1"/>
          </p:cNvSpPr>
          <p:nvPr/>
        </p:nvSpPr>
        <p:spPr bwMode="auto">
          <a:xfrm>
            <a:off x="2133600"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7" name="Oval 160"/>
          <p:cNvSpPr>
            <a:spLocks noChangeArrowheads="1"/>
          </p:cNvSpPr>
          <p:nvPr/>
        </p:nvSpPr>
        <p:spPr bwMode="auto">
          <a:xfrm>
            <a:off x="3306763"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8" name="Oval 163"/>
          <p:cNvSpPr>
            <a:spLocks noChangeArrowheads="1"/>
          </p:cNvSpPr>
          <p:nvPr/>
        </p:nvSpPr>
        <p:spPr bwMode="auto">
          <a:xfrm>
            <a:off x="2719388"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2</a:t>
            </a:r>
          </a:p>
        </p:txBody>
      </p:sp>
      <p:sp>
        <p:nvSpPr>
          <p:cNvPr id="9" name="Oval 164"/>
          <p:cNvSpPr>
            <a:spLocks noChangeArrowheads="1"/>
          </p:cNvSpPr>
          <p:nvPr/>
        </p:nvSpPr>
        <p:spPr bwMode="auto">
          <a:xfrm>
            <a:off x="389255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10" name="Oval 165"/>
          <p:cNvSpPr>
            <a:spLocks noChangeArrowheads="1"/>
          </p:cNvSpPr>
          <p:nvPr/>
        </p:nvSpPr>
        <p:spPr bwMode="auto">
          <a:xfrm>
            <a:off x="4479925"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5</a:t>
            </a:r>
          </a:p>
        </p:txBody>
      </p:sp>
      <p:sp>
        <p:nvSpPr>
          <p:cNvPr id="11" name="Oval 166"/>
          <p:cNvSpPr>
            <a:spLocks noChangeArrowheads="1"/>
          </p:cNvSpPr>
          <p:nvPr/>
        </p:nvSpPr>
        <p:spPr bwMode="auto">
          <a:xfrm>
            <a:off x="506730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cxnSp>
        <p:nvCxnSpPr>
          <p:cNvPr id="12" name="AutoShape 269"/>
          <p:cNvCxnSpPr>
            <a:cxnSpLocks noChangeShapeType="1"/>
            <a:stCxn id="6" idx="6"/>
            <a:endCxn id="8" idx="2"/>
          </p:cNvCxnSpPr>
          <p:nvPr/>
        </p:nvCxnSpPr>
        <p:spPr bwMode="auto">
          <a:xfrm>
            <a:off x="2514600" y="4229100"/>
            <a:ext cx="204788"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AutoShape 270"/>
          <p:cNvCxnSpPr>
            <a:cxnSpLocks noChangeShapeType="1"/>
            <a:stCxn id="8" idx="6"/>
            <a:endCxn id="7" idx="2"/>
          </p:cNvCxnSpPr>
          <p:nvPr/>
        </p:nvCxnSpPr>
        <p:spPr bwMode="auto">
          <a:xfrm flipV="1">
            <a:off x="3100388" y="42291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292"/>
          <p:cNvCxnSpPr>
            <a:cxnSpLocks noChangeShapeType="1"/>
            <a:stCxn id="7" idx="6"/>
            <a:endCxn id="9" idx="2"/>
          </p:cNvCxnSpPr>
          <p:nvPr/>
        </p:nvCxnSpPr>
        <p:spPr bwMode="auto">
          <a:xfrm>
            <a:off x="3687763" y="4229100"/>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AutoShape 293"/>
          <p:cNvCxnSpPr>
            <a:cxnSpLocks noChangeShapeType="1"/>
            <a:stCxn id="7" idx="4"/>
            <a:endCxn id="11" idx="4"/>
          </p:cNvCxnSpPr>
          <p:nvPr/>
        </p:nvCxnSpPr>
        <p:spPr bwMode="auto">
          <a:xfrm rot="16200000" flipH="1">
            <a:off x="4376737" y="3540125"/>
            <a:ext cx="1588" cy="1760537"/>
          </a:xfrm>
          <a:prstGeom prst="curvedConnector3">
            <a:avLst>
              <a:gd name="adj1" fmla="val 14495466"/>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AutoShape 296"/>
          <p:cNvCxnSpPr>
            <a:cxnSpLocks noChangeShapeType="1"/>
          </p:cNvCxnSpPr>
          <p:nvPr/>
        </p:nvCxnSpPr>
        <p:spPr bwMode="auto">
          <a:xfrm rot="5400000" flipH="1" flipV="1">
            <a:off x="4693443" y="3840956"/>
            <a:ext cx="1588" cy="1158875"/>
          </a:xfrm>
          <a:prstGeom prst="curvedConnector3">
            <a:avLst>
              <a:gd name="adj1" fmla="val -144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292"/>
          <p:cNvCxnSpPr>
            <a:cxnSpLocks noChangeShapeType="1"/>
          </p:cNvCxnSpPr>
          <p:nvPr/>
        </p:nvCxnSpPr>
        <p:spPr bwMode="auto">
          <a:xfrm>
            <a:off x="4267200" y="4235823"/>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296"/>
          <p:cNvCxnSpPr>
            <a:cxnSpLocks noChangeShapeType="1"/>
            <a:stCxn id="9" idx="0"/>
            <a:endCxn id="10" idx="0"/>
          </p:cNvCxnSpPr>
          <p:nvPr/>
        </p:nvCxnSpPr>
        <p:spPr bwMode="auto">
          <a:xfrm rot="5400000" flipH="1" flipV="1">
            <a:off x="4376737" y="3746501"/>
            <a:ext cx="12700" cy="587375"/>
          </a:xfrm>
          <a:prstGeom prst="curvedConnector3">
            <a:avLst>
              <a:gd name="adj1" fmla="val 1800000"/>
            </a:avLst>
          </a:prstGeom>
          <a:noFill/>
          <a:ln w="12700" cap="sq">
            <a:solidFill>
              <a:schemeClr val="tx1"/>
            </a:solidFill>
            <a:miter lim="800000"/>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3460530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White Box Example</a:t>
            </a:r>
            <a:endParaRPr lang="en-US" dirty="0"/>
          </a:p>
        </p:txBody>
      </p:sp>
      <p:sp>
        <p:nvSpPr>
          <p:cNvPr id="3" name="Content Placeholder 2"/>
          <p:cNvSpPr>
            <a:spLocks noGrp="1"/>
          </p:cNvSpPr>
          <p:nvPr>
            <p:ph sz="half" idx="1"/>
          </p:nvPr>
        </p:nvSpPr>
        <p:spPr>
          <a:xfrm>
            <a:off x="457200" y="4724400"/>
            <a:ext cx="8176260" cy="1401763"/>
          </a:xfrm>
        </p:spPr>
        <p:txBody>
          <a:bodyPr/>
          <a:lstStyle/>
          <a:p>
            <a:pPr marL="0" indent="0">
              <a:buNone/>
            </a:pPr>
            <a:r>
              <a:rPr lang="en-US" dirty="0"/>
              <a:t>What test cases are required to make sure every branch is taken at least once? (Edge coverage</a:t>
            </a:r>
            <a:r>
              <a:rPr lang="en-US" dirty="0" smtClean="0"/>
              <a:t>)</a:t>
            </a:r>
            <a:endParaRPr lang="en-US" dirty="0"/>
          </a:p>
        </p:txBody>
      </p:sp>
      <p:sp>
        <p:nvSpPr>
          <p:cNvPr id="5" name="TextBox 4"/>
          <p:cNvSpPr txBox="1"/>
          <p:nvPr/>
        </p:nvSpPr>
        <p:spPr>
          <a:xfrm>
            <a:off x="2057400" y="1066800"/>
            <a:ext cx="4419600" cy="2677656"/>
          </a:xfrm>
          <a:prstGeom prst="rect">
            <a:avLst/>
          </a:prstGeom>
          <a:noFill/>
        </p:spPr>
        <p:txBody>
          <a:bodyPr wrap="square" rtlCol="0">
            <a:spAutoFit/>
          </a:bodyPr>
          <a:lstStyle/>
          <a:p>
            <a:r>
              <a:rPr lang="en-US" sz="2400" dirty="0" smtClean="0">
                <a:latin typeface="Courier New" pitchFamily="49" charset="0"/>
                <a:cs typeface="Courier New" pitchFamily="49" charset="0"/>
              </a:rPr>
              <a:t>1 a </a:t>
            </a:r>
            <a:r>
              <a:rPr lang="en-US" sz="2400" dirty="0">
                <a:latin typeface="Courier New" pitchFamily="49" charset="0"/>
                <a:cs typeface="Courier New" pitchFamily="49" charset="0"/>
                <a:sym typeface="Wingdings" pitchFamily="2" charset="2"/>
              </a:rPr>
              <a:t>=</a:t>
            </a:r>
            <a:r>
              <a:rPr lang="en-US" sz="2400" dirty="0" smtClean="0">
                <a:latin typeface="Courier New" pitchFamily="49" charset="0"/>
                <a:cs typeface="Courier New" pitchFamily="49" charset="0"/>
                <a:sym typeface="Wingdings" pitchFamily="2" charset="2"/>
              </a:rPr>
              <a:t> 17</a:t>
            </a:r>
          </a:p>
          <a:p>
            <a:r>
              <a:rPr lang="en-US" sz="2400" dirty="0" smtClean="0">
                <a:latin typeface="Courier New" pitchFamily="49" charset="0"/>
                <a:cs typeface="Courier New" pitchFamily="49" charset="0"/>
                <a:sym typeface="Wingdings" pitchFamily="2" charset="2"/>
              </a:rPr>
              <a:t>2 read b from console</a:t>
            </a:r>
          </a:p>
          <a:p>
            <a:r>
              <a:rPr lang="en-US" sz="2400" dirty="0" smtClean="0">
                <a:latin typeface="Courier New" pitchFamily="49" charset="0"/>
                <a:cs typeface="Courier New" pitchFamily="49" charset="0"/>
                <a:sym typeface="Wingdings" pitchFamily="2" charset="2"/>
              </a:rPr>
              <a:t>3 if </a:t>
            </a:r>
            <a:r>
              <a:rPr lang="en-US" sz="2400" dirty="0">
                <a:latin typeface="Courier New" pitchFamily="49" charset="0"/>
                <a:cs typeface="Courier New" pitchFamily="49" charset="0"/>
                <a:sym typeface="Wingdings" pitchFamily="2" charset="2"/>
              </a:rPr>
              <a:t>a</a:t>
            </a:r>
            <a:r>
              <a:rPr lang="en-US" sz="2400" dirty="0" smtClean="0">
                <a:latin typeface="Courier New" pitchFamily="49" charset="0"/>
                <a:cs typeface="Courier New" pitchFamily="49" charset="0"/>
                <a:sym typeface="Wingdings" pitchFamily="2" charset="2"/>
              </a:rPr>
              <a:t> &lt; b</a:t>
            </a:r>
          </a:p>
          <a:p>
            <a:r>
              <a:rPr lang="en-US" sz="2400" dirty="0" smtClean="0">
                <a:latin typeface="Courier New" pitchFamily="49" charset="0"/>
                <a:cs typeface="Courier New" pitchFamily="49" charset="0"/>
                <a:sym typeface="Wingdings" pitchFamily="2" charset="2"/>
              </a:rPr>
              <a:t>4    while a &lt; b-3</a:t>
            </a:r>
          </a:p>
          <a:p>
            <a:r>
              <a:rPr lang="en-US" sz="2400" dirty="0" smtClean="0">
                <a:latin typeface="Courier New" pitchFamily="49" charset="0"/>
                <a:cs typeface="Courier New" pitchFamily="49" charset="0"/>
                <a:sym typeface="Wingdings" pitchFamily="2" charset="2"/>
              </a:rPr>
              <a:t>5       a = a / (b–50)</a:t>
            </a:r>
            <a:endParaRPr lang="en-US" sz="2400" dirty="0">
              <a:latin typeface="Courier New" pitchFamily="49" charset="0"/>
              <a:cs typeface="Courier New" pitchFamily="49" charset="0"/>
              <a:sym typeface="Wingdings" pitchFamily="2" charset="2"/>
            </a:endParaRPr>
          </a:p>
          <a:p>
            <a:r>
              <a:rPr lang="en-US" sz="2400" dirty="0" smtClean="0">
                <a:latin typeface="Courier New" pitchFamily="49" charset="0"/>
                <a:cs typeface="Courier New" pitchFamily="49" charset="0"/>
                <a:sym typeface="Wingdings" pitchFamily="2" charset="2"/>
              </a:rPr>
              <a:t>6 print a, b</a:t>
            </a:r>
          </a:p>
          <a:p>
            <a:r>
              <a:rPr lang="en-US" sz="2400" dirty="0">
                <a:latin typeface="Courier New" pitchFamily="49" charset="0"/>
                <a:cs typeface="Courier New" pitchFamily="49" charset="0"/>
                <a:sym typeface="Wingdings" pitchFamily="2" charset="2"/>
              </a:rPr>
              <a:t>	</a:t>
            </a:r>
            <a:endParaRPr lang="en-US" sz="2800" dirty="0" smtClean="0">
              <a:latin typeface="Courier New" pitchFamily="49" charset="0"/>
              <a:cs typeface="Courier New" pitchFamily="49" charset="0"/>
              <a:sym typeface="Wingdings" pitchFamily="2" charset="2"/>
            </a:endParaRPr>
          </a:p>
        </p:txBody>
      </p:sp>
      <p:sp>
        <p:nvSpPr>
          <p:cNvPr id="6" name="Oval 159"/>
          <p:cNvSpPr>
            <a:spLocks noChangeArrowheads="1"/>
          </p:cNvSpPr>
          <p:nvPr/>
        </p:nvSpPr>
        <p:spPr bwMode="auto">
          <a:xfrm>
            <a:off x="2133600"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7" name="Oval 160"/>
          <p:cNvSpPr>
            <a:spLocks noChangeArrowheads="1"/>
          </p:cNvSpPr>
          <p:nvPr/>
        </p:nvSpPr>
        <p:spPr bwMode="auto">
          <a:xfrm>
            <a:off x="3306763"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8" name="Oval 163"/>
          <p:cNvSpPr>
            <a:spLocks noChangeArrowheads="1"/>
          </p:cNvSpPr>
          <p:nvPr/>
        </p:nvSpPr>
        <p:spPr bwMode="auto">
          <a:xfrm>
            <a:off x="2719388"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2</a:t>
            </a:r>
          </a:p>
        </p:txBody>
      </p:sp>
      <p:sp>
        <p:nvSpPr>
          <p:cNvPr id="9" name="Oval 164"/>
          <p:cNvSpPr>
            <a:spLocks noChangeArrowheads="1"/>
          </p:cNvSpPr>
          <p:nvPr/>
        </p:nvSpPr>
        <p:spPr bwMode="auto">
          <a:xfrm>
            <a:off x="389255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10" name="Oval 165"/>
          <p:cNvSpPr>
            <a:spLocks noChangeArrowheads="1"/>
          </p:cNvSpPr>
          <p:nvPr/>
        </p:nvSpPr>
        <p:spPr bwMode="auto">
          <a:xfrm>
            <a:off x="4479925"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5</a:t>
            </a:r>
          </a:p>
        </p:txBody>
      </p:sp>
      <p:sp>
        <p:nvSpPr>
          <p:cNvPr id="11" name="Oval 166"/>
          <p:cNvSpPr>
            <a:spLocks noChangeArrowheads="1"/>
          </p:cNvSpPr>
          <p:nvPr/>
        </p:nvSpPr>
        <p:spPr bwMode="auto">
          <a:xfrm>
            <a:off x="506730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cxnSp>
        <p:nvCxnSpPr>
          <p:cNvPr id="12" name="AutoShape 269"/>
          <p:cNvCxnSpPr>
            <a:cxnSpLocks noChangeShapeType="1"/>
            <a:stCxn id="6" idx="6"/>
            <a:endCxn id="8" idx="2"/>
          </p:cNvCxnSpPr>
          <p:nvPr/>
        </p:nvCxnSpPr>
        <p:spPr bwMode="auto">
          <a:xfrm>
            <a:off x="2514600" y="4229100"/>
            <a:ext cx="204788"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AutoShape 270"/>
          <p:cNvCxnSpPr>
            <a:cxnSpLocks noChangeShapeType="1"/>
            <a:stCxn id="8" idx="6"/>
            <a:endCxn id="7" idx="2"/>
          </p:cNvCxnSpPr>
          <p:nvPr/>
        </p:nvCxnSpPr>
        <p:spPr bwMode="auto">
          <a:xfrm flipV="1">
            <a:off x="3100388" y="42291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292"/>
          <p:cNvCxnSpPr>
            <a:cxnSpLocks noChangeShapeType="1"/>
            <a:stCxn id="7" idx="6"/>
            <a:endCxn id="9" idx="2"/>
          </p:cNvCxnSpPr>
          <p:nvPr/>
        </p:nvCxnSpPr>
        <p:spPr bwMode="auto">
          <a:xfrm>
            <a:off x="3687763" y="4229100"/>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AutoShape 293"/>
          <p:cNvCxnSpPr>
            <a:cxnSpLocks noChangeShapeType="1"/>
            <a:stCxn id="7" idx="4"/>
            <a:endCxn id="11" idx="4"/>
          </p:cNvCxnSpPr>
          <p:nvPr/>
        </p:nvCxnSpPr>
        <p:spPr bwMode="auto">
          <a:xfrm rot="16200000" flipH="1">
            <a:off x="4376737" y="3540125"/>
            <a:ext cx="1588" cy="1760537"/>
          </a:xfrm>
          <a:prstGeom prst="curvedConnector3">
            <a:avLst>
              <a:gd name="adj1" fmla="val 14495466"/>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AutoShape 296"/>
          <p:cNvCxnSpPr>
            <a:cxnSpLocks noChangeShapeType="1"/>
          </p:cNvCxnSpPr>
          <p:nvPr/>
        </p:nvCxnSpPr>
        <p:spPr bwMode="auto">
          <a:xfrm rot="5400000" flipH="1" flipV="1">
            <a:off x="4693443" y="3840956"/>
            <a:ext cx="1588" cy="1158875"/>
          </a:xfrm>
          <a:prstGeom prst="curvedConnector3">
            <a:avLst>
              <a:gd name="adj1" fmla="val -144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292"/>
          <p:cNvCxnSpPr>
            <a:cxnSpLocks noChangeShapeType="1"/>
          </p:cNvCxnSpPr>
          <p:nvPr/>
        </p:nvCxnSpPr>
        <p:spPr bwMode="auto">
          <a:xfrm>
            <a:off x="4267200" y="4235823"/>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296"/>
          <p:cNvCxnSpPr>
            <a:cxnSpLocks noChangeShapeType="1"/>
            <a:stCxn id="9" idx="0"/>
            <a:endCxn id="10" idx="0"/>
          </p:cNvCxnSpPr>
          <p:nvPr/>
        </p:nvCxnSpPr>
        <p:spPr bwMode="auto">
          <a:xfrm rot="5400000" flipH="1" flipV="1">
            <a:off x="4376737" y="3746501"/>
            <a:ext cx="12700" cy="587375"/>
          </a:xfrm>
          <a:prstGeom prst="curvedConnector3">
            <a:avLst>
              <a:gd name="adj1" fmla="val 1800000"/>
            </a:avLst>
          </a:prstGeom>
          <a:noFill/>
          <a:ln w="12700" cap="sq">
            <a:solidFill>
              <a:schemeClr val="tx1"/>
            </a:solidFill>
            <a:miter lim="800000"/>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9891600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White Box Example</a:t>
            </a:r>
            <a:endParaRPr lang="en-US" dirty="0"/>
          </a:p>
        </p:txBody>
      </p:sp>
      <p:sp>
        <p:nvSpPr>
          <p:cNvPr id="3" name="Content Placeholder 2"/>
          <p:cNvSpPr>
            <a:spLocks noGrp="1"/>
          </p:cNvSpPr>
          <p:nvPr>
            <p:ph sz="half" idx="1"/>
          </p:nvPr>
        </p:nvSpPr>
        <p:spPr>
          <a:xfrm>
            <a:off x="457200" y="4724400"/>
            <a:ext cx="8176260" cy="1401763"/>
          </a:xfrm>
        </p:spPr>
        <p:txBody>
          <a:bodyPr>
            <a:normAutofit fontScale="92500" lnSpcReduction="20000"/>
          </a:bodyPr>
          <a:lstStyle/>
          <a:p>
            <a:pPr marL="0" indent="0">
              <a:buNone/>
            </a:pPr>
            <a:r>
              <a:rPr lang="en-US" dirty="0"/>
              <a:t>What test cases are required to make sure every branch is taken at least once? (Edge coverage</a:t>
            </a:r>
            <a:r>
              <a:rPr lang="en-US" dirty="0" smtClean="0"/>
              <a:t>)</a:t>
            </a:r>
          </a:p>
          <a:p>
            <a:pPr marL="0" indent="0">
              <a:buNone/>
            </a:pPr>
            <a:r>
              <a:rPr lang="en-US" dirty="0" smtClean="0">
                <a:solidFill>
                  <a:schemeClr val="tx2"/>
                </a:solidFill>
              </a:rPr>
              <a:t>	b </a:t>
            </a:r>
            <a:r>
              <a:rPr lang="en-US" dirty="0">
                <a:solidFill>
                  <a:schemeClr val="tx2"/>
                </a:solidFill>
              </a:rPr>
              <a:t>&gt; 17, b &lt;= 17</a:t>
            </a:r>
          </a:p>
          <a:p>
            <a:pPr marL="0" indent="0">
              <a:buNone/>
            </a:pPr>
            <a:r>
              <a:rPr lang="en-US" dirty="0">
                <a:solidFill>
                  <a:schemeClr val="tx2"/>
                </a:solidFill>
              </a:rPr>
              <a:t>	b-3 &gt; 17, b-3 &lt;= </a:t>
            </a:r>
            <a:r>
              <a:rPr lang="en-US" dirty="0" smtClean="0">
                <a:solidFill>
                  <a:schemeClr val="tx2"/>
                </a:solidFill>
              </a:rPr>
              <a:t>17</a:t>
            </a:r>
            <a:endParaRPr lang="en-US" dirty="0">
              <a:solidFill>
                <a:schemeClr val="tx2"/>
              </a:solidFill>
            </a:endParaRPr>
          </a:p>
        </p:txBody>
      </p:sp>
      <p:sp>
        <p:nvSpPr>
          <p:cNvPr id="5" name="TextBox 4"/>
          <p:cNvSpPr txBox="1"/>
          <p:nvPr/>
        </p:nvSpPr>
        <p:spPr>
          <a:xfrm>
            <a:off x="2057400" y="1066800"/>
            <a:ext cx="4419600" cy="2677656"/>
          </a:xfrm>
          <a:prstGeom prst="rect">
            <a:avLst/>
          </a:prstGeom>
          <a:noFill/>
        </p:spPr>
        <p:txBody>
          <a:bodyPr wrap="square" rtlCol="0">
            <a:spAutoFit/>
          </a:bodyPr>
          <a:lstStyle/>
          <a:p>
            <a:r>
              <a:rPr lang="en-US" sz="2400" dirty="0" smtClean="0">
                <a:latin typeface="Courier New" pitchFamily="49" charset="0"/>
                <a:cs typeface="Courier New" pitchFamily="49" charset="0"/>
              </a:rPr>
              <a:t>1 a </a:t>
            </a:r>
            <a:r>
              <a:rPr lang="en-US" sz="2400" dirty="0">
                <a:latin typeface="Courier New" pitchFamily="49" charset="0"/>
                <a:cs typeface="Courier New" pitchFamily="49" charset="0"/>
                <a:sym typeface="Wingdings" pitchFamily="2" charset="2"/>
              </a:rPr>
              <a:t>=</a:t>
            </a:r>
            <a:r>
              <a:rPr lang="en-US" sz="2400" dirty="0" smtClean="0">
                <a:latin typeface="Courier New" pitchFamily="49" charset="0"/>
                <a:cs typeface="Courier New" pitchFamily="49" charset="0"/>
                <a:sym typeface="Wingdings" pitchFamily="2" charset="2"/>
              </a:rPr>
              <a:t> 17</a:t>
            </a:r>
          </a:p>
          <a:p>
            <a:r>
              <a:rPr lang="en-US" sz="2400" dirty="0" smtClean="0">
                <a:latin typeface="Courier New" pitchFamily="49" charset="0"/>
                <a:cs typeface="Courier New" pitchFamily="49" charset="0"/>
                <a:sym typeface="Wingdings" pitchFamily="2" charset="2"/>
              </a:rPr>
              <a:t>2 read b from console</a:t>
            </a:r>
          </a:p>
          <a:p>
            <a:r>
              <a:rPr lang="en-US" sz="2400" dirty="0" smtClean="0">
                <a:latin typeface="Courier New" pitchFamily="49" charset="0"/>
                <a:cs typeface="Courier New" pitchFamily="49" charset="0"/>
                <a:sym typeface="Wingdings" pitchFamily="2" charset="2"/>
              </a:rPr>
              <a:t>3 if </a:t>
            </a:r>
            <a:r>
              <a:rPr lang="en-US" sz="2400" dirty="0">
                <a:latin typeface="Courier New" pitchFamily="49" charset="0"/>
                <a:cs typeface="Courier New" pitchFamily="49" charset="0"/>
                <a:sym typeface="Wingdings" pitchFamily="2" charset="2"/>
              </a:rPr>
              <a:t>a</a:t>
            </a:r>
            <a:r>
              <a:rPr lang="en-US" sz="2400" dirty="0" smtClean="0">
                <a:latin typeface="Courier New" pitchFamily="49" charset="0"/>
                <a:cs typeface="Courier New" pitchFamily="49" charset="0"/>
                <a:sym typeface="Wingdings" pitchFamily="2" charset="2"/>
              </a:rPr>
              <a:t> &lt; b</a:t>
            </a:r>
          </a:p>
          <a:p>
            <a:r>
              <a:rPr lang="en-US" sz="2400" dirty="0" smtClean="0">
                <a:latin typeface="Courier New" pitchFamily="49" charset="0"/>
                <a:cs typeface="Courier New" pitchFamily="49" charset="0"/>
                <a:sym typeface="Wingdings" pitchFamily="2" charset="2"/>
              </a:rPr>
              <a:t>4    while a &lt; b-3</a:t>
            </a:r>
          </a:p>
          <a:p>
            <a:r>
              <a:rPr lang="en-US" sz="2400" dirty="0" smtClean="0">
                <a:latin typeface="Courier New" pitchFamily="49" charset="0"/>
                <a:cs typeface="Courier New" pitchFamily="49" charset="0"/>
                <a:sym typeface="Wingdings" pitchFamily="2" charset="2"/>
              </a:rPr>
              <a:t>5       a = a / (b–50)</a:t>
            </a:r>
            <a:endParaRPr lang="en-US" sz="2400" dirty="0">
              <a:latin typeface="Courier New" pitchFamily="49" charset="0"/>
              <a:cs typeface="Courier New" pitchFamily="49" charset="0"/>
              <a:sym typeface="Wingdings" pitchFamily="2" charset="2"/>
            </a:endParaRPr>
          </a:p>
          <a:p>
            <a:r>
              <a:rPr lang="en-US" sz="2400" dirty="0" smtClean="0">
                <a:latin typeface="Courier New" pitchFamily="49" charset="0"/>
                <a:cs typeface="Courier New" pitchFamily="49" charset="0"/>
                <a:sym typeface="Wingdings" pitchFamily="2" charset="2"/>
              </a:rPr>
              <a:t>6 print a, b</a:t>
            </a:r>
          </a:p>
          <a:p>
            <a:r>
              <a:rPr lang="en-US" sz="2400" dirty="0">
                <a:latin typeface="Courier New" pitchFamily="49" charset="0"/>
                <a:cs typeface="Courier New" pitchFamily="49" charset="0"/>
                <a:sym typeface="Wingdings" pitchFamily="2" charset="2"/>
              </a:rPr>
              <a:t>	</a:t>
            </a:r>
            <a:endParaRPr lang="en-US" sz="2800" dirty="0" smtClean="0">
              <a:latin typeface="Courier New" pitchFamily="49" charset="0"/>
              <a:cs typeface="Courier New" pitchFamily="49" charset="0"/>
              <a:sym typeface="Wingdings" pitchFamily="2" charset="2"/>
            </a:endParaRPr>
          </a:p>
        </p:txBody>
      </p:sp>
      <p:sp>
        <p:nvSpPr>
          <p:cNvPr id="6" name="Oval 159"/>
          <p:cNvSpPr>
            <a:spLocks noChangeArrowheads="1"/>
          </p:cNvSpPr>
          <p:nvPr/>
        </p:nvSpPr>
        <p:spPr bwMode="auto">
          <a:xfrm>
            <a:off x="2133600"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7" name="Oval 160"/>
          <p:cNvSpPr>
            <a:spLocks noChangeArrowheads="1"/>
          </p:cNvSpPr>
          <p:nvPr/>
        </p:nvSpPr>
        <p:spPr bwMode="auto">
          <a:xfrm>
            <a:off x="3306763"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8" name="Oval 163"/>
          <p:cNvSpPr>
            <a:spLocks noChangeArrowheads="1"/>
          </p:cNvSpPr>
          <p:nvPr/>
        </p:nvSpPr>
        <p:spPr bwMode="auto">
          <a:xfrm>
            <a:off x="2719388"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2</a:t>
            </a:r>
          </a:p>
        </p:txBody>
      </p:sp>
      <p:sp>
        <p:nvSpPr>
          <p:cNvPr id="9" name="Oval 164"/>
          <p:cNvSpPr>
            <a:spLocks noChangeArrowheads="1"/>
          </p:cNvSpPr>
          <p:nvPr/>
        </p:nvSpPr>
        <p:spPr bwMode="auto">
          <a:xfrm>
            <a:off x="389255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10" name="Oval 165"/>
          <p:cNvSpPr>
            <a:spLocks noChangeArrowheads="1"/>
          </p:cNvSpPr>
          <p:nvPr/>
        </p:nvSpPr>
        <p:spPr bwMode="auto">
          <a:xfrm>
            <a:off x="4479925"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5</a:t>
            </a:r>
          </a:p>
        </p:txBody>
      </p:sp>
      <p:sp>
        <p:nvSpPr>
          <p:cNvPr id="11" name="Oval 166"/>
          <p:cNvSpPr>
            <a:spLocks noChangeArrowheads="1"/>
          </p:cNvSpPr>
          <p:nvPr/>
        </p:nvSpPr>
        <p:spPr bwMode="auto">
          <a:xfrm>
            <a:off x="506730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cxnSp>
        <p:nvCxnSpPr>
          <p:cNvPr id="12" name="AutoShape 269"/>
          <p:cNvCxnSpPr>
            <a:cxnSpLocks noChangeShapeType="1"/>
            <a:stCxn id="6" idx="6"/>
            <a:endCxn id="8" idx="2"/>
          </p:cNvCxnSpPr>
          <p:nvPr/>
        </p:nvCxnSpPr>
        <p:spPr bwMode="auto">
          <a:xfrm>
            <a:off x="2514600" y="4229100"/>
            <a:ext cx="204788"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AutoShape 270"/>
          <p:cNvCxnSpPr>
            <a:cxnSpLocks noChangeShapeType="1"/>
            <a:stCxn id="8" idx="6"/>
            <a:endCxn id="7" idx="2"/>
          </p:cNvCxnSpPr>
          <p:nvPr/>
        </p:nvCxnSpPr>
        <p:spPr bwMode="auto">
          <a:xfrm flipV="1">
            <a:off x="3100388" y="42291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292"/>
          <p:cNvCxnSpPr>
            <a:cxnSpLocks noChangeShapeType="1"/>
            <a:stCxn id="7" idx="6"/>
            <a:endCxn id="9" idx="2"/>
          </p:cNvCxnSpPr>
          <p:nvPr/>
        </p:nvCxnSpPr>
        <p:spPr bwMode="auto">
          <a:xfrm>
            <a:off x="3687763" y="4229100"/>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AutoShape 293"/>
          <p:cNvCxnSpPr>
            <a:cxnSpLocks noChangeShapeType="1"/>
            <a:stCxn id="7" idx="4"/>
            <a:endCxn id="11" idx="4"/>
          </p:cNvCxnSpPr>
          <p:nvPr/>
        </p:nvCxnSpPr>
        <p:spPr bwMode="auto">
          <a:xfrm rot="16200000" flipH="1">
            <a:off x="4376737" y="3540125"/>
            <a:ext cx="1588" cy="1760537"/>
          </a:xfrm>
          <a:prstGeom prst="curvedConnector3">
            <a:avLst>
              <a:gd name="adj1" fmla="val 14495466"/>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AutoShape 296"/>
          <p:cNvCxnSpPr>
            <a:cxnSpLocks noChangeShapeType="1"/>
          </p:cNvCxnSpPr>
          <p:nvPr/>
        </p:nvCxnSpPr>
        <p:spPr bwMode="auto">
          <a:xfrm rot="5400000" flipH="1" flipV="1">
            <a:off x="4693443" y="3840956"/>
            <a:ext cx="1588" cy="1158875"/>
          </a:xfrm>
          <a:prstGeom prst="curvedConnector3">
            <a:avLst>
              <a:gd name="adj1" fmla="val -144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292"/>
          <p:cNvCxnSpPr>
            <a:cxnSpLocks noChangeShapeType="1"/>
          </p:cNvCxnSpPr>
          <p:nvPr/>
        </p:nvCxnSpPr>
        <p:spPr bwMode="auto">
          <a:xfrm>
            <a:off x="4267200" y="4235823"/>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296"/>
          <p:cNvCxnSpPr>
            <a:cxnSpLocks noChangeShapeType="1"/>
            <a:stCxn id="9" idx="0"/>
            <a:endCxn id="10" idx="0"/>
          </p:cNvCxnSpPr>
          <p:nvPr/>
        </p:nvCxnSpPr>
        <p:spPr bwMode="auto">
          <a:xfrm rot="5400000" flipH="1" flipV="1">
            <a:off x="4376737" y="3746501"/>
            <a:ext cx="12700" cy="587375"/>
          </a:xfrm>
          <a:prstGeom prst="curvedConnector3">
            <a:avLst>
              <a:gd name="adj1" fmla="val 1800000"/>
            </a:avLst>
          </a:prstGeom>
          <a:noFill/>
          <a:ln w="12700" cap="sq">
            <a:solidFill>
              <a:schemeClr val="tx1"/>
            </a:solidFill>
            <a:miter lim="800000"/>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4883405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White Box Example</a:t>
            </a:r>
            <a:endParaRPr lang="en-US" dirty="0"/>
          </a:p>
        </p:txBody>
      </p:sp>
      <p:sp>
        <p:nvSpPr>
          <p:cNvPr id="3" name="Content Placeholder 2"/>
          <p:cNvSpPr>
            <a:spLocks noGrp="1"/>
          </p:cNvSpPr>
          <p:nvPr>
            <p:ph sz="half" idx="1"/>
          </p:nvPr>
        </p:nvSpPr>
        <p:spPr>
          <a:xfrm>
            <a:off x="457200" y="4724400"/>
            <a:ext cx="8176260" cy="1401763"/>
          </a:xfrm>
        </p:spPr>
        <p:txBody>
          <a:bodyPr>
            <a:normAutofit/>
          </a:bodyPr>
          <a:lstStyle/>
          <a:p>
            <a:pPr marL="0" indent="0">
              <a:buNone/>
            </a:pPr>
            <a:r>
              <a:rPr lang="en-US" dirty="0"/>
              <a:t>What test cases are required to make sure every branch is taken at least once? (Edge coverage</a:t>
            </a:r>
            <a:r>
              <a:rPr lang="en-US" dirty="0" smtClean="0"/>
              <a:t>)</a:t>
            </a:r>
          </a:p>
          <a:p>
            <a:pPr marL="0" indent="0" algn="ctr">
              <a:buNone/>
            </a:pPr>
            <a:r>
              <a:rPr lang="en-US" dirty="0" smtClean="0">
                <a:solidFill>
                  <a:schemeClr val="tx2"/>
                </a:solidFill>
              </a:rPr>
              <a:t>	</a:t>
            </a:r>
            <a:r>
              <a:rPr lang="en-US" dirty="0">
                <a:solidFill>
                  <a:schemeClr val="hlink"/>
                </a:solidFill>
              </a:rPr>
              <a:t>Test case: </a:t>
            </a:r>
            <a:r>
              <a:rPr lang="en-US" dirty="0" smtClean="0">
                <a:solidFill>
                  <a:schemeClr val="hlink"/>
                </a:solidFill>
              </a:rPr>
              <a:t>{ 17, </a:t>
            </a:r>
            <a:r>
              <a:rPr lang="en-US" dirty="0">
                <a:solidFill>
                  <a:schemeClr val="hlink"/>
                </a:solidFill>
              </a:rPr>
              <a:t>21 }</a:t>
            </a:r>
          </a:p>
        </p:txBody>
      </p:sp>
      <p:sp>
        <p:nvSpPr>
          <p:cNvPr id="5" name="TextBox 4"/>
          <p:cNvSpPr txBox="1"/>
          <p:nvPr/>
        </p:nvSpPr>
        <p:spPr>
          <a:xfrm>
            <a:off x="2057400" y="1066800"/>
            <a:ext cx="4419600" cy="2677656"/>
          </a:xfrm>
          <a:prstGeom prst="rect">
            <a:avLst/>
          </a:prstGeom>
          <a:noFill/>
        </p:spPr>
        <p:txBody>
          <a:bodyPr wrap="square" rtlCol="0">
            <a:spAutoFit/>
          </a:bodyPr>
          <a:lstStyle/>
          <a:p>
            <a:r>
              <a:rPr lang="en-US" sz="2400" dirty="0" smtClean="0">
                <a:latin typeface="Courier New" pitchFamily="49" charset="0"/>
                <a:cs typeface="Courier New" pitchFamily="49" charset="0"/>
              </a:rPr>
              <a:t>1 a </a:t>
            </a:r>
            <a:r>
              <a:rPr lang="en-US" sz="2400" dirty="0">
                <a:latin typeface="Courier New" pitchFamily="49" charset="0"/>
                <a:cs typeface="Courier New" pitchFamily="49" charset="0"/>
                <a:sym typeface="Wingdings" pitchFamily="2" charset="2"/>
              </a:rPr>
              <a:t>=</a:t>
            </a:r>
            <a:r>
              <a:rPr lang="en-US" sz="2400" dirty="0" smtClean="0">
                <a:latin typeface="Courier New" pitchFamily="49" charset="0"/>
                <a:cs typeface="Courier New" pitchFamily="49" charset="0"/>
                <a:sym typeface="Wingdings" pitchFamily="2" charset="2"/>
              </a:rPr>
              <a:t> 17</a:t>
            </a:r>
          </a:p>
          <a:p>
            <a:r>
              <a:rPr lang="en-US" sz="2400" dirty="0" smtClean="0">
                <a:latin typeface="Courier New" pitchFamily="49" charset="0"/>
                <a:cs typeface="Courier New" pitchFamily="49" charset="0"/>
                <a:sym typeface="Wingdings" pitchFamily="2" charset="2"/>
              </a:rPr>
              <a:t>2 read b from console</a:t>
            </a:r>
          </a:p>
          <a:p>
            <a:r>
              <a:rPr lang="en-US" sz="2400" dirty="0" smtClean="0">
                <a:latin typeface="Courier New" pitchFamily="49" charset="0"/>
                <a:cs typeface="Courier New" pitchFamily="49" charset="0"/>
                <a:sym typeface="Wingdings" pitchFamily="2" charset="2"/>
              </a:rPr>
              <a:t>3 if </a:t>
            </a:r>
            <a:r>
              <a:rPr lang="en-US" sz="2400" dirty="0">
                <a:latin typeface="Courier New" pitchFamily="49" charset="0"/>
                <a:cs typeface="Courier New" pitchFamily="49" charset="0"/>
                <a:sym typeface="Wingdings" pitchFamily="2" charset="2"/>
              </a:rPr>
              <a:t>a</a:t>
            </a:r>
            <a:r>
              <a:rPr lang="en-US" sz="2400" dirty="0" smtClean="0">
                <a:latin typeface="Courier New" pitchFamily="49" charset="0"/>
                <a:cs typeface="Courier New" pitchFamily="49" charset="0"/>
                <a:sym typeface="Wingdings" pitchFamily="2" charset="2"/>
              </a:rPr>
              <a:t> &lt; b</a:t>
            </a:r>
          </a:p>
          <a:p>
            <a:r>
              <a:rPr lang="en-US" sz="2400" dirty="0" smtClean="0">
                <a:latin typeface="Courier New" pitchFamily="49" charset="0"/>
                <a:cs typeface="Courier New" pitchFamily="49" charset="0"/>
                <a:sym typeface="Wingdings" pitchFamily="2" charset="2"/>
              </a:rPr>
              <a:t>4    while a &lt; b-3</a:t>
            </a:r>
          </a:p>
          <a:p>
            <a:r>
              <a:rPr lang="en-US" sz="2400" dirty="0" smtClean="0">
                <a:latin typeface="Courier New" pitchFamily="49" charset="0"/>
                <a:cs typeface="Courier New" pitchFamily="49" charset="0"/>
                <a:sym typeface="Wingdings" pitchFamily="2" charset="2"/>
              </a:rPr>
              <a:t>5       a = a / (b–50)</a:t>
            </a:r>
            <a:endParaRPr lang="en-US" sz="2400" dirty="0">
              <a:latin typeface="Courier New" pitchFamily="49" charset="0"/>
              <a:cs typeface="Courier New" pitchFamily="49" charset="0"/>
              <a:sym typeface="Wingdings" pitchFamily="2" charset="2"/>
            </a:endParaRPr>
          </a:p>
          <a:p>
            <a:r>
              <a:rPr lang="en-US" sz="2400" dirty="0" smtClean="0">
                <a:latin typeface="Courier New" pitchFamily="49" charset="0"/>
                <a:cs typeface="Courier New" pitchFamily="49" charset="0"/>
                <a:sym typeface="Wingdings" pitchFamily="2" charset="2"/>
              </a:rPr>
              <a:t>6 print a, b</a:t>
            </a:r>
          </a:p>
          <a:p>
            <a:r>
              <a:rPr lang="en-US" sz="2400" dirty="0">
                <a:latin typeface="Courier New" pitchFamily="49" charset="0"/>
                <a:cs typeface="Courier New" pitchFamily="49" charset="0"/>
                <a:sym typeface="Wingdings" pitchFamily="2" charset="2"/>
              </a:rPr>
              <a:t>	</a:t>
            </a:r>
            <a:endParaRPr lang="en-US" sz="2800" dirty="0" smtClean="0">
              <a:latin typeface="Courier New" pitchFamily="49" charset="0"/>
              <a:cs typeface="Courier New" pitchFamily="49" charset="0"/>
              <a:sym typeface="Wingdings" pitchFamily="2" charset="2"/>
            </a:endParaRPr>
          </a:p>
        </p:txBody>
      </p:sp>
      <p:sp>
        <p:nvSpPr>
          <p:cNvPr id="6" name="Oval 159"/>
          <p:cNvSpPr>
            <a:spLocks noChangeArrowheads="1"/>
          </p:cNvSpPr>
          <p:nvPr/>
        </p:nvSpPr>
        <p:spPr bwMode="auto">
          <a:xfrm>
            <a:off x="2133600"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7" name="Oval 160"/>
          <p:cNvSpPr>
            <a:spLocks noChangeArrowheads="1"/>
          </p:cNvSpPr>
          <p:nvPr/>
        </p:nvSpPr>
        <p:spPr bwMode="auto">
          <a:xfrm>
            <a:off x="3306763"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8" name="Oval 163"/>
          <p:cNvSpPr>
            <a:spLocks noChangeArrowheads="1"/>
          </p:cNvSpPr>
          <p:nvPr/>
        </p:nvSpPr>
        <p:spPr bwMode="auto">
          <a:xfrm>
            <a:off x="2719388"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2</a:t>
            </a:r>
          </a:p>
        </p:txBody>
      </p:sp>
      <p:sp>
        <p:nvSpPr>
          <p:cNvPr id="9" name="Oval 164"/>
          <p:cNvSpPr>
            <a:spLocks noChangeArrowheads="1"/>
          </p:cNvSpPr>
          <p:nvPr/>
        </p:nvSpPr>
        <p:spPr bwMode="auto">
          <a:xfrm>
            <a:off x="389255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10" name="Oval 165"/>
          <p:cNvSpPr>
            <a:spLocks noChangeArrowheads="1"/>
          </p:cNvSpPr>
          <p:nvPr/>
        </p:nvSpPr>
        <p:spPr bwMode="auto">
          <a:xfrm>
            <a:off x="4479925"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5</a:t>
            </a:r>
          </a:p>
        </p:txBody>
      </p:sp>
      <p:sp>
        <p:nvSpPr>
          <p:cNvPr id="11" name="Oval 166"/>
          <p:cNvSpPr>
            <a:spLocks noChangeArrowheads="1"/>
          </p:cNvSpPr>
          <p:nvPr/>
        </p:nvSpPr>
        <p:spPr bwMode="auto">
          <a:xfrm>
            <a:off x="506730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cxnSp>
        <p:nvCxnSpPr>
          <p:cNvPr id="12" name="AutoShape 269"/>
          <p:cNvCxnSpPr>
            <a:cxnSpLocks noChangeShapeType="1"/>
            <a:stCxn id="6" idx="6"/>
            <a:endCxn id="8" idx="2"/>
          </p:cNvCxnSpPr>
          <p:nvPr/>
        </p:nvCxnSpPr>
        <p:spPr bwMode="auto">
          <a:xfrm>
            <a:off x="2514600" y="4229100"/>
            <a:ext cx="204788"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AutoShape 270"/>
          <p:cNvCxnSpPr>
            <a:cxnSpLocks noChangeShapeType="1"/>
            <a:stCxn id="8" idx="6"/>
            <a:endCxn id="7" idx="2"/>
          </p:cNvCxnSpPr>
          <p:nvPr/>
        </p:nvCxnSpPr>
        <p:spPr bwMode="auto">
          <a:xfrm flipV="1">
            <a:off x="3100388" y="42291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292"/>
          <p:cNvCxnSpPr>
            <a:cxnSpLocks noChangeShapeType="1"/>
            <a:stCxn id="7" idx="6"/>
            <a:endCxn id="9" idx="2"/>
          </p:cNvCxnSpPr>
          <p:nvPr/>
        </p:nvCxnSpPr>
        <p:spPr bwMode="auto">
          <a:xfrm>
            <a:off x="3687763" y="4229100"/>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AutoShape 293"/>
          <p:cNvCxnSpPr>
            <a:cxnSpLocks noChangeShapeType="1"/>
            <a:stCxn id="7" idx="4"/>
            <a:endCxn id="11" idx="4"/>
          </p:cNvCxnSpPr>
          <p:nvPr/>
        </p:nvCxnSpPr>
        <p:spPr bwMode="auto">
          <a:xfrm rot="16200000" flipH="1">
            <a:off x="4376737" y="3540125"/>
            <a:ext cx="1588" cy="1760537"/>
          </a:xfrm>
          <a:prstGeom prst="curvedConnector3">
            <a:avLst>
              <a:gd name="adj1" fmla="val 14495466"/>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AutoShape 296"/>
          <p:cNvCxnSpPr>
            <a:cxnSpLocks noChangeShapeType="1"/>
          </p:cNvCxnSpPr>
          <p:nvPr/>
        </p:nvCxnSpPr>
        <p:spPr bwMode="auto">
          <a:xfrm rot="5400000" flipH="1" flipV="1">
            <a:off x="4693443" y="3840956"/>
            <a:ext cx="1588" cy="1158875"/>
          </a:xfrm>
          <a:prstGeom prst="curvedConnector3">
            <a:avLst>
              <a:gd name="adj1" fmla="val -144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292"/>
          <p:cNvCxnSpPr>
            <a:cxnSpLocks noChangeShapeType="1"/>
          </p:cNvCxnSpPr>
          <p:nvPr/>
        </p:nvCxnSpPr>
        <p:spPr bwMode="auto">
          <a:xfrm>
            <a:off x="4267200" y="4235823"/>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296"/>
          <p:cNvCxnSpPr>
            <a:cxnSpLocks noChangeShapeType="1"/>
            <a:stCxn id="9" idx="0"/>
            <a:endCxn id="10" idx="0"/>
          </p:cNvCxnSpPr>
          <p:nvPr/>
        </p:nvCxnSpPr>
        <p:spPr bwMode="auto">
          <a:xfrm rot="5400000" flipH="1" flipV="1">
            <a:off x="4376737" y="3746501"/>
            <a:ext cx="12700" cy="587375"/>
          </a:xfrm>
          <a:prstGeom prst="curvedConnector3">
            <a:avLst>
              <a:gd name="adj1" fmla="val 1800000"/>
            </a:avLst>
          </a:prstGeom>
          <a:noFill/>
          <a:ln w="12700" cap="sq">
            <a:solidFill>
              <a:schemeClr val="tx1"/>
            </a:solidFill>
            <a:miter lim="800000"/>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817100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White Box Example</a:t>
            </a:r>
            <a:endParaRPr lang="en-US" dirty="0"/>
          </a:p>
        </p:txBody>
      </p:sp>
      <p:sp>
        <p:nvSpPr>
          <p:cNvPr id="3" name="Content Placeholder 2"/>
          <p:cNvSpPr>
            <a:spLocks noGrp="1"/>
          </p:cNvSpPr>
          <p:nvPr>
            <p:ph sz="half" idx="1"/>
          </p:nvPr>
        </p:nvSpPr>
        <p:spPr>
          <a:xfrm>
            <a:off x="457200" y="4724400"/>
            <a:ext cx="8176260" cy="1401763"/>
          </a:xfrm>
        </p:spPr>
        <p:txBody>
          <a:bodyPr/>
          <a:lstStyle/>
          <a:p>
            <a:pPr marL="0" indent="0">
              <a:buNone/>
            </a:pPr>
            <a:r>
              <a:rPr lang="en-US" dirty="0"/>
              <a:t>What test cases are required to make sure that all possible exceptions are thrown? (Fault injection)</a:t>
            </a:r>
          </a:p>
        </p:txBody>
      </p:sp>
      <p:sp>
        <p:nvSpPr>
          <p:cNvPr id="5" name="TextBox 4"/>
          <p:cNvSpPr txBox="1"/>
          <p:nvPr/>
        </p:nvSpPr>
        <p:spPr>
          <a:xfrm>
            <a:off x="2057400" y="1066800"/>
            <a:ext cx="4419600" cy="2677656"/>
          </a:xfrm>
          <a:prstGeom prst="rect">
            <a:avLst/>
          </a:prstGeom>
          <a:noFill/>
        </p:spPr>
        <p:txBody>
          <a:bodyPr wrap="square" rtlCol="0">
            <a:spAutoFit/>
          </a:bodyPr>
          <a:lstStyle/>
          <a:p>
            <a:r>
              <a:rPr lang="en-US" sz="2400" dirty="0" smtClean="0">
                <a:latin typeface="Courier New" pitchFamily="49" charset="0"/>
                <a:cs typeface="Courier New" pitchFamily="49" charset="0"/>
              </a:rPr>
              <a:t>1 a </a:t>
            </a:r>
            <a:r>
              <a:rPr lang="en-US" sz="2400" dirty="0">
                <a:latin typeface="Courier New" pitchFamily="49" charset="0"/>
                <a:cs typeface="Courier New" pitchFamily="49" charset="0"/>
                <a:sym typeface="Wingdings" pitchFamily="2" charset="2"/>
              </a:rPr>
              <a:t>=</a:t>
            </a:r>
            <a:r>
              <a:rPr lang="en-US" sz="2400" dirty="0" smtClean="0">
                <a:latin typeface="Courier New" pitchFamily="49" charset="0"/>
                <a:cs typeface="Courier New" pitchFamily="49" charset="0"/>
                <a:sym typeface="Wingdings" pitchFamily="2" charset="2"/>
              </a:rPr>
              <a:t> 17</a:t>
            </a:r>
          </a:p>
          <a:p>
            <a:r>
              <a:rPr lang="en-US" sz="2400" dirty="0" smtClean="0">
                <a:latin typeface="Courier New" pitchFamily="49" charset="0"/>
                <a:cs typeface="Courier New" pitchFamily="49" charset="0"/>
                <a:sym typeface="Wingdings" pitchFamily="2" charset="2"/>
              </a:rPr>
              <a:t>2 read b from console</a:t>
            </a:r>
          </a:p>
          <a:p>
            <a:r>
              <a:rPr lang="en-US" sz="2400" dirty="0" smtClean="0">
                <a:latin typeface="Courier New" pitchFamily="49" charset="0"/>
                <a:cs typeface="Courier New" pitchFamily="49" charset="0"/>
                <a:sym typeface="Wingdings" pitchFamily="2" charset="2"/>
              </a:rPr>
              <a:t>3 if </a:t>
            </a:r>
            <a:r>
              <a:rPr lang="en-US" sz="2400" dirty="0">
                <a:latin typeface="Courier New" pitchFamily="49" charset="0"/>
                <a:cs typeface="Courier New" pitchFamily="49" charset="0"/>
                <a:sym typeface="Wingdings" pitchFamily="2" charset="2"/>
              </a:rPr>
              <a:t>a</a:t>
            </a:r>
            <a:r>
              <a:rPr lang="en-US" sz="2400" dirty="0" smtClean="0">
                <a:latin typeface="Courier New" pitchFamily="49" charset="0"/>
                <a:cs typeface="Courier New" pitchFamily="49" charset="0"/>
                <a:sym typeface="Wingdings" pitchFamily="2" charset="2"/>
              </a:rPr>
              <a:t> &lt; b</a:t>
            </a:r>
          </a:p>
          <a:p>
            <a:r>
              <a:rPr lang="en-US" sz="2400" dirty="0" smtClean="0">
                <a:latin typeface="Courier New" pitchFamily="49" charset="0"/>
                <a:cs typeface="Courier New" pitchFamily="49" charset="0"/>
                <a:sym typeface="Wingdings" pitchFamily="2" charset="2"/>
              </a:rPr>
              <a:t>4    while a &lt; b-3</a:t>
            </a:r>
          </a:p>
          <a:p>
            <a:r>
              <a:rPr lang="en-US" sz="2400" dirty="0" smtClean="0">
                <a:latin typeface="Courier New" pitchFamily="49" charset="0"/>
                <a:cs typeface="Courier New" pitchFamily="49" charset="0"/>
                <a:sym typeface="Wingdings" pitchFamily="2" charset="2"/>
              </a:rPr>
              <a:t>5       a = a / (b–50)</a:t>
            </a:r>
            <a:endParaRPr lang="en-US" sz="2400" dirty="0">
              <a:latin typeface="Courier New" pitchFamily="49" charset="0"/>
              <a:cs typeface="Courier New" pitchFamily="49" charset="0"/>
              <a:sym typeface="Wingdings" pitchFamily="2" charset="2"/>
            </a:endParaRPr>
          </a:p>
          <a:p>
            <a:r>
              <a:rPr lang="en-US" sz="2400" dirty="0" smtClean="0">
                <a:latin typeface="Courier New" pitchFamily="49" charset="0"/>
                <a:cs typeface="Courier New" pitchFamily="49" charset="0"/>
                <a:sym typeface="Wingdings" pitchFamily="2" charset="2"/>
              </a:rPr>
              <a:t>6 print a, b</a:t>
            </a:r>
          </a:p>
          <a:p>
            <a:r>
              <a:rPr lang="en-US" sz="2400" dirty="0">
                <a:latin typeface="Courier New" pitchFamily="49" charset="0"/>
                <a:cs typeface="Courier New" pitchFamily="49" charset="0"/>
                <a:sym typeface="Wingdings" pitchFamily="2" charset="2"/>
              </a:rPr>
              <a:t>	</a:t>
            </a:r>
            <a:endParaRPr lang="en-US" sz="2800" dirty="0" smtClean="0">
              <a:latin typeface="Courier New" pitchFamily="49" charset="0"/>
              <a:cs typeface="Courier New" pitchFamily="49" charset="0"/>
              <a:sym typeface="Wingdings" pitchFamily="2" charset="2"/>
            </a:endParaRPr>
          </a:p>
        </p:txBody>
      </p:sp>
      <p:sp>
        <p:nvSpPr>
          <p:cNvPr id="6" name="Oval 159"/>
          <p:cNvSpPr>
            <a:spLocks noChangeArrowheads="1"/>
          </p:cNvSpPr>
          <p:nvPr/>
        </p:nvSpPr>
        <p:spPr bwMode="auto">
          <a:xfrm>
            <a:off x="2133600"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7" name="Oval 160"/>
          <p:cNvSpPr>
            <a:spLocks noChangeArrowheads="1"/>
          </p:cNvSpPr>
          <p:nvPr/>
        </p:nvSpPr>
        <p:spPr bwMode="auto">
          <a:xfrm>
            <a:off x="3306763"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8" name="Oval 163"/>
          <p:cNvSpPr>
            <a:spLocks noChangeArrowheads="1"/>
          </p:cNvSpPr>
          <p:nvPr/>
        </p:nvSpPr>
        <p:spPr bwMode="auto">
          <a:xfrm>
            <a:off x="2719388"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2</a:t>
            </a:r>
          </a:p>
        </p:txBody>
      </p:sp>
      <p:sp>
        <p:nvSpPr>
          <p:cNvPr id="9" name="Oval 164"/>
          <p:cNvSpPr>
            <a:spLocks noChangeArrowheads="1"/>
          </p:cNvSpPr>
          <p:nvPr/>
        </p:nvSpPr>
        <p:spPr bwMode="auto">
          <a:xfrm>
            <a:off x="389255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10" name="Oval 165"/>
          <p:cNvSpPr>
            <a:spLocks noChangeArrowheads="1"/>
          </p:cNvSpPr>
          <p:nvPr/>
        </p:nvSpPr>
        <p:spPr bwMode="auto">
          <a:xfrm>
            <a:off x="4479925"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5</a:t>
            </a:r>
          </a:p>
        </p:txBody>
      </p:sp>
      <p:sp>
        <p:nvSpPr>
          <p:cNvPr id="11" name="Oval 166"/>
          <p:cNvSpPr>
            <a:spLocks noChangeArrowheads="1"/>
          </p:cNvSpPr>
          <p:nvPr/>
        </p:nvSpPr>
        <p:spPr bwMode="auto">
          <a:xfrm>
            <a:off x="506730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cxnSp>
        <p:nvCxnSpPr>
          <p:cNvPr id="12" name="AutoShape 269"/>
          <p:cNvCxnSpPr>
            <a:cxnSpLocks noChangeShapeType="1"/>
            <a:stCxn id="6" idx="6"/>
            <a:endCxn id="8" idx="2"/>
          </p:cNvCxnSpPr>
          <p:nvPr/>
        </p:nvCxnSpPr>
        <p:spPr bwMode="auto">
          <a:xfrm>
            <a:off x="2514600" y="4229100"/>
            <a:ext cx="204788"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AutoShape 270"/>
          <p:cNvCxnSpPr>
            <a:cxnSpLocks noChangeShapeType="1"/>
            <a:stCxn id="8" idx="6"/>
            <a:endCxn id="7" idx="2"/>
          </p:cNvCxnSpPr>
          <p:nvPr/>
        </p:nvCxnSpPr>
        <p:spPr bwMode="auto">
          <a:xfrm flipV="1">
            <a:off x="3100388" y="42291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292"/>
          <p:cNvCxnSpPr>
            <a:cxnSpLocks noChangeShapeType="1"/>
            <a:stCxn id="7" idx="6"/>
            <a:endCxn id="9" idx="2"/>
          </p:cNvCxnSpPr>
          <p:nvPr/>
        </p:nvCxnSpPr>
        <p:spPr bwMode="auto">
          <a:xfrm>
            <a:off x="3687763" y="4229100"/>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AutoShape 293"/>
          <p:cNvCxnSpPr>
            <a:cxnSpLocks noChangeShapeType="1"/>
            <a:stCxn id="7" idx="4"/>
            <a:endCxn id="11" idx="4"/>
          </p:cNvCxnSpPr>
          <p:nvPr/>
        </p:nvCxnSpPr>
        <p:spPr bwMode="auto">
          <a:xfrm rot="16200000" flipH="1">
            <a:off x="4376737" y="3540125"/>
            <a:ext cx="1588" cy="1760537"/>
          </a:xfrm>
          <a:prstGeom prst="curvedConnector3">
            <a:avLst>
              <a:gd name="adj1" fmla="val 14495466"/>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AutoShape 296"/>
          <p:cNvCxnSpPr>
            <a:cxnSpLocks noChangeShapeType="1"/>
          </p:cNvCxnSpPr>
          <p:nvPr/>
        </p:nvCxnSpPr>
        <p:spPr bwMode="auto">
          <a:xfrm rot="5400000" flipH="1" flipV="1">
            <a:off x="4693443" y="3840956"/>
            <a:ext cx="1588" cy="1158875"/>
          </a:xfrm>
          <a:prstGeom prst="curvedConnector3">
            <a:avLst>
              <a:gd name="adj1" fmla="val -144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292"/>
          <p:cNvCxnSpPr>
            <a:cxnSpLocks noChangeShapeType="1"/>
          </p:cNvCxnSpPr>
          <p:nvPr/>
        </p:nvCxnSpPr>
        <p:spPr bwMode="auto">
          <a:xfrm>
            <a:off x="4267200" y="4235823"/>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296"/>
          <p:cNvCxnSpPr>
            <a:cxnSpLocks noChangeShapeType="1"/>
            <a:stCxn id="9" idx="0"/>
            <a:endCxn id="10" idx="0"/>
          </p:cNvCxnSpPr>
          <p:nvPr/>
        </p:nvCxnSpPr>
        <p:spPr bwMode="auto">
          <a:xfrm rot="5400000" flipH="1" flipV="1">
            <a:off x="4376737" y="3746501"/>
            <a:ext cx="12700" cy="587375"/>
          </a:xfrm>
          <a:prstGeom prst="curvedConnector3">
            <a:avLst>
              <a:gd name="adj1" fmla="val 1800000"/>
            </a:avLst>
          </a:prstGeom>
          <a:noFill/>
          <a:ln w="12700" cap="sq">
            <a:solidFill>
              <a:schemeClr val="tx1"/>
            </a:solidFill>
            <a:miter lim="800000"/>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93786269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White Box Example</a:t>
            </a:r>
            <a:endParaRPr lang="en-US" dirty="0"/>
          </a:p>
        </p:txBody>
      </p:sp>
      <p:sp>
        <p:nvSpPr>
          <p:cNvPr id="3" name="Content Placeholder 2"/>
          <p:cNvSpPr>
            <a:spLocks noGrp="1"/>
          </p:cNvSpPr>
          <p:nvPr>
            <p:ph sz="half" idx="1"/>
          </p:nvPr>
        </p:nvSpPr>
        <p:spPr>
          <a:xfrm>
            <a:off x="457200" y="4724400"/>
            <a:ext cx="8176260" cy="1401763"/>
          </a:xfrm>
        </p:spPr>
        <p:txBody>
          <a:bodyPr>
            <a:normAutofit/>
          </a:bodyPr>
          <a:lstStyle/>
          <a:p>
            <a:pPr marL="0" indent="0">
              <a:buNone/>
            </a:pPr>
            <a:r>
              <a:rPr lang="en-US" dirty="0"/>
              <a:t>What test cases are required to make sure that all possible exceptions are thrown? (Fault injection</a:t>
            </a:r>
            <a:r>
              <a:rPr lang="en-US" dirty="0" smtClean="0"/>
              <a:t>)</a:t>
            </a:r>
          </a:p>
          <a:p>
            <a:pPr marL="0" indent="0">
              <a:buNone/>
            </a:pPr>
            <a:r>
              <a:rPr lang="en-US" dirty="0" smtClean="0">
                <a:solidFill>
                  <a:schemeClr val="tx2"/>
                </a:solidFill>
              </a:rPr>
              <a:t>	b – 50 = 0</a:t>
            </a:r>
            <a:endParaRPr lang="en-US" dirty="0">
              <a:solidFill>
                <a:schemeClr val="tx2"/>
              </a:solidFill>
            </a:endParaRPr>
          </a:p>
          <a:p>
            <a:pPr marL="0" indent="0">
              <a:buNone/>
            </a:pPr>
            <a:endParaRPr lang="en-US" dirty="0"/>
          </a:p>
        </p:txBody>
      </p:sp>
      <p:sp>
        <p:nvSpPr>
          <p:cNvPr id="5" name="TextBox 4"/>
          <p:cNvSpPr txBox="1"/>
          <p:nvPr/>
        </p:nvSpPr>
        <p:spPr>
          <a:xfrm>
            <a:off x="2057400" y="1066800"/>
            <a:ext cx="4419600" cy="2677656"/>
          </a:xfrm>
          <a:prstGeom prst="rect">
            <a:avLst/>
          </a:prstGeom>
          <a:noFill/>
        </p:spPr>
        <p:txBody>
          <a:bodyPr wrap="square" rtlCol="0">
            <a:spAutoFit/>
          </a:bodyPr>
          <a:lstStyle/>
          <a:p>
            <a:r>
              <a:rPr lang="en-US" sz="2400" dirty="0" smtClean="0">
                <a:latin typeface="Courier New" pitchFamily="49" charset="0"/>
                <a:cs typeface="Courier New" pitchFamily="49" charset="0"/>
              </a:rPr>
              <a:t>1 a </a:t>
            </a:r>
            <a:r>
              <a:rPr lang="en-US" sz="2400" dirty="0">
                <a:latin typeface="Courier New" pitchFamily="49" charset="0"/>
                <a:cs typeface="Courier New" pitchFamily="49" charset="0"/>
                <a:sym typeface="Wingdings" pitchFamily="2" charset="2"/>
              </a:rPr>
              <a:t>=</a:t>
            </a:r>
            <a:r>
              <a:rPr lang="en-US" sz="2400" dirty="0" smtClean="0">
                <a:latin typeface="Courier New" pitchFamily="49" charset="0"/>
                <a:cs typeface="Courier New" pitchFamily="49" charset="0"/>
                <a:sym typeface="Wingdings" pitchFamily="2" charset="2"/>
              </a:rPr>
              <a:t> 17</a:t>
            </a:r>
          </a:p>
          <a:p>
            <a:r>
              <a:rPr lang="en-US" sz="2400" dirty="0" smtClean="0">
                <a:latin typeface="Courier New" pitchFamily="49" charset="0"/>
                <a:cs typeface="Courier New" pitchFamily="49" charset="0"/>
                <a:sym typeface="Wingdings" pitchFamily="2" charset="2"/>
              </a:rPr>
              <a:t>2 read b from console</a:t>
            </a:r>
          </a:p>
          <a:p>
            <a:r>
              <a:rPr lang="en-US" sz="2400" dirty="0" smtClean="0">
                <a:latin typeface="Courier New" pitchFamily="49" charset="0"/>
                <a:cs typeface="Courier New" pitchFamily="49" charset="0"/>
                <a:sym typeface="Wingdings" pitchFamily="2" charset="2"/>
              </a:rPr>
              <a:t>3 if </a:t>
            </a:r>
            <a:r>
              <a:rPr lang="en-US" sz="2400" dirty="0">
                <a:latin typeface="Courier New" pitchFamily="49" charset="0"/>
                <a:cs typeface="Courier New" pitchFamily="49" charset="0"/>
                <a:sym typeface="Wingdings" pitchFamily="2" charset="2"/>
              </a:rPr>
              <a:t>a</a:t>
            </a:r>
            <a:r>
              <a:rPr lang="en-US" sz="2400" dirty="0" smtClean="0">
                <a:latin typeface="Courier New" pitchFamily="49" charset="0"/>
                <a:cs typeface="Courier New" pitchFamily="49" charset="0"/>
                <a:sym typeface="Wingdings" pitchFamily="2" charset="2"/>
              </a:rPr>
              <a:t> &lt; b</a:t>
            </a:r>
          </a:p>
          <a:p>
            <a:r>
              <a:rPr lang="en-US" sz="2400" dirty="0" smtClean="0">
                <a:latin typeface="Courier New" pitchFamily="49" charset="0"/>
                <a:cs typeface="Courier New" pitchFamily="49" charset="0"/>
                <a:sym typeface="Wingdings" pitchFamily="2" charset="2"/>
              </a:rPr>
              <a:t>4    while a &lt; b-3</a:t>
            </a:r>
          </a:p>
          <a:p>
            <a:r>
              <a:rPr lang="en-US" sz="2400" dirty="0" smtClean="0">
                <a:latin typeface="Courier New" pitchFamily="49" charset="0"/>
                <a:cs typeface="Courier New" pitchFamily="49" charset="0"/>
                <a:sym typeface="Wingdings" pitchFamily="2" charset="2"/>
              </a:rPr>
              <a:t>5       a = a / (b–50)</a:t>
            </a:r>
            <a:endParaRPr lang="en-US" sz="2400" dirty="0">
              <a:latin typeface="Courier New" pitchFamily="49" charset="0"/>
              <a:cs typeface="Courier New" pitchFamily="49" charset="0"/>
              <a:sym typeface="Wingdings" pitchFamily="2" charset="2"/>
            </a:endParaRPr>
          </a:p>
          <a:p>
            <a:r>
              <a:rPr lang="en-US" sz="2400" dirty="0" smtClean="0">
                <a:latin typeface="Courier New" pitchFamily="49" charset="0"/>
                <a:cs typeface="Courier New" pitchFamily="49" charset="0"/>
                <a:sym typeface="Wingdings" pitchFamily="2" charset="2"/>
              </a:rPr>
              <a:t>6 print a, b</a:t>
            </a:r>
          </a:p>
          <a:p>
            <a:r>
              <a:rPr lang="en-US" sz="2400" dirty="0">
                <a:latin typeface="Courier New" pitchFamily="49" charset="0"/>
                <a:cs typeface="Courier New" pitchFamily="49" charset="0"/>
                <a:sym typeface="Wingdings" pitchFamily="2" charset="2"/>
              </a:rPr>
              <a:t>	</a:t>
            </a:r>
            <a:endParaRPr lang="en-US" sz="2800" dirty="0" smtClean="0">
              <a:latin typeface="Courier New" pitchFamily="49" charset="0"/>
              <a:cs typeface="Courier New" pitchFamily="49" charset="0"/>
              <a:sym typeface="Wingdings" pitchFamily="2" charset="2"/>
            </a:endParaRPr>
          </a:p>
        </p:txBody>
      </p:sp>
      <p:sp>
        <p:nvSpPr>
          <p:cNvPr id="6" name="Oval 159"/>
          <p:cNvSpPr>
            <a:spLocks noChangeArrowheads="1"/>
          </p:cNvSpPr>
          <p:nvPr/>
        </p:nvSpPr>
        <p:spPr bwMode="auto">
          <a:xfrm>
            <a:off x="2133600"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7" name="Oval 160"/>
          <p:cNvSpPr>
            <a:spLocks noChangeArrowheads="1"/>
          </p:cNvSpPr>
          <p:nvPr/>
        </p:nvSpPr>
        <p:spPr bwMode="auto">
          <a:xfrm>
            <a:off x="3306763"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8" name="Oval 163"/>
          <p:cNvSpPr>
            <a:spLocks noChangeArrowheads="1"/>
          </p:cNvSpPr>
          <p:nvPr/>
        </p:nvSpPr>
        <p:spPr bwMode="auto">
          <a:xfrm>
            <a:off x="2719388"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2</a:t>
            </a:r>
          </a:p>
        </p:txBody>
      </p:sp>
      <p:sp>
        <p:nvSpPr>
          <p:cNvPr id="9" name="Oval 164"/>
          <p:cNvSpPr>
            <a:spLocks noChangeArrowheads="1"/>
          </p:cNvSpPr>
          <p:nvPr/>
        </p:nvSpPr>
        <p:spPr bwMode="auto">
          <a:xfrm>
            <a:off x="389255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10" name="Oval 165"/>
          <p:cNvSpPr>
            <a:spLocks noChangeArrowheads="1"/>
          </p:cNvSpPr>
          <p:nvPr/>
        </p:nvSpPr>
        <p:spPr bwMode="auto">
          <a:xfrm>
            <a:off x="4479925"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5</a:t>
            </a:r>
          </a:p>
        </p:txBody>
      </p:sp>
      <p:sp>
        <p:nvSpPr>
          <p:cNvPr id="11" name="Oval 166"/>
          <p:cNvSpPr>
            <a:spLocks noChangeArrowheads="1"/>
          </p:cNvSpPr>
          <p:nvPr/>
        </p:nvSpPr>
        <p:spPr bwMode="auto">
          <a:xfrm>
            <a:off x="506730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cxnSp>
        <p:nvCxnSpPr>
          <p:cNvPr id="12" name="AutoShape 269"/>
          <p:cNvCxnSpPr>
            <a:cxnSpLocks noChangeShapeType="1"/>
            <a:stCxn id="6" idx="6"/>
            <a:endCxn id="8" idx="2"/>
          </p:cNvCxnSpPr>
          <p:nvPr/>
        </p:nvCxnSpPr>
        <p:spPr bwMode="auto">
          <a:xfrm>
            <a:off x="2514600" y="4229100"/>
            <a:ext cx="204788"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AutoShape 270"/>
          <p:cNvCxnSpPr>
            <a:cxnSpLocks noChangeShapeType="1"/>
            <a:stCxn id="8" idx="6"/>
            <a:endCxn id="7" idx="2"/>
          </p:cNvCxnSpPr>
          <p:nvPr/>
        </p:nvCxnSpPr>
        <p:spPr bwMode="auto">
          <a:xfrm flipV="1">
            <a:off x="3100388" y="42291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292"/>
          <p:cNvCxnSpPr>
            <a:cxnSpLocks noChangeShapeType="1"/>
            <a:stCxn id="7" idx="6"/>
            <a:endCxn id="9" idx="2"/>
          </p:cNvCxnSpPr>
          <p:nvPr/>
        </p:nvCxnSpPr>
        <p:spPr bwMode="auto">
          <a:xfrm>
            <a:off x="3687763" y="4229100"/>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AutoShape 293"/>
          <p:cNvCxnSpPr>
            <a:cxnSpLocks noChangeShapeType="1"/>
            <a:stCxn id="7" idx="4"/>
            <a:endCxn id="11" idx="4"/>
          </p:cNvCxnSpPr>
          <p:nvPr/>
        </p:nvCxnSpPr>
        <p:spPr bwMode="auto">
          <a:xfrm rot="16200000" flipH="1">
            <a:off x="4376737" y="3540125"/>
            <a:ext cx="1588" cy="1760537"/>
          </a:xfrm>
          <a:prstGeom prst="curvedConnector3">
            <a:avLst>
              <a:gd name="adj1" fmla="val 14495466"/>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AutoShape 296"/>
          <p:cNvCxnSpPr>
            <a:cxnSpLocks noChangeShapeType="1"/>
          </p:cNvCxnSpPr>
          <p:nvPr/>
        </p:nvCxnSpPr>
        <p:spPr bwMode="auto">
          <a:xfrm rot="5400000" flipH="1" flipV="1">
            <a:off x="4693443" y="3840956"/>
            <a:ext cx="1588" cy="1158875"/>
          </a:xfrm>
          <a:prstGeom prst="curvedConnector3">
            <a:avLst>
              <a:gd name="adj1" fmla="val -144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292"/>
          <p:cNvCxnSpPr>
            <a:cxnSpLocks noChangeShapeType="1"/>
          </p:cNvCxnSpPr>
          <p:nvPr/>
        </p:nvCxnSpPr>
        <p:spPr bwMode="auto">
          <a:xfrm>
            <a:off x="4267200" y="4235823"/>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296"/>
          <p:cNvCxnSpPr>
            <a:cxnSpLocks noChangeShapeType="1"/>
            <a:stCxn id="9" idx="0"/>
            <a:endCxn id="10" idx="0"/>
          </p:cNvCxnSpPr>
          <p:nvPr/>
        </p:nvCxnSpPr>
        <p:spPr bwMode="auto">
          <a:xfrm rot="5400000" flipH="1" flipV="1">
            <a:off x="4376737" y="3746501"/>
            <a:ext cx="12700" cy="587375"/>
          </a:xfrm>
          <a:prstGeom prst="curvedConnector3">
            <a:avLst>
              <a:gd name="adj1" fmla="val 1800000"/>
            </a:avLst>
          </a:prstGeom>
          <a:noFill/>
          <a:ln w="12700" cap="sq">
            <a:solidFill>
              <a:schemeClr val="tx1"/>
            </a:solidFill>
            <a:miter lim="800000"/>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2442266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White Box Example</a:t>
            </a:r>
            <a:endParaRPr lang="en-US" dirty="0"/>
          </a:p>
        </p:txBody>
      </p:sp>
      <p:sp>
        <p:nvSpPr>
          <p:cNvPr id="3" name="Content Placeholder 2"/>
          <p:cNvSpPr>
            <a:spLocks noGrp="1"/>
          </p:cNvSpPr>
          <p:nvPr>
            <p:ph sz="half" idx="1"/>
          </p:nvPr>
        </p:nvSpPr>
        <p:spPr>
          <a:xfrm>
            <a:off x="457200" y="4724400"/>
            <a:ext cx="8176260" cy="1401763"/>
          </a:xfrm>
        </p:spPr>
        <p:txBody>
          <a:bodyPr/>
          <a:lstStyle/>
          <a:p>
            <a:pPr marL="0" indent="0">
              <a:buNone/>
            </a:pPr>
            <a:r>
              <a:rPr lang="en-US" dirty="0"/>
              <a:t>What test cases are required to make sure that all possible exceptions are thrown? (Fault injection</a:t>
            </a:r>
            <a:r>
              <a:rPr lang="en-US" dirty="0" smtClean="0"/>
              <a:t>)</a:t>
            </a:r>
          </a:p>
          <a:p>
            <a:pPr marL="0" indent="0" algn="ctr">
              <a:buNone/>
            </a:pPr>
            <a:r>
              <a:rPr lang="en-US" dirty="0">
                <a:solidFill>
                  <a:schemeClr val="hlink"/>
                </a:solidFill>
              </a:rPr>
              <a:t>Test case: { </a:t>
            </a:r>
            <a:r>
              <a:rPr lang="en-US" dirty="0" smtClean="0">
                <a:solidFill>
                  <a:schemeClr val="hlink"/>
                </a:solidFill>
              </a:rPr>
              <a:t>50 }</a:t>
            </a:r>
            <a:endParaRPr lang="en-US" dirty="0">
              <a:solidFill>
                <a:schemeClr val="hlink"/>
              </a:solidFill>
            </a:endParaRPr>
          </a:p>
          <a:p>
            <a:pPr marL="0" indent="0">
              <a:buNone/>
            </a:pPr>
            <a:endParaRPr lang="en-US" dirty="0"/>
          </a:p>
        </p:txBody>
      </p:sp>
      <p:sp>
        <p:nvSpPr>
          <p:cNvPr id="5" name="TextBox 4"/>
          <p:cNvSpPr txBox="1"/>
          <p:nvPr/>
        </p:nvSpPr>
        <p:spPr>
          <a:xfrm>
            <a:off x="2057400" y="1066800"/>
            <a:ext cx="4419600" cy="2677656"/>
          </a:xfrm>
          <a:prstGeom prst="rect">
            <a:avLst/>
          </a:prstGeom>
          <a:noFill/>
        </p:spPr>
        <p:txBody>
          <a:bodyPr wrap="square" rtlCol="0">
            <a:spAutoFit/>
          </a:bodyPr>
          <a:lstStyle/>
          <a:p>
            <a:r>
              <a:rPr lang="en-US" sz="2400" dirty="0" smtClean="0">
                <a:latin typeface="Courier New" pitchFamily="49" charset="0"/>
                <a:cs typeface="Courier New" pitchFamily="49" charset="0"/>
              </a:rPr>
              <a:t>1 a </a:t>
            </a:r>
            <a:r>
              <a:rPr lang="en-US" sz="2400" dirty="0">
                <a:latin typeface="Courier New" pitchFamily="49" charset="0"/>
                <a:cs typeface="Courier New" pitchFamily="49" charset="0"/>
                <a:sym typeface="Wingdings" pitchFamily="2" charset="2"/>
              </a:rPr>
              <a:t>=</a:t>
            </a:r>
            <a:r>
              <a:rPr lang="en-US" sz="2400" dirty="0" smtClean="0">
                <a:latin typeface="Courier New" pitchFamily="49" charset="0"/>
                <a:cs typeface="Courier New" pitchFamily="49" charset="0"/>
                <a:sym typeface="Wingdings" pitchFamily="2" charset="2"/>
              </a:rPr>
              <a:t> 17</a:t>
            </a:r>
          </a:p>
          <a:p>
            <a:r>
              <a:rPr lang="en-US" sz="2400" dirty="0" smtClean="0">
                <a:latin typeface="Courier New" pitchFamily="49" charset="0"/>
                <a:cs typeface="Courier New" pitchFamily="49" charset="0"/>
                <a:sym typeface="Wingdings" pitchFamily="2" charset="2"/>
              </a:rPr>
              <a:t>2 read b from console</a:t>
            </a:r>
          </a:p>
          <a:p>
            <a:r>
              <a:rPr lang="en-US" sz="2400" dirty="0" smtClean="0">
                <a:latin typeface="Courier New" pitchFamily="49" charset="0"/>
                <a:cs typeface="Courier New" pitchFamily="49" charset="0"/>
                <a:sym typeface="Wingdings" pitchFamily="2" charset="2"/>
              </a:rPr>
              <a:t>3 if </a:t>
            </a:r>
            <a:r>
              <a:rPr lang="en-US" sz="2400" dirty="0">
                <a:latin typeface="Courier New" pitchFamily="49" charset="0"/>
                <a:cs typeface="Courier New" pitchFamily="49" charset="0"/>
                <a:sym typeface="Wingdings" pitchFamily="2" charset="2"/>
              </a:rPr>
              <a:t>a</a:t>
            </a:r>
            <a:r>
              <a:rPr lang="en-US" sz="2400" dirty="0" smtClean="0">
                <a:latin typeface="Courier New" pitchFamily="49" charset="0"/>
                <a:cs typeface="Courier New" pitchFamily="49" charset="0"/>
                <a:sym typeface="Wingdings" pitchFamily="2" charset="2"/>
              </a:rPr>
              <a:t> &lt; b</a:t>
            </a:r>
          </a:p>
          <a:p>
            <a:r>
              <a:rPr lang="en-US" sz="2400" dirty="0" smtClean="0">
                <a:latin typeface="Courier New" pitchFamily="49" charset="0"/>
                <a:cs typeface="Courier New" pitchFamily="49" charset="0"/>
                <a:sym typeface="Wingdings" pitchFamily="2" charset="2"/>
              </a:rPr>
              <a:t>4    while a &lt; b-3</a:t>
            </a:r>
          </a:p>
          <a:p>
            <a:r>
              <a:rPr lang="en-US" sz="2400" dirty="0" smtClean="0">
                <a:latin typeface="Courier New" pitchFamily="49" charset="0"/>
                <a:cs typeface="Courier New" pitchFamily="49" charset="0"/>
                <a:sym typeface="Wingdings" pitchFamily="2" charset="2"/>
              </a:rPr>
              <a:t>5       a = a / (b–50)</a:t>
            </a:r>
            <a:endParaRPr lang="en-US" sz="2400" dirty="0">
              <a:latin typeface="Courier New" pitchFamily="49" charset="0"/>
              <a:cs typeface="Courier New" pitchFamily="49" charset="0"/>
              <a:sym typeface="Wingdings" pitchFamily="2" charset="2"/>
            </a:endParaRPr>
          </a:p>
          <a:p>
            <a:r>
              <a:rPr lang="en-US" sz="2400" dirty="0" smtClean="0">
                <a:latin typeface="Courier New" pitchFamily="49" charset="0"/>
                <a:cs typeface="Courier New" pitchFamily="49" charset="0"/>
                <a:sym typeface="Wingdings" pitchFamily="2" charset="2"/>
              </a:rPr>
              <a:t>6 print a, b</a:t>
            </a:r>
          </a:p>
          <a:p>
            <a:r>
              <a:rPr lang="en-US" sz="2400" dirty="0">
                <a:latin typeface="Courier New" pitchFamily="49" charset="0"/>
                <a:cs typeface="Courier New" pitchFamily="49" charset="0"/>
                <a:sym typeface="Wingdings" pitchFamily="2" charset="2"/>
              </a:rPr>
              <a:t>	</a:t>
            </a:r>
            <a:endParaRPr lang="en-US" sz="2800" dirty="0" smtClean="0">
              <a:latin typeface="Courier New" pitchFamily="49" charset="0"/>
              <a:cs typeface="Courier New" pitchFamily="49" charset="0"/>
              <a:sym typeface="Wingdings" pitchFamily="2" charset="2"/>
            </a:endParaRPr>
          </a:p>
        </p:txBody>
      </p:sp>
      <p:sp>
        <p:nvSpPr>
          <p:cNvPr id="6" name="Oval 159"/>
          <p:cNvSpPr>
            <a:spLocks noChangeArrowheads="1"/>
          </p:cNvSpPr>
          <p:nvPr/>
        </p:nvSpPr>
        <p:spPr bwMode="auto">
          <a:xfrm>
            <a:off x="2133600"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1</a:t>
            </a:r>
          </a:p>
        </p:txBody>
      </p:sp>
      <p:sp>
        <p:nvSpPr>
          <p:cNvPr id="7" name="Oval 160"/>
          <p:cNvSpPr>
            <a:spLocks noChangeArrowheads="1"/>
          </p:cNvSpPr>
          <p:nvPr/>
        </p:nvSpPr>
        <p:spPr bwMode="auto">
          <a:xfrm>
            <a:off x="3306763" y="4038600"/>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3</a:t>
            </a:r>
          </a:p>
        </p:txBody>
      </p:sp>
      <p:sp>
        <p:nvSpPr>
          <p:cNvPr id="8" name="Oval 163"/>
          <p:cNvSpPr>
            <a:spLocks noChangeArrowheads="1"/>
          </p:cNvSpPr>
          <p:nvPr/>
        </p:nvSpPr>
        <p:spPr bwMode="auto">
          <a:xfrm>
            <a:off x="2719388"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2</a:t>
            </a:r>
          </a:p>
        </p:txBody>
      </p:sp>
      <p:sp>
        <p:nvSpPr>
          <p:cNvPr id="9" name="Oval 164"/>
          <p:cNvSpPr>
            <a:spLocks noChangeArrowheads="1"/>
          </p:cNvSpPr>
          <p:nvPr/>
        </p:nvSpPr>
        <p:spPr bwMode="auto">
          <a:xfrm>
            <a:off x="389255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4</a:t>
            </a:r>
          </a:p>
        </p:txBody>
      </p:sp>
      <p:sp>
        <p:nvSpPr>
          <p:cNvPr id="10" name="Oval 165"/>
          <p:cNvSpPr>
            <a:spLocks noChangeArrowheads="1"/>
          </p:cNvSpPr>
          <p:nvPr/>
        </p:nvSpPr>
        <p:spPr bwMode="auto">
          <a:xfrm>
            <a:off x="4479925"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5</a:t>
            </a:r>
          </a:p>
        </p:txBody>
      </p:sp>
      <p:sp>
        <p:nvSpPr>
          <p:cNvPr id="11" name="Oval 166"/>
          <p:cNvSpPr>
            <a:spLocks noChangeArrowheads="1"/>
          </p:cNvSpPr>
          <p:nvPr/>
        </p:nvSpPr>
        <p:spPr bwMode="auto">
          <a:xfrm>
            <a:off x="5067300" y="4040188"/>
            <a:ext cx="381000" cy="381000"/>
          </a:xfrm>
          <a:prstGeom prst="ellipse">
            <a:avLst/>
          </a:prstGeom>
          <a:solidFill>
            <a:schemeClr val="accent1"/>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6</a:t>
            </a:r>
          </a:p>
        </p:txBody>
      </p:sp>
      <p:cxnSp>
        <p:nvCxnSpPr>
          <p:cNvPr id="12" name="AutoShape 269"/>
          <p:cNvCxnSpPr>
            <a:cxnSpLocks noChangeShapeType="1"/>
            <a:stCxn id="6" idx="6"/>
            <a:endCxn id="8" idx="2"/>
          </p:cNvCxnSpPr>
          <p:nvPr/>
        </p:nvCxnSpPr>
        <p:spPr bwMode="auto">
          <a:xfrm>
            <a:off x="2514600" y="4229100"/>
            <a:ext cx="204788"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AutoShape 270"/>
          <p:cNvCxnSpPr>
            <a:cxnSpLocks noChangeShapeType="1"/>
            <a:stCxn id="8" idx="6"/>
            <a:endCxn id="7" idx="2"/>
          </p:cNvCxnSpPr>
          <p:nvPr/>
        </p:nvCxnSpPr>
        <p:spPr bwMode="auto">
          <a:xfrm flipV="1">
            <a:off x="3100388" y="4229100"/>
            <a:ext cx="206375"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292"/>
          <p:cNvCxnSpPr>
            <a:cxnSpLocks noChangeShapeType="1"/>
            <a:stCxn id="7" idx="6"/>
            <a:endCxn id="9" idx="2"/>
          </p:cNvCxnSpPr>
          <p:nvPr/>
        </p:nvCxnSpPr>
        <p:spPr bwMode="auto">
          <a:xfrm>
            <a:off x="3687763" y="4229100"/>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AutoShape 293"/>
          <p:cNvCxnSpPr>
            <a:cxnSpLocks noChangeShapeType="1"/>
            <a:stCxn id="7" idx="4"/>
            <a:endCxn id="11" idx="4"/>
          </p:cNvCxnSpPr>
          <p:nvPr/>
        </p:nvCxnSpPr>
        <p:spPr bwMode="auto">
          <a:xfrm rot="16200000" flipH="1">
            <a:off x="4376737" y="3540125"/>
            <a:ext cx="1588" cy="1760537"/>
          </a:xfrm>
          <a:prstGeom prst="curvedConnector3">
            <a:avLst>
              <a:gd name="adj1" fmla="val 14495466"/>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AutoShape 296"/>
          <p:cNvCxnSpPr>
            <a:cxnSpLocks noChangeShapeType="1"/>
          </p:cNvCxnSpPr>
          <p:nvPr/>
        </p:nvCxnSpPr>
        <p:spPr bwMode="auto">
          <a:xfrm rot="5400000" flipH="1" flipV="1">
            <a:off x="4693443" y="3840956"/>
            <a:ext cx="1588" cy="1158875"/>
          </a:xfrm>
          <a:prstGeom prst="curvedConnector3">
            <a:avLst>
              <a:gd name="adj1" fmla="val -14400000"/>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292"/>
          <p:cNvCxnSpPr>
            <a:cxnSpLocks noChangeShapeType="1"/>
          </p:cNvCxnSpPr>
          <p:nvPr/>
        </p:nvCxnSpPr>
        <p:spPr bwMode="auto">
          <a:xfrm>
            <a:off x="4267200" y="4235823"/>
            <a:ext cx="204787" cy="1588"/>
          </a:xfrm>
          <a:prstGeom prst="straightConnector1">
            <a:avLst/>
          </a:prstGeom>
          <a:noFill/>
          <a:ln w="12700" cap="sq">
            <a:solidFill>
              <a:schemeClr val="tx1"/>
            </a:solidFill>
            <a:miter lim="800000"/>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296"/>
          <p:cNvCxnSpPr>
            <a:cxnSpLocks noChangeShapeType="1"/>
            <a:stCxn id="9" idx="0"/>
            <a:endCxn id="10" idx="0"/>
          </p:cNvCxnSpPr>
          <p:nvPr/>
        </p:nvCxnSpPr>
        <p:spPr bwMode="auto">
          <a:xfrm rot="5400000" flipH="1" flipV="1">
            <a:off x="4376737" y="3746501"/>
            <a:ext cx="12700" cy="587375"/>
          </a:xfrm>
          <a:prstGeom prst="curvedConnector3">
            <a:avLst>
              <a:gd name="adj1" fmla="val 1800000"/>
            </a:avLst>
          </a:prstGeom>
          <a:noFill/>
          <a:ln w="12700" cap="sq">
            <a:solidFill>
              <a:schemeClr val="tx1"/>
            </a:solidFill>
            <a:miter lim="800000"/>
            <a:headEnd type="triangl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22143554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r>
              <a:rPr lang="en-US"/>
              <a:t>Other Coverage Criteria</a:t>
            </a:r>
          </a:p>
        </p:txBody>
      </p:sp>
      <p:sp>
        <p:nvSpPr>
          <p:cNvPr id="185347" name="Rectangle 3"/>
          <p:cNvSpPr>
            <a:spLocks noGrp="1" noChangeArrowheads="1"/>
          </p:cNvSpPr>
          <p:nvPr>
            <p:ph type="body" idx="1"/>
          </p:nvPr>
        </p:nvSpPr>
        <p:spPr/>
        <p:txBody>
          <a:bodyPr/>
          <a:lstStyle/>
          <a:p>
            <a:r>
              <a:rPr lang="en-US"/>
              <a:t>Loop coverage</a:t>
            </a:r>
          </a:p>
          <a:p>
            <a:pPr lvl="1"/>
            <a:r>
              <a:rPr lang="en-US"/>
              <a:t>Select test cases such that every loop </a:t>
            </a:r>
            <a:r>
              <a:rPr lang="en-US" i="1"/>
              <a:t>boundary</a:t>
            </a:r>
            <a:r>
              <a:rPr lang="en-US"/>
              <a:t> and </a:t>
            </a:r>
            <a:r>
              <a:rPr lang="en-US" i="1"/>
              <a:t>interior</a:t>
            </a:r>
            <a:r>
              <a:rPr lang="en-US"/>
              <a:t> is tested</a:t>
            </a:r>
          </a:p>
          <a:p>
            <a:pPr lvl="2"/>
            <a:r>
              <a:rPr lang="en-US"/>
              <a:t>Boundary: 0 iterations</a:t>
            </a:r>
          </a:p>
          <a:p>
            <a:pPr lvl="2"/>
            <a:r>
              <a:rPr lang="en-US"/>
              <a:t>Interior: 1 iteration </a:t>
            </a:r>
            <a:r>
              <a:rPr lang="en-US" u="sng"/>
              <a:t>and</a:t>
            </a:r>
            <a:r>
              <a:rPr lang="en-US"/>
              <a:t> &gt; 1 iterations</a:t>
            </a:r>
          </a:p>
          <a:p>
            <a:pPr lvl="1"/>
            <a:r>
              <a:rPr lang="en-US"/>
              <a:t>Watch out for nested loops</a:t>
            </a:r>
          </a:p>
          <a:p>
            <a:pPr lvl="1"/>
            <a:r>
              <a:rPr lang="en-US"/>
              <a:t>Less precise than edge coverage</a:t>
            </a:r>
          </a:p>
          <a:p>
            <a:r>
              <a:rPr lang="en-US"/>
              <a:t>Condition coverage</a:t>
            </a:r>
          </a:p>
          <a:p>
            <a:pPr lvl="1"/>
            <a:r>
              <a:rPr lang="en-US"/>
              <a:t>Select test cases such that all conditions are tested</a:t>
            </a:r>
          </a:p>
          <a:p>
            <a:pPr lvl="2"/>
            <a:r>
              <a:rPr lang="en-US"/>
              <a:t>if (a &gt; b || c &gt; d) …</a:t>
            </a:r>
          </a:p>
          <a:p>
            <a:pPr lvl="1"/>
            <a:r>
              <a:rPr lang="en-US"/>
              <a:t>More precise than edge coverage</a:t>
            </a:r>
          </a:p>
        </p:txBody>
      </p:sp>
    </p:spTree>
    <p:extLst>
      <p:ext uri="{BB962C8B-B14F-4D97-AF65-F5344CB8AC3E}">
        <p14:creationId xmlns:p14="http://schemas.microsoft.com/office/powerpoint/2010/main" val="392969252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Today’s Lecture</a:t>
            </a:r>
          </a:p>
        </p:txBody>
      </p:sp>
      <p:sp>
        <p:nvSpPr>
          <p:cNvPr id="39939" name="Rectangle 3"/>
          <p:cNvSpPr>
            <a:spLocks noGrp="1" noChangeArrowheads="1"/>
          </p:cNvSpPr>
          <p:nvPr>
            <p:ph type="body" idx="1"/>
          </p:nvPr>
        </p:nvSpPr>
        <p:spPr/>
        <p:txBody>
          <a:bodyPr/>
          <a:lstStyle/>
          <a:p>
            <a:r>
              <a:rPr lang="en-US" dirty="0">
                <a:solidFill>
                  <a:srgbClr val="F32200"/>
                </a:solidFill>
              </a:rPr>
              <a:t>More black-box (specification-based) testing examples</a:t>
            </a:r>
          </a:p>
          <a:p>
            <a:endParaRPr lang="en-US" dirty="0"/>
          </a:p>
          <a:p>
            <a:r>
              <a:rPr lang="en-US" dirty="0"/>
              <a:t>White-box (Structural) </a:t>
            </a:r>
            <a:r>
              <a:rPr lang="en-US" dirty="0" smtClean="0"/>
              <a:t>Testing</a:t>
            </a:r>
            <a:endParaRPr lang="en-US" dirty="0"/>
          </a:p>
          <a:p>
            <a:pPr>
              <a:buFont typeface="Wingdings" pitchFamily="2" charset="2"/>
              <a:buNone/>
            </a:pPr>
            <a:endParaRPr lang="en-US" dirty="0"/>
          </a:p>
          <a:p>
            <a:endParaRPr lang="en-US" dirty="0"/>
          </a:p>
        </p:txBody>
      </p:sp>
    </p:spTree>
    <p:extLst>
      <p:ext uri="{BB962C8B-B14F-4D97-AF65-F5344CB8AC3E}">
        <p14:creationId xmlns:p14="http://schemas.microsoft.com/office/powerpoint/2010/main" val="367013241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r>
              <a:rPr lang="en-US"/>
              <a:t>Other Coverage Criteria</a:t>
            </a:r>
          </a:p>
        </p:txBody>
      </p:sp>
      <p:sp>
        <p:nvSpPr>
          <p:cNvPr id="186371" name="Rectangle 3"/>
          <p:cNvSpPr>
            <a:spLocks noGrp="1" noChangeArrowheads="1"/>
          </p:cNvSpPr>
          <p:nvPr>
            <p:ph type="body" idx="1"/>
          </p:nvPr>
        </p:nvSpPr>
        <p:spPr/>
        <p:txBody>
          <a:bodyPr/>
          <a:lstStyle/>
          <a:p>
            <a:r>
              <a:rPr lang="en-US" dirty="0"/>
              <a:t>Path coverage</a:t>
            </a:r>
          </a:p>
          <a:p>
            <a:pPr lvl="1"/>
            <a:r>
              <a:rPr lang="en-US" dirty="0"/>
              <a:t>Select test cases such that every </a:t>
            </a:r>
            <a:r>
              <a:rPr lang="en-US" u="sng" dirty="0"/>
              <a:t>path</a:t>
            </a:r>
            <a:r>
              <a:rPr lang="en-US" dirty="0"/>
              <a:t> in the graph is visited</a:t>
            </a:r>
          </a:p>
          <a:p>
            <a:pPr lvl="1"/>
            <a:r>
              <a:rPr lang="en-US" dirty="0"/>
              <a:t>Loops are a problem	</a:t>
            </a:r>
          </a:p>
          <a:p>
            <a:pPr lvl="2"/>
            <a:r>
              <a:rPr lang="en-US" dirty="0"/>
              <a:t>0, 1, average, max iterations</a:t>
            </a:r>
          </a:p>
          <a:p>
            <a:r>
              <a:rPr lang="en-US" dirty="0"/>
              <a:t>Most thorough…</a:t>
            </a:r>
          </a:p>
          <a:p>
            <a:r>
              <a:rPr lang="en-US" dirty="0"/>
              <a:t>…but is it feasible?</a:t>
            </a:r>
          </a:p>
        </p:txBody>
      </p:sp>
    </p:spTree>
    <p:extLst>
      <p:ext uri="{BB962C8B-B14F-4D97-AF65-F5344CB8AC3E}">
        <p14:creationId xmlns:p14="http://schemas.microsoft.com/office/powerpoint/2010/main" val="4061292870"/>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r>
              <a:rPr lang="en-US"/>
              <a:t>Challenges</a:t>
            </a:r>
          </a:p>
        </p:txBody>
      </p:sp>
      <p:sp>
        <p:nvSpPr>
          <p:cNvPr id="187395" name="Rectangle 3"/>
          <p:cNvSpPr>
            <a:spLocks noGrp="1" noChangeArrowheads="1"/>
          </p:cNvSpPr>
          <p:nvPr>
            <p:ph type="body" idx="1"/>
          </p:nvPr>
        </p:nvSpPr>
        <p:spPr/>
        <p:txBody>
          <a:bodyPr/>
          <a:lstStyle/>
          <a:p>
            <a:r>
              <a:rPr lang="en-US" dirty="0" smtClean="0"/>
              <a:t>White-box/structural </a:t>
            </a:r>
            <a:r>
              <a:rPr lang="en-US" dirty="0"/>
              <a:t>testing can cover all nodes or edges without revealing obvious faults</a:t>
            </a:r>
          </a:p>
          <a:p>
            <a:r>
              <a:rPr lang="en-US" dirty="0" smtClean="0"/>
              <a:t>Some </a:t>
            </a:r>
            <a:r>
              <a:rPr lang="en-US" dirty="0"/>
              <a:t>nodes, edges, or loop combinations may be infeasible</a:t>
            </a:r>
          </a:p>
          <a:p>
            <a:pPr lvl="1"/>
            <a:r>
              <a:rPr lang="en-US" dirty="0"/>
              <a:t>Unreachable/</a:t>
            </a:r>
            <a:r>
              <a:rPr lang="en-US" dirty="0" err="1"/>
              <a:t>unexecutable</a:t>
            </a:r>
            <a:r>
              <a:rPr lang="en-US" dirty="0"/>
              <a:t> code</a:t>
            </a:r>
          </a:p>
          <a:p>
            <a:r>
              <a:rPr lang="en-US" dirty="0"/>
              <a:t>“Thoroughness”</a:t>
            </a:r>
          </a:p>
          <a:p>
            <a:pPr lvl="1"/>
            <a:r>
              <a:rPr lang="en-US" dirty="0"/>
              <a:t>A test suite that guarantees edge coverage also guarantees node coverage…</a:t>
            </a:r>
          </a:p>
          <a:p>
            <a:pPr lvl="1"/>
            <a:r>
              <a:rPr lang="en-US" dirty="0"/>
              <a:t>…but it may not find as many faults as a different test suite that only guarantees node coverage</a:t>
            </a:r>
          </a:p>
        </p:txBody>
      </p:sp>
    </p:spTree>
    <p:extLst>
      <p:ext uri="{BB962C8B-B14F-4D97-AF65-F5344CB8AC3E}">
        <p14:creationId xmlns:p14="http://schemas.microsoft.com/office/powerpoint/2010/main" val="148727588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Time</a:t>
            </a:r>
            <a:endParaRPr lang="en-US" dirty="0"/>
          </a:p>
        </p:txBody>
      </p:sp>
      <p:sp>
        <p:nvSpPr>
          <p:cNvPr id="3" name="Content Placeholder 2"/>
          <p:cNvSpPr>
            <a:spLocks noGrp="1"/>
          </p:cNvSpPr>
          <p:nvPr>
            <p:ph sz="half" idx="1"/>
          </p:nvPr>
        </p:nvSpPr>
        <p:spPr/>
        <p:txBody>
          <a:bodyPr/>
          <a:lstStyle/>
          <a:p>
            <a:r>
              <a:rPr lang="en-US" dirty="0" smtClean="0"/>
              <a:t>Finishing </a:t>
            </a:r>
            <a:r>
              <a:rPr lang="en-US" smtClean="0"/>
              <a:t>up testing</a:t>
            </a:r>
          </a:p>
          <a:p>
            <a:endParaRPr lang="en-US" smtClean="0"/>
          </a:p>
          <a:p>
            <a:r>
              <a:rPr lang="en-US" dirty="0" smtClean="0"/>
              <a:t>Moore’s Law and Project Estimation</a:t>
            </a:r>
            <a:endParaRPr lang="en-US" dirty="0"/>
          </a:p>
        </p:txBody>
      </p:sp>
    </p:spTree>
    <p:extLst>
      <p:ext uri="{BB962C8B-B14F-4D97-AF65-F5344CB8AC3E}">
        <p14:creationId xmlns:p14="http://schemas.microsoft.com/office/powerpoint/2010/main" val="3177074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Room Scheduler System</a:t>
            </a:r>
            <a:endParaRPr lang="en-US" dirty="0"/>
          </a:p>
        </p:txBody>
      </p:sp>
      <p:sp>
        <p:nvSpPr>
          <p:cNvPr id="3" name="Content Placeholder 2"/>
          <p:cNvSpPr>
            <a:spLocks noGrp="1"/>
          </p:cNvSpPr>
          <p:nvPr>
            <p:ph sz="half" idx="1"/>
          </p:nvPr>
        </p:nvSpPr>
        <p:spPr/>
        <p:txBody>
          <a:bodyPr>
            <a:normAutofit/>
          </a:bodyPr>
          <a:lstStyle/>
          <a:p>
            <a:r>
              <a:rPr lang="en-US" dirty="0" smtClean="0"/>
              <a:t>Imagine we are testing a classroom scheduler program that handles M-F scheduling for five classrooms</a:t>
            </a:r>
          </a:p>
          <a:p>
            <a:r>
              <a:rPr lang="en-US" dirty="0" smtClean="0"/>
              <a:t>Room capacities</a:t>
            </a:r>
          </a:p>
          <a:p>
            <a:pPr lvl="1"/>
            <a:r>
              <a:rPr lang="en-US" dirty="0" smtClean="0"/>
              <a:t>Room A: 500</a:t>
            </a:r>
          </a:p>
          <a:p>
            <a:pPr lvl="1"/>
            <a:r>
              <a:rPr lang="en-US" dirty="0" smtClean="0"/>
              <a:t>Room B: 300</a:t>
            </a:r>
          </a:p>
          <a:p>
            <a:pPr lvl="1"/>
            <a:r>
              <a:rPr lang="en-US" dirty="0" smtClean="0"/>
              <a:t>Room C: 100</a:t>
            </a:r>
          </a:p>
          <a:p>
            <a:pPr lvl="1"/>
            <a:r>
              <a:rPr lang="en-US" dirty="0" smtClean="0"/>
              <a:t>Room D: 50</a:t>
            </a:r>
          </a:p>
          <a:p>
            <a:pPr lvl="1"/>
            <a:r>
              <a:rPr lang="en-US" dirty="0" smtClean="0"/>
              <a:t>Room E: 20</a:t>
            </a:r>
          </a:p>
          <a:p>
            <a:r>
              <a:rPr lang="en-US" dirty="0" smtClean="0"/>
              <a:t>All classes are 1-hour long, once per week, and can be scheduled between 8am-10pm</a:t>
            </a:r>
          </a:p>
        </p:txBody>
      </p:sp>
    </p:spTree>
    <p:extLst>
      <p:ext uri="{BB962C8B-B14F-4D97-AF65-F5344CB8AC3E}">
        <p14:creationId xmlns:p14="http://schemas.microsoft.com/office/powerpoint/2010/main" val="116763051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Room Scheduler System</a:t>
            </a:r>
            <a:endParaRPr lang="en-US" dirty="0"/>
          </a:p>
        </p:txBody>
      </p:sp>
      <p:sp>
        <p:nvSpPr>
          <p:cNvPr id="3" name="Content Placeholder 2"/>
          <p:cNvSpPr>
            <a:spLocks noGrp="1"/>
          </p:cNvSpPr>
          <p:nvPr>
            <p:ph sz="half" idx="1"/>
          </p:nvPr>
        </p:nvSpPr>
        <p:spPr/>
        <p:txBody>
          <a:bodyPr>
            <a:normAutofit/>
          </a:bodyPr>
          <a:lstStyle/>
          <a:p>
            <a:r>
              <a:rPr lang="en-US" dirty="0" smtClean="0"/>
              <a:t>Input </a:t>
            </a:r>
            <a:endParaRPr lang="en-US" dirty="0"/>
          </a:p>
          <a:p>
            <a:pPr lvl="1"/>
            <a:r>
              <a:rPr lang="en-US" dirty="0" smtClean="0"/>
              <a:t>The current schedule</a:t>
            </a:r>
          </a:p>
          <a:p>
            <a:pPr lvl="1"/>
            <a:r>
              <a:rPr lang="en-US" dirty="0" smtClean="0"/>
              <a:t>The </a:t>
            </a:r>
            <a:r>
              <a:rPr lang="en-US" dirty="0"/>
              <a:t>number of students in the class to be scheduled</a:t>
            </a:r>
          </a:p>
          <a:p>
            <a:pPr lvl="1"/>
            <a:r>
              <a:rPr lang="en-US" dirty="0"/>
              <a:t>The desired time of the class to be scheduled</a:t>
            </a:r>
          </a:p>
          <a:p>
            <a:r>
              <a:rPr lang="en-US" dirty="0" smtClean="0"/>
              <a:t>Output</a:t>
            </a:r>
            <a:endParaRPr lang="en-US" dirty="0"/>
          </a:p>
          <a:p>
            <a:pPr lvl="1"/>
            <a:r>
              <a:rPr lang="en-US" dirty="0"/>
              <a:t>A list of available rooms that can hold the number of students, ordered from most appropriate (number of students is as close as possible to room capacity without going over) to least </a:t>
            </a:r>
            <a:r>
              <a:rPr lang="en-US" dirty="0" smtClean="0"/>
              <a:t>appropriate</a:t>
            </a:r>
            <a:endParaRPr lang="en-US" dirty="0"/>
          </a:p>
        </p:txBody>
      </p:sp>
    </p:spTree>
    <p:extLst>
      <p:ext uri="{BB962C8B-B14F-4D97-AF65-F5344CB8AC3E}">
        <p14:creationId xmlns:p14="http://schemas.microsoft.com/office/powerpoint/2010/main" val="35019563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Room Scheduler System</a:t>
            </a:r>
            <a:endParaRPr lang="en-US" dirty="0"/>
          </a:p>
        </p:txBody>
      </p:sp>
      <p:sp>
        <p:nvSpPr>
          <p:cNvPr id="3" name="Content Placeholder 2"/>
          <p:cNvSpPr>
            <a:spLocks noGrp="1"/>
          </p:cNvSpPr>
          <p:nvPr>
            <p:ph sz="half" idx="1"/>
          </p:nvPr>
        </p:nvSpPr>
        <p:spPr/>
        <p:txBody>
          <a:bodyPr/>
          <a:lstStyle/>
          <a:p>
            <a:r>
              <a:rPr lang="en-US" dirty="0"/>
              <a:t>Example</a:t>
            </a:r>
          </a:p>
          <a:p>
            <a:pPr lvl="1"/>
            <a:r>
              <a:rPr lang="en-US" dirty="0"/>
              <a:t>Input: </a:t>
            </a:r>
          </a:p>
          <a:p>
            <a:pPr lvl="2"/>
            <a:r>
              <a:rPr lang="en-US" dirty="0"/>
              <a:t>{Current schedule: </a:t>
            </a:r>
          </a:p>
          <a:p>
            <a:pPr lvl="2"/>
            <a:r>
              <a:rPr lang="en-US" dirty="0"/>
              <a:t>Room A: M-F: 8-11am, 2-4pm</a:t>
            </a:r>
          </a:p>
          <a:p>
            <a:pPr lvl="2"/>
            <a:r>
              <a:rPr lang="en-US" dirty="0"/>
              <a:t>Room B: T-F: 9-10am, 5-8pm</a:t>
            </a:r>
          </a:p>
          <a:p>
            <a:pPr lvl="2"/>
            <a:r>
              <a:rPr lang="en-US" dirty="0"/>
              <a:t>Room C: F: 10am-3pm</a:t>
            </a:r>
          </a:p>
          <a:p>
            <a:pPr lvl="2"/>
            <a:r>
              <a:rPr lang="en-US" dirty="0"/>
              <a:t>Room D: M-F: 8am-10pm</a:t>
            </a:r>
          </a:p>
          <a:p>
            <a:pPr lvl="2"/>
            <a:r>
              <a:rPr lang="en-US" dirty="0"/>
              <a:t>Room E: M-F: 10am-5pm, 8pm-</a:t>
            </a:r>
            <a:r>
              <a:rPr lang="en-US" dirty="0" smtClean="0"/>
              <a:t>10pm;</a:t>
            </a:r>
          </a:p>
          <a:p>
            <a:pPr lvl="2"/>
            <a:endParaRPr lang="en-US" dirty="0"/>
          </a:p>
          <a:p>
            <a:pPr lvl="2"/>
            <a:r>
              <a:rPr lang="en-US" dirty="0" err="1" smtClean="0"/>
              <a:t>Num</a:t>
            </a:r>
            <a:r>
              <a:rPr lang="en-US" dirty="0" smtClean="0"/>
              <a:t> students: 73</a:t>
            </a:r>
          </a:p>
          <a:p>
            <a:pPr lvl="2"/>
            <a:r>
              <a:rPr lang="en-US" dirty="0" smtClean="0"/>
              <a:t>Desired time: W 5-6pm}</a:t>
            </a:r>
            <a:endParaRPr lang="en-US" dirty="0"/>
          </a:p>
          <a:p>
            <a:pPr lvl="1"/>
            <a:r>
              <a:rPr lang="en-US" dirty="0"/>
              <a:t>Expected output: </a:t>
            </a:r>
            <a:r>
              <a:rPr lang="en-US" dirty="0" smtClean="0"/>
              <a:t>{Room C, Room A}</a:t>
            </a:r>
            <a:endParaRPr lang="en-US" dirty="0"/>
          </a:p>
          <a:p>
            <a:endParaRPr lang="en-US" dirty="0"/>
          </a:p>
        </p:txBody>
      </p:sp>
      <p:sp>
        <p:nvSpPr>
          <p:cNvPr id="4" name="TextBox 3"/>
          <p:cNvSpPr txBox="1"/>
          <p:nvPr/>
        </p:nvSpPr>
        <p:spPr>
          <a:xfrm>
            <a:off x="6400800" y="1600200"/>
            <a:ext cx="1714382" cy="2031325"/>
          </a:xfrm>
          <a:prstGeom prst="rect">
            <a:avLst/>
          </a:prstGeom>
          <a:noFill/>
        </p:spPr>
        <p:txBody>
          <a:bodyPr wrap="none" rtlCol="0">
            <a:spAutoFit/>
          </a:bodyPr>
          <a:lstStyle/>
          <a:p>
            <a:r>
              <a:rPr lang="en-US" u="sng" dirty="0"/>
              <a:t>Room </a:t>
            </a:r>
            <a:r>
              <a:rPr lang="en-US" u="sng" dirty="0" smtClean="0"/>
              <a:t>capacities</a:t>
            </a:r>
          </a:p>
          <a:p>
            <a:r>
              <a:rPr lang="en-US" dirty="0" smtClean="0"/>
              <a:t>Room </a:t>
            </a:r>
            <a:r>
              <a:rPr lang="en-US" dirty="0"/>
              <a:t>A: </a:t>
            </a:r>
            <a:r>
              <a:rPr lang="en-US" dirty="0" smtClean="0"/>
              <a:t>500</a:t>
            </a:r>
          </a:p>
          <a:p>
            <a:r>
              <a:rPr lang="en-US" dirty="0" smtClean="0"/>
              <a:t>Room </a:t>
            </a:r>
            <a:r>
              <a:rPr lang="en-US" dirty="0"/>
              <a:t>B: </a:t>
            </a:r>
            <a:r>
              <a:rPr lang="en-US" dirty="0" smtClean="0"/>
              <a:t>300</a:t>
            </a:r>
          </a:p>
          <a:p>
            <a:r>
              <a:rPr lang="en-US" dirty="0" smtClean="0"/>
              <a:t>Room </a:t>
            </a:r>
            <a:r>
              <a:rPr lang="en-US" dirty="0"/>
              <a:t>C: </a:t>
            </a:r>
            <a:r>
              <a:rPr lang="en-US" dirty="0" smtClean="0"/>
              <a:t>100</a:t>
            </a:r>
          </a:p>
          <a:p>
            <a:r>
              <a:rPr lang="en-US" dirty="0" smtClean="0"/>
              <a:t>Room </a:t>
            </a:r>
            <a:r>
              <a:rPr lang="en-US" dirty="0"/>
              <a:t>D: </a:t>
            </a:r>
            <a:r>
              <a:rPr lang="en-US" dirty="0" smtClean="0"/>
              <a:t>50</a:t>
            </a:r>
          </a:p>
          <a:p>
            <a:r>
              <a:rPr lang="en-US" dirty="0" smtClean="0"/>
              <a:t>Room </a:t>
            </a:r>
            <a:r>
              <a:rPr lang="en-US" dirty="0"/>
              <a:t>E: 20</a:t>
            </a:r>
          </a:p>
          <a:p>
            <a:endParaRPr lang="en-US" dirty="0"/>
          </a:p>
        </p:txBody>
      </p:sp>
    </p:spTree>
    <p:extLst>
      <p:ext uri="{BB962C8B-B14F-4D97-AF65-F5344CB8AC3E}">
        <p14:creationId xmlns:p14="http://schemas.microsoft.com/office/powerpoint/2010/main" val="30001924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Room Scheduler System</a:t>
            </a:r>
            <a:endParaRPr lang="en-US" dirty="0"/>
          </a:p>
        </p:txBody>
      </p:sp>
      <p:sp>
        <p:nvSpPr>
          <p:cNvPr id="3" name="Content Placeholder 2"/>
          <p:cNvSpPr>
            <a:spLocks noGrp="1"/>
          </p:cNvSpPr>
          <p:nvPr>
            <p:ph sz="half" idx="1"/>
          </p:nvPr>
        </p:nvSpPr>
        <p:spPr/>
        <p:txBody>
          <a:bodyPr/>
          <a:lstStyle/>
          <a:p>
            <a:r>
              <a:rPr lang="en-US" dirty="0"/>
              <a:t>What possible bases can we use to divide our testing into partitions</a:t>
            </a:r>
            <a:r>
              <a:rPr lang="en-US" dirty="0" smtClean="0"/>
              <a:t>?</a:t>
            </a:r>
          </a:p>
          <a:p>
            <a:pPr lvl="1"/>
            <a:r>
              <a:rPr lang="en-US" dirty="0" smtClean="0"/>
              <a:t>Number of students (small, medium, large)</a:t>
            </a:r>
          </a:p>
          <a:p>
            <a:pPr lvl="1"/>
            <a:r>
              <a:rPr lang="en-US" dirty="0" smtClean="0"/>
              <a:t>Which day (M, T, W, </a:t>
            </a:r>
            <a:r>
              <a:rPr lang="en-US" dirty="0" err="1" smtClean="0"/>
              <a:t>Th</a:t>
            </a:r>
            <a:r>
              <a:rPr lang="en-US" dirty="0" smtClean="0"/>
              <a:t>, F; early week, mid-week, late-week)</a:t>
            </a:r>
          </a:p>
          <a:p>
            <a:pPr lvl="1"/>
            <a:r>
              <a:rPr lang="en-US" dirty="0" smtClean="0"/>
              <a:t>Time of day (morning, afternoon, evening)</a:t>
            </a:r>
          </a:p>
          <a:p>
            <a:pPr lvl="1"/>
            <a:r>
              <a:rPr lang="en-US" dirty="0" smtClean="0"/>
              <a:t>Fullness of schedul</a:t>
            </a:r>
            <a:r>
              <a:rPr lang="en-US" dirty="0" smtClean="0"/>
              <a:t>e (empty, partially full, mostly full, full)</a:t>
            </a:r>
            <a:endParaRPr lang="en-US" dirty="0" smtClean="0"/>
          </a:p>
        </p:txBody>
      </p:sp>
    </p:spTree>
    <p:extLst>
      <p:ext uri="{BB962C8B-B14F-4D97-AF65-F5344CB8AC3E}">
        <p14:creationId xmlns:p14="http://schemas.microsoft.com/office/powerpoint/2010/main" val="258755384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Room 1</a:t>
            </a:r>
            <a:endParaRPr lang="en-US" dirty="0"/>
          </a:p>
        </p:txBody>
      </p:sp>
      <p:graphicFrame>
        <p:nvGraphicFramePr>
          <p:cNvPr id="4" name="Group 361"/>
          <p:cNvGraphicFramePr>
            <a:graphicFrameLocks noGrp="1"/>
          </p:cNvGraphicFramePr>
          <p:nvPr>
            <p:extLst>
              <p:ext uri="{D42A27DB-BD31-4B8C-83A1-F6EECF244321}">
                <p14:modId xmlns:p14="http://schemas.microsoft.com/office/powerpoint/2010/main" val="1772673739"/>
              </p:ext>
            </p:extLst>
          </p:nvPr>
        </p:nvGraphicFramePr>
        <p:xfrm>
          <a:off x="304800" y="1828800"/>
          <a:ext cx="8153400" cy="3654425"/>
        </p:xfrm>
        <a:graphic>
          <a:graphicData uri="http://schemas.openxmlformats.org/drawingml/2006/table">
            <a:tbl>
              <a:tblPr/>
              <a:tblGrid>
                <a:gridCol w="2114550"/>
                <a:gridCol w="3371850"/>
                <a:gridCol w="2667000"/>
              </a:tblGrid>
              <a:tr h="901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Subdomains</a:t>
                      </a: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Test Case Input Data</a:t>
                      </a: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Expected </a:t>
                      </a:r>
                      <a:br>
                        <a:rPr kumimoji="0" lang="en-US" sz="2000" b="0" i="0" u="none" strike="noStrike" cap="none" normalizeH="0" baseline="0" dirty="0" smtClean="0">
                          <a:ln>
                            <a:noFill/>
                          </a:ln>
                          <a:solidFill>
                            <a:schemeClr val="tx1"/>
                          </a:solidFill>
                          <a:effectLst/>
                          <a:latin typeface="Tahoma" pitchFamily="34" charset="0"/>
                        </a:rPr>
                      </a:br>
                      <a:r>
                        <a:rPr kumimoji="0" lang="en-US" sz="2000" b="0" i="0" u="none" strike="noStrike" cap="none" normalizeH="0" baseline="0" dirty="0" smtClean="0">
                          <a:ln>
                            <a:noFill/>
                          </a:ln>
                          <a:solidFill>
                            <a:schemeClr val="tx1"/>
                          </a:solidFill>
                          <a:effectLst/>
                          <a:latin typeface="Tahoma" pitchFamily="34" charset="0"/>
                        </a:rPr>
                        <a:t>Output</a:t>
                      </a: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morning</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88, Wed 8-9am</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350, </a:t>
                      </a:r>
                      <a:r>
                        <a:rPr kumimoji="0" lang="en-US" sz="2000" b="0" i="0" u="none" strike="noStrike" cap="none" normalizeH="0" baseline="0" dirty="0" err="1" smtClean="0">
                          <a:ln>
                            <a:noFill/>
                          </a:ln>
                          <a:solidFill>
                            <a:schemeClr val="tx1"/>
                          </a:solidFill>
                          <a:effectLst/>
                          <a:latin typeface="Tahoma" pitchFamily="34" charset="0"/>
                        </a:rPr>
                        <a:t>Th</a:t>
                      </a:r>
                      <a:r>
                        <a:rPr kumimoji="0" lang="en-US" sz="2000" b="0" i="0" u="none" strike="noStrike" cap="none" normalizeH="0" baseline="0" dirty="0" smtClean="0">
                          <a:ln>
                            <a:noFill/>
                          </a:ln>
                          <a:solidFill>
                            <a:schemeClr val="tx1"/>
                          </a:solidFill>
                          <a:effectLst/>
                          <a:latin typeface="Tahoma" pitchFamily="34" charset="0"/>
                        </a:rPr>
                        <a:t> 9-11am</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C, B</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None</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afternoon</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99, Mon 1-2pm</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150, Fri 3-4pm</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evening</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20, Tues 6-9pm</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500, </a:t>
                      </a:r>
                      <a:r>
                        <a:rPr kumimoji="0" lang="en-US" sz="2000" b="0" i="0" u="none" strike="noStrike" cap="none" normalizeH="0" baseline="0" dirty="0" err="1" smtClean="0">
                          <a:ln>
                            <a:noFill/>
                          </a:ln>
                          <a:solidFill>
                            <a:schemeClr val="tx1"/>
                          </a:solidFill>
                          <a:effectLst/>
                          <a:latin typeface="Tahoma" pitchFamily="34" charset="0"/>
                        </a:rPr>
                        <a:t>Th</a:t>
                      </a:r>
                      <a:r>
                        <a:rPr kumimoji="0" lang="en-US" sz="2000" b="0" i="0" u="none" strike="noStrike" cap="none" normalizeH="0" baseline="0" dirty="0" smtClean="0">
                          <a:ln>
                            <a:noFill/>
                          </a:ln>
                          <a:solidFill>
                            <a:schemeClr val="tx1"/>
                          </a:solidFill>
                          <a:effectLst/>
                          <a:latin typeface="Tahoma" pitchFamily="34" charset="0"/>
                        </a:rPr>
                        <a:t> 7-8pm</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noFill/>
                      <a:prstDash val="solid"/>
                      <a:round/>
                      <a:headEnd type="none" w="med" len="med"/>
                      <a:tailEnd type="none" w="med" len="med"/>
                    </a:lnB>
                    <a:lnTlToBr>
                      <a:noFill/>
                    </a:lnTlToBr>
                    <a:lnBlToTr>
                      <a:noFill/>
                    </a:lnBlToTr>
                    <a:noFill/>
                  </a:tcPr>
                </a:tc>
              </a:tr>
            </a:tbl>
          </a:graphicData>
        </a:graphic>
      </p:graphicFrame>
      <p:sp>
        <p:nvSpPr>
          <p:cNvPr id="5" name="TextBox 4"/>
          <p:cNvSpPr txBox="1"/>
          <p:nvPr/>
        </p:nvSpPr>
        <p:spPr>
          <a:xfrm>
            <a:off x="1752600" y="1295400"/>
            <a:ext cx="2056973" cy="400110"/>
          </a:xfrm>
          <a:prstGeom prst="rect">
            <a:avLst/>
          </a:prstGeom>
          <a:noFill/>
        </p:spPr>
        <p:txBody>
          <a:bodyPr wrap="none" rtlCol="0">
            <a:spAutoFit/>
          </a:bodyPr>
          <a:lstStyle/>
          <a:p>
            <a:r>
              <a:rPr lang="en-US" sz="2000" dirty="0" smtClean="0"/>
              <a:t>Basis: Time of day</a:t>
            </a:r>
            <a:endParaRPr lang="en-US" sz="2000" dirty="0"/>
          </a:p>
        </p:txBody>
      </p:sp>
    </p:spTree>
    <p:extLst>
      <p:ext uri="{BB962C8B-B14F-4D97-AF65-F5344CB8AC3E}">
        <p14:creationId xmlns:p14="http://schemas.microsoft.com/office/powerpoint/2010/main" val="282922373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Room 2</a:t>
            </a:r>
            <a:endParaRPr lang="en-US" dirty="0"/>
          </a:p>
        </p:txBody>
      </p:sp>
      <p:graphicFrame>
        <p:nvGraphicFramePr>
          <p:cNvPr id="4" name="Group 361"/>
          <p:cNvGraphicFramePr>
            <a:graphicFrameLocks noGrp="1"/>
          </p:cNvGraphicFramePr>
          <p:nvPr>
            <p:extLst>
              <p:ext uri="{D42A27DB-BD31-4B8C-83A1-F6EECF244321}">
                <p14:modId xmlns:p14="http://schemas.microsoft.com/office/powerpoint/2010/main" val="1189590616"/>
              </p:ext>
            </p:extLst>
          </p:nvPr>
        </p:nvGraphicFramePr>
        <p:xfrm>
          <a:off x="228600" y="1143000"/>
          <a:ext cx="8153400" cy="5489575"/>
        </p:xfrm>
        <a:graphic>
          <a:graphicData uri="http://schemas.openxmlformats.org/drawingml/2006/table">
            <a:tbl>
              <a:tblPr/>
              <a:tblGrid>
                <a:gridCol w="2114550"/>
                <a:gridCol w="3371850"/>
                <a:gridCol w="2667000"/>
              </a:tblGrid>
              <a:tr h="901700">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Subdomains</a:t>
                      </a:r>
                    </a:p>
                  </a:txBody>
                  <a:tcPr horzOverflow="overflow">
                    <a:lnL cap="flat">
                      <a:noFill/>
                    </a:lnL>
                    <a:lnR w="12700" cap="flat" cmpd="sng" algn="ctr">
                      <a:solidFill>
                        <a:schemeClr val="tx1"/>
                      </a:solidFill>
                      <a:prstDash val="solid"/>
                      <a:miter lim="800000"/>
                      <a:headEnd type="none" w="sm" len="sm"/>
                      <a:tailEnd type="none" w="sm" len="sm"/>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Test Case Input Data</a:t>
                      </a: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cap="flat">
                      <a:noFill/>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Expected </a:t>
                      </a:r>
                      <a:br>
                        <a:rPr kumimoji="0" lang="en-US" sz="2000" b="0" i="0" u="none" strike="noStrike" cap="none" normalizeH="0" baseline="0" dirty="0" smtClean="0">
                          <a:ln>
                            <a:noFill/>
                          </a:ln>
                          <a:solidFill>
                            <a:schemeClr val="tx1"/>
                          </a:solidFill>
                          <a:effectLst/>
                          <a:latin typeface="Tahoma" pitchFamily="34" charset="0"/>
                        </a:rPr>
                      </a:br>
                      <a:r>
                        <a:rPr kumimoji="0" lang="en-US" sz="2000" b="0" i="0" u="none" strike="noStrike" cap="none" normalizeH="0" baseline="0" dirty="0" smtClean="0">
                          <a:ln>
                            <a:noFill/>
                          </a:ln>
                          <a:solidFill>
                            <a:schemeClr val="tx1"/>
                          </a:solidFill>
                          <a:effectLst/>
                          <a:latin typeface="Tahoma" pitchFamily="34" charset="0"/>
                        </a:rPr>
                        <a:t>Output</a:t>
                      </a: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below range (&lt;=0)</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-5, T 5-6pm</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0, M 3-4pm</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small</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3, M 2-3pm</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15, F 11am-12pm</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C, B</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B, A</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medium</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250, T 1-2pm</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200, </a:t>
                      </a:r>
                      <a:r>
                        <a:rPr kumimoji="0" lang="en-US" sz="2000" b="0" i="0" u="none" strike="noStrike" cap="none" normalizeH="0" baseline="0" dirty="0" err="1" smtClean="0">
                          <a:ln>
                            <a:noFill/>
                          </a:ln>
                          <a:solidFill>
                            <a:schemeClr val="tx1"/>
                          </a:solidFill>
                          <a:effectLst/>
                          <a:latin typeface="Tahoma" pitchFamily="34" charset="0"/>
                        </a:rPr>
                        <a:t>Th</a:t>
                      </a:r>
                      <a:r>
                        <a:rPr kumimoji="0" lang="en-US" sz="2000" b="0" i="0" u="none" strike="noStrike" cap="none" normalizeH="0" baseline="0" dirty="0" smtClean="0">
                          <a:ln>
                            <a:noFill/>
                          </a:ln>
                          <a:solidFill>
                            <a:schemeClr val="tx1"/>
                          </a:solidFill>
                          <a:effectLst/>
                          <a:latin typeface="Tahoma" pitchFamily="34" charset="0"/>
                        </a:rPr>
                        <a:t> 9-10pm</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B, A</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none</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large</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500, M 8-9pm</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450, M 8-9pm</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w="12700" cap="flat" cmpd="sng" algn="ctr">
                      <a:solidFill>
                        <a:schemeClr val="tx1"/>
                      </a:solidFill>
                      <a:prstDash val="solid"/>
                      <a:miter lim="800000"/>
                      <a:headEnd type="none" w="sm" len="sm"/>
                      <a:tailEnd type="none" w="sm" len="sm"/>
                    </a:lnB>
                    <a:lnTlToBr>
                      <a:noFill/>
                    </a:lnTlToBr>
                    <a:lnBlToTr>
                      <a:noFill/>
                    </a:lnBlToTr>
                    <a:noFill/>
                  </a:tcPr>
                </a:tc>
              </a:tr>
              <a:tr h="917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above range (&gt; 500)</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cap="flat">
                      <a:noFill/>
                    </a:lnL>
                    <a:lnR w="12700" cap="flat" cmpd="sng" algn="ctr">
                      <a:solidFill>
                        <a:schemeClr val="tx1"/>
                      </a:solidFill>
                      <a:prstDash val="solid"/>
                      <a:miter lim="800000"/>
                      <a:headEnd type="none" w="sm" len="sm"/>
                      <a:tailEnd type="none" w="sm" len="sm"/>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501, F 3-4pm</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err="1" smtClean="0">
                          <a:ln>
                            <a:noFill/>
                          </a:ln>
                          <a:solidFill>
                            <a:schemeClr val="tx1"/>
                          </a:solidFill>
                          <a:effectLst/>
                          <a:latin typeface="Tahoma" pitchFamily="34" charset="0"/>
                        </a:rPr>
                        <a:t>SchA</a:t>
                      </a:r>
                      <a:r>
                        <a:rPr kumimoji="0" lang="en-US" sz="2000" b="0" i="0" u="none" strike="noStrike" cap="none" normalizeH="0" baseline="0" dirty="0" smtClean="0">
                          <a:ln>
                            <a:noFill/>
                          </a:ln>
                          <a:solidFill>
                            <a:schemeClr val="tx1"/>
                          </a:solidFill>
                          <a:effectLst/>
                          <a:latin typeface="Tahoma" pitchFamily="34" charset="0"/>
                        </a:rPr>
                        <a:t>, 10000, T 9-10pm</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hemeClr val="tx1"/>
                      </a:solidFill>
                      <a:prstDash val="solid"/>
                      <a:miter lim="800000"/>
                      <a:headEnd type="none" w="sm" len="sm"/>
                      <a:tailEnd type="none" w="sm" len="sm"/>
                    </a:lnL>
                    <a:lnR w="12700" cap="flat" cmpd="sng" algn="ctr">
                      <a:solidFill>
                        <a:scrgbClr r="0" g="0" b="0"/>
                      </a:solidFill>
                      <a:prstDash val="solid"/>
                      <a:round/>
                      <a:headEnd type="none" w="med" len="med"/>
                      <a:tailEnd type="none" w="med" len="med"/>
                    </a:lnR>
                    <a:lnT w="12700" cap="flat" cmpd="sng" algn="ctr">
                      <a:solidFill>
                        <a:schemeClr val="tx1"/>
                      </a:solidFill>
                      <a:prstDash val="solid"/>
                      <a:miter lim="800000"/>
                      <a:headEnd type="none" w="sm" len="sm"/>
                      <a:tailEnd type="none" w="sm" len="sm"/>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2000" b="0" i="0" u="none" strike="noStrike" cap="none" normalizeH="0" baseline="0" dirty="0" smtClean="0">
                          <a:ln>
                            <a:noFill/>
                          </a:ln>
                          <a:solidFill>
                            <a:schemeClr val="tx1"/>
                          </a:solidFill>
                          <a:effectLst/>
                          <a:latin typeface="Tahoma" pitchFamily="34" charset="0"/>
                        </a:rPr>
                        <a:t>Error</a:t>
                      </a:r>
                      <a:endParaRPr kumimoji="0" lang="en-US" sz="2000" b="0" i="0" u="none" strike="noStrike" cap="none" normalizeH="0" baseline="0" dirty="0" smtClean="0">
                        <a:ln>
                          <a:noFill/>
                        </a:ln>
                        <a:solidFill>
                          <a:schemeClr val="tx1"/>
                        </a:solidFill>
                        <a:effectLst/>
                        <a:latin typeface="Tahoma" pitchFamily="34" charset="0"/>
                      </a:endParaRPr>
                    </a:p>
                  </a:txBody>
                  <a:tcPr horzOverflow="overflow">
                    <a:lnL w="12700" cap="flat" cmpd="sng" algn="ctr">
                      <a:solidFill>
                        <a:scrgbClr r="0" g="0" b="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miter lim="800000"/>
                      <a:headEnd type="none" w="sm" len="sm"/>
                      <a:tailEnd type="none" w="sm" len="sm"/>
                    </a:lnT>
                    <a:lnB>
                      <a:noFill/>
                    </a:lnB>
                    <a:lnTlToBr>
                      <a:noFill/>
                    </a:lnTlToBr>
                    <a:lnBlToTr>
                      <a:noFill/>
                    </a:lnBlToTr>
                    <a:noFill/>
                  </a:tcPr>
                </a:tc>
              </a:tr>
            </a:tbl>
          </a:graphicData>
        </a:graphic>
      </p:graphicFrame>
      <p:sp>
        <p:nvSpPr>
          <p:cNvPr id="5" name="TextBox 4"/>
          <p:cNvSpPr txBox="1"/>
          <p:nvPr/>
        </p:nvSpPr>
        <p:spPr>
          <a:xfrm>
            <a:off x="1752600" y="685800"/>
            <a:ext cx="1798314" cy="400110"/>
          </a:xfrm>
          <a:prstGeom prst="rect">
            <a:avLst/>
          </a:prstGeom>
          <a:noFill/>
        </p:spPr>
        <p:txBody>
          <a:bodyPr wrap="none" rtlCol="0">
            <a:spAutoFit/>
          </a:bodyPr>
          <a:lstStyle/>
          <a:p>
            <a:r>
              <a:rPr lang="en-US" sz="2000" dirty="0" smtClean="0"/>
              <a:t>Basis</a:t>
            </a:r>
            <a:r>
              <a:rPr lang="en-US" sz="2000" dirty="0" smtClean="0"/>
              <a:t>: Class size</a:t>
            </a:r>
            <a:endParaRPr lang="en-US" sz="2000" dirty="0"/>
          </a:p>
        </p:txBody>
      </p:sp>
    </p:spTree>
    <p:extLst>
      <p:ext uri="{BB962C8B-B14F-4D97-AF65-F5344CB8AC3E}">
        <p14:creationId xmlns:p14="http://schemas.microsoft.com/office/powerpoint/2010/main" val="1341539791"/>
      </p:ext>
    </p:extLst>
  </p:cSld>
  <p:clrMapOvr>
    <a:masterClrMapping/>
  </p:clrMapOvr>
</p:sld>
</file>

<file path=ppt/theme/theme1.xml><?xml version="1.0" encoding="utf-8"?>
<a:theme xmlns:a="http://schemas.openxmlformats.org/drawingml/2006/main" name="SDC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SDCL</Template>
  <TotalTime>16542</TotalTime>
  <Words>1993</Words>
  <Application>Microsoft Macintosh PowerPoint</Application>
  <PresentationFormat>On-screen Show (4:3)</PresentationFormat>
  <Paragraphs>428</Paragraphs>
  <Slides>32</Slides>
  <Notes>9</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SDCL</vt:lpstr>
      <vt:lpstr>Informatics 43 Introduction to Software Engineering Lecture 9-2</vt:lpstr>
      <vt:lpstr>Today’s Lecture</vt:lpstr>
      <vt:lpstr>Today’s Lecture</vt:lpstr>
      <vt:lpstr>Example: Room Scheduler System</vt:lpstr>
      <vt:lpstr>Example: Room Scheduler System</vt:lpstr>
      <vt:lpstr>Example: Room Scheduler System</vt:lpstr>
      <vt:lpstr>Example: Room Scheduler System</vt:lpstr>
      <vt:lpstr>Schedule Room 1</vt:lpstr>
      <vt:lpstr>Schedule Room 2</vt:lpstr>
      <vt:lpstr>What are some possible bases for Homework 3?</vt:lpstr>
      <vt:lpstr>Today’s Lecture</vt:lpstr>
      <vt:lpstr>White-box / Structural Testing</vt:lpstr>
      <vt:lpstr>White-box / Structural Testing</vt:lpstr>
      <vt:lpstr>Example: Building the program graph</vt:lpstr>
      <vt:lpstr>Example: Averaging quiz grades!</vt:lpstr>
      <vt:lpstr>Node Coverage</vt:lpstr>
      <vt:lpstr>Edge Coverage</vt:lpstr>
      <vt:lpstr>Another White Box Example</vt:lpstr>
      <vt:lpstr>Another White Box Example</vt:lpstr>
      <vt:lpstr>Another White Box Example</vt:lpstr>
      <vt:lpstr>Another White Box Example</vt:lpstr>
      <vt:lpstr>Another White Box Example</vt:lpstr>
      <vt:lpstr>Another White Box Example</vt:lpstr>
      <vt:lpstr>Another White Box Example</vt:lpstr>
      <vt:lpstr>Another White Box Example</vt:lpstr>
      <vt:lpstr>Another White Box Example</vt:lpstr>
      <vt:lpstr>Another White Box Example</vt:lpstr>
      <vt:lpstr>Another White Box Example</vt:lpstr>
      <vt:lpstr>Other Coverage Criteria</vt:lpstr>
      <vt:lpstr>Other Coverage Criteria</vt:lpstr>
      <vt:lpstr>Challenges</vt:lpstr>
      <vt:lpstr>Next Time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 van der Hoek</dc:creator>
  <cp:lastModifiedBy>Emilly Navarro</cp:lastModifiedBy>
  <cp:revision>778</cp:revision>
  <cp:lastPrinted>2012-10-01T04:17:57Z</cp:lastPrinted>
  <dcterms:created xsi:type="dcterms:W3CDTF">2011-04-22T07:09:34Z</dcterms:created>
  <dcterms:modified xsi:type="dcterms:W3CDTF">2015-05-29T11:56:38Z</dcterms:modified>
</cp:coreProperties>
</file>