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1" r:id="rId3"/>
    <p:sldId id="282" r:id="rId4"/>
    <p:sldId id="283" r:id="rId5"/>
    <p:sldId id="287" r:id="rId6"/>
    <p:sldId id="284" r:id="rId7"/>
    <p:sldId id="288" r:id="rId8"/>
    <p:sldId id="286" r:id="rId9"/>
    <p:sldId id="290" r:id="rId10"/>
    <p:sldId id="291" r:id="rId11"/>
    <p:sldId id="293" r:id="rId12"/>
    <p:sldId id="294" r:id="rId13"/>
    <p:sldId id="265" r:id="rId14"/>
    <p:sldId id="263" r:id="rId15"/>
    <p:sldId id="261" r:id="rId16"/>
    <p:sldId id="295" r:id="rId17"/>
    <p:sldId id="270" r:id="rId18"/>
    <p:sldId id="271" r:id="rId19"/>
    <p:sldId id="299" r:id="rId20"/>
    <p:sldId id="296" r:id="rId21"/>
    <p:sldId id="298" r:id="rId22"/>
    <p:sldId id="300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</p:sldIdLst>
  <p:sldSz cx="9144000" cy="6858000" type="screen4x3"/>
  <p:notesSz cx="6781800" cy="99187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6699FF"/>
    <a:srgbClr val="6666FF"/>
    <a:srgbClr val="3333FF"/>
    <a:srgbClr val="3366FF"/>
    <a:srgbClr val="00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 snapToGrid="0">
      <p:cViewPr>
        <p:scale>
          <a:sx n="107" d="100"/>
          <a:sy n="107" d="100"/>
        </p:scale>
        <p:origin x="-1952" y="-1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i="1">
                <a:latin typeface="Times New Roman" pitchFamily="18" charset="0"/>
              </a:defRPr>
            </a:lvl1pPr>
          </a:lstStyle>
          <a:p>
            <a:endParaRPr lang="nl-NL" altLang="fa-I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11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i="1">
                <a:latin typeface="Times New Roman" pitchFamily="18" charset="0"/>
              </a:defRPr>
            </a:lvl1pPr>
          </a:lstStyle>
          <a:p>
            <a:endParaRPr lang="nl-NL" altLang="fa-I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114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i="1">
                <a:latin typeface="Times New Roman" pitchFamily="18" charset="0"/>
              </a:defRPr>
            </a:lvl1pPr>
          </a:lstStyle>
          <a:p>
            <a:endParaRPr lang="nl-NL" altLang="fa-I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385300"/>
            <a:ext cx="29114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i="1">
                <a:latin typeface="Times New Roman" pitchFamily="18" charset="0"/>
              </a:defRPr>
            </a:lvl1pPr>
          </a:lstStyle>
          <a:p>
            <a:fld id="{D56CA513-B806-4746-9CA3-233D2F49D5EE}" type="slidenum">
              <a:rPr lang="nl-NL" altLang="fa-IR"/>
              <a:pPr/>
              <a:t>‹#›</a:t>
            </a:fld>
            <a:endParaRPr lang="nl-NL" altLang="fa-IR"/>
          </a:p>
        </p:txBody>
      </p:sp>
    </p:spTree>
    <p:extLst>
      <p:ext uri="{BB962C8B-B14F-4D97-AF65-F5344CB8AC3E}">
        <p14:creationId xmlns:p14="http://schemas.microsoft.com/office/powerpoint/2010/main" val="506188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i="1" baseline="-25000">
                <a:latin typeface="Times New Roman" pitchFamily="18" charset="0"/>
              </a:defRPr>
            </a:lvl1pPr>
          </a:lstStyle>
          <a:p>
            <a:endParaRPr lang="nl-NL" altLang="fa-I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225" y="0"/>
            <a:ext cx="2911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i="1" baseline="-25000">
                <a:latin typeface="Times New Roman" pitchFamily="18" charset="0"/>
              </a:defRPr>
            </a:lvl1pPr>
          </a:lstStyle>
          <a:p>
            <a:endParaRPr lang="nl-NL" altLang="fa-I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82638"/>
            <a:ext cx="4900612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692650"/>
            <a:ext cx="4981575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fa-IR" smtClean="0"/>
              <a:t>Click to edit Master text styles</a:t>
            </a:r>
          </a:p>
          <a:p>
            <a:pPr lvl="1"/>
            <a:r>
              <a:rPr lang="nl-NL" altLang="fa-IR" smtClean="0"/>
              <a:t>Second level</a:t>
            </a:r>
          </a:p>
          <a:p>
            <a:pPr lvl="2"/>
            <a:r>
              <a:rPr lang="nl-NL" altLang="fa-IR" smtClean="0"/>
              <a:t>Third level</a:t>
            </a:r>
          </a:p>
          <a:p>
            <a:pPr lvl="3"/>
            <a:r>
              <a:rPr lang="nl-NL" altLang="fa-IR" smtClean="0"/>
              <a:t>Fourth level</a:t>
            </a:r>
          </a:p>
          <a:p>
            <a:pPr lvl="4"/>
            <a:r>
              <a:rPr lang="nl-NL" altLang="fa-IR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114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i="1" baseline="-25000">
                <a:latin typeface="Times New Roman" pitchFamily="18" charset="0"/>
              </a:defRPr>
            </a:lvl1pPr>
          </a:lstStyle>
          <a:p>
            <a:endParaRPr lang="nl-NL" altLang="fa-I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225" y="9385300"/>
            <a:ext cx="29114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3" tIns="46567" rIns="93133" bIns="46567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i="1" baseline="-25000">
                <a:latin typeface="Times New Roman" pitchFamily="18" charset="0"/>
              </a:defRPr>
            </a:lvl1pPr>
          </a:lstStyle>
          <a:p>
            <a:fld id="{9C299D90-4799-44A5-804C-C3500A218E0E}" type="slidenum">
              <a:rPr lang="nl-NL" altLang="fa-IR"/>
              <a:pPr/>
              <a:t>‹#›</a:t>
            </a:fld>
            <a:endParaRPr lang="nl-NL" altLang="fa-IR"/>
          </a:p>
        </p:txBody>
      </p:sp>
    </p:spTree>
    <p:extLst>
      <p:ext uri="{BB962C8B-B14F-4D97-AF65-F5344CB8AC3E}">
        <p14:creationId xmlns:p14="http://schemas.microsoft.com/office/powerpoint/2010/main" val="1789540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9BCF8-19FD-48A7-979F-17B8908566A1}" type="slidenum">
              <a:rPr lang="nl-NL" altLang="fa-IR"/>
              <a:pPr/>
              <a:t>1</a:t>
            </a:fld>
            <a:endParaRPr lang="nl-NL" altLang="fa-IR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D5FC0-AA48-4759-9997-CED16CCF42F6}" type="slidenum">
              <a:rPr lang="nl-NL" altLang="fa-IR"/>
              <a:pPr/>
              <a:t>10</a:t>
            </a:fld>
            <a:endParaRPr lang="nl-NL" altLang="fa-IR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E6C3B-F7C8-4A25-B7AD-4166BE672F2F}" type="slidenum">
              <a:rPr lang="nl-NL" altLang="fa-IR"/>
              <a:pPr/>
              <a:t>11</a:t>
            </a:fld>
            <a:endParaRPr lang="nl-NL" altLang="fa-IR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8873D-3AD1-4A9B-83F1-537BF46A0F74}" type="slidenum">
              <a:rPr lang="nl-NL" altLang="fa-IR"/>
              <a:pPr/>
              <a:t>12</a:t>
            </a:fld>
            <a:endParaRPr lang="nl-NL" altLang="fa-IR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A56B2-DED4-4432-9D68-BE0407A908C7}" type="slidenum">
              <a:rPr lang="nl-NL" altLang="fa-IR"/>
              <a:pPr/>
              <a:t>13</a:t>
            </a:fld>
            <a:endParaRPr lang="nl-NL" altLang="fa-IR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C93CA-C0D0-4131-AF05-C896991E5465}" type="slidenum">
              <a:rPr lang="nl-NL" altLang="fa-IR"/>
              <a:pPr/>
              <a:t>14</a:t>
            </a:fld>
            <a:endParaRPr lang="nl-NL" altLang="fa-IR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6CA25-42AA-4595-9EF9-D621868F957A}" type="slidenum">
              <a:rPr lang="nl-NL" altLang="fa-IR"/>
              <a:pPr/>
              <a:t>15</a:t>
            </a:fld>
            <a:endParaRPr lang="nl-NL" altLang="fa-IR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5DC9D-F28C-4BB7-A72E-668C13CE4174}" type="slidenum">
              <a:rPr lang="nl-NL" altLang="fa-IR"/>
              <a:pPr/>
              <a:t>16</a:t>
            </a:fld>
            <a:endParaRPr lang="nl-NL" altLang="fa-IR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a-IR"/>
              <a:t>Kuratoswki does not lead to efficient algorithm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C2601-E6EC-403B-AFEE-69CE28CA8AE9}" type="slidenum">
              <a:rPr lang="nl-NL" altLang="fa-IR"/>
              <a:pPr/>
              <a:t>17</a:t>
            </a:fld>
            <a:endParaRPr lang="nl-NL" altLang="fa-IR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06C52-0532-4C2C-A85C-066AB72D8740}" type="slidenum">
              <a:rPr lang="nl-NL" altLang="fa-IR"/>
              <a:pPr/>
              <a:t>18</a:t>
            </a:fld>
            <a:endParaRPr lang="nl-NL" altLang="fa-IR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38556-5577-4FE7-A5BB-EA98FBAA4FCF}" type="slidenum">
              <a:rPr lang="nl-NL" altLang="fa-IR"/>
              <a:pPr/>
              <a:t>19</a:t>
            </a:fld>
            <a:endParaRPr lang="nl-NL" altLang="fa-IR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6C170-1D56-4338-A020-2A1693CF2AD1}" type="slidenum">
              <a:rPr lang="nl-NL" altLang="fa-IR"/>
              <a:pPr/>
              <a:t>2</a:t>
            </a:fld>
            <a:endParaRPr lang="nl-NL" altLang="fa-IR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8EA08-24B6-4805-9864-BE7AFE4062FF}" type="slidenum">
              <a:rPr lang="nl-NL" altLang="fa-IR"/>
              <a:pPr/>
              <a:t>20</a:t>
            </a:fld>
            <a:endParaRPr lang="nl-NL" altLang="fa-IR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7768B-DADF-4024-899A-6F2880827EAB}" type="slidenum">
              <a:rPr lang="nl-NL" altLang="fa-IR"/>
              <a:pPr/>
              <a:t>21</a:t>
            </a:fld>
            <a:endParaRPr lang="nl-NL" altLang="fa-IR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B07EB-B1F4-43EF-9572-1D90ABBE038D}" type="slidenum">
              <a:rPr lang="nl-NL" altLang="fa-IR"/>
              <a:pPr/>
              <a:t>22</a:t>
            </a:fld>
            <a:endParaRPr lang="nl-NL" altLang="fa-IR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48FF1-2C6E-417C-A88F-573E8FBD5E60}" type="slidenum">
              <a:rPr lang="nl-NL" altLang="fa-IR"/>
              <a:pPr/>
              <a:t>23</a:t>
            </a:fld>
            <a:endParaRPr lang="nl-NL" altLang="fa-IR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6E91D-3648-4ED7-96CD-91A1F1176E73}" type="slidenum">
              <a:rPr lang="nl-NL" altLang="fa-IR"/>
              <a:pPr/>
              <a:t>24</a:t>
            </a:fld>
            <a:endParaRPr lang="nl-NL" altLang="fa-IR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a-IR"/>
              <a:t>drawing on raster devices</a:t>
            </a:r>
          </a:p>
          <a:p>
            <a:r>
              <a:rPr lang="en-US" altLang="fa-IR"/>
              <a:t>not too many vertices in small area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8A79C-4B31-4591-8E1B-BEB06B8BA903}" type="slidenum">
              <a:rPr lang="nl-NL" altLang="fa-IR"/>
              <a:pPr/>
              <a:t>25</a:t>
            </a:fld>
            <a:endParaRPr lang="nl-NL" altLang="fa-IR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a-IR"/>
              <a:t>drawing on raster devices</a:t>
            </a:r>
          </a:p>
          <a:p>
            <a:r>
              <a:rPr lang="en-US" altLang="fa-IR"/>
              <a:t>not too many vertices in small area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D1868-E71F-4FE8-A3F8-6ADFE1B81A40}" type="slidenum">
              <a:rPr lang="nl-NL" altLang="fa-IR"/>
              <a:pPr/>
              <a:t>26</a:t>
            </a:fld>
            <a:endParaRPr lang="nl-NL" altLang="fa-IR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DD6BF-53AF-4C55-913C-9C21B8FA0F83}" type="slidenum">
              <a:rPr lang="nl-NL" altLang="fa-IR"/>
              <a:pPr/>
              <a:t>27</a:t>
            </a:fld>
            <a:endParaRPr lang="nl-NL" altLang="fa-IR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85BC7-6F0B-44B8-91B6-D9C7E329E7E9}" type="slidenum">
              <a:rPr lang="nl-NL" altLang="fa-IR"/>
              <a:pPr/>
              <a:t>3</a:t>
            </a:fld>
            <a:endParaRPr lang="nl-NL" altLang="fa-IR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FFD09-0690-4472-8C70-4A15F33D42EF}" type="slidenum">
              <a:rPr lang="nl-NL" altLang="fa-IR"/>
              <a:pPr/>
              <a:t>4</a:t>
            </a:fld>
            <a:endParaRPr lang="nl-NL" altLang="fa-IR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78A0C-E695-4086-854A-66583C119473}" type="slidenum">
              <a:rPr lang="nl-NL" altLang="fa-IR"/>
              <a:pPr/>
              <a:t>5</a:t>
            </a:fld>
            <a:endParaRPr lang="nl-NL" altLang="fa-IR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F1660-3851-42E2-B5D4-C0589BC62D5A}" type="slidenum">
              <a:rPr lang="nl-NL" altLang="fa-IR"/>
              <a:pPr/>
              <a:t>6</a:t>
            </a:fld>
            <a:endParaRPr lang="nl-NL" altLang="fa-IR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a-IR"/>
              <a:t>VLSI / circuit design</a:t>
            </a:r>
          </a:p>
          <a:p>
            <a:r>
              <a:rPr lang="en-GB" altLang="fa-IR"/>
              <a:t>First major application of automated graph drawing</a:t>
            </a:r>
          </a:p>
          <a:p>
            <a:r>
              <a:rPr lang="en-GB" altLang="fa-IR"/>
              <a:t>Floor planning</a:t>
            </a:r>
          </a:p>
          <a:p>
            <a:endParaRPr lang="en-US" alt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F92C2-F73C-43D3-95D7-5118ED52DA55}" type="slidenum">
              <a:rPr lang="nl-NL" altLang="fa-IR"/>
              <a:pPr/>
              <a:t>7</a:t>
            </a:fld>
            <a:endParaRPr lang="nl-NL" altLang="fa-IR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EFB0F-D54B-4B06-92DD-67B75F0F3B8B}" type="slidenum">
              <a:rPr lang="nl-NL" altLang="fa-IR"/>
              <a:pPr/>
              <a:t>8</a:t>
            </a:fld>
            <a:endParaRPr lang="nl-NL" altLang="fa-IR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45DC9-B012-4A61-9176-43EAF522A520}" type="slidenum">
              <a:rPr lang="nl-NL" altLang="fa-IR"/>
              <a:pPr/>
              <a:t>9</a:t>
            </a:fld>
            <a:endParaRPr lang="nl-NL" altLang="fa-IR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380937" name="Rectangle 9"/>
          <p:cNvSpPr>
            <a:spLocks noChangeArrowheads="1"/>
          </p:cNvSpPr>
          <p:nvPr userDrawn="1"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278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290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154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039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5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000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13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512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2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37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75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fa-IR" sz="2400">
              <a:latin typeface="Times New Roman" pitchFamily="18" charset="0"/>
            </a:endParaRPr>
          </a:p>
        </p:txBody>
      </p:sp>
      <p:sp>
        <p:nvSpPr>
          <p:cNvPr id="379912" name="Line 8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379915" name="Picture 11" descr="TUE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hdrawing.org/gd2014/" TargetMode="External"/><Relationship Id="rId4" Type="http://schemas.openxmlformats.org/officeDocument/2006/relationships/hyperlink" Target="http://www.worldscibooks.com/compsci/5648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phdrawing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1225"/>
            <a:ext cx="7772400" cy="1647825"/>
          </a:xfrm>
        </p:spPr>
        <p:txBody>
          <a:bodyPr/>
          <a:lstStyle/>
          <a:p>
            <a:r>
              <a:rPr lang="en-GB" altLang="fa-IR" dirty="0" smtClean="0"/>
              <a:t>Graph </a:t>
            </a:r>
            <a:r>
              <a:rPr lang="en-GB" altLang="fa-IR" dirty="0"/>
              <a:t>Drawing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fa-IR"/>
              <a:t>Vertices</a:t>
            </a:r>
          </a:p>
          <a:p>
            <a:r>
              <a:rPr lang="en-US" altLang="fa-IR"/>
              <a:t>Edges</a:t>
            </a:r>
          </a:p>
        </p:txBody>
      </p:sp>
      <p:sp>
        <p:nvSpPr>
          <p:cNvPr id="477188" name="Freeform 4"/>
          <p:cNvSpPr>
            <a:spLocks/>
          </p:cNvSpPr>
          <p:nvPr/>
        </p:nvSpPr>
        <p:spPr bwMode="auto">
          <a:xfrm>
            <a:off x="5157788" y="2024063"/>
            <a:ext cx="1952625" cy="2468562"/>
          </a:xfrm>
          <a:custGeom>
            <a:avLst/>
            <a:gdLst>
              <a:gd name="T0" fmla="*/ 0 w 1230"/>
              <a:gd name="T1" fmla="*/ 1555 h 1555"/>
              <a:gd name="T2" fmla="*/ 45 w 1230"/>
              <a:gd name="T3" fmla="*/ 90 h 1555"/>
              <a:gd name="T4" fmla="*/ 408 w 1230"/>
              <a:gd name="T5" fmla="*/ 878 h 1555"/>
              <a:gd name="T6" fmla="*/ 1230 w 1230"/>
              <a:gd name="T7" fmla="*/ 643 h 1555"/>
              <a:gd name="T8" fmla="*/ 632 w 1230"/>
              <a:gd name="T9" fmla="*/ 0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" h="1555">
                <a:moveTo>
                  <a:pt x="0" y="1555"/>
                </a:moveTo>
                <a:lnTo>
                  <a:pt x="45" y="90"/>
                </a:lnTo>
                <a:lnTo>
                  <a:pt x="408" y="878"/>
                </a:lnTo>
                <a:lnTo>
                  <a:pt x="1230" y="643"/>
                </a:lnTo>
                <a:lnTo>
                  <a:pt x="632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7189" name="Freeform 5"/>
          <p:cNvSpPr>
            <a:spLocks/>
          </p:cNvSpPr>
          <p:nvPr/>
        </p:nvSpPr>
        <p:spPr bwMode="auto">
          <a:xfrm>
            <a:off x="5157788" y="1882775"/>
            <a:ext cx="3240087" cy="2617788"/>
          </a:xfrm>
          <a:custGeom>
            <a:avLst/>
            <a:gdLst>
              <a:gd name="T0" fmla="*/ 0 w 2041"/>
              <a:gd name="T1" fmla="*/ 1649 h 1649"/>
              <a:gd name="T2" fmla="*/ 1409 w 2041"/>
              <a:gd name="T3" fmla="*/ 0 h 1649"/>
              <a:gd name="T4" fmla="*/ 1901 w 2041"/>
              <a:gd name="T5" fmla="*/ 369 h 1649"/>
              <a:gd name="T6" fmla="*/ 2041 w 2041"/>
              <a:gd name="T7" fmla="*/ 1364 h 1649"/>
              <a:gd name="T8" fmla="*/ 766 w 2041"/>
              <a:gd name="T9" fmla="*/ 1504 h 1649"/>
              <a:gd name="T10" fmla="*/ 408 w 2041"/>
              <a:gd name="T11" fmla="*/ 961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1" h="1649">
                <a:moveTo>
                  <a:pt x="0" y="1649"/>
                </a:moveTo>
                <a:lnTo>
                  <a:pt x="1409" y="0"/>
                </a:lnTo>
                <a:lnTo>
                  <a:pt x="1901" y="369"/>
                </a:lnTo>
                <a:lnTo>
                  <a:pt x="2041" y="1364"/>
                </a:lnTo>
                <a:lnTo>
                  <a:pt x="766" y="1504"/>
                </a:lnTo>
                <a:lnTo>
                  <a:pt x="408" y="96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7190" name="Freeform 6"/>
          <p:cNvSpPr>
            <a:spLocks/>
          </p:cNvSpPr>
          <p:nvPr/>
        </p:nvSpPr>
        <p:spPr bwMode="auto">
          <a:xfrm>
            <a:off x="5157788" y="2468563"/>
            <a:ext cx="3017837" cy="3027362"/>
          </a:xfrm>
          <a:custGeom>
            <a:avLst/>
            <a:gdLst>
              <a:gd name="T0" fmla="*/ 0 w 1901"/>
              <a:gd name="T1" fmla="*/ 1275 h 1907"/>
              <a:gd name="T2" fmla="*/ 951 w 1901"/>
              <a:gd name="T3" fmla="*/ 1907 h 1907"/>
              <a:gd name="T4" fmla="*/ 1633 w 1901"/>
              <a:gd name="T5" fmla="*/ 1498 h 1907"/>
              <a:gd name="T6" fmla="*/ 1901 w 1901"/>
              <a:gd name="T7" fmla="*/ 0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1" h="1907">
                <a:moveTo>
                  <a:pt x="0" y="1275"/>
                </a:moveTo>
                <a:lnTo>
                  <a:pt x="951" y="1907"/>
                </a:lnTo>
                <a:lnTo>
                  <a:pt x="1633" y="1498"/>
                </a:lnTo>
                <a:lnTo>
                  <a:pt x="1901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7191" name="Line 7"/>
          <p:cNvSpPr>
            <a:spLocks noChangeShapeType="1"/>
          </p:cNvSpPr>
          <p:nvPr/>
        </p:nvSpPr>
        <p:spPr bwMode="auto">
          <a:xfrm flipV="1">
            <a:off x="6667500" y="3044825"/>
            <a:ext cx="425450" cy="2441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7092950" y="2468563"/>
            <a:ext cx="1082675" cy="585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7193" name="Line 9"/>
          <p:cNvSpPr>
            <a:spLocks noChangeShapeType="1"/>
          </p:cNvSpPr>
          <p:nvPr/>
        </p:nvSpPr>
        <p:spPr bwMode="auto">
          <a:xfrm flipH="1" flipV="1">
            <a:off x="6373813" y="4260850"/>
            <a:ext cx="293687" cy="1225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7194" name="Line 10"/>
          <p:cNvSpPr>
            <a:spLocks noChangeShapeType="1"/>
          </p:cNvSpPr>
          <p:nvPr/>
        </p:nvSpPr>
        <p:spPr bwMode="auto">
          <a:xfrm>
            <a:off x="6373813" y="4260850"/>
            <a:ext cx="1385887" cy="585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7195" name="Line 11"/>
          <p:cNvSpPr>
            <a:spLocks noChangeShapeType="1"/>
          </p:cNvSpPr>
          <p:nvPr/>
        </p:nvSpPr>
        <p:spPr bwMode="auto">
          <a:xfrm flipV="1">
            <a:off x="6161088" y="1890713"/>
            <a:ext cx="1233487" cy="133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7197" name="Oval 13"/>
          <p:cNvSpPr>
            <a:spLocks noChangeArrowheads="1"/>
          </p:cNvSpPr>
          <p:nvPr/>
        </p:nvSpPr>
        <p:spPr bwMode="auto">
          <a:xfrm>
            <a:off x="5086350" y="4413250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198" name="Oval 14"/>
          <p:cNvSpPr>
            <a:spLocks noChangeArrowheads="1"/>
          </p:cNvSpPr>
          <p:nvPr/>
        </p:nvSpPr>
        <p:spPr bwMode="auto">
          <a:xfrm>
            <a:off x="5734050" y="3332163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199" name="Oval 15"/>
          <p:cNvSpPr>
            <a:spLocks noChangeArrowheads="1"/>
          </p:cNvSpPr>
          <p:nvPr/>
        </p:nvSpPr>
        <p:spPr bwMode="auto">
          <a:xfrm>
            <a:off x="7318375" y="1820863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200" name="Oval 16"/>
          <p:cNvSpPr>
            <a:spLocks noChangeArrowheads="1"/>
          </p:cNvSpPr>
          <p:nvPr/>
        </p:nvSpPr>
        <p:spPr bwMode="auto">
          <a:xfrm>
            <a:off x="7678738" y="4773613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201" name="Oval 17"/>
          <p:cNvSpPr>
            <a:spLocks noChangeArrowheads="1"/>
          </p:cNvSpPr>
          <p:nvPr/>
        </p:nvSpPr>
        <p:spPr bwMode="auto">
          <a:xfrm>
            <a:off x="6310313" y="4197350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202" name="Oval 18"/>
          <p:cNvSpPr>
            <a:spLocks noChangeArrowheads="1"/>
          </p:cNvSpPr>
          <p:nvPr/>
        </p:nvSpPr>
        <p:spPr bwMode="auto">
          <a:xfrm>
            <a:off x="5159375" y="2108200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203" name="Oval 19"/>
          <p:cNvSpPr>
            <a:spLocks noChangeArrowheads="1"/>
          </p:cNvSpPr>
          <p:nvPr/>
        </p:nvSpPr>
        <p:spPr bwMode="auto">
          <a:xfrm>
            <a:off x="6094413" y="1965325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204" name="Oval 20"/>
          <p:cNvSpPr>
            <a:spLocks noChangeArrowheads="1"/>
          </p:cNvSpPr>
          <p:nvPr/>
        </p:nvSpPr>
        <p:spPr bwMode="auto">
          <a:xfrm>
            <a:off x="8110538" y="2397125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205" name="Oval 21"/>
          <p:cNvSpPr>
            <a:spLocks noChangeArrowheads="1"/>
          </p:cNvSpPr>
          <p:nvPr/>
        </p:nvSpPr>
        <p:spPr bwMode="auto">
          <a:xfrm>
            <a:off x="7031038" y="2973388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206" name="Oval 22"/>
          <p:cNvSpPr>
            <a:spLocks noChangeArrowheads="1"/>
          </p:cNvSpPr>
          <p:nvPr/>
        </p:nvSpPr>
        <p:spPr bwMode="auto">
          <a:xfrm>
            <a:off x="6599238" y="5421313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207" name="Oval 23"/>
          <p:cNvSpPr>
            <a:spLocks noChangeArrowheads="1"/>
          </p:cNvSpPr>
          <p:nvPr/>
        </p:nvSpPr>
        <p:spPr bwMode="auto">
          <a:xfrm>
            <a:off x="8328025" y="3981450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477214" name="Group 30"/>
          <p:cNvGrpSpPr>
            <a:grpSpLocks/>
          </p:cNvGrpSpPr>
          <p:nvPr/>
        </p:nvGrpSpPr>
        <p:grpSpPr bwMode="auto">
          <a:xfrm>
            <a:off x="5864225" y="2576513"/>
            <a:ext cx="2090738" cy="1939925"/>
            <a:chOff x="3694" y="1623"/>
            <a:chExt cx="1317" cy="1222"/>
          </a:xfrm>
        </p:grpSpPr>
        <p:sp>
          <p:nvSpPr>
            <p:cNvPr id="477208" name="Oval 24"/>
            <p:cNvSpPr>
              <a:spLocks noChangeArrowheads="1"/>
            </p:cNvSpPr>
            <p:nvPr/>
          </p:nvSpPr>
          <p:spPr bwMode="auto">
            <a:xfrm>
              <a:off x="3842" y="2043"/>
              <a:ext cx="90" cy="90"/>
            </a:xfrm>
            <a:prstGeom prst="ellipse">
              <a:avLst/>
            </a:prstGeom>
            <a:noFill/>
            <a:ln w="28575">
              <a:solidFill>
                <a:srgbClr val="D600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7209" name="Oval 25"/>
            <p:cNvSpPr>
              <a:spLocks noChangeArrowheads="1"/>
            </p:cNvSpPr>
            <p:nvPr/>
          </p:nvSpPr>
          <p:spPr bwMode="auto">
            <a:xfrm>
              <a:off x="4202" y="1623"/>
              <a:ext cx="90" cy="90"/>
            </a:xfrm>
            <a:prstGeom prst="ellipse">
              <a:avLst/>
            </a:prstGeom>
            <a:noFill/>
            <a:ln w="28575">
              <a:solidFill>
                <a:srgbClr val="D600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7210" name="Oval 26"/>
            <p:cNvSpPr>
              <a:spLocks noChangeArrowheads="1"/>
            </p:cNvSpPr>
            <p:nvPr/>
          </p:nvSpPr>
          <p:spPr bwMode="auto">
            <a:xfrm>
              <a:off x="4290" y="2606"/>
              <a:ext cx="90" cy="90"/>
            </a:xfrm>
            <a:prstGeom prst="ellipse">
              <a:avLst/>
            </a:prstGeom>
            <a:noFill/>
            <a:ln w="28575">
              <a:solidFill>
                <a:srgbClr val="D600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7211" name="Oval 27"/>
            <p:cNvSpPr>
              <a:spLocks noChangeArrowheads="1"/>
            </p:cNvSpPr>
            <p:nvPr/>
          </p:nvSpPr>
          <p:spPr bwMode="auto">
            <a:xfrm>
              <a:off x="4263" y="2755"/>
              <a:ext cx="90" cy="90"/>
            </a:xfrm>
            <a:prstGeom prst="ellipse">
              <a:avLst/>
            </a:prstGeom>
            <a:noFill/>
            <a:ln w="28575">
              <a:solidFill>
                <a:srgbClr val="D600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7212" name="Oval 28"/>
            <p:cNvSpPr>
              <a:spLocks noChangeArrowheads="1"/>
            </p:cNvSpPr>
            <p:nvPr/>
          </p:nvSpPr>
          <p:spPr bwMode="auto">
            <a:xfrm>
              <a:off x="4921" y="2538"/>
              <a:ext cx="90" cy="90"/>
            </a:xfrm>
            <a:prstGeom prst="ellipse">
              <a:avLst/>
            </a:prstGeom>
            <a:noFill/>
            <a:ln w="28575">
              <a:solidFill>
                <a:srgbClr val="D600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7213" name="Oval 29"/>
            <p:cNvSpPr>
              <a:spLocks noChangeArrowheads="1"/>
            </p:cNvSpPr>
            <p:nvPr/>
          </p:nvSpPr>
          <p:spPr bwMode="auto">
            <a:xfrm>
              <a:off x="3694" y="2220"/>
              <a:ext cx="90" cy="90"/>
            </a:xfrm>
            <a:prstGeom prst="ellipse">
              <a:avLst/>
            </a:prstGeom>
            <a:noFill/>
            <a:ln w="28575">
              <a:solidFill>
                <a:srgbClr val="D600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3" name="Freeform 33"/>
          <p:cNvSpPr>
            <a:spLocks/>
          </p:cNvSpPr>
          <p:nvPr/>
        </p:nvSpPr>
        <p:spPr bwMode="auto">
          <a:xfrm>
            <a:off x="4114800" y="1036638"/>
            <a:ext cx="4878388" cy="5129212"/>
          </a:xfrm>
          <a:custGeom>
            <a:avLst/>
            <a:gdLst>
              <a:gd name="T0" fmla="*/ 1237 w 3073"/>
              <a:gd name="T1" fmla="*/ 201 h 3231"/>
              <a:gd name="T2" fmla="*/ 464 w 3073"/>
              <a:gd name="T3" fmla="*/ 147 h 3231"/>
              <a:gd name="T4" fmla="*/ 173 w 3073"/>
              <a:gd name="T5" fmla="*/ 960 h 3231"/>
              <a:gd name="T6" fmla="*/ 356 w 3073"/>
              <a:gd name="T7" fmla="*/ 1631 h 3231"/>
              <a:gd name="T8" fmla="*/ 30 w 3073"/>
              <a:gd name="T9" fmla="*/ 2274 h 3231"/>
              <a:gd name="T10" fmla="*/ 539 w 3073"/>
              <a:gd name="T11" fmla="*/ 3013 h 3231"/>
              <a:gd name="T12" fmla="*/ 1643 w 3073"/>
              <a:gd name="T13" fmla="*/ 3210 h 3231"/>
              <a:gd name="T14" fmla="*/ 2206 w 3073"/>
              <a:gd name="T15" fmla="*/ 2884 h 3231"/>
              <a:gd name="T16" fmla="*/ 2870 w 3073"/>
              <a:gd name="T17" fmla="*/ 2756 h 3231"/>
              <a:gd name="T18" fmla="*/ 2958 w 3073"/>
              <a:gd name="T19" fmla="*/ 2261 h 3231"/>
              <a:gd name="T20" fmla="*/ 3019 w 3073"/>
              <a:gd name="T21" fmla="*/ 1204 h 3231"/>
              <a:gd name="T22" fmla="*/ 2633 w 3073"/>
              <a:gd name="T23" fmla="*/ 167 h 3231"/>
              <a:gd name="T24" fmla="*/ 1237 w 3073"/>
              <a:gd name="T25" fmla="*/ 201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73" h="3231">
                <a:moveTo>
                  <a:pt x="1237" y="201"/>
                </a:moveTo>
                <a:cubicBezTo>
                  <a:pt x="876" y="198"/>
                  <a:pt x="641" y="20"/>
                  <a:pt x="464" y="147"/>
                </a:cubicBezTo>
                <a:cubicBezTo>
                  <a:pt x="287" y="274"/>
                  <a:pt x="191" y="713"/>
                  <a:pt x="173" y="960"/>
                </a:cubicBezTo>
                <a:cubicBezTo>
                  <a:pt x="155" y="1207"/>
                  <a:pt x="380" y="1412"/>
                  <a:pt x="356" y="1631"/>
                </a:cubicBezTo>
                <a:cubicBezTo>
                  <a:pt x="332" y="1850"/>
                  <a:pt x="0" y="2044"/>
                  <a:pt x="30" y="2274"/>
                </a:cubicBezTo>
                <a:cubicBezTo>
                  <a:pt x="60" y="2504"/>
                  <a:pt x="270" y="2857"/>
                  <a:pt x="539" y="3013"/>
                </a:cubicBezTo>
                <a:cubicBezTo>
                  <a:pt x="808" y="3169"/>
                  <a:pt x="1365" y="3231"/>
                  <a:pt x="1643" y="3210"/>
                </a:cubicBezTo>
                <a:cubicBezTo>
                  <a:pt x="1921" y="3189"/>
                  <a:pt x="2002" y="2960"/>
                  <a:pt x="2206" y="2884"/>
                </a:cubicBezTo>
                <a:cubicBezTo>
                  <a:pt x="2410" y="2808"/>
                  <a:pt x="2745" y="2860"/>
                  <a:pt x="2870" y="2756"/>
                </a:cubicBezTo>
                <a:cubicBezTo>
                  <a:pt x="2995" y="2652"/>
                  <a:pt x="2933" y="2520"/>
                  <a:pt x="2958" y="2261"/>
                </a:cubicBezTo>
                <a:cubicBezTo>
                  <a:pt x="2983" y="2002"/>
                  <a:pt x="3073" y="1553"/>
                  <a:pt x="3019" y="1204"/>
                </a:cubicBezTo>
                <a:cubicBezTo>
                  <a:pt x="2965" y="855"/>
                  <a:pt x="2930" y="334"/>
                  <a:pt x="2633" y="167"/>
                </a:cubicBezTo>
                <a:cubicBezTo>
                  <a:pt x="2336" y="0"/>
                  <a:pt x="1598" y="204"/>
                  <a:pt x="1237" y="201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481312" name="Freeform 32"/>
          <p:cNvSpPr>
            <a:spLocks/>
          </p:cNvSpPr>
          <p:nvPr/>
        </p:nvSpPr>
        <p:spPr bwMode="auto">
          <a:xfrm>
            <a:off x="5153025" y="1882775"/>
            <a:ext cx="3259138" cy="3614738"/>
          </a:xfrm>
          <a:custGeom>
            <a:avLst/>
            <a:gdLst>
              <a:gd name="T0" fmla="*/ 955 w 2053"/>
              <a:gd name="T1" fmla="*/ 2277 h 2277"/>
              <a:gd name="T2" fmla="*/ 1640 w 2053"/>
              <a:gd name="T3" fmla="*/ 1870 h 2277"/>
              <a:gd name="T4" fmla="*/ 772 w 2053"/>
              <a:gd name="T5" fmla="*/ 1497 h 2277"/>
              <a:gd name="T6" fmla="*/ 2053 w 2053"/>
              <a:gd name="T7" fmla="*/ 1362 h 2277"/>
              <a:gd name="T8" fmla="*/ 1904 w 2053"/>
              <a:gd name="T9" fmla="*/ 352 h 2277"/>
              <a:gd name="T10" fmla="*/ 1403 w 2053"/>
              <a:gd name="T11" fmla="*/ 0 h 2277"/>
              <a:gd name="T12" fmla="*/ 630 w 2053"/>
              <a:gd name="T13" fmla="*/ 88 h 2277"/>
              <a:gd name="T14" fmla="*/ 1233 w 2053"/>
              <a:gd name="T15" fmla="*/ 732 h 2277"/>
              <a:gd name="T16" fmla="*/ 400 w 2053"/>
              <a:gd name="T17" fmla="*/ 962 h 2277"/>
              <a:gd name="T18" fmla="*/ 41 w 2053"/>
              <a:gd name="T19" fmla="*/ 176 h 2277"/>
              <a:gd name="T20" fmla="*/ 0 w 2053"/>
              <a:gd name="T21" fmla="*/ 1647 h 2277"/>
              <a:gd name="T22" fmla="*/ 955 w 2053"/>
              <a:gd name="T23" fmla="*/ 2277 h 2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3" h="2277">
                <a:moveTo>
                  <a:pt x="955" y="2277"/>
                </a:moveTo>
                <a:lnTo>
                  <a:pt x="1640" y="1870"/>
                </a:lnTo>
                <a:lnTo>
                  <a:pt x="772" y="1497"/>
                </a:lnTo>
                <a:lnTo>
                  <a:pt x="2053" y="1362"/>
                </a:lnTo>
                <a:lnTo>
                  <a:pt x="1904" y="352"/>
                </a:lnTo>
                <a:lnTo>
                  <a:pt x="1403" y="0"/>
                </a:lnTo>
                <a:lnTo>
                  <a:pt x="630" y="88"/>
                </a:lnTo>
                <a:lnTo>
                  <a:pt x="1233" y="732"/>
                </a:lnTo>
                <a:lnTo>
                  <a:pt x="400" y="962"/>
                </a:lnTo>
                <a:lnTo>
                  <a:pt x="41" y="176"/>
                </a:lnTo>
                <a:lnTo>
                  <a:pt x="0" y="1647"/>
                </a:lnTo>
                <a:lnTo>
                  <a:pt x="955" y="2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481310" name="Freeform 30"/>
          <p:cNvSpPr>
            <a:spLocks/>
          </p:cNvSpPr>
          <p:nvPr/>
        </p:nvSpPr>
        <p:spPr bwMode="auto">
          <a:xfrm>
            <a:off x="5808663" y="2463800"/>
            <a:ext cx="2592387" cy="1806575"/>
          </a:xfrm>
          <a:custGeom>
            <a:avLst/>
            <a:gdLst>
              <a:gd name="T0" fmla="*/ 0 w 1633"/>
              <a:gd name="T1" fmla="*/ 603 h 1138"/>
              <a:gd name="T2" fmla="*/ 820 w 1633"/>
              <a:gd name="T3" fmla="*/ 366 h 1138"/>
              <a:gd name="T4" fmla="*/ 1505 w 1633"/>
              <a:gd name="T5" fmla="*/ 0 h 1138"/>
              <a:gd name="T6" fmla="*/ 1633 w 1633"/>
              <a:gd name="T7" fmla="*/ 1003 h 1138"/>
              <a:gd name="T8" fmla="*/ 366 w 1633"/>
              <a:gd name="T9" fmla="*/ 1138 h 1138"/>
              <a:gd name="T10" fmla="*/ 0 w 1633"/>
              <a:gd name="T11" fmla="*/ 603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3" h="1138">
                <a:moveTo>
                  <a:pt x="0" y="603"/>
                </a:moveTo>
                <a:lnTo>
                  <a:pt x="820" y="366"/>
                </a:lnTo>
                <a:lnTo>
                  <a:pt x="1505" y="0"/>
                </a:lnTo>
                <a:lnTo>
                  <a:pt x="1633" y="1003"/>
                </a:lnTo>
                <a:lnTo>
                  <a:pt x="366" y="1138"/>
                </a:lnTo>
                <a:lnTo>
                  <a:pt x="0" y="60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fa-IR"/>
              <a:t>Vertices</a:t>
            </a:r>
          </a:p>
          <a:p>
            <a:r>
              <a:rPr lang="en-US" altLang="fa-IR"/>
              <a:t>Edges</a:t>
            </a:r>
          </a:p>
          <a:p>
            <a:endParaRPr lang="en-US" altLang="fa-IR"/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Planar Graph</a:t>
            </a:r>
          </a:p>
          <a:p>
            <a:pPr lvl="1"/>
            <a:r>
              <a:rPr lang="en-US" altLang="fa-IR">
                <a:latin typeface="Arial" pitchFamily="34" charset="0"/>
              </a:rPr>
              <a:t>can be drawn in the plane without crossings</a:t>
            </a:r>
          </a:p>
        </p:txBody>
      </p:sp>
      <p:sp>
        <p:nvSpPr>
          <p:cNvPr id="481284" name="Freeform 4"/>
          <p:cNvSpPr>
            <a:spLocks/>
          </p:cNvSpPr>
          <p:nvPr/>
        </p:nvSpPr>
        <p:spPr bwMode="auto">
          <a:xfrm>
            <a:off x="5157788" y="2024063"/>
            <a:ext cx="1952625" cy="2468562"/>
          </a:xfrm>
          <a:custGeom>
            <a:avLst/>
            <a:gdLst>
              <a:gd name="T0" fmla="*/ 0 w 1230"/>
              <a:gd name="T1" fmla="*/ 1555 h 1555"/>
              <a:gd name="T2" fmla="*/ 45 w 1230"/>
              <a:gd name="T3" fmla="*/ 90 h 1555"/>
              <a:gd name="T4" fmla="*/ 408 w 1230"/>
              <a:gd name="T5" fmla="*/ 878 h 1555"/>
              <a:gd name="T6" fmla="*/ 1230 w 1230"/>
              <a:gd name="T7" fmla="*/ 643 h 1555"/>
              <a:gd name="T8" fmla="*/ 632 w 1230"/>
              <a:gd name="T9" fmla="*/ 0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" h="1555">
                <a:moveTo>
                  <a:pt x="0" y="1555"/>
                </a:moveTo>
                <a:lnTo>
                  <a:pt x="45" y="90"/>
                </a:lnTo>
                <a:lnTo>
                  <a:pt x="408" y="878"/>
                </a:lnTo>
                <a:lnTo>
                  <a:pt x="1230" y="643"/>
                </a:lnTo>
                <a:lnTo>
                  <a:pt x="632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85" name="Freeform 5"/>
          <p:cNvSpPr>
            <a:spLocks/>
          </p:cNvSpPr>
          <p:nvPr/>
        </p:nvSpPr>
        <p:spPr bwMode="auto">
          <a:xfrm>
            <a:off x="5805488" y="1882775"/>
            <a:ext cx="2592387" cy="2387600"/>
          </a:xfrm>
          <a:custGeom>
            <a:avLst/>
            <a:gdLst>
              <a:gd name="T0" fmla="*/ 1001 w 1633"/>
              <a:gd name="T1" fmla="*/ 0 h 1504"/>
              <a:gd name="T2" fmla="*/ 1493 w 1633"/>
              <a:gd name="T3" fmla="*/ 369 h 1504"/>
              <a:gd name="T4" fmla="*/ 1633 w 1633"/>
              <a:gd name="T5" fmla="*/ 1364 h 1504"/>
              <a:gd name="T6" fmla="*/ 358 w 1633"/>
              <a:gd name="T7" fmla="*/ 1504 h 1504"/>
              <a:gd name="T8" fmla="*/ 0 w 1633"/>
              <a:gd name="T9" fmla="*/ 961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3" h="1504">
                <a:moveTo>
                  <a:pt x="1001" y="0"/>
                </a:moveTo>
                <a:lnTo>
                  <a:pt x="1493" y="369"/>
                </a:lnTo>
                <a:lnTo>
                  <a:pt x="1633" y="1364"/>
                </a:lnTo>
                <a:lnTo>
                  <a:pt x="358" y="1504"/>
                </a:lnTo>
                <a:lnTo>
                  <a:pt x="0" y="96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86" name="Freeform 6"/>
          <p:cNvSpPr>
            <a:spLocks/>
          </p:cNvSpPr>
          <p:nvPr/>
        </p:nvSpPr>
        <p:spPr bwMode="auto">
          <a:xfrm>
            <a:off x="5157788" y="4492625"/>
            <a:ext cx="2592387" cy="1003300"/>
          </a:xfrm>
          <a:custGeom>
            <a:avLst/>
            <a:gdLst>
              <a:gd name="T0" fmla="*/ 0 w 1633"/>
              <a:gd name="T1" fmla="*/ 0 h 632"/>
              <a:gd name="T2" fmla="*/ 951 w 1633"/>
              <a:gd name="T3" fmla="*/ 632 h 632"/>
              <a:gd name="T4" fmla="*/ 1633 w 1633"/>
              <a:gd name="T5" fmla="*/ 223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3" h="632">
                <a:moveTo>
                  <a:pt x="0" y="0"/>
                </a:moveTo>
                <a:lnTo>
                  <a:pt x="951" y="632"/>
                </a:lnTo>
                <a:lnTo>
                  <a:pt x="1633" y="223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88" name="Line 8"/>
          <p:cNvSpPr>
            <a:spLocks noChangeShapeType="1"/>
          </p:cNvSpPr>
          <p:nvPr/>
        </p:nvSpPr>
        <p:spPr bwMode="auto">
          <a:xfrm flipV="1">
            <a:off x="7092950" y="2468563"/>
            <a:ext cx="1082675" cy="585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89" name="Line 9"/>
          <p:cNvSpPr>
            <a:spLocks noChangeShapeType="1"/>
          </p:cNvSpPr>
          <p:nvPr/>
        </p:nvSpPr>
        <p:spPr bwMode="auto">
          <a:xfrm flipH="1" flipV="1">
            <a:off x="6373813" y="4260850"/>
            <a:ext cx="293687" cy="1225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90" name="Line 10"/>
          <p:cNvSpPr>
            <a:spLocks noChangeShapeType="1"/>
          </p:cNvSpPr>
          <p:nvPr/>
        </p:nvSpPr>
        <p:spPr bwMode="auto">
          <a:xfrm>
            <a:off x="6373813" y="4260850"/>
            <a:ext cx="1385887" cy="585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91" name="Line 11"/>
          <p:cNvSpPr>
            <a:spLocks noChangeShapeType="1"/>
          </p:cNvSpPr>
          <p:nvPr/>
        </p:nvSpPr>
        <p:spPr bwMode="auto">
          <a:xfrm flipV="1">
            <a:off x="6161088" y="1890713"/>
            <a:ext cx="1233487" cy="133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92" name="Oval 12"/>
          <p:cNvSpPr>
            <a:spLocks noChangeArrowheads="1"/>
          </p:cNvSpPr>
          <p:nvPr/>
        </p:nvSpPr>
        <p:spPr bwMode="auto">
          <a:xfrm>
            <a:off x="5086350" y="4413250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93" name="Oval 13"/>
          <p:cNvSpPr>
            <a:spLocks noChangeArrowheads="1"/>
          </p:cNvSpPr>
          <p:nvPr/>
        </p:nvSpPr>
        <p:spPr bwMode="auto">
          <a:xfrm>
            <a:off x="5734050" y="3332163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94" name="Oval 14"/>
          <p:cNvSpPr>
            <a:spLocks noChangeArrowheads="1"/>
          </p:cNvSpPr>
          <p:nvPr/>
        </p:nvSpPr>
        <p:spPr bwMode="auto">
          <a:xfrm>
            <a:off x="7318375" y="1820863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95" name="Oval 15"/>
          <p:cNvSpPr>
            <a:spLocks noChangeArrowheads="1"/>
          </p:cNvSpPr>
          <p:nvPr/>
        </p:nvSpPr>
        <p:spPr bwMode="auto">
          <a:xfrm>
            <a:off x="7678738" y="4773613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96" name="Oval 16"/>
          <p:cNvSpPr>
            <a:spLocks noChangeArrowheads="1"/>
          </p:cNvSpPr>
          <p:nvPr/>
        </p:nvSpPr>
        <p:spPr bwMode="auto">
          <a:xfrm>
            <a:off x="6310313" y="4197350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97" name="Oval 17"/>
          <p:cNvSpPr>
            <a:spLocks noChangeArrowheads="1"/>
          </p:cNvSpPr>
          <p:nvPr/>
        </p:nvSpPr>
        <p:spPr bwMode="auto">
          <a:xfrm>
            <a:off x="5159375" y="2108200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98" name="Oval 18"/>
          <p:cNvSpPr>
            <a:spLocks noChangeArrowheads="1"/>
          </p:cNvSpPr>
          <p:nvPr/>
        </p:nvSpPr>
        <p:spPr bwMode="auto">
          <a:xfrm>
            <a:off x="6094413" y="1965325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99" name="Oval 19"/>
          <p:cNvSpPr>
            <a:spLocks noChangeArrowheads="1"/>
          </p:cNvSpPr>
          <p:nvPr/>
        </p:nvSpPr>
        <p:spPr bwMode="auto">
          <a:xfrm>
            <a:off x="8110538" y="2397125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300" name="Oval 20"/>
          <p:cNvSpPr>
            <a:spLocks noChangeArrowheads="1"/>
          </p:cNvSpPr>
          <p:nvPr/>
        </p:nvSpPr>
        <p:spPr bwMode="auto">
          <a:xfrm>
            <a:off x="7031038" y="2973388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301" name="Oval 21"/>
          <p:cNvSpPr>
            <a:spLocks noChangeArrowheads="1"/>
          </p:cNvSpPr>
          <p:nvPr/>
        </p:nvSpPr>
        <p:spPr bwMode="auto">
          <a:xfrm>
            <a:off x="6599238" y="5421313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302" name="Oval 22"/>
          <p:cNvSpPr>
            <a:spLocks noChangeArrowheads="1"/>
          </p:cNvSpPr>
          <p:nvPr/>
        </p:nvSpPr>
        <p:spPr bwMode="auto">
          <a:xfrm>
            <a:off x="8328025" y="3981450"/>
            <a:ext cx="142875" cy="1428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311" name="Text Box 31"/>
          <p:cNvSpPr txBox="1">
            <a:spLocks noChangeArrowheads="1"/>
          </p:cNvSpPr>
          <p:nvPr/>
        </p:nvSpPr>
        <p:spPr bwMode="auto">
          <a:xfrm>
            <a:off x="6372225" y="3435350"/>
            <a:ext cx="146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fa-IR" sz="2000">
                <a:solidFill>
                  <a:schemeClr val="bg1"/>
                </a:solidFill>
                <a:latin typeface="Arial" pitchFamily="34" charset="0"/>
              </a:rPr>
              <a:t>(inner) face</a:t>
            </a:r>
          </a:p>
        </p:txBody>
      </p:sp>
      <p:sp>
        <p:nvSpPr>
          <p:cNvPr id="481314" name="Text Box 34"/>
          <p:cNvSpPr txBox="1">
            <a:spLocks noChangeArrowheads="1"/>
          </p:cNvSpPr>
          <p:nvPr/>
        </p:nvSpPr>
        <p:spPr bwMode="auto">
          <a:xfrm>
            <a:off x="4922838" y="4856163"/>
            <a:ext cx="82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fa-IR" sz="2000">
                <a:solidFill>
                  <a:schemeClr val="bg1"/>
                </a:solidFill>
                <a:latin typeface="Arial" pitchFamily="34" charset="0"/>
              </a:rPr>
              <a:t>outer </a:t>
            </a:r>
          </a:p>
          <a:p>
            <a:r>
              <a:rPr lang="en-US" altLang="fa-IR" sz="2000">
                <a:solidFill>
                  <a:schemeClr val="bg1"/>
                </a:solidFill>
                <a:latin typeface="Arial" pitchFamily="34" charset="0"/>
              </a:rPr>
              <a:t>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3" grpId="0" animBg="1"/>
      <p:bldP spid="481310" grpId="0" animBg="1"/>
      <p:bldP spid="481311" grpId="0"/>
      <p:bldP spid="481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sp>
        <p:nvSpPr>
          <p:cNvPr id="48333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Planar Graph</a:t>
            </a:r>
          </a:p>
          <a:p>
            <a:pPr lvl="1"/>
            <a:r>
              <a:rPr lang="en-US" altLang="fa-IR">
                <a:latin typeface="Arial" pitchFamily="34" charset="0"/>
              </a:rPr>
              <a:t>can be drawn in the plane without crossings</a:t>
            </a:r>
          </a:p>
          <a:p>
            <a:pPr lvl="1"/>
            <a:endParaRPr lang="en-US" altLang="fa-IR"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Plane Graph</a:t>
            </a:r>
          </a:p>
          <a:p>
            <a:pPr lvl="1"/>
            <a:r>
              <a:rPr lang="en-US" altLang="fa-IR">
                <a:latin typeface="Arial" pitchFamily="34" charset="0"/>
              </a:rPr>
              <a:t>planar graph with a </a:t>
            </a:r>
            <a:br>
              <a:rPr lang="en-US" altLang="fa-IR">
                <a:latin typeface="Arial" pitchFamily="34" charset="0"/>
              </a:rPr>
            </a:br>
            <a:r>
              <a:rPr lang="en-US" altLang="fa-IR">
                <a:latin typeface="Arial" pitchFamily="34" charset="0"/>
              </a:rPr>
              <a:t>fixed embedding</a:t>
            </a:r>
          </a:p>
        </p:txBody>
      </p:sp>
      <p:grpSp>
        <p:nvGrpSpPr>
          <p:cNvPr id="483386" name="Group 58"/>
          <p:cNvGrpSpPr>
            <a:grpSpLocks/>
          </p:cNvGrpSpPr>
          <p:nvPr/>
        </p:nvGrpSpPr>
        <p:grpSpPr bwMode="auto">
          <a:xfrm>
            <a:off x="5746750" y="1309688"/>
            <a:ext cx="2271713" cy="1489075"/>
            <a:chOff x="3667" y="825"/>
            <a:chExt cx="1431" cy="938"/>
          </a:xfrm>
        </p:grpSpPr>
        <p:sp>
          <p:nvSpPr>
            <p:cNvPr id="483356" name="Line 28"/>
            <p:cNvSpPr>
              <a:spLocks noChangeShapeType="1"/>
            </p:cNvSpPr>
            <p:nvPr/>
          </p:nvSpPr>
          <p:spPr bwMode="auto">
            <a:xfrm flipV="1">
              <a:off x="3707" y="971"/>
              <a:ext cx="67" cy="4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55" name="Freeform 27"/>
            <p:cNvSpPr>
              <a:spLocks/>
            </p:cNvSpPr>
            <p:nvPr/>
          </p:nvSpPr>
          <p:spPr bwMode="auto">
            <a:xfrm>
              <a:off x="3707" y="952"/>
              <a:ext cx="1348" cy="779"/>
            </a:xfrm>
            <a:custGeom>
              <a:avLst/>
              <a:gdLst>
                <a:gd name="T0" fmla="*/ 67 w 1348"/>
                <a:gd name="T1" fmla="*/ 0 h 779"/>
                <a:gd name="T2" fmla="*/ 630 w 1348"/>
                <a:gd name="T3" fmla="*/ 311 h 779"/>
                <a:gd name="T4" fmla="*/ 1348 w 1348"/>
                <a:gd name="T5" fmla="*/ 284 h 779"/>
                <a:gd name="T6" fmla="*/ 691 w 1348"/>
                <a:gd name="T7" fmla="*/ 779 h 779"/>
                <a:gd name="T8" fmla="*/ 0 w 1348"/>
                <a:gd name="T9" fmla="*/ 433 h 779"/>
                <a:gd name="T10" fmla="*/ 630 w 1348"/>
                <a:gd name="T11" fmla="*/ 305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8" h="779">
                  <a:moveTo>
                    <a:pt x="67" y="0"/>
                  </a:moveTo>
                  <a:lnTo>
                    <a:pt x="630" y="311"/>
                  </a:lnTo>
                  <a:lnTo>
                    <a:pt x="1348" y="284"/>
                  </a:lnTo>
                  <a:lnTo>
                    <a:pt x="691" y="779"/>
                  </a:lnTo>
                  <a:lnTo>
                    <a:pt x="0" y="433"/>
                  </a:lnTo>
                  <a:lnTo>
                    <a:pt x="630" y="305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57" name="Line 29"/>
            <p:cNvSpPr>
              <a:spLocks noChangeShapeType="1"/>
            </p:cNvSpPr>
            <p:nvPr/>
          </p:nvSpPr>
          <p:spPr bwMode="auto">
            <a:xfrm flipV="1">
              <a:off x="4330" y="864"/>
              <a:ext cx="224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43" name="Oval 15"/>
            <p:cNvSpPr>
              <a:spLocks noChangeArrowheads="1"/>
            </p:cNvSpPr>
            <p:nvPr/>
          </p:nvSpPr>
          <p:spPr bwMode="auto">
            <a:xfrm>
              <a:off x="3667" y="1343"/>
              <a:ext cx="90" cy="9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44" name="Oval 16"/>
            <p:cNvSpPr>
              <a:spLocks noChangeArrowheads="1"/>
            </p:cNvSpPr>
            <p:nvPr/>
          </p:nvSpPr>
          <p:spPr bwMode="auto">
            <a:xfrm>
              <a:off x="4509" y="825"/>
              <a:ext cx="90" cy="9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48" name="Oval 20"/>
            <p:cNvSpPr>
              <a:spLocks noChangeArrowheads="1"/>
            </p:cNvSpPr>
            <p:nvPr/>
          </p:nvSpPr>
          <p:spPr bwMode="auto">
            <a:xfrm>
              <a:off x="3738" y="916"/>
              <a:ext cx="90" cy="90"/>
            </a:xfrm>
            <a:prstGeom prst="ellipse">
              <a:avLst/>
            </a:prstGeom>
            <a:solidFill>
              <a:srgbClr val="D6002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49" name="Oval 21"/>
            <p:cNvSpPr>
              <a:spLocks noChangeArrowheads="1"/>
            </p:cNvSpPr>
            <p:nvPr/>
          </p:nvSpPr>
          <p:spPr bwMode="auto">
            <a:xfrm>
              <a:off x="5008" y="1188"/>
              <a:ext cx="90" cy="90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50" name="Oval 22"/>
            <p:cNvSpPr>
              <a:spLocks noChangeArrowheads="1"/>
            </p:cNvSpPr>
            <p:nvPr/>
          </p:nvSpPr>
          <p:spPr bwMode="auto">
            <a:xfrm>
              <a:off x="4362" y="167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52" name="Oval 24"/>
            <p:cNvSpPr>
              <a:spLocks noChangeArrowheads="1"/>
            </p:cNvSpPr>
            <p:nvPr/>
          </p:nvSpPr>
          <p:spPr bwMode="auto">
            <a:xfrm>
              <a:off x="4292" y="1217"/>
              <a:ext cx="90" cy="90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83390" name="Group 62"/>
          <p:cNvGrpSpPr>
            <a:grpSpLocks/>
          </p:cNvGrpSpPr>
          <p:nvPr/>
        </p:nvGrpSpPr>
        <p:grpSpPr bwMode="auto">
          <a:xfrm>
            <a:off x="5640388" y="3041650"/>
            <a:ext cx="2616200" cy="1443038"/>
            <a:chOff x="3511" y="1710"/>
            <a:chExt cx="1648" cy="909"/>
          </a:xfrm>
        </p:grpSpPr>
        <p:sp>
          <p:nvSpPr>
            <p:cNvPr id="483388" name="Freeform 60"/>
            <p:cNvSpPr>
              <a:spLocks/>
            </p:cNvSpPr>
            <p:nvPr/>
          </p:nvSpPr>
          <p:spPr bwMode="auto">
            <a:xfrm>
              <a:off x="3544" y="1755"/>
              <a:ext cx="1254" cy="651"/>
            </a:xfrm>
            <a:custGeom>
              <a:avLst/>
              <a:gdLst>
                <a:gd name="T0" fmla="*/ 0 w 1254"/>
                <a:gd name="T1" fmla="*/ 651 h 651"/>
                <a:gd name="T2" fmla="*/ 122 w 1254"/>
                <a:gd name="T3" fmla="*/ 0 h 651"/>
                <a:gd name="T4" fmla="*/ 746 w 1254"/>
                <a:gd name="T5" fmla="*/ 576 h 651"/>
                <a:gd name="T6" fmla="*/ 1254 w 1254"/>
                <a:gd name="T7" fmla="*/ 23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4" h="651">
                  <a:moveTo>
                    <a:pt x="0" y="651"/>
                  </a:moveTo>
                  <a:lnTo>
                    <a:pt x="122" y="0"/>
                  </a:lnTo>
                  <a:lnTo>
                    <a:pt x="746" y="576"/>
                  </a:lnTo>
                  <a:lnTo>
                    <a:pt x="1254" y="237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87" name="Freeform 59"/>
            <p:cNvSpPr>
              <a:spLocks/>
            </p:cNvSpPr>
            <p:nvPr/>
          </p:nvSpPr>
          <p:spPr bwMode="auto">
            <a:xfrm>
              <a:off x="3551" y="2277"/>
              <a:ext cx="1565" cy="298"/>
            </a:xfrm>
            <a:custGeom>
              <a:avLst/>
              <a:gdLst>
                <a:gd name="T0" fmla="*/ 0 w 1565"/>
                <a:gd name="T1" fmla="*/ 135 h 298"/>
                <a:gd name="T2" fmla="*/ 732 w 1565"/>
                <a:gd name="T3" fmla="*/ 47 h 298"/>
                <a:gd name="T4" fmla="*/ 1565 w 1565"/>
                <a:gd name="T5" fmla="*/ 0 h 298"/>
                <a:gd name="T6" fmla="*/ 454 w 1565"/>
                <a:gd name="T7" fmla="*/ 298 h 298"/>
                <a:gd name="T8" fmla="*/ 0 w 1565"/>
                <a:gd name="T9" fmla="*/ 13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298">
                  <a:moveTo>
                    <a:pt x="0" y="135"/>
                  </a:moveTo>
                  <a:lnTo>
                    <a:pt x="732" y="47"/>
                  </a:lnTo>
                  <a:lnTo>
                    <a:pt x="1565" y="0"/>
                  </a:lnTo>
                  <a:lnTo>
                    <a:pt x="454" y="298"/>
                  </a:lnTo>
                  <a:lnTo>
                    <a:pt x="0" y="135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62" name="Oval 34"/>
            <p:cNvSpPr>
              <a:spLocks noChangeArrowheads="1"/>
            </p:cNvSpPr>
            <p:nvPr/>
          </p:nvSpPr>
          <p:spPr bwMode="auto">
            <a:xfrm>
              <a:off x="3511" y="2367"/>
              <a:ext cx="90" cy="9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63" name="Oval 35"/>
            <p:cNvSpPr>
              <a:spLocks noChangeArrowheads="1"/>
            </p:cNvSpPr>
            <p:nvPr/>
          </p:nvSpPr>
          <p:spPr bwMode="auto">
            <a:xfrm>
              <a:off x="4760" y="1951"/>
              <a:ext cx="90" cy="9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64" name="Oval 36"/>
            <p:cNvSpPr>
              <a:spLocks noChangeArrowheads="1"/>
            </p:cNvSpPr>
            <p:nvPr/>
          </p:nvSpPr>
          <p:spPr bwMode="auto">
            <a:xfrm>
              <a:off x="3636" y="1710"/>
              <a:ext cx="90" cy="90"/>
            </a:xfrm>
            <a:prstGeom prst="ellipse">
              <a:avLst/>
            </a:prstGeom>
            <a:solidFill>
              <a:srgbClr val="D6002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65" name="Oval 37"/>
            <p:cNvSpPr>
              <a:spLocks noChangeArrowheads="1"/>
            </p:cNvSpPr>
            <p:nvPr/>
          </p:nvSpPr>
          <p:spPr bwMode="auto">
            <a:xfrm>
              <a:off x="5069" y="2233"/>
              <a:ext cx="90" cy="90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66" name="Oval 38"/>
            <p:cNvSpPr>
              <a:spLocks noChangeArrowheads="1"/>
            </p:cNvSpPr>
            <p:nvPr/>
          </p:nvSpPr>
          <p:spPr bwMode="auto">
            <a:xfrm>
              <a:off x="3962" y="2529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67" name="Oval 39"/>
            <p:cNvSpPr>
              <a:spLocks noChangeArrowheads="1"/>
            </p:cNvSpPr>
            <p:nvPr/>
          </p:nvSpPr>
          <p:spPr bwMode="auto">
            <a:xfrm>
              <a:off x="4244" y="2283"/>
              <a:ext cx="90" cy="90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83400" name="Group 72"/>
          <p:cNvGrpSpPr>
            <a:grpSpLocks/>
          </p:cNvGrpSpPr>
          <p:nvPr/>
        </p:nvGrpSpPr>
        <p:grpSpPr bwMode="auto">
          <a:xfrm>
            <a:off x="5822950" y="4816475"/>
            <a:ext cx="2117725" cy="1355725"/>
            <a:chOff x="3668" y="3034"/>
            <a:chExt cx="1334" cy="854"/>
          </a:xfrm>
        </p:grpSpPr>
        <p:sp>
          <p:nvSpPr>
            <p:cNvPr id="483393" name="Line 65"/>
            <p:cNvSpPr>
              <a:spLocks noChangeShapeType="1"/>
            </p:cNvSpPr>
            <p:nvPr/>
          </p:nvSpPr>
          <p:spPr bwMode="auto">
            <a:xfrm>
              <a:off x="3734" y="3253"/>
              <a:ext cx="731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92" name="Freeform 64"/>
            <p:cNvSpPr>
              <a:spLocks/>
            </p:cNvSpPr>
            <p:nvPr/>
          </p:nvSpPr>
          <p:spPr bwMode="auto">
            <a:xfrm>
              <a:off x="3713" y="3246"/>
              <a:ext cx="379" cy="603"/>
            </a:xfrm>
            <a:custGeom>
              <a:avLst/>
              <a:gdLst>
                <a:gd name="T0" fmla="*/ 0 w 379"/>
                <a:gd name="T1" fmla="*/ 603 h 603"/>
                <a:gd name="T2" fmla="*/ 379 w 379"/>
                <a:gd name="T3" fmla="*/ 352 h 603"/>
                <a:gd name="T4" fmla="*/ 20 w 379"/>
                <a:gd name="T5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" h="603">
                  <a:moveTo>
                    <a:pt x="0" y="603"/>
                  </a:moveTo>
                  <a:lnTo>
                    <a:pt x="379" y="352"/>
                  </a:lnTo>
                  <a:lnTo>
                    <a:pt x="2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91" name="Freeform 63"/>
            <p:cNvSpPr>
              <a:spLocks/>
            </p:cNvSpPr>
            <p:nvPr/>
          </p:nvSpPr>
          <p:spPr bwMode="auto">
            <a:xfrm>
              <a:off x="3706" y="3077"/>
              <a:ext cx="1254" cy="765"/>
            </a:xfrm>
            <a:custGeom>
              <a:avLst/>
              <a:gdLst>
                <a:gd name="T0" fmla="*/ 0 w 1254"/>
                <a:gd name="T1" fmla="*/ 765 h 765"/>
                <a:gd name="T2" fmla="*/ 1254 w 1254"/>
                <a:gd name="T3" fmla="*/ 664 h 765"/>
                <a:gd name="T4" fmla="*/ 929 w 1254"/>
                <a:gd name="T5" fmla="*/ 0 h 765"/>
                <a:gd name="T6" fmla="*/ 34 w 1254"/>
                <a:gd name="T7" fmla="*/ 169 h 765"/>
                <a:gd name="T8" fmla="*/ 0 w 1254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765">
                  <a:moveTo>
                    <a:pt x="0" y="765"/>
                  </a:moveTo>
                  <a:lnTo>
                    <a:pt x="1254" y="664"/>
                  </a:lnTo>
                  <a:lnTo>
                    <a:pt x="929" y="0"/>
                  </a:lnTo>
                  <a:lnTo>
                    <a:pt x="34" y="169"/>
                  </a:lnTo>
                  <a:lnTo>
                    <a:pt x="0" y="765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71" name="Oval 43"/>
            <p:cNvSpPr>
              <a:spLocks noChangeArrowheads="1"/>
            </p:cNvSpPr>
            <p:nvPr/>
          </p:nvSpPr>
          <p:spPr bwMode="auto">
            <a:xfrm>
              <a:off x="3668" y="3798"/>
              <a:ext cx="90" cy="9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72" name="Oval 44"/>
            <p:cNvSpPr>
              <a:spLocks noChangeArrowheads="1"/>
            </p:cNvSpPr>
            <p:nvPr/>
          </p:nvSpPr>
          <p:spPr bwMode="auto">
            <a:xfrm>
              <a:off x="4415" y="3354"/>
              <a:ext cx="90" cy="9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73" name="Oval 45"/>
            <p:cNvSpPr>
              <a:spLocks noChangeArrowheads="1"/>
            </p:cNvSpPr>
            <p:nvPr/>
          </p:nvSpPr>
          <p:spPr bwMode="auto">
            <a:xfrm>
              <a:off x="4051" y="3555"/>
              <a:ext cx="90" cy="90"/>
            </a:xfrm>
            <a:prstGeom prst="ellipse">
              <a:avLst/>
            </a:prstGeom>
            <a:solidFill>
              <a:srgbClr val="D6002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74" name="Oval 46"/>
            <p:cNvSpPr>
              <a:spLocks noChangeArrowheads="1"/>
            </p:cNvSpPr>
            <p:nvPr/>
          </p:nvSpPr>
          <p:spPr bwMode="auto">
            <a:xfrm>
              <a:off x="4588" y="3034"/>
              <a:ext cx="90" cy="90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75" name="Oval 47"/>
            <p:cNvSpPr>
              <a:spLocks noChangeArrowheads="1"/>
            </p:cNvSpPr>
            <p:nvPr/>
          </p:nvSpPr>
          <p:spPr bwMode="auto">
            <a:xfrm>
              <a:off x="4912" y="369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76" name="Oval 48"/>
            <p:cNvSpPr>
              <a:spLocks noChangeArrowheads="1"/>
            </p:cNvSpPr>
            <p:nvPr/>
          </p:nvSpPr>
          <p:spPr bwMode="auto">
            <a:xfrm>
              <a:off x="3696" y="3212"/>
              <a:ext cx="90" cy="90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83401" name="Group 73"/>
          <p:cNvGrpSpPr>
            <a:grpSpLocks/>
          </p:cNvGrpSpPr>
          <p:nvPr/>
        </p:nvGrpSpPr>
        <p:grpSpPr bwMode="auto">
          <a:xfrm>
            <a:off x="2908300" y="4738688"/>
            <a:ext cx="1903413" cy="1433512"/>
            <a:chOff x="1832" y="2985"/>
            <a:chExt cx="1199" cy="903"/>
          </a:xfrm>
        </p:grpSpPr>
        <p:sp>
          <p:nvSpPr>
            <p:cNvPr id="483397" name="Freeform 69"/>
            <p:cNvSpPr>
              <a:spLocks/>
            </p:cNvSpPr>
            <p:nvPr/>
          </p:nvSpPr>
          <p:spPr bwMode="auto">
            <a:xfrm>
              <a:off x="2191" y="3021"/>
              <a:ext cx="459" cy="822"/>
            </a:xfrm>
            <a:custGeom>
              <a:avLst/>
              <a:gdLst>
                <a:gd name="T0" fmla="*/ 0 w 459"/>
                <a:gd name="T1" fmla="*/ 822 h 822"/>
                <a:gd name="T2" fmla="*/ 330 w 459"/>
                <a:gd name="T3" fmla="*/ 593 h 822"/>
                <a:gd name="T4" fmla="*/ 459 w 459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822">
                  <a:moveTo>
                    <a:pt x="0" y="822"/>
                  </a:moveTo>
                  <a:lnTo>
                    <a:pt x="330" y="593"/>
                  </a:lnTo>
                  <a:lnTo>
                    <a:pt x="45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96" name="Line 68"/>
            <p:cNvSpPr>
              <a:spLocks noChangeShapeType="1"/>
            </p:cNvSpPr>
            <p:nvPr/>
          </p:nvSpPr>
          <p:spPr bwMode="auto">
            <a:xfrm flipH="1" flipV="1">
              <a:off x="1889" y="3384"/>
              <a:ext cx="303" cy="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95" name="Freeform 67"/>
            <p:cNvSpPr>
              <a:spLocks/>
            </p:cNvSpPr>
            <p:nvPr/>
          </p:nvSpPr>
          <p:spPr bwMode="auto">
            <a:xfrm>
              <a:off x="1867" y="3026"/>
              <a:ext cx="1118" cy="817"/>
            </a:xfrm>
            <a:custGeom>
              <a:avLst/>
              <a:gdLst>
                <a:gd name="T0" fmla="*/ 0 w 1118"/>
                <a:gd name="T1" fmla="*/ 17 h 817"/>
                <a:gd name="T2" fmla="*/ 783 w 1118"/>
                <a:gd name="T3" fmla="*/ 0 h 817"/>
                <a:gd name="T4" fmla="*/ 324 w 1118"/>
                <a:gd name="T5" fmla="*/ 817 h 817"/>
                <a:gd name="T6" fmla="*/ 1118 w 1118"/>
                <a:gd name="T7" fmla="*/ 515 h 817"/>
                <a:gd name="T8" fmla="*/ 0 w 1118"/>
                <a:gd name="T9" fmla="*/ 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8" h="817">
                  <a:moveTo>
                    <a:pt x="0" y="17"/>
                  </a:moveTo>
                  <a:lnTo>
                    <a:pt x="783" y="0"/>
                  </a:lnTo>
                  <a:lnTo>
                    <a:pt x="324" y="817"/>
                  </a:lnTo>
                  <a:lnTo>
                    <a:pt x="1118" y="515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83380" name="Oval 52"/>
            <p:cNvSpPr>
              <a:spLocks noChangeArrowheads="1"/>
            </p:cNvSpPr>
            <p:nvPr/>
          </p:nvSpPr>
          <p:spPr bwMode="auto">
            <a:xfrm>
              <a:off x="2607" y="2985"/>
              <a:ext cx="90" cy="9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81" name="Oval 53"/>
            <p:cNvSpPr>
              <a:spLocks noChangeArrowheads="1"/>
            </p:cNvSpPr>
            <p:nvPr/>
          </p:nvSpPr>
          <p:spPr bwMode="auto">
            <a:xfrm>
              <a:off x="1849" y="3335"/>
              <a:ext cx="90" cy="9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82" name="Oval 54"/>
            <p:cNvSpPr>
              <a:spLocks noChangeArrowheads="1"/>
            </p:cNvSpPr>
            <p:nvPr/>
          </p:nvSpPr>
          <p:spPr bwMode="auto">
            <a:xfrm>
              <a:off x="2481" y="3570"/>
              <a:ext cx="90" cy="90"/>
            </a:xfrm>
            <a:prstGeom prst="ellipse">
              <a:avLst/>
            </a:prstGeom>
            <a:solidFill>
              <a:srgbClr val="D6002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83" name="Oval 55"/>
            <p:cNvSpPr>
              <a:spLocks noChangeArrowheads="1"/>
            </p:cNvSpPr>
            <p:nvPr/>
          </p:nvSpPr>
          <p:spPr bwMode="auto">
            <a:xfrm>
              <a:off x="2941" y="3490"/>
              <a:ext cx="90" cy="90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84" name="Oval 56"/>
            <p:cNvSpPr>
              <a:spLocks noChangeArrowheads="1"/>
            </p:cNvSpPr>
            <p:nvPr/>
          </p:nvSpPr>
          <p:spPr bwMode="auto">
            <a:xfrm>
              <a:off x="1832" y="300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3385" name="Oval 57"/>
            <p:cNvSpPr>
              <a:spLocks noChangeArrowheads="1"/>
            </p:cNvSpPr>
            <p:nvPr/>
          </p:nvSpPr>
          <p:spPr bwMode="auto">
            <a:xfrm>
              <a:off x="2147" y="3798"/>
              <a:ext cx="90" cy="90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83399" name="Oval 71"/>
          <p:cNvSpPr>
            <a:spLocks noChangeArrowheads="1"/>
          </p:cNvSpPr>
          <p:nvPr/>
        </p:nvSpPr>
        <p:spPr bwMode="auto">
          <a:xfrm>
            <a:off x="2598738" y="4186238"/>
            <a:ext cx="2389187" cy="2389187"/>
          </a:xfrm>
          <a:prstGeom prst="ellipse">
            <a:avLst/>
          </a:prstGeom>
          <a:noFill/>
          <a:ln w="28575">
            <a:solidFill>
              <a:srgbClr val="D600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4" grpId="0" uiExpand="1" build="p"/>
      <p:bldP spid="4833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85" name="Group 105"/>
          <p:cNvGrpSpPr>
            <a:grpSpLocks/>
          </p:cNvGrpSpPr>
          <p:nvPr/>
        </p:nvGrpSpPr>
        <p:grpSpPr bwMode="auto">
          <a:xfrm>
            <a:off x="2338388" y="2549525"/>
            <a:ext cx="5337175" cy="4189413"/>
            <a:chOff x="1718" y="1515"/>
            <a:chExt cx="3362" cy="2639"/>
          </a:xfrm>
        </p:grpSpPr>
        <p:sp>
          <p:nvSpPr>
            <p:cNvPr id="225380" name="Freeform 100"/>
            <p:cNvSpPr>
              <a:spLocks/>
            </p:cNvSpPr>
            <p:nvPr/>
          </p:nvSpPr>
          <p:spPr bwMode="auto">
            <a:xfrm>
              <a:off x="1718" y="1515"/>
              <a:ext cx="3362" cy="2639"/>
            </a:xfrm>
            <a:custGeom>
              <a:avLst/>
              <a:gdLst>
                <a:gd name="T0" fmla="*/ 1406 w 3362"/>
                <a:gd name="T1" fmla="*/ 30 h 2639"/>
                <a:gd name="T2" fmla="*/ 308 w 3362"/>
                <a:gd name="T3" fmla="*/ 132 h 2639"/>
                <a:gd name="T4" fmla="*/ 220 w 3362"/>
                <a:gd name="T5" fmla="*/ 823 h 2639"/>
                <a:gd name="T6" fmla="*/ 78 w 3362"/>
                <a:gd name="T7" fmla="*/ 1487 h 2639"/>
                <a:gd name="T8" fmla="*/ 688 w 3362"/>
                <a:gd name="T9" fmla="*/ 2334 h 2639"/>
                <a:gd name="T10" fmla="*/ 1968 w 3362"/>
                <a:gd name="T11" fmla="*/ 2598 h 2639"/>
                <a:gd name="T12" fmla="*/ 3059 w 3362"/>
                <a:gd name="T13" fmla="*/ 2090 h 2639"/>
                <a:gd name="T14" fmla="*/ 3256 w 3362"/>
                <a:gd name="T15" fmla="*/ 952 h 2639"/>
                <a:gd name="T16" fmla="*/ 2422 w 3362"/>
                <a:gd name="T17" fmla="*/ 254 h 2639"/>
                <a:gd name="T18" fmla="*/ 1406 w 3362"/>
                <a:gd name="T19" fmla="*/ 30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2" h="2639">
                  <a:moveTo>
                    <a:pt x="1406" y="30"/>
                  </a:moveTo>
                  <a:cubicBezTo>
                    <a:pt x="1054" y="10"/>
                    <a:pt x="505" y="0"/>
                    <a:pt x="308" y="132"/>
                  </a:cubicBezTo>
                  <a:cubicBezTo>
                    <a:pt x="111" y="264"/>
                    <a:pt x="258" y="597"/>
                    <a:pt x="220" y="823"/>
                  </a:cubicBezTo>
                  <a:cubicBezTo>
                    <a:pt x="182" y="1049"/>
                    <a:pt x="0" y="1235"/>
                    <a:pt x="78" y="1487"/>
                  </a:cubicBezTo>
                  <a:cubicBezTo>
                    <a:pt x="156" y="1739"/>
                    <a:pt x="373" y="2149"/>
                    <a:pt x="688" y="2334"/>
                  </a:cubicBezTo>
                  <a:cubicBezTo>
                    <a:pt x="1003" y="2519"/>
                    <a:pt x="1573" y="2639"/>
                    <a:pt x="1968" y="2598"/>
                  </a:cubicBezTo>
                  <a:cubicBezTo>
                    <a:pt x="2363" y="2557"/>
                    <a:pt x="2844" y="2364"/>
                    <a:pt x="3059" y="2090"/>
                  </a:cubicBezTo>
                  <a:cubicBezTo>
                    <a:pt x="3274" y="1816"/>
                    <a:pt x="3362" y="1258"/>
                    <a:pt x="3256" y="952"/>
                  </a:cubicBezTo>
                  <a:cubicBezTo>
                    <a:pt x="3150" y="646"/>
                    <a:pt x="2730" y="408"/>
                    <a:pt x="2422" y="254"/>
                  </a:cubicBezTo>
                  <a:cubicBezTo>
                    <a:pt x="2114" y="100"/>
                    <a:pt x="1758" y="50"/>
                    <a:pt x="1406" y="3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5381" name="Freeform 101"/>
            <p:cNvSpPr>
              <a:spLocks/>
            </p:cNvSpPr>
            <p:nvPr/>
          </p:nvSpPr>
          <p:spPr bwMode="auto">
            <a:xfrm>
              <a:off x="2290" y="1999"/>
              <a:ext cx="1823" cy="1728"/>
            </a:xfrm>
            <a:custGeom>
              <a:avLst/>
              <a:gdLst>
                <a:gd name="T0" fmla="*/ 0 w 1823"/>
                <a:gd name="T1" fmla="*/ 34 h 1728"/>
                <a:gd name="T2" fmla="*/ 651 w 1823"/>
                <a:gd name="T3" fmla="*/ 0 h 1728"/>
                <a:gd name="T4" fmla="*/ 1756 w 1823"/>
                <a:gd name="T5" fmla="*/ 258 h 1728"/>
                <a:gd name="T6" fmla="*/ 1823 w 1823"/>
                <a:gd name="T7" fmla="*/ 1335 h 1728"/>
                <a:gd name="T8" fmla="*/ 1132 w 1823"/>
                <a:gd name="T9" fmla="*/ 1728 h 1728"/>
                <a:gd name="T10" fmla="*/ 183 w 1823"/>
                <a:gd name="T11" fmla="*/ 1098 h 1728"/>
                <a:gd name="T12" fmla="*/ 0 w 1823"/>
                <a:gd name="T13" fmla="*/ 34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3" h="1728">
                  <a:moveTo>
                    <a:pt x="0" y="34"/>
                  </a:moveTo>
                  <a:lnTo>
                    <a:pt x="651" y="0"/>
                  </a:lnTo>
                  <a:lnTo>
                    <a:pt x="1756" y="258"/>
                  </a:lnTo>
                  <a:lnTo>
                    <a:pt x="1823" y="1335"/>
                  </a:lnTo>
                  <a:lnTo>
                    <a:pt x="1132" y="1728"/>
                  </a:lnTo>
                  <a:lnTo>
                    <a:pt x="183" y="109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sp>
        <p:nvSpPr>
          <p:cNvPr id="225376" name="Freeform 96"/>
          <p:cNvSpPr>
            <a:spLocks/>
          </p:cNvSpPr>
          <p:nvPr/>
        </p:nvSpPr>
        <p:spPr bwMode="auto">
          <a:xfrm>
            <a:off x="4087813" y="3317875"/>
            <a:ext cx="2043112" cy="2754313"/>
          </a:xfrm>
          <a:custGeom>
            <a:avLst/>
            <a:gdLst>
              <a:gd name="T0" fmla="*/ 122 w 1287"/>
              <a:gd name="T1" fmla="*/ 0 h 1735"/>
              <a:gd name="T2" fmla="*/ 603 w 1287"/>
              <a:gd name="T3" fmla="*/ 1240 h 1735"/>
              <a:gd name="T4" fmla="*/ 1213 w 1287"/>
              <a:gd name="T5" fmla="*/ 244 h 1735"/>
              <a:gd name="T6" fmla="*/ 1287 w 1287"/>
              <a:gd name="T7" fmla="*/ 1321 h 1735"/>
              <a:gd name="T8" fmla="*/ 603 w 1287"/>
              <a:gd name="T9" fmla="*/ 1735 h 1735"/>
              <a:gd name="T10" fmla="*/ 0 w 1287"/>
              <a:gd name="T11" fmla="*/ 996 h 1735"/>
              <a:gd name="T12" fmla="*/ 122 w 1287"/>
              <a:gd name="T13" fmla="*/ 0 h 1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7" h="1735">
                <a:moveTo>
                  <a:pt x="122" y="0"/>
                </a:moveTo>
                <a:lnTo>
                  <a:pt x="603" y="1240"/>
                </a:lnTo>
                <a:lnTo>
                  <a:pt x="1213" y="244"/>
                </a:lnTo>
                <a:lnTo>
                  <a:pt x="1287" y="1321"/>
                </a:lnTo>
                <a:lnTo>
                  <a:pt x="603" y="1735"/>
                </a:lnTo>
                <a:lnTo>
                  <a:pt x="0" y="996"/>
                </a:lnTo>
                <a:lnTo>
                  <a:pt x="122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77" name="Freeform 97"/>
          <p:cNvSpPr>
            <a:spLocks/>
          </p:cNvSpPr>
          <p:nvPr/>
        </p:nvSpPr>
        <p:spPr bwMode="auto">
          <a:xfrm>
            <a:off x="3236913" y="3317875"/>
            <a:ext cx="1817687" cy="2743200"/>
          </a:xfrm>
          <a:custGeom>
            <a:avLst/>
            <a:gdLst>
              <a:gd name="T0" fmla="*/ 1145 w 1145"/>
              <a:gd name="T1" fmla="*/ 1728 h 1728"/>
              <a:gd name="T2" fmla="*/ 536 w 1145"/>
              <a:gd name="T3" fmla="*/ 996 h 1728"/>
              <a:gd name="T4" fmla="*/ 651 w 1145"/>
              <a:gd name="T5" fmla="*/ 0 h 1728"/>
              <a:gd name="T6" fmla="*/ 0 w 1145"/>
              <a:gd name="T7" fmla="*/ 34 h 1728"/>
              <a:gd name="T8" fmla="*/ 190 w 1145"/>
              <a:gd name="T9" fmla="*/ 1105 h 1728"/>
              <a:gd name="T10" fmla="*/ 1145 w 1145"/>
              <a:gd name="T11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5" h="1728">
                <a:moveTo>
                  <a:pt x="1145" y="1728"/>
                </a:moveTo>
                <a:lnTo>
                  <a:pt x="536" y="996"/>
                </a:lnTo>
                <a:lnTo>
                  <a:pt x="651" y="0"/>
                </a:lnTo>
                <a:lnTo>
                  <a:pt x="0" y="34"/>
                </a:lnTo>
                <a:lnTo>
                  <a:pt x="190" y="1105"/>
                </a:lnTo>
                <a:lnTo>
                  <a:pt x="1145" y="1728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156575" cy="2146300"/>
          </a:xfrm>
        </p:spPr>
        <p:txBody>
          <a:bodyPr/>
          <a:lstStyle/>
          <a:p>
            <a:r>
              <a:rPr lang="en-US" altLang="fa-IR"/>
              <a:t>The </a:t>
            </a:r>
            <a:r>
              <a:rPr lang="en-US" altLang="fa-IR">
                <a:solidFill>
                  <a:schemeClr val="accent1"/>
                </a:solidFill>
              </a:rPr>
              <a:t>dual</a:t>
            </a:r>
            <a:r>
              <a:rPr lang="en-US" altLang="fa-IR"/>
              <a:t> G* of a plane graph G</a:t>
            </a:r>
          </a:p>
          <a:p>
            <a:pPr lvl="1"/>
            <a:r>
              <a:rPr lang="en-US" altLang="fa-IR"/>
              <a:t>G* has a vertex for each face of G</a:t>
            </a:r>
          </a:p>
          <a:p>
            <a:pPr lvl="1"/>
            <a:r>
              <a:rPr lang="en-US" altLang="fa-IR"/>
              <a:t>G* has an edge for each edge e of G</a:t>
            </a:r>
          </a:p>
          <a:p>
            <a:pPr lvl="1"/>
            <a:endParaRPr lang="en-US" altLang="fa-IR" sz="2400"/>
          </a:p>
          <a:p>
            <a:r>
              <a:rPr lang="en-US" altLang="fa-IR"/>
              <a:t>(G*)* = G</a:t>
            </a:r>
            <a:endParaRPr lang="en-US" altLang="fa-IR" sz="2800"/>
          </a:p>
          <a:p>
            <a:endParaRPr lang="nl-NL" altLang="fa-IR" sz="2800"/>
          </a:p>
        </p:txBody>
      </p:sp>
      <p:sp>
        <p:nvSpPr>
          <p:cNvPr id="225379" name="Freeform 99"/>
          <p:cNvSpPr>
            <a:spLocks/>
          </p:cNvSpPr>
          <p:nvPr/>
        </p:nvSpPr>
        <p:spPr bwMode="auto">
          <a:xfrm>
            <a:off x="3752850" y="4124325"/>
            <a:ext cx="742950" cy="1044575"/>
          </a:xfrm>
          <a:custGeom>
            <a:avLst/>
            <a:gdLst>
              <a:gd name="T0" fmla="*/ 0 w 468"/>
              <a:gd name="T1" fmla="*/ 0 h 658"/>
              <a:gd name="T2" fmla="*/ 47 w 468"/>
              <a:gd name="T3" fmla="*/ 454 h 658"/>
              <a:gd name="T4" fmla="*/ 244 w 468"/>
              <a:gd name="T5" fmla="*/ 651 h 658"/>
              <a:gd name="T6" fmla="*/ 468 w 468"/>
              <a:gd name="T7" fmla="*/ 495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658">
                <a:moveTo>
                  <a:pt x="0" y="0"/>
                </a:moveTo>
                <a:cubicBezTo>
                  <a:pt x="8" y="76"/>
                  <a:pt x="6" y="345"/>
                  <a:pt x="47" y="454"/>
                </a:cubicBezTo>
                <a:cubicBezTo>
                  <a:pt x="88" y="563"/>
                  <a:pt x="174" y="644"/>
                  <a:pt x="244" y="651"/>
                </a:cubicBezTo>
                <a:cubicBezTo>
                  <a:pt x="314" y="658"/>
                  <a:pt x="421" y="527"/>
                  <a:pt x="468" y="49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78" name="Freeform 98"/>
          <p:cNvSpPr>
            <a:spLocks/>
          </p:cNvSpPr>
          <p:nvPr/>
        </p:nvSpPr>
        <p:spPr bwMode="auto">
          <a:xfrm>
            <a:off x="3752850" y="4114800"/>
            <a:ext cx="754063" cy="806450"/>
          </a:xfrm>
          <a:custGeom>
            <a:avLst/>
            <a:gdLst>
              <a:gd name="T0" fmla="*/ 0 w 475"/>
              <a:gd name="T1" fmla="*/ 0 h 508"/>
              <a:gd name="T2" fmla="*/ 475 w 475"/>
              <a:gd name="T3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5" h="508">
                <a:moveTo>
                  <a:pt x="0" y="0"/>
                </a:moveTo>
                <a:cubicBezTo>
                  <a:pt x="0" y="0"/>
                  <a:pt x="237" y="254"/>
                  <a:pt x="475" y="50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75" name="Freeform 95"/>
          <p:cNvSpPr>
            <a:spLocks/>
          </p:cNvSpPr>
          <p:nvPr/>
        </p:nvSpPr>
        <p:spPr bwMode="auto">
          <a:xfrm>
            <a:off x="4281488" y="3328988"/>
            <a:ext cx="1731962" cy="1957387"/>
          </a:xfrm>
          <a:custGeom>
            <a:avLst/>
            <a:gdLst>
              <a:gd name="T0" fmla="*/ 0 w 1091"/>
              <a:gd name="T1" fmla="*/ 0 h 1233"/>
              <a:gd name="T2" fmla="*/ 481 w 1091"/>
              <a:gd name="T3" fmla="*/ 1233 h 1233"/>
              <a:gd name="T4" fmla="*/ 1091 w 1091"/>
              <a:gd name="T5" fmla="*/ 257 h 1233"/>
              <a:gd name="T6" fmla="*/ 0 w 1091"/>
              <a:gd name="T7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1" h="1233">
                <a:moveTo>
                  <a:pt x="0" y="0"/>
                </a:moveTo>
                <a:lnTo>
                  <a:pt x="481" y="1233"/>
                </a:lnTo>
                <a:lnTo>
                  <a:pt x="1091" y="257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74" name="Freeform 94"/>
          <p:cNvSpPr>
            <a:spLocks/>
          </p:cNvSpPr>
          <p:nvPr/>
        </p:nvSpPr>
        <p:spPr bwMode="auto">
          <a:xfrm>
            <a:off x="4506913" y="4148138"/>
            <a:ext cx="611187" cy="762000"/>
          </a:xfrm>
          <a:custGeom>
            <a:avLst/>
            <a:gdLst>
              <a:gd name="T0" fmla="*/ 385 w 385"/>
              <a:gd name="T1" fmla="*/ 0 h 480"/>
              <a:gd name="T2" fmla="*/ 0 w 385"/>
              <a:gd name="T3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5" h="480">
                <a:moveTo>
                  <a:pt x="385" y="0"/>
                </a:moveTo>
                <a:cubicBezTo>
                  <a:pt x="321" y="80"/>
                  <a:pt x="80" y="380"/>
                  <a:pt x="0" y="48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71" name="Freeform 91"/>
          <p:cNvSpPr>
            <a:spLocks/>
          </p:cNvSpPr>
          <p:nvPr/>
        </p:nvSpPr>
        <p:spPr bwMode="auto">
          <a:xfrm>
            <a:off x="4495800" y="4137025"/>
            <a:ext cx="1052513" cy="1336675"/>
          </a:xfrm>
          <a:custGeom>
            <a:avLst/>
            <a:gdLst>
              <a:gd name="T0" fmla="*/ 0 w 663"/>
              <a:gd name="T1" fmla="*/ 487 h 842"/>
              <a:gd name="T2" fmla="*/ 304 w 663"/>
              <a:gd name="T3" fmla="*/ 826 h 842"/>
              <a:gd name="T4" fmla="*/ 650 w 663"/>
              <a:gd name="T5" fmla="*/ 582 h 842"/>
              <a:gd name="T6" fmla="*/ 385 w 663"/>
              <a:gd name="T7" fmla="*/ 0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842">
                <a:moveTo>
                  <a:pt x="0" y="487"/>
                </a:moveTo>
                <a:cubicBezTo>
                  <a:pt x="51" y="543"/>
                  <a:pt x="196" y="810"/>
                  <a:pt x="304" y="826"/>
                </a:cubicBezTo>
                <a:cubicBezTo>
                  <a:pt x="412" y="842"/>
                  <a:pt x="637" y="720"/>
                  <a:pt x="650" y="582"/>
                </a:cubicBezTo>
                <a:cubicBezTo>
                  <a:pt x="663" y="444"/>
                  <a:pt x="440" y="121"/>
                  <a:pt x="38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Dual graph</a:t>
            </a:r>
            <a:endParaRPr lang="nl-NL" altLang="fa-IR"/>
          </a:p>
        </p:txBody>
      </p:sp>
      <p:grpSp>
        <p:nvGrpSpPr>
          <p:cNvPr id="225365" name="Group 85"/>
          <p:cNvGrpSpPr>
            <a:grpSpLocks/>
          </p:cNvGrpSpPr>
          <p:nvPr/>
        </p:nvGrpSpPr>
        <p:grpSpPr bwMode="auto">
          <a:xfrm>
            <a:off x="3190875" y="3267075"/>
            <a:ext cx="3016250" cy="2867025"/>
            <a:chOff x="1923" y="2271"/>
            <a:chExt cx="1900" cy="1806"/>
          </a:xfrm>
        </p:grpSpPr>
        <p:sp>
          <p:nvSpPr>
            <p:cNvPr id="225362" name="Freeform 82"/>
            <p:cNvSpPr>
              <a:spLocks/>
            </p:cNvSpPr>
            <p:nvPr/>
          </p:nvSpPr>
          <p:spPr bwMode="auto">
            <a:xfrm>
              <a:off x="2609" y="2311"/>
              <a:ext cx="1091" cy="1240"/>
            </a:xfrm>
            <a:custGeom>
              <a:avLst/>
              <a:gdLst>
                <a:gd name="T0" fmla="*/ 0 w 1091"/>
                <a:gd name="T1" fmla="*/ 0 h 1240"/>
                <a:gd name="T2" fmla="*/ 488 w 1091"/>
                <a:gd name="T3" fmla="*/ 1240 h 1240"/>
                <a:gd name="T4" fmla="*/ 1091 w 1091"/>
                <a:gd name="T5" fmla="*/ 251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1" h="1240">
                  <a:moveTo>
                    <a:pt x="0" y="0"/>
                  </a:moveTo>
                  <a:lnTo>
                    <a:pt x="488" y="1240"/>
                  </a:lnTo>
                  <a:lnTo>
                    <a:pt x="1091" y="251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5358" name="Freeform 78"/>
            <p:cNvSpPr>
              <a:spLocks/>
            </p:cNvSpPr>
            <p:nvPr/>
          </p:nvSpPr>
          <p:spPr bwMode="auto">
            <a:xfrm>
              <a:off x="2487" y="2318"/>
              <a:ext cx="115" cy="982"/>
            </a:xfrm>
            <a:custGeom>
              <a:avLst/>
              <a:gdLst>
                <a:gd name="T0" fmla="*/ 0 w 115"/>
                <a:gd name="T1" fmla="*/ 982 h 982"/>
                <a:gd name="T2" fmla="*/ 115 w 115"/>
                <a:gd name="T3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" h="982">
                  <a:moveTo>
                    <a:pt x="0" y="982"/>
                  </a:moveTo>
                  <a:lnTo>
                    <a:pt x="115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5336" name="Freeform 56"/>
            <p:cNvSpPr>
              <a:spLocks/>
            </p:cNvSpPr>
            <p:nvPr/>
          </p:nvSpPr>
          <p:spPr bwMode="auto">
            <a:xfrm>
              <a:off x="1958" y="2304"/>
              <a:ext cx="1816" cy="1315"/>
            </a:xfrm>
            <a:custGeom>
              <a:avLst/>
              <a:gdLst>
                <a:gd name="T0" fmla="*/ 187 w 1816"/>
                <a:gd name="T1" fmla="*/ 1098 h 1315"/>
                <a:gd name="T2" fmla="*/ 0 w 1816"/>
                <a:gd name="T3" fmla="*/ 34 h 1315"/>
                <a:gd name="T4" fmla="*/ 644 w 1816"/>
                <a:gd name="T5" fmla="*/ 0 h 1315"/>
                <a:gd name="T6" fmla="*/ 1749 w 1816"/>
                <a:gd name="T7" fmla="*/ 258 h 1315"/>
                <a:gd name="T8" fmla="*/ 1816 w 1816"/>
                <a:gd name="T9" fmla="*/ 1315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1315">
                  <a:moveTo>
                    <a:pt x="187" y="1098"/>
                  </a:moveTo>
                  <a:lnTo>
                    <a:pt x="0" y="34"/>
                  </a:lnTo>
                  <a:lnTo>
                    <a:pt x="644" y="0"/>
                  </a:lnTo>
                  <a:lnTo>
                    <a:pt x="1749" y="258"/>
                  </a:lnTo>
                  <a:lnTo>
                    <a:pt x="1816" y="1315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5338" name="Freeform 58"/>
            <p:cNvSpPr>
              <a:spLocks/>
            </p:cNvSpPr>
            <p:nvPr/>
          </p:nvSpPr>
          <p:spPr bwMode="auto">
            <a:xfrm>
              <a:off x="2145" y="3402"/>
              <a:ext cx="1633" cy="632"/>
            </a:xfrm>
            <a:custGeom>
              <a:avLst/>
              <a:gdLst>
                <a:gd name="T0" fmla="*/ 0 w 1633"/>
                <a:gd name="T1" fmla="*/ 0 h 632"/>
                <a:gd name="T2" fmla="*/ 951 w 1633"/>
                <a:gd name="T3" fmla="*/ 632 h 632"/>
                <a:gd name="T4" fmla="*/ 1633 w 1633"/>
                <a:gd name="T5" fmla="*/ 223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3" h="632">
                  <a:moveTo>
                    <a:pt x="0" y="0"/>
                  </a:moveTo>
                  <a:lnTo>
                    <a:pt x="951" y="632"/>
                  </a:lnTo>
                  <a:lnTo>
                    <a:pt x="1633" y="223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5340" name="Freeform 60"/>
            <p:cNvSpPr>
              <a:spLocks/>
            </p:cNvSpPr>
            <p:nvPr/>
          </p:nvSpPr>
          <p:spPr bwMode="auto">
            <a:xfrm>
              <a:off x="2487" y="3300"/>
              <a:ext cx="610" cy="728"/>
            </a:xfrm>
            <a:custGeom>
              <a:avLst/>
              <a:gdLst>
                <a:gd name="T0" fmla="*/ 610 w 610"/>
                <a:gd name="T1" fmla="*/ 728 h 728"/>
                <a:gd name="T2" fmla="*/ 0 w 610"/>
                <a:gd name="T3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0" h="728">
                  <a:moveTo>
                    <a:pt x="610" y="72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5343" name="Oval 63"/>
            <p:cNvSpPr>
              <a:spLocks noChangeArrowheads="1"/>
            </p:cNvSpPr>
            <p:nvPr/>
          </p:nvSpPr>
          <p:spPr bwMode="auto">
            <a:xfrm>
              <a:off x="2100" y="3352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344" name="Oval 64"/>
            <p:cNvSpPr>
              <a:spLocks noChangeArrowheads="1"/>
            </p:cNvSpPr>
            <p:nvPr/>
          </p:nvSpPr>
          <p:spPr bwMode="auto">
            <a:xfrm>
              <a:off x="2562" y="2271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346" name="Oval 66"/>
            <p:cNvSpPr>
              <a:spLocks noChangeArrowheads="1"/>
            </p:cNvSpPr>
            <p:nvPr/>
          </p:nvSpPr>
          <p:spPr bwMode="auto">
            <a:xfrm>
              <a:off x="3733" y="3579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347" name="Oval 67"/>
            <p:cNvSpPr>
              <a:spLocks noChangeArrowheads="1"/>
            </p:cNvSpPr>
            <p:nvPr/>
          </p:nvSpPr>
          <p:spPr bwMode="auto">
            <a:xfrm>
              <a:off x="2445" y="326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348" name="Oval 68"/>
            <p:cNvSpPr>
              <a:spLocks noChangeArrowheads="1"/>
            </p:cNvSpPr>
            <p:nvPr/>
          </p:nvSpPr>
          <p:spPr bwMode="auto">
            <a:xfrm>
              <a:off x="1923" y="229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352" name="Oval 72"/>
            <p:cNvSpPr>
              <a:spLocks noChangeArrowheads="1"/>
            </p:cNvSpPr>
            <p:nvPr/>
          </p:nvSpPr>
          <p:spPr bwMode="auto">
            <a:xfrm>
              <a:off x="3053" y="398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363" name="Oval 83"/>
            <p:cNvSpPr>
              <a:spLocks noChangeArrowheads="1"/>
            </p:cNvSpPr>
            <p:nvPr/>
          </p:nvSpPr>
          <p:spPr bwMode="auto">
            <a:xfrm>
              <a:off x="3652" y="251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364" name="Oval 84"/>
            <p:cNvSpPr>
              <a:spLocks noChangeArrowheads="1"/>
            </p:cNvSpPr>
            <p:nvPr/>
          </p:nvSpPr>
          <p:spPr bwMode="auto">
            <a:xfrm>
              <a:off x="3056" y="3490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25383" name="Freeform 103"/>
          <p:cNvSpPr>
            <a:spLocks/>
          </p:cNvSpPr>
          <p:nvPr/>
        </p:nvSpPr>
        <p:spPr bwMode="auto">
          <a:xfrm>
            <a:off x="3763963" y="2898775"/>
            <a:ext cx="3011487" cy="1709738"/>
          </a:xfrm>
          <a:custGeom>
            <a:avLst/>
            <a:gdLst>
              <a:gd name="T0" fmla="*/ 0 w 1897"/>
              <a:gd name="T1" fmla="*/ 772 h 1077"/>
              <a:gd name="T2" fmla="*/ 223 w 1897"/>
              <a:gd name="T3" fmla="*/ 142 h 1077"/>
              <a:gd name="T4" fmla="*/ 1328 w 1897"/>
              <a:gd name="T5" fmla="*/ 156 h 1077"/>
              <a:gd name="T6" fmla="*/ 1897 w 1897"/>
              <a:gd name="T7" fmla="*/ 1077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7" h="1077">
                <a:moveTo>
                  <a:pt x="0" y="772"/>
                </a:moveTo>
                <a:cubicBezTo>
                  <a:pt x="37" y="667"/>
                  <a:pt x="2" y="245"/>
                  <a:pt x="223" y="142"/>
                </a:cubicBezTo>
                <a:cubicBezTo>
                  <a:pt x="444" y="39"/>
                  <a:pt x="1049" y="0"/>
                  <a:pt x="1328" y="156"/>
                </a:cubicBezTo>
                <a:cubicBezTo>
                  <a:pt x="1607" y="312"/>
                  <a:pt x="1779" y="885"/>
                  <a:pt x="1897" y="107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86" name="Freeform 106"/>
          <p:cNvSpPr>
            <a:spLocks/>
          </p:cNvSpPr>
          <p:nvPr/>
        </p:nvSpPr>
        <p:spPr bwMode="auto">
          <a:xfrm>
            <a:off x="2913063" y="2733675"/>
            <a:ext cx="3862387" cy="1863725"/>
          </a:xfrm>
          <a:custGeom>
            <a:avLst/>
            <a:gdLst>
              <a:gd name="T0" fmla="*/ 529 w 2433"/>
              <a:gd name="T1" fmla="*/ 870 h 1174"/>
              <a:gd name="T2" fmla="*/ 55 w 2433"/>
              <a:gd name="T3" fmla="*/ 558 h 1174"/>
              <a:gd name="T4" fmla="*/ 197 w 2433"/>
              <a:gd name="T5" fmla="*/ 158 h 1174"/>
              <a:gd name="T6" fmla="*/ 1220 w 2433"/>
              <a:gd name="T7" fmla="*/ 16 h 1174"/>
              <a:gd name="T8" fmla="*/ 2027 w 2433"/>
              <a:gd name="T9" fmla="*/ 253 h 1174"/>
              <a:gd name="T10" fmla="*/ 2433 w 2433"/>
              <a:gd name="T11" fmla="*/ 1174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3" h="1174">
                <a:moveTo>
                  <a:pt x="529" y="870"/>
                </a:moveTo>
                <a:cubicBezTo>
                  <a:pt x="450" y="818"/>
                  <a:pt x="110" y="677"/>
                  <a:pt x="55" y="558"/>
                </a:cubicBezTo>
                <a:cubicBezTo>
                  <a:pt x="0" y="439"/>
                  <a:pt x="3" y="248"/>
                  <a:pt x="197" y="158"/>
                </a:cubicBezTo>
                <a:cubicBezTo>
                  <a:pt x="391" y="68"/>
                  <a:pt x="915" y="0"/>
                  <a:pt x="1220" y="16"/>
                </a:cubicBezTo>
                <a:cubicBezTo>
                  <a:pt x="1525" y="32"/>
                  <a:pt x="1825" y="60"/>
                  <a:pt x="2027" y="253"/>
                </a:cubicBezTo>
                <a:cubicBezTo>
                  <a:pt x="2229" y="446"/>
                  <a:pt x="2348" y="982"/>
                  <a:pt x="2433" y="117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88" name="Freeform 108"/>
          <p:cNvSpPr>
            <a:spLocks/>
          </p:cNvSpPr>
          <p:nvPr/>
        </p:nvSpPr>
        <p:spPr bwMode="auto">
          <a:xfrm>
            <a:off x="3606800" y="4135438"/>
            <a:ext cx="3168650" cy="2224087"/>
          </a:xfrm>
          <a:custGeom>
            <a:avLst/>
            <a:gdLst>
              <a:gd name="T0" fmla="*/ 92 w 1996"/>
              <a:gd name="T1" fmla="*/ 0 h 1401"/>
              <a:gd name="T2" fmla="*/ 78 w 1996"/>
              <a:gd name="T3" fmla="*/ 793 h 1401"/>
              <a:gd name="T4" fmla="*/ 560 w 1996"/>
              <a:gd name="T5" fmla="*/ 1315 h 1401"/>
              <a:gd name="T6" fmla="*/ 1325 w 1996"/>
              <a:gd name="T7" fmla="*/ 1308 h 1401"/>
              <a:gd name="T8" fmla="*/ 1861 w 1996"/>
              <a:gd name="T9" fmla="*/ 867 h 1401"/>
              <a:gd name="T10" fmla="*/ 1996 w 1996"/>
              <a:gd name="T11" fmla="*/ 285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6" h="1401">
                <a:moveTo>
                  <a:pt x="92" y="0"/>
                </a:moveTo>
                <a:cubicBezTo>
                  <a:pt x="90" y="132"/>
                  <a:pt x="0" y="574"/>
                  <a:pt x="78" y="793"/>
                </a:cubicBezTo>
                <a:cubicBezTo>
                  <a:pt x="156" y="1012"/>
                  <a:pt x="352" y="1229"/>
                  <a:pt x="560" y="1315"/>
                </a:cubicBezTo>
                <a:cubicBezTo>
                  <a:pt x="768" y="1401"/>
                  <a:pt x="1108" y="1383"/>
                  <a:pt x="1325" y="1308"/>
                </a:cubicBezTo>
                <a:cubicBezTo>
                  <a:pt x="1542" y="1233"/>
                  <a:pt x="1749" y="1037"/>
                  <a:pt x="1861" y="867"/>
                </a:cubicBezTo>
                <a:cubicBezTo>
                  <a:pt x="1973" y="697"/>
                  <a:pt x="1968" y="406"/>
                  <a:pt x="1996" y="28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68" name="Oval 88"/>
          <p:cNvSpPr>
            <a:spLocks noChangeArrowheads="1"/>
          </p:cNvSpPr>
          <p:nvPr/>
        </p:nvSpPr>
        <p:spPr bwMode="auto">
          <a:xfrm>
            <a:off x="3695700" y="4052888"/>
            <a:ext cx="142875" cy="142875"/>
          </a:xfrm>
          <a:prstGeom prst="ellipse">
            <a:avLst/>
          </a:prstGeom>
          <a:solidFill>
            <a:srgbClr val="D6002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389" name="Freeform 109"/>
          <p:cNvSpPr>
            <a:spLocks/>
          </p:cNvSpPr>
          <p:nvPr/>
        </p:nvSpPr>
        <p:spPr bwMode="auto">
          <a:xfrm>
            <a:off x="4495800" y="4608513"/>
            <a:ext cx="2279650" cy="1073150"/>
          </a:xfrm>
          <a:custGeom>
            <a:avLst/>
            <a:gdLst>
              <a:gd name="T0" fmla="*/ 0 w 1436"/>
              <a:gd name="T1" fmla="*/ 197 h 676"/>
              <a:gd name="T2" fmla="*/ 257 w 1436"/>
              <a:gd name="T3" fmla="*/ 603 h 676"/>
              <a:gd name="T4" fmla="*/ 752 w 1436"/>
              <a:gd name="T5" fmla="*/ 576 h 676"/>
              <a:gd name="T6" fmla="*/ 1436 w 1436"/>
              <a:gd name="T7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6" h="676">
                <a:moveTo>
                  <a:pt x="0" y="197"/>
                </a:moveTo>
                <a:cubicBezTo>
                  <a:pt x="43" y="265"/>
                  <a:pt x="132" y="540"/>
                  <a:pt x="257" y="603"/>
                </a:cubicBezTo>
                <a:cubicBezTo>
                  <a:pt x="382" y="666"/>
                  <a:pt x="556" y="676"/>
                  <a:pt x="752" y="576"/>
                </a:cubicBezTo>
                <a:cubicBezTo>
                  <a:pt x="948" y="476"/>
                  <a:pt x="1293" y="120"/>
                  <a:pt x="143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90" name="Freeform 110"/>
          <p:cNvSpPr>
            <a:spLocks/>
          </p:cNvSpPr>
          <p:nvPr/>
        </p:nvSpPr>
        <p:spPr bwMode="auto">
          <a:xfrm>
            <a:off x="4495800" y="4597400"/>
            <a:ext cx="2268538" cy="1349375"/>
          </a:xfrm>
          <a:custGeom>
            <a:avLst/>
            <a:gdLst>
              <a:gd name="T0" fmla="*/ 0 w 1429"/>
              <a:gd name="T1" fmla="*/ 197 h 850"/>
              <a:gd name="T2" fmla="*/ 189 w 1429"/>
              <a:gd name="T3" fmla="*/ 658 h 850"/>
              <a:gd name="T4" fmla="*/ 664 w 1429"/>
              <a:gd name="T5" fmla="*/ 841 h 850"/>
              <a:gd name="T6" fmla="*/ 1131 w 1429"/>
              <a:gd name="T7" fmla="*/ 604 h 850"/>
              <a:gd name="T8" fmla="*/ 1429 w 1429"/>
              <a:gd name="T9" fmla="*/ 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9" h="850">
                <a:moveTo>
                  <a:pt x="0" y="197"/>
                </a:moveTo>
                <a:cubicBezTo>
                  <a:pt x="32" y="274"/>
                  <a:pt x="78" y="551"/>
                  <a:pt x="189" y="658"/>
                </a:cubicBezTo>
                <a:cubicBezTo>
                  <a:pt x="300" y="765"/>
                  <a:pt x="507" y="850"/>
                  <a:pt x="664" y="841"/>
                </a:cubicBezTo>
                <a:cubicBezTo>
                  <a:pt x="821" y="832"/>
                  <a:pt x="1004" y="744"/>
                  <a:pt x="1131" y="604"/>
                </a:cubicBezTo>
                <a:cubicBezTo>
                  <a:pt x="1258" y="464"/>
                  <a:pt x="1367" y="126"/>
                  <a:pt x="1429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66" name="Oval 86"/>
          <p:cNvSpPr>
            <a:spLocks noChangeArrowheads="1"/>
          </p:cNvSpPr>
          <p:nvPr/>
        </p:nvSpPr>
        <p:spPr bwMode="auto">
          <a:xfrm>
            <a:off x="4437063" y="4838700"/>
            <a:ext cx="142875" cy="142875"/>
          </a:xfrm>
          <a:prstGeom prst="ellipse">
            <a:avLst/>
          </a:prstGeom>
          <a:solidFill>
            <a:srgbClr val="D6002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391" name="Freeform 111"/>
          <p:cNvSpPr>
            <a:spLocks/>
          </p:cNvSpPr>
          <p:nvPr/>
        </p:nvSpPr>
        <p:spPr bwMode="auto">
          <a:xfrm>
            <a:off x="5108575" y="3397250"/>
            <a:ext cx="1655763" cy="1222375"/>
          </a:xfrm>
          <a:custGeom>
            <a:avLst/>
            <a:gdLst>
              <a:gd name="T0" fmla="*/ 0 w 1043"/>
              <a:gd name="T1" fmla="*/ 465 h 770"/>
              <a:gd name="T2" fmla="*/ 332 w 1043"/>
              <a:gd name="T3" fmla="*/ 92 h 770"/>
              <a:gd name="T4" fmla="*/ 637 w 1043"/>
              <a:gd name="T5" fmla="*/ 113 h 770"/>
              <a:gd name="T6" fmla="*/ 1043 w 1043"/>
              <a:gd name="T7" fmla="*/ 77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3" h="770">
                <a:moveTo>
                  <a:pt x="0" y="465"/>
                </a:moveTo>
                <a:cubicBezTo>
                  <a:pt x="55" y="403"/>
                  <a:pt x="226" y="151"/>
                  <a:pt x="332" y="92"/>
                </a:cubicBezTo>
                <a:cubicBezTo>
                  <a:pt x="438" y="33"/>
                  <a:pt x="519" y="0"/>
                  <a:pt x="637" y="113"/>
                </a:cubicBezTo>
                <a:cubicBezTo>
                  <a:pt x="755" y="226"/>
                  <a:pt x="959" y="633"/>
                  <a:pt x="1043" y="77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225369" name="Oval 89"/>
          <p:cNvSpPr>
            <a:spLocks noChangeArrowheads="1"/>
          </p:cNvSpPr>
          <p:nvPr/>
        </p:nvSpPr>
        <p:spPr bwMode="auto">
          <a:xfrm>
            <a:off x="6707188" y="4537075"/>
            <a:ext cx="142875" cy="142875"/>
          </a:xfrm>
          <a:prstGeom prst="ellipse">
            <a:avLst/>
          </a:prstGeom>
          <a:solidFill>
            <a:srgbClr val="D6002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367" name="Oval 87"/>
          <p:cNvSpPr>
            <a:spLocks noChangeArrowheads="1"/>
          </p:cNvSpPr>
          <p:nvPr/>
        </p:nvSpPr>
        <p:spPr bwMode="auto">
          <a:xfrm>
            <a:off x="5049838" y="4075113"/>
            <a:ext cx="142875" cy="142875"/>
          </a:xfrm>
          <a:prstGeom prst="ellipse">
            <a:avLst/>
          </a:prstGeom>
          <a:solidFill>
            <a:srgbClr val="D6002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2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2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6" grpId="0" animBg="1"/>
      <p:bldP spid="225376" grpId="1" animBg="1"/>
      <p:bldP spid="225376" grpId="2" animBg="1"/>
      <p:bldP spid="225376" grpId="3" animBg="1"/>
      <p:bldP spid="225377" grpId="0" animBg="1"/>
      <p:bldP spid="225377" grpId="1" animBg="1"/>
      <p:bldP spid="225379" grpId="0" animBg="1"/>
      <p:bldP spid="225378" grpId="0" animBg="1"/>
      <p:bldP spid="225375" grpId="0" animBg="1"/>
      <p:bldP spid="225375" grpId="1" animBg="1"/>
      <p:bldP spid="225375" grpId="2" animBg="1"/>
      <p:bldP spid="225375" grpId="3" animBg="1"/>
      <p:bldP spid="225374" grpId="0" animBg="1"/>
      <p:bldP spid="225371" grpId="0" animBg="1"/>
      <p:bldP spid="225383" grpId="0" animBg="1"/>
      <p:bldP spid="225386" grpId="0" animBg="1"/>
      <p:bldP spid="225388" grpId="0" animBg="1"/>
      <p:bldP spid="225368" grpId="0" animBg="1"/>
      <p:bldP spid="225389" grpId="0" animBg="1"/>
      <p:bldP spid="225390" grpId="0" animBg="1"/>
      <p:bldP spid="225366" grpId="0" animBg="1"/>
      <p:bldP spid="225391" grpId="0" animBg="1"/>
      <p:bldP spid="225369" grpId="0" animBg="1"/>
      <p:bldP spid="2253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Theorem</a:t>
            </a:r>
          </a:p>
          <a:p>
            <a:pPr>
              <a:buFont typeface="Wingdings" pitchFamily="2" charset="2"/>
              <a:buNone/>
            </a:pPr>
            <a:r>
              <a:rPr lang="en-US" altLang="fa-IR"/>
              <a:t>	Let G be a connected plane graph with </a:t>
            </a:r>
            <a:r>
              <a:rPr lang="en-US" altLang="fa-IR">
                <a:solidFill>
                  <a:schemeClr val="accent1"/>
                </a:solidFill>
              </a:rPr>
              <a:t>v</a:t>
            </a:r>
            <a:r>
              <a:rPr lang="en-US" altLang="fa-IR" i="1"/>
              <a:t> </a:t>
            </a:r>
            <a:r>
              <a:rPr lang="en-US" altLang="fa-IR"/>
              <a:t>vertices, </a:t>
            </a:r>
            <a:r>
              <a:rPr lang="en-US" altLang="fa-IR">
                <a:solidFill>
                  <a:schemeClr val="accent1"/>
                </a:solidFill>
              </a:rPr>
              <a:t>e</a:t>
            </a:r>
            <a:r>
              <a:rPr lang="en-US" altLang="fa-IR" i="1"/>
              <a:t> </a:t>
            </a:r>
            <a:r>
              <a:rPr lang="en-US" altLang="fa-IR"/>
              <a:t>edges, and </a:t>
            </a:r>
            <a:r>
              <a:rPr lang="en-US" altLang="fa-IR">
                <a:solidFill>
                  <a:schemeClr val="accent1"/>
                </a:solidFill>
              </a:rPr>
              <a:t>f</a:t>
            </a:r>
            <a:r>
              <a:rPr lang="en-US" altLang="fa-IR"/>
              <a:t> faces. Then </a:t>
            </a:r>
            <a:r>
              <a:rPr lang="en-US" altLang="fa-IR">
                <a:solidFill>
                  <a:schemeClr val="accent1"/>
                </a:solidFill>
              </a:rPr>
              <a:t>v</a:t>
            </a:r>
            <a:r>
              <a:rPr lang="en-US" altLang="fa-IR">
                <a:solidFill>
                  <a:srgbClr val="FF0000"/>
                </a:solidFill>
              </a:rPr>
              <a:t> </a:t>
            </a:r>
            <a:r>
              <a:rPr lang="en-US" altLang="fa-IR"/>
              <a:t>– </a:t>
            </a:r>
            <a:r>
              <a:rPr lang="en-US" altLang="fa-IR">
                <a:solidFill>
                  <a:schemeClr val="accent1"/>
                </a:solidFill>
              </a:rPr>
              <a:t>e</a:t>
            </a:r>
            <a:r>
              <a:rPr lang="en-US" altLang="fa-IR"/>
              <a:t> + </a:t>
            </a:r>
            <a:r>
              <a:rPr lang="en-US" altLang="fa-IR">
                <a:solidFill>
                  <a:schemeClr val="accent1"/>
                </a:solidFill>
              </a:rPr>
              <a:t>f</a:t>
            </a:r>
            <a:r>
              <a:rPr lang="en-US" altLang="fa-IR"/>
              <a:t> = </a:t>
            </a:r>
            <a:r>
              <a:rPr lang="en-US" altLang="fa-IR">
                <a:solidFill>
                  <a:schemeClr val="accent1"/>
                </a:solidFill>
              </a:rPr>
              <a:t>2</a:t>
            </a:r>
            <a:r>
              <a:rPr lang="en-US" altLang="fa-IR"/>
              <a:t>.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Maximal</a:t>
            </a:r>
            <a:r>
              <a:rPr lang="en-US" altLang="fa-IR"/>
              <a:t> or </a:t>
            </a:r>
            <a:r>
              <a:rPr lang="en-US" altLang="fa-IR">
                <a:solidFill>
                  <a:schemeClr val="accent1"/>
                </a:solidFill>
              </a:rPr>
              <a:t>triangulated</a:t>
            </a:r>
          </a:p>
          <a:p>
            <a:pPr>
              <a:buFont typeface="Wingdings" pitchFamily="2" charset="2"/>
              <a:buNone/>
            </a:pPr>
            <a:r>
              <a:rPr lang="en-US" altLang="fa-IR"/>
              <a:t>planar graphs</a:t>
            </a:r>
          </a:p>
          <a:p>
            <a:pPr lvl="1"/>
            <a:r>
              <a:rPr lang="en-US" altLang="fa-IR"/>
              <a:t>can not add any edge</a:t>
            </a:r>
            <a:br>
              <a:rPr lang="en-US" altLang="fa-IR"/>
            </a:br>
            <a:r>
              <a:rPr lang="en-US" altLang="fa-IR"/>
              <a:t>without crossing</a:t>
            </a:r>
          </a:p>
          <a:p>
            <a:pPr lvl="1"/>
            <a:r>
              <a:rPr lang="en-US" altLang="fa-IR"/>
              <a:t>e = 3v - 6</a:t>
            </a:r>
          </a:p>
        </p:txBody>
      </p:sp>
      <p:grpSp>
        <p:nvGrpSpPr>
          <p:cNvPr id="223258" name="Group 26"/>
          <p:cNvGrpSpPr>
            <a:grpSpLocks/>
          </p:cNvGrpSpPr>
          <p:nvPr/>
        </p:nvGrpSpPr>
        <p:grpSpPr bwMode="auto">
          <a:xfrm>
            <a:off x="4333875" y="2751138"/>
            <a:ext cx="3938588" cy="3627437"/>
            <a:chOff x="2730" y="1733"/>
            <a:chExt cx="2481" cy="2285"/>
          </a:xfrm>
        </p:grpSpPr>
        <p:sp>
          <p:nvSpPr>
            <p:cNvPr id="223256" name="Freeform 24"/>
            <p:cNvSpPr>
              <a:spLocks/>
            </p:cNvSpPr>
            <p:nvPr/>
          </p:nvSpPr>
          <p:spPr bwMode="auto">
            <a:xfrm>
              <a:off x="3747" y="1810"/>
              <a:ext cx="1464" cy="1470"/>
            </a:xfrm>
            <a:custGeom>
              <a:avLst/>
              <a:gdLst>
                <a:gd name="T0" fmla="*/ 1173 w 1464"/>
                <a:gd name="T1" fmla="*/ 1470 h 1470"/>
                <a:gd name="T2" fmla="*/ 1437 w 1464"/>
                <a:gd name="T3" fmla="*/ 569 h 1470"/>
                <a:gd name="T4" fmla="*/ 1010 w 1464"/>
                <a:gd name="T5" fmla="*/ 67 h 1470"/>
                <a:gd name="T6" fmla="*/ 0 w 1464"/>
                <a:gd name="T7" fmla="*/ 169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4" h="1470">
                  <a:moveTo>
                    <a:pt x="1173" y="1470"/>
                  </a:moveTo>
                  <a:cubicBezTo>
                    <a:pt x="1217" y="1320"/>
                    <a:pt x="1464" y="803"/>
                    <a:pt x="1437" y="569"/>
                  </a:cubicBezTo>
                  <a:cubicBezTo>
                    <a:pt x="1410" y="335"/>
                    <a:pt x="1249" y="134"/>
                    <a:pt x="1010" y="67"/>
                  </a:cubicBezTo>
                  <a:cubicBezTo>
                    <a:pt x="771" y="0"/>
                    <a:pt x="210" y="148"/>
                    <a:pt x="0" y="16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3257" name="Freeform 25"/>
            <p:cNvSpPr>
              <a:spLocks/>
            </p:cNvSpPr>
            <p:nvPr/>
          </p:nvSpPr>
          <p:spPr bwMode="auto">
            <a:xfrm>
              <a:off x="2730" y="1733"/>
              <a:ext cx="1017" cy="1323"/>
            </a:xfrm>
            <a:custGeom>
              <a:avLst/>
              <a:gdLst>
                <a:gd name="T0" fmla="*/ 1017 w 1017"/>
                <a:gd name="T1" fmla="*/ 239 h 1323"/>
                <a:gd name="T2" fmla="*/ 394 w 1017"/>
                <a:gd name="T3" fmla="*/ 2 h 1323"/>
                <a:gd name="T4" fmla="*/ 42 w 1017"/>
                <a:gd name="T5" fmla="*/ 253 h 1323"/>
                <a:gd name="T6" fmla="*/ 143 w 1017"/>
                <a:gd name="T7" fmla="*/ 950 h 1323"/>
                <a:gd name="T8" fmla="*/ 557 w 1017"/>
                <a:gd name="T9" fmla="*/ 132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1323">
                  <a:moveTo>
                    <a:pt x="1017" y="239"/>
                  </a:moveTo>
                  <a:cubicBezTo>
                    <a:pt x="786" y="119"/>
                    <a:pt x="556" y="0"/>
                    <a:pt x="394" y="2"/>
                  </a:cubicBezTo>
                  <a:cubicBezTo>
                    <a:pt x="232" y="4"/>
                    <a:pt x="84" y="95"/>
                    <a:pt x="42" y="253"/>
                  </a:cubicBezTo>
                  <a:cubicBezTo>
                    <a:pt x="0" y="411"/>
                    <a:pt x="57" y="772"/>
                    <a:pt x="143" y="950"/>
                  </a:cubicBezTo>
                  <a:cubicBezTo>
                    <a:pt x="229" y="1128"/>
                    <a:pt x="393" y="1225"/>
                    <a:pt x="557" y="132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3254" name="Freeform 22"/>
            <p:cNvSpPr>
              <a:spLocks/>
            </p:cNvSpPr>
            <p:nvPr/>
          </p:nvSpPr>
          <p:spPr bwMode="auto">
            <a:xfrm>
              <a:off x="3280" y="3063"/>
              <a:ext cx="1640" cy="955"/>
            </a:xfrm>
            <a:custGeom>
              <a:avLst/>
              <a:gdLst>
                <a:gd name="T0" fmla="*/ 0 w 1640"/>
                <a:gd name="T1" fmla="*/ 0 h 955"/>
                <a:gd name="T2" fmla="*/ 312 w 1640"/>
                <a:gd name="T3" fmla="*/ 617 h 955"/>
                <a:gd name="T4" fmla="*/ 1131 w 1640"/>
                <a:gd name="T5" fmla="*/ 888 h 955"/>
                <a:gd name="T6" fmla="*/ 1640 w 1640"/>
                <a:gd name="T7" fmla="*/ 217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0" h="955">
                  <a:moveTo>
                    <a:pt x="0" y="0"/>
                  </a:moveTo>
                  <a:cubicBezTo>
                    <a:pt x="62" y="234"/>
                    <a:pt x="124" y="469"/>
                    <a:pt x="312" y="617"/>
                  </a:cubicBezTo>
                  <a:cubicBezTo>
                    <a:pt x="500" y="765"/>
                    <a:pt x="910" y="955"/>
                    <a:pt x="1131" y="888"/>
                  </a:cubicBezTo>
                  <a:cubicBezTo>
                    <a:pt x="1352" y="821"/>
                    <a:pt x="1496" y="519"/>
                    <a:pt x="1640" y="21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Euler’s theorem</a:t>
            </a:r>
            <a:endParaRPr lang="nl-NL" altLang="fa-IR"/>
          </a:p>
        </p:txBody>
      </p:sp>
      <p:grpSp>
        <p:nvGrpSpPr>
          <p:cNvPr id="223253" name="Group 21"/>
          <p:cNvGrpSpPr>
            <a:grpSpLocks/>
          </p:cNvGrpSpPr>
          <p:nvPr/>
        </p:nvGrpSpPr>
        <p:grpSpPr bwMode="auto">
          <a:xfrm>
            <a:off x="4937125" y="3173413"/>
            <a:ext cx="2882900" cy="2689225"/>
            <a:chOff x="3110" y="1999"/>
            <a:chExt cx="1816" cy="1694"/>
          </a:xfrm>
        </p:grpSpPr>
        <p:sp>
          <p:nvSpPr>
            <p:cNvPr id="223252" name="Line 20"/>
            <p:cNvSpPr>
              <a:spLocks noChangeShapeType="1"/>
            </p:cNvSpPr>
            <p:nvPr/>
          </p:nvSpPr>
          <p:spPr bwMode="auto">
            <a:xfrm flipV="1">
              <a:off x="4242" y="3192"/>
              <a:ext cx="1" cy="5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3250" name="Freeform 18"/>
            <p:cNvSpPr>
              <a:spLocks/>
            </p:cNvSpPr>
            <p:nvPr/>
          </p:nvSpPr>
          <p:spPr bwMode="auto">
            <a:xfrm>
              <a:off x="3110" y="1999"/>
              <a:ext cx="522" cy="1057"/>
            </a:xfrm>
            <a:custGeom>
              <a:avLst/>
              <a:gdLst>
                <a:gd name="T0" fmla="*/ 0 w 522"/>
                <a:gd name="T1" fmla="*/ 0 h 1057"/>
                <a:gd name="T2" fmla="*/ 522 w 522"/>
                <a:gd name="T3" fmla="*/ 969 h 1057"/>
                <a:gd name="T4" fmla="*/ 177 w 522"/>
                <a:gd name="T5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2" h="1057">
                  <a:moveTo>
                    <a:pt x="0" y="0"/>
                  </a:moveTo>
                  <a:lnTo>
                    <a:pt x="522" y="969"/>
                  </a:lnTo>
                  <a:lnTo>
                    <a:pt x="177" y="1057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3251" name="Freeform 19"/>
            <p:cNvSpPr>
              <a:spLocks/>
            </p:cNvSpPr>
            <p:nvPr/>
          </p:nvSpPr>
          <p:spPr bwMode="auto">
            <a:xfrm>
              <a:off x="3625" y="2968"/>
              <a:ext cx="1301" cy="319"/>
            </a:xfrm>
            <a:custGeom>
              <a:avLst/>
              <a:gdLst>
                <a:gd name="T0" fmla="*/ 0 w 1301"/>
                <a:gd name="T1" fmla="*/ 0 h 319"/>
                <a:gd name="T2" fmla="*/ 617 w 1301"/>
                <a:gd name="T3" fmla="*/ 237 h 319"/>
                <a:gd name="T4" fmla="*/ 1301 w 1301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1" h="319">
                  <a:moveTo>
                    <a:pt x="0" y="0"/>
                  </a:moveTo>
                  <a:lnTo>
                    <a:pt x="617" y="237"/>
                  </a:lnTo>
                  <a:lnTo>
                    <a:pt x="1301" y="319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grpSp>
        <p:nvGrpSpPr>
          <p:cNvPr id="223236" name="Group 4"/>
          <p:cNvGrpSpPr>
            <a:grpSpLocks/>
          </p:cNvGrpSpPr>
          <p:nvPr/>
        </p:nvGrpSpPr>
        <p:grpSpPr bwMode="auto">
          <a:xfrm>
            <a:off x="4868863" y="3071813"/>
            <a:ext cx="3016250" cy="2867025"/>
            <a:chOff x="1923" y="2271"/>
            <a:chExt cx="1900" cy="1806"/>
          </a:xfrm>
        </p:grpSpPr>
        <p:sp>
          <p:nvSpPr>
            <p:cNvPr id="223237" name="Freeform 5"/>
            <p:cNvSpPr>
              <a:spLocks/>
            </p:cNvSpPr>
            <p:nvPr/>
          </p:nvSpPr>
          <p:spPr bwMode="auto">
            <a:xfrm>
              <a:off x="2609" y="2311"/>
              <a:ext cx="1091" cy="1240"/>
            </a:xfrm>
            <a:custGeom>
              <a:avLst/>
              <a:gdLst>
                <a:gd name="T0" fmla="*/ 0 w 1091"/>
                <a:gd name="T1" fmla="*/ 0 h 1240"/>
                <a:gd name="T2" fmla="*/ 488 w 1091"/>
                <a:gd name="T3" fmla="*/ 1240 h 1240"/>
                <a:gd name="T4" fmla="*/ 1091 w 1091"/>
                <a:gd name="T5" fmla="*/ 251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1" h="1240">
                  <a:moveTo>
                    <a:pt x="0" y="0"/>
                  </a:moveTo>
                  <a:lnTo>
                    <a:pt x="488" y="1240"/>
                  </a:lnTo>
                  <a:lnTo>
                    <a:pt x="1091" y="251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3238" name="Freeform 6"/>
            <p:cNvSpPr>
              <a:spLocks/>
            </p:cNvSpPr>
            <p:nvPr/>
          </p:nvSpPr>
          <p:spPr bwMode="auto">
            <a:xfrm>
              <a:off x="2487" y="2318"/>
              <a:ext cx="115" cy="982"/>
            </a:xfrm>
            <a:custGeom>
              <a:avLst/>
              <a:gdLst>
                <a:gd name="T0" fmla="*/ 0 w 115"/>
                <a:gd name="T1" fmla="*/ 982 h 982"/>
                <a:gd name="T2" fmla="*/ 115 w 115"/>
                <a:gd name="T3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" h="982">
                  <a:moveTo>
                    <a:pt x="0" y="982"/>
                  </a:moveTo>
                  <a:lnTo>
                    <a:pt x="115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3239" name="Freeform 7"/>
            <p:cNvSpPr>
              <a:spLocks/>
            </p:cNvSpPr>
            <p:nvPr/>
          </p:nvSpPr>
          <p:spPr bwMode="auto">
            <a:xfrm>
              <a:off x="1958" y="2304"/>
              <a:ext cx="1816" cy="1315"/>
            </a:xfrm>
            <a:custGeom>
              <a:avLst/>
              <a:gdLst>
                <a:gd name="T0" fmla="*/ 187 w 1816"/>
                <a:gd name="T1" fmla="*/ 1098 h 1315"/>
                <a:gd name="T2" fmla="*/ 0 w 1816"/>
                <a:gd name="T3" fmla="*/ 34 h 1315"/>
                <a:gd name="T4" fmla="*/ 644 w 1816"/>
                <a:gd name="T5" fmla="*/ 0 h 1315"/>
                <a:gd name="T6" fmla="*/ 1749 w 1816"/>
                <a:gd name="T7" fmla="*/ 258 h 1315"/>
                <a:gd name="T8" fmla="*/ 1816 w 1816"/>
                <a:gd name="T9" fmla="*/ 1315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1315">
                  <a:moveTo>
                    <a:pt x="187" y="1098"/>
                  </a:moveTo>
                  <a:lnTo>
                    <a:pt x="0" y="34"/>
                  </a:lnTo>
                  <a:lnTo>
                    <a:pt x="644" y="0"/>
                  </a:lnTo>
                  <a:lnTo>
                    <a:pt x="1749" y="258"/>
                  </a:lnTo>
                  <a:lnTo>
                    <a:pt x="1816" y="1315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3240" name="Freeform 8"/>
            <p:cNvSpPr>
              <a:spLocks/>
            </p:cNvSpPr>
            <p:nvPr/>
          </p:nvSpPr>
          <p:spPr bwMode="auto">
            <a:xfrm>
              <a:off x="2145" y="3402"/>
              <a:ext cx="1633" cy="632"/>
            </a:xfrm>
            <a:custGeom>
              <a:avLst/>
              <a:gdLst>
                <a:gd name="T0" fmla="*/ 0 w 1633"/>
                <a:gd name="T1" fmla="*/ 0 h 632"/>
                <a:gd name="T2" fmla="*/ 951 w 1633"/>
                <a:gd name="T3" fmla="*/ 632 h 632"/>
                <a:gd name="T4" fmla="*/ 1633 w 1633"/>
                <a:gd name="T5" fmla="*/ 223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3" h="632">
                  <a:moveTo>
                    <a:pt x="0" y="0"/>
                  </a:moveTo>
                  <a:lnTo>
                    <a:pt x="951" y="632"/>
                  </a:lnTo>
                  <a:lnTo>
                    <a:pt x="1633" y="223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3241" name="Freeform 9"/>
            <p:cNvSpPr>
              <a:spLocks/>
            </p:cNvSpPr>
            <p:nvPr/>
          </p:nvSpPr>
          <p:spPr bwMode="auto">
            <a:xfrm>
              <a:off x="2487" y="3300"/>
              <a:ext cx="610" cy="728"/>
            </a:xfrm>
            <a:custGeom>
              <a:avLst/>
              <a:gdLst>
                <a:gd name="T0" fmla="*/ 610 w 610"/>
                <a:gd name="T1" fmla="*/ 728 h 728"/>
                <a:gd name="T2" fmla="*/ 0 w 610"/>
                <a:gd name="T3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0" h="728">
                  <a:moveTo>
                    <a:pt x="610" y="72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3242" name="Oval 10"/>
            <p:cNvSpPr>
              <a:spLocks noChangeArrowheads="1"/>
            </p:cNvSpPr>
            <p:nvPr/>
          </p:nvSpPr>
          <p:spPr bwMode="auto">
            <a:xfrm>
              <a:off x="2100" y="3352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2562" y="2271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3244" name="Oval 12"/>
            <p:cNvSpPr>
              <a:spLocks noChangeArrowheads="1"/>
            </p:cNvSpPr>
            <p:nvPr/>
          </p:nvSpPr>
          <p:spPr bwMode="auto">
            <a:xfrm>
              <a:off x="3733" y="3579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3245" name="Oval 13"/>
            <p:cNvSpPr>
              <a:spLocks noChangeArrowheads="1"/>
            </p:cNvSpPr>
            <p:nvPr/>
          </p:nvSpPr>
          <p:spPr bwMode="auto">
            <a:xfrm>
              <a:off x="2445" y="326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3246" name="Oval 14"/>
            <p:cNvSpPr>
              <a:spLocks noChangeArrowheads="1"/>
            </p:cNvSpPr>
            <p:nvPr/>
          </p:nvSpPr>
          <p:spPr bwMode="auto">
            <a:xfrm>
              <a:off x="1923" y="229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3247" name="Oval 15"/>
            <p:cNvSpPr>
              <a:spLocks noChangeArrowheads="1"/>
            </p:cNvSpPr>
            <p:nvPr/>
          </p:nvSpPr>
          <p:spPr bwMode="auto">
            <a:xfrm>
              <a:off x="3053" y="398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3248" name="Oval 16"/>
            <p:cNvSpPr>
              <a:spLocks noChangeArrowheads="1"/>
            </p:cNvSpPr>
            <p:nvPr/>
          </p:nvSpPr>
          <p:spPr bwMode="auto">
            <a:xfrm>
              <a:off x="3652" y="251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3249" name="Oval 17"/>
            <p:cNvSpPr>
              <a:spLocks noChangeArrowheads="1"/>
            </p:cNvSpPr>
            <p:nvPr/>
          </p:nvSpPr>
          <p:spPr bwMode="auto">
            <a:xfrm>
              <a:off x="3056" y="3490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Smallest not-planar graphs</a:t>
            </a:r>
            <a:endParaRPr lang="nl-NL" altLang="fa-IR"/>
          </a:p>
        </p:txBody>
      </p:sp>
      <p:grpSp>
        <p:nvGrpSpPr>
          <p:cNvPr id="220222" name="Group 62"/>
          <p:cNvGrpSpPr>
            <a:grpSpLocks/>
          </p:cNvGrpSpPr>
          <p:nvPr/>
        </p:nvGrpSpPr>
        <p:grpSpPr bwMode="auto">
          <a:xfrm>
            <a:off x="1792288" y="3065463"/>
            <a:ext cx="1847850" cy="1670050"/>
            <a:chOff x="956" y="1931"/>
            <a:chExt cx="1164" cy="1052"/>
          </a:xfrm>
        </p:grpSpPr>
        <p:sp>
          <p:nvSpPr>
            <p:cNvPr id="220203" name="Freeform 43"/>
            <p:cNvSpPr>
              <a:spLocks/>
            </p:cNvSpPr>
            <p:nvPr/>
          </p:nvSpPr>
          <p:spPr bwMode="auto">
            <a:xfrm>
              <a:off x="1001" y="1974"/>
              <a:ext cx="1074" cy="968"/>
            </a:xfrm>
            <a:custGeom>
              <a:avLst/>
              <a:gdLst>
                <a:gd name="T0" fmla="*/ 0 w 1074"/>
                <a:gd name="T1" fmla="*/ 503 h 968"/>
                <a:gd name="T2" fmla="*/ 263 w 1074"/>
                <a:gd name="T3" fmla="*/ 22 h 968"/>
                <a:gd name="T4" fmla="*/ 800 w 1074"/>
                <a:gd name="T5" fmla="*/ 0 h 968"/>
                <a:gd name="T6" fmla="*/ 1074 w 1074"/>
                <a:gd name="T7" fmla="*/ 537 h 968"/>
                <a:gd name="T8" fmla="*/ 559 w 1074"/>
                <a:gd name="T9" fmla="*/ 968 h 968"/>
                <a:gd name="T10" fmla="*/ 0 w 1074"/>
                <a:gd name="T11" fmla="*/ 50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968">
                  <a:moveTo>
                    <a:pt x="0" y="503"/>
                  </a:moveTo>
                  <a:lnTo>
                    <a:pt x="263" y="22"/>
                  </a:lnTo>
                  <a:lnTo>
                    <a:pt x="800" y="0"/>
                  </a:lnTo>
                  <a:lnTo>
                    <a:pt x="1074" y="537"/>
                  </a:lnTo>
                  <a:lnTo>
                    <a:pt x="559" y="968"/>
                  </a:lnTo>
                  <a:lnTo>
                    <a:pt x="0" y="503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201" name="Freeform 41"/>
            <p:cNvSpPr>
              <a:spLocks/>
            </p:cNvSpPr>
            <p:nvPr/>
          </p:nvSpPr>
          <p:spPr bwMode="auto">
            <a:xfrm>
              <a:off x="995" y="1980"/>
              <a:ext cx="1080" cy="962"/>
            </a:xfrm>
            <a:custGeom>
              <a:avLst/>
              <a:gdLst>
                <a:gd name="T0" fmla="*/ 269 w 1080"/>
                <a:gd name="T1" fmla="*/ 16 h 962"/>
                <a:gd name="T2" fmla="*/ 1080 w 1080"/>
                <a:gd name="T3" fmla="*/ 537 h 962"/>
                <a:gd name="T4" fmla="*/ 0 w 1080"/>
                <a:gd name="T5" fmla="*/ 497 h 962"/>
                <a:gd name="T6" fmla="*/ 806 w 1080"/>
                <a:gd name="T7" fmla="*/ 0 h 962"/>
                <a:gd name="T8" fmla="*/ 571 w 1080"/>
                <a:gd name="T9" fmla="*/ 962 h 962"/>
                <a:gd name="T10" fmla="*/ 269 w 1080"/>
                <a:gd name="T11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0" h="962">
                  <a:moveTo>
                    <a:pt x="269" y="16"/>
                  </a:moveTo>
                  <a:lnTo>
                    <a:pt x="1080" y="537"/>
                  </a:lnTo>
                  <a:lnTo>
                    <a:pt x="0" y="497"/>
                  </a:lnTo>
                  <a:lnTo>
                    <a:pt x="806" y="0"/>
                  </a:lnTo>
                  <a:lnTo>
                    <a:pt x="571" y="962"/>
                  </a:lnTo>
                  <a:lnTo>
                    <a:pt x="269" y="16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194" name="Oval 34"/>
            <p:cNvSpPr>
              <a:spLocks noChangeArrowheads="1"/>
            </p:cNvSpPr>
            <p:nvPr/>
          </p:nvSpPr>
          <p:spPr bwMode="auto">
            <a:xfrm>
              <a:off x="1224" y="195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0195" name="Oval 35"/>
            <p:cNvSpPr>
              <a:spLocks noChangeArrowheads="1"/>
            </p:cNvSpPr>
            <p:nvPr/>
          </p:nvSpPr>
          <p:spPr bwMode="auto">
            <a:xfrm>
              <a:off x="1750" y="1931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0196" name="Oval 36"/>
            <p:cNvSpPr>
              <a:spLocks noChangeArrowheads="1"/>
            </p:cNvSpPr>
            <p:nvPr/>
          </p:nvSpPr>
          <p:spPr bwMode="auto">
            <a:xfrm>
              <a:off x="956" y="243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0197" name="Oval 37"/>
            <p:cNvSpPr>
              <a:spLocks noChangeArrowheads="1"/>
            </p:cNvSpPr>
            <p:nvPr/>
          </p:nvSpPr>
          <p:spPr bwMode="auto">
            <a:xfrm>
              <a:off x="1522" y="289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0198" name="Oval 38"/>
            <p:cNvSpPr>
              <a:spLocks noChangeArrowheads="1"/>
            </p:cNvSpPr>
            <p:nvPr/>
          </p:nvSpPr>
          <p:spPr bwMode="auto">
            <a:xfrm>
              <a:off x="2030" y="246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20200" name="Text Box 40"/>
          <p:cNvSpPr txBox="1">
            <a:spLocks noChangeArrowheads="1"/>
          </p:cNvSpPr>
          <p:nvPr/>
        </p:nvSpPr>
        <p:spPr bwMode="auto">
          <a:xfrm>
            <a:off x="6059488" y="2073275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fa-IR" sz="2400">
                <a:latin typeface="Arial" pitchFamily="34" charset="0"/>
              </a:rPr>
              <a:t>K</a:t>
            </a:r>
            <a:r>
              <a:rPr lang="en-US" altLang="fa-IR" sz="2400" baseline="-25000">
                <a:latin typeface="Arial" pitchFamily="34" charset="0"/>
              </a:rPr>
              <a:t>3,3</a:t>
            </a:r>
          </a:p>
        </p:txBody>
      </p:sp>
      <p:grpSp>
        <p:nvGrpSpPr>
          <p:cNvPr id="220221" name="Group 61"/>
          <p:cNvGrpSpPr>
            <a:grpSpLocks/>
          </p:cNvGrpSpPr>
          <p:nvPr/>
        </p:nvGrpSpPr>
        <p:grpSpPr bwMode="auto">
          <a:xfrm>
            <a:off x="5434013" y="3065463"/>
            <a:ext cx="1917700" cy="992187"/>
            <a:chOff x="3137" y="1962"/>
            <a:chExt cx="1208" cy="625"/>
          </a:xfrm>
        </p:grpSpPr>
        <p:sp>
          <p:nvSpPr>
            <p:cNvPr id="220213" name="Line 53"/>
            <p:cNvSpPr>
              <a:spLocks noChangeShapeType="1"/>
            </p:cNvSpPr>
            <p:nvPr/>
          </p:nvSpPr>
          <p:spPr bwMode="auto">
            <a:xfrm flipV="1">
              <a:off x="3188" y="2008"/>
              <a:ext cx="1118" cy="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210" name="Freeform 50"/>
            <p:cNvSpPr>
              <a:spLocks/>
            </p:cNvSpPr>
            <p:nvPr/>
          </p:nvSpPr>
          <p:spPr bwMode="auto">
            <a:xfrm>
              <a:off x="3182" y="2002"/>
              <a:ext cx="554" cy="542"/>
            </a:xfrm>
            <a:custGeom>
              <a:avLst/>
              <a:gdLst>
                <a:gd name="T0" fmla="*/ 0 w 554"/>
                <a:gd name="T1" fmla="*/ 542 h 542"/>
                <a:gd name="T2" fmla="*/ 554 w 554"/>
                <a:gd name="T3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4" h="542">
                  <a:moveTo>
                    <a:pt x="0" y="542"/>
                  </a:moveTo>
                  <a:lnTo>
                    <a:pt x="5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212" name="Line 52"/>
            <p:cNvSpPr>
              <a:spLocks noChangeShapeType="1"/>
            </p:cNvSpPr>
            <p:nvPr/>
          </p:nvSpPr>
          <p:spPr bwMode="auto">
            <a:xfrm flipV="1">
              <a:off x="3182" y="2002"/>
              <a:ext cx="1" cy="5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214" name="Line 54"/>
            <p:cNvSpPr>
              <a:spLocks noChangeShapeType="1"/>
            </p:cNvSpPr>
            <p:nvPr/>
          </p:nvSpPr>
          <p:spPr bwMode="auto">
            <a:xfrm>
              <a:off x="3182" y="2008"/>
              <a:ext cx="559" cy="5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215" name="Line 55"/>
            <p:cNvSpPr>
              <a:spLocks noChangeShapeType="1"/>
            </p:cNvSpPr>
            <p:nvPr/>
          </p:nvSpPr>
          <p:spPr bwMode="auto">
            <a:xfrm>
              <a:off x="3182" y="2008"/>
              <a:ext cx="1118" cy="5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216" name="Line 56"/>
            <p:cNvSpPr>
              <a:spLocks noChangeShapeType="1"/>
            </p:cNvSpPr>
            <p:nvPr/>
          </p:nvSpPr>
          <p:spPr bwMode="auto">
            <a:xfrm>
              <a:off x="3736" y="2002"/>
              <a:ext cx="5" cy="5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217" name="Line 57"/>
            <p:cNvSpPr>
              <a:spLocks noChangeShapeType="1"/>
            </p:cNvSpPr>
            <p:nvPr/>
          </p:nvSpPr>
          <p:spPr bwMode="auto">
            <a:xfrm>
              <a:off x="3736" y="1996"/>
              <a:ext cx="559" cy="5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218" name="Line 58"/>
            <p:cNvSpPr>
              <a:spLocks noChangeShapeType="1"/>
            </p:cNvSpPr>
            <p:nvPr/>
          </p:nvSpPr>
          <p:spPr bwMode="auto">
            <a:xfrm flipH="1">
              <a:off x="3741" y="2008"/>
              <a:ext cx="559" cy="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20219" name="Line 59"/>
            <p:cNvSpPr>
              <a:spLocks noChangeShapeType="1"/>
            </p:cNvSpPr>
            <p:nvPr/>
          </p:nvSpPr>
          <p:spPr bwMode="auto">
            <a:xfrm>
              <a:off x="4306" y="2008"/>
              <a:ext cx="1" cy="5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grpSp>
          <p:nvGrpSpPr>
            <p:cNvPr id="220220" name="Group 60"/>
            <p:cNvGrpSpPr>
              <a:grpSpLocks/>
            </p:cNvGrpSpPr>
            <p:nvPr/>
          </p:nvGrpSpPr>
          <p:grpSpPr bwMode="auto">
            <a:xfrm>
              <a:off x="3137" y="1962"/>
              <a:ext cx="1208" cy="625"/>
              <a:chOff x="3137" y="1962"/>
              <a:chExt cx="1208" cy="625"/>
            </a:xfrm>
          </p:grpSpPr>
          <p:sp>
            <p:nvSpPr>
              <p:cNvPr id="220202" name="Oval 42"/>
              <p:cNvSpPr>
                <a:spLocks noChangeArrowheads="1"/>
              </p:cNvSpPr>
              <p:nvPr/>
            </p:nvSpPr>
            <p:spPr bwMode="auto">
              <a:xfrm>
                <a:off x="3137" y="1963"/>
                <a:ext cx="90" cy="9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20204" name="Oval 44"/>
              <p:cNvSpPr>
                <a:spLocks noChangeArrowheads="1"/>
              </p:cNvSpPr>
              <p:nvPr/>
            </p:nvSpPr>
            <p:spPr bwMode="auto">
              <a:xfrm>
                <a:off x="3690" y="1963"/>
                <a:ext cx="90" cy="9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20205" name="Oval 45"/>
              <p:cNvSpPr>
                <a:spLocks noChangeArrowheads="1"/>
              </p:cNvSpPr>
              <p:nvPr/>
            </p:nvSpPr>
            <p:spPr bwMode="auto">
              <a:xfrm>
                <a:off x="4255" y="1962"/>
                <a:ext cx="90" cy="9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20206" name="Oval 46"/>
              <p:cNvSpPr>
                <a:spLocks noChangeArrowheads="1"/>
              </p:cNvSpPr>
              <p:nvPr/>
            </p:nvSpPr>
            <p:spPr bwMode="auto">
              <a:xfrm>
                <a:off x="3137" y="2497"/>
                <a:ext cx="90" cy="9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20207" name="Oval 47"/>
              <p:cNvSpPr>
                <a:spLocks noChangeArrowheads="1"/>
              </p:cNvSpPr>
              <p:nvPr/>
            </p:nvSpPr>
            <p:spPr bwMode="auto">
              <a:xfrm>
                <a:off x="3696" y="2497"/>
                <a:ext cx="90" cy="9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20208" name="Oval 48"/>
              <p:cNvSpPr>
                <a:spLocks noChangeArrowheads="1"/>
              </p:cNvSpPr>
              <p:nvPr/>
            </p:nvSpPr>
            <p:spPr bwMode="auto">
              <a:xfrm>
                <a:off x="4255" y="2496"/>
                <a:ext cx="90" cy="9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sp>
        <p:nvSpPr>
          <p:cNvPr id="220224" name="Text Box 64"/>
          <p:cNvSpPr txBox="1">
            <a:spLocks noChangeArrowheads="1"/>
          </p:cNvSpPr>
          <p:nvPr/>
        </p:nvSpPr>
        <p:spPr bwMode="auto">
          <a:xfrm>
            <a:off x="2466975" y="2073275"/>
            <a:ext cx="49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fa-IR" sz="2400">
                <a:latin typeface="Arial" pitchFamily="34" charset="0"/>
              </a:rPr>
              <a:t>K</a:t>
            </a:r>
            <a:r>
              <a:rPr lang="en-US" altLang="fa-IR" sz="2400" baseline="-25000">
                <a:latin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Planarity testing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31188" cy="5040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Theorem </a:t>
            </a:r>
            <a:r>
              <a:rPr lang="en-US" altLang="fa-IR">
                <a:solidFill>
                  <a:schemeClr val="accent2"/>
                </a:solidFill>
              </a:rPr>
              <a:t>[Kuratowski 1930 / Wagner 1937]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	</a:t>
            </a:r>
            <a:r>
              <a:rPr lang="en-US" altLang="fa-IR"/>
              <a:t>A graph G is planar if and only if it does not contain K</a:t>
            </a:r>
            <a:r>
              <a:rPr lang="en-US" altLang="fa-IR" baseline="-25000"/>
              <a:t>5</a:t>
            </a:r>
            <a:r>
              <a:rPr lang="en-US" altLang="fa-IR"/>
              <a:t> or K</a:t>
            </a:r>
            <a:r>
              <a:rPr lang="en-US" altLang="fa-IR" baseline="-25000"/>
              <a:t>3,3</a:t>
            </a:r>
            <a:r>
              <a:rPr lang="en-US" altLang="fa-IR"/>
              <a:t> as a minor.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Minor</a:t>
            </a:r>
          </a:p>
          <a:p>
            <a:pPr>
              <a:buFont typeface="Wingdings" pitchFamily="2" charset="2"/>
              <a:buNone/>
            </a:pPr>
            <a:r>
              <a:rPr lang="en-US" altLang="fa-IR"/>
              <a:t>	A graph H is a minor of a graph G, if H can be obtained from G by a series of 0 or more deletions of vertices, deletions of edges, and contraction of edges.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Clr>
                <a:schemeClr val="accent1"/>
              </a:buClr>
            </a:pPr>
            <a:r>
              <a:rPr lang="en-US" altLang="fa-IR"/>
              <a:t>G = (V, E), |V| = n, planarity testing in O(n) time possible.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Drawings</a:t>
            </a:r>
            <a:endParaRPr lang="nl-NL" altLang="fa-IR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156575" cy="519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</a:p>
          <a:p>
            <a:pPr lvl="1">
              <a:lnSpc>
                <a:spcPct val="90000"/>
              </a:lnSpc>
            </a:pPr>
            <a:r>
              <a:rPr lang="en-US" altLang="fa-IR">
                <a:latin typeface="Arial" pitchFamily="34" charset="0"/>
              </a:rPr>
              <a:t>points, circles, or rectangles</a:t>
            </a:r>
          </a:p>
          <a:p>
            <a:pPr lvl="1">
              <a:lnSpc>
                <a:spcPct val="90000"/>
              </a:lnSpc>
            </a:pPr>
            <a:r>
              <a:rPr lang="en-US" altLang="fa-IR">
                <a:latin typeface="Arial" pitchFamily="34" charset="0"/>
              </a:rPr>
              <a:t>polygons</a:t>
            </a:r>
          </a:p>
          <a:p>
            <a:pPr lvl="1">
              <a:lnSpc>
                <a:spcPct val="90000"/>
              </a:lnSpc>
            </a:pPr>
            <a:r>
              <a:rPr lang="en-US" altLang="fa-IR">
                <a:latin typeface="Arial" pitchFamily="34" charset="0"/>
              </a:rPr>
              <a:t>icons</a:t>
            </a:r>
          </a:p>
          <a:p>
            <a:pPr lvl="1">
              <a:lnSpc>
                <a:spcPct val="90000"/>
              </a:lnSpc>
            </a:pPr>
            <a:r>
              <a:rPr lang="en-US" altLang="fa-IR">
                <a:latin typeface="Arial" pitchFamily="34" charset="0"/>
              </a:rPr>
              <a:t>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fa-IR">
                <a:latin typeface="Arial" pitchFamily="34" charset="0"/>
              </a:rPr>
              <a:t/>
            </a:r>
            <a:br>
              <a:rPr lang="en-US" altLang="fa-IR">
                <a:latin typeface="Arial" pitchFamily="34" charset="0"/>
              </a:rPr>
            </a:br>
            <a:endParaRPr lang="en-US" altLang="fa-IR" sz="800"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</a:p>
          <a:p>
            <a:pPr lvl="1">
              <a:lnSpc>
                <a:spcPct val="90000"/>
              </a:lnSpc>
            </a:pPr>
            <a:r>
              <a:rPr lang="en-US" altLang="fa-IR">
                <a:latin typeface="Arial" pitchFamily="34" charset="0"/>
              </a:rPr>
              <a:t>straight lines</a:t>
            </a:r>
          </a:p>
          <a:p>
            <a:pPr lvl="1">
              <a:lnSpc>
                <a:spcPct val="90000"/>
              </a:lnSpc>
            </a:pPr>
            <a:r>
              <a:rPr lang="en-US" altLang="fa-IR">
                <a:latin typeface="Arial" pitchFamily="34" charset="0"/>
              </a:rPr>
              <a:t>curves</a:t>
            </a:r>
          </a:p>
          <a:p>
            <a:pPr lvl="1">
              <a:lnSpc>
                <a:spcPct val="90000"/>
              </a:lnSpc>
            </a:pPr>
            <a:r>
              <a:rPr lang="en-US" altLang="fa-IR">
                <a:latin typeface="Arial" pitchFamily="34" charset="0"/>
              </a:rPr>
              <a:t>(axis-parallel) polylines</a:t>
            </a:r>
          </a:p>
          <a:p>
            <a:pPr lvl="1">
              <a:lnSpc>
                <a:spcPct val="90000"/>
              </a:lnSpc>
            </a:pPr>
            <a:r>
              <a:rPr lang="en-US" altLang="fa-IR">
                <a:latin typeface="Arial" pitchFamily="34" charset="0"/>
              </a:rPr>
              <a:t>implicitly (by adjacency of rectangles </a:t>
            </a:r>
            <a:br>
              <a:rPr lang="en-US" altLang="fa-IR">
                <a:latin typeface="Arial" pitchFamily="34" charset="0"/>
              </a:rPr>
            </a:br>
            <a:r>
              <a:rPr lang="en-US" altLang="fa-IR">
                <a:latin typeface="Arial" pitchFamily="34" charset="0"/>
              </a:rPr>
              <a:t>representing vertices)</a:t>
            </a:r>
          </a:p>
          <a:p>
            <a:pPr lvl="1">
              <a:lnSpc>
                <a:spcPct val="90000"/>
              </a:lnSpc>
            </a:pPr>
            <a:r>
              <a:rPr lang="en-US" altLang="fa-IR">
                <a:latin typeface="Arial" pitchFamily="34" charset="0"/>
              </a:rPr>
              <a:t>…</a:t>
            </a:r>
          </a:p>
          <a:p>
            <a:pPr lvl="1">
              <a:lnSpc>
                <a:spcPct val="90000"/>
              </a:lnSpc>
            </a:pPr>
            <a:endParaRPr lang="en-US" altLang="fa-IR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nl-NL" altLang="fa-IR"/>
              <a:t>In two or three dimensions</a:t>
            </a:r>
          </a:p>
        </p:txBody>
      </p:sp>
      <p:pic>
        <p:nvPicPr>
          <p:cNvPr id="231431" name="Picture 7" descr="visual_nodes_yedx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3117850" y="2203450"/>
            <a:ext cx="22352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32" name="Picture 8" descr="a_min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298950"/>
            <a:ext cx="27749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3787775" y="892175"/>
            <a:ext cx="5356225" cy="160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a-IR"/>
          </a:p>
        </p:txBody>
      </p:sp>
      <p:pic>
        <p:nvPicPr>
          <p:cNvPr id="231433" name="Picture 9" descr="circular_netgroup_disk_3_598x5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36538"/>
            <a:ext cx="370998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Planar drawings</a:t>
            </a:r>
            <a:endParaRPr lang="nl-NL" altLang="fa-IR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  <a:r>
              <a:rPr lang="en-US" altLang="fa-IR"/>
              <a:t>	points in the plane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  <a:r>
              <a:rPr lang="en-US" altLang="fa-IR"/>
              <a:t> 	curves </a:t>
            </a:r>
          </a:p>
          <a:p>
            <a:pPr>
              <a:buFont typeface="Wingdings" pitchFamily="2" charset="2"/>
              <a:buNone/>
            </a:pPr>
            <a:endParaRPr lang="en-US" altLang="fa-IR" sz="1200"/>
          </a:p>
          <a:p>
            <a:r>
              <a:rPr lang="en-US" altLang="fa-IR"/>
              <a:t>No edge crossings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</p:txBody>
      </p:sp>
      <p:grpSp>
        <p:nvGrpSpPr>
          <p:cNvPr id="232472" name="Group 24"/>
          <p:cNvGrpSpPr>
            <a:grpSpLocks/>
          </p:cNvGrpSpPr>
          <p:nvPr/>
        </p:nvGrpSpPr>
        <p:grpSpPr bwMode="auto">
          <a:xfrm>
            <a:off x="5407025" y="2498725"/>
            <a:ext cx="2820988" cy="2840038"/>
            <a:chOff x="3406" y="1574"/>
            <a:chExt cx="1777" cy="1789"/>
          </a:xfrm>
        </p:grpSpPr>
        <p:sp>
          <p:nvSpPr>
            <p:cNvPr id="232461" name="Freeform 13"/>
            <p:cNvSpPr>
              <a:spLocks/>
            </p:cNvSpPr>
            <p:nvPr/>
          </p:nvSpPr>
          <p:spPr bwMode="auto">
            <a:xfrm>
              <a:off x="3406" y="1789"/>
              <a:ext cx="179" cy="786"/>
            </a:xfrm>
            <a:custGeom>
              <a:avLst/>
              <a:gdLst>
                <a:gd name="T0" fmla="*/ 84 w 179"/>
                <a:gd name="T1" fmla="*/ 786 h 786"/>
                <a:gd name="T2" fmla="*/ 16 w 179"/>
                <a:gd name="T3" fmla="*/ 373 h 786"/>
                <a:gd name="T4" fmla="*/ 179 w 179"/>
                <a:gd name="T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786">
                  <a:moveTo>
                    <a:pt x="84" y="786"/>
                  </a:moveTo>
                  <a:cubicBezTo>
                    <a:pt x="73" y="717"/>
                    <a:pt x="0" y="504"/>
                    <a:pt x="16" y="373"/>
                  </a:cubicBezTo>
                  <a:cubicBezTo>
                    <a:pt x="32" y="242"/>
                    <a:pt x="145" y="78"/>
                    <a:pt x="179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62" name="Freeform 14"/>
            <p:cNvSpPr>
              <a:spLocks/>
            </p:cNvSpPr>
            <p:nvPr/>
          </p:nvSpPr>
          <p:spPr bwMode="auto">
            <a:xfrm>
              <a:off x="3490" y="2399"/>
              <a:ext cx="542" cy="252"/>
            </a:xfrm>
            <a:custGeom>
              <a:avLst/>
              <a:gdLst>
                <a:gd name="T0" fmla="*/ 0 w 542"/>
                <a:gd name="T1" fmla="*/ 176 h 252"/>
                <a:gd name="T2" fmla="*/ 352 w 542"/>
                <a:gd name="T3" fmla="*/ 223 h 252"/>
                <a:gd name="T4" fmla="*/ 542 w 542"/>
                <a:gd name="T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2" h="252">
                  <a:moveTo>
                    <a:pt x="0" y="176"/>
                  </a:moveTo>
                  <a:cubicBezTo>
                    <a:pt x="131" y="214"/>
                    <a:pt x="262" y="252"/>
                    <a:pt x="352" y="223"/>
                  </a:cubicBezTo>
                  <a:cubicBezTo>
                    <a:pt x="442" y="194"/>
                    <a:pt x="492" y="97"/>
                    <a:pt x="54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63" name="Freeform 15"/>
            <p:cNvSpPr>
              <a:spLocks/>
            </p:cNvSpPr>
            <p:nvPr/>
          </p:nvSpPr>
          <p:spPr bwMode="auto">
            <a:xfrm>
              <a:off x="3483" y="2575"/>
              <a:ext cx="691" cy="556"/>
            </a:xfrm>
            <a:custGeom>
              <a:avLst/>
              <a:gdLst>
                <a:gd name="T0" fmla="*/ 0 w 691"/>
                <a:gd name="T1" fmla="*/ 0 h 556"/>
                <a:gd name="T2" fmla="*/ 203 w 691"/>
                <a:gd name="T3" fmla="*/ 366 h 556"/>
                <a:gd name="T4" fmla="*/ 691 w 691"/>
                <a:gd name="T5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1" h="556">
                  <a:moveTo>
                    <a:pt x="0" y="0"/>
                  </a:moveTo>
                  <a:cubicBezTo>
                    <a:pt x="34" y="61"/>
                    <a:pt x="88" y="273"/>
                    <a:pt x="203" y="366"/>
                  </a:cubicBezTo>
                  <a:cubicBezTo>
                    <a:pt x="318" y="459"/>
                    <a:pt x="589" y="517"/>
                    <a:pt x="691" y="5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64" name="Freeform 16"/>
            <p:cNvSpPr>
              <a:spLocks/>
            </p:cNvSpPr>
            <p:nvPr/>
          </p:nvSpPr>
          <p:spPr bwMode="auto">
            <a:xfrm>
              <a:off x="4168" y="3124"/>
              <a:ext cx="914" cy="239"/>
            </a:xfrm>
            <a:custGeom>
              <a:avLst/>
              <a:gdLst>
                <a:gd name="T0" fmla="*/ 0 w 914"/>
                <a:gd name="T1" fmla="*/ 0 h 239"/>
                <a:gd name="T2" fmla="*/ 494 w 914"/>
                <a:gd name="T3" fmla="*/ 230 h 239"/>
                <a:gd name="T4" fmla="*/ 914 w 914"/>
                <a:gd name="T5" fmla="*/ 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4" h="239">
                  <a:moveTo>
                    <a:pt x="0" y="0"/>
                  </a:moveTo>
                  <a:cubicBezTo>
                    <a:pt x="171" y="110"/>
                    <a:pt x="342" y="221"/>
                    <a:pt x="494" y="230"/>
                  </a:cubicBezTo>
                  <a:cubicBezTo>
                    <a:pt x="646" y="239"/>
                    <a:pt x="780" y="146"/>
                    <a:pt x="914" y="5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65" name="Freeform 17"/>
            <p:cNvSpPr>
              <a:spLocks/>
            </p:cNvSpPr>
            <p:nvPr/>
          </p:nvSpPr>
          <p:spPr bwMode="auto">
            <a:xfrm>
              <a:off x="4825" y="2636"/>
              <a:ext cx="294" cy="549"/>
            </a:xfrm>
            <a:custGeom>
              <a:avLst/>
              <a:gdLst>
                <a:gd name="T0" fmla="*/ 257 w 294"/>
                <a:gd name="T1" fmla="*/ 549 h 549"/>
                <a:gd name="T2" fmla="*/ 251 w 294"/>
                <a:gd name="T3" fmla="*/ 190 h 549"/>
                <a:gd name="T4" fmla="*/ 0 w 294"/>
                <a:gd name="T5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549">
                  <a:moveTo>
                    <a:pt x="257" y="549"/>
                  </a:moveTo>
                  <a:cubicBezTo>
                    <a:pt x="275" y="415"/>
                    <a:pt x="294" y="282"/>
                    <a:pt x="251" y="190"/>
                  </a:cubicBezTo>
                  <a:cubicBezTo>
                    <a:pt x="208" y="98"/>
                    <a:pt x="104" y="49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66" name="Freeform 18"/>
            <p:cNvSpPr>
              <a:spLocks/>
            </p:cNvSpPr>
            <p:nvPr/>
          </p:nvSpPr>
          <p:spPr bwMode="auto">
            <a:xfrm>
              <a:off x="4161" y="2636"/>
              <a:ext cx="664" cy="495"/>
            </a:xfrm>
            <a:custGeom>
              <a:avLst/>
              <a:gdLst>
                <a:gd name="T0" fmla="*/ 0 w 664"/>
                <a:gd name="T1" fmla="*/ 495 h 495"/>
                <a:gd name="T2" fmla="*/ 298 w 664"/>
                <a:gd name="T3" fmla="*/ 190 h 495"/>
                <a:gd name="T4" fmla="*/ 664 w 664"/>
                <a:gd name="T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4" h="495">
                  <a:moveTo>
                    <a:pt x="0" y="495"/>
                  </a:moveTo>
                  <a:cubicBezTo>
                    <a:pt x="93" y="383"/>
                    <a:pt x="187" y="272"/>
                    <a:pt x="298" y="190"/>
                  </a:cubicBezTo>
                  <a:cubicBezTo>
                    <a:pt x="409" y="108"/>
                    <a:pt x="536" y="54"/>
                    <a:pt x="66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67" name="Freeform 19"/>
            <p:cNvSpPr>
              <a:spLocks/>
            </p:cNvSpPr>
            <p:nvPr/>
          </p:nvSpPr>
          <p:spPr bwMode="auto">
            <a:xfrm>
              <a:off x="4838" y="1958"/>
              <a:ext cx="345" cy="692"/>
            </a:xfrm>
            <a:custGeom>
              <a:avLst/>
              <a:gdLst>
                <a:gd name="T0" fmla="*/ 0 w 345"/>
                <a:gd name="T1" fmla="*/ 692 h 692"/>
                <a:gd name="T2" fmla="*/ 299 w 345"/>
                <a:gd name="T3" fmla="*/ 448 h 692"/>
                <a:gd name="T4" fmla="*/ 278 w 345"/>
                <a:gd name="T5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692">
                  <a:moveTo>
                    <a:pt x="0" y="692"/>
                  </a:moveTo>
                  <a:cubicBezTo>
                    <a:pt x="126" y="627"/>
                    <a:pt x="253" y="563"/>
                    <a:pt x="299" y="448"/>
                  </a:cubicBezTo>
                  <a:cubicBezTo>
                    <a:pt x="345" y="333"/>
                    <a:pt x="311" y="166"/>
                    <a:pt x="278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68" name="Freeform 20"/>
            <p:cNvSpPr>
              <a:spLocks/>
            </p:cNvSpPr>
            <p:nvPr/>
          </p:nvSpPr>
          <p:spPr bwMode="auto">
            <a:xfrm>
              <a:off x="4466" y="1574"/>
              <a:ext cx="637" cy="378"/>
            </a:xfrm>
            <a:custGeom>
              <a:avLst/>
              <a:gdLst>
                <a:gd name="T0" fmla="*/ 637 w 637"/>
                <a:gd name="T1" fmla="*/ 378 h 378"/>
                <a:gd name="T2" fmla="*/ 400 w 637"/>
                <a:gd name="T3" fmla="*/ 46 h 378"/>
                <a:gd name="T4" fmla="*/ 0 w 637"/>
                <a:gd name="T5" fmla="*/ 10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7" h="378">
                  <a:moveTo>
                    <a:pt x="637" y="378"/>
                  </a:moveTo>
                  <a:cubicBezTo>
                    <a:pt x="571" y="235"/>
                    <a:pt x="506" y="92"/>
                    <a:pt x="400" y="46"/>
                  </a:cubicBezTo>
                  <a:cubicBezTo>
                    <a:pt x="294" y="0"/>
                    <a:pt x="147" y="50"/>
                    <a:pt x="0" y="10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69" name="Freeform 21"/>
            <p:cNvSpPr>
              <a:spLocks/>
            </p:cNvSpPr>
            <p:nvPr/>
          </p:nvSpPr>
          <p:spPr bwMode="auto">
            <a:xfrm>
              <a:off x="3585" y="1796"/>
              <a:ext cx="467" cy="616"/>
            </a:xfrm>
            <a:custGeom>
              <a:avLst/>
              <a:gdLst>
                <a:gd name="T0" fmla="*/ 0 w 467"/>
                <a:gd name="T1" fmla="*/ 0 h 616"/>
                <a:gd name="T2" fmla="*/ 393 w 467"/>
                <a:gd name="T3" fmla="*/ 237 h 616"/>
                <a:gd name="T4" fmla="*/ 447 w 467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7" h="616">
                  <a:moveTo>
                    <a:pt x="0" y="0"/>
                  </a:moveTo>
                  <a:cubicBezTo>
                    <a:pt x="159" y="67"/>
                    <a:pt x="319" y="134"/>
                    <a:pt x="393" y="237"/>
                  </a:cubicBezTo>
                  <a:cubicBezTo>
                    <a:pt x="467" y="340"/>
                    <a:pt x="457" y="478"/>
                    <a:pt x="447" y="61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70" name="Freeform 22"/>
            <p:cNvSpPr>
              <a:spLocks/>
            </p:cNvSpPr>
            <p:nvPr/>
          </p:nvSpPr>
          <p:spPr bwMode="auto">
            <a:xfrm>
              <a:off x="4018" y="2412"/>
              <a:ext cx="800" cy="224"/>
            </a:xfrm>
            <a:custGeom>
              <a:avLst/>
              <a:gdLst>
                <a:gd name="T0" fmla="*/ 0 w 800"/>
                <a:gd name="T1" fmla="*/ 0 h 224"/>
                <a:gd name="T2" fmla="*/ 285 w 800"/>
                <a:gd name="T3" fmla="*/ 177 h 224"/>
                <a:gd name="T4" fmla="*/ 800 w 800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0" h="224">
                  <a:moveTo>
                    <a:pt x="0" y="0"/>
                  </a:moveTo>
                  <a:cubicBezTo>
                    <a:pt x="76" y="70"/>
                    <a:pt x="152" y="140"/>
                    <a:pt x="285" y="177"/>
                  </a:cubicBezTo>
                  <a:cubicBezTo>
                    <a:pt x="418" y="214"/>
                    <a:pt x="609" y="219"/>
                    <a:pt x="800" y="22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232471" name="Freeform 23"/>
            <p:cNvSpPr>
              <a:spLocks/>
            </p:cNvSpPr>
            <p:nvPr/>
          </p:nvSpPr>
          <p:spPr bwMode="auto">
            <a:xfrm>
              <a:off x="4032" y="1660"/>
              <a:ext cx="485" cy="766"/>
            </a:xfrm>
            <a:custGeom>
              <a:avLst/>
              <a:gdLst>
                <a:gd name="T0" fmla="*/ 0 w 485"/>
                <a:gd name="T1" fmla="*/ 766 h 766"/>
                <a:gd name="T2" fmla="*/ 413 w 485"/>
                <a:gd name="T3" fmla="*/ 468 h 766"/>
                <a:gd name="T4" fmla="*/ 434 w 485"/>
                <a:gd name="T5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5" h="766">
                  <a:moveTo>
                    <a:pt x="0" y="766"/>
                  </a:moveTo>
                  <a:cubicBezTo>
                    <a:pt x="170" y="681"/>
                    <a:pt x="341" y="596"/>
                    <a:pt x="413" y="468"/>
                  </a:cubicBezTo>
                  <a:cubicBezTo>
                    <a:pt x="485" y="340"/>
                    <a:pt x="459" y="170"/>
                    <a:pt x="43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grpSp>
        <p:nvGrpSpPr>
          <p:cNvPr id="232452" name="Group 4"/>
          <p:cNvGrpSpPr>
            <a:grpSpLocks/>
          </p:cNvGrpSpPr>
          <p:nvPr/>
        </p:nvGrpSpPr>
        <p:grpSpPr bwMode="auto">
          <a:xfrm>
            <a:off x="5472113" y="2595563"/>
            <a:ext cx="2703512" cy="2520950"/>
            <a:chOff x="3447" y="1873"/>
            <a:chExt cx="1703" cy="1588"/>
          </a:xfrm>
        </p:grpSpPr>
        <p:sp>
          <p:nvSpPr>
            <p:cNvPr id="232453" name="Oval 5"/>
            <p:cNvSpPr>
              <a:spLocks noChangeArrowheads="1"/>
            </p:cNvSpPr>
            <p:nvPr/>
          </p:nvSpPr>
          <p:spPr bwMode="auto">
            <a:xfrm>
              <a:off x="4429" y="187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2454" name="Oval 6"/>
            <p:cNvSpPr>
              <a:spLocks noChangeArrowheads="1"/>
            </p:cNvSpPr>
            <p:nvPr/>
          </p:nvSpPr>
          <p:spPr bwMode="auto">
            <a:xfrm>
              <a:off x="3535" y="198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2455" name="Oval 7"/>
            <p:cNvSpPr>
              <a:spLocks noChangeArrowheads="1"/>
            </p:cNvSpPr>
            <p:nvPr/>
          </p:nvSpPr>
          <p:spPr bwMode="auto">
            <a:xfrm>
              <a:off x="3447" y="276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2456" name="Oval 8"/>
            <p:cNvSpPr>
              <a:spLocks noChangeArrowheads="1"/>
            </p:cNvSpPr>
            <p:nvPr/>
          </p:nvSpPr>
          <p:spPr bwMode="auto">
            <a:xfrm>
              <a:off x="4117" y="3316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2457" name="Oval 9"/>
            <p:cNvSpPr>
              <a:spLocks noChangeArrowheads="1"/>
            </p:cNvSpPr>
            <p:nvPr/>
          </p:nvSpPr>
          <p:spPr bwMode="auto">
            <a:xfrm>
              <a:off x="3982" y="260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2458" name="Oval 10"/>
            <p:cNvSpPr>
              <a:spLocks noChangeArrowheads="1"/>
            </p:cNvSpPr>
            <p:nvPr/>
          </p:nvSpPr>
          <p:spPr bwMode="auto">
            <a:xfrm>
              <a:off x="4782" y="283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2459" name="Oval 11"/>
            <p:cNvSpPr>
              <a:spLocks noChangeArrowheads="1"/>
            </p:cNvSpPr>
            <p:nvPr/>
          </p:nvSpPr>
          <p:spPr bwMode="auto">
            <a:xfrm>
              <a:off x="5033" y="3371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2460" name="Oval 12"/>
            <p:cNvSpPr>
              <a:spLocks noChangeArrowheads="1"/>
            </p:cNvSpPr>
            <p:nvPr/>
          </p:nvSpPr>
          <p:spPr bwMode="auto">
            <a:xfrm>
              <a:off x="5060" y="2144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718" name="Group 30"/>
          <p:cNvGrpSpPr>
            <a:grpSpLocks/>
          </p:cNvGrpSpPr>
          <p:nvPr/>
        </p:nvGrpSpPr>
        <p:grpSpPr bwMode="auto">
          <a:xfrm>
            <a:off x="5407025" y="2498725"/>
            <a:ext cx="2820988" cy="2840038"/>
            <a:chOff x="3406" y="1574"/>
            <a:chExt cx="1777" cy="1789"/>
          </a:xfrm>
        </p:grpSpPr>
        <p:sp>
          <p:nvSpPr>
            <p:cNvPr id="498719" name="Freeform 31"/>
            <p:cNvSpPr>
              <a:spLocks/>
            </p:cNvSpPr>
            <p:nvPr/>
          </p:nvSpPr>
          <p:spPr bwMode="auto">
            <a:xfrm>
              <a:off x="3406" y="1789"/>
              <a:ext cx="179" cy="786"/>
            </a:xfrm>
            <a:custGeom>
              <a:avLst/>
              <a:gdLst>
                <a:gd name="T0" fmla="*/ 84 w 179"/>
                <a:gd name="T1" fmla="*/ 786 h 786"/>
                <a:gd name="T2" fmla="*/ 16 w 179"/>
                <a:gd name="T3" fmla="*/ 373 h 786"/>
                <a:gd name="T4" fmla="*/ 179 w 179"/>
                <a:gd name="T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786">
                  <a:moveTo>
                    <a:pt x="84" y="786"/>
                  </a:moveTo>
                  <a:cubicBezTo>
                    <a:pt x="73" y="717"/>
                    <a:pt x="0" y="504"/>
                    <a:pt x="16" y="373"/>
                  </a:cubicBezTo>
                  <a:cubicBezTo>
                    <a:pt x="32" y="242"/>
                    <a:pt x="145" y="78"/>
                    <a:pt x="179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0" name="Freeform 32"/>
            <p:cNvSpPr>
              <a:spLocks/>
            </p:cNvSpPr>
            <p:nvPr/>
          </p:nvSpPr>
          <p:spPr bwMode="auto">
            <a:xfrm>
              <a:off x="3490" y="2399"/>
              <a:ext cx="542" cy="252"/>
            </a:xfrm>
            <a:custGeom>
              <a:avLst/>
              <a:gdLst>
                <a:gd name="T0" fmla="*/ 0 w 542"/>
                <a:gd name="T1" fmla="*/ 176 h 252"/>
                <a:gd name="T2" fmla="*/ 352 w 542"/>
                <a:gd name="T3" fmla="*/ 223 h 252"/>
                <a:gd name="T4" fmla="*/ 542 w 542"/>
                <a:gd name="T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2" h="252">
                  <a:moveTo>
                    <a:pt x="0" y="176"/>
                  </a:moveTo>
                  <a:cubicBezTo>
                    <a:pt x="131" y="214"/>
                    <a:pt x="262" y="252"/>
                    <a:pt x="352" y="223"/>
                  </a:cubicBezTo>
                  <a:cubicBezTo>
                    <a:pt x="442" y="194"/>
                    <a:pt x="492" y="97"/>
                    <a:pt x="54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1" name="Freeform 33"/>
            <p:cNvSpPr>
              <a:spLocks/>
            </p:cNvSpPr>
            <p:nvPr/>
          </p:nvSpPr>
          <p:spPr bwMode="auto">
            <a:xfrm>
              <a:off x="3483" y="2575"/>
              <a:ext cx="691" cy="556"/>
            </a:xfrm>
            <a:custGeom>
              <a:avLst/>
              <a:gdLst>
                <a:gd name="T0" fmla="*/ 0 w 691"/>
                <a:gd name="T1" fmla="*/ 0 h 556"/>
                <a:gd name="T2" fmla="*/ 203 w 691"/>
                <a:gd name="T3" fmla="*/ 366 h 556"/>
                <a:gd name="T4" fmla="*/ 691 w 691"/>
                <a:gd name="T5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1" h="556">
                  <a:moveTo>
                    <a:pt x="0" y="0"/>
                  </a:moveTo>
                  <a:cubicBezTo>
                    <a:pt x="34" y="61"/>
                    <a:pt x="88" y="273"/>
                    <a:pt x="203" y="366"/>
                  </a:cubicBezTo>
                  <a:cubicBezTo>
                    <a:pt x="318" y="459"/>
                    <a:pt x="589" y="517"/>
                    <a:pt x="691" y="5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2" name="Freeform 34"/>
            <p:cNvSpPr>
              <a:spLocks/>
            </p:cNvSpPr>
            <p:nvPr/>
          </p:nvSpPr>
          <p:spPr bwMode="auto">
            <a:xfrm>
              <a:off x="4168" y="3124"/>
              <a:ext cx="914" cy="239"/>
            </a:xfrm>
            <a:custGeom>
              <a:avLst/>
              <a:gdLst>
                <a:gd name="T0" fmla="*/ 0 w 914"/>
                <a:gd name="T1" fmla="*/ 0 h 239"/>
                <a:gd name="T2" fmla="*/ 494 w 914"/>
                <a:gd name="T3" fmla="*/ 230 h 239"/>
                <a:gd name="T4" fmla="*/ 914 w 914"/>
                <a:gd name="T5" fmla="*/ 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4" h="239">
                  <a:moveTo>
                    <a:pt x="0" y="0"/>
                  </a:moveTo>
                  <a:cubicBezTo>
                    <a:pt x="171" y="110"/>
                    <a:pt x="342" y="221"/>
                    <a:pt x="494" y="230"/>
                  </a:cubicBezTo>
                  <a:cubicBezTo>
                    <a:pt x="646" y="239"/>
                    <a:pt x="780" y="146"/>
                    <a:pt x="914" y="5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3" name="Freeform 35"/>
            <p:cNvSpPr>
              <a:spLocks/>
            </p:cNvSpPr>
            <p:nvPr/>
          </p:nvSpPr>
          <p:spPr bwMode="auto">
            <a:xfrm>
              <a:off x="4825" y="2636"/>
              <a:ext cx="294" cy="549"/>
            </a:xfrm>
            <a:custGeom>
              <a:avLst/>
              <a:gdLst>
                <a:gd name="T0" fmla="*/ 257 w 294"/>
                <a:gd name="T1" fmla="*/ 549 h 549"/>
                <a:gd name="T2" fmla="*/ 251 w 294"/>
                <a:gd name="T3" fmla="*/ 190 h 549"/>
                <a:gd name="T4" fmla="*/ 0 w 294"/>
                <a:gd name="T5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549">
                  <a:moveTo>
                    <a:pt x="257" y="549"/>
                  </a:moveTo>
                  <a:cubicBezTo>
                    <a:pt x="275" y="415"/>
                    <a:pt x="294" y="282"/>
                    <a:pt x="251" y="190"/>
                  </a:cubicBezTo>
                  <a:cubicBezTo>
                    <a:pt x="208" y="98"/>
                    <a:pt x="104" y="49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4" name="Freeform 36"/>
            <p:cNvSpPr>
              <a:spLocks/>
            </p:cNvSpPr>
            <p:nvPr/>
          </p:nvSpPr>
          <p:spPr bwMode="auto">
            <a:xfrm>
              <a:off x="4161" y="2636"/>
              <a:ext cx="664" cy="495"/>
            </a:xfrm>
            <a:custGeom>
              <a:avLst/>
              <a:gdLst>
                <a:gd name="T0" fmla="*/ 0 w 664"/>
                <a:gd name="T1" fmla="*/ 495 h 495"/>
                <a:gd name="T2" fmla="*/ 298 w 664"/>
                <a:gd name="T3" fmla="*/ 190 h 495"/>
                <a:gd name="T4" fmla="*/ 664 w 664"/>
                <a:gd name="T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4" h="495">
                  <a:moveTo>
                    <a:pt x="0" y="495"/>
                  </a:moveTo>
                  <a:cubicBezTo>
                    <a:pt x="93" y="383"/>
                    <a:pt x="187" y="272"/>
                    <a:pt x="298" y="190"/>
                  </a:cubicBezTo>
                  <a:cubicBezTo>
                    <a:pt x="409" y="108"/>
                    <a:pt x="536" y="54"/>
                    <a:pt x="66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5" name="Freeform 37"/>
            <p:cNvSpPr>
              <a:spLocks/>
            </p:cNvSpPr>
            <p:nvPr/>
          </p:nvSpPr>
          <p:spPr bwMode="auto">
            <a:xfrm>
              <a:off x="4838" y="1958"/>
              <a:ext cx="345" cy="692"/>
            </a:xfrm>
            <a:custGeom>
              <a:avLst/>
              <a:gdLst>
                <a:gd name="T0" fmla="*/ 0 w 345"/>
                <a:gd name="T1" fmla="*/ 692 h 692"/>
                <a:gd name="T2" fmla="*/ 299 w 345"/>
                <a:gd name="T3" fmla="*/ 448 h 692"/>
                <a:gd name="T4" fmla="*/ 278 w 345"/>
                <a:gd name="T5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692">
                  <a:moveTo>
                    <a:pt x="0" y="692"/>
                  </a:moveTo>
                  <a:cubicBezTo>
                    <a:pt x="126" y="627"/>
                    <a:pt x="253" y="563"/>
                    <a:pt x="299" y="448"/>
                  </a:cubicBezTo>
                  <a:cubicBezTo>
                    <a:pt x="345" y="333"/>
                    <a:pt x="311" y="166"/>
                    <a:pt x="278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6" name="Freeform 38"/>
            <p:cNvSpPr>
              <a:spLocks/>
            </p:cNvSpPr>
            <p:nvPr/>
          </p:nvSpPr>
          <p:spPr bwMode="auto">
            <a:xfrm>
              <a:off x="4466" y="1574"/>
              <a:ext cx="637" cy="378"/>
            </a:xfrm>
            <a:custGeom>
              <a:avLst/>
              <a:gdLst>
                <a:gd name="T0" fmla="*/ 637 w 637"/>
                <a:gd name="T1" fmla="*/ 378 h 378"/>
                <a:gd name="T2" fmla="*/ 400 w 637"/>
                <a:gd name="T3" fmla="*/ 46 h 378"/>
                <a:gd name="T4" fmla="*/ 0 w 637"/>
                <a:gd name="T5" fmla="*/ 10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7" h="378">
                  <a:moveTo>
                    <a:pt x="637" y="378"/>
                  </a:moveTo>
                  <a:cubicBezTo>
                    <a:pt x="571" y="235"/>
                    <a:pt x="506" y="92"/>
                    <a:pt x="400" y="46"/>
                  </a:cubicBezTo>
                  <a:cubicBezTo>
                    <a:pt x="294" y="0"/>
                    <a:pt x="147" y="50"/>
                    <a:pt x="0" y="10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7" name="Freeform 39"/>
            <p:cNvSpPr>
              <a:spLocks/>
            </p:cNvSpPr>
            <p:nvPr/>
          </p:nvSpPr>
          <p:spPr bwMode="auto">
            <a:xfrm>
              <a:off x="3585" y="1796"/>
              <a:ext cx="467" cy="616"/>
            </a:xfrm>
            <a:custGeom>
              <a:avLst/>
              <a:gdLst>
                <a:gd name="T0" fmla="*/ 0 w 467"/>
                <a:gd name="T1" fmla="*/ 0 h 616"/>
                <a:gd name="T2" fmla="*/ 393 w 467"/>
                <a:gd name="T3" fmla="*/ 237 h 616"/>
                <a:gd name="T4" fmla="*/ 447 w 467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7" h="616">
                  <a:moveTo>
                    <a:pt x="0" y="0"/>
                  </a:moveTo>
                  <a:cubicBezTo>
                    <a:pt x="159" y="67"/>
                    <a:pt x="319" y="134"/>
                    <a:pt x="393" y="237"/>
                  </a:cubicBezTo>
                  <a:cubicBezTo>
                    <a:pt x="467" y="340"/>
                    <a:pt x="457" y="478"/>
                    <a:pt x="447" y="61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8" name="Freeform 40"/>
            <p:cNvSpPr>
              <a:spLocks/>
            </p:cNvSpPr>
            <p:nvPr/>
          </p:nvSpPr>
          <p:spPr bwMode="auto">
            <a:xfrm>
              <a:off x="4018" y="2412"/>
              <a:ext cx="800" cy="224"/>
            </a:xfrm>
            <a:custGeom>
              <a:avLst/>
              <a:gdLst>
                <a:gd name="T0" fmla="*/ 0 w 800"/>
                <a:gd name="T1" fmla="*/ 0 h 224"/>
                <a:gd name="T2" fmla="*/ 285 w 800"/>
                <a:gd name="T3" fmla="*/ 177 h 224"/>
                <a:gd name="T4" fmla="*/ 800 w 800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0" h="224">
                  <a:moveTo>
                    <a:pt x="0" y="0"/>
                  </a:moveTo>
                  <a:cubicBezTo>
                    <a:pt x="76" y="70"/>
                    <a:pt x="152" y="140"/>
                    <a:pt x="285" y="177"/>
                  </a:cubicBezTo>
                  <a:cubicBezTo>
                    <a:pt x="418" y="214"/>
                    <a:pt x="609" y="219"/>
                    <a:pt x="800" y="22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29" name="Freeform 41"/>
            <p:cNvSpPr>
              <a:spLocks/>
            </p:cNvSpPr>
            <p:nvPr/>
          </p:nvSpPr>
          <p:spPr bwMode="auto">
            <a:xfrm>
              <a:off x="4032" y="1660"/>
              <a:ext cx="485" cy="766"/>
            </a:xfrm>
            <a:custGeom>
              <a:avLst/>
              <a:gdLst>
                <a:gd name="T0" fmla="*/ 0 w 485"/>
                <a:gd name="T1" fmla="*/ 766 h 766"/>
                <a:gd name="T2" fmla="*/ 413 w 485"/>
                <a:gd name="T3" fmla="*/ 468 h 766"/>
                <a:gd name="T4" fmla="*/ 434 w 485"/>
                <a:gd name="T5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5" h="766">
                  <a:moveTo>
                    <a:pt x="0" y="766"/>
                  </a:moveTo>
                  <a:cubicBezTo>
                    <a:pt x="170" y="681"/>
                    <a:pt x="341" y="596"/>
                    <a:pt x="413" y="468"/>
                  </a:cubicBezTo>
                  <a:cubicBezTo>
                    <a:pt x="485" y="340"/>
                    <a:pt x="459" y="170"/>
                    <a:pt x="43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grpSp>
        <p:nvGrpSpPr>
          <p:cNvPr id="498717" name="Group 29"/>
          <p:cNvGrpSpPr>
            <a:grpSpLocks/>
          </p:cNvGrpSpPr>
          <p:nvPr/>
        </p:nvGrpSpPr>
        <p:grpSpPr bwMode="auto">
          <a:xfrm>
            <a:off x="5529263" y="2657475"/>
            <a:ext cx="2581275" cy="2398713"/>
            <a:chOff x="3483" y="1674"/>
            <a:chExt cx="1626" cy="1511"/>
          </a:xfrm>
        </p:grpSpPr>
        <p:sp>
          <p:nvSpPr>
            <p:cNvPr id="498714" name="Freeform 26"/>
            <p:cNvSpPr>
              <a:spLocks/>
            </p:cNvSpPr>
            <p:nvPr/>
          </p:nvSpPr>
          <p:spPr bwMode="auto">
            <a:xfrm>
              <a:off x="3490" y="1782"/>
              <a:ext cx="528" cy="800"/>
            </a:xfrm>
            <a:custGeom>
              <a:avLst/>
              <a:gdLst>
                <a:gd name="T0" fmla="*/ 0 w 528"/>
                <a:gd name="T1" fmla="*/ 800 h 800"/>
                <a:gd name="T2" fmla="*/ 81 w 528"/>
                <a:gd name="T3" fmla="*/ 0 h 800"/>
                <a:gd name="T4" fmla="*/ 528 w 528"/>
                <a:gd name="T5" fmla="*/ 630 h 800"/>
                <a:gd name="T6" fmla="*/ 0 w 528"/>
                <a:gd name="T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800">
                  <a:moveTo>
                    <a:pt x="0" y="800"/>
                  </a:moveTo>
                  <a:lnTo>
                    <a:pt x="81" y="0"/>
                  </a:lnTo>
                  <a:lnTo>
                    <a:pt x="528" y="630"/>
                  </a:lnTo>
                  <a:lnTo>
                    <a:pt x="0" y="8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15" name="Freeform 27"/>
            <p:cNvSpPr>
              <a:spLocks/>
            </p:cNvSpPr>
            <p:nvPr/>
          </p:nvSpPr>
          <p:spPr bwMode="auto">
            <a:xfrm>
              <a:off x="3483" y="2412"/>
              <a:ext cx="1349" cy="712"/>
            </a:xfrm>
            <a:custGeom>
              <a:avLst/>
              <a:gdLst>
                <a:gd name="T0" fmla="*/ 0 w 1349"/>
                <a:gd name="T1" fmla="*/ 170 h 712"/>
                <a:gd name="T2" fmla="*/ 678 w 1349"/>
                <a:gd name="T3" fmla="*/ 712 h 712"/>
                <a:gd name="T4" fmla="*/ 1349 w 1349"/>
                <a:gd name="T5" fmla="*/ 231 h 712"/>
                <a:gd name="T6" fmla="*/ 529 w 1349"/>
                <a:gd name="T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9" h="712">
                  <a:moveTo>
                    <a:pt x="0" y="170"/>
                  </a:moveTo>
                  <a:lnTo>
                    <a:pt x="678" y="712"/>
                  </a:lnTo>
                  <a:lnTo>
                    <a:pt x="1349" y="231"/>
                  </a:lnTo>
                  <a:lnTo>
                    <a:pt x="52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8716" name="Freeform 28"/>
            <p:cNvSpPr>
              <a:spLocks/>
            </p:cNvSpPr>
            <p:nvPr/>
          </p:nvSpPr>
          <p:spPr bwMode="auto">
            <a:xfrm>
              <a:off x="4012" y="1674"/>
              <a:ext cx="1097" cy="1511"/>
            </a:xfrm>
            <a:custGeom>
              <a:avLst/>
              <a:gdLst>
                <a:gd name="T0" fmla="*/ 0 w 1097"/>
                <a:gd name="T1" fmla="*/ 738 h 1511"/>
                <a:gd name="T2" fmla="*/ 454 w 1097"/>
                <a:gd name="T3" fmla="*/ 0 h 1511"/>
                <a:gd name="T4" fmla="*/ 1097 w 1097"/>
                <a:gd name="T5" fmla="*/ 278 h 1511"/>
                <a:gd name="T6" fmla="*/ 813 w 1097"/>
                <a:gd name="T7" fmla="*/ 962 h 1511"/>
                <a:gd name="T8" fmla="*/ 1070 w 1097"/>
                <a:gd name="T9" fmla="*/ 1511 h 1511"/>
                <a:gd name="T10" fmla="*/ 149 w 1097"/>
                <a:gd name="T11" fmla="*/ 145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7" h="1511">
                  <a:moveTo>
                    <a:pt x="0" y="738"/>
                  </a:moveTo>
                  <a:lnTo>
                    <a:pt x="454" y="0"/>
                  </a:lnTo>
                  <a:lnTo>
                    <a:pt x="1097" y="278"/>
                  </a:lnTo>
                  <a:lnTo>
                    <a:pt x="813" y="962"/>
                  </a:lnTo>
                  <a:lnTo>
                    <a:pt x="1070" y="1511"/>
                  </a:lnTo>
                  <a:lnTo>
                    <a:pt x="149" y="145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sp>
        <p:nvSpPr>
          <p:cNvPr id="4987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Straightline drawings</a:t>
            </a:r>
            <a:endParaRPr lang="nl-NL" altLang="fa-IR"/>
          </a:p>
        </p:txBody>
      </p:sp>
      <p:sp>
        <p:nvSpPr>
          <p:cNvPr id="49870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  <a:r>
              <a:rPr lang="en-US" altLang="fa-IR"/>
              <a:t>	points in the plane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  <a:r>
              <a:rPr lang="en-US" altLang="fa-IR"/>
              <a:t> 	straight lines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 sz="1200"/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Theorem</a:t>
            </a:r>
          </a:p>
          <a:p>
            <a:pPr>
              <a:buFont typeface="Wingdings" pitchFamily="2" charset="2"/>
              <a:buNone/>
            </a:pPr>
            <a:r>
              <a:rPr lang="en-US" altLang="fa-IR"/>
              <a:t>	Every planar graph has a </a:t>
            </a:r>
            <a:br>
              <a:rPr lang="en-US" altLang="fa-IR"/>
            </a:br>
            <a:r>
              <a:rPr lang="en-US" altLang="fa-IR"/>
              <a:t>plane embedding where </a:t>
            </a:r>
            <a:br>
              <a:rPr lang="en-US" altLang="fa-IR"/>
            </a:br>
            <a:r>
              <a:rPr lang="en-US" altLang="fa-IR"/>
              <a:t>each edge is a straight line. </a:t>
            </a:r>
          </a:p>
          <a:p>
            <a:pPr>
              <a:buFont typeface="Wingdings" pitchFamily="2" charset="2"/>
              <a:buNone/>
            </a:pPr>
            <a:endParaRPr lang="en-US" altLang="fa-IR" sz="1200"/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2"/>
                </a:solidFill>
              </a:rPr>
              <a:t>[Wagner 1936, Fáry 1948, Stein 1951]</a:t>
            </a:r>
          </a:p>
        </p:txBody>
      </p:sp>
      <p:grpSp>
        <p:nvGrpSpPr>
          <p:cNvPr id="498704" name="Group 16"/>
          <p:cNvGrpSpPr>
            <a:grpSpLocks/>
          </p:cNvGrpSpPr>
          <p:nvPr/>
        </p:nvGrpSpPr>
        <p:grpSpPr bwMode="auto">
          <a:xfrm>
            <a:off x="5472113" y="2595563"/>
            <a:ext cx="2703512" cy="2520950"/>
            <a:chOff x="3447" y="1873"/>
            <a:chExt cx="1703" cy="1588"/>
          </a:xfrm>
        </p:grpSpPr>
        <p:sp>
          <p:nvSpPr>
            <p:cNvPr id="498705" name="Oval 17"/>
            <p:cNvSpPr>
              <a:spLocks noChangeArrowheads="1"/>
            </p:cNvSpPr>
            <p:nvPr/>
          </p:nvSpPr>
          <p:spPr bwMode="auto">
            <a:xfrm>
              <a:off x="4429" y="187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8706" name="Oval 18"/>
            <p:cNvSpPr>
              <a:spLocks noChangeArrowheads="1"/>
            </p:cNvSpPr>
            <p:nvPr/>
          </p:nvSpPr>
          <p:spPr bwMode="auto">
            <a:xfrm>
              <a:off x="3535" y="198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8707" name="Oval 19"/>
            <p:cNvSpPr>
              <a:spLocks noChangeArrowheads="1"/>
            </p:cNvSpPr>
            <p:nvPr/>
          </p:nvSpPr>
          <p:spPr bwMode="auto">
            <a:xfrm>
              <a:off x="3447" y="276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8708" name="Oval 20"/>
            <p:cNvSpPr>
              <a:spLocks noChangeArrowheads="1"/>
            </p:cNvSpPr>
            <p:nvPr/>
          </p:nvSpPr>
          <p:spPr bwMode="auto">
            <a:xfrm>
              <a:off x="4117" y="3316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8709" name="Oval 21"/>
            <p:cNvSpPr>
              <a:spLocks noChangeArrowheads="1"/>
            </p:cNvSpPr>
            <p:nvPr/>
          </p:nvSpPr>
          <p:spPr bwMode="auto">
            <a:xfrm>
              <a:off x="3982" y="260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8710" name="Oval 22"/>
            <p:cNvSpPr>
              <a:spLocks noChangeArrowheads="1"/>
            </p:cNvSpPr>
            <p:nvPr/>
          </p:nvSpPr>
          <p:spPr bwMode="auto">
            <a:xfrm>
              <a:off x="4782" y="283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8711" name="Oval 23"/>
            <p:cNvSpPr>
              <a:spLocks noChangeArrowheads="1"/>
            </p:cNvSpPr>
            <p:nvPr/>
          </p:nvSpPr>
          <p:spPr bwMode="auto">
            <a:xfrm>
              <a:off x="5033" y="3371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8712" name="Oval 24"/>
            <p:cNvSpPr>
              <a:spLocks noChangeArrowheads="1"/>
            </p:cNvSpPr>
            <p:nvPr/>
          </p:nvSpPr>
          <p:spPr bwMode="auto">
            <a:xfrm>
              <a:off x="5060" y="2144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98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sp>
        <p:nvSpPr>
          <p:cNvPr id="452626" name="Rectangle 1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fa-IR"/>
              <a:t>Vertices</a:t>
            </a:r>
          </a:p>
          <a:p>
            <a:r>
              <a:rPr lang="en-US" altLang="fa-IR"/>
              <a:t>Edges</a:t>
            </a:r>
          </a:p>
        </p:txBody>
      </p:sp>
      <p:grpSp>
        <p:nvGrpSpPr>
          <p:cNvPr id="452644" name="Group 36"/>
          <p:cNvGrpSpPr>
            <a:grpSpLocks/>
          </p:cNvGrpSpPr>
          <p:nvPr/>
        </p:nvGrpSpPr>
        <p:grpSpPr bwMode="auto">
          <a:xfrm>
            <a:off x="4787900" y="1890713"/>
            <a:ext cx="3797300" cy="3698875"/>
            <a:chOff x="3016" y="1191"/>
            <a:chExt cx="2392" cy="2330"/>
          </a:xfrm>
        </p:grpSpPr>
        <p:sp>
          <p:nvSpPr>
            <p:cNvPr id="452643" name="Freeform 35"/>
            <p:cNvSpPr>
              <a:spLocks/>
            </p:cNvSpPr>
            <p:nvPr/>
          </p:nvSpPr>
          <p:spPr bwMode="auto">
            <a:xfrm>
              <a:off x="3881" y="1191"/>
              <a:ext cx="766" cy="418"/>
            </a:xfrm>
            <a:custGeom>
              <a:avLst/>
              <a:gdLst>
                <a:gd name="T0" fmla="*/ 0 w 766"/>
                <a:gd name="T1" fmla="*/ 90 h 418"/>
                <a:gd name="T2" fmla="*/ 604 w 766"/>
                <a:gd name="T3" fmla="*/ 403 h 418"/>
                <a:gd name="T4" fmla="*/ 766 w 766"/>
                <a:gd name="T5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6" h="418">
                  <a:moveTo>
                    <a:pt x="0" y="90"/>
                  </a:moveTo>
                  <a:cubicBezTo>
                    <a:pt x="238" y="254"/>
                    <a:pt x="476" y="418"/>
                    <a:pt x="604" y="403"/>
                  </a:cubicBezTo>
                  <a:cubicBezTo>
                    <a:pt x="732" y="388"/>
                    <a:pt x="749" y="194"/>
                    <a:pt x="766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42" name="Freeform 34"/>
            <p:cNvSpPr>
              <a:spLocks/>
            </p:cNvSpPr>
            <p:nvPr/>
          </p:nvSpPr>
          <p:spPr bwMode="auto">
            <a:xfrm>
              <a:off x="4021" y="2690"/>
              <a:ext cx="867" cy="363"/>
            </a:xfrm>
            <a:custGeom>
              <a:avLst/>
              <a:gdLst>
                <a:gd name="T0" fmla="*/ 0 w 867"/>
                <a:gd name="T1" fmla="*/ 0 h 363"/>
                <a:gd name="T2" fmla="*/ 402 w 867"/>
                <a:gd name="T3" fmla="*/ 296 h 363"/>
                <a:gd name="T4" fmla="*/ 867 w 867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7" h="363">
                  <a:moveTo>
                    <a:pt x="0" y="0"/>
                  </a:moveTo>
                  <a:cubicBezTo>
                    <a:pt x="128" y="117"/>
                    <a:pt x="257" y="235"/>
                    <a:pt x="402" y="296"/>
                  </a:cubicBezTo>
                  <a:cubicBezTo>
                    <a:pt x="547" y="357"/>
                    <a:pt x="707" y="360"/>
                    <a:pt x="867" y="36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29" name="Freeform 21"/>
            <p:cNvSpPr>
              <a:spLocks/>
            </p:cNvSpPr>
            <p:nvPr/>
          </p:nvSpPr>
          <p:spPr bwMode="auto">
            <a:xfrm>
              <a:off x="3016" y="1374"/>
              <a:ext cx="279" cy="1451"/>
            </a:xfrm>
            <a:custGeom>
              <a:avLst/>
              <a:gdLst>
                <a:gd name="T0" fmla="*/ 234 w 279"/>
                <a:gd name="T1" fmla="*/ 1451 h 1451"/>
                <a:gd name="T2" fmla="*/ 7 w 279"/>
                <a:gd name="T3" fmla="*/ 725 h 1451"/>
                <a:gd name="T4" fmla="*/ 279 w 279"/>
                <a:gd name="T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1451">
                  <a:moveTo>
                    <a:pt x="234" y="1451"/>
                  </a:moveTo>
                  <a:cubicBezTo>
                    <a:pt x="117" y="1209"/>
                    <a:pt x="0" y="967"/>
                    <a:pt x="7" y="725"/>
                  </a:cubicBezTo>
                  <a:cubicBezTo>
                    <a:pt x="14" y="483"/>
                    <a:pt x="146" y="241"/>
                    <a:pt x="279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31" name="Freeform 23"/>
            <p:cNvSpPr>
              <a:spLocks/>
            </p:cNvSpPr>
            <p:nvPr/>
          </p:nvSpPr>
          <p:spPr bwMode="auto">
            <a:xfrm>
              <a:off x="3250" y="1192"/>
              <a:ext cx="1671" cy="1632"/>
            </a:xfrm>
            <a:custGeom>
              <a:avLst/>
              <a:gdLst>
                <a:gd name="T0" fmla="*/ 0 w 1671"/>
                <a:gd name="T1" fmla="*/ 1633 h 1633"/>
                <a:gd name="T2" fmla="*/ 544 w 1671"/>
                <a:gd name="T3" fmla="*/ 1361 h 1633"/>
                <a:gd name="T4" fmla="*/ 1179 w 1671"/>
                <a:gd name="T5" fmla="*/ 1134 h 1633"/>
                <a:gd name="T6" fmla="*/ 1633 w 1671"/>
                <a:gd name="T7" fmla="*/ 862 h 1633"/>
                <a:gd name="T8" fmla="*/ 1406 w 1671"/>
                <a:gd name="T9" fmla="*/ 0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" h="1633">
                  <a:moveTo>
                    <a:pt x="0" y="1633"/>
                  </a:moveTo>
                  <a:cubicBezTo>
                    <a:pt x="174" y="1538"/>
                    <a:pt x="348" y="1444"/>
                    <a:pt x="544" y="1361"/>
                  </a:cubicBezTo>
                  <a:cubicBezTo>
                    <a:pt x="740" y="1278"/>
                    <a:pt x="998" y="1217"/>
                    <a:pt x="1179" y="1134"/>
                  </a:cubicBezTo>
                  <a:cubicBezTo>
                    <a:pt x="1360" y="1051"/>
                    <a:pt x="1595" y="1051"/>
                    <a:pt x="1633" y="862"/>
                  </a:cubicBezTo>
                  <a:cubicBezTo>
                    <a:pt x="1671" y="673"/>
                    <a:pt x="1538" y="336"/>
                    <a:pt x="1406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32" name="Freeform 24"/>
            <p:cNvSpPr>
              <a:spLocks/>
            </p:cNvSpPr>
            <p:nvPr/>
          </p:nvSpPr>
          <p:spPr bwMode="auto">
            <a:xfrm>
              <a:off x="3658" y="2145"/>
              <a:ext cx="1225" cy="1376"/>
            </a:xfrm>
            <a:custGeom>
              <a:avLst/>
              <a:gdLst>
                <a:gd name="T0" fmla="*/ 0 w 1225"/>
                <a:gd name="T1" fmla="*/ 0 h 1376"/>
                <a:gd name="T2" fmla="*/ 363 w 1225"/>
                <a:gd name="T3" fmla="*/ 544 h 1376"/>
                <a:gd name="T4" fmla="*/ 544 w 1225"/>
                <a:gd name="T5" fmla="*/ 1315 h 1376"/>
                <a:gd name="T6" fmla="*/ 1225 w 1225"/>
                <a:gd name="T7" fmla="*/ 907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5" h="1376">
                  <a:moveTo>
                    <a:pt x="0" y="0"/>
                  </a:moveTo>
                  <a:cubicBezTo>
                    <a:pt x="136" y="162"/>
                    <a:pt x="272" y="325"/>
                    <a:pt x="363" y="544"/>
                  </a:cubicBezTo>
                  <a:cubicBezTo>
                    <a:pt x="454" y="763"/>
                    <a:pt x="400" y="1254"/>
                    <a:pt x="544" y="1315"/>
                  </a:cubicBezTo>
                  <a:cubicBezTo>
                    <a:pt x="688" y="1376"/>
                    <a:pt x="1111" y="975"/>
                    <a:pt x="1225" y="90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33" name="Freeform 25"/>
            <p:cNvSpPr>
              <a:spLocks/>
            </p:cNvSpPr>
            <p:nvPr/>
          </p:nvSpPr>
          <p:spPr bwMode="auto">
            <a:xfrm>
              <a:off x="4021" y="2485"/>
              <a:ext cx="1270" cy="204"/>
            </a:xfrm>
            <a:custGeom>
              <a:avLst/>
              <a:gdLst>
                <a:gd name="T0" fmla="*/ 0 w 1270"/>
                <a:gd name="T1" fmla="*/ 204 h 204"/>
                <a:gd name="T2" fmla="*/ 771 w 1270"/>
                <a:gd name="T3" fmla="*/ 23 h 204"/>
                <a:gd name="T4" fmla="*/ 1270 w 1270"/>
                <a:gd name="T5" fmla="*/ 6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0" h="204">
                  <a:moveTo>
                    <a:pt x="0" y="204"/>
                  </a:moveTo>
                  <a:cubicBezTo>
                    <a:pt x="279" y="125"/>
                    <a:pt x="559" y="46"/>
                    <a:pt x="771" y="23"/>
                  </a:cubicBezTo>
                  <a:cubicBezTo>
                    <a:pt x="983" y="0"/>
                    <a:pt x="1126" y="34"/>
                    <a:pt x="1270" y="6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34" name="Freeform 26"/>
            <p:cNvSpPr>
              <a:spLocks/>
            </p:cNvSpPr>
            <p:nvPr/>
          </p:nvSpPr>
          <p:spPr bwMode="auto">
            <a:xfrm>
              <a:off x="3885" y="1192"/>
              <a:ext cx="1300" cy="771"/>
            </a:xfrm>
            <a:custGeom>
              <a:avLst/>
              <a:gdLst>
                <a:gd name="T0" fmla="*/ 0 w 1300"/>
                <a:gd name="T1" fmla="*/ 91 h 771"/>
                <a:gd name="T2" fmla="*/ 589 w 1300"/>
                <a:gd name="T3" fmla="*/ 726 h 771"/>
                <a:gd name="T4" fmla="*/ 1270 w 1300"/>
                <a:gd name="T5" fmla="*/ 363 h 771"/>
                <a:gd name="T6" fmla="*/ 771 w 1300"/>
                <a:gd name="T7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0" h="771">
                  <a:moveTo>
                    <a:pt x="0" y="91"/>
                  </a:moveTo>
                  <a:cubicBezTo>
                    <a:pt x="188" y="386"/>
                    <a:pt x="377" y="681"/>
                    <a:pt x="589" y="726"/>
                  </a:cubicBezTo>
                  <a:cubicBezTo>
                    <a:pt x="801" y="771"/>
                    <a:pt x="1240" y="484"/>
                    <a:pt x="1270" y="363"/>
                  </a:cubicBezTo>
                  <a:cubicBezTo>
                    <a:pt x="1300" y="242"/>
                    <a:pt x="1035" y="121"/>
                    <a:pt x="771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35" name="Freeform 27"/>
            <p:cNvSpPr>
              <a:spLocks/>
            </p:cNvSpPr>
            <p:nvPr/>
          </p:nvSpPr>
          <p:spPr bwMode="auto">
            <a:xfrm>
              <a:off x="3295" y="1374"/>
              <a:ext cx="468" cy="771"/>
            </a:xfrm>
            <a:custGeom>
              <a:avLst/>
              <a:gdLst>
                <a:gd name="T0" fmla="*/ 363 w 468"/>
                <a:gd name="T1" fmla="*/ 771 h 771"/>
                <a:gd name="T2" fmla="*/ 408 w 468"/>
                <a:gd name="T3" fmla="*/ 362 h 771"/>
                <a:gd name="T4" fmla="*/ 0 w 468"/>
                <a:gd name="T5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8" h="771">
                  <a:moveTo>
                    <a:pt x="363" y="771"/>
                  </a:moveTo>
                  <a:cubicBezTo>
                    <a:pt x="415" y="630"/>
                    <a:pt x="468" y="490"/>
                    <a:pt x="408" y="362"/>
                  </a:cubicBezTo>
                  <a:cubicBezTo>
                    <a:pt x="348" y="234"/>
                    <a:pt x="174" y="117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36" name="Freeform 28"/>
            <p:cNvSpPr>
              <a:spLocks/>
            </p:cNvSpPr>
            <p:nvPr/>
          </p:nvSpPr>
          <p:spPr bwMode="auto">
            <a:xfrm>
              <a:off x="3658" y="1918"/>
              <a:ext cx="816" cy="265"/>
            </a:xfrm>
            <a:custGeom>
              <a:avLst/>
              <a:gdLst>
                <a:gd name="T0" fmla="*/ 0 w 816"/>
                <a:gd name="T1" fmla="*/ 227 h 265"/>
                <a:gd name="T2" fmla="*/ 499 w 816"/>
                <a:gd name="T3" fmla="*/ 227 h 265"/>
                <a:gd name="T4" fmla="*/ 816 w 816"/>
                <a:gd name="T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265">
                  <a:moveTo>
                    <a:pt x="0" y="227"/>
                  </a:moveTo>
                  <a:cubicBezTo>
                    <a:pt x="181" y="246"/>
                    <a:pt x="363" y="265"/>
                    <a:pt x="499" y="227"/>
                  </a:cubicBezTo>
                  <a:cubicBezTo>
                    <a:pt x="635" y="189"/>
                    <a:pt x="725" y="94"/>
                    <a:pt x="816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37" name="Freeform 29"/>
            <p:cNvSpPr>
              <a:spLocks/>
            </p:cNvSpPr>
            <p:nvPr/>
          </p:nvSpPr>
          <p:spPr bwMode="auto">
            <a:xfrm>
              <a:off x="4194" y="1913"/>
              <a:ext cx="550" cy="1554"/>
            </a:xfrm>
            <a:custGeom>
              <a:avLst/>
              <a:gdLst>
                <a:gd name="T0" fmla="*/ 0 w 550"/>
                <a:gd name="T1" fmla="*/ 1554 h 1554"/>
                <a:gd name="T2" fmla="*/ 503 w 550"/>
                <a:gd name="T3" fmla="*/ 945 h 1554"/>
                <a:gd name="T4" fmla="*/ 280 w 550"/>
                <a:gd name="T5" fmla="*/ 0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554">
                  <a:moveTo>
                    <a:pt x="0" y="1554"/>
                  </a:moveTo>
                  <a:cubicBezTo>
                    <a:pt x="228" y="1379"/>
                    <a:pt x="456" y="1204"/>
                    <a:pt x="503" y="945"/>
                  </a:cubicBezTo>
                  <a:cubicBezTo>
                    <a:pt x="550" y="686"/>
                    <a:pt x="415" y="343"/>
                    <a:pt x="28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39" name="Freeform 31"/>
            <p:cNvSpPr>
              <a:spLocks/>
            </p:cNvSpPr>
            <p:nvPr/>
          </p:nvSpPr>
          <p:spPr bwMode="auto">
            <a:xfrm>
              <a:off x="3243" y="2824"/>
              <a:ext cx="957" cy="638"/>
            </a:xfrm>
            <a:custGeom>
              <a:avLst/>
              <a:gdLst>
                <a:gd name="T0" fmla="*/ 0 w 957"/>
                <a:gd name="T1" fmla="*/ 0 h 638"/>
                <a:gd name="T2" fmla="*/ 258 w 957"/>
                <a:gd name="T3" fmla="*/ 464 h 638"/>
                <a:gd name="T4" fmla="*/ 957 w 957"/>
                <a:gd name="T5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7" h="638">
                  <a:moveTo>
                    <a:pt x="0" y="0"/>
                  </a:moveTo>
                  <a:cubicBezTo>
                    <a:pt x="49" y="179"/>
                    <a:pt x="99" y="358"/>
                    <a:pt x="258" y="464"/>
                  </a:cubicBezTo>
                  <a:cubicBezTo>
                    <a:pt x="417" y="570"/>
                    <a:pt x="687" y="604"/>
                    <a:pt x="957" y="63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40" name="Freeform 32"/>
            <p:cNvSpPr>
              <a:spLocks/>
            </p:cNvSpPr>
            <p:nvPr/>
          </p:nvSpPr>
          <p:spPr bwMode="auto">
            <a:xfrm>
              <a:off x="4876" y="1549"/>
              <a:ext cx="292" cy="1510"/>
            </a:xfrm>
            <a:custGeom>
              <a:avLst/>
              <a:gdLst>
                <a:gd name="T0" fmla="*/ 0 w 292"/>
                <a:gd name="T1" fmla="*/ 1510 h 1510"/>
                <a:gd name="T2" fmla="*/ 246 w 292"/>
                <a:gd name="T3" fmla="*/ 576 h 1510"/>
                <a:gd name="T4" fmla="*/ 274 w 292"/>
                <a:gd name="T5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2" h="1510">
                  <a:moveTo>
                    <a:pt x="0" y="1510"/>
                  </a:moveTo>
                  <a:cubicBezTo>
                    <a:pt x="100" y="1168"/>
                    <a:pt x="200" y="827"/>
                    <a:pt x="246" y="576"/>
                  </a:cubicBezTo>
                  <a:cubicBezTo>
                    <a:pt x="292" y="325"/>
                    <a:pt x="283" y="162"/>
                    <a:pt x="27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2641" name="Freeform 33"/>
            <p:cNvSpPr>
              <a:spLocks/>
            </p:cNvSpPr>
            <p:nvPr/>
          </p:nvSpPr>
          <p:spPr bwMode="auto">
            <a:xfrm>
              <a:off x="5156" y="1549"/>
              <a:ext cx="252" cy="1007"/>
            </a:xfrm>
            <a:custGeom>
              <a:avLst/>
              <a:gdLst>
                <a:gd name="T0" fmla="*/ 140 w 252"/>
                <a:gd name="T1" fmla="*/ 1007 h 1007"/>
                <a:gd name="T2" fmla="*/ 229 w 252"/>
                <a:gd name="T3" fmla="*/ 352 h 1007"/>
                <a:gd name="T4" fmla="*/ 0 w 252"/>
                <a:gd name="T5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" h="1007">
                  <a:moveTo>
                    <a:pt x="140" y="1007"/>
                  </a:moveTo>
                  <a:cubicBezTo>
                    <a:pt x="196" y="763"/>
                    <a:pt x="252" y="520"/>
                    <a:pt x="229" y="352"/>
                  </a:cubicBezTo>
                  <a:cubicBezTo>
                    <a:pt x="206" y="184"/>
                    <a:pt x="103" y="9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452638" name="Group 30"/>
          <p:cNvGrpSpPr>
            <a:grpSpLocks/>
          </p:cNvGrpSpPr>
          <p:nvPr/>
        </p:nvGrpSpPr>
        <p:grpSpPr bwMode="auto">
          <a:xfrm>
            <a:off x="5086350" y="1820863"/>
            <a:ext cx="3384550" cy="3743325"/>
            <a:chOff x="3204" y="1147"/>
            <a:chExt cx="2132" cy="2358"/>
          </a:xfrm>
        </p:grpSpPr>
        <p:sp>
          <p:nvSpPr>
            <p:cNvPr id="452613" name="Oval 5"/>
            <p:cNvSpPr>
              <a:spLocks noChangeArrowheads="1"/>
            </p:cNvSpPr>
            <p:nvPr/>
          </p:nvSpPr>
          <p:spPr bwMode="auto">
            <a:xfrm>
              <a:off x="3204" y="2780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15" name="Oval 7"/>
            <p:cNvSpPr>
              <a:spLocks noChangeArrowheads="1"/>
            </p:cNvSpPr>
            <p:nvPr/>
          </p:nvSpPr>
          <p:spPr bwMode="auto">
            <a:xfrm>
              <a:off x="3612" y="2099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16" name="Oval 8"/>
            <p:cNvSpPr>
              <a:spLocks noChangeArrowheads="1"/>
            </p:cNvSpPr>
            <p:nvPr/>
          </p:nvSpPr>
          <p:spPr bwMode="auto">
            <a:xfrm>
              <a:off x="4610" y="114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17" name="Oval 9"/>
            <p:cNvSpPr>
              <a:spLocks noChangeArrowheads="1"/>
            </p:cNvSpPr>
            <p:nvPr/>
          </p:nvSpPr>
          <p:spPr bwMode="auto">
            <a:xfrm>
              <a:off x="4837" y="300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18" name="Oval 10"/>
            <p:cNvSpPr>
              <a:spLocks noChangeArrowheads="1"/>
            </p:cNvSpPr>
            <p:nvPr/>
          </p:nvSpPr>
          <p:spPr bwMode="auto">
            <a:xfrm>
              <a:off x="3975" y="2644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19" name="Oval 11"/>
            <p:cNvSpPr>
              <a:spLocks noChangeArrowheads="1"/>
            </p:cNvSpPr>
            <p:nvPr/>
          </p:nvSpPr>
          <p:spPr bwMode="auto">
            <a:xfrm>
              <a:off x="3250" y="132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21" name="Oval 13"/>
            <p:cNvSpPr>
              <a:spLocks noChangeArrowheads="1"/>
            </p:cNvSpPr>
            <p:nvPr/>
          </p:nvSpPr>
          <p:spPr bwMode="auto">
            <a:xfrm>
              <a:off x="3839" y="123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22" name="Oval 14"/>
            <p:cNvSpPr>
              <a:spLocks noChangeArrowheads="1"/>
            </p:cNvSpPr>
            <p:nvPr/>
          </p:nvSpPr>
          <p:spPr bwMode="auto">
            <a:xfrm>
              <a:off x="5109" y="1510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23" name="Oval 15"/>
            <p:cNvSpPr>
              <a:spLocks noChangeArrowheads="1"/>
            </p:cNvSpPr>
            <p:nvPr/>
          </p:nvSpPr>
          <p:spPr bwMode="auto">
            <a:xfrm>
              <a:off x="4429" y="187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24" name="Oval 16"/>
            <p:cNvSpPr>
              <a:spLocks noChangeArrowheads="1"/>
            </p:cNvSpPr>
            <p:nvPr/>
          </p:nvSpPr>
          <p:spPr bwMode="auto">
            <a:xfrm>
              <a:off x="4157" y="341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2625" name="Oval 17"/>
            <p:cNvSpPr>
              <a:spLocks noChangeArrowheads="1"/>
            </p:cNvSpPr>
            <p:nvPr/>
          </p:nvSpPr>
          <p:spPr bwMode="auto">
            <a:xfrm>
              <a:off x="5246" y="250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589" name="Group 45"/>
          <p:cNvGrpSpPr>
            <a:grpSpLocks/>
          </p:cNvGrpSpPr>
          <p:nvPr/>
        </p:nvGrpSpPr>
        <p:grpSpPr bwMode="auto">
          <a:xfrm>
            <a:off x="5529263" y="2657475"/>
            <a:ext cx="2581275" cy="2398713"/>
            <a:chOff x="3483" y="1674"/>
            <a:chExt cx="1626" cy="1511"/>
          </a:xfrm>
        </p:grpSpPr>
        <p:sp>
          <p:nvSpPr>
            <p:cNvPr id="492590" name="Freeform 46"/>
            <p:cNvSpPr>
              <a:spLocks/>
            </p:cNvSpPr>
            <p:nvPr/>
          </p:nvSpPr>
          <p:spPr bwMode="auto">
            <a:xfrm>
              <a:off x="3490" y="1782"/>
              <a:ext cx="528" cy="800"/>
            </a:xfrm>
            <a:custGeom>
              <a:avLst/>
              <a:gdLst>
                <a:gd name="T0" fmla="*/ 0 w 528"/>
                <a:gd name="T1" fmla="*/ 800 h 800"/>
                <a:gd name="T2" fmla="*/ 81 w 528"/>
                <a:gd name="T3" fmla="*/ 0 h 800"/>
                <a:gd name="T4" fmla="*/ 528 w 528"/>
                <a:gd name="T5" fmla="*/ 630 h 800"/>
                <a:gd name="T6" fmla="*/ 0 w 528"/>
                <a:gd name="T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800">
                  <a:moveTo>
                    <a:pt x="0" y="800"/>
                  </a:moveTo>
                  <a:lnTo>
                    <a:pt x="81" y="0"/>
                  </a:lnTo>
                  <a:lnTo>
                    <a:pt x="528" y="630"/>
                  </a:lnTo>
                  <a:lnTo>
                    <a:pt x="0" y="8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2591" name="Freeform 47"/>
            <p:cNvSpPr>
              <a:spLocks/>
            </p:cNvSpPr>
            <p:nvPr/>
          </p:nvSpPr>
          <p:spPr bwMode="auto">
            <a:xfrm>
              <a:off x="3483" y="2412"/>
              <a:ext cx="1349" cy="712"/>
            </a:xfrm>
            <a:custGeom>
              <a:avLst/>
              <a:gdLst>
                <a:gd name="T0" fmla="*/ 0 w 1349"/>
                <a:gd name="T1" fmla="*/ 170 h 712"/>
                <a:gd name="T2" fmla="*/ 678 w 1349"/>
                <a:gd name="T3" fmla="*/ 712 h 712"/>
                <a:gd name="T4" fmla="*/ 1349 w 1349"/>
                <a:gd name="T5" fmla="*/ 231 h 712"/>
                <a:gd name="T6" fmla="*/ 529 w 1349"/>
                <a:gd name="T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9" h="712">
                  <a:moveTo>
                    <a:pt x="0" y="170"/>
                  </a:moveTo>
                  <a:lnTo>
                    <a:pt x="678" y="712"/>
                  </a:lnTo>
                  <a:lnTo>
                    <a:pt x="1349" y="231"/>
                  </a:lnTo>
                  <a:lnTo>
                    <a:pt x="52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2592" name="Freeform 48"/>
            <p:cNvSpPr>
              <a:spLocks/>
            </p:cNvSpPr>
            <p:nvPr/>
          </p:nvSpPr>
          <p:spPr bwMode="auto">
            <a:xfrm>
              <a:off x="4012" y="1674"/>
              <a:ext cx="1097" cy="1511"/>
            </a:xfrm>
            <a:custGeom>
              <a:avLst/>
              <a:gdLst>
                <a:gd name="T0" fmla="*/ 0 w 1097"/>
                <a:gd name="T1" fmla="*/ 738 h 1511"/>
                <a:gd name="T2" fmla="*/ 454 w 1097"/>
                <a:gd name="T3" fmla="*/ 0 h 1511"/>
                <a:gd name="T4" fmla="*/ 1097 w 1097"/>
                <a:gd name="T5" fmla="*/ 278 h 1511"/>
                <a:gd name="T6" fmla="*/ 813 w 1097"/>
                <a:gd name="T7" fmla="*/ 962 h 1511"/>
                <a:gd name="T8" fmla="*/ 1070 w 1097"/>
                <a:gd name="T9" fmla="*/ 1511 h 1511"/>
                <a:gd name="T10" fmla="*/ 149 w 1097"/>
                <a:gd name="T11" fmla="*/ 145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7" h="1511">
                  <a:moveTo>
                    <a:pt x="0" y="738"/>
                  </a:moveTo>
                  <a:lnTo>
                    <a:pt x="454" y="0"/>
                  </a:lnTo>
                  <a:lnTo>
                    <a:pt x="1097" y="278"/>
                  </a:lnTo>
                  <a:lnTo>
                    <a:pt x="813" y="962"/>
                  </a:lnTo>
                  <a:lnTo>
                    <a:pt x="1070" y="1511"/>
                  </a:lnTo>
                  <a:lnTo>
                    <a:pt x="149" y="145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grpSp>
        <p:nvGrpSpPr>
          <p:cNvPr id="492576" name="Group 32"/>
          <p:cNvGrpSpPr>
            <a:grpSpLocks/>
          </p:cNvGrpSpPr>
          <p:nvPr/>
        </p:nvGrpSpPr>
        <p:grpSpPr bwMode="auto">
          <a:xfrm>
            <a:off x="5508625" y="2667000"/>
            <a:ext cx="2613025" cy="2860675"/>
            <a:chOff x="3470" y="1680"/>
            <a:chExt cx="1646" cy="1802"/>
          </a:xfrm>
        </p:grpSpPr>
        <p:sp>
          <p:nvSpPr>
            <p:cNvPr id="492563" name="Freeform 19"/>
            <p:cNvSpPr>
              <a:spLocks/>
            </p:cNvSpPr>
            <p:nvPr/>
          </p:nvSpPr>
          <p:spPr bwMode="auto">
            <a:xfrm>
              <a:off x="4018" y="2412"/>
              <a:ext cx="807" cy="339"/>
            </a:xfrm>
            <a:custGeom>
              <a:avLst/>
              <a:gdLst>
                <a:gd name="T0" fmla="*/ 0 w 807"/>
                <a:gd name="T1" fmla="*/ 0 h 339"/>
                <a:gd name="T2" fmla="*/ 48 w 807"/>
                <a:gd name="T3" fmla="*/ 339 h 339"/>
                <a:gd name="T4" fmla="*/ 549 w 807"/>
                <a:gd name="T5" fmla="*/ 150 h 339"/>
                <a:gd name="T6" fmla="*/ 807 w 807"/>
                <a:gd name="T7" fmla="*/ 23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339">
                  <a:moveTo>
                    <a:pt x="0" y="0"/>
                  </a:moveTo>
                  <a:lnTo>
                    <a:pt x="48" y="339"/>
                  </a:lnTo>
                  <a:lnTo>
                    <a:pt x="549" y="150"/>
                  </a:lnTo>
                  <a:lnTo>
                    <a:pt x="807" y="231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2560" name="Freeform 16"/>
            <p:cNvSpPr>
              <a:spLocks/>
            </p:cNvSpPr>
            <p:nvPr/>
          </p:nvSpPr>
          <p:spPr bwMode="auto">
            <a:xfrm>
              <a:off x="3470" y="2567"/>
              <a:ext cx="704" cy="915"/>
            </a:xfrm>
            <a:custGeom>
              <a:avLst/>
              <a:gdLst>
                <a:gd name="T0" fmla="*/ 13 w 704"/>
                <a:gd name="T1" fmla="*/ 0 h 915"/>
                <a:gd name="T2" fmla="*/ 0 w 704"/>
                <a:gd name="T3" fmla="*/ 800 h 915"/>
                <a:gd name="T4" fmla="*/ 704 w 704"/>
                <a:gd name="T5" fmla="*/ 915 h 915"/>
                <a:gd name="T6" fmla="*/ 691 w 704"/>
                <a:gd name="T7" fmla="*/ 56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4" h="915">
                  <a:moveTo>
                    <a:pt x="13" y="0"/>
                  </a:moveTo>
                  <a:lnTo>
                    <a:pt x="0" y="800"/>
                  </a:lnTo>
                  <a:lnTo>
                    <a:pt x="704" y="915"/>
                  </a:lnTo>
                  <a:lnTo>
                    <a:pt x="691" y="563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2559" name="Freeform 15"/>
            <p:cNvSpPr>
              <a:spLocks/>
            </p:cNvSpPr>
            <p:nvPr/>
          </p:nvSpPr>
          <p:spPr bwMode="auto">
            <a:xfrm>
              <a:off x="3483" y="2412"/>
              <a:ext cx="542" cy="474"/>
            </a:xfrm>
            <a:custGeom>
              <a:avLst/>
              <a:gdLst>
                <a:gd name="T0" fmla="*/ 0 w 542"/>
                <a:gd name="T1" fmla="*/ 155 h 474"/>
                <a:gd name="T2" fmla="*/ 203 w 542"/>
                <a:gd name="T3" fmla="*/ 474 h 474"/>
                <a:gd name="T4" fmla="*/ 542 w 542"/>
                <a:gd name="T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2" h="474">
                  <a:moveTo>
                    <a:pt x="0" y="155"/>
                  </a:moveTo>
                  <a:lnTo>
                    <a:pt x="203" y="474"/>
                  </a:lnTo>
                  <a:lnTo>
                    <a:pt x="54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2558" name="Freeform 14"/>
            <p:cNvSpPr>
              <a:spLocks/>
            </p:cNvSpPr>
            <p:nvPr/>
          </p:nvSpPr>
          <p:spPr bwMode="auto">
            <a:xfrm>
              <a:off x="3490" y="1680"/>
              <a:ext cx="1626" cy="1687"/>
            </a:xfrm>
            <a:custGeom>
              <a:avLst/>
              <a:gdLst>
                <a:gd name="T0" fmla="*/ 0 w 1626"/>
                <a:gd name="T1" fmla="*/ 901 h 1687"/>
                <a:gd name="T2" fmla="*/ 305 w 1626"/>
                <a:gd name="T3" fmla="*/ 542 h 1687"/>
                <a:gd name="T4" fmla="*/ 74 w 1626"/>
                <a:gd name="T5" fmla="*/ 101 h 1687"/>
                <a:gd name="T6" fmla="*/ 569 w 1626"/>
                <a:gd name="T7" fmla="*/ 318 h 1687"/>
                <a:gd name="T8" fmla="*/ 535 w 1626"/>
                <a:gd name="T9" fmla="*/ 726 h 1687"/>
                <a:gd name="T10" fmla="*/ 1064 w 1626"/>
                <a:gd name="T11" fmla="*/ 630 h 1687"/>
                <a:gd name="T12" fmla="*/ 786 w 1626"/>
                <a:gd name="T13" fmla="*/ 454 h 1687"/>
                <a:gd name="T14" fmla="*/ 976 w 1626"/>
                <a:gd name="T15" fmla="*/ 0 h 1687"/>
                <a:gd name="T16" fmla="*/ 1626 w 1626"/>
                <a:gd name="T17" fmla="*/ 264 h 1687"/>
                <a:gd name="T18" fmla="*/ 1342 w 1626"/>
                <a:gd name="T19" fmla="*/ 962 h 1687"/>
                <a:gd name="T20" fmla="*/ 1077 w 1626"/>
                <a:gd name="T21" fmla="*/ 1112 h 1687"/>
                <a:gd name="T22" fmla="*/ 982 w 1626"/>
                <a:gd name="T23" fmla="*/ 1302 h 1687"/>
                <a:gd name="T24" fmla="*/ 671 w 1626"/>
                <a:gd name="T25" fmla="*/ 1436 h 1687"/>
                <a:gd name="T26" fmla="*/ 1043 w 1626"/>
                <a:gd name="T27" fmla="*/ 1680 h 1687"/>
                <a:gd name="T28" fmla="*/ 1538 w 1626"/>
                <a:gd name="T29" fmla="*/ 1687 h 1687"/>
                <a:gd name="T30" fmla="*/ 1586 w 1626"/>
                <a:gd name="T31" fmla="*/ 1484 h 1687"/>
                <a:gd name="T32" fmla="*/ 1342 w 1626"/>
                <a:gd name="T33" fmla="*/ 962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6" h="1687">
                  <a:moveTo>
                    <a:pt x="0" y="901"/>
                  </a:moveTo>
                  <a:lnTo>
                    <a:pt x="305" y="542"/>
                  </a:lnTo>
                  <a:lnTo>
                    <a:pt x="74" y="101"/>
                  </a:lnTo>
                  <a:lnTo>
                    <a:pt x="569" y="318"/>
                  </a:lnTo>
                  <a:lnTo>
                    <a:pt x="535" y="726"/>
                  </a:lnTo>
                  <a:lnTo>
                    <a:pt x="1064" y="630"/>
                  </a:lnTo>
                  <a:lnTo>
                    <a:pt x="786" y="454"/>
                  </a:lnTo>
                  <a:lnTo>
                    <a:pt x="976" y="0"/>
                  </a:lnTo>
                  <a:lnTo>
                    <a:pt x="1626" y="264"/>
                  </a:lnTo>
                  <a:lnTo>
                    <a:pt x="1342" y="962"/>
                  </a:lnTo>
                  <a:lnTo>
                    <a:pt x="1077" y="1112"/>
                  </a:lnTo>
                  <a:lnTo>
                    <a:pt x="982" y="1302"/>
                  </a:lnTo>
                  <a:lnTo>
                    <a:pt x="671" y="1436"/>
                  </a:lnTo>
                  <a:lnTo>
                    <a:pt x="1043" y="1680"/>
                  </a:lnTo>
                  <a:lnTo>
                    <a:pt x="1538" y="1687"/>
                  </a:lnTo>
                  <a:lnTo>
                    <a:pt x="1586" y="1484"/>
                  </a:lnTo>
                  <a:lnTo>
                    <a:pt x="1342" y="96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Polyline drawings</a:t>
            </a:r>
            <a:endParaRPr lang="nl-NL" altLang="fa-IR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  <a:r>
              <a:rPr lang="en-US" altLang="fa-IR"/>
              <a:t>	points in the plane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  <a:r>
              <a:rPr lang="en-US" altLang="fa-IR"/>
              <a:t> 	polygonal lines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r>
              <a:rPr lang="en-US" altLang="fa-IR"/>
              <a:t>All line segments are axis-parallel</a:t>
            </a:r>
          </a:p>
          <a:p>
            <a:pPr>
              <a:buFont typeface="Wingdings" pitchFamily="2" charset="2"/>
              <a:buNone/>
            </a:pPr>
            <a:endParaRPr lang="en-US" altLang="fa-IR" sz="3200"/>
          </a:p>
          <a:p>
            <a:pPr>
              <a:buFont typeface="Wingdings" pitchFamily="2" charset="2"/>
              <a:buNone/>
            </a:pPr>
            <a:r>
              <a:rPr lang="en-US" altLang="fa-IR"/>
              <a:t>          </a:t>
            </a:r>
            <a:r>
              <a:rPr lang="en-US" altLang="fa-IR">
                <a:solidFill>
                  <a:schemeClr val="accent1"/>
                </a:solidFill>
              </a:rPr>
              <a:t>orthogonal drawing</a:t>
            </a:r>
            <a:br>
              <a:rPr lang="en-US" altLang="fa-IR">
                <a:solidFill>
                  <a:schemeClr val="accent1"/>
                </a:solidFill>
              </a:rPr>
            </a:br>
            <a:r>
              <a:rPr lang="en-US" altLang="fa-IR"/>
              <a:t>(all vertices of degree </a:t>
            </a:r>
            <a:r>
              <a:rPr lang="en-US" altLang="fa-IR">
                <a:cs typeface="Arial" pitchFamily="34" charset="0"/>
              </a:rPr>
              <a:t>≤ 4)</a:t>
            </a:r>
            <a:r>
              <a:rPr lang="en-US" altLang="fa-IR"/>
              <a:t>	</a:t>
            </a:r>
          </a:p>
        </p:txBody>
      </p:sp>
      <p:grpSp>
        <p:nvGrpSpPr>
          <p:cNvPr id="492557" name="Group 13"/>
          <p:cNvGrpSpPr>
            <a:grpSpLocks/>
          </p:cNvGrpSpPr>
          <p:nvPr/>
        </p:nvGrpSpPr>
        <p:grpSpPr bwMode="auto">
          <a:xfrm>
            <a:off x="5472113" y="2595563"/>
            <a:ext cx="2703512" cy="2520950"/>
            <a:chOff x="3447" y="1873"/>
            <a:chExt cx="1703" cy="1588"/>
          </a:xfrm>
        </p:grpSpPr>
        <p:sp>
          <p:nvSpPr>
            <p:cNvPr id="492548" name="Oval 4"/>
            <p:cNvSpPr>
              <a:spLocks noChangeArrowheads="1"/>
            </p:cNvSpPr>
            <p:nvPr/>
          </p:nvSpPr>
          <p:spPr bwMode="auto">
            <a:xfrm>
              <a:off x="4429" y="187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2549" name="Oval 5"/>
            <p:cNvSpPr>
              <a:spLocks noChangeArrowheads="1"/>
            </p:cNvSpPr>
            <p:nvPr/>
          </p:nvSpPr>
          <p:spPr bwMode="auto">
            <a:xfrm>
              <a:off x="3535" y="198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2550" name="Oval 6"/>
            <p:cNvSpPr>
              <a:spLocks noChangeArrowheads="1"/>
            </p:cNvSpPr>
            <p:nvPr/>
          </p:nvSpPr>
          <p:spPr bwMode="auto">
            <a:xfrm>
              <a:off x="3447" y="276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2551" name="Oval 7"/>
            <p:cNvSpPr>
              <a:spLocks noChangeArrowheads="1"/>
            </p:cNvSpPr>
            <p:nvPr/>
          </p:nvSpPr>
          <p:spPr bwMode="auto">
            <a:xfrm>
              <a:off x="4117" y="3316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2552" name="Oval 8"/>
            <p:cNvSpPr>
              <a:spLocks noChangeArrowheads="1"/>
            </p:cNvSpPr>
            <p:nvPr/>
          </p:nvSpPr>
          <p:spPr bwMode="auto">
            <a:xfrm>
              <a:off x="3982" y="260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2553" name="Oval 9"/>
            <p:cNvSpPr>
              <a:spLocks noChangeArrowheads="1"/>
            </p:cNvSpPr>
            <p:nvPr/>
          </p:nvSpPr>
          <p:spPr bwMode="auto">
            <a:xfrm>
              <a:off x="4782" y="283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2554" name="Oval 10"/>
            <p:cNvSpPr>
              <a:spLocks noChangeArrowheads="1"/>
            </p:cNvSpPr>
            <p:nvPr/>
          </p:nvSpPr>
          <p:spPr bwMode="auto">
            <a:xfrm>
              <a:off x="5033" y="3371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2555" name="Oval 11"/>
            <p:cNvSpPr>
              <a:spLocks noChangeArrowheads="1"/>
            </p:cNvSpPr>
            <p:nvPr/>
          </p:nvSpPr>
          <p:spPr bwMode="auto">
            <a:xfrm>
              <a:off x="5060" y="2144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92562" name="AutoShape 18"/>
          <p:cNvSpPr>
            <a:spLocks noChangeArrowheads="1"/>
          </p:cNvSpPr>
          <p:nvPr/>
        </p:nvSpPr>
        <p:spPr bwMode="auto">
          <a:xfrm>
            <a:off x="2554288" y="3130550"/>
            <a:ext cx="247650" cy="388938"/>
          </a:xfrm>
          <a:prstGeom prst="downArrow">
            <a:avLst>
              <a:gd name="adj1" fmla="val 50000"/>
              <a:gd name="adj2" fmla="val 39263"/>
            </a:avLst>
          </a:prstGeom>
          <a:solidFill>
            <a:schemeClr val="accent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fa-I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2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uiExpand="1" build="p"/>
      <p:bldP spid="4925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658" name="Group 18"/>
          <p:cNvGrpSpPr>
            <a:grpSpLocks/>
          </p:cNvGrpSpPr>
          <p:nvPr/>
        </p:nvGrpSpPr>
        <p:grpSpPr bwMode="auto">
          <a:xfrm>
            <a:off x="5529263" y="2657475"/>
            <a:ext cx="2581275" cy="2732088"/>
            <a:chOff x="3483" y="1674"/>
            <a:chExt cx="1626" cy="1721"/>
          </a:xfrm>
        </p:grpSpPr>
        <p:sp>
          <p:nvSpPr>
            <p:cNvPr id="496659" name="Freeform 19"/>
            <p:cNvSpPr>
              <a:spLocks/>
            </p:cNvSpPr>
            <p:nvPr/>
          </p:nvSpPr>
          <p:spPr bwMode="auto">
            <a:xfrm>
              <a:off x="3490" y="2419"/>
              <a:ext cx="528" cy="149"/>
            </a:xfrm>
            <a:custGeom>
              <a:avLst/>
              <a:gdLst>
                <a:gd name="T0" fmla="*/ 528 w 528"/>
                <a:gd name="T1" fmla="*/ 0 h 149"/>
                <a:gd name="T2" fmla="*/ 224 w 528"/>
                <a:gd name="T3" fmla="*/ 0 h 149"/>
                <a:gd name="T4" fmla="*/ 224 w 528"/>
                <a:gd name="T5" fmla="*/ 149 h 149"/>
                <a:gd name="T6" fmla="*/ 0 w 528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149">
                  <a:moveTo>
                    <a:pt x="528" y="0"/>
                  </a:moveTo>
                  <a:lnTo>
                    <a:pt x="224" y="0"/>
                  </a:lnTo>
                  <a:lnTo>
                    <a:pt x="224" y="149"/>
                  </a:lnTo>
                  <a:lnTo>
                    <a:pt x="0" y="149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0" name="Freeform 20"/>
            <p:cNvSpPr>
              <a:spLocks/>
            </p:cNvSpPr>
            <p:nvPr/>
          </p:nvSpPr>
          <p:spPr bwMode="auto">
            <a:xfrm>
              <a:off x="3483" y="2568"/>
              <a:ext cx="678" cy="563"/>
            </a:xfrm>
            <a:custGeom>
              <a:avLst/>
              <a:gdLst>
                <a:gd name="T0" fmla="*/ 0 w 678"/>
                <a:gd name="T1" fmla="*/ 0 h 563"/>
                <a:gd name="T2" fmla="*/ 0 w 678"/>
                <a:gd name="T3" fmla="*/ 563 h 563"/>
                <a:gd name="T4" fmla="*/ 678 w 678"/>
                <a:gd name="T5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8" h="563">
                  <a:moveTo>
                    <a:pt x="0" y="0"/>
                  </a:moveTo>
                  <a:lnTo>
                    <a:pt x="0" y="563"/>
                  </a:lnTo>
                  <a:lnTo>
                    <a:pt x="678" y="563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1" name="Freeform 21"/>
            <p:cNvSpPr>
              <a:spLocks/>
            </p:cNvSpPr>
            <p:nvPr/>
          </p:nvSpPr>
          <p:spPr bwMode="auto">
            <a:xfrm>
              <a:off x="3490" y="1789"/>
              <a:ext cx="81" cy="786"/>
            </a:xfrm>
            <a:custGeom>
              <a:avLst/>
              <a:gdLst>
                <a:gd name="T0" fmla="*/ 0 w 81"/>
                <a:gd name="T1" fmla="*/ 786 h 786"/>
                <a:gd name="T2" fmla="*/ 0 w 81"/>
                <a:gd name="T3" fmla="*/ 0 h 786"/>
                <a:gd name="T4" fmla="*/ 81 w 81"/>
                <a:gd name="T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786">
                  <a:moveTo>
                    <a:pt x="0" y="786"/>
                  </a:moveTo>
                  <a:lnTo>
                    <a:pt x="0" y="0"/>
                  </a:lnTo>
                  <a:lnTo>
                    <a:pt x="81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2" name="Freeform 22"/>
            <p:cNvSpPr>
              <a:spLocks/>
            </p:cNvSpPr>
            <p:nvPr/>
          </p:nvSpPr>
          <p:spPr bwMode="auto">
            <a:xfrm>
              <a:off x="3578" y="1789"/>
              <a:ext cx="447" cy="630"/>
            </a:xfrm>
            <a:custGeom>
              <a:avLst/>
              <a:gdLst>
                <a:gd name="T0" fmla="*/ 447 w 447"/>
                <a:gd name="T1" fmla="*/ 630 h 630"/>
                <a:gd name="T2" fmla="*/ 447 w 447"/>
                <a:gd name="T3" fmla="*/ 0 h 630"/>
                <a:gd name="T4" fmla="*/ 0 w 447"/>
                <a:gd name="T5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7" h="630">
                  <a:moveTo>
                    <a:pt x="447" y="630"/>
                  </a:moveTo>
                  <a:lnTo>
                    <a:pt x="447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3" name="Freeform 23"/>
            <p:cNvSpPr>
              <a:spLocks/>
            </p:cNvSpPr>
            <p:nvPr/>
          </p:nvSpPr>
          <p:spPr bwMode="auto">
            <a:xfrm>
              <a:off x="4025" y="1674"/>
              <a:ext cx="447" cy="738"/>
            </a:xfrm>
            <a:custGeom>
              <a:avLst/>
              <a:gdLst>
                <a:gd name="T0" fmla="*/ 0 w 447"/>
                <a:gd name="T1" fmla="*/ 738 h 738"/>
                <a:gd name="T2" fmla="*/ 447 w 447"/>
                <a:gd name="T3" fmla="*/ 738 h 738"/>
                <a:gd name="T4" fmla="*/ 447 w 447"/>
                <a:gd name="T5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7" h="738">
                  <a:moveTo>
                    <a:pt x="0" y="738"/>
                  </a:moveTo>
                  <a:lnTo>
                    <a:pt x="447" y="738"/>
                  </a:lnTo>
                  <a:lnTo>
                    <a:pt x="44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4" name="Freeform 24"/>
            <p:cNvSpPr>
              <a:spLocks/>
            </p:cNvSpPr>
            <p:nvPr/>
          </p:nvSpPr>
          <p:spPr bwMode="auto">
            <a:xfrm>
              <a:off x="4472" y="1681"/>
              <a:ext cx="637" cy="277"/>
            </a:xfrm>
            <a:custGeom>
              <a:avLst/>
              <a:gdLst>
                <a:gd name="T0" fmla="*/ 0 w 637"/>
                <a:gd name="T1" fmla="*/ 0 h 277"/>
                <a:gd name="T2" fmla="*/ 637 w 637"/>
                <a:gd name="T3" fmla="*/ 0 h 277"/>
                <a:gd name="T4" fmla="*/ 637 w 637"/>
                <a:gd name="T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7" h="277">
                  <a:moveTo>
                    <a:pt x="0" y="0"/>
                  </a:moveTo>
                  <a:lnTo>
                    <a:pt x="637" y="0"/>
                  </a:lnTo>
                  <a:lnTo>
                    <a:pt x="637" y="277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5" name="Freeform 25"/>
            <p:cNvSpPr>
              <a:spLocks/>
            </p:cNvSpPr>
            <p:nvPr/>
          </p:nvSpPr>
          <p:spPr bwMode="auto">
            <a:xfrm>
              <a:off x="4018" y="2412"/>
              <a:ext cx="814" cy="231"/>
            </a:xfrm>
            <a:custGeom>
              <a:avLst/>
              <a:gdLst>
                <a:gd name="T0" fmla="*/ 0 w 814"/>
                <a:gd name="T1" fmla="*/ 0 h 231"/>
                <a:gd name="T2" fmla="*/ 0 w 814"/>
                <a:gd name="T3" fmla="*/ 231 h 231"/>
                <a:gd name="T4" fmla="*/ 814 w 814"/>
                <a:gd name="T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" h="231">
                  <a:moveTo>
                    <a:pt x="0" y="0"/>
                  </a:moveTo>
                  <a:lnTo>
                    <a:pt x="0" y="231"/>
                  </a:lnTo>
                  <a:lnTo>
                    <a:pt x="814" y="231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6" name="Freeform 26"/>
            <p:cNvSpPr>
              <a:spLocks/>
            </p:cNvSpPr>
            <p:nvPr/>
          </p:nvSpPr>
          <p:spPr bwMode="auto">
            <a:xfrm>
              <a:off x="4161" y="2643"/>
              <a:ext cx="657" cy="481"/>
            </a:xfrm>
            <a:custGeom>
              <a:avLst/>
              <a:gdLst>
                <a:gd name="T0" fmla="*/ 0 w 657"/>
                <a:gd name="T1" fmla="*/ 481 h 481"/>
                <a:gd name="T2" fmla="*/ 657 w 657"/>
                <a:gd name="T3" fmla="*/ 481 h 481"/>
                <a:gd name="T4" fmla="*/ 657 w 657"/>
                <a:gd name="T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7" h="481">
                  <a:moveTo>
                    <a:pt x="0" y="481"/>
                  </a:moveTo>
                  <a:lnTo>
                    <a:pt x="657" y="481"/>
                  </a:lnTo>
                  <a:lnTo>
                    <a:pt x="65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7" name="Freeform 27"/>
            <p:cNvSpPr>
              <a:spLocks/>
            </p:cNvSpPr>
            <p:nvPr/>
          </p:nvSpPr>
          <p:spPr bwMode="auto">
            <a:xfrm>
              <a:off x="4168" y="3124"/>
              <a:ext cx="914" cy="271"/>
            </a:xfrm>
            <a:custGeom>
              <a:avLst/>
              <a:gdLst>
                <a:gd name="T0" fmla="*/ 0 w 914"/>
                <a:gd name="T1" fmla="*/ 0 h 271"/>
                <a:gd name="T2" fmla="*/ 0 w 914"/>
                <a:gd name="T3" fmla="*/ 271 h 271"/>
                <a:gd name="T4" fmla="*/ 914 w 914"/>
                <a:gd name="T5" fmla="*/ 271 h 271"/>
                <a:gd name="T6" fmla="*/ 914 w 914"/>
                <a:gd name="T7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4" h="271">
                  <a:moveTo>
                    <a:pt x="0" y="0"/>
                  </a:moveTo>
                  <a:lnTo>
                    <a:pt x="0" y="271"/>
                  </a:lnTo>
                  <a:lnTo>
                    <a:pt x="914" y="271"/>
                  </a:lnTo>
                  <a:lnTo>
                    <a:pt x="914" y="5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8" name="Freeform 28"/>
            <p:cNvSpPr>
              <a:spLocks/>
            </p:cNvSpPr>
            <p:nvPr/>
          </p:nvSpPr>
          <p:spPr bwMode="auto">
            <a:xfrm>
              <a:off x="4818" y="1952"/>
              <a:ext cx="285" cy="691"/>
            </a:xfrm>
            <a:custGeom>
              <a:avLst/>
              <a:gdLst>
                <a:gd name="T0" fmla="*/ 0 w 285"/>
                <a:gd name="T1" fmla="*/ 691 h 691"/>
                <a:gd name="T2" fmla="*/ 0 w 285"/>
                <a:gd name="T3" fmla="*/ 0 h 691"/>
                <a:gd name="T4" fmla="*/ 285 w 285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5" h="691">
                  <a:moveTo>
                    <a:pt x="0" y="691"/>
                  </a:moveTo>
                  <a:lnTo>
                    <a:pt x="0" y="0"/>
                  </a:lnTo>
                  <a:lnTo>
                    <a:pt x="285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496669" name="Freeform 29"/>
            <p:cNvSpPr>
              <a:spLocks/>
            </p:cNvSpPr>
            <p:nvPr/>
          </p:nvSpPr>
          <p:spPr bwMode="auto">
            <a:xfrm>
              <a:off x="4818" y="2643"/>
              <a:ext cx="271" cy="569"/>
            </a:xfrm>
            <a:custGeom>
              <a:avLst/>
              <a:gdLst>
                <a:gd name="T0" fmla="*/ 0 w 271"/>
                <a:gd name="T1" fmla="*/ 0 h 569"/>
                <a:gd name="T2" fmla="*/ 271 w 271"/>
                <a:gd name="T3" fmla="*/ 0 h 569"/>
                <a:gd name="T4" fmla="*/ 271 w 271"/>
                <a:gd name="T5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569">
                  <a:moveTo>
                    <a:pt x="0" y="0"/>
                  </a:moveTo>
                  <a:lnTo>
                    <a:pt x="271" y="0"/>
                  </a:lnTo>
                  <a:lnTo>
                    <a:pt x="271" y="569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sp>
        <p:nvSpPr>
          <p:cNvPr id="496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Polyline drawings</a:t>
            </a:r>
            <a:endParaRPr lang="nl-NL" altLang="fa-IR"/>
          </a:p>
        </p:txBody>
      </p:sp>
      <p:sp>
        <p:nvSpPr>
          <p:cNvPr id="4966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  <a:r>
              <a:rPr lang="en-US" altLang="fa-IR"/>
              <a:t>	points in the plane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  <a:r>
              <a:rPr lang="en-US" altLang="fa-IR"/>
              <a:t> 	polygonal lines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r>
              <a:rPr lang="en-US" altLang="fa-IR"/>
              <a:t>All line segments are axis-parallel</a:t>
            </a:r>
          </a:p>
          <a:p>
            <a:pPr>
              <a:buFont typeface="Wingdings" pitchFamily="2" charset="2"/>
              <a:buNone/>
            </a:pPr>
            <a:endParaRPr lang="en-US" altLang="fa-IR" sz="3200"/>
          </a:p>
          <a:p>
            <a:pPr>
              <a:buFont typeface="Wingdings" pitchFamily="2" charset="2"/>
              <a:buNone/>
            </a:pPr>
            <a:r>
              <a:rPr lang="en-US" altLang="fa-IR"/>
              <a:t>          </a:t>
            </a:r>
            <a:r>
              <a:rPr lang="en-US" altLang="fa-IR">
                <a:solidFill>
                  <a:schemeClr val="accent1"/>
                </a:solidFill>
              </a:rPr>
              <a:t>orthogonal drawing</a:t>
            </a:r>
            <a:br>
              <a:rPr lang="en-US" altLang="fa-IR">
                <a:solidFill>
                  <a:schemeClr val="accent1"/>
                </a:solidFill>
              </a:rPr>
            </a:br>
            <a:r>
              <a:rPr lang="en-US" altLang="fa-IR"/>
              <a:t>(all vertices of degree </a:t>
            </a:r>
            <a:r>
              <a:rPr lang="en-US" altLang="fa-IR">
                <a:cs typeface="Arial" pitchFamily="34" charset="0"/>
              </a:rPr>
              <a:t>≤ 4)</a:t>
            </a:r>
            <a:r>
              <a:rPr lang="en-US" altLang="fa-IR"/>
              <a:t>	</a:t>
            </a:r>
          </a:p>
        </p:txBody>
      </p:sp>
      <p:grpSp>
        <p:nvGrpSpPr>
          <p:cNvPr id="496648" name="Group 8"/>
          <p:cNvGrpSpPr>
            <a:grpSpLocks/>
          </p:cNvGrpSpPr>
          <p:nvPr/>
        </p:nvGrpSpPr>
        <p:grpSpPr bwMode="auto">
          <a:xfrm>
            <a:off x="5472113" y="2595563"/>
            <a:ext cx="2703512" cy="2520950"/>
            <a:chOff x="3447" y="1873"/>
            <a:chExt cx="1703" cy="1588"/>
          </a:xfrm>
        </p:grpSpPr>
        <p:sp>
          <p:nvSpPr>
            <p:cNvPr id="496649" name="Oval 9"/>
            <p:cNvSpPr>
              <a:spLocks noChangeArrowheads="1"/>
            </p:cNvSpPr>
            <p:nvPr/>
          </p:nvSpPr>
          <p:spPr bwMode="auto">
            <a:xfrm>
              <a:off x="4429" y="187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6650" name="Oval 10"/>
            <p:cNvSpPr>
              <a:spLocks noChangeArrowheads="1"/>
            </p:cNvSpPr>
            <p:nvPr/>
          </p:nvSpPr>
          <p:spPr bwMode="auto">
            <a:xfrm>
              <a:off x="3535" y="198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6651" name="Oval 11"/>
            <p:cNvSpPr>
              <a:spLocks noChangeArrowheads="1"/>
            </p:cNvSpPr>
            <p:nvPr/>
          </p:nvSpPr>
          <p:spPr bwMode="auto">
            <a:xfrm>
              <a:off x="3447" y="276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6652" name="Oval 12"/>
            <p:cNvSpPr>
              <a:spLocks noChangeArrowheads="1"/>
            </p:cNvSpPr>
            <p:nvPr/>
          </p:nvSpPr>
          <p:spPr bwMode="auto">
            <a:xfrm>
              <a:off x="4117" y="3316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6653" name="Oval 13"/>
            <p:cNvSpPr>
              <a:spLocks noChangeArrowheads="1"/>
            </p:cNvSpPr>
            <p:nvPr/>
          </p:nvSpPr>
          <p:spPr bwMode="auto">
            <a:xfrm>
              <a:off x="3982" y="260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6654" name="Oval 14"/>
            <p:cNvSpPr>
              <a:spLocks noChangeArrowheads="1"/>
            </p:cNvSpPr>
            <p:nvPr/>
          </p:nvSpPr>
          <p:spPr bwMode="auto">
            <a:xfrm>
              <a:off x="4782" y="283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6655" name="Oval 15"/>
            <p:cNvSpPr>
              <a:spLocks noChangeArrowheads="1"/>
            </p:cNvSpPr>
            <p:nvPr/>
          </p:nvSpPr>
          <p:spPr bwMode="auto">
            <a:xfrm>
              <a:off x="5033" y="3371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6656" name="Oval 16"/>
            <p:cNvSpPr>
              <a:spLocks noChangeArrowheads="1"/>
            </p:cNvSpPr>
            <p:nvPr/>
          </p:nvSpPr>
          <p:spPr bwMode="auto">
            <a:xfrm>
              <a:off x="5060" y="2144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96657" name="AutoShape 17"/>
          <p:cNvSpPr>
            <a:spLocks noChangeArrowheads="1"/>
          </p:cNvSpPr>
          <p:nvPr/>
        </p:nvSpPr>
        <p:spPr bwMode="auto">
          <a:xfrm>
            <a:off x="2554288" y="3130550"/>
            <a:ext cx="247650" cy="388938"/>
          </a:xfrm>
          <a:prstGeom prst="downArrow">
            <a:avLst>
              <a:gd name="adj1" fmla="val 50000"/>
              <a:gd name="adj2" fmla="val 39263"/>
            </a:avLst>
          </a:prstGeom>
          <a:solidFill>
            <a:schemeClr val="accent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fa-I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Box orthogonal drawings</a:t>
            </a:r>
            <a:endParaRPr lang="nl-NL" altLang="fa-IR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  <a:r>
              <a:rPr lang="en-US" altLang="fa-IR"/>
              <a:t>	rectangles (boxes) in the plane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  <a:r>
              <a:rPr lang="en-US" altLang="fa-IR"/>
              <a:t> 	axis-parallel polylines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r>
              <a:rPr lang="en-US" altLang="fa-IR"/>
              <a:t>Arbitrary vertex degree </a:t>
            </a:r>
          </a:p>
          <a:p>
            <a:pPr>
              <a:buFont typeface="Wingdings" pitchFamily="2" charset="2"/>
              <a:buNone/>
            </a:pPr>
            <a:endParaRPr lang="en-US" altLang="fa-IR" sz="1200"/>
          </a:p>
          <a:p>
            <a:pPr>
              <a:buFont typeface="Wingdings" pitchFamily="2" charset="2"/>
              <a:buNone/>
            </a:pPr>
            <a:endParaRPr lang="en-US" altLang="fa-IR"/>
          </a:p>
        </p:txBody>
      </p:sp>
      <p:grpSp>
        <p:nvGrpSpPr>
          <p:cNvPr id="500787" name="Group 51"/>
          <p:cNvGrpSpPr>
            <a:grpSpLocks/>
          </p:cNvGrpSpPr>
          <p:nvPr/>
        </p:nvGrpSpPr>
        <p:grpSpPr bwMode="auto">
          <a:xfrm>
            <a:off x="4452938" y="2522538"/>
            <a:ext cx="3873500" cy="3044825"/>
            <a:chOff x="3029" y="1484"/>
            <a:chExt cx="2440" cy="1918"/>
          </a:xfrm>
        </p:grpSpPr>
        <p:sp>
          <p:nvSpPr>
            <p:cNvPr id="500774" name="Line 38"/>
            <p:cNvSpPr>
              <a:spLocks noChangeShapeType="1"/>
            </p:cNvSpPr>
            <p:nvPr/>
          </p:nvSpPr>
          <p:spPr bwMode="auto">
            <a:xfrm flipV="1">
              <a:off x="4134" y="2616"/>
              <a:ext cx="1" cy="7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75" name="Line 39"/>
            <p:cNvSpPr>
              <a:spLocks noChangeShapeType="1"/>
            </p:cNvSpPr>
            <p:nvPr/>
          </p:nvSpPr>
          <p:spPr bwMode="auto">
            <a:xfrm>
              <a:off x="3503" y="2602"/>
              <a:ext cx="1" cy="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77" name="Line 41"/>
            <p:cNvSpPr>
              <a:spLocks noChangeShapeType="1"/>
            </p:cNvSpPr>
            <p:nvPr/>
          </p:nvSpPr>
          <p:spPr bwMode="auto">
            <a:xfrm>
              <a:off x="4547" y="2616"/>
              <a:ext cx="1" cy="3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78" name="Freeform 42"/>
            <p:cNvSpPr>
              <a:spLocks/>
            </p:cNvSpPr>
            <p:nvPr/>
          </p:nvSpPr>
          <p:spPr bwMode="auto">
            <a:xfrm>
              <a:off x="4588" y="2223"/>
              <a:ext cx="549" cy="372"/>
            </a:xfrm>
            <a:custGeom>
              <a:avLst/>
              <a:gdLst>
                <a:gd name="T0" fmla="*/ 0 w 549"/>
                <a:gd name="T1" fmla="*/ 372 h 372"/>
                <a:gd name="T2" fmla="*/ 549 w 549"/>
                <a:gd name="T3" fmla="*/ 372 h 372"/>
                <a:gd name="T4" fmla="*/ 549 w 549"/>
                <a:gd name="T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9" h="372">
                  <a:moveTo>
                    <a:pt x="0" y="372"/>
                  </a:moveTo>
                  <a:lnTo>
                    <a:pt x="549" y="372"/>
                  </a:lnTo>
                  <a:lnTo>
                    <a:pt x="54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79" name="Freeform 43"/>
            <p:cNvSpPr>
              <a:spLocks/>
            </p:cNvSpPr>
            <p:nvPr/>
          </p:nvSpPr>
          <p:spPr bwMode="auto">
            <a:xfrm>
              <a:off x="4350" y="1809"/>
              <a:ext cx="366" cy="766"/>
            </a:xfrm>
            <a:custGeom>
              <a:avLst/>
              <a:gdLst>
                <a:gd name="T0" fmla="*/ 197 w 366"/>
                <a:gd name="T1" fmla="*/ 766 h 766"/>
                <a:gd name="T2" fmla="*/ 197 w 366"/>
                <a:gd name="T3" fmla="*/ 353 h 766"/>
                <a:gd name="T4" fmla="*/ 366 w 366"/>
                <a:gd name="T5" fmla="*/ 353 h 766"/>
                <a:gd name="T6" fmla="*/ 366 w 366"/>
                <a:gd name="T7" fmla="*/ 0 h 766"/>
                <a:gd name="T8" fmla="*/ 0 w 366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766">
                  <a:moveTo>
                    <a:pt x="197" y="766"/>
                  </a:moveTo>
                  <a:lnTo>
                    <a:pt x="197" y="353"/>
                  </a:lnTo>
                  <a:lnTo>
                    <a:pt x="366" y="353"/>
                  </a:lnTo>
                  <a:lnTo>
                    <a:pt x="366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80" name="Freeform 44"/>
            <p:cNvSpPr>
              <a:spLocks/>
            </p:cNvSpPr>
            <p:nvPr/>
          </p:nvSpPr>
          <p:spPr bwMode="auto">
            <a:xfrm>
              <a:off x="4350" y="1484"/>
              <a:ext cx="644" cy="712"/>
            </a:xfrm>
            <a:custGeom>
              <a:avLst/>
              <a:gdLst>
                <a:gd name="T0" fmla="*/ 0 w 644"/>
                <a:gd name="T1" fmla="*/ 312 h 712"/>
                <a:gd name="T2" fmla="*/ 0 w 644"/>
                <a:gd name="T3" fmla="*/ 0 h 712"/>
                <a:gd name="T4" fmla="*/ 644 w 644"/>
                <a:gd name="T5" fmla="*/ 0 h 712"/>
                <a:gd name="T6" fmla="*/ 644 w 644"/>
                <a:gd name="T7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712">
                  <a:moveTo>
                    <a:pt x="0" y="312"/>
                  </a:moveTo>
                  <a:lnTo>
                    <a:pt x="0" y="0"/>
                  </a:lnTo>
                  <a:lnTo>
                    <a:pt x="644" y="0"/>
                  </a:lnTo>
                  <a:lnTo>
                    <a:pt x="644" y="71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81" name="Line 45"/>
            <p:cNvSpPr>
              <a:spLocks noChangeShapeType="1"/>
            </p:cNvSpPr>
            <p:nvPr/>
          </p:nvSpPr>
          <p:spPr bwMode="auto">
            <a:xfrm>
              <a:off x="3422" y="2209"/>
              <a:ext cx="84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82" name="Line 46"/>
            <p:cNvSpPr>
              <a:spLocks noChangeShapeType="1"/>
            </p:cNvSpPr>
            <p:nvPr/>
          </p:nvSpPr>
          <p:spPr bwMode="auto">
            <a:xfrm>
              <a:off x="4269" y="2223"/>
              <a:ext cx="1" cy="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83" name="Freeform 47"/>
            <p:cNvSpPr>
              <a:spLocks/>
            </p:cNvSpPr>
            <p:nvPr/>
          </p:nvSpPr>
          <p:spPr bwMode="auto">
            <a:xfrm>
              <a:off x="3409" y="2995"/>
              <a:ext cx="1477" cy="407"/>
            </a:xfrm>
            <a:custGeom>
              <a:avLst/>
              <a:gdLst>
                <a:gd name="T0" fmla="*/ 0 w 1477"/>
                <a:gd name="T1" fmla="*/ 0 h 407"/>
                <a:gd name="T2" fmla="*/ 0 w 1477"/>
                <a:gd name="T3" fmla="*/ 407 h 407"/>
                <a:gd name="T4" fmla="*/ 738 w 1477"/>
                <a:gd name="T5" fmla="*/ 407 h 407"/>
                <a:gd name="T6" fmla="*/ 1477 w 1477"/>
                <a:gd name="T7" fmla="*/ 407 h 407"/>
                <a:gd name="T8" fmla="*/ 1477 w 1477"/>
                <a:gd name="T9" fmla="*/ 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7" h="407">
                  <a:moveTo>
                    <a:pt x="0" y="0"/>
                  </a:moveTo>
                  <a:lnTo>
                    <a:pt x="0" y="407"/>
                  </a:lnTo>
                  <a:lnTo>
                    <a:pt x="738" y="407"/>
                  </a:lnTo>
                  <a:lnTo>
                    <a:pt x="1477" y="407"/>
                  </a:lnTo>
                  <a:lnTo>
                    <a:pt x="1477" y="7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84" name="Freeform 48"/>
            <p:cNvSpPr>
              <a:spLocks/>
            </p:cNvSpPr>
            <p:nvPr/>
          </p:nvSpPr>
          <p:spPr bwMode="auto">
            <a:xfrm>
              <a:off x="5109" y="2202"/>
              <a:ext cx="360" cy="800"/>
            </a:xfrm>
            <a:custGeom>
              <a:avLst/>
              <a:gdLst>
                <a:gd name="T0" fmla="*/ 0 w 360"/>
                <a:gd name="T1" fmla="*/ 800 h 800"/>
                <a:gd name="T2" fmla="*/ 360 w 360"/>
                <a:gd name="T3" fmla="*/ 800 h 800"/>
                <a:gd name="T4" fmla="*/ 360 w 360"/>
                <a:gd name="T5" fmla="*/ 0 h 800"/>
                <a:gd name="T6" fmla="*/ 21 w 360"/>
                <a:gd name="T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800">
                  <a:moveTo>
                    <a:pt x="0" y="800"/>
                  </a:moveTo>
                  <a:lnTo>
                    <a:pt x="360" y="800"/>
                  </a:lnTo>
                  <a:lnTo>
                    <a:pt x="360" y="0"/>
                  </a:lnTo>
                  <a:lnTo>
                    <a:pt x="21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85" name="Freeform 49"/>
            <p:cNvSpPr>
              <a:spLocks/>
            </p:cNvSpPr>
            <p:nvPr/>
          </p:nvSpPr>
          <p:spPr bwMode="auto">
            <a:xfrm>
              <a:off x="3422" y="1816"/>
              <a:ext cx="488" cy="393"/>
            </a:xfrm>
            <a:custGeom>
              <a:avLst/>
              <a:gdLst>
                <a:gd name="T0" fmla="*/ 0 w 488"/>
                <a:gd name="T1" fmla="*/ 393 h 393"/>
                <a:gd name="T2" fmla="*/ 0 w 488"/>
                <a:gd name="T3" fmla="*/ 0 h 393"/>
                <a:gd name="T4" fmla="*/ 488 w 488"/>
                <a:gd name="T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" h="393">
                  <a:moveTo>
                    <a:pt x="0" y="393"/>
                  </a:moveTo>
                  <a:lnTo>
                    <a:pt x="0" y="0"/>
                  </a:lnTo>
                  <a:lnTo>
                    <a:pt x="488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0786" name="Freeform 50"/>
            <p:cNvSpPr>
              <a:spLocks/>
            </p:cNvSpPr>
            <p:nvPr/>
          </p:nvSpPr>
          <p:spPr bwMode="auto">
            <a:xfrm>
              <a:off x="3029" y="2216"/>
              <a:ext cx="373" cy="793"/>
            </a:xfrm>
            <a:custGeom>
              <a:avLst/>
              <a:gdLst>
                <a:gd name="T0" fmla="*/ 373 w 373"/>
                <a:gd name="T1" fmla="*/ 793 h 793"/>
                <a:gd name="T2" fmla="*/ 0 w 373"/>
                <a:gd name="T3" fmla="*/ 793 h 793"/>
                <a:gd name="T4" fmla="*/ 0 w 373"/>
                <a:gd name="T5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793">
                  <a:moveTo>
                    <a:pt x="373" y="793"/>
                  </a:moveTo>
                  <a:lnTo>
                    <a:pt x="0" y="793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grpSp>
        <p:nvGrpSpPr>
          <p:cNvPr id="500776" name="Group 40"/>
          <p:cNvGrpSpPr>
            <a:grpSpLocks/>
          </p:cNvGrpSpPr>
          <p:nvPr/>
        </p:nvGrpSpPr>
        <p:grpSpPr bwMode="auto">
          <a:xfrm>
            <a:off x="4259263" y="2921000"/>
            <a:ext cx="3779837" cy="2776538"/>
            <a:chOff x="2907" y="1735"/>
            <a:chExt cx="2381" cy="1749"/>
          </a:xfrm>
        </p:grpSpPr>
        <p:sp>
          <p:nvSpPr>
            <p:cNvPr id="500761" name="Rectangle 25"/>
            <p:cNvSpPr>
              <a:spLocks noChangeArrowheads="1"/>
            </p:cNvSpPr>
            <p:nvPr/>
          </p:nvSpPr>
          <p:spPr bwMode="auto">
            <a:xfrm>
              <a:off x="3445" y="2521"/>
              <a:ext cx="1172" cy="17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a-IR"/>
            </a:p>
          </p:txBody>
        </p:sp>
        <p:sp>
          <p:nvSpPr>
            <p:cNvPr id="500765" name="Rectangle 29"/>
            <p:cNvSpPr>
              <a:spLocks noChangeArrowheads="1"/>
            </p:cNvSpPr>
            <p:nvPr/>
          </p:nvSpPr>
          <p:spPr bwMode="auto">
            <a:xfrm>
              <a:off x="3781" y="1735"/>
              <a:ext cx="752" cy="17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a-IR"/>
            </a:p>
          </p:txBody>
        </p:sp>
        <p:sp>
          <p:nvSpPr>
            <p:cNvPr id="500766" name="Rectangle 30"/>
            <p:cNvSpPr>
              <a:spLocks noChangeArrowheads="1"/>
            </p:cNvSpPr>
            <p:nvPr/>
          </p:nvSpPr>
          <p:spPr bwMode="auto">
            <a:xfrm>
              <a:off x="3973" y="3308"/>
              <a:ext cx="373" cy="17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a-IR"/>
            </a:p>
          </p:txBody>
        </p:sp>
        <p:grpSp>
          <p:nvGrpSpPr>
            <p:cNvPr id="500771" name="Group 35"/>
            <p:cNvGrpSpPr>
              <a:grpSpLocks/>
            </p:cNvGrpSpPr>
            <p:nvPr/>
          </p:nvGrpSpPr>
          <p:grpSpPr bwMode="auto">
            <a:xfrm>
              <a:off x="2907" y="2128"/>
              <a:ext cx="2381" cy="176"/>
              <a:chOff x="3198" y="1986"/>
              <a:chExt cx="2381" cy="176"/>
            </a:xfrm>
          </p:grpSpPr>
          <p:sp>
            <p:nvSpPr>
              <p:cNvPr id="500762" name="Rectangle 26"/>
              <p:cNvSpPr>
                <a:spLocks noChangeArrowheads="1"/>
              </p:cNvSpPr>
              <p:nvPr/>
            </p:nvSpPr>
            <p:spPr bwMode="auto">
              <a:xfrm>
                <a:off x="3198" y="1986"/>
                <a:ext cx="752" cy="17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500764" name="Rectangle 28"/>
              <p:cNvSpPr>
                <a:spLocks noChangeArrowheads="1"/>
              </p:cNvSpPr>
              <p:nvPr/>
            </p:nvSpPr>
            <p:spPr bwMode="auto">
              <a:xfrm>
                <a:off x="4385" y="1986"/>
                <a:ext cx="373" cy="17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500767" name="Rectangle 31"/>
              <p:cNvSpPr>
                <a:spLocks noChangeArrowheads="1"/>
              </p:cNvSpPr>
              <p:nvPr/>
            </p:nvSpPr>
            <p:spPr bwMode="auto">
              <a:xfrm>
                <a:off x="5206" y="1986"/>
                <a:ext cx="373" cy="17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a-IR"/>
              </a:p>
            </p:txBody>
          </p:sp>
        </p:grpSp>
        <p:grpSp>
          <p:nvGrpSpPr>
            <p:cNvPr id="500770" name="Group 34"/>
            <p:cNvGrpSpPr>
              <a:grpSpLocks/>
            </p:cNvGrpSpPr>
            <p:nvPr/>
          </p:nvGrpSpPr>
          <p:grpSpPr bwMode="auto">
            <a:xfrm>
              <a:off x="3197" y="2914"/>
              <a:ext cx="2045" cy="176"/>
              <a:chOff x="3572" y="2772"/>
              <a:chExt cx="2045" cy="176"/>
            </a:xfrm>
          </p:grpSpPr>
          <p:sp>
            <p:nvSpPr>
              <p:cNvPr id="500763" name="Rectangle 27"/>
              <p:cNvSpPr>
                <a:spLocks noChangeArrowheads="1"/>
              </p:cNvSpPr>
              <p:nvPr/>
            </p:nvSpPr>
            <p:spPr bwMode="auto">
              <a:xfrm>
                <a:off x="3572" y="2772"/>
                <a:ext cx="373" cy="17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500769" name="Rectangle 33"/>
              <p:cNvSpPr>
                <a:spLocks noChangeArrowheads="1"/>
              </p:cNvSpPr>
              <p:nvPr/>
            </p:nvSpPr>
            <p:spPr bwMode="auto">
              <a:xfrm>
                <a:off x="4865" y="2772"/>
                <a:ext cx="752" cy="17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a-IR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2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Rectangular drawings</a:t>
            </a:r>
            <a:endParaRPr lang="nl-NL" altLang="fa-IR"/>
          </a:p>
        </p:txBody>
      </p:sp>
      <p:sp>
        <p:nvSpPr>
          <p:cNvPr id="503827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  <a:r>
              <a:rPr lang="en-US" altLang="fa-IR"/>
              <a:t>	points in the plane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  <a:r>
              <a:rPr lang="en-US" altLang="fa-IR"/>
              <a:t> 	vertical or horizontal lines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Faces</a:t>
            </a:r>
            <a:r>
              <a:rPr lang="en-US" altLang="fa-IR"/>
              <a:t>		rectangles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r>
              <a:rPr lang="en-US" altLang="fa-IR"/>
              <a:t>Generalization</a:t>
            </a:r>
          </a:p>
          <a:p>
            <a:pPr>
              <a:buFont typeface="Wingdings" pitchFamily="2" charset="2"/>
              <a:buNone/>
            </a:pPr>
            <a:r>
              <a:rPr lang="en-US" altLang="fa-IR"/>
              <a:t>	</a:t>
            </a:r>
            <a:r>
              <a:rPr lang="en-US" altLang="fa-IR">
                <a:solidFill>
                  <a:schemeClr val="accent1"/>
                </a:solidFill>
              </a:rPr>
              <a:t>box-rectangular drawings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 sz="1200"/>
          </a:p>
        </p:txBody>
      </p:sp>
      <p:grpSp>
        <p:nvGrpSpPr>
          <p:cNvPr id="503873" name="Group 65"/>
          <p:cNvGrpSpPr>
            <a:grpSpLocks/>
          </p:cNvGrpSpPr>
          <p:nvPr/>
        </p:nvGrpSpPr>
        <p:grpSpPr bwMode="auto">
          <a:xfrm>
            <a:off x="5407025" y="2965450"/>
            <a:ext cx="2438400" cy="2438400"/>
            <a:chOff x="3189" y="1875"/>
            <a:chExt cx="1536" cy="1536"/>
          </a:xfrm>
        </p:grpSpPr>
        <p:sp>
          <p:nvSpPr>
            <p:cNvPr id="503837" name="Line 29"/>
            <p:cNvSpPr>
              <a:spLocks noChangeShapeType="1"/>
            </p:cNvSpPr>
            <p:nvPr/>
          </p:nvSpPr>
          <p:spPr bwMode="auto">
            <a:xfrm>
              <a:off x="4341" y="1923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38" name="Line 30"/>
            <p:cNvSpPr>
              <a:spLocks noChangeShapeType="1"/>
            </p:cNvSpPr>
            <p:nvPr/>
          </p:nvSpPr>
          <p:spPr bwMode="auto">
            <a:xfrm>
              <a:off x="4341" y="302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39" name="Line 31"/>
            <p:cNvSpPr>
              <a:spLocks noChangeShapeType="1"/>
            </p:cNvSpPr>
            <p:nvPr/>
          </p:nvSpPr>
          <p:spPr bwMode="auto">
            <a:xfrm>
              <a:off x="3957" y="2643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0" name="Line 32"/>
            <p:cNvSpPr>
              <a:spLocks noChangeShapeType="1"/>
            </p:cNvSpPr>
            <p:nvPr/>
          </p:nvSpPr>
          <p:spPr bwMode="auto">
            <a:xfrm>
              <a:off x="3957" y="2259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1" name="Line 33"/>
            <p:cNvSpPr>
              <a:spLocks noChangeShapeType="1"/>
            </p:cNvSpPr>
            <p:nvPr/>
          </p:nvSpPr>
          <p:spPr bwMode="auto">
            <a:xfrm>
              <a:off x="3957" y="1923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2" name="Line 34"/>
            <p:cNvSpPr>
              <a:spLocks noChangeShapeType="1"/>
            </p:cNvSpPr>
            <p:nvPr/>
          </p:nvSpPr>
          <p:spPr bwMode="auto">
            <a:xfrm flipH="1">
              <a:off x="3573" y="1875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3" name="Line 35"/>
            <p:cNvSpPr>
              <a:spLocks noChangeShapeType="1"/>
            </p:cNvSpPr>
            <p:nvPr/>
          </p:nvSpPr>
          <p:spPr bwMode="auto">
            <a:xfrm flipV="1">
              <a:off x="4725" y="1875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4" name="Line 36"/>
            <p:cNvSpPr>
              <a:spLocks noChangeShapeType="1"/>
            </p:cNvSpPr>
            <p:nvPr/>
          </p:nvSpPr>
          <p:spPr bwMode="auto">
            <a:xfrm>
              <a:off x="4341" y="341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5" name="Line 37"/>
            <p:cNvSpPr>
              <a:spLocks noChangeShapeType="1"/>
            </p:cNvSpPr>
            <p:nvPr/>
          </p:nvSpPr>
          <p:spPr bwMode="auto">
            <a:xfrm flipH="1">
              <a:off x="3573" y="3027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6" name="Line 38"/>
            <p:cNvSpPr>
              <a:spLocks noChangeShapeType="1"/>
            </p:cNvSpPr>
            <p:nvPr/>
          </p:nvSpPr>
          <p:spPr bwMode="auto">
            <a:xfrm flipV="1">
              <a:off x="4341" y="3027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7" name="Line 39"/>
            <p:cNvSpPr>
              <a:spLocks noChangeShapeType="1"/>
            </p:cNvSpPr>
            <p:nvPr/>
          </p:nvSpPr>
          <p:spPr bwMode="auto">
            <a:xfrm>
              <a:off x="3573" y="3411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8" name="Line 40"/>
            <p:cNvSpPr>
              <a:spLocks noChangeShapeType="1"/>
            </p:cNvSpPr>
            <p:nvPr/>
          </p:nvSpPr>
          <p:spPr bwMode="auto">
            <a:xfrm>
              <a:off x="3189" y="3027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49" name="Line 41"/>
            <p:cNvSpPr>
              <a:spLocks noChangeShapeType="1"/>
            </p:cNvSpPr>
            <p:nvPr/>
          </p:nvSpPr>
          <p:spPr bwMode="auto">
            <a:xfrm>
              <a:off x="3189" y="341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50" name="Line 42"/>
            <p:cNvSpPr>
              <a:spLocks noChangeShapeType="1"/>
            </p:cNvSpPr>
            <p:nvPr/>
          </p:nvSpPr>
          <p:spPr bwMode="auto">
            <a:xfrm>
              <a:off x="3189" y="302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51" name="Line 43"/>
            <p:cNvSpPr>
              <a:spLocks noChangeShapeType="1"/>
            </p:cNvSpPr>
            <p:nvPr/>
          </p:nvSpPr>
          <p:spPr bwMode="auto">
            <a:xfrm>
              <a:off x="3189" y="1875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52" name="Line 44"/>
            <p:cNvSpPr>
              <a:spLocks noChangeShapeType="1"/>
            </p:cNvSpPr>
            <p:nvPr/>
          </p:nvSpPr>
          <p:spPr bwMode="auto">
            <a:xfrm>
              <a:off x="3573" y="1875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3853" name="Line 45"/>
            <p:cNvSpPr>
              <a:spLocks noChangeShapeType="1"/>
            </p:cNvSpPr>
            <p:nvPr/>
          </p:nvSpPr>
          <p:spPr bwMode="auto">
            <a:xfrm>
              <a:off x="3189" y="1875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503874" name="Group 66"/>
          <p:cNvGrpSpPr>
            <a:grpSpLocks/>
          </p:cNvGrpSpPr>
          <p:nvPr/>
        </p:nvGrpSpPr>
        <p:grpSpPr bwMode="auto">
          <a:xfrm>
            <a:off x="5330825" y="2889250"/>
            <a:ext cx="2590800" cy="2590800"/>
            <a:chOff x="3358" y="1820"/>
            <a:chExt cx="1632" cy="1632"/>
          </a:xfrm>
        </p:grpSpPr>
        <p:sp>
          <p:nvSpPr>
            <p:cNvPr id="503854" name="Oval 46"/>
            <p:cNvSpPr>
              <a:spLocks noChangeArrowheads="1"/>
            </p:cNvSpPr>
            <p:nvPr/>
          </p:nvSpPr>
          <p:spPr bwMode="auto">
            <a:xfrm>
              <a:off x="3358" y="1820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55" name="Oval 47"/>
            <p:cNvSpPr>
              <a:spLocks noChangeArrowheads="1"/>
            </p:cNvSpPr>
            <p:nvPr/>
          </p:nvSpPr>
          <p:spPr bwMode="auto">
            <a:xfrm>
              <a:off x="3742" y="1820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56" name="Oval 48"/>
            <p:cNvSpPr>
              <a:spLocks noChangeArrowheads="1"/>
            </p:cNvSpPr>
            <p:nvPr/>
          </p:nvSpPr>
          <p:spPr bwMode="auto">
            <a:xfrm>
              <a:off x="4126" y="1820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57" name="Oval 49"/>
            <p:cNvSpPr>
              <a:spLocks noChangeArrowheads="1"/>
            </p:cNvSpPr>
            <p:nvPr/>
          </p:nvSpPr>
          <p:spPr bwMode="auto">
            <a:xfrm>
              <a:off x="4510" y="1820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58" name="Oval 50"/>
            <p:cNvSpPr>
              <a:spLocks noChangeArrowheads="1"/>
            </p:cNvSpPr>
            <p:nvPr/>
          </p:nvSpPr>
          <p:spPr bwMode="auto">
            <a:xfrm>
              <a:off x="4894" y="1820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59" name="Oval 51"/>
            <p:cNvSpPr>
              <a:spLocks noChangeArrowheads="1"/>
            </p:cNvSpPr>
            <p:nvPr/>
          </p:nvSpPr>
          <p:spPr bwMode="auto">
            <a:xfrm>
              <a:off x="4126" y="2204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0" name="Oval 52"/>
            <p:cNvSpPr>
              <a:spLocks noChangeArrowheads="1"/>
            </p:cNvSpPr>
            <p:nvPr/>
          </p:nvSpPr>
          <p:spPr bwMode="auto">
            <a:xfrm>
              <a:off x="4510" y="2204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1" name="Oval 53"/>
            <p:cNvSpPr>
              <a:spLocks noChangeArrowheads="1"/>
            </p:cNvSpPr>
            <p:nvPr/>
          </p:nvSpPr>
          <p:spPr bwMode="auto">
            <a:xfrm>
              <a:off x="4894" y="2204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2" name="Oval 54"/>
            <p:cNvSpPr>
              <a:spLocks noChangeArrowheads="1"/>
            </p:cNvSpPr>
            <p:nvPr/>
          </p:nvSpPr>
          <p:spPr bwMode="auto">
            <a:xfrm>
              <a:off x="4126" y="2588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3" name="Oval 55"/>
            <p:cNvSpPr>
              <a:spLocks noChangeArrowheads="1"/>
            </p:cNvSpPr>
            <p:nvPr/>
          </p:nvSpPr>
          <p:spPr bwMode="auto">
            <a:xfrm>
              <a:off x="4894" y="2588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4" name="Oval 56"/>
            <p:cNvSpPr>
              <a:spLocks noChangeArrowheads="1"/>
            </p:cNvSpPr>
            <p:nvPr/>
          </p:nvSpPr>
          <p:spPr bwMode="auto">
            <a:xfrm>
              <a:off x="3358" y="2972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5" name="Oval 57"/>
            <p:cNvSpPr>
              <a:spLocks noChangeArrowheads="1"/>
            </p:cNvSpPr>
            <p:nvPr/>
          </p:nvSpPr>
          <p:spPr bwMode="auto">
            <a:xfrm>
              <a:off x="3742" y="2972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6" name="Oval 58"/>
            <p:cNvSpPr>
              <a:spLocks noChangeArrowheads="1"/>
            </p:cNvSpPr>
            <p:nvPr/>
          </p:nvSpPr>
          <p:spPr bwMode="auto">
            <a:xfrm>
              <a:off x="4126" y="2972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7" name="Oval 59"/>
            <p:cNvSpPr>
              <a:spLocks noChangeArrowheads="1"/>
            </p:cNvSpPr>
            <p:nvPr/>
          </p:nvSpPr>
          <p:spPr bwMode="auto">
            <a:xfrm>
              <a:off x="4510" y="2972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8" name="Oval 60"/>
            <p:cNvSpPr>
              <a:spLocks noChangeArrowheads="1"/>
            </p:cNvSpPr>
            <p:nvPr/>
          </p:nvSpPr>
          <p:spPr bwMode="auto">
            <a:xfrm>
              <a:off x="4894" y="2972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69" name="Oval 61"/>
            <p:cNvSpPr>
              <a:spLocks noChangeArrowheads="1"/>
            </p:cNvSpPr>
            <p:nvPr/>
          </p:nvSpPr>
          <p:spPr bwMode="auto">
            <a:xfrm>
              <a:off x="3358" y="3356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70" name="Oval 62"/>
            <p:cNvSpPr>
              <a:spLocks noChangeArrowheads="1"/>
            </p:cNvSpPr>
            <p:nvPr/>
          </p:nvSpPr>
          <p:spPr bwMode="auto">
            <a:xfrm>
              <a:off x="3742" y="3356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71" name="Oval 63"/>
            <p:cNvSpPr>
              <a:spLocks noChangeArrowheads="1"/>
            </p:cNvSpPr>
            <p:nvPr/>
          </p:nvSpPr>
          <p:spPr bwMode="auto">
            <a:xfrm>
              <a:off x="4510" y="3356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3872" name="Oval 64"/>
            <p:cNvSpPr>
              <a:spLocks noChangeArrowheads="1"/>
            </p:cNvSpPr>
            <p:nvPr/>
          </p:nvSpPr>
          <p:spPr bwMode="auto">
            <a:xfrm>
              <a:off x="4894" y="3356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Grid drawings</a:t>
            </a:r>
            <a:endParaRPr lang="nl-NL" altLang="fa-IR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  <a:r>
              <a:rPr lang="en-US" altLang="fa-IR"/>
              <a:t>	points in the plane on a grid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  <a:r>
              <a:rPr lang="en-US" altLang="fa-IR"/>
              <a:t> 	polylines, all vertices on the grid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 sz="1200"/>
          </a:p>
        </p:txBody>
      </p:sp>
      <p:grpSp>
        <p:nvGrpSpPr>
          <p:cNvPr id="505943" name="Group 87"/>
          <p:cNvGrpSpPr>
            <a:grpSpLocks/>
          </p:cNvGrpSpPr>
          <p:nvPr/>
        </p:nvGrpSpPr>
        <p:grpSpPr bwMode="auto">
          <a:xfrm>
            <a:off x="5159375" y="2878138"/>
            <a:ext cx="2590800" cy="2590800"/>
            <a:chOff x="3216" y="1820"/>
            <a:chExt cx="1632" cy="1632"/>
          </a:xfrm>
        </p:grpSpPr>
        <p:sp>
          <p:nvSpPr>
            <p:cNvPr id="505904" name="Oval 48"/>
            <p:cNvSpPr>
              <a:spLocks noChangeArrowheads="1"/>
            </p:cNvSpPr>
            <p:nvPr/>
          </p:nvSpPr>
          <p:spPr bwMode="auto">
            <a:xfrm>
              <a:off x="3600" y="182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05" name="Oval 49"/>
            <p:cNvSpPr>
              <a:spLocks noChangeArrowheads="1"/>
            </p:cNvSpPr>
            <p:nvPr/>
          </p:nvSpPr>
          <p:spPr bwMode="auto">
            <a:xfrm>
              <a:off x="3984" y="182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06" name="Oval 50"/>
            <p:cNvSpPr>
              <a:spLocks noChangeArrowheads="1"/>
            </p:cNvSpPr>
            <p:nvPr/>
          </p:nvSpPr>
          <p:spPr bwMode="auto">
            <a:xfrm>
              <a:off x="4752" y="182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07" name="Oval 51"/>
            <p:cNvSpPr>
              <a:spLocks noChangeArrowheads="1"/>
            </p:cNvSpPr>
            <p:nvPr/>
          </p:nvSpPr>
          <p:spPr bwMode="auto">
            <a:xfrm>
              <a:off x="3216" y="2204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08" name="Oval 52"/>
            <p:cNvSpPr>
              <a:spLocks noChangeArrowheads="1"/>
            </p:cNvSpPr>
            <p:nvPr/>
          </p:nvSpPr>
          <p:spPr bwMode="auto">
            <a:xfrm>
              <a:off x="3600" y="2204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09" name="Oval 53"/>
            <p:cNvSpPr>
              <a:spLocks noChangeArrowheads="1"/>
            </p:cNvSpPr>
            <p:nvPr/>
          </p:nvSpPr>
          <p:spPr bwMode="auto">
            <a:xfrm>
              <a:off x="3984" y="2204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10" name="Oval 54"/>
            <p:cNvSpPr>
              <a:spLocks noChangeArrowheads="1"/>
            </p:cNvSpPr>
            <p:nvPr/>
          </p:nvSpPr>
          <p:spPr bwMode="auto">
            <a:xfrm>
              <a:off x="4752" y="2204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11" name="Oval 55"/>
            <p:cNvSpPr>
              <a:spLocks noChangeArrowheads="1"/>
            </p:cNvSpPr>
            <p:nvPr/>
          </p:nvSpPr>
          <p:spPr bwMode="auto">
            <a:xfrm>
              <a:off x="3216" y="2588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12" name="Oval 56"/>
            <p:cNvSpPr>
              <a:spLocks noChangeArrowheads="1"/>
            </p:cNvSpPr>
            <p:nvPr/>
          </p:nvSpPr>
          <p:spPr bwMode="auto">
            <a:xfrm>
              <a:off x="3600" y="2588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13" name="Oval 57"/>
            <p:cNvSpPr>
              <a:spLocks noChangeArrowheads="1"/>
            </p:cNvSpPr>
            <p:nvPr/>
          </p:nvSpPr>
          <p:spPr bwMode="auto">
            <a:xfrm>
              <a:off x="4368" y="2588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14" name="Oval 58"/>
            <p:cNvSpPr>
              <a:spLocks noChangeArrowheads="1"/>
            </p:cNvSpPr>
            <p:nvPr/>
          </p:nvSpPr>
          <p:spPr bwMode="auto">
            <a:xfrm>
              <a:off x="4752" y="2588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15" name="Oval 59"/>
            <p:cNvSpPr>
              <a:spLocks noChangeArrowheads="1"/>
            </p:cNvSpPr>
            <p:nvPr/>
          </p:nvSpPr>
          <p:spPr bwMode="auto">
            <a:xfrm>
              <a:off x="3216" y="3356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16" name="Oval 60"/>
            <p:cNvSpPr>
              <a:spLocks noChangeArrowheads="1"/>
            </p:cNvSpPr>
            <p:nvPr/>
          </p:nvSpPr>
          <p:spPr bwMode="auto">
            <a:xfrm>
              <a:off x="3984" y="3356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17" name="Oval 61"/>
            <p:cNvSpPr>
              <a:spLocks noChangeArrowheads="1"/>
            </p:cNvSpPr>
            <p:nvPr/>
          </p:nvSpPr>
          <p:spPr bwMode="auto">
            <a:xfrm>
              <a:off x="4368" y="3356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18" name="Oval 62"/>
            <p:cNvSpPr>
              <a:spLocks noChangeArrowheads="1"/>
            </p:cNvSpPr>
            <p:nvPr/>
          </p:nvSpPr>
          <p:spPr bwMode="auto">
            <a:xfrm>
              <a:off x="4752" y="3356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24" name="Oval 68"/>
            <p:cNvSpPr>
              <a:spLocks noChangeArrowheads="1"/>
            </p:cNvSpPr>
            <p:nvPr/>
          </p:nvSpPr>
          <p:spPr bwMode="auto">
            <a:xfrm>
              <a:off x="4368" y="182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25" name="Oval 69"/>
            <p:cNvSpPr>
              <a:spLocks noChangeArrowheads="1"/>
            </p:cNvSpPr>
            <p:nvPr/>
          </p:nvSpPr>
          <p:spPr bwMode="auto">
            <a:xfrm>
              <a:off x="4368" y="2204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27" name="Oval 71"/>
            <p:cNvSpPr>
              <a:spLocks noChangeArrowheads="1"/>
            </p:cNvSpPr>
            <p:nvPr/>
          </p:nvSpPr>
          <p:spPr bwMode="auto">
            <a:xfrm>
              <a:off x="3216" y="182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34" name="Oval 78"/>
            <p:cNvSpPr>
              <a:spLocks noChangeArrowheads="1"/>
            </p:cNvSpPr>
            <p:nvPr/>
          </p:nvSpPr>
          <p:spPr bwMode="auto">
            <a:xfrm>
              <a:off x="3984" y="2588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35" name="Oval 79"/>
            <p:cNvSpPr>
              <a:spLocks noChangeArrowheads="1"/>
            </p:cNvSpPr>
            <p:nvPr/>
          </p:nvSpPr>
          <p:spPr bwMode="auto">
            <a:xfrm>
              <a:off x="3216" y="2972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36" name="Oval 80"/>
            <p:cNvSpPr>
              <a:spLocks noChangeArrowheads="1"/>
            </p:cNvSpPr>
            <p:nvPr/>
          </p:nvSpPr>
          <p:spPr bwMode="auto">
            <a:xfrm>
              <a:off x="3600" y="2972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37" name="Oval 81"/>
            <p:cNvSpPr>
              <a:spLocks noChangeArrowheads="1"/>
            </p:cNvSpPr>
            <p:nvPr/>
          </p:nvSpPr>
          <p:spPr bwMode="auto">
            <a:xfrm>
              <a:off x="3984" y="2972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38" name="Oval 82"/>
            <p:cNvSpPr>
              <a:spLocks noChangeArrowheads="1"/>
            </p:cNvSpPr>
            <p:nvPr/>
          </p:nvSpPr>
          <p:spPr bwMode="auto">
            <a:xfrm>
              <a:off x="4368" y="2972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39" name="Oval 83"/>
            <p:cNvSpPr>
              <a:spLocks noChangeArrowheads="1"/>
            </p:cNvSpPr>
            <p:nvPr/>
          </p:nvSpPr>
          <p:spPr bwMode="auto">
            <a:xfrm>
              <a:off x="4752" y="2972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5942" name="Oval 86"/>
            <p:cNvSpPr>
              <a:spLocks noChangeArrowheads="1"/>
            </p:cNvSpPr>
            <p:nvPr/>
          </p:nvSpPr>
          <p:spPr bwMode="auto">
            <a:xfrm>
              <a:off x="3600" y="3356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Grid drawings</a:t>
            </a:r>
            <a:endParaRPr lang="nl-NL" altLang="fa-IR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  <a:r>
              <a:rPr lang="en-US" altLang="fa-IR"/>
              <a:t>	points in the plane on a grid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  <a:r>
              <a:rPr lang="en-US" altLang="fa-IR"/>
              <a:t> 	polylines, all vertices on the grid</a:t>
            </a:r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endParaRPr lang="en-US" altLang="fa-IR"/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Objective</a:t>
            </a:r>
          </a:p>
          <a:p>
            <a:pPr>
              <a:buFont typeface="Wingdings" pitchFamily="2" charset="2"/>
              <a:buNone/>
            </a:pPr>
            <a:r>
              <a:rPr lang="en-US" altLang="fa-IR"/>
              <a:t>	minimize grid size</a:t>
            </a:r>
          </a:p>
          <a:p>
            <a:pPr>
              <a:buFont typeface="Wingdings" pitchFamily="2" charset="2"/>
              <a:buNone/>
            </a:pPr>
            <a:endParaRPr lang="en-US" altLang="fa-IR" sz="1200"/>
          </a:p>
        </p:txBody>
      </p:sp>
      <p:sp>
        <p:nvSpPr>
          <p:cNvPr id="507909" name="Oval 5"/>
          <p:cNvSpPr>
            <a:spLocks noChangeArrowheads="1"/>
          </p:cNvSpPr>
          <p:nvPr/>
        </p:nvSpPr>
        <p:spPr bwMode="auto">
          <a:xfrm>
            <a:off x="5768975" y="28781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0" name="Oval 6"/>
          <p:cNvSpPr>
            <a:spLocks noChangeArrowheads="1"/>
          </p:cNvSpPr>
          <p:nvPr/>
        </p:nvSpPr>
        <p:spPr bwMode="auto">
          <a:xfrm>
            <a:off x="6378575" y="28781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2" name="Oval 8"/>
          <p:cNvSpPr>
            <a:spLocks noChangeArrowheads="1"/>
          </p:cNvSpPr>
          <p:nvPr/>
        </p:nvSpPr>
        <p:spPr bwMode="auto">
          <a:xfrm>
            <a:off x="5159375" y="34877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3" name="Oval 9"/>
          <p:cNvSpPr>
            <a:spLocks noChangeArrowheads="1"/>
          </p:cNvSpPr>
          <p:nvPr/>
        </p:nvSpPr>
        <p:spPr bwMode="auto">
          <a:xfrm>
            <a:off x="5768975" y="34877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5" name="Oval 11"/>
          <p:cNvSpPr>
            <a:spLocks noChangeArrowheads="1"/>
          </p:cNvSpPr>
          <p:nvPr/>
        </p:nvSpPr>
        <p:spPr bwMode="auto">
          <a:xfrm>
            <a:off x="7597775" y="34877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6" name="Oval 12"/>
          <p:cNvSpPr>
            <a:spLocks noChangeArrowheads="1"/>
          </p:cNvSpPr>
          <p:nvPr/>
        </p:nvSpPr>
        <p:spPr bwMode="auto">
          <a:xfrm>
            <a:off x="5159375" y="40973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8" name="Oval 14"/>
          <p:cNvSpPr>
            <a:spLocks noChangeArrowheads="1"/>
          </p:cNvSpPr>
          <p:nvPr/>
        </p:nvSpPr>
        <p:spPr bwMode="auto">
          <a:xfrm>
            <a:off x="6988175" y="40973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9" name="Oval 15"/>
          <p:cNvSpPr>
            <a:spLocks noChangeArrowheads="1"/>
          </p:cNvSpPr>
          <p:nvPr/>
        </p:nvSpPr>
        <p:spPr bwMode="auto">
          <a:xfrm>
            <a:off x="7597775" y="40973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0" name="Oval 16"/>
          <p:cNvSpPr>
            <a:spLocks noChangeArrowheads="1"/>
          </p:cNvSpPr>
          <p:nvPr/>
        </p:nvSpPr>
        <p:spPr bwMode="auto">
          <a:xfrm>
            <a:off x="5159375" y="53165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1" name="Oval 17"/>
          <p:cNvSpPr>
            <a:spLocks noChangeArrowheads="1"/>
          </p:cNvSpPr>
          <p:nvPr/>
        </p:nvSpPr>
        <p:spPr bwMode="auto">
          <a:xfrm>
            <a:off x="6378575" y="53165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2" name="Oval 18"/>
          <p:cNvSpPr>
            <a:spLocks noChangeArrowheads="1"/>
          </p:cNvSpPr>
          <p:nvPr/>
        </p:nvSpPr>
        <p:spPr bwMode="auto">
          <a:xfrm>
            <a:off x="6988175" y="53165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3" name="Oval 19"/>
          <p:cNvSpPr>
            <a:spLocks noChangeArrowheads="1"/>
          </p:cNvSpPr>
          <p:nvPr/>
        </p:nvSpPr>
        <p:spPr bwMode="auto">
          <a:xfrm>
            <a:off x="7597775" y="53165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5" name="Oval 21"/>
          <p:cNvSpPr>
            <a:spLocks noChangeArrowheads="1"/>
          </p:cNvSpPr>
          <p:nvPr/>
        </p:nvSpPr>
        <p:spPr bwMode="auto">
          <a:xfrm>
            <a:off x="6988175" y="34877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7" name="Oval 23"/>
          <p:cNvSpPr>
            <a:spLocks noChangeArrowheads="1"/>
          </p:cNvSpPr>
          <p:nvPr/>
        </p:nvSpPr>
        <p:spPr bwMode="auto">
          <a:xfrm>
            <a:off x="6378575" y="40973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4" name="Oval 20"/>
          <p:cNvSpPr>
            <a:spLocks noChangeArrowheads="1"/>
          </p:cNvSpPr>
          <p:nvPr/>
        </p:nvSpPr>
        <p:spPr bwMode="auto">
          <a:xfrm>
            <a:off x="6988175" y="28781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9" name="Oval 25"/>
          <p:cNvSpPr>
            <a:spLocks noChangeArrowheads="1"/>
          </p:cNvSpPr>
          <p:nvPr/>
        </p:nvSpPr>
        <p:spPr bwMode="auto">
          <a:xfrm>
            <a:off x="5768975" y="47069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32" name="Oval 28"/>
          <p:cNvSpPr>
            <a:spLocks noChangeArrowheads="1"/>
          </p:cNvSpPr>
          <p:nvPr/>
        </p:nvSpPr>
        <p:spPr bwMode="auto">
          <a:xfrm>
            <a:off x="7597775" y="47069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507943" name="Group 39"/>
          <p:cNvGrpSpPr>
            <a:grpSpLocks/>
          </p:cNvGrpSpPr>
          <p:nvPr/>
        </p:nvGrpSpPr>
        <p:grpSpPr bwMode="auto">
          <a:xfrm>
            <a:off x="5218113" y="2925763"/>
            <a:ext cx="2462212" cy="2463800"/>
            <a:chOff x="3287" y="1843"/>
            <a:chExt cx="1551" cy="1552"/>
          </a:xfrm>
        </p:grpSpPr>
        <p:sp>
          <p:nvSpPr>
            <p:cNvPr id="507935" name="Freeform 31"/>
            <p:cNvSpPr>
              <a:spLocks/>
            </p:cNvSpPr>
            <p:nvPr/>
          </p:nvSpPr>
          <p:spPr bwMode="auto">
            <a:xfrm>
              <a:off x="3293" y="1864"/>
              <a:ext cx="387" cy="765"/>
            </a:xfrm>
            <a:custGeom>
              <a:avLst/>
              <a:gdLst>
                <a:gd name="T0" fmla="*/ 0 w 387"/>
                <a:gd name="T1" fmla="*/ 0 h 765"/>
                <a:gd name="T2" fmla="*/ 387 w 387"/>
                <a:gd name="T3" fmla="*/ 379 h 765"/>
                <a:gd name="T4" fmla="*/ 387 w 387"/>
                <a:gd name="T5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" h="765">
                  <a:moveTo>
                    <a:pt x="0" y="0"/>
                  </a:moveTo>
                  <a:lnTo>
                    <a:pt x="387" y="379"/>
                  </a:lnTo>
                  <a:lnTo>
                    <a:pt x="387" y="765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7936" name="Freeform 32"/>
            <p:cNvSpPr>
              <a:spLocks/>
            </p:cNvSpPr>
            <p:nvPr/>
          </p:nvSpPr>
          <p:spPr bwMode="auto">
            <a:xfrm>
              <a:off x="3287" y="1857"/>
              <a:ext cx="1551" cy="779"/>
            </a:xfrm>
            <a:custGeom>
              <a:avLst/>
              <a:gdLst>
                <a:gd name="T0" fmla="*/ 393 w 1551"/>
                <a:gd name="T1" fmla="*/ 779 h 779"/>
                <a:gd name="T2" fmla="*/ 772 w 1551"/>
                <a:gd name="T3" fmla="*/ 386 h 779"/>
                <a:gd name="T4" fmla="*/ 1165 w 1551"/>
                <a:gd name="T5" fmla="*/ 386 h 779"/>
                <a:gd name="T6" fmla="*/ 1551 w 1551"/>
                <a:gd name="T7" fmla="*/ 0 h 779"/>
                <a:gd name="T8" fmla="*/ 0 w 1551"/>
                <a:gd name="T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779">
                  <a:moveTo>
                    <a:pt x="393" y="779"/>
                  </a:moveTo>
                  <a:lnTo>
                    <a:pt x="772" y="386"/>
                  </a:lnTo>
                  <a:lnTo>
                    <a:pt x="1165" y="386"/>
                  </a:lnTo>
                  <a:lnTo>
                    <a:pt x="1551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7937" name="Line 33"/>
            <p:cNvSpPr>
              <a:spLocks noChangeShapeType="1"/>
            </p:cNvSpPr>
            <p:nvPr/>
          </p:nvSpPr>
          <p:spPr bwMode="auto">
            <a:xfrm flipH="1" flipV="1">
              <a:off x="3287" y="1857"/>
              <a:ext cx="772" cy="3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7938" name="Freeform 34"/>
            <p:cNvSpPr>
              <a:spLocks/>
            </p:cNvSpPr>
            <p:nvPr/>
          </p:nvSpPr>
          <p:spPr bwMode="auto">
            <a:xfrm>
              <a:off x="3680" y="1843"/>
              <a:ext cx="1152" cy="786"/>
            </a:xfrm>
            <a:custGeom>
              <a:avLst/>
              <a:gdLst>
                <a:gd name="T0" fmla="*/ 0 w 1152"/>
                <a:gd name="T1" fmla="*/ 786 h 786"/>
                <a:gd name="T2" fmla="*/ 1152 w 1152"/>
                <a:gd name="T3" fmla="*/ 786 h 786"/>
                <a:gd name="T4" fmla="*/ 1152 w 1152"/>
                <a:gd name="T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" h="786">
                  <a:moveTo>
                    <a:pt x="0" y="786"/>
                  </a:moveTo>
                  <a:lnTo>
                    <a:pt x="1152" y="786"/>
                  </a:lnTo>
                  <a:lnTo>
                    <a:pt x="11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7939" name="Freeform 35"/>
            <p:cNvSpPr>
              <a:spLocks/>
            </p:cNvSpPr>
            <p:nvPr/>
          </p:nvSpPr>
          <p:spPr bwMode="auto">
            <a:xfrm>
              <a:off x="3293" y="2629"/>
              <a:ext cx="387" cy="387"/>
            </a:xfrm>
            <a:custGeom>
              <a:avLst/>
              <a:gdLst>
                <a:gd name="T0" fmla="*/ 387 w 387"/>
                <a:gd name="T1" fmla="*/ 0 h 387"/>
                <a:gd name="T2" fmla="*/ 0 w 387"/>
                <a:gd name="T3" fmla="*/ 0 h 387"/>
                <a:gd name="T4" fmla="*/ 0 w 387"/>
                <a:gd name="T5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" h="387">
                  <a:moveTo>
                    <a:pt x="387" y="0"/>
                  </a:moveTo>
                  <a:lnTo>
                    <a:pt x="0" y="0"/>
                  </a:lnTo>
                  <a:lnTo>
                    <a:pt x="0" y="387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7940" name="Line 36"/>
            <p:cNvSpPr>
              <a:spLocks noChangeShapeType="1"/>
            </p:cNvSpPr>
            <p:nvPr/>
          </p:nvSpPr>
          <p:spPr bwMode="auto">
            <a:xfrm>
              <a:off x="3673" y="2622"/>
              <a:ext cx="772" cy="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7941" name="Freeform 37"/>
            <p:cNvSpPr>
              <a:spLocks/>
            </p:cNvSpPr>
            <p:nvPr/>
          </p:nvSpPr>
          <p:spPr bwMode="auto">
            <a:xfrm>
              <a:off x="3293" y="2629"/>
              <a:ext cx="387" cy="766"/>
            </a:xfrm>
            <a:custGeom>
              <a:avLst/>
              <a:gdLst>
                <a:gd name="T0" fmla="*/ 0 w 387"/>
                <a:gd name="T1" fmla="*/ 380 h 766"/>
                <a:gd name="T2" fmla="*/ 387 w 387"/>
                <a:gd name="T3" fmla="*/ 766 h 766"/>
                <a:gd name="T4" fmla="*/ 387 w 387"/>
                <a:gd name="T5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" h="766">
                  <a:moveTo>
                    <a:pt x="0" y="380"/>
                  </a:moveTo>
                  <a:lnTo>
                    <a:pt x="387" y="766"/>
                  </a:lnTo>
                  <a:lnTo>
                    <a:pt x="38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07942" name="Freeform 38"/>
            <p:cNvSpPr>
              <a:spLocks/>
            </p:cNvSpPr>
            <p:nvPr/>
          </p:nvSpPr>
          <p:spPr bwMode="auto">
            <a:xfrm>
              <a:off x="3686" y="3009"/>
              <a:ext cx="759" cy="379"/>
            </a:xfrm>
            <a:custGeom>
              <a:avLst/>
              <a:gdLst>
                <a:gd name="T0" fmla="*/ 0 w 759"/>
                <a:gd name="T1" fmla="*/ 379 h 379"/>
                <a:gd name="T2" fmla="*/ 380 w 759"/>
                <a:gd name="T3" fmla="*/ 0 h 379"/>
                <a:gd name="T4" fmla="*/ 759 w 759"/>
                <a:gd name="T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9" h="379">
                  <a:moveTo>
                    <a:pt x="0" y="379"/>
                  </a:moveTo>
                  <a:lnTo>
                    <a:pt x="380" y="0"/>
                  </a:lnTo>
                  <a:lnTo>
                    <a:pt x="75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sp>
        <p:nvSpPr>
          <p:cNvPr id="507930" name="Oval 26"/>
          <p:cNvSpPr>
            <a:spLocks noChangeArrowheads="1"/>
          </p:cNvSpPr>
          <p:nvPr/>
        </p:nvSpPr>
        <p:spPr bwMode="auto">
          <a:xfrm>
            <a:off x="6378575" y="4706938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31" name="Oval 27"/>
          <p:cNvSpPr>
            <a:spLocks noChangeArrowheads="1"/>
          </p:cNvSpPr>
          <p:nvPr/>
        </p:nvSpPr>
        <p:spPr bwMode="auto">
          <a:xfrm>
            <a:off x="6988175" y="4706938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1" name="Oval 7"/>
          <p:cNvSpPr>
            <a:spLocks noChangeArrowheads="1"/>
          </p:cNvSpPr>
          <p:nvPr/>
        </p:nvSpPr>
        <p:spPr bwMode="auto">
          <a:xfrm>
            <a:off x="7597775" y="2878138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4" name="Oval 10"/>
          <p:cNvSpPr>
            <a:spLocks noChangeArrowheads="1"/>
          </p:cNvSpPr>
          <p:nvPr/>
        </p:nvSpPr>
        <p:spPr bwMode="auto">
          <a:xfrm>
            <a:off x="6378575" y="3487738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6" name="Oval 22"/>
          <p:cNvSpPr>
            <a:spLocks noChangeArrowheads="1"/>
          </p:cNvSpPr>
          <p:nvPr/>
        </p:nvSpPr>
        <p:spPr bwMode="auto">
          <a:xfrm>
            <a:off x="5159375" y="2878138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28" name="Oval 24"/>
          <p:cNvSpPr>
            <a:spLocks noChangeArrowheads="1"/>
          </p:cNvSpPr>
          <p:nvPr/>
        </p:nvSpPr>
        <p:spPr bwMode="auto">
          <a:xfrm>
            <a:off x="5159375" y="4706938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33" name="Oval 29"/>
          <p:cNvSpPr>
            <a:spLocks noChangeArrowheads="1"/>
          </p:cNvSpPr>
          <p:nvPr/>
        </p:nvSpPr>
        <p:spPr bwMode="auto">
          <a:xfrm>
            <a:off x="5768975" y="5316538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7917" name="Oval 13"/>
          <p:cNvSpPr>
            <a:spLocks noChangeArrowheads="1"/>
          </p:cNvSpPr>
          <p:nvPr/>
        </p:nvSpPr>
        <p:spPr bwMode="auto">
          <a:xfrm>
            <a:off x="5768975" y="4097338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Visibility drawings</a:t>
            </a:r>
            <a:endParaRPr lang="nl-NL" altLang="fa-IR"/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Vertices</a:t>
            </a:r>
            <a:r>
              <a:rPr lang="en-US" altLang="fa-IR"/>
              <a:t>	horizontal line segments</a:t>
            </a:r>
          </a:p>
          <a:p>
            <a:pPr>
              <a:buFont typeface="Wingdings" pitchFamily="2" charset="2"/>
              <a:buNone/>
            </a:pPr>
            <a:r>
              <a:rPr lang="en-US" altLang="fa-IR">
                <a:solidFill>
                  <a:schemeClr val="accent1"/>
                </a:solidFill>
              </a:rPr>
              <a:t>Edges</a:t>
            </a:r>
            <a:r>
              <a:rPr lang="en-US" altLang="fa-IR"/>
              <a:t> 	vertical line segments, </a:t>
            </a:r>
            <a:br>
              <a:rPr lang="en-US" altLang="fa-IR"/>
            </a:br>
            <a:r>
              <a:rPr lang="en-US" altLang="fa-IR"/>
              <a:t>		do not cross (see through) vertices</a:t>
            </a:r>
          </a:p>
          <a:p>
            <a:pPr>
              <a:buFont typeface="Wingdings" pitchFamily="2" charset="2"/>
              <a:buNone/>
            </a:pPr>
            <a:endParaRPr lang="en-US" altLang="fa-IR" sz="1200"/>
          </a:p>
        </p:txBody>
      </p:sp>
      <p:grpSp>
        <p:nvGrpSpPr>
          <p:cNvPr id="510010" name="Group 58"/>
          <p:cNvGrpSpPr>
            <a:grpSpLocks/>
          </p:cNvGrpSpPr>
          <p:nvPr/>
        </p:nvGrpSpPr>
        <p:grpSpPr bwMode="auto">
          <a:xfrm>
            <a:off x="2635250" y="3700463"/>
            <a:ext cx="4154488" cy="1646237"/>
            <a:chOff x="1660" y="2331"/>
            <a:chExt cx="2617" cy="1037"/>
          </a:xfrm>
        </p:grpSpPr>
        <p:sp>
          <p:nvSpPr>
            <p:cNvPr id="509999" name="Line 47"/>
            <p:cNvSpPr>
              <a:spLocks noChangeShapeType="1"/>
            </p:cNvSpPr>
            <p:nvPr/>
          </p:nvSpPr>
          <p:spPr bwMode="auto">
            <a:xfrm>
              <a:off x="3117" y="2338"/>
              <a:ext cx="1" cy="7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10000" name="Line 48"/>
            <p:cNvSpPr>
              <a:spLocks noChangeShapeType="1"/>
            </p:cNvSpPr>
            <p:nvPr/>
          </p:nvSpPr>
          <p:spPr bwMode="auto">
            <a:xfrm>
              <a:off x="3632" y="2331"/>
              <a:ext cx="1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10001" name="Line 49"/>
            <p:cNvSpPr>
              <a:spLocks noChangeShapeType="1"/>
            </p:cNvSpPr>
            <p:nvPr/>
          </p:nvSpPr>
          <p:spPr bwMode="auto">
            <a:xfrm>
              <a:off x="4276" y="2338"/>
              <a:ext cx="1" cy="5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10002" name="Line 50"/>
            <p:cNvSpPr>
              <a:spLocks noChangeShapeType="1"/>
            </p:cNvSpPr>
            <p:nvPr/>
          </p:nvSpPr>
          <p:spPr bwMode="auto">
            <a:xfrm>
              <a:off x="3849" y="2595"/>
              <a:ext cx="1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10003" name="Line 51"/>
            <p:cNvSpPr>
              <a:spLocks noChangeShapeType="1"/>
            </p:cNvSpPr>
            <p:nvPr/>
          </p:nvSpPr>
          <p:spPr bwMode="auto">
            <a:xfrm>
              <a:off x="2324" y="2589"/>
              <a:ext cx="1" cy="7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10004" name="Line 52"/>
            <p:cNvSpPr>
              <a:spLocks noChangeShapeType="1"/>
            </p:cNvSpPr>
            <p:nvPr/>
          </p:nvSpPr>
          <p:spPr bwMode="auto">
            <a:xfrm>
              <a:off x="1938" y="2595"/>
              <a:ext cx="1" cy="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10005" name="Line 53"/>
            <p:cNvSpPr>
              <a:spLocks noChangeShapeType="1"/>
            </p:cNvSpPr>
            <p:nvPr/>
          </p:nvSpPr>
          <p:spPr bwMode="auto">
            <a:xfrm>
              <a:off x="1660" y="2338"/>
              <a:ext cx="1" cy="7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10006" name="Line 54"/>
            <p:cNvSpPr>
              <a:spLocks noChangeShapeType="1"/>
            </p:cNvSpPr>
            <p:nvPr/>
          </p:nvSpPr>
          <p:spPr bwMode="auto">
            <a:xfrm>
              <a:off x="3456" y="2589"/>
              <a:ext cx="1" cy="5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  <p:sp>
          <p:nvSpPr>
            <p:cNvPr id="510007" name="Line 55"/>
            <p:cNvSpPr>
              <a:spLocks noChangeShapeType="1"/>
            </p:cNvSpPr>
            <p:nvPr/>
          </p:nvSpPr>
          <p:spPr bwMode="auto">
            <a:xfrm>
              <a:off x="4052" y="2853"/>
              <a:ext cx="1" cy="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a-IR"/>
            </a:p>
          </p:txBody>
        </p:sp>
      </p:grpSp>
      <p:sp>
        <p:nvSpPr>
          <p:cNvPr id="509992" name="Rectangle 40"/>
          <p:cNvSpPr>
            <a:spLocks noChangeArrowheads="1"/>
          </p:cNvSpPr>
          <p:nvPr/>
        </p:nvSpPr>
        <p:spPr bwMode="auto">
          <a:xfrm>
            <a:off x="2995613" y="4064000"/>
            <a:ext cx="1690687" cy="1190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a-IR"/>
          </a:p>
        </p:txBody>
      </p:sp>
      <p:sp>
        <p:nvSpPr>
          <p:cNvPr id="509993" name="Rectangle 41"/>
          <p:cNvSpPr>
            <a:spLocks noChangeArrowheads="1"/>
          </p:cNvSpPr>
          <p:nvPr/>
        </p:nvSpPr>
        <p:spPr bwMode="auto">
          <a:xfrm>
            <a:off x="4179888" y="4881563"/>
            <a:ext cx="1690687" cy="1190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a-IR"/>
          </a:p>
        </p:txBody>
      </p:sp>
      <p:sp>
        <p:nvSpPr>
          <p:cNvPr id="509994" name="Rectangle 42"/>
          <p:cNvSpPr>
            <a:spLocks noChangeArrowheads="1"/>
          </p:cNvSpPr>
          <p:nvPr/>
        </p:nvSpPr>
        <p:spPr bwMode="auto">
          <a:xfrm>
            <a:off x="5541963" y="3656013"/>
            <a:ext cx="1690687" cy="1190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a-IR"/>
          </a:p>
        </p:txBody>
      </p:sp>
      <p:sp>
        <p:nvSpPr>
          <p:cNvPr id="509995" name="Rectangle 43"/>
          <p:cNvSpPr>
            <a:spLocks noChangeArrowheads="1"/>
          </p:cNvSpPr>
          <p:nvPr/>
        </p:nvSpPr>
        <p:spPr bwMode="auto">
          <a:xfrm>
            <a:off x="5700713" y="4473575"/>
            <a:ext cx="2538412" cy="1190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a-IR"/>
          </a:p>
        </p:txBody>
      </p:sp>
      <p:sp>
        <p:nvSpPr>
          <p:cNvPr id="509996" name="Rectangle 44"/>
          <p:cNvSpPr>
            <a:spLocks noChangeArrowheads="1"/>
          </p:cNvSpPr>
          <p:nvPr/>
        </p:nvSpPr>
        <p:spPr bwMode="auto">
          <a:xfrm>
            <a:off x="5324475" y="4064000"/>
            <a:ext cx="900113" cy="1190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a-IR"/>
          </a:p>
        </p:txBody>
      </p:sp>
      <p:sp>
        <p:nvSpPr>
          <p:cNvPr id="509997" name="Rectangle 45"/>
          <p:cNvSpPr>
            <a:spLocks noChangeArrowheads="1"/>
          </p:cNvSpPr>
          <p:nvPr/>
        </p:nvSpPr>
        <p:spPr bwMode="auto">
          <a:xfrm>
            <a:off x="2270125" y="4881563"/>
            <a:ext cx="900113" cy="1190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a-IR"/>
          </a:p>
        </p:txBody>
      </p:sp>
      <p:sp>
        <p:nvSpPr>
          <p:cNvPr id="510008" name="Line 56"/>
          <p:cNvSpPr>
            <a:spLocks noChangeShapeType="1"/>
          </p:cNvSpPr>
          <p:nvPr/>
        </p:nvSpPr>
        <p:spPr bwMode="auto">
          <a:xfrm>
            <a:off x="4400550" y="3700463"/>
            <a:ext cx="1588" cy="1646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a-IR"/>
          </a:p>
        </p:txBody>
      </p:sp>
      <p:sp>
        <p:nvSpPr>
          <p:cNvPr id="509990" name="Rectangle 38"/>
          <p:cNvSpPr>
            <a:spLocks noChangeArrowheads="1"/>
          </p:cNvSpPr>
          <p:nvPr/>
        </p:nvSpPr>
        <p:spPr bwMode="auto">
          <a:xfrm>
            <a:off x="2540000" y="3656013"/>
            <a:ext cx="2538413" cy="1190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a-IR"/>
          </a:p>
        </p:txBody>
      </p:sp>
      <p:sp>
        <p:nvSpPr>
          <p:cNvPr id="509991" name="Rectangle 39"/>
          <p:cNvSpPr>
            <a:spLocks noChangeArrowheads="1"/>
          </p:cNvSpPr>
          <p:nvPr/>
        </p:nvSpPr>
        <p:spPr bwMode="auto">
          <a:xfrm>
            <a:off x="2862263" y="5291138"/>
            <a:ext cx="3851275" cy="1190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92" grpId="0" animBg="1"/>
      <p:bldP spid="509993" grpId="0" animBg="1"/>
      <p:bldP spid="509994" grpId="0" animBg="1"/>
      <p:bldP spid="509995" grpId="0" animBg="1"/>
      <p:bldP spid="509996" grpId="0" animBg="1"/>
      <p:bldP spid="509997" grpId="0" animBg="1"/>
      <p:bldP spid="510008" grpId="0" animBg="1"/>
      <p:bldP spid="510008" grpId="1" animBg="1"/>
      <p:bldP spid="509990" grpId="0" animBg="1"/>
      <p:bldP spid="5099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Quality criteria</a:t>
            </a:r>
            <a:endParaRPr lang="nl-NL" altLang="fa-IR"/>
          </a:p>
        </p:txBody>
      </p:sp>
      <p:sp>
        <p:nvSpPr>
          <p:cNvPr id="5120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a-IR"/>
              <a:t>Number of crossings (non-planar graphs)</a:t>
            </a:r>
          </a:p>
          <a:p>
            <a:r>
              <a:rPr lang="en-US" altLang="fa-IR"/>
              <a:t>Number of bends (total, per edge)</a:t>
            </a:r>
          </a:p>
          <a:p>
            <a:r>
              <a:rPr lang="en-US" altLang="fa-IR"/>
              <a:t>Aspect ratio (shortest vs. longest edge)</a:t>
            </a:r>
          </a:p>
          <a:p>
            <a:r>
              <a:rPr lang="en-US" altLang="fa-IR"/>
              <a:t>Area (grid drawings)</a:t>
            </a:r>
          </a:p>
          <a:p>
            <a:endParaRPr lang="en-US" altLang="fa-IR"/>
          </a:p>
          <a:p>
            <a:pPr>
              <a:buClr>
                <a:schemeClr val="accent2"/>
              </a:buClr>
            </a:pPr>
            <a:r>
              <a:rPr lang="en-US" altLang="fa-IR"/>
              <a:t>Shape of faces (convex, rectangles, etc.)</a:t>
            </a:r>
          </a:p>
          <a:p>
            <a:pPr>
              <a:buClr>
                <a:schemeClr val="accent2"/>
              </a:buClr>
            </a:pPr>
            <a:r>
              <a:rPr lang="en-US" altLang="fa-IR"/>
              <a:t>Symmetry (drawing captures symmetries of graph)</a:t>
            </a:r>
          </a:p>
          <a:p>
            <a:pPr>
              <a:buClr>
                <a:schemeClr val="accent2"/>
              </a:buClr>
            </a:pPr>
            <a:r>
              <a:rPr lang="en-US" altLang="fa-IR"/>
              <a:t>Angular resolution (angles between adjacent edges)</a:t>
            </a:r>
          </a:p>
          <a:p>
            <a:pPr>
              <a:buClr>
                <a:schemeClr val="accent2"/>
              </a:buClr>
            </a:pPr>
            <a:r>
              <a:rPr lang="en-US" altLang="fa-IR"/>
              <a:t>Aesthetic quality</a:t>
            </a:r>
          </a:p>
          <a:p>
            <a:endParaRPr lang="en-US" alt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http://www.graphdrawing.org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>
                <a:hlinkClick r:id="rId3"/>
              </a:rPr>
              <a:t>International Symposium (GD 2016)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Books on Graph Drawing</a:t>
            </a:r>
          </a:p>
          <a:p>
            <a:pPr lvl="1"/>
            <a:r>
              <a:rPr lang="en-US" dirty="0" smtClean="0"/>
              <a:t>Takao </a:t>
            </a:r>
            <a:r>
              <a:rPr lang="en-US" dirty="0" err="1" smtClean="0"/>
              <a:t>Nishizeki</a:t>
            </a:r>
            <a:r>
              <a:rPr lang="en-US" dirty="0" smtClean="0"/>
              <a:t>, </a:t>
            </a:r>
            <a:r>
              <a:rPr lang="en-US" dirty="0" err="1" smtClean="0"/>
              <a:t>Md</a:t>
            </a:r>
            <a:r>
              <a:rPr lang="en-US" dirty="0" smtClean="0"/>
              <a:t> </a:t>
            </a:r>
            <a:r>
              <a:rPr lang="en-US" dirty="0" err="1" smtClean="0"/>
              <a:t>Saidur</a:t>
            </a:r>
            <a:r>
              <a:rPr lang="en-US" dirty="0" smtClean="0"/>
              <a:t> Rahman </a:t>
            </a:r>
          </a:p>
          <a:p>
            <a:pPr marL="457200" lvl="1" indent="0">
              <a:buNone/>
            </a:pPr>
            <a:r>
              <a:rPr lang="en-US" b="1" dirty="0" smtClean="0"/>
              <a:t>    Planar Graph Drawing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World Scientific, 2004</a:t>
            </a:r>
          </a:p>
          <a:p>
            <a:pPr marL="457200" lvl="1" indent="0">
              <a:buNone/>
            </a:pPr>
            <a:r>
              <a:rPr lang="en-US" dirty="0" smtClean="0"/>
              <a:t>    ISBN: </a:t>
            </a:r>
            <a:r>
              <a:rPr lang="en-US" dirty="0" smtClean="0">
                <a:hlinkClick r:id="rId4"/>
              </a:rPr>
              <a:t>981-256-033-5</a:t>
            </a:r>
            <a:endParaRPr lang="en-US" dirty="0" smtClean="0"/>
          </a:p>
          <a:p>
            <a:pPr lvl="1"/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88425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fa-IR" dirty="0"/>
          </a:p>
        </p:txBody>
      </p:sp>
      <p:pic>
        <p:nvPicPr>
          <p:cNvPr id="518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4581"/>
            <a:ext cx="8156575" cy="362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69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pic>
        <p:nvPicPr>
          <p:cNvPr id="453636" name="Picture 4" descr="ArbreGenealogique_SchmidtG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96975"/>
            <a:ext cx="5975350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fa-IR" dirty="0"/>
          </a:p>
        </p:txBody>
      </p:sp>
      <p:pic>
        <p:nvPicPr>
          <p:cNvPr id="519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69" y="1228888"/>
            <a:ext cx="18859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9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53" y="1350146"/>
            <a:ext cx="2686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9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8" y="4136994"/>
            <a:ext cx="7767961" cy="20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93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fa-IR" dirty="0"/>
          </a:p>
        </p:txBody>
      </p:sp>
      <p:pic>
        <p:nvPicPr>
          <p:cNvPr id="520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49" y="2412855"/>
            <a:ext cx="2547698" cy="201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20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4" y="2457514"/>
            <a:ext cx="3586579" cy="18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239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fa-IR" dirty="0"/>
          </a:p>
        </p:txBody>
      </p:sp>
      <p:pic>
        <p:nvPicPr>
          <p:cNvPr id="521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35" y="1268413"/>
            <a:ext cx="493530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6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pic>
        <p:nvPicPr>
          <p:cNvPr id="456708" name="Picture 4" descr="dtree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266825"/>
            <a:ext cx="51530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710" name="Picture 6" descr="ydo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2936875"/>
            <a:ext cx="46672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pic>
        <p:nvPicPr>
          <p:cNvPr id="463876" name="Picture 4" descr="uml_activit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268413"/>
            <a:ext cx="42291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pic>
        <p:nvPicPr>
          <p:cNvPr id="457733" name="Picture 5" descr="aVLSI_motion_chip_layou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44196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pic>
        <p:nvPicPr>
          <p:cNvPr id="464902" name="Picture 6" descr="air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690688"/>
            <a:ext cx="4186237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pic>
        <p:nvPicPr>
          <p:cNvPr id="460805" name="Picture 5" descr="colour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/>
          <a:stretch>
            <a:fillRect/>
          </a:stretch>
        </p:blipFill>
        <p:spPr bwMode="auto">
          <a:xfrm>
            <a:off x="827088" y="1125538"/>
            <a:ext cx="7747000" cy="5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Freeform 2"/>
          <p:cNvSpPr>
            <a:spLocks/>
          </p:cNvSpPr>
          <p:nvPr/>
        </p:nvSpPr>
        <p:spPr bwMode="auto">
          <a:xfrm>
            <a:off x="6161088" y="1890713"/>
            <a:ext cx="1216025" cy="663575"/>
          </a:xfrm>
          <a:custGeom>
            <a:avLst/>
            <a:gdLst>
              <a:gd name="T0" fmla="*/ 0 w 766"/>
              <a:gd name="T1" fmla="*/ 90 h 418"/>
              <a:gd name="T2" fmla="*/ 604 w 766"/>
              <a:gd name="T3" fmla="*/ 403 h 418"/>
              <a:gd name="T4" fmla="*/ 766 w 766"/>
              <a:gd name="T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6" h="418">
                <a:moveTo>
                  <a:pt x="0" y="90"/>
                </a:moveTo>
                <a:cubicBezTo>
                  <a:pt x="238" y="254"/>
                  <a:pt x="476" y="418"/>
                  <a:pt x="604" y="403"/>
                </a:cubicBezTo>
                <a:cubicBezTo>
                  <a:pt x="732" y="388"/>
                  <a:pt x="749" y="194"/>
                  <a:pt x="76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39" name="Freeform 3"/>
          <p:cNvSpPr>
            <a:spLocks/>
          </p:cNvSpPr>
          <p:nvPr/>
        </p:nvSpPr>
        <p:spPr bwMode="auto">
          <a:xfrm>
            <a:off x="6383338" y="4270375"/>
            <a:ext cx="1376362" cy="576263"/>
          </a:xfrm>
          <a:custGeom>
            <a:avLst/>
            <a:gdLst>
              <a:gd name="T0" fmla="*/ 0 w 867"/>
              <a:gd name="T1" fmla="*/ 0 h 363"/>
              <a:gd name="T2" fmla="*/ 402 w 867"/>
              <a:gd name="T3" fmla="*/ 296 h 363"/>
              <a:gd name="T4" fmla="*/ 867 w 867"/>
              <a:gd name="T5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7" h="363">
                <a:moveTo>
                  <a:pt x="0" y="0"/>
                </a:moveTo>
                <a:cubicBezTo>
                  <a:pt x="128" y="117"/>
                  <a:pt x="257" y="235"/>
                  <a:pt x="402" y="296"/>
                </a:cubicBezTo>
                <a:cubicBezTo>
                  <a:pt x="547" y="357"/>
                  <a:pt x="707" y="360"/>
                  <a:pt x="867" y="36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Graphs</a:t>
            </a:r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fa-IR"/>
              <a:t>Vertices</a:t>
            </a:r>
          </a:p>
          <a:p>
            <a:r>
              <a:rPr lang="en-US" altLang="fa-IR"/>
              <a:t>Edges</a:t>
            </a:r>
          </a:p>
        </p:txBody>
      </p:sp>
      <p:sp>
        <p:nvSpPr>
          <p:cNvPr id="475142" name="Freeform 6"/>
          <p:cNvSpPr>
            <a:spLocks/>
          </p:cNvSpPr>
          <p:nvPr/>
        </p:nvSpPr>
        <p:spPr bwMode="auto">
          <a:xfrm>
            <a:off x="4787900" y="2181225"/>
            <a:ext cx="442913" cy="2303463"/>
          </a:xfrm>
          <a:custGeom>
            <a:avLst/>
            <a:gdLst>
              <a:gd name="T0" fmla="*/ 234 w 279"/>
              <a:gd name="T1" fmla="*/ 1451 h 1451"/>
              <a:gd name="T2" fmla="*/ 7 w 279"/>
              <a:gd name="T3" fmla="*/ 725 h 1451"/>
              <a:gd name="T4" fmla="*/ 279 w 279"/>
              <a:gd name="T5" fmla="*/ 0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" h="1451">
                <a:moveTo>
                  <a:pt x="234" y="1451"/>
                </a:moveTo>
                <a:cubicBezTo>
                  <a:pt x="117" y="1209"/>
                  <a:pt x="0" y="967"/>
                  <a:pt x="7" y="725"/>
                </a:cubicBezTo>
                <a:cubicBezTo>
                  <a:pt x="14" y="483"/>
                  <a:pt x="146" y="241"/>
                  <a:pt x="279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43" name="Freeform 7"/>
          <p:cNvSpPr>
            <a:spLocks/>
          </p:cNvSpPr>
          <p:nvPr/>
        </p:nvSpPr>
        <p:spPr bwMode="auto">
          <a:xfrm>
            <a:off x="5159375" y="1892300"/>
            <a:ext cx="2652713" cy="2590800"/>
          </a:xfrm>
          <a:custGeom>
            <a:avLst/>
            <a:gdLst>
              <a:gd name="T0" fmla="*/ 0 w 1671"/>
              <a:gd name="T1" fmla="*/ 1633 h 1633"/>
              <a:gd name="T2" fmla="*/ 544 w 1671"/>
              <a:gd name="T3" fmla="*/ 1361 h 1633"/>
              <a:gd name="T4" fmla="*/ 1179 w 1671"/>
              <a:gd name="T5" fmla="*/ 1134 h 1633"/>
              <a:gd name="T6" fmla="*/ 1633 w 1671"/>
              <a:gd name="T7" fmla="*/ 862 h 1633"/>
              <a:gd name="T8" fmla="*/ 1406 w 1671"/>
              <a:gd name="T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1" h="1633">
                <a:moveTo>
                  <a:pt x="0" y="1633"/>
                </a:moveTo>
                <a:cubicBezTo>
                  <a:pt x="174" y="1538"/>
                  <a:pt x="348" y="1444"/>
                  <a:pt x="544" y="1361"/>
                </a:cubicBezTo>
                <a:cubicBezTo>
                  <a:pt x="740" y="1278"/>
                  <a:pt x="998" y="1217"/>
                  <a:pt x="1179" y="1134"/>
                </a:cubicBezTo>
                <a:cubicBezTo>
                  <a:pt x="1360" y="1051"/>
                  <a:pt x="1595" y="1051"/>
                  <a:pt x="1633" y="862"/>
                </a:cubicBezTo>
                <a:cubicBezTo>
                  <a:pt x="1671" y="673"/>
                  <a:pt x="1538" y="336"/>
                  <a:pt x="140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44" name="Freeform 8"/>
          <p:cNvSpPr>
            <a:spLocks/>
          </p:cNvSpPr>
          <p:nvPr/>
        </p:nvSpPr>
        <p:spPr bwMode="auto">
          <a:xfrm>
            <a:off x="5807075" y="3405188"/>
            <a:ext cx="1944688" cy="2184400"/>
          </a:xfrm>
          <a:custGeom>
            <a:avLst/>
            <a:gdLst>
              <a:gd name="T0" fmla="*/ 0 w 1225"/>
              <a:gd name="T1" fmla="*/ 0 h 1376"/>
              <a:gd name="T2" fmla="*/ 363 w 1225"/>
              <a:gd name="T3" fmla="*/ 544 h 1376"/>
              <a:gd name="T4" fmla="*/ 544 w 1225"/>
              <a:gd name="T5" fmla="*/ 1315 h 1376"/>
              <a:gd name="T6" fmla="*/ 1225 w 1225"/>
              <a:gd name="T7" fmla="*/ 907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5" h="1376">
                <a:moveTo>
                  <a:pt x="0" y="0"/>
                </a:moveTo>
                <a:cubicBezTo>
                  <a:pt x="136" y="162"/>
                  <a:pt x="272" y="325"/>
                  <a:pt x="363" y="544"/>
                </a:cubicBezTo>
                <a:cubicBezTo>
                  <a:pt x="454" y="763"/>
                  <a:pt x="400" y="1254"/>
                  <a:pt x="544" y="1315"/>
                </a:cubicBezTo>
                <a:cubicBezTo>
                  <a:pt x="688" y="1376"/>
                  <a:pt x="1111" y="975"/>
                  <a:pt x="1225" y="90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45" name="Freeform 9"/>
          <p:cNvSpPr>
            <a:spLocks/>
          </p:cNvSpPr>
          <p:nvPr/>
        </p:nvSpPr>
        <p:spPr bwMode="auto">
          <a:xfrm>
            <a:off x="6383338" y="3944938"/>
            <a:ext cx="2016125" cy="323850"/>
          </a:xfrm>
          <a:custGeom>
            <a:avLst/>
            <a:gdLst>
              <a:gd name="T0" fmla="*/ 0 w 1270"/>
              <a:gd name="T1" fmla="*/ 204 h 204"/>
              <a:gd name="T2" fmla="*/ 771 w 1270"/>
              <a:gd name="T3" fmla="*/ 23 h 204"/>
              <a:gd name="T4" fmla="*/ 1270 w 1270"/>
              <a:gd name="T5" fmla="*/ 6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0" h="204">
                <a:moveTo>
                  <a:pt x="0" y="204"/>
                </a:moveTo>
                <a:cubicBezTo>
                  <a:pt x="279" y="125"/>
                  <a:pt x="559" y="46"/>
                  <a:pt x="771" y="23"/>
                </a:cubicBezTo>
                <a:cubicBezTo>
                  <a:pt x="983" y="0"/>
                  <a:pt x="1126" y="34"/>
                  <a:pt x="1270" y="6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46" name="Freeform 10"/>
          <p:cNvSpPr>
            <a:spLocks/>
          </p:cNvSpPr>
          <p:nvPr/>
        </p:nvSpPr>
        <p:spPr bwMode="auto">
          <a:xfrm>
            <a:off x="6167438" y="1892300"/>
            <a:ext cx="2063750" cy="1223963"/>
          </a:xfrm>
          <a:custGeom>
            <a:avLst/>
            <a:gdLst>
              <a:gd name="T0" fmla="*/ 0 w 1300"/>
              <a:gd name="T1" fmla="*/ 91 h 771"/>
              <a:gd name="T2" fmla="*/ 589 w 1300"/>
              <a:gd name="T3" fmla="*/ 726 h 771"/>
              <a:gd name="T4" fmla="*/ 1270 w 1300"/>
              <a:gd name="T5" fmla="*/ 363 h 771"/>
              <a:gd name="T6" fmla="*/ 771 w 1300"/>
              <a:gd name="T7" fmla="*/ 0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0" h="771">
                <a:moveTo>
                  <a:pt x="0" y="91"/>
                </a:moveTo>
                <a:cubicBezTo>
                  <a:pt x="188" y="386"/>
                  <a:pt x="377" y="681"/>
                  <a:pt x="589" y="726"/>
                </a:cubicBezTo>
                <a:cubicBezTo>
                  <a:pt x="801" y="771"/>
                  <a:pt x="1240" y="484"/>
                  <a:pt x="1270" y="363"/>
                </a:cubicBezTo>
                <a:cubicBezTo>
                  <a:pt x="1300" y="242"/>
                  <a:pt x="1035" y="121"/>
                  <a:pt x="77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47" name="Freeform 11"/>
          <p:cNvSpPr>
            <a:spLocks/>
          </p:cNvSpPr>
          <p:nvPr/>
        </p:nvSpPr>
        <p:spPr bwMode="auto">
          <a:xfrm>
            <a:off x="5230813" y="2181225"/>
            <a:ext cx="742950" cy="1223963"/>
          </a:xfrm>
          <a:custGeom>
            <a:avLst/>
            <a:gdLst>
              <a:gd name="T0" fmla="*/ 363 w 468"/>
              <a:gd name="T1" fmla="*/ 771 h 771"/>
              <a:gd name="T2" fmla="*/ 408 w 468"/>
              <a:gd name="T3" fmla="*/ 362 h 771"/>
              <a:gd name="T4" fmla="*/ 0 w 468"/>
              <a:gd name="T5" fmla="*/ 0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8" h="771">
                <a:moveTo>
                  <a:pt x="363" y="771"/>
                </a:moveTo>
                <a:cubicBezTo>
                  <a:pt x="415" y="630"/>
                  <a:pt x="468" y="490"/>
                  <a:pt x="408" y="362"/>
                </a:cubicBezTo>
                <a:cubicBezTo>
                  <a:pt x="348" y="234"/>
                  <a:pt x="174" y="11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48" name="Freeform 12"/>
          <p:cNvSpPr>
            <a:spLocks/>
          </p:cNvSpPr>
          <p:nvPr/>
        </p:nvSpPr>
        <p:spPr bwMode="auto">
          <a:xfrm>
            <a:off x="5807075" y="3044825"/>
            <a:ext cx="1295400" cy="420688"/>
          </a:xfrm>
          <a:custGeom>
            <a:avLst/>
            <a:gdLst>
              <a:gd name="T0" fmla="*/ 0 w 816"/>
              <a:gd name="T1" fmla="*/ 227 h 265"/>
              <a:gd name="T2" fmla="*/ 499 w 816"/>
              <a:gd name="T3" fmla="*/ 227 h 265"/>
              <a:gd name="T4" fmla="*/ 816 w 816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265">
                <a:moveTo>
                  <a:pt x="0" y="227"/>
                </a:moveTo>
                <a:cubicBezTo>
                  <a:pt x="181" y="246"/>
                  <a:pt x="363" y="265"/>
                  <a:pt x="499" y="227"/>
                </a:cubicBezTo>
                <a:cubicBezTo>
                  <a:pt x="635" y="189"/>
                  <a:pt x="725" y="94"/>
                  <a:pt x="8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49" name="Freeform 13"/>
          <p:cNvSpPr>
            <a:spLocks/>
          </p:cNvSpPr>
          <p:nvPr/>
        </p:nvSpPr>
        <p:spPr bwMode="auto">
          <a:xfrm>
            <a:off x="6657975" y="3036888"/>
            <a:ext cx="873125" cy="2466975"/>
          </a:xfrm>
          <a:custGeom>
            <a:avLst/>
            <a:gdLst>
              <a:gd name="T0" fmla="*/ 0 w 550"/>
              <a:gd name="T1" fmla="*/ 1554 h 1554"/>
              <a:gd name="T2" fmla="*/ 503 w 550"/>
              <a:gd name="T3" fmla="*/ 945 h 1554"/>
              <a:gd name="T4" fmla="*/ 280 w 550"/>
              <a:gd name="T5" fmla="*/ 0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0" h="1554">
                <a:moveTo>
                  <a:pt x="0" y="1554"/>
                </a:moveTo>
                <a:cubicBezTo>
                  <a:pt x="228" y="1379"/>
                  <a:pt x="456" y="1204"/>
                  <a:pt x="503" y="945"/>
                </a:cubicBezTo>
                <a:cubicBezTo>
                  <a:pt x="550" y="686"/>
                  <a:pt x="415" y="343"/>
                  <a:pt x="28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50" name="Freeform 14"/>
          <p:cNvSpPr>
            <a:spLocks/>
          </p:cNvSpPr>
          <p:nvPr/>
        </p:nvSpPr>
        <p:spPr bwMode="auto">
          <a:xfrm>
            <a:off x="5148263" y="4483100"/>
            <a:ext cx="1519237" cy="1012825"/>
          </a:xfrm>
          <a:custGeom>
            <a:avLst/>
            <a:gdLst>
              <a:gd name="T0" fmla="*/ 0 w 957"/>
              <a:gd name="T1" fmla="*/ 0 h 638"/>
              <a:gd name="T2" fmla="*/ 258 w 957"/>
              <a:gd name="T3" fmla="*/ 464 h 638"/>
              <a:gd name="T4" fmla="*/ 957 w 957"/>
              <a:gd name="T5" fmla="*/ 63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7" h="638">
                <a:moveTo>
                  <a:pt x="0" y="0"/>
                </a:moveTo>
                <a:cubicBezTo>
                  <a:pt x="49" y="179"/>
                  <a:pt x="99" y="358"/>
                  <a:pt x="258" y="464"/>
                </a:cubicBezTo>
                <a:cubicBezTo>
                  <a:pt x="417" y="570"/>
                  <a:pt x="687" y="604"/>
                  <a:pt x="957" y="63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51" name="Freeform 15"/>
          <p:cNvSpPr>
            <a:spLocks/>
          </p:cNvSpPr>
          <p:nvPr/>
        </p:nvSpPr>
        <p:spPr bwMode="auto">
          <a:xfrm>
            <a:off x="7740650" y="2459038"/>
            <a:ext cx="463550" cy="2397125"/>
          </a:xfrm>
          <a:custGeom>
            <a:avLst/>
            <a:gdLst>
              <a:gd name="T0" fmla="*/ 0 w 292"/>
              <a:gd name="T1" fmla="*/ 1510 h 1510"/>
              <a:gd name="T2" fmla="*/ 246 w 292"/>
              <a:gd name="T3" fmla="*/ 576 h 1510"/>
              <a:gd name="T4" fmla="*/ 274 w 292"/>
              <a:gd name="T5" fmla="*/ 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1510">
                <a:moveTo>
                  <a:pt x="0" y="1510"/>
                </a:moveTo>
                <a:cubicBezTo>
                  <a:pt x="100" y="1168"/>
                  <a:pt x="200" y="827"/>
                  <a:pt x="246" y="576"/>
                </a:cubicBezTo>
                <a:cubicBezTo>
                  <a:pt x="292" y="325"/>
                  <a:pt x="283" y="162"/>
                  <a:pt x="27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5152" name="Freeform 16"/>
          <p:cNvSpPr>
            <a:spLocks/>
          </p:cNvSpPr>
          <p:nvPr/>
        </p:nvSpPr>
        <p:spPr bwMode="auto">
          <a:xfrm>
            <a:off x="8185150" y="2459038"/>
            <a:ext cx="400050" cy="1598612"/>
          </a:xfrm>
          <a:custGeom>
            <a:avLst/>
            <a:gdLst>
              <a:gd name="T0" fmla="*/ 140 w 252"/>
              <a:gd name="T1" fmla="*/ 1007 h 1007"/>
              <a:gd name="T2" fmla="*/ 229 w 252"/>
              <a:gd name="T3" fmla="*/ 352 h 1007"/>
              <a:gd name="T4" fmla="*/ 0 w 252"/>
              <a:gd name="T5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1007">
                <a:moveTo>
                  <a:pt x="140" y="1007"/>
                </a:moveTo>
                <a:cubicBezTo>
                  <a:pt x="196" y="763"/>
                  <a:pt x="252" y="520"/>
                  <a:pt x="229" y="352"/>
                </a:cubicBezTo>
                <a:cubicBezTo>
                  <a:pt x="206" y="184"/>
                  <a:pt x="103" y="92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475153" name="Group 17"/>
          <p:cNvGrpSpPr>
            <a:grpSpLocks/>
          </p:cNvGrpSpPr>
          <p:nvPr/>
        </p:nvGrpSpPr>
        <p:grpSpPr bwMode="auto">
          <a:xfrm>
            <a:off x="5086350" y="1820863"/>
            <a:ext cx="3384550" cy="3743325"/>
            <a:chOff x="3204" y="1147"/>
            <a:chExt cx="2132" cy="2358"/>
          </a:xfrm>
        </p:grpSpPr>
        <p:sp>
          <p:nvSpPr>
            <p:cNvPr id="475154" name="Oval 18"/>
            <p:cNvSpPr>
              <a:spLocks noChangeArrowheads="1"/>
            </p:cNvSpPr>
            <p:nvPr/>
          </p:nvSpPr>
          <p:spPr bwMode="auto">
            <a:xfrm>
              <a:off x="3204" y="2780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55" name="Oval 19"/>
            <p:cNvSpPr>
              <a:spLocks noChangeArrowheads="1"/>
            </p:cNvSpPr>
            <p:nvPr/>
          </p:nvSpPr>
          <p:spPr bwMode="auto">
            <a:xfrm>
              <a:off x="3612" y="2099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56" name="Oval 20"/>
            <p:cNvSpPr>
              <a:spLocks noChangeArrowheads="1"/>
            </p:cNvSpPr>
            <p:nvPr/>
          </p:nvSpPr>
          <p:spPr bwMode="auto">
            <a:xfrm>
              <a:off x="4610" y="114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57" name="Oval 21"/>
            <p:cNvSpPr>
              <a:spLocks noChangeArrowheads="1"/>
            </p:cNvSpPr>
            <p:nvPr/>
          </p:nvSpPr>
          <p:spPr bwMode="auto">
            <a:xfrm>
              <a:off x="4837" y="3007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58" name="Oval 22"/>
            <p:cNvSpPr>
              <a:spLocks noChangeArrowheads="1"/>
            </p:cNvSpPr>
            <p:nvPr/>
          </p:nvSpPr>
          <p:spPr bwMode="auto">
            <a:xfrm>
              <a:off x="3975" y="2644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59" name="Oval 23"/>
            <p:cNvSpPr>
              <a:spLocks noChangeArrowheads="1"/>
            </p:cNvSpPr>
            <p:nvPr/>
          </p:nvSpPr>
          <p:spPr bwMode="auto">
            <a:xfrm>
              <a:off x="3250" y="132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60" name="Oval 24"/>
            <p:cNvSpPr>
              <a:spLocks noChangeArrowheads="1"/>
            </p:cNvSpPr>
            <p:nvPr/>
          </p:nvSpPr>
          <p:spPr bwMode="auto">
            <a:xfrm>
              <a:off x="3839" y="123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61" name="Oval 25"/>
            <p:cNvSpPr>
              <a:spLocks noChangeArrowheads="1"/>
            </p:cNvSpPr>
            <p:nvPr/>
          </p:nvSpPr>
          <p:spPr bwMode="auto">
            <a:xfrm>
              <a:off x="5109" y="1510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62" name="Oval 26"/>
            <p:cNvSpPr>
              <a:spLocks noChangeArrowheads="1"/>
            </p:cNvSpPr>
            <p:nvPr/>
          </p:nvSpPr>
          <p:spPr bwMode="auto">
            <a:xfrm>
              <a:off x="4429" y="1873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63" name="Oval 27"/>
            <p:cNvSpPr>
              <a:spLocks noChangeArrowheads="1"/>
            </p:cNvSpPr>
            <p:nvPr/>
          </p:nvSpPr>
          <p:spPr bwMode="auto">
            <a:xfrm>
              <a:off x="4157" y="3415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5164" name="Oval 28"/>
            <p:cNvSpPr>
              <a:spLocks noChangeArrowheads="1"/>
            </p:cNvSpPr>
            <p:nvPr/>
          </p:nvSpPr>
          <p:spPr bwMode="auto">
            <a:xfrm>
              <a:off x="5246" y="2508"/>
              <a:ext cx="90" cy="9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14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439DFF"/>
      </a:accent1>
      <a:accent2>
        <a:srgbClr val="02886B"/>
      </a:accent2>
      <a:accent3>
        <a:srgbClr val="FFFFFF"/>
      </a:accent3>
      <a:accent4>
        <a:srgbClr val="000000"/>
      </a:accent4>
      <a:accent5>
        <a:srgbClr val="B0CCFF"/>
      </a:accent5>
      <a:accent6>
        <a:srgbClr val="027B60"/>
      </a:accent6>
      <a:hlink>
        <a:srgbClr val="8ED80A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8337</TotalTime>
  <Words>297</Words>
  <Application>Microsoft Macintosh PowerPoint</Application>
  <PresentationFormat>On-screen Show (4:3)</PresentationFormat>
  <Paragraphs>195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Level</vt:lpstr>
      <vt:lpstr>Graph Drawing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Dual graph</vt:lpstr>
      <vt:lpstr>Euler’s theorem</vt:lpstr>
      <vt:lpstr>Smallest not-planar graphs</vt:lpstr>
      <vt:lpstr>Planarity testing</vt:lpstr>
      <vt:lpstr>Drawings</vt:lpstr>
      <vt:lpstr>Planar drawings</vt:lpstr>
      <vt:lpstr>Straightline drawings</vt:lpstr>
      <vt:lpstr>Polyline drawings</vt:lpstr>
      <vt:lpstr>Polyline drawings</vt:lpstr>
      <vt:lpstr>Box orthogonal drawings</vt:lpstr>
      <vt:lpstr>Rectangular drawings</vt:lpstr>
      <vt:lpstr>Grid drawings</vt:lpstr>
      <vt:lpstr>Grid drawings</vt:lpstr>
      <vt:lpstr>Visibility drawings</vt:lpstr>
      <vt:lpstr>Quality criteria</vt:lpstr>
      <vt:lpstr>Resources</vt:lpstr>
      <vt:lpstr>Examples</vt:lpstr>
      <vt:lpstr>Examples</vt:lpstr>
      <vt:lpstr>Examples</vt:lpstr>
      <vt:lpstr>Examples</vt:lpstr>
    </vt:vector>
  </TitlesOfParts>
  <Company>TU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Drawing</dc:title>
  <dc:creator>User</dc:creator>
  <cp:lastModifiedBy>Michael Goodrich</cp:lastModifiedBy>
  <cp:revision>64</cp:revision>
  <dcterms:created xsi:type="dcterms:W3CDTF">2004-03-25T13:33:14Z</dcterms:created>
  <dcterms:modified xsi:type="dcterms:W3CDTF">2016-05-19T22:59:10Z</dcterms:modified>
</cp:coreProperties>
</file>