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442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5674F6"/>
    <a:srgbClr val="6289F8"/>
    <a:srgbClr val="8097F8"/>
    <a:srgbClr val="2C61F6"/>
    <a:srgbClr val="F8F0D0"/>
    <a:srgbClr val="F2E4AA"/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06F57F30-690F-C44A-B45D-9A5633CFEDA7}" type="datetime8">
              <a:rPr lang="en-US" smtClean="0"/>
              <a:t>10/26/21 1:26 PM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0BD3AEDD-6045-524E-BF99-10D9E9B8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1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DAC146FF-EA41-6F4A-9E51-1E5DC9D8BD00}" type="datetime8">
              <a:rPr lang="en-US" smtClean="0"/>
              <a:t>10/26/21 1:26 PM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D35BA05D-85AD-1F4A-B470-29B455B4A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3987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393750-B9FE-4E4E-BBEE-17FF24FAFA75}" type="datetime8">
              <a:rPr lang="en-US" sz="1400" smtClean="0"/>
              <a:t>10/26/21 1:26 PM</a:t>
            </a:fld>
            <a:endParaRPr lang="en-US" sz="14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A5BC665-708C-624E-84D7-FE69708EA46D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>
            <a:extLst>
              <a:ext uri="{FF2B5EF4-FFF2-40B4-BE49-F238E27FC236}">
                <a16:creationId xmlns:a16="http://schemas.microsoft.com/office/drawing/2014/main" id="{7BDD15CF-C38B-A648-9D36-AFBD8AF87160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42723" name="Rectangle 3">
            <a:extLst>
              <a:ext uri="{FF2B5EF4-FFF2-40B4-BE49-F238E27FC236}">
                <a16:creationId xmlns:a16="http://schemas.microsoft.com/office/drawing/2014/main" id="{7E0720C4-A59B-2740-A1F8-09E626F95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Divide-and-Conquer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4D2A8-8A7E-3D49-B478-4860C6716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2107EB-82A9-4F4E-BADB-3008854E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3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362AA1-2A11-6548-9A03-6D025838D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7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E32F43-0D38-5748-899D-561154996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4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5166D2-E4CB-7E44-83F8-8F1A59982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62C31-2B6A-ED4E-A2B7-B53EF0916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195134-82B8-8946-BC8A-5980FB798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9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7F9F7A-3CE3-104A-939C-1E9329C1D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E67C7B-5C2C-964C-8F4F-6059164A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9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50843F-EA78-AE4D-A3C9-3AD9B0831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8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4A6E58-73BF-D04F-A87E-67C32D4B6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BA6BB61A-E81B-5446-9D6F-CCCBA571A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15362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BCD529D-54C1-5547-8734-7F3B9BA20379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6764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Divide-and-Conquer, Part 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743200"/>
            <a:ext cx="2645155" cy="3638639"/>
          </a:xfrm>
          <a:prstGeom prst="rect">
            <a:avLst/>
          </a:prstGeom>
          <a:ln w="38100" cap="sq">
            <a:solidFill>
              <a:srgbClr val="5674F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Implementation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495800"/>
          </a:xfrm>
        </p:spPr>
        <p:txBody>
          <a:bodyPr/>
          <a:lstStyle/>
          <a:p>
            <a:r>
              <a:rPr lang="en-US" sz="2000" dirty="0"/>
              <a:t>Before we analyze the divide-and-conquer maxima-set algorithm, there is a little implementation detail that we need to work out. </a:t>
            </a:r>
          </a:p>
          <a:p>
            <a:r>
              <a:rPr lang="en-US" sz="2000" dirty="0"/>
              <a:t>Namely, there is the issue of how to efficiently find the point, p, that is the median point in a lexicographical ordering of the points in S according to their (x, y)-coordinates. </a:t>
            </a:r>
          </a:p>
          <a:p>
            <a:r>
              <a:rPr lang="en-US" sz="2000" dirty="0"/>
              <a:t>There are two immediate possibilities: </a:t>
            </a:r>
          </a:p>
          <a:p>
            <a:r>
              <a:rPr lang="en-US" sz="2000" dirty="0"/>
              <a:t>One choice is to use a linear-time median-finding algorithm, such as that given in Section 9.2. This achieves a good asymptotic running time, but adds some implementation complexity. </a:t>
            </a:r>
          </a:p>
          <a:p>
            <a:r>
              <a:rPr lang="en-US" sz="2000" dirty="0"/>
              <a:t>Another choice is to sort the points in S lexicographically by their (x, y)-coordinates as a preprocessing step, prior to calling the </a:t>
            </a:r>
            <a:r>
              <a:rPr lang="en-US" sz="2000" dirty="0" err="1"/>
              <a:t>MaxmaSet</a:t>
            </a:r>
            <a:r>
              <a:rPr lang="en-US" sz="2000" dirty="0"/>
              <a:t> algorithm on S. Given this preprocessing step, the median point is simply the point in the middle of the list.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32F43-0D38-5748-899D-561154996E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6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r>
              <a:rPr lang="en-US" sz="2400" dirty="0"/>
              <a:t>In either case, the rest of the non-recursive steps can be performed in O(n) time, so this implies that, ignoring floor and ceiling functions (as allowed by the analysis of Exercise C-11.5), the running time for the divide-and-conquer maxima-set algorithm can be specified as follows (where b is a constant):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Thus, according to the Master Theorem, this algorithm runs in O(n log n)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32F43-0D38-5748-899D-561154996E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811661"/>
              </p:ext>
            </p:extLst>
          </p:nvPr>
        </p:nvGraphicFramePr>
        <p:xfrm>
          <a:off x="1905000" y="3886200"/>
          <a:ext cx="51816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2032000" imgH="457200" progId="Equation.3">
                  <p:embed/>
                </p:oleObj>
              </mc:Choice>
              <mc:Fallback>
                <p:oleObj name="Equation" r:id="rId3" imgW="2032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5181600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53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 Placeholder 3">
            <a:extLst>
              <a:ext uri="{FF2B5EF4-FFF2-40B4-BE49-F238E27FC236}">
                <a16:creationId xmlns:a16="http://schemas.microsoft.com/office/drawing/2014/main" id="{E4E1471A-6C8B-8044-9875-1EDD75EF70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chemeClr val="tx1"/>
                </a:solidFill>
                <a:latin typeface="Comic Sans MS" panose="030F09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omic Sans MS" panose="030F09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omic Sans MS" panose="030F09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omic Sans MS" panose="030F09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omic Sans MS" panose="030F09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omic Sans MS" panose="030F09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omic Sans MS" panose="030F09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omic Sans MS" panose="030F09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omic Sans MS" panose="030F0902030302020204" pitchFamily="66" charset="0"/>
                <a:ea typeface="+mn-ea"/>
                <a:cs typeface="+mn-cs"/>
              </a:defRPr>
            </a:lvl9pPr>
          </a:lstStyle>
          <a:p>
            <a:fld id="{E57EFE3E-FAC1-F44E-B9FE-09D8ED5246A7}" type="slidenum">
              <a:rPr lang="en-US" altLang="en-US" smtClean="0"/>
              <a:pPr/>
              <a:t>2</a:t>
            </a:fld>
            <a:endParaRPr lang="en-US" altLang="en-US" sz="1400"/>
          </a:p>
        </p:txBody>
      </p:sp>
      <p:sp>
        <p:nvSpPr>
          <p:cNvPr id="438274" name="Rectangle 2">
            <a:extLst>
              <a:ext uri="{FF2B5EF4-FFF2-40B4-BE49-F238E27FC236}">
                <a16:creationId xmlns:a16="http://schemas.microsoft.com/office/drawing/2014/main" id="{E57C125F-CDC0-404F-8E60-44AB09F9B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Integer Arithmetic</a:t>
            </a:r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82DA13D2-7565-D141-919F-30AF746E5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2738" y="1587063"/>
            <a:ext cx="6096000" cy="4114800"/>
          </a:xfrm>
        </p:spPr>
        <p:txBody>
          <a:bodyPr/>
          <a:lstStyle/>
          <a:p>
            <a:r>
              <a:rPr lang="en-US" altLang="en-US" sz="2400" dirty="0"/>
              <a:t>Add.  </a:t>
            </a:r>
            <a:r>
              <a:rPr lang="en-US" altLang="en-US" sz="2400" dirty="0">
                <a:solidFill>
                  <a:schemeClr val="tx1"/>
                </a:solidFill>
              </a:rPr>
              <a:t>Given two n-digit integers a and b, compute a + b.</a:t>
            </a:r>
          </a:p>
          <a:p>
            <a:pPr lvl="1"/>
            <a:r>
              <a:rPr lang="en-US" altLang="en-US" sz="2000" dirty="0"/>
              <a:t>O(n) bit operations.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/>
              <a:t>Multiply.  </a:t>
            </a:r>
            <a:r>
              <a:rPr lang="en-US" altLang="en-US" sz="2400" dirty="0">
                <a:solidFill>
                  <a:schemeClr val="tx1"/>
                </a:solidFill>
              </a:rPr>
              <a:t>Given two n-digit integers a and b, compute a × b.</a:t>
            </a:r>
          </a:p>
          <a:p>
            <a:pPr lvl="1"/>
            <a:r>
              <a:rPr lang="en-US" altLang="en-US" sz="2000" dirty="0"/>
              <a:t>Brute force solution: </a:t>
            </a:r>
            <a:r>
              <a:rPr lang="en-US" altLang="en-US" sz="2000" dirty="0">
                <a:sym typeface="Symbol" pitchFamily="2" charset="2"/>
              </a:rPr>
              <a:t></a:t>
            </a:r>
            <a:r>
              <a:rPr lang="en-US" altLang="en-US" sz="2000" dirty="0"/>
              <a:t>(n</a:t>
            </a:r>
            <a:r>
              <a:rPr lang="en-US" altLang="en-US" sz="1600" baseline="30000" dirty="0"/>
              <a:t>2</a:t>
            </a:r>
            <a:r>
              <a:rPr lang="en-US" altLang="en-US" sz="2000" dirty="0"/>
              <a:t>) bit operations.</a:t>
            </a:r>
          </a:p>
        </p:txBody>
      </p:sp>
      <p:grpSp>
        <p:nvGrpSpPr>
          <p:cNvPr id="438276" name="Group 4">
            <a:extLst>
              <a:ext uri="{FF2B5EF4-FFF2-40B4-BE49-F238E27FC236}">
                <a16:creationId xmlns:a16="http://schemas.microsoft.com/office/drawing/2014/main" id="{4965A369-58B6-2C44-8FA8-5EFD11D16DCB}"/>
              </a:ext>
            </a:extLst>
          </p:cNvPr>
          <p:cNvGrpSpPr>
            <a:grpSpLocks/>
          </p:cNvGrpSpPr>
          <p:nvPr/>
        </p:nvGrpSpPr>
        <p:grpSpPr bwMode="auto">
          <a:xfrm>
            <a:off x="5276850" y="2362200"/>
            <a:ext cx="3562350" cy="4191000"/>
            <a:chOff x="2832" y="1248"/>
            <a:chExt cx="2448" cy="2880"/>
          </a:xfrm>
        </p:grpSpPr>
        <p:sp>
          <p:nvSpPr>
            <p:cNvPr id="438277" name="Rectangle 5">
              <a:extLst>
                <a:ext uri="{FF2B5EF4-FFF2-40B4-BE49-F238E27FC236}">
                  <a16:creationId xmlns:a16="http://schemas.microsoft.com/office/drawing/2014/main" id="{C4B81026-7E1A-794F-9F24-664592BCF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78" name="Rectangle 6">
              <a:extLst>
                <a:ext uri="{FF2B5EF4-FFF2-40B4-BE49-F238E27FC236}">
                  <a16:creationId xmlns:a16="http://schemas.microsoft.com/office/drawing/2014/main" id="{091EDD3C-9236-584A-ADB6-8C8897403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7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79" name="Rectangle 7">
              <a:extLst>
                <a:ext uri="{FF2B5EF4-FFF2-40B4-BE49-F238E27FC236}">
                  <a16:creationId xmlns:a16="http://schemas.microsoft.com/office/drawing/2014/main" id="{BFCFC577-2B26-F548-B86A-B50DAE27F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9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80" name="Rectangle 8">
              <a:extLst>
                <a:ext uri="{FF2B5EF4-FFF2-40B4-BE49-F238E27FC236}">
                  <a16:creationId xmlns:a16="http://schemas.microsoft.com/office/drawing/2014/main" id="{55E9DA0E-6202-BD4D-883F-51C581898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248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81" name="Rectangle 9">
              <a:extLst>
                <a:ext uri="{FF2B5EF4-FFF2-40B4-BE49-F238E27FC236}">
                  <a16:creationId xmlns:a16="http://schemas.microsoft.com/office/drawing/2014/main" id="{68E2E576-9351-4844-B9C0-FE9B41BEE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4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82" name="Rectangle 10">
              <a:extLst>
                <a:ext uri="{FF2B5EF4-FFF2-40B4-BE49-F238E27FC236}">
                  <a16:creationId xmlns:a16="http://schemas.microsoft.com/office/drawing/2014/main" id="{D8B67314-164D-3644-B70A-EF6B94E6B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7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83" name="Rectangle 11">
              <a:extLst>
                <a:ext uri="{FF2B5EF4-FFF2-40B4-BE49-F238E27FC236}">
                  <a16:creationId xmlns:a16="http://schemas.microsoft.com/office/drawing/2014/main" id="{EAD30BF5-9019-964B-BA9E-7E2E8F4D6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9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84" name="Rectangle 12">
              <a:extLst>
                <a:ext uri="{FF2B5EF4-FFF2-40B4-BE49-F238E27FC236}">
                  <a16:creationId xmlns:a16="http://schemas.microsoft.com/office/drawing/2014/main" id="{E816C4E3-703F-9645-9F2F-63813AEA5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4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85" name="Rectangle 13">
              <a:extLst>
                <a:ext uri="{FF2B5EF4-FFF2-40B4-BE49-F238E27FC236}">
                  <a16:creationId xmlns:a16="http://schemas.microsoft.com/office/drawing/2014/main" id="{1F22C0CE-01F6-D441-846F-EB8E201AC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7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86" name="Rectangle 14">
              <a:extLst>
                <a:ext uri="{FF2B5EF4-FFF2-40B4-BE49-F238E27FC236}">
                  <a16:creationId xmlns:a16="http://schemas.microsoft.com/office/drawing/2014/main" id="{3295CCF1-D608-664A-8C11-D87026AFA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9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87" name="Rectangle 15">
              <a:extLst>
                <a:ext uri="{FF2B5EF4-FFF2-40B4-BE49-F238E27FC236}">
                  <a16:creationId xmlns:a16="http://schemas.microsoft.com/office/drawing/2014/main" id="{A95254B1-D3E1-B84D-9524-5967A84B7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248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88" name="Rectangle 16">
              <a:extLst>
                <a:ext uri="{FF2B5EF4-FFF2-40B4-BE49-F238E27FC236}">
                  <a16:creationId xmlns:a16="http://schemas.microsoft.com/office/drawing/2014/main" id="{4C685E92-BB6E-0F4E-91FF-026C865C5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4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89" name="Rectangle 17">
              <a:extLst>
                <a:ext uri="{FF2B5EF4-FFF2-40B4-BE49-F238E27FC236}">
                  <a16:creationId xmlns:a16="http://schemas.microsoft.com/office/drawing/2014/main" id="{4F68DB3D-2E99-1B43-B6FB-0F046EE37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7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90" name="Rectangle 18">
              <a:extLst>
                <a:ext uri="{FF2B5EF4-FFF2-40B4-BE49-F238E27FC236}">
                  <a16:creationId xmlns:a16="http://schemas.microsoft.com/office/drawing/2014/main" id="{B6915F6C-C9CD-3D41-84F0-2F4A508BC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9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91" name="Rectangle 19">
              <a:extLst>
                <a:ext uri="{FF2B5EF4-FFF2-40B4-BE49-F238E27FC236}">
                  <a16:creationId xmlns:a16="http://schemas.microsoft.com/office/drawing/2014/main" id="{A63EF561-2C30-8347-A21E-62CCEAC5A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4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92" name="Rectangle 20">
              <a:extLst>
                <a:ext uri="{FF2B5EF4-FFF2-40B4-BE49-F238E27FC236}">
                  <a16:creationId xmlns:a16="http://schemas.microsoft.com/office/drawing/2014/main" id="{B473E3D6-154E-6F40-880B-FBB36342A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93" name="Rectangle 21">
              <a:extLst>
                <a:ext uri="{FF2B5EF4-FFF2-40B4-BE49-F238E27FC236}">
                  <a16:creationId xmlns:a16="http://schemas.microsoft.com/office/drawing/2014/main" id="{B2BB9F93-DABE-D740-A222-E8CF493BA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9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94" name="Rectangle 22">
              <a:extLst>
                <a:ext uri="{FF2B5EF4-FFF2-40B4-BE49-F238E27FC236}">
                  <a16:creationId xmlns:a16="http://schemas.microsoft.com/office/drawing/2014/main" id="{1752A9F4-4AA6-C84A-A3C6-B2FF08AC9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248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95" name="Rectangle 23">
              <a:extLst>
                <a:ext uri="{FF2B5EF4-FFF2-40B4-BE49-F238E27FC236}">
                  <a16:creationId xmlns:a16="http://schemas.microsoft.com/office/drawing/2014/main" id="{39829073-B5A7-B14B-8DDE-D286E17A6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4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96" name="Rectangle 24">
              <a:extLst>
                <a:ext uri="{FF2B5EF4-FFF2-40B4-BE49-F238E27FC236}">
                  <a16:creationId xmlns:a16="http://schemas.microsoft.com/office/drawing/2014/main" id="{C4431582-AE86-5B42-8994-191D41602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7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97" name="Rectangle 25">
              <a:extLst>
                <a:ext uri="{FF2B5EF4-FFF2-40B4-BE49-F238E27FC236}">
                  <a16:creationId xmlns:a16="http://schemas.microsoft.com/office/drawing/2014/main" id="{1885D237-CB51-3D45-AF74-9FB13BB93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9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98" name="Rectangle 26">
              <a:extLst>
                <a:ext uri="{FF2B5EF4-FFF2-40B4-BE49-F238E27FC236}">
                  <a16:creationId xmlns:a16="http://schemas.microsoft.com/office/drawing/2014/main" id="{956108D9-B799-F948-8A1B-D7F294E5F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4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299" name="Rectangle 27">
              <a:extLst>
                <a:ext uri="{FF2B5EF4-FFF2-40B4-BE49-F238E27FC236}">
                  <a16:creationId xmlns:a16="http://schemas.microsoft.com/office/drawing/2014/main" id="{0989CB93-37F8-244F-88A5-299E36110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7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00" name="Rectangle 28">
              <a:extLst>
                <a:ext uri="{FF2B5EF4-FFF2-40B4-BE49-F238E27FC236}">
                  <a16:creationId xmlns:a16="http://schemas.microsoft.com/office/drawing/2014/main" id="{36F4BA39-5762-F94F-9417-56F5403C5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9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01" name="Rectangle 29">
              <a:extLst>
                <a:ext uri="{FF2B5EF4-FFF2-40B4-BE49-F238E27FC236}">
                  <a16:creationId xmlns:a16="http://schemas.microsoft.com/office/drawing/2014/main" id="{E526FFCB-B2BF-FE4D-B4FE-E7DF060DE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48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02" name="Rectangle 30">
              <a:extLst>
                <a:ext uri="{FF2B5EF4-FFF2-40B4-BE49-F238E27FC236}">
                  <a16:creationId xmlns:a16="http://schemas.microsoft.com/office/drawing/2014/main" id="{2277BFF6-5B1E-3D4A-959C-CFC8A60B4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4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03" name="Rectangle 31">
              <a:extLst>
                <a:ext uri="{FF2B5EF4-FFF2-40B4-BE49-F238E27FC236}">
                  <a16:creationId xmlns:a16="http://schemas.microsoft.com/office/drawing/2014/main" id="{D8644182-5784-AA4A-B3B0-C90E6990B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7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04" name="Rectangle 32">
              <a:extLst>
                <a:ext uri="{FF2B5EF4-FFF2-40B4-BE49-F238E27FC236}">
                  <a16:creationId xmlns:a16="http://schemas.microsoft.com/office/drawing/2014/main" id="{A5EB1D21-D53A-434F-9C47-50488831E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9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05" name="Rectangle 33">
              <a:extLst>
                <a:ext uri="{FF2B5EF4-FFF2-40B4-BE49-F238E27FC236}">
                  <a16:creationId xmlns:a16="http://schemas.microsoft.com/office/drawing/2014/main" id="{E40B3ACA-FCAC-2B4A-9BEE-47AFBC892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2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06" name="Rectangle 34">
              <a:extLst>
                <a:ext uri="{FF2B5EF4-FFF2-40B4-BE49-F238E27FC236}">
                  <a16:creationId xmlns:a16="http://schemas.microsoft.com/office/drawing/2014/main" id="{CA80D5FD-2005-5E4A-A397-60EB715BD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2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07" name="Rectangle 35">
              <a:extLst>
                <a:ext uri="{FF2B5EF4-FFF2-40B4-BE49-F238E27FC236}">
                  <a16:creationId xmlns:a16="http://schemas.microsoft.com/office/drawing/2014/main" id="{E33D7775-AF83-DC4B-AFFA-AD656A6D8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08" name="Rectangle 36">
              <a:extLst>
                <a:ext uri="{FF2B5EF4-FFF2-40B4-BE49-F238E27FC236}">
                  <a16:creationId xmlns:a16="http://schemas.microsoft.com/office/drawing/2014/main" id="{B039EDBE-5B52-B149-8AFE-1ED7CC60C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2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09" name="Rectangle 37">
              <a:extLst>
                <a:ext uri="{FF2B5EF4-FFF2-40B4-BE49-F238E27FC236}">
                  <a16:creationId xmlns:a16="http://schemas.microsoft.com/office/drawing/2014/main" id="{1B4A8F01-3E32-EA46-B6B6-C94C2D33A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2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10" name="Rectangle 38">
              <a:extLst>
                <a:ext uri="{FF2B5EF4-FFF2-40B4-BE49-F238E27FC236}">
                  <a16:creationId xmlns:a16="http://schemas.microsoft.com/office/drawing/2014/main" id="{A6D0FCB2-A8A1-814D-9F3C-C9C6DAA7E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2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11" name="Rectangle 39">
              <a:extLst>
                <a:ext uri="{FF2B5EF4-FFF2-40B4-BE49-F238E27FC236}">
                  <a16:creationId xmlns:a16="http://schemas.microsoft.com/office/drawing/2014/main" id="{793514CA-307E-2E40-9280-3B290A804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2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12" name="Rectangle 40">
              <a:extLst>
                <a:ext uri="{FF2B5EF4-FFF2-40B4-BE49-F238E27FC236}">
                  <a16:creationId xmlns:a16="http://schemas.microsoft.com/office/drawing/2014/main" id="{4A3DD59E-B105-AA4A-A40E-17FC7DEF7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2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13" name="Rectangle 41">
              <a:extLst>
                <a:ext uri="{FF2B5EF4-FFF2-40B4-BE49-F238E27FC236}">
                  <a16:creationId xmlns:a16="http://schemas.microsoft.com/office/drawing/2014/main" id="{8B8D3A8E-A40C-844B-B096-4AB0A0CF2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4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14" name="Rectangle 42">
              <a:extLst>
                <a:ext uri="{FF2B5EF4-FFF2-40B4-BE49-F238E27FC236}">
                  <a16:creationId xmlns:a16="http://schemas.microsoft.com/office/drawing/2014/main" id="{F12BB6DF-B09E-FF47-A3D5-DF18A1356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15" name="Rectangle 43">
              <a:extLst>
                <a:ext uri="{FF2B5EF4-FFF2-40B4-BE49-F238E27FC236}">
                  <a16:creationId xmlns:a16="http://schemas.microsoft.com/office/drawing/2014/main" id="{AA0C4C37-0A79-0C43-ACC2-431989779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4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16" name="Rectangle 44">
              <a:extLst>
                <a:ext uri="{FF2B5EF4-FFF2-40B4-BE49-F238E27FC236}">
                  <a16:creationId xmlns:a16="http://schemas.microsoft.com/office/drawing/2014/main" id="{2B5B70B3-0DC5-4940-91EB-5A2F6541B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4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17" name="Rectangle 45">
              <a:extLst>
                <a:ext uri="{FF2B5EF4-FFF2-40B4-BE49-F238E27FC236}">
                  <a16:creationId xmlns:a16="http://schemas.microsoft.com/office/drawing/2014/main" id="{5BC022BF-B0B5-5748-8C1A-17EBAD8D0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4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18" name="Rectangle 46">
              <a:extLst>
                <a:ext uri="{FF2B5EF4-FFF2-40B4-BE49-F238E27FC236}">
                  <a16:creationId xmlns:a16="http://schemas.microsoft.com/office/drawing/2014/main" id="{EAFD8186-0101-174E-BDF9-6FF29AD78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4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19" name="Rectangle 47">
              <a:extLst>
                <a:ext uri="{FF2B5EF4-FFF2-40B4-BE49-F238E27FC236}">
                  <a16:creationId xmlns:a16="http://schemas.microsoft.com/office/drawing/2014/main" id="{F0EE34EF-7F40-2444-BC3D-F36420A41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20" name="Rectangle 48">
              <a:extLst>
                <a:ext uri="{FF2B5EF4-FFF2-40B4-BE49-F238E27FC236}">
                  <a16:creationId xmlns:a16="http://schemas.microsoft.com/office/drawing/2014/main" id="{84A38B81-79C0-9C41-A252-E6AFBE979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4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21" name="Rectangle 49">
              <a:extLst>
                <a:ext uri="{FF2B5EF4-FFF2-40B4-BE49-F238E27FC236}">
                  <a16:creationId xmlns:a16="http://schemas.microsoft.com/office/drawing/2014/main" id="{5E39D1D6-02A5-764C-9DD2-3616359C7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22" name="Rectangle 50">
              <a:extLst>
                <a:ext uri="{FF2B5EF4-FFF2-40B4-BE49-F238E27FC236}">
                  <a16:creationId xmlns:a16="http://schemas.microsoft.com/office/drawing/2014/main" id="{54A6E5A5-DD9E-AB42-80C9-C96FEF97C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6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23" name="Rectangle 51">
              <a:extLst>
                <a:ext uri="{FF2B5EF4-FFF2-40B4-BE49-F238E27FC236}">
                  <a16:creationId xmlns:a16="http://schemas.microsoft.com/office/drawing/2014/main" id="{0110016C-D9E8-2649-ABF2-BD50C62BA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6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24" name="Rectangle 52">
              <a:extLst>
                <a:ext uri="{FF2B5EF4-FFF2-40B4-BE49-F238E27FC236}">
                  <a16:creationId xmlns:a16="http://schemas.microsoft.com/office/drawing/2014/main" id="{A412D14B-0790-A746-BCD0-244735B51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6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25" name="Rectangle 53">
              <a:extLst>
                <a:ext uri="{FF2B5EF4-FFF2-40B4-BE49-F238E27FC236}">
                  <a16:creationId xmlns:a16="http://schemas.microsoft.com/office/drawing/2014/main" id="{D1D41DAA-249A-D441-A7FB-C7D77941A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6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26" name="Rectangle 54">
              <a:extLst>
                <a:ext uri="{FF2B5EF4-FFF2-40B4-BE49-F238E27FC236}">
                  <a16:creationId xmlns:a16="http://schemas.microsoft.com/office/drawing/2014/main" id="{3FD24C12-02C7-1947-910B-E51796A9C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6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27" name="Rectangle 55">
              <a:extLst>
                <a:ext uri="{FF2B5EF4-FFF2-40B4-BE49-F238E27FC236}">
                  <a16:creationId xmlns:a16="http://schemas.microsoft.com/office/drawing/2014/main" id="{0DEC8491-4550-404C-9A1D-F5FB9FE6B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6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28" name="Rectangle 56">
              <a:extLst>
                <a:ext uri="{FF2B5EF4-FFF2-40B4-BE49-F238E27FC236}">
                  <a16:creationId xmlns:a16="http://schemas.microsoft.com/office/drawing/2014/main" id="{437E2515-D624-7A4C-B5AD-8FF67A47A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29" name="Rectangle 57">
              <a:extLst>
                <a:ext uri="{FF2B5EF4-FFF2-40B4-BE49-F238E27FC236}">
                  <a16:creationId xmlns:a16="http://schemas.microsoft.com/office/drawing/2014/main" id="{B9962EB9-CE0B-9E4B-90AE-20B66EA47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9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30" name="Rectangle 58">
              <a:extLst>
                <a:ext uri="{FF2B5EF4-FFF2-40B4-BE49-F238E27FC236}">
                  <a16:creationId xmlns:a16="http://schemas.microsoft.com/office/drawing/2014/main" id="{1536D41F-8374-714B-8C15-07A560502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9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31" name="Rectangle 59">
              <a:extLst>
                <a:ext uri="{FF2B5EF4-FFF2-40B4-BE49-F238E27FC236}">
                  <a16:creationId xmlns:a16="http://schemas.microsoft.com/office/drawing/2014/main" id="{325F9327-2365-8142-96D4-BC7ADD495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9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32" name="Rectangle 60">
              <a:extLst>
                <a:ext uri="{FF2B5EF4-FFF2-40B4-BE49-F238E27FC236}">
                  <a16:creationId xmlns:a16="http://schemas.microsoft.com/office/drawing/2014/main" id="{D19ED25A-AAF9-5A4B-BF84-A809CA2D0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9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33" name="Rectangle 61">
              <a:extLst>
                <a:ext uri="{FF2B5EF4-FFF2-40B4-BE49-F238E27FC236}">
                  <a16:creationId xmlns:a16="http://schemas.microsoft.com/office/drawing/2014/main" id="{3191A782-0D7B-BF47-964D-D3EF79EC9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9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34" name="Rectangle 62">
              <a:extLst>
                <a:ext uri="{FF2B5EF4-FFF2-40B4-BE49-F238E27FC236}">
                  <a16:creationId xmlns:a16="http://schemas.microsoft.com/office/drawing/2014/main" id="{634828DF-6198-6C49-8A43-356C76FFA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9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35" name="Rectangle 63">
              <a:extLst>
                <a:ext uri="{FF2B5EF4-FFF2-40B4-BE49-F238E27FC236}">
                  <a16:creationId xmlns:a16="http://schemas.microsoft.com/office/drawing/2014/main" id="{A92A56BA-FFD3-AB4E-8679-EEFC4BB79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9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36" name="Rectangle 64">
              <a:extLst>
                <a:ext uri="{FF2B5EF4-FFF2-40B4-BE49-F238E27FC236}">
                  <a16:creationId xmlns:a16="http://schemas.microsoft.com/office/drawing/2014/main" id="{B0CC8FC2-B4CC-B74C-8C15-4DB4B5759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9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37" name="Rectangle 65">
              <a:extLst>
                <a:ext uri="{FF2B5EF4-FFF2-40B4-BE49-F238E27FC236}">
                  <a16:creationId xmlns:a16="http://schemas.microsoft.com/office/drawing/2014/main" id="{A1A8DBDB-F72C-B740-BD58-AC1BC391F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1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38" name="Rectangle 66">
              <a:extLst>
                <a:ext uri="{FF2B5EF4-FFF2-40B4-BE49-F238E27FC236}">
                  <a16:creationId xmlns:a16="http://schemas.microsoft.com/office/drawing/2014/main" id="{AEFEFF06-96CD-904C-8A43-A7826C7CD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1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39" name="Rectangle 67">
              <a:extLst>
                <a:ext uri="{FF2B5EF4-FFF2-40B4-BE49-F238E27FC236}">
                  <a16:creationId xmlns:a16="http://schemas.microsoft.com/office/drawing/2014/main" id="{E181AA83-3E9A-6042-B356-B37B52A35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1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40" name="Rectangle 68">
              <a:extLst>
                <a:ext uri="{FF2B5EF4-FFF2-40B4-BE49-F238E27FC236}">
                  <a16:creationId xmlns:a16="http://schemas.microsoft.com/office/drawing/2014/main" id="{DF0780DC-D16F-494D-839C-24DB42C89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1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41" name="Rectangle 69">
              <a:extLst>
                <a:ext uri="{FF2B5EF4-FFF2-40B4-BE49-F238E27FC236}">
                  <a16:creationId xmlns:a16="http://schemas.microsoft.com/office/drawing/2014/main" id="{A2793D38-ACE9-4747-A9C7-5205B59F2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1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42" name="Rectangle 70">
              <a:extLst>
                <a:ext uri="{FF2B5EF4-FFF2-40B4-BE49-F238E27FC236}">
                  <a16:creationId xmlns:a16="http://schemas.microsoft.com/office/drawing/2014/main" id="{97A8F918-6566-A343-BC32-A90C6A144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1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43" name="Rectangle 71">
              <a:extLst>
                <a:ext uri="{FF2B5EF4-FFF2-40B4-BE49-F238E27FC236}">
                  <a16:creationId xmlns:a16="http://schemas.microsoft.com/office/drawing/2014/main" id="{35E487DD-9C19-B949-B2F3-0322A2CBC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1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44" name="Rectangle 72">
              <a:extLst>
                <a:ext uri="{FF2B5EF4-FFF2-40B4-BE49-F238E27FC236}">
                  <a16:creationId xmlns:a16="http://schemas.microsoft.com/office/drawing/2014/main" id="{BBB5A7F5-39B3-1C41-B39E-7C26E4D21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1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45" name="Rectangle 73">
              <a:extLst>
                <a:ext uri="{FF2B5EF4-FFF2-40B4-BE49-F238E27FC236}">
                  <a16:creationId xmlns:a16="http://schemas.microsoft.com/office/drawing/2014/main" id="{FC6D0D9E-F6DA-894D-9C6B-4EFFD0D4B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4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46" name="Rectangle 74">
              <a:extLst>
                <a:ext uri="{FF2B5EF4-FFF2-40B4-BE49-F238E27FC236}">
                  <a16:creationId xmlns:a16="http://schemas.microsoft.com/office/drawing/2014/main" id="{41A92E8D-1181-6E4D-83D8-5B0418AF3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4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47" name="Rectangle 75">
              <a:extLst>
                <a:ext uri="{FF2B5EF4-FFF2-40B4-BE49-F238E27FC236}">
                  <a16:creationId xmlns:a16="http://schemas.microsoft.com/office/drawing/2014/main" id="{95469BBD-4AE2-6F49-882C-58936F7CC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4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48" name="Rectangle 76">
              <a:extLst>
                <a:ext uri="{FF2B5EF4-FFF2-40B4-BE49-F238E27FC236}">
                  <a16:creationId xmlns:a16="http://schemas.microsoft.com/office/drawing/2014/main" id="{91DA926F-4D02-BE42-82B5-CE6F306A6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4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49" name="Rectangle 77">
              <a:extLst>
                <a:ext uri="{FF2B5EF4-FFF2-40B4-BE49-F238E27FC236}">
                  <a16:creationId xmlns:a16="http://schemas.microsoft.com/office/drawing/2014/main" id="{1FB7095D-BCAE-A544-A2B2-F2BDB3216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4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50" name="Rectangle 78">
              <a:extLst>
                <a:ext uri="{FF2B5EF4-FFF2-40B4-BE49-F238E27FC236}">
                  <a16:creationId xmlns:a16="http://schemas.microsoft.com/office/drawing/2014/main" id="{3D2B0898-A630-E340-BF1E-7C26A72D8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4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51" name="Rectangle 79">
              <a:extLst>
                <a:ext uri="{FF2B5EF4-FFF2-40B4-BE49-F238E27FC236}">
                  <a16:creationId xmlns:a16="http://schemas.microsoft.com/office/drawing/2014/main" id="{A17A7EA0-B132-FD43-B8F4-CD268C537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4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52" name="Rectangle 80">
              <a:extLst>
                <a:ext uri="{FF2B5EF4-FFF2-40B4-BE49-F238E27FC236}">
                  <a16:creationId xmlns:a16="http://schemas.microsoft.com/office/drawing/2014/main" id="{64874276-3D56-1747-8B6D-8E75E850B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4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53" name="Rectangle 81">
              <a:extLst>
                <a:ext uri="{FF2B5EF4-FFF2-40B4-BE49-F238E27FC236}">
                  <a16:creationId xmlns:a16="http://schemas.microsoft.com/office/drawing/2014/main" id="{BD9F383B-930F-5644-8FC2-D661D9992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6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54" name="Rectangle 82">
              <a:extLst>
                <a:ext uri="{FF2B5EF4-FFF2-40B4-BE49-F238E27FC236}">
                  <a16:creationId xmlns:a16="http://schemas.microsoft.com/office/drawing/2014/main" id="{6E269D8A-95B2-224E-9237-5B3CC9066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55" name="Rectangle 83">
              <a:extLst>
                <a:ext uri="{FF2B5EF4-FFF2-40B4-BE49-F238E27FC236}">
                  <a16:creationId xmlns:a16="http://schemas.microsoft.com/office/drawing/2014/main" id="{A6660C09-1ECB-8E4E-87A5-B2D8079B1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6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56" name="Rectangle 84">
              <a:extLst>
                <a:ext uri="{FF2B5EF4-FFF2-40B4-BE49-F238E27FC236}">
                  <a16:creationId xmlns:a16="http://schemas.microsoft.com/office/drawing/2014/main" id="{487774E5-950B-9A4A-8D39-E963CA3A9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6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57" name="Rectangle 85">
              <a:extLst>
                <a:ext uri="{FF2B5EF4-FFF2-40B4-BE49-F238E27FC236}">
                  <a16:creationId xmlns:a16="http://schemas.microsoft.com/office/drawing/2014/main" id="{76A35C2C-8F49-4445-95C3-AE6C6BC26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58" name="Rectangle 86">
              <a:extLst>
                <a:ext uri="{FF2B5EF4-FFF2-40B4-BE49-F238E27FC236}">
                  <a16:creationId xmlns:a16="http://schemas.microsoft.com/office/drawing/2014/main" id="{8C606C8C-DF1E-AA42-A83C-381E41622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6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59" name="Rectangle 87">
              <a:extLst>
                <a:ext uri="{FF2B5EF4-FFF2-40B4-BE49-F238E27FC236}">
                  <a16:creationId xmlns:a16="http://schemas.microsoft.com/office/drawing/2014/main" id="{91DB94F1-EFED-AF45-A6BB-4F1D4BE6B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6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60" name="Rectangle 88">
              <a:extLst>
                <a:ext uri="{FF2B5EF4-FFF2-40B4-BE49-F238E27FC236}">
                  <a16:creationId xmlns:a16="http://schemas.microsoft.com/office/drawing/2014/main" id="{EC1D761D-26A4-9D46-8F9C-24812F090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6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61" name="Rectangle 89">
              <a:extLst>
                <a:ext uri="{FF2B5EF4-FFF2-40B4-BE49-F238E27FC236}">
                  <a16:creationId xmlns:a16="http://schemas.microsoft.com/office/drawing/2014/main" id="{35920E06-E897-C642-B440-7131C61AB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62" name="Rectangle 90">
              <a:extLst>
                <a:ext uri="{FF2B5EF4-FFF2-40B4-BE49-F238E27FC236}">
                  <a16:creationId xmlns:a16="http://schemas.microsoft.com/office/drawing/2014/main" id="{AFA633BB-93B8-9C4C-963B-E0D375719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63" name="Rectangle 91">
              <a:extLst>
                <a:ext uri="{FF2B5EF4-FFF2-40B4-BE49-F238E27FC236}">
                  <a16:creationId xmlns:a16="http://schemas.microsoft.com/office/drawing/2014/main" id="{08CF3865-3666-4B48-B524-AF9F19A62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64" name="Rectangle 92">
              <a:extLst>
                <a:ext uri="{FF2B5EF4-FFF2-40B4-BE49-F238E27FC236}">
                  <a16:creationId xmlns:a16="http://schemas.microsoft.com/office/drawing/2014/main" id="{D8309928-A6A8-EB4B-9812-4C54E881F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65" name="Rectangle 93">
              <a:extLst>
                <a:ext uri="{FF2B5EF4-FFF2-40B4-BE49-F238E27FC236}">
                  <a16:creationId xmlns:a16="http://schemas.microsoft.com/office/drawing/2014/main" id="{7FFD4344-1760-2641-9C51-8E81634E1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66" name="Rectangle 94">
              <a:extLst>
                <a:ext uri="{FF2B5EF4-FFF2-40B4-BE49-F238E27FC236}">
                  <a16:creationId xmlns:a16="http://schemas.microsoft.com/office/drawing/2014/main" id="{045DD2E5-70DE-5A47-B08C-40509C2F1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67" name="Rectangle 95">
              <a:extLst>
                <a:ext uri="{FF2B5EF4-FFF2-40B4-BE49-F238E27FC236}">
                  <a16:creationId xmlns:a16="http://schemas.microsoft.com/office/drawing/2014/main" id="{F8C1AC8A-C866-5544-BAD3-030FE18DE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68" name="Rectangle 96">
              <a:extLst>
                <a:ext uri="{FF2B5EF4-FFF2-40B4-BE49-F238E27FC236}">
                  <a16:creationId xmlns:a16="http://schemas.microsoft.com/office/drawing/2014/main" id="{E3FFC4D4-0995-494D-9703-06F7E9D1E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69" name="Line 97">
              <a:extLst>
                <a:ext uri="{FF2B5EF4-FFF2-40B4-BE49-F238E27FC236}">
                  <a16:creationId xmlns:a16="http://schemas.microsoft.com/office/drawing/2014/main" id="{FA0C9A61-A685-1447-8A07-ECE1B07E62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28" y="3888"/>
              <a:ext cx="115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highlight>
                  <a:srgbClr val="FFFF00"/>
                </a:highlight>
              </a:endParaRPr>
            </a:p>
          </p:txBody>
        </p:sp>
        <p:sp>
          <p:nvSpPr>
            <p:cNvPr id="438370" name="Rectangle 98">
              <a:extLst>
                <a:ext uri="{FF2B5EF4-FFF2-40B4-BE49-F238E27FC236}">
                  <a16:creationId xmlns:a16="http://schemas.microsoft.com/office/drawing/2014/main" id="{FCB85FE1-4157-264B-854A-1DF4279AA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71" name="Rectangle 99">
              <a:extLst>
                <a:ext uri="{FF2B5EF4-FFF2-40B4-BE49-F238E27FC236}">
                  <a16:creationId xmlns:a16="http://schemas.microsoft.com/office/drawing/2014/main" id="{1BB5D21F-EE7C-BE4F-8312-54E02909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72" name="Rectangle 100">
              <a:extLst>
                <a:ext uri="{FF2B5EF4-FFF2-40B4-BE49-F238E27FC236}">
                  <a16:creationId xmlns:a16="http://schemas.microsoft.com/office/drawing/2014/main" id="{440F108B-1D53-5C48-A3DC-FC53913C7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73" name="Rectangle 101">
              <a:extLst>
                <a:ext uri="{FF2B5EF4-FFF2-40B4-BE49-F238E27FC236}">
                  <a16:creationId xmlns:a16="http://schemas.microsoft.com/office/drawing/2014/main" id="{470583BB-CCCD-8C44-80E3-ED16D5230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74" name="Rectangle 102">
              <a:extLst>
                <a:ext uri="{FF2B5EF4-FFF2-40B4-BE49-F238E27FC236}">
                  <a16:creationId xmlns:a16="http://schemas.microsoft.com/office/drawing/2014/main" id="{5681D682-0409-2A48-98EC-A88CB083B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75" name="Rectangle 103">
              <a:extLst>
                <a:ext uri="{FF2B5EF4-FFF2-40B4-BE49-F238E27FC236}">
                  <a16:creationId xmlns:a16="http://schemas.microsoft.com/office/drawing/2014/main" id="{EF86F05B-6262-DE47-9EAD-9D88BF6B7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76" name="Rectangle 104">
              <a:extLst>
                <a:ext uri="{FF2B5EF4-FFF2-40B4-BE49-F238E27FC236}">
                  <a16:creationId xmlns:a16="http://schemas.microsoft.com/office/drawing/2014/main" id="{3F25EE88-52AD-6D40-95DD-2E0B0F005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77" name="Rectangle 105">
              <a:extLst>
                <a:ext uri="{FF2B5EF4-FFF2-40B4-BE49-F238E27FC236}">
                  <a16:creationId xmlns:a16="http://schemas.microsoft.com/office/drawing/2014/main" id="{69809101-8E9B-4A4E-AE62-C15F4C1EA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78" name="Rectangle 106">
              <a:extLst>
                <a:ext uri="{FF2B5EF4-FFF2-40B4-BE49-F238E27FC236}">
                  <a16:creationId xmlns:a16="http://schemas.microsoft.com/office/drawing/2014/main" id="{47EBC30D-1A4C-7C4E-A785-03A44A870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9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79" name="Rectangle 107">
              <a:extLst>
                <a:ext uri="{FF2B5EF4-FFF2-40B4-BE49-F238E27FC236}">
                  <a16:creationId xmlns:a16="http://schemas.microsoft.com/office/drawing/2014/main" id="{C2219B70-1C58-CC46-83DE-F7AA6E768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2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80" name="Rectangle 108">
              <a:extLst>
                <a:ext uri="{FF2B5EF4-FFF2-40B4-BE49-F238E27FC236}">
                  <a16:creationId xmlns:a16="http://schemas.microsoft.com/office/drawing/2014/main" id="{6F5100A2-E910-334D-9FFB-08486DEEE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4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81" name="Rectangle 109">
              <a:extLst>
                <a:ext uri="{FF2B5EF4-FFF2-40B4-BE49-F238E27FC236}">
                  <a16:creationId xmlns:a16="http://schemas.microsoft.com/office/drawing/2014/main" id="{97C52D14-F664-5C49-8B5A-6772A5218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6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82" name="Rectangle 110">
              <a:extLst>
                <a:ext uri="{FF2B5EF4-FFF2-40B4-BE49-F238E27FC236}">
                  <a16:creationId xmlns:a16="http://schemas.microsoft.com/office/drawing/2014/main" id="{A6A8F043-040E-9244-8782-C7E85B619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9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83" name="Rectangle 111">
              <a:extLst>
                <a:ext uri="{FF2B5EF4-FFF2-40B4-BE49-F238E27FC236}">
                  <a16:creationId xmlns:a16="http://schemas.microsoft.com/office/drawing/2014/main" id="{A3DCFD57-A4D4-654F-9EC6-01A3DEE4C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16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84" name="Rectangle 112">
              <a:extLst>
                <a:ext uri="{FF2B5EF4-FFF2-40B4-BE49-F238E27FC236}">
                  <a16:creationId xmlns:a16="http://schemas.microsoft.com/office/drawing/2014/main" id="{9C36FE70-9734-1B4E-A77D-62588D4F9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40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85" name="Rectangle 113">
              <a:extLst>
                <a:ext uri="{FF2B5EF4-FFF2-40B4-BE49-F238E27FC236}">
                  <a16:creationId xmlns:a16="http://schemas.microsoft.com/office/drawing/2014/main" id="{AD4E0CF4-4591-7F44-BC3B-8B4682877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64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86" name="Rectangle 114">
              <a:extLst>
                <a:ext uri="{FF2B5EF4-FFF2-40B4-BE49-F238E27FC236}">
                  <a16:creationId xmlns:a16="http://schemas.microsoft.com/office/drawing/2014/main" id="{7CD5CD46-A3E6-2143-B6C0-B52CA2B82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8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87" name="Line 115">
              <a:extLst>
                <a:ext uri="{FF2B5EF4-FFF2-40B4-BE49-F238E27FC236}">
                  <a16:creationId xmlns:a16="http://schemas.microsoft.com/office/drawing/2014/main" id="{22ACD38E-1B29-B444-9D5F-E5508DF875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2" y="3888"/>
              <a:ext cx="12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highlight>
                  <a:srgbClr val="FFFF00"/>
                </a:highlight>
              </a:endParaRPr>
            </a:p>
          </p:txBody>
        </p:sp>
        <p:sp>
          <p:nvSpPr>
            <p:cNvPr id="438388" name="Rectangle 116">
              <a:extLst>
                <a:ext uri="{FF2B5EF4-FFF2-40B4-BE49-F238E27FC236}">
                  <a16:creationId xmlns:a16="http://schemas.microsoft.com/office/drawing/2014/main" id="{F107EAE0-DB46-BF44-81B0-6F29A6CEB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48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89" name="Rectangle 117">
              <a:extLst>
                <a:ext uri="{FF2B5EF4-FFF2-40B4-BE49-F238E27FC236}">
                  <a16:creationId xmlns:a16="http://schemas.microsoft.com/office/drawing/2014/main" id="{B8ABB1C5-13C4-F74F-BC85-9E9FE08F5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728"/>
              <a:ext cx="144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*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90" name="Line 118">
              <a:extLst>
                <a:ext uri="{FF2B5EF4-FFF2-40B4-BE49-F238E27FC236}">
                  <a16:creationId xmlns:a16="http://schemas.microsoft.com/office/drawing/2014/main" id="{DBDE54BD-51FB-7846-B286-CE9930472E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84" y="1968"/>
              <a:ext cx="12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highlight>
                  <a:srgbClr val="FFFF00"/>
                </a:highlight>
              </a:endParaRPr>
            </a:p>
          </p:txBody>
        </p:sp>
      </p:grpSp>
      <p:grpSp>
        <p:nvGrpSpPr>
          <p:cNvPr id="438431" name="Group 159">
            <a:extLst>
              <a:ext uri="{FF2B5EF4-FFF2-40B4-BE49-F238E27FC236}">
                <a16:creationId xmlns:a16="http://schemas.microsoft.com/office/drawing/2014/main" id="{317F2FE2-1763-A24A-970F-7E0AE74A7B8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760913"/>
            <a:ext cx="3810000" cy="1411287"/>
            <a:chOff x="432" y="2304"/>
            <a:chExt cx="2592" cy="960"/>
          </a:xfrm>
        </p:grpSpPr>
        <p:sp>
          <p:nvSpPr>
            <p:cNvPr id="438391" name="Rectangle 119">
              <a:extLst>
                <a:ext uri="{FF2B5EF4-FFF2-40B4-BE49-F238E27FC236}">
                  <a16:creationId xmlns:a16="http://schemas.microsoft.com/office/drawing/2014/main" id="{8475DBA9-CEE4-7045-BBCE-93B163B25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02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392" name="Rectangle 120">
              <a:extLst>
                <a:ext uri="{FF2B5EF4-FFF2-40B4-BE49-F238E27FC236}">
                  <a16:creationId xmlns:a16="http://schemas.microsoft.com/office/drawing/2014/main" id="{62663758-462B-E743-84F7-D977DA166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54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93" name="Rectangle 121">
              <a:extLst>
                <a:ext uri="{FF2B5EF4-FFF2-40B4-BE49-F238E27FC236}">
                  <a16:creationId xmlns:a16="http://schemas.microsoft.com/office/drawing/2014/main" id="{B9FF89EF-9102-8C4B-B737-C243EECEE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54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94" name="Rectangle 122">
              <a:extLst>
                <a:ext uri="{FF2B5EF4-FFF2-40B4-BE49-F238E27FC236}">
                  <a16:creationId xmlns:a16="http://schemas.microsoft.com/office/drawing/2014/main" id="{761621F9-AD02-3445-AA06-8D195F080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54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395" name="Rectangle 123">
              <a:extLst>
                <a:ext uri="{FF2B5EF4-FFF2-40B4-BE49-F238E27FC236}">
                  <a16:creationId xmlns:a16="http://schemas.microsoft.com/office/drawing/2014/main" id="{0E551E76-729E-F143-89A6-376F91130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54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96" name="Rectangle 124">
              <a:extLst>
                <a:ext uri="{FF2B5EF4-FFF2-40B4-BE49-F238E27FC236}">
                  <a16:creationId xmlns:a16="http://schemas.microsoft.com/office/drawing/2014/main" id="{34D39CBD-762F-814B-B90B-FF2E2C0BB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78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97" name="Rectangle 125">
              <a:extLst>
                <a:ext uri="{FF2B5EF4-FFF2-40B4-BE49-F238E27FC236}">
                  <a16:creationId xmlns:a16="http://schemas.microsoft.com/office/drawing/2014/main" id="{6B78D80D-4019-DE4A-9DE0-A7CEC3359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8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398" name="Rectangle 126">
              <a:extLst>
                <a:ext uri="{FF2B5EF4-FFF2-40B4-BE49-F238E27FC236}">
                  <a16:creationId xmlns:a16="http://schemas.microsoft.com/office/drawing/2014/main" id="{E2D04F2D-62E1-3947-900F-AEF6276FF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78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399" name="Rectangle 127">
              <a:extLst>
                <a:ext uri="{FF2B5EF4-FFF2-40B4-BE49-F238E27FC236}">
                  <a16:creationId xmlns:a16="http://schemas.microsoft.com/office/drawing/2014/main" id="{84648D44-3614-BE48-B0CB-17E01D767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8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00" name="Rectangle 128">
              <a:extLst>
                <a:ext uri="{FF2B5EF4-FFF2-40B4-BE49-F238E27FC236}">
                  <a16:creationId xmlns:a16="http://schemas.microsoft.com/office/drawing/2014/main" id="{E2265315-9EE7-5849-8B3D-B00E1AD02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78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+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401" name="Rectangle 129">
              <a:extLst>
                <a:ext uri="{FF2B5EF4-FFF2-40B4-BE49-F238E27FC236}">
                  <a16:creationId xmlns:a16="http://schemas.microsoft.com/office/drawing/2014/main" id="{6CA051AC-3A73-B34F-B6E8-4E55DF705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02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02" name="Rectangle 130">
              <a:extLst>
                <a:ext uri="{FF2B5EF4-FFF2-40B4-BE49-F238E27FC236}">
                  <a16:creationId xmlns:a16="http://schemas.microsoft.com/office/drawing/2014/main" id="{36240C36-02F0-1E4D-8666-0F6552CB4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02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03" name="Rectangle 131">
              <a:extLst>
                <a:ext uri="{FF2B5EF4-FFF2-40B4-BE49-F238E27FC236}">
                  <a16:creationId xmlns:a16="http://schemas.microsoft.com/office/drawing/2014/main" id="{88FEAA1B-8AAE-F641-BA01-E9CE07979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02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404" name="Rectangle 132">
              <a:extLst>
                <a:ext uri="{FF2B5EF4-FFF2-40B4-BE49-F238E27FC236}">
                  <a16:creationId xmlns:a16="http://schemas.microsoft.com/office/drawing/2014/main" id="{26F4E900-9B1A-A944-987E-62A3F60E3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02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05" name="Line 133">
              <a:extLst>
                <a:ext uri="{FF2B5EF4-FFF2-40B4-BE49-F238E27FC236}">
                  <a16:creationId xmlns:a16="http://schemas.microsoft.com/office/drawing/2014/main" id="{A32FF13F-F99A-6846-912A-F6ED5020E8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" y="3024"/>
              <a:ext cx="14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highlight>
                  <a:srgbClr val="FFFF00"/>
                </a:highlight>
              </a:endParaRPr>
            </a:p>
          </p:txBody>
        </p:sp>
        <p:sp>
          <p:nvSpPr>
            <p:cNvPr id="438406" name="Rectangle 134">
              <a:extLst>
                <a:ext uri="{FF2B5EF4-FFF2-40B4-BE49-F238E27FC236}">
                  <a16:creationId xmlns:a16="http://schemas.microsoft.com/office/drawing/2014/main" id="{F6B36677-8B02-F547-A184-9D4ACB82C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54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407" name="Rectangle 135">
              <a:extLst>
                <a:ext uri="{FF2B5EF4-FFF2-40B4-BE49-F238E27FC236}">
                  <a16:creationId xmlns:a16="http://schemas.microsoft.com/office/drawing/2014/main" id="{C960A710-B5F6-7F46-8C42-093CFF4D7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08" name="Rectangle 136">
              <a:extLst>
                <a:ext uri="{FF2B5EF4-FFF2-40B4-BE49-F238E27FC236}">
                  <a16:creationId xmlns:a16="http://schemas.microsoft.com/office/drawing/2014/main" id="{CEF0907C-ADCF-BE43-94BE-EA166C51E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09" name="Rectangle 137">
              <a:extLst>
                <a:ext uri="{FF2B5EF4-FFF2-40B4-BE49-F238E27FC236}">
                  <a16:creationId xmlns:a16="http://schemas.microsoft.com/office/drawing/2014/main" id="{AEFD7B9E-E3FE-A541-9B5C-75C6D9EC7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410" name="Rectangle 138">
              <a:extLst>
                <a:ext uri="{FF2B5EF4-FFF2-40B4-BE49-F238E27FC236}">
                  <a16:creationId xmlns:a16="http://schemas.microsoft.com/office/drawing/2014/main" id="{E1730CA4-7239-D147-9521-56C6E359D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11" name="Rectangle 139">
              <a:extLst>
                <a:ext uri="{FF2B5EF4-FFF2-40B4-BE49-F238E27FC236}">
                  <a16:creationId xmlns:a16="http://schemas.microsoft.com/office/drawing/2014/main" id="{0386056A-B81C-3D47-8F16-14ECF46D7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412" name="Rectangle 140">
              <a:extLst>
                <a:ext uri="{FF2B5EF4-FFF2-40B4-BE49-F238E27FC236}">
                  <a16:creationId xmlns:a16="http://schemas.microsoft.com/office/drawing/2014/main" id="{4BFBDC49-11C5-A44A-A197-410525A96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54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13" name="Rectangle 141">
              <a:extLst>
                <a:ext uri="{FF2B5EF4-FFF2-40B4-BE49-F238E27FC236}">
                  <a16:creationId xmlns:a16="http://schemas.microsoft.com/office/drawing/2014/main" id="{F4ABC165-5D09-3943-9693-738A117C7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4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14" name="Rectangle 142">
              <a:extLst>
                <a:ext uri="{FF2B5EF4-FFF2-40B4-BE49-F238E27FC236}">
                  <a16:creationId xmlns:a16="http://schemas.microsoft.com/office/drawing/2014/main" id="{B8650923-611B-E14C-AC8F-898430CAC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54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415" name="Rectangle 143">
              <a:extLst>
                <a:ext uri="{FF2B5EF4-FFF2-40B4-BE49-F238E27FC236}">
                  <a16:creationId xmlns:a16="http://schemas.microsoft.com/office/drawing/2014/main" id="{4D2A5A42-B722-F444-B8A0-661FBDBA3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54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16" name="Rectangle 144">
              <a:extLst>
                <a:ext uri="{FF2B5EF4-FFF2-40B4-BE49-F238E27FC236}">
                  <a16:creationId xmlns:a16="http://schemas.microsoft.com/office/drawing/2014/main" id="{8701E65C-9B73-B547-A942-B26B3FD63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78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17" name="Rectangle 145">
              <a:extLst>
                <a:ext uri="{FF2B5EF4-FFF2-40B4-BE49-F238E27FC236}">
                  <a16:creationId xmlns:a16="http://schemas.microsoft.com/office/drawing/2014/main" id="{32F19EE8-24E6-5C41-B486-1A1D92D2A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78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18" name="Rectangle 146">
              <a:extLst>
                <a:ext uri="{FF2B5EF4-FFF2-40B4-BE49-F238E27FC236}">
                  <a16:creationId xmlns:a16="http://schemas.microsoft.com/office/drawing/2014/main" id="{934A83A2-14E5-B34F-9C7E-D52E873A7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78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419" name="Rectangle 147">
              <a:extLst>
                <a:ext uri="{FF2B5EF4-FFF2-40B4-BE49-F238E27FC236}">
                  <a16:creationId xmlns:a16="http://schemas.microsoft.com/office/drawing/2014/main" id="{96F5E869-1381-0C47-8092-9D455870A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78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20" name="Rectangle 148">
              <a:extLst>
                <a:ext uri="{FF2B5EF4-FFF2-40B4-BE49-F238E27FC236}">
                  <a16:creationId xmlns:a16="http://schemas.microsoft.com/office/drawing/2014/main" id="{CECA39E7-E4F5-0D4D-9E8B-B3D956E2C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02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21" name="Rectangle 149">
              <a:extLst>
                <a:ext uri="{FF2B5EF4-FFF2-40B4-BE49-F238E27FC236}">
                  <a16:creationId xmlns:a16="http://schemas.microsoft.com/office/drawing/2014/main" id="{FCD6F58E-FAE8-BA4C-B89A-D64CD3A2E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02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22" name="Rectangle 150">
              <a:extLst>
                <a:ext uri="{FF2B5EF4-FFF2-40B4-BE49-F238E27FC236}">
                  <a16:creationId xmlns:a16="http://schemas.microsoft.com/office/drawing/2014/main" id="{FAF83544-2BEE-8441-A414-30EC04BC2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02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423" name="Rectangle 151">
              <a:extLst>
                <a:ext uri="{FF2B5EF4-FFF2-40B4-BE49-F238E27FC236}">
                  <a16:creationId xmlns:a16="http://schemas.microsoft.com/office/drawing/2014/main" id="{A852176E-4FC6-8144-A06C-85C1BEBF8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024"/>
              <a:ext cx="288" cy="2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24" name="Line 152">
              <a:extLst>
                <a:ext uri="{FF2B5EF4-FFF2-40B4-BE49-F238E27FC236}">
                  <a16:creationId xmlns:a16="http://schemas.microsoft.com/office/drawing/2014/main" id="{BF2FF69F-3DF4-BB45-99CA-1DA6CD7EF4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72" y="3024"/>
              <a:ext cx="115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highlight>
                  <a:srgbClr val="FFFF00"/>
                </a:highlight>
              </a:endParaRPr>
            </a:p>
          </p:txBody>
        </p:sp>
        <p:sp>
          <p:nvSpPr>
            <p:cNvPr id="438425" name="Rectangle 153">
              <a:extLst>
                <a:ext uri="{FF2B5EF4-FFF2-40B4-BE49-F238E27FC236}">
                  <a16:creationId xmlns:a16="http://schemas.microsoft.com/office/drawing/2014/main" id="{208468E5-C8F9-4C4B-AA18-4CD1C34A5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26" name="Rectangle 154">
              <a:extLst>
                <a:ext uri="{FF2B5EF4-FFF2-40B4-BE49-F238E27FC236}">
                  <a16:creationId xmlns:a16="http://schemas.microsoft.com/office/drawing/2014/main" id="{08EEC72D-A545-5742-B203-8E54DECA8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0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27" name="Rectangle 155">
              <a:extLst>
                <a:ext uri="{FF2B5EF4-FFF2-40B4-BE49-F238E27FC236}">
                  <a16:creationId xmlns:a16="http://schemas.microsoft.com/office/drawing/2014/main" id="{E65AA618-8D4A-674E-9BEE-57E5A9154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  <p:sp>
          <p:nvSpPr>
            <p:cNvPr id="438428" name="Rectangle 156">
              <a:extLst>
                <a:ext uri="{FF2B5EF4-FFF2-40B4-BE49-F238E27FC236}">
                  <a16:creationId xmlns:a16="http://schemas.microsoft.com/office/drawing/2014/main" id="{B5A4B5AA-4296-A342-BC6D-C0A150719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29" name="Rectangle 157">
              <a:extLst>
                <a:ext uri="{FF2B5EF4-FFF2-40B4-BE49-F238E27FC236}">
                  <a16:creationId xmlns:a16="http://schemas.microsoft.com/office/drawing/2014/main" id="{14D81CD3-1D01-9E46-9309-136C50FBB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</a:endParaRPr>
            </a:p>
          </p:txBody>
        </p:sp>
        <p:sp>
          <p:nvSpPr>
            <p:cNvPr id="438430" name="Rectangle 158">
              <a:extLst>
                <a:ext uri="{FF2B5EF4-FFF2-40B4-BE49-F238E27FC236}">
                  <a16:creationId xmlns:a16="http://schemas.microsoft.com/office/drawing/2014/main" id="{26B519B4-E1B8-1B41-A84B-72340C913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30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altLang="en-US" sz="1400">
                  <a:highlight>
                    <a:srgbClr val="FFFF00"/>
                  </a:highlight>
                </a:rPr>
                <a:t>1</a:t>
              </a:r>
              <a:endParaRPr lang="en-US" altLang="en-US" sz="1400" baseline="-25000">
                <a:highlight>
                  <a:srgbClr val="FFFF00"/>
                </a:highlight>
                <a:latin typeface="Courier New" panose="02070309020205020404" pitchFamily="49" charset="0"/>
              </a:endParaRPr>
            </a:p>
          </p:txBody>
        </p:sp>
      </p:grpSp>
      <p:sp>
        <p:nvSpPr>
          <p:cNvPr id="438432" name="Rectangle 160">
            <a:extLst>
              <a:ext uri="{FF2B5EF4-FFF2-40B4-BE49-F238E27FC236}">
                <a16:creationId xmlns:a16="http://schemas.microsoft.com/office/drawing/2014/main" id="{18B870B6-7F94-CD40-98A2-9130DBA50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248400"/>
            <a:ext cx="4381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/>
              <a:t>Add</a:t>
            </a:r>
          </a:p>
        </p:txBody>
      </p:sp>
      <p:sp>
        <p:nvSpPr>
          <p:cNvPr id="438434" name="Rectangle 162">
            <a:extLst>
              <a:ext uri="{FF2B5EF4-FFF2-40B4-BE49-F238E27FC236}">
                <a16:creationId xmlns:a16="http://schemas.microsoft.com/office/drawing/2014/main" id="{5B427791-C937-DB49-B470-709749BAA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948784"/>
            <a:ext cx="7683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200" dirty="0"/>
              <a:t>Multiply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9D2A00F-0FAF-874D-A846-B647D6935303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Integer Multiplication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572000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Algorithm: Multiply two n-bit integers I and J.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Divide step: Split I and J into high-order and low-order bits</a:t>
            </a:r>
          </a:p>
          <a:p>
            <a:pPr lvl="1" eaLnBrk="1" hangingPunct="1"/>
            <a:endParaRPr lang="en-US" sz="2000">
              <a:latin typeface="Tahoma" charset="0"/>
            </a:endParaRPr>
          </a:p>
          <a:p>
            <a:pPr lvl="1" eaLnBrk="1" hangingPunct="1"/>
            <a:endParaRPr lang="en-US" sz="2000">
              <a:latin typeface="Tahoma" charset="0"/>
            </a:endParaRPr>
          </a:p>
          <a:p>
            <a:pPr lvl="1" eaLnBrk="1" hangingPunct="1"/>
            <a:endParaRPr lang="en-US" sz="2000">
              <a:latin typeface="Tahoma" charset="0"/>
            </a:endParaRPr>
          </a:p>
          <a:p>
            <a:pPr lvl="1" eaLnBrk="1" hangingPunct="1"/>
            <a:r>
              <a:rPr lang="en-US" sz="2000">
                <a:latin typeface="Tahoma" charset="0"/>
              </a:rPr>
              <a:t>We can then define I*J by multiplying the parts and adding:</a:t>
            </a:r>
          </a:p>
          <a:p>
            <a:pPr lvl="1" eaLnBrk="1" hangingPunct="1"/>
            <a:endParaRPr lang="en-US" sz="2000">
              <a:latin typeface="Tahoma" charset="0"/>
            </a:endParaRPr>
          </a:p>
          <a:p>
            <a:pPr lvl="1" eaLnBrk="1" hangingPunct="1"/>
            <a:endParaRPr lang="en-US" sz="2000">
              <a:latin typeface="Tahoma" charset="0"/>
            </a:endParaRPr>
          </a:p>
          <a:p>
            <a:pPr lvl="1" eaLnBrk="1" hangingPunct="1"/>
            <a:endParaRPr lang="en-US" sz="2000">
              <a:latin typeface="Tahoma" charset="0"/>
            </a:endParaRPr>
          </a:p>
          <a:p>
            <a:pPr lvl="1" eaLnBrk="1" hangingPunct="1"/>
            <a:r>
              <a:rPr lang="en-US" sz="2000">
                <a:latin typeface="Tahoma" charset="0"/>
              </a:rPr>
              <a:t>So, T(n) = 4T(n/2) + n, which implies T(n) is O(n</a:t>
            </a:r>
            <a:r>
              <a:rPr lang="en-US" sz="2000" baseline="30000">
                <a:latin typeface="Tahoma" charset="0"/>
              </a:rPr>
              <a:t>2</a:t>
            </a:r>
            <a:r>
              <a:rPr lang="en-US" sz="2000">
                <a:latin typeface="Tahoma" charset="0"/>
              </a:rPr>
              <a:t>).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But that is no better than the algorithm we learned in grade school.</a:t>
            </a:r>
          </a:p>
        </p:txBody>
      </p:sp>
      <p:pic>
        <p:nvPicPr>
          <p:cNvPr id="33797" name="Picture 4" descr="C:\Documents and Settings\Administrator\Application Data\Microsoft\Media Catalog\Downloaded Clips\cl66\j0255933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2144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798" name="Object 5"/>
          <p:cNvGraphicFramePr>
            <a:graphicFrameLocks noChangeAspect="1"/>
          </p:cNvGraphicFramePr>
          <p:nvPr/>
        </p:nvGraphicFramePr>
        <p:xfrm>
          <a:off x="3048000" y="2514600"/>
          <a:ext cx="20701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Equation" r:id="rId4" imgW="939392" imgH="482391" progId="Equation.3">
                  <p:embed/>
                </p:oleObj>
              </mc:Choice>
              <mc:Fallback>
                <p:oleObj name="Equation" r:id="rId4" imgW="939392" imgH="4823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20701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6"/>
          <p:cNvGraphicFramePr>
            <a:graphicFrameLocks noChangeAspect="1"/>
          </p:cNvGraphicFramePr>
          <p:nvPr/>
        </p:nvGraphicFramePr>
        <p:xfrm>
          <a:off x="2057400" y="4038600"/>
          <a:ext cx="48768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tion" r:id="rId6" imgW="2514600" imgH="482600" progId="Equation.3">
                  <p:embed/>
                </p:oleObj>
              </mc:Choice>
              <mc:Fallback>
                <p:oleObj name="Equation" r:id="rId6" imgW="25146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038600"/>
                        <a:ext cx="48768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Divide-and-Conquer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36049B5-748E-4449-8B61-70C5CDE3DB7F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An Improved Multiplication Algorithm (Karatsuba)</a:t>
            </a: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57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ahoma" charset="0"/>
              </a:rPr>
              <a:t>Algorithm: Multiply two n-bit integers I and J.</a:t>
            </a:r>
          </a:p>
          <a:p>
            <a:pPr lvl="1" eaLnBrk="1" hangingPunct="1"/>
            <a:r>
              <a:rPr lang="en-US" sz="2000" dirty="0">
                <a:latin typeface="Tahoma" charset="0"/>
              </a:rPr>
              <a:t>Divide step: Split I and J into high-order and low-order bits</a:t>
            </a:r>
          </a:p>
          <a:p>
            <a:pPr lvl="1" eaLnBrk="1" hangingPunct="1"/>
            <a:endParaRPr lang="en-US" sz="2000" dirty="0">
              <a:latin typeface="Tahoma" charset="0"/>
            </a:endParaRPr>
          </a:p>
          <a:p>
            <a:pPr lvl="1" eaLnBrk="1" hangingPunct="1"/>
            <a:endParaRPr lang="en-US" sz="2000" dirty="0">
              <a:latin typeface="Tahoma" charset="0"/>
            </a:endParaRPr>
          </a:p>
          <a:p>
            <a:pPr lvl="1" eaLnBrk="1" hangingPunct="1"/>
            <a:r>
              <a:rPr lang="en-US" sz="2000" dirty="0">
                <a:latin typeface="Tahoma" charset="0"/>
              </a:rPr>
              <a:t>Observe that there is a different way to multiply parts:</a:t>
            </a:r>
          </a:p>
          <a:p>
            <a:pPr lvl="1" eaLnBrk="1" hangingPunct="1"/>
            <a:endParaRPr lang="en-US" sz="2000" dirty="0">
              <a:latin typeface="Tahoma" charset="0"/>
            </a:endParaRPr>
          </a:p>
          <a:p>
            <a:pPr lvl="1" eaLnBrk="1" hangingPunct="1"/>
            <a:endParaRPr lang="en-US" sz="2000" dirty="0">
              <a:latin typeface="Tahoma" charset="0"/>
            </a:endParaRPr>
          </a:p>
          <a:p>
            <a:pPr lvl="1" eaLnBrk="1" hangingPunct="1"/>
            <a:endParaRPr lang="en-US" sz="2000" dirty="0">
              <a:latin typeface="Tahoma" charset="0"/>
            </a:endParaRPr>
          </a:p>
          <a:p>
            <a:pPr lvl="1" eaLnBrk="1" hangingPunct="1"/>
            <a:endParaRPr lang="en-US" sz="2000" dirty="0">
              <a:latin typeface="Tahoma" charset="0"/>
            </a:endParaRPr>
          </a:p>
          <a:p>
            <a:pPr lvl="1" eaLnBrk="1" hangingPunct="1"/>
            <a:endParaRPr lang="en-US" sz="1400" dirty="0">
              <a:latin typeface="Tahoma" charset="0"/>
            </a:endParaRPr>
          </a:p>
          <a:p>
            <a:pPr lvl="1" eaLnBrk="1" hangingPunct="1"/>
            <a:r>
              <a:rPr lang="en-US" sz="2000" dirty="0">
                <a:latin typeface="Tahoma" charset="0"/>
              </a:rPr>
              <a:t>So, T(n) = 3T(n/2) + n, which implies T(n) is O(n</a:t>
            </a:r>
            <a:r>
              <a:rPr lang="en-US" sz="2000" baseline="30000" dirty="0">
                <a:latin typeface="Tahoma" charset="0"/>
              </a:rPr>
              <a:t>log</a:t>
            </a:r>
            <a:r>
              <a:rPr lang="en-US" sz="2000" baseline="-25000" dirty="0">
                <a:latin typeface="Tahoma" charset="0"/>
              </a:rPr>
              <a:t>2</a:t>
            </a:r>
            <a:r>
              <a:rPr lang="en-US" sz="2000" baseline="30000" dirty="0">
                <a:latin typeface="Tahoma" charset="0"/>
              </a:rPr>
              <a:t>3</a:t>
            </a:r>
            <a:r>
              <a:rPr lang="en-US" sz="2000" dirty="0">
                <a:latin typeface="Tahoma" charset="0"/>
              </a:rPr>
              <a:t>), by the Master Theorem.</a:t>
            </a:r>
          </a:p>
          <a:p>
            <a:pPr lvl="1" eaLnBrk="1" hangingPunct="1"/>
            <a:r>
              <a:rPr lang="en-US" sz="2000" dirty="0">
                <a:latin typeface="Tahoma" charset="0"/>
              </a:rPr>
              <a:t>Thus, T(n) is O(n</a:t>
            </a:r>
            <a:r>
              <a:rPr lang="en-US" sz="2000" baseline="30000" dirty="0">
                <a:latin typeface="Tahoma" charset="0"/>
              </a:rPr>
              <a:t>1.585</a:t>
            </a:r>
            <a:r>
              <a:rPr lang="en-US" sz="2000" dirty="0">
                <a:latin typeface="Tahoma" charset="0"/>
              </a:rPr>
              <a:t>).</a:t>
            </a:r>
          </a:p>
        </p:txBody>
      </p:sp>
      <p:pic>
        <p:nvPicPr>
          <p:cNvPr id="34821" name="Picture 4" descr="C:\Documents and Settings\Administrator\Application Data\Microsoft\Media Catalog\Downloaded Clips\cl66\j0255933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2144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822" name="Object 5"/>
          <p:cNvGraphicFramePr>
            <a:graphicFrameLocks noChangeAspect="1"/>
          </p:cNvGraphicFramePr>
          <p:nvPr/>
        </p:nvGraphicFramePr>
        <p:xfrm>
          <a:off x="3581400" y="2438400"/>
          <a:ext cx="1828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2" name="Equation" r:id="rId4" imgW="939392" imgH="482391" progId="Equation.3">
                  <p:embed/>
                </p:oleObj>
              </mc:Choice>
              <mc:Fallback>
                <p:oleObj name="Equation" r:id="rId4" imgW="939392" imgH="4823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438400"/>
                        <a:ext cx="18288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6"/>
          <p:cNvGraphicFramePr>
            <a:graphicFrameLocks noChangeAspect="1"/>
          </p:cNvGraphicFramePr>
          <p:nvPr/>
        </p:nvGraphicFramePr>
        <p:xfrm>
          <a:off x="673100" y="3660775"/>
          <a:ext cx="8318500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Equation" r:id="rId6" imgW="4025900" imgH="736600" progId="Equation.3">
                  <p:embed/>
                </p:oleObj>
              </mc:Choice>
              <mc:Fallback>
                <p:oleObj name="Equation" r:id="rId6" imgW="4025900" imgH="736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660775"/>
                        <a:ext cx="8318500" cy="152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177" y="3086100"/>
            <a:ext cx="4957823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Maxima Set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495800"/>
          </a:xfrm>
        </p:spPr>
        <p:txBody>
          <a:bodyPr/>
          <a:lstStyle/>
          <a:p>
            <a:r>
              <a:rPr lang="en-US" sz="2000" dirty="0"/>
              <a:t>We say that a point (x, y) is a </a:t>
            </a:r>
            <a:r>
              <a:rPr lang="en-US" sz="2000" b="1" dirty="0">
                <a:solidFill>
                  <a:srgbClr val="FF0000"/>
                </a:solidFill>
              </a:rPr>
              <a:t>maximum point</a:t>
            </a:r>
            <a:r>
              <a:rPr lang="en-US" sz="2000" dirty="0"/>
              <a:t> in a set if there is no other point, (x′, y′), in that set such that x ≤ x′ and y ≤ y′.</a:t>
            </a:r>
          </a:p>
          <a:p>
            <a:r>
              <a:rPr lang="en-US" sz="2000" dirty="0"/>
              <a:t>The maximum points are the best potential choices based on these two dimensions and finding all of them is the </a:t>
            </a:r>
            <a:r>
              <a:rPr lang="en-US" sz="2000" b="1" dirty="0">
                <a:solidFill>
                  <a:srgbClr val="FF0000"/>
                </a:solidFill>
              </a:rPr>
              <a:t>maxima set </a:t>
            </a:r>
            <a:r>
              <a:rPr lang="en-US" sz="2000" dirty="0"/>
              <a:t>problem.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32F43-0D38-5748-899D-561154996E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9024" y="4800600"/>
            <a:ext cx="33142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We can efficiently find all</a:t>
            </a:r>
          </a:p>
          <a:p>
            <a:r>
              <a:rPr lang="en-US" sz="2000" dirty="0"/>
              <a:t>the maxima points</a:t>
            </a:r>
          </a:p>
          <a:p>
            <a:r>
              <a:rPr lang="en-US" sz="2000" dirty="0"/>
              <a:t>by divide-and-conquer.</a:t>
            </a:r>
          </a:p>
          <a:p>
            <a:r>
              <a:rPr lang="en-US" sz="2000" dirty="0"/>
              <a:t>Here the set is {A,H,I,G,D}.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3657600" y="5562600"/>
            <a:ext cx="1143000" cy="3048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5239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dirty="0"/>
              <a:t>Solving the Maxima Set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r>
              <a:rPr lang="en-US" sz="2400" dirty="0"/>
              <a:t>Let us now return to the problem of finding a </a:t>
            </a:r>
            <a:r>
              <a:rPr lang="en-US" sz="2400" b="1" dirty="0">
                <a:solidFill>
                  <a:srgbClr val="FF0000"/>
                </a:solidFill>
              </a:rPr>
              <a:t>maxima set </a:t>
            </a:r>
            <a:r>
              <a:rPr lang="en-US" sz="2400" dirty="0"/>
              <a:t>for a set, S, of n points in the plane. </a:t>
            </a:r>
          </a:p>
          <a:p>
            <a:r>
              <a:rPr lang="en-US" sz="2400" dirty="0"/>
              <a:t>This problem is motivated from multi-objective optimization, where we are interested in optimizing choices that depend on multiple variables. </a:t>
            </a:r>
          </a:p>
          <a:p>
            <a:r>
              <a:rPr lang="en-US" sz="2400" dirty="0"/>
              <a:t>For instance, in the introduction we used the example of someone wishing to optimize hotels based on the two variables of pool size and restaurant quality. </a:t>
            </a:r>
          </a:p>
          <a:p>
            <a:r>
              <a:rPr lang="en-US" sz="2400" dirty="0"/>
              <a:t>Again, a point is a </a:t>
            </a:r>
            <a:r>
              <a:rPr lang="en-US" sz="2400" b="1" dirty="0">
                <a:solidFill>
                  <a:srgbClr val="FF0000"/>
                </a:solidFill>
              </a:rPr>
              <a:t>maximum point </a:t>
            </a:r>
            <a:r>
              <a:rPr lang="en-US" sz="2400" dirty="0"/>
              <a:t>in S if there is no other point, (x′, y′), in S such that x ≤ x′ and </a:t>
            </a:r>
            <a:r>
              <a:rPr lang="es-ES_tradnl" sz="2400" dirty="0"/>
              <a:t>y ≤ y′.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32F43-0D38-5748-899D-561154996E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r>
              <a:rPr lang="en-US" sz="1800" dirty="0"/>
              <a:t>Given a set, S, of n points in the plane, there is a simple divide-and-conquer algorithm for constructing the maxima set of points in S. </a:t>
            </a:r>
          </a:p>
          <a:p>
            <a:r>
              <a:rPr lang="en-US" sz="1800" dirty="0"/>
              <a:t>If n ≤ 1, the maxima set is just S itself. </a:t>
            </a:r>
          </a:p>
          <a:p>
            <a:r>
              <a:rPr lang="en-US" sz="1800" dirty="0"/>
              <a:t>Otherwise, let p be the median point in S according to a lexicographic ordering of the points in S, that is, where we order based primarily on x-coordinates and then by y-coordinates if there are ties. </a:t>
            </a:r>
          </a:p>
          <a:p>
            <a:r>
              <a:rPr lang="en-US" sz="1800" dirty="0"/>
              <a:t>Next, we recursively solve the maxima-set problem for the set of points on the left of this line and also for the points on the right. </a:t>
            </a:r>
          </a:p>
          <a:p>
            <a:r>
              <a:rPr lang="en-US" sz="1800" dirty="0"/>
              <a:t>Given these solutions, the maxima set of points on the right are also maxima points for S. </a:t>
            </a:r>
          </a:p>
          <a:p>
            <a:r>
              <a:rPr lang="en-US" sz="1800" dirty="0"/>
              <a:t>But some of the maxima points for the left set might be dominated by a point from the right, namely the point, q, that is leftmost. </a:t>
            </a:r>
          </a:p>
          <a:p>
            <a:r>
              <a:rPr lang="en-US" sz="1800" dirty="0"/>
              <a:t>So then we do a scan of the left set of maxima, removing any points that are dominated by q, until reaching the point where q’s dominance extends.</a:t>
            </a:r>
          </a:p>
          <a:p>
            <a:r>
              <a:rPr lang="en-US" sz="1800" dirty="0"/>
              <a:t>The union of remaining set of maxima from the left and the maxima set from the right is the set of maxima for 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32F43-0D38-5748-899D-561154996E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3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the Combine Step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32F43-0D38-5748-899D-561154996E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81200"/>
            <a:ext cx="7239000" cy="331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64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Divide-and-Conquer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32F43-0D38-5748-899D-561154996E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0200"/>
            <a:ext cx="7776186" cy="462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62270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7458</TotalTime>
  <Words>1051</Words>
  <Application>Microsoft Macintosh PowerPoint</Application>
  <PresentationFormat>On-screen Show (4:3)</PresentationFormat>
  <Paragraphs>233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Comic Sans MS</vt:lpstr>
      <vt:lpstr>Courier New</vt:lpstr>
      <vt:lpstr>Tahoma</vt:lpstr>
      <vt:lpstr>Times New Roman</vt:lpstr>
      <vt:lpstr>Wingdings</vt:lpstr>
      <vt:lpstr>Blueprint</vt:lpstr>
      <vt:lpstr>Equation</vt:lpstr>
      <vt:lpstr>Divide-and-Conquer, Part 2</vt:lpstr>
      <vt:lpstr>Integer Arithmetic</vt:lpstr>
      <vt:lpstr>Integer Multiplication</vt:lpstr>
      <vt:lpstr>An Improved Multiplication Algorithm (Karatsuba)</vt:lpstr>
      <vt:lpstr>The Maxima Set Problem</vt:lpstr>
      <vt:lpstr>Solving the Maxima Set Problem</vt:lpstr>
      <vt:lpstr>Divide-and-Conquer Solution</vt:lpstr>
      <vt:lpstr>Example for the Combine Step</vt:lpstr>
      <vt:lpstr>Pseudo-code</vt:lpstr>
      <vt:lpstr>A Little Implementation Detail</vt:lpstr>
      <vt:lpstr>Analysis</vt:lpstr>
    </vt:vector>
  </TitlesOfParts>
  <Company>University of California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Divide-and-Conquer</dc:title>
  <dc:creator>Michael Goodrich</dc:creator>
  <cp:lastModifiedBy>Michael Goodrich</cp:lastModifiedBy>
  <cp:revision>974</cp:revision>
  <cp:lastPrinted>2014-03-30T01:29:21Z</cp:lastPrinted>
  <dcterms:created xsi:type="dcterms:W3CDTF">2002-01-21T02:22:10Z</dcterms:created>
  <dcterms:modified xsi:type="dcterms:W3CDTF">2021-10-26T20:37:44Z</dcterms:modified>
</cp:coreProperties>
</file>