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256" r:id="rId2"/>
    <p:sldId id="422" r:id="rId3"/>
    <p:sldId id="427" r:id="rId4"/>
    <p:sldId id="429" r:id="rId5"/>
    <p:sldId id="389" r:id="rId6"/>
    <p:sldId id="411" r:id="rId7"/>
    <p:sldId id="413" r:id="rId8"/>
    <p:sldId id="414" r:id="rId9"/>
    <p:sldId id="418" r:id="rId10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74F6"/>
    <a:srgbClr val="6289F8"/>
    <a:srgbClr val="8097F8"/>
    <a:srgbClr val="2C61F6"/>
    <a:srgbClr val="F8F0D0"/>
    <a:srgbClr val="F2E4AA"/>
    <a:srgbClr val="0000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600" y="-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algn="l" defTabSz="966788"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Dynamic Programming</a:t>
            </a: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400" smtClean="0">
                <a:cs typeface="+mn-cs"/>
              </a:defRPr>
            </a:lvl1pPr>
          </a:lstStyle>
          <a:p>
            <a:pPr>
              <a:defRPr/>
            </a:pPr>
            <a:fld id="{E9CAAE4B-569E-5D4E-8E96-3C5AEF6D14DC}" type="datetime8">
              <a:rPr lang="en-US" smtClean="0"/>
              <a:t>7/22/15 13:17</a:t>
            </a:fld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algn="l" defTabSz="966788"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400" smtClean="0">
                <a:cs typeface="+mn-cs"/>
              </a:defRPr>
            </a:lvl1pPr>
          </a:lstStyle>
          <a:p>
            <a:pPr>
              <a:defRPr/>
            </a:pPr>
            <a:fld id="{D9653BB6-2C91-9B48-B10F-883B0E025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388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algn="l" defTabSz="966788"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Dynamic Programming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400" smtClean="0">
                <a:cs typeface="+mn-cs"/>
              </a:defRPr>
            </a:lvl1pPr>
          </a:lstStyle>
          <a:p>
            <a:pPr>
              <a:defRPr/>
            </a:pPr>
            <a:fld id="{58085429-AB76-654B-BE5F-E06A9E813263}" type="datetime8">
              <a:rPr lang="en-US" smtClean="0"/>
              <a:t>7/22/15 13:17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2313"/>
            <a:ext cx="4799012" cy="3598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algn="l" defTabSz="966788"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400" smtClean="0">
                <a:cs typeface="+mn-cs"/>
              </a:defRPr>
            </a:lvl1pPr>
          </a:lstStyle>
          <a:p>
            <a:pPr>
              <a:defRPr/>
            </a:pPr>
            <a:fld id="{937B4F40-DDC9-5B40-A4CA-0B7DDA4A7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41950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Dynamic Programming</a:t>
            </a:r>
            <a:endParaRPr lang="en-US" sz="140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EDACBB0F-DEF4-D845-B0C5-F985A7CF7B5D}" type="datetime8">
              <a:rPr lang="en-US" sz="1400" smtClean="0"/>
              <a:t>7/22/15 13:17</a:t>
            </a:fld>
            <a:endParaRPr lang="en-US" sz="1400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81E06DD-386B-2843-999A-B847069B6787}" type="slidenum">
              <a:rPr lang="en-US" sz="1400"/>
              <a:pPr eaLnBrk="1" hangingPunct="1"/>
              <a:t>1</a:t>
            </a:fld>
            <a:endParaRPr lang="en-US" sz="1400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9" name="Text Box 68"/>
          <p:cNvSpPr txBox="1">
            <a:spLocks noChangeArrowheads="1"/>
          </p:cNvSpPr>
          <p:nvPr userDrawn="1"/>
        </p:nvSpPr>
        <p:spPr bwMode="auto">
          <a:xfrm>
            <a:off x="435075" y="6400800"/>
            <a:ext cx="2738237" cy="3077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cs typeface="+mn-cs"/>
              </a:rPr>
              <a:t>© 2015 Goodrich</a:t>
            </a:r>
            <a:r>
              <a:rPr lang="en-US" sz="1400" baseline="0" dirty="0" smtClean="0">
                <a:cs typeface="+mn-cs"/>
              </a:rPr>
              <a:t> and</a:t>
            </a:r>
            <a:r>
              <a:rPr lang="en-US" sz="1400" dirty="0" smtClean="0">
                <a:cs typeface="+mn-cs"/>
              </a:rPr>
              <a:t> </a:t>
            </a:r>
            <a:r>
              <a:rPr lang="en-US" sz="1400" dirty="0" err="1" smtClean="0">
                <a:cs typeface="+mn-cs"/>
              </a:rPr>
              <a:t>Tamassia</a:t>
            </a:r>
            <a:endParaRPr lang="en-US" sz="1400" dirty="0" smtClean="0">
              <a:cs typeface="+mn-cs"/>
            </a:endParaRPr>
          </a:p>
        </p:txBody>
      </p:sp>
      <p:sp>
        <p:nvSpPr>
          <p:cNvPr id="5187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88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0" name="Rectangle 6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Game Strategies</a:t>
            </a:r>
            <a:endParaRPr lang="en-US" dirty="0"/>
          </a:p>
        </p:txBody>
      </p:sp>
      <p:sp>
        <p:nvSpPr>
          <p:cNvPr id="71" name="Rectangle 7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52604B-84BE-034D-8352-F4D8D9CCF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72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Game Strategies</a:t>
            </a: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6BD701-6A0D-7F43-82A3-237D25419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65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Game Strategies</a:t>
            </a: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F49FED-05B5-E642-A2F3-A26D1494E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12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40386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Game Strategies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7AE697-F858-6B40-8F81-139549445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Game Strategies</a:t>
            </a: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9D4178-663D-4D4D-9D32-6C2BC61A9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9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Game Strategies</a:t>
            </a:r>
            <a:endParaRPr lang="en-US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4567E3-8389-8E4B-9BDB-1BFB94046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96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Game Strategies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5B2B82-1E93-144D-9892-3C5524A8D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5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Game Strategies</a:t>
            </a:r>
            <a:endParaRPr lang="en-US"/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D5EE4F-7569-3946-B844-8FA967A12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39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Game Strategies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45B6B0-72FD-E048-85BE-308AEC6AD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0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Game Strategies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798162-4F7F-8244-90E7-D17266266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02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Game Strategies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287244-28FE-3943-AD8E-41A33D5D9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32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Game Strategies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2F3D2F-22F3-E943-B612-2C6DA5B2D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4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70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1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3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4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7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8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9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0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1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2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3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5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6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7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8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9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0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1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41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0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9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1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2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3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7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8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3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6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T0" fmla="*/ 116 w 43195"/>
                  <a:gd name="T1" fmla="*/ 0 h 43200"/>
                  <a:gd name="T2" fmla="*/ 0 w 43195"/>
                  <a:gd name="T3" fmla="*/ 123 h 43200"/>
                  <a:gd name="T4" fmla="*/ 119 w 43195"/>
                  <a:gd name="T5" fmla="*/ 12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62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Game Strategies</a:t>
            </a:r>
            <a:endParaRPr lang="en-US"/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03D22F21-D6CA-474A-8045-EF57D9C9D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64" name="Text Box 68"/>
          <p:cNvSpPr txBox="1">
            <a:spLocks noChangeArrowheads="1"/>
          </p:cNvSpPr>
          <p:nvPr userDrawn="1"/>
        </p:nvSpPr>
        <p:spPr bwMode="auto">
          <a:xfrm>
            <a:off x="435075" y="6400800"/>
            <a:ext cx="2738237" cy="3077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cs typeface="+mn-cs"/>
              </a:rPr>
              <a:t>© 2015 Goodrich</a:t>
            </a:r>
            <a:r>
              <a:rPr lang="en-US" sz="1400" baseline="0" dirty="0" smtClean="0">
                <a:cs typeface="+mn-cs"/>
              </a:rPr>
              <a:t> and</a:t>
            </a:r>
            <a:r>
              <a:rPr lang="en-US" sz="1400" dirty="0" smtClean="0">
                <a:cs typeface="+mn-cs"/>
              </a:rPr>
              <a:t> </a:t>
            </a:r>
            <a:r>
              <a:rPr lang="en-US" sz="1400" dirty="0" err="1" smtClean="0">
                <a:cs typeface="+mn-cs"/>
              </a:rPr>
              <a:t>Tamassia</a:t>
            </a:r>
            <a:endParaRPr lang="en-US" sz="1400" dirty="0" smtClean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charset="0"/>
        <a:buBlip>
          <a:blip r:embed="rId14"/>
        </a:buBlip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charset="0"/>
        <a:buChar char="w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0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Game Strategies</a:t>
            </a:r>
            <a:endParaRPr lang="en-US" sz="1400"/>
          </a:p>
        </p:txBody>
      </p:sp>
      <p:sp>
        <p:nvSpPr>
          <p:cNvPr id="16386" name="Rectangle 71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DFC15C7-831B-6C40-BD4B-658ADF5A9202}" type="slidenum">
              <a:rPr lang="en-US" sz="1400"/>
              <a:pPr eaLnBrk="1" hangingPunct="1"/>
              <a:t>1</a:t>
            </a:fld>
            <a:endParaRPr lang="en-US" sz="14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</a:rPr>
              <a:t>Dynamic Programming: </a:t>
            </a:r>
            <a:br>
              <a:rPr lang="en-US" dirty="0" smtClean="0">
                <a:latin typeface="Tahoma" charset="0"/>
              </a:rPr>
            </a:br>
            <a:r>
              <a:rPr lang="en-US" dirty="0" smtClean="0">
                <a:latin typeface="Tahoma" charset="0"/>
              </a:rPr>
              <a:t>Game Strategies</a:t>
            </a:r>
            <a:endParaRPr lang="en-US" dirty="0">
              <a:latin typeface="Tahoma" charset="0"/>
            </a:endParaRPr>
          </a:p>
        </p:txBody>
      </p:sp>
      <p:sp>
        <p:nvSpPr>
          <p:cNvPr id="8" name="Subtitle 1"/>
          <p:cNvSpPr>
            <a:spLocks noGrp="1"/>
          </p:cNvSpPr>
          <p:nvPr>
            <p:ph type="subTitle" idx="1"/>
          </p:nvPr>
        </p:nvSpPr>
        <p:spPr>
          <a:xfrm>
            <a:off x="914400" y="381000"/>
            <a:ext cx="6629400" cy="990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Presentation for use with the textbook, </a:t>
            </a:r>
            <a:r>
              <a:rPr lang="en-US" sz="1800" dirty="0" smtClean="0">
                <a:solidFill>
                  <a:schemeClr val="tx2"/>
                </a:solidFill>
              </a:rPr>
              <a:t>Algorithm Design and Applications</a:t>
            </a:r>
            <a:r>
              <a:rPr lang="en-US" sz="1800" dirty="0" smtClean="0"/>
              <a:t>, by M. T. Goodrich and R. Tamassia, Wiley, 2015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2423270" y="6096000"/>
            <a:ext cx="48542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Football signed by President Gerald Ford when playing for University of </a:t>
            </a:r>
            <a:r>
              <a:rPr lang="en-US" sz="800" dirty="0" smtClean="0"/>
              <a:t>Michigan. Public domain image.</a:t>
            </a:r>
            <a:endParaRPr lang="en-US" sz="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185160"/>
            <a:ext cx="3543300" cy="2834640"/>
          </a:xfrm>
          <a:prstGeom prst="rect">
            <a:avLst/>
          </a:prstGeom>
          <a:ln w="38100" cap="sq">
            <a:solidFill>
              <a:srgbClr val="4F81B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Coins in a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001000" cy="4419600"/>
          </a:xfrm>
        </p:spPr>
        <p:txBody>
          <a:bodyPr/>
          <a:lstStyle/>
          <a:p>
            <a:r>
              <a:rPr lang="en-US" sz="2000" dirty="0" smtClean="0"/>
              <a:t>“Coins</a:t>
            </a:r>
            <a:r>
              <a:rPr lang="en-US" sz="2000" dirty="0"/>
              <a:t> </a:t>
            </a:r>
            <a:r>
              <a:rPr lang="en-US" sz="2000" dirty="0" smtClean="0"/>
              <a:t>in</a:t>
            </a:r>
            <a:r>
              <a:rPr lang="en-US" sz="2000" dirty="0"/>
              <a:t> </a:t>
            </a:r>
            <a:r>
              <a:rPr lang="en-US" sz="2000" dirty="0" smtClean="0"/>
              <a:t>a Line” is a game whose strategy is sometimes asked about during </a:t>
            </a:r>
            <a:r>
              <a:rPr lang="en-US" sz="2000" dirty="0"/>
              <a:t>job </a:t>
            </a:r>
            <a:r>
              <a:rPr lang="en-US" sz="2000" dirty="0" smtClean="0"/>
              <a:t>interviews.</a:t>
            </a:r>
          </a:p>
          <a:p>
            <a:r>
              <a:rPr lang="en-US" sz="2000" dirty="0"/>
              <a:t>In this game, </a:t>
            </a:r>
            <a:r>
              <a:rPr lang="en-US" sz="2000" dirty="0" smtClean="0"/>
              <a:t>an </a:t>
            </a:r>
            <a:r>
              <a:rPr lang="en-US" sz="2000" dirty="0"/>
              <a:t>even number, n</a:t>
            </a:r>
            <a:r>
              <a:rPr lang="en-US" sz="2000" dirty="0" smtClean="0"/>
              <a:t>, of </a:t>
            </a:r>
            <a:r>
              <a:rPr lang="en-US" sz="2000" dirty="0"/>
              <a:t>coins, of various </a:t>
            </a:r>
            <a:r>
              <a:rPr lang="en-US" sz="2000" dirty="0" smtClean="0"/>
              <a:t>denominations, </a:t>
            </a:r>
            <a:r>
              <a:rPr lang="en-US" sz="2000" dirty="0"/>
              <a:t>are placed in a line. </a:t>
            </a:r>
            <a:endParaRPr lang="en-US" sz="2000" dirty="0" smtClean="0"/>
          </a:p>
          <a:p>
            <a:r>
              <a:rPr lang="en-US" sz="2000" dirty="0" smtClean="0"/>
              <a:t>Two players</a:t>
            </a:r>
            <a:r>
              <a:rPr lang="en-US" sz="2000" dirty="0"/>
              <a:t>, who we will call Alice and Bob, take turns removing one of the coins </a:t>
            </a:r>
            <a:r>
              <a:rPr lang="en-US" sz="2000" dirty="0" smtClean="0"/>
              <a:t>from either </a:t>
            </a:r>
            <a:r>
              <a:rPr lang="en-US" sz="2000" dirty="0"/>
              <a:t>end of the remaining line of </a:t>
            </a:r>
            <a:r>
              <a:rPr lang="en-US" sz="2000" dirty="0" smtClean="0"/>
              <a:t>coins.</a:t>
            </a:r>
          </a:p>
          <a:p>
            <a:r>
              <a:rPr lang="en-US" sz="2000" dirty="0"/>
              <a:t>The player who removes a set of coins with larger total </a:t>
            </a:r>
            <a:r>
              <a:rPr lang="en-US" sz="2000" dirty="0" smtClean="0"/>
              <a:t>value than </a:t>
            </a:r>
            <a:r>
              <a:rPr lang="en-US" sz="2000" dirty="0"/>
              <a:t>the other player </a:t>
            </a:r>
            <a:r>
              <a:rPr lang="en-US" sz="2000" dirty="0" smtClean="0"/>
              <a:t>wins and gets to keep the money. The loser gets nothing.</a:t>
            </a:r>
          </a:p>
          <a:p>
            <a:r>
              <a:rPr lang="en-US" sz="2000" dirty="0" smtClean="0"/>
              <a:t>Alice’s goal: get the most.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Game Strategies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D4178-663D-4D4D-9D32-6C2BC61A95A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4267200"/>
            <a:ext cx="4364178" cy="2133599"/>
          </a:xfrm>
          <a:prstGeom prst="rect">
            <a:avLst/>
          </a:prstGeom>
          <a:ln w="38100" cap="sq">
            <a:solidFill>
              <a:srgbClr val="4F81B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5502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Start 1: Greedy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077200" cy="4648200"/>
          </a:xfrm>
        </p:spPr>
        <p:txBody>
          <a:bodyPr/>
          <a:lstStyle/>
          <a:p>
            <a:r>
              <a:rPr lang="en-US" sz="2800" dirty="0" smtClean="0"/>
              <a:t>A natural </a:t>
            </a:r>
            <a:r>
              <a:rPr lang="en-US" sz="2800" b="1" dirty="0" smtClean="0">
                <a:solidFill>
                  <a:srgbClr val="FF0000"/>
                </a:solidFill>
              </a:rPr>
              <a:t>greedy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strategy is</a:t>
            </a:r>
            <a:r>
              <a:rPr lang="en-US" sz="2800" dirty="0"/>
              <a:t> </a:t>
            </a:r>
            <a:r>
              <a:rPr lang="en-US" sz="2800" dirty="0" smtClean="0"/>
              <a:t>“always choose the largest-valued available coin.”</a:t>
            </a:r>
          </a:p>
          <a:p>
            <a:r>
              <a:rPr lang="en-US" sz="2800" dirty="0" smtClean="0"/>
              <a:t>But this doesn’t always work:</a:t>
            </a:r>
          </a:p>
          <a:p>
            <a:pPr lvl="1"/>
            <a:r>
              <a:rPr lang="en-US" sz="2400" dirty="0" smtClean="0"/>
              <a:t>[5, 10, </a:t>
            </a:r>
            <a:r>
              <a:rPr lang="en-US" sz="2400" dirty="0"/>
              <a:t>2</a:t>
            </a:r>
            <a:r>
              <a:rPr lang="en-US" sz="2400" dirty="0" smtClean="0"/>
              <a:t>5, 10]: Alice chooses 10</a:t>
            </a:r>
          </a:p>
          <a:p>
            <a:pPr lvl="1"/>
            <a:r>
              <a:rPr lang="en-US" sz="2400" dirty="0" smtClean="0"/>
              <a:t>[5, 10, 25]: Bob chooses 25</a:t>
            </a:r>
          </a:p>
          <a:p>
            <a:pPr lvl="1"/>
            <a:r>
              <a:rPr lang="en-US" sz="2400" dirty="0" smtClean="0"/>
              <a:t>[5, 10]: Alice chooses 10</a:t>
            </a:r>
          </a:p>
          <a:p>
            <a:pPr lvl="1"/>
            <a:r>
              <a:rPr lang="en-US" sz="2400" dirty="0" smtClean="0"/>
              <a:t>[5]: Bob chooses 5</a:t>
            </a:r>
          </a:p>
          <a:p>
            <a:r>
              <a:rPr lang="en-US" sz="2800" dirty="0" smtClean="0"/>
              <a:t>Alice’s total value: 20, Bob’s total value: 30. (Bob wins, Alice loses)</a:t>
            </a:r>
          </a:p>
          <a:p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Game Strategies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D4178-663D-4D4D-9D32-6C2BC61A95A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52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Start 2: Greedy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077200" cy="4648200"/>
          </a:xfrm>
        </p:spPr>
        <p:txBody>
          <a:bodyPr/>
          <a:lstStyle/>
          <a:p>
            <a:r>
              <a:rPr lang="en-US" sz="2800" dirty="0" smtClean="0"/>
              <a:t>Another </a:t>
            </a:r>
            <a:r>
              <a:rPr lang="en-US" sz="2800" b="1" dirty="0" smtClean="0">
                <a:solidFill>
                  <a:srgbClr val="FF0000"/>
                </a:solidFill>
              </a:rPr>
              <a:t>greedy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strategy is</a:t>
            </a:r>
            <a:r>
              <a:rPr lang="en-US" sz="2800" dirty="0"/>
              <a:t> </a:t>
            </a:r>
            <a:r>
              <a:rPr lang="en-US" sz="2800" dirty="0" smtClean="0"/>
              <a:t>“choose odds or evens, whichever is better.”</a:t>
            </a:r>
          </a:p>
          <a:p>
            <a:r>
              <a:rPr lang="en-US" sz="2800" dirty="0" smtClean="0"/>
              <a:t>Alice can always win with this strategy, but won’t necessarily get the most money.</a:t>
            </a:r>
          </a:p>
          <a:p>
            <a:r>
              <a:rPr lang="en-US" sz="2800" dirty="0" smtClean="0"/>
              <a:t>Example: [1, 3, 6, 3, 1, 3]</a:t>
            </a:r>
          </a:p>
          <a:p>
            <a:r>
              <a:rPr lang="en-US" sz="2800" dirty="0" smtClean="0"/>
              <a:t>Alice’s total value: $9, Bob’s total value: $8.</a:t>
            </a:r>
          </a:p>
          <a:p>
            <a:r>
              <a:rPr lang="en-US" sz="2800" dirty="0" smtClean="0"/>
              <a:t>Alice wins $9, but could have won $10.</a:t>
            </a:r>
          </a:p>
          <a:p>
            <a:r>
              <a:rPr lang="en-US" sz="2800" dirty="0" smtClean="0"/>
              <a:t>How?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Game Strategies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D4178-663D-4D4D-9D32-6C2BC61A95A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03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Game Strategies</a:t>
            </a:r>
            <a:endParaRPr lang="en-US" sz="1400"/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8ABFC2FA-B83A-6E45-883A-2634FFA02AC5}" type="slidenum">
              <a:rPr lang="en-US" sz="1400"/>
              <a:pPr eaLnBrk="1" hangingPunct="1"/>
              <a:t>5</a:t>
            </a:fld>
            <a:endParaRPr lang="en-US" sz="14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6858000" cy="11430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The General Dynamic Programming Technique</a:t>
            </a:r>
          </a:p>
        </p:txBody>
      </p:sp>
      <p:sp>
        <p:nvSpPr>
          <p:cNvPr id="2765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Tahoma" charset="0"/>
              </a:rPr>
              <a:t>Applies to a problem that at first seems to require a lot of time (possibly exponential), provided we have: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>
                <a:solidFill>
                  <a:schemeClr val="tx2"/>
                </a:solidFill>
                <a:latin typeface="Tahoma" charset="0"/>
              </a:rPr>
              <a:t>Simple subproblems:</a:t>
            </a:r>
            <a:r>
              <a:rPr lang="en-US" sz="2400">
                <a:latin typeface="Tahoma" charset="0"/>
              </a:rPr>
              <a:t> the subproblems can be defined in terms of a few variables, such as j, k, l, m, and so 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>
                <a:solidFill>
                  <a:schemeClr val="tx2"/>
                </a:solidFill>
                <a:latin typeface="Tahoma" charset="0"/>
              </a:rPr>
              <a:t>Subproblem optimality:</a:t>
            </a:r>
            <a:r>
              <a:rPr lang="en-US" sz="2400">
                <a:latin typeface="Tahoma" charset="0"/>
              </a:rPr>
              <a:t> the global optimum value can be defined in terms of optimal subproblems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>
                <a:solidFill>
                  <a:schemeClr val="tx2"/>
                </a:solidFill>
                <a:latin typeface="Tahoma" charset="0"/>
              </a:rPr>
              <a:t>Subproblem overlap:</a:t>
            </a:r>
            <a:r>
              <a:rPr lang="en-US" sz="2400">
                <a:latin typeface="Tahoma" charset="0"/>
              </a:rPr>
              <a:t> the subproblems are not independent, but instead they overlap (hence, should be constructed bottom-up).</a:t>
            </a:r>
          </a:p>
        </p:txBody>
      </p:sp>
      <p:pic>
        <p:nvPicPr>
          <p:cNvPr id="27653" name="Picture 5" descr="BD07494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88" y="228600"/>
            <a:ext cx="11985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Game Strategies</a:t>
            </a:r>
            <a:endParaRPr lang="en-US" sz="1400"/>
          </a:p>
        </p:txBody>
      </p:sp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2D4D519-B8D0-A248-BFDD-BBED3E97B97B}" type="slidenum">
              <a:rPr lang="en-US" sz="1400"/>
              <a:pPr eaLnBrk="1" hangingPunct="1"/>
              <a:t>6</a:t>
            </a:fld>
            <a:endParaRPr lang="en-US" sz="140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</a:rPr>
              <a:t>Defining Simple </a:t>
            </a:r>
            <a:r>
              <a:rPr lang="en-US" dirty="0" err="1" smtClean="0">
                <a:latin typeface="Tahoma" charset="0"/>
              </a:rPr>
              <a:t>Subproblems</a:t>
            </a:r>
            <a:endParaRPr lang="en-US" dirty="0">
              <a:latin typeface="Tahoma" charset="0"/>
              <a:cs typeface="Tahoma" charset="0"/>
            </a:endParaRPr>
          </a:p>
        </p:txBody>
      </p:sp>
      <p:sp>
        <p:nvSpPr>
          <p:cNvPr id="28676" name="Rectangle 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724400"/>
          </a:xfrm>
        </p:spPr>
        <p:txBody>
          <a:bodyPr/>
          <a:lstStyle/>
          <a:p>
            <a:r>
              <a:rPr lang="en-US" sz="2800" dirty="0" smtClean="0"/>
              <a:t>Since </a:t>
            </a:r>
            <a:r>
              <a:rPr lang="en-US" sz="2800" dirty="0"/>
              <a:t>Alice and Bob can remove coins from either end of the line</a:t>
            </a:r>
            <a:r>
              <a:rPr lang="en-US" sz="2800" dirty="0" smtClean="0"/>
              <a:t>, an appropriate </a:t>
            </a:r>
            <a:r>
              <a:rPr lang="en-US" sz="2800" dirty="0"/>
              <a:t>way to define </a:t>
            </a:r>
            <a:r>
              <a:rPr lang="en-US" sz="2800" dirty="0" err="1"/>
              <a:t>subproblems</a:t>
            </a:r>
            <a:r>
              <a:rPr lang="en-US" sz="2800" dirty="0"/>
              <a:t> is in terms of a range of indices for </a:t>
            </a:r>
            <a:r>
              <a:rPr lang="en-US" sz="2800" dirty="0" smtClean="0"/>
              <a:t>the coins</a:t>
            </a:r>
            <a:r>
              <a:rPr lang="en-US" sz="2800" dirty="0"/>
              <a:t>, assuming they are initially numbered from 1 to </a:t>
            </a:r>
            <a:r>
              <a:rPr lang="en-US" sz="2800" dirty="0" smtClean="0"/>
              <a:t>n. </a:t>
            </a:r>
          </a:p>
          <a:p>
            <a:r>
              <a:rPr lang="en-US" sz="2800" dirty="0" smtClean="0"/>
              <a:t>Thus, let </a:t>
            </a:r>
            <a:r>
              <a:rPr lang="en-US" sz="2800" dirty="0"/>
              <a:t>us define the following indexed parameter</a:t>
            </a:r>
            <a:r>
              <a:rPr lang="en-US" sz="2800" dirty="0" smtClean="0"/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876800"/>
            <a:ext cx="7632700" cy="1390750"/>
          </a:xfrm>
          <a:prstGeom prst="rect">
            <a:avLst/>
          </a:prstGeom>
          <a:ln w="38100" cap="sq">
            <a:solidFill>
              <a:srgbClr val="4F81B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Game Strategies</a:t>
            </a:r>
            <a:endParaRPr lang="en-US" sz="1400"/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BCDC63E-45F1-4D41-8843-132E70E0B19D}" type="slidenum">
              <a:rPr lang="en-US" sz="1400"/>
              <a:pPr eaLnBrk="1" hangingPunct="1"/>
              <a:t>7</a:t>
            </a:fld>
            <a:endParaRPr lang="en-US" sz="14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Tahoma" charset="0"/>
              </a:rPr>
              <a:t>Subproblem</a:t>
            </a:r>
            <a:r>
              <a:rPr lang="en-US" dirty="0" smtClean="0">
                <a:latin typeface="Tahoma" charset="0"/>
              </a:rPr>
              <a:t> Optimality</a:t>
            </a:r>
            <a:endParaRPr lang="en-US" dirty="0">
              <a:latin typeface="Tahoma" charset="0"/>
            </a:endParaRPr>
          </a:p>
        </p:txBody>
      </p:sp>
      <p:sp>
        <p:nvSpPr>
          <p:cNvPr id="2970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001000" cy="4495800"/>
          </a:xfrm>
        </p:spPr>
        <p:txBody>
          <a:bodyPr/>
          <a:lstStyle/>
          <a:p>
            <a:r>
              <a:rPr lang="en-US" sz="2400" dirty="0"/>
              <a:t>Let us assume that the values of the coins are stored in an array, </a:t>
            </a:r>
            <a:r>
              <a:rPr lang="en-US" sz="2400" dirty="0" smtClean="0"/>
              <a:t>V, </a:t>
            </a:r>
            <a:r>
              <a:rPr lang="en-US" sz="2400" dirty="0"/>
              <a:t>so that </a:t>
            </a:r>
            <a:r>
              <a:rPr lang="en-US" sz="2400" dirty="0" smtClean="0"/>
              <a:t>coin 1 </a:t>
            </a:r>
            <a:r>
              <a:rPr lang="en-US" sz="2400" dirty="0"/>
              <a:t>is of Value </a:t>
            </a:r>
            <a:r>
              <a:rPr lang="en-US" sz="2400" dirty="0" smtClean="0"/>
              <a:t>V[</a:t>
            </a:r>
            <a:r>
              <a:rPr lang="en-US" sz="2400" dirty="0"/>
              <a:t>1], coin 2 is of Value </a:t>
            </a:r>
            <a:r>
              <a:rPr lang="en-US" sz="2400" dirty="0" smtClean="0"/>
              <a:t>V[</a:t>
            </a:r>
            <a:r>
              <a:rPr lang="en-US" sz="2400" dirty="0"/>
              <a:t>2], and so on. </a:t>
            </a:r>
            <a:endParaRPr lang="en-US" sz="2400" dirty="0" smtClean="0"/>
          </a:p>
          <a:p>
            <a:r>
              <a:rPr lang="en-US" sz="2400" dirty="0"/>
              <a:t>N</a:t>
            </a:r>
            <a:r>
              <a:rPr lang="en-US" sz="2400" dirty="0" smtClean="0"/>
              <a:t>ote </a:t>
            </a:r>
            <a:r>
              <a:rPr lang="en-US" sz="2400" dirty="0"/>
              <a:t>that, given the line of coins from coin </a:t>
            </a:r>
            <a:r>
              <a:rPr lang="en-US" sz="2400" dirty="0" err="1"/>
              <a:t>i</a:t>
            </a:r>
            <a:r>
              <a:rPr lang="en-US" sz="2400" dirty="0"/>
              <a:t> to coin j, </a:t>
            </a:r>
            <a:r>
              <a:rPr lang="en-US" sz="2400" dirty="0" smtClean="0"/>
              <a:t>the choice </a:t>
            </a:r>
            <a:r>
              <a:rPr lang="en-US" sz="2400" dirty="0"/>
              <a:t>for Alice at this point is either to take coin </a:t>
            </a:r>
            <a:r>
              <a:rPr lang="en-US" sz="2400" dirty="0" err="1"/>
              <a:t>i</a:t>
            </a:r>
            <a:r>
              <a:rPr lang="en-US" sz="2400" dirty="0"/>
              <a:t> or coin j and thereby </a:t>
            </a:r>
            <a:r>
              <a:rPr lang="en-US" sz="2400" dirty="0" smtClean="0"/>
              <a:t>gain a </a:t>
            </a:r>
            <a:r>
              <a:rPr lang="en-US" sz="2400" dirty="0"/>
              <a:t>coin of value </a:t>
            </a:r>
            <a:r>
              <a:rPr lang="en-US" sz="2400" dirty="0" smtClean="0"/>
              <a:t>V[</a:t>
            </a:r>
            <a:r>
              <a:rPr lang="en-US" sz="2400" dirty="0" err="1"/>
              <a:t>i</a:t>
            </a:r>
            <a:r>
              <a:rPr lang="en-US" sz="2400" dirty="0"/>
              <a:t>] or </a:t>
            </a:r>
            <a:r>
              <a:rPr lang="en-US" sz="2400" dirty="0" smtClean="0"/>
              <a:t>V[</a:t>
            </a:r>
            <a:r>
              <a:rPr lang="en-US" sz="2400" dirty="0"/>
              <a:t>j]. </a:t>
            </a:r>
            <a:endParaRPr lang="en-US" sz="2400" dirty="0" smtClean="0"/>
          </a:p>
          <a:p>
            <a:r>
              <a:rPr lang="en-US" sz="2400" dirty="0" smtClean="0"/>
              <a:t>Once </a:t>
            </a:r>
            <a:r>
              <a:rPr lang="en-US" sz="2400" dirty="0"/>
              <a:t>that choice is made, play turns to Bob, </a:t>
            </a:r>
            <a:r>
              <a:rPr lang="en-US" sz="2400" dirty="0" smtClean="0"/>
              <a:t>who we </a:t>
            </a:r>
            <a:r>
              <a:rPr lang="en-US" sz="2400" dirty="0"/>
              <a:t>are assuming is playing optimally. </a:t>
            </a:r>
            <a:endParaRPr lang="en-US" sz="2400" dirty="0" smtClean="0"/>
          </a:p>
          <a:p>
            <a:pPr lvl="1"/>
            <a:r>
              <a:rPr lang="en-US" sz="2000" dirty="0" smtClean="0"/>
              <a:t>We should assume that Bob will </a:t>
            </a:r>
            <a:r>
              <a:rPr lang="en-US" sz="2000" dirty="0"/>
              <a:t>make the choice among </a:t>
            </a:r>
            <a:r>
              <a:rPr lang="en-US" sz="2000" dirty="0" smtClean="0"/>
              <a:t>his possibilities </a:t>
            </a:r>
            <a:r>
              <a:rPr lang="en-US" sz="2000" dirty="0"/>
              <a:t>that minimizes the total amount that Alice can get from the coins </a:t>
            </a:r>
            <a:r>
              <a:rPr lang="en-US" sz="2000" dirty="0" smtClean="0"/>
              <a:t>that remain.</a:t>
            </a:r>
            <a:endParaRPr lang="en-US" sz="2000" dirty="0" smtClean="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Game Strategies</a:t>
            </a:r>
            <a:endParaRPr lang="en-US" sz="1400"/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0AABC41D-2E59-C641-AC4A-28CD34911B9D}" type="slidenum">
              <a:rPr lang="en-US" sz="1400"/>
              <a:pPr eaLnBrk="1" hangingPunct="1"/>
              <a:t>8</a:t>
            </a:fld>
            <a:endParaRPr lang="en-US" sz="140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6629400" cy="11430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Tahoma" charset="0"/>
              </a:rPr>
              <a:t>Subproblem</a:t>
            </a:r>
            <a:r>
              <a:rPr lang="en-US" dirty="0" smtClean="0">
                <a:latin typeface="Tahoma" charset="0"/>
              </a:rPr>
              <a:t> Overlap</a:t>
            </a:r>
            <a:endParaRPr lang="en-US" dirty="0">
              <a:latin typeface="Tahoma" charset="0"/>
            </a:endParaRPr>
          </a:p>
        </p:txBody>
      </p:sp>
      <p:sp>
        <p:nvSpPr>
          <p:cNvPr id="3072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924800" cy="4495800"/>
          </a:xfrm>
        </p:spPr>
        <p:txBody>
          <a:bodyPr/>
          <a:lstStyle/>
          <a:p>
            <a:r>
              <a:rPr lang="en-US" sz="2400" dirty="0" smtClean="0"/>
              <a:t>Alice should choose based on the following: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That is, we have initial conditions, for </a:t>
            </a:r>
            <a:r>
              <a:rPr lang="en-US" sz="2400" dirty="0" err="1" smtClean="0"/>
              <a:t>i</a:t>
            </a:r>
            <a:r>
              <a:rPr lang="en-US" sz="2400" dirty="0" smtClean="0"/>
              <a:t>=1,2,…,n-1: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400" dirty="0" smtClean="0"/>
              <a:t>And general equation:</a:t>
            </a: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035452"/>
            <a:ext cx="6858000" cy="2003148"/>
          </a:xfrm>
          <a:prstGeom prst="rect">
            <a:avLst/>
          </a:prstGeom>
          <a:ln w="38100" cap="sq">
            <a:solidFill>
              <a:srgbClr val="4F81B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715000"/>
            <a:ext cx="7543800" cy="587066"/>
          </a:xfrm>
          <a:prstGeom prst="rect">
            <a:avLst/>
          </a:prstGeom>
          <a:ln w="38100" cap="sq">
            <a:solidFill>
              <a:srgbClr val="4F81B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4648200"/>
            <a:ext cx="3949700" cy="519961"/>
          </a:xfrm>
          <a:prstGeom prst="rect">
            <a:avLst/>
          </a:prstGeom>
          <a:ln w="38100" cap="sq">
            <a:solidFill>
              <a:srgbClr val="4F81B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Game Strategies</a:t>
            </a:r>
            <a:endParaRPr lang="en-US" sz="1400"/>
          </a:p>
        </p:txBody>
      </p:sp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D89D7F9-CB56-3E46-AAD4-3BC9C327232F}" type="slidenum">
              <a:rPr lang="en-US" sz="1400"/>
              <a:pPr eaLnBrk="1" hangingPunct="1"/>
              <a:t>9</a:t>
            </a:fld>
            <a:endParaRPr lang="en-US" sz="140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Analysis of </a:t>
            </a:r>
            <a:r>
              <a:rPr lang="en-US" dirty="0" smtClean="0">
                <a:latin typeface="Tahoma" charset="0"/>
              </a:rPr>
              <a:t>the Algorithm</a:t>
            </a:r>
            <a:endParaRPr lang="en-US" dirty="0">
              <a:latin typeface="Tahoma" charset="0"/>
            </a:endParaRPr>
          </a:p>
        </p:txBody>
      </p:sp>
      <p:sp>
        <p:nvSpPr>
          <p:cNvPr id="2078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77200" cy="5105400"/>
          </a:xfrm>
        </p:spPr>
        <p:txBody>
          <a:bodyPr>
            <a:normAutofit/>
          </a:bodyPr>
          <a:lstStyle/>
          <a:p>
            <a:r>
              <a:rPr lang="en-US" sz="2800" dirty="0"/>
              <a:t>We can compute the </a:t>
            </a:r>
            <a:r>
              <a:rPr lang="en-US" sz="2800" b="1" dirty="0" err="1"/>
              <a:t>M</a:t>
            </a:r>
            <a:r>
              <a:rPr lang="en-US" sz="2800" baseline="-25000" dirty="0" err="1"/>
              <a:t>i,j</a:t>
            </a:r>
            <a:r>
              <a:rPr lang="en-US" sz="2800" baseline="-25000" dirty="0"/>
              <a:t> </a:t>
            </a:r>
            <a:r>
              <a:rPr lang="en-US" sz="2800" dirty="0"/>
              <a:t>values, then, using </a:t>
            </a:r>
            <a:r>
              <a:rPr lang="en-US" sz="2800" dirty="0" err="1"/>
              <a:t>memoization</a:t>
            </a:r>
            <a:r>
              <a:rPr lang="en-US" sz="2800" dirty="0"/>
              <a:t>, by starting with </a:t>
            </a:r>
            <a:r>
              <a:rPr lang="en-US" sz="2800" dirty="0" smtClean="0"/>
              <a:t>the definitions </a:t>
            </a:r>
            <a:r>
              <a:rPr lang="en-US" sz="2800" dirty="0"/>
              <a:t>for the above initial conditions and then computing all the </a:t>
            </a:r>
            <a:r>
              <a:rPr lang="en-US" sz="2800" b="1" dirty="0" err="1" smtClean="0"/>
              <a:t>M</a:t>
            </a:r>
            <a:r>
              <a:rPr lang="en-US" sz="2800" baseline="-25000" dirty="0" err="1" smtClean="0"/>
              <a:t>i</a:t>
            </a:r>
            <a:r>
              <a:rPr lang="en-US" sz="2800" baseline="-25000" dirty="0" err="1"/>
              <a:t>,</a:t>
            </a:r>
            <a:r>
              <a:rPr lang="en-US" sz="2800" baseline="-25000" dirty="0" err="1" smtClean="0"/>
              <a:t>j</a:t>
            </a:r>
            <a:r>
              <a:rPr lang="en-US" sz="2800" dirty="0" err="1" smtClean="0"/>
              <a:t>’s</a:t>
            </a:r>
            <a:r>
              <a:rPr lang="en-US" sz="2800" dirty="0" smtClean="0"/>
              <a:t> where j </a:t>
            </a:r>
            <a:r>
              <a:rPr lang="en-US" sz="2800" dirty="0"/>
              <a:t>− </a:t>
            </a:r>
            <a:r>
              <a:rPr lang="en-US" sz="2800" dirty="0" err="1"/>
              <a:t>i</a:t>
            </a:r>
            <a:r>
              <a:rPr lang="en-US" sz="2800" dirty="0"/>
              <a:t> + 1 is 4, then for all such values where j − </a:t>
            </a:r>
            <a:r>
              <a:rPr lang="en-US" sz="2800" dirty="0" err="1"/>
              <a:t>i</a:t>
            </a:r>
            <a:r>
              <a:rPr lang="en-US" sz="2800" dirty="0"/>
              <a:t> + 1 is 6, and so on. </a:t>
            </a:r>
            <a:endParaRPr lang="en-US" sz="2800" dirty="0" smtClean="0"/>
          </a:p>
          <a:p>
            <a:r>
              <a:rPr lang="en-US" sz="2800" dirty="0" smtClean="0"/>
              <a:t>Since</a:t>
            </a:r>
            <a:r>
              <a:rPr lang="en-US" sz="2800" dirty="0"/>
              <a:t> </a:t>
            </a:r>
            <a:r>
              <a:rPr lang="en-US" sz="2800" dirty="0" smtClean="0"/>
              <a:t>there </a:t>
            </a:r>
            <a:r>
              <a:rPr lang="en-US" sz="2800" dirty="0"/>
              <a:t>are </a:t>
            </a:r>
            <a:r>
              <a:rPr lang="en-US" sz="2800" b="1" dirty="0"/>
              <a:t>O</a:t>
            </a:r>
            <a:r>
              <a:rPr lang="en-US" sz="2800" dirty="0" smtClean="0"/>
              <a:t>(</a:t>
            </a:r>
            <a:r>
              <a:rPr lang="en-US" sz="2800" b="1" dirty="0" smtClean="0"/>
              <a:t>n</a:t>
            </a:r>
            <a:r>
              <a:rPr lang="en-US" sz="2800" dirty="0" smtClean="0"/>
              <a:t>) </a:t>
            </a:r>
            <a:r>
              <a:rPr lang="en-US" sz="2800" dirty="0"/>
              <a:t>iterations in this algorithm and each iteration runs in </a:t>
            </a:r>
            <a:r>
              <a:rPr lang="en-US" sz="2800" b="1" dirty="0"/>
              <a:t>O</a:t>
            </a:r>
            <a:r>
              <a:rPr lang="en-US" sz="2800" dirty="0"/>
              <a:t>(</a:t>
            </a:r>
            <a:r>
              <a:rPr lang="en-US" sz="2800" b="1" dirty="0"/>
              <a:t>n</a:t>
            </a:r>
            <a:r>
              <a:rPr lang="en-US" sz="2800" dirty="0"/>
              <a:t>) time, </a:t>
            </a:r>
            <a:r>
              <a:rPr lang="en-US" sz="2800" dirty="0" smtClean="0"/>
              <a:t>the total </a:t>
            </a:r>
            <a:r>
              <a:rPr lang="en-US" sz="2800" dirty="0"/>
              <a:t>time for this algorithm is </a:t>
            </a:r>
            <a:r>
              <a:rPr lang="en-US" sz="2800" b="1" dirty="0"/>
              <a:t>O</a:t>
            </a:r>
            <a:r>
              <a:rPr lang="en-US" sz="2800" dirty="0"/>
              <a:t>(</a:t>
            </a:r>
            <a:r>
              <a:rPr lang="en-US" sz="2800" b="1" dirty="0"/>
              <a:t>n</a:t>
            </a:r>
            <a:r>
              <a:rPr lang="en-US" sz="2800" b="1" baseline="30000" dirty="0"/>
              <a:t>2</a:t>
            </a:r>
            <a:r>
              <a:rPr lang="en-US" sz="2800" dirty="0"/>
              <a:t>). </a:t>
            </a:r>
            <a:endParaRPr lang="en-US" sz="2800" dirty="0" smtClean="0"/>
          </a:p>
          <a:p>
            <a:r>
              <a:rPr lang="en-US" sz="2800" dirty="0" smtClean="0"/>
              <a:t>To </a:t>
            </a:r>
            <a:r>
              <a:rPr lang="en-US" sz="2800" dirty="0"/>
              <a:t>recover the </a:t>
            </a:r>
            <a:r>
              <a:rPr lang="en-US" sz="2800" dirty="0" smtClean="0"/>
              <a:t>actual game </a:t>
            </a:r>
            <a:r>
              <a:rPr lang="en-US" sz="2800" dirty="0"/>
              <a:t>strategy for Alice (and Bob), we simply need to note for each </a:t>
            </a:r>
            <a:r>
              <a:rPr lang="en-US" sz="2800" b="1" dirty="0" err="1"/>
              <a:t>M</a:t>
            </a:r>
            <a:r>
              <a:rPr lang="en-US" sz="2800" baseline="-25000" dirty="0" err="1"/>
              <a:t>i,j</a:t>
            </a:r>
            <a:r>
              <a:rPr lang="en-US" sz="2800" baseline="-25000" dirty="0"/>
              <a:t> </a:t>
            </a:r>
            <a:r>
              <a:rPr lang="en-US" sz="2800" dirty="0" smtClean="0"/>
              <a:t>whether Alice </a:t>
            </a:r>
            <a:r>
              <a:rPr lang="en-US" sz="2800" dirty="0"/>
              <a:t>should choose coin </a:t>
            </a:r>
            <a:r>
              <a:rPr lang="en-US" sz="2800" dirty="0" err="1"/>
              <a:t>i</a:t>
            </a:r>
            <a:r>
              <a:rPr lang="en-US" sz="2800" dirty="0"/>
              <a:t> or coin </a:t>
            </a:r>
            <a:r>
              <a:rPr lang="en-US" sz="2800" dirty="0" smtClean="0"/>
              <a:t>j.</a:t>
            </a:r>
            <a:endParaRPr lang="en-US" sz="2800" dirty="0" smtClean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print">
  <a:themeElements>
    <a:clrScheme name="">
      <a:dk1>
        <a:srgbClr val="40458C"/>
      </a:dk1>
      <a:lt1>
        <a:srgbClr val="FFFFFF"/>
      </a:lt1>
      <a:dk2>
        <a:srgbClr val="BE2D00"/>
      </a:dk2>
      <a:lt2>
        <a:srgbClr val="B7C1EB"/>
      </a:lt2>
      <a:accent1>
        <a:srgbClr val="ECD882"/>
      </a:accent1>
      <a:accent2>
        <a:srgbClr val="577052"/>
      </a:accent2>
      <a:accent3>
        <a:srgbClr val="FFFFFF"/>
      </a:accent3>
      <a:accent4>
        <a:srgbClr val="353A77"/>
      </a:accent4>
      <a:accent5>
        <a:srgbClr val="F4E9C1"/>
      </a:accent5>
      <a:accent6>
        <a:srgbClr val="4E6549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8078</TotalTime>
  <Words>807</Words>
  <Application>Microsoft Macintosh PowerPoint</Application>
  <PresentationFormat>On-screen Show (4:3)</PresentationFormat>
  <Paragraphs>73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Blueprint</vt:lpstr>
      <vt:lpstr>Dynamic Programming:  Game Strategies</vt:lpstr>
      <vt:lpstr>Coins in a Line</vt:lpstr>
      <vt:lpstr>False Start 1: Greedy Method</vt:lpstr>
      <vt:lpstr>False Start 2: Greedy Method</vt:lpstr>
      <vt:lpstr>The General Dynamic Programming Technique</vt:lpstr>
      <vt:lpstr>Defining Simple Subproblems</vt:lpstr>
      <vt:lpstr>Subproblem Optimality</vt:lpstr>
      <vt:lpstr>Subproblem Overlap</vt:lpstr>
      <vt:lpstr>Analysis of the Algorithm</vt:lpstr>
    </vt:vector>
  </TitlesOfParts>
  <Company>University of California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Programming</dc:title>
  <dc:creator>Michael Goodrich</dc:creator>
  <cp:lastModifiedBy>Michael Goodrich</cp:lastModifiedBy>
  <cp:revision>991</cp:revision>
  <cp:lastPrinted>2002-04-09T17:11:12Z</cp:lastPrinted>
  <dcterms:created xsi:type="dcterms:W3CDTF">2002-01-21T02:22:10Z</dcterms:created>
  <dcterms:modified xsi:type="dcterms:W3CDTF">2015-07-22T21:02:56Z</dcterms:modified>
</cp:coreProperties>
</file>