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418" r:id="rId3"/>
    <p:sldId id="429" r:id="rId4"/>
    <p:sldId id="424" r:id="rId5"/>
    <p:sldId id="425" r:id="rId6"/>
    <p:sldId id="426" r:id="rId7"/>
    <p:sldId id="427" r:id="rId8"/>
    <p:sldId id="430" r:id="rId9"/>
    <p:sldId id="431" r:id="rId10"/>
    <p:sldId id="436" r:id="rId11"/>
    <p:sldId id="437" r:id="rId12"/>
    <p:sldId id="432" r:id="rId13"/>
    <p:sldId id="433" r:id="rId14"/>
    <p:sldId id="434" r:id="rId15"/>
    <p:sldId id="435" r:id="rId16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528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6" Type="http://schemas.openxmlformats.org/officeDocument/2006/relationships/slide" Target="slides/slide7.xml"/><Relationship Id="rId7" Type="http://schemas.openxmlformats.org/officeDocument/2006/relationships/slide" Target="slides/slide8.xml"/><Relationship Id="rId8" Type="http://schemas.openxmlformats.org/officeDocument/2006/relationships/slide" Target="slides/slide9.xml"/><Relationship Id="rId9" Type="http://schemas.openxmlformats.org/officeDocument/2006/relationships/slide" Target="slides/slide12.xml"/><Relationship Id="rId10" Type="http://schemas.openxmlformats.org/officeDocument/2006/relationships/slide" Target="slides/slide13.xml"/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9CCF98AE-4DC5-5F49-8BDF-653D95396D07}" type="datetime8">
              <a:rPr lang="en-US"/>
              <a:pPr>
                <a:defRPr/>
              </a:pPr>
              <a:t>7/27/15 12:03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02B18C1C-44AA-8841-875F-04E804315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159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85C3230E-569F-924D-9C18-E3F6DEB59036}" type="datetime8">
              <a:rPr lang="en-US"/>
              <a:pPr>
                <a:defRPr/>
              </a:pPr>
              <a:t>7/27/15 12:03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505D66FF-0D05-0A4F-9746-0655425C9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3076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Graphs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B2826A6-DA3A-AD4C-842E-7EFF7DD5452F}" type="datetime8">
              <a:rPr lang="en-US" sz="1300"/>
              <a:pPr eaLnBrk="1" hangingPunct="1"/>
              <a:t>7/27/15 12:05</a:t>
            </a:fld>
            <a:endParaRPr lang="en-US" sz="13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567F55-14FB-6547-9F1E-A6206BBA7623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FA841F-6895-3F41-BCE7-FBAA75D40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424084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17D54B-1D05-E241-A557-1CAE285AE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51EB95-46E7-BA41-AC00-FE0E0CF75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9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DEB1DD-DD34-D04C-B808-7EEAFF24A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9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C7BAA1-6B73-A047-A174-4A0210AB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3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381510-2AE8-C64F-B445-A1CD3861C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2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668C8D-D57E-B44F-B310-6C9B5D358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0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26DF18-76B6-6945-9139-99049FAC3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8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1CF36C-2374-9A4F-BE00-E1A959BDC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4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71C27E-C221-AB4A-B7AA-946E635E0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1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00FFF8-1664-9343-9761-947B1C5D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9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46FD9E-6CA5-C84A-9517-AA8277B14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B49CA022-A5FD-E24B-A4FB-4F6C27F11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462251" y="6400800"/>
            <a:ext cx="2683885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16386" name="Rectangle 7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E0278C1-4FD1-304C-B8B9-9AF37B9B73E4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Graph Terminology and Representations</a:t>
            </a:r>
            <a:endParaRPr lang="en-US" dirty="0">
              <a:latin typeface="Tahoma" charset="0"/>
            </a:endParaRPr>
          </a:p>
        </p:txBody>
      </p:sp>
      <p:sp>
        <p:nvSpPr>
          <p:cNvPr id="21" name="Subtitle 1"/>
          <p:cNvSpPr txBox="1">
            <a:spLocks/>
          </p:cNvSpPr>
          <p:nvPr/>
        </p:nvSpPr>
        <p:spPr bwMode="auto">
          <a:xfrm>
            <a:off x="914400" y="381000"/>
            <a:ext cx="6629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charset="0"/>
              <a:buChar char="w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</a:t>
            </a:r>
            <a:r>
              <a:rPr lang="en-US" sz="1800" dirty="0" err="1" smtClean="0"/>
              <a:t>Tamassia</a:t>
            </a:r>
            <a:r>
              <a:rPr lang="en-US" sz="1800" dirty="0" smtClean="0"/>
              <a:t>, Wiley, 2015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1959" y="3200400"/>
            <a:ext cx="4093641" cy="3086714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Graph </a:t>
            </a:r>
            <a:r>
              <a:rPr lang="en-US" dirty="0" smtClean="0">
                <a:latin typeface="Tahoma" charset="0"/>
              </a:rPr>
              <a:t>Operations</a:t>
            </a:r>
            <a:endParaRPr lang="en-US" dirty="0">
              <a:latin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Graphs</a:t>
            </a:r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604223-044E-0441-BFEC-F348D4984F94}" type="slidenum">
              <a:rPr lang="en-US" sz="1400"/>
              <a:pPr eaLnBrk="1" hangingPunct="1"/>
              <a:t>10</a:t>
            </a:fld>
            <a:endParaRPr lang="en-US" sz="1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16216"/>
            <a:ext cx="8077200" cy="3774984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Graph </a:t>
            </a:r>
            <a:r>
              <a:rPr lang="en-US" dirty="0" smtClean="0">
                <a:latin typeface="Tahoma" charset="0"/>
              </a:rPr>
              <a:t>Operations, Continued</a:t>
            </a:r>
            <a:endParaRPr lang="en-US" dirty="0">
              <a:latin typeface="Tahom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Graphs</a:t>
            </a:r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604223-044E-0441-BFEC-F348D4984F94}" type="slidenum">
              <a:rPr lang="en-US" sz="1400"/>
              <a:pPr eaLnBrk="1" hangingPunct="1"/>
              <a:t>11</a:t>
            </a:fld>
            <a:endParaRPr lang="en-US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7935492" cy="182880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038600"/>
            <a:ext cx="8001000" cy="1693563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5566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1633B5-5B2B-FA43-8576-1404BAD381DE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2578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Edge List Structure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44650"/>
            <a:ext cx="3505200" cy="4603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Vertex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reference to position in vertex sequence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origin vertex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destination vertex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reference to position in edge sequence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Vertex sequence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sequence of vertex objects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 sequence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sequence of edge objects</a:t>
            </a:r>
          </a:p>
        </p:txBody>
      </p:sp>
      <p:pic>
        <p:nvPicPr>
          <p:cNvPr id="2662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47800"/>
            <a:ext cx="3352800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90900"/>
            <a:ext cx="2573338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E6308AF-0394-BA47-88B0-37C6B40F9EBE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4897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Adjacency List Structure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1638"/>
            <a:ext cx="2895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Incidence sequence for each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sequence of references to edge objects of incident edges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Augmented edge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references to associated positions in incidence sequences of end vertices</a:t>
            </a:r>
          </a:p>
        </p:txBody>
      </p:sp>
      <p:pic>
        <p:nvPicPr>
          <p:cNvPr id="27653" name="Picture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3352800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29025"/>
            <a:ext cx="29464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BEB3071-50A8-E345-8DD0-563EEA8C0815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3025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Adjacency Matrix Structure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3227388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 list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Augmented vertex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Integer key (index) associated with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2D-array adjacency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Reference to edge object for adjacent vertices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Null for non nonadjacent vertices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The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altLang="ja-JP" sz="2000">
                <a:latin typeface="Tahoma" charset="0"/>
              </a:rPr>
              <a:t>old fashioned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altLang="ja-JP" sz="2000">
                <a:latin typeface="Tahoma" charset="0"/>
              </a:rPr>
              <a:t> version just has 0 for no edge and 1 for edge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  <p:pic>
        <p:nvPicPr>
          <p:cNvPr id="2867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3352800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05200"/>
            <a:ext cx="40401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3E4D522-CEA6-C143-A2F1-37EB91AC4341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Performance</a:t>
            </a:r>
            <a:br>
              <a:rPr lang="en-US" dirty="0" smtClean="0">
                <a:latin typeface="Tahoma" charset="0"/>
              </a:rPr>
            </a:br>
            <a:r>
              <a:rPr lang="en-US" sz="2400" dirty="0" smtClean="0">
                <a:latin typeface="Tahoma" charset="0"/>
              </a:rPr>
              <a:t>(All bounds are big-oh running times, except  for “Space”)</a:t>
            </a:r>
            <a:endParaRPr lang="en-US" sz="2400" dirty="0">
              <a:latin typeface="Tahoma" charset="0"/>
            </a:endParaRPr>
          </a:p>
        </p:txBody>
      </p:sp>
      <p:graphicFrame>
        <p:nvGraphicFramePr>
          <p:cNvPr id="216215" name="Group 151"/>
          <p:cNvGraphicFramePr>
            <a:graphicFrameLocks noGrp="1"/>
          </p:cNvGraphicFramePr>
          <p:nvPr>
            <p:ph type="tbl" idx="1"/>
          </p:nvPr>
        </p:nvGraphicFramePr>
        <p:xfrm>
          <a:off x="838200" y="1600200"/>
          <a:ext cx="7924800" cy="4243472"/>
        </p:xfrm>
        <a:graphic>
          <a:graphicData uri="http://schemas.openxmlformats.org/drawingml/2006/table">
            <a:tbl>
              <a:tblPr/>
              <a:tblGrid>
                <a:gridCol w="2719388"/>
                <a:gridCol w="938212"/>
                <a:gridCol w="2667000"/>
                <a:gridCol w="1600200"/>
              </a:tblGrid>
              <a:tr h="1024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vertices,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edges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no parallel edges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no self-loops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Edge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List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Adjacency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List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Adjacency Matrix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Space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+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+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incidentEdges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deg(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areAdjacent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v, w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min(deg(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), deg(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insertVertex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insertEdge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v, w, 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removeVertex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deg(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removeEdge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096B6AA-F6EC-9441-82B1-E5D9809D56AE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Graphs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04850" y="1600200"/>
            <a:ext cx="8145463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 graph is a pair 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V, E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>
                <a:latin typeface="Tahoma" charset="0"/>
              </a:rPr>
              <a:t>, where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ahoma" charset="0"/>
              </a:rPr>
              <a:t> is a set of nodes, called 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vertices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i="1">
                <a:latin typeface="Times New Roman" charset="0"/>
              </a:rPr>
              <a:t>E</a:t>
            </a:r>
            <a:r>
              <a:rPr lang="en-US" sz="1800">
                <a:latin typeface="Tahoma" charset="0"/>
              </a:rPr>
              <a:t> is a collection of pairs of vertices, called 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edges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Vertices and edges are positions and store elements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 vertex represents an airport and stores the three-letter airport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An edge represents a flight route between two airports and stores the mileage of the route</a:t>
            </a:r>
          </a:p>
        </p:txBody>
      </p:sp>
      <p:sp>
        <p:nvSpPr>
          <p:cNvPr id="18437" name="Oval 12"/>
          <p:cNvSpPr>
            <a:spLocks noChangeArrowheads="1"/>
          </p:cNvSpPr>
          <p:nvPr/>
        </p:nvSpPr>
        <p:spPr bwMode="auto">
          <a:xfrm>
            <a:off x="4800600" y="41148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ORD</a:t>
            </a:r>
          </a:p>
        </p:txBody>
      </p:sp>
      <p:sp>
        <p:nvSpPr>
          <p:cNvPr id="18438" name="Oval 99"/>
          <p:cNvSpPr>
            <a:spLocks noChangeArrowheads="1"/>
          </p:cNvSpPr>
          <p:nvPr/>
        </p:nvSpPr>
        <p:spPr bwMode="auto">
          <a:xfrm>
            <a:off x="7315200" y="39592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PVD</a:t>
            </a:r>
          </a:p>
        </p:txBody>
      </p:sp>
      <p:sp>
        <p:nvSpPr>
          <p:cNvPr id="18439" name="Oval 100"/>
          <p:cNvSpPr>
            <a:spLocks noChangeArrowheads="1"/>
          </p:cNvSpPr>
          <p:nvPr/>
        </p:nvSpPr>
        <p:spPr bwMode="auto">
          <a:xfrm>
            <a:off x="7064375" y="5867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MIA</a:t>
            </a:r>
          </a:p>
        </p:txBody>
      </p:sp>
      <p:sp>
        <p:nvSpPr>
          <p:cNvPr id="18440" name="Oval 101"/>
          <p:cNvSpPr>
            <a:spLocks noChangeArrowheads="1"/>
          </p:cNvSpPr>
          <p:nvPr/>
        </p:nvSpPr>
        <p:spPr bwMode="auto">
          <a:xfrm>
            <a:off x="4511675" y="562927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DFW</a:t>
            </a:r>
          </a:p>
        </p:txBody>
      </p:sp>
      <p:sp>
        <p:nvSpPr>
          <p:cNvPr id="18441" name="Oval 102"/>
          <p:cNvSpPr>
            <a:spLocks noChangeArrowheads="1"/>
          </p:cNvSpPr>
          <p:nvPr/>
        </p:nvSpPr>
        <p:spPr bwMode="auto">
          <a:xfrm>
            <a:off x="2590800" y="4343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SFO</a:t>
            </a:r>
          </a:p>
        </p:txBody>
      </p:sp>
      <p:sp>
        <p:nvSpPr>
          <p:cNvPr id="18442" name="Oval 103"/>
          <p:cNvSpPr>
            <a:spLocks noChangeArrowheads="1"/>
          </p:cNvSpPr>
          <p:nvPr/>
        </p:nvSpPr>
        <p:spPr bwMode="auto">
          <a:xfrm>
            <a:off x="2743200" y="5486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LAX</a:t>
            </a:r>
          </a:p>
        </p:txBody>
      </p:sp>
      <p:sp>
        <p:nvSpPr>
          <p:cNvPr id="18443" name="Oval 104"/>
          <p:cNvSpPr>
            <a:spLocks noChangeArrowheads="1"/>
          </p:cNvSpPr>
          <p:nvPr/>
        </p:nvSpPr>
        <p:spPr bwMode="auto">
          <a:xfrm>
            <a:off x="6378575" y="4724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LGA</a:t>
            </a:r>
          </a:p>
        </p:txBody>
      </p:sp>
      <p:sp>
        <p:nvSpPr>
          <p:cNvPr id="18444" name="Oval 105"/>
          <p:cNvSpPr>
            <a:spLocks noChangeArrowheads="1"/>
          </p:cNvSpPr>
          <p:nvPr/>
        </p:nvSpPr>
        <p:spPr bwMode="auto">
          <a:xfrm>
            <a:off x="762000" y="52578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HNL</a:t>
            </a:r>
          </a:p>
        </p:txBody>
      </p:sp>
      <p:cxnSp>
        <p:nvCxnSpPr>
          <p:cNvPr id="18445" name="AutoShape 106"/>
          <p:cNvCxnSpPr>
            <a:cxnSpLocks noChangeShapeType="1"/>
            <a:stCxn id="18441" idx="6"/>
            <a:endCxn id="18437" idx="2"/>
          </p:cNvCxnSpPr>
          <p:nvPr/>
        </p:nvCxnSpPr>
        <p:spPr bwMode="auto">
          <a:xfrm flipV="1">
            <a:off x="3536950" y="4343400"/>
            <a:ext cx="12541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AutoShape 107"/>
          <p:cNvCxnSpPr>
            <a:cxnSpLocks noChangeShapeType="1"/>
            <a:stCxn id="18440" idx="0"/>
            <a:endCxn id="18437" idx="4"/>
          </p:cNvCxnSpPr>
          <p:nvPr/>
        </p:nvCxnSpPr>
        <p:spPr bwMode="auto">
          <a:xfrm flipV="1">
            <a:off x="4979988" y="4581525"/>
            <a:ext cx="288925" cy="1038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7" name="AutoShape 108"/>
          <p:cNvCxnSpPr>
            <a:cxnSpLocks noChangeShapeType="1"/>
            <a:stCxn id="18440" idx="7"/>
            <a:endCxn id="18443" idx="3"/>
          </p:cNvCxnSpPr>
          <p:nvPr/>
        </p:nvCxnSpPr>
        <p:spPr bwMode="auto">
          <a:xfrm flipV="1">
            <a:off x="5311775" y="5124450"/>
            <a:ext cx="1203325" cy="561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AutoShape 109"/>
          <p:cNvCxnSpPr>
            <a:cxnSpLocks noChangeShapeType="1"/>
            <a:stCxn id="18443" idx="0"/>
            <a:endCxn id="18438" idx="3"/>
          </p:cNvCxnSpPr>
          <p:nvPr/>
        </p:nvCxnSpPr>
        <p:spPr bwMode="auto">
          <a:xfrm flipV="1">
            <a:off x="6846888" y="4359275"/>
            <a:ext cx="604837" cy="355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AutoShape 110"/>
          <p:cNvCxnSpPr>
            <a:cxnSpLocks noChangeShapeType="1"/>
            <a:stCxn id="18437" idx="6"/>
            <a:endCxn id="18438" idx="2"/>
          </p:cNvCxnSpPr>
          <p:nvPr/>
        </p:nvCxnSpPr>
        <p:spPr bwMode="auto">
          <a:xfrm flipV="1">
            <a:off x="5746750" y="4187825"/>
            <a:ext cx="1558925" cy="155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AutoShape 111"/>
          <p:cNvCxnSpPr>
            <a:cxnSpLocks noChangeShapeType="1"/>
            <a:stCxn id="18444" idx="6"/>
            <a:endCxn id="18442" idx="2"/>
          </p:cNvCxnSpPr>
          <p:nvPr/>
        </p:nvCxnSpPr>
        <p:spPr bwMode="auto">
          <a:xfrm>
            <a:off x="1708150" y="5486400"/>
            <a:ext cx="10255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1" name="AutoShape 112"/>
          <p:cNvCxnSpPr>
            <a:cxnSpLocks noChangeShapeType="1"/>
            <a:stCxn id="18441" idx="4"/>
            <a:endCxn id="18442" idx="0"/>
          </p:cNvCxnSpPr>
          <p:nvPr/>
        </p:nvCxnSpPr>
        <p:spPr bwMode="auto">
          <a:xfrm>
            <a:off x="3059113" y="4810125"/>
            <a:ext cx="1524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2" name="AutoShape 113"/>
          <p:cNvCxnSpPr>
            <a:cxnSpLocks noChangeShapeType="1"/>
            <a:stCxn id="18443" idx="4"/>
            <a:endCxn id="18439" idx="0"/>
          </p:cNvCxnSpPr>
          <p:nvPr/>
        </p:nvCxnSpPr>
        <p:spPr bwMode="auto">
          <a:xfrm>
            <a:off x="6846888" y="5191125"/>
            <a:ext cx="6858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3" name="AutoShape 114"/>
          <p:cNvCxnSpPr>
            <a:cxnSpLocks noChangeShapeType="1"/>
            <a:endCxn id="18440" idx="6"/>
          </p:cNvCxnSpPr>
          <p:nvPr/>
        </p:nvCxnSpPr>
        <p:spPr bwMode="auto">
          <a:xfrm flipH="1" flipV="1">
            <a:off x="5457825" y="5857875"/>
            <a:ext cx="159702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4" name="AutoShape 115"/>
          <p:cNvCxnSpPr>
            <a:cxnSpLocks noChangeShapeType="1"/>
            <a:stCxn id="18442" idx="6"/>
            <a:endCxn id="18440" idx="2"/>
          </p:cNvCxnSpPr>
          <p:nvPr/>
        </p:nvCxnSpPr>
        <p:spPr bwMode="auto">
          <a:xfrm>
            <a:off x="3689350" y="5715000"/>
            <a:ext cx="812800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5" name="AutoShape 116"/>
          <p:cNvCxnSpPr>
            <a:cxnSpLocks noChangeShapeType="1"/>
            <a:stCxn id="18442" idx="7"/>
            <a:endCxn id="18437" idx="3"/>
          </p:cNvCxnSpPr>
          <p:nvPr/>
        </p:nvCxnSpPr>
        <p:spPr bwMode="auto">
          <a:xfrm flipV="1">
            <a:off x="3543300" y="4514850"/>
            <a:ext cx="1393825" cy="1028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6" name="Text Box 118"/>
          <p:cNvSpPr txBox="1">
            <a:spLocks noChangeArrowheads="1"/>
          </p:cNvSpPr>
          <p:nvPr/>
        </p:nvSpPr>
        <p:spPr bwMode="auto">
          <a:xfrm rot="-347285">
            <a:off x="6081713" y="3940175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849</a:t>
            </a:r>
          </a:p>
        </p:txBody>
      </p:sp>
      <p:sp>
        <p:nvSpPr>
          <p:cNvPr id="18457" name="Text Box 119"/>
          <p:cNvSpPr txBox="1">
            <a:spLocks noChangeArrowheads="1"/>
          </p:cNvSpPr>
          <p:nvPr/>
        </p:nvSpPr>
        <p:spPr bwMode="auto">
          <a:xfrm rot="-4662247">
            <a:off x="4760119" y="4672806"/>
            <a:ext cx="598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802</a:t>
            </a:r>
          </a:p>
        </p:txBody>
      </p:sp>
      <p:sp>
        <p:nvSpPr>
          <p:cNvPr id="18458" name="Text Box 120"/>
          <p:cNvSpPr txBox="1">
            <a:spLocks noChangeArrowheads="1"/>
          </p:cNvSpPr>
          <p:nvPr/>
        </p:nvSpPr>
        <p:spPr bwMode="auto">
          <a:xfrm rot="-1544869">
            <a:off x="5435600" y="50895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1387</a:t>
            </a:r>
          </a:p>
        </p:txBody>
      </p:sp>
      <p:sp>
        <p:nvSpPr>
          <p:cNvPr id="18459" name="Text Box 121"/>
          <p:cNvSpPr txBox="1">
            <a:spLocks noChangeArrowheads="1"/>
          </p:cNvSpPr>
          <p:nvPr/>
        </p:nvSpPr>
        <p:spPr bwMode="auto">
          <a:xfrm rot="-2136302">
            <a:off x="3622675" y="48514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1743</a:t>
            </a:r>
          </a:p>
        </p:txBody>
      </p:sp>
      <p:sp>
        <p:nvSpPr>
          <p:cNvPr id="18460" name="Text Box 122"/>
          <p:cNvSpPr txBox="1">
            <a:spLocks noChangeArrowheads="1"/>
          </p:cNvSpPr>
          <p:nvPr/>
        </p:nvSpPr>
        <p:spPr bwMode="auto">
          <a:xfrm rot="-689345">
            <a:off x="3733800" y="41148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1843</a:t>
            </a:r>
          </a:p>
        </p:txBody>
      </p:sp>
      <p:sp>
        <p:nvSpPr>
          <p:cNvPr id="18461" name="Text Box 123"/>
          <p:cNvSpPr txBox="1">
            <a:spLocks noChangeArrowheads="1"/>
          </p:cNvSpPr>
          <p:nvPr/>
        </p:nvSpPr>
        <p:spPr bwMode="auto">
          <a:xfrm rot="2626382">
            <a:off x="7031038" y="53181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1099</a:t>
            </a:r>
          </a:p>
        </p:txBody>
      </p:sp>
      <p:sp>
        <p:nvSpPr>
          <p:cNvPr id="18462" name="Text Box 124"/>
          <p:cNvSpPr txBox="1">
            <a:spLocks noChangeArrowheads="1"/>
          </p:cNvSpPr>
          <p:nvPr/>
        </p:nvSpPr>
        <p:spPr bwMode="auto">
          <a:xfrm rot="565849">
            <a:off x="5975350" y="5622925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1120</a:t>
            </a:r>
          </a:p>
        </p:txBody>
      </p:sp>
      <p:sp>
        <p:nvSpPr>
          <p:cNvPr id="18463" name="Text Box 125"/>
          <p:cNvSpPr txBox="1">
            <a:spLocks noChangeArrowheads="1"/>
          </p:cNvSpPr>
          <p:nvPr/>
        </p:nvSpPr>
        <p:spPr bwMode="auto">
          <a:xfrm rot="695916">
            <a:off x="3775075" y="544195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1233</a:t>
            </a:r>
          </a:p>
        </p:txBody>
      </p:sp>
      <p:sp>
        <p:nvSpPr>
          <p:cNvPr id="18464" name="Text Box 126"/>
          <p:cNvSpPr txBox="1">
            <a:spLocks noChangeArrowheads="1"/>
          </p:cNvSpPr>
          <p:nvPr/>
        </p:nvSpPr>
        <p:spPr bwMode="auto">
          <a:xfrm rot="4665015">
            <a:off x="2994819" y="4979194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337</a:t>
            </a:r>
          </a:p>
        </p:txBody>
      </p:sp>
      <p:sp>
        <p:nvSpPr>
          <p:cNvPr id="18465" name="Text Box 127"/>
          <p:cNvSpPr txBox="1">
            <a:spLocks noChangeArrowheads="1"/>
          </p:cNvSpPr>
          <p:nvPr/>
        </p:nvSpPr>
        <p:spPr bwMode="auto">
          <a:xfrm rot="832501">
            <a:off x="1927225" y="5257800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2555</a:t>
            </a:r>
          </a:p>
        </p:txBody>
      </p:sp>
      <p:sp>
        <p:nvSpPr>
          <p:cNvPr id="18466" name="Text Box 128"/>
          <p:cNvSpPr txBox="1">
            <a:spLocks noChangeArrowheads="1"/>
          </p:cNvSpPr>
          <p:nvPr/>
        </p:nvSpPr>
        <p:spPr bwMode="auto">
          <a:xfrm rot="-1891667">
            <a:off x="6783388" y="4251325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142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5A16451-E28A-6743-99D7-7F3BFB492443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Edge Types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41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Directed 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ordered pair of vertices</a:t>
            </a:r>
            <a:r>
              <a:rPr lang="en-US" sz="1800">
                <a:latin typeface="Times New Roman" charset="0"/>
              </a:rPr>
              <a:t> (</a:t>
            </a:r>
            <a:r>
              <a:rPr lang="en-US" sz="1800" b="1" i="1">
                <a:latin typeface="Times New Roman" charset="0"/>
              </a:rPr>
              <a:t>u</a:t>
            </a:r>
            <a:r>
              <a:rPr lang="en-US" sz="1800">
                <a:latin typeface="Times New Roman" charset="0"/>
              </a:rPr>
              <a:t>,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first vertex </a:t>
            </a:r>
            <a:r>
              <a:rPr lang="en-US" sz="1800" b="1" i="1">
                <a:latin typeface="Times New Roman" charset="0"/>
              </a:rPr>
              <a:t>u</a:t>
            </a:r>
            <a:r>
              <a:rPr lang="en-US" sz="1800">
                <a:latin typeface="Tahoma" charset="0"/>
              </a:rPr>
              <a:t> is the origin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second vertex 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ahoma" charset="0"/>
              </a:rPr>
              <a:t> is the destination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e.g., a flight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Undirected 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unordered pair of vertices</a:t>
            </a:r>
            <a:r>
              <a:rPr lang="en-US" sz="1800">
                <a:latin typeface="Times New Roman" charset="0"/>
              </a:rPr>
              <a:t> (</a:t>
            </a:r>
            <a:r>
              <a:rPr lang="en-US" sz="1800" b="1" i="1">
                <a:latin typeface="Times New Roman" charset="0"/>
              </a:rPr>
              <a:t>u</a:t>
            </a:r>
            <a:r>
              <a:rPr lang="en-US" sz="1800">
                <a:latin typeface="Times New Roman" charset="0"/>
              </a:rPr>
              <a:t>,</a:t>
            </a:r>
            <a:r>
              <a:rPr lang="en-US" sz="1800" b="1" i="1">
                <a:latin typeface="Times New Roman" charset="0"/>
              </a:rPr>
              <a:t>v</a:t>
            </a:r>
            <a:r>
              <a:rPr lang="en-US" sz="180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e.g., a flight route</a:t>
            </a:r>
            <a:endParaRPr lang="en-US" sz="18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Directed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all the edges are directed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e.g., route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Undirected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all the edges are undirected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e.g., flight network</a:t>
            </a:r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5257800" y="220027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ORD</a:t>
            </a:r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7750175" y="220027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PVD</a:t>
            </a:r>
          </a:p>
        </p:txBody>
      </p:sp>
      <p:cxnSp>
        <p:nvCxnSpPr>
          <p:cNvPr id="19463" name="AutoShape 7"/>
          <p:cNvCxnSpPr>
            <a:cxnSpLocks noChangeShapeType="1"/>
            <a:stCxn id="19461" idx="6"/>
            <a:endCxn id="19462" idx="2"/>
          </p:cNvCxnSpPr>
          <p:nvPr/>
        </p:nvCxnSpPr>
        <p:spPr bwMode="auto">
          <a:xfrm>
            <a:off x="6203950" y="2428875"/>
            <a:ext cx="1536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972175" y="1981200"/>
            <a:ext cx="1987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flight</a:t>
            </a:r>
          </a:p>
          <a:p>
            <a:pPr eaLnBrk="1" hangingPunct="1"/>
            <a:r>
              <a:rPr lang="en-US"/>
              <a:t>AA 1206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5267325" y="353695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ORD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7759700" y="353695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PVD</a:t>
            </a:r>
          </a:p>
        </p:txBody>
      </p:sp>
      <p:cxnSp>
        <p:nvCxnSpPr>
          <p:cNvPr id="19467" name="AutoShape 11"/>
          <p:cNvCxnSpPr>
            <a:cxnSpLocks noChangeShapeType="1"/>
            <a:stCxn id="19465" idx="6"/>
            <a:endCxn id="19466" idx="2"/>
          </p:cNvCxnSpPr>
          <p:nvPr/>
        </p:nvCxnSpPr>
        <p:spPr bwMode="auto">
          <a:xfrm>
            <a:off x="6213475" y="3765550"/>
            <a:ext cx="1536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527800" y="3352800"/>
            <a:ext cx="876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849</a:t>
            </a:r>
          </a:p>
          <a:p>
            <a:pPr eaLnBrk="1" hangingPunct="1"/>
            <a:r>
              <a:rPr lang="en-US"/>
              <a:t>miles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F437396-1A00-CA4C-B94A-DAE96AB3F8B0}" type="slidenum">
              <a:rPr lang="en-US" sz="1400"/>
              <a:pPr eaLnBrk="1" hangingPunct="1"/>
              <a:t>4</a:t>
            </a:fld>
            <a:endParaRPr lang="en-US" sz="1400"/>
          </a:p>
        </p:txBody>
      </p:sp>
      <p:graphicFrame>
        <p:nvGraphicFramePr>
          <p:cNvPr id="20483" name="Object 2052"/>
          <p:cNvGraphicFramePr>
            <a:graphicFrameLocks noChangeAspect="1"/>
          </p:cNvGraphicFramePr>
          <p:nvPr/>
        </p:nvGraphicFramePr>
        <p:xfrm>
          <a:off x="609600" y="1314450"/>
          <a:ext cx="8077200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VISIO" r:id="rId3" imgW="10096500" imgH="7010400" progId="Visio.Drawing.6">
                  <p:embed/>
                </p:oleObj>
              </mc:Choice>
              <mc:Fallback>
                <p:oleObj name="VISIO" r:id="rId3" imgW="10096500" imgH="7010400" progId="Visio.Drawing.6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14450"/>
                        <a:ext cx="8077200" cy="508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Applications</a:t>
            </a:r>
          </a:p>
        </p:txBody>
      </p:sp>
      <p:sp>
        <p:nvSpPr>
          <p:cNvPr id="20485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114800" cy="47244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Electronic circuits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Printed circuit board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Integrated circuit</a:t>
            </a:r>
          </a:p>
          <a:p>
            <a:pPr eaLnBrk="1" hangingPunct="1"/>
            <a:r>
              <a:rPr lang="en-US" sz="2400">
                <a:latin typeface="Tahoma" charset="0"/>
              </a:rPr>
              <a:t>Transportation networks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Highway network</a:t>
            </a:r>
          </a:p>
          <a:p>
            <a:pPr lvl="1" eaLnBrk="1" hangingPunct="1"/>
            <a:r>
              <a:rPr lang="en-US" sz="2000">
                <a:latin typeface="Tahoma" charset="0"/>
              </a:rPr>
              <a:t>Flight network</a:t>
            </a:r>
          </a:p>
          <a:p>
            <a:pPr eaLnBrk="1" hangingPunct="1"/>
            <a:r>
              <a:rPr lang="en-US" sz="2400">
                <a:latin typeface="Tahoma" charset="0"/>
              </a:rPr>
              <a:t>Computer networks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Local area network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Internet</a:t>
            </a:r>
          </a:p>
          <a:p>
            <a:pPr lvl="1" eaLnBrk="1" hangingPunct="1"/>
            <a:r>
              <a:rPr lang="en-US" sz="2000">
                <a:latin typeface="Tahoma" charset="0"/>
              </a:rPr>
              <a:t>Web</a:t>
            </a:r>
          </a:p>
          <a:p>
            <a:pPr eaLnBrk="1" hangingPunct="1"/>
            <a:r>
              <a:rPr lang="en-US" sz="2400">
                <a:latin typeface="Tahoma" charset="0"/>
              </a:rPr>
              <a:t>Databases</a:t>
            </a:r>
          </a:p>
          <a:p>
            <a:pPr lvl="1" eaLnBrk="1" hangingPunct="1"/>
            <a:r>
              <a:rPr lang="en-US" sz="2000">
                <a:latin typeface="Tahoma" charset="0"/>
              </a:rPr>
              <a:t>Entity-relationship diagram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4BE90BB-43AB-DD4E-95CF-6870422DA45A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Terminology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40481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End vertices (or endpoints) of an 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U and V are the endpoints of 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Edges incident on a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a, d, and b are incident on V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Adjacent vertices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U and V are adjacent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Degree of a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X has degree 5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Parallel edges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h and i are parallel edges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Self-loop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j is a self-loop</a:t>
            </a:r>
          </a:p>
        </p:txBody>
      </p:sp>
      <p:grpSp>
        <p:nvGrpSpPr>
          <p:cNvPr id="21509" name="Group 32"/>
          <p:cNvGrpSpPr>
            <a:grpSpLocks/>
          </p:cNvGrpSpPr>
          <p:nvPr/>
        </p:nvGrpSpPr>
        <p:grpSpPr bwMode="auto">
          <a:xfrm>
            <a:off x="4576763" y="2208213"/>
            <a:ext cx="4197350" cy="3200400"/>
            <a:chOff x="2808" y="1104"/>
            <a:chExt cx="2644" cy="2016"/>
          </a:xfrm>
        </p:grpSpPr>
        <p:sp>
          <p:nvSpPr>
            <p:cNvPr id="21510" name="Oval 4"/>
            <p:cNvSpPr>
              <a:spLocks noChangeArrowheads="1"/>
            </p:cNvSpPr>
            <p:nvPr/>
          </p:nvSpPr>
          <p:spPr bwMode="auto">
            <a:xfrm>
              <a:off x="3960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X</a:t>
              </a:r>
            </a:p>
          </p:txBody>
        </p:sp>
        <p:sp>
          <p:nvSpPr>
            <p:cNvPr id="21511" name="Oval 5"/>
            <p:cNvSpPr>
              <a:spLocks noChangeArrowheads="1"/>
            </p:cNvSpPr>
            <p:nvPr/>
          </p:nvSpPr>
          <p:spPr bwMode="auto">
            <a:xfrm>
              <a:off x="2808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U</a:t>
              </a:r>
            </a:p>
          </p:txBody>
        </p:sp>
        <p:sp>
          <p:nvSpPr>
            <p:cNvPr id="21512" name="Oval 6"/>
            <p:cNvSpPr>
              <a:spLocks noChangeArrowheads="1"/>
            </p:cNvSpPr>
            <p:nvPr/>
          </p:nvSpPr>
          <p:spPr bwMode="auto">
            <a:xfrm>
              <a:off x="3384" y="1104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V</a:t>
              </a:r>
            </a:p>
          </p:txBody>
        </p:sp>
        <p:sp>
          <p:nvSpPr>
            <p:cNvPr id="21513" name="Oval 7"/>
            <p:cNvSpPr>
              <a:spLocks noChangeArrowheads="1"/>
            </p:cNvSpPr>
            <p:nvPr/>
          </p:nvSpPr>
          <p:spPr bwMode="auto">
            <a:xfrm>
              <a:off x="3384" y="2256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W</a:t>
              </a:r>
            </a:p>
          </p:txBody>
        </p:sp>
        <p:sp>
          <p:nvSpPr>
            <p:cNvPr id="21514" name="Oval 8"/>
            <p:cNvSpPr>
              <a:spLocks noChangeArrowheads="1"/>
            </p:cNvSpPr>
            <p:nvPr/>
          </p:nvSpPr>
          <p:spPr bwMode="auto">
            <a:xfrm>
              <a:off x="4728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Z</a:t>
              </a:r>
            </a:p>
          </p:txBody>
        </p:sp>
        <p:cxnSp>
          <p:nvCxnSpPr>
            <p:cNvPr id="21515" name="AutoShape 9"/>
            <p:cNvCxnSpPr>
              <a:cxnSpLocks noChangeShapeType="1"/>
              <a:stCxn id="21512" idx="3"/>
              <a:endCxn id="21511" idx="7"/>
            </p:cNvCxnSpPr>
            <p:nvPr/>
          </p:nvCxnSpPr>
          <p:spPr bwMode="auto">
            <a:xfrm flipH="1">
              <a:off x="3054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6" name="AutoShape 10"/>
            <p:cNvCxnSpPr>
              <a:cxnSpLocks noChangeShapeType="1"/>
              <a:stCxn id="21513" idx="1"/>
              <a:endCxn id="21511" idx="5"/>
            </p:cNvCxnSpPr>
            <p:nvPr/>
          </p:nvCxnSpPr>
          <p:spPr bwMode="auto">
            <a:xfrm flipH="1" flipV="1">
              <a:off x="3054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7" name="AutoShape 11"/>
            <p:cNvCxnSpPr>
              <a:cxnSpLocks noChangeShapeType="1"/>
              <a:stCxn id="21513" idx="7"/>
              <a:endCxn id="21510" idx="3"/>
            </p:cNvCxnSpPr>
            <p:nvPr/>
          </p:nvCxnSpPr>
          <p:spPr bwMode="auto">
            <a:xfrm flipV="1">
              <a:off x="3630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8" name="AutoShape 13"/>
            <p:cNvCxnSpPr>
              <a:cxnSpLocks noChangeShapeType="1"/>
              <a:stCxn id="21512" idx="5"/>
              <a:endCxn id="21510" idx="1"/>
            </p:cNvCxnSpPr>
            <p:nvPr/>
          </p:nvCxnSpPr>
          <p:spPr bwMode="auto">
            <a:xfrm>
              <a:off x="3630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9" name="AutoShape 14"/>
            <p:cNvCxnSpPr>
              <a:cxnSpLocks noChangeShapeType="1"/>
              <a:stCxn id="21512" idx="4"/>
              <a:endCxn id="21513" idx="0"/>
            </p:cNvCxnSpPr>
            <p:nvPr/>
          </p:nvCxnSpPr>
          <p:spPr bwMode="auto">
            <a:xfrm>
              <a:off x="3528" y="1398"/>
              <a:ext cx="0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0" name="Oval 15"/>
            <p:cNvSpPr>
              <a:spLocks noChangeArrowheads="1"/>
            </p:cNvSpPr>
            <p:nvPr/>
          </p:nvSpPr>
          <p:spPr bwMode="auto">
            <a:xfrm>
              <a:off x="3966" y="2832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Y</a:t>
              </a:r>
            </a:p>
          </p:txBody>
        </p:sp>
        <p:cxnSp>
          <p:nvCxnSpPr>
            <p:cNvPr id="21521" name="AutoShape 16"/>
            <p:cNvCxnSpPr>
              <a:cxnSpLocks noChangeShapeType="1"/>
              <a:stCxn id="21513" idx="5"/>
              <a:endCxn id="21520" idx="1"/>
            </p:cNvCxnSpPr>
            <p:nvPr/>
          </p:nvCxnSpPr>
          <p:spPr bwMode="auto">
            <a:xfrm>
              <a:off x="3630" y="2508"/>
              <a:ext cx="378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2" name="AutoShape 17"/>
            <p:cNvCxnSpPr>
              <a:cxnSpLocks noChangeShapeType="1"/>
              <a:stCxn id="21510" idx="4"/>
              <a:endCxn id="21520" idx="0"/>
            </p:cNvCxnSpPr>
            <p:nvPr/>
          </p:nvCxnSpPr>
          <p:spPr bwMode="auto">
            <a:xfrm>
              <a:off x="4104" y="1974"/>
              <a:ext cx="6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3" name="Text Box 18"/>
            <p:cNvSpPr txBox="1">
              <a:spLocks noChangeArrowheads="1"/>
            </p:cNvSpPr>
            <p:nvPr/>
          </p:nvSpPr>
          <p:spPr bwMode="auto">
            <a:xfrm>
              <a:off x="3054" y="1254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21524" name="Text Box 19"/>
            <p:cNvSpPr txBox="1">
              <a:spLocks noChangeArrowheads="1"/>
            </p:cNvSpPr>
            <p:nvPr/>
          </p:nvSpPr>
          <p:spPr bwMode="auto">
            <a:xfrm>
              <a:off x="3046" y="1974"/>
              <a:ext cx="2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3786" y="125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789" y="2004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e</a:t>
              </a:r>
            </a:p>
          </p:txBody>
        </p:sp>
        <p:sp>
          <p:nvSpPr>
            <p:cNvPr id="21527" name="Text Box 22"/>
            <p:cNvSpPr txBox="1">
              <a:spLocks noChangeArrowheads="1"/>
            </p:cNvSpPr>
            <p:nvPr/>
          </p:nvSpPr>
          <p:spPr bwMode="auto">
            <a:xfrm>
              <a:off x="3504" y="1680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</a:p>
          </p:txBody>
        </p:sp>
        <p:sp>
          <p:nvSpPr>
            <p:cNvPr id="21528" name="Text Box 23"/>
            <p:cNvSpPr txBox="1">
              <a:spLocks noChangeArrowheads="1"/>
            </p:cNvSpPr>
            <p:nvPr/>
          </p:nvSpPr>
          <p:spPr bwMode="auto">
            <a:xfrm>
              <a:off x="3676" y="2646"/>
              <a:ext cx="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f</a:t>
              </a:r>
            </a:p>
          </p:txBody>
        </p:sp>
        <p:sp>
          <p:nvSpPr>
            <p:cNvPr id="21529" name="Text Box 24"/>
            <p:cNvSpPr txBox="1">
              <a:spLocks noChangeArrowheads="1"/>
            </p:cNvSpPr>
            <p:nvPr/>
          </p:nvSpPr>
          <p:spPr bwMode="auto">
            <a:xfrm>
              <a:off x="4080" y="229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g</a:t>
              </a:r>
            </a:p>
          </p:txBody>
        </p:sp>
        <p:sp>
          <p:nvSpPr>
            <p:cNvPr id="21530" name="Text Box 25"/>
            <p:cNvSpPr txBox="1">
              <a:spLocks noChangeArrowheads="1"/>
            </p:cNvSpPr>
            <p:nvPr/>
          </p:nvSpPr>
          <p:spPr bwMode="auto">
            <a:xfrm>
              <a:off x="4398" y="139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h</a:t>
              </a:r>
            </a:p>
          </p:txBody>
        </p:sp>
        <p:sp>
          <p:nvSpPr>
            <p:cNvPr id="21531" name="Text Box 26"/>
            <p:cNvSpPr txBox="1">
              <a:spLocks noChangeArrowheads="1"/>
            </p:cNvSpPr>
            <p:nvPr/>
          </p:nvSpPr>
          <p:spPr bwMode="auto">
            <a:xfrm>
              <a:off x="4429" y="201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</a:t>
              </a:r>
            </a:p>
          </p:txBody>
        </p:sp>
        <p:sp>
          <p:nvSpPr>
            <p:cNvPr id="21532" name="Text Box 27"/>
            <p:cNvSpPr txBox="1">
              <a:spLocks noChangeArrowheads="1"/>
            </p:cNvSpPr>
            <p:nvPr/>
          </p:nvSpPr>
          <p:spPr bwMode="auto">
            <a:xfrm>
              <a:off x="5282" y="1392"/>
              <a:ext cx="1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j</a:t>
              </a:r>
            </a:p>
          </p:txBody>
        </p:sp>
        <p:cxnSp>
          <p:nvCxnSpPr>
            <p:cNvPr id="21533" name="AutoShape 29"/>
            <p:cNvCxnSpPr>
              <a:cxnSpLocks noChangeShapeType="1"/>
              <a:stCxn id="21510" idx="5"/>
              <a:endCxn id="21514" idx="3"/>
            </p:cNvCxnSpPr>
            <p:nvPr/>
          </p:nvCxnSpPr>
          <p:spPr bwMode="auto">
            <a:xfrm rot="16200000" flipH="1">
              <a:off x="4487" y="1651"/>
              <a:ext cx="1" cy="564"/>
            </a:xfrm>
            <a:prstGeom prst="curvedConnector3">
              <a:avLst>
                <a:gd name="adj1" fmla="val 769999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4" name="AutoShape 30"/>
            <p:cNvCxnSpPr>
              <a:cxnSpLocks noChangeShapeType="1"/>
              <a:stCxn id="21510" idx="7"/>
              <a:endCxn id="21514" idx="1"/>
            </p:cNvCxnSpPr>
            <p:nvPr/>
          </p:nvCxnSpPr>
          <p:spPr bwMode="auto">
            <a:xfrm rot="5400000" flipV="1">
              <a:off x="4487" y="1435"/>
              <a:ext cx="1" cy="564"/>
            </a:xfrm>
            <a:prstGeom prst="curvedConnector3">
              <a:avLst>
                <a:gd name="adj1" fmla="val -610000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5" name="AutoShape 31"/>
            <p:cNvCxnSpPr>
              <a:cxnSpLocks noChangeShapeType="1"/>
              <a:stCxn id="21514" idx="5"/>
              <a:endCxn id="21514" idx="7"/>
            </p:cNvCxnSpPr>
            <p:nvPr/>
          </p:nvCxnSpPr>
          <p:spPr bwMode="auto">
            <a:xfrm rot="5400000" flipH="1" flipV="1">
              <a:off x="4867" y="1823"/>
              <a:ext cx="216" cy="1"/>
            </a:xfrm>
            <a:prstGeom prst="curvedConnector5">
              <a:avLst>
                <a:gd name="adj1" fmla="val -44444"/>
                <a:gd name="adj2" fmla="val 40099986"/>
                <a:gd name="adj3" fmla="val 14675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5754F0-ED12-814D-B2F2-CF0ECABAC50E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2531" name="Freeform 30"/>
          <p:cNvSpPr>
            <a:spLocks/>
          </p:cNvSpPr>
          <p:nvPr/>
        </p:nvSpPr>
        <p:spPr bwMode="auto">
          <a:xfrm>
            <a:off x="5572125" y="2905125"/>
            <a:ext cx="1570038" cy="2149475"/>
          </a:xfrm>
          <a:custGeom>
            <a:avLst/>
            <a:gdLst>
              <a:gd name="T0" fmla="*/ 742950 w 989"/>
              <a:gd name="T1" fmla="*/ 0 h 1354"/>
              <a:gd name="T2" fmla="*/ 819150 w 989"/>
              <a:gd name="T3" fmla="*/ 1352550 h 1354"/>
              <a:gd name="T4" fmla="*/ 1476375 w 989"/>
              <a:gd name="T5" fmla="*/ 2057400 h 1354"/>
              <a:gd name="T6" fmla="*/ 1381125 w 989"/>
              <a:gd name="T7" fmla="*/ 800100 h 1354"/>
              <a:gd name="T8" fmla="*/ 695325 w 989"/>
              <a:gd name="T9" fmla="*/ 1276350 h 1354"/>
              <a:gd name="T10" fmla="*/ 0 w 989"/>
              <a:gd name="T11" fmla="*/ 762000 h 13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89"/>
              <a:gd name="T19" fmla="*/ 0 h 1354"/>
              <a:gd name="T20" fmla="*/ 989 w 989"/>
              <a:gd name="T21" fmla="*/ 1354 h 13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89" h="1354">
                <a:moveTo>
                  <a:pt x="468" y="0"/>
                </a:moveTo>
                <a:cubicBezTo>
                  <a:pt x="475" y="142"/>
                  <a:pt x="439" y="636"/>
                  <a:pt x="516" y="852"/>
                </a:cubicBezTo>
                <a:cubicBezTo>
                  <a:pt x="593" y="1068"/>
                  <a:pt x="871" y="1354"/>
                  <a:pt x="930" y="1296"/>
                </a:cubicBezTo>
                <a:cubicBezTo>
                  <a:pt x="989" y="1238"/>
                  <a:pt x="952" y="586"/>
                  <a:pt x="870" y="504"/>
                </a:cubicBezTo>
                <a:cubicBezTo>
                  <a:pt x="788" y="422"/>
                  <a:pt x="583" y="808"/>
                  <a:pt x="438" y="804"/>
                </a:cubicBezTo>
                <a:cubicBezTo>
                  <a:pt x="293" y="800"/>
                  <a:pt x="91" y="547"/>
                  <a:pt x="0" y="480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29"/>
          <p:cNvSpPr txBox="1">
            <a:spLocks noChangeArrowheads="1"/>
          </p:cNvSpPr>
          <p:nvPr/>
        </p:nvSpPr>
        <p:spPr bwMode="auto">
          <a:xfrm>
            <a:off x="7010400" y="2819400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P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2533" name="Freeform 28"/>
          <p:cNvSpPr>
            <a:spLocks/>
          </p:cNvSpPr>
          <p:nvPr/>
        </p:nvSpPr>
        <p:spPr bwMode="auto">
          <a:xfrm>
            <a:off x="6505575" y="2724150"/>
            <a:ext cx="1638300" cy="736600"/>
          </a:xfrm>
          <a:custGeom>
            <a:avLst/>
            <a:gdLst>
              <a:gd name="T0" fmla="*/ 0 w 1032"/>
              <a:gd name="T1" fmla="*/ 0 h 464"/>
              <a:gd name="T2" fmla="*/ 733425 w 1032"/>
              <a:gd name="T3" fmla="*/ 628650 h 464"/>
              <a:gd name="T4" fmla="*/ 1638300 w 1032"/>
              <a:gd name="T5" fmla="*/ 647700 h 464"/>
              <a:gd name="T6" fmla="*/ 0 60000 65536"/>
              <a:gd name="T7" fmla="*/ 0 60000 65536"/>
              <a:gd name="T8" fmla="*/ 0 60000 65536"/>
              <a:gd name="T9" fmla="*/ 0 w 1032"/>
              <a:gd name="T10" fmla="*/ 0 h 464"/>
              <a:gd name="T11" fmla="*/ 1032 w 1032"/>
              <a:gd name="T12" fmla="*/ 464 h 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2" h="464">
                <a:moveTo>
                  <a:pt x="0" y="0"/>
                </a:moveTo>
                <a:cubicBezTo>
                  <a:pt x="77" y="66"/>
                  <a:pt x="290" y="328"/>
                  <a:pt x="462" y="396"/>
                </a:cubicBezTo>
                <a:cubicBezTo>
                  <a:pt x="634" y="464"/>
                  <a:pt x="913" y="406"/>
                  <a:pt x="1032" y="408"/>
                </a:cubicBez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Terminology (cont.)</a:t>
            </a:r>
          </a:p>
        </p:txBody>
      </p:sp>
      <p:sp>
        <p:nvSpPr>
          <p:cNvPr id="225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4114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sequence of alternating vertices and edges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begins with a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ends with a 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each edge is preceded and followed by its endpoints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Simple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path such that all its vertices and edges are distinct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solidFill>
                  <a:schemeClr val="tx2"/>
                </a:solidFill>
                <a:latin typeface="Tahoma" charset="0"/>
              </a:rPr>
              <a:t>P</a:t>
            </a:r>
            <a:r>
              <a:rPr lang="en-US" sz="1800" baseline="-25000">
                <a:solidFill>
                  <a:schemeClr val="tx2"/>
                </a:solidFill>
                <a:latin typeface="Tahoma" charset="0"/>
              </a:rPr>
              <a:t>1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=(V,b,X,h,Z)</a:t>
            </a:r>
            <a:r>
              <a:rPr lang="en-US" sz="1800">
                <a:latin typeface="Tahoma" charset="0"/>
              </a:rPr>
              <a:t> is a simple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  <a:latin typeface="Tahoma" charset="0"/>
              </a:rPr>
              <a:t>P</a:t>
            </a:r>
            <a:r>
              <a:rPr lang="en-US" sz="1800" baseline="-25000">
                <a:solidFill>
                  <a:schemeClr val="accent2"/>
                </a:solidFill>
                <a:latin typeface="Tahom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Tahoma" charset="0"/>
              </a:rPr>
              <a:t>=(U,c,W,e,X,g,Y,f,W,d,V)</a:t>
            </a:r>
            <a:r>
              <a:rPr lang="en-US" sz="1800">
                <a:latin typeface="Tahoma" charset="0"/>
              </a:rPr>
              <a:t> is a path that is not simple</a:t>
            </a:r>
          </a:p>
        </p:txBody>
      </p:sp>
      <p:sp>
        <p:nvSpPr>
          <p:cNvPr id="22536" name="Oval 4"/>
          <p:cNvSpPr>
            <a:spLocks noChangeArrowheads="1"/>
          </p:cNvSpPr>
          <p:nvPr/>
        </p:nvSpPr>
        <p:spPr bwMode="auto">
          <a:xfrm>
            <a:off x="6934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X</a:t>
            </a:r>
          </a:p>
        </p:txBody>
      </p:sp>
      <p:sp>
        <p:nvSpPr>
          <p:cNvPr id="22537" name="Oval 5"/>
          <p:cNvSpPr>
            <a:spLocks noChangeArrowheads="1"/>
          </p:cNvSpPr>
          <p:nvPr/>
        </p:nvSpPr>
        <p:spPr bwMode="auto">
          <a:xfrm>
            <a:off x="5105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22538" name="Oval 6"/>
          <p:cNvSpPr>
            <a:spLocks noChangeArrowheads="1"/>
          </p:cNvSpPr>
          <p:nvPr/>
        </p:nvSpPr>
        <p:spPr bwMode="auto">
          <a:xfrm>
            <a:off x="6019800" y="2362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22539" name="Oval 7"/>
          <p:cNvSpPr>
            <a:spLocks noChangeArrowheads="1"/>
          </p:cNvSpPr>
          <p:nvPr/>
        </p:nvSpPr>
        <p:spPr bwMode="auto">
          <a:xfrm>
            <a:off x="6019800" y="4191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22540" name="Oval 8"/>
          <p:cNvSpPr>
            <a:spLocks noChangeArrowheads="1"/>
          </p:cNvSpPr>
          <p:nvPr/>
        </p:nvSpPr>
        <p:spPr bwMode="auto">
          <a:xfrm>
            <a:off x="8153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cxnSp>
        <p:nvCxnSpPr>
          <p:cNvPr id="22541" name="AutoShape 9"/>
          <p:cNvCxnSpPr>
            <a:cxnSpLocks noChangeShapeType="1"/>
            <a:stCxn id="22538" idx="3"/>
            <a:endCxn id="22537" idx="7"/>
          </p:cNvCxnSpPr>
          <p:nvPr/>
        </p:nvCxnSpPr>
        <p:spPr bwMode="auto">
          <a:xfrm flipH="1">
            <a:off x="54959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AutoShape 10"/>
          <p:cNvCxnSpPr>
            <a:cxnSpLocks noChangeShapeType="1"/>
            <a:stCxn id="22539" idx="1"/>
            <a:endCxn id="22537" idx="5"/>
          </p:cNvCxnSpPr>
          <p:nvPr/>
        </p:nvCxnSpPr>
        <p:spPr bwMode="auto">
          <a:xfrm flipH="1" flipV="1">
            <a:off x="54959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AutoShape 11"/>
          <p:cNvCxnSpPr>
            <a:cxnSpLocks noChangeShapeType="1"/>
            <a:stCxn id="22539" idx="7"/>
            <a:endCxn id="22536" idx="3"/>
          </p:cNvCxnSpPr>
          <p:nvPr/>
        </p:nvCxnSpPr>
        <p:spPr bwMode="auto">
          <a:xfrm flipV="1">
            <a:off x="64103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AutoShape 12"/>
          <p:cNvCxnSpPr>
            <a:cxnSpLocks noChangeShapeType="1"/>
            <a:stCxn id="22536" idx="6"/>
            <a:endCxn id="22540" idx="2"/>
          </p:cNvCxnSpPr>
          <p:nvPr/>
        </p:nvCxnSpPr>
        <p:spPr bwMode="auto">
          <a:xfrm>
            <a:off x="7400925" y="3505200"/>
            <a:ext cx="742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13"/>
          <p:cNvCxnSpPr>
            <a:cxnSpLocks noChangeShapeType="1"/>
            <a:stCxn id="22538" idx="5"/>
            <a:endCxn id="22536" idx="1"/>
          </p:cNvCxnSpPr>
          <p:nvPr/>
        </p:nvCxnSpPr>
        <p:spPr bwMode="auto">
          <a:xfrm>
            <a:off x="64103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AutoShape 14"/>
          <p:cNvCxnSpPr>
            <a:cxnSpLocks noChangeShapeType="1"/>
            <a:stCxn id="22538" idx="4"/>
            <a:endCxn id="22539" idx="0"/>
          </p:cNvCxnSpPr>
          <p:nvPr/>
        </p:nvCxnSpPr>
        <p:spPr bwMode="auto">
          <a:xfrm>
            <a:off x="6248400" y="2828925"/>
            <a:ext cx="0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5"/>
          <p:cNvSpPr>
            <a:spLocks noChangeArrowheads="1"/>
          </p:cNvSpPr>
          <p:nvPr/>
        </p:nvSpPr>
        <p:spPr bwMode="auto">
          <a:xfrm>
            <a:off x="6943725" y="510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cxnSp>
        <p:nvCxnSpPr>
          <p:cNvPr id="22548" name="AutoShape 16"/>
          <p:cNvCxnSpPr>
            <a:cxnSpLocks noChangeShapeType="1"/>
            <a:stCxn id="22539" idx="5"/>
            <a:endCxn id="22547" idx="1"/>
          </p:cNvCxnSpPr>
          <p:nvPr/>
        </p:nvCxnSpPr>
        <p:spPr bwMode="auto">
          <a:xfrm>
            <a:off x="6410325" y="4591050"/>
            <a:ext cx="600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AutoShape 17"/>
          <p:cNvCxnSpPr>
            <a:cxnSpLocks noChangeShapeType="1"/>
            <a:stCxn id="22536" idx="4"/>
            <a:endCxn id="22547" idx="0"/>
          </p:cNvCxnSpPr>
          <p:nvPr/>
        </p:nvCxnSpPr>
        <p:spPr bwMode="auto">
          <a:xfrm>
            <a:off x="7162800" y="3743325"/>
            <a:ext cx="9525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Text Box 18"/>
          <p:cNvSpPr txBox="1">
            <a:spLocks noChangeArrowheads="1"/>
          </p:cNvSpPr>
          <p:nvPr/>
        </p:nvSpPr>
        <p:spPr bwMode="auto">
          <a:xfrm>
            <a:off x="5495925" y="2600325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22551" name="Text Box 19"/>
          <p:cNvSpPr txBox="1">
            <a:spLocks noChangeArrowheads="1"/>
          </p:cNvSpPr>
          <p:nvPr/>
        </p:nvSpPr>
        <p:spPr bwMode="auto">
          <a:xfrm>
            <a:off x="5483225" y="3743325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22552" name="Text Box 20"/>
          <p:cNvSpPr txBox="1">
            <a:spLocks noChangeArrowheads="1"/>
          </p:cNvSpPr>
          <p:nvPr/>
        </p:nvSpPr>
        <p:spPr bwMode="auto">
          <a:xfrm>
            <a:off x="6705600" y="25908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22553" name="Text Box 21"/>
          <p:cNvSpPr txBox="1">
            <a:spLocks noChangeArrowheads="1"/>
          </p:cNvSpPr>
          <p:nvPr/>
        </p:nvSpPr>
        <p:spPr bwMode="auto">
          <a:xfrm>
            <a:off x="6629400" y="3810000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22554" name="Text Box 22"/>
          <p:cNvSpPr txBox="1">
            <a:spLocks noChangeArrowheads="1"/>
          </p:cNvSpPr>
          <p:nvPr/>
        </p:nvSpPr>
        <p:spPr bwMode="auto">
          <a:xfrm>
            <a:off x="5943600" y="3124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22555" name="Text Box 23"/>
          <p:cNvSpPr txBox="1">
            <a:spLocks noChangeArrowheads="1"/>
          </p:cNvSpPr>
          <p:nvPr/>
        </p:nvSpPr>
        <p:spPr bwMode="auto">
          <a:xfrm>
            <a:off x="6483350" y="4810125"/>
            <a:ext cx="28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</a:t>
            </a:r>
          </a:p>
        </p:txBody>
      </p:sp>
      <p:sp>
        <p:nvSpPr>
          <p:cNvPr id="22556" name="Text Box 24"/>
          <p:cNvSpPr txBox="1">
            <a:spLocks noChangeArrowheads="1"/>
          </p:cNvSpPr>
          <p:nvPr/>
        </p:nvSpPr>
        <p:spPr bwMode="auto">
          <a:xfrm>
            <a:off x="7124700" y="424815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g</a:t>
            </a:r>
          </a:p>
        </p:txBody>
      </p:sp>
      <p:sp>
        <p:nvSpPr>
          <p:cNvPr id="22557" name="Text Box 25"/>
          <p:cNvSpPr txBox="1">
            <a:spLocks noChangeArrowheads="1"/>
          </p:cNvSpPr>
          <p:nvPr/>
        </p:nvSpPr>
        <p:spPr bwMode="auto">
          <a:xfrm>
            <a:off x="7629525" y="3505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</a:t>
            </a:r>
          </a:p>
        </p:txBody>
      </p:sp>
      <p:sp>
        <p:nvSpPr>
          <p:cNvPr id="22558" name="Text Box 31"/>
          <p:cNvSpPr txBox="1">
            <a:spLocks noChangeArrowheads="1"/>
          </p:cNvSpPr>
          <p:nvPr/>
        </p:nvSpPr>
        <p:spPr bwMode="auto">
          <a:xfrm>
            <a:off x="5791200" y="3505200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P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91A85D9-51EE-A241-AD61-B92E19F1A6F0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3555" name="Freeform 6"/>
          <p:cNvSpPr>
            <a:spLocks/>
          </p:cNvSpPr>
          <p:nvPr/>
        </p:nvSpPr>
        <p:spPr bwMode="auto">
          <a:xfrm>
            <a:off x="5067300" y="2667000"/>
            <a:ext cx="2182813" cy="2652713"/>
          </a:xfrm>
          <a:custGeom>
            <a:avLst/>
            <a:gdLst>
              <a:gd name="T0" fmla="*/ 1209675 w 1375"/>
              <a:gd name="T1" fmla="*/ 57150 h 1671"/>
              <a:gd name="T2" fmla="*/ 1933575 w 1375"/>
              <a:gd name="T3" fmla="*/ 828675 h 1671"/>
              <a:gd name="T4" fmla="*/ 1866900 w 1375"/>
              <a:gd name="T5" fmla="*/ 2647950 h 1671"/>
              <a:gd name="T6" fmla="*/ 38100 w 1375"/>
              <a:gd name="T7" fmla="*/ 800100 h 1671"/>
              <a:gd name="T8" fmla="*/ 723900 w 1375"/>
              <a:gd name="T9" fmla="*/ 0 h 16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5"/>
              <a:gd name="T16" fmla="*/ 0 h 1671"/>
              <a:gd name="T17" fmla="*/ 1375 w 1375"/>
              <a:gd name="T18" fmla="*/ 1671 h 16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5" h="1671">
                <a:moveTo>
                  <a:pt x="762" y="36"/>
                </a:moveTo>
                <a:cubicBezTo>
                  <a:pt x="838" y="117"/>
                  <a:pt x="1149" y="250"/>
                  <a:pt x="1218" y="522"/>
                </a:cubicBezTo>
                <a:cubicBezTo>
                  <a:pt x="1287" y="794"/>
                  <a:pt x="1375" y="1671"/>
                  <a:pt x="1176" y="1668"/>
                </a:cubicBezTo>
                <a:cubicBezTo>
                  <a:pt x="977" y="1665"/>
                  <a:pt x="0" y="798"/>
                  <a:pt x="24" y="504"/>
                </a:cubicBezTo>
                <a:cubicBezTo>
                  <a:pt x="48" y="210"/>
                  <a:pt x="366" y="105"/>
                  <a:pt x="456" y="0"/>
                </a:cubicBez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Terminology (cont.)</a:t>
            </a:r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191000" cy="44196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Cycle</a:t>
            </a:r>
          </a:p>
          <a:p>
            <a:pPr lvl="1" eaLnBrk="1" hangingPunct="1"/>
            <a:r>
              <a:rPr lang="en-US" sz="1800">
                <a:latin typeface="Tahoma" charset="0"/>
              </a:rPr>
              <a:t>circular sequence of alternating vertices and edges </a:t>
            </a:r>
          </a:p>
          <a:p>
            <a:pPr lvl="1" eaLnBrk="1" hangingPunct="1"/>
            <a:r>
              <a:rPr lang="en-US" sz="1800">
                <a:latin typeface="Tahoma" charset="0"/>
              </a:rPr>
              <a:t>each edge is preceded and followed by its endpoints</a:t>
            </a:r>
          </a:p>
          <a:p>
            <a:pPr eaLnBrk="1" hangingPunct="1"/>
            <a:r>
              <a:rPr lang="en-US" sz="2000">
                <a:latin typeface="Tahoma" charset="0"/>
              </a:rPr>
              <a:t>Simple cycle</a:t>
            </a:r>
          </a:p>
          <a:p>
            <a:pPr lvl="1" eaLnBrk="1" hangingPunct="1"/>
            <a:r>
              <a:rPr lang="en-US" sz="1800">
                <a:latin typeface="Tahoma" charset="0"/>
              </a:rPr>
              <a:t>cycle such that all its vertices and edges are distinct</a:t>
            </a:r>
          </a:p>
          <a:p>
            <a:pPr eaLnBrk="1" hangingPunct="1"/>
            <a:r>
              <a:rPr lang="en-US" sz="2000">
                <a:latin typeface="Tahoma" charset="0"/>
              </a:rPr>
              <a:t>Examples</a:t>
            </a:r>
          </a:p>
          <a:p>
            <a:pPr lvl="1" eaLnBrk="1" hangingPunct="1"/>
            <a:r>
              <a:rPr lang="en-US" sz="1800">
                <a:solidFill>
                  <a:schemeClr val="tx2"/>
                </a:solidFill>
                <a:latin typeface="Tahoma" charset="0"/>
              </a:rPr>
              <a:t>C</a:t>
            </a:r>
            <a:r>
              <a:rPr lang="en-US" sz="1800" baseline="-25000">
                <a:solidFill>
                  <a:schemeClr val="tx2"/>
                </a:solidFill>
                <a:latin typeface="Tahoma" charset="0"/>
              </a:rPr>
              <a:t>1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=(V,b,X,g,Y,f,W,c,U,a,</a:t>
            </a:r>
            <a:r>
              <a:rPr lang="en-US" sz="1800">
                <a:solidFill>
                  <a:schemeClr val="tx2"/>
                </a:solidFill>
                <a:latin typeface="Tahoma" charset="0"/>
                <a:sym typeface="Symbol" charset="0"/>
              </a:rPr>
              <a:t></a:t>
            </a:r>
            <a:r>
              <a:rPr lang="en-US" sz="1800">
                <a:solidFill>
                  <a:schemeClr val="tx2"/>
                </a:solidFill>
                <a:latin typeface="Tahoma" charset="0"/>
              </a:rPr>
              <a:t>)</a:t>
            </a:r>
            <a:r>
              <a:rPr lang="en-US" sz="1800">
                <a:latin typeface="Tahoma" charset="0"/>
              </a:rPr>
              <a:t> is a simple cycle</a:t>
            </a:r>
          </a:p>
          <a:p>
            <a:pPr lvl="1" eaLnBrk="1" hangingPunct="1"/>
            <a:r>
              <a:rPr lang="en-US" sz="1800">
                <a:solidFill>
                  <a:schemeClr val="accent2"/>
                </a:solidFill>
                <a:latin typeface="Tahoma" charset="0"/>
              </a:rPr>
              <a:t>C</a:t>
            </a:r>
            <a:r>
              <a:rPr lang="en-US" sz="1800" baseline="-25000">
                <a:solidFill>
                  <a:schemeClr val="accent2"/>
                </a:solidFill>
                <a:latin typeface="Tahom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Tahoma" charset="0"/>
              </a:rPr>
              <a:t>=(U,c,W,e,X,g,Y,f,W,d,V,a,</a:t>
            </a:r>
            <a:r>
              <a:rPr lang="en-US" sz="1800">
                <a:solidFill>
                  <a:schemeClr val="accent2"/>
                </a:solidFill>
                <a:latin typeface="Tahoma" charset="0"/>
                <a:sym typeface="Symbol" charset="0"/>
              </a:rPr>
              <a:t></a:t>
            </a:r>
            <a:r>
              <a:rPr lang="en-US" sz="1800">
                <a:solidFill>
                  <a:schemeClr val="accent2"/>
                </a:solidFill>
                <a:latin typeface="Tahoma" charset="0"/>
              </a:rPr>
              <a:t>)</a:t>
            </a:r>
            <a:r>
              <a:rPr lang="en-US" sz="1800">
                <a:latin typeface="Tahoma" charset="0"/>
              </a:rPr>
              <a:t> is a cycle that is not simple</a:t>
            </a:r>
          </a:p>
        </p:txBody>
      </p:sp>
      <p:sp>
        <p:nvSpPr>
          <p:cNvPr id="23558" name="Freeform 4"/>
          <p:cNvSpPr>
            <a:spLocks/>
          </p:cNvSpPr>
          <p:nvPr/>
        </p:nvSpPr>
        <p:spPr bwMode="auto">
          <a:xfrm>
            <a:off x="5343525" y="2735263"/>
            <a:ext cx="1570038" cy="2319337"/>
          </a:xfrm>
          <a:custGeom>
            <a:avLst/>
            <a:gdLst>
              <a:gd name="T0" fmla="*/ 9525 w 989"/>
              <a:gd name="T1" fmla="*/ 617537 h 1461"/>
              <a:gd name="T2" fmla="*/ 704850 w 989"/>
              <a:gd name="T3" fmla="*/ 150812 h 1461"/>
              <a:gd name="T4" fmla="*/ 819150 w 989"/>
              <a:gd name="T5" fmla="*/ 1522412 h 1461"/>
              <a:gd name="T6" fmla="*/ 1476375 w 989"/>
              <a:gd name="T7" fmla="*/ 2227262 h 1461"/>
              <a:gd name="T8" fmla="*/ 1381125 w 989"/>
              <a:gd name="T9" fmla="*/ 969962 h 1461"/>
              <a:gd name="T10" fmla="*/ 695325 w 989"/>
              <a:gd name="T11" fmla="*/ 1446212 h 1461"/>
              <a:gd name="T12" fmla="*/ 0 w 989"/>
              <a:gd name="T13" fmla="*/ 931862 h 1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9"/>
              <a:gd name="T22" fmla="*/ 0 h 1461"/>
              <a:gd name="T23" fmla="*/ 989 w 989"/>
              <a:gd name="T24" fmla="*/ 1461 h 14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9" h="1461">
                <a:moveTo>
                  <a:pt x="6" y="389"/>
                </a:moveTo>
                <a:cubicBezTo>
                  <a:pt x="79" y="341"/>
                  <a:pt x="359" y="0"/>
                  <a:pt x="444" y="95"/>
                </a:cubicBezTo>
                <a:cubicBezTo>
                  <a:pt x="529" y="190"/>
                  <a:pt x="435" y="741"/>
                  <a:pt x="516" y="959"/>
                </a:cubicBezTo>
                <a:cubicBezTo>
                  <a:pt x="597" y="1177"/>
                  <a:pt x="871" y="1461"/>
                  <a:pt x="930" y="1403"/>
                </a:cubicBezTo>
                <a:cubicBezTo>
                  <a:pt x="989" y="1345"/>
                  <a:pt x="952" y="693"/>
                  <a:pt x="870" y="611"/>
                </a:cubicBezTo>
                <a:cubicBezTo>
                  <a:pt x="788" y="529"/>
                  <a:pt x="583" y="915"/>
                  <a:pt x="438" y="911"/>
                </a:cubicBezTo>
                <a:cubicBezTo>
                  <a:pt x="293" y="907"/>
                  <a:pt x="91" y="654"/>
                  <a:pt x="0" y="587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7142163" y="3886200"/>
            <a:ext cx="477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X</a:t>
            </a:r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48768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23563" name="Oval 10"/>
          <p:cNvSpPr>
            <a:spLocks noChangeArrowheads="1"/>
          </p:cNvSpPr>
          <p:nvPr/>
        </p:nvSpPr>
        <p:spPr bwMode="auto">
          <a:xfrm>
            <a:off x="5791200" y="4191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23564" name="Oval 11"/>
          <p:cNvSpPr>
            <a:spLocks noChangeArrowheads="1"/>
          </p:cNvSpPr>
          <p:nvPr/>
        </p:nvSpPr>
        <p:spPr bwMode="auto">
          <a:xfrm>
            <a:off x="79248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Z</a:t>
            </a:r>
          </a:p>
        </p:txBody>
      </p:sp>
      <p:cxnSp>
        <p:nvCxnSpPr>
          <p:cNvPr id="23565" name="AutoShape 12"/>
          <p:cNvCxnSpPr>
            <a:cxnSpLocks noChangeShapeType="1"/>
            <a:stCxn id="23562" idx="3"/>
            <a:endCxn id="23561" idx="7"/>
          </p:cNvCxnSpPr>
          <p:nvPr/>
        </p:nvCxnSpPr>
        <p:spPr bwMode="auto">
          <a:xfrm flipH="1">
            <a:off x="52673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AutoShape 13"/>
          <p:cNvCxnSpPr>
            <a:cxnSpLocks noChangeShapeType="1"/>
            <a:stCxn id="23563" idx="1"/>
            <a:endCxn id="23561" idx="5"/>
          </p:cNvCxnSpPr>
          <p:nvPr/>
        </p:nvCxnSpPr>
        <p:spPr bwMode="auto">
          <a:xfrm flipH="1" flipV="1">
            <a:off x="52673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AutoShape 14"/>
          <p:cNvCxnSpPr>
            <a:cxnSpLocks noChangeShapeType="1"/>
            <a:stCxn id="23563" idx="7"/>
            <a:endCxn id="23560" idx="3"/>
          </p:cNvCxnSpPr>
          <p:nvPr/>
        </p:nvCxnSpPr>
        <p:spPr bwMode="auto">
          <a:xfrm flipV="1">
            <a:off x="61817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AutoShape 15"/>
          <p:cNvCxnSpPr>
            <a:cxnSpLocks noChangeShapeType="1"/>
            <a:stCxn id="23560" idx="6"/>
            <a:endCxn id="23564" idx="2"/>
          </p:cNvCxnSpPr>
          <p:nvPr/>
        </p:nvCxnSpPr>
        <p:spPr bwMode="auto">
          <a:xfrm>
            <a:off x="7172325" y="3505200"/>
            <a:ext cx="742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AutoShape 16"/>
          <p:cNvCxnSpPr>
            <a:cxnSpLocks noChangeShapeType="1"/>
            <a:stCxn id="23562" idx="5"/>
            <a:endCxn id="23560" idx="1"/>
          </p:cNvCxnSpPr>
          <p:nvPr/>
        </p:nvCxnSpPr>
        <p:spPr bwMode="auto">
          <a:xfrm>
            <a:off x="61817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AutoShape 17"/>
          <p:cNvCxnSpPr>
            <a:cxnSpLocks noChangeShapeType="1"/>
            <a:stCxn id="23562" idx="4"/>
            <a:endCxn id="23563" idx="0"/>
          </p:cNvCxnSpPr>
          <p:nvPr/>
        </p:nvCxnSpPr>
        <p:spPr bwMode="auto">
          <a:xfrm>
            <a:off x="6019800" y="2828925"/>
            <a:ext cx="0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1" name="Oval 18"/>
          <p:cNvSpPr>
            <a:spLocks noChangeArrowheads="1"/>
          </p:cNvSpPr>
          <p:nvPr/>
        </p:nvSpPr>
        <p:spPr bwMode="auto">
          <a:xfrm>
            <a:off x="6715125" y="510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Y</a:t>
            </a:r>
          </a:p>
        </p:txBody>
      </p:sp>
      <p:cxnSp>
        <p:nvCxnSpPr>
          <p:cNvPr id="23572" name="AutoShape 19"/>
          <p:cNvCxnSpPr>
            <a:cxnSpLocks noChangeShapeType="1"/>
            <a:stCxn id="23563" idx="5"/>
            <a:endCxn id="23571" idx="1"/>
          </p:cNvCxnSpPr>
          <p:nvPr/>
        </p:nvCxnSpPr>
        <p:spPr bwMode="auto">
          <a:xfrm>
            <a:off x="6181725" y="4591050"/>
            <a:ext cx="600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3" name="AutoShape 20"/>
          <p:cNvCxnSpPr>
            <a:cxnSpLocks noChangeShapeType="1"/>
            <a:stCxn id="23560" idx="4"/>
            <a:endCxn id="23571" idx="0"/>
          </p:cNvCxnSpPr>
          <p:nvPr/>
        </p:nvCxnSpPr>
        <p:spPr bwMode="auto">
          <a:xfrm>
            <a:off x="6934200" y="3743325"/>
            <a:ext cx="9525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5105400" y="2590800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/>
        </p:nvSpPr>
        <p:spPr bwMode="auto">
          <a:xfrm>
            <a:off x="5105400" y="3962400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23576" name="Text Box 23"/>
          <p:cNvSpPr txBox="1">
            <a:spLocks noChangeArrowheads="1"/>
          </p:cNvSpPr>
          <p:nvPr/>
        </p:nvSpPr>
        <p:spPr bwMode="auto">
          <a:xfrm>
            <a:off x="6553200" y="25908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6400800" y="3810000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5715000" y="3124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/>
        </p:nvSpPr>
        <p:spPr bwMode="auto">
          <a:xfrm>
            <a:off x="6086475" y="4895850"/>
            <a:ext cx="28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/>
        </p:nvSpPr>
        <p:spPr bwMode="auto">
          <a:xfrm>
            <a:off x="7086600" y="4267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g</a:t>
            </a:r>
          </a:p>
        </p:txBody>
      </p:sp>
      <p:sp>
        <p:nvSpPr>
          <p:cNvPr id="23581" name="Text Box 28"/>
          <p:cNvSpPr txBox="1">
            <a:spLocks noChangeArrowheads="1"/>
          </p:cNvSpPr>
          <p:nvPr/>
        </p:nvSpPr>
        <p:spPr bwMode="auto">
          <a:xfrm>
            <a:off x="7400925" y="35052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/>
        </p:nvSpPr>
        <p:spPr bwMode="auto">
          <a:xfrm>
            <a:off x="5556250" y="3505200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CA50DE4-08C2-AA4F-917F-1775BED560EC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Properties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029200" y="1600200"/>
            <a:ext cx="3733800" cy="1600200"/>
          </a:xfrm>
        </p:spPr>
        <p:txBody>
          <a:bodyPr/>
          <a:lstStyle/>
          <a:p>
            <a:pPr marL="114300" indent="-114300" eaLnBrk="1" hangingPunct="1">
              <a:buFont typeface="Wingdings" charset="0"/>
              <a:buNone/>
            </a:pPr>
            <a:r>
              <a:rPr lang="en-US" sz="2400">
                <a:latin typeface="Tahoma" charset="0"/>
              </a:rPr>
              <a:t>Notation</a:t>
            </a:r>
          </a:p>
          <a:p>
            <a:pPr marL="1371600" lvl="1" indent="-914400" eaLnBrk="1" hangingPunct="1">
              <a:buFont typeface="Wingdings" charset="0"/>
              <a:buNone/>
            </a:pPr>
            <a:r>
              <a:rPr lang="en-US" sz="2000" b="1" i="1">
                <a:latin typeface="Times New Roman" charset="0"/>
              </a:rPr>
              <a:t>   n	</a:t>
            </a:r>
            <a:r>
              <a:rPr lang="en-US" sz="2000">
                <a:latin typeface="Tahoma" charset="0"/>
              </a:rPr>
              <a:t>number of vertices</a:t>
            </a:r>
          </a:p>
          <a:p>
            <a:pPr marL="1371600" lvl="1" indent="-914400" eaLnBrk="1" hangingPunct="1">
              <a:buFont typeface="Wingdings" charset="0"/>
              <a:buNone/>
            </a:pPr>
            <a:r>
              <a:rPr lang="en-US" sz="2000" b="1" i="1">
                <a:latin typeface="Times New Roman" charset="0"/>
              </a:rPr>
              <a:t>   m	</a:t>
            </a:r>
            <a:r>
              <a:rPr lang="en-US" sz="2000">
                <a:latin typeface="Tahoma" charset="0"/>
              </a:rPr>
              <a:t>number of edges</a:t>
            </a:r>
          </a:p>
          <a:p>
            <a:pPr marL="1371600" lvl="1" indent="-914400" eaLnBrk="1" hangingPunct="1">
              <a:buFont typeface="Wingdings" charset="0"/>
              <a:buNone/>
            </a:pPr>
            <a:r>
              <a:rPr lang="en-US" sz="2000">
                <a:latin typeface="Times New Roman" charset="0"/>
              </a:rPr>
              <a:t>deg(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 i="1">
                <a:latin typeface="Times New Roman" charset="0"/>
              </a:rPr>
              <a:t>	</a:t>
            </a:r>
            <a:r>
              <a:rPr lang="en-US" sz="2000">
                <a:latin typeface="Tahoma" charset="0"/>
              </a:rPr>
              <a:t>degree of vertex </a:t>
            </a:r>
            <a:r>
              <a:rPr lang="en-US" sz="2000" b="1" i="1">
                <a:latin typeface="Times New Roman" charset="0"/>
              </a:rPr>
              <a:t>v</a:t>
            </a:r>
            <a:endParaRPr lang="en-US" sz="2000">
              <a:latin typeface="Tahoma" charset="0"/>
            </a:endParaRPr>
          </a:p>
        </p:txBody>
      </p:sp>
      <p:sp>
        <p:nvSpPr>
          <p:cNvPr id="2458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00200"/>
            <a:ext cx="3657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latin typeface="Tahoma" charset="0"/>
              </a:rPr>
              <a:t>Property 1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 b="1">
                <a:latin typeface="Symbol" charset="0"/>
              </a:rPr>
              <a:t>S</a:t>
            </a:r>
            <a:r>
              <a:rPr lang="en-US" sz="2000" b="1" i="1" baseline="-25000">
                <a:latin typeface="Times New Roman" charset="0"/>
              </a:rPr>
              <a:t>v </a:t>
            </a:r>
            <a:r>
              <a:rPr lang="en-US" sz="2000">
                <a:latin typeface="Times New Roman" charset="0"/>
              </a:rPr>
              <a:t>deg(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Symbol" charset="0"/>
              </a:rPr>
              <a:t>= 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 b="1" i="1">
                <a:latin typeface="Times New Roman" charset="0"/>
              </a:rPr>
              <a:t>m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rgbClr val="000000"/>
                </a:solidFill>
                <a:latin typeface="Tahoma" charset="0"/>
              </a:rPr>
              <a:t>Proof:</a:t>
            </a:r>
            <a:r>
              <a:rPr lang="en-US" sz="2000">
                <a:latin typeface="Tahoma" charset="0"/>
              </a:rPr>
              <a:t> each edge is counted twice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latin typeface="Tahoma" charset="0"/>
              </a:rPr>
              <a:t>Property 2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Tahoma" charset="0"/>
              </a:rPr>
              <a:t>In an undirected graph with no self-loops and no multiple edges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Tahoma" charset="0"/>
              </a:rPr>
              <a:t> 	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 b="1" i="1">
                <a:latin typeface="Times New Roman" charset="0"/>
              </a:rPr>
              <a:t>m </a:t>
            </a:r>
            <a:r>
              <a:rPr lang="en-US" sz="2000" b="1">
                <a:latin typeface="Symbol" charset="0"/>
                <a:sym typeface="Symbol" charset="0"/>
              </a:rPr>
              <a:t> </a:t>
            </a:r>
            <a:r>
              <a:rPr lang="en-US" sz="2000" b="1" i="1">
                <a:latin typeface="Times New Roman" charset="0"/>
              </a:rPr>
              <a:t>n 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 </a:t>
            </a:r>
            <a:r>
              <a:rPr lang="en-US" sz="2000" b="1">
                <a:latin typeface="Symbol" charset="0"/>
              </a:rPr>
              <a:t>-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</a:rPr>
              <a:t>1)</a:t>
            </a:r>
            <a:r>
              <a:rPr lang="en-US" sz="2000" b="1">
                <a:latin typeface="Symbol" charset="0"/>
              </a:rPr>
              <a:t>/</a:t>
            </a:r>
            <a:r>
              <a:rPr lang="en-US" sz="2000">
                <a:latin typeface="Times New Roman" charset="0"/>
              </a:rPr>
              <a:t>2</a:t>
            </a:r>
            <a:endParaRPr lang="en-US" sz="2000" baseline="30000">
              <a:latin typeface="Times New Roman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solidFill>
                  <a:srgbClr val="000000"/>
                </a:solidFill>
                <a:latin typeface="Tahoma" charset="0"/>
              </a:rPr>
              <a:t>Proof:</a:t>
            </a:r>
            <a:r>
              <a:rPr lang="en-US" sz="2000">
                <a:latin typeface="Tahoma" charset="0"/>
              </a:rPr>
              <a:t> each vertex has degree at most 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n </a:t>
            </a:r>
            <a:r>
              <a:rPr lang="en-US" sz="2000" b="1">
                <a:latin typeface="Symbol" charset="0"/>
              </a:rPr>
              <a:t>-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Times New Roman" charset="0"/>
              </a:rPr>
              <a:t>1)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100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chemeClr val="tx2"/>
                </a:solidFill>
                <a:latin typeface="Tahoma" charset="0"/>
              </a:rPr>
              <a:t>What is the bound for a directed graph?</a:t>
            </a:r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4267200" y="44545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5181600" y="35401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5181600" y="54451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6096000" y="4454525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86" name="AutoShape 9"/>
          <p:cNvCxnSpPr>
            <a:cxnSpLocks noChangeShapeType="1"/>
            <a:stCxn id="24583" idx="5"/>
            <a:endCxn id="24585" idx="1"/>
          </p:cNvCxnSpPr>
          <p:nvPr/>
        </p:nvCxnSpPr>
        <p:spPr bwMode="auto">
          <a:xfrm>
            <a:off x="5441950" y="3810000"/>
            <a:ext cx="698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7" name="AutoShape 10"/>
          <p:cNvCxnSpPr>
            <a:cxnSpLocks noChangeShapeType="1"/>
            <a:stCxn id="24583" idx="3"/>
            <a:endCxn id="24582" idx="7"/>
          </p:cNvCxnSpPr>
          <p:nvPr/>
        </p:nvCxnSpPr>
        <p:spPr bwMode="auto">
          <a:xfrm flipH="1">
            <a:off x="4527550" y="3810000"/>
            <a:ext cx="698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AutoShape 11"/>
          <p:cNvCxnSpPr>
            <a:cxnSpLocks noChangeShapeType="1"/>
            <a:stCxn id="24584" idx="1"/>
            <a:endCxn id="24582" idx="5"/>
          </p:cNvCxnSpPr>
          <p:nvPr/>
        </p:nvCxnSpPr>
        <p:spPr bwMode="auto">
          <a:xfrm flipH="1" flipV="1">
            <a:off x="4527550" y="4724400"/>
            <a:ext cx="69850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AutoShape 12"/>
          <p:cNvCxnSpPr>
            <a:cxnSpLocks noChangeShapeType="1"/>
            <a:stCxn id="24585" idx="3"/>
            <a:endCxn id="24584" idx="7"/>
          </p:cNvCxnSpPr>
          <p:nvPr/>
        </p:nvCxnSpPr>
        <p:spPr bwMode="auto">
          <a:xfrm flipH="1">
            <a:off x="5441950" y="4724400"/>
            <a:ext cx="69850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AutoShape 13"/>
          <p:cNvCxnSpPr>
            <a:cxnSpLocks noChangeShapeType="1"/>
            <a:stCxn id="24585" idx="2"/>
            <a:endCxn id="24582" idx="6"/>
          </p:cNvCxnSpPr>
          <p:nvPr/>
        </p:nvCxnSpPr>
        <p:spPr bwMode="auto">
          <a:xfrm flipH="1">
            <a:off x="4581525" y="4606925"/>
            <a:ext cx="1504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AutoShape 14"/>
          <p:cNvCxnSpPr>
            <a:cxnSpLocks noChangeShapeType="1"/>
            <a:stCxn id="24584" idx="0"/>
            <a:endCxn id="24583" idx="4"/>
          </p:cNvCxnSpPr>
          <p:nvPr/>
        </p:nvCxnSpPr>
        <p:spPr bwMode="auto">
          <a:xfrm flipV="1">
            <a:off x="5334000" y="3854450"/>
            <a:ext cx="0" cy="1581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2" name="Rectangle 1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77000" y="3429000"/>
            <a:ext cx="2286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/>
              <a:t>Example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b="1" i="1">
                <a:latin typeface="Times New Roman" charset="0"/>
              </a:rPr>
              <a:t>n </a:t>
            </a:r>
            <a:r>
              <a:rPr lang="en-US" b="1">
                <a:latin typeface="Symbol" charset="0"/>
                <a:sym typeface="Symbol" charset="0"/>
              </a:rPr>
              <a:t>= </a:t>
            </a:r>
            <a:r>
              <a:rPr lang="en-US">
                <a:latin typeface="Times New Roman" charset="0"/>
              </a:rPr>
              <a:t>4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 b="1" i="1">
                <a:latin typeface="Times New Roman" charset="0"/>
              </a:rPr>
              <a:t>m </a:t>
            </a:r>
            <a:r>
              <a:rPr lang="en-US" b="1">
                <a:latin typeface="Symbol" charset="0"/>
                <a:sym typeface="Symbol" charset="0"/>
              </a:rPr>
              <a:t>= </a:t>
            </a:r>
            <a:r>
              <a:rPr lang="en-US">
                <a:latin typeface="Times New Roman" charset="0"/>
              </a:rPr>
              <a:t>6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charset="0"/>
              <a:buChar char="n"/>
            </a:pPr>
            <a:r>
              <a:rPr lang="en-US">
                <a:latin typeface="Times New Roman" charset="0"/>
              </a:rPr>
              <a:t>deg(</a:t>
            </a:r>
            <a:r>
              <a:rPr lang="en-US" b="1" i="1">
                <a:latin typeface="Times New Roman" charset="0"/>
              </a:rPr>
              <a:t>v</a:t>
            </a:r>
            <a:r>
              <a:rPr lang="en-US">
                <a:latin typeface="Times New Roman" charset="0"/>
              </a:rPr>
              <a:t>)</a:t>
            </a:r>
            <a:r>
              <a:rPr lang="en-US" b="1" i="1">
                <a:latin typeface="Times New Roman" charset="0"/>
              </a:rPr>
              <a:t> </a:t>
            </a:r>
            <a:r>
              <a:rPr lang="en-US">
                <a:latin typeface="Symbol" charset="0"/>
              </a:rPr>
              <a:t>= </a:t>
            </a:r>
            <a:r>
              <a:rPr lang="en-US">
                <a:latin typeface="Times New Roman" charset="0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Graphs</a:t>
            </a:r>
          </a:p>
        </p:txBody>
      </p:sp>
      <p:sp>
        <p:nvSpPr>
          <p:cNvPr id="256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920253-BA03-E049-A2A8-DAC3199BD52A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Vertices and Edges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153400" cy="47117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A </a:t>
            </a:r>
            <a:r>
              <a:rPr lang="en-US" b="1" dirty="0">
                <a:latin typeface="Tahoma" charset="0"/>
              </a:rPr>
              <a:t>graph</a:t>
            </a:r>
            <a:r>
              <a:rPr lang="en-US" dirty="0">
                <a:latin typeface="Tahoma" charset="0"/>
              </a:rPr>
              <a:t> is a collection of </a:t>
            </a:r>
            <a:r>
              <a:rPr lang="en-US" b="1" dirty="0">
                <a:latin typeface="Tahoma" charset="0"/>
              </a:rPr>
              <a:t>vertices</a:t>
            </a:r>
            <a:r>
              <a:rPr lang="en-US" dirty="0">
                <a:latin typeface="Tahoma" charset="0"/>
              </a:rPr>
              <a:t> and </a:t>
            </a:r>
            <a:r>
              <a:rPr lang="en-US" b="1" dirty="0">
                <a:latin typeface="Tahoma" charset="0"/>
              </a:rPr>
              <a:t>edges</a:t>
            </a:r>
            <a:r>
              <a:rPr lang="en-US" dirty="0">
                <a:latin typeface="Tahoma" charset="0"/>
              </a:rPr>
              <a:t>. </a:t>
            </a:r>
          </a:p>
          <a:p>
            <a:r>
              <a:rPr lang="en-US" dirty="0" smtClean="0">
                <a:latin typeface="Tahoma" charset="0"/>
              </a:rPr>
              <a:t>A </a:t>
            </a:r>
            <a:r>
              <a:rPr lang="en-US" b="1" dirty="0">
                <a:latin typeface="Tahoma" charset="0"/>
              </a:rPr>
              <a:t>Vertex</a:t>
            </a:r>
            <a:r>
              <a:rPr lang="en-US" dirty="0">
                <a:latin typeface="Tahoma" charset="0"/>
              </a:rPr>
              <a:t> is </a:t>
            </a:r>
            <a:r>
              <a:rPr lang="en-US" dirty="0" smtClean="0">
                <a:latin typeface="Tahoma" charset="0"/>
              </a:rPr>
              <a:t>can be an abstract unlabeled object or it can be labeled (</a:t>
            </a:r>
            <a:r>
              <a:rPr lang="en-US" dirty="0">
                <a:latin typeface="Tahoma" charset="0"/>
              </a:rPr>
              <a:t>e.g., </a:t>
            </a:r>
            <a:r>
              <a:rPr lang="en-US" dirty="0" smtClean="0">
                <a:latin typeface="Tahoma" charset="0"/>
              </a:rPr>
              <a:t>with an integer numbe</a:t>
            </a:r>
            <a:r>
              <a:rPr lang="en-US" dirty="0" smtClean="0">
                <a:latin typeface="Tahoma" charset="0"/>
              </a:rPr>
              <a:t>r or </a:t>
            </a:r>
            <a:r>
              <a:rPr lang="en-US" dirty="0" smtClean="0">
                <a:latin typeface="Tahoma" charset="0"/>
              </a:rPr>
              <a:t>an </a:t>
            </a:r>
            <a:r>
              <a:rPr lang="en-US" dirty="0">
                <a:latin typeface="Tahoma" charset="0"/>
              </a:rPr>
              <a:t>airport code</a:t>
            </a:r>
            <a:r>
              <a:rPr lang="en-US" dirty="0" smtClean="0">
                <a:latin typeface="Tahoma" charset="0"/>
              </a:rPr>
              <a:t>) or it can store other objects</a:t>
            </a:r>
            <a:endParaRPr lang="en-US" dirty="0">
              <a:latin typeface="Tahoma" charset="0"/>
            </a:endParaRPr>
          </a:p>
          <a:p>
            <a:r>
              <a:rPr lang="en-US" dirty="0" smtClean="0">
                <a:latin typeface="Tahoma" charset="0"/>
              </a:rPr>
              <a:t>An </a:t>
            </a:r>
            <a:r>
              <a:rPr lang="en-US" b="1" dirty="0">
                <a:latin typeface="Tahoma" charset="0"/>
              </a:rPr>
              <a:t>Edge</a:t>
            </a:r>
            <a:r>
              <a:rPr lang="en-US" dirty="0">
                <a:latin typeface="Tahoma" charset="0"/>
              </a:rPr>
              <a:t> </a:t>
            </a:r>
            <a:r>
              <a:rPr lang="en-US" dirty="0" smtClean="0">
                <a:latin typeface="Tahoma" charset="0"/>
              </a:rPr>
              <a:t>can likewise be an abstract unlabeled object or it can be labeled (</a:t>
            </a:r>
            <a:r>
              <a:rPr lang="en-US" dirty="0">
                <a:latin typeface="Tahoma" charset="0"/>
              </a:rPr>
              <a:t>e.g., a flight number, travel distance, cost), </a:t>
            </a:r>
            <a:r>
              <a:rPr lang="en-US" dirty="0" smtClean="0">
                <a:latin typeface="Tahoma" charset="0"/>
              </a:rPr>
              <a:t>or it can also store other objects.</a:t>
            </a:r>
            <a:endParaRPr lang="en-US" dirty="0">
              <a:latin typeface="Tahom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7041</TotalTime>
  <Words>913</Words>
  <Application>Microsoft Macintosh PowerPoint</Application>
  <PresentationFormat>On-screen Show (4:3)</PresentationFormat>
  <Paragraphs>264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Blueprint</vt:lpstr>
      <vt:lpstr>VISIO</vt:lpstr>
      <vt:lpstr>Graph Terminology and Representations</vt:lpstr>
      <vt:lpstr>Graphs</vt:lpstr>
      <vt:lpstr>Edge Types</vt:lpstr>
      <vt:lpstr>Applications</vt:lpstr>
      <vt:lpstr>Terminology</vt:lpstr>
      <vt:lpstr>Terminology (cont.)</vt:lpstr>
      <vt:lpstr>Terminology (cont.)</vt:lpstr>
      <vt:lpstr>Properties</vt:lpstr>
      <vt:lpstr>Vertices and Edges</vt:lpstr>
      <vt:lpstr>Graph Operations</vt:lpstr>
      <vt:lpstr>Graph Operations, Continued</vt:lpstr>
      <vt:lpstr>Edge List Structure</vt:lpstr>
      <vt:lpstr>Adjacency List Structure</vt:lpstr>
      <vt:lpstr>Adjacency Matrix Structure</vt:lpstr>
      <vt:lpstr>Performance (All bounds are big-oh running times, except  for “Space”)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1368</cp:revision>
  <dcterms:created xsi:type="dcterms:W3CDTF">2002-01-21T02:22:10Z</dcterms:created>
  <dcterms:modified xsi:type="dcterms:W3CDTF">2015-07-27T20:14:09Z</dcterms:modified>
</cp:coreProperties>
</file>