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56" r:id="rId2"/>
    <p:sldId id="386" r:id="rId3"/>
    <p:sldId id="388" r:id="rId4"/>
    <p:sldId id="389" r:id="rId5"/>
    <p:sldId id="370" r:id="rId6"/>
    <p:sldId id="371" r:id="rId7"/>
    <p:sldId id="372" r:id="rId8"/>
    <p:sldId id="373" r:id="rId9"/>
    <p:sldId id="374" r:id="rId10"/>
    <p:sldId id="397" r:id="rId11"/>
    <p:sldId id="375" r:id="rId12"/>
    <p:sldId id="379" r:id="rId13"/>
    <p:sldId id="387" r:id="rId14"/>
    <p:sldId id="399" r:id="rId15"/>
    <p:sldId id="376" r:id="rId16"/>
    <p:sldId id="377" r:id="rId17"/>
    <p:sldId id="380" r:id="rId18"/>
    <p:sldId id="394" r:id="rId19"/>
    <p:sldId id="398" r:id="rId20"/>
    <p:sldId id="378" r:id="rId21"/>
    <p:sldId id="400" r:id="rId22"/>
    <p:sldId id="401" r:id="rId23"/>
    <p:sldId id="402" r:id="rId24"/>
    <p:sldId id="403" r:id="rId25"/>
    <p:sldId id="404" r:id="rId26"/>
    <p:sldId id="381" r:id="rId27"/>
    <p:sldId id="382" r:id="rId28"/>
  </p:sldIdLst>
  <p:sldSz cx="9144000" cy="6858000" type="screen4x3"/>
  <p:notesSz cx="7302500" cy="95885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5674F6"/>
    <a:srgbClr val="6289F8"/>
    <a:srgbClr val="8097F8"/>
    <a:srgbClr val="2C61F6"/>
    <a:srgbClr val="F8F0D0"/>
    <a:srgbClr val="F2E4AA"/>
    <a:srgbClr val="000000"/>
    <a:srgbClr val="F4E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75" d="100"/>
          <a:sy n="175" d="100"/>
        </p:scale>
        <p:origin x="-5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l" defTabSz="965200">
              <a:defRPr sz="1300" smtClean="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Hash Tables</a:t>
            </a: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21A1512A-4C6D-1D49-9076-F7C77186EE9E}" type="datetime1">
              <a:rPr lang="en-US" smtClean="0"/>
              <a:t>1/23/15</a:t>
            </a:fld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l" defTabSz="965200">
              <a:defRPr sz="1300" smtClean="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C9975598-BED7-4E4C-B7F5-36361F23CE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94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l" defTabSz="965200">
              <a:defRPr sz="1300" smtClean="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Hash Tables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123737E1-1FAD-F34A-BFB5-1B6353CEC268}" type="datetime1">
              <a:rPr lang="en-US" smtClean="0"/>
              <a:t>1/23/15</a:t>
            </a:fld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20725"/>
            <a:ext cx="4792662" cy="359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l" defTabSz="965200">
              <a:defRPr sz="1300" smtClean="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A1D08E1E-B36E-7A4C-96FF-3394E00056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51016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 smtClean="0"/>
              <a:t>Hash Tables</a:t>
            </a:r>
            <a:endParaRPr lang="en-US" sz="13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42E8E527-2740-0146-BE08-0C573FCFC5C7}" type="datetime1">
              <a:rPr lang="en-US" sz="1300" smtClean="0"/>
              <a:t>1/23/15</a:t>
            </a:fld>
            <a:endParaRPr lang="en-US" sz="1300"/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2CE6969-90CA-9E42-ACA5-2F09F94B402B}" type="slidenum">
              <a:rPr lang="en-US" sz="1300"/>
              <a:pPr eaLnBrk="1" hangingPunct="1"/>
              <a:t>1</a:t>
            </a:fld>
            <a:endParaRPr lang="en-US" sz="1300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</p:grpSp>
      </p:grpSp>
      <p:sp>
        <p:nvSpPr>
          <p:cNvPr id="518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8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Date Placeholder 7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 Goodrich and Tamassia</a:t>
            </a:r>
            <a:endParaRPr lang="en-US"/>
          </a:p>
        </p:txBody>
      </p:sp>
      <p:sp>
        <p:nvSpPr>
          <p:cNvPr id="70" name="Slide Number Placeholder 7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64607A-3865-0C49-BF7D-3623CB93F9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1" name="Footer Placeholder 7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</p:spTree>
    <p:extLst>
      <p:ext uri="{BB962C8B-B14F-4D97-AF65-F5344CB8AC3E}">
        <p14:creationId xmlns:p14="http://schemas.microsoft.com/office/powerpoint/2010/main" val="386646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2015 Goodrich and Tamassia</a:t>
            </a: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1E49A-E298-A84E-AD6E-6BDA603E44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9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2015 Goodrich and Tamassia</a:t>
            </a: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84C1D1-C35B-2D45-A3C7-1A4085BA57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9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248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4101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02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03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04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05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06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07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08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09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0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1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2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3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4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5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6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7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8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9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20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21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22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</p:grpSp>
          <p:grpSp>
            <p:nvGrpSpPr>
              <p:cNvPr id="10256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4124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25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26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27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28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29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0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1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2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3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4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5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6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7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8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9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0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1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2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3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4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5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6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7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8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9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50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51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52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</p:grpSp>
        </p:grpSp>
        <p:sp>
          <p:nvSpPr>
            <p:cNvPr id="415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ea typeface="+mn-ea"/>
              </a:endParaRPr>
            </a:p>
          </p:txBody>
        </p:sp>
        <p:sp>
          <p:nvSpPr>
            <p:cNvPr id="415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ea typeface="+mn-ea"/>
              </a:endParaRPr>
            </a:p>
          </p:txBody>
        </p:sp>
        <p:grpSp>
          <p:nvGrpSpPr>
            <p:cNvPr id="10251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4156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15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158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</p:grpSp>
      </p:grpSp>
      <p:sp>
        <p:nvSpPr>
          <p:cNvPr id="10243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4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52600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61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r>
              <a:rPr lang="en-US" smtClean="0"/>
              <a:t>© 2015 Goodrich and Tamassia</a:t>
            </a:r>
            <a:endParaRPr lang="en-US"/>
          </a:p>
        </p:txBody>
      </p:sp>
      <p:sp>
        <p:nvSpPr>
          <p:cNvPr id="4162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F655FA-3EB8-5147-BC0B-75B168A4A0A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5" r:id="rId2"/>
    <p:sldLayoutId id="2147483656" r:id="rId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q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charset="0"/>
        <a:buChar char="w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7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9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6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0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12291" name="Rectangle 71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492F7AB-73BC-4E44-9E9C-D82F6E28904E}" type="slidenum">
              <a:rPr lang="en-US" sz="1400"/>
              <a:pPr eaLnBrk="1" hangingPunct="1"/>
              <a:t>1</a:t>
            </a:fld>
            <a:endParaRPr lang="en-US" sz="140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Hash Tables</a:t>
            </a:r>
          </a:p>
        </p:txBody>
      </p:sp>
      <p:sp>
        <p:nvSpPr>
          <p:cNvPr id="12309" name="Date Placeholder 2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  <p:sp>
        <p:nvSpPr>
          <p:cNvPr id="24" name="Subtitle 1"/>
          <p:cNvSpPr>
            <a:spLocks noGrp="1"/>
          </p:cNvSpPr>
          <p:nvPr>
            <p:ph type="subTitle" idx="1"/>
          </p:nvPr>
        </p:nvSpPr>
        <p:spPr>
          <a:xfrm>
            <a:off x="914400" y="381000"/>
            <a:ext cx="6629400" cy="990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Presentation for use with the textbook </a:t>
            </a:r>
            <a:r>
              <a:rPr lang="en-US" sz="1800" dirty="0" smtClean="0">
                <a:solidFill>
                  <a:schemeClr val="tx2"/>
                </a:solidFill>
              </a:rPr>
              <a:t>Algorithm Design and Applications</a:t>
            </a:r>
            <a:r>
              <a:rPr lang="en-US" sz="1800" dirty="0" smtClean="0"/>
              <a:t>, by M. T. Goodrich and R. Tamassia, Wiley, 2015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200400"/>
            <a:ext cx="4800600" cy="1842392"/>
          </a:xfrm>
          <a:prstGeom prst="rect">
            <a:avLst/>
          </a:prstGeom>
          <a:ln w="38100" cap="sq">
            <a:solidFill>
              <a:srgbClr val="5674F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86000" y="5105400"/>
            <a:ext cx="56937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/>
              <a:t>xkcd</a:t>
            </a:r>
            <a:r>
              <a:rPr lang="en-US" sz="900" dirty="0" smtClean="0"/>
              <a:t>. http://</a:t>
            </a:r>
            <a:r>
              <a:rPr lang="en-US" sz="900" dirty="0" err="1" smtClean="0"/>
              <a:t>xkcd.com</a:t>
            </a:r>
            <a:r>
              <a:rPr lang="en-US" sz="900" dirty="0" smtClean="0"/>
              <a:t>/221/. “Random Number.” Used with permission under Creative Commons 2.5 License.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Tabulation-Based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848600" cy="4495800"/>
          </a:xfrm>
        </p:spPr>
        <p:txBody>
          <a:bodyPr/>
          <a:lstStyle/>
          <a:p>
            <a:r>
              <a:rPr lang="en-US" sz="1800" dirty="0" smtClean="0"/>
              <a:t>Suppose each key </a:t>
            </a:r>
            <a:r>
              <a:rPr lang="en-US" sz="1800" dirty="0"/>
              <a:t>can be viewed as a tuple, k = (x</a:t>
            </a:r>
            <a:r>
              <a:rPr lang="en-US" sz="1800" baseline="-25000" dirty="0"/>
              <a:t>1</a:t>
            </a:r>
            <a:r>
              <a:rPr lang="en-US" sz="1800" dirty="0"/>
              <a:t>, x</a:t>
            </a:r>
            <a:r>
              <a:rPr lang="en-US" sz="1800" baseline="-25000" dirty="0"/>
              <a:t>2</a:t>
            </a:r>
            <a:r>
              <a:rPr lang="en-US" sz="1800" dirty="0"/>
              <a:t>, . . . , </a:t>
            </a:r>
            <a:r>
              <a:rPr lang="en-US" sz="1800" dirty="0" err="1"/>
              <a:t>x</a:t>
            </a:r>
            <a:r>
              <a:rPr lang="en-US" sz="1800" baseline="-25000" dirty="0" err="1"/>
              <a:t>d</a:t>
            </a:r>
            <a:r>
              <a:rPr lang="en-US" sz="1800" dirty="0"/>
              <a:t>), for </a:t>
            </a:r>
            <a:r>
              <a:rPr lang="en-US" sz="1800" dirty="0" smtClean="0"/>
              <a:t>a fixed </a:t>
            </a:r>
            <a:r>
              <a:rPr lang="en-US" sz="1800" dirty="0"/>
              <a:t>d, </a:t>
            </a:r>
            <a:r>
              <a:rPr lang="en-US" sz="1800" dirty="0" smtClean="0"/>
              <a:t>where each </a:t>
            </a:r>
            <a:r>
              <a:rPr lang="en-US" sz="1800" dirty="0"/>
              <a:t>x</a:t>
            </a:r>
            <a:r>
              <a:rPr lang="en-US" sz="1800" baseline="-25000" dirty="0"/>
              <a:t>i</a:t>
            </a:r>
            <a:r>
              <a:rPr lang="en-US" sz="1800" dirty="0"/>
              <a:t> is in the range [0,M − 1]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T</a:t>
            </a:r>
            <a:r>
              <a:rPr lang="en-US" sz="1800" dirty="0" smtClean="0"/>
              <a:t>here </a:t>
            </a:r>
            <a:r>
              <a:rPr lang="en-US" sz="1800" dirty="0"/>
              <a:t>is </a:t>
            </a:r>
            <a:r>
              <a:rPr lang="en-US" sz="1800" dirty="0" smtClean="0"/>
              <a:t>a class </a:t>
            </a:r>
            <a:r>
              <a:rPr lang="en-US" sz="1800" dirty="0"/>
              <a:t>of hash functions we can use, which involve </a:t>
            </a:r>
            <a:r>
              <a:rPr lang="en-US" sz="1800" dirty="0" smtClean="0"/>
              <a:t>simple table lookups, known as </a:t>
            </a:r>
            <a:r>
              <a:rPr lang="en-US" sz="1800" b="1" dirty="0" smtClean="0">
                <a:solidFill>
                  <a:srgbClr val="FF0000"/>
                </a:solidFill>
              </a:rPr>
              <a:t>tabulation-based hashing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W</a:t>
            </a:r>
            <a:r>
              <a:rPr lang="en-US" sz="1800" dirty="0" smtClean="0"/>
              <a:t>e </a:t>
            </a:r>
            <a:r>
              <a:rPr lang="en-US" sz="1800" dirty="0"/>
              <a:t>can initialize d tables</a:t>
            </a:r>
            <a:r>
              <a:rPr lang="en-US" sz="1800" dirty="0" smtClean="0"/>
              <a:t>, T</a:t>
            </a:r>
            <a:r>
              <a:rPr lang="en-US" sz="1800" baseline="-25000" dirty="0" smtClean="0"/>
              <a:t>1</a:t>
            </a:r>
            <a:r>
              <a:rPr lang="en-US" sz="1800" dirty="0"/>
              <a:t>, T</a:t>
            </a:r>
            <a:r>
              <a:rPr lang="en-US" sz="1800" baseline="-25000" dirty="0"/>
              <a:t>2</a:t>
            </a:r>
            <a:r>
              <a:rPr lang="en-US" sz="1800" dirty="0"/>
              <a:t>, . . . , T</a:t>
            </a:r>
            <a:r>
              <a:rPr lang="en-US" sz="1800" baseline="-25000" dirty="0"/>
              <a:t>d</a:t>
            </a:r>
            <a:r>
              <a:rPr lang="en-US" sz="1800" dirty="0"/>
              <a:t>, of </a:t>
            </a:r>
            <a:r>
              <a:rPr lang="en-US" sz="1800" dirty="0" smtClean="0"/>
              <a:t>size M </a:t>
            </a:r>
            <a:r>
              <a:rPr lang="en-US" sz="1800" dirty="0"/>
              <a:t>each, so that each T</a:t>
            </a:r>
            <a:r>
              <a:rPr lang="en-US" sz="1800" baseline="-25000" dirty="0"/>
              <a:t>i</a:t>
            </a:r>
            <a:r>
              <a:rPr lang="en-US" sz="1800" dirty="0"/>
              <a:t>[j] is a uniformly chosen </a:t>
            </a:r>
            <a:r>
              <a:rPr lang="en-US" sz="1800" dirty="0" smtClean="0"/>
              <a:t>independent random </a:t>
            </a:r>
            <a:r>
              <a:rPr lang="en-US" sz="1800" dirty="0"/>
              <a:t>number in the range [0,N − 1]. </a:t>
            </a:r>
            <a:endParaRPr lang="en-US" sz="1800" dirty="0" smtClean="0"/>
          </a:p>
          <a:p>
            <a:r>
              <a:rPr lang="en-US" sz="1800" dirty="0" smtClean="0"/>
              <a:t>We </a:t>
            </a:r>
            <a:r>
              <a:rPr lang="en-US" sz="1800" dirty="0"/>
              <a:t>then can compute the hash function</a:t>
            </a:r>
            <a:r>
              <a:rPr lang="en-US" sz="1800" dirty="0" smtClean="0"/>
              <a:t>, h</a:t>
            </a:r>
            <a:r>
              <a:rPr lang="en-US" sz="1800" dirty="0"/>
              <a:t>(k), as</a:t>
            </a:r>
          </a:p>
          <a:p>
            <a:pPr marL="0" indent="0">
              <a:buNone/>
            </a:pPr>
            <a:r>
              <a:rPr lang="en-US" sz="1800" dirty="0" smtClean="0"/>
              <a:t>		h</a:t>
            </a:r>
            <a:r>
              <a:rPr lang="en-US" sz="1800" dirty="0"/>
              <a:t>(k) = T</a:t>
            </a:r>
            <a:r>
              <a:rPr lang="en-US" sz="1800" baseline="-25000" dirty="0"/>
              <a:t>1</a:t>
            </a:r>
            <a:r>
              <a:rPr lang="en-US" sz="1800" dirty="0"/>
              <a:t>[x</a:t>
            </a:r>
            <a:r>
              <a:rPr lang="en-US" sz="1800" baseline="-25000" dirty="0"/>
              <a:t>1</a:t>
            </a:r>
            <a:r>
              <a:rPr lang="en-US" sz="1800" dirty="0"/>
              <a:t>] ⊕ T</a:t>
            </a:r>
            <a:r>
              <a:rPr lang="en-US" sz="1800" baseline="-25000" dirty="0"/>
              <a:t>2</a:t>
            </a:r>
            <a:r>
              <a:rPr lang="en-US" sz="1800" dirty="0"/>
              <a:t>[x</a:t>
            </a:r>
            <a:r>
              <a:rPr lang="en-US" sz="1800" baseline="-25000" dirty="0"/>
              <a:t>2</a:t>
            </a:r>
            <a:r>
              <a:rPr lang="en-US" sz="1800" dirty="0"/>
              <a:t>] ⊕ . . . ⊕ T</a:t>
            </a:r>
            <a:r>
              <a:rPr lang="en-US" sz="1800" baseline="-25000" dirty="0"/>
              <a:t>d</a:t>
            </a:r>
            <a:r>
              <a:rPr lang="en-US" sz="1800" dirty="0"/>
              <a:t>[</a:t>
            </a:r>
            <a:r>
              <a:rPr lang="en-US" sz="1800" dirty="0" err="1"/>
              <a:t>x</a:t>
            </a:r>
            <a:r>
              <a:rPr lang="en-US" sz="1800" baseline="-25000" dirty="0" err="1"/>
              <a:t>d</a:t>
            </a:r>
            <a:r>
              <a:rPr lang="en-US" sz="1800" dirty="0" smtClean="0"/>
              <a:t>],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where “⊕” denotes the bitwise exclusive-or function.</a:t>
            </a:r>
          </a:p>
          <a:p>
            <a:r>
              <a:rPr lang="en-US" sz="1800" dirty="0"/>
              <a:t>Because the values in the tables are themselves chosen at random, such a </a:t>
            </a:r>
            <a:r>
              <a:rPr lang="en-US" sz="1800" dirty="0" smtClean="0"/>
              <a:t>function is </a:t>
            </a:r>
            <a:r>
              <a:rPr lang="en-US" sz="1800" dirty="0"/>
              <a:t>itself fairly random. For instance, it can be shown that such a function </a:t>
            </a:r>
            <a:r>
              <a:rPr lang="en-US" sz="1800" dirty="0" smtClean="0"/>
              <a:t>will cause </a:t>
            </a:r>
            <a:r>
              <a:rPr lang="en-US" sz="1800" dirty="0"/>
              <a:t>two distinct keys to collide at the same hash value with probability 1/N</a:t>
            </a:r>
            <a:r>
              <a:rPr lang="en-US" sz="1800" dirty="0" smtClean="0"/>
              <a:t>, which </a:t>
            </a:r>
            <a:r>
              <a:rPr lang="en-US" sz="1800" dirty="0"/>
              <a:t>is what we would get from a perfectly random function.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2015 Goodrich and Tamassia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Hash Tables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1E49A-E298-A84E-AD6E-6BDA603E44C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90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410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83FA641-AE23-3C4B-B216-130F5315F305}" type="slidenum">
              <a:rPr lang="en-US" sz="1400"/>
              <a:pPr eaLnBrk="1" hangingPunct="1"/>
              <a:t>11</a:t>
            </a:fld>
            <a:endParaRPr lang="en-US" sz="140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6248400" cy="1143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Compression Functions</a:t>
            </a:r>
          </a:p>
        </p:txBody>
      </p:sp>
      <p:sp>
        <p:nvSpPr>
          <p:cNvPr id="410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2"/>
                </a:solidFill>
                <a:latin typeface="Tahoma" charset="0"/>
              </a:rPr>
              <a:t>Division</a:t>
            </a:r>
            <a:r>
              <a:rPr lang="en-US">
                <a:latin typeface="Tahoma" charset="0"/>
              </a:rPr>
              <a:t>:</a:t>
            </a:r>
          </a:p>
          <a:p>
            <a:pPr lvl="1" eaLnBrk="1" hangingPunct="1"/>
            <a:r>
              <a:rPr lang="en-US" b="1" i="1">
                <a:latin typeface="Times New Roman" charset="0"/>
              </a:rPr>
              <a:t>h</a:t>
            </a:r>
            <a:r>
              <a:rPr lang="en-US" baseline="-25000">
                <a:latin typeface="Times New Roman" charset="0"/>
              </a:rPr>
              <a:t>2 </a:t>
            </a:r>
            <a:r>
              <a:rPr lang="en-US">
                <a:latin typeface="Times New Roman" charset="0"/>
              </a:rPr>
              <a:t>(</a:t>
            </a:r>
            <a:r>
              <a:rPr lang="en-US" b="1" i="1">
                <a:latin typeface="Times New Roman" charset="0"/>
              </a:rPr>
              <a:t>y</a:t>
            </a:r>
            <a:r>
              <a:rPr lang="en-US">
                <a:latin typeface="Times New Roman" charset="0"/>
              </a:rPr>
              <a:t>) </a:t>
            </a:r>
            <a:r>
              <a:rPr lang="en-US">
                <a:latin typeface="Symbol" charset="0"/>
              </a:rPr>
              <a:t>=</a:t>
            </a:r>
            <a:r>
              <a:rPr lang="en-US" b="1" i="1">
                <a:latin typeface="Times New Roman" charset="0"/>
              </a:rPr>
              <a:t> y </a:t>
            </a:r>
            <a:r>
              <a:rPr lang="en-US">
                <a:latin typeface="Times New Roman" charset="0"/>
              </a:rPr>
              <a:t>mod</a:t>
            </a:r>
            <a:r>
              <a:rPr lang="en-US" b="1" i="1">
                <a:latin typeface="Times New Roman" charset="0"/>
              </a:rPr>
              <a:t> N</a:t>
            </a:r>
            <a:endParaRPr lang="en-US">
              <a:latin typeface="Tahoma" charset="0"/>
            </a:endParaRPr>
          </a:p>
          <a:p>
            <a:pPr lvl="1" eaLnBrk="1" hangingPunct="1"/>
            <a:r>
              <a:rPr lang="en-US">
                <a:latin typeface="Tahoma" charset="0"/>
              </a:rPr>
              <a:t>The size </a:t>
            </a:r>
            <a:r>
              <a:rPr lang="en-US" b="1" i="1">
                <a:latin typeface="Times New Roman" charset="0"/>
              </a:rPr>
              <a:t>N</a:t>
            </a:r>
            <a:r>
              <a:rPr lang="en-US">
                <a:latin typeface="Tahoma" charset="0"/>
              </a:rPr>
              <a:t> of the hash table is usually chosen to be a prime </a:t>
            </a:r>
          </a:p>
          <a:p>
            <a:pPr lvl="1" eaLnBrk="1" hangingPunct="1"/>
            <a:r>
              <a:rPr lang="en-US">
                <a:latin typeface="Tahoma" charset="0"/>
              </a:rPr>
              <a:t>The reason has to do with number theory and is beyond the scope of this course</a:t>
            </a:r>
          </a:p>
        </p:txBody>
      </p:sp>
      <p:sp>
        <p:nvSpPr>
          <p:cNvPr id="4103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  <a:latin typeface="Tahoma" charset="0"/>
              </a:rPr>
              <a:t>Random linear hash function</a:t>
            </a:r>
            <a:r>
              <a:rPr lang="en-US" dirty="0" smtClean="0">
                <a:latin typeface="Tahoma" charset="0"/>
              </a:rPr>
              <a:t>:</a:t>
            </a:r>
            <a:endParaRPr lang="en-US" dirty="0">
              <a:latin typeface="Tahoma" charset="0"/>
            </a:endParaRPr>
          </a:p>
          <a:p>
            <a:pPr lvl="1" eaLnBrk="1" hangingPunct="1"/>
            <a:r>
              <a:rPr lang="en-US" b="1" i="1" dirty="0">
                <a:latin typeface="Times New Roman" charset="0"/>
              </a:rPr>
              <a:t>h</a:t>
            </a:r>
            <a:r>
              <a:rPr lang="en-US" baseline="-25000" dirty="0">
                <a:latin typeface="Times New Roman" charset="0"/>
              </a:rPr>
              <a:t>2 </a:t>
            </a:r>
            <a:r>
              <a:rPr lang="en-US" dirty="0">
                <a:latin typeface="Times New Roman" charset="0"/>
              </a:rPr>
              <a:t>(</a:t>
            </a:r>
            <a:r>
              <a:rPr lang="en-US" b="1" i="1" dirty="0">
                <a:latin typeface="Times New Roman" charset="0"/>
              </a:rPr>
              <a:t>y</a:t>
            </a:r>
            <a:r>
              <a:rPr lang="en-US" dirty="0">
                <a:latin typeface="Times New Roman" charset="0"/>
              </a:rPr>
              <a:t>) </a:t>
            </a:r>
            <a:r>
              <a:rPr lang="en-US" dirty="0">
                <a:latin typeface="Symbol" charset="0"/>
              </a:rPr>
              <a:t>=</a:t>
            </a:r>
            <a:r>
              <a:rPr lang="en-US" b="1" i="1" dirty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(</a:t>
            </a:r>
            <a:r>
              <a:rPr lang="en-US" b="1" i="1" dirty="0">
                <a:latin typeface="Times New Roman" charset="0"/>
              </a:rPr>
              <a:t>ay </a:t>
            </a:r>
            <a:r>
              <a:rPr lang="en-US" dirty="0">
                <a:latin typeface="Symbol" charset="0"/>
              </a:rPr>
              <a:t>+</a:t>
            </a:r>
            <a:r>
              <a:rPr lang="en-US" b="1" i="1" dirty="0">
                <a:latin typeface="Times New Roman" charset="0"/>
              </a:rPr>
              <a:t> b</a:t>
            </a:r>
            <a:r>
              <a:rPr lang="en-US" dirty="0">
                <a:latin typeface="Times New Roman" charset="0"/>
              </a:rPr>
              <a:t>)</a:t>
            </a:r>
            <a:r>
              <a:rPr lang="en-US" b="1" i="1" dirty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mod</a:t>
            </a:r>
            <a:r>
              <a:rPr lang="en-US" b="1" i="1" dirty="0">
                <a:latin typeface="Times New Roman" charset="0"/>
              </a:rPr>
              <a:t> N</a:t>
            </a:r>
          </a:p>
          <a:p>
            <a:pPr lvl="1" eaLnBrk="1" hangingPunct="1"/>
            <a:r>
              <a:rPr lang="en-US" b="1" i="1" dirty="0">
                <a:latin typeface="Times New Roman" charset="0"/>
              </a:rPr>
              <a:t>a</a:t>
            </a:r>
            <a:r>
              <a:rPr lang="en-US" dirty="0">
                <a:latin typeface="Tahoma" charset="0"/>
              </a:rPr>
              <a:t> and </a:t>
            </a:r>
            <a:r>
              <a:rPr lang="en-US" b="1" i="1" dirty="0">
                <a:latin typeface="Times New Roman" charset="0"/>
              </a:rPr>
              <a:t>b</a:t>
            </a:r>
            <a:r>
              <a:rPr lang="en-US" dirty="0">
                <a:latin typeface="Tahoma" charset="0"/>
              </a:rPr>
              <a:t> are </a:t>
            </a:r>
            <a:r>
              <a:rPr lang="en-US" dirty="0" smtClean="0">
                <a:latin typeface="Tahoma" charset="0"/>
              </a:rPr>
              <a:t>random nonnegative </a:t>
            </a:r>
            <a:r>
              <a:rPr lang="en-US" dirty="0">
                <a:latin typeface="Tahoma" charset="0"/>
              </a:rPr>
              <a:t>integers such that</a:t>
            </a:r>
            <a:br>
              <a:rPr lang="en-US" dirty="0">
                <a:latin typeface="Tahoma" charset="0"/>
              </a:rPr>
            </a:br>
            <a:r>
              <a:rPr lang="en-US" dirty="0">
                <a:latin typeface="Tahoma" charset="0"/>
              </a:rPr>
              <a:t>	 </a:t>
            </a:r>
            <a:r>
              <a:rPr lang="en-US" b="1" i="1" dirty="0">
                <a:latin typeface="Times New Roman" charset="0"/>
              </a:rPr>
              <a:t>a </a:t>
            </a:r>
            <a:r>
              <a:rPr lang="en-US" dirty="0">
                <a:latin typeface="Times New Roman" charset="0"/>
              </a:rPr>
              <a:t>mod</a:t>
            </a:r>
            <a:r>
              <a:rPr lang="en-US" b="1" i="1" dirty="0">
                <a:latin typeface="Times New Roman" charset="0"/>
              </a:rPr>
              <a:t> N</a:t>
            </a:r>
            <a:r>
              <a:rPr lang="en-US" i="1" dirty="0">
                <a:latin typeface="Times New Roman" charset="0"/>
              </a:rPr>
              <a:t> </a:t>
            </a:r>
            <a:r>
              <a:rPr lang="en-US" dirty="0">
                <a:latin typeface="Symbol" charset="0"/>
                <a:sym typeface="Symbol" charset="0"/>
              </a:rPr>
              <a:t></a:t>
            </a:r>
            <a:r>
              <a:rPr lang="en-US" dirty="0">
                <a:latin typeface="Times New Roman" charset="0"/>
                <a:sym typeface="Symbol" charset="0"/>
              </a:rPr>
              <a:t> 0</a:t>
            </a:r>
          </a:p>
          <a:p>
            <a:pPr lvl="1" eaLnBrk="1" hangingPunct="1"/>
            <a:r>
              <a:rPr lang="en-US" dirty="0">
                <a:latin typeface="Tahoma" charset="0"/>
                <a:sym typeface="Symbol" charset="0"/>
              </a:rPr>
              <a:t>Otherwise, every integer would map to the same value </a:t>
            </a:r>
            <a:r>
              <a:rPr lang="en-US" b="1" i="1" dirty="0">
                <a:latin typeface="Times New Roman" charset="0"/>
              </a:rPr>
              <a:t>b</a:t>
            </a:r>
            <a:r>
              <a:rPr lang="en-US" dirty="0">
                <a:latin typeface="Tahoma" charset="0"/>
                <a:sym typeface="Symbol" charset="0"/>
              </a:rPr>
              <a:t> </a:t>
            </a:r>
          </a:p>
        </p:txBody>
      </p:sp>
      <p:sp>
        <p:nvSpPr>
          <p:cNvPr id="4104" name="Date Placeholder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512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89B0DA0-A600-A646-A0D7-043902CD25CB}" type="slidenum">
              <a:rPr lang="en-US" sz="1400"/>
              <a:pPr eaLnBrk="1" hangingPunct="1"/>
              <a:t>12</a:t>
            </a:fld>
            <a:endParaRPr lang="en-US" sz="140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5029200" cy="1143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Collision Handling</a:t>
            </a:r>
          </a:p>
        </p:txBody>
      </p:sp>
      <p:sp>
        <p:nvSpPr>
          <p:cNvPr id="512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05000"/>
            <a:ext cx="4191000" cy="4114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Collisions occur when different elements are mapped to the same cell</a:t>
            </a:r>
          </a:p>
          <a:p>
            <a:pPr eaLnBrk="1" hangingPunct="1"/>
            <a:r>
              <a:rPr lang="en-US">
                <a:solidFill>
                  <a:schemeClr val="tx2"/>
                </a:solidFill>
                <a:latin typeface="Tahoma" charset="0"/>
              </a:rPr>
              <a:t>Separate Chaining:</a:t>
            </a:r>
            <a:r>
              <a:rPr lang="en-US">
                <a:latin typeface="Tahoma" charset="0"/>
              </a:rPr>
              <a:t> let each cell in the table point to a linked list of entries that map there</a:t>
            </a:r>
          </a:p>
        </p:txBody>
      </p:sp>
      <p:sp>
        <p:nvSpPr>
          <p:cNvPr id="5127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4114800"/>
            <a:ext cx="3810000" cy="1828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Separate chaining is simple, but requires additional memory outside the table</a:t>
            </a:r>
          </a:p>
        </p:txBody>
      </p:sp>
      <p:grpSp>
        <p:nvGrpSpPr>
          <p:cNvPr id="5128" name="Group 5"/>
          <p:cNvGrpSpPr>
            <a:grpSpLocks/>
          </p:cNvGrpSpPr>
          <p:nvPr/>
        </p:nvGrpSpPr>
        <p:grpSpPr bwMode="auto">
          <a:xfrm>
            <a:off x="4716463" y="1905000"/>
            <a:ext cx="4198937" cy="1676400"/>
            <a:chOff x="2155" y="2160"/>
            <a:chExt cx="2789" cy="1056"/>
          </a:xfrm>
        </p:grpSpPr>
        <p:sp>
          <p:nvSpPr>
            <p:cNvPr id="5130" name="Rectangle 6"/>
            <p:cNvSpPr>
              <a:spLocks noChangeArrowheads="1"/>
            </p:cNvSpPr>
            <p:nvPr/>
          </p:nvSpPr>
          <p:spPr bwMode="auto">
            <a:xfrm>
              <a:off x="2372" y="2208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1800">
                  <a:sym typeface="Symbol" charset="0"/>
                </a:rPr>
                <a:t></a:t>
              </a:r>
              <a:endParaRPr lang="en-US" sz="1800"/>
            </a:p>
          </p:txBody>
        </p:sp>
        <p:sp>
          <p:nvSpPr>
            <p:cNvPr id="5131" name="Rectangle 7"/>
            <p:cNvSpPr>
              <a:spLocks noChangeArrowheads="1"/>
            </p:cNvSpPr>
            <p:nvPr/>
          </p:nvSpPr>
          <p:spPr bwMode="auto">
            <a:xfrm>
              <a:off x="2372" y="2400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Rectangle 8"/>
            <p:cNvSpPr>
              <a:spLocks noChangeArrowheads="1"/>
            </p:cNvSpPr>
            <p:nvPr/>
          </p:nvSpPr>
          <p:spPr bwMode="auto">
            <a:xfrm>
              <a:off x="2372" y="2592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1800">
                  <a:sym typeface="Symbol" charset="0"/>
                </a:rPr>
                <a:t></a:t>
              </a:r>
            </a:p>
          </p:txBody>
        </p:sp>
        <p:sp>
          <p:nvSpPr>
            <p:cNvPr id="5133" name="Rectangle 9"/>
            <p:cNvSpPr>
              <a:spLocks noChangeArrowheads="1"/>
            </p:cNvSpPr>
            <p:nvPr/>
          </p:nvSpPr>
          <p:spPr bwMode="auto">
            <a:xfrm>
              <a:off x="2372" y="2784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1800">
                  <a:sym typeface="Symbol" charset="0"/>
                </a:rPr>
                <a:t></a:t>
              </a:r>
            </a:p>
          </p:txBody>
        </p:sp>
        <p:sp>
          <p:nvSpPr>
            <p:cNvPr id="5134" name="Rectangle 10"/>
            <p:cNvSpPr>
              <a:spLocks noChangeArrowheads="1"/>
            </p:cNvSpPr>
            <p:nvPr/>
          </p:nvSpPr>
          <p:spPr bwMode="auto">
            <a:xfrm>
              <a:off x="2372" y="2976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Text Box 11"/>
            <p:cNvSpPr txBox="1">
              <a:spLocks noChangeArrowheads="1"/>
            </p:cNvSpPr>
            <p:nvPr/>
          </p:nvSpPr>
          <p:spPr bwMode="auto">
            <a:xfrm>
              <a:off x="2155" y="2160"/>
              <a:ext cx="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 New Roman" charset="0"/>
                </a:rPr>
                <a:t>0</a:t>
              </a:r>
            </a:p>
          </p:txBody>
        </p:sp>
        <p:sp>
          <p:nvSpPr>
            <p:cNvPr id="5136" name="Text Box 12"/>
            <p:cNvSpPr txBox="1">
              <a:spLocks noChangeArrowheads="1"/>
            </p:cNvSpPr>
            <p:nvPr/>
          </p:nvSpPr>
          <p:spPr bwMode="auto">
            <a:xfrm>
              <a:off x="2155" y="2352"/>
              <a:ext cx="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 New Roman" charset="0"/>
                </a:rPr>
                <a:t>1</a:t>
              </a:r>
            </a:p>
          </p:txBody>
        </p:sp>
        <p:sp>
          <p:nvSpPr>
            <p:cNvPr id="5137" name="Text Box 13"/>
            <p:cNvSpPr txBox="1">
              <a:spLocks noChangeArrowheads="1"/>
            </p:cNvSpPr>
            <p:nvPr/>
          </p:nvSpPr>
          <p:spPr bwMode="auto">
            <a:xfrm>
              <a:off x="2155" y="2544"/>
              <a:ext cx="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 New Roman" charset="0"/>
                </a:rPr>
                <a:t>2</a:t>
              </a:r>
            </a:p>
          </p:txBody>
        </p:sp>
        <p:sp>
          <p:nvSpPr>
            <p:cNvPr id="5138" name="Text Box 14"/>
            <p:cNvSpPr txBox="1">
              <a:spLocks noChangeArrowheads="1"/>
            </p:cNvSpPr>
            <p:nvPr/>
          </p:nvSpPr>
          <p:spPr bwMode="auto">
            <a:xfrm>
              <a:off x="2155" y="2736"/>
              <a:ext cx="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 New Roman" charset="0"/>
                </a:rPr>
                <a:t>3</a:t>
              </a:r>
            </a:p>
          </p:txBody>
        </p:sp>
        <p:sp>
          <p:nvSpPr>
            <p:cNvPr id="5139" name="Text Box 15"/>
            <p:cNvSpPr txBox="1">
              <a:spLocks noChangeArrowheads="1"/>
            </p:cNvSpPr>
            <p:nvPr/>
          </p:nvSpPr>
          <p:spPr bwMode="auto">
            <a:xfrm>
              <a:off x="2155" y="2928"/>
              <a:ext cx="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 New Roman" charset="0"/>
                </a:rPr>
                <a:t>4</a:t>
              </a:r>
            </a:p>
          </p:txBody>
        </p:sp>
        <p:sp>
          <p:nvSpPr>
            <p:cNvPr id="5140" name="AutoShape 16"/>
            <p:cNvSpPr>
              <a:spLocks noChangeArrowheads="1"/>
            </p:cNvSpPr>
            <p:nvPr/>
          </p:nvSpPr>
          <p:spPr bwMode="auto">
            <a:xfrm>
              <a:off x="2736" y="2976"/>
              <a:ext cx="1008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 b="1"/>
                <a:t>451-229-0004</a:t>
              </a:r>
            </a:p>
          </p:txBody>
        </p:sp>
        <p:sp>
          <p:nvSpPr>
            <p:cNvPr id="5141" name="AutoShape 17"/>
            <p:cNvSpPr>
              <a:spLocks noChangeArrowheads="1"/>
            </p:cNvSpPr>
            <p:nvPr/>
          </p:nvSpPr>
          <p:spPr bwMode="auto">
            <a:xfrm>
              <a:off x="3936" y="2976"/>
              <a:ext cx="1008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 b="1"/>
                <a:t>981-101-0004</a:t>
              </a:r>
            </a:p>
          </p:txBody>
        </p:sp>
        <p:cxnSp>
          <p:nvCxnSpPr>
            <p:cNvPr id="5142" name="AutoShape 18"/>
            <p:cNvCxnSpPr>
              <a:cxnSpLocks noChangeShapeType="1"/>
              <a:stCxn id="5140" idx="3"/>
              <a:endCxn id="5141" idx="1"/>
            </p:cNvCxnSpPr>
            <p:nvPr/>
          </p:nvCxnSpPr>
          <p:spPr bwMode="auto">
            <a:xfrm>
              <a:off x="3750" y="3072"/>
              <a:ext cx="18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43" name="Line 19"/>
            <p:cNvSpPr>
              <a:spLocks noChangeShapeType="1"/>
            </p:cNvSpPr>
            <p:nvPr/>
          </p:nvSpPr>
          <p:spPr bwMode="auto">
            <a:xfrm>
              <a:off x="2468" y="3072"/>
              <a:ext cx="2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AutoShape 20"/>
            <p:cNvSpPr>
              <a:spLocks noChangeArrowheads="1"/>
            </p:cNvSpPr>
            <p:nvPr/>
          </p:nvSpPr>
          <p:spPr bwMode="auto">
            <a:xfrm>
              <a:off x="2736" y="2400"/>
              <a:ext cx="1008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 b="1"/>
                <a:t>025-612-0001</a:t>
              </a:r>
            </a:p>
          </p:txBody>
        </p:sp>
        <p:sp>
          <p:nvSpPr>
            <p:cNvPr id="5145" name="Line 21"/>
            <p:cNvSpPr>
              <a:spLocks noChangeShapeType="1"/>
            </p:cNvSpPr>
            <p:nvPr/>
          </p:nvSpPr>
          <p:spPr bwMode="auto">
            <a:xfrm>
              <a:off x="2468" y="2496"/>
              <a:ext cx="2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5122" name="Object 22"/>
          <p:cNvGraphicFramePr>
            <a:graphicFrameLocks noChangeAspect="1"/>
          </p:cNvGraphicFramePr>
          <p:nvPr/>
        </p:nvGraphicFramePr>
        <p:xfrm>
          <a:off x="5715000" y="304800"/>
          <a:ext cx="304800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Clip" r:id="rId3" imgW="1826640" imgH="659160" progId="MS_ClipArt_Gallery.2">
                  <p:embed/>
                </p:oleObj>
              </mc:Choice>
              <mc:Fallback>
                <p:oleObj name="Clip" r:id="rId3" imgW="1826640" imgH="659160" progId="MS_ClipArt_Gallery.2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4800"/>
                        <a:ext cx="3048000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Date Placeholder 2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0A19398C-8DBC-4C4C-A2F3-68C54DA85A2D}" type="slidenum">
              <a:rPr lang="en-US" sz="1400"/>
              <a:pPr eaLnBrk="1" hangingPunct="1"/>
              <a:t>13</a:t>
            </a:fld>
            <a:endParaRPr lang="en-US" sz="140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ahoma" charset="0"/>
              </a:rPr>
              <a:t>Map with Separate Chaining</a:t>
            </a:r>
          </a:p>
        </p:txBody>
      </p:sp>
      <p:sp>
        <p:nvSpPr>
          <p:cNvPr id="162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7724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>
                <a:latin typeface="Tahoma" charset="0"/>
              </a:rPr>
              <a:t>Delegate operations to a list-based map at each cell: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800">
              <a:latin typeface="Tahoma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b="1">
                <a:latin typeface="Tahoma" charset="0"/>
              </a:rPr>
              <a:t>Algorithm </a:t>
            </a:r>
            <a:r>
              <a:rPr lang="en-US" sz="2000">
                <a:solidFill>
                  <a:schemeClr val="tx2"/>
                </a:solidFill>
                <a:latin typeface="Tahoma" charset="0"/>
              </a:rPr>
              <a:t>get</a:t>
            </a:r>
            <a:r>
              <a:rPr lang="en-US" sz="2000">
                <a:latin typeface="Tahoma" charset="0"/>
              </a:rPr>
              <a:t>(k):	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b="1">
                <a:latin typeface="Tahoma" charset="0"/>
              </a:rPr>
              <a:t>return </a:t>
            </a:r>
            <a:r>
              <a:rPr lang="en-US" sz="2000">
                <a:latin typeface="Tahoma" charset="0"/>
              </a:rPr>
              <a:t>A[h(k)].get(k) 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2000" b="1">
              <a:latin typeface="Tahoma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b="1">
                <a:latin typeface="Tahoma" charset="0"/>
              </a:rPr>
              <a:t>Algorithm </a:t>
            </a:r>
            <a:r>
              <a:rPr lang="en-US" sz="2000">
                <a:solidFill>
                  <a:schemeClr val="tx2"/>
                </a:solidFill>
                <a:latin typeface="Tahoma" charset="0"/>
              </a:rPr>
              <a:t>put</a:t>
            </a:r>
            <a:r>
              <a:rPr lang="en-US" sz="2000">
                <a:latin typeface="Tahoma" charset="0"/>
              </a:rPr>
              <a:t>(k,v):		</a:t>
            </a:r>
            <a:endParaRPr lang="en-US" sz="2000" b="1">
              <a:latin typeface="Tahoma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>
                <a:latin typeface="Tahoma" charset="0"/>
              </a:rPr>
              <a:t>t = A[h(k)].put(k,v) 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b="1">
                <a:latin typeface="Tahoma" charset="0"/>
              </a:rPr>
              <a:t>if </a:t>
            </a:r>
            <a:r>
              <a:rPr lang="en-US" sz="2000">
                <a:latin typeface="Tahoma" charset="0"/>
              </a:rPr>
              <a:t>t = </a:t>
            </a:r>
            <a:r>
              <a:rPr lang="en-US" sz="2000" b="1">
                <a:latin typeface="Tahoma" charset="0"/>
              </a:rPr>
              <a:t>null then 		</a:t>
            </a:r>
            <a:r>
              <a:rPr lang="en-US" sz="2000">
                <a:solidFill>
                  <a:srgbClr val="96A5E2"/>
                </a:solidFill>
                <a:latin typeface="Tahoma" charset="0"/>
              </a:rPr>
              <a:t>{k is a new key}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>
                <a:latin typeface="Tahoma" charset="0"/>
              </a:rPr>
              <a:t>	n = n + 1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b="1">
                <a:latin typeface="Tahoma" charset="0"/>
              </a:rPr>
              <a:t>return </a:t>
            </a:r>
            <a:r>
              <a:rPr lang="en-US" sz="2000">
                <a:latin typeface="Tahoma" charset="0"/>
              </a:rPr>
              <a:t>t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2000" b="1">
              <a:latin typeface="Tahoma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b="1">
                <a:latin typeface="Tahoma" charset="0"/>
              </a:rPr>
              <a:t>Algorithm </a:t>
            </a:r>
            <a:r>
              <a:rPr lang="en-US" sz="2000">
                <a:solidFill>
                  <a:schemeClr val="tx2"/>
                </a:solidFill>
                <a:latin typeface="Tahoma" charset="0"/>
              </a:rPr>
              <a:t>remove</a:t>
            </a:r>
            <a:r>
              <a:rPr lang="en-US" sz="2000">
                <a:latin typeface="Tahoma" charset="0"/>
              </a:rPr>
              <a:t>(k):	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>
                <a:latin typeface="Tahoma" charset="0"/>
              </a:rPr>
              <a:t>t = A[h(k)].remove(k)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b="1">
                <a:latin typeface="Tahoma" charset="0"/>
              </a:rPr>
              <a:t>if </a:t>
            </a:r>
            <a:r>
              <a:rPr lang="en-US" sz="2000">
                <a:latin typeface="Tahoma" charset="0"/>
              </a:rPr>
              <a:t>t </a:t>
            </a:r>
            <a:r>
              <a:rPr lang="en-US" sz="2000">
                <a:latin typeface="Tahoma" charset="0"/>
                <a:cs typeface="Tahoma" charset="0"/>
              </a:rPr>
              <a:t>≠</a:t>
            </a:r>
            <a:r>
              <a:rPr lang="en-US" sz="2000">
                <a:latin typeface="Tahoma" charset="0"/>
              </a:rPr>
              <a:t> </a:t>
            </a:r>
            <a:r>
              <a:rPr lang="en-US" sz="2000" b="1">
                <a:latin typeface="Tahoma" charset="0"/>
              </a:rPr>
              <a:t>null then 	          </a:t>
            </a:r>
            <a:r>
              <a:rPr lang="en-US" sz="2000">
                <a:solidFill>
                  <a:srgbClr val="96A5E2"/>
                </a:solidFill>
                <a:latin typeface="Tahoma" charset="0"/>
              </a:rPr>
              <a:t>{k was found}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>
                <a:latin typeface="Tahoma" charset="0"/>
              </a:rPr>
              <a:t>	n = n - 1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b="1">
                <a:latin typeface="Tahoma" charset="0"/>
              </a:rPr>
              <a:t>return </a:t>
            </a:r>
            <a:r>
              <a:rPr lang="en-US" sz="2000">
                <a:latin typeface="Tahoma" charset="0"/>
              </a:rPr>
              <a:t>t</a:t>
            </a:r>
          </a:p>
        </p:txBody>
      </p:sp>
      <p:sp>
        <p:nvSpPr>
          <p:cNvPr id="16390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Separate Chaining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5867400" cy="4495800"/>
          </a:xfrm>
        </p:spPr>
        <p:txBody>
          <a:bodyPr/>
          <a:lstStyle/>
          <a:p>
            <a:r>
              <a:rPr lang="en-US" sz="1800" dirty="0" smtClean="0"/>
              <a:t>Let us </a:t>
            </a:r>
            <a:r>
              <a:rPr lang="en-US" sz="1800" dirty="0"/>
              <a:t>assume that our hash function</a:t>
            </a:r>
            <a:r>
              <a:rPr lang="en-US" sz="1800" dirty="0" smtClean="0"/>
              <a:t>, h</a:t>
            </a:r>
            <a:r>
              <a:rPr lang="en-US" sz="1800" dirty="0"/>
              <a:t>, maps keys to independent uniform random values in the range [0</a:t>
            </a:r>
            <a:r>
              <a:rPr lang="en-US" sz="1800" dirty="0" smtClean="0"/>
              <a:t>,</a:t>
            </a:r>
            <a:r>
              <a:rPr lang="en-US" sz="1800" dirty="0"/>
              <a:t>N</a:t>
            </a:r>
            <a:r>
              <a:rPr lang="en-US" sz="1800" dirty="0" smtClean="0"/>
              <a:t>−1</a:t>
            </a:r>
            <a:r>
              <a:rPr lang="en-US" sz="1800" dirty="0"/>
              <a:t>].</a:t>
            </a:r>
          </a:p>
          <a:p>
            <a:r>
              <a:rPr lang="en-US" sz="1800" dirty="0"/>
              <a:t>Thus, if we let X be a random variable representing the number of items that </a:t>
            </a:r>
            <a:r>
              <a:rPr lang="en-US" sz="1800" dirty="0" smtClean="0"/>
              <a:t>map to </a:t>
            </a:r>
            <a:r>
              <a:rPr lang="en-US" sz="1800" dirty="0"/>
              <a:t>a bucket, </a:t>
            </a:r>
            <a:r>
              <a:rPr lang="en-US" sz="1800" dirty="0" err="1"/>
              <a:t>i</a:t>
            </a:r>
            <a:r>
              <a:rPr lang="en-US" sz="1800" dirty="0"/>
              <a:t>, in the array </a:t>
            </a:r>
            <a:r>
              <a:rPr lang="en-US" sz="1800" dirty="0" smtClean="0"/>
              <a:t>A, then </a:t>
            </a:r>
            <a:r>
              <a:rPr lang="en-US" sz="1800" dirty="0"/>
              <a:t>the expected value of X</a:t>
            </a:r>
            <a:r>
              <a:rPr lang="en-US" sz="1800" dirty="0" smtClean="0"/>
              <a:t>, E</a:t>
            </a:r>
            <a:r>
              <a:rPr lang="en-US" sz="1800" dirty="0"/>
              <a:t>(X) </a:t>
            </a:r>
            <a:r>
              <a:rPr lang="en-US" sz="1800" dirty="0" smtClean="0"/>
              <a:t>= n/N, where </a:t>
            </a:r>
            <a:r>
              <a:rPr lang="en-US" sz="1800" dirty="0"/>
              <a:t>n is the number of items in the map, since each of the N locations in A </a:t>
            </a:r>
            <a:r>
              <a:rPr lang="en-US" sz="1800" dirty="0" smtClean="0"/>
              <a:t>is equally </a:t>
            </a:r>
            <a:r>
              <a:rPr lang="en-US" sz="1800" dirty="0"/>
              <a:t>likely for each item to be placed. </a:t>
            </a:r>
            <a:endParaRPr lang="en-US" sz="1800" dirty="0" smtClean="0"/>
          </a:p>
          <a:p>
            <a:r>
              <a:rPr lang="en-US" sz="1800" dirty="0" smtClean="0"/>
              <a:t>This </a:t>
            </a:r>
            <a:r>
              <a:rPr lang="en-US" sz="1800" dirty="0"/>
              <a:t>parameter, n/N, which is the </a:t>
            </a:r>
            <a:r>
              <a:rPr lang="en-US" sz="1800" dirty="0" smtClean="0"/>
              <a:t>ratio of </a:t>
            </a:r>
            <a:r>
              <a:rPr lang="en-US" sz="1800" dirty="0"/>
              <a:t>the number of items in a hash table, n, and the capacity of the table, N, is </a:t>
            </a:r>
            <a:r>
              <a:rPr lang="en-US" sz="1800" dirty="0" smtClean="0"/>
              <a:t>called the </a:t>
            </a:r>
            <a:r>
              <a:rPr lang="en-US" sz="1800" b="1" dirty="0">
                <a:solidFill>
                  <a:srgbClr val="FF0000"/>
                </a:solidFill>
              </a:rPr>
              <a:t>load factor </a:t>
            </a:r>
            <a:r>
              <a:rPr lang="en-US" sz="1800" dirty="0"/>
              <a:t>of the hash table. </a:t>
            </a:r>
            <a:endParaRPr lang="en-US" sz="1800" dirty="0" smtClean="0"/>
          </a:p>
          <a:p>
            <a:r>
              <a:rPr lang="en-US" sz="1800" dirty="0" smtClean="0"/>
              <a:t>If </a:t>
            </a:r>
            <a:r>
              <a:rPr lang="en-US" sz="1800" dirty="0"/>
              <a:t>it is O(1), then the above analysis says that </a:t>
            </a:r>
            <a:r>
              <a:rPr lang="en-US" sz="1800" dirty="0" smtClean="0"/>
              <a:t>the expected </a:t>
            </a:r>
            <a:r>
              <a:rPr lang="en-US" sz="1800" dirty="0"/>
              <a:t>time for hash table operations is O(1) when collisions are handled </a:t>
            </a:r>
            <a:r>
              <a:rPr lang="en-US" sz="1800" dirty="0" smtClean="0"/>
              <a:t>with separate chaining.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2015 Goodrich and Tamassia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Hash Tables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1E49A-E298-A84E-AD6E-6BDA603E44C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535455"/>
            <a:ext cx="2621152" cy="325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69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174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7BC8C45-5DD1-4A49-A4CC-F5AF9C7534AE}" type="slidenum">
              <a:rPr lang="en-US" sz="1400"/>
              <a:pPr eaLnBrk="1" hangingPunct="1"/>
              <a:t>15</a:t>
            </a:fld>
            <a:endParaRPr lang="en-US" sz="14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Linear Probing</a:t>
            </a:r>
          </a:p>
        </p:txBody>
      </p:sp>
      <p:sp>
        <p:nvSpPr>
          <p:cNvPr id="1741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4114800" cy="4572000"/>
          </a:xfrm>
        </p:spPr>
        <p:txBody>
          <a:bodyPr/>
          <a:lstStyle/>
          <a:p>
            <a:pPr eaLnBrk="1" hangingPunct="1"/>
            <a:r>
              <a:rPr lang="en-US" sz="2000">
                <a:solidFill>
                  <a:schemeClr val="tx2"/>
                </a:solidFill>
                <a:latin typeface="Verdana" charset="0"/>
              </a:rPr>
              <a:t>Open addressing</a:t>
            </a:r>
            <a:r>
              <a:rPr lang="en-US" sz="2000">
                <a:latin typeface="Verdana" charset="0"/>
              </a:rPr>
              <a:t>: the colliding item is placed in a different cell of the table</a:t>
            </a:r>
            <a:endParaRPr lang="en-US" sz="2000" b="1">
              <a:latin typeface="Tahoma" charset="0"/>
            </a:endParaRPr>
          </a:p>
          <a:p>
            <a:pPr eaLnBrk="1" hangingPunct="1"/>
            <a:r>
              <a:rPr lang="en-US" sz="2000">
                <a:solidFill>
                  <a:schemeClr val="tx2"/>
                </a:solidFill>
                <a:latin typeface="Tahoma" charset="0"/>
              </a:rPr>
              <a:t>Linear probing:</a:t>
            </a:r>
            <a:r>
              <a:rPr lang="en-US" sz="2000">
                <a:latin typeface="Tahoma" charset="0"/>
              </a:rPr>
              <a:t> handles collisions by placing the colliding item in the next (circularly) available table cell</a:t>
            </a:r>
          </a:p>
          <a:p>
            <a:pPr eaLnBrk="1" hangingPunct="1"/>
            <a:r>
              <a:rPr lang="en-US" sz="2000">
                <a:latin typeface="Tahoma" charset="0"/>
              </a:rPr>
              <a:t>Each table cell inspected is referred to as a </a:t>
            </a:r>
            <a:r>
              <a:rPr lang="ja-JP" altLang="en-US" sz="2000">
                <a:latin typeface="Tahoma" charset="0"/>
              </a:rPr>
              <a:t>“</a:t>
            </a:r>
            <a:r>
              <a:rPr lang="en-US" sz="2000">
                <a:latin typeface="Tahoma" charset="0"/>
              </a:rPr>
              <a:t>probe</a:t>
            </a:r>
            <a:r>
              <a:rPr lang="ja-JP" altLang="en-US" sz="2000">
                <a:latin typeface="Tahoma" charset="0"/>
              </a:rPr>
              <a:t>”</a:t>
            </a:r>
            <a:endParaRPr lang="en-US" sz="2000">
              <a:latin typeface="Tahoma" charset="0"/>
            </a:endParaRPr>
          </a:p>
          <a:p>
            <a:pPr eaLnBrk="1" hangingPunct="1"/>
            <a:r>
              <a:rPr lang="en-US" sz="2000">
                <a:latin typeface="Tahoma" charset="0"/>
              </a:rPr>
              <a:t>Colliding items lump together, causing future collisions to cause a longer sequence of probes</a:t>
            </a:r>
          </a:p>
        </p:txBody>
      </p:sp>
      <p:sp>
        <p:nvSpPr>
          <p:cNvPr id="1741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76400"/>
            <a:ext cx="3810000" cy="2209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Example:</a:t>
            </a:r>
          </a:p>
          <a:p>
            <a:pPr lvl="1" eaLnBrk="1" hangingPunct="1"/>
            <a:r>
              <a:rPr lang="en-US" b="1" i="1">
                <a:latin typeface="Times New Roman" charset="0"/>
              </a:rPr>
              <a:t>h</a:t>
            </a:r>
            <a:r>
              <a:rPr lang="en-US">
                <a:latin typeface="Times New Roman" charset="0"/>
              </a:rPr>
              <a:t>(</a:t>
            </a:r>
            <a:r>
              <a:rPr lang="en-US" b="1" i="1">
                <a:latin typeface="Times New Roman" charset="0"/>
              </a:rPr>
              <a:t>x</a:t>
            </a:r>
            <a:r>
              <a:rPr lang="en-US">
                <a:latin typeface="Times New Roman" charset="0"/>
              </a:rPr>
              <a:t>) </a:t>
            </a:r>
            <a:r>
              <a:rPr lang="en-US">
                <a:latin typeface="Symbol" charset="0"/>
              </a:rPr>
              <a:t>=</a:t>
            </a:r>
            <a:r>
              <a:rPr lang="en-US" b="1" i="1">
                <a:latin typeface="Times New Roman" charset="0"/>
              </a:rPr>
              <a:t> x </a:t>
            </a:r>
            <a:r>
              <a:rPr lang="en-US">
                <a:latin typeface="Times New Roman" charset="0"/>
              </a:rPr>
              <a:t>mod</a:t>
            </a:r>
            <a:r>
              <a:rPr lang="en-US" b="1" i="1">
                <a:latin typeface="Times New Roman" charset="0"/>
              </a:rPr>
              <a:t> </a:t>
            </a:r>
            <a:r>
              <a:rPr lang="en-US">
                <a:latin typeface="Times New Roman" charset="0"/>
              </a:rPr>
              <a:t>13</a:t>
            </a:r>
          </a:p>
          <a:p>
            <a:pPr lvl="1" eaLnBrk="1" hangingPunct="1"/>
            <a:r>
              <a:rPr lang="en-US">
                <a:latin typeface="Tahoma" charset="0"/>
              </a:rPr>
              <a:t>Insert keys 18, 41, 22, 44, 59, 32, 31, 73, in this order</a:t>
            </a:r>
          </a:p>
          <a:p>
            <a:pPr lvl="1" eaLnBrk="1" hangingPunct="1"/>
            <a:endParaRPr lang="en-US">
              <a:latin typeface="Tahoma" charset="0"/>
            </a:endParaRPr>
          </a:p>
        </p:txBody>
      </p:sp>
      <p:sp>
        <p:nvSpPr>
          <p:cNvPr id="17415" name="Rectangle 5"/>
          <p:cNvSpPr>
            <a:spLocks noChangeArrowheads="1"/>
          </p:cNvSpPr>
          <p:nvPr/>
        </p:nvSpPr>
        <p:spPr bwMode="auto">
          <a:xfrm>
            <a:off x="4876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 </a:t>
            </a:r>
          </a:p>
        </p:txBody>
      </p:sp>
      <p:sp>
        <p:nvSpPr>
          <p:cNvPr id="17416" name="Rectangle 6"/>
          <p:cNvSpPr>
            <a:spLocks noChangeArrowheads="1"/>
          </p:cNvSpPr>
          <p:nvPr/>
        </p:nvSpPr>
        <p:spPr bwMode="auto">
          <a:xfrm>
            <a:off x="51816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 </a:t>
            </a:r>
          </a:p>
        </p:txBody>
      </p: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54864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 </a:t>
            </a:r>
          </a:p>
        </p:txBody>
      </p:sp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5791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 </a:t>
            </a:r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6096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 </a:t>
            </a:r>
          </a:p>
        </p:txBody>
      </p:sp>
      <p:sp>
        <p:nvSpPr>
          <p:cNvPr id="17420" name="Rectangle 10"/>
          <p:cNvSpPr>
            <a:spLocks noChangeArrowheads="1"/>
          </p:cNvSpPr>
          <p:nvPr/>
        </p:nvSpPr>
        <p:spPr bwMode="auto">
          <a:xfrm>
            <a:off x="6400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 </a:t>
            </a:r>
          </a:p>
        </p:txBody>
      </p:sp>
      <p:sp>
        <p:nvSpPr>
          <p:cNvPr id="17421" name="Rectangle 11"/>
          <p:cNvSpPr>
            <a:spLocks noChangeArrowheads="1"/>
          </p:cNvSpPr>
          <p:nvPr/>
        </p:nvSpPr>
        <p:spPr bwMode="auto">
          <a:xfrm>
            <a:off x="67056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 </a:t>
            </a:r>
          </a:p>
        </p:txBody>
      </p:sp>
      <p:sp>
        <p:nvSpPr>
          <p:cNvPr id="17422" name="Rectangle 12"/>
          <p:cNvSpPr>
            <a:spLocks noChangeArrowheads="1"/>
          </p:cNvSpPr>
          <p:nvPr/>
        </p:nvSpPr>
        <p:spPr bwMode="auto">
          <a:xfrm>
            <a:off x="70104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 </a:t>
            </a:r>
          </a:p>
        </p:txBody>
      </p:sp>
      <p:sp>
        <p:nvSpPr>
          <p:cNvPr id="17423" name="Rectangle 13"/>
          <p:cNvSpPr>
            <a:spLocks noChangeArrowheads="1"/>
          </p:cNvSpPr>
          <p:nvPr/>
        </p:nvSpPr>
        <p:spPr bwMode="auto">
          <a:xfrm>
            <a:off x="7315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  </a:t>
            </a:r>
          </a:p>
        </p:txBody>
      </p:sp>
      <p:sp>
        <p:nvSpPr>
          <p:cNvPr id="17424" name="Rectangle 14"/>
          <p:cNvSpPr>
            <a:spLocks noChangeArrowheads="1"/>
          </p:cNvSpPr>
          <p:nvPr/>
        </p:nvSpPr>
        <p:spPr bwMode="auto">
          <a:xfrm>
            <a:off x="7620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 </a:t>
            </a:r>
          </a:p>
        </p:txBody>
      </p:sp>
      <p:sp>
        <p:nvSpPr>
          <p:cNvPr id="17425" name="Rectangle 15"/>
          <p:cNvSpPr>
            <a:spLocks noChangeArrowheads="1"/>
          </p:cNvSpPr>
          <p:nvPr/>
        </p:nvSpPr>
        <p:spPr bwMode="auto">
          <a:xfrm>
            <a:off x="7924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 </a:t>
            </a:r>
          </a:p>
        </p:txBody>
      </p:sp>
      <p:sp>
        <p:nvSpPr>
          <p:cNvPr id="17426" name="Rectangle 16"/>
          <p:cNvSpPr>
            <a:spLocks noChangeArrowheads="1"/>
          </p:cNvSpPr>
          <p:nvPr/>
        </p:nvSpPr>
        <p:spPr bwMode="auto">
          <a:xfrm>
            <a:off x="82296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 </a:t>
            </a:r>
          </a:p>
        </p:txBody>
      </p:sp>
      <p:sp>
        <p:nvSpPr>
          <p:cNvPr id="17427" name="Rectangle 17"/>
          <p:cNvSpPr>
            <a:spLocks noChangeArrowheads="1"/>
          </p:cNvSpPr>
          <p:nvPr/>
        </p:nvSpPr>
        <p:spPr bwMode="auto">
          <a:xfrm>
            <a:off x="85344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 </a:t>
            </a:r>
          </a:p>
        </p:txBody>
      </p:sp>
      <p:sp>
        <p:nvSpPr>
          <p:cNvPr id="17428" name="Text Box 18"/>
          <p:cNvSpPr txBox="1">
            <a:spLocks noChangeArrowheads="1"/>
          </p:cNvSpPr>
          <p:nvPr/>
        </p:nvSpPr>
        <p:spPr bwMode="auto">
          <a:xfrm>
            <a:off x="48799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0</a:t>
            </a:r>
          </a:p>
        </p:txBody>
      </p:sp>
      <p:sp>
        <p:nvSpPr>
          <p:cNvPr id="17429" name="Text Box 19"/>
          <p:cNvSpPr txBox="1">
            <a:spLocks noChangeArrowheads="1"/>
          </p:cNvSpPr>
          <p:nvPr/>
        </p:nvSpPr>
        <p:spPr bwMode="auto">
          <a:xfrm>
            <a:off x="51816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17430" name="Text Box 20"/>
          <p:cNvSpPr txBox="1">
            <a:spLocks noChangeArrowheads="1"/>
          </p:cNvSpPr>
          <p:nvPr/>
        </p:nvSpPr>
        <p:spPr bwMode="auto">
          <a:xfrm>
            <a:off x="548322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2</a:t>
            </a:r>
          </a:p>
        </p:txBody>
      </p:sp>
      <p:sp>
        <p:nvSpPr>
          <p:cNvPr id="17431" name="Text Box 21"/>
          <p:cNvSpPr txBox="1">
            <a:spLocks noChangeArrowheads="1"/>
          </p:cNvSpPr>
          <p:nvPr/>
        </p:nvSpPr>
        <p:spPr bwMode="auto">
          <a:xfrm>
            <a:off x="578485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17432" name="Text Box 22"/>
          <p:cNvSpPr txBox="1">
            <a:spLocks noChangeArrowheads="1"/>
          </p:cNvSpPr>
          <p:nvPr/>
        </p:nvSpPr>
        <p:spPr bwMode="auto">
          <a:xfrm>
            <a:off x="60864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4</a:t>
            </a:r>
          </a:p>
        </p:txBody>
      </p:sp>
      <p:sp>
        <p:nvSpPr>
          <p:cNvPr id="17433" name="Text Box 23"/>
          <p:cNvSpPr txBox="1">
            <a:spLocks noChangeArrowheads="1"/>
          </p:cNvSpPr>
          <p:nvPr/>
        </p:nvSpPr>
        <p:spPr bwMode="auto">
          <a:xfrm>
            <a:off x="63881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17434" name="Text Box 24"/>
          <p:cNvSpPr txBox="1">
            <a:spLocks noChangeArrowheads="1"/>
          </p:cNvSpPr>
          <p:nvPr/>
        </p:nvSpPr>
        <p:spPr bwMode="auto">
          <a:xfrm>
            <a:off x="668972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6</a:t>
            </a:r>
          </a:p>
        </p:txBody>
      </p:sp>
      <p:sp>
        <p:nvSpPr>
          <p:cNvPr id="17435" name="Text Box 25"/>
          <p:cNvSpPr txBox="1">
            <a:spLocks noChangeArrowheads="1"/>
          </p:cNvSpPr>
          <p:nvPr/>
        </p:nvSpPr>
        <p:spPr bwMode="auto">
          <a:xfrm>
            <a:off x="699135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17436" name="Text Box 26"/>
          <p:cNvSpPr txBox="1">
            <a:spLocks noChangeArrowheads="1"/>
          </p:cNvSpPr>
          <p:nvPr/>
        </p:nvSpPr>
        <p:spPr bwMode="auto">
          <a:xfrm>
            <a:off x="72929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8</a:t>
            </a:r>
          </a:p>
        </p:txBody>
      </p:sp>
      <p:sp>
        <p:nvSpPr>
          <p:cNvPr id="17437" name="Text Box 27"/>
          <p:cNvSpPr txBox="1">
            <a:spLocks noChangeArrowheads="1"/>
          </p:cNvSpPr>
          <p:nvPr/>
        </p:nvSpPr>
        <p:spPr bwMode="auto">
          <a:xfrm>
            <a:off x="75946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9</a:t>
            </a:r>
          </a:p>
        </p:txBody>
      </p:sp>
      <p:sp>
        <p:nvSpPr>
          <p:cNvPr id="17438" name="Text Box 28"/>
          <p:cNvSpPr txBox="1">
            <a:spLocks noChangeArrowheads="1"/>
          </p:cNvSpPr>
          <p:nvPr/>
        </p:nvSpPr>
        <p:spPr bwMode="auto">
          <a:xfrm>
            <a:off x="7839075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10</a:t>
            </a:r>
          </a:p>
        </p:txBody>
      </p:sp>
      <p:sp>
        <p:nvSpPr>
          <p:cNvPr id="17439" name="Text Box 29"/>
          <p:cNvSpPr txBox="1">
            <a:spLocks noChangeArrowheads="1"/>
          </p:cNvSpPr>
          <p:nvPr/>
        </p:nvSpPr>
        <p:spPr bwMode="auto">
          <a:xfrm>
            <a:off x="8140700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11</a:t>
            </a:r>
          </a:p>
        </p:txBody>
      </p:sp>
      <p:sp>
        <p:nvSpPr>
          <p:cNvPr id="17440" name="Text Box 30"/>
          <p:cNvSpPr txBox="1">
            <a:spLocks noChangeArrowheads="1"/>
          </p:cNvSpPr>
          <p:nvPr/>
        </p:nvSpPr>
        <p:spPr bwMode="auto">
          <a:xfrm>
            <a:off x="8442325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12</a:t>
            </a:r>
          </a:p>
        </p:txBody>
      </p:sp>
      <p:sp>
        <p:nvSpPr>
          <p:cNvPr id="17441" name="Rectangle 31"/>
          <p:cNvSpPr>
            <a:spLocks noChangeArrowheads="1"/>
          </p:cNvSpPr>
          <p:nvPr/>
        </p:nvSpPr>
        <p:spPr bwMode="auto">
          <a:xfrm>
            <a:off x="4876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 </a:t>
            </a:r>
          </a:p>
        </p:txBody>
      </p:sp>
      <p:sp>
        <p:nvSpPr>
          <p:cNvPr id="17442" name="Rectangle 32"/>
          <p:cNvSpPr>
            <a:spLocks noChangeArrowheads="1"/>
          </p:cNvSpPr>
          <p:nvPr/>
        </p:nvSpPr>
        <p:spPr bwMode="auto">
          <a:xfrm>
            <a:off x="5181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 </a:t>
            </a:r>
          </a:p>
        </p:txBody>
      </p:sp>
      <p:sp>
        <p:nvSpPr>
          <p:cNvPr id="17443" name="Rectangle 33"/>
          <p:cNvSpPr>
            <a:spLocks noChangeArrowheads="1"/>
          </p:cNvSpPr>
          <p:nvPr/>
        </p:nvSpPr>
        <p:spPr bwMode="auto">
          <a:xfrm>
            <a:off x="5486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41</a:t>
            </a:r>
          </a:p>
        </p:txBody>
      </p:sp>
      <p:sp>
        <p:nvSpPr>
          <p:cNvPr id="17444" name="Rectangle 34"/>
          <p:cNvSpPr>
            <a:spLocks noChangeArrowheads="1"/>
          </p:cNvSpPr>
          <p:nvPr/>
        </p:nvSpPr>
        <p:spPr bwMode="auto">
          <a:xfrm>
            <a:off x="5791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 </a:t>
            </a:r>
          </a:p>
        </p:txBody>
      </p:sp>
      <p:sp>
        <p:nvSpPr>
          <p:cNvPr id="17445" name="Rectangle 35"/>
          <p:cNvSpPr>
            <a:spLocks noChangeArrowheads="1"/>
          </p:cNvSpPr>
          <p:nvPr/>
        </p:nvSpPr>
        <p:spPr bwMode="auto">
          <a:xfrm>
            <a:off x="6096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 </a:t>
            </a:r>
          </a:p>
        </p:txBody>
      </p:sp>
      <p:sp>
        <p:nvSpPr>
          <p:cNvPr id="17446" name="Rectangle 36"/>
          <p:cNvSpPr>
            <a:spLocks noChangeArrowheads="1"/>
          </p:cNvSpPr>
          <p:nvPr/>
        </p:nvSpPr>
        <p:spPr bwMode="auto">
          <a:xfrm>
            <a:off x="6400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18</a:t>
            </a:r>
          </a:p>
        </p:txBody>
      </p:sp>
      <p:sp>
        <p:nvSpPr>
          <p:cNvPr id="17447" name="Rectangle 37"/>
          <p:cNvSpPr>
            <a:spLocks noChangeArrowheads="1"/>
          </p:cNvSpPr>
          <p:nvPr/>
        </p:nvSpPr>
        <p:spPr bwMode="auto">
          <a:xfrm>
            <a:off x="6705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44</a:t>
            </a:r>
          </a:p>
        </p:txBody>
      </p:sp>
      <p:sp>
        <p:nvSpPr>
          <p:cNvPr id="17448" name="Rectangle 38"/>
          <p:cNvSpPr>
            <a:spLocks noChangeArrowheads="1"/>
          </p:cNvSpPr>
          <p:nvPr/>
        </p:nvSpPr>
        <p:spPr bwMode="auto">
          <a:xfrm>
            <a:off x="7010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59</a:t>
            </a:r>
          </a:p>
        </p:txBody>
      </p:sp>
      <p:sp>
        <p:nvSpPr>
          <p:cNvPr id="17449" name="Rectangle 39"/>
          <p:cNvSpPr>
            <a:spLocks noChangeArrowheads="1"/>
          </p:cNvSpPr>
          <p:nvPr/>
        </p:nvSpPr>
        <p:spPr bwMode="auto">
          <a:xfrm>
            <a:off x="7315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32</a:t>
            </a:r>
          </a:p>
        </p:txBody>
      </p:sp>
      <p:sp>
        <p:nvSpPr>
          <p:cNvPr id="17450" name="Rectangle 40"/>
          <p:cNvSpPr>
            <a:spLocks noChangeArrowheads="1"/>
          </p:cNvSpPr>
          <p:nvPr/>
        </p:nvSpPr>
        <p:spPr bwMode="auto">
          <a:xfrm>
            <a:off x="7620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22</a:t>
            </a:r>
          </a:p>
        </p:txBody>
      </p:sp>
      <p:sp>
        <p:nvSpPr>
          <p:cNvPr id="17451" name="Rectangle 41"/>
          <p:cNvSpPr>
            <a:spLocks noChangeArrowheads="1"/>
          </p:cNvSpPr>
          <p:nvPr/>
        </p:nvSpPr>
        <p:spPr bwMode="auto">
          <a:xfrm>
            <a:off x="7924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31</a:t>
            </a:r>
          </a:p>
        </p:txBody>
      </p:sp>
      <p:sp>
        <p:nvSpPr>
          <p:cNvPr id="17452" name="Rectangle 42"/>
          <p:cNvSpPr>
            <a:spLocks noChangeArrowheads="1"/>
          </p:cNvSpPr>
          <p:nvPr/>
        </p:nvSpPr>
        <p:spPr bwMode="auto">
          <a:xfrm>
            <a:off x="8229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73</a:t>
            </a:r>
          </a:p>
        </p:txBody>
      </p:sp>
      <p:sp>
        <p:nvSpPr>
          <p:cNvPr id="17453" name="Rectangle 43"/>
          <p:cNvSpPr>
            <a:spLocks noChangeArrowheads="1"/>
          </p:cNvSpPr>
          <p:nvPr/>
        </p:nvSpPr>
        <p:spPr bwMode="auto">
          <a:xfrm>
            <a:off x="8534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 </a:t>
            </a:r>
          </a:p>
        </p:txBody>
      </p:sp>
      <p:sp>
        <p:nvSpPr>
          <p:cNvPr id="17454" name="Text Box 44"/>
          <p:cNvSpPr txBox="1">
            <a:spLocks noChangeArrowheads="1"/>
          </p:cNvSpPr>
          <p:nvPr/>
        </p:nvSpPr>
        <p:spPr bwMode="auto">
          <a:xfrm>
            <a:off x="48799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0</a:t>
            </a:r>
          </a:p>
        </p:txBody>
      </p:sp>
      <p:sp>
        <p:nvSpPr>
          <p:cNvPr id="17455" name="Text Box 45"/>
          <p:cNvSpPr txBox="1">
            <a:spLocks noChangeArrowheads="1"/>
          </p:cNvSpPr>
          <p:nvPr/>
        </p:nvSpPr>
        <p:spPr bwMode="auto">
          <a:xfrm>
            <a:off x="51816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17456" name="Text Box 46"/>
          <p:cNvSpPr txBox="1">
            <a:spLocks noChangeArrowheads="1"/>
          </p:cNvSpPr>
          <p:nvPr/>
        </p:nvSpPr>
        <p:spPr bwMode="auto">
          <a:xfrm>
            <a:off x="548322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2</a:t>
            </a:r>
          </a:p>
        </p:txBody>
      </p:sp>
      <p:sp>
        <p:nvSpPr>
          <p:cNvPr id="17457" name="Text Box 47"/>
          <p:cNvSpPr txBox="1">
            <a:spLocks noChangeArrowheads="1"/>
          </p:cNvSpPr>
          <p:nvPr/>
        </p:nvSpPr>
        <p:spPr bwMode="auto">
          <a:xfrm>
            <a:off x="578485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17458" name="Text Box 48"/>
          <p:cNvSpPr txBox="1">
            <a:spLocks noChangeArrowheads="1"/>
          </p:cNvSpPr>
          <p:nvPr/>
        </p:nvSpPr>
        <p:spPr bwMode="auto">
          <a:xfrm>
            <a:off x="60864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4</a:t>
            </a:r>
          </a:p>
        </p:txBody>
      </p:sp>
      <p:sp>
        <p:nvSpPr>
          <p:cNvPr id="17459" name="Text Box 49"/>
          <p:cNvSpPr txBox="1">
            <a:spLocks noChangeArrowheads="1"/>
          </p:cNvSpPr>
          <p:nvPr/>
        </p:nvSpPr>
        <p:spPr bwMode="auto">
          <a:xfrm>
            <a:off x="63881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17460" name="Text Box 50"/>
          <p:cNvSpPr txBox="1">
            <a:spLocks noChangeArrowheads="1"/>
          </p:cNvSpPr>
          <p:nvPr/>
        </p:nvSpPr>
        <p:spPr bwMode="auto">
          <a:xfrm>
            <a:off x="668972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6</a:t>
            </a:r>
          </a:p>
        </p:txBody>
      </p:sp>
      <p:sp>
        <p:nvSpPr>
          <p:cNvPr id="17461" name="Text Box 51"/>
          <p:cNvSpPr txBox="1">
            <a:spLocks noChangeArrowheads="1"/>
          </p:cNvSpPr>
          <p:nvPr/>
        </p:nvSpPr>
        <p:spPr bwMode="auto">
          <a:xfrm>
            <a:off x="699135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17462" name="Text Box 52"/>
          <p:cNvSpPr txBox="1">
            <a:spLocks noChangeArrowheads="1"/>
          </p:cNvSpPr>
          <p:nvPr/>
        </p:nvSpPr>
        <p:spPr bwMode="auto">
          <a:xfrm>
            <a:off x="72929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8</a:t>
            </a:r>
          </a:p>
        </p:txBody>
      </p:sp>
      <p:sp>
        <p:nvSpPr>
          <p:cNvPr id="17463" name="Text Box 53"/>
          <p:cNvSpPr txBox="1">
            <a:spLocks noChangeArrowheads="1"/>
          </p:cNvSpPr>
          <p:nvPr/>
        </p:nvSpPr>
        <p:spPr bwMode="auto">
          <a:xfrm>
            <a:off x="75946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9</a:t>
            </a:r>
          </a:p>
        </p:txBody>
      </p:sp>
      <p:sp>
        <p:nvSpPr>
          <p:cNvPr id="17464" name="Text Box 54"/>
          <p:cNvSpPr txBox="1">
            <a:spLocks noChangeArrowheads="1"/>
          </p:cNvSpPr>
          <p:nvPr/>
        </p:nvSpPr>
        <p:spPr bwMode="auto">
          <a:xfrm>
            <a:off x="7839075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10</a:t>
            </a:r>
          </a:p>
        </p:txBody>
      </p:sp>
      <p:sp>
        <p:nvSpPr>
          <p:cNvPr id="17465" name="Text Box 55"/>
          <p:cNvSpPr txBox="1">
            <a:spLocks noChangeArrowheads="1"/>
          </p:cNvSpPr>
          <p:nvPr/>
        </p:nvSpPr>
        <p:spPr bwMode="auto">
          <a:xfrm>
            <a:off x="8140700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11</a:t>
            </a:r>
          </a:p>
        </p:txBody>
      </p:sp>
      <p:sp>
        <p:nvSpPr>
          <p:cNvPr id="17466" name="Text Box 56"/>
          <p:cNvSpPr txBox="1">
            <a:spLocks noChangeArrowheads="1"/>
          </p:cNvSpPr>
          <p:nvPr/>
        </p:nvSpPr>
        <p:spPr bwMode="auto">
          <a:xfrm>
            <a:off x="8442325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12</a:t>
            </a:r>
          </a:p>
        </p:txBody>
      </p:sp>
      <p:sp>
        <p:nvSpPr>
          <p:cNvPr id="17467" name="AutoShape 57"/>
          <p:cNvSpPr>
            <a:spLocks noChangeArrowheads="1"/>
          </p:cNvSpPr>
          <p:nvPr/>
        </p:nvSpPr>
        <p:spPr bwMode="auto">
          <a:xfrm>
            <a:off x="6705600" y="49530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8" name="Date Placeholder 59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61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8C75C11-15D5-EF49-8581-604FCD6D9B13}" type="slidenum">
              <a:rPr lang="en-US" sz="1400"/>
              <a:pPr eaLnBrk="1" hangingPunct="1"/>
              <a:t>16</a:t>
            </a:fld>
            <a:endParaRPr lang="en-US" sz="140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Search with Linear Probing</a:t>
            </a:r>
          </a:p>
        </p:txBody>
      </p:sp>
      <p:sp>
        <p:nvSpPr>
          <p:cNvPr id="615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76400"/>
            <a:ext cx="3733800" cy="4419600"/>
          </a:xfrm>
        </p:spPr>
        <p:txBody>
          <a:bodyPr/>
          <a:lstStyle/>
          <a:p>
            <a:pPr eaLnBrk="1" hangingPunct="1"/>
            <a:r>
              <a:rPr lang="en-US" sz="2400">
                <a:latin typeface="Tahoma" charset="0"/>
              </a:rPr>
              <a:t>Consider a hash table </a:t>
            </a:r>
            <a:r>
              <a:rPr lang="en-US" sz="2400" b="1" i="1">
                <a:latin typeface="Times New Roman" charset="0"/>
              </a:rPr>
              <a:t>A</a:t>
            </a:r>
            <a:r>
              <a:rPr lang="en-US" sz="2400">
                <a:latin typeface="Tahoma" charset="0"/>
              </a:rPr>
              <a:t> that uses linear probing</a:t>
            </a:r>
          </a:p>
          <a:p>
            <a:pPr eaLnBrk="1" hangingPunct="1"/>
            <a:r>
              <a:rPr lang="en-US" sz="2400">
                <a:solidFill>
                  <a:schemeClr val="tx2"/>
                </a:solidFill>
                <a:latin typeface="Tahoma" charset="0"/>
              </a:rPr>
              <a:t>get</a:t>
            </a:r>
            <a:r>
              <a:rPr lang="en-US" sz="2400">
                <a:latin typeface="Times New Roman" charset="0"/>
              </a:rPr>
              <a:t>(</a:t>
            </a:r>
            <a:r>
              <a:rPr lang="en-US" sz="2400" b="1" i="1">
                <a:latin typeface="Times New Roman" charset="0"/>
              </a:rPr>
              <a:t>k</a:t>
            </a:r>
            <a:r>
              <a:rPr lang="en-US" sz="2400">
                <a:latin typeface="Times New Roman" charset="0"/>
              </a:rPr>
              <a:t>)</a:t>
            </a:r>
          </a:p>
          <a:p>
            <a:pPr lvl="1" eaLnBrk="1" hangingPunct="1"/>
            <a:r>
              <a:rPr lang="en-US" sz="2000">
                <a:latin typeface="Tahoma" charset="0"/>
              </a:rPr>
              <a:t>We start at cell </a:t>
            </a:r>
            <a:r>
              <a:rPr lang="en-US" sz="2000" b="1" i="1">
                <a:latin typeface="Times New Roman" charset="0"/>
              </a:rPr>
              <a:t>h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b="1" i="1">
                <a:latin typeface="Times New Roman" charset="0"/>
              </a:rPr>
              <a:t>k</a:t>
            </a:r>
            <a:r>
              <a:rPr lang="en-US" sz="2000">
                <a:latin typeface="Times New Roman" charset="0"/>
              </a:rPr>
              <a:t>) </a:t>
            </a:r>
            <a:endParaRPr lang="en-US" sz="2000">
              <a:latin typeface="Tahoma" charset="0"/>
            </a:endParaRPr>
          </a:p>
          <a:p>
            <a:pPr lvl="1" eaLnBrk="1" hangingPunct="1"/>
            <a:r>
              <a:rPr lang="en-US" sz="2000">
                <a:latin typeface="Tahoma" charset="0"/>
              </a:rPr>
              <a:t>We probe consecutive locations until one of the following occurs</a:t>
            </a:r>
          </a:p>
          <a:p>
            <a:pPr lvl="2" eaLnBrk="1" hangingPunct="1"/>
            <a:r>
              <a:rPr lang="en-US" sz="1800">
                <a:latin typeface="Tahoma" charset="0"/>
              </a:rPr>
              <a:t>An item with key </a:t>
            </a:r>
            <a:r>
              <a:rPr lang="en-US" sz="1800" b="1" i="1">
                <a:latin typeface="Times New Roman" charset="0"/>
              </a:rPr>
              <a:t>k</a:t>
            </a:r>
            <a:r>
              <a:rPr lang="en-US" sz="1800">
                <a:latin typeface="Tahoma" charset="0"/>
              </a:rPr>
              <a:t> is found, or</a:t>
            </a:r>
          </a:p>
          <a:p>
            <a:pPr lvl="2" eaLnBrk="1" hangingPunct="1"/>
            <a:r>
              <a:rPr lang="en-US" sz="1800">
                <a:latin typeface="Tahoma" charset="0"/>
              </a:rPr>
              <a:t>An empty cell is found, or</a:t>
            </a:r>
          </a:p>
          <a:p>
            <a:pPr lvl="2" eaLnBrk="1" hangingPunct="1"/>
            <a:r>
              <a:rPr lang="en-US" sz="1800" b="1" i="1">
                <a:latin typeface="Times New Roman" charset="0"/>
              </a:rPr>
              <a:t>N</a:t>
            </a:r>
            <a:r>
              <a:rPr lang="en-US" sz="1800">
                <a:latin typeface="Tahoma" charset="0"/>
              </a:rPr>
              <a:t> cells have been unsuccessfully probed </a:t>
            </a: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4876800" y="1676400"/>
            <a:ext cx="3810000" cy="4770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285750" defTabSz="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28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28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28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28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Algorithm</a:t>
            </a:r>
            <a:r>
              <a:rPr lang="en-US" sz="2000">
                <a:latin typeface="Times New Roman" charset="0"/>
              </a:rPr>
              <a:t> </a:t>
            </a:r>
            <a:r>
              <a:rPr lang="en-US" sz="2000" b="1" i="1">
                <a:solidFill>
                  <a:schemeClr val="tx2"/>
                </a:solidFill>
                <a:latin typeface="Times New Roman" charset="0"/>
              </a:rPr>
              <a:t>get</a:t>
            </a:r>
            <a:r>
              <a:rPr lang="en-US" sz="200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sz="2000" b="1" i="1">
                <a:solidFill>
                  <a:schemeClr val="tx2"/>
                </a:solidFill>
                <a:latin typeface="Times New Roman" charset="0"/>
              </a:rPr>
              <a:t>k</a:t>
            </a:r>
            <a:r>
              <a:rPr lang="en-US" sz="2000">
                <a:solidFill>
                  <a:schemeClr val="tx2"/>
                </a:solidFill>
                <a:latin typeface="Times New Roman" charset="0"/>
              </a:rPr>
              <a:t>)	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>
                <a:solidFill>
                  <a:schemeClr val="tx2"/>
                </a:solidFill>
                <a:latin typeface="Times New Roman" charset="0"/>
              </a:rPr>
              <a:t>	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i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Symbol" charset="0"/>
                <a:sym typeface="Symbol" charset="0"/>
              </a:rPr>
              <a:t>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 h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)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	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p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Symbol" charset="0"/>
                <a:sym typeface="Symbol" charset="0"/>
              </a:rPr>
              <a:t>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0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>
                <a:solidFill>
                  <a:schemeClr val="tx2"/>
                </a:solidFill>
                <a:latin typeface="Times New Roman" charset="0"/>
              </a:rPr>
              <a:t>	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repeat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		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c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Symbol" charset="0"/>
                <a:sym typeface="Symbol" charset="0"/>
              </a:rPr>
              <a:t>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 A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[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i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]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		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if 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c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Symbol" charset="0"/>
                <a:sym typeface="Symbol" charset="0"/>
              </a:rPr>
              <a:t>=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Symbol" charset="0"/>
                <a:sym typeface="Symbol" charset="0"/>
              </a:rPr>
              <a:t>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>
                <a:solidFill>
                  <a:schemeClr val="accent2"/>
                </a:solidFill>
                <a:latin typeface="Symbol" charset="0"/>
                <a:sym typeface="Symbol" charset="0"/>
              </a:rPr>
              <a:t>			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return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null</a:t>
            </a:r>
            <a:endParaRPr lang="en-US" sz="2000" b="1">
              <a:solidFill>
                <a:schemeClr val="accent2"/>
              </a:solidFill>
              <a:latin typeface="Times New Roman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		 else if 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c.getKey 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() </a:t>
            </a:r>
            <a:r>
              <a:rPr lang="en-US" sz="2000">
                <a:solidFill>
                  <a:schemeClr val="accent2"/>
                </a:solidFill>
                <a:latin typeface="Symbol" charset="0"/>
                <a:sym typeface="Symbol" charset="0"/>
              </a:rPr>
              <a:t>=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k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			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return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c.getValue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()</a:t>
            </a:r>
            <a:endParaRPr lang="en-US" sz="2000">
              <a:solidFill>
                <a:schemeClr val="tx2"/>
              </a:solidFill>
              <a:latin typeface="Times New Roman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		else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			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i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Symbol" charset="0"/>
                <a:sym typeface="Symbol" charset="0"/>
              </a:rPr>
              <a:t>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(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i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Symbol" charset="0"/>
                <a:sym typeface="Symbol" charset="0"/>
              </a:rPr>
              <a:t>+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1)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mod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 N</a:t>
            </a:r>
            <a:endParaRPr lang="en-US" sz="2000">
              <a:solidFill>
                <a:schemeClr val="accent2"/>
              </a:solidFill>
              <a:latin typeface="Times New Roman" charset="0"/>
            </a:endParaRP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		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p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Symbol" charset="0"/>
                <a:sym typeface="Symbol" charset="0"/>
              </a:rPr>
              <a:t>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 p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Symbol" charset="0"/>
                <a:sym typeface="Symbol" charset="0"/>
              </a:rPr>
              <a:t>+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1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until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 	 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p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Symbol" charset="0"/>
                <a:sym typeface="Symbol" charset="0"/>
              </a:rPr>
              <a:t>=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N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sz="2000">
                <a:solidFill>
                  <a:schemeClr val="accent2"/>
                </a:solidFill>
                <a:latin typeface="Symbol" charset="0"/>
                <a:sym typeface="Symbol" charset="0"/>
              </a:rPr>
              <a:t>	</a:t>
            </a: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return</a:t>
            </a:r>
            <a:r>
              <a:rPr lang="en-US" sz="200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sz="2000" b="1" i="1">
                <a:solidFill>
                  <a:schemeClr val="accent2"/>
                </a:solidFill>
                <a:latin typeface="Times New Roman" charset="0"/>
              </a:rPr>
              <a:t>null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7467600" y="152400"/>
          <a:ext cx="13303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Clip" r:id="rId3" imgW="4033080" imgH="3468960" progId="MS_ClipArt_Gallery.2">
                  <p:embed/>
                </p:oleObj>
              </mc:Choice>
              <mc:Fallback>
                <p:oleObj name="Clip" r:id="rId3" imgW="4033080" imgH="346896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52400"/>
                        <a:ext cx="13303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Date Placeholder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CCFD923-2FE3-1D4F-BEE2-63581947246D}" type="slidenum">
              <a:rPr lang="en-US" sz="1400"/>
              <a:pPr eaLnBrk="1" hangingPunct="1"/>
              <a:t>17</a:t>
            </a:fld>
            <a:endParaRPr lang="en-US" sz="1400"/>
          </a:p>
        </p:txBody>
      </p:sp>
      <p:sp>
        <p:nvSpPr>
          <p:cNvPr id="1843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Updates with Linear Probing</a:t>
            </a:r>
          </a:p>
        </p:txBody>
      </p:sp>
      <p:sp>
        <p:nvSpPr>
          <p:cNvPr id="154627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24000"/>
            <a:ext cx="3886200" cy="48768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400" dirty="0" smtClean="0">
                <a:ea typeface="+mn-ea"/>
              </a:rPr>
              <a:t>To handle insertions and deletions, we introduce a special object, called </a:t>
            </a:r>
            <a:r>
              <a:rPr lang="en-US" sz="2400" b="1" i="1" dirty="0" smtClean="0">
                <a:latin typeface="Times New Roman" pitchFamily="18" charset="0"/>
                <a:ea typeface="+mn-ea"/>
              </a:rPr>
              <a:t>DEFUNCT</a:t>
            </a:r>
            <a:r>
              <a:rPr lang="en-US" sz="2400" dirty="0" smtClean="0">
                <a:ea typeface="+mn-ea"/>
              </a:rPr>
              <a:t>, which replaces deleted elements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</a:rPr>
              <a:t>remove</a:t>
            </a:r>
            <a:r>
              <a:rPr lang="en-US" sz="2400" dirty="0" smtClean="0">
                <a:latin typeface="Times New Roman" pitchFamily="18" charset="0"/>
                <a:ea typeface="+mn-ea"/>
              </a:rPr>
              <a:t>(</a:t>
            </a:r>
            <a:r>
              <a:rPr lang="en-US" sz="2400" b="1" i="1" dirty="0" smtClean="0">
                <a:latin typeface="Times New Roman" pitchFamily="18" charset="0"/>
                <a:ea typeface="+mn-ea"/>
              </a:rPr>
              <a:t>k</a:t>
            </a:r>
            <a:r>
              <a:rPr lang="en-US" sz="2400" dirty="0" smtClean="0">
                <a:latin typeface="Times New Roman" pitchFamily="18" charset="0"/>
                <a:ea typeface="+mn-ea"/>
              </a:rPr>
              <a:t>)</a:t>
            </a:r>
            <a:endParaRPr lang="en-US" sz="2400" dirty="0" smtClean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z="2000" dirty="0" smtClean="0"/>
              <a:t>We search for an entry with key </a:t>
            </a:r>
            <a:r>
              <a:rPr lang="en-US" sz="2000" b="1" i="1" dirty="0" smtClean="0">
                <a:latin typeface="Times New Roman" pitchFamily="18" charset="0"/>
              </a:rPr>
              <a:t>k</a:t>
            </a:r>
            <a:r>
              <a:rPr lang="en-US" sz="2000" dirty="0" smtClean="0"/>
              <a:t> 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z="2000" dirty="0" smtClean="0"/>
              <a:t>If such an </a:t>
            </a:r>
            <a:r>
              <a:rPr lang="en-US" sz="2000" dirty="0" smtClean="0"/>
              <a:t>entry, 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k, </a:t>
            </a:r>
            <a:r>
              <a:rPr lang="en-US" b="1" i="1" dirty="0" smtClean="0">
                <a:latin typeface="Times New Roman" pitchFamily="18" charset="0"/>
              </a:rPr>
              <a:t>v</a:t>
            </a:r>
            <a:r>
              <a:rPr lang="en-US" dirty="0" smtClean="0">
                <a:latin typeface="Times New Roman" pitchFamily="18" charset="0"/>
              </a:rPr>
              <a:t>),</a:t>
            </a:r>
            <a:r>
              <a:rPr lang="en-US" sz="2000" dirty="0" smtClean="0"/>
              <a:t> </a:t>
            </a:r>
            <a:r>
              <a:rPr lang="en-US" sz="2000" dirty="0" smtClean="0"/>
              <a:t>is found, we </a:t>
            </a:r>
            <a:r>
              <a:rPr lang="en-US" sz="2000" dirty="0" smtClean="0"/>
              <a:t>move elements to fill the “hole” created by its removal.</a:t>
            </a:r>
            <a:endParaRPr lang="en-US" sz="2000" b="1" i="1" dirty="0" smtClean="0">
              <a:latin typeface="Times New Roman" pitchFamily="18" charset="0"/>
            </a:endParaRPr>
          </a:p>
        </p:txBody>
      </p:sp>
      <p:sp>
        <p:nvSpPr>
          <p:cNvPr id="154628" name="Rectangle 1028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76400"/>
            <a:ext cx="4267200" cy="47244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</a:rPr>
              <a:t>put</a:t>
            </a:r>
            <a:r>
              <a:rPr lang="en-US" dirty="0" smtClean="0">
                <a:latin typeface="Times New Roman" pitchFamily="18" charset="0"/>
                <a:ea typeface="+mn-ea"/>
              </a:rPr>
              <a:t>(</a:t>
            </a:r>
            <a:r>
              <a:rPr lang="en-US" b="1" i="1" dirty="0" smtClean="0">
                <a:latin typeface="Times New Roman" pitchFamily="18" charset="0"/>
                <a:ea typeface="+mn-ea"/>
              </a:rPr>
              <a:t>k, </a:t>
            </a:r>
            <a:r>
              <a:rPr lang="en-US" b="1" i="1" dirty="0" smtClean="0">
                <a:latin typeface="Times New Roman" pitchFamily="18" charset="0"/>
                <a:ea typeface="+mn-ea"/>
              </a:rPr>
              <a:t>v</a:t>
            </a:r>
            <a:r>
              <a:rPr lang="en-US" dirty="0" smtClean="0">
                <a:latin typeface="Times New Roman" pitchFamily="18" charset="0"/>
                <a:ea typeface="+mn-ea"/>
              </a:rPr>
              <a:t>)</a:t>
            </a:r>
            <a:endParaRPr lang="en-US" dirty="0" smtClean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We throw an exception if the table is full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We start at cell </a:t>
            </a:r>
            <a:r>
              <a:rPr lang="en-US" b="1" i="1" dirty="0" smtClean="0">
                <a:latin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</a:rPr>
              <a:t>) </a:t>
            </a:r>
            <a:endParaRPr lang="en-US" dirty="0" smtClean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We probe consecutive cells </a:t>
            </a:r>
            <a:r>
              <a:rPr lang="en-US" dirty="0" smtClean="0"/>
              <a:t>until a A </a:t>
            </a:r>
            <a:r>
              <a:rPr lang="en-US" dirty="0" smtClean="0"/>
              <a:t>cell </a:t>
            </a:r>
            <a:r>
              <a:rPr lang="en-US" b="1" i="1" dirty="0" err="1" smtClean="0">
                <a:latin typeface="Times New Roman" pitchFamily="18" charset="0"/>
              </a:rPr>
              <a:t>i</a:t>
            </a:r>
            <a:r>
              <a:rPr lang="en-US" dirty="0" smtClean="0"/>
              <a:t> is found that is </a:t>
            </a:r>
            <a:r>
              <a:rPr lang="en-US" dirty="0" smtClean="0"/>
              <a:t>empty. </a:t>
            </a:r>
          </a:p>
          <a:p>
            <a:pPr lvl="1" eaLnBrk="1" hangingPunct="1">
              <a:buFont typeface="Wingdings" pitchFamily="2" charset="2"/>
              <a:buChar char="w"/>
              <a:defRPr/>
            </a:pPr>
            <a:r>
              <a:rPr lang="en-US" dirty="0" smtClean="0"/>
              <a:t>We </a:t>
            </a:r>
            <a:r>
              <a:rPr lang="en-US" dirty="0" smtClean="0"/>
              <a:t>store 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k, </a:t>
            </a:r>
            <a:r>
              <a:rPr lang="en-US" b="1" i="1" dirty="0" smtClean="0">
                <a:latin typeface="Times New Roman" pitchFamily="18" charset="0"/>
              </a:rPr>
              <a:t>v</a:t>
            </a:r>
            <a:r>
              <a:rPr lang="en-US" dirty="0" smtClean="0">
                <a:latin typeface="Times New Roman" pitchFamily="18" charset="0"/>
              </a:rPr>
              <a:t>)</a:t>
            </a:r>
            <a:r>
              <a:rPr lang="en-US" dirty="0" smtClean="0"/>
              <a:t> </a:t>
            </a:r>
            <a:r>
              <a:rPr lang="en-US" dirty="0" smtClean="0"/>
              <a:t>in cell </a:t>
            </a:r>
            <a:r>
              <a:rPr lang="en-US" b="1" i="1" dirty="0" err="1" smtClean="0">
                <a:latin typeface="Times New Roman" pitchFamily="18" charset="0"/>
              </a:rPr>
              <a:t>i</a:t>
            </a:r>
            <a:endParaRPr lang="en-US" b="1" i="1" dirty="0" smtClean="0">
              <a:latin typeface="Times New Roman" pitchFamily="18" charset="0"/>
            </a:endParaRPr>
          </a:p>
        </p:txBody>
      </p:sp>
      <p:sp>
        <p:nvSpPr>
          <p:cNvPr id="18439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Pseudo-code for get and put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2015 Goodrich and Tamassia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Hash Tables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1E49A-E298-A84E-AD6E-6BDA603E44C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52600"/>
            <a:ext cx="6553200" cy="449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37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00200"/>
            <a:ext cx="6128132" cy="4964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Pseudo-code for remove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2015 Goodrich and Tamassia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Hash Tables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1E49A-E298-A84E-AD6E-6BDA603E44C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67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10EB664C-66D2-3844-8BFA-7B44C97E51A2}" type="slidenum">
              <a:rPr lang="en-US" sz="1400"/>
              <a:pPr eaLnBrk="1" hangingPunct="1"/>
              <a:t>2</a:t>
            </a:fld>
            <a:endParaRPr lang="en-US" sz="140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Recall the Map </a:t>
            </a:r>
            <a:r>
              <a:rPr lang="en-US" dirty="0" smtClean="0">
                <a:latin typeface="Tahoma" charset="0"/>
              </a:rPr>
              <a:t>Operations</a:t>
            </a:r>
            <a:endParaRPr lang="en-US" dirty="0">
              <a:latin typeface="Tahoma" charset="0"/>
              <a:cs typeface="Tahoma" charset="0"/>
            </a:endParaRPr>
          </a:p>
        </p:txBody>
      </p:sp>
      <p:sp>
        <p:nvSpPr>
          <p:cNvPr id="161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800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2800" dirty="0">
                <a:solidFill>
                  <a:schemeClr val="tx2"/>
                </a:solidFill>
                <a:ea typeface="+mn-ea"/>
              </a:rPr>
              <a:t>get</a:t>
            </a:r>
            <a:r>
              <a:rPr lang="en-US" sz="2800" dirty="0">
                <a:ea typeface="+mn-ea"/>
              </a:rPr>
              <a:t>(k): if the map M has an entry with key k, return its associated value; else, return null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2800" dirty="0">
                <a:solidFill>
                  <a:schemeClr val="tx2"/>
                </a:solidFill>
                <a:ea typeface="+mn-ea"/>
              </a:rPr>
              <a:t>put</a:t>
            </a:r>
            <a:r>
              <a:rPr lang="en-US" sz="2800" dirty="0">
                <a:ea typeface="+mn-ea"/>
              </a:rPr>
              <a:t>(k, v): insert entry (k, v) into the map M; if key k is not already in M, then return </a:t>
            </a:r>
            <a:r>
              <a:rPr lang="en-US" sz="2800" dirty="0">
                <a:solidFill>
                  <a:srgbClr val="000000"/>
                </a:solidFill>
                <a:ea typeface="+mn-ea"/>
              </a:rPr>
              <a:t>null</a:t>
            </a:r>
            <a:r>
              <a:rPr lang="en-US" sz="2800" dirty="0">
                <a:ea typeface="+mn-ea"/>
              </a:rPr>
              <a:t>; else, return old value associated with k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2800" dirty="0">
                <a:solidFill>
                  <a:schemeClr val="tx2"/>
                </a:solidFill>
                <a:ea typeface="+mn-ea"/>
              </a:rPr>
              <a:t>remove</a:t>
            </a:r>
            <a:r>
              <a:rPr lang="en-US" sz="2800" dirty="0">
                <a:ea typeface="+mn-ea"/>
              </a:rPr>
              <a:t>(k): if the map M has an entry with key k, remove it from M and return its associated value; else, return null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2800" dirty="0">
                <a:solidFill>
                  <a:schemeClr val="tx2"/>
                </a:solidFill>
                <a:ea typeface="+mn-ea"/>
              </a:rPr>
              <a:t>size</a:t>
            </a:r>
            <a:r>
              <a:rPr lang="en-US" sz="2800" dirty="0">
                <a:ea typeface="+mn-ea"/>
              </a:rPr>
              <a:t>(), </a:t>
            </a:r>
            <a:r>
              <a:rPr lang="en-US" sz="2800" dirty="0" err="1">
                <a:solidFill>
                  <a:schemeClr val="tx2"/>
                </a:solidFill>
                <a:ea typeface="+mn-ea"/>
              </a:rPr>
              <a:t>isEmpty</a:t>
            </a:r>
            <a:r>
              <a:rPr lang="en-US" sz="2800" dirty="0">
                <a:ea typeface="+mn-ea"/>
              </a:rPr>
              <a:t>(</a:t>
            </a:r>
            <a:r>
              <a:rPr lang="en-US" sz="2800" dirty="0" smtClean="0">
                <a:ea typeface="+mn-ea"/>
              </a:rPr>
              <a:t>)</a:t>
            </a:r>
            <a:endParaRPr lang="en-US" sz="2800" dirty="0">
              <a:ea typeface="+mn-ea"/>
            </a:endParaRPr>
          </a:p>
        </p:txBody>
      </p:sp>
      <p:pic>
        <p:nvPicPr>
          <p:cNvPr id="13318" name="Picture 4" descr="BS00039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7150" y="57150"/>
            <a:ext cx="1466850" cy="1466850"/>
          </a:xfrm>
          <a:noFill/>
        </p:spPr>
      </p:pic>
      <p:sp>
        <p:nvSpPr>
          <p:cNvPr id="13319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922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0337939-18EE-BF45-9628-C1F4D2E3A679}" type="slidenum">
              <a:rPr lang="en-US" sz="1400"/>
              <a:pPr eaLnBrk="1" hangingPunct="1"/>
              <a:t>20</a:t>
            </a:fld>
            <a:endParaRPr lang="en-US" sz="1400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8001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Performance of </a:t>
            </a:r>
            <a:r>
              <a:rPr lang="en-US" dirty="0" smtClean="0">
                <a:ea typeface="+mj-ea"/>
              </a:rPr>
              <a:t>Linear Probing</a:t>
            </a:r>
            <a:endParaRPr lang="en-US" dirty="0" smtClean="0">
              <a:ea typeface="+mj-ea"/>
            </a:endParaRPr>
          </a:p>
        </p:txBody>
      </p:sp>
      <p:sp>
        <p:nvSpPr>
          <p:cNvPr id="922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76400"/>
            <a:ext cx="3886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In the worst case, searches, insertions and removals on a hash table take </a:t>
            </a:r>
            <a:r>
              <a:rPr lang="en-US" sz="2000" b="1" i="1">
                <a:latin typeface="Times New Roman" charset="0"/>
              </a:rPr>
              <a:t>O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b="1" i="1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) </a:t>
            </a:r>
            <a:r>
              <a:rPr lang="en-US" sz="2000">
                <a:latin typeface="Tahoma" charset="0"/>
              </a:rPr>
              <a:t>time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The worst case occurs when all the keys inserted into the map collide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The load factor </a:t>
            </a:r>
            <a:r>
              <a:rPr lang="en-US" sz="2000" b="1" i="1">
                <a:latin typeface="Symbol" charset="0"/>
              </a:rPr>
              <a:t>a</a:t>
            </a:r>
            <a:r>
              <a:rPr lang="en-US" sz="2000">
                <a:latin typeface="Times New Roman" charset="0"/>
              </a:rPr>
              <a:t> </a:t>
            </a:r>
            <a:r>
              <a:rPr lang="en-US" sz="2000">
                <a:latin typeface="Symbol" charset="0"/>
              </a:rPr>
              <a:t>=</a:t>
            </a:r>
            <a:r>
              <a:rPr lang="en-US" sz="2000">
                <a:latin typeface="Times New Roman" charset="0"/>
              </a:rPr>
              <a:t> </a:t>
            </a:r>
            <a:r>
              <a:rPr lang="en-US" sz="2000" b="1" i="1">
                <a:latin typeface="Times New Roman" charset="0"/>
              </a:rPr>
              <a:t>n</a:t>
            </a:r>
            <a:r>
              <a:rPr lang="en-US" sz="2000">
                <a:latin typeface="Symbol" charset="0"/>
              </a:rPr>
              <a:t>/</a:t>
            </a:r>
            <a:r>
              <a:rPr lang="en-US" sz="2000" b="1" i="1">
                <a:latin typeface="Times New Roman" charset="0"/>
              </a:rPr>
              <a:t>N </a:t>
            </a:r>
            <a:r>
              <a:rPr lang="en-US" sz="2000">
                <a:latin typeface="Tahoma" charset="0"/>
              </a:rPr>
              <a:t>affects the performance of a hash table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Assuming that the hash values are like random numbers, it can be shown that the expected number of probes for an insertion with open addressing is</a:t>
            </a:r>
            <a:br>
              <a:rPr lang="en-US" sz="2000">
                <a:latin typeface="Tahoma" charset="0"/>
              </a:rPr>
            </a:br>
            <a:r>
              <a:rPr lang="en-US" sz="2000">
                <a:latin typeface="Tahoma" charset="0"/>
              </a:rPr>
              <a:t>	</a:t>
            </a:r>
            <a:r>
              <a:rPr lang="en-US" sz="2000">
                <a:latin typeface="Times New Roman" charset="0"/>
              </a:rPr>
              <a:t>1</a:t>
            </a:r>
            <a:r>
              <a:rPr lang="en-US" sz="2000" b="1" i="1">
                <a:latin typeface="Times New Roman" charset="0"/>
              </a:rPr>
              <a:t> </a:t>
            </a:r>
            <a:r>
              <a:rPr lang="en-US" sz="2000">
                <a:latin typeface="Symbol" charset="0"/>
              </a:rPr>
              <a:t>/ </a:t>
            </a:r>
            <a:r>
              <a:rPr lang="en-US" sz="2000">
                <a:latin typeface="Times New Roman" charset="0"/>
              </a:rPr>
              <a:t>(1 </a:t>
            </a:r>
            <a:r>
              <a:rPr lang="en-US" sz="2000">
                <a:latin typeface="Symbol" charset="0"/>
              </a:rPr>
              <a:t>-</a:t>
            </a:r>
            <a:r>
              <a:rPr lang="en-US" sz="2000" b="1" i="1">
                <a:latin typeface="Times New Roman" charset="0"/>
              </a:rPr>
              <a:t> </a:t>
            </a:r>
            <a:r>
              <a:rPr lang="en-US" sz="2000" b="1" i="1">
                <a:latin typeface="Symbol" charset="0"/>
              </a:rPr>
              <a:t>a</a:t>
            </a:r>
            <a:r>
              <a:rPr lang="en-US" sz="2000">
                <a:latin typeface="Times New Roman" charset="0"/>
              </a:rPr>
              <a:t>)</a:t>
            </a:r>
            <a:r>
              <a:rPr lang="en-US" sz="2000">
                <a:latin typeface="Symbol" charset="0"/>
              </a:rPr>
              <a:t> </a:t>
            </a:r>
          </a:p>
        </p:txBody>
      </p:sp>
      <p:sp>
        <p:nvSpPr>
          <p:cNvPr id="9223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828800"/>
            <a:ext cx="3810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</a:rPr>
              <a:t>The expected running time of all the dictionary ADT operations in a hash table is </a:t>
            </a:r>
            <a:r>
              <a:rPr lang="en-US" sz="2400" b="1" i="1" dirty="0">
                <a:latin typeface="Times New Roman" charset="0"/>
              </a:rPr>
              <a:t>O</a:t>
            </a:r>
            <a:r>
              <a:rPr lang="en-US" sz="2400" dirty="0">
                <a:latin typeface="Times New Roman" charset="0"/>
              </a:rPr>
              <a:t>(1)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smtClean="0">
                <a:latin typeface="Tahoma" charset="0"/>
              </a:rPr>
              <a:t>with constant load &lt; 1</a:t>
            </a:r>
            <a:endParaRPr lang="en-US" sz="2400" dirty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</a:rPr>
              <a:t>In practice, hashing is very fast provided the load factor is not close to 100%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</a:rPr>
              <a:t>Applications of hash tables: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small databases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compilers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ahoma" charset="0"/>
              </a:rPr>
              <a:t>browser caches</a:t>
            </a:r>
            <a:endParaRPr lang="en-US" sz="2000" dirty="0">
              <a:latin typeface="Times New Roman" charset="0"/>
            </a:endParaRPr>
          </a:p>
        </p:txBody>
      </p:sp>
      <p:sp>
        <p:nvSpPr>
          <p:cNvPr id="9224" name="Date Placeholder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Careful Analysis of Linear Probing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495800"/>
          </a:xfrm>
        </p:spPr>
        <p:txBody>
          <a:bodyPr/>
          <a:lstStyle/>
          <a:p>
            <a:r>
              <a:rPr lang="en-US" sz="2000" dirty="0"/>
              <a:t>Recall that, in the linear-probing scheme for handling collisions, whenever an </a:t>
            </a:r>
            <a:r>
              <a:rPr lang="en-US" sz="2000" dirty="0" smtClean="0"/>
              <a:t>insertion at </a:t>
            </a:r>
            <a:r>
              <a:rPr lang="en-US" sz="2000" dirty="0"/>
              <a:t>a cell </a:t>
            </a:r>
            <a:r>
              <a:rPr lang="en-US" sz="2000" dirty="0" err="1"/>
              <a:t>i</a:t>
            </a:r>
            <a:r>
              <a:rPr lang="en-US" sz="2000" dirty="0"/>
              <a:t> would cause a collision, then we instead insert the new item in </a:t>
            </a:r>
            <a:r>
              <a:rPr lang="en-US" sz="2000" dirty="0" smtClean="0"/>
              <a:t>the first </a:t>
            </a:r>
            <a:r>
              <a:rPr lang="en-US" sz="2000" dirty="0"/>
              <a:t>cell of i+1, i+2, and so on, until we find an empty </a:t>
            </a:r>
            <a:r>
              <a:rPr lang="en-US" sz="2000" dirty="0" smtClean="0"/>
              <a:t>cell.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For </a:t>
            </a:r>
            <a:r>
              <a:rPr lang="en-US" sz="2000" dirty="0"/>
              <a:t>this analysis, let us assume </a:t>
            </a:r>
            <a:r>
              <a:rPr lang="en-US" sz="2000" dirty="0" smtClean="0"/>
              <a:t>that we </a:t>
            </a:r>
            <a:r>
              <a:rPr lang="en-US" sz="2000" dirty="0"/>
              <a:t>are storing n items in a hash table of size N = 2n, that is, our hash table </a:t>
            </a:r>
            <a:r>
              <a:rPr lang="en-US" sz="2000" dirty="0" smtClean="0"/>
              <a:t>has a </a:t>
            </a:r>
            <a:r>
              <a:rPr lang="en-US" sz="2000" dirty="0"/>
              <a:t>load factor of 1/2.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2015 Goodrich and Tamassia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Hash Tables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1E49A-E298-A84E-AD6E-6BDA603E44C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895600"/>
            <a:ext cx="729650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54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Careful Analysis of Linear Probing,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382000" cy="4876800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/>
              <a:t>Thus, if we can bound the expected value of the sum of Y</a:t>
            </a:r>
            <a:r>
              <a:rPr lang="en-US" sz="2000" baseline="-25000" dirty="0"/>
              <a:t>i</a:t>
            </a:r>
            <a:r>
              <a:rPr lang="en-US" sz="2000" dirty="0"/>
              <a:t>’s, then we can bound </a:t>
            </a:r>
            <a:r>
              <a:rPr lang="en-US" sz="2000" dirty="0" smtClean="0"/>
              <a:t>the expected </a:t>
            </a:r>
            <a:r>
              <a:rPr lang="en-US" sz="2000" dirty="0"/>
              <a:t>time for a search or update operation in a linear-probing hashing scheme.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2015 Goodrich and Tamassia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Hash Tables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1E49A-E298-A84E-AD6E-6BDA603E44C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530" y="1524000"/>
            <a:ext cx="6574070" cy="401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14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Careful Analysis of </a:t>
            </a:r>
            <a:r>
              <a:rPr lang="en-US" smtClean="0"/>
              <a:t>Linear Probing,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382000" cy="4876800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/>
              <a:t>Thus, if we can bound the expected value of the sum of Y</a:t>
            </a:r>
            <a:r>
              <a:rPr lang="en-US" sz="2000" baseline="-25000" dirty="0"/>
              <a:t>i</a:t>
            </a:r>
            <a:r>
              <a:rPr lang="en-US" sz="2000" dirty="0"/>
              <a:t>’s, then we can bound </a:t>
            </a:r>
            <a:r>
              <a:rPr lang="en-US" sz="2000" dirty="0" smtClean="0"/>
              <a:t>the expected </a:t>
            </a:r>
            <a:r>
              <a:rPr lang="en-US" sz="2000" dirty="0"/>
              <a:t>time for a search or update operation in a linear-probing hashing scheme.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2015 Goodrich and Tamassia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Hash Tables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1E49A-E298-A84E-AD6E-6BDA603E44C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530" y="1524000"/>
            <a:ext cx="6574070" cy="401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90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Careful Analysis of Linear Probing,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382000" cy="4876800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2015 Goodrich and Tamassia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Hash Tables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1E49A-E298-A84E-AD6E-6BDA603E44C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48" y="1828800"/>
            <a:ext cx="794262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13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Careful Analysis of Linear Probing,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382000" cy="4876800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2015 Goodrich and Tamassia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Hash Tables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1E49A-E298-A84E-AD6E-6BDA603E44C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1563111"/>
            <a:ext cx="5341943" cy="483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21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717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C2D8BEF-8AB1-8C4A-A5DA-3EE65202B681}" type="slidenum">
              <a:rPr lang="en-US" sz="1400"/>
              <a:pPr eaLnBrk="1" hangingPunct="1"/>
              <a:t>26</a:t>
            </a:fld>
            <a:endParaRPr lang="en-US" sz="140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Double Hashing</a:t>
            </a:r>
          </a:p>
        </p:txBody>
      </p:sp>
      <p:sp>
        <p:nvSpPr>
          <p:cNvPr id="155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25600"/>
            <a:ext cx="3962400" cy="4851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200">
                <a:latin typeface="Tahoma" charset="0"/>
              </a:rPr>
              <a:t>Double hashing uses a secondary hash function </a:t>
            </a:r>
            <a:r>
              <a:rPr lang="en-US" sz="2200" b="1" i="1">
                <a:latin typeface="Times New Roman" charset="0"/>
              </a:rPr>
              <a:t>d</a:t>
            </a:r>
            <a:r>
              <a:rPr lang="en-US" sz="2200">
                <a:latin typeface="Times New Roman" charset="0"/>
              </a:rPr>
              <a:t>(</a:t>
            </a:r>
            <a:r>
              <a:rPr lang="en-US" sz="2200" b="1" i="1">
                <a:latin typeface="Times New Roman" charset="0"/>
              </a:rPr>
              <a:t>k</a:t>
            </a:r>
            <a:r>
              <a:rPr lang="en-US" sz="2200">
                <a:latin typeface="Times New Roman" charset="0"/>
              </a:rPr>
              <a:t>) </a:t>
            </a:r>
            <a:r>
              <a:rPr lang="en-US" sz="2200">
                <a:latin typeface="Tahoma" charset="0"/>
              </a:rPr>
              <a:t>and handles collisions by placing an item in the first available cell of the series</a:t>
            </a:r>
            <a:br>
              <a:rPr lang="en-US" sz="2200">
                <a:latin typeface="Tahoma" charset="0"/>
              </a:rPr>
            </a:br>
            <a:r>
              <a:rPr lang="en-US" sz="2200">
                <a:latin typeface="Times New Roman" charset="0"/>
              </a:rPr>
              <a:t>	(</a:t>
            </a:r>
            <a:r>
              <a:rPr lang="en-US" sz="2200" b="1" i="1">
                <a:latin typeface="Times New Roman" charset="0"/>
              </a:rPr>
              <a:t>i</a:t>
            </a:r>
            <a:r>
              <a:rPr lang="en-US" sz="2200" i="1">
                <a:latin typeface="Times New Roman" charset="0"/>
              </a:rPr>
              <a:t> </a:t>
            </a:r>
            <a:r>
              <a:rPr lang="en-US" sz="2200">
                <a:latin typeface="Symbol" charset="0"/>
              </a:rPr>
              <a:t>+</a:t>
            </a:r>
            <a:r>
              <a:rPr lang="en-US" sz="2200">
                <a:latin typeface="Times New Roman" charset="0"/>
              </a:rPr>
              <a:t> </a:t>
            </a:r>
            <a:r>
              <a:rPr lang="en-US" sz="2200" b="1" i="1">
                <a:latin typeface="Times New Roman" charset="0"/>
              </a:rPr>
              <a:t>jd</a:t>
            </a:r>
            <a:r>
              <a:rPr lang="en-US" sz="2200">
                <a:latin typeface="Times New Roman" charset="0"/>
              </a:rPr>
              <a:t>(</a:t>
            </a:r>
            <a:r>
              <a:rPr lang="en-US" sz="2200" b="1" i="1">
                <a:latin typeface="Times New Roman" charset="0"/>
              </a:rPr>
              <a:t>k</a:t>
            </a:r>
            <a:r>
              <a:rPr lang="en-US" sz="2200">
                <a:latin typeface="Times New Roman" charset="0"/>
              </a:rPr>
              <a:t>)) mod </a:t>
            </a:r>
            <a:r>
              <a:rPr lang="en-US" sz="2200" b="1" i="1">
                <a:latin typeface="Times New Roman" charset="0"/>
              </a:rPr>
              <a:t>N</a:t>
            </a:r>
            <a:br>
              <a:rPr lang="en-US" sz="2200" b="1" i="1">
                <a:latin typeface="Times New Roman" charset="0"/>
              </a:rPr>
            </a:br>
            <a:r>
              <a:rPr lang="en-US" sz="2200" b="1" i="1">
                <a:latin typeface="Times New Roman" charset="0"/>
              </a:rPr>
              <a:t> </a:t>
            </a:r>
            <a:r>
              <a:rPr lang="en-US" sz="2200">
                <a:latin typeface="Tahoma" charset="0"/>
              </a:rPr>
              <a:t>for </a:t>
            </a:r>
            <a:r>
              <a:rPr lang="en-US" sz="2200" b="1" i="1">
                <a:latin typeface="Times New Roman" charset="0"/>
              </a:rPr>
              <a:t>j</a:t>
            </a:r>
            <a:r>
              <a:rPr lang="en-US" sz="2200" i="1">
                <a:latin typeface="Times New Roman" charset="0"/>
              </a:rPr>
              <a:t> </a:t>
            </a:r>
            <a:r>
              <a:rPr lang="en-US" sz="2200">
                <a:latin typeface="Symbol" charset="0"/>
              </a:rPr>
              <a:t>=</a:t>
            </a:r>
            <a:r>
              <a:rPr lang="en-US" sz="2200">
                <a:latin typeface="Times New Roman" charset="0"/>
              </a:rPr>
              <a:t> 0,  1, … , </a:t>
            </a:r>
            <a:r>
              <a:rPr lang="en-US" sz="2200" b="1" i="1">
                <a:latin typeface="Times New Roman" charset="0"/>
              </a:rPr>
              <a:t>N </a:t>
            </a:r>
            <a:r>
              <a:rPr lang="en-US" sz="2200">
                <a:latin typeface="Symbol" charset="0"/>
              </a:rPr>
              <a:t>-</a:t>
            </a:r>
            <a:r>
              <a:rPr lang="en-US" sz="2200">
                <a:latin typeface="Times New Roman" charset="0"/>
              </a:rPr>
              <a:t> 1</a:t>
            </a:r>
          </a:p>
          <a:p>
            <a:pPr eaLnBrk="1" hangingPunct="1">
              <a:lnSpc>
                <a:spcPct val="90000"/>
              </a:lnSpc>
            </a:pPr>
            <a:r>
              <a:rPr lang="en-US" sz="2200">
                <a:latin typeface="Tahoma" charset="0"/>
              </a:rPr>
              <a:t>The secondary hash function </a:t>
            </a:r>
            <a:r>
              <a:rPr lang="en-US" sz="2200" b="1" i="1">
                <a:latin typeface="Times New Roman" charset="0"/>
                <a:cs typeface="Times New Roman" charset="0"/>
              </a:rPr>
              <a:t>d</a:t>
            </a:r>
            <a:r>
              <a:rPr lang="en-US" sz="2200">
                <a:latin typeface="Times New Roman" charset="0"/>
              </a:rPr>
              <a:t>(</a:t>
            </a:r>
            <a:r>
              <a:rPr lang="en-US" sz="2200" b="1" i="1">
                <a:latin typeface="Times New Roman" charset="0"/>
                <a:cs typeface="Times New Roman" charset="0"/>
              </a:rPr>
              <a:t>k</a:t>
            </a:r>
            <a:r>
              <a:rPr lang="en-US" sz="2200">
                <a:latin typeface="Times New Roman" charset="0"/>
              </a:rPr>
              <a:t>)</a:t>
            </a:r>
            <a:r>
              <a:rPr lang="en-US" sz="2200">
                <a:latin typeface="Tahoma" charset="0"/>
              </a:rPr>
              <a:t> cannot have zero values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>
                <a:latin typeface="Tahoma" charset="0"/>
              </a:rPr>
              <a:t>The table size </a:t>
            </a:r>
            <a:r>
              <a:rPr lang="en-US" sz="2200" b="1" i="1">
                <a:latin typeface="Times New Roman" charset="0"/>
              </a:rPr>
              <a:t>N</a:t>
            </a:r>
            <a:r>
              <a:rPr lang="en-US" sz="2200">
                <a:latin typeface="Tahoma" charset="0"/>
              </a:rPr>
              <a:t> must be a prime to allow probing of all the cells</a:t>
            </a:r>
          </a:p>
        </p:txBody>
      </p:sp>
      <p:sp>
        <p:nvSpPr>
          <p:cNvPr id="7175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828800"/>
            <a:ext cx="39624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</a:rPr>
              <a:t>Common choice of compression function for the secondary hash function: 	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 b="1" i="1">
                <a:latin typeface="Times New Roman" charset="0"/>
                <a:cs typeface="Times New Roman" charset="0"/>
              </a:rPr>
              <a:t>d</a:t>
            </a:r>
            <a:r>
              <a:rPr lang="en-US" sz="2000" baseline="-25000">
                <a:latin typeface="Times New Roman" charset="0"/>
                <a:cs typeface="Times New Roman" charset="0"/>
              </a:rPr>
              <a:t>2</a:t>
            </a:r>
            <a:r>
              <a:rPr lang="en-US" sz="2000">
                <a:latin typeface="Times New Roman" charset="0"/>
                <a:cs typeface="Times New Roman" charset="0"/>
              </a:rPr>
              <a:t>(</a:t>
            </a:r>
            <a:r>
              <a:rPr lang="en-US" sz="2000" b="1" i="1">
                <a:latin typeface="Times New Roman" charset="0"/>
                <a:cs typeface="Times New Roman" charset="0"/>
              </a:rPr>
              <a:t>k</a:t>
            </a:r>
            <a:r>
              <a:rPr lang="en-US" sz="2000">
                <a:latin typeface="Times New Roman" charset="0"/>
                <a:cs typeface="Times New Roman" charset="0"/>
              </a:rPr>
              <a:t>)</a:t>
            </a:r>
            <a:r>
              <a:rPr lang="en-US" sz="2000">
                <a:latin typeface="Times New Roman" charset="0"/>
              </a:rPr>
              <a:t> </a:t>
            </a:r>
            <a:r>
              <a:rPr lang="en-US" sz="2000">
                <a:latin typeface="Symbol" charset="0"/>
              </a:rPr>
              <a:t>=</a:t>
            </a:r>
            <a:r>
              <a:rPr lang="en-US" sz="2000">
                <a:latin typeface="Times New Roman" charset="0"/>
              </a:rPr>
              <a:t> </a:t>
            </a:r>
            <a:r>
              <a:rPr lang="en-US" sz="2000" b="1" i="1">
                <a:latin typeface="Times New Roman" charset="0"/>
              </a:rPr>
              <a:t>q</a:t>
            </a:r>
            <a:r>
              <a:rPr lang="en-US" sz="2000" i="1">
                <a:latin typeface="Times New Roman" charset="0"/>
              </a:rPr>
              <a:t> </a:t>
            </a:r>
            <a:r>
              <a:rPr lang="en-US" sz="2000">
                <a:latin typeface="Symbol" charset="0"/>
              </a:rPr>
              <a:t>-</a:t>
            </a:r>
            <a:r>
              <a:rPr lang="en-US" sz="2000">
                <a:latin typeface="Times New Roman" charset="0"/>
              </a:rPr>
              <a:t> </a:t>
            </a:r>
            <a:r>
              <a:rPr lang="en-US" sz="2000" b="1" i="1">
                <a:latin typeface="Times New Roman" charset="0"/>
              </a:rPr>
              <a:t>k</a:t>
            </a:r>
            <a:r>
              <a:rPr lang="en-US" sz="2000">
                <a:latin typeface="Times New Roman" charset="0"/>
              </a:rPr>
              <a:t> mod </a:t>
            </a:r>
            <a:r>
              <a:rPr lang="en-US" sz="2000" b="1" i="1">
                <a:latin typeface="Times New Roman" charset="0"/>
              </a:rPr>
              <a:t>q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>
                <a:latin typeface="Tahoma" charset="0"/>
              </a:rPr>
              <a:t>		where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i="1">
                <a:latin typeface="Times New Roman" charset="0"/>
              </a:rPr>
              <a:t>q</a:t>
            </a:r>
            <a:r>
              <a:rPr lang="en-US" sz="2000" i="1">
                <a:latin typeface="Times New Roman" charset="0"/>
              </a:rPr>
              <a:t> </a:t>
            </a:r>
            <a:r>
              <a:rPr lang="en-US" sz="2000">
                <a:latin typeface="Symbol" charset="0"/>
              </a:rPr>
              <a:t>&lt;</a:t>
            </a:r>
            <a:r>
              <a:rPr lang="en-US" sz="2000">
                <a:latin typeface="Times New Roman" charset="0"/>
              </a:rPr>
              <a:t> </a:t>
            </a:r>
            <a:r>
              <a:rPr lang="en-US" sz="2000" b="1" i="1">
                <a:latin typeface="Times New Roman" charset="0"/>
              </a:rPr>
              <a:t>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i="1">
                <a:latin typeface="Times New Roman" charset="0"/>
              </a:rPr>
              <a:t>q</a:t>
            </a:r>
            <a:r>
              <a:rPr lang="en-US" sz="2000">
                <a:latin typeface="Tahoma" charset="0"/>
              </a:rPr>
              <a:t> is a prime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ahoma" charset="0"/>
              </a:rPr>
              <a:t>The possible values for </a:t>
            </a:r>
            <a:r>
              <a:rPr lang="en-US" sz="2400" b="1" i="1">
                <a:latin typeface="Times New Roman" charset="0"/>
                <a:cs typeface="Times New Roman" charset="0"/>
              </a:rPr>
              <a:t>d</a:t>
            </a:r>
            <a:r>
              <a:rPr lang="en-US" sz="2400" baseline="-25000">
                <a:latin typeface="Times New Roman" charset="0"/>
                <a:cs typeface="Times New Roman" charset="0"/>
              </a:rPr>
              <a:t>2</a:t>
            </a:r>
            <a:r>
              <a:rPr lang="en-US" sz="2400">
                <a:latin typeface="Times New Roman" charset="0"/>
                <a:cs typeface="Times New Roman" charset="0"/>
              </a:rPr>
              <a:t>(</a:t>
            </a:r>
            <a:r>
              <a:rPr lang="en-US" sz="2400" b="1" i="1">
                <a:latin typeface="Times New Roman" charset="0"/>
                <a:cs typeface="Times New Roman" charset="0"/>
              </a:rPr>
              <a:t>k</a:t>
            </a:r>
            <a:r>
              <a:rPr lang="en-US" sz="2400">
                <a:latin typeface="Times New Roman" charset="0"/>
                <a:cs typeface="Times New Roman" charset="0"/>
              </a:rPr>
              <a:t>)</a:t>
            </a:r>
            <a:r>
              <a:rPr lang="en-US" sz="2400">
                <a:latin typeface="Tahoma" charset="0"/>
              </a:rPr>
              <a:t> are</a:t>
            </a:r>
            <a:br>
              <a:rPr lang="en-US" sz="2400">
                <a:latin typeface="Tahoma" charset="0"/>
              </a:rPr>
            </a:br>
            <a:r>
              <a:rPr lang="en-US" sz="2400">
                <a:latin typeface="Tahoma" charset="0"/>
              </a:rPr>
              <a:t>	 </a:t>
            </a:r>
            <a:r>
              <a:rPr lang="en-US" sz="2400">
                <a:latin typeface="Times New Roman" charset="0"/>
              </a:rPr>
              <a:t>1, 2, … , </a:t>
            </a:r>
            <a:r>
              <a:rPr lang="en-US" sz="2400" b="1" i="1">
                <a:latin typeface="Times New Roman" charset="0"/>
              </a:rPr>
              <a:t>q</a:t>
            </a: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6934200" y="228600"/>
          <a:ext cx="1749425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Clip" r:id="rId3" imgW="1825920" imgH="1505880" progId="MS_ClipArt_Gallery.2">
                  <p:embed/>
                </p:oleObj>
              </mc:Choice>
              <mc:Fallback>
                <p:oleObj name="Clip" r:id="rId3" imgW="1825920" imgH="150588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28600"/>
                        <a:ext cx="1749425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Date Placeholder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132D76DE-255F-C146-8415-357604E47A3A}" type="slidenum">
              <a:rPr lang="en-US" sz="1400"/>
              <a:pPr eaLnBrk="1" hangingPunct="1"/>
              <a:t>27</a:t>
            </a:fld>
            <a:endParaRPr lang="en-US" sz="1400"/>
          </a:p>
        </p:txBody>
      </p:sp>
      <p:sp>
        <p:nvSpPr>
          <p:cNvPr id="8197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3429000" cy="4419600"/>
          </a:xfrm>
        </p:spPr>
        <p:txBody>
          <a:bodyPr/>
          <a:lstStyle/>
          <a:p>
            <a:pPr eaLnBrk="1" hangingPunct="1"/>
            <a:r>
              <a:rPr lang="en-US" sz="2400">
                <a:latin typeface="Tahoma" charset="0"/>
              </a:rPr>
              <a:t>Consider a hash table storing integer keys that handles collision with double hashing</a:t>
            </a:r>
          </a:p>
          <a:p>
            <a:pPr lvl="1" eaLnBrk="1" hangingPunct="1"/>
            <a:r>
              <a:rPr lang="en-US" sz="2000" b="1" i="1">
                <a:latin typeface="Times New Roman" charset="0"/>
              </a:rPr>
              <a:t>N</a:t>
            </a:r>
            <a:r>
              <a:rPr lang="en-US" sz="2000" b="1" i="1">
                <a:latin typeface="Symbol" charset="0"/>
              </a:rPr>
              <a:t> </a:t>
            </a:r>
            <a:r>
              <a:rPr lang="en-US" sz="2000">
                <a:latin typeface="Symbol" charset="0"/>
              </a:rPr>
              <a:t>= </a:t>
            </a:r>
            <a:r>
              <a:rPr lang="en-US" sz="2000">
                <a:latin typeface="Times New Roman" charset="0"/>
              </a:rPr>
              <a:t>13</a:t>
            </a:r>
            <a:r>
              <a:rPr lang="en-US" sz="2000">
                <a:latin typeface="Tahoma" charset="0"/>
              </a:rPr>
              <a:t> </a:t>
            </a:r>
          </a:p>
          <a:p>
            <a:pPr lvl="1" eaLnBrk="1" hangingPunct="1"/>
            <a:r>
              <a:rPr lang="en-US" sz="2000" b="1" i="1">
                <a:latin typeface="Times New Roman" charset="0"/>
              </a:rPr>
              <a:t>h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b="1" i="1">
                <a:latin typeface="Times New Roman" charset="0"/>
              </a:rPr>
              <a:t>k</a:t>
            </a:r>
            <a:r>
              <a:rPr lang="en-US" sz="2000">
                <a:latin typeface="Times New Roman" charset="0"/>
              </a:rPr>
              <a:t>) </a:t>
            </a:r>
            <a:r>
              <a:rPr lang="en-US" sz="2000">
                <a:latin typeface="Symbol" charset="0"/>
              </a:rPr>
              <a:t>=</a:t>
            </a:r>
            <a:r>
              <a:rPr lang="en-US" sz="2000" b="1" i="1">
                <a:latin typeface="Times New Roman" charset="0"/>
              </a:rPr>
              <a:t> k </a:t>
            </a:r>
            <a:r>
              <a:rPr lang="en-US" sz="2000">
                <a:latin typeface="Times New Roman" charset="0"/>
              </a:rPr>
              <a:t>mod</a:t>
            </a:r>
            <a:r>
              <a:rPr lang="en-US" sz="2000" b="1" i="1">
                <a:latin typeface="Times New Roman" charset="0"/>
              </a:rPr>
              <a:t> </a:t>
            </a:r>
            <a:r>
              <a:rPr lang="en-US" sz="2000">
                <a:latin typeface="Times New Roman" charset="0"/>
              </a:rPr>
              <a:t>13</a:t>
            </a:r>
            <a:r>
              <a:rPr lang="en-US" sz="2000">
                <a:latin typeface="Tahoma" charset="0"/>
              </a:rPr>
              <a:t> </a:t>
            </a:r>
          </a:p>
          <a:p>
            <a:pPr lvl="1" eaLnBrk="1" hangingPunct="1"/>
            <a:r>
              <a:rPr lang="en-US" sz="2000" b="1" i="1">
                <a:latin typeface="Times New Roman" charset="0"/>
              </a:rPr>
              <a:t>d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b="1" i="1">
                <a:latin typeface="Times New Roman" charset="0"/>
              </a:rPr>
              <a:t>k</a:t>
            </a:r>
            <a:r>
              <a:rPr lang="en-US" sz="2000">
                <a:latin typeface="Times New Roman" charset="0"/>
              </a:rPr>
              <a:t>) </a:t>
            </a:r>
            <a:r>
              <a:rPr lang="en-US" sz="2000">
                <a:latin typeface="Symbol" charset="0"/>
              </a:rPr>
              <a:t>=</a:t>
            </a:r>
            <a:r>
              <a:rPr lang="en-US" sz="2000" b="1" i="1">
                <a:latin typeface="Times New Roman" charset="0"/>
              </a:rPr>
              <a:t> </a:t>
            </a:r>
            <a:r>
              <a:rPr lang="en-US" sz="2000">
                <a:latin typeface="Times New Roman" charset="0"/>
              </a:rPr>
              <a:t>7 </a:t>
            </a:r>
            <a:r>
              <a:rPr lang="en-US" sz="2000">
                <a:latin typeface="Symbol" charset="0"/>
              </a:rPr>
              <a:t>-</a:t>
            </a:r>
            <a:r>
              <a:rPr lang="en-US" sz="2000" b="1" i="1">
                <a:latin typeface="Times New Roman" charset="0"/>
              </a:rPr>
              <a:t> k </a:t>
            </a:r>
            <a:r>
              <a:rPr lang="en-US" sz="2000">
                <a:latin typeface="Times New Roman" charset="0"/>
              </a:rPr>
              <a:t>mod</a:t>
            </a:r>
            <a:r>
              <a:rPr lang="en-US" sz="2000" b="1" i="1">
                <a:latin typeface="Times New Roman" charset="0"/>
              </a:rPr>
              <a:t> </a:t>
            </a:r>
            <a:r>
              <a:rPr lang="en-US" sz="2000">
                <a:latin typeface="Times New Roman" charset="0"/>
              </a:rPr>
              <a:t>7</a:t>
            </a:r>
            <a:r>
              <a:rPr lang="en-US" sz="2000" b="1" i="1">
                <a:latin typeface="Times New Roman" charset="0"/>
              </a:rPr>
              <a:t> </a:t>
            </a:r>
          </a:p>
          <a:p>
            <a:pPr eaLnBrk="1" hangingPunct="1"/>
            <a:r>
              <a:rPr lang="en-US" sz="2400">
                <a:latin typeface="Tahoma" charset="0"/>
              </a:rPr>
              <a:t>Insert keys 18, 41, 22, 44, 59, 32, 31, 73, in this order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Example of Double Hashing</a:t>
            </a:r>
          </a:p>
        </p:txBody>
      </p:sp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4267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 </a:t>
            </a:r>
          </a:p>
        </p:txBody>
      </p:sp>
      <p:sp>
        <p:nvSpPr>
          <p:cNvPr id="8200" name="Rectangle 5"/>
          <p:cNvSpPr>
            <a:spLocks noChangeArrowheads="1"/>
          </p:cNvSpPr>
          <p:nvPr/>
        </p:nvSpPr>
        <p:spPr bwMode="auto">
          <a:xfrm>
            <a:off x="4572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 </a:t>
            </a:r>
          </a:p>
        </p:txBody>
      </p:sp>
      <p:sp>
        <p:nvSpPr>
          <p:cNvPr id="8201" name="Rectangle 6"/>
          <p:cNvSpPr>
            <a:spLocks noChangeArrowheads="1"/>
          </p:cNvSpPr>
          <p:nvPr/>
        </p:nvSpPr>
        <p:spPr bwMode="auto">
          <a:xfrm>
            <a:off x="4876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 </a:t>
            </a:r>
          </a:p>
        </p:txBody>
      </p:sp>
      <p:sp>
        <p:nvSpPr>
          <p:cNvPr id="8202" name="Rectangle 7"/>
          <p:cNvSpPr>
            <a:spLocks noChangeArrowheads="1"/>
          </p:cNvSpPr>
          <p:nvPr/>
        </p:nvSpPr>
        <p:spPr bwMode="auto">
          <a:xfrm>
            <a:off x="51816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 </a:t>
            </a:r>
          </a:p>
        </p:txBody>
      </p:sp>
      <p:sp>
        <p:nvSpPr>
          <p:cNvPr id="8203" name="Rectangle 8"/>
          <p:cNvSpPr>
            <a:spLocks noChangeArrowheads="1"/>
          </p:cNvSpPr>
          <p:nvPr/>
        </p:nvSpPr>
        <p:spPr bwMode="auto">
          <a:xfrm>
            <a:off x="54864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 </a:t>
            </a:r>
          </a:p>
        </p:txBody>
      </p:sp>
      <p:sp>
        <p:nvSpPr>
          <p:cNvPr id="8204" name="Rectangle 9"/>
          <p:cNvSpPr>
            <a:spLocks noChangeArrowheads="1"/>
          </p:cNvSpPr>
          <p:nvPr/>
        </p:nvSpPr>
        <p:spPr bwMode="auto">
          <a:xfrm>
            <a:off x="5791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 </a:t>
            </a:r>
          </a:p>
        </p:txBody>
      </p:sp>
      <p:sp>
        <p:nvSpPr>
          <p:cNvPr id="8205" name="Rectangle 10"/>
          <p:cNvSpPr>
            <a:spLocks noChangeArrowheads="1"/>
          </p:cNvSpPr>
          <p:nvPr/>
        </p:nvSpPr>
        <p:spPr bwMode="auto">
          <a:xfrm>
            <a:off x="6096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 </a:t>
            </a:r>
          </a:p>
        </p:txBody>
      </p:sp>
      <p:sp>
        <p:nvSpPr>
          <p:cNvPr id="8206" name="Rectangle 11"/>
          <p:cNvSpPr>
            <a:spLocks noChangeArrowheads="1"/>
          </p:cNvSpPr>
          <p:nvPr/>
        </p:nvSpPr>
        <p:spPr bwMode="auto">
          <a:xfrm>
            <a:off x="6400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 </a:t>
            </a:r>
          </a:p>
        </p:txBody>
      </p:sp>
      <p:sp>
        <p:nvSpPr>
          <p:cNvPr id="8207" name="Rectangle 12"/>
          <p:cNvSpPr>
            <a:spLocks noChangeArrowheads="1"/>
          </p:cNvSpPr>
          <p:nvPr/>
        </p:nvSpPr>
        <p:spPr bwMode="auto">
          <a:xfrm>
            <a:off x="67056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  </a:t>
            </a:r>
          </a:p>
        </p:txBody>
      </p:sp>
      <p:sp>
        <p:nvSpPr>
          <p:cNvPr id="8208" name="Rectangle 13"/>
          <p:cNvSpPr>
            <a:spLocks noChangeArrowheads="1"/>
          </p:cNvSpPr>
          <p:nvPr/>
        </p:nvSpPr>
        <p:spPr bwMode="auto">
          <a:xfrm>
            <a:off x="70104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 </a:t>
            </a:r>
          </a:p>
        </p:txBody>
      </p:sp>
      <p:sp>
        <p:nvSpPr>
          <p:cNvPr id="8209" name="Rectangle 14"/>
          <p:cNvSpPr>
            <a:spLocks noChangeArrowheads="1"/>
          </p:cNvSpPr>
          <p:nvPr/>
        </p:nvSpPr>
        <p:spPr bwMode="auto">
          <a:xfrm>
            <a:off x="7315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 </a:t>
            </a:r>
          </a:p>
        </p:txBody>
      </p:sp>
      <p:sp>
        <p:nvSpPr>
          <p:cNvPr id="8210" name="Rectangle 15"/>
          <p:cNvSpPr>
            <a:spLocks noChangeArrowheads="1"/>
          </p:cNvSpPr>
          <p:nvPr/>
        </p:nvSpPr>
        <p:spPr bwMode="auto">
          <a:xfrm>
            <a:off x="7620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 </a:t>
            </a:r>
          </a:p>
        </p:txBody>
      </p:sp>
      <p:sp>
        <p:nvSpPr>
          <p:cNvPr id="8211" name="Rectangle 16"/>
          <p:cNvSpPr>
            <a:spLocks noChangeArrowheads="1"/>
          </p:cNvSpPr>
          <p:nvPr/>
        </p:nvSpPr>
        <p:spPr bwMode="auto">
          <a:xfrm>
            <a:off x="7924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 </a:t>
            </a:r>
          </a:p>
        </p:txBody>
      </p:sp>
      <p:sp>
        <p:nvSpPr>
          <p:cNvPr id="8212" name="Text Box 17"/>
          <p:cNvSpPr txBox="1">
            <a:spLocks noChangeArrowheads="1"/>
          </p:cNvSpPr>
          <p:nvPr/>
        </p:nvSpPr>
        <p:spPr bwMode="auto">
          <a:xfrm>
            <a:off x="42703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0</a:t>
            </a:r>
          </a:p>
        </p:txBody>
      </p:sp>
      <p:sp>
        <p:nvSpPr>
          <p:cNvPr id="8213" name="Text Box 18"/>
          <p:cNvSpPr txBox="1">
            <a:spLocks noChangeArrowheads="1"/>
          </p:cNvSpPr>
          <p:nvPr/>
        </p:nvSpPr>
        <p:spPr bwMode="auto">
          <a:xfrm>
            <a:off x="45720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8214" name="Text Box 19"/>
          <p:cNvSpPr txBox="1">
            <a:spLocks noChangeArrowheads="1"/>
          </p:cNvSpPr>
          <p:nvPr/>
        </p:nvSpPr>
        <p:spPr bwMode="auto">
          <a:xfrm>
            <a:off x="487362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2</a:t>
            </a:r>
          </a:p>
        </p:txBody>
      </p:sp>
      <p:sp>
        <p:nvSpPr>
          <p:cNvPr id="8215" name="Text Box 20"/>
          <p:cNvSpPr txBox="1">
            <a:spLocks noChangeArrowheads="1"/>
          </p:cNvSpPr>
          <p:nvPr/>
        </p:nvSpPr>
        <p:spPr bwMode="auto">
          <a:xfrm>
            <a:off x="517525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8216" name="Text Box 21"/>
          <p:cNvSpPr txBox="1">
            <a:spLocks noChangeArrowheads="1"/>
          </p:cNvSpPr>
          <p:nvPr/>
        </p:nvSpPr>
        <p:spPr bwMode="auto">
          <a:xfrm>
            <a:off x="54768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4</a:t>
            </a:r>
          </a:p>
        </p:txBody>
      </p:sp>
      <p:sp>
        <p:nvSpPr>
          <p:cNvPr id="8217" name="Text Box 22"/>
          <p:cNvSpPr txBox="1">
            <a:spLocks noChangeArrowheads="1"/>
          </p:cNvSpPr>
          <p:nvPr/>
        </p:nvSpPr>
        <p:spPr bwMode="auto">
          <a:xfrm>
            <a:off x="57785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8218" name="Text Box 23"/>
          <p:cNvSpPr txBox="1">
            <a:spLocks noChangeArrowheads="1"/>
          </p:cNvSpPr>
          <p:nvPr/>
        </p:nvSpPr>
        <p:spPr bwMode="auto">
          <a:xfrm>
            <a:off x="608012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6</a:t>
            </a:r>
          </a:p>
        </p:txBody>
      </p:sp>
      <p:sp>
        <p:nvSpPr>
          <p:cNvPr id="8219" name="Text Box 24"/>
          <p:cNvSpPr txBox="1">
            <a:spLocks noChangeArrowheads="1"/>
          </p:cNvSpPr>
          <p:nvPr/>
        </p:nvSpPr>
        <p:spPr bwMode="auto">
          <a:xfrm>
            <a:off x="638175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8220" name="Text Box 25"/>
          <p:cNvSpPr txBox="1">
            <a:spLocks noChangeArrowheads="1"/>
          </p:cNvSpPr>
          <p:nvPr/>
        </p:nvSpPr>
        <p:spPr bwMode="auto">
          <a:xfrm>
            <a:off x="66833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8</a:t>
            </a:r>
          </a:p>
        </p:txBody>
      </p:sp>
      <p:sp>
        <p:nvSpPr>
          <p:cNvPr id="8221" name="Text Box 26"/>
          <p:cNvSpPr txBox="1">
            <a:spLocks noChangeArrowheads="1"/>
          </p:cNvSpPr>
          <p:nvPr/>
        </p:nvSpPr>
        <p:spPr bwMode="auto">
          <a:xfrm>
            <a:off x="69850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9</a:t>
            </a:r>
          </a:p>
        </p:txBody>
      </p:sp>
      <p:sp>
        <p:nvSpPr>
          <p:cNvPr id="8222" name="Text Box 27"/>
          <p:cNvSpPr txBox="1">
            <a:spLocks noChangeArrowheads="1"/>
          </p:cNvSpPr>
          <p:nvPr/>
        </p:nvSpPr>
        <p:spPr bwMode="auto">
          <a:xfrm>
            <a:off x="7229475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10</a:t>
            </a:r>
          </a:p>
        </p:txBody>
      </p:sp>
      <p:sp>
        <p:nvSpPr>
          <p:cNvPr id="8223" name="Text Box 28"/>
          <p:cNvSpPr txBox="1">
            <a:spLocks noChangeArrowheads="1"/>
          </p:cNvSpPr>
          <p:nvPr/>
        </p:nvSpPr>
        <p:spPr bwMode="auto">
          <a:xfrm>
            <a:off x="7531100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11</a:t>
            </a:r>
          </a:p>
        </p:txBody>
      </p:sp>
      <p:sp>
        <p:nvSpPr>
          <p:cNvPr id="8224" name="Text Box 29"/>
          <p:cNvSpPr txBox="1">
            <a:spLocks noChangeArrowheads="1"/>
          </p:cNvSpPr>
          <p:nvPr/>
        </p:nvSpPr>
        <p:spPr bwMode="auto">
          <a:xfrm>
            <a:off x="7832725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12</a:t>
            </a:r>
          </a:p>
        </p:txBody>
      </p:sp>
      <p:sp>
        <p:nvSpPr>
          <p:cNvPr id="8225" name="Rectangle 30"/>
          <p:cNvSpPr>
            <a:spLocks noChangeArrowheads="1"/>
          </p:cNvSpPr>
          <p:nvPr/>
        </p:nvSpPr>
        <p:spPr bwMode="auto">
          <a:xfrm>
            <a:off x="4267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31</a:t>
            </a:r>
          </a:p>
        </p:txBody>
      </p:sp>
      <p:sp>
        <p:nvSpPr>
          <p:cNvPr id="8226" name="Rectangle 31"/>
          <p:cNvSpPr>
            <a:spLocks noChangeArrowheads="1"/>
          </p:cNvSpPr>
          <p:nvPr/>
        </p:nvSpPr>
        <p:spPr bwMode="auto">
          <a:xfrm>
            <a:off x="4572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 </a:t>
            </a:r>
          </a:p>
        </p:txBody>
      </p:sp>
      <p:sp>
        <p:nvSpPr>
          <p:cNvPr id="8227" name="Rectangle 32"/>
          <p:cNvSpPr>
            <a:spLocks noChangeArrowheads="1"/>
          </p:cNvSpPr>
          <p:nvPr/>
        </p:nvSpPr>
        <p:spPr bwMode="auto">
          <a:xfrm>
            <a:off x="4876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41</a:t>
            </a:r>
          </a:p>
        </p:txBody>
      </p:sp>
      <p:sp>
        <p:nvSpPr>
          <p:cNvPr id="8228" name="Rectangle 33"/>
          <p:cNvSpPr>
            <a:spLocks noChangeArrowheads="1"/>
          </p:cNvSpPr>
          <p:nvPr/>
        </p:nvSpPr>
        <p:spPr bwMode="auto">
          <a:xfrm>
            <a:off x="5181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 </a:t>
            </a:r>
          </a:p>
        </p:txBody>
      </p:sp>
      <p:sp>
        <p:nvSpPr>
          <p:cNvPr id="8229" name="Rectangle 34"/>
          <p:cNvSpPr>
            <a:spLocks noChangeArrowheads="1"/>
          </p:cNvSpPr>
          <p:nvPr/>
        </p:nvSpPr>
        <p:spPr bwMode="auto">
          <a:xfrm>
            <a:off x="5486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 </a:t>
            </a:r>
          </a:p>
        </p:txBody>
      </p:sp>
      <p:sp>
        <p:nvSpPr>
          <p:cNvPr id="8230" name="Rectangle 35"/>
          <p:cNvSpPr>
            <a:spLocks noChangeArrowheads="1"/>
          </p:cNvSpPr>
          <p:nvPr/>
        </p:nvSpPr>
        <p:spPr bwMode="auto">
          <a:xfrm>
            <a:off x="5791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18</a:t>
            </a:r>
          </a:p>
        </p:txBody>
      </p:sp>
      <p:sp>
        <p:nvSpPr>
          <p:cNvPr id="8231" name="Rectangle 36"/>
          <p:cNvSpPr>
            <a:spLocks noChangeArrowheads="1"/>
          </p:cNvSpPr>
          <p:nvPr/>
        </p:nvSpPr>
        <p:spPr bwMode="auto">
          <a:xfrm>
            <a:off x="6096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32</a:t>
            </a:r>
          </a:p>
        </p:txBody>
      </p:sp>
      <p:sp>
        <p:nvSpPr>
          <p:cNvPr id="8232" name="Rectangle 37"/>
          <p:cNvSpPr>
            <a:spLocks noChangeArrowheads="1"/>
          </p:cNvSpPr>
          <p:nvPr/>
        </p:nvSpPr>
        <p:spPr bwMode="auto">
          <a:xfrm>
            <a:off x="6400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59</a:t>
            </a:r>
          </a:p>
        </p:txBody>
      </p:sp>
      <p:sp>
        <p:nvSpPr>
          <p:cNvPr id="8233" name="Rectangle 38"/>
          <p:cNvSpPr>
            <a:spLocks noChangeArrowheads="1"/>
          </p:cNvSpPr>
          <p:nvPr/>
        </p:nvSpPr>
        <p:spPr bwMode="auto">
          <a:xfrm>
            <a:off x="6705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73</a:t>
            </a:r>
          </a:p>
        </p:txBody>
      </p:sp>
      <p:sp>
        <p:nvSpPr>
          <p:cNvPr id="8234" name="Rectangle 39"/>
          <p:cNvSpPr>
            <a:spLocks noChangeArrowheads="1"/>
          </p:cNvSpPr>
          <p:nvPr/>
        </p:nvSpPr>
        <p:spPr bwMode="auto">
          <a:xfrm>
            <a:off x="7010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22</a:t>
            </a:r>
          </a:p>
        </p:txBody>
      </p:sp>
      <p:sp>
        <p:nvSpPr>
          <p:cNvPr id="8235" name="Rectangle 40"/>
          <p:cNvSpPr>
            <a:spLocks noChangeArrowheads="1"/>
          </p:cNvSpPr>
          <p:nvPr/>
        </p:nvSpPr>
        <p:spPr bwMode="auto">
          <a:xfrm>
            <a:off x="7315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44</a:t>
            </a:r>
          </a:p>
        </p:txBody>
      </p:sp>
      <p:sp>
        <p:nvSpPr>
          <p:cNvPr id="8236" name="Rectangle 41"/>
          <p:cNvSpPr>
            <a:spLocks noChangeArrowheads="1"/>
          </p:cNvSpPr>
          <p:nvPr/>
        </p:nvSpPr>
        <p:spPr bwMode="auto">
          <a:xfrm>
            <a:off x="7620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237" name="Rectangle 42"/>
          <p:cNvSpPr>
            <a:spLocks noChangeArrowheads="1"/>
          </p:cNvSpPr>
          <p:nvPr/>
        </p:nvSpPr>
        <p:spPr bwMode="auto">
          <a:xfrm>
            <a:off x="7924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/>
              <a:t> </a:t>
            </a:r>
          </a:p>
        </p:txBody>
      </p:sp>
      <p:sp>
        <p:nvSpPr>
          <p:cNvPr id="8238" name="Text Box 43"/>
          <p:cNvSpPr txBox="1">
            <a:spLocks noChangeArrowheads="1"/>
          </p:cNvSpPr>
          <p:nvPr/>
        </p:nvSpPr>
        <p:spPr bwMode="auto">
          <a:xfrm>
            <a:off x="42703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0</a:t>
            </a:r>
          </a:p>
        </p:txBody>
      </p:sp>
      <p:sp>
        <p:nvSpPr>
          <p:cNvPr id="8239" name="Text Box 44"/>
          <p:cNvSpPr txBox="1">
            <a:spLocks noChangeArrowheads="1"/>
          </p:cNvSpPr>
          <p:nvPr/>
        </p:nvSpPr>
        <p:spPr bwMode="auto">
          <a:xfrm>
            <a:off x="45720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8240" name="Text Box 45"/>
          <p:cNvSpPr txBox="1">
            <a:spLocks noChangeArrowheads="1"/>
          </p:cNvSpPr>
          <p:nvPr/>
        </p:nvSpPr>
        <p:spPr bwMode="auto">
          <a:xfrm>
            <a:off x="487362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2</a:t>
            </a:r>
          </a:p>
        </p:txBody>
      </p:sp>
      <p:sp>
        <p:nvSpPr>
          <p:cNvPr id="8241" name="Text Box 46"/>
          <p:cNvSpPr txBox="1">
            <a:spLocks noChangeArrowheads="1"/>
          </p:cNvSpPr>
          <p:nvPr/>
        </p:nvSpPr>
        <p:spPr bwMode="auto">
          <a:xfrm>
            <a:off x="517525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3</a:t>
            </a:r>
          </a:p>
        </p:txBody>
      </p:sp>
      <p:sp>
        <p:nvSpPr>
          <p:cNvPr id="8242" name="Text Box 47"/>
          <p:cNvSpPr txBox="1">
            <a:spLocks noChangeArrowheads="1"/>
          </p:cNvSpPr>
          <p:nvPr/>
        </p:nvSpPr>
        <p:spPr bwMode="auto">
          <a:xfrm>
            <a:off x="54768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4</a:t>
            </a:r>
          </a:p>
        </p:txBody>
      </p:sp>
      <p:sp>
        <p:nvSpPr>
          <p:cNvPr id="8243" name="Text Box 48"/>
          <p:cNvSpPr txBox="1">
            <a:spLocks noChangeArrowheads="1"/>
          </p:cNvSpPr>
          <p:nvPr/>
        </p:nvSpPr>
        <p:spPr bwMode="auto">
          <a:xfrm>
            <a:off x="57785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8244" name="Text Box 49"/>
          <p:cNvSpPr txBox="1">
            <a:spLocks noChangeArrowheads="1"/>
          </p:cNvSpPr>
          <p:nvPr/>
        </p:nvSpPr>
        <p:spPr bwMode="auto">
          <a:xfrm>
            <a:off x="608012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6</a:t>
            </a:r>
          </a:p>
        </p:txBody>
      </p:sp>
      <p:sp>
        <p:nvSpPr>
          <p:cNvPr id="8245" name="Text Box 50"/>
          <p:cNvSpPr txBox="1">
            <a:spLocks noChangeArrowheads="1"/>
          </p:cNvSpPr>
          <p:nvPr/>
        </p:nvSpPr>
        <p:spPr bwMode="auto">
          <a:xfrm>
            <a:off x="638175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8246" name="Text Box 51"/>
          <p:cNvSpPr txBox="1">
            <a:spLocks noChangeArrowheads="1"/>
          </p:cNvSpPr>
          <p:nvPr/>
        </p:nvSpPr>
        <p:spPr bwMode="auto">
          <a:xfrm>
            <a:off x="66833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8</a:t>
            </a:r>
          </a:p>
        </p:txBody>
      </p:sp>
      <p:sp>
        <p:nvSpPr>
          <p:cNvPr id="8247" name="Text Box 52"/>
          <p:cNvSpPr txBox="1">
            <a:spLocks noChangeArrowheads="1"/>
          </p:cNvSpPr>
          <p:nvPr/>
        </p:nvSpPr>
        <p:spPr bwMode="auto">
          <a:xfrm>
            <a:off x="69850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9</a:t>
            </a:r>
          </a:p>
        </p:txBody>
      </p:sp>
      <p:sp>
        <p:nvSpPr>
          <p:cNvPr id="8248" name="Text Box 53"/>
          <p:cNvSpPr txBox="1">
            <a:spLocks noChangeArrowheads="1"/>
          </p:cNvSpPr>
          <p:nvPr/>
        </p:nvSpPr>
        <p:spPr bwMode="auto">
          <a:xfrm>
            <a:off x="7229475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10</a:t>
            </a:r>
          </a:p>
        </p:txBody>
      </p:sp>
      <p:sp>
        <p:nvSpPr>
          <p:cNvPr id="8249" name="Text Box 54"/>
          <p:cNvSpPr txBox="1">
            <a:spLocks noChangeArrowheads="1"/>
          </p:cNvSpPr>
          <p:nvPr/>
        </p:nvSpPr>
        <p:spPr bwMode="auto">
          <a:xfrm>
            <a:off x="7531100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11</a:t>
            </a:r>
          </a:p>
        </p:txBody>
      </p:sp>
      <p:sp>
        <p:nvSpPr>
          <p:cNvPr id="8250" name="Text Box 55"/>
          <p:cNvSpPr txBox="1">
            <a:spLocks noChangeArrowheads="1"/>
          </p:cNvSpPr>
          <p:nvPr/>
        </p:nvSpPr>
        <p:spPr bwMode="auto">
          <a:xfrm>
            <a:off x="7832725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12</a:t>
            </a:r>
          </a:p>
        </p:txBody>
      </p:sp>
      <p:sp>
        <p:nvSpPr>
          <p:cNvPr id="8251" name="AutoShape 56"/>
          <p:cNvSpPr>
            <a:spLocks noChangeArrowheads="1"/>
          </p:cNvSpPr>
          <p:nvPr/>
        </p:nvSpPr>
        <p:spPr bwMode="auto">
          <a:xfrm>
            <a:off x="6096000" y="49530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4" name="Object 57"/>
          <p:cNvGraphicFramePr>
            <a:graphicFrameLocks noChangeAspect="1"/>
          </p:cNvGraphicFramePr>
          <p:nvPr/>
        </p:nvGraphicFramePr>
        <p:xfrm>
          <a:off x="4724400" y="1676400"/>
          <a:ext cx="29337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Worksheet" r:id="rId3" imgW="2934081" imgH="2305507" progId="Excel.Sheet.8">
                  <p:embed/>
                </p:oleObj>
              </mc:Choice>
              <mc:Fallback>
                <p:oleObj name="Worksheet" r:id="rId3" imgW="2934081" imgH="2305507" progId="Excel.Sheet.8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2933700" cy="2305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52" name="Date Placeholder 59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176FC85-E67E-E24B-8996-C0C357BF9D5D}" type="slidenum">
              <a:rPr lang="en-US" sz="1400"/>
              <a:pPr eaLnBrk="1" hangingPunct="1"/>
              <a:t>3</a:t>
            </a:fld>
            <a:endParaRPr lang="en-US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Intuitive </a:t>
            </a:r>
            <a:r>
              <a:rPr lang="en-US" dirty="0">
                <a:latin typeface="Tahoma" charset="0"/>
              </a:rPr>
              <a:t>N</a:t>
            </a:r>
            <a:r>
              <a:rPr lang="en-US" dirty="0" smtClean="0">
                <a:latin typeface="Tahoma" charset="0"/>
              </a:rPr>
              <a:t>otion </a:t>
            </a:r>
            <a:r>
              <a:rPr lang="en-US" dirty="0">
                <a:latin typeface="Tahoma" charset="0"/>
              </a:rPr>
              <a:t>of a Map</a:t>
            </a:r>
            <a:endParaRPr lang="en-US" dirty="0">
              <a:latin typeface="Tahoma" charset="0"/>
              <a:cs typeface="Tahoma" charset="0"/>
            </a:endParaRPr>
          </a:p>
        </p:txBody>
      </p:sp>
      <p:sp>
        <p:nvSpPr>
          <p:cNvPr id="161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3200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cs typeface="+mn-cs"/>
              </a:rPr>
              <a:t>Intuitively, a map M supports the abstraction of using keys as indices with </a:t>
            </a:r>
            <a:r>
              <a:rPr lang="en-US" sz="2800" dirty="0" smtClean="0">
                <a:cs typeface="+mn-cs"/>
              </a:rPr>
              <a:t>a syntax </a:t>
            </a:r>
            <a:r>
              <a:rPr lang="en-US" sz="2800" dirty="0">
                <a:cs typeface="+mn-cs"/>
              </a:rPr>
              <a:t>such as M[k]. </a:t>
            </a:r>
            <a:endParaRPr lang="en-US" sz="2800" dirty="0" smtClean="0">
              <a:cs typeface="+mn-cs"/>
            </a:endParaRPr>
          </a:p>
          <a:p>
            <a:pPr>
              <a:defRPr/>
            </a:pPr>
            <a:r>
              <a:rPr lang="en-US" sz="2800" dirty="0" smtClean="0">
                <a:cs typeface="+mn-cs"/>
              </a:rPr>
              <a:t>As </a:t>
            </a:r>
            <a:r>
              <a:rPr lang="en-US" sz="2800" dirty="0">
                <a:cs typeface="+mn-cs"/>
              </a:rPr>
              <a:t>a mental warm-up, consider a restricted setting in </a:t>
            </a:r>
            <a:r>
              <a:rPr lang="en-US" sz="2800" dirty="0" smtClean="0">
                <a:cs typeface="+mn-cs"/>
              </a:rPr>
              <a:t>which a </a:t>
            </a:r>
            <a:r>
              <a:rPr lang="en-US" sz="2800" dirty="0">
                <a:cs typeface="+mn-cs"/>
              </a:rPr>
              <a:t>map with n items uses keys that are known to be integers in a range from 0 </a:t>
            </a:r>
            <a:r>
              <a:rPr lang="en-US" sz="2800" dirty="0" smtClean="0">
                <a:cs typeface="+mn-cs"/>
              </a:rPr>
              <a:t>to N </a:t>
            </a:r>
            <a:r>
              <a:rPr lang="en-US" sz="2800" b="1" dirty="0" smtClean="0">
                <a:cs typeface="+mn-cs"/>
              </a:rPr>
              <a:t>− </a:t>
            </a:r>
            <a:r>
              <a:rPr lang="en-US" sz="2800" dirty="0" smtClean="0">
                <a:cs typeface="+mn-cs"/>
              </a:rPr>
              <a:t>1, </a:t>
            </a:r>
            <a:r>
              <a:rPr lang="en-US" sz="2800" dirty="0">
                <a:cs typeface="+mn-cs"/>
              </a:rPr>
              <a:t>for some N </a:t>
            </a:r>
            <a:r>
              <a:rPr lang="en-US" sz="2800" b="1" dirty="0">
                <a:cs typeface="+mn-cs"/>
              </a:rPr>
              <a:t>≥ </a:t>
            </a:r>
            <a:r>
              <a:rPr lang="en-US" sz="2800" dirty="0">
                <a:cs typeface="+mn-cs"/>
              </a:rPr>
              <a:t>n.</a:t>
            </a:r>
            <a:endParaRPr lang="en-US" dirty="0">
              <a:ea typeface="+mn-ea"/>
              <a:cs typeface="+mn-cs"/>
            </a:endParaRPr>
          </a:p>
        </p:txBody>
      </p:sp>
      <p:pic>
        <p:nvPicPr>
          <p:cNvPr id="9221" name="Picture 4" descr="BS00039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7150" y="57150"/>
            <a:ext cx="1466850" cy="1466850"/>
          </a:xfrm>
          <a:noFill/>
        </p:spPr>
      </p:pic>
      <p:sp>
        <p:nvSpPr>
          <p:cNvPr id="9222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  <p:pic>
        <p:nvPicPr>
          <p:cNvPr id="922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80010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53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More General Kinds of Keys</a:t>
            </a:r>
          </a:p>
        </p:txBody>
      </p:sp>
      <p:sp>
        <p:nvSpPr>
          <p:cNvPr id="10242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85800" y="1447800"/>
            <a:ext cx="8153400" cy="4953000"/>
          </a:xfrm>
        </p:spPr>
        <p:txBody>
          <a:bodyPr/>
          <a:lstStyle/>
          <a:p>
            <a:r>
              <a:rPr lang="en-US" sz="2800">
                <a:latin typeface="Tahoma" charset="0"/>
              </a:rPr>
              <a:t>But what should we do if our keys are not integers in the range from 0 to N – 1?</a:t>
            </a:r>
          </a:p>
          <a:p>
            <a:pPr lvl="1"/>
            <a:r>
              <a:rPr lang="en-US" sz="2400">
                <a:latin typeface="Tahoma" charset="0"/>
              </a:rPr>
              <a:t>Use a </a:t>
            </a:r>
            <a:r>
              <a:rPr lang="en-US" sz="2400" b="1">
                <a:latin typeface="Tahoma" charset="0"/>
              </a:rPr>
              <a:t>hash function </a:t>
            </a:r>
            <a:r>
              <a:rPr lang="en-US" sz="2400">
                <a:latin typeface="Tahoma" charset="0"/>
              </a:rPr>
              <a:t>to map general keys to corresponding indices in a table.</a:t>
            </a:r>
          </a:p>
          <a:p>
            <a:pPr lvl="1"/>
            <a:r>
              <a:rPr lang="en-US" sz="2400">
                <a:latin typeface="Tahoma" charset="0"/>
              </a:rPr>
              <a:t>For instance, the last four digits of a Social Security number.</a:t>
            </a:r>
          </a:p>
        </p:txBody>
      </p:sp>
      <p:sp>
        <p:nvSpPr>
          <p:cNvPr id="1024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Hash Tables</a:t>
            </a:r>
            <a:endParaRPr lang="en-US" dirty="0"/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8880455-608B-4D49-A079-025340FE0590}" type="slidenum">
              <a:rPr lang="en-US" sz="1400"/>
              <a:pPr eaLnBrk="1" hangingPunct="1"/>
              <a:t>4</a:t>
            </a:fld>
            <a:endParaRPr lang="en-US" sz="1400"/>
          </a:p>
        </p:txBody>
      </p:sp>
      <p:sp>
        <p:nvSpPr>
          <p:cNvPr id="10246" name="Rectangle 384"/>
          <p:cNvSpPr>
            <a:spLocks noChangeArrowheads="1"/>
          </p:cNvSpPr>
          <p:nvPr/>
        </p:nvSpPr>
        <p:spPr bwMode="auto">
          <a:xfrm>
            <a:off x="3765550" y="4114800"/>
            <a:ext cx="3048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>
                <a:sym typeface="Symbol" charset="0"/>
              </a:rPr>
              <a:t></a:t>
            </a:r>
            <a:endParaRPr lang="en-US" sz="1800"/>
          </a:p>
        </p:txBody>
      </p:sp>
      <p:sp>
        <p:nvSpPr>
          <p:cNvPr id="10247" name="Rectangle 385"/>
          <p:cNvSpPr>
            <a:spLocks noChangeArrowheads="1"/>
          </p:cNvSpPr>
          <p:nvPr/>
        </p:nvSpPr>
        <p:spPr bwMode="auto">
          <a:xfrm>
            <a:off x="3765550" y="4419600"/>
            <a:ext cx="3048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386"/>
          <p:cNvSpPr>
            <a:spLocks noChangeArrowheads="1"/>
          </p:cNvSpPr>
          <p:nvPr/>
        </p:nvSpPr>
        <p:spPr bwMode="auto">
          <a:xfrm>
            <a:off x="3765550" y="4724400"/>
            <a:ext cx="3048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ym typeface="Symbol" charset="0"/>
            </a:endParaRPr>
          </a:p>
        </p:txBody>
      </p:sp>
      <p:sp>
        <p:nvSpPr>
          <p:cNvPr id="10249" name="Rectangle 387"/>
          <p:cNvSpPr>
            <a:spLocks noChangeArrowheads="1"/>
          </p:cNvSpPr>
          <p:nvPr/>
        </p:nvSpPr>
        <p:spPr bwMode="auto">
          <a:xfrm>
            <a:off x="3765550" y="5029200"/>
            <a:ext cx="3048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800">
                <a:sym typeface="Symbol" charset="0"/>
              </a:rPr>
              <a:t></a:t>
            </a:r>
          </a:p>
        </p:txBody>
      </p:sp>
      <p:sp>
        <p:nvSpPr>
          <p:cNvPr id="10250" name="Rectangle 388"/>
          <p:cNvSpPr>
            <a:spLocks noChangeArrowheads="1"/>
          </p:cNvSpPr>
          <p:nvPr/>
        </p:nvSpPr>
        <p:spPr bwMode="auto">
          <a:xfrm>
            <a:off x="3765550" y="5334000"/>
            <a:ext cx="3048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Text Box 392"/>
          <p:cNvSpPr txBox="1">
            <a:spLocks noChangeArrowheads="1"/>
          </p:cNvSpPr>
          <p:nvPr/>
        </p:nvSpPr>
        <p:spPr bwMode="auto">
          <a:xfrm>
            <a:off x="3429000" y="4038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0</a:t>
            </a:r>
          </a:p>
        </p:txBody>
      </p:sp>
      <p:sp>
        <p:nvSpPr>
          <p:cNvPr id="10252" name="Text Box 393"/>
          <p:cNvSpPr txBox="1">
            <a:spLocks noChangeArrowheads="1"/>
          </p:cNvSpPr>
          <p:nvPr/>
        </p:nvSpPr>
        <p:spPr bwMode="auto">
          <a:xfrm>
            <a:off x="3429000" y="4343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1</a:t>
            </a:r>
          </a:p>
        </p:txBody>
      </p:sp>
      <p:sp>
        <p:nvSpPr>
          <p:cNvPr id="10253" name="Text Box 394"/>
          <p:cNvSpPr txBox="1">
            <a:spLocks noChangeArrowheads="1"/>
          </p:cNvSpPr>
          <p:nvPr/>
        </p:nvSpPr>
        <p:spPr bwMode="auto">
          <a:xfrm>
            <a:off x="3429000" y="4648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2</a:t>
            </a:r>
          </a:p>
        </p:txBody>
      </p:sp>
      <p:sp>
        <p:nvSpPr>
          <p:cNvPr id="10254" name="Text Box 395"/>
          <p:cNvSpPr txBox="1">
            <a:spLocks noChangeArrowheads="1"/>
          </p:cNvSpPr>
          <p:nvPr/>
        </p:nvSpPr>
        <p:spPr bwMode="auto">
          <a:xfrm>
            <a:off x="3429000" y="4953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3</a:t>
            </a:r>
          </a:p>
        </p:txBody>
      </p:sp>
      <p:sp>
        <p:nvSpPr>
          <p:cNvPr id="10255" name="Text Box 396"/>
          <p:cNvSpPr txBox="1">
            <a:spLocks noChangeArrowheads="1"/>
          </p:cNvSpPr>
          <p:nvPr/>
        </p:nvSpPr>
        <p:spPr bwMode="auto">
          <a:xfrm>
            <a:off x="3429000" y="5257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4</a:t>
            </a:r>
          </a:p>
        </p:txBody>
      </p:sp>
      <p:sp>
        <p:nvSpPr>
          <p:cNvPr id="10256" name="AutoShape 401"/>
          <p:cNvSpPr>
            <a:spLocks noChangeArrowheads="1"/>
          </p:cNvSpPr>
          <p:nvPr/>
        </p:nvSpPr>
        <p:spPr bwMode="auto">
          <a:xfrm>
            <a:off x="4343400" y="5334000"/>
            <a:ext cx="16002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600" b="1"/>
              <a:t>451-229-0004</a:t>
            </a:r>
          </a:p>
        </p:txBody>
      </p:sp>
      <p:sp>
        <p:nvSpPr>
          <p:cNvPr id="10257" name="AutoShape 402"/>
          <p:cNvSpPr>
            <a:spLocks noChangeArrowheads="1"/>
          </p:cNvSpPr>
          <p:nvPr/>
        </p:nvSpPr>
        <p:spPr bwMode="auto">
          <a:xfrm>
            <a:off x="4343400" y="4724400"/>
            <a:ext cx="16002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600" b="1"/>
              <a:t>981-101-0002</a:t>
            </a:r>
          </a:p>
        </p:txBody>
      </p:sp>
      <p:sp>
        <p:nvSpPr>
          <p:cNvPr id="10258" name="Line 403"/>
          <p:cNvSpPr>
            <a:spLocks noChangeShapeType="1"/>
          </p:cNvSpPr>
          <p:nvPr/>
        </p:nvSpPr>
        <p:spPr bwMode="auto">
          <a:xfrm>
            <a:off x="3917950" y="5486400"/>
            <a:ext cx="425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AutoShape 406"/>
          <p:cNvSpPr>
            <a:spLocks noChangeArrowheads="1"/>
          </p:cNvSpPr>
          <p:nvPr/>
        </p:nvSpPr>
        <p:spPr bwMode="auto">
          <a:xfrm>
            <a:off x="4343400" y="4419600"/>
            <a:ext cx="16002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600" b="1"/>
              <a:t>025-612-0001</a:t>
            </a:r>
          </a:p>
        </p:txBody>
      </p:sp>
      <p:sp>
        <p:nvSpPr>
          <p:cNvPr id="10260" name="Line 407"/>
          <p:cNvSpPr>
            <a:spLocks noChangeShapeType="1"/>
          </p:cNvSpPr>
          <p:nvPr/>
        </p:nvSpPr>
        <p:spPr bwMode="auto">
          <a:xfrm>
            <a:off x="3917950" y="4572000"/>
            <a:ext cx="425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Line 408"/>
          <p:cNvSpPr>
            <a:spLocks noChangeShapeType="1"/>
          </p:cNvSpPr>
          <p:nvPr/>
        </p:nvSpPr>
        <p:spPr bwMode="auto">
          <a:xfrm>
            <a:off x="3886200" y="4876800"/>
            <a:ext cx="425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Text Box 20"/>
          <p:cNvSpPr txBox="1">
            <a:spLocks noChangeArrowheads="1"/>
          </p:cNvSpPr>
          <p:nvPr/>
        </p:nvSpPr>
        <p:spPr bwMode="auto">
          <a:xfrm rot="5400000">
            <a:off x="3794125" y="57308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83317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102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D54E005-E4B0-604F-8C72-0C64F3BB6FBF}" type="slidenum">
              <a:rPr lang="en-US" sz="1400"/>
              <a:pPr eaLnBrk="1" hangingPunct="1"/>
              <a:t>5</a:t>
            </a:fld>
            <a:endParaRPr lang="en-US" sz="1400"/>
          </a:p>
        </p:txBody>
      </p:sp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5715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Hash Functions and Hash Tables</a:t>
            </a:r>
          </a:p>
        </p:txBody>
      </p:sp>
      <p:sp>
        <p:nvSpPr>
          <p:cNvPr id="1030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8001000" cy="2590800"/>
          </a:xfrm>
        </p:spPr>
        <p:txBody>
          <a:bodyPr/>
          <a:lstStyle/>
          <a:p>
            <a:pPr eaLnBrk="1" hangingPunct="1"/>
            <a:r>
              <a:rPr lang="en-US" sz="2400">
                <a:latin typeface="Tahoma" charset="0"/>
              </a:rPr>
              <a:t>A </a:t>
            </a:r>
            <a:r>
              <a:rPr lang="en-US" sz="2400">
                <a:solidFill>
                  <a:schemeClr val="tx2"/>
                </a:solidFill>
                <a:latin typeface="Tahoma" charset="0"/>
              </a:rPr>
              <a:t>hash function</a:t>
            </a:r>
            <a:r>
              <a:rPr lang="en-US" sz="2400">
                <a:latin typeface="Tahoma" charset="0"/>
              </a:rPr>
              <a:t> </a:t>
            </a:r>
            <a:r>
              <a:rPr lang="en-US" sz="2400" b="1" i="1">
                <a:latin typeface="Times New Roman" charset="0"/>
              </a:rPr>
              <a:t>h</a:t>
            </a:r>
            <a:r>
              <a:rPr lang="en-US" sz="2400">
                <a:latin typeface="Tahoma" charset="0"/>
              </a:rPr>
              <a:t> maps keys of a given type to integers in a fixed interval </a:t>
            </a:r>
            <a:r>
              <a:rPr lang="en-US" sz="2400">
                <a:latin typeface="Times New Roman" charset="0"/>
              </a:rPr>
              <a:t>[0, </a:t>
            </a:r>
            <a:r>
              <a:rPr lang="en-US" sz="2400" b="1" i="1">
                <a:latin typeface="Times New Roman" charset="0"/>
              </a:rPr>
              <a:t>N</a:t>
            </a:r>
            <a:r>
              <a:rPr lang="en-US" sz="2400" b="1" i="1">
                <a:latin typeface="Symbol" charset="0"/>
              </a:rPr>
              <a:t> </a:t>
            </a:r>
            <a:r>
              <a:rPr lang="en-US" sz="2400">
                <a:latin typeface="Symbol" charset="0"/>
              </a:rPr>
              <a:t>- </a:t>
            </a:r>
            <a:r>
              <a:rPr lang="en-US" sz="2400">
                <a:latin typeface="Times New Roman" charset="0"/>
              </a:rPr>
              <a:t>1]</a:t>
            </a:r>
          </a:p>
          <a:p>
            <a:pPr eaLnBrk="1" hangingPunct="1"/>
            <a:r>
              <a:rPr lang="en-US" sz="2400">
                <a:latin typeface="Verdana" charset="0"/>
              </a:rPr>
              <a:t>Example:</a:t>
            </a:r>
            <a:br>
              <a:rPr lang="en-US" sz="2400">
                <a:latin typeface="Verdana" charset="0"/>
              </a:rPr>
            </a:br>
            <a:r>
              <a:rPr lang="en-US" sz="2400">
                <a:latin typeface="Verdana" charset="0"/>
              </a:rPr>
              <a:t>	</a:t>
            </a:r>
            <a:r>
              <a:rPr lang="en-US" sz="2400" b="1" i="1">
                <a:latin typeface="Times New Roman" charset="0"/>
              </a:rPr>
              <a:t>h</a:t>
            </a:r>
            <a:r>
              <a:rPr lang="en-US" sz="2400">
                <a:latin typeface="Times New Roman" charset="0"/>
              </a:rPr>
              <a:t>(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>
                <a:latin typeface="Times New Roman" charset="0"/>
              </a:rPr>
              <a:t>) </a:t>
            </a:r>
            <a:r>
              <a:rPr lang="en-US" sz="2400">
                <a:latin typeface="Symbol" charset="0"/>
              </a:rPr>
              <a:t>=</a:t>
            </a:r>
            <a:r>
              <a:rPr lang="en-US" sz="2400">
                <a:latin typeface="Times New Roman" charset="0"/>
              </a:rPr>
              <a:t> 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>
                <a:latin typeface="Times New Roman" charset="0"/>
              </a:rPr>
              <a:t> mod </a:t>
            </a:r>
            <a:r>
              <a:rPr lang="en-US" sz="2400" b="1" i="1">
                <a:latin typeface="Times New Roman" charset="0"/>
              </a:rPr>
              <a:t>N</a:t>
            </a:r>
            <a:br>
              <a:rPr lang="en-US" sz="2400" b="1" i="1">
                <a:latin typeface="Times New Roman" charset="0"/>
              </a:rPr>
            </a:br>
            <a:r>
              <a:rPr lang="en-US" sz="2400">
                <a:latin typeface="Verdana" charset="0"/>
              </a:rPr>
              <a:t>is a hash function for integer keys</a:t>
            </a:r>
          </a:p>
          <a:p>
            <a:pPr eaLnBrk="1" hangingPunct="1"/>
            <a:r>
              <a:rPr lang="en-US" sz="2400">
                <a:latin typeface="Verdana" charset="0"/>
              </a:rPr>
              <a:t>The integer </a:t>
            </a:r>
            <a:r>
              <a:rPr lang="en-US" sz="2400" b="1" i="1">
                <a:latin typeface="Times New Roman" charset="0"/>
              </a:rPr>
              <a:t>h</a:t>
            </a:r>
            <a:r>
              <a:rPr lang="en-US" sz="2400">
                <a:latin typeface="Times New Roman" charset="0"/>
              </a:rPr>
              <a:t>(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>
                <a:latin typeface="Times New Roman" charset="0"/>
              </a:rPr>
              <a:t>)</a:t>
            </a:r>
            <a:r>
              <a:rPr lang="en-US" sz="2400">
                <a:latin typeface="Verdana" charset="0"/>
              </a:rPr>
              <a:t> is called the </a:t>
            </a:r>
            <a:r>
              <a:rPr lang="en-US" sz="2400">
                <a:solidFill>
                  <a:schemeClr val="tx2"/>
                </a:solidFill>
                <a:latin typeface="Verdana" charset="0"/>
              </a:rPr>
              <a:t>hash value</a:t>
            </a:r>
            <a:r>
              <a:rPr lang="en-US" sz="2400">
                <a:latin typeface="Verdana" charset="0"/>
              </a:rPr>
              <a:t> of key </a:t>
            </a:r>
            <a:r>
              <a:rPr lang="en-US" sz="2400" b="1" i="1">
                <a:latin typeface="Times New Roman" charset="0"/>
              </a:rPr>
              <a:t>x</a:t>
            </a:r>
          </a:p>
        </p:txBody>
      </p:sp>
      <p:sp>
        <p:nvSpPr>
          <p:cNvPr id="1031" name="Rectangle 1028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191000"/>
            <a:ext cx="7848600" cy="1981200"/>
          </a:xfrm>
        </p:spPr>
        <p:txBody>
          <a:bodyPr/>
          <a:lstStyle/>
          <a:p>
            <a:pPr eaLnBrk="1" hangingPunct="1"/>
            <a:r>
              <a:rPr lang="en-US" sz="2400">
                <a:latin typeface="Verdana" charset="0"/>
              </a:rPr>
              <a:t>A </a:t>
            </a:r>
            <a:r>
              <a:rPr lang="en-US" sz="2400">
                <a:solidFill>
                  <a:schemeClr val="tx2"/>
                </a:solidFill>
                <a:latin typeface="Verdana" charset="0"/>
              </a:rPr>
              <a:t>hash table</a:t>
            </a:r>
            <a:r>
              <a:rPr lang="en-US" sz="2400">
                <a:latin typeface="Verdana" charset="0"/>
              </a:rPr>
              <a:t> for a given key type consists of</a:t>
            </a:r>
          </a:p>
          <a:p>
            <a:pPr lvl="1" eaLnBrk="1" hangingPunct="1"/>
            <a:r>
              <a:rPr lang="en-US">
                <a:latin typeface="Verdana" charset="0"/>
              </a:rPr>
              <a:t>Hash function </a:t>
            </a:r>
            <a:r>
              <a:rPr lang="en-US" b="1" i="1">
                <a:latin typeface="Times New Roman" charset="0"/>
              </a:rPr>
              <a:t>h</a:t>
            </a:r>
            <a:endParaRPr lang="en-US">
              <a:latin typeface="Tahoma" charset="0"/>
            </a:endParaRPr>
          </a:p>
          <a:p>
            <a:pPr lvl="1" eaLnBrk="1" hangingPunct="1"/>
            <a:r>
              <a:rPr lang="en-US">
                <a:latin typeface="Tahoma" charset="0"/>
              </a:rPr>
              <a:t>Array (called table) of size </a:t>
            </a:r>
            <a:r>
              <a:rPr lang="en-US" b="1" i="1">
                <a:latin typeface="Times New Roman" charset="0"/>
              </a:rPr>
              <a:t>N</a:t>
            </a:r>
          </a:p>
          <a:p>
            <a:pPr eaLnBrk="1" hangingPunct="1"/>
            <a:r>
              <a:rPr lang="en-US" sz="2400">
                <a:latin typeface="Tahoma" charset="0"/>
              </a:rPr>
              <a:t>When implementing a map with a hash table, the goal is to store item </a:t>
            </a:r>
            <a:r>
              <a:rPr lang="en-US" sz="2400">
                <a:latin typeface="Times New Roman" charset="0"/>
              </a:rPr>
              <a:t>(</a:t>
            </a:r>
            <a:r>
              <a:rPr lang="en-US" sz="2400" b="1" i="1">
                <a:latin typeface="Times New Roman" charset="0"/>
              </a:rPr>
              <a:t>k</a:t>
            </a:r>
            <a:r>
              <a:rPr lang="en-US" sz="2400">
                <a:latin typeface="Times New Roman" charset="0"/>
              </a:rPr>
              <a:t>, </a:t>
            </a:r>
            <a:r>
              <a:rPr lang="en-US" sz="2400" b="1" i="1">
                <a:latin typeface="Times New Roman" charset="0"/>
              </a:rPr>
              <a:t>o</a:t>
            </a:r>
            <a:r>
              <a:rPr lang="en-US" sz="2400">
                <a:latin typeface="Times New Roman" charset="0"/>
              </a:rPr>
              <a:t>)</a:t>
            </a:r>
            <a:r>
              <a:rPr lang="en-US" sz="2400">
                <a:latin typeface="Tahoma" charset="0"/>
              </a:rPr>
              <a:t> at index </a:t>
            </a:r>
            <a:r>
              <a:rPr lang="en-US" sz="2400" b="1" i="1">
                <a:latin typeface="Times New Roman" charset="0"/>
              </a:rPr>
              <a:t>i</a:t>
            </a:r>
            <a:r>
              <a:rPr lang="en-US" sz="2400">
                <a:latin typeface="Times New Roman" charset="0"/>
              </a:rPr>
              <a:t> </a:t>
            </a:r>
            <a:r>
              <a:rPr lang="en-US" sz="2400">
                <a:latin typeface="Symbol" charset="0"/>
              </a:rPr>
              <a:t>=</a:t>
            </a:r>
            <a:r>
              <a:rPr lang="en-US" sz="2400">
                <a:latin typeface="Times New Roman" charset="0"/>
              </a:rPr>
              <a:t> </a:t>
            </a:r>
            <a:r>
              <a:rPr lang="en-US" sz="2400" b="1" i="1">
                <a:latin typeface="Times New Roman" charset="0"/>
              </a:rPr>
              <a:t>h</a:t>
            </a:r>
            <a:r>
              <a:rPr lang="en-US" sz="2400">
                <a:latin typeface="Times New Roman" charset="0"/>
              </a:rPr>
              <a:t>(</a:t>
            </a:r>
            <a:r>
              <a:rPr lang="en-US" sz="2400" b="1" i="1">
                <a:latin typeface="Times New Roman" charset="0"/>
              </a:rPr>
              <a:t>k</a:t>
            </a:r>
            <a:r>
              <a:rPr lang="en-US" sz="2400">
                <a:latin typeface="Times New Roman" charset="0"/>
              </a:rPr>
              <a:t>)</a:t>
            </a:r>
            <a:endParaRPr lang="en-US">
              <a:latin typeface="Verdana" charset="0"/>
            </a:endParaRPr>
          </a:p>
        </p:txBody>
      </p:sp>
      <p:graphicFrame>
        <p:nvGraphicFramePr>
          <p:cNvPr id="1026" name="Object 1030"/>
          <p:cNvGraphicFramePr>
            <a:graphicFrameLocks noChangeAspect="1"/>
          </p:cNvGraphicFramePr>
          <p:nvPr/>
        </p:nvGraphicFramePr>
        <p:xfrm>
          <a:off x="6757988" y="130175"/>
          <a:ext cx="1928812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lip" r:id="rId3" imgW="4674960" imgH="3934080" progId="MS_ClipArt_Gallery.2">
                  <p:embed/>
                </p:oleObj>
              </mc:Choice>
              <mc:Fallback>
                <p:oleObj name="Clip" r:id="rId3" imgW="4674960" imgH="3934080" progId="MS_ClipArt_Gallery.2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988" y="130175"/>
                        <a:ext cx="1928812" cy="162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Date Placeholder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8773658-3948-9A40-92D0-7A6F00EA8B40}" type="slidenum">
              <a:rPr lang="en-US" sz="1400"/>
              <a:pPr eaLnBrk="1" hangingPunct="1"/>
              <a:t>6</a:t>
            </a:fld>
            <a:endParaRPr lang="en-US" sz="140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Example</a:t>
            </a:r>
          </a:p>
        </p:txBody>
      </p:sp>
      <p:sp>
        <p:nvSpPr>
          <p:cNvPr id="1434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4343400" cy="4419600"/>
          </a:xfrm>
        </p:spPr>
        <p:txBody>
          <a:bodyPr/>
          <a:lstStyle/>
          <a:p>
            <a:pPr eaLnBrk="1" hangingPunct="1"/>
            <a:r>
              <a:rPr lang="en-US" sz="2400">
                <a:latin typeface="Tahoma" charset="0"/>
              </a:rPr>
              <a:t>We design a hash table for a map storing entries as (SSN, Name), where SSN (social security number) is a nine-digit positive integer</a:t>
            </a:r>
          </a:p>
          <a:p>
            <a:pPr eaLnBrk="1" hangingPunct="1"/>
            <a:r>
              <a:rPr lang="en-US" sz="2400">
                <a:latin typeface="Tahoma" charset="0"/>
              </a:rPr>
              <a:t>Our hash table uses an array of size</a:t>
            </a:r>
            <a:r>
              <a:rPr lang="en-US" sz="2400">
                <a:latin typeface="Times New Roman" charset="0"/>
              </a:rPr>
              <a:t> </a:t>
            </a:r>
            <a:r>
              <a:rPr lang="en-US" sz="2400" b="1" i="1">
                <a:latin typeface="Times New Roman" charset="0"/>
              </a:rPr>
              <a:t>N</a:t>
            </a:r>
            <a:r>
              <a:rPr lang="en-US" sz="2400" b="1" i="1">
                <a:latin typeface="Symbol" charset="0"/>
              </a:rPr>
              <a:t> </a:t>
            </a:r>
            <a:r>
              <a:rPr lang="en-US" sz="2400">
                <a:latin typeface="Symbol" charset="0"/>
              </a:rPr>
              <a:t>= </a:t>
            </a:r>
            <a:r>
              <a:rPr lang="en-US" sz="2400">
                <a:latin typeface="Times New Roman" charset="0"/>
              </a:rPr>
              <a:t>10,000</a:t>
            </a:r>
            <a:r>
              <a:rPr lang="en-US" sz="2400">
                <a:latin typeface="Tahoma" charset="0"/>
              </a:rPr>
              <a:t> and the hash function</a:t>
            </a:r>
            <a:br>
              <a:rPr lang="en-US" sz="2400">
                <a:latin typeface="Tahoma" charset="0"/>
              </a:rPr>
            </a:br>
            <a:r>
              <a:rPr lang="en-US" sz="2400" b="1" i="1">
                <a:latin typeface="Times New Roman" charset="0"/>
              </a:rPr>
              <a:t>h</a:t>
            </a:r>
            <a:r>
              <a:rPr lang="en-US" sz="2400">
                <a:latin typeface="Times New Roman" charset="0"/>
              </a:rPr>
              <a:t>(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>
                <a:latin typeface="Times New Roman" charset="0"/>
              </a:rPr>
              <a:t>)</a:t>
            </a:r>
            <a:r>
              <a:rPr lang="en-US" sz="2400">
                <a:latin typeface="Symbol" charset="0"/>
              </a:rPr>
              <a:t> = </a:t>
            </a:r>
            <a:r>
              <a:rPr lang="en-US" sz="2400">
                <a:latin typeface="Times New Roman" charset="0"/>
              </a:rPr>
              <a:t>last four digits of </a:t>
            </a:r>
            <a:r>
              <a:rPr lang="en-US" sz="2400" b="1" i="1">
                <a:latin typeface="Times New Roman" charset="0"/>
              </a:rPr>
              <a:t>x</a:t>
            </a:r>
          </a:p>
        </p:txBody>
      </p:sp>
      <p:grpSp>
        <p:nvGrpSpPr>
          <p:cNvPr id="14342" name="Group 30"/>
          <p:cNvGrpSpPr>
            <a:grpSpLocks/>
          </p:cNvGrpSpPr>
          <p:nvPr/>
        </p:nvGrpSpPr>
        <p:grpSpPr bwMode="auto">
          <a:xfrm>
            <a:off x="5257800" y="1828800"/>
            <a:ext cx="2978150" cy="3200400"/>
            <a:chOff x="2496" y="1488"/>
            <a:chExt cx="1876" cy="2016"/>
          </a:xfrm>
        </p:grpSpPr>
        <p:sp>
          <p:nvSpPr>
            <p:cNvPr id="14344" name="Rectangle 4"/>
            <p:cNvSpPr>
              <a:spLocks noChangeArrowheads="1"/>
            </p:cNvSpPr>
            <p:nvPr/>
          </p:nvSpPr>
          <p:spPr bwMode="auto">
            <a:xfrm>
              <a:off x="2996" y="1536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1800">
                  <a:sym typeface="Symbol" charset="0"/>
                </a:rPr>
                <a:t></a:t>
              </a:r>
              <a:endParaRPr lang="en-US" sz="1800"/>
            </a:p>
          </p:txBody>
        </p:sp>
        <p:sp>
          <p:nvSpPr>
            <p:cNvPr id="14345" name="Rectangle 5"/>
            <p:cNvSpPr>
              <a:spLocks noChangeArrowheads="1"/>
            </p:cNvSpPr>
            <p:nvPr/>
          </p:nvSpPr>
          <p:spPr bwMode="auto">
            <a:xfrm>
              <a:off x="2996" y="1728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" name="Rectangle 6"/>
            <p:cNvSpPr>
              <a:spLocks noChangeArrowheads="1"/>
            </p:cNvSpPr>
            <p:nvPr/>
          </p:nvSpPr>
          <p:spPr bwMode="auto">
            <a:xfrm>
              <a:off x="2996" y="1920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ym typeface="Symbol" charset="0"/>
              </a:endParaRPr>
            </a:p>
          </p:txBody>
        </p:sp>
        <p:sp>
          <p:nvSpPr>
            <p:cNvPr id="14347" name="Rectangle 7"/>
            <p:cNvSpPr>
              <a:spLocks noChangeArrowheads="1"/>
            </p:cNvSpPr>
            <p:nvPr/>
          </p:nvSpPr>
          <p:spPr bwMode="auto">
            <a:xfrm>
              <a:off x="2996" y="2112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1800">
                  <a:sym typeface="Symbol" charset="0"/>
                </a:rPr>
                <a:t></a:t>
              </a:r>
            </a:p>
          </p:txBody>
        </p:sp>
        <p:sp>
          <p:nvSpPr>
            <p:cNvPr id="14348" name="Rectangle 8"/>
            <p:cNvSpPr>
              <a:spLocks noChangeArrowheads="1"/>
            </p:cNvSpPr>
            <p:nvPr/>
          </p:nvSpPr>
          <p:spPr bwMode="auto">
            <a:xfrm>
              <a:off x="2996" y="2304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9" name="Rectangle 9"/>
            <p:cNvSpPr>
              <a:spLocks noChangeArrowheads="1"/>
            </p:cNvSpPr>
            <p:nvPr/>
          </p:nvSpPr>
          <p:spPr bwMode="auto">
            <a:xfrm>
              <a:off x="2996" y="3072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Rectangle 10"/>
            <p:cNvSpPr>
              <a:spLocks noChangeArrowheads="1"/>
            </p:cNvSpPr>
            <p:nvPr/>
          </p:nvSpPr>
          <p:spPr bwMode="auto">
            <a:xfrm>
              <a:off x="2996" y="2880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1800">
                  <a:sym typeface="Symbol" charset="0"/>
                </a:rPr>
                <a:t></a:t>
              </a:r>
            </a:p>
          </p:txBody>
        </p:sp>
        <p:sp>
          <p:nvSpPr>
            <p:cNvPr id="14351" name="Rectangle 11"/>
            <p:cNvSpPr>
              <a:spLocks noChangeArrowheads="1"/>
            </p:cNvSpPr>
            <p:nvPr/>
          </p:nvSpPr>
          <p:spPr bwMode="auto">
            <a:xfrm>
              <a:off x="2996" y="3264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1800">
                  <a:sym typeface="Symbol" charset="0"/>
                </a:rPr>
                <a:t></a:t>
              </a:r>
            </a:p>
          </p:txBody>
        </p:sp>
        <p:sp>
          <p:nvSpPr>
            <p:cNvPr id="14352" name="Text Box 12"/>
            <p:cNvSpPr txBox="1">
              <a:spLocks noChangeArrowheads="1"/>
            </p:cNvSpPr>
            <p:nvPr/>
          </p:nvSpPr>
          <p:spPr bwMode="auto">
            <a:xfrm>
              <a:off x="2784" y="148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 New Roman" charset="0"/>
                </a:rPr>
                <a:t>0</a:t>
              </a:r>
            </a:p>
          </p:txBody>
        </p:sp>
        <p:sp>
          <p:nvSpPr>
            <p:cNvPr id="14353" name="Text Box 13"/>
            <p:cNvSpPr txBox="1">
              <a:spLocks noChangeArrowheads="1"/>
            </p:cNvSpPr>
            <p:nvPr/>
          </p:nvSpPr>
          <p:spPr bwMode="auto">
            <a:xfrm>
              <a:off x="2784" y="1680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 New Roman" charset="0"/>
                </a:rPr>
                <a:t>1</a:t>
              </a:r>
            </a:p>
          </p:txBody>
        </p:sp>
        <p:sp>
          <p:nvSpPr>
            <p:cNvPr id="14354" name="Text Box 14"/>
            <p:cNvSpPr txBox="1">
              <a:spLocks noChangeArrowheads="1"/>
            </p:cNvSpPr>
            <p:nvPr/>
          </p:nvSpPr>
          <p:spPr bwMode="auto">
            <a:xfrm>
              <a:off x="2784" y="187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 New Roman" charset="0"/>
                </a:rPr>
                <a:t>2</a:t>
              </a:r>
            </a:p>
          </p:txBody>
        </p:sp>
        <p:sp>
          <p:nvSpPr>
            <p:cNvPr id="14355" name="Text Box 15"/>
            <p:cNvSpPr txBox="1">
              <a:spLocks noChangeArrowheads="1"/>
            </p:cNvSpPr>
            <p:nvPr/>
          </p:nvSpPr>
          <p:spPr bwMode="auto">
            <a:xfrm>
              <a:off x="2784" y="206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 New Roman" charset="0"/>
                </a:rPr>
                <a:t>3</a:t>
              </a:r>
            </a:p>
          </p:txBody>
        </p:sp>
        <p:sp>
          <p:nvSpPr>
            <p:cNvPr id="14356" name="Text Box 16"/>
            <p:cNvSpPr txBox="1">
              <a:spLocks noChangeArrowheads="1"/>
            </p:cNvSpPr>
            <p:nvPr/>
          </p:nvSpPr>
          <p:spPr bwMode="auto">
            <a:xfrm>
              <a:off x="2784" y="225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 New Roman" charset="0"/>
                </a:rPr>
                <a:t>4</a:t>
              </a:r>
            </a:p>
          </p:txBody>
        </p:sp>
        <p:sp>
          <p:nvSpPr>
            <p:cNvPr id="14357" name="Text Box 17"/>
            <p:cNvSpPr txBox="1">
              <a:spLocks noChangeArrowheads="1"/>
            </p:cNvSpPr>
            <p:nvPr/>
          </p:nvSpPr>
          <p:spPr bwMode="auto">
            <a:xfrm>
              <a:off x="2496" y="2832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>
                  <a:latin typeface="Times New Roman" charset="0"/>
                </a:rPr>
                <a:t>9997</a:t>
              </a:r>
            </a:p>
          </p:txBody>
        </p:sp>
        <p:sp>
          <p:nvSpPr>
            <p:cNvPr id="14358" name="Text Box 18"/>
            <p:cNvSpPr txBox="1">
              <a:spLocks noChangeArrowheads="1"/>
            </p:cNvSpPr>
            <p:nvPr/>
          </p:nvSpPr>
          <p:spPr bwMode="auto">
            <a:xfrm>
              <a:off x="2496" y="3024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 New Roman" charset="0"/>
                </a:rPr>
                <a:t>9998</a:t>
              </a:r>
            </a:p>
          </p:txBody>
        </p:sp>
        <p:sp>
          <p:nvSpPr>
            <p:cNvPr id="14359" name="Text Box 19"/>
            <p:cNvSpPr txBox="1">
              <a:spLocks noChangeArrowheads="1"/>
            </p:cNvSpPr>
            <p:nvPr/>
          </p:nvSpPr>
          <p:spPr bwMode="auto">
            <a:xfrm>
              <a:off x="2496" y="3216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 New Roman" charset="0"/>
                </a:rPr>
                <a:t>9999</a:t>
              </a:r>
            </a:p>
          </p:txBody>
        </p:sp>
        <p:sp>
          <p:nvSpPr>
            <p:cNvPr id="14360" name="Text Box 20"/>
            <p:cNvSpPr txBox="1">
              <a:spLocks noChangeArrowheads="1"/>
            </p:cNvSpPr>
            <p:nvPr/>
          </p:nvSpPr>
          <p:spPr bwMode="auto">
            <a:xfrm rot="5400000">
              <a:off x="2986" y="2542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 New Roman" charset="0"/>
                </a:rPr>
                <a:t>…</a:t>
              </a:r>
            </a:p>
          </p:txBody>
        </p:sp>
        <p:sp>
          <p:nvSpPr>
            <p:cNvPr id="14361" name="AutoShape 21"/>
            <p:cNvSpPr>
              <a:spLocks noChangeArrowheads="1"/>
            </p:cNvSpPr>
            <p:nvPr/>
          </p:nvSpPr>
          <p:spPr bwMode="auto">
            <a:xfrm>
              <a:off x="3360" y="2304"/>
              <a:ext cx="1008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 b="1"/>
                <a:t>451-229-0004</a:t>
              </a:r>
            </a:p>
          </p:txBody>
        </p:sp>
        <p:sp>
          <p:nvSpPr>
            <p:cNvPr id="14362" name="AutoShape 22"/>
            <p:cNvSpPr>
              <a:spLocks noChangeArrowheads="1"/>
            </p:cNvSpPr>
            <p:nvPr/>
          </p:nvSpPr>
          <p:spPr bwMode="auto">
            <a:xfrm>
              <a:off x="3360" y="1920"/>
              <a:ext cx="1008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 b="1"/>
                <a:t>981-101-0002</a:t>
              </a:r>
            </a:p>
          </p:txBody>
        </p:sp>
        <p:sp>
          <p:nvSpPr>
            <p:cNvPr id="14363" name="Line 24"/>
            <p:cNvSpPr>
              <a:spLocks noChangeShapeType="1"/>
            </p:cNvSpPr>
            <p:nvPr/>
          </p:nvSpPr>
          <p:spPr bwMode="auto">
            <a:xfrm>
              <a:off x="3092" y="2400"/>
              <a:ext cx="2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4" name="AutoShape 25"/>
            <p:cNvSpPr>
              <a:spLocks noChangeArrowheads="1"/>
            </p:cNvSpPr>
            <p:nvPr/>
          </p:nvSpPr>
          <p:spPr bwMode="auto">
            <a:xfrm>
              <a:off x="3364" y="3072"/>
              <a:ext cx="1008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 b="1"/>
                <a:t>200-751-9998</a:t>
              </a:r>
            </a:p>
          </p:txBody>
        </p:sp>
        <p:sp>
          <p:nvSpPr>
            <p:cNvPr id="14365" name="Line 26"/>
            <p:cNvSpPr>
              <a:spLocks noChangeShapeType="1"/>
            </p:cNvSpPr>
            <p:nvPr/>
          </p:nvSpPr>
          <p:spPr bwMode="auto">
            <a:xfrm>
              <a:off x="3096" y="3168"/>
              <a:ext cx="2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6" name="AutoShape 27"/>
            <p:cNvSpPr>
              <a:spLocks noChangeArrowheads="1"/>
            </p:cNvSpPr>
            <p:nvPr/>
          </p:nvSpPr>
          <p:spPr bwMode="auto">
            <a:xfrm>
              <a:off x="3360" y="1728"/>
              <a:ext cx="1008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 b="1"/>
                <a:t>025-612-0001</a:t>
              </a:r>
            </a:p>
          </p:txBody>
        </p:sp>
        <p:sp>
          <p:nvSpPr>
            <p:cNvPr id="14367" name="Line 28"/>
            <p:cNvSpPr>
              <a:spLocks noChangeShapeType="1"/>
            </p:cNvSpPr>
            <p:nvPr/>
          </p:nvSpPr>
          <p:spPr bwMode="auto">
            <a:xfrm>
              <a:off x="3092" y="1824"/>
              <a:ext cx="2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8" name="Line 29"/>
            <p:cNvSpPr>
              <a:spLocks noChangeShapeType="1"/>
            </p:cNvSpPr>
            <p:nvPr/>
          </p:nvSpPr>
          <p:spPr bwMode="auto">
            <a:xfrm>
              <a:off x="3072" y="2016"/>
              <a:ext cx="2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3" name="Date Placeholder 3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205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964AD76-D02D-9943-A761-B47B0E978146}" type="slidenum">
              <a:rPr lang="en-US" sz="1400"/>
              <a:pPr eaLnBrk="1" hangingPunct="1"/>
              <a:t>7</a:t>
            </a:fld>
            <a:endParaRPr lang="en-US" sz="140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Hash Functions</a:t>
            </a:r>
          </a:p>
        </p:txBody>
      </p:sp>
      <p:sp>
        <p:nvSpPr>
          <p:cNvPr id="205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57400"/>
            <a:ext cx="4419600" cy="42672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A hash function is usually specified as the composition of two functions: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latin typeface="Tahoma" charset="0"/>
              </a:rPr>
              <a:t>	</a:t>
            </a:r>
            <a:r>
              <a:rPr lang="en-US">
                <a:solidFill>
                  <a:schemeClr val="tx2"/>
                </a:solidFill>
                <a:latin typeface="Tahoma" charset="0"/>
              </a:rPr>
              <a:t>Hash code</a:t>
            </a:r>
            <a:r>
              <a:rPr lang="en-US">
                <a:latin typeface="Tahoma" charset="0"/>
              </a:rPr>
              <a:t>:</a:t>
            </a:r>
            <a:br>
              <a:rPr lang="en-US">
                <a:latin typeface="Tahoma" charset="0"/>
              </a:rPr>
            </a:br>
            <a:r>
              <a:rPr lang="en-US">
                <a:latin typeface="Tahoma" charset="0"/>
              </a:rPr>
              <a:t>  </a:t>
            </a:r>
            <a:r>
              <a:rPr lang="en-US" b="1" i="1">
                <a:latin typeface="Times New Roman" charset="0"/>
              </a:rPr>
              <a:t>h</a:t>
            </a:r>
            <a:r>
              <a:rPr lang="en-US" baseline="-25000">
                <a:latin typeface="Times New Roman" charset="0"/>
              </a:rPr>
              <a:t>1</a:t>
            </a:r>
            <a:r>
              <a:rPr lang="en-US">
                <a:latin typeface="Times New Roman" charset="0"/>
              </a:rPr>
              <a:t>:</a:t>
            </a:r>
            <a:r>
              <a:rPr lang="en-US">
                <a:latin typeface="Tahoma" charset="0"/>
              </a:rPr>
              <a:t> </a:t>
            </a:r>
            <a:r>
              <a:rPr lang="en-US">
                <a:latin typeface="Times New Roman" charset="0"/>
              </a:rPr>
              <a:t>keys</a:t>
            </a:r>
            <a:r>
              <a:rPr lang="en-US">
                <a:latin typeface="Tahoma" charset="0"/>
              </a:rPr>
              <a:t> </a:t>
            </a:r>
            <a:r>
              <a:rPr lang="en-US">
                <a:latin typeface="Symbol" charset="0"/>
                <a:sym typeface="Symbol" charset="0"/>
              </a:rPr>
              <a:t></a:t>
            </a:r>
            <a:r>
              <a:rPr lang="en-US">
                <a:latin typeface="Tahoma" charset="0"/>
              </a:rPr>
              <a:t> </a:t>
            </a:r>
            <a:r>
              <a:rPr lang="en-US">
                <a:latin typeface="Times New Roman" charset="0"/>
              </a:rPr>
              <a:t>integers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solidFill>
                  <a:schemeClr val="tx2"/>
                </a:solidFill>
                <a:latin typeface="Tahoma" charset="0"/>
              </a:rPr>
              <a:t>	Compression function</a:t>
            </a:r>
            <a:r>
              <a:rPr lang="en-US">
                <a:latin typeface="Tahoma" charset="0"/>
              </a:rPr>
              <a:t>:</a:t>
            </a:r>
            <a:br>
              <a:rPr lang="en-US">
                <a:latin typeface="Tahoma" charset="0"/>
              </a:rPr>
            </a:br>
            <a:r>
              <a:rPr lang="en-US">
                <a:latin typeface="Tahoma" charset="0"/>
              </a:rPr>
              <a:t>  </a:t>
            </a:r>
            <a:r>
              <a:rPr lang="en-US" b="1" i="1">
                <a:latin typeface="Times New Roman" charset="0"/>
              </a:rPr>
              <a:t>h</a:t>
            </a:r>
            <a:r>
              <a:rPr lang="en-US" baseline="-25000">
                <a:latin typeface="Times New Roman" charset="0"/>
              </a:rPr>
              <a:t>2</a:t>
            </a:r>
            <a:r>
              <a:rPr lang="en-US">
                <a:latin typeface="Times New Roman" charset="0"/>
              </a:rPr>
              <a:t>: integers</a:t>
            </a:r>
            <a:r>
              <a:rPr lang="en-US">
                <a:latin typeface="Tahoma" charset="0"/>
              </a:rPr>
              <a:t> </a:t>
            </a:r>
            <a:r>
              <a:rPr lang="en-US">
                <a:latin typeface="Symbol" charset="0"/>
                <a:sym typeface="Symbol" charset="0"/>
              </a:rPr>
              <a:t></a:t>
            </a:r>
            <a:r>
              <a:rPr lang="en-US">
                <a:latin typeface="Times New Roman" charset="0"/>
              </a:rPr>
              <a:t> [0, </a:t>
            </a:r>
            <a:r>
              <a:rPr lang="en-US" b="1" i="1">
                <a:latin typeface="Times New Roman" charset="0"/>
              </a:rPr>
              <a:t>N</a:t>
            </a:r>
            <a:r>
              <a:rPr lang="en-US" b="1" i="1">
                <a:latin typeface="Symbol" charset="0"/>
              </a:rPr>
              <a:t> </a:t>
            </a:r>
            <a:r>
              <a:rPr lang="en-US">
                <a:latin typeface="Symbol" charset="0"/>
              </a:rPr>
              <a:t>- </a:t>
            </a:r>
            <a:r>
              <a:rPr lang="en-US">
                <a:latin typeface="Times New Roman" charset="0"/>
              </a:rPr>
              <a:t>1]</a:t>
            </a:r>
          </a:p>
        </p:txBody>
      </p:sp>
      <p:sp>
        <p:nvSpPr>
          <p:cNvPr id="2055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2057400"/>
            <a:ext cx="3505200" cy="4495800"/>
          </a:xfrm>
        </p:spPr>
        <p:txBody>
          <a:bodyPr/>
          <a:lstStyle/>
          <a:p>
            <a:pPr eaLnBrk="1" hangingPunct="1"/>
            <a:r>
              <a:rPr lang="en-US" sz="2400">
                <a:latin typeface="Tahoma" charset="0"/>
              </a:rPr>
              <a:t>The hash code is applied first, and the compression function is applied next on the result, i.e., </a:t>
            </a:r>
            <a:br>
              <a:rPr lang="en-US" sz="2400">
                <a:latin typeface="Tahoma" charset="0"/>
              </a:rPr>
            </a:br>
            <a:r>
              <a:rPr lang="en-US" sz="2400">
                <a:latin typeface="Tahoma" charset="0"/>
              </a:rPr>
              <a:t>	</a:t>
            </a:r>
            <a:r>
              <a:rPr lang="en-US" sz="2400" b="1" i="1">
                <a:latin typeface="Times New Roman" charset="0"/>
              </a:rPr>
              <a:t>h</a:t>
            </a:r>
            <a:r>
              <a:rPr lang="en-US" sz="2400">
                <a:latin typeface="Times New Roman" charset="0"/>
              </a:rPr>
              <a:t>(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>
                <a:latin typeface="Times New Roman" charset="0"/>
              </a:rPr>
              <a:t>) = </a:t>
            </a:r>
            <a:r>
              <a:rPr lang="en-US" sz="2400" b="1" i="1">
                <a:latin typeface="Times New Roman" charset="0"/>
              </a:rPr>
              <a:t>h</a:t>
            </a:r>
            <a:r>
              <a:rPr lang="en-US" sz="2400" baseline="-25000">
                <a:latin typeface="Times New Roman" charset="0"/>
              </a:rPr>
              <a:t>2</a:t>
            </a:r>
            <a:r>
              <a:rPr lang="en-US" sz="2400">
                <a:latin typeface="Times New Roman" charset="0"/>
              </a:rPr>
              <a:t>(</a:t>
            </a:r>
            <a:r>
              <a:rPr lang="en-US" sz="2400" b="1" i="1">
                <a:latin typeface="Times New Roman" charset="0"/>
              </a:rPr>
              <a:t>h</a:t>
            </a:r>
            <a:r>
              <a:rPr lang="en-US" sz="2400" baseline="-25000">
                <a:latin typeface="Times New Roman" charset="0"/>
              </a:rPr>
              <a:t>1</a:t>
            </a:r>
            <a:r>
              <a:rPr lang="en-US" sz="2400">
                <a:latin typeface="Times New Roman" charset="0"/>
              </a:rPr>
              <a:t>(</a:t>
            </a:r>
            <a:r>
              <a:rPr lang="en-US" sz="2400" b="1" i="1">
                <a:latin typeface="Times New Roman" charset="0"/>
              </a:rPr>
              <a:t>x</a:t>
            </a:r>
            <a:r>
              <a:rPr lang="en-US" sz="2400">
                <a:latin typeface="Times New Roman" charset="0"/>
              </a:rPr>
              <a:t>))</a:t>
            </a:r>
          </a:p>
          <a:p>
            <a:pPr eaLnBrk="1" hangingPunct="1"/>
            <a:r>
              <a:rPr lang="en-US" sz="2400">
                <a:latin typeface="Tahoma" charset="0"/>
              </a:rPr>
              <a:t>The goal of the hash function is to  </a:t>
            </a:r>
            <a:r>
              <a:rPr lang="ja-JP" altLang="en-US" sz="2400">
                <a:latin typeface="Tahoma" charset="0"/>
              </a:rPr>
              <a:t>“</a:t>
            </a:r>
            <a:r>
              <a:rPr lang="en-US" sz="2400">
                <a:latin typeface="Tahoma" charset="0"/>
              </a:rPr>
              <a:t>disperse</a:t>
            </a:r>
            <a:r>
              <a:rPr lang="ja-JP" altLang="en-US" sz="2400">
                <a:latin typeface="Tahoma" charset="0"/>
              </a:rPr>
              <a:t>”</a:t>
            </a:r>
            <a:r>
              <a:rPr lang="en-US" sz="2400">
                <a:latin typeface="Tahoma" charset="0"/>
              </a:rPr>
              <a:t> the keys in an apparently random way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7239000" y="228600"/>
          <a:ext cx="156368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Clip" r:id="rId3" imgW="1585440" imgH="1854720" progId="MS_ClipArt_Gallery.2">
                  <p:embed/>
                </p:oleObj>
              </mc:Choice>
              <mc:Fallback>
                <p:oleObj name="Clip" r:id="rId3" imgW="1585440" imgH="185472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28600"/>
                        <a:ext cx="1563688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Date Placeholder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307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E57774F-E9BA-1745-9917-D2BABAEDC4AB}" type="slidenum">
              <a:rPr lang="en-US" sz="1400"/>
              <a:pPr eaLnBrk="1" hangingPunct="1"/>
              <a:t>8</a:t>
            </a:fld>
            <a:endParaRPr lang="en-US" sz="140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477000" cy="1143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Hash Codes</a:t>
            </a:r>
            <a:endParaRPr lang="en-US">
              <a:latin typeface="Tahoma" charset="0"/>
              <a:cs typeface="Tahoma" charset="0"/>
            </a:endParaRPr>
          </a:p>
        </p:txBody>
      </p:sp>
      <p:sp>
        <p:nvSpPr>
          <p:cNvPr id="147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0200"/>
            <a:ext cx="4267200" cy="4800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</a:rPr>
              <a:t>Memory address</a:t>
            </a:r>
            <a:r>
              <a:rPr lang="en-US" sz="2400" dirty="0" smtClean="0">
                <a:ea typeface="+mn-ea"/>
              </a:rPr>
              <a:t>: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  <a:defRPr/>
            </a:pPr>
            <a:r>
              <a:rPr lang="en-US" sz="2000" dirty="0" smtClean="0"/>
              <a:t>We reinterpret the memory address of the key object as an </a:t>
            </a:r>
            <a:r>
              <a:rPr lang="en-US" sz="2000" dirty="0" smtClean="0"/>
              <a:t>integer. Good </a:t>
            </a:r>
            <a:r>
              <a:rPr lang="en-US" sz="2000" dirty="0" smtClean="0"/>
              <a:t>in general, except for numeric and string keys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</a:rPr>
              <a:t>Integer cast</a:t>
            </a:r>
            <a:r>
              <a:rPr lang="en-US" sz="2400" dirty="0" smtClean="0">
                <a:ea typeface="+mn-ea"/>
              </a:rPr>
              <a:t>: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  <a:defRPr/>
            </a:pPr>
            <a:r>
              <a:rPr lang="en-US" sz="2000" dirty="0" smtClean="0"/>
              <a:t>We reinterpret the bits of the key as an integer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  <a:defRPr/>
            </a:pPr>
            <a:r>
              <a:rPr lang="en-US" sz="2000" dirty="0" smtClean="0"/>
              <a:t>Suitable for keys of length less than or equal to the number of bits of the integer type (e.g., byte, short, </a:t>
            </a:r>
            <a:r>
              <a:rPr lang="en-US" sz="2000" dirty="0" err="1" smtClean="0"/>
              <a:t>int</a:t>
            </a:r>
            <a:r>
              <a:rPr lang="en-US" sz="2000" dirty="0" smtClean="0"/>
              <a:t> and </a:t>
            </a:r>
            <a:r>
              <a:rPr lang="en-US" sz="2000" dirty="0" smtClean="0"/>
              <a:t>float)</a:t>
            </a:r>
            <a:endParaRPr lang="en-US" sz="2000" dirty="0" smtClean="0"/>
          </a:p>
        </p:txBody>
      </p:sp>
      <p:sp>
        <p:nvSpPr>
          <p:cNvPr id="3079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940300" y="1600200"/>
            <a:ext cx="3822700" cy="47244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tx2"/>
                </a:solidFill>
                <a:latin typeface="Tahoma" charset="0"/>
              </a:rPr>
              <a:t>Component sum</a:t>
            </a:r>
            <a:r>
              <a:rPr lang="en-US" sz="2400" dirty="0">
                <a:latin typeface="Tahoma" charset="0"/>
              </a:rPr>
              <a:t>:</a:t>
            </a:r>
          </a:p>
          <a:p>
            <a:pPr lvl="1" eaLnBrk="1" hangingPunct="1"/>
            <a:r>
              <a:rPr lang="en-US" sz="2000" dirty="0">
                <a:latin typeface="Tahoma" charset="0"/>
              </a:rPr>
              <a:t>We partition the bits of the key into components of fixed length (e.g., 16 or 32 bits) and we sum the components (ignoring overflows)</a:t>
            </a:r>
          </a:p>
          <a:p>
            <a:pPr lvl="1" eaLnBrk="1" hangingPunct="1"/>
            <a:r>
              <a:rPr lang="en-US" sz="2000" dirty="0">
                <a:latin typeface="Tahoma" charset="0"/>
              </a:rPr>
              <a:t>Suitable for numeric keys of fixed length greater than or equal to the number of bits of the integer </a:t>
            </a:r>
            <a:r>
              <a:rPr lang="en-US" sz="2000" dirty="0" smtClean="0">
                <a:latin typeface="Tahoma" charset="0"/>
              </a:rPr>
              <a:t>type.</a:t>
            </a:r>
            <a:endParaRPr lang="en-US" sz="2000" dirty="0">
              <a:latin typeface="Tahoma" charset="0"/>
            </a:endParaRP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6934200" y="228600"/>
          <a:ext cx="1819275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Clip" r:id="rId3" imgW="1818720" imgH="1216080" progId="MS_ClipArt_Gallery.2">
                  <p:embed/>
                </p:oleObj>
              </mc:Choice>
              <mc:Fallback>
                <p:oleObj name="Clip" r:id="rId3" imgW="1818720" imgH="121608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28600"/>
                        <a:ext cx="1819275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Date Placeholder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153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F931B5D-3F6C-FA46-ADF4-FABAAA28333C}" type="slidenum">
              <a:rPr lang="en-US" sz="1400"/>
              <a:pPr eaLnBrk="1" hangingPunct="1"/>
              <a:t>9</a:t>
            </a:fld>
            <a:endParaRPr lang="en-US" sz="140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Hash Codes (cont.)</a:t>
            </a:r>
          </a:p>
        </p:txBody>
      </p:sp>
      <p:sp>
        <p:nvSpPr>
          <p:cNvPr id="1536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434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  <a:latin typeface="Tahoma" charset="0"/>
              </a:rPr>
              <a:t>Polynomial accumulation</a:t>
            </a:r>
            <a:r>
              <a:rPr lang="en-US" sz="2400">
                <a:latin typeface="Tahoma" charset="0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We partition the bits of the key into a sequence of components of fixed length (e.g., 8, 16 or 32 bits)</a:t>
            </a:r>
            <a:br>
              <a:rPr lang="en-US" sz="2000">
                <a:latin typeface="Tahoma" charset="0"/>
              </a:rPr>
            </a:br>
            <a:r>
              <a:rPr lang="en-US" sz="2000">
                <a:latin typeface="Tahoma" charset="0"/>
              </a:rPr>
              <a:t> 		</a:t>
            </a:r>
            <a:r>
              <a:rPr lang="en-US" sz="2000" b="1" i="1">
                <a:latin typeface="Times New Roman" charset="0"/>
              </a:rPr>
              <a:t>a</a:t>
            </a:r>
            <a:r>
              <a:rPr lang="en-US" sz="2000" baseline="-25000">
                <a:latin typeface="Times New Roman" charset="0"/>
              </a:rPr>
              <a:t>0 </a:t>
            </a:r>
            <a:r>
              <a:rPr lang="en-US" sz="2000" b="1" i="1">
                <a:latin typeface="Times New Roman" charset="0"/>
              </a:rPr>
              <a:t>a</a:t>
            </a:r>
            <a:r>
              <a:rPr lang="en-US" sz="2000" baseline="-25000">
                <a:latin typeface="Times New Roman" charset="0"/>
              </a:rPr>
              <a:t>1</a:t>
            </a:r>
            <a:r>
              <a:rPr lang="en-US" sz="2000">
                <a:latin typeface="Times New Roman" charset="0"/>
              </a:rPr>
              <a:t> … </a:t>
            </a:r>
            <a:r>
              <a:rPr lang="en-US" sz="2000" b="1" i="1">
                <a:latin typeface="Times New Roman" charset="0"/>
              </a:rPr>
              <a:t>a</a:t>
            </a:r>
            <a:r>
              <a:rPr lang="en-US" sz="2000" b="1" i="1" baseline="-25000">
                <a:latin typeface="Times New Roman" charset="0"/>
              </a:rPr>
              <a:t>n</a:t>
            </a:r>
            <a:r>
              <a:rPr lang="en-US" sz="2000" baseline="-25000">
                <a:latin typeface="Symbol" charset="0"/>
              </a:rPr>
              <a:t>-</a:t>
            </a:r>
            <a:r>
              <a:rPr lang="en-US" sz="2000" baseline="-25000">
                <a:latin typeface="Times New Roman" charset="0"/>
              </a:rPr>
              <a:t>1</a:t>
            </a:r>
            <a:endParaRPr lang="en-US" sz="2000">
              <a:latin typeface="Tahoma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We evaluate the polynomial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 b="1" i="1">
                <a:latin typeface="Times New Roman" charset="0"/>
              </a:rPr>
              <a:t>	p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b="1" i="1">
                <a:latin typeface="Times New Roman" charset="0"/>
              </a:rPr>
              <a:t>z</a:t>
            </a:r>
            <a:r>
              <a:rPr lang="en-US" sz="2000">
                <a:latin typeface="Times New Roman" charset="0"/>
              </a:rPr>
              <a:t>)</a:t>
            </a:r>
            <a:r>
              <a:rPr lang="en-US" sz="2000" b="1" i="1">
                <a:latin typeface="Times New Roman" charset="0"/>
              </a:rPr>
              <a:t> </a:t>
            </a:r>
            <a:r>
              <a:rPr lang="en-US" sz="2000">
                <a:latin typeface="Symbol" charset="0"/>
              </a:rPr>
              <a:t>=</a:t>
            </a:r>
            <a:r>
              <a:rPr lang="en-US" sz="2000" b="1" i="1">
                <a:latin typeface="Times New Roman" charset="0"/>
              </a:rPr>
              <a:t> a</a:t>
            </a:r>
            <a:r>
              <a:rPr lang="en-US" sz="2000" baseline="-25000">
                <a:latin typeface="Times New Roman" charset="0"/>
              </a:rPr>
              <a:t>0</a:t>
            </a:r>
            <a:r>
              <a:rPr lang="en-US" sz="2000">
                <a:latin typeface="Times New Roman" charset="0"/>
              </a:rPr>
              <a:t> </a:t>
            </a:r>
            <a:r>
              <a:rPr lang="en-US" sz="2000">
                <a:latin typeface="Symbol" charset="0"/>
              </a:rPr>
              <a:t>+</a:t>
            </a:r>
            <a:r>
              <a:rPr lang="en-US" sz="2000">
                <a:latin typeface="Times New Roman" charset="0"/>
              </a:rPr>
              <a:t> </a:t>
            </a:r>
            <a:r>
              <a:rPr lang="en-US" sz="2000" b="1" i="1">
                <a:latin typeface="Times New Roman" charset="0"/>
              </a:rPr>
              <a:t>a</a:t>
            </a:r>
            <a:r>
              <a:rPr lang="en-US" sz="2000" baseline="-25000">
                <a:latin typeface="Times New Roman" charset="0"/>
              </a:rPr>
              <a:t>1 </a:t>
            </a:r>
            <a:r>
              <a:rPr lang="en-US" sz="2000" b="1" i="1">
                <a:latin typeface="Times New Roman" charset="0"/>
              </a:rPr>
              <a:t>z</a:t>
            </a:r>
            <a:r>
              <a:rPr lang="en-US" sz="2000" baseline="-25000">
                <a:latin typeface="Times New Roman" charset="0"/>
              </a:rPr>
              <a:t> </a:t>
            </a:r>
            <a:r>
              <a:rPr lang="en-US" sz="2000">
                <a:latin typeface="Times New Roman" charset="0"/>
              </a:rPr>
              <a:t> </a:t>
            </a:r>
            <a:r>
              <a:rPr lang="en-US" sz="2000">
                <a:latin typeface="Symbol" charset="0"/>
              </a:rPr>
              <a:t>+</a:t>
            </a:r>
            <a:r>
              <a:rPr lang="en-US" sz="2000">
                <a:latin typeface="Times New Roman" charset="0"/>
              </a:rPr>
              <a:t> </a:t>
            </a:r>
            <a:r>
              <a:rPr lang="en-US" sz="2000" b="1" i="1">
                <a:latin typeface="Times New Roman" charset="0"/>
              </a:rPr>
              <a:t>a</a:t>
            </a:r>
            <a:r>
              <a:rPr lang="en-US" sz="2000" baseline="-25000">
                <a:latin typeface="Times New Roman" charset="0"/>
              </a:rPr>
              <a:t>2 </a:t>
            </a:r>
            <a:r>
              <a:rPr lang="en-US" sz="2000" b="1" i="1">
                <a:latin typeface="Times New Roman" charset="0"/>
              </a:rPr>
              <a:t>z</a:t>
            </a:r>
            <a:r>
              <a:rPr lang="en-US" sz="2000" baseline="30000">
                <a:latin typeface="Times New Roman" charset="0"/>
              </a:rPr>
              <a:t>2</a:t>
            </a:r>
            <a:r>
              <a:rPr lang="en-US" sz="2000">
                <a:latin typeface="Times New Roman" charset="0"/>
              </a:rPr>
              <a:t> </a:t>
            </a:r>
            <a:r>
              <a:rPr lang="en-US" sz="2000">
                <a:latin typeface="Symbol" charset="0"/>
              </a:rPr>
              <a:t>+</a:t>
            </a:r>
            <a:r>
              <a:rPr lang="en-US" sz="2000">
                <a:latin typeface="Times New Roman" charset="0"/>
              </a:rPr>
              <a:t> … </a:t>
            </a:r>
            <a:br>
              <a:rPr lang="en-US" sz="2000">
                <a:latin typeface="Times New Roman" charset="0"/>
              </a:rPr>
            </a:br>
            <a:r>
              <a:rPr lang="en-US" sz="2000">
                <a:latin typeface="Times New Roman" charset="0"/>
              </a:rPr>
              <a:t>			 … </a:t>
            </a:r>
            <a:r>
              <a:rPr lang="en-US" sz="2000">
                <a:latin typeface="Symbol" charset="0"/>
              </a:rPr>
              <a:t>+</a:t>
            </a:r>
            <a:r>
              <a:rPr lang="en-US" sz="2000">
                <a:latin typeface="Times New Roman" charset="0"/>
              </a:rPr>
              <a:t> </a:t>
            </a:r>
            <a:r>
              <a:rPr lang="en-US" sz="2000" b="1" i="1">
                <a:latin typeface="Times New Roman" charset="0"/>
              </a:rPr>
              <a:t>a</a:t>
            </a:r>
            <a:r>
              <a:rPr lang="en-US" sz="2000" b="1" i="1" baseline="-25000">
                <a:latin typeface="Times New Roman" charset="0"/>
              </a:rPr>
              <a:t>n</a:t>
            </a:r>
            <a:r>
              <a:rPr lang="en-US" sz="2000" baseline="-25000">
                <a:latin typeface="Symbol" charset="0"/>
              </a:rPr>
              <a:t>-</a:t>
            </a:r>
            <a:r>
              <a:rPr lang="en-US" sz="2000" baseline="-25000">
                <a:latin typeface="Times New Roman" charset="0"/>
              </a:rPr>
              <a:t>1</a:t>
            </a:r>
            <a:r>
              <a:rPr lang="en-US" sz="2000" b="1" i="1">
                <a:latin typeface="Times New Roman" charset="0"/>
              </a:rPr>
              <a:t>z</a:t>
            </a:r>
            <a:r>
              <a:rPr lang="en-US" sz="2000" b="1" i="1" baseline="30000">
                <a:latin typeface="Times New Roman" charset="0"/>
              </a:rPr>
              <a:t>n</a:t>
            </a:r>
            <a:r>
              <a:rPr lang="en-US" sz="2000" baseline="30000">
                <a:latin typeface="Symbol" charset="0"/>
              </a:rPr>
              <a:t>-</a:t>
            </a:r>
            <a:r>
              <a:rPr lang="en-US" sz="2000" baseline="30000">
                <a:latin typeface="Times New Roman" charset="0"/>
              </a:rPr>
              <a:t>1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Tahoma" charset="0"/>
              </a:rPr>
              <a:t>	at a fixed value </a:t>
            </a:r>
            <a:r>
              <a:rPr lang="en-US" sz="2000" b="1" i="1">
                <a:latin typeface="Times New Roman" charset="0"/>
              </a:rPr>
              <a:t>z</a:t>
            </a:r>
            <a:r>
              <a:rPr lang="en-US" sz="2000">
                <a:latin typeface="Tahoma" charset="0"/>
              </a:rPr>
              <a:t>, ignoring overflows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Tahoma" charset="0"/>
              </a:rPr>
              <a:t>Especially suitable for strings (e.g., the choice </a:t>
            </a:r>
            <a:r>
              <a:rPr lang="en-US" sz="2000" b="1" i="1">
                <a:latin typeface="Times New Roman" charset="0"/>
              </a:rPr>
              <a:t>z </a:t>
            </a:r>
            <a:r>
              <a:rPr lang="en-US" sz="2000">
                <a:latin typeface="Symbol" charset="0"/>
              </a:rPr>
              <a:t>=</a:t>
            </a:r>
            <a:r>
              <a:rPr lang="en-US" sz="2000">
                <a:latin typeface="Times New Roman" charset="0"/>
              </a:rPr>
              <a:t> </a:t>
            </a:r>
            <a:r>
              <a:rPr lang="en-US" sz="2000">
                <a:latin typeface="Tahoma" charset="0"/>
              </a:rPr>
              <a:t>33</a:t>
            </a:r>
            <a:r>
              <a:rPr lang="en-US" sz="2000">
                <a:latin typeface="Times New Roman" charset="0"/>
              </a:rPr>
              <a:t> </a:t>
            </a:r>
            <a:r>
              <a:rPr lang="en-US" sz="2000">
                <a:latin typeface="Tahoma" charset="0"/>
              </a:rPr>
              <a:t>gives at most 6 collisions on a set of 50,000 English words)</a:t>
            </a:r>
          </a:p>
        </p:txBody>
      </p:sp>
      <p:sp>
        <p:nvSpPr>
          <p:cNvPr id="1536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752600"/>
            <a:ext cx="3657600" cy="4267200"/>
          </a:xfrm>
        </p:spPr>
        <p:txBody>
          <a:bodyPr/>
          <a:lstStyle/>
          <a:p>
            <a:pPr eaLnBrk="1" hangingPunct="1"/>
            <a:r>
              <a:rPr lang="en-US" sz="2400">
                <a:latin typeface="Tahoma" charset="0"/>
              </a:rPr>
              <a:t>Polynomial </a:t>
            </a:r>
            <a:r>
              <a:rPr lang="en-US" sz="2400" b="1" i="1">
                <a:latin typeface="Times New Roman" charset="0"/>
              </a:rPr>
              <a:t>p</a:t>
            </a:r>
            <a:r>
              <a:rPr lang="en-US" sz="2400">
                <a:latin typeface="Times New Roman" charset="0"/>
              </a:rPr>
              <a:t>(</a:t>
            </a:r>
            <a:r>
              <a:rPr lang="en-US" sz="2400" b="1" i="1">
                <a:latin typeface="Times New Roman" charset="0"/>
              </a:rPr>
              <a:t>z</a:t>
            </a:r>
            <a:r>
              <a:rPr lang="en-US" sz="2400">
                <a:latin typeface="Times New Roman" charset="0"/>
              </a:rPr>
              <a:t>)</a:t>
            </a:r>
            <a:r>
              <a:rPr lang="en-US" sz="2400">
                <a:latin typeface="Tahoma" charset="0"/>
              </a:rPr>
              <a:t> can be evaluated in </a:t>
            </a:r>
            <a:r>
              <a:rPr lang="en-US" sz="2400" b="1" i="1">
                <a:latin typeface="Times New Roman" charset="0"/>
              </a:rPr>
              <a:t>O</a:t>
            </a:r>
            <a:r>
              <a:rPr lang="en-US" sz="2400">
                <a:latin typeface="Times New Roman" charset="0"/>
              </a:rPr>
              <a:t>(</a:t>
            </a:r>
            <a:r>
              <a:rPr lang="en-US" sz="2400" b="1" i="1">
                <a:latin typeface="Times New Roman" charset="0"/>
              </a:rPr>
              <a:t>n</a:t>
            </a:r>
            <a:r>
              <a:rPr lang="en-US" sz="2400">
                <a:latin typeface="Times New Roman" charset="0"/>
              </a:rPr>
              <a:t>)</a:t>
            </a:r>
            <a:r>
              <a:rPr lang="en-US" sz="2400">
                <a:latin typeface="Tahoma" charset="0"/>
              </a:rPr>
              <a:t> time using Horner</a:t>
            </a:r>
            <a:r>
              <a:rPr lang="ja-JP" altLang="en-US" sz="2400">
                <a:latin typeface="Tahoma" charset="0"/>
              </a:rPr>
              <a:t>’</a:t>
            </a:r>
            <a:r>
              <a:rPr lang="en-US" sz="2400">
                <a:latin typeface="Tahoma" charset="0"/>
              </a:rPr>
              <a:t>s rule:</a:t>
            </a:r>
          </a:p>
          <a:p>
            <a:pPr lvl="1" eaLnBrk="1" hangingPunct="1"/>
            <a:r>
              <a:rPr lang="en-US" sz="2000">
                <a:latin typeface="Tahoma" charset="0"/>
              </a:rPr>
              <a:t>The following polynomials are successively computed, each from the previous one in </a:t>
            </a:r>
            <a:r>
              <a:rPr lang="en-US" sz="2000" b="1" i="1">
                <a:latin typeface="Times New Roman" charset="0"/>
              </a:rPr>
              <a:t>O</a:t>
            </a:r>
            <a:r>
              <a:rPr lang="en-US" sz="2000">
                <a:latin typeface="Times New Roman" charset="0"/>
              </a:rPr>
              <a:t>(1)</a:t>
            </a:r>
            <a:r>
              <a:rPr lang="en-US" sz="2000">
                <a:latin typeface="Tahoma" charset="0"/>
              </a:rPr>
              <a:t> time</a:t>
            </a:r>
          </a:p>
          <a:p>
            <a:pPr lvl="1" eaLnBrk="1" hangingPunct="1">
              <a:buFont typeface="Wingdings" charset="0"/>
              <a:buNone/>
            </a:pPr>
            <a:r>
              <a:rPr lang="en-US" sz="2000" b="1" i="1">
                <a:latin typeface="Times New Roman" charset="0"/>
              </a:rPr>
              <a:t>		p</a:t>
            </a:r>
            <a:r>
              <a:rPr lang="en-US" sz="2000" baseline="-25000">
                <a:latin typeface="Times New Roman" charset="0"/>
              </a:rPr>
              <a:t>0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b="1" i="1">
                <a:latin typeface="Times New Roman" charset="0"/>
              </a:rPr>
              <a:t>z</a:t>
            </a:r>
            <a:r>
              <a:rPr lang="en-US" sz="2000">
                <a:latin typeface="Times New Roman" charset="0"/>
              </a:rPr>
              <a:t>)</a:t>
            </a:r>
            <a:r>
              <a:rPr lang="en-US" sz="2000" b="1" i="1">
                <a:latin typeface="Times New Roman" charset="0"/>
              </a:rPr>
              <a:t> </a:t>
            </a:r>
            <a:r>
              <a:rPr lang="en-US" sz="2000">
                <a:latin typeface="Symbol" charset="0"/>
              </a:rPr>
              <a:t>=</a:t>
            </a:r>
            <a:r>
              <a:rPr lang="en-US" sz="2000" b="1" i="1">
                <a:latin typeface="Times New Roman" charset="0"/>
              </a:rPr>
              <a:t> a</a:t>
            </a:r>
            <a:r>
              <a:rPr lang="en-US" sz="2000" b="1" i="1" baseline="-25000">
                <a:latin typeface="Times New Roman" charset="0"/>
              </a:rPr>
              <a:t>n</a:t>
            </a:r>
            <a:r>
              <a:rPr lang="en-US" sz="2000" baseline="-25000">
                <a:latin typeface="Symbol" charset="0"/>
              </a:rPr>
              <a:t>-</a:t>
            </a:r>
            <a:r>
              <a:rPr lang="en-US" sz="2000" baseline="-25000">
                <a:latin typeface="Times New Roman" charset="0"/>
              </a:rPr>
              <a:t>1</a:t>
            </a:r>
          </a:p>
          <a:p>
            <a:pPr lvl="1" eaLnBrk="1" hangingPunct="1">
              <a:buFont typeface="Wingdings" charset="0"/>
              <a:buNone/>
            </a:pPr>
            <a:r>
              <a:rPr lang="en-US" sz="2000" b="1" i="1">
                <a:latin typeface="Times New Roman" charset="0"/>
              </a:rPr>
              <a:t>		p</a:t>
            </a:r>
            <a:r>
              <a:rPr lang="en-US" sz="2000" b="1" i="1" baseline="-25000">
                <a:latin typeface="Times New Roman" charset="0"/>
              </a:rPr>
              <a:t>i</a:t>
            </a:r>
            <a:r>
              <a:rPr lang="en-US" sz="2000" baseline="-25000">
                <a:latin typeface="Times New Roman" charset="0"/>
              </a:rPr>
              <a:t> 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b="1" i="1">
                <a:latin typeface="Times New Roman" charset="0"/>
              </a:rPr>
              <a:t>z</a:t>
            </a:r>
            <a:r>
              <a:rPr lang="en-US" sz="2000">
                <a:latin typeface="Times New Roman" charset="0"/>
              </a:rPr>
              <a:t>)</a:t>
            </a:r>
            <a:r>
              <a:rPr lang="en-US" sz="2000" b="1" i="1">
                <a:latin typeface="Times New Roman" charset="0"/>
              </a:rPr>
              <a:t> </a:t>
            </a:r>
            <a:r>
              <a:rPr lang="en-US" sz="2000">
                <a:latin typeface="Symbol" charset="0"/>
              </a:rPr>
              <a:t>=</a:t>
            </a:r>
            <a:r>
              <a:rPr lang="en-US" sz="2000" b="1" i="1">
                <a:latin typeface="Times New Roman" charset="0"/>
              </a:rPr>
              <a:t> a</a:t>
            </a:r>
            <a:r>
              <a:rPr lang="en-US" sz="2000" b="1" i="1" baseline="-25000">
                <a:latin typeface="Times New Roman" charset="0"/>
              </a:rPr>
              <a:t>n</a:t>
            </a:r>
            <a:r>
              <a:rPr lang="en-US" sz="2000" baseline="-25000">
                <a:latin typeface="Symbol" charset="0"/>
              </a:rPr>
              <a:t>-</a:t>
            </a:r>
            <a:r>
              <a:rPr lang="en-US" sz="2000" b="1" i="1" baseline="-25000">
                <a:latin typeface="Times New Roman" charset="0"/>
              </a:rPr>
              <a:t>i</a:t>
            </a:r>
            <a:r>
              <a:rPr lang="en-US" sz="2000" baseline="-25000">
                <a:latin typeface="Symbol" charset="0"/>
              </a:rPr>
              <a:t>-</a:t>
            </a:r>
            <a:r>
              <a:rPr lang="en-US" sz="2000" baseline="-25000">
                <a:latin typeface="Times New Roman" charset="0"/>
              </a:rPr>
              <a:t>1 </a:t>
            </a:r>
            <a:r>
              <a:rPr lang="en-US" sz="2000">
                <a:latin typeface="Symbol" charset="0"/>
              </a:rPr>
              <a:t>+</a:t>
            </a:r>
            <a:r>
              <a:rPr lang="en-US" sz="2000">
                <a:latin typeface="Times New Roman" charset="0"/>
              </a:rPr>
              <a:t> </a:t>
            </a:r>
            <a:r>
              <a:rPr lang="en-US" sz="2000" b="1" i="1">
                <a:latin typeface="Times New Roman" charset="0"/>
              </a:rPr>
              <a:t>zp</a:t>
            </a:r>
            <a:r>
              <a:rPr lang="en-US" sz="2000" b="1" i="1" baseline="-25000">
                <a:latin typeface="Times New Roman" charset="0"/>
              </a:rPr>
              <a:t>i</a:t>
            </a:r>
            <a:r>
              <a:rPr lang="en-US" sz="2000" baseline="-25000">
                <a:latin typeface="Symbol" charset="0"/>
              </a:rPr>
              <a:t>-</a:t>
            </a:r>
            <a:r>
              <a:rPr lang="en-US" sz="2000" baseline="-25000">
                <a:latin typeface="Times New Roman" charset="0"/>
              </a:rPr>
              <a:t>1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b="1" i="1">
                <a:latin typeface="Times New Roman" charset="0"/>
              </a:rPr>
              <a:t>z</a:t>
            </a:r>
            <a:r>
              <a:rPr lang="en-US" sz="2000">
                <a:latin typeface="Times New Roman" charset="0"/>
              </a:rPr>
              <a:t>)</a:t>
            </a:r>
            <a:br>
              <a:rPr lang="en-US" sz="2000">
                <a:latin typeface="Times New Roman" charset="0"/>
              </a:rPr>
            </a:br>
            <a:r>
              <a:rPr lang="en-US" sz="2000">
                <a:latin typeface="Times New Roman" charset="0"/>
              </a:rPr>
              <a:t> 	(</a:t>
            </a:r>
            <a:r>
              <a:rPr lang="en-US" sz="2000" b="1" i="1">
                <a:latin typeface="Times New Roman" charset="0"/>
              </a:rPr>
              <a:t>i </a:t>
            </a:r>
            <a:r>
              <a:rPr lang="en-US" sz="2000">
                <a:latin typeface="Symbol" charset="0"/>
              </a:rPr>
              <a:t>=</a:t>
            </a:r>
            <a:r>
              <a:rPr lang="en-US" sz="2000" b="1" i="1">
                <a:latin typeface="Times New Roman" charset="0"/>
              </a:rPr>
              <a:t> </a:t>
            </a:r>
            <a:r>
              <a:rPr lang="en-US" sz="2000">
                <a:latin typeface="Times New Roman" charset="0"/>
              </a:rPr>
              <a:t>1, 2, …, </a:t>
            </a:r>
            <a:r>
              <a:rPr lang="en-US" sz="2000" b="1" i="1">
                <a:latin typeface="Times New Roman" charset="0"/>
              </a:rPr>
              <a:t>n </a:t>
            </a:r>
            <a:r>
              <a:rPr lang="en-US" sz="2000">
                <a:latin typeface="Symbol" charset="0"/>
              </a:rPr>
              <a:t>-</a:t>
            </a:r>
            <a:r>
              <a:rPr lang="en-US" sz="2000">
                <a:latin typeface="Times New Roman" charset="0"/>
              </a:rPr>
              <a:t>1)</a:t>
            </a:r>
          </a:p>
          <a:p>
            <a:pPr eaLnBrk="1" hangingPunct="1"/>
            <a:r>
              <a:rPr lang="en-US" sz="2400">
                <a:latin typeface="Tahoma" charset="0"/>
              </a:rPr>
              <a:t>We have </a:t>
            </a:r>
            <a:r>
              <a:rPr lang="en-US" sz="2400" b="1" i="1">
                <a:latin typeface="Times New Roman" charset="0"/>
              </a:rPr>
              <a:t>p</a:t>
            </a:r>
            <a:r>
              <a:rPr lang="en-US" sz="2400">
                <a:latin typeface="Times New Roman" charset="0"/>
              </a:rPr>
              <a:t>(</a:t>
            </a:r>
            <a:r>
              <a:rPr lang="en-US" sz="2400" b="1" i="1">
                <a:latin typeface="Times New Roman" charset="0"/>
              </a:rPr>
              <a:t>z</a:t>
            </a:r>
            <a:r>
              <a:rPr lang="en-US" sz="2400">
                <a:latin typeface="Times New Roman" charset="0"/>
              </a:rPr>
              <a:t>) </a:t>
            </a:r>
            <a:r>
              <a:rPr lang="en-US" sz="2400">
                <a:latin typeface="Symbol" charset="0"/>
              </a:rPr>
              <a:t>=</a:t>
            </a:r>
            <a:r>
              <a:rPr lang="en-US" sz="2400" b="1" i="1">
                <a:latin typeface="Times New Roman" charset="0"/>
              </a:rPr>
              <a:t> p</a:t>
            </a:r>
            <a:r>
              <a:rPr lang="en-US" sz="2400" b="1" i="1" baseline="-25000">
                <a:latin typeface="Times New Roman" charset="0"/>
              </a:rPr>
              <a:t>n</a:t>
            </a:r>
            <a:r>
              <a:rPr lang="en-US" sz="2400" baseline="-25000">
                <a:latin typeface="Symbol" charset="0"/>
              </a:rPr>
              <a:t>-</a:t>
            </a:r>
            <a:r>
              <a:rPr lang="en-US" sz="2400" baseline="-25000">
                <a:latin typeface="Times New Roman" charset="0"/>
              </a:rPr>
              <a:t>1</a:t>
            </a:r>
            <a:r>
              <a:rPr lang="en-US" sz="2400">
                <a:latin typeface="Times New Roman" charset="0"/>
              </a:rPr>
              <a:t>(</a:t>
            </a:r>
            <a:r>
              <a:rPr lang="en-US" sz="2400" b="1" i="1">
                <a:latin typeface="Times New Roman" charset="0"/>
              </a:rPr>
              <a:t>z</a:t>
            </a:r>
            <a:r>
              <a:rPr lang="en-US" sz="2400">
                <a:latin typeface="Times New Roman" charset="0"/>
              </a:rPr>
              <a:t>) </a:t>
            </a:r>
          </a:p>
        </p:txBody>
      </p:sp>
      <p:sp>
        <p:nvSpPr>
          <p:cNvPr id="15367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print">
  <a:themeElements>
    <a:clrScheme name="">
      <a:dk1>
        <a:srgbClr val="40458C"/>
      </a:dk1>
      <a:lt1>
        <a:srgbClr val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5213</TotalTime>
  <Words>2205</Words>
  <Application>Microsoft Macintosh PowerPoint</Application>
  <PresentationFormat>On-screen Show (4:3)</PresentationFormat>
  <Paragraphs>447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Blueprint</vt:lpstr>
      <vt:lpstr>Clip</vt:lpstr>
      <vt:lpstr>Worksheet</vt:lpstr>
      <vt:lpstr>Hash Tables</vt:lpstr>
      <vt:lpstr>Recall the Map Operations</vt:lpstr>
      <vt:lpstr>Intuitive Notion of a Map</vt:lpstr>
      <vt:lpstr>More General Kinds of Keys</vt:lpstr>
      <vt:lpstr>Hash Functions and Hash Tables</vt:lpstr>
      <vt:lpstr>Example</vt:lpstr>
      <vt:lpstr>Hash Functions</vt:lpstr>
      <vt:lpstr>Hash Codes</vt:lpstr>
      <vt:lpstr>Hash Codes (cont.)</vt:lpstr>
      <vt:lpstr>Tabulation-Based Hashing</vt:lpstr>
      <vt:lpstr>Compression Functions</vt:lpstr>
      <vt:lpstr>Collision Handling</vt:lpstr>
      <vt:lpstr>Map with Separate Chaining</vt:lpstr>
      <vt:lpstr>Performance of Separate Chaining</vt:lpstr>
      <vt:lpstr>Linear Probing</vt:lpstr>
      <vt:lpstr>Search with Linear Probing</vt:lpstr>
      <vt:lpstr>Updates with Linear Probing</vt:lpstr>
      <vt:lpstr>Pseudo-code for get and put</vt:lpstr>
      <vt:lpstr>Pseudo-code for remove</vt:lpstr>
      <vt:lpstr>Performance of Linear Probing</vt:lpstr>
      <vt:lpstr>A More Careful Analysis of Linear Probing</vt:lpstr>
      <vt:lpstr>A More Careful Analysis of Linear Probing, 2</vt:lpstr>
      <vt:lpstr>A More Careful Analysis of Linear Probing, 2</vt:lpstr>
      <vt:lpstr>A More Careful Analysis of Linear Probing, 3</vt:lpstr>
      <vt:lpstr>A More Careful Analysis of Linear Probing, 4</vt:lpstr>
      <vt:lpstr>Double Hashing</vt:lpstr>
      <vt:lpstr>Example of Double Hashing</vt:lpstr>
    </vt:vector>
  </TitlesOfParts>
  <Company>Brown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Dictionaries and Hash Tables</dc:title>
  <dc:creator>Michael Goodrich and Roberto Tamassia</dc:creator>
  <cp:lastModifiedBy>Michael Goodrich</cp:lastModifiedBy>
  <cp:revision>873</cp:revision>
  <cp:lastPrinted>2014-03-20T01:25:57Z</cp:lastPrinted>
  <dcterms:created xsi:type="dcterms:W3CDTF">2002-01-21T02:22:10Z</dcterms:created>
  <dcterms:modified xsi:type="dcterms:W3CDTF">2015-01-23T22:42:36Z</dcterms:modified>
</cp:coreProperties>
</file>