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2" r:id="rId3"/>
    <p:sldId id="423" r:id="rId4"/>
    <p:sldId id="389" r:id="rId5"/>
    <p:sldId id="411" r:id="rId6"/>
    <p:sldId id="413" r:id="rId7"/>
    <p:sldId id="414" r:id="rId8"/>
    <p:sldId id="415" r:id="rId9"/>
    <p:sldId id="412" r:id="rId10"/>
    <p:sldId id="417" r:id="rId11"/>
    <p:sldId id="418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60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E9CAAE4B-569E-5D4E-8E96-3C5AEF6D14DC}" type="datetime8">
              <a:rPr lang="en-US" smtClean="0"/>
              <a:t>7/22/15 13:18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9653BB6-2C91-9B48-B10F-883B0E025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8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58085429-AB76-654B-BE5F-E06A9E813263}" type="datetime8">
              <a:rPr lang="en-US" smtClean="0"/>
              <a:t>7/22/15 13:18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937B4F40-DDC9-5B40-A4CA-0B7DDA4A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195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Dynamic Programming</a:t>
            </a:r>
            <a:endParaRPr lang="en-US" sz="140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ACBB0F-DEF4-D845-B0C5-F985A7CF7B5D}" type="datetime8">
              <a:rPr lang="en-US" sz="1400" smtClean="0"/>
              <a:t>7/22/15 13:18</a:t>
            </a:fld>
            <a:endParaRPr lang="en-US" sz="14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1E06DD-386B-2843-999A-B847069B6787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 dirty="0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2604B-84BE-034D-8352-F4D8D9CC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BD701-6A0D-7F43-82A3-237D25419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49FED-05B5-E642-A2F3-A26D1494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7AE697-F858-6B40-8F81-13954944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D4178-663D-4D4D-9D32-6C2BC61A9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567E3-8389-8E4B-9BDB-1BFB94046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B2B82-1E93-144D-9892-3C5524A8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5EE4F-7569-3946-B844-8FA967A12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5B6B0-72FD-E048-85BE-308AEC6AD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98162-4F7F-8244-90E7-D17266266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87244-28FE-3943-AD8E-41A33D5D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3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2F3D2F-22F3-E943-B612-2C6DA5B2D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3D22F21-D6CA-474A-8045-EF57D9C9D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FC15C7-831B-6C40-BD4B-658ADF5A9202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Dynamic Programming: </a:t>
            </a:r>
            <a:br>
              <a:rPr lang="en-US" dirty="0" smtClean="0">
                <a:latin typeface="Tahoma" charset="0"/>
              </a:rPr>
            </a:br>
            <a:r>
              <a:rPr lang="en-US" dirty="0" smtClean="0">
                <a:latin typeface="Tahoma" charset="0"/>
              </a:rPr>
              <a:t>Longest </a:t>
            </a:r>
            <a:r>
              <a:rPr lang="en-US" dirty="0" smtClean="0">
                <a:latin typeface="Tahoma" charset="0"/>
              </a:rPr>
              <a:t>Common </a:t>
            </a:r>
            <a:r>
              <a:rPr lang="en-US" dirty="0" smtClean="0">
                <a:latin typeface="Tahoma" charset="0"/>
              </a:rPr>
              <a:t>Subsequences</a:t>
            </a:r>
            <a:endParaRPr lang="en-US" dirty="0">
              <a:latin typeface="Tahoma" charset="0"/>
            </a:endParaRPr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553" y="3200400"/>
            <a:ext cx="3063141" cy="3124200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697358C-16B0-E94E-B74F-7F614AE321F0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Visualizing the LCS Algorithm</a:t>
            </a:r>
          </a:p>
        </p:txBody>
      </p:sp>
      <p:pic>
        <p:nvPicPr>
          <p:cNvPr id="33796" name="Picture 7" descr="table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13319" r="24074" b="31659"/>
          <a:stretch>
            <a:fillRect/>
          </a:stretch>
        </p:blipFill>
        <p:spPr>
          <a:xfrm>
            <a:off x="838200" y="1684338"/>
            <a:ext cx="7848600" cy="44545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89D7F9-CB56-3E46-AAD4-3BC9C327232F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LCS Algorithm</a:t>
            </a:r>
          </a:p>
        </p:txBody>
      </p:sp>
      <p:sp>
        <p:nvSpPr>
          <p:cNvPr id="207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343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  <a:cs typeface="+mn-cs"/>
              </a:rPr>
              <a:t>We have two nested loops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The outer one iterates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The inner one iterates </a:t>
            </a:r>
            <a:r>
              <a:rPr lang="en-US" i="1" dirty="0" smtClean="0"/>
              <a:t>m</a:t>
            </a:r>
            <a:r>
              <a:rPr lang="en-US" dirty="0" smtClean="0"/>
              <a:t> times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A constant amount of work is done inside each iteration of the inner loop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Thus, the total running time is O(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  <a:cs typeface="+mn-cs"/>
              </a:rPr>
              <a:t>Answer is contained in L[</a:t>
            </a:r>
            <a:r>
              <a:rPr lang="en-US" dirty="0" err="1" smtClean="0">
                <a:ea typeface="+mn-ea"/>
                <a:cs typeface="+mn-cs"/>
              </a:rPr>
              <a:t>n,m</a:t>
            </a:r>
            <a:r>
              <a:rPr lang="en-US" dirty="0" smtClean="0">
                <a:ea typeface="+mn-ea"/>
                <a:cs typeface="+mn-cs"/>
              </a:rPr>
              <a:t>] (and the subsequence can be recovered from the L table).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DNA Sequence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800" dirty="0"/>
              <a:t>DNA sequences can be viewed as strings of </a:t>
            </a:r>
            <a:r>
              <a:rPr lang="en-US" sz="2800" b="1" dirty="0"/>
              <a:t>A</a:t>
            </a:r>
            <a:r>
              <a:rPr lang="en-US" sz="2800" dirty="0"/>
              <a:t>, </a:t>
            </a:r>
            <a:r>
              <a:rPr lang="en-US" sz="2800" b="1" dirty="0"/>
              <a:t>C</a:t>
            </a:r>
            <a:r>
              <a:rPr lang="en-US" sz="2800" dirty="0"/>
              <a:t>, </a:t>
            </a:r>
            <a:r>
              <a:rPr lang="en-US" sz="2800" b="1" dirty="0"/>
              <a:t>G</a:t>
            </a:r>
            <a:r>
              <a:rPr lang="en-US" sz="2800" dirty="0"/>
              <a:t>, and </a:t>
            </a:r>
            <a:r>
              <a:rPr lang="en-US" sz="2800" b="1" dirty="0"/>
              <a:t>T </a:t>
            </a:r>
            <a:r>
              <a:rPr lang="en-US" sz="2800" dirty="0"/>
              <a:t>characters, </a:t>
            </a:r>
            <a:r>
              <a:rPr lang="en-US" sz="2800" dirty="0" smtClean="0"/>
              <a:t>which represent nucleotides.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inding </a:t>
            </a:r>
            <a:r>
              <a:rPr lang="en-US" sz="2800" dirty="0"/>
              <a:t>the similarities between two DNA sequences </a:t>
            </a:r>
            <a:r>
              <a:rPr lang="en-US" sz="2800" dirty="0" smtClean="0"/>
              <a:t>is an </a:t>
            </a:r>
            <a:r>
              <a:rPr lang="en-US" sz="2800" dirty="0"/>
              <a:t>important computation performed in bioinformatics. </a:t>
            </a:r>
            <a:endParaRPr lang="en-US" sz="2800" dirty="0" smtClean="0"/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instance, when </a:t>
            </a:r>
            <a:r>
              <a:rPr lang="en-US" sz="2400" dirty="0" smtClean="0"/>
              <a:t>comparing the </a:t>
            </a:r>
            <a:r>
              <a:rPr lang="en-US" sz="2400" dirty="0"/>
              <a:t>DNA of different organisms, such alignments can highlight the </a:t>
            </a:r>
            <a:r>
              <a:rPr lang="en-US" sz="2400" dirty="0" smtClean="0"/>
              <a:t>locations where </a:t>
            </a:r>
            <a:r>
              <a:rPr lang="en-US" sz="2400" dirty="0"/>
              <a:t>those organisms have identical DNA patterns.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DNA Sequence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400" dirty="0" smtClean="0"/>
              <a:t>Finding the best alignment between two DNA strings involves minimizing the number of changes to convert one string to the other.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 brute-force search would take exponential time, but we can do much better using </a:t>
            </a:r>
            <a:r>
              <a:rPr lang="en-US" sz="2400" b="1" dirty="0" smtClean="0">
                <a:solidFill>
                  <a:srgbClr val="FF0000"/>
                </a:solidFill>
              </a:rPr>
              <a:t>dynamic programming</a:t>
            </a:r>
            <a:r>
              <a:rPr lang="en-US" sz="24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D4178-663D-4D4D-9D32-6C2BC61A95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98438"/>
            <a:ext cx="6934200" cy="2152437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646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BFC2FA-B83A-6E45-883A-2634FFA02AC5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General Dynamic Programming Technique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</a:rPr>
              <a:t>Applies to a problem that at first seems to require a lot of time (possibly exponential), provided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Simple subproblems:</a:t>
            </a:r>
            <a:r>
              <a:rPr lang="en-US" sz="2400">
                <a:latin typeface="Tahoma" charset="0"/>
              </a:rPr>
              <a:t> the subproblems can be defined in terms of a few variables, such as j, k, l, m, and so 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Subproblem optimality:</a:t>
            </a:r>
            <a:r>
              <a:rPr lang="en-US" sz="2400">
                <a:latin typeface="Tahoma" charset="0"/>
              </a:rPr>
              <a:t> the global optimum value can be defined in terms of optimal subproblems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  <a:latin typeface="Tahoma" charset="0"/>
              </a:rPr>
              <a:t>Subproblem overlap:</a:t>
            </a:r>
            <a:r>
              <a:rPr lang="en-US" sz="2400">
                <a:latin typeface="Tahoma" charset="0"/>
              </a:rPr>
              <a:t> the subproblems are not independent, but instead they overlap (hence, should be constructed bottom-up).</a:t>
            </a:r>
          </a:p>
        </p:txBody>
      </p:sp>
      <p:pic>
        <p:nvPicPr>
          <p:cNvPr id="27653" name="Picture 5" descr="BD074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2D4D519-B8D0-A248-BFDD-BBED3E97B97B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Subsequences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867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</a:t>
            </a:r>
            <a:r>
              <a:rPr lang="en-US" b="1" i="1">
                <a:latin typeface="Tahoma" charset="0"/>
              </a:rPr>
              <a:t>subsequence</a:t>
            </a:r>
            <a:r>
              <a:rPr lang="en-US">
                <a:latin typeface="Tahoma" charset="0"/>
              </a:rPr>
              <a:t> of a character string x</a:t>
            </a:r>
            <a:r>
              <a:rPr lang="en-US" baseline="-25000">
                <a:latin typeface="Tahoma" charset="0"/>
              </a:rPr>
              <a:t>0</a:t>
            </a:r>
            <a:r>
              <a:rPr lang="en-US">
                <a:latin typeface="Tahoma" charset="0"/>
              </a:rPr>
              <a:t>x</a:t>
            </a:r>
            <a:r>
              <a:rPr lang="en-US" baseline="-25000">
                <a:latin typeface="Tahoma" charset="0"/>
              </a:rPr>
              <a:t>1</a:t>
            </a:r>
            <a:r>
              <a:rPr lang="en-US">
                <a:latin typeface="Tahoma" charset="0"/>
              </a:rPr>
              <a:t>x</a:t>
            </a:r>
            <a:r>
              <a:rPr lang="en-US" baseline="-25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…x</a:t>
            </a:r>
            <a:r>
              <a:rPr lang="en-US" baseline="-25000">
                <a:latin typeface="Tahoma" charset="0"/>
              </a:rPr>
              <a:t>n-1</a:t>
            </a:r>
            <a:r>
              <a:rPr lang="en-US">
                <a:latin typeface="Tahoma" charset="0"/>
              </a:rPr>
              <a:t> is a string of the form x</a:t>
            </a:r>
            <a:r>
              <a:rPr lang="en-US" baseline="-25000">
                <a:latin typeface="Tahoma" charset="0"/>
              </a:rPr>
              <a:t>i</a:t>
            </a:r>
            <a:r>
              <a:rPr lang="en-US" sz="1800" baseline="-25000">
                <a:latin typeface="Tahoma" charset="0"/>
              </a:rPr>
              <a:t>1</a:t>
            </a:r>
            <a:r>
              <a:rPr lang="en-US">
                <a:latin typeface="Tahoma" charset="0"/>
              </a:rPr>
              <a:t>x</a:t>
            </a:r>
            <a:r>
              <a:rPr lang="en-US" baseline="-25000">
                <a:latin typeface="Tahoma" charset="0"/>
              </a:rPr>
              <a:t>i</a:t>
            </a:r>
            <a:r>
              <a:rPr lang="en-US" sz="1800" baseline="-25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…x</a:t>
            </a:r>
            <a:r>
              <a:rPr lang="en-US" baseline="-25000">
                <a:latin typeface="Tahoma" charset="0"/>
              </a:rPr>
              <a:t>i</a:t>
            </a:r>
            <a:r>
              <a:rPr lang="en-US" sz="1800" baseline="-25000">
                <a:latin typeface="Tahoma" charset="0"/>
              </a:rPr>
              <a:t>k</a:t>
            </a:r>
            <a:r>
              <a:rPr lang="en-US">
                <a:latin typeface="Tahoma" charset="0"/>
              </a:rPr>
              <a:t>, where i</a:t>
            </a:r>
            <a:r>
              <a:rPr lang="en-US" sz="2000">
                <a:latin typeface="Tahoma" charset="0"/>
              </a:rPr>
              <a:t>j</a:t>
            </a:r>
            <a:r>
              <a:rPr lang="en-US">
                <a:latin typeface="Tahoma" charset="0"/>
              </a:rPr>
              <a:t> &lt; i</a:t>
            </a:r>
            <a:r>
              <a:rPr lang="en-US" sz="2000">
                <a:latin typeface="Tahoma" charset="0"/>
              </a:rPr>
              <a:t>j+1</a:t>
            </a:r>
            <a:r>
              <a:rPr lang="en-US">
                <a:latin typeface="Tahoma" charset="0"/>
              </a:rPr>
              <a:t>.</a:t>
            </a:r>
          </a:p>
          <a:p>
            <a:pPr eaLnBrk="1" hangingPunct="1"/>
            <a:r>
              <a:rPr lang="en-US">
                <a:latin typeface="Tahoma" charset="0"/>
              </a:rPr>
              <a:t>Not the same as substring!</a:t>
            </a:r>
          </a:p>
          <a:p>
            <a:pPr eaLnBrk="1" hangingPunct="1"/>
            <a:r>
              <a:rPr lang="en-US">
                <a:latin typeface="Tahoma" charset="0"/>
              </a:rPr>
              <a:t>Example String: ABCDEFGHIJK</a:t>
            </a:r>
          </a:p>
          <a:p>
            <a:pPr lvl="1" eaLnBrk="1" hangingPunct="1"/>
            <a:r>
              <a:rPr lang="en-US">
                <a:latin typeface="Tahoma" charset="0"/>
              </a:rPr>
              <a:t>Subsequence: ACEGJIK</a:t>
            </a:r>
          </a:p>
          <a:p>
            <a:pPr lvl="1" eaLnBrk="1" hangingPunct="1"/>
            <a:r>
              <a:rPr lang="en-US">
                <a:latin typeface="Tahoma" charset="0"/>
              </a:rPr>
              <a:t>Subsequence: DFGHK</a:t>
            </a:r>
          </a:p>
          <a:p>
            <a:pPr lvl="1" eaLnBrk="1" hangingPunct="1"/>
            <a:r>
              <a:rPr lang="en-US">
                <a:latin typeface="Tahoma" charset="0"/>
              </a:rPr>
              <a:t>Not subsequence: DAGH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CDC63E-45F1-4D41-8843-132E70E0B19D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Longest Common Subsequence (LCS) Problem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Given two strings X and Y, the longest common subsequence (LCS) problem is to find a longest subsequence common to both X and 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Has applications to DNA similarity testing (alphabet is {A,C,G,T})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Example: ABCDEFG and XZACKDFWGH have ACDFG as a longest common subsequence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ABC41D-2E59-C641-AC4A-28CD34911B9D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629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Poor Approach to the LCS Problem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Brute-force solution: </a:t>
            </a:r>
          </a:p>
          <a:p>
            <a:pPr lvl="1" eaLnBrk="1" hangingPunct="1"/>
            <a:r>
              <a:rPr lang="en-US">
                <a:latin typeface="Tahoma" charset="0"/>
              </a:rPr>
              <a:t>Enumerate all subsequences of X</a:t>
            </a:r>
          </a:p>
          <a:p>
            <a:pPr lvl="1" eaLnBrk="1" hangingPunct="1"/>
            <a:r>
              <a:rPr lang="en-US">
                <a:latin typeface="Tahoma" charset="0"/>
              </a:rPr>
              <a:t>Test which ones are also subsequences of Y</a:t>
            </a:r>
          </a:p>
          <a:p>
            <a:pPr lvl="1" eaLnBrk="1" hangingPunct="1"/>
            <a:r>
              <a:rPr lang="en-US">
                <a:latin typeface="Tahoma" charset="0"/>
              </a:rPr>
              <a:t>Pick the longest one.</a:t>
            </a:r>
          </a:p>
          <a:p>
            <a:pPr eaLnBrk="1" hangingPunct="1"/>
            <a:r>
              <a:rPr lang="en-US">
                <a:latin typeface="Tahoma" charset="0"/>
              </a:rPr>
              <a:t>Analysis:</a:t>
            </a:r>
          </a:p>
          <a:p>
            <a:pPr lvl="1" eaLnBrk="1" hangingPunct="1"/>
            <a:r>
              <a:rPr lang="en-US">
                <a:latin typeface="Tahoma" charset="0"/>
              </a:rPr>
              <a:t>If X is of length n, then it has 2</a:t>
            </a:r>
            <a:r>
              <a:rPr lang="en-US" baseline="30000">
                <a:latin typeface="Tahoma" charset="0"/>
              </a:rPr>
              <a:t>n</a:t>
            </a:r>
            <a:r>
              <a:rPr lang="en-US">
                <a:latin typeface="Tahoma" charset="0"/>
              </a:rPr>
              <a:t> subsequences</a:t>
            </a:r>
          </a:p>
          <a:p>
            <a:pPr lvl="1" eaLnBrk="1" hangingPunct="1"/>
            <a:r>
              <a:rPr lang="en-US">
                <a:latin typeface="Tahoma" charset="0"/>
              </a:rPr>
              <a:t>This is an exponential-time algorithm!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870AD07-76BC-1542-81F4-4242CF00AFDF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 Dynamic-Programming Approach to the LCS Problem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772400" cy="28956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Define L[i,j] to be the length of the longest common subsequence of X[0..i] and Y[0..j].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Allow for -1 as an index, so L[-1,k] = 0 and L[k,-1]=0, to indicate that the null part of X or Y has no match with the other.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Then we can define L[i,j] in the general case as follows: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If xi=yj, then L[i,j] = L[i-1,j-1] + 1 (we can add this match)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000">
                <a:latin typeface="Tahoma" charset="0"/>
              </a:rPr>
              <a:t>If xi</a:t>
            </a:r>
            <a:r>
              <a:rPr lang="en-US" sz="2000">
                <a:latin typeface="Tahoma" charset="0"/>
                <a:cs typeface="Tahoma" charset="0"/>
              </a:rPr>
              <a:t>≠yj, then L[i,j] = max{L[i-1,j], L[i,j-1]} (we have no match here)</a:t>
            </a:r>
            <a:endParaRPr lang="en-US" sz="2000">
              <a:latin typeface="Tahoma" charset="0"/>
            </a:endParaRPr>
          </a:p>
        </p:txBody>
      </p:sp>
      <p:pic>
        <p:nvPicPr>
          <p:cNvPr id="31749" name="Picture 4" descr="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8" r="27777" b="64191"/>
          <a:stretch>
            <a:fillRect/>
          </a:stretch>
        </p:blipFill>
        <p:spPr>
          <a:xfrm>
            <a:off x="304800" y="4794250"/>
            <a:ext cx="8534400" cy="1530350"/>
          </a:xfrm>
          <a:noFill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343400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Case 1: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486400" y="4343400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Case 2: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LCS</a:t>
            </a:r>
            <a:endParaRPr lang="en-US" sz="140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7678250-314B-9944-88D1-C04599D9575A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 LCS Algorithm</a:t>
            </a:r>
          </a:p>
        </p:txBody>
      </p:sp>
      <p:sp>
        <p:nvSpPr>
          <p:cNvPr id="327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Algorithm </a:t>
            </a:r>
            <a:r>
              <a:rPr lang="en-US" sz="1800">
                <a:latin typeface="Tahoma" charset="0"/>
              </a:rPr>
              <a:t>LCS(X,Y ):		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Input:	</a:t>
            </a:r>
            <a:r>
              <a:rPr lang="en-US" sz="1800">
                <a:latin typeface="Tahoma" charset="0"/>
              </a:rPr>
              <a:t>Strings X and Y with n and m elements, respectively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Output: </a:t>
            </a:r>
            <a:r>
              <a:rPr lang="en-US" sz="1800">
                <a:latin typeface="Tahoma" charset="0"/>
              </a:rPr>
              <a:t>For i = 0,…,n-1, j = 0,...,m-1, the length L[i, j] of a longest string that is a subsequence of both the string X[0..i] = x</a:t>
            </a:r>
            <a:r>
              <a:rPr lang="en-US" sz="1800" baseline="-25000">
                <a:latin typeface="Tahoma" charset="0"/>
              </a:rPr>
              <a:t>0</a:t>
            </a:r>
            <a:r>
              <a:rPr lang="en-US" sz="1800">
                <a:latin typeface="Tahoma" charset="0"/>
              </a:rPr>
              <a:t>x</a:t>
            </a:r>
            <a:r>
              <a:rPr lang="en-US" sz="1800" baseline="-25000">
                <a:latin typeface="Tahoma" charset="0"/>
              </a:rPr>
              <a:t>1</a:t>
            </a:r>
            <a:r>
              <a:rPr lang="en-US" sz="1800">
                <a:latin typeface="Tahoma" charset="0"/>
              </a:rPr>
              <a:t>x</a:t>
            </a:r>
            <a:r>
              <a:rPr lang="en-US" sz="1800" baseline="-25000">
                <a:latin typeface="Tahoma" charset="0"/>
              </a:rPr>
              <a:t>2</a:t>
            </a:r>
            <a:r>
              <a:rPr lang="en-US" sz="1800">
                <a:latin typeface="Tahoma" charset="0"/>
              </a:rPr>
              <a:t>…x</a:t>
            </a:r>
            <a:r>
              <a:rPr lang="en-US" sz="1800" baseline="-25000">
                <a:latin typeface="Tahoma" charset="0"/>
              </a:rPr>
              <a:t>i  </a:t>
            </a:r>
            <a:r>
              <a:rPr lang="en-US" sz="1800">
                <a:latin typeface="Tahoma" charset="0"/>
              </a:rPr>
              <a:t>and the string Y [0.. j] = y</a:t>
            </a:r>
            <a:r>
              <a:rPr lang="en-US" sz="1800" baseline="-25000">
                <a:latin typeface="Tahoma" charset="0"/>
              </a:rPr>
              <a:t>0</a:t>
            </a:r>
            <a:r>
              <a:rPr lang="en-US" sz="1800">
                <a:latin typeface="Tahoma" charset="0"/>
              </a:rPr>
              <a:t>y</a:t>
            </a:r>
            <a:r>
              <a:rPr lang="en-US" sz="1800" baseline="-25000">
                <a:latin typeface="Tahoma" charset="0"/>
              </a:rPr>
              <a:t>1</a:t>
            </a:r>
            <a:r>
              <a:rPr lang="en-US" sz="1800">
                <a:latin typeface="Tahoma" charset="0"/>
              </a:rPr>
              <a:t>y</a:t>
            </a:r>
            <a:r>
              <a:rPr lang="en-US" sz="1800" baseline="-25000">
                <a:latin typeface="Tahoma" charset="0"/>
              </a:rPr>
              <a:t>2</a:t>
            </a:r>
            <a:r>
              <a:rPr lang="en-US" sz="1800">
                <a:latin typeface="Tahoma" charset="0"/>
              </a:rPr>
              <a:t>…y</a:t>
            </a:r>
            <a:r>
              <a:rPr lang="en-US" sz="1800" baseline="-25000">
                <a:latin typeface="Tahoma" charset="0"/>
              </a:rPr>
              <a:t>j</a:t>
            </a:r>
            <a:r>
              <a:rPr lang="en-US" sz="1800">
                <a:latin typeface="Tahoma" charset="0"/>
              </a:rPr>
              <a:t>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for </a:t>
            </a:r>
            <a:r>
              <a:rPr lang="en-US" sz="1800">
                <a:latin typeface="Tahoma" charset="0"/>
              </a:rPr>
              <a:t>i =1 to n-1 </a:t>
            </a:r>
            <a:r>
              <a:rPr lang="en-US" sz="1800" b="1">
                <a:latin typeface="Tahoma" charset="0"/>
              </a:rPr>
              <a:t>do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L[i,-1] = 0		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for </a:t>
            </a:r>
            <a:r>
              <a:rPr lang="en-US" sz="1800">
                <a:latin typeface="Tahoma" charset="0"/>
              </a:rPr>
              <a:t>j =0 to m-1 </a:t>
            </a:r>
            <a:r>
              <a:rPr lang="en-US" sz="1800" b="1">
                <a:latin typeface="Tahoma" charset="0"/>
              </a:rPr>
              <a:t>do</a:t>
            </a:r>
            <a:r>
              <a:rPr lang="en-US" sz="1800">
                <a:latin typeface="Tahoma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L[-1,j] = 0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for </a:t>
            </a:r>
            <a:r>
              <a:rPr lang="en-US" sz="1800">
                <a:latin typeface="Tahoma" charset="0"/>
              </a:rPr>
              <a:t>i =0 to n-1 </a:t>
            </a:r>
            <a:r>
              <a:rPr lang="en-US" sz="1800" b="1">
                <a:latin typeface="Tahoma" charset="0"/>
              </a:rPr>
              <a:t>do	</a:t>
            </a:r>
            <a:r>
              <a:rPr lang="en-US" sz="1800">
                <a:latin typeface="Tahoma" charset="0"/>
              </a:rPr>
              <a:t>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	for </a:t>
            </a:r>
            <a:r>
              <a:rPr lang="en-US" sz="1800">
                <a:latin typeface="Tahoma" charset="0"/>
              </a:rPr>
              <a:t>j =0 to m-1 </a:t>
            </a:r>
            <a:r>
              <a:rPr lang="en-US" sz="1800" b="1">
                <a:latin typeface="Tahoma" charset="0"/>
              </a:rPr>
              <a:t>do	</a:t>
            </a:r>
            <a:r>
              <a:rPr lang="en-US" sz="1800">
                <a:latin typeface="Tahoma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		if </a:t>
            </a:r>
            <a:r>
              <a:rPr lang="en-US" sz="1800">
                <a:latin typeface="Tahoma" charset="0"/>
              </a:rPr>
              <a:t>x</a:t>
            </a:r>
            <a:r>
              <a:rPr lang="en-US" sz="1800" baseline="-25000">
                <a:latin typeface="Tahoma" charset="0"/>
              </a:rPr>
              <a:t>i</a:t>
            </a:r>
            <a:r>
              <a:rPr lang="en-US" sz="1800">
                <a:latin typeface="Tahoma" charset="0"/>
              </a:rPr>
              <a:t> = y</a:t>
            </a:r>
            <a:r>
              <a:rPr lang="en-US" sz="1800" baseline="-25000">
                <a:latin typeface="Tahoma" charset="0"/>
              </a:rPr>
              <a:t>j</a:t>
            </a:r>
            <a:r>
              <a:rPr lang="en-US" sz="1800">
                <a:latin typeface="Tahoma" charset="0"/>
              </a:rPr>
              <a:t>  </a:t>
            </a:r>
            <a:r>
              <a:rPr lang="en-US" sz="1800" b="1">
                <a:latin typeface="Tahoma" charset="0"/>
              </a:rPr>
              <a:t>then</a:t>
            </a:r>
            <a:endParaRPr lang="en-US" sz="18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		L[i, j] = L[i-1, j-1] + 1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		else	</a:t>
            </a:r>
            <a:r>
              <a:rPr lang="en-US" sz="1800">
                <a:latin typeface="Tahoma" charset="0"/>
              </a:rPr>
              <a:t>		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		L[i, j] = max{L[i-1, j] , L[i, j-1]}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>
                <a:latin typeface="Tahoma" charset="0"/>
              </a:rPr>
              <a:t>return </a:t>
            </a:r>
            <a:r>
              <a:rPr lang="en-US" sz="1800">
                <a:latin typeface="Tahoma" charset="0"/>
              </a:rPr>
              <a:t>array L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7917</TotalTime>
  <Words>700</Words>
  <Application>Microsoft Macintosh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Blueprint</vt:lpstr>
      <vt:lpstr>Dynamic Programming:  Longest Common Subsequences</vt:lpstr>
      <vt:lpstr>Application: DNA Sequence Alignment</vt:lpstr>
      <vt:lpstr>Application: DNA Sequence Alignment</vt:lpstr>
      <vt:lpstr>The General Dynamic Programming Technique</vt:lpstr>
      <vt:lpstr>Subsequences</vt:lpstr>
      <vt:lpstr>The Longest Common Subsequence (LCS) Problem</vt:lpstr>
      <vt:lpstr>A Poor Approach to the LCS Problem</vt:lpstr>
      <vt:lpstr>A Dynamic-Programming Approach to the LCS Problem</vt:lpstr>
      <vt:lpstr>An LCS Algorithm</vt:lpstr>
      <vt:lpstr>Visualizing the LCS Algorithm</vt:lpstr>
      <vt:lpstr>Analysis of LCS Algorithm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Michael Goodrich</dc:creator>
  <cp:lastModifiedBy>Michael Goodrich</cp:lastModifiedBy>
  <cp:revision>975</cp:revision>
  <cp:lastPrinted>2002-04-09T17:11:12Z</cp:lastPrinted>
  <dcterms:created xsi:type="dcterms:W3CDTF">2002-01-21T02:22:10Z</dcterms:created>
  <dcterms:modified xsi:type="dcterms:W3CDTF">2015-07-22T20:19:50Z</dcterms:modified>
</cp:coreProperties>
</file>