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457" r:id="rId3"/>
    <p:sldId id="467" r:id="rId4"/>
    <p:sldId id="468" r:id="rId5"/>
    <p:sldId id="469" r:id="rId6"/>
    <p:sldId id="470" r:id="rId7"/>
    <p:sldId id="471" r:id="rId8"/>
    <p:sldId id="472" r:id="rId9"/>
    <p:sldId id="463" r:id="rId10"/>
    <p:sldId id="475" r:id="rId11"/>
    <p:sldId id="473" r:id="rId12"/>
    <p:sldId id="474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6" autoAdjust="0"/>
    <p:restoredTop sz="90929"/>
  </p:normalViewPr>
  <p:slideViewPr>
    <p:cSldViewPr snapToObjects="1">
      <p:cViewPr>
        <p:scale>
          <a:sx n="150" d="100"/>
          <a:sy n="150" d="100"/>
        </p:scale>
        <p:origin x="-10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9.xml"/><Relationship Id="rId10" Type="http://schemas.openxmlformats.org/officeDocument/2006/relationships/slide" Target="slides/slide10.xml"/><Relationship Id="rId11" Type="http://schemas.openxmlformats.org/officeDocument/2006/relationships/slide" Target="slides/slide13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CC2C4D92-D70E-8B45-A3EF-EB1BA50F62E3}" type="datetime8">
              <a:rPr lang="en-US"/>
              <a:pPr/>
              <a:t>7/27/15 14:57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D6C76852-07D8-1547-91B9-106511A27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94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200D4A63-0752-FA41-805F-BD2514DFD70E}" type="datetime8">
              <a:rPr lang="en-US"/>
              <a:pPr/>
              <a:t>7/27/15 14:57</a:t>
            </a:fld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8A0591C-AE2B-7040-8CC6-3C3F17705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9517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2DA2D6-134E-CF48-BC98-DE65147E14DF}" type="datetime8">
              <a:rPr lang="en-US"/>
              <a:pPr/>
              <a:t>7/27/15 14:57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C8771-581F-8047-B5CE-99F006DF1F6D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2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7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8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7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5179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5184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29A1E0-11B2-E343-B997-FC4D19F8A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B69E5-093E-8949-943B-71F9DC5C7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B36B-7CC2-E148-B03B-55AD5B63D6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B9ADA-59D1-9A4C-AE88-115CB5460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1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3C21B-FEA2-294E-ADA0-4CDE447F81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4A864-3E55-2A4F-8177-7E83D42C2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1D34F-A988-CB47-9CD4-5F7E6EA7A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FECE8-D75C-EE41-9E4D-46CD527CB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D9EEA-0AEC-2641-A69D-D9949D825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F3E19-19DF-AC4A-A96D-D375025A5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B23C7-31EC-FA42-9C04-271609E7AE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2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2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-1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5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6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Maximum Flow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3D8277-8C23-694B-96EE-7D629473E4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AD6BB3A-D4D2-7341-9372-05D1E2C22284}" type="slidenum">
              <a:rPr lang="en-US"/>
              <a:pPr/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779" name="Oval 707"/>
          <p:cNvSpPr>
            <a:spLocks noChangeAspect="1" noChangeArrowheads="1"/>
          </p:cNvSpPr>
          <p:nvPr/>
        </p:nvSpPr>
        <p:spPr bwMode="auto">
          <a:xfrm rot="21600000">
            <a:off x="6335713" y="41560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w</a:t>
            </a:r>
          </a:p>
        </p:txBody>
      </p:sp>
      <p:sp>
        <p:nvSpPr>
          <p:cNvPr id="3780" name="Oval 708"/>
          <p:cNvSpPr>
            <a:spLocks noChangeAspect="1" noChangeArrowheads="1"/>
          </p:cNvSpPr>
          <p:nvPr/>
        </p:nvSpPr>
        <p:spPr bwMode="auto">
          <a:xfrm rot="21600000">
            <a:off x="4486275" y="39306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3781" name="Oval 709"/>
          <p:cNvSpPr>
            <a:spLocks noChangeAspect="1" noChangeArrowheads="1"/>
          </p:cNvSpPr>
          <p:nvPr/>
        </p:nvSpPr>
        <p:spPr bwMode="auto">
          <a:xfrm rot="21600000">
            <a:off x="5589588" y="319722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3782" name="Oval 710"/>
          <p:cNvSpPr>
            <a:spLocks noChangeAspect="1" noChangeArrowheads="1"/>
          </p:cNvSpPr>
          <p:nvPr/>
        </p:nvSpPr>
        <p:spPr bwMode="auto">
          <a:xfrm rot="21600000">
            <a:off x="5413375" y="4849813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3783" name="Oval 711"/>
          <p:cNvSpPr>
            <a:spLocks noChangeAspect="1" noChangeArrowheads="1"/>
          </p:cNvSpPr>
          <p:nvPr/>
        </p:nvSpPr>
        <p:spPr bwMode="auto">
          <a:xfrm rot="21600000">
            <a:off x="7678738" y="3727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</a:t>
            </a:r>
          </a:p>
        </p:txBody>
      </p:sp>
      <p:sp>
        <p:nvSpPr>
          <p:cNvPr id="3784" name="Oval 712"/>
          <p:cNvSpPr>
            <a:spLocks noChangeAspect="1" noChangeArrowheads="1"/>
          </p:cNvSpPr>
          <p:nvPr/>
        </p:nvSpPr>
        <p:spPr bwMode="auto">
          <a:xfrm rot="21600000">
            <a:off x="7231063" y="48387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z</a:t>
            </a:r>
          </a:p>
        </p:txBody>
      </p:sp>
      <p:sp>
        <p:nvSpPr>
          <p:cNvPr id="3785" name="Text Box 713"/>
          <p:cNvSpPr txBox="1">
            <a:spLocks noChangeArrowheads="1"/>
          </p:cNvSpPr>
          <p:nvPr/>
        </p:nvSpPr>
        <p:spPr bwMode="auto">
          <a:xfrm>
            <a:off x="5422900" y="39084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3786" name="Text Box 714"/>
          <p:cNvSpPr txBox="1">
            <a:spLocks noChangeArrowheads="1"/>
          </p:cNvSpPr>
          <p:nvPr/>
        </p:nvSpPr>
        <p:spPr bwMode="auto">
          <a:xfrm>
            <a:off x="6870700" y="4341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3787" name="Text Box 715"/>
          <p:cNvSpPr txBox="1">
            <a:spLocks noChangeArrowheads="1"/>
          </p:cNvSpPr>
          <p:nvPr/>
        </p:nvSpPr>
        <p:spPr bwMode="auto">
          <a:xfrm>
            <a:off x="6137275" y="3632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788" name="Text Box 716"/>
          <p:cNvSpPr txBox="1">
            <a:spLocks noChangeArrowheads="1"/>
          </p:cNvSpPr>
          <p:nvPr/>
        </p:nvSpPr>
        <p:spPr bwMode="auto">
          <a:xfrm>
            <a:off x="6613525" y="32131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3789" name="Text Box 717"/>
          <p:cNvSpPr txBox="1">
            <a:spLocks noChangeArrowheads="1"/>
          </p:cNvSpPr>
          <p:nvPr/>
        </p:nvSpPr>
        <p:spPr bwMode="auto">
          <a:xfrm>
            <a:off x="6762750" y="3762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3790" name="Text Box 718"/>
          <p:cNvSpPr txBox="1">
            <a:spLocks noChangeArrowheads="1"/>
          </p:cNvSpPr>
          <p:nvPr/>
        </p:nvSpPr>
        <p:spPr bwMode="auto">
          <a:xfrm>
            <a:off x="4860925" y="34258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3791" name="Text Box 719"/>
          <p:cNvSpPr txBox="1">
            <a:spLocks noChangeArrowheads="1"/>
          </p:cNvSpPr>
          <p:nvPr/>
        </p:nvSpPr>
        <p:spPr bwMode="auto">
          <a:xfrm>
            <a:off x="7556500" y="4341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792" name="Text Box 720"/>
          <p:cNvSpPr txBox="1">
            <a:spLocks noChangeArrowheads="1"/>
          </p:cNvSpPr>
          <p:nvPr/>
        </p:nvSpPr>
        <p:spPr bwMode="auto">
          <a:xfrm>
            <a:off x="5553075" y="4446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3793" name="Text Box 721"/>
          <p:cNvSpPr txBox="1">
            <a:spLocks noChangeArrowheads="1"/>
          </p:cNvSpPr>
          <p:nvPr/>
        </p:nvSpPr>
        <p:spPr bwMode="auto">
          <a:xfrm>
            <a:off x="4708525" y="45259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3794" name="Text Box 722"/>
          <p:cNvSpPr txBox="1">
            <a:spLocks noChangeArrowheads="1"/>
          </p:cNvSpPr>
          <p:nvPr/>
        </p:nvSpPr>
        <p:spPr bwMode="auto">
          <a:xfrm>
            <a:off x="6188075" y="49831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3795" name="AutoShape 723"/>
          <p:cNvCxnSpPr>
            <a:cxnSpLocks noChangeShapeType="1"/>
            <a:stCxn id="3780" idx="7"/>
            <a:endCxn id="3781" idx="3"/>
          </p:cNvCxnSpPr>
          <p:nvPr/>
        </p:nvCxnSpPr>
        <p:spPr bwMode="auto">
          <a:xfrm flipV="1">
            <a:off x="4799013" y="3519488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6" name="AutoShape 724"/>
          <p:cNvCxnSpPr>
            <a:cxnSpLocks noChangeShapeType="1"/>
            <a:stCxn id="3780" idx="5"/>
            <a:endCxn id="3782" idx="1"/>
          </p:cNvCxnSpPr>
          <p:nvPr/>
        </p:nvCxnSpPr>
        <p:spPr bwMode="auto">
          <a:xfrm>
            <a:off x="4799013" y="426243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7" name="AutoShape 725"/>
          <p:cNvCxnSpPr>
            <a:cxnSpLocks noChangeShapeType="1"/>
            <a:stCxn id="3781" idx="5"/>
            <a:endCxn id="3779" idx="1"/>
          </p:cNvCxnSpPr>
          <p:nvPr/>
        </p:nvCxnSpPr>
        <p:spPr bwMode="auto">
          <a:xfrm>
            <a:off x="5902325" y="3519488"/>
            <a:ext cx="485775" cy="6794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8" name="AutoShape 726"/>
          <p:cNvCxnSpPr>
            <a:cxnSpLocks noChangeShapeType="1"/>
            <a:stCxn id="3781" idx="6"/>
            <a:endCxn id="3783" idx="1"/>
          </p:cNvCxnSpPr>
          <p:nvPr/>
        </p:nvCxnSpPr>
        <p:spPr bwMode="auto">
          <a:xfrm>
            <a:off x="5964238" y="3379788"/>
            <a:ext cx="1766887" cy="3810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9" name="AutoShape 727"/>
          <p:cNvCxnSpPr>
            <a:cxnSpLocks noChangeShapeType="1"/>
            <a:stCxn id="3779" idx="7"/>
            <a:endCxn id="3783" idx="2"/>
          </p:cNvCxnSpPr>
          <p:nvPr/>
        </p:nvCxnSpPr>
        <p:spPr bwMode="auto">
          <a:xfrm flipV="1">
            <a:off x="6648450" y="3910013"/>
            <a:ext cx="1009650" cy="2889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0" name="AutoShape 728"/>
          <p:cNvCxnSpPr>
            <a:cxnSpLocks noChangeShapeType="1"/>
            <a:stCxn id="3779" idx="5"/>
            <a:endCxn id="3784" idx="1"/>
          </p:cNvCxnSpPr>
          <p:nvPr/>
        </p:nvCxnSpPr>
        <p:spPr bwMode="auto">
          <a:xfrm>
            <a:off x="6648450" y="4478338"/>
            <a:ext cx="635000" cy="4032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1" name="AutoShape 729"/>
          <p:cNvCxnSpPr>
            <a:cxnSpLocks noChangeShapeType="1"/>
            <a:stCxn id="3784" idx="0"/>
            <a:endCxn id="3783" idx="3"/>
          </p:cNvCxnSpPr>
          <p:nvPr/>
        </p:nvCxnSpPr>
        <p:spPr bwMode="auto">
          <a:xfrm flipV="1">
            <a:off x="7413625" y="4059238"/>
            <a:ext cx="317500" cy="7683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2" name="AutoShape 730"/>
          <p:cNvCxnSpPr>
            <a:cxnSpLocks noChangeShapeType="1"/>
            <a:stCxn id="3782" idx="6"/>
            <a:endCxn id="3784" idx="2"/>
          </p:cNvCxnSpPr>
          <p:nvPr/>
        </p:nvCxnSpPr>
        <p:spPr bwMode="auto">
          <a:xfrm flipV="1">
            <a:off x="5788025" y="5021263"/>
            <a:ext cx="1431925" cy="111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3" name="AutoShape 731"/>
          <p:cNvCxnSpPr>
            <a:cxnSpLocks noChangeShapeType="1"/>
            <a:stCxn id="3782" idx="7"/>
            <a:endCxn id="3779" idx="3"/>
          </p:cNvCxnSpPr>
          <p:nvPr/>
        </p:nvCxnSpPr>
        <p:spPr bwMode="auto">
          <a:xfrm flipV="1">
            <a:off x="5726113" y="4478338"/>
            <a:ext cx="661987" cy="414337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04" name="AutoShape 732"/>
          <p:cNvCxnSpPr>
            <a:cxnSpLocks noChangeShapeType="1"/>
            <a:stCxn id="3780" idx="6"/>
            <a:endCxn id="3779" idx="2"/>
          </p:cNvCxnSpPr>
          <p:nvPr/>
        </p:nvCxnSpPr>
        <p:spPr bwMode="auto">
          <a:xfrm>
            <a:off x="4870450" y="4113213"/>
            <a:ext cx="1454150" cy="2254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05" name="Freeform 733"/>
          <p:cNvSpPr>
            <a:spLocks/>
          </p:cNvSpPr>
          <p:nvPr/>
        </p:nvSpPr>
        <p:spPr bwMode="auto">
          <a:xfrm>
            <a:off x="5868988" y="2943225"/>
            <a:ext cx="477837" cy="2695575"/>
          </a:xfrm>
          <a:custGeom>
            <a:avLst/>
            <a:gdLst>
              <a:gd name="T0" fmla="*/ 233 w 301"/>
              <a:gd name="T1" fmla="*/ 0 h 1698"/>
              <a:gd name="T2" fmla="*/ 269 w 301"/>
              <a:gd name="T3" fmla="*/ 330 h 1698"/>
              <a:gd name="T4" fmla="*/ 41 w 301"/>
              <a:gd name="T5" fmla="*/ 726 h 1698"/>
              <a:gd name="T6" fmla="*/ 23 w 301"/>
              <a:gd name="T7" fmla="*/ 948 h 1698"/>
              <a:gd name="T8" fmla="*/ 179 w 301"/>
              <a:gd name="T9" fmla="*/ 1122 h 1698"/>
              <a:gd name="T10" fmla="*/ 215 w 301"/>
              <a:gd name="T11" fmla="*/ 1422 h 1698"/>
              <a:gd name="T12" fmla="*/ 119 w 301"/>
              <a:gd name="T13" fmla="*/ 1698 h 1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1698">
                <a:moveTo>
                  <a:pt x="233" y="0"/>
                </a:moveTo>
                <a:cubicBezTo>
                  <a:pt x="239" y="55"/>
                  <a:pt x="301" y="209"/>
                  <a:pt x="269" y="330"/>
                </a:cubicBezTo>
                <a:cubicBezTo>
                  <a:pt x="237" y="451"/>
                  <a:pt x="82" y="623"/>
                  <a:pt x="41" y="726"/>
                </a:cubicBezTo>
                <a:cubicBezTo>
                  <a:pt x="0" y="829"/>
                  <a:pt x="0" y="882"/>
                  <a:pt x="23" y="948"/>
                </a:cubicBezTo>
                <a:cubicBezTo>
                  <a:pt x="46" y="1014"/>
                  <a:pt x="147" y="1043"/>
                  <a:pt x="179" y="1122"/>
                </a:cubicBezTo>
                <a:cubicBezTo>
                  <a:pt x="211" y="1201"/>
                  <a:pt x="225" y="1326"/>
                  <a:pt x="215" y="1422"/>
                </a:cubicBezTo>
                <a:cubicBezTo>
                  <a:pt x="205" y="1518"/>
                  <a:pt x="139" y="1641"/>
                  <a:pt x="119" y="1698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" name="Text Box 734"/>
          <p:cNvSpPr txBox="1">
            <a:spLocks noChangeArrowheads="1"/>
          </p:cNvSpPr>
          <p:nvPr/>
        </p:nvSpPr>
        <p:spPr bwMode="auto">
          <a:xfrm>
            <a:off x="5889625" y="268605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</a:p>
        </p:txBody>
      </p:sp>
      <p:sp>
        <p:nvSpPr>
          <p:cNvPr id="34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8503-B192-394B-B185-5CD1CA2C0513}" type="slidenum">
              <a:rPr lang="en-US"/>
              <a:pPr/>
              <a:t>10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Max-Flow and Min-Cut</a:t>
            </a:r>
          </a:p>
        </p:txBody>
      </p:sp>
      <p:sp>
        <p:nvSpPr>
          <p:cNvPr id="262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Termination of Ford-Fulkerson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algorithm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There is no augmenting path from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/>
              <a:t> to </a:t>
            </a:r>
            <a:r>
              <a:rPr lang="en-US" sz="1800" b="1" i="1">
                <a:latin typeface="Times New Roman" charset="0"/>
              </a:rPr>
              <a:t>t</a:t>
            </a:r>
            <a:r>
              <a:rPr lang="en-US" sz="1800"/>
              <a:t> with respect to the current flow </a:t>
            </a:r>
            <a:r>
              <a:rPr lang="en-US" sz="1800" b="1" i="1">
                <a:latin typeface="Times New Roman" charset="0"/>
              </a:rPr>
              <a:t>f</a:t>
            </a:r>
          </a:p>
          <a:p>
            <a:pPr>
              <a:lnSpc>
                <a:spcPct val="90000"/>
              </a:lnSpc>
            </a:pPr>
            <a:r>
              <a:rPr lang="en-US" sz="2000"/>
              <a:t>Define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s</a:t>
            </a:r>
            <a:r>
              <a:rPr lang="en-US" sz="1800"/>
              <a:t>	set of vertices reachable from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/>
              <a:t> by augmenting paths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t </a:t>
            </a:r>
            <a:r>
              <a:rPr lang="en-US" sz="1800"/>
              <a:t>	set of remaining vertices </a:t>
            </a:r>
          </a:p>
          <a:p>
            <a:pPr>
              <a:lnSpc>
                <a:spcPct val="90000"/>
              </a:lnSpc>
            </a:pPr>
            <a:r>
              <a:rPr lang="en-US" sz="2000"/>
              <a:t>Cut</a:t>
            </a:r>
            <a:r>
              <a:rPr lang="en-US" sz="2000" b="1" i="1">
                <a:latin typeface="Symbol" charset="0"/>
              </a:rPr>
              <a:t> c</a:t>
            </a:r>
            <a:r>
              <a:rPr lang="en-US" sz="2000" b="1" i="1"/>
              <a:t> </a:t>
            </a:r>
            <a:r>
              <a:rPr lang="en-US" sz="2000">
                <a:latin typeface="Symbol" charset="0"/>
              </a:rPr>
              <a:t>=</a:t>
            </a:r>
            <a:r>
              <a:rPr lang="en-US" sz="2000">
                <a:latin typeface="Times New Roman" charset="0"/>
              </a:rPr>
              <a:t> 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 b="1" i="1">
                <a:latin typeface="Times New Roman" charset="0"/>
              </a:rPr>
              <a:t>,V</a:t>
            </a:r>
            <a:r>
              <a:rPr lang="en-US" sz="2000" b="1" i="1" baseline="-25000">
                <a:latin typeface="Times New Roman" charset="0"/>
              </a:rPr>
              <a:t>t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has capacity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 =</a:t>
            </a:r>
            <a:r>
              <a:rPr lang="en-US" sz="2000"/>
              <a:t> 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|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1800"/>
              <a:t>Forward edge: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= </a:t>
            </a:r>
            <a:r>
              <a:rPr lang="en-US" sz="1800" b="1" i="1">
                <a:latin typeface="Times New Roman" charset="0"/>
              </a:rPr>
              <a:t>c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Backward edge: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= 0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Thus,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/>
              <a:t> has maximum value and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 has minimum capacity</a:t>
            </a:r>
          </a:p>
        </p:txBody>
      </p:sp>
      <p:sp>
        <p:nvSpPr>
          <p:cNvPr id="262148" name="Oval 4"/>
          <p:cNvSpPr>
            <a:spLocks noChangeAspect="1" noChangeArrowheads="1"/>
          </p:cNvSpPr>
          <p:nvPr/>
        </p:nvSpPr>
        <p:spPr bwMode="auto">
          <a:xfrm rot="21600000">
            <a:off x="7053263" y="43656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w</a:t>
            </a:r>
          </a:p>
        </p:txBody>
      </p:sp>
      <p:sp>
        <p:nvSpPr>
          <p:cNvPr id="262149" name="Oval 5"/>
          <p:cNvSpPr>
            <a:spLocks noChangeAspect="1" noChangeArrowheads="1"/>
          </p:cNvSpPr>
          <p:nvPr/>
        </p:nvSpPr>
        <p:spPr bwMode="auto">
          <a:xfrm rot="21600000">
            <a:off x="5203825" y="41402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2150" name="Oval 6"/>
          <p:cNvSpPr>
            <a:spLocks noChangeAspect="1" noChangeArrowheads="1"/>
          </p:cNvSpPr>
          <p:nvPr/>
        </p:nvSpPr>
        <p:spPr bwMode="auto">
          <a:xfrm rot="21600000">
            <a:off x="6307138" y="34067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2151" name="Oval 7"/>
          <p:cNvSpPr>
            <a:spLocks noChangeAspect="1" noChangeArrowheads="1"/>
          </p:cNvSpPr>
          <p:nvPr/>
        </p:nvSpPr>
        <p:spPr bwMode="auto">
          <a:xfrm rot="21600000">
            <a:off x="6130925" y="5059363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2152" name="Oval 8"/>
          <p:cNvSpPr>
            <a:spLocks noChangeAspect="1" noChangeArrowheads="1"/>
          </p:cNvSpPr>
          <p:nvPr/>
        </p:nvSpPr>
        <p:spPr bwMode="auto">
          <a:xfrm rot="21600000">
            <a:off x="8396288" y="39370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</a:t>
            </a:r>
          </a:p>
        </p:txBody>
      </p:sp>
      <p:sp>
        <p:nvSpPr>
          <p:cNvPr id="262153" name="Oval 9"/>
          <p:cNvSpPr>
            <a:spLocks noChangeAspect="1" noChangeArrowheads="1"/>
          </p:cNvSpPr>
          <p:nvPr/>
        </p:nvSpPr>
        <p:spPr bwMode="auto">
          <a:xfrm rot="21600000">
            <a:off x="7948613" y="50482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z</a:t>
            </a:r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6140450" y="41179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7588250" y="4551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6854825" y="38417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7331075" y="34226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2158" name="Text Box 14"/>
          <p:cNvSpPr txBox="1">
            <a:spLocks noChangeArrowheads="1"/>
          </p:cNvSpPr>
          <p:nvPr/>
        </p:nvSpPr>
        <p:spPr bwMode="auto">
          <a:xfrm>
            <a:off x="7480300" y="39719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78475" y="3635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2160" name="Text Box 16"/>
          <p:cNvSpPr txBox="1">
            <a:spLocks noChangeArrowheads="1"/>
          </p:cNvSpPr>
          <p:nvPr/>
        </p:nvSpPr>
        <p:spPr bwMode="auto">
          <a:xfrm>
            <a:off x="8274050" y="45513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2161" name="Text Box 17"/>
          <p:cNvSpPr txBox="1">
            <a:spLocks noChangeArrowheads="1"/>
          </p:cNvSpPr>
          <p:nvPr/>
        </p:nvSpPr>
        <p:spPr bwMode="auto">
          <a:xfrm>
            <a:off x="6270625" y="4656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2162" name="Text Box 18"/>
          <p:cNvSpPr txBox="1">
            <a:spLocks noChangeArrowheads="1"/>
          </p:cNvSpPr>
          <p:nvPr/>
        </p:nvSpPr>
        <p:spPr bwMode="auto">
          <a:xfrm>
            <a:off x="5426075" y="47355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2163" name="Text Box 19"/>
          <p:cNvSpPr txBox="1">
            <a:spLocks noChangeArrowheads="1"/>
          </p:cNvSpPr>
          <p:nvPr/>
        </p:nvSpPr>
        <p:spPr bwMode="auto">
          <a:xfrm>
            <a:off x="6905625" y="51927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2164" name="AutoShape 20"/>
          <p:cNvCxnSpPr>
            <a:cxnSpLocks noChangeShapeType="1"/>
            <a:stCxn id="262149" idx="7"/>
            <a:endCxn id="262150" idx="3"/>
          </p:cNvCxnSpPr>
          <p:nvPr/>
        </p:nvCxnSpPr>
        <p:spPr bwMode="auto">
          <a:xfrm flipV="1">
            <a:off x="5516563" y="3729038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65" name="AutoShape 21"/>
          <p:cNvCxnSpPr>
            <a:cxnSpLocks noChangeShapeType="1"/>
            <a:stCxn id="262149" idx="5"/>
            <a:endCxn id="262151" idx="1"/>
          </p:cNvCxnSpPr>
          <p:nvPr/>
        </p:nvCxnSpPr>
        <p:spPr bwMode="auto">
          <a:xfrm>
            <a:off x="5516563" y="447198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66" name="AutoShape 22"/>
          <p:cNvCxnSpPr>
            <a:cxnSpLocks noChangeShapeType="1"/>
            <a:stCxn id="262150" idx="5"/>
            <a:endCxn id="262148" idx="1"/>
          </p:cNvCxnSpPr>
          <p:nvPr/>
        </p:nvCxnSpPr>
        <p:spPr bwMode="auto">
          <a:xfrm>
            <a:off x="6619875" y="3729038"/>
            <a:ext cx="485775" cy="6794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67" name="AutoShape 23"/>
          <p:cNvCxnSpPr>
            <a:cxnSpLocks noChangeShapeType="1"/>
            <a:stCxn id="262150" idx="6"/>
            <a:endCxn id="262152" idx="1"/>
          </p:cNvCxnSpPr>
          <p:nvPr/>
        </p:nvCxnSpPr>
        <p:spPr bwMode="auto">
          <a:xfrm>
            <a:off x="6681788" y="3589338"/>
            <a:ext cx="1766887" cy="3810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68" name="AutoShape 24"/>
          <p:cNvCxnSpPr>
            <a:cxnSpLocks noChangeShapeType="1"/>
            <a:stCxn id="262148" idx="7"/>
            <a:endCxn id="262152" idx="2"/>
          </p:cNvCxnSpPr>
          <p:nvPr/>
        </p:nvCxnSpPr>
        <p:spPr bwMode="auto">
          <a:xfrm flipV="1">
            <a:off x="7366000" y="4119563"/>
            <a:ext cx="1009650" cy="2889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69" name="AutoShape 25"/>
          <p:cNvCxnSpPr>
            <a:cxnSpLocks noChangeShapeType="1"/>
            <a:stCxn id="262148" idx="5"/>
            <a:endCxn id="262153" idx="1"/>
          </p:cNvCxnSpPr>
          <p:nvPr/>
        </p:nvCxnSpPr>
        <p:spPr bwMode="auto">
          <a:xfrm>
            <a:off x="7366000" y="4687888"/>
            <a:ext cx="635000" cy="40322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70" name="AutoShape 26"/>
          <p:cNvCxnSpPr>
            <a:cxnSpLocks noChangeShapeType="1"/>
            <a:stCxn id="262153" idx="0"/>
            <a:endCxn id="262152" idx="3"/>
          </p:cNvCxnSpPr>
          <p:nvPr/>
        </p:nvCxnSpPr>
        <p:spPr bwMode="auto">
          <a:xfrm flipV="1">
            <a:off x="8131175" y="4268788"/>
            <a:ext cx="317500" cy="7683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71" name="AutoShape 27"/>
          <p:cNvCxnSpPr>
            <a:cxnSpLocks noChangeShapeType="1"/>
            <a:stCxn id="262151" idx="6"/>
            <a:endCxn id="262153" idx="2"/>
          </p:cNvCxnSpPr>
          <p:nvPr/>
        </p:nvCxnSpPr>
        <p:spPr bwMode="auto">
          <a:xfrm flipV="1">
            <a:off x="6505575" y="5230813"/>
            <a:ext cx="1431925" cy="111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72" name="AutoShape 28"/>
          <p:cNvCxnSpPr>
            <a:cxnSpLocks noChangeShapeType="1"/>
            <a:stCxn id="262151" idx="7"/>
            <a:endCxn id="262148" idx="3"/>
          </p:cNvCxnSpPr>
          <p:nvPr/>
        </p:nvCxnSpPr>
        <p:spPr bwMode="auto">
          <a:xfrm flipV="1">
            <a:off x="6443663" y="4687888"/>
            <a:ext cx="661987" cy="414337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173" name="AutoShape 29"/>
          <p:cNvCxnSpPr>
            <a:cxnSpLocks noChangeShapeType="1"/>
            <a:stCxn id="262149" idx="6"/>
            <a:endCxn id="262148" idx="2"/>
          </p:cNvCxnSpPr>
          <p:nvPr/>
        </p:nvCxnSpPr>
        <p:spPr bwMode="auto">
          <a:xfrm>
            <a:off x="5588000" y="4322763"/>
            <a:ext cx="1454150" cy="2254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2174" name="Freeform 30"/>
          <p:cNvSpPr>
            <a:spLocks/>
          </p:cNvSpPr>
          <p:nvPr/>
        </p:nvSpPr>
        <p:spPr bwMode="auto">
          <a:xfrm>
            <a:off x="6586538" y="3152775"/>
            <a:ext cx="477837" cy="2695575"/>
          </a:xfrm>
          <a:custGeom>
            <a:avLst/>
            <a:gdLst>
              <a:gd name="T0" fmla="*/ 233 w 301"/>
              <a:gd name="T1" fmla="*/ 0 h 1698"/>
              <a:gd name="T2" fmla="*/ 269 w 301"/>
              <a:gd name="T3" fmla="*/ 330 h 1698"/>
              <a:gd name="T4" fmla="*/ 41 w 301"/>
              <a:gd name="T5" fmla="*/ 726 h 1698"/>
              <a:gd name="T6" fmla="*/ 23 w 301"/>
              <a:gd name="T7" fmla="*/ 948 h 1698"/>
              <a:gd name="T8" fmla="*/ 179 w 301"/>
              <a:gd name="T9" fmla="*/ 1122 h 1698"/>
              <a:gd name="T10" fmla="*/ 215 w 301"/>
              <a:gd name="T11" fmla="*/ 1422 h 1698"/>
              <a:gd name="T12" fmla="*/ 119 w 301"/>
              <a:gd name="T13" fmla="*/ 1698 h 1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1698">
                <a:moveTo>
                  <a:pt x="233" y="0"/>
                </a:moveTo>
                <a:cubicBezTo>
                  <a:pt x="239" y="55"/>
                  <a:pt x="301" y="209"/>
                  <a:pt x="269" y="330"/>
                </a:cubicBezTo>
                <a:cubicBezTo>
                  <a:pt x="237" y="451"/>
                  <a:pt x="82" y="623"/>
                  <a:pt x="41" y="726"/>
                </a:cubicBezTo>
                <a:cubicBezTo>
                  <a:pt x="0" y="829"/>
                  <a:pt x="0" y="882"/>
                  <a:pt x="23" y="948"/>
                </a:cubicBezTo>
                <a:cubicBezTo>
                  <a:pt x="46" y="1014"/>
                  <a:pt x="147" y="1043"/>
                  <a:pt x="179" y="1122"/>
                </a:cubicBezTo>
                <a:cubicBezTo>
                  <a:pt x="211" y="1201"/>
                  <a:pt x="225" y="1326"/>
                  <a:pt x="215" y="1422"/>
                </a:cubicBezTo>
                <a:cubicBezTo>
                  <a:pt x="205" y="1518"/>
                  <a:pt x="139" y="1641"/>
                  <a:pt x="119" y="1698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6607175" y="28956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5076825" y="1600200"/>
            <a:ext cx="3762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Theorem: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/>
              <a:t>The value of a maximum flow is equal to the capacity of a minimum cut</a:t>
            </a:r>
          </a:p>
          <a:p>
            <a:pPr algn="l"/>
            <a:endParaRPr lang="en-US"/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5954713" y="5867400"/>
            <a:ext cx="200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>
                <a:solidFill>
                  <a:srgbClr val="000000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f 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>
                <a:solidFill>
                  <a:srgbClr val="000000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1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6D66-2A20-4C4A-8965-F21E8F74AC45}" type="slidenum">
              <a:rPr lang="en-US"/>
              <a:pPr/>
              <a:t>11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(1)</a:t>
            </a:r>
          </a:p>
        </p:txBody>
      </p:sp>
      <p:sp>
        <p:nvSpPr>
          <p:cNvPr id="260099" name="Oval 3"/>
          <p:cNvSpPr>
            <a:spLocks noChangeAspect="1" noChangeArrowheads="1"/>
          </p:cNvSpPr>
          <p:nvPr/>
        </p:nvSpPr>
        <p:spPr bwMode="auto">
          <a:xfrm rot="21600000">
            <a:off x="2611438" y="25590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0100" name="Oval 4"/>
          <p:cNvSpPr>
            <a:spLocks noChangeAspect="1" noChangeArrowheads="1"/>
          </p:cNvSpPr>
          <p:nvPr/>
        </p:nvSpPr>
        <p:spPr bwMode="auto">
          <a:xfrm rot="21600000">
            <a:off x="762000" y="23336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0101" name="Oval 5"/>
          <p:cNvSpPr>
            <a:spLocks noChangeAspect="1" noChangeArrowheads="1"/>
          </p:cNvSpPr>
          <p:nvPr/>
        </p:nvSpPr>
        <p:spPr bwMode="auto">
          <a:xfrm rot="21600000">
            <a:off x="1865313" y="1600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0102" name="Oval 6"/>
          <p:cNvSpPr>
            <a:spLocks noChangeAspect="1" noChangeArrowheads="1"/>
          </p:cNvSpPr>
          <p:nvPr/>
        </p:nvSpPr>
        <p:spPr bwMode="auto">
          <a:xfrm rot="21600000">
            <a:off x="1689100" y="32527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0103" name="Oval 7"/>
          <p:cNvSpPr>
            <a:spLocks noChangeAspect="1" noChangeArrowheads="1"/>
          </p:cNvSpPr>
          <p:nvPr/>
        </p:nvSpPr>
        <p:spPr bwMode="auto">
          <a:xfrm rot="21600000">
            <a:off x="3954463" y="21304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0104" name="Oval 8"/>
          <p:cNvSpPr>
            <a:spLocks noChangeAspect="1" noChangeArrowheads="1"/>
          </p:cNvSpPr>
          <p:nvPr/>
        </p:nvSpPr>
        <p:spPr bwMode="auto">
          <a:xfrm rot="21600000">
            <a:off x="3506788" y="32416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1698625" y="2311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3146425" y="2744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2413000" y="20351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2889250" y="1616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3038475" y="21653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1136650" y="18288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0111" name="Text Box 15"/>
          <p:cNvSpPr txBox="1">
            <a:spLocks noChangeArrowheads="1"/>
          </p:cNvSpPr>
          <p:nvPr/>
        </p:nvSpPr>
        <p:spPr bwMode="auto">
          <a:xfrm>
            <a:off x="3832225" y="2744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1828800" y="28495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984250" y="29289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14" name="Text Box 18"/>
          <p:cNvSpPr txBox="1">
            <a:spLocks noChangeArrowheads="1"/>
          </p:cNvSpPr>
          <p:nvPr/>
        </p:nvSpPr>
        <p:spPr bwMode="auto">
          <a:xfrm>
            <a:off x="2470150" y="33766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0115" name="AutoShape 19"/>
          <p:cNvCxnSpPr>
            <a:cxnSpLocks noChangeShapeType="1"/>
            <a:stCxn id="260100" idx="7"/>
            <a:endCxn id="260101" idx="3"/>
          </p:cNvCxnSpPr>
          <p:nvPr/>
        </p:nvCxnSpPr>
        <p:spPr bwMode="auto">
          <a:xfrm flipV="1">
            <a:off x="1074738" y="19224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16" name="AutoShape 20"/>
          <p:cNvCxnSpPr>
            <a:cxnSpLocks noChangeShapeType="1"/>
            <a:stCxn id="260100" idx="5"/>
            <a:endCxn id="260102" idx="1"/>
          </p:cNvCxnSpPr>
          <p:nvPr/>
        </p:nvCxnSpPr>
        <p:spPr bwMode="auto">
          <a:xfrm>
            <a:off x="1074738" y="2665413"/>
            <a:ext cx="666750" cy="6302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17" name="AutoShape 21"/>
          <p:cNvCxnSpPr>
            <a:cxnSpLocks noChangeShapeType="1"/>
            <a:stCxn id="260101" idx="5"/>
            <a:endCxn id="260099" idx="1"/>
          </p:cNvCxnSpPr>
          <p:nvPr/>
        </p:nvCxnSpPr>
        <p:spPr bwMode="auto">
          <a:xfrm>
            <a:off x="2178050" y="1922463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18" name="AutoShape 22"/>
          <p:cNvCxnSpPr>
            <a:cxnSpLocks noChangeShapeType="1"/>
            <a:stCxn id="260101" idx="6"/>
            <a:endCxn id="260103" idx="1"/>
          </p:cNvCxnSpPr>
          <p:nvPr/>
        </p:nvCxnSpPr>
        <p:spPr bwMode="auto">
          <a:xfrm>
            <a:off x="2239963" y="17827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19" name="AutoShape 23"/>
          <p:cNvCxnSpPr>
            <a:cxnSpLocks noChangeShapeType="1"/>
            <a:stCxn id="260099" idx="7"/>
            <a:endCxn id="260103" idx="2"/>
          </p:cNvCxnSpPr>
          <p:nvPr/>
        </p:nvCxnSpPr>
        <p:spPr bwMode="auto">
          <a:xfrm flipV="1">
            <a:off x="2924175" y="2312988"/>
            <a:ext cx="1009650" cy="288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20" name="AutoShape 24"/>
          <p:cNvCxnSpPr>
            <a:cxnSpLocks noChangeShapeType="1"/>
            <a:stCxn id="260099" idx="5"/>
            <a:endCxn id="260104" idx="1"/>
          </p:cNvCxnSpPr>
          <p:nvPr/>
        </p:nvCxnSpPr>
        <p:spPr bwMode="auto">
          <a:xfrm>
            <a:off x="2924175" y="28813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21" name="AutoShape 25"/>
          <p:cNvCxnSpPr>
            <a:cxnSpLocks noChangeShapeType="1"/>
            <a:stCxn id="260104" idx="0"/>
            <a:endCxn id="260103" idx="3"/>
          </p:cNvCxnSpPr>
          <p:nvPr/>
        </p:nvCxnSpPr>
        <p:spPr bwMode="auto">
          <a:xfrm flipV="1">
            <a:off x="3689350" y="24622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22" name="AutoShape 26"/>
          <p:cNvCxnSpPr>
            <a:cxnSpLocks noChangeShapeType="1"/>
            <a:stCxn id="260102" idx="6"/>
            <a:endCxn id="260104" idx="2"/>
          </p:cNvCxnSpPr>
          <p:nvPr/>
        </p:nvCxnSpPr>
        <p:spPr bwMode="auto">
          <a:xfrm flipV="1">
            <a:off x="2063750" y="34242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23" name="AutoShape 27"/>
          <p:cNvCxnSpPr>
            <a:cxnSpLocks noChangeShapeType="1"/>
            <a:stCxn id="260102" idx="7"/>
            <a:endCxn id="260099" idx="3"/>
          </p:cNvCxnSpPr>
          <p:nvPr/>
        </p:nvCxnSpPr>
        <p:spPr bwMode="auto">
          <a:xfrm flipV="1">
            <a:off x="2001838" y="2881313"/>
            <a:ext cx="661987" cy="4143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24" name="AutoShape 28"/>
          <p:cNvCxnSpPr>
            <a:cxnSpLocks noChangeShapeType="1"/>
            <a:stCxn id="260100" idx="6"/>
            <a:endCxn id="260099" idx="2"/>
          </p:cNvCxnSpPr>
          <p:nvPr/>
        </p:nvCxnSpPr>
        <p:spPr bwMode="auto">
          <a:xfrm>
            <a:off x="1146175" y="25161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0126" name="Oval 30"/>
          <p:cNvSpPr>
            <a:spLocks noChangeAspect="1" noChangeArrowheads="1"/>
          </p:cNvSpPr>
          <p:nvPr/>
        </p:nvSpPr>
        <p:spPr bwMode="auto">
          <a:xfrm rot="21600000">
            <a:off x="2557463" y="52927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0127" name="Oval 31"/>
          <p:cNvSpPr>
            <a:spLocks noChangeAspect="1" noChangeArrowheads="1"/>
          </p:cNvSpPr>
          <p:nvPr/>
        </p:nvSpPr>
        <p:spPr bwMode="auto">
          <a:xfrm rot="21600000">
            <a:off x="708025" y="506730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0128" name="Oval 32"/>
          <p:cNvSpPr>
            <a:spLocks noChangeAspect="1" noChangeArrowheads="1"/>
          </p:cNvSpPr>
          <p:nvPr/>
        </p:nvSpPr>
        <p:spPr bwMode="auto">
          <a:xfrm rot="21600000">
            <a:off x="1811338" y="43338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0129" name="Oval 33"/>
          <p:cNvSpPr>
            <a:spLocks noChangeAspect="1" noChangeArrowheads="1"/>
          </p:cNvSpPr>
          <p:nvPr/>
        </p:nvSpPr>
        <p:spPr bwMode="auto">
          <a:xfrm rot="21600000">
            <a:off x="1635125" y="59864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0130" name="Oval 34"/>
          <p:cNvSpPr>
            <a:spLocks noChangeAspect="1" noChangeArrowheads="1"/>
          </p:cNvSpPr>
          <p:nvPr/>
        </p:nvSpPr>
        <p:spPr bwMode="auto">
          <a:xfrm rot="21600000">
            <a:off x="3900488" y="48641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0131" name="Oval 35"/>
          <p:cNvSpPr>
            <a:spLocks noChangeAspect="1" noChangeArrowheads="1"/>
          </p:cNvSpPr>
          <p:nvPr/>
        </p:nvSpPr>
        <p:spPr bwMode="auto">
          <a:xfrm rot="21600000">
            <a:off x="3452813" y="59753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0132" name="Text Box 36"/>
          <p:cNvSpPr txBox="1">
            <a:spLocks noChangeArrowheads="1"/>
          </p:cNvSpPr>
          <p:nvPr/>
        </p:nvSpPr>
        <p:spPr bwMode="auto">
          <a:xfrm>
            <a:off x="1644650" y="5045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0133" name="Text Box 37"/>
          <p:cNvSpPr txBox="1">
            <a:spLocks noChangeArrowheads="1"/>
          </p:cNvSpPr>
          <p:nvPr/>
        </p:nvSpPr>
        <p:spPr bwMode="auto">
          <a:xfrm>
            <a:off x="3092450" y="54784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0134" name="Text Box 38"/>
          <p:cNvSpPr txBox="1">
            <a:spLocks noChangeArrowheads="1"/>
          </p:cNvSpPr>
          <p:nvPr/>
        </p:nvSpPr>
        <p:spPr bwMode="auto">
          <a:xfrm>
            <a:off x="2359025" y="47688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35" name="Text Box 39"/>
          <p:cNvSpPr txBox="1">
            <a:spLocks noChangeArrowheads="1"/>
          </p:cNvSpPr>
          <p:nvPr/>
        </p:nvSpPr>
        <p:spPr bwMode="auto">
          <a:xfrm>
            <a:off x="2835275" y="43497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0136" name="Text Box 40"/>
          <p:cNvSpPr txBox="1">
            <a:spLocks noChangeArrowheads="1"/>
          </p:cNvSpPr>
          <p:nvPr/>
        </p:nvSpPr>
        <p:spPr bwMode="auto">
          <a:xfrm>
            <a:off x="2984500" y="48990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0137" name="Text Box 41"/>
          <p:cNvSpPr txBox="1">
            <a:spLocks noChangeArrowheads="1"/>
          </p:cNvSpPr>
          <p:nvPr/>
        </p:nvSpPr>
        <p:spPr bwMode="auto">
          <a:xfrm>
            <a:off x="1082675" y="45624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0138" name="Text Box 42"/>
          <p:cNvSpPr txBox="1">
            <a:spLocks noChangeArrowheads="1"/>
          </p:cNvSpPr>
          <p:nvPr/>
        </p:nvSpPr>
        <p:spPr bwMode="auto">
          <a:xfrm>
            <a:off x="3778250" y="54784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39" name="Text Box 43"/>
          <p:cNvSpPr txBox="1">
            <a:spLocks noChangeArrowheads="1"/>
          </p:cNvSpPr>
          <p:nvPr/>
        </p:nvSpPr>
        <p:spPr bwMode="auto">
          <a:xfrm>
            <a:off x="1774825" y="55832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40" name="Text Box 44"/>
          <p:cNvSpPr txBox="1">
            <a:spLocks noChangeArrowheads="1"/>
          </p:cNvSpPr>
          <p:nvPr/>
        </p:nvSpPr>
        <p:spPr bwMode="auto">
          <a:xfrm>
            <a:off x="930275" y="56626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41" name="Text Box 45"/>
          <p:cNvSpPr txBox="1">
            <a:spLocks noChangeArrowheads="1"/>
          </p:cNvSpPr>
          <p:nvPr/>
        </p:nvSpPr>
        <p:spPr bwMode="auto">
          <a:xfrm>
            <a:off x="2409825" y="6119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0142" name="AutoShape 46"/>
          <p:cNvCxnSpPr>
            <a:cxnSpLocks noChangeShapeType="1"/>
            <a:stCxn id="260127" idx="7"/>
            <a:endCxn id="260128" idx="3"/>
          </p:cNvCxnSpPr>
          <p:nvPr/>
        </p:nvCxnSpPr>
        <p:spPr bwMode="auto">
          <a:xfrm flipV="1">
            <a:off x="1020763" y="4656138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3" name="AutoShape 47"/>
          <p:cNvCxnSpPr>
            <a:cxnSpLocks noChangeShapeType="1"/>
            <a:stCxn id="260127" idx="5"/>
            <a:endCxn id="260129" idx="1"/>
          </p:cNvCxnSpPr>
          <p:nvPr/>
        </p:nvCxnSpPr>
        <p:spPr bwMode="auto">
          <a:xfrm>
            <a:off x="1020763" y="539908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4" name="AutoShape 48"/>
          <p:cNvCxnSpPr>
            <a:cxnSpLocks noChangeShapeType="1"/>
            <a:stCxn id="260128" idx="5"/>
            <a:endCxn id="260126" idx="1"/>
          </p:cNvCxnSpPr>
          <p:nvPr/>
        </p:nvCxnSpPr>
        <p:spPr bwMode="auto">
          <a:xfrm>
            <a:off x="2124075" y="4656138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5" name="AutoShape 49"/>
          <p:cNvCxnSpPr>
            <a:cxnSpLocks noChangeShapeType="1"/>
            <a:stCxn id="260128" idx="6"/>
            <a:endCxn id="260130" idx="1"/>
          </p:cNvCxnSpPr>
          <p:nvPr/>
        </p:nvCxnSpPr>
        <p:spPr bwMode="auto">
          <a:xfrm>
            <a:off x="2185988" y="4516438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6" name="AutoShape 50"/>
          <p:cNvCxnSpPr>
            <a:cxnSpLocks noChangeShapeType="1"/>
            <a:stCxn id="260126" idx="7"/>
            <a:endCxn id="260130" idx="2"/>
          </p:cNvCxnSpPr>
          <p:nvPr/>
        </p:nvCxnSpPr>
        <p:spPr bwMode="auto">
          <a:xfrm flipV="1">
            <a:off x="2870200" y="5046663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7" name="AutoShape 51"/>
          <p:cNvCxnSpPr>
            <a:cxnSpLocks noChangeShapeType="1"/>
            <a:stCxn id="260126" idx="5"/>
            <a:endCxn id="260131" idx="1"/>
          </p:cNvCxnSpPr>
          <p:nvPr/>
        </p:nvCxnSpPr>
        <p:spPr bwMode="auto">
          <a:xfrm>
            <a:off x="2870200" y="5614988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8" name="AutoShape 52"/>
          <p:cNvCxnSpPr>
            <a:cxnSpLocks noChangeShapeType="1"/>
            <a:stCxn id="260131" idx="0"/>
            <a:endCxn id="260130" idx="3"/>
          </p:cNvCxnSpPr>
          <p:nvPr/>
        </p:nvCxnSpPr>
        <p:spPr bwMode="auto">
          <a:xfrm flipV="1">
            <a:off x="3635375" y="5195888"/>
            <a:ext cx="317500" cy="7683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49" name="AutoShape 53"/>
          <p:cNvCxnSpPr>
            <a:cxnSpLocks noChangeShapeType="1"/>
            <a:stCxn id="260129" idx="6"/>
            <a:endCxn id="260131" idx="2"/>
          </p:cNvCxnSpPr>
          <p:nvPr/>
        </p:nvCxnSpPr>
        <p:spPr bwMode="auto">
          <a:xfrm flipV="1">
            <a:off x="2009775" y="6157913"/>
            <a:ext cx="1431925" cy="111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50" name="AutoShape 54"/>
          <p:cNvCxnSpPr>
            <a:cxnSpLocks noChangeShapeType="1"/>
            <a:stCxn id="260129" idx="7"/>
            <a:endCxn id="260126" idx="3"/>
          </p:cNvCxnSpPr>
          <p:nvPr/>
        </p:nvCxnSpPr>
        <p:spPr bwMode="auto">
          <a:xfrm flipV="1">
            <a:off x="1947863" y="5614988"/>
            <a:ext cx="661987" cy="4143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51" name="AutoShape 55"/>
          <p:cNvCxnSpPr>
            <a:cxnSpLocks noChangeShapeType="1"/>
            <a:stCxn id="260127" idx="6"/>
            <a:endCxn id="260126" idx="2"/>
          </p:cNvCxnSpPr>
          <p:nvPr/>
        </p:nvCxnSpPr>
        <p:spPr bwMode="auto">
          <a:xfrm>
            <a:off x="1092200" y="5249863"/>
            <a:ext cx="1454150" cy="2254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0152" name="Oval 56"/>
          <p:cNvSpPr>
            <a:spLocks noChangeAspect="1" noChangeArrowheads="1"/>
          </p:cNvSpPr>
          <p:nvPr/>
        </p:nvSpPr>
        <p:spPr bwMode="auto">
          <a:xfrm rot="21600000">
            <a:off x="7053263" y="25590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0153" name="Oval 57"/>
          <p:cNvSpPr>
            <a:spLocks noChangeAspect="1" noChangeArrowheads="1"/>
          </p:cNvSpPr>
          <p:nvPr/>
        </p:nvSpPr>
        <p:spPr bwMode="auto">
          <a:xfrm rot="21600000">
            <a:off x="5203825" y="23336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0154" name="Oval 58"/>
          <p:cNvSpPr>
            <a:spLocks noChangeAspect="1" noChangeArrowheads="1"/>
          </p:cNvSpPr>
          <p:nvPr/>
        </p:nvSpPr>
        <p:spPr bwMode="auto">
          <a:xfrm rot="21600000">
            <a:off x="6307138" y="1600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0155" name="Oval 59"/>
          <p:cNvSpPr>
            <a:spLocks noChangeAspect="1" noChangeArrowheads="1"/>
          </p:cNvSpPr>
          <p:nvPr/>
        </p:nvSpPr>
        <p:spPr bwMode="auto">
          <a:xfrm rot="21600000">
            <a:off x="6130925" y="32527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0156" name="Oval 60"/>
          <p:cNvSpPr>
            <a:spLocks noChangeAspect="1" noChangeArrowheads="1"/>
          </p:cNvSpPr>
          <p:nvPr/>
        </p:nvSpPr>
        <p:spPr bwMode="auto">
          <a:xfrm rot="21600000">
            <a:off x="8396288" y="21304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0157" name="Oval 61"/>
          <p:cNvSpPr>
            <a:spLocks noChangeAspect="1" noChangeArrowheads="1"/>
          </p:cNvSpPr>
          <p:nvPr/>
        </p:nvSpPr>
        <p:spPr bwMode="auto">
          <a:xfrm rot="21600000">
            <a:off x="7948613" y="32416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0158" name="Text Box 62"/>
          <p:cNvSpPr txBox="1">
            <a:spLocks noChangeArrowheads="1"/>
          </p:cNvSpPr>
          <p:nvPr/>
        </p:nvSpPr>
        <p:spPr bwMode="auto">
          <a:xfrm>
            <a:off x="6140450" y="2311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0159" name="Text Box 63"/>
          <p:cNvSpPr txBox="1">
            <a:spLocks noChangeArrowheads="1"/>
          </p:cNvSpPr>
          <p:nvPr/>
        </p:nvSpPr>
        <p:spPr bwMode="auto">
          <a:xfrm>
            <a:off x="7588250" y="2744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0160" name="Text Box 64"/>
          <p:cNvSpPr txBox="1">
            <a:spLocks noChangeArrowheads="1"/>
          </p:cNvSpPr>
          <p:nvPr/>
        </p:nvSpPr>
        <p:spPr bwMode="auto">
          <a:xfrm>
            <a:off x="6854825" y="20351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61" name="Text Box 65"/>
          <p:cNvSpPr txBox="1">
            <a:spLocks noChangeArrowheads="1"/>
          </p:cNvSpPr>
          <p:nvPr/>
        </p:nvSpPr>
        <p:spPr bwMode="auto">
          <a:xfrm>
            <a:off x="7331075" y="1616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0162" name="Text Box 66"/>
          <p:cNvSpPr txBox="1">
            <a:spLocks noChangeArrowheads="1"/>
          </p:cNvSpPr>
          <p:nvPr/>
        </p:nvSpPr>
        <p:spPr bwMode="auto">
          <a:xfrm>
            <a:off x="7480300" y="21653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0163" name="Text Box 67"/>
          <p:cNvSpPr txBox="1">
            <a:spLocks noChangeArrowheads="1"/>
          </p:cNvSpPr>
          <p:nvPr/>
        </p:nvSpPr>
        <p:spPr bwMode="auto">
          <a:xfrm>
            <a:off x="5578475" y="18288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0164" name="Text Box 68"/>
          <p:cNvSpPr txBox="1">
            <a:spLocks noChangeArrowheads="1"/>
          </p:cNvSpPr>
          <p:nvPr/>
        </p:nvSpPr>
        <p:spPr bwMode="auto">
          <a:xfrm>
            <a:off x="8274050" y="2744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65" name="Text Box 69"/>
          <p:cNvSpPr txBox="1">
            <a:spLocks noChangeArrowheads="1"/>
          </p:cNvSpPr>
          <p:nvPr/>
        </p:nvSpPr>
        <p:spPr bwMode="auto">
          <a:xfrm>
            <a:off x="6270625" y="28495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66" name="Text Box 70"/>
          <p:cNvSpPr txBox="1">
            <a:spLocks noChangeArrowheads="1"/>
          </p:cNvSpPr>
          <p:nvPr/>
        </p:nvSpPr>
        <p:spPr bwMode="auto">
          <a:xfrm>
            <a:off x="5426075" y="29289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67" name="Text Box 71"/>
          <p:cNvSpPr txBox="1">
            <a:spLocks noChangeArrowheads="1"/>
          </p:cNvSpPr>
          <p:nvPr/>
        </p:nvSpPr>
        <p:spPr bwMode="auto">
          <a:xfrm>
            <a:off x="6905625" y="3386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0168" name="AutoShape 72"/>
          <p:cNvCxnSpPr>
            <a:cxnSpLocks noChangeShapeType="1"/>
            <a:stCxn id="260153" idx="7"/>
            <a:endCxn id="260154" idx="3"/>
          </p:cNvCxnSpPr>
          <p:nvPr/>
        </p:nvCxnSpPr>
        <p:spPr bwMode="auto">
          <a:xfrm flipV="1">
            <a:off x="5516563" y="1922463"/>
            <a:ext cx="842962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69" name="AutoShape 73"/>
          <p:cNvCxnSpPr>
            <a:cxnSpLocks noChangeShapeType="1"/>
            <a:stCxn id="260153" idx="5"/>
            <a:endCxn id="260155" idx="1"/>
          </p:cNvCxnSpPr>
          <p:nvPr/>
        </p:nvCxnSpPr>
        <p:spPr bwMode="auto">
          <a:xfrm>
            <a:off x="5516563" y="26654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0" name="AutoShape 74"/>
          <p:cNvCxnSpPr>
            <a:cxnSpLocks noChangeShapeType="1"/>
            <a:stCxn id="260154" idx="5"/>
            <a:endCxn id="260152" idx="1"/>
          </p:cNvCxnSpPr>
          <p:nvPr/>
        </p:nvCxnSpPr>
        <p:spPr bwMode="auto">
          <a:xfrm>
            <a:off x="6619875" y="1922463"/>
            <a:ext cx="485775" cy="6794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1" name="AutoShape 75"/>
          <p:cNvCxnSpPr>
            <a:cxnSpLocks noChangeShapeType="1"/>
            <a:stCxn id="260154" idx="6"/>
            <a:endCxn id="260156" idx="1"/>
          </p:cNvCxnSpPr>
          <p:nvPr/>
        </p:nvCxnSpPr>
        <p:spPr bwMode="auto">
          <a:xfrm>
            <a:off x="6681788" y="17827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2" name="AutoShape 76"/>
          <p:cNvCxnSpPr>
            <a:cxnSpLocks noChangeShapeType="1"/>
            <a:stCxn id="260152" idx="7"/>
            <a:endCxn id="260156" idx="2"/>
          </p:cNvCxnSpPr>
          <p:nvPr/>
        </p:nvCxnSpPr>
        <p:spPr bwMode="auto">
          <a:xfrm flipV="1">
            <a:off x="7366000" y="2312988"/>
            <a:ext cx="1009650" cy="288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3" name="AutoShape 77"/>
          <p:cNvCxnSpPr>
            <a:cxnSpLocks noChangeShapeType="1"/>
            <a:stCxn id="260152" idx="5"/>
            <a:endCxn id="260157" idx="1"/>
          </p:cNvCxnSpPr>
          <p:nvPr/>
        </p:nvCxnSpPr>
        <p:spPr bwMode="auto">
          <a:xfrm>
            <a:off x="7366000" y="28813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4" name="AutoShape 78"/>
          <p:cNvCxnSpPr>
            <a:cxnSpLocks noChangeShapeType="1"/>
            <a:stCxn id="260157" idx="0"/>
            <a:endCxn id="260156" idx="3"/>
          </p:cNvCxnSpPr>
          <p:nvPr/>
        </p:nvCxnSpPr>
        <p:spPr bwMode="auto">
          <a:xfrm flipV="1">
            <a:off x="8131175" y="24622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5" name="AutoShape 79"/>
          <p:cNvCxnSpPr>
            <a:cxnSpLocks noChangeShapeType="1"/>
            <a:stCxn id="260155" idx="6"/>
            <a:endCxn id="260157" idx="2"/>
          </p:cNvCxnSpPr>
          <p:nvPr/>
        </p:nvCxnSpPr>
        <p:spPr bwMode="auto">
          <a:xfrm flipV="1">
            <a:off x="6505575" y="34242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6" name="AutoShape 80"/>
          <p:cNvCxnSpPr>
            <a:cxnSpLocks noChangeShapeType="1"/>
            <a:stCxn id="260155" idx="7"/>
            <a:endCxn id="260152" idx="3"/>
          </p:cNvCxnSpPr>
          <p:nvPr/>
        </p:nvCxnSpPr>
        <p:spPr bwMode="auto">
          <a:xfrm flipV="1">
            <a:off x="6443663" y="28813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77" name="AutoShape 81"/>
          <p:cNvCxnSpPr>
            <a:cxnSpLocks noChangeShapeType="1"/>
            <a:stCxn id="260153" idx="6"/>
            <a:endCxn id="260152" idx="2"/>
          </p:cNvCxnSpPr>
          <p:nvPr/>
        </p:nvCxnSpPr>
        <p:spPr bwMode="auto">
          <a:xfrm>
            <a:off x="5588000" y="25161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0178" name="Oval 82"/>
          <p:cNvSpPr>
            <a:spLocks noChangeAspect="1" noChangeArrowheads="1"/>
          </p:cNvSpPr>
          <p:nvPr/>
        </p:nvSpPr>
        <p:spPr bwMode="auto">
          <a:xfrm rot="21600000">
            <a:off x="7053263" y="53022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0179" name="Oval 83"/>
          <p:cNvSpPr>
            <a:spLocks noChangeAspect="1" noChangeArrowheads="1"/>
          </p:cNvSpPr>
          <p:nvPr/>
        </p:nvSpPr>
        <p:spPr bwMode="auto">
          <a:xfrm rot="21600000">
            <a:off x="5203825" y="50768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0180" name="Oval 84"/>
          <p:cNvSpPr>
            <a:spLocks noChangeAspect="1" noChangeArrowheads="1"/>
          </p:cNvSpPr>
          <p:nvPr/>
        </p:nvSpPr>
        <p:spPr bwMode="auto">
          <a:xfrm rot="21600000">
            <a:off x="6307138" y="43434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0181" name="Oval 85"/>
          <p:cNvSpPr>
            <a:spLocks noChangeAspect="1" noChangeArrowheads="1"/>
          </p:cNvSpPr>
          <p:nvPr/>
        </p:nvSpPr>
        <p:spPr bwMode="auto">
          <a:xfrm rot="21600000">
            <a:off x="6130925" y="59959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0182" name="Oval 86"/>
          <p:cNvSpPr>
            <a:spLocks noChangeAspect="1" noChangeArrowheads="1"/>
          </p:cNvSpPr>
          <p:nvPr/>
        </p:nvSpPr>
        <p:spPr bwMode="auto">
          <a:xfrm rot="21600000">
            <a:off x="8396288" y="48736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0183" name="Oval 87"/>
          <p:cNvSpPr>
            <a:spLocks noChangeAspect="1" noChangeArrowheads="1"/>
          </p:cNvSpPr>
          <p:nvPr/>
        </p:nvSpPr>
        <p:spPr bwMode="auto">
          <a:xfrm rot="21600000">
            <a:off x="7948613" y="59848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0184" name="Text Box 88"/>
          <p:cNvSpPr txBox="1">
            <a:spLocks noChangeArrowheads="1"/>
          </p:cNvSpPr>
          <p:nvPr/>
        </p:nvSpPr>
        <p:spPr bwMode="auto">
          <a:xfrm>
            <a:off x="6140450" y="5054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0185" name="Text Box 89"/>
          <p:cNvSpPr txBox="1">
            <a:spLocks noChangeArrowheads="1"/>
          </p:cNvSpPr>
          <p:nvPr/>
        </p:nvSpPr>
        <p:spPr bwMode="auto">
          <a:xfrm>
            <a:off x="75882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0186" name="Text Box 90"/>
          <p:cNvSpPr txBox="1">
            <a:spLocks noChangeArrowheads="1"/>
          </p:cNvSpPr>
          <p:nvPr/>
        </p:nvSpPr>
        <p:spPr bwMode="auto">
          <a:xfrm>
            <a:off x="6854825" y="4778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87" name="Text Box 91"/>
          <p:cNvSpPr txBox="1">
            <a:spLocks noChangeArrowheads="1"/>
          </p:cNvSpPr>
          <p:nvPr/>
        </p:nvSpPr>
        <p:spPr bwMode="auto">
          <a:xfrm>
            <a:off x="7331075" y="43592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0188" name="Text Box 92"/>
          <p:cNvSpPr txBox="1">
            <a:spLocks noChangeArrowheads="1"/>
          </p:cNvSpPr>
          <p:nvPr/>
        </p:nvSpPr>
        <p:spPr bwMode="auto">
          <a:xfrm>
            <a:off x="7480300" y="49085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0189" name="Text Box 93"/>
          <p:cNvSpPr txBox="1">
            <a:spLocks noChangeArrowheads="1"/>
          </p:cNvSpPr>
          <p:nvPr/>
        </p:nvSpPr>
        <p:spPr bwMode="auto">
          <a:xfrm>
            <a:off x="5578475" y="4572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0190" name="Text Box 94"/>
          <p:cNvSpPr txBox="1">
            <a:spLocks noChangeArrowheads="1"/>
          </p:cNvSpPr>
          <p:nvPr/>
        </p:nvSpPr>
        <p:spPr bwMode="auto">
          <a:xfrm>
            <a:off x="82740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91" name="Text Box 95"/>
          <p:cNvSpPr txBox="1">
            <a:spLocks noChangeArrowheads="1"/>
          </p:cNvSpPr>
          <p:nvPr/>
        </p:nvSpPr>
        <p:spPr bwMode="auto">
          <a:xfrm>
            <a:off x="6270625" y="55927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0192" name="Text Box 96"/>
          <p:cNvSpPr txBox="1">
            <a:spLocks noChangeArrowheads="1"/>
          </p:cNvSpPr>
          <p:nvPr/>
        </p:nvSpPr>
        <p:spPr bwMode="auto">
          <a:xfrm>
            <a:off x="5426075" y="5672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0193" name="Text Box 97"/>
          <p:cNvSpPr txBox="1">
            <a:spLocks noChangeArrowheads="1"/>
          </p:cNvSpPr>
          <p:nvPr/>
        </p:nvSpPr>
        <p:spPr bwMode="auto">
          <a:xfrm>
            <a:off x="6905625" y="6129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0194" name="AutoShape 98"/>
          <p:cNvCxnSpPr>
            <a:cxnSpLocks noChangeShapeType="1"/>
            <a:stCxn id="260179" idx="7"/>
            <a:endCxn id="260180" idx="3"/>
          </p:cNvCxnSpPr>
          <p:nvPr/>
        </p:nvCxnSpPr>
        <p:spPr bwMode="auto">
          <a:xfrm flipV="1">
            <a:off x="5516563" y="46656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95" name="AutoShape 99"/>
          <p:cNvCxnSpPr>
            <a:cxnSpLocks noChangeShapeType="1"/>
            <a:stCxn id="260179" idx="5"/>
            <a:endCxn id="260181" idx="1"/>
          </p:cNvCxnSpPr>
          <p:nvPr/>
        </p:nvCxnSpPr>
        <p:spPr bwMode="auto">
          <a:xfrm>
            <a:off x="5516563" y="54086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96" name="AutoShape 100"/>
          <p:cNvCxnSpPr>
            <a:cxnSpLocks noChangeShapeType="1"/>
            <a:stCxn id="260180" idx="5"/>
            <a:endCxn id="260178" idx="1"/>
          </p:cNvCxnSpPr>
          <p:nvPr/>
        </p:nvCxnSpPr>
        <p:spPr bwMode="auto">
          <a:xfrm>
            <a:off x="6619875" y="4665663"/>
            <a:ext cx="485775" cy="6794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97" name="AutoShape 101"/>
          <p:cNvCxnSpPr>
            <a:cxnSpLocks noChangeShapeType="1"/>
            <a:stCxn id="260180" idx="6"/>
            <a:endCxn id="260182" idx="1"/>
          </p:cNvCxnSpPr>
          <p:nvPr/>
        </p:nvCxnSpPr>
        <p:spPr bwMode="auto">
          <a:xfrm>
            <a:off x="6681788" y="4525963"/>
            <a:ext cx="1766887" cy="3810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98" name="AutoShape 102"/>
          <p:cNvCxnSpPr>
            <a:cxnSpLocks noChangeShapeType="1"/>
            <a:stCxn id="260178" idx="7"/>
            <a:endCxn id="260182" idx="2"/>
          </p:cNvCxnSpPr>
          <p:nvPr/>
        </p:nvCxnSpPr>
        <p:spPr bwMode="auto">
          <a:xfrm flipV="1">
            <a:off x="7366000" y="5056188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199" name="AutoShape 103"/>
          <p:cNvCxnSpPr>
            <a:cxnSpLocks noChangeShapeType="1"/>
            <a:stCxn id="260178" idx="5"/>
            <a:endCxn id="260183" idx="1"/>
          </p:cNvCxnSpPr>
          <p:nvPr/>
        </p:nvCxnSpPr>
        <p:spPr bwMode="auto">
          <a:xfrm>
            <a:off x="7366000" y="56245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200" name="AutoShape 104"/>
          <p:cNvCxnSpPr>
            <a:cxnSpLocks noChangeShapeType="1"/>
            <a:stCxn id="260183" idx="0"/>
            <a:endCxn id="260182" idx="3"/>
          </p:cNvCxnSpPr>
          <p:nvPr/>
        </p:nvCxnSpPr>
        <p:spPr bwMode="auto">
          <a:xfrm flipV="1">
            <a:off x="8131175" y="52054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201" name="AutoShape 105"/>
          <p:cNvCxnSpPr>
            <a:cxnSpLocks noChangeShapeType="1"/>
            <a:stCxn id="260181" idx="6"/>
            <a:endCxn id="260183" idx="2"/>
          </p:cNvCxnSpPr>
          <p:nvPr/>
        </p:nvCxnSpPr>
        <p:spPr bwMode="auto">
          <a:xfrm flipV="1">
            <a:off x="6505575" y="61674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202" name="AutoShape 106"/>
          <p:cNvCxnSpPr>
            <a:cxnSpLocks noChangeShapeType="1"/>
            <a:stCxn id="260181" idx="7"/>
            <a:endCxn id="260178" idx="3"/>
          </p:cNvCxnSpPr>
          <p:nvPr/>
        </p:nvCxnSpPr>
        <p:spPr bwMode="auto">
          <a:xfrm flipV="1">
            <a:off x="6443663" y="56245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203" name="AutoShape 107"/>
          <p:cNvCxnSpPr>
            <a:cxnSpLocks noChangeShapeType="1"/>
            <a:stCxn id="260179" idx="6"/>
            <a:endCxn id="260178" idx="2"/>
          </p:cNvCxnSpPr>
          <p:nvPr/>
        </p:nvCxnSpPr>
        <p:spPr bwMode="auto">
          <a:xfrm>
            <a:off x="5588000" y="5259388"/>
            <a:ext cx="1454150" cy="2254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0204" name="AutoShape 108"/>
          <p:cNvSpPr>
            <a:spLocks noChangeArrowheads="1"/>
          </p:cNvSpPr>
          <p:nvPr/>
        </p:nvSpPr>
        <p:spPr bwMode="auto">
          <a:xfrm rot="5400000">
            <a:off x="6710363" y="38719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205" name="AutoShape 109"/>
          <p:cNvSpPr>
            <a:spLocks noChangeArrowheads="1"/>
          </p:cNvSpPr>
          <p:nvPr/>
        </p:nvSpPr>
        <p:spPr bwMode="auto">
          <a:xfrm rot="8100000" flipH="1" flipV="1">
            <a:off x="4167188" y="38481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206" name="AutoShape 110"/>
          <p:cNvSpPr>
            <a:spLocks noChangeArrowheads="1"/>
          </p:cNvSpPr>
          <p:nvPr/>
        </p:nvSpPr>
        <p:spPr bwMode="auto">
          <a:xfrm rot="5400000">
            <a:off x="2290763" y="38719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1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08A0-2E95-1247-992A-54AE28209F04}" type="slidenum">
              <a:rPr lang="en-US"/>
              <a:pPr/>
              <a:t>12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(2)</a:t>
            </a:r>
          </a:p>
        </p:txBody>
      </p:sp>
      <p:sp>
        <p:nvSpPr>
          <p:cNvPr id="261123" name="Oval 3"/>
          <p:cNvSpPr>
            <a:spLocks noChangeAspect="1" noChangeArrowheads="1"/>
          </p:cNvSpPr>
          <p:nvPr/>
        </p:nvSpPr>
        <p:spPr bwMode="auto">
          <a:xfrm rot="21600000">
            <a:off x="2581275" y="26050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1124" name="Oval 4"/>
          <p:cNvSpPr>
            <a:spLocks noChangeAspect="1" noChangeArrowheads="1"/>
          </p:cNvSpPr>
          <p:nvPr/>
        </p:nvSpPr>
        <p:spPr bwMode="auto">
          <a:xfrm rot="21600000">
            <a:off x="731838" y="237966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1125" name="Oval 5"/>
          <p:cNvSpPr>
            <a:spLocks noChangeAspect="1" noChangeArrowheads="1"/>
          </p:cNvSpPr>
          <p:nvPr/>
        </p:nvSpPr>
        <p:spPr bwMode="auto">
          <a:xfrm rot="21600000">
            <a:off x="1835150" y="16462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1126" name="Oval 6"/>
          <p:cNvSpPr>
            <a:spLocks noChangeAspect="1" noChangeArrowheads="1"/>
          </p:cNvSpPr>
          <p:nvPr/>
        </p:nvSpPr>
        <p:spPr bwMode="auto">
          <a:xfrm rot="21600000">
            <a:off x="1658938" y="32988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1127" name="Oval 7"/>
          <p:cNvSpPr>
            <a:spLocks noChangeAspect="1" noChangeArrowheads="1"/>
          </p:cNvSpPr>
          <p:nvPr/>
        </p:nvSpPr>
        <p:spPr bwMode="auto">
          <a:xfrm rot="21600000">
            <a:off x="3924300" y="2176463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1128" name="Oval 8"/>
          <p:cNvSpPr>
            <a:spLocks noChangeAspect="1" noChangeArrowheads="1"/>
          </p:cNvSpPr>
          <p:nvPr/>
        </p:nvSpPr>
        <p:spPr bwMode="auto">
          <a:xfrm rot="21600000">
            <a:off x="3476625" y="32877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1668463" y="23574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3116263" y="27908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2382838" y="20812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2859088" y="1662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3008313" y="22113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1106488" y="18748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1135" name="Text Box 15"/>
          <p:cNvSpPr txBox="1">
            <a:spLocks noChangeArrowheads="1"/>
          </p:cNvSpPr>
          <p:nvPr/>
        </p:nvSpPr>
        <p:spPr bwMode="auto">
          <a:xfrm>
            <a:off x="3802063" y="27908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1798638" y="2895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37" name="Text Box 17"/>
          <p:cNvSpPr txBox="1">
            <a:spLocks noChangeArrowheads="1"/>
          </p:cNvSpPr>
          <p:nvPr/>
        </p:nvSpPr>
        <p:spPr bwMode="auto">
          <a:xfrm>
            <a:off x="954088" y="29749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38" name="Text Box 18"/>
          <p:cNvSpPr txBox="1">
            <a:spLocks noChangeArrowheads="1"/>
          </p:cNvSpPr>
          <p:nvPr/>
        </p:nvSpPr>
        <p:spPr bwMode="auto">
          <a:xfrm>
            <a:off x="2433638" y="34321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1139" name="AutoShape 19"/>
          <p:cNvCxnSpPr>
            <a:cxnSpLocks noChangeShapeType="1"/>
            <a:stCxn id="261124" idx="7"/>
            <a:endCxn id="261125" idx="3"/>
          </p:cNvCxnSpPr>
          <p:nvPr/>
        </p:nvCxnSpPr>
        <p:spPr bwMode="auto">
          <a:xfrm flipV="1">
            <a:off x="1044575" y="1968500"/>
            <a:ext cx="842963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0" name="AutoShape 20"/>
          <p:cNvCxnSpPr>
            <a:cxnSpLocks noChangeShapeType="1"/>
            <a:stCxn id="261124" idx="5"/>
            <a:endCxn id="261126" idx="1"/>
          </p:cNvCxnSpPr>
          <p:nvPr/>
        </p:nvCxnSpPr>
        <p:spPr bwMode="auto">
          <a:xfrm>
            <a:off x="1044575" y="2711450"/>
            <a:ext cx="666750" cy="630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1" name="AutoShape 21"/>
          <p:cNvCxnSpPr>
            <a:cxnSpLocks noChangeShapeType="1"/>
            <a:stCxn id="261125" idx="5"/>
            <a:endCxn id="261123" idx="1"/>
          </p:cNvCxnSpPr>
          <p:nvPr/>
        </p:nvCxnSpPr>
        <p:spPr bwMode="auto">
          <a:xfrm>
            <a:off x="2147888" y="1968500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2" name="AutoShape 22"/>
          <p:cNvCxnSpPr>
            <a:cxnSpLocks noChangeShapeType="1"/>
            <a:stCxn id="261125" idx="6"/>
            <a:endCxn id="261127" idx="1"/>
          </p:cNvCxnSpPr>
          <p:nvPr/>
        </p:nvCxnSpPr>
        <p:spPr bwMode="auto">
          <a:xfrm>
            <a:off x="2209800" y="1828800"/>
            <a:ext cx="1766888" cy="3810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3" name="AutoShape 23"/>
          <p:cNvCxnSpPr>
            <a:cxnSpLocks noChangeShapeType="1"/>
            <a:stCxn id="261123" idx="7"/>
            <a:endCxn id="261127" idx="2"/>
          </p:cNvCxnSpPr>
          <p:nvPr/>
        </p:nvCxnSpPr>
        <p:spPr bwMode="auto">
          <a:xfrm flipV="1">
            <a:off x="2894013" y="2359025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4" name="AutoShape 24"/>
          <p:cNvCxnSpPr>
            <a:cxnSpLocks noChangeShapeType="1"/>
            <a:stCxn id="261123" idx="5"/>
            <a:endCxn id="261128" idx="1"/>
          </p:cNvCxnSpPr>
          <p:nvPr/>
        </p:nvCxnSpPr>
        <p:spPr bwMode="auto">
          <a:xfrm>
            <a:off x="2894013" y="2927350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5" name="AutoShape 25"/>
          <p:cNvCxnSpPr>
            <a:cxnSpLocks noChangeShapeType="1"/>
            <a:stCxn id="261128" idx="0"/>
            <a:endCxn id="261127" idx="3"/>
          </p:cNvCxnSpPr>
          <p:nvPr/>
        </p:nvCxnSpPr>
        <p:spPr bwMode="auto">
          <a:xfrm flipV="1">
            <a:off x="3659188" y="2508250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6" name="AutoShape 26"/>
          <p:cNvCxnSpPr>
            <a:cxnSpLocks noChangeShapeType="1"/>
            <a:stCxn id="261126" idx="6"/>
            <a:endCxn id="261128" idx="2"/>
          </p:cNvCxnSpPr>
          <p:nvPr/>
        </p:nvCxnSpPr>
        <p:spPr bwMode="auto">
          <a:xfrm flipV="1">
            <a:off x="2033588" y="3470275"/>
            <a:ext cx="1431925" cy="11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7" name="AutoShape 27"/>
          <p:cNvCxnSpPr>
            <a:cxnSpLocks noChangeShapeType="1"/>
            <a:stCxn id="261126" idx="7"/>
            <a:endCxn id="261123" idx="3"/>
          </p:cNvCxnSpPr>
          <p:nvPr/>
        </p:nvCxnSpPr>
        <p:spPr bwMode="auto">
          <a:xfrm flipV="1">
            <a:off x="1971675" y="2927350"/>
            <a:ext cx="661988" cy="4143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48" name="AutoShape 28"/>
          <p:cNvCxnSpPr>
            <a:cxnSpLocks noChangeShapeType="1"/>
            <a:stCxn id="261124" idx="6"/>
            <a:endCxn id="261123" idx="2"/>
          </p:cNvCxnSpPr>
          <p:nvPr/>
        </p:nvCxnSpPr>
        <p:spPr bwMode="auto">
          <a:xfrm>
            <a:off x="1116013" y="2562225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1149" name="Oval 29"/>
          <p:cNvSpPr>
            <a:spLocks noChangeAspect="1" noChangeArrowheads="1"/>
          </p:cNvSpPr>
          <p:nvPr/>
        </p:nvSpPr>
        <p:spPr bwMode="auto">
          <a:xfrm rot="21600000">
            <a:off x="2582863" y="53022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1150" name="Oval 30"/>
          <p:cNvSpPr>
            <a:spLocks noChangeAspect="1" noChangeArrowheads="1"/>
          </p:cNvSpPr>
          <p:nvPr/>
        </p:nvSpPr>
        <p:spPr bwMode="auto">
          <a:xfrm rot="21600000">
            <a:off x="733425" y="50768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1151" name="Oval 31"/>
          <p:cNvSpPr>
            <a:spLocks noChangeAspect="1" noChangeArrowheads="1"/>
          </p:cNvSpPr>
          <p:nvPr/>
        </p:nvSpPr>
        <p:spPr bwMode="auto">
          <a:xfrm rot="21600000">
            <a:off x="1836738" y="43434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1152" name="Oval 32"/>
          <p:cNvSpPr>
            <a:spLocks noChangeAspect="1" noChangeArrowheads="1"/>
          </p:cNvSpPr>
          <p:nvPr/>
        </p:nvSpPr>
        <p:spPr bwMode="auto">
          <a:xfrm rot="21600000">
            <a:off x="1660525" y="59959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1153" name="Oval 33"/>
          <p:cNvSpPr>
            <a:spLocks noChangeAspect="1" noChangeArrowheads="1"/>
          </p:cNvSpPr>
          <p:nvPr/>
        </p:nvSpPr>
        <p:spPr bwMode="auto">
          <a:xfrm rot="21600000">
            <a:off x="3925888" y="48736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1154" name="Oval 34"/>
          <p:cNvSpPr>
            <a:spLocks noChangeAspect="1" noChangeArrowheads="1"/>
          </p:cNvSpPr>
          <p:nvPr/>
        </p:nvSpPr>
        <p:spPr bwMode="auto">
          <a:xfrm rot="21600000">
            <a:off x="3478213" y="59848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1155" name="Text Box 35"/>
          <p:cNvSpPr txBox="1">
            <a:spLocks noChangeArrowheads="1"/>
          </p:cNvSpPr>
          <p:nvPr/>
        </p:nvSpPr>
        <p:spPr bwMode="auto">
          <a:xfrm>
            <a:off x="1670050" y="5054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1156" name="Text Box 36"/>
          <p:cNvSpPr txBox="1">
            <a:spLocks noChangeArrowheads="1"/>
          </p:cNvSpPr>
          <p:nvPr/>
        </p:nvSpPr>
        <p:spPr bwMode="auto">
          <a:xfrm>
            <a:off x="31178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1157" name="Text Box 37"/>
          <p:cNvSpPr txBox="1">
            <a:spLocks noChangeArrowheads="1"/>
          </p:cNvSpPr>
          <p:nvPr/>
        </p:nvSpPr>
        <p:spPr bwMode="auto">
          <a:xfrm>
            <a:off x="2384425" y="4778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2860675" y="43592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1159" name="Text Box 39"/>
          <p:cNvSpPr txBox="1">
            <a:spLocks noChangeArrowheads="1"/>
          </p:cNvSpPr>
          <p:nvPr/>
        </p:nvSpPr>
        <p:spPr bwMode="auto">
          <a:xfrm>
            <a:off x="3009900" y="49085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1160" name="Text Box 40"/>
          <p:cNvSpPr txBox="1">
            <a:spLocks noChangeArrowheads="1"/>
          </p:cNvSpPr>
          <p:nvPr/>
        </p:nvSpPr>
        <p:spPr bwMode="auto">
          <a:xfrm>
            <a:off x="1108075" y="4572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1161" name="Text Box 41"/>
          <p:cNvSpPr txBox="1">
            <a:spLocks noChangeArrowheads="1"/>
          </p:cNvSpPr>
          <p:nvPr/>
        </p:nvSpPr>
        <p:spPr bwMode="auto">
          <a:xfrm>
            <a:off x="38036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62" name="Text Box 42"/>
          <p:cNvSpPr txBox="1">
            <a:spLocks noChangeArrowheads="1"/>
          </p:cNvSpPr>
          <p:nvPr/>
        </p:nvSpPr>
        <p:spPr bwMode="auto">
          <a:xfrm>
            <a:off x="1800225" y="55927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63" name="Text Box 43"/>
          <p:cNvSpPr txBox="1">
            <a:spLocks noChangeArrowheads="1"/>
          </p:cNvSpPr>
          <p:nvPr/>
        </p:nvSpPr>
        <p:spPr bwMode="auto">
          <a:xfrm>
            <a:off x="955675" y="5672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64" name="Text Box 44"/>
          <p:cNvSpPr txBox="1">
            <a:spLocks noChangeArrowheads="1"/>
          </p:cNvSpPr>
          <p:nvPr/>
        </p:nvSpPr>
        <p:spPr bwMode="auto">
          <a:xfrm>
            <a:off x="2435225" y="6129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1165" name="AutoShape 45"/>
          <p:cNvCxnSpPr>
            <a:cxnSpLocks noChangeShapeType="1"/>
            <a:stCxn id="261150" idx="7"/>
            <a:endCxn id="261151" idx="3"/>
          </p:cNvCxnSpPr>
          <p:nvPr/>
        </p:nvCxnSpPr>
        <p:spPr bwMode="auto">
          <a:xfrm flipV="1">
            <a:off x="1046163" y="46656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66" name="AutoShape 46"/>
          <p:cNvCxnSpPr>
            <a:cxnSpLocks noChangeShapeType="1"/>
            <a:stCxn id="261150" idx="5"/>
            <a:endCxn id="261152" idx="1"/>
          </p:cNvCxnSpPr>
          <p:nvPr/>
        </p:nvCxnSpPr>
        <p:spPr bwMode="auto">
          <a:xfrm>
            <a:off x="1046163" y="54086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67" name="AutoShape 47"/>
          <p:cNvCxnSpPr>
            <a:cxnSpLocks noChangeShapeType="1"/>
            <a:stCxn id="261151" idx="5"/>
            <a:endCxn id="261149" idx="1"/>
          </p:cNvCxnSpPr>
          <p:nvPr/>
        </p:nvCxnSpPr>
        <p:spPr bwMode="auto">
          <a:xfrm>
            <a:off x="2149475" y="4665663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68" name="AutoShape 48"/>
          <p:cNvCxnSpPr>
            <a:cxnSpLocks noChangeShapeType="1"/>
            <a:stCxn id="261151" idx="6"/>
            <a:endCxn id="261153" idx="1"/>
          </p:cNvCxnSpPr>
          <p:nvPr/>
        </p:nvCxnSpPr>
        <p:spPr bwMode="auto">
          <a:xfrm>
            <a:off x="2211388" y="45259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69" name="AutoShape 49"/>
          <p:cNvCxnSpPr>
            <a:cxnSpLocks noChangeShapeType="1"/>
            <a:stCxn id="261149" idx="7"/>
            <a:endCxn id="261153" idx="2"/>
          </p:cNvCxnSpPr>
          <p:nvPr/>
        </p:nvCxnSpPr>
        <p:spPr bwMode="auto">
          <a:xfrm flipV="1">
            <a:off x="2895600" y="5056188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70" name="AutoShape 50"/>
          <p:cNvCxnSpPr>
            <a:cxnSpLocks noChangeShapeType="1"/>
            <a:stCxn id="261149" idx="5"/>
            <a:endCxn id="261154" idx="1"/>
          </p:cNvCxnSpPr>
          <p:nvPr/>
        </p:nvCxnSpPr>
        <p:spPr bwMode="auto">
          <a:xfrm>
            <a:off x="2895600" y="5624513"/>
            <a:ext cx="635000" cy="4032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71" name="AutoShape 51"/>
          <p:cNvCxnSpPr>
            <a:cxnSpLocks noChangeShapeType="1"/>
            <a:stCxn id="261154" idx="0"/>
            <a:endCxn id="261153" idx="3"/>
          </p:cNvCxnSpPr>
          <p:nvPr/>
        </p:nvCxnSpPr>
        <p:spPr bwMode="auto">
          <a:xfrm flipV="1">
            <a:off x="3660775" y="5205413"/>
            <a:ext cx="317500" cy="7683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72" name="AutoShape 52"/>
          <p:cNvCxnSpPr>
            <a:cxnSpLocks noChangeShapeType="1"/>
            <a:stCxn id="261152" idx="6"/>
            <a:endCxn id="261154" idx="2"/>
          </p:cNvCxnSpPr>
          <p:nvPr/>
        </p:nvCxnSpPr>
        <p:spPr bwMode="auto">
          <a:xfrm flipV="1">
            <a:off x="2035175" y="61674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73" name="AutoShape 53"/>
          <p:cNvCxnSpPr>
            <a:cxnSpLocks noChangeShapeType="1"/>
            <a:stCxn id="261152" idx="7"/>
            <a:endCxn id="261149" idx="3"/>
          </p:cNvCxnSpPr>
          <p:nvPr/>
        </p:nvCxnSpPr>
        <p:spPr bwMode="auto">
          <a:xfrm flipV="1">
            <a:off x="1973263" y="56245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74" name="AutoShape 54"/>
          <p:cNvCxnSpPr>
            <a:cxnSpLocks noChangeShapeType="1"/>
            <a:stCxn id="261150" idx="6"/>
            <a:endCxn id="261149" idx="2"/>
          </p:cNvCxnSpPr>
          <p:nvPr/>
        </p:nvCxnSpPr>
        <p:spPr bwMode="auto">
          <a:xfrm>
            <a:off x="1117600" y="5259388"/>
            <a:ext cx="1454150" cy="2254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1175" name="Oval 55"/>
          <p:cNvSpPr>
            <a:spLocks noChangeAspect="1" noChangeArrowheads="1"/>
          </p:cNvSpPr>
          <p:nvPr/>
        </p:nvSpPr>
        <p:spPr bwMode="auto">
          <a:xfrm rot="21600000">
            <a:off x="7031038" y="26352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1176" name="Oval 56"/>
          <p:cNvSpPr>
            <a:spLocks noChangeAspect="1" noChangeArrowheads="1"/>
          </p:cNvSpPr>
          <p:nvPr/>
        </p:nvSpPr>
        <p:spPr bwMode="auto">
          <a:xfrm rot="21600000">
            <a:off x="5181600" y="24098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1177" name="Oval 57"/>
          <p:cNvSpPr>
            <a:spLocks noChangeAspect="1" noChangeArrowheads="1"/>
          </p:cNvSpPr>
          <p:nvPr/>
        </p:nvSpPr>
        <p:spPr bwMode="auto">
          <a:xfrm rot="21600000">
            <a:off x="6284913" y="16764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1178" name="Oval 58"/>
          <p:cNvSpPr>
            <a:spLocks noChangeAspect="1" noChangeArrowheads="1"/>
          </p:cNvSpPr>
          <p:nvPr/>
        </p:nvSpPr>
        <p:spPr bwMode="auto">
          <a:xfrm rot="21600000">
            <a:off x="6108700" y="33289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1179" name="Oval 59"/>
          <p:cNvSpPr>
            <a:spLocks noChangeAspect="1" noChangeArrowheads="1"/>
          </p:cNvSpPr>
          <p:nvPr/>
        </p:nvSpPr>
        <p:spPr bwMode="auto">
          <a:xfrm rot="21600000">
            <a:off x="8374063" y="22066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1180" name="Oval 60"/>
          <p:cNvSpPr>
            <a:spLocks noChangeAspect="1" noChangeArrowheads="1"/>
          </p:cNvSpPr>
          <p:nvPr/>
        </p:nvSpPr>
        <p:spPr bwMode="auto">
          <a:xfrm rot="21600000">
            <a:off x="7926388" y="33178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1181" name="Text Box 61"/>
          <p:cNvSpPr txBox="1">
            <a:spLocks noChangeArrowheads="1"/>
          </p:cNvSpPr>
          <p:nvPr/>
        </p:nvSpPr>
        <p:spPr bwMode="auto">
          <a:xfrm>
            <a:off x="6118225" y="2387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1182" name="Text Box 62"/>
          <p:cNvSpPr txBox="1">
            <a:spLocks noChangeArrowheads="1"/>
          </p:cNvSpPr>
          <p:nvPr/>
        </p:nvSpPr>
        <p:spPr bwMode="auto">
          <a:xfrm>
            <a:off x="7566025" y="2820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1183" name="Text Box 63"/>
          <p:cNvSpPr txBox="1">
            <a:spLocks noChangeArrowheads="1"/>
          </p:cNvSpPr>
          <p:nvPr/>
        </p:nvSpPr>
        <p:spPr bwMode="auto">
          <a:xfrm>
            <a:off x="6832600" y="2111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84" name="Text Box 64"/>
          <p:cNvSpPr txBox="1">
            <a:spLocks noChangeArrowheads="1"/>
          </p:cNvSpPr>
          <p:nvPr/>
        </p:nvSpPr>
        <p:spPr bwMode="auto">
          <a:xfrm>
            <a:off x="7308850" y="16922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1185" name="Text Box 65"/>
          <p:cNvSpPr txBox="1">
            <a:spLocks noChangeArrowheads="1"/>
          </p:cNvSpPr>
          <p:nvPr/>
        </p:nvSpPr>
        <p:spPr bwMode="auto">
          <a:xfrm>
            <a:off x="7458075" y="22415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1186" name="Text Box 66"/>
          <p:cNvSpPr txBox="1">
            <a:spLocks noChangeArrowheads="1"/>
          </p:cNvSpPr>
          <p:nvPr/>
        </p:nvSpPr>
        <p:spPr bwMode="auto">
          <a:xfrm>
            <a:off x="5556250" y="1905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1187" name="Text Box 67"/>
          <p:cNvSpPr txBox="1">
            <a:spLocks noChangeArrowheads="1"/>
          </p:cNvSpPr>
          <p:nvPr/>
        </p:nvSpPr>
        <p:spPr bwMode="auto">
          <a:xfrm>
            <a:off x="8251825" y="2820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88" name="Text Box 68"/>
          <p:cNvSpPr txBox="1">
            <a:spLocks noChangeArrowheads="1"/>
          </p:cNvSpPr>
          <p:nvPr/>
        </p:nvSpPr>
        <p:spPr bwMode="auto">
          <a:xfrm>
            <a:off x="6248400" y="29257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189" name="Text Box 69"/>
          <p:cNvSpPr txBox="1">
            <a:spLocks noChangeArrowheads="1"/>
          </p:cNvSpPr>
          <p:nvPr/>
        </p:nvSpPr>
        <p:spPr bwMode="auto">
          <a:xfrm>
            <a:off x="5403850" y="3005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190" name="Text Box 70"/>
          <p:cNvSpPr txBox="1">
            <a:spLocks noChangeArrowheads="1"/>
          </p:cNvSpPr>
          <p:nvPr/>
        </p:nvSpPr>
        <p:spPr bwMode="auto">
          <a:xfrm>
            <a:off x="6883400" y="3462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1191" name="AutoShape 71"/>
          <p:cNvCxnSpPr>
            <a:cxnSpLocks noChangeShapeType="1"/>
            <a:stCxn id="261176" idx="7"/>
            <a:endCxn id="261177" idx="3"/>
          </p:cNvCxnSpPr>
          <p:nvPr/>
        </p:nvCxnSpPr>
        <p:spPr bwMode="auto">
          <a:xfrm flipV="1">
            <a:off x="5494338" y="1998663"/>
            <a:ext cx="842962" cy="4445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2" name="AutoShape 72"/>
          <p:cNvCxnSpPr>
            <a:cxnSpLocks noChangeShapeType="1"/>
            <a:stCxn id="261176" idx="5"/>
            <a:endCxn id="261178" idx="1"/>
          </p:cNvCxnSpPr>
          <p:nvPr/>
        </p:nvCxnSpPr>
        <p:spPr bwMode="auto">
          <a:xfrm>
            <a:off x="5494338" y="27416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3" name="AutoShape 73"/>
          <p:cNvCxnSpPr>
            <a:cxnSpLocks noChangeShapeType="1"/>
            <a:stCxn id="261177" idx="5"/>
            <a:endCxn id="261175" idx="1"/>
          </p:cNvCxnSpPr>
          <p:nvPr/>
        </p:nvCxnSpPr>
        <p:spPr bwMode="auto">
          <a:xfrm>
            <a:off x="6597650" y="1998663"/>
            <a:ext cx="485775" cy="6794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4" name="AutoShape 74"/>
          <p:cNvCxnSpPr>
            <a:cxnSpLocks noChangeShapeType="1"/>
            <a:stCxn id="261177" idx="6"/>
            <a:endCxn id="261179" idx="1"/>
          </p:cNvCxnSpPr>
          <p:nvPr/>
        </p:nvCxnSpPr>
        <p:spPr bwMode="auto">
          <a:xfrm>
            <a:off x="6659563" y="18589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5" name="AutoShape 75"/>
          <p:cNvCxnSpPr>
            <a:cxnSpLocks noChangeShapeType="1"/>
            <a:stCxn id="261175" idx="7"/>
            <a:endCxn id="261179" idx="2"/>
          </p:cNvCxnSpPr>
          <p:nvPr/>
        </p:nvCxnSpPr>
        <p:spPr bwMode="auto">
          <a:xfrm flipV="1">
            <a:off x="7343775" y="2389188"/>
            <a:ext cx="1009650" cy="288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6" name="AutoShape 76"/>
          <p:cNvCxnSpPr>
            <a:cxnSpLocks noChangeShapeType="1"/>
            <a:stCxn id="261175" idx="5"/>
            <a:endCxn id="261180" idx="1"/>
          </p:cNvCxnSpPr>
          <p:nvPr/>
        </p:nvCxnSpPr>
        <p:spPr bwMode="auto">
          <a:xfrm>
            <a:off x="7343775" y="29575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7" name="AutoShape 77"/>
          <p:cNvCxnSpPr>
            <a:cxnSpLocks noChangeShapeType="1"/>
            <a:stCxn id="261180" idx="0"/>
            <a:endCxn id="261179" idx="3"/>
          </p:cNvCxnSpPr>
          <p:nvPr/>
        </p:nvCxnSpPr>
        <p:spPr bwMode="auto">
          <a:xfrm flipV="1">
            <a:off x="8108950" y="25384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8" name="AutoShape 78"/>
          <p:cNvCxnSpPr>
            <a:cxnSpLocks noChangeShapeType="1"/>
            <a:stCxn id="261178" idx="6"/>
            <a:endCxn id="261180" idx="2"/>
          </p:cNvCxnSpPr>
          <p:nvPr/>
        </p:nvCxnSpPr>
        <p:spPr bwMode="auto">
          <a:xfrm flipV="1">
            <a:off x="6483350" y="35004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199" name="AutoShape 79"/>
          <p:cNvCxnSpPr>
            <a:cxnSpLocks noChangeShapeType="1"/>
            <a:stCxn id="261178" idx="7"/>
            <a:endCxn id="261175" idx="3"/>
          </p:cNvCxnSpPr>
          <p:nvPr/>
        </p:nvCxnSpPr>
        <p:spPr bwMode="auto">
          <a:xfrm flipV="1">
            <a:off x="6421438" y="29575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00" name="AutoShape 80"/>
          <p:cNvCxnSpPr>
            <a:cxnSpLocks noChangeShapeType="1"/>
            <a:stCxn id="261176" idx="6"/>
            <a:endCxn id="261175" idx="2"/>
          </p:cNvCxnSpPr>
          <p:nvPr/>
        </p:nvCxnSpPr>
        <p:spPr bwMode="auto">
          <a:xfrm>
            <a:off x="5565775" y="25923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1201" name="Oval 81"/>
          <p:cNvSpPr>
            <a:spLocks noChangeAspect="1" noChangeArrowheads="1"/>
          </p:cNvSpPr>
          <p:nvPr/>
        </p:nvSpPr>
        <p:spPr bwMode="auto">
          <a:xfrm rot="21600000">
            <a:off x="7053263" y="53022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61202" name="Oval 82"/>
          <p:cNvSpPr>
            <a:spLocks noChangeAspect="1" noChangeArrowheads="1"/>
          </p:cNvSpPr>
          <p:nvPr/>
        </p:nvSpPr>
        <p:spPr bwMode="auto">
          <a:xfrm rot="21600000">
            <a:off x="5203825" y="50768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1203" name="Oval 83"/>
          <p:cNvSpPr>
            <a:spLocks noChangeAspect="1" noChangeArrowheads="1"/>
          </p:cNvSpPr>
          <p:nvPr/>
        </p:nvSpPr>
        <p:spPr bwMode="auto">
          <a:xfrm rot="21600000">
            <a:off x="6307138" y="43434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1204" name="Oval 84"/>
          <p:cNvSpPr>
            <a:spLocks noChangeAspect="1" noChangeArrowheads="1"/>
          </p:cNvSpPr>
          <p:nvPr/>
        </p:nvSpPr>
        <p:spPr bwMode="auto">
          <a:xfrm rot="21600000">
            <a:off x="6130925" y="59959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1205" name="Oval 85"/>
          <p:cNvSpPr>
            <a:spLocks noChangeAspect="1" noChangeArrowheads="1"/>
          </p:cNvSpPr>
          <p:nvPr/>
        </p:nvSpPr>
        <p:spPr bwMode="auto">
          <a:xfrm rot="21600000">
            <a:off x="8396288" y="48736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1206" name="Oval 86"/>
          <p:cNvSpPr>
            <a:spLocks noChangeAspect="1" noChangeArrowheads="1"/>
          </p:cNvSpPr>
          <p:nvPr/>
        </p:nvSpPr>
        <p:spPr bwMode="auto">
          <a:xfrm rot="21600000">
            <a:off x="7948613" y="59848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61207" name="Text Box 87"/>
          <p:cNvSpPr txBox="1">
            <a:spLocks noChangeArrowheads="1"/>
          </p:cNvSpPr>
          <p:nvPr/>
        </p:nvSpPr>
        <p:spPr bwMode="auto">
          <a:xfrm>
            <a:off x="6140450" y="5054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61208" name="Text Box 88"/>
          <p:cNvSpPr txBox="1">
            <a:spLocks noChangeArrowheads="1"/>
          </p:cNvSpPr>
          <p:nvPr/>
        </p:nvSpPr>
        <p:spPr bwMode="auto">
          <a:xfrm>
            <a:off x="75882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61209" name="Text Box 89"/>
          <p:cNvSpPr txBox="1">
            <a:spLocks noChangeArrowheads="1"/>
          </p:cNvSpPr>
          <p:nvPr/>
        </p:nvSpPr>
        <p:spPr bwMode="auto">
          <a:xfrm>
            <a:off x="6854825" y="4778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210" name="Text Box 90"/>
          <p:cNvSpPr txBox="1">
            <a:spLocks noChangeArrowheads="1"/>
          </p:cNvSpPr>
          <p:nvPr/>
        </p:nvSpPr>
        <p:spPr bwMode="auto">
          <a:xfrm>
            <a:off x="7331075" y="43592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61211" name="Text Box 91"/>
          <p:cNvSpPr txBox="1">
            <a:spLocks noChangeArrowheads="1"/>
          </p:cNvSpPr>
          <p:nvPr/>
        </p:nvSpPr>
        <p:spPr bwMode="auto">
          <a:xfrm>
            <a:off x="7480300" y="49085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61212" name="Text Box 92"/>
          <p:cNvSpPr txBox="1">
            <a:spLocks noChangeArrowheads="1"/>
          </p:cNvSpPr>
          <p:nvPr/>
        </p:nvSpPr>
        <p:spPr bwMode="auto">
          <a:xfrm>
            <a:off x="5578475" y="4572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61213" name="Text Box 93"/>
          <p:cNvSpPr txBox="1">
            <a:spLocks noChangeArrowheads="1"/>
          </p:cNvSpPr>
          <p:nvPr/>
        </p:nvSpPr>
        <p:spPr bwMode="auto">
          <a:xfrm>
            <a:off x="8274050" y="54879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214" name="Text Box 94"/>
          <p:cNvSpPr txBox="1">
            <a:spLocks noChangeArrowheads="1"/>
          </p:cNvSpPr>
          <p:nvPr/>
        </p:nvSpPr>
        <p:spPr bwMode="auto">
          <a:xfrm>
            <a:off x="6270625" y="55927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1215" name="Text Box 95"/>
          <p:cNvSpPr txBox="1">
            <a:spLocks noChangeArrowheads="1"/>
          </p:cNvSpPr>
          <p:nvPr/>
        </p:nvSpPr>
        <p:spPr bwMode="auto">
          <a:xfrm>
            <a:off x="5426075" y="56721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61216" name="Text Box 96"/>
          <p:cNvSpPr txBox="1">
            <a:spLocks noChangeArrowheads="1"/>
          </p:cNvSpPr>
          <p:nvPr/>
        </p:nvSpPr>
        <p:spPr bwMode="auto">
          <a:xfrm>
            <a:off x="6905625" y="61293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61217" name="AutoShape 97"/>
          <p:cNvCxnSpPr>
            <a:cxnSpLocks noChangeShapeType="1"/>
            <a:stCxn id="261202" idx="7"/>
            <a:endCxn id="261203" idx="3"/>
          </p:cNvCxnSpPr>
          <p:nvPr/>
        </p:nvCxnSpPr>
        <p:spPr bwMode="auto">
          <a:xfrm flipV="1">
            <a:off x="5516563" y="46656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18" name="AutoShape 98"/>
          <p:cNvCxnSpPr>
            <a:cxnSpLocks noChangeShapeType="1"/>
            <a:stCxn id="261202" idx="5"/>
            <a:endCxn id="261204" idx="1"/>
          </p:cNvCxnSpPr>
          <p:nvPr/>
        </p:nvCxnSpPr>
        <p:spPr bwMode="auto">
          <a:xfrm>
            <a:off x="5516563" y="5408613"/>
            <a:ext cx="666750" cy="6302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19" name="AutoShape 99"/>
          <p:cNvCxnSpPr>
            <a:cxnSpLocks noChangeShapeType="1"/>
            <a:stCxn id="261203" idx="5"/>
            <a:endCxn id="261201" idx="1"/>
          </p:cNvCxnSpPr>
          <p:nvPr/>
        </p:nvCxnSpPr>
        <p:spPr bwMode="auto">
          <a:xfrm>
            <a:off x="6619875" y="4665663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0" name="AutoShape 100"/>
          <p:cNvCxnSpPr>
            <a:cxnSpLocks noChangeShapeType="1"/>
            <a:stCxn id="261203" idx="6"/>
            <a:endCxn id="261205" idx="1"/>
          </p:cNvCxnSpPr>
          <p:nvPr/>
        </p:nvCxnSpPr>
        <p:spPr bwMode="auto">
          <a:xfrm>
            <a:off x="6681788" y="45259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1" name="AutoShape 101"/>
          <p:cNvCxnSpPr>
            <a:cxnSpLocks noChangeShapeType="1"/>
            <a:stCxn id="261201" idx="7"/>
            <a:endCxn id="261205" idx="2"/>
          </p:cNvCxnSpPr>
          <p:nvPr/>
        </p:nvCxnSpPr>
        <p:spPr bwMode="auto">
          <a:xfrm flipV="1">
            <a:off x="7366000" y="5056188"/>
            <a:ext cx="1009650" cy="288925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2" name="AutoShape 102"/>
          <p:cNvCxnSpPr>
            <a:cxnSpLocks noChangeShapeType="1"/>
            <a:stCxn id="261201" idx="5"/>
            <a:endCxn id="261206" idx="1"/>
          </p:cNvCxnSpPr>
          <p:nvPr/>
        </p:nvCxnSpPr>
        <p:spPr bwMode="auto">
          <a:xfrm>
            <a:off x="7366000" y="56245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3" name="AutoShape 103"/>
          <p:cNvCxnSpPr>
            <a:cxnSpLocks noChangeShapeType="1"/>
            <a:stCxn id="261206" idx="0"/>
            <a:endCxn id="261205" idx="3"/>
          </p:cNvCxnSpPr>
          <p:nvPr/>
        </p:nvCxnSpPr>
        <p:spPr bwMode="auto">
          <a:xfrm flipV="1">
            <a:off x="8131175" y="5205413"/>
            <a:ext cx="317500" cy="7683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4" name="AutoShape 104"/>
          <p:cNvCxnSpPr>
            <a:cxnSpLocks noChangeShapeType="1"/>
            <a:stCxn id="261204" idx="6"/>
            <a:endCxn id="261206" idx="2"/>
          </p:cNvCxnSpPr>
          <p:nvPr/>
        </p:nvCxnSpPr>
        <p:spPr bwMode="auto">
          <a:xfrm flipV="1">
            <a:off x="6505575" y="6167438"/>
            <a:ext cx="1431925" cy="1111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5" name="AutoShape 105"/>
          <p:cNvCxnSpPr>
            <a:cxnSpLocks noChangeShapeType="1"/>
            <a:stCxn id="261204" idx="7"/>
            <a:endCxn id="261201" idx="3"/>
          </p:cNvCxnSpPr>
          <p:nvPr/>
        </p:nvCxnSpPr>
        <p:spPr bwMode="auto">
          <a:xfrm flipV="1">
            <a:off x="6443663" y="5624513"/>
            <a:ext cx="661987" cy="4143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226" name="AutoShape 106"/>
          <p:cNvCxnSpPr>
            <a:cxnSpLocks noChangeShapeType="1"/>
            <a:stCxn id="261202" idx="6"/>
            <a:endCxn id="261201" idx="2"/>
          </p:cNvCxnSpPr>
          <p:nvPr/>
        </p:nvCxnSpPr>
        <p:spPr bwMode="auto">
          <a:xfrm>
            <a:off x="5588000" y="52593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1227" name="AutoShape 107"/>
          <p:cNvSpPr>
            <a:spLocks noChangeArrowheads="1"/>
          </p:cNvSpPr>
          <p:nvPr/>
        </p:nvSpPr>
        <p:spPr bwMode="auto">
          <a:xfrm rot="5400000">
            <a:off x="6710363" y="38719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vert="eaVert" wrap="none" lIns="0" rIns="0" bIns="1691640" anchor="ctr"/>
          <a:lstStyle/>
          <a:p>
            <a:r>
              <a:rPr lang="en-US"/>
              <a:t>two steps</a:t>
            </a:r>
          </a:p>
        </p:txBody>
      </p:sp>
      <p:sp>
        <p:nvSpPr>
          <p:cNvPr id="261228" name="AutoShape 108"/>
          <p:cNvSpPr>
            <a:spLocks noChangeArrowheads="1"/>
          </p:cNvSpPr>
          <p:nvPr/>
        </p:nvSpPr>
        <p:spPr bwMode="auto">
          <a:xfrm rot="8100000" flipH="1" flipV="1">
            <a:off x="4167188" y="38481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229" name="AutoShape 109"/>
          <p:cNvSpPr>
            <a:spLocks noChangeArrowheads="1"/>
          </p:cNvSpPr>
          <p:nvPr/>
        </p:nvSpPr>
        <p:spPr bwMode="auto">
          <a:xfrm rot="5400000">
            <a:off x="2290763" y="38719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FCC0-6198-AC44-80F8-B384E73147F6}" type="slidenum">
              <a:rPr lang="en-US"/>
              <a:pPr/>
              <a:t>13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263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962400" cy="4700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In the worst case, Ford-Fulkerson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algorithm performs 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 b="1" i="1">
                <a:latin typeface="Times New Roman" charset="0"/>
              </a:rPr>
              <a:t>f*</a:t>
            </a:r>
            <a:r>
              <a:rPr lang="en-US" sz="2000">
                <a:latin typeface="Times New Roman" charset="0"/>
              </a:rPr>
              <a:t>| </a:t>
            </a:r>
            <a:r>
              <a:rPr lang="en-US" sz="2000"/>
              <a:t>flow augmentations, where </a:t>
            </a:r>
            <a:r>
              <a:rPr lang="en-US" sz="2000" b="1" i="1">
                <a:latin typeface="Times New Roman" charset="0"/>
              </a:rPr>
              <a:t>f*</a:t>
            </a:r>
            <a:r>
              <a:rPr lang="en-US" sz="2000"/>
              <a:t> is a maximum flow</a:t>
            </a:r>
          </a:p>
          <a:p>
            <a:pPr>
              <a:lnSpc>
                <a:spcPct val="90000"/>
              </a:lnSpc>
            </a:pPr>
            <a:r>
              <a:rPr lang="en-US" sz="200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augmenting paths found alternate between 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 baseline="-25000">
                <a:latin typeface="Times New Roman" charset="0"/>
              </a:rPr>
              <a:t>1</a:t>
            </a:r>
            <a:r>
              <a:rPr lang="en-US" sz="1800"/>
              <a:t> and 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 baseline="-25000">
                <a:latin typeface="Times New Roman" charset="0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algorithm performs 100 augmentations</a:t>
            </a:r>
          </a:p>
          <a:p>
            <a:pPr>
              <a:lnSpc>
                <a:spcPct val="90000"/>
              </a:lnSpc>
            </a:pPr>
            <a:r>
              <a:rPr lang="en-US" sz="2000"/>
              <a:t>Finding an augmenting path and augmenting the flow takes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>
                <a:latin typeface="Symbol" charset="0"/>
              </a:rPr>
              <a:t>+</a:t>
            </a:r>
            <a:r>
              <a:rPr lang="en-US" sz="2000" b="1" i="1">
                <a:latin typeface="Times New Roman" charset="0"/>
              </a:rPr>
              <a:t> m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time</a:t>
            </a:r>
          </a:p>
          <a:p>
            <a:pPr>
              <a:lnSpc>
                <a:spcPct val="90000"/>
              </a:lnSpc>
            </a:pPr>
            <a:r>
              <a:rPr lang="en-US" sz="2000"/>
              <a:t>The running time of Ford-Fulkerson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algorithm is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(|</a:t>
            </a:r>
            <a:r>
              <a:rPr lang="en-US" sz="2000" b="1" i="1">
                <a:latin typeface="Times New Roman" charset="0"/>
              </a:rPr>
              <a:t>f*</a:t>
            </a:r>
            <a:r>
              <a:rPr lang="en-US" sz="2000">
                <a:latin typeface="Times New Roman" charset="0"/>
              </a:rPr>
              <a:t>|(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>
                <a:latin typeface="Symbol" charset="0"/>
              </a:rPr>
              <a:t>+</a:t>
            </a:r>
            <a:r>
              <a:rPr lang="en-US" sz="2000" b="1" i="1">
                <a:latin typeface="Times New Roman" charset="0"/>
              </a:rPr>
              <a:t> m</a:t>
            </a:r>
            <a:r>
              <a:rPr lang="en-US" sz="2000">
                <a:latin typeface="Times New Roman" charset="0"/>
              </a:rPr>
              <a:t>))</a:t>
            </a:r>
          </a:p>
        </p:txBody>
      </p:sp>
      <p:sp>
        <p:nvSpPr>
          <p:cNvPr id="263172" name="Oval 4"/>
          <p:cNvSpPr>
            <a:spLocks noChangeAspect="1" noChangeArrowheads="1"/>
          </p:cNvSpPr>
          <p:nvPr/>
        </p:nvSpPr>
        <p:spPr bwMode="auto">
          <a:xfrm rot="21600000">
            <a:off x="8015288" y="2424113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3173" name="Oval 5"/>
          <p:cNvSpPr>
            <a:spLocks noChangeAspect="1" noChangeArrowheads="1"/>
          </p:cNvSpPr>
          <p:nvPr/>
        </p:nvSpPr>
        <p:spPr bwMode="auto">
          <a:xfrm rot="21600000">
            <a:off x="5029200" y="2319338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3174" name="Oval 6"/>
          <p:cNvSpPr>
            <a:spLocks noChangeAspect="1" noChangeArrowheads="1"/>
          </p:cNvSpPr>
          <p:nvPr/>
        </p:nvSpPr>
        <p:spPr bwMode="auto">
          <a:xfrm rot="21600000">
            <a:off x="6669088" y="1600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3175" name="Oval 7"/>
          <p:cNvSpPr>
            <a:spLocks noChangeAspect="1" noChangeArrowheads="1"/>
          </p:cNvSpPr>
          <p:nvPr/>
        </p:nvSpPr>
        <p:spPr bwMode="auto">
          <a:xfrm rot="21600000">
            <a:off x="6515100" y="32385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6286500" y="2387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7419975" y="1776413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5486400" y="176688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5410200" y="306228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7315200" y="313848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cxnSp>
        <p:nvCxnSpPr>
          <p:cNvPr id="263182" name="AutoShape 14"/>
          <p:cNvCxnSpPr>
            <a:cxnSpLocks noChangeShapeType="1"/>
            <a:stCxn id="263173" idx="7"/>
            <a:endCxn id="263174" idx="2"/>
          </p:cNvCxnSpPr>
          <p:nvPr/>
        </p:nvCxnSpPr>
        <p:spPr bwMode="auto">
          <a:xfrm flipV="1">
            <a:off x="5341938" y="1782763"/>
            <a:ext cx="1316037" cy="569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83" name="AutoShape 15"/>
          <p:cNvCxnSpPr>
            <a:cxnSpLocks noChangeShapeType="1"/>
            <a:stCxn id="263173" idx="5"/>
            <a:endCxn id="263175" idx="2"/>
          </p:cNvCxnSpPr>
          <p:nvPr/>
        </p:nvCxnSpPr>
        <p:spPr bwMode="auto">
          <a:xfrm>
            <a:off x="5341938" y="2651125"/>
            <a:ext cx="1162050" cy="76993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84" name="AutoShape 16"/>
          <p:cNvCxnSpPr>
            <a:cxnSpLocks noChangeShapeType="1"/>
            <a:stCxn id="263174" idx="6"/>
            <a:endCxn id="263172" idx="1"/>
          </p:cNvCxnSpPr>
          <p:nvPr/>
        </p:nvCxnSpPr>
        <p:spPr bwMode="auto">
          <a:xfrm>
            <a:off x="7043738" y="1782763"/>
            <a:ext cx="1023937" cy="6746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85" name="AutoShape 17"/>
          <p:cNvCxnSpPr>
            <a:cxnSpLocks noChangeShapeType="1"/>
            <a:stCxn id="263175" idx="6"/>
            <a:endCxn id="263172" idx="3"/>
          </p:cNvCxnSpPr>
          <p:nvPr/>
        </p:nvCxnSpPr>
        <p:spPr bwMode="auto">
          <a:xfrm flipV="1">
            <a:off x="6889750" y="2755900"/>
            <a:ext cx="1177925" cy="665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86" name="AutoShape 18"/>
          <p:cNvCxnSpPr>
            <a:cxnSpLocks noChangeShapeType="1"/>
            <a:stCxn id="263175" idx="0"/>
            <a:endCxn id="263174" idx="4"/>
          </p:cNvCxnSpPr>
          <p:nvPr/>
        </p:nvCxnSpPr>
        <p:spPr bwMode="auto">
          <a:xfrm flipV="1">
            <a:off x="6697663" y="1974850"/>
            <a:ext cx="153987" cy="125253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3187" name="Oval 19"/>
          <p:cNvSpPr>
            <a:spLocks noChangeAspect="1" noChangeArrowheads="1"/>
          </p:cNvSpPr>
          <p:nvPr/>
        </p:nvSpPr>
        <p:spPr bwMode="auto">
          <a:xfrm rot="21600000">
            <a:off x="8015288" y="52197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63188" name="Oval 20"/>
          <p:cNvSpPr>
            <a:spLocks noChangeAspect="1" noChangeArrowheads="1"/>
          </p:cNvSpPr>
          <p:nvPr/>
        </p:nvSpPr>
        <p:spPr bwMode="auto">
          <a:xfrm rot="21600000">
            <a:off x="5029200" y="51149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63189" name="Oval 21"/>
          <p:cNvSpPr>
            <a:spLocks noChangeAspect="1" noChangeArrowheads="1"/>
          </p:cNvSpPr>
          <p:nvPr/>
        </p:nvSpPr>
        <p:spPr bwMode="auto">
          <a:xfrm rot="21600000">
            <a:off x="6669088" y="43957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63190" name="Oval 22"/>
          <p:cNvSpPr>
            <a:spLocks noChangeAspect="1" noChangeArrowheads="1"/>
          </p:cNvSpPr>
          <p:nvPr/>
        </p:nvSpPr>
        <p:spPr bwMode="auto">
          <a:xfrm rot="21600000">
            <a:off x="6515100" y="60340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63191" name="Text Box 23"/>
          <p:cNvSpPr txBox="1">
            <a:spLocks noChangeArrowheads="1"/>
          </p:cNvSpPr>
          <p:nvPr/>
        </p:nvSpPr>
        <p:spPr bwMode="auto">
          <a:xfrm>
            <a:off x="6286500" y="51831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263192" name="Text Box 24"/>
          <p:cNvSpPr txBox="1">
            <a:spLocks noChangeArrowheads="1"/>
          </p:cNvSpPr>
          <p:nvPr/>
        </p:nvSpPr>
        <p:spPr bwMode="auto">
          <a:xfrm>
            <a:off x="7419975" y="45720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93" name="Text Box 25"/>
          <p:cNvSpPr txBox="1">
            <a:spLocks noChangeArrowheads="1"/>
          </p:cNvSpPr>
          <p:nvPr/>
        </p:nvSpPr>
        <p:spPr bwMode="auto">
          <a:xfrm>
            <a:off x="5486400" y="456247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94" name="Text Box 26"/>
          <p:cNvSpPr txBox="1">
            <a:spLocks noChangeArrowheads="1"/>
          </p:cNvSpPr>
          <p:nvPr/>
        </p:nvSpPr>
        <p:spPr bwMode="auto">
          <a:xfrm>
            <a:off x="5410200" y="585787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sp>
        <p:nvSpPr>
          <p:cNvPr id="263195" name="Text Box 27"/>
          <p:cNvSpPr txBox="1">
            <a:spLocks noChangeArrowheads="1"/>
          </p:cNvSpPr>
          <p:nvPr/>
        </p:nvSpPr>
        <p:spPr bwMode="auto">
          <a:xfrm>
            <a:off x="7315200" y="593407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50</a:t>
            </a:r>
          </a:p>
        </p:txBody>
      </p:sp>
      <p:cxnSp>
        <p:nvCxnSpPr>
          <p:cNvPr id="263196" name="AutoShape 28"/>
          <p:cNvCxnSpPr>
            <a:cxnSpLocks noChangeShapeType="1"/>
            <a:stCxn id="263188" idx="7"/>
            <a:endCxn id="263189" idx="2"/>
          </p:cNvCxnSpPr>
          <p:nvPr/>
        </p:nvCxnSpPr>
        <p:spPr bwMode="auto">
          <a:xfrm flipV="1">
            <a:off x="5341938" y="4578350"/>
            <a:ext cx="1316037" cy="5699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97" name="AutoShape 29"/>
          <p:cNvCxnSpPr>
            <a:cxnSpLocks noChangeShapeType="1"/>
            <a:stCxn id="263188" idx="5"/>
            <a:endCxn id="263190" idx="2"/>
          </p:cNvCxnSpPr>
          <p:nvPr/>
        </p:nvCxnSpPr>
        <p:spPr bwMode="auto">
          <a:xfrm>
            <a:off x="5341938" y="5446713"/>
            <a:ext cx="1162050" cy="769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98" name="AutoShape 30"/>
          <p:cNvCxnSpPr>
            <a:cxnSpLocks noChangeShapeType="1"/>
            <a:stCxn id="263189" idx="6"/>
            <a:endCxn id="263187" idx="1"/>
          </p:cNvCxnSpPr>
          <p:nvPr/>
        </p:nvCxnSpPr>
        <p:spPr bwMode="auto">
          <a:xfrm>
            <a:off x="7043738" y="4578350"/>
            <a:ext cx="1023937" cy="674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199" name="AutoShape 31"/>
          <p:cNvCxnSpPr>
            <a:cxnSpLocks noChangeShapeType="1"/>
            <a:stCxn id="263190" idx="6"/>
            <a:endCxn id="263187" idx="3"/>
          </p:cNvCxnSpPr>
          <p:nvPr/>
        </p:nvCxnSpPr>
        <p:spPr bwMode="auto">
          <a:xfrm flipV="1">
            <a:off x="6889750" y="5551488"/>
            <a:ext cx="1177925" cy="665162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200" name="AutoShape 32"/>
          <p:cNvCxnSpPr>
            <a:cxnSpLocks noChangeShapeType="1"/>
            <a:stCxn id="263190" idx="0"/>
            <a:endCxn id="263189" idx="4"/>
          </p:cNvCxnSpPr>
          <p:nvPr/>
        </p:nvCxnSpPr>
        <p:spPr bwMode="auto">
          <a:xfrm flipV="1">
            <a:off x="6697663" y="4770438"/>
            <a:ext cx="153987" cy="12525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3201" name="Text Box 33"/>
          <p:cNvSpPr txBox="1">
            <a:spLocks noChangeArrowheads="1"/>
          </p:cNvSpPr>
          <p:nvPr/>
        </p:nvSpPr>
        <p:spPr bwMode="auto">
          <a:xfrm>
            <a:off x="6827838" y="248761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Symbol" charset="0"/>
              </a:rPr>
              <a:t>p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sp>
        <p:nvSpPr>
          <p:cNvPr id="263202" name="Text Box 34"/>
          <p:cNvSpPr txBox="1">
            <a:spLocks noChangeArrowheads="1"/>
          </p:cNvSpPr>
          <p:nvPr/>
        </p:nvSpPr>
        <p:spPr bwMode="auto">
          <a:xfrm>
            <a:off x="6835775" y="53340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Symbol" charset="0"/>
              </a:rPr>
              <a:t>p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  <p:sp>
        <p:nvSpPr>
          <p:cNvPr id="263203" name="AutoShape 35"/>
          <p:cNvSpPr>
            <a:spLocks noChangeArrowheads="1"/>
          </p:cNvSpPr>
          <p:nvPr/>
        </p:nvSpPr>
        <p:spPr bwMode="auto">
          <a:xfrm rot="5400000">
            <a:off x="6567488" y="38719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Bipartite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maximum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bipartite matching problem,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given a connected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undirected graph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following properties: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 of G are partitioned into two sets, X and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Y.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edge of G has one endpoint in X and the other endpoint in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Y.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Such a graph is called a </a:t>
            </a:r>
            <a:r>
              <a:rPr lang="en-US" sz="2400" b="1" dirty="0">
                <a:solidFill>
                  <a:srgbClr val="FF0000"/>
                </a:solidFill>
              </a:rPr>
              <a:t>bipartite graph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>
                <a:solidFill>
                  <a:srgbClr val="FF0000"/>
                </a:solidFill>
              </a:rPr>
              <a:t>matching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G is a set of edges </a:t>
            </a:r>
            <a:r>
              <a:rPr lang="en-US" sz="2400" dirty="0" smtClean="0">
                <a:solidFill>
                  <a:schemeClr val="tx1"/>
                </a:solidFill>
              </a:rPr>
              <a:t>that have </a:t>
            </a:r>
            <a:r>
              <a:rPr lang="en-US" sz="2400" dirty="0">
                <a:solidFill>
                  <a:schemeClr val="tx1"/>
                </a:solidFill>
              </a:rPr>
              <a:t>no endpoints in common—such a set “pairs” up vertices in X with </a:t>
            </a:r>
            <a:r>
              <a:rPr lang="en-US" sz="2400" dirty="0" smtClean="0">
                <a:solidFill>
                  <a:schemeClr val="tx1"/>
                </a:solidFill>
              </a:rPr>
              <a:t>vertices in </a:t>
            </a:r>
            <a:r>
              <a:rPr lang="en-US" sz="2400" dirty="0">
                <a:solidFill>
                  <a:schemeClr val="tx1"/>
                </a:solidFill>
              </a:rPr>
              <a:t>Y so that each vertex has at most one “partner” in the other set.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 maximum bipartite </a:t>
            </a:r>
            <a:r>
              <a:rPr lang="en-US" sz="2400" dirty="0">
                <a:solidFill>
                  <a:schemeClr val="tx1"/>
                </a:solidFill>
              </a:rPr>
              <a:t>matching problem is to find a matching with the greatest number of </a:t>
            </a:r>
            <a:r>
              <a:rPr lang="en-US" sz="2400" dirty="0" smtClean="0">
                <a:solidFill>
                  <a:schemeClr val="tx1"/>
                </a:solidFill>
              </a:rPr>
              <a:t>edges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Maximum Flow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Max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097" y="5232400"/>
            <a:ext cx="7772400" cy="8382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Given a flow f for H, we use f to define a set M of edges of G using the </a:t>
            </a:r>
            <a:r>
              <a:rPr lang="en-US" sz="2000" dirty="0" smtClean="0">
                <a:solidFill>
                  <a:schemeClr val="tx1"/>
                </a:solidFill>
              </a:rPr>
              <a:t>rule that </a:t>
            </a:r>
            <a:r>
              <a:rPr lang="en-US" sz="2000" dirty="0">
                <a:solidFill>
                  <a:schemeClr val="tx1"/>
                </a:solidFill>
              </a:rPr>
              <a:t>an edge e is in M whenever f(e) = 1.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97" y="1905000"/>
            <a:ext cx="7721903" cy="2965292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342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9200"/>
            <a:ext cx="7772400" cy="990600"/>
          </a:xfrm>
        </p:spPr>
        <p:txBody>
          <a:bodyPr/>
          <a:lstStyle/>
          <a:p>
            <a:r>
              <a:rPr lang="en-US" dirty="0" smtClean="0"/>
              <a:t>Running time is O(nm), because G is connected.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6858000" cy="3279913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078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Let T be a set of teams in a </a:t>
            </a:r>
            <a:r>
              <a:rPr lang="en-US" sz="2400" dirty="0" smtClean="0">
                <a:solidFill>
                  <a:schemeClr val="tx1"/>
                </a:solidFill>
              </a:rPr>
              <a:t>sports league</a:t>
            </a:r>
            <a:r>
              <a:rPr lang="en-US" sz="2400" dirty="0">
                <a:solidFill>
                  <a:schemeClr val="tx1"/>
                </a:solidFill>
              </a:rPr>
              <a:t>, which, for historical reasons, let us assume is baseball.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any point </a:t>
            </a:r>
            <a:r>
              <a:rPr lang="en-US" sz="2400" dirty="0" smtClean="0">
                <a:solidFill>
                  <a:schemeClr val="tx1"/>
                </a:solidFill>
              </a:rPr>
              <a:t>during the </a:t>
            </a:r>
            <a:r>
              <a:rPr lang="en-US" sz="2400" dirty="0">
                <a:solidFill>
                  <a:schemeClr val="tx1"/>
                </a:solidFill>
              </a:rPr>
              <a:t>season, each team,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in T, will have some number, </a:t>
            </a:r>
            <a:r>
              <a:rPr lang="en-US" sz="2400" dirty="0" err="1">
                <a:solidFill>
                  <a:schemeClr val="tx1"/>
                </a:solidFill>
              </a:rPr>
              <a:t>w</a:t>
            </a:r>
            <a:r>
              <a:rPr lang="en-US" sz="2400" b="1" baseline="-250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of wins, and will </a:t>
            </a:r>
            <a:r>
              <a:rPr lang="en-US" sz="2400" dirty="0" smtClean="0">
                <a:solidFill>
                  <a:schemeClr val="tx1"/>
                </a:solidFill>
              </a:rPr>
              <a:t>have some </a:t>
            </a:r>
            <a:r>
              <a:rPr lang="en-US" sz="2400" dirty="0">
                <a:solidFill>
                  <a:schemeClr val="tx1"/>
                </a:solidFill>
              </a:rPr>
              <a:t>number, </a:t>
            </a:r>
            <a:r>
              <a:rPr lang="en-US" sz="2400" dirty="0" err="1">
                <a:solidFill>
                  <a:schemeClr val="tx1"/>
                </a:solidFill>
              </a:rPr>
              <a:t>g</a:t>
            </a:r>
            <a:r>
              <a:rPr lang="en-US" sz="2400" b="1" baseline="-250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of games left to play.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baseball elimination problem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to determine </a:t>
            </a:r>
            <a:r>
              <a:rPr lang="en-US" sz="2400" dirty="0">
                <a:solidFill>
                  <a:schemeClr val="tx1"/>
                </a:solidFill>
              </a:rPr>
              <a:t>whether it is possible for team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to finish the season in first place, </a:t>
            </a:r>
            <a:r>
              <a:rPr lang="en-US" sz="2400" dirty="0" smtClean="0">
                <a:solidFill>
                  <a:schemeClr val="tx1"/>
                </a:solidFill>
              </a:rPr>
              <a:t>given the </a:t>
            </a:r>
            <a:r>
              <a:rPr lang="en-US" sz="2400" dirty="0">
                <a:solidFill>
                  <a:schemeClr val="tx1"/>
                </a:solidFill>
              </a:rPr>
              <a:t>games it has already won and the games it has left to play.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Note </a:t>
            </a:r>
            <a:r>
              <a:rPr lang="en-US" sz="2400" dirty="0">
                <a:solidFill>
                  <a:schemeClr val="tx1"/>
                </a:solidFill>
              </a:rPr>
              <a:t>that this </a:t>
            </a:r>
            <a:r>
              <a:rPr lang="en-US" sz="2400" dirty="0" smtClean="0">
                <a:solidFill>
                  <a:schemeClr val="tx1"/>
                </a:solidFill>
              </a:rPr>
              <a:t>depends on </a:t>
            </a:r>
            <a:r>
              <a:rPr lang="en-US" sz="2400" dirty="0">
                <a:solidFill>
                  <a:schemeClr val="tx1"/>
                </a:solidFill>
              </a:rPr>
              <a:t>more than just the number of games left for team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, however; it also depends </a:t>
            </a:r>
            <a:r>
              <a:rPr lang="en-US" sz="2400" dirty="0" smtClean="0">
                <a:solidFill>
                  <a:schemeClr val="tx1"/>
                </a:solidFill>
              </a:rPr>
              <a:t>on the </a:t>
            </a:r>
            <a:r>
              <a:rPr lang="en-US" sz="2400" dirty="0">
                <a:solidFill>
                  <a:schemeClr val="tx1"/>
                </a:solidFill>
              </a:rPr>
              <a:t>respective schedules of team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and the other teams.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2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 Elimination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19600"/>
          </a:xfrm>
        </p:spPr>
        <p:txBody>
          <a:bodyPr/>
          <a:lstStyle/>
          <a:p>
            <a:r>
              <a:rPr lang="en-US" sz="2800" dirty="0" smtClean="0"/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et </a:t>
            </a:r>
            <a:r>
              <a:rPr lang="en-US" sz="2800" dirty="0" err="1">
                <a:solidFill>
                  <a:schemeClr val="tx1"/>
                </a:solidFill>
              </a:rPr>
              <a:t>g</a:t>
            </a:r>
            <a:r>
              <a:rPr lang="en-US" sz="2800" baseline="-25000" dirty="0" err="1">
                <a:solidFill>
                  <a:schemeClr val="tx1"/>
                </a:solidFill>
              </a:rPr>
              <a:t>i,j</a:t>
            </a:r>
            <a:r>
              <a:rPr lang="en-US" sz="2800" baseline="-25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denote the </a:t>
            </a:r>
            <a:r>
              <a:rPr lang="en-US" sz="2800" dirty="0" smtClean="0">
                <a:solidFill>
                  <a:schemeClr val="tx1"/>
                </a:solidFill>
              </a:rPr>
              <a:t>number of </a:t>
            </a:r>
            <a:r>
              <a:rPr lang="en-US" sz="2800" dirty="0">
                <a:solidFill>
                  <a:schemeClr val="tx1"/>
                </a:solidFill>
              </a:rPr>
              <a:t>games remaining between team </a:t>
            </a:r>
            <a:r>
              <a:rPr lang="en-US" sz="2800" dirty="0" err="1">
                <a:solidFill>
                  <a:schemeClr val="tx1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and team j, so </a:t>
            </a:r>
            <a:r>
              <a:rPr lang="en-US" sz="2800" dirty="0" smtClean="0">
                <a:solidFill>
                  <a:schemeClr val="tx1"/>
                </a:solidFill>
              </a:rPr>
              <a:t>that </a:t>
            </a:r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 is the sum, over all j, of the </a:t>
            </a:r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i,j</a:t>
            </a:r>
            <a:r>
              <a:rPr lang="en-US" sz="2800" dirty="0" err="1" smtClean="0">
                <a:solidFill>
                  <a:schemeClr val="tx1"/>
                </a:solidFill>
              </a:rPr>
              <a:t>‘s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00437"/>
            <a:ext cx="7010400" cy="3380837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470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Max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9200"/>
            <a:ext cx="7772400" cy="990600"/>
          </a:xfrm>
        </p:spPr>
        <p:txBody>
          <a:bodyPr/>
          <a:lstStyle/>
          <a:p>
            <a:r>
              <a:rPr lang="en-US" sz="2800" dirty="0" smtClean="0"/>
              <a:t>Let us assume no single team eliminates team k (since this is easy to check).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7848600" cy="2442468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415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45A0-496F-2D44-9596-CF217209D9FA}" type="slidenum">
              <a:rPr lang="en-US"/>
              <a:pPr/>
              <a:t>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Network</a:t>
            </a:r>
          </a:p>
        </p:txBody>
      </p:sp>
      <p:sp>
        <p:nvSpPr>
          <p:cNvPr id="241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flow network (or just network) 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/>
              <a:t>consists of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 weighted digraph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/>
              <a:t> with nonnegative integer edge weights, where the weight of an edge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 is called the capacity </a:t>
            </a:r>
            <a:r>
              <a:rPr lang="en-US" sz="1800" b="1" i="1">
                <a:latin typeface="Times New Roman" charset="0"/>
              </a:rPr>
              <a:t>c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of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Two distinguished vertices,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/>
              <a:t> and </a:t>
            </a:r>
            <a:r>
              <a:rPr lang="en-US" sz="1800" b="1" i="1">
                <a:latin typeface="Times New Roman" charset="0"/>
              </a:rPr>
              <a:t>t</a:t>
            </a:r>
            <a:r>
              <a:rPr lang="en-US" sz="1800"/>
              <a:t> of </a:t>
            </a:r>
            <a:r>
              <a:rPr lang="en-US" sz="1800" b="1" i="1">
                <a:latin typeface="Times New Roman" charset="0"/>
              </a:rPr>
              <a:t>G</a:t>
            </a:r>
            <a:r>
              <a:rPr lang="en-US" sz="1800"/>
              <a:t>, called the source and sink, respectively, such that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/>
              <a:t> has no incoming edges and </a:t>
            </a:r>
            <a:r>
              <a:rPr lang="en-US" sz="1800" b="1" i="1">
                <a:latin typeface="Times New Roman" charset="0"/>
              </a:rPr>
              <a:t>t</a:t>
            </a:r>
            <a:r>
              <a:rPr lang="en-US" sz="1800"/>
              <a:t> has no outgoing edges.</a:t>
            </a:r>
          </a:p>
          <a:p>
            <a:pPr>
              <a:lnSpc>
                <a:spcPct val="90000"/>
              </a:lnSpc>
            </a:pPr>
            <a:r>
              <a:rPr lang="en-US" sz="2000"/>
              <a:t>Example:</a:t>
            </a:r>
          </a:p>
        </p:txBody>
      </p:sp>
      <p:sp>
        <p:nvSpPr>
          <p:cNvPr id="241701" name="Oval 37"/>
          <p:cNvSpPr>
            <a:spLocks noChangeAspect="1" noChangeArrowheads="1"/>
          </p:cNvSpPr>
          <p:nvPr/>
        </p:nvSpPr>
        <p:spPr bwMode="auto">
          <a:xfrm rot="21600000">
            <a:off x="4675188" y="4881563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41702" name="Oval 38"/>
          <p:cNvSpPr>
            <a:spLocks noChangeAspect="1" noChangeArrowheads="1"/>
          </p:cNvSpPr>
          <p:nvPr/>
        </p:nvSpPr>
        <p:spPr bwMode="auto">
          <a:xfrm rot="21600000">
            <a:off x="2825750" y="4656138"/>
            <a:ext cx="366713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41703" name="Oval 39"/>
          <p:cNvSpPr>
            <a:spLocks noChangeAspect="1" noChangeArrowheads="1"/>
          </p:cNvSpPr>
          <p:nvPr/>
        </p:nvSpPr>
        <p:spPr bwMode="auto">
          <a:xfrm rot="21600000">
            <a:off x="3929063" y="3922713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41704" name="Oval 40"/>
          <p:cNvSpPr>
            <a:spLocks noChangeAspect="1" noChangeArrowheads="1"/>
          </p:cNvSpPr>
          <p:nvPr/>
        </p:nvSpPr>
        <p:spPr bwMode="auto">
          <a:xfrm rot="21600000">
            <a:off x="3752850" y="5575300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41710" name="Oval 46"/>
          <p:cNvSpPr>
            <a:spLocks noChangeAspect="1" noChangeArrowheads="1"/>
          </p:cNvSpPr>
          <p:nvPr/>
        </p:nvSpPr>
        <p:spPr bwMode="auto">
          <a:xfrm rot="21600000">
            <a:off x="6018213" y="4452938"/>
            <a:ext cx="366712" cy="3667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41714" name="Oval 50"/>
          <p:cNvSpPr>
            <a:spLocks noChangeAspect="1" noChangeArrowheads="1"/>
          </p:cNvSpPr>
          <p:nvPr/>
        </p:nvSpPr>
        <p:spPr bwMode="auto">
          <a:xfrm rot="21600000">
            <a:off x="5570538" y="55641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41717" name="Text Box 53"/>
          <p:cNvSpPr txBox="1">
            <a:spLocks noChangeArrowheads="1"/>
          </p:cNvSpPr>
          <p:nvPr/>
        </p:nvSpPr>
        <p:spPr bwMode="auto">
          <a:xfrm>
            <a:off x="3683000" y="4611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41719" name="Text Box 55"/>
          <p:cNvSpPr txBox="1">
            <a:spLocks noChangeArrowheads="1"/>
          </p:cNvSpPr>
          <p:nvPr/>
        </p:nvSpPr>
        <p:spPr bwMode="auto">
          <a:xfrm>
            <a:off x="5191125" y="5067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41722" name="Text Box 58"/>
          <p:cNvSpPr txBox="1">
            <a:spLocks noChangeArrowheads="1"/>
          </p:cNvSpPr>
          <p:nvPr/>
        </p:nvSpPr>
        <p:spPr bwMode="auto">
          <a:xfrm>
            <a:off x="4429125" y="43037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41724" name="Text Box 60"/>
          <p:cNvSpPr txBox="1">
            <a:spLocks noChangeArrowheads="1"/>
          </p:cNvSpPr>
          <p:nvPr/>
        </p:nvSpPr>
        <p:spPr bwMode="auto">
          <a:xfrm>
            <a:off x="5041900" y="39385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41725" name="Text Box 61"/>
          <p:cNvSpPr txBox="1">
            <a:spLocks noChangeArrowheads="1"/>
          </p:cNvSpPr>
          <p:nvPr/>
        </p:nvSpPr>
        <p:spPr bwMode="auto">
          <a:xfrm>
            <a:off x="5191125" y="44878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41726" name="Text Box 62"/>
          <p:cNvSpPr txBox="1">
            <a:spLocks noChangeArrowheads="1"/>
          </p:cNvSpPr>
          <p:nvPr/>
        </p:nvSpPr>
        <p:spPr bwMode="auto">
          <a:xfrm>
            <a:off x="3289300" y="4151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41727" name="Text Box 63"/>
          <p:cNvSpPr txBox="1">
            <a:spLocks noChangeArrowheads="1"/>
          </p:cNvSpPr>
          <p:nvPr/>
        </p:nvSpPr>
        <p:spPr bwMode="auto">
          <a:xfrm>
            <a:off x="5857875" y="5067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41728" name="Text Box 64"/>
          <p:cNvSpPr txBox="1">
            <a:spLocks noChangeArrowheads="1"/>
          </p:cNvSpPr>
          <p:nvPr/>
        </p:nvSpPr>
        <p:spPr bwMode="auto">
          <a:xfrm>
            <a:off x="4044950" y="51419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41729" name="Text Box 65"/>
          <p:cNvSpPr txBox="1">
            <a:spLocks noChangeArrowheads="1"/>
          </p:cNvSpPr>
          <p:nvPr/>
        </p:nvSpPr>
        <p:spPr bwMode="auto">
          <a:xfrm>
            <a:off x="3192463" y="52514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41730" name="Text Box 66"/>
          <p:cNvSpPr txBox="1">
            <a:spLocks noChangeArrowheads="1"/>
          </p:cNvSpPr>
          <p:nvPr/>
        </p:nvSpPr>
        <p:spPr bwMode="auto">
          <a:xfrm>
            <a:off x="4616450" y="56991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41732" name="AutoShape 68"/>
          <p:cNvCxnSpPr>
            <a:cxnSpLocks noChangeShapeType="1"/>
            <a:stCxn id="241702" idx="7"/>
            <a:endCxn id="241703" idx="3"/>
          </p:cNvCxnSpPr>
          <p:nvPr/>
        </p:nvCxnSpPr>
        <p:spPr bwMode="auto">
          <a:xfrm flipV="1">
            <a:off x="3138488" y="4244975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3" name="AutoShape 69"/>
          <p:cNvCxnSpPr>
            <a:cxnSpLocks noChangeShapeType="1"/>
            <a:stCxn id="241702" idx="5"/>
            <a:endCxn id="241704" idx="1"/>
          </p:cNvCxnSpPr>
          <p:nvPr/>
        </p:nvCxnSpPr>
        <p:spPr bwMode="auto">
          <a:xfrm>
            <a:off x="3138488" y="4987925"/>
            <a:ext cx="666750" cy="630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4" name="AutoShape 70"/>
          <p:cNvCxnSpPr>
            <a:cxnSpLocks noChangeShapeType="1"/>
            <a:stCxn id="241703" idx="5"/>
            <a:endCxn id="241701" idx="1"/>
          </p:cNvCxnSpPr>
          <p:nvPr/>
        </p:nvCxnSpPr>
        <p:spPr bwMode="auto">
          <a:xfrm>
            <a:off x="4241800" y="4244975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5" name="AutoShape 71"/>
          <p:cNvCxnSpPr>
            <a:cxnSpLocks noChangeShapeType="1"/>
            <a:stCxn id="241703" idx="6"/>
            <a:endCxn id="241710" idx="1"/>
          </p:cNvCxnSpPr>
          <p:nvPr/>
        </p:nvCxnSpPr>
        <p:spPr bwMode="auto">
          <a:xfrm>
            <a:off x="4303713" y="4105275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6" name="AutoShape 72"/>
          <p:cNvCxnSpPr>
            <a:cxnSpLocks noChangeShapeType="1"/>
            <a:stCxn id="241701" idx="7"/>
            <a:endCxn id="241710" idx="2"/>
          </p:cNvCxnSpPr>
          <p:nvPr/>
        </p:nvCxnSpPr>
        <p:spPr bwMode="auto">
          <a:xfrm flipV="1">
            <a:off x="4987925" y="4635500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7" name="AutoShape 73"/>
          <p:cNvCxnSpPr>
            <a:cxnSpLocks noChangeShapeType="1"/>
            <a:stCxn id="241701" idx="5"/>
            <a:endCxn id="241714" idx="1"/>
          </p:cNvCxnSpPr>
          <p:nvPr/>
        </p:nvCxnSpPr>
        <p:spPr bwMode="auto">
          <a:xfrm>
            <a:off x="4987925" y="5203825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8" name="AutoShape 74"/>
          <p:cNvCxnSpPr>
            <a:cxnSpLocks noChangeShapeType="1"/>
            <a:stCxn id="241714" idx="0"/>
            <a:endCxn id="241710" idx="3"/>
          </p:cNvCxnSpPr>
          <p:nvPr/>
        </p:nvCxnSpPr>
        <p:spPr bwMode="auto">
          <a:xfrm flipV="1">
            <a:off x="5753100" y="4784725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39" name="AutoShape 75"/>
          <p:cNvCxnSpPr>
            <a:cxnSpLocks noChangeShapeType="1"/>
            <a:stCxn id="241704" idx="6"/>
            <a:endCxn id="241714" idx="2"/>
          </p:cNvCxnSpPr>
          <p:nvPr/>
        </p:nvCxnSpPr>
        <p:spPr bwMode="auto">
          <a:xfrm flipV="1">
            <a:off x="4127500" y="5746750"/>
            <a:ext cx="1431925" cy="11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40" name="AutoShape 76"/>
          <p:cNvCxnSpPr>
            <a:cxnSpLocks noChangeShapeType="1"/>
            <a:stCxn id="241704" idx="7"/>
            <a:endCxn id="241701" idx="3"/>
          </p:cNvCxnSpPr>
          <p:nvPr/>
        </p:nvCxnSpPr>
        <p:spPr bwMode="auto">
          <a:xfrm flipV="1">
            <a:off x="4065588" y="5203825"/>
            <a:ext cx="661987" cy="4143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1741" name="AutoShape 77"/>
          <p:cNvCxnSpPr>
            <a:cxnSpLocks noChangeShapeType="1"/>
            <a:stCxn id="241702" idx="6"/>
            <a:endCxn id="241701" idx="2"/>
          </p:cNvCxnSpPr>
          <p:nvPr/>
        </p:nvCxnSpPr>
        <p:spPr bwMode="auto">
          <a:xfrm>
            <a:off x="3209925" y="4838700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To consider how a combination </a:t>
            </a:r>
            <a:r>
              <a:rPr lang="en-US" sz="2400" dirty="0" smtClean="0">
                <a:solidFill>
                  <a:schemeClr val="tx1"/>
                </a:solidFill>
              </a:rPr>
              <a:t>of teams </a:t>
            </a:r>
            <a:r>
              <a:rPr lang="en-US" sz="2400" dirty="0">
                <a:solidFill>
                  <a:schemeClr val="tx1"/>
                </a:solidFill>
              </a:rPr>
              <a:t>and game outcomes might eliminate team k, we create a graph, G, that </a:t>
            </a:r>
            <a:r>
              <a:rPr lang="en-US" sz="2400" dirty="0" smtClean="0">
                <a:solidFill>
                  <a:schemeClr val="tx1"/>
                </a:solidFill>
              </a:rPr>
              <a:t>has </a:t>
            </a:r>
            <a:r>
              <a:rPr lang="en-US" sz="2400" dirty="0">
                <a:solidFill>
                  <a:schemeClr val="tx1"/>
                </a:solidFill>
              </a:rPr>
              <a:t>as its vertices a source, s, a sink, t, and the sets T′ and L. Then, let us include </a:t>
            </a:r>
            <a:r>
              <a:rPr lang="en-US" sz="2400" dirty="0" smtClean="0">
                <a:solidFill>
                  <a:schemeClr val="tx1"/>
                </a:solidFill>
              </a:rPr>
              <a:t>the following </a:t>
            </a:r>
            <a:r>
              <a:rPr lang="en-US" sz="2400" dirty="0">
                <a:solidFill>
                  <a:schemeClr val="tx1"/>
                </a:solidFill>
              </a:rPr>
              <a:t>edges in </a:t>
            </a:r>
            <a:r>
              <a:rPr lang="en-US" sz="2400" dirty="0" smtClean="0">
                <a:solidFill>
                  <a:schemeClr val="tx1"/>
                </a:solidFill>
              </a:rPr>
              <a:t>G: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733800"/>
            <a:ext cx="7467600" cy="1856643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7675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Graph,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467600" cy="1856643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719459"/>
            <a:ext cx="6328833" cy="2681341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191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33" y="4724400"/>
            <a:ext cx="8001000" cy="1371600"/>
          </a:xfrm>
        </p:spPr>
        <p:txBody>
          <a:bodyPr/>
          <a:lstStyle/>
          <a:p>
            <a:r>
              <a:rPr lang="en-US" sz="2400" dirty="0" smtClean="0"/>
              <a:t>We can solve baseball elimination for any team in a set of n teams </a:t>
            </a:r>
            <a:r>
              <a:rPr lang="en-US" sz="2400" dirty="0">
                <a:solidFill>
                  <a:schemeClr val="tx1"/>
                </a:solidFill>
              </a:rPr>
              <a:t>by solving a single maximum flow problem on a network with </a:t>
            </a:r>
            <a:r>
              <a:rPr lang="en-US" sz="2400" dirty="0" smtClean="0">
                <a:solidFill>
                  <a:schemeClr val="tx1"/>
                </a:solidFill>
              </a:rPr>
              <a:t>at most </a:t>
            </a:r>
            <a:r>
              <a:rPr lang="en-US" sz="2400" dirty="0">
                <a:solidFill>
                  <a:schemeClr val="tx1"/>
                </a:solidFill>
              </a:rPr>
              <a:t>O(n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) vertices and edges.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Maximum 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ADA-59D1-9A4C-AE88-115CB5460E1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1905000"/>
            <a:ext cx="7679267" cy="228658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673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06F6-BFAF-264A-95A2-21E5C37620D8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</a:t>
            </a:r>
          </a:p>
        </p:txBody>
      </p:sp>
      <p:sp>
        <p:nvSpPr>
          <p:cNvPr id="2539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43050"/>
            <a:ext cx="8077200" cy="3176588"/>
          </a:xfrm>
        </p:spPr>
        <p:txBody>
          <a:bodyPr/>
          <a:lstStyle/>
          <a:p>
            <a:r>
              <a:rPr lang="en-US" sz="2000"/>
              <a:t>A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/>
              <a:t> for a network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 is is an assignment of an integer value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to each edge </a:t>
            </a:r>
            <a:r>
              <a:rPr lang="en-US" sz="2000" b="1" i="1">
                <a:latin typeface="Times New Roman" charset="0"/>
              </a:rPr>
              <a:t>e</a:t>
            </a:r>
            <a:r>
              <a:rPr lang="en-US" sz="2000"/>
              <a:t> that satisfies the following properties:</a:t>
            </a:r>
          </a:p>
          <a:p>
            <a:pPr lvl="1">
              <a:spcAft>
                <a:spcPct val="40000"/>
              </a:spcAft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Capacity Rule:</a:t>
            </a:r>
            <a:r>
              <a:rPr lang="en-US" sz="1800"/>
              <a:t> For each edge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,  </a:t>
            </a:r>
            <a:r>
              <a:rPr lang="en-US" sz="1800">
                <a:latin typeface="Times New Roman" charset="0"/>
              </a:rPr>
              <a:t>0 </a:t>
            </a:r>
            <a:r>
              <a:rPr lang="en-US" sz="1800">
                <a:latin typeface="Symbol" charset="0"/>
                <a:sym typeface="Symbol" charset="0"/>
              </a:rPr>
              <a:t>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Symbol" charset="0"/>
                <a:sym typeface="Symbol" charset="0"/>
              </a:rPr>
              <a:t>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c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</a:t>
            </a:r>
            <a:endParaRPr lang="en-US" sz="1800"/>
          </a:p>
          <a:p>
            <a:pPr lvl="1"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Conservation Rule:</a:t>
            </a:r>
            <a:r>
              <a:rPr lang="en-US" sz="1800"/>
              <a:t> For each vertex </a:t>
            </a:r>
            <a:r>
              <a:rPr lang="en-US" sz="1800" b="1" i="1">
                <a:latin typeface="Times New Roman" charset="0"/>
              </a:rPr>
              <a:t>v </a:t>
            </a:r>
            <a:r>
              <a:rPr lang="en-US" sz="1800" b="1" i="1">
                <a:latin typeface="Times New Roman" charset="0"/>
                <a:sym typeface="Symbol" charset="0"/>
              </a:rPr>
              <a:t></a:t>
            </a:r>
            <a:r>
              <a:rPr lang="en-US" sz="1800" b="1" i="1">
                <a:latin typeface="Times New Roman" charset="0"/>
              </a:rPr>
              <a:t> s,t</a:t>
            </a:r>
            <a:br>
              <a:rPr lang="en-US" sz="1800" b="1" i="1">
                <a:latin typeface="Times New Roman" charset="0"/>
              </a:rPr>
            </a:br>
            <a:r>
              <a:rPr lang="en-US" sz="1800" b="1" i="1">
                <a:latin typeface="Times New Roman" charset="0"/>
              </a:rPr>
              <a:t> </a:t>
            </a:r>
            <a:br>
              <a:rPr lang="en-US" sz="1800" b="1" i="1">
                <a:latin typeface="Times New Roman" charset="0"/>
              </a:rPr>
            </a:br>
            <a:r>
              <a:rPr lang="en-US" sz="1800"/>
              <a:t>where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 baseline="30000">
                <a:latin typeface="Symbol" charset="0"/>
              </a:rPr>
              <a:t>-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and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 baseline="30000">
                <a:latin typeface="Symbol" charset="0"/>
              </a:rPr>
              <a:t>+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are the incoming and outgoing edges of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/>
              <a:t>, resp. </a:t>
            </a:r>
            <a:endParaRPr lang="en-US" sz="1800" b="1" i="1">
              <a:latin typeface="Times New Roman" charset="0"/>
            </a:endParaRPr>
          </a:p>
          <a:p>
            <a:r>
              <a:rPr lang="en-US" sz="2000"/>
              <a:t>The value of a flow </a:t>
            </a:r>
            <a:r>
              <a:rPr lang="en-US" sz="2000" b="1" i="1">
                <a:latin typeface="Times New Roman" charset="0"/>
              </a:rPr>
              <a:t>f </a:t>
            </a:r>
            <a:r>
              <a:rPr lang="en-US" sz="2000"/>
              <a:t>, denoted 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/>
              <a:t>, is the total flow from the source, which is the same as the total flow into the sink </a:t>
            </a:r>
          </a:p>
          <a:p>
            <a:r>
              <a:rPr lang="en-US" sz="2000"/>
              <a:t>Example:</a:t>
            </a:r>
          </a:p>
        </p:txBody>
      </p:sp>
      <p:graphicFrame>
        <p:nvGraphicFramePr>
          <p:cNvPr id="253956" name="Object 1028"/>
          <p:cNvGraphicFramePr>
            <a:graphicFrameLocks noChangeAspect="1"/>
          </p:cNvGraphicFramePr>
          <p:nvPr/>
        </p:nvGraphicFramePr>
        <p:xfrm>
          <a:off x="5562600" y="2605088"/>
          <a:ext cx="22860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4" name="Equation" r:id="rId3" imgW="1257120" imgH="368280" progId="Equation.3">
                  <p:embed/>
                </p:oleObj>
              </mc:Choice>
              <mc:Fallback>
                <p:oleObj name="Equation" r:id="rId3" imgW="1257120" imgH="3682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05088"/>
                        <a:ext cx="22860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7" name="Oval 1029"/>
          <p:cNvSpPr>
            <a:spLocks noChangeAspect="1" noChangeArrowheads="1"/>
          </p:cNvSpPr>
          <p:nvPr/>
        </p:nvSpPr>
        <p:spPr bwMode="auto">
          <a:xfrm rot="21600000">
            <a:off x="4668838" y="52260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3958" name="Oval 1030"/>
          <p:cNvSpPr>
            <a:spLocks noChangeAspect="1" noChangeArrowheads="1"/>
          </p:cNvSpPr>
          <p:nvPr/>
        </p:nvSpPr>
        <p:spPr bwMode="auto">
          <a:xfrm rot="21600000">
            <a:off x="2819400" y="50006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3959" name="Oval 1031"/>
          <p:cNvSpPr>
            <a:spLocks noChangeAspect="1" noChangeArrowheads="1"/>
          </p:cNvSpPr>
          <p:nvPr/>
        </p:nvSpPr>
        <p:spPr bwMode="auto">
          <a:xfrm rot="21600000">
            <a:off x="3922713" y="42672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53960" name="Oval 1032"/>
          <p:cNvSpPr>
            <a:spLocks noChangeAspect="1" noChangeArrowheads="1"/>
          </p:cNvSpPr>
          <p:nvPr/>
        </p:nvSpPr>
        <p:spPr bwMode="auto">
          <a:xfrm rot="21600000">
            <a:off x="3746500" y="59197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3961" name="Oval 1033"/>
          <p:cNvSpPr>
            <a:spLocks noChangeAspect="1" noChangeArrowheads="1"/>
          </p:cNvSpPr>
          <p:nvPr/>
        </p:nvSpPr>
        <p:spPr bwMode="auto">
          <a:xfrm rot="21600000">
            <a:off x="6011863" y="47974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53962" name="Oval 1034"/>
          <p:cNvSpPr>
            <a:spLocks noChangeAspect="1" noChangeArrowheads="1"/>
          </p:cNvSpPr>
          <p:nvPr/>
        </p:nvSpPr>
        <p:spPr bwMode="auto">
          <a:xfrm rot="21600000">
            <a:off x="5564188" y="59086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53963" name="Text Box 1035"/>
          <p:cNvSpPr txBox="1">
            <a:spLocks noChangeArrowheads="1"/>
          </p:cNvSpPr>
          <p:nvPr/>
        </p:nvSpPr>
        <p:spPr bwMode="auto">
          <a:xfrm>
            <a:off x="3756025" y="4978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3964" name="Text Box 1036"/>
          <p:cNvSpPr txBox="1">
            <a:spLocks noChangeArrowheads="1"/>
          </p:cNvSpPr>
          <p:nvPr/>
        </p:nvSpPr>
        <p:spPr bwMode="auto">
          <a:xfrm>
            <a:off x="5203825" y="5411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3965" name="Text Box 1037"/>
          <p:cNvSpPr txBox="1">
            <a:spLocks noChangeArrowheads="1"/>
          </p:cNvSpPr>
          <p:nvPr/>
        </p:nvSpPr>
        <p:spPr bwMode="auto">
          <a:xfrm>
            <a:off x="4470400" y="47021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3966" name="Text Box 1038"/>
          <p:cNvSpPr txBox="1">
            <a:spLocks noChangeArrowheads="1"/>
          </p:cNvSpPr>
          <p:nvPr/>
        </p:nvSpPr>
        <p:spPr bwMode="auto">
          <a:xfrm>
            <a:off x="4946650" y="42830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3967" name="Text Box 1039"/>
          <p:cNvSpPr txBox="1">
            <a:spLocks noChangeArrowheads="1"/>
          </p:cNvSpPr>
          <p:nvPr/>
        </p:nvSpPr>
        <p:spPr bwMode="auto">
          <a:xfrm>
            <a:off x="5095875" y="48323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3968" name="Text Box 1040"/>
          <p:cNvSpPr txBox="1">
            <a:spLocks noChangeArrowheads="1"/>
          </p:cNvSpPr>
          <p:nvPr/>
        </p:nvSpPr>
        <p:spPr bwMode="auto">
          <a:xfrm>
            <a:off x="3194050" y="44958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3969" name="Text Box 1041"/>
          <p:cNvSpPr txBox="1">
            <a:spLocks noChangeArrowheads="1"/>
          </p:cNvSpPr>
          <p:nvPr/>
        </p:nvSpPr>
        <p:spPr bwMode="auto">
          <a:xfrm>
            <a:off x="5889625" y="54117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3970" name="Text Box 1042"/>
          <p:cNvSpPr txBox="1">
            <a:spLocks noChangeArrowheads="1"/>
          </p:cNvSpPr>
          <p:nvPr/>
        </p:nvSpPr>
        <p:spPr bwMode="auto">
          <a:xfrm>
            <a:off x="3949700" y="5486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3971" name="Text Box 1043"/>
          <p:cNvSpPr txBox="1">
            <a:spLocks noChangeArrowheads="1"/>
          </p:cNvSpPr>
          <p:nvPr/>
        </p:nvSpPr>
        <p:spPr bwMode="auto">
          <a:xfrm>
            <a:off x="3041650" y="55959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3972" name="Text Box 1044"/>
          <p:cNvSpPr txBox="1">
            <a:spLocks noChangeArrowheads="1"/>
          </p:cNvSpPr>
          <p:nvPr/>
        </p:nvSpPr>
        <p:spPr bwMode="auto">
          <a:xfrm>
            <a:off x="4521200" y="60436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3973" name="AutoShape 1045"/>
          <p:cNvCxnSpPr>
            <a:cxnSpLocks noChangeShapeType="1"/>
            <a:stCxn id="253958" idx="7"/>
            <a:endCxn id="253959" idx="3"/>
          </p:cNvCxnSpPr>
          <p:nvPr/>
        </p:nvCxnSpPr>
        <p:spPr bwMode="auto">
          <a:xfrm flipV="1">
            <a:off x="3132138" y="45894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4" name="AutoShape 1046"/>
          <p:cNvCxnSpPr>
            <a:cxnSpLocks noChangeShapeType="1"/>
            <a:stCxn id="253958" idx="5"/>
            <a:endCxn id="253960" idx="1"/>
          </p:cNvCxnSpPr>
          <p:nvPr/>
        </p:nvCxnSpPr>
        <p:spPr bwMode="auto">
          <a:xfrm>
            <a:off x="3132138" y="53324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5" name="AutoShape 1047"/>
          <p:cNvCxnSpPr>
            <a:cxnSpLocks noChangeShapeType="1"/>
            <a:stCxn id="253959" idx="5"/>
            <a:endCxn id="253957" idx="1"/>
          </p:cNvCxnSpPr>
          <p:nvPr/>
        </p:nvCxnSpPr>
        <p:spPr bwMode="auto">
          <a:xfrm>
            <a:off x="4235450" y="4589463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6" name="AutoShape 1048"/>
          <p:cNvCxnSpPr>
            <a:cxnSpLocks noChangeShapeType="1"/>
            <a:stCxn id="253959" idx="6"/>
            <a:endCxn id="253961" idx="1"/>
          </p:cNvCxnSpPr>
          <p:nvPr/>
        </p:nvCxnSpPr>
        <p:spPr bwMode="auto">
          <a:xfrm>
            <a:off x="4297363" y="44497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7" name="AutoShape 1049"/>
          <p:cNvCxnSpPr>
            <a:cxnSpLocks noChangeShapeType="1"/>
            <a:stCxn id="253957" idx="7"/>
            <a:endCxn id="253961" idx="2"/>
          </p:cNvCxnSpPr>
          <p:nvPr/>
        </p:nvCxnSpPr>
        <p:spPr bwMode="auto">
          <a:xfrm flipV="1">
            <a:off x="4981575" y="4979988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8" name="AutoShape 1050"/>
          <p:cNvCxnSpPr>
            <a:cxnSpLocks noChangeShapeType="1"/>
            <a:stCxn id="253957" idx="5"/>
            <a:endCxn id="253962" idx="1"/>
          </p:cNvCxnSpPr>
          <p:nvPr/>
        </p:nvCxnSpPr>
        <p:spPr bwMode="auto">
          <a:xfrm>
            <a:off x="4981575" y="55483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79" name="AutoShape 1051"/>
          <p:cNvCxnSpPr>
            <a:cxnSpLocks noChangeShapeType="1"/>
            <a:stCxn id="253962" idx="0"/>
            <a:endCxn id="253961" idx="3"/>
          </p:cNvCxnSpPr>
          <p:nvPr/>
        </p:nvCxnSpPr>
        <p:spPr bwMode="auto">
          <a:xfrm flipV="1">
            <a:off x="5746750" y="51292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80" name="AutoShape 1052"/>
          <p:cNvCxnSpPr>
            <a:cxnSpLocks noChangeShapeType="1"/>
            <a:stCxn id="253960" idx="6"/>
            <a:endCxn id="253962" idx="2"/>
          </p:cNvCxnSpPr>
          <p:nvPr/>
        </p:nvCxnSpPr>
        <p:spPr bwMode="auto">
          <a:xfrm flipV="1">
            <a:off x="4121150" y="60912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81" name="AutoShape 1053"/>
          <p:cNvCxnSpPr>
            <a:cxnSpLocks noChangeShapeType="1"/>
            <a:stCxn id="253960" idx="7"/>
            <a:endCxn id="253957" idx="3"/>
          </p:cNvCxnSpPr>
          <p:nvPr/>
        </p:nvCxnSpPr>
        <p:spPr bwMode="auto">
          <a:xfrm flipV="1">
            <a:off x="4059238" y="55483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982" name="AutoShape 1054"/>
          <p:cNvCxnSpPr>
            <a:cxnSpLocks noChangeShapeType="1"/>
            <a:stCxn id="253958" idx="6"/>
            <a:endCxn id="253957" idx="2"/>
          </p:cNvCxnSpPr>
          <p:nvPr/>
        </p:nvCxnSpPr>
        <p:spPr bwMode="auto">
          <a:xfrm>
            <a:off x="3203575" y="51831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02A4-BEB9-C540-9A63-DA50F9E490FC}" type="slidenum">
              <a:rPr lang="en-US"/>
              <a:pPr/>
              <a:t>4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429000" cy="4800600"/>
          </a:xfrm>
        </p:spPr>
        <p:txBody>
          <a:bodyPr/>
          <a:lstStyle/>
          <a:p>
            <a:r>
              <a:rPr lang="en-US" sz="2000"/>
              <a:t>A flow for a network 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/>
              <a:t>is said to be maximum if its value is the largest of all flows for </a:t>
            </a:r>
            <a:r>
              <a:rPr lang="en-US" sz="2000" b="1" i="1">
                <a:latin typeface="Times New Roman" charset="0"/>
              </a:rPr>
              <a:t>N</a:t>
            </a:r>
            <a:endParaRPr lang="en-US" sz="2000"/>
          </a:p>
          <a:p>
            <a:r>
              <a:rPr lang="en-US" sz="2000"/>
              <a:t>The maximum flow problem consists of finding a maximum flow for a given network </a:t>
            </a:r>
            <a:r>
              <a:rPr lang="en-US" sz="2000" b="1" i="1">
                <a:latin typeface="Times New Roman" charset="0"/>
              </a:rPr>
              <a:t>N</a:t>
            </a:r>
          </a:p>
          <a:p>
            <a:r>
              <a:rPr lang="en-US" sz="2000"/>
              <a:t>Applications</a:t>
            </a:r>
          </a:p>
          <a:p>
            <a:pPr lvl="1"/>
            <a:r>
              <a:rPr lang="en-US" sz="1800"/>
              <a:t>Hydraulic systems</a:t>
            </a:r>
          </a:p>
          <a:p>
            <a:pPr lvl="1"/>
            <a:r>
              <a:rPr lang="en-US" sz="1800"/>
              <a:t>Electrical circuits</a:t>
            </a:r>
          </a:p>
          <a:p>
            <a:pPr lvl="1"/>
            <a:r>
              <a:rPr lang="en-US" sz="1800"/>
              <a:t>Traffic movements</a:t>
            </a:r>
          </a:p>
          <a:p>
            <a:pPr lvl="1"/>
            <a:r>
              <a:rPr lang="en-US" sz="1800"/>
              <a:t>Freight transportation</a:t>
            </a:r>
          </a:p>
        </p:txBody>
      </p:sp>
      <p:sp>
        <p:nvSpPr>
          <p:cNvPr id="254980" name="Oval 4"/>
          <p:cNvSpPr>
            <a:spLocks noChangeAspect="1" noChangeArrowheads="1"/>
          </p:cNvSpPr>
          <p:nvPr/>
        </p:nvSpPr>
        <p:spPr bwMode="auto">
          <a:xfrm rot="21600000">
            <a:off x="6824663" y="24828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4981" name="Oval 5"/>
          <p:cNvSpPr>
            <a:spLocks noChangeAspect="1" noChangeArrowheads="1"/>
          </p:cNvSpPr>
          <p:nvPr/>
        </p:nvSpPr>
        <p:spPr bwMode="auto">
          <a:xfrm rot="21600000">
            <a:off x="4975225" y="225742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4982" name="Oval 6"/>
          <p:cNvSpPr>
            <a:spLocks noChangeAspect="1" noChangeArrowheads="1"/>
          </p:cNvSpPr>
          <p:nvPr/>
        </p:nvSpPr>
        <p:spPr bwMode="auto">
          <a:xfrm rot="21600000">
            <a:off x="6078538" y="1524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54983" name="Oval 7"/>
          <p:cNvSpPr>
            <a:spLocks noChangeAspect="1" noChangeArrowheads="1"/>
          </p:cNvSpPr>
          <p:nvPr/>
        </p:nvSpPr>
        <p:spPr bwMode="auto">
          <a:xfrm rot="21600000">
            <a:off x="5902325" y="31765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4984" name="Oval 8"/>
          <p:cNvSpPr>
            <a:spLocks noChangeAspect="1" noChangeArrowheads="1"/>
          </p:cNvSpPr>
          <p:nvPr/>
        </p:nvSpPr>
        <p:spPr bwMode="auto">
          <a:xfrm rot="21600000">
            <a:off x="8167688" y="2054225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54985" name="Oval 9"/>
          <p:cNvSpPr>
            <a:spLocks noChangeAspect="1" noChangeArrowheads="1"/>
          </p:cNvSpPr>
          <p:nvPr/>
        </p:nvSpPr>
        <p:spPr bwMode="auto">
          <a:xfrm rot="21600000">
            <a:off x="7720013" y="31654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911850" y="2235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7359650" y="2668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6626225" y="19589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4989" name="Text Box 13"/>
          <p:cNvSpPr txBox="1">
            <a:spLocks noChangeArrowheads="1"/>
          </p:cNvSpPr>
          <p:nvPr/>
        </p:nvSpPr>
        <p:spPr bwMode="auto">
          <a:xfrm>
            <a:off x="7102475" y="1539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7251700" y="20891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4991" name="Text Box 15"/>
          <p:cNvSpPr txBox="1">
            <a:spLocks noChangeArrowheads="1"/>
          </p:cNvSpPr>
          <p:nvPr/>
        </p:nvSpPr>
        <p:spPr bwMode="auto">
          <a:xfrm>
            <a:off x="5349875" y="17526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4992" name="Text Box 16"/>
          <p:cNvSpPr txBox="1">
            <a:spLocks noChangeArrowheads="1"/>
          </p:cNvSpPr>
          <p:nvPr/>
        </p:nvSpPr>
        <p:spPr bwMode="auto">
          <a:xfrm>
            <a:off x="8045450" y="2668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4993" name="Text Box 17"/>
          <p:cNvSpPr txBox="1">
            <a:spLocks noChangeArrowheads="1"/>
          </p:cNvSpPr>
          <p:nvPr/>
        </p:nvSpPr>
        <p:spPr bwMode="auto">
          <a:xfrm>
            <a:off x="6105525" y="2743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5197475" y="28527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4995" name="Text Box 19"/>
          <p:cNvSpPr txBox="1">
            <a:spLocks noChangeArrowheads="1"/>
          </p:cNvSpPr>
          <p:nvPr/>
        </p:nvSpPr>
        <p:spPr bwMode="auto">
          <a:xfrm>
            <a:off x="6677025" y="33004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4996" name="AutoShape 20"/>
          <p:cNvCxnSpPr>
            <a:cxnSpLocks noChangeShapeType="1"/>
            <a:stCxn id="254981" idx="7"/>
            <a:endCxn id="254982" idx="3"/>
          </p:cNvCxnSpPr>
          <p:nvPr/>
        </p:nvCxnSpPr>
        <p:spPr bwMode="auto">
          <a:xfrm flipV="1">
            <a:off x="5287963" y="1846263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997" name="AutoShape 21"/>
          <p:cNvCxnSpPr>
            <a:cxnSpLocks noChangeShapeType="1"/>
            <a:stCxn id="254981" idx="5"/>
            <a:endCxn id="254983" idx="1"/>
          </p:cNvCxnSpPr>
          <p:nvPr/>
        </p:nvCxnSpPr>
        <p:spPr bwMode="auto">
          <a:xfrm>
            <a:off x="5287963" y="2589213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998" name="AutoShape 22"/>
          <p:cNvCxnSpPr>
            <a:cxnSpLocks noChangeShapeType="1"/>
            <a:stCxn id="254982" idx="5"/>
            <a:endCxn id="254980" idx="1"/>
          </p:cNvCxnSpPr>
          <p:nvPr/>
        </p:nvCxnSpPr>
        <p:spPr bwMode="auto">
          <a:xfrm>
            <a:off x="6391275" y="1846263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999" name="AutoShape 23"/>
          <p:cNvCxnSpPr>
            <a:cxnSpLocks noChangeShapeType="1"/>
            <a:stCxn id="254982" idx="6"/>
            <a:endCxn id="254984" idx="1"/>
          </p:cNvCxnSpPr>
          <p:nvPr/>
        </p:nvCxnSpPr>
        <p:spPr bwMode="auto">
          <a:xfrm>
            <a:off x="6453188" y="1706563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0" name="AutoShape 24"/>
          <p:cNvCxnSpPr>
            <a:cxnSpLocks noChangeShapeType="1"/>
            <a:stCxn id="254980" idx="7"/>
            <a:endCxn id="254984" idx="2"/>
          </p:cNvCxnSpPr>
          <p:nvPr/>
        </p:nvCxnSpPr>
        <p:spPr bwMode="auto">
          <a:xfrm flipV="1">
            <a:off x="7137400" y="2236788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1" name="AutoShape 25"/>
          <p:cNvCxnSpPr>
            <a:cxnSpLocks noChangeShapeType="1"/>
            <a:stCxn id="254980" idx="5"/>
            <a:endCxn id="254985" idx="1"/>
          </p:cNvCxnSpPr>
          <p:nvPr/>
        </p:nvCxnSpPr>
        <p:spPr bwMode="auto">
          <a:xfrm>
            <a:off x="7137400" y="2805113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2" name="AutoShape 26"/>
          <p:cNvCxnSpPr>
            <a:cxnSpLocks noChangeShapeType="1"/>
            <a:stCxn id="254985" idx="0"/>
            <a:endCxn id="254984" idx="3"/>
          </p:cNvCxnSpPr>
          <p:nvPr/>
        </p:nvCxnSpPr>
        <p:spPr bwMode="auto">
          <a:xfrm flipV="1">
            <a:off x="7902575" y="2386013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3" name="AutoShape 27"/>
          <p:cNvCxnSpPr>
            <a:cxnSpLocks noChangeShapeType="1"/>
            <a:stCxn id="254983" idx="6"/>
            <a:endCxn id="254985" idx="2"/>
          </p:cNvCxnSpPr>
          <p:nvPr/>
        </p:nvCxnSpPr>
        <p:spPr bwMode="auto">
          <a:xfrm flipV="1">
            <a:off x="6276975" y="3348038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4" name="AutoShape 28"/>
          <p:cNvCxnSpPr>
            <a:cxnSpLocks noChangeShapeType="1"/>
            <a:stCxn id="254983" idx="7"/>
            <a:endCxn id="254980" idx="3"/>
          </p:cNvCxnSpPr>
          <p:nvPr/>
        </p:nvCxnSpPr>
        <p:spPr bwMode="auto">
          <a:xfrm flipV="1">
            <a:off x="6215063" y="2805113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05" name="AutoShape 29"/>
          <p:cNvCxnSpPr>
            <a:cxnSpLocks noChangeShapeType="1"/>
            <a:stCxn id="254981" idx="6"/>
            <a:endCxn id="254980" idx="2"/>
          </p:cNvCxnSpPr>
          <p:nvPr/>
        </p:nvCxnSpPr>
        <p:spPr bwMode="auto">
          <a:xfrm>
            <a:off x="5359400" y="2439988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5006" name="Oval 30"/>
          <p:cNvSpPr>
            <a:spLocks noChangeAspect="1" noChangeArrowheads="1"/>
          </p:cNvSpPr>
          <p:nvPr/>
        </p:nvSpPr>
        <p:spPr bwMode="auto">
          <a:xfrm rot="21600000">
            <a:off x="6824663" y="49180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5007" name="Oval 31"/>
          <p:cNvSpPr>
            <a:spLocks noChangeAspect="1" noChangeArrowheads="1"/>
          </p:cNvSpPr>
          <p:nvPr/>
        </p:nvSpPr>
        <p:spPr bwMode="auto">
          <a:xfrm rot="21600000">
            <a:off x="4975225" y="46926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5008" name="Oval 32"/>
          <p:cNvSpPr>
            <a:spLocks noChangeAspect="1" noChangeArrowheads="1"/>
          </p:cNvSpPr>
          <p:nvPr/>
        </p:nvSpPr>
        <p:spPr bwMode="auto">
          <a:xfrm rot="21600000">
            <a:off x="6078538" y="39592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55009" name="Oval 33"/>
          <p:cNvSpPr>
            <a:spLocks noChangeAspect="1" noChangeArrowheads="1"/>
          </p:cNvSpPr>
          <p:nvPr/>
        </p:nvSpPr>
        <p:spPr bwMode="auto">
          <a:xfrm rot="21600000">
            <a:off x="5902325" y="56118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5010" name="Oval 34"/>
          <p:cNvSpPr>
            <a:spLocks noChangeAspect="1" noChangeArrowheads="1"/>
          </p:cNvSpPr>
          <p:nvPr/>
        </p:nvSpPr>
        <p:spPr bwMode="auto">
          <a:xfrm rot="21600000">
            <a:off x="8167688" y="4489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55011" name="Oval 35"/>
          <p:cNvSpPr>
            <a:spLocks noChangeAspect="1" noChangeArrowheads="1"/>
          </p:cNvSpPr>
          <p:nvPr/>
        </p:nvSpPr>
        <p:spPr bwMode="auto">
          <a:xfrm rot="21600000">
            <a:off x="7720013" y="56007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55012" name="Text Box 36"/>
          <p:cNvSpPr txBox="1">
            <a:spLocks noChangeArrowheads="1"/>
          </p:cNvSpPr>
          <p:nvPr/>
        </p:nvSpPr>
        <p:spPr bwMode="auto">
          <a:xfrm>
            <a:off x="5911850" y="46704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7359650" y="5103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5014" name="Text Box 38"/>
          <p:cNvSpPr txBox="1">
            <a:spLocks noChangeArrowheads="1"/>
          </p:cNvSpPr>
          <p:nvPr/>
        </p:nvSpPr>
        <p:spPr bwMode="auto">
          <a:xfrm>
            <a:off x="6626225" y="4394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7102475" y="39751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5016" name="Text Box 40"/>
          <p:cNvSpPr txBox="1">
            <a:spLocks noChangeArrowheads="1"/>
          </p:cNvSpPr>
          <p:nvPr/>
        </p:nvSpPr>
        <p:spPr bwMode="auto">
          <a:xfrm>
            <a:off x="7251700" y="45243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5017" name="Text Box 41"/>
          <p:cNvSpPr txBox="1">
            <a:spLocks noChangeArrowheads="1"/>
          </p:cNvSpPr>
          <p:nvPr/>
        </p:nvSpPr>
        <p:spPr bwMode="auto">
          <a:xfrm>
            <a:off x="5349875" y="41878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5018" name="Text Box 42"/>
          <p:cNvSpPr txBox="1">
            <a:spLocks noChangeArrowheads="1"/>
          </p:cNvSpPr>
          <p:nvPr/>
        </p:nvSpPr>
        <p:spPr bwMode="auto">
          <a:xfrm>
            <a:off x="8045450" y="51038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5019" name="Text Box 43"/>
          <p:cNvSpPr txBox="1">
            <a:spLocks noChangeArrowheads="1"/>
          </p:cNvSpPr>
          <p:nvPr/>
        </p:nvSpPr>
        <p:spPr bwMode="auto">
          <a:xfrm>
            <a:off x="6105525" y="51784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5020" name="Text Box 44"/>
          <p:cNvSpPr txBox="1">
            <a:spLocks noChangeArrowheads="1"/>
          </p:cNvSpPr>
          <p:nvPr/>
        </p:nvSpPr>
        <p:spPr bwMode="auto">
          <a:xfrm>
            <a:off x="5197475" y="52879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5021" name="Text Box 45"/>
          <p:cNvSpPr txBox="1">
            <a:spLocks noChangeArrowheads="1"/>
          </p:cNvSpPr>
          <p:nvPr/>
        </p:nvSpPr>
        <p:spPr bwMode="auto">
          <a:xfrm>
            <a:off x="6677025" y="5735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5022" name="AutoShape 46"/>
          <p:cNvCxnSpPr>
            <a:cxnSpLocks noChangeShapeType="1"/>
            <a:stCxn id="255007" idx="7"/>
            <a:endCxn id="255008" idx="3"/>
          </p:cNvCxnSpPr>
          <p:nvPr/>
        </p:nvCxnSpPr>
        <p:spPr bwMode="auto">
          <a:xfrm flipV="1">
            <a:off x="5287963" y="4281488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3" name="AutoShape 47"/>
          <p:cNvCxnSpPr>
            <a:cxnSpLocks noChangeShapeType="1"/>
            <a:stCxn id="255007" idx="5"/>
            <a:endCxn id="255009" idx="1"/>
          </p:cNvCxnSpPr>
          <p:nvPr/>
        </p:nvCxnSpPr>
        <p:spPr bwMode="auto">
          <a:xfrm>
            <a:off x="5287963" y="502443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4" name="AutoShape 48"/>
          <p:cNvCxnSpPr>
            <a:cxnSpLocks noChangeShapeType="1"/>
            <a:stCxn id="255008" idx="5"/>
            <a:endCxn id="255006" idx="1"/>
          </p:cNvCxnSpPr>
          <p:nvPr/>
        </p:nvCxnSpPr>
        <p:spPr bwMode="auto">
          <a:xfrm>
            <a:off x="6391275" y="4281488"/>
            <a:ext cx="485775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5" name="AutoShape 49"/>
          <p:cNvCxnSpPr>
            <a:cxnSpLocks noChangeShapeType="1"/>
            <a:stCxn id="255008" idx="6"/>
            <a:endCxn id="255010" idx="1"/>
          </p:cNvCxnSpPr>
          <p:nvPr/>
        </p:nvCxnSpPr>
        <p:spPr bwMode="auto">
          <a:xfrm>
            <a:off x="6453188" y="4141788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6" name="AutoShape 50"/>
          <p:cNvCxnSpPr>
            <a:cxnSpLocks noChangeShapeType="1"/>
            <a:stCxn id="255006" idx="7"/>
            <a:endCxn id="255010" idx="2"/>
          </p:cNvCxnSpPr>
          <p:nvPr/>
        </p:nvCxnSpPr>
        <p:spPr bwMode="auto">
          <a:xfrm flipV="1">
            <a:off x="7137400" y="4672013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7" name="AutoShape 51"/>
          <p:cNvCxnSpPr>
            <a:cxnSpLocks noChangeShapeType="1"/>
            <a:stCxn id="255006" idx="5"/>
            <a:endCxn id="255011" idx="1"/>
          </p:cNvCxnSpPr>
          <p:nvPr/>
        </p:nvCxnSpPr>
        <p:spPr bwMode="auto">
          <a:xfrm>
            <a:off x="7137400" y="5240338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8" name="AutoShape 52"/>
          <p:cNvCxnSpPr>
            <a:cxnSpLocks noChangeShapeType="1"/>
            <a:stCxn id="255011" idx="0"/>
            <a:endCxn id="255010" idx="3"/>
          </p:cNvCxnSpPr>
          <p:nvPr/>
        </p:nvCxnSpPr>
        <p:spPr bwMode="auto">
          <a:xfrm flipV="1">
            <a:off x="7902575" y="4821238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29" name="AutoShape 53"/>
          <p:cNvCxnSpPr>
            <a:cxnSpLocks noChangeShapeType="1"/>
            <a:stCxn id="255009" idx="6"/>
            <a:endCxn id="255011" idx="2"/>
          </p:cNvCxnSpPr>
          <p:nvPr/>
        </p:nvCxnSpPr>
        <p:spPr bwMode="auto">
          <a:xfrm flipV="1">
            <a:off x="6276975" y="5783263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30" name="AutoShape 54"/>
          <p:cNvCxnSpPr>
            <a:cxnSpLocks noChangeShapeType="1"/>
            <a:stCxn id="255009" idx="7"/>
            <a:endCxn id="255006" idx="3"/>
          </p:cNvCxnSpPr>
          <p:nvPr/>
        </p:nvCxnSpPr>
        <p:spPr bwMode="auto">
          <a:xfrm flipV="1">
            <a:off x="6215063" y="5240338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031" name="AutoShape 55"/>
          <p:cNvCxnSpPr>
            <a:cxnSpLocks noChangeShapeType="1"/>
            <a:stCxn id="255007" idx="6"/>
            <a:endCxn id="255006" idx="2"/>
          </p:cNvCxnSpPr>
          <p:nvPr/>
        </p:nvCxnSpPr>
        <p:spPr bwMode="auto">
          <a:xfrm>
            <a:off x="5359400" y="4875213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5032" name="Text Box 56"/>
          <p:cNvSpPr txBox="1">
            <a:spLocks noChangeArrowheads="1"/>
          </p:cNvSpPr>
          <p:nvPr/>
        </p:nvSpPr>
        <p:spPr bwMode="auto">
          <a:xfrm>
            <a:off x="4449763" y="3530600"/>
            <a:ext cx="433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Flow of value 8 = 2 + 3 + 3 = 1 + 3 + 4</a:t>
            </a:r>
          </a:p>
        </p:txBody>
      </p:sp>
      <p:sp>
        <p:nvSpPr>
          <p:cNvPr id="255033" name="Text Box 57"/>
          <p:cNvSpPr txBox="1">
            <a:spLocks noChangeArrowheads="1"/>
          </p:cNvSpPr>
          <p:nvPr/>
        </p:nvSpPr>
        <p:spPr bwMode="auto">
          <a:xfrm>
            <a:off x="3325813" y="5965825"/>
            <a:ext cx="545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Maximum flow of value 10 = 4 + 3 + 3 = 3 + 3 + 4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58B2-8CEC-3B4D-BD8C-A19B41C9532C}" type="slidenum">
              <a:rPr lang="en-US"/>
              <a:pPr/>
              <a:t>5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9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cut of a network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 with source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/>
              <a:t> and sink </a:t>
            </a:r>
            <a:r>
              <a:rPr lang="en-US" sz="2000" b="1" i="1">
                <a:latin typeface="Times New Roman" charset="0"/>
              </a:rPr>
              <a:t>t</a:t>
            </a:r>
            <a:r>
              <a:rPr lang="en-US" sz="2000"/>
              <a:t> is a partition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 b="1" i="1"/>
              <a:t> </a:t>
            </a:r>
            <a:r>
              <a:rPr lang="en-US" sz="2000">
                <a:latin typeface="Symbol" charset="0"/>
              </a:rPr>
              <a:t>=</a:t>
            </a:r>
            <a:r>
              <a:rPr lang="en-US" sz="2000">
                <a:latin typeface="Times New Roman" charset="0"/>
              </a:rPr>
              <a:t> 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 b="1" i="1">
                <a:latin typeface="Times New Roman" charset="0"/>
              </a:rPr>
              <a:t>,V</a:t>
            </a:r>
            <a:r>
              <a:rPr lang="en-US" sz="2000" b="1" i="1" baseline="-25000">
                <a:latin typeface="Times New Roman" charset="0"/>
              </a:rPr>
              <a:t>t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of the vertices of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 such that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/>
              <a:t> </a:t>
            </a:r>
            <a:r>
              <a:rPr lang="en-US" sz="2000">
                <a:latin typeface="Times New Roman" charset="0"/>
                <a:sym typeface="Symbol" charset="0"/>
              </a:rPr>
              <a:t>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 b="1" i="1" baseline="-25000">
                <a:latin typeface="Times New Roman" charset="0"/>
              </a:rPr>
              <a:t>s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/>
              <a:t>and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Times New Roman" charset="0"/>
              </a:rPr>
              <a:t>t</a:t>
            </a:r>
            <a:r>
              <a:rPr lang="en-US" sz="2000"/>
              <a:t> </a:t>
            </a:r>
            <a:r>
              <a:rPr lang="en-US" sz="2000">
                <a:latin typeface="Times New Roman" charset="0"/>
                <a:sym typeface="Symbol" charset="0"/>
              </a:rPr>
              <a:t>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 b="1" i="1" baseline="-25000">
                <a:latin typeface="Times New Roman" charset="0"/>
              </a:rPr>
              <a:t>t</a:t>
            </a:r>
            <a:endParaRPr lang="en-US" sz="200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1800"/>
              <a:t>Forward edge of cut </a:t>
            </a:r>
            <a:r>
              <a:rPr lang="en-US" sz="1800" b="1" i="1">
                <a:latin typeface="Symbol" charset="0"/>
              </a:rPr>
              <a:t>c</a:t>
            </a:r>
            <a:r>
              <a:rPr lang="en-US" sz="1800"/>
              <a:t>: origin in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s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/>
              <a:t>and destination in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t</a:t>
            </a: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1800"/>
              <a:t>Backward edge of cut </a:t>
            </a:r>
            <a:r>
              <a:rPr lang="en-US" sz="1800" b="1" i="1">
                <a:latin typeface="Symbol" charset="0"/>
              </a:rPr>
              <a:t>c</a:t>
            </a:r>
            <a:r>
              <a:rPr lang="en-US" sz="1800"/>
              <a:t>: origin in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t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/>
              <a:t>and destination in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 b="1" i="1" baseline="-25000">
                <a:latin typeface="Times New Roman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 sz="2000"/>
              <a:t>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/>
              <a:t>across a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: total flow of forward edges minus total flow of backward edges</a:t>
            </a:r>
          </a:p>
          <a:p>
            <a:pPr>
              <a:lnSpc>
                <a:spcPct val="90000"/>
              </a:lnSpc>
            </a:pPr>
            <a:r>
              <a:rPr lang="en-US" sz="2000"/>
              <a:t>Capacity 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/>
              <a:t>of a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: total capacity of forward edges</a:t>
            </a:r>
          </a:p>
          <a:p>
            <a:pPr>
              <a:lnSpc>
                <a:spcPct val="90000"/>
              </a:lnSpc>
            </a:pPr>
            <a:r>
              <a:rPr lang="en-US" sz="200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24</a:t>
            </a:r>
            <a:endParaRPr lang="en-US" sz="180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Symbol" charset="0"/>
              </a:rPr>
              <a:t>c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8</a:t>
            </a:r>
          </a:p>
        </p:txBody>
      </p:sp>
      <p:sp>
        <p:nvSpPr>
          <p:cNvPr id="256004" name="Oval 4"/>
          <p:cNvSpPr>
            <a:spLocks noChangeAspect="1" noChangeArrowheads="1"/>
          </p:cNvSpPr>
          <p:nvPr/>
        </p:nvSpPr>
        <p:spPr bwMode="auto">
          <a:xfrm rot="21600000">
            <a:off x="7053263" y="254952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6005" name="Oval 5"/>
          <p:cNvSpPr>
            <a:spLocks noChangeAspect="1" noChangeArrowheads="1"/>
          </p:cNvSpPr>
          <p:nvPr/>
        </p:nvSpPr>
        <p:spPr bwMode="auto">
          <a:xfrm rot="21600000">
            <a:off x="5203825" y="23241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6006" name="Oval 6"/>
          <p:cNvSpPr>
            <a:spLocks noChangeAspect="1" noChangeArrowheads="1"/>
          </p:cNvSpPr>
          <p:nvPr/>
        </p:nvSpPr>
        <p:spPr bwMode="auto">
          <a:xfrm rot="21600000">
            <a:off x="6307138" y="15906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</a:p>
        </p:txBody>
      </p:sp>
      <p:sp>
        <p:nvSpPr>
          <p:cNvPr id="256007" name="Oval 7"/>
          <p:cNvSpPr>
            <a:spLocks noChangeAspect="1" noChangeArrowheads="1"/>
          </p:cNvSpPr>
          <p:nvPr/>
        </p:nvSpPr>
        <p:spPr bwMode="auto">
          <a:xfrm rot="21600000">
            <a:off x="6130925" y="3243263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6008" name="Oval 8"/>
          <p:cNvSpPr>
            <a:spLocks noChangeAspect="1" noChangeArrowheads="1"/>
          </p:cNvSpPr>
          <p:nvPr/>
        </p:nvSpPr>
        <p:spPr bwMode="auto">
          <a:xfrm rot="21600000">
            <a:off x="8396288" y="212090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</a:t>
            </a:r>
          </a:p>
        </p:txBody>
      </p:sp>
      <p:sp>
        <p:nvSpPr>
          <p:cNvPr id="256009" name="Oval 9"/>
          <p:cNvSpPr>
            <a:spLocks noChangeAspect="1" noChangeArrowheads="1"/>
          </p:cNvSpPr>
          <p:nvPr/>
        </p:nvSpPr>
        <p:spPr bwMode="auto">
          <a:xfrm rot="21600000">
            <a:off x="7948613" y="32321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z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6061075" y="22796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7569200" y="27352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6807200" y="19716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7419975" y="16065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7569200" y="2155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5667375" y="18192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6016" name="Text Box 16"/>
          <p:cNvSpPr txBox="1">
            <a:spLocks noChangeArrowheads="1"/>
          </p:cNvSpPr>
          <p:nvPr/>
        </p:nvSpPr>
        <p:spPr bwMode="auto">
          <a:xfrm>
            <a:off x="8235950" y="27352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6017" name="Text Box 17"/>
          <p:cNvSpPr txBox="1">
            <a:spLocks noChangeArrowheads="1"/>
          </p:cNvSpPr>
          <p:nvPr/>
        </p:nvSpPr>
        <p:spPr bwMode="auto">
          <a:xfrm>
            <a:off x="6423025" y="28098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6018" name="Text Box 18"/>
          <p:cNvSpPr txBox="1">
            <a:spLocks noChangeArrowheads="1"/>
          </p:cNvSpPr>
          <p:nvPr/>
        </p:nvSpPr>
        <p:spPr bwMode="auto">
          <a:xfrm>
            <a:off x="5570538" y="29194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6019" name="Text Box 19"/>
          <p:cNvSpPr txBox="1">
            <a:spLocks noChangeArrowheads="1"/>
          </p:cNvSpPr>
          <p:nvPr/>
        </p:nvSpPr>
        <p:spPr bwMode="auto">
          <a:xfrm>
            <a:off x="6994525" y="3367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6020" name="AutoShape 20"/>
          <p:cNvCxnSpPr>
            <a:cxnSpLocks noChangeShapeType="1"/>
            <a:stCxn id="256005" idx="7"/>
            <a:endCxn id="256006" idx="3"/>
          </p:cNvCxnSpPr>
          <p:nvPr/>
        </p:nvCxnSpPr>
        <p:spPr bwMode="auto">
          <a:xfrm flipV="1">
            <a:off x="5516563" y="1912938"/>
            <a:ext cx="842962" cy="4445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1" name="AutoShape 21"/>
          <p:cNvCxnSpPr>
            <a:cxnSpLocks noChangeShapeType="1"/>
            <a:stCxn id="256005" idx="5"/>
            <a:endCxn id="256007" idx="1"/>
          </p:cNvCxnSpPr>
          <p:nvPr/>
        </p:nvCxnSpPr>
        <p:spPr bwMode="auto">
          <a:xfrm>
            <a:off x="5516563" y="265588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2" name="AutoShape 22"/>
          <p:cNvCxnSpPr>
            <a:cxnSpLocks noChangeShapeType="1"/>
            <a:stCxn id="256006" idx="5"/>
            <a:endCxn id="256004" idx="1"/>
          </p:cNvCxnSpPr>
          <p:nvPr/>
        </p:nvCxnSpPr>
        <p:spPr bwMode="auto">
          <a:xfrm>
            <a:off x="6619875" y="1912938"/>
            <a:ext cx="485775" cy="6794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3" name="AutoShape 23"/>
          <p:cNvCxnSpPr>
            <a:cxnSpLocks noChangeShapeType="1"/>
            <a:stCxn id="256006" idx="6"/>
            <a:endCxn id="256008" idx="1"/>
          </p:cNvCxnSpPr>
          <p:nvPr/>
        </p:nvCxnSpPr>
        <p:spPr bwMode="auto">
          <a:xfrm>
            <a:off x="6681788" y="1773238"/>
            <a:ext cx="1766887" cy="3810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4" name="AutoShape 24"/>
          <p:cNvCxnSpPr>
            <a:cxnSpLocks noChangeShapeType="1"/>
            <a:stCxn id="256004" idx="7"/>
            <a:endCxn id="256008" idx="2"/>
          </p:cNvCxnSpPr>
          <p:nvPr/>
        </p:nvCxnSpPr>
        <p:spPr bwMode="auto">
          <a:xfrm flipV="1">
            <a:off x="7366000" y="2303463"/>
            <a:ext cx="1009650" cy="288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5" name="AutoShape 25"/>
          <p:cNvCxnSpPr>
            <a:cxnSpLocks noChangeShapeType="1"/>
            <a:stCxn id="256004" idx="5"/>
            <a:endCxn id="256009" idx="1"/>
          </p:cNvCxnSpPr>
          <p:nvPr/>
        </p:nvCxnSpPr>
        <p:spPr bwMode="auto">
          <a:xfrm>
            <a:off x="7366000" y="2871788"/>
            <a:ext cx="635000" cy="4032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6" name="AutoShape 26"/>
          <p:cNvCxnSpPr>
            <a:cxnSpLocks noChangeShapeType="1"/>
            <a:stCxn id="256009" idx="0"/>
            <a:endCxn id="256008" idx="3"/>
          </p:cNvCxnSpPr>
          <p:nvPr/>
        </p:nvCxnSpPr>
        <p:spPr bwMode="auto">
          <a:xfrm flipV="1">
            <a:off x="8131175" y="2452688"/>
            <a:ext cx="317500" cy="7683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7" name="AutoShape 27"/>
          <p:cNvCxnSpPr>
            <a:cxnSpLocks noChangeShapeType="1"/>
            <a:stCxn id="256007" idx="6"/>
            <a:endCxn id="256009" idx="2"/>
          </p:cNvCxnSpPr>
          <p:nvPr/>
        </p:nvCxnSpPr>
        <p:spPr bwMode="auto">
          <a:xfrm flipV="1">
            <a:off x="6505575" y="3414713"/>
            <a:ext cx="1431925" cy="111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8" name="AutoShape 28"/>
          <p:cNvCxnSpPr>
            <a:cxnSpLocks noChangeShapeType="1"/>
            <a:stCxn id="256007" idx="7"/>
            <a:endCxn id="256004" idx="3"/>
          </p:cNvCxnSpPr>
          <p:nvPr/>
        </p:nvCxnSpPr>
        <p:spPr bwMode="auto">
          <a:xfrm flipV="1">
            <a:off x="6443663" y="2871788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29" name="AutoShape 29"/>
          <p:cNvCxnSpPr>
            <a:cxnSpLocks noChangeShapeType="1"/>
            <a:stCxn id="256005" idx="6"/>
            <a:endCxn id="256004" idx="2"/>
          </p:cNvCxnSpPr>
          <p:nvPr/>
        </p:nvCxnSpPr>
        <p:spPr bwMode="auto">
          <a:xfrm>
            <a:off x="5588000" y="2506663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30" name="Freeform 30"/>
          <p:cNvSpPr>
            <a:spLocks/>
          </p:cNvSpPr>
          <p:nvPr/>
        </p:nvSpPr>
        <p:spPr bwMode="auto">
          <a:xfrm>
            <a:off x="5740400" y="1473200"/>
            <a:ext cx="1874838" cy="2286000"/>
          </a:xfrm>
          <a:custGeom>
            <a:avLst/>
            <a:gdLst>
              <a:gd name="T0" fmla="*/ 0 w 1181"/>
              <a:gd name="T1" fmla="*/ 0 h 1440"/>
              <a:gd name="T2" fmla="*/ 344 w 1181"/>
              <a:gd name="T3" fmla="*/ 520 h 1440"/>
              <a:gd name="T4" fmla="*/ 952 w 1181"/>
              <a:gd name="T5" fmla="*/ 512 h 1440"/>
              <a:gd name="T6" fmla="*/ 1176 w 1181"/>
              <a:gd name="T7" fmla="*/ 832 h 1440"/>
              <a:gd name="T8" fmla="*/ 984 w 1181"/>
              <a:gd name="T9" fmla="*/ 1120 h 1440"/>
              <a:gd name="T10" fmla="*/ 1064 w 1181"/>
              <a:gd name="T11" fmla="*/ 144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1" h="1440">
                <a:moveTo>
                  <a:pt x="0" y="0"/>
                </a:moveTo>
                <a:cubicBezTo>
                  <a:pt x="57" y="88"/>
                  <a:pt x="185" y="435"/>
                  <a:pt x="344" y="520"/>
                </a:cubicBezTo>
                <a:cubicBezTo>
                  <a:pt x="503" y="605"/>
                  <a:pt x="813" y="460"/>
                  <a:pt x="952" y="512"/>
                </a:cubicBezTo>
                <a:cubicBezTo>
                  <a:pt x="1091" y="564"/>
                  <a:pt x="1171" y="731"/>
                  <a:pt x="1176" y="832"/>
                </a:cubicBezTo>
                <a:cubicBezTo>
                  <a:pt x="1181" y="933"/>
                  <a:pt x="1003" y="1019"/>
                  <a:pt x="984" y="1120"/>
                </a:cubicBezTo>
                <a:cubicBezTo>
                  <a:pt x="965" y="1221"/>
                  <a:pt x="1047" y="1373"/>
                  <a:pt x="1064" y="144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1" name="Text Box 31"/>
          <p:cNvSpPr txBox="1">
            <a:spLocks noChangeArrowheads="1"/>
          </p:cNvSpPr>
          <p:nvPr/>
        </p:nvSpPr>
        <p:spPr bwMode="auto">
          <a:xfrm>
            <a:off x="5791200" y="12954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</a:p>
        </p:txBody>
      </p:sp>
      <p:sp>
        <p:nvSpPr>
          <p:cNvPr id="256034" name="Oval 34"/>
          <p:cNvSpPr>
            <a:spLocks noChangeAspect="1" noChangeArrowheads="1"/>
          </p:cNvSpPr>
          <p:nvPr/>
        </p:nvSpPr>
        <p:spPr bwMode="auto">
          <a:xfrm rot="21600000">
            <a:off x="7040563" y="52101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6035" name="Oval 35"/>
          <p:cNvSpPr>
            <a:spLocks noChangeAspect="1" noChangeArrowheads="1"/>
          </p:cNvSpPr>
          <p:nvPr/>
        </p:nvSpPr>
        <p:spPr bwMode="auto">
          <a:xfrm rot="21600000">
            <a:off x="5191125" y="49847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6036" name="Oval 36"/>
          <p:cNvSpPr>
            <a:spLocks noChangeAspect="1" noChangeArrowheads="1"/>
          </p:cNvSpPr>
          <p:nvPr/>
        </p:nvSpPr>
        <p:spPr bwMode="auto">
          <a:xfrm rot="21600000">
            <a:off x="6294438" y="42513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</a:p>
        </p:txBody>
      </p:sp>
      <p:sp>
        <p:nvSpPr>
          <p:cNvPr id="256037" name="Oval 37"/>
          <p:cNvSpPr>
            <a:spLocks noChangeAspect="1" noChangeArrowheads="1"/>
          </p:cNvSpPr>
          <p:nvPr/>
        </p:nvSpPr>
        <p:spPr bwMode="auto">
          <a:xfrm rot="21600000">
            <a:off x="6118225" y="5903913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6038" name="Oval 38"/>
          <p:cNvSpPr>
            <a:spLocks noChangeAspect="1" noChangeArrowheads="1"/>
          </p:cNvSpPr>
          <p:nvPr/>
        </p:nvSpPr>
        <p:spPr bwMode="auto">
          <a:xfrm rot="21600000">
            <a:off x="8383588" y="47815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t</a:t>
            </a:r>
          </a:p>
        </p:txBody>
      </p:sp>
      <p:sp>
        <p:nvSpPr>
          <p:cNvPr id="256039" name="Oval 39"/>
          <p:cNvSpPr>
            <a:spLocks noChangeAspect="1" noChangeArrowheads="1"/>
          </p:cNvSpPr>
          <p:nvPr/>
        </p:nvSpPr>
        <p:spPr bwMode="auto">
          <a:xfrm rot="21600000">
            <a:off x="7935913" y="58928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z</a:t>
            </a:r>
          </a:p>
        </p:txBody>
      </p:sp>
      <p:sp>
        <p:nvSpPr>
          <p:cNvPr id="256040" name="Text Box 40"/>
          <p:cNvSpPr txBox="1">
            <a:spLocks noChangeArrowheads="1"/>
          </p:cNvSpPr>
          <p:nvPr/>
        </p:nvSpPr>
        <p:spPr bwMode="auto">
          <a:xfrm>
            <a:off x="6127750" y="49625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6041" name="Text Box 41"/>
          <p:cNvSpPr txBox="1">
            <a:spLocks noChangeArrowheads="1"/>
          </p:cNvSpPr>
          <p:nvPr/>
        </p:nvSpPr>
        <p:spPr bwMode="auto">
          <a:xfrm>
            <a:off x="7575550" y="53959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6042" name="Text Box 42"/>
          <p:cNvSpPr txBox="1">
            <a:spLocks noChangeArrowheads="1"/>
          </p:cNvSpPr>
          <p:nvPr/>
        </p:nvSpPr>
        <p:spPr bwMode="auto">
          <a:xfrm>
            <a:off x="6842125" y="46863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6043" name="Text Box 43"/>
          <p:cNvSpPr txBox="1">
            <a:spLocks noChangeArrowheads="1"/>
          </p:cNvSpPr>
          <p:nvPr/>
        </p:nvSpPr>
        <p:spPr bwMode="auto">
          <a:xfrm>
            <a:off x="7318375" y="4267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6044" name="Text Box 44"/>
          <p:cNvSpPr txBox="1">
            <a:spLocks noChangeArrowheads="1"/>
          </p:cNvSpPr>
          <p:nvPr/>
        </p:nvSpPr>
        <p:spPr bwMode="auto">
          <a:xfrm>
            <a:off x="7467600" y="48164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6045" name="Text Box 45"/>
          <p:cNvSpPr txBox="1">
            <a:spLocks noChangeArrowheads="1"/>
          </p:cNvSpPr>
          <p:nvPr/>
        </p:nvSpPr>
        <p:spPr bwMode="auto">
          <a:xfrm>
            <a:off x="5565775" y="44799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6046" name="Text Box 46"/>
          <p:cNvSpPr txBox="1">
            <a:spLocks noChangeArrowheads="1"/>
          </p:cNvSpPr>
          <p:nvPr/>
        </p:nvSpPr>
        <p:spPr bwMode="auto">
          <a:xfrm>
            <a:off x="8261350" y="53959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6047" name="Text Box 47"/>
          <p:cNvSpPr txBox="1">
            <a:spLocks noChangeArrowheads="1"/>
          </p:cNvSpPr>
          <p:nvPr/>
        </p:nvSpPr>
        <p:spPr bwMode="auto">
          <a:xfrm>
            <a:off x="6321425" y="54705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6048" name="Text Box 48"/>
          <p:cNvSpPr txBox="1">
            <a:spLocks noChangeArrowheads="1"/>
          </p:cNvSpPr>
          <p:nvPr/>
        </p:nvSpPr>
        <p:spPr bwMode="auto">
          <a:xfrm>
            <a:off x="5413375" y="55800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6049" name="Text Box 49"/>
          <p:cNvSpPr txBox="1">
            <a:spLocks noChangeArrowheads="1"/>
          </p:cNvSpPr>
          <p:nvPr/>
        </p:nvSpPr>
        <p:spPr bwMode="auto">
          <a:xfrm>
            <a:off x="6892925" y="60277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6050" name="AutoShape 50"/>
          <p:cNvCxnSpPr>
            <a:cxnSpLocks noChangeShapeType="1"/>
            <a:stCxn id="256035" idx="7"/>
            <a:endCxn id="256036" idx="3"/>
          </p:cNvCxnSpPr>
          <p:nvPr/>
        </p:nvCxnSpPr>
        <p:spPr bwMode="auto">
          <a:xfrm flipV="1">
            <a:off x="5503863" y="4573588"/>
            <a:ext cx="842962" cy="4445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1" name="AutoShape 51"/>
          <p:cNvCxnSpPr>
            <a:cxnSpLocks noChangeShapeType="1"/>
            <a:stCxn id="256035" idx="5"/>
            <a:endCxn id="256037" idx="1"/>
          </p:cNvCxnSpPr>
          <p:nvPr/>
        </p:nvCxnSpPr>
        <p:spPr bwMode="auto">
          <a:xfrm>
            <a:off x="5503863" y="531653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2" name="AutoShape 52"/>
          <p:cNvCxnSpPr>
            <a:cxnSpLocks noChangeShapeType="1"/>
            <a:stCxn id="256036" idx="5"/>
            <a:endCxn id="256034" idx="1"/>
          </p:cNvCxnSpPr>
          <p:nvPr/>
        </p:nvCxnSpPr>
        <p:spPr bwMode="auto">
          <a:xfrm>
            <a:off x="6607175" y="4573588"/>
            <a:ext cx="485775" cy="6794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3" name="AutoShape 53"/>
          <p:cNvCxnSpPr>
            <a:cxnSpLocks noChangeShapeType="1"/>
            <a:stCxn id="256036" idx="6"/>
            <a:endCxn id="256038" idx="1"/>
          </p:cNvCxnSpPr>
          <p:nvPr/>
        </p:nvCxnSpPr>
        <p:spPr bwMode="auto">
          <a:xfrm>
            <a:off x="6669088" y="4433888"/>
            <a:ext cx="1766887" cy="3810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4" name="AutoShape 54"/>
          <p:cNvCxnSpPr>
            <a:cxnSpLocks noChangeShapeType="1"/>
            <a:stCxn id="256034" idx="7"/>
            <a:endCxn id="256038" idx="2"/>
          </p:cNvCxnSpPr>
          <p:nvPr/>
        </p:nvCxnSpPr>
        <p:spPr bwMode="auto">
          <a:xfrm flipV="1">
            <a:off x="7353300" y="4964113"/>
            <a:ext cx="1009650" cy="288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5" name="AutoShape 55"/>
          <p:cNvCxnSpPr>
            <a:cxnSpLocks noChangeShapeType="1"/>
            <a:stCxn id="256034" idx="5"/>
            <a:endCxn id="256039" idx="1"/>
          </p:cNvCxnSpPr>
          <p:nvPr/>
        </p:nvCxnSpPr>
        <p:spPr bwMode="auto">
          <a:xfrm>
            <a:off x="7353300" y="5532438"/>
            <a:ext cx="635000" cy="4032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6" name="AutoShape 56"/>
          <p:cNvCxnSpPr>
            <a:cxnSpLocks noChangeShapeType="1"/>
            <a:stCxn id="256039" idx="0"/>
            <a:endCxn id="256038" idx="3"/>
          </p:cNvCxnSpPr>
          <p:nvPr/>
        </p:nvCxnSpPr>
        <p:spPr bwMode="auto">
          <a:xfrm flipV="1">
            <a:off x="8118475" y="5113338"/>
            <a:ext cx="317500" cy="76835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7" name="AutoShape 57"/>
          <p:cNvCxnSpPr>
            <a:cxnSpLocks noChangeShapeType="1"/>
            <a:stCxn id="256037" idx="6"/>
            <a:endCxn id="256039" idx="2"/>
          </p:cNvCxnSpPr>
          <p:nvPr/>
        </p:nvCxnSpPr>
        <p:spPr bwMode="auto">
          <a:xfrm flipV="1">
            <a:off x="6492875" y="6075363"/>
            <a:ext cx="1431925" cy="111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8" name="AutoShape 58"/>
          <p:cNvCxnSpPr>
            <a:cxnSpLocks noChangeShapeType="1"/>
            <a:stCxn id="256037" idx="7"/>
            <a:endCxn id="256034" idx="3"/>
          </p:cNvCxnSpPr>
          <p:nvPr/>
        </p:nvCxnSpPr>
        <p:spPr bwMode="auto">
          <a:xfrm flipV="1">
            <a:off x="6430963" y="5532438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059" name="AutoShape 59"/>
          <p:cNvCxnSpPr>
            <a:cxnSpLocks noChangeShapeType="1"/>
            <a:stCxn id="256035" idx="6"/>
            <a:endCxn id="256034" idx="2"/>
          </p:cNvCxnSpPr>
          <p:nvPr/>
        </p:nvCxnSpPr>
        <p:spPr bwMode="auto">
          <a:xfrm>
            <a:off x="5575300" y="5167313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6061" name="Freeform 61"/>
          <p:cNvSpPr>
            <a:spLocks/>
          </p:cNvSpPr>
          <p:nvPr/>
        </p:nvSpPr>
        <p:spPr bwMode="auto">
          <a:xfrm>
            <a:off x="5757863" y="4191000"/>
            <a:ext cx="1870075" cy="2286000"/>
          </a:xfrm>
          <a:custGeom>
            <a:avLst/>
            <a:gdLst>
              <a:gd name="T0" fmla="*/ 0 w 1178"/>
              <a:gd name="T1" fmla="*/ 0 h 1440"/>
              <a:gd name="T2" fmla="*/ 373 w 1178"/>
              <a:gd name="T3" fmla="*/ 472 h 1440"/>
              <a:gd name="T4" fmla="*/ 973 w 1178"/>
              <a:gd name="T5" fmla="*/ 552 h 1440"/>
              <a:gd name="T6" fmla="*/ 1176 w 1178"/>
              <a:gd name="T7" fmla="*/ 832 h 1440"/>
              <a:gd name="T8" fmla="*/ 984 w 1178"/>
              <a:gd name="T9" fmla="*/ 1120 h 1440"/>
              <a:gd name="T10" fmla="*/ 1064 w 1178"/>
              <a:gd name="T11" fmla="*/ 144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8" h="1440">
                <a:moveTo>
                  <a:pt x="0" y="0"/>
                </a:moveTo>
                <a:cubicBezTo>
                  <a:pt x="62" y="79"/>
                  <a:pt x="211" y="380"/>
                  <a:pt x="373" y="472"/>
                </a:cubicBezTo>
                <a:cubicBezTo>
                  <a:pt x="535" y="564"/>
                  <a:pt x="839" y="492"/>
                  <a:pt x="973" y="552"/>
                </a:cubicBezTo>
                <a:cubicBezTo>
                  <a:pt x="1107" y="612"/>
                  <a:pt x="1174" y="737"/>
                  <a:pt x="1176" y="832"/>
                </a:cubicBezTo>
                <a:cubicBezTo>
                  <a:pt x="1178" y="927"/>
                  <a:pt x="1003" y="1019"/>
                  <a:pt x="984" y="1120"/>
                </a:cubicBezTo>
                <a:cubicBezTo>
                  <a:pt x="965" y="1221"/>
                  <a:pt x="1047" y="1373"/>
                  <a:pt x="1064" y="144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2" name="Text Box 62"/>
          <p:cNvSpPr txBox="1">
            <a:spLocks noChangeArrowheads="1"/>
          </p:cNvSpPr>
          <p:nvPr/>
        </p:nvSpPr>
        <p:spPr bwMode="auto">
          <a:xfrm>
            <a:off x="5791200" y="388620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F34F-2E72-DD46-B3C9-2CB3B0494104}" type="slidenum">
              <a:rPr lang="en-US"/>
              <a:pPr/>
              <a:t>6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</a:t>
            </a:r>
            <a:r>
              <a:rPr lang="en-US" dirty="0"/>
              <a:t>and </a:t>
            </a:r>
            <a:r>
              <a:rPr lang="en-US" dirty="0" smtClean="0"/>
              <a:t>Cuts</a:t>
            </a:r>
            <a:endParaRPr lang="en-US" dirty="0"/>
          </a:p>
        </p:txBody>
      </p:sp>
      <p:sp>
        <p:nvSpPr>
          <p:cNvPr id="257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581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Lemma: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	</a:t>
            </a:r>
            <a:r>
              <a:rPr lang="en-US" sz="2000"/>
              <a:t>The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/>
              <a:t>across any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 is equal to the flow value 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|</a:t>
            </a:r>
            <a:endParaRPr lang="en-US" sz="200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Lemma: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	</a:t>
            </a:r>
            <a:r>
              <a:rPr lang="en-US" sz="2000"/>
              <a:t>The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across a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 is less than or equal to the capacity 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/>
              <a:t> of the cut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Theorem:</a:t>
            </a:r>
            <a:endParaRPr lang="en-US" sz="200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/>
              <a:t>	The value of any flow is less than or equal to the capacity of any cut, i.e., for any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/>
              <a:t> and any cut 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/>
              <a:t>, we have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latin typeface="Times New Roman" charset="0"/>
              </a:rPr>
              <a:t>|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| </a:t>
            </a:r>
            <a:r>
              <a:rPr lang="en-US" sz="2000">
                <a:latin typeface="Times New Roman" charset="0"/>
                <a:sym typeface="Symbol" charset="0"/>
              </a:rPr>
              <a:t>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c</a:t>
            </a:r>
            <a:r>
              <a:rPr lang="en-US" sz="2000">
                <a:latin typeface="Times New Roman" charset="0"/>
              </a:rPr>
              <a:t>)</a:t>
            </a:r>
          </a:p>
        </p:txBody>
      </p:sp>
      <p:sp>
        <p:nvSpPr>
          <p:cNvPr id="257028" name="Oval 4"/>
          <p:cNvSpPr>
            <a:spLocks noChangeAspect="1" noChangeArrowheads="1"/>
          </p:cNvSpPr>
          <p:nvPr/>
        </p:nvSpPr>
        <p:spPr bwMode="auto">
          <a:xfrm rot="21600000">
            <a:off x="6802438" y="33813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7029" name="Oval 5"/>
          <p:cNvSpPr>
            <a:spLocks noChangeAspect="1" noChangeArrowheads="1"/>
          </p:cNvSpPr>
          <p:nvPr/>
        </p:nvSpPr>
        <p:spPr bwMode="auto">
          <a:xfrm rot="21600000">
            <a:off x="4953000" y="31559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7030" name="Oval 6"/>
          <p:cNvSpPr>
            <a:spLocks noChangeAspect="1" noChangeArrowheads="1"/>
          </p:cNvSpPr>
          <p:nvPr/>
        </p:nvSpPr>
        <p:spPr bwMode="auto">
          <a:xfrm rot="21600000">
            <a:off x="6056313" y="24225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57031" name="Oval 7"/>
          <p:cNvSpPr>
            <a:spLocks noChangeAspect="1" noChangeArrowheads="1"/>
          </p:cNvSpPr>
          <p:nvPr/>
        </p:nvSpPr>
        <p:spPr bwMode="auto">
          <a:xfrm rot="21600000">
            <a:off x="5880100" y="40751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7032" name="Oval 8"/>
          <p:cNvSpPr>
            <a:spLocks noChangeAspect="1" noChangeArrowheads="1"/>
          </p:cNvSpPr>
          <p:nvPr/>
        </p:nvSpPr>
        <p:spPr bwMode="auto">
          <a:xfrm rot="21600000">
            <a:off x="8145463" y="29527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57033" name="Oval 9"/>
          <p:cNvSpPr>
            <a:spLocks noChangeAspect="1" noChangeArrowheads="1"/>
          </p:cNvSpPr>
          <p:nvPr/>
        </p:nvSpPr>
        <p:spPr bwMode="auto">
          <a:xfrm rot="21600000">
            <a:off x="7697788" y="4064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5889625" y="31337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7337425" y="3567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604000" y="28575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7080250" y="24384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7229475" y="29876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7039" name="Text Box 15"/>
          <p:cNvSpPr txBox="1">
            <a:spLocks noChangeArrowheads="1"/>
          </p:cNvSpPr>
          <p:nvPr/>
        </p:nvSpPr>
        <p:spPr bwMode="auto">
          <a:xfrm>
            <a:off x="5327650" y="26511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7040" name="Text Box 16"/>
          <p:cNvSpPr txBox="1">
            <a:spLocks noChangeArrowheads="1"/>
          </p:cNvSpPr>
          <p:nvPr/>
        </p:nvSpPr>
        <p:spPr bwMode="auto">
          <a:xfrm>
            <a:off x="8023225" y="3567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7041" name="Text Box 17"/>
          <p:cNvSpPr txBox="1">
            <a:spLocks noChangeArrowheads="1"/>
          </p:cNvSpPr>
          <p:nvPr/>
        </p:nvSpPr>
        <p:spPr bwMode="auto">
          <a:xfrm>
            <a:off x="6019800" y="36718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5175250" y="37512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7043" name="Text Box 19"/>
          <p:cNvSpPr txBox="1">
            <a:spLocks noChangeArrowheads="1"/>
          </p:cNvSpPr>
          <p:nvPr/>
        </p:nvSpPr>
        <p:spPr bwMode="auto">
          <a:xfrm>
            <a:off x="6654800" y="41989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7044" name="AutoShape 20"/>
          <p:cNvCxnSpPr>
            <a:cxnSpLocks noChangeShapeType="1"/>
            <a:stCxn id="257029" idx="7"/>
            <a:endCxn id="257030" idx="3"/>
          </p:cNvCxnSpPr>
          <p:nvPr/>
        </p:nvCxnSpPr>
        <p:spPr bwMode="auto">
          <a:xfrm flipV="1">
            <a:off x="5265738" y="2744788"/>
            <a:ext cx="842962" cy="44450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45" name="AutoShape 21"/>
          <p:cNvCxnSpPr>
            <a:cxnSpLocks noChangeShapeType="1"/>
            <a:stCxn id="257029" idx="5"/>
            <a:endCxn id="257031" idx="1"/>
          </p:cNvCxnSpPr>
          <p:nvPr/>
        </p:nvCxnSpPr>
        <p:spPr bwMode="auto">
          <a:xfrm>
            <a:off x="5265738" y="3487738"/>
            <a:ext cx="666750" cy="630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46" name="AutoShape 22"/>
          <p:cNvCxnSpPr>
            <a:cxnSpLocks noChangeShapeType="1"/>
            <a:stCxn id="257030" idx="5"/>
            <a:endCxn id="257028" idx="1"/>
          </p:cNvCxnSpPr>
          <p:nvPr/>
        </p:nvCxnSpPr>
        <p:spPr bwMode="auto">
          <a:xfrm>
            <a:off x="6369050" y="2744788"/>
            <a:ext cx="485775" cy="67945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47" name="AutoShape 23"/>
          <p:cNvCxnSpPr>
            <a:cxnSpLocks noChangeShapeType="1"/>
            <a:stCxn id="257030" idx="6"/>
            <a:endCxn id="257032" idx="1"/>
          </p:cNvCxnSpPr>
          <p:nvPr/>
        </p:nvCxnSpPr>
        <p:spPr bwMode="auto">
          <a:xfrm>
            <a:off x="6430963" y="2605088"/>
            <a:ext cx="1766887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48" name="AutoShape 24"/>
          <p:cNvCxnSpPr>
            <a:cxnSpLocks noChangeShapeType="1"/>
            <a:stCxn id="257028" idx="7"/>
            <a:endCxn id="257032" idx="2"/>
          </p:cNvCxnSpPr>
          <p:nvPr/>
        </p:nvCxnSpPr>
        <p:spPr bwMode="auto">
          <a:xfrm flipV="1">
            <a:off x="7115175" y="3135313"/>
            <a:ext cx="1009650" cy="288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49" name="AutoShape 25"/>
          <p:cNvCxnSpPr>
            <a:cxnSpLocks noChangeShapeType="1"/>
            <a:stCxn id="257028" idx="5"/>
            <a:endCxn id="257033" idx="1"/>
          </p:cNvCxnSpPr>
          <p:nvPr/>
        </p:nvCxnSpPr>
        <p:spPr bwMode="auto">
          <a:xfrm>
            <a:off x="7115175" y="3703638"/>
            <a:ext cx="635000" cy="4032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50" name="AutoShape 26"/>
          <p:cNvCxnSpPr>
            <a:cxnSpLocks noChangeShapeType="1"/>
            <a:stCxn id="257033" idx="0"/>
            <a:endCxn id="257032" idx="3"/>
          </p:cNvCxnSpPr>
          <p:nvPr/>
        </p:nvCxnSpPr>
        <p:spPr bwMode="auto">
          <a:xfrm flipV="1">
            <a:off x="7880350" y="3284538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51" name="AutoShape 27"/>
          <p:cNvCxnSpPr>
            <a:cxnSpLocks noChangeShapeType="1"/>
            <a:stCxn id="257031" idx="6"/>
            <a:endCxn id="257033" idx="2"/>
          </p:cNvCxnSpPr>
          <p:nvPr/>
        </p:nvCxnSpPr>
        <p:spPr bwMode="auto">
          <a:xfrm flipV="1">
            <a:off x="6254750" y="4246563"/>
            <a:ext cx="1431925" cy="11112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52" name="AutoShape 28"/>
          <p:cNvCxnSpPr>
            <a:cxnSpLocks noChangeShapeType="1"/>
            <a:stCxn id="257031" idx="7"/>
            <a:endCxn id="257028" idx="3"/>
          </p:cNvCxnSpPr>
          <p:nvPr/>
        </p:nvCxnSpPr>
        <p:spPr bwMode="auto">
          <a:xfrm flipV="1">
            <a:off x="6192838" y="3703638"/>
            <a:ext cx="6619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053" name="AutoShape 29"/>
          <p:cNvCxnSpPr>
            <a:cxnSpLocks noChangeShapeType="1"/>
            <a:stCxn id="257029" idx="6"/>
            <a:endCxn id="257028" idx="2"/>
          </p:cNvCxnSpPr>
          <p:nvPr/>
        </p:nvCxnSpPr>
        <p:spPr bwMode="auto">
          <a:xfrm>
            <a:off x="5337175" y="3338513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7054" name="Freeform 30"/>
          <p:cNvSpPr>
            <a:spLocks/>
          </p:cNvSpPr>
          <p:nvPr/>
        </p:nvSpPr>
        <p:spPr bwMode="auto">
          <a:xfrm>
            <a:off x="5519738" y="2362200"/>
            <a:ext cx="1204912" cy="2324100"/>
          </a:xfrm>
          <a:custGeom>
            <a:avLst/>
            <a:gdLst>
              <a:gd name="T0" fmla="*/ 0 w 759"/>
              <a:gd name="T1" fmla="*/ 0 h 1464"/>
              <a:gd name="T2" fmla="*/ 219 w 759"/>
              <a:gd name="T3" fmla="*/ 336 h 1464"/>
              <a:gd name="T4" fmla="*/ 235 w 759"/>
              <a:gd name="T5" fmla="*/ 728 h 1464"/>
              <a:gd name="T6" fmla="*/ 683 w 759"/>
              <a:gd name="T7" fmla="*/ 896 h 1464"/>
              <a:gd name="T8" fmla="*/ 691 w 759"/>
              <a:gd name="T9" fmla="*/ 1176 h 1464"/>
              <a:gd name="T10" fmla="*/ 603 w 759"/>
              <a:gd name="T11" fmla="*/ 1464 h 1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59" h="1464">
                <a:moveTo>
                  <a:pt x="0" y="0"/>
                </a:moveTo>
                <a:cubicBezTo>
                  <a:pt x="36" y="56"/>
                  <a:pt x="180" y="215"/>
                  <a:pt x="219" y="336"/>
                </a:cubicBezTo>
                <a:cubicBezTo>
                  <a:pt x="258" y="457"/>
                  <a:pt x="158" y="635"/>
                  <a:pt x="235" y="728"/>
                </a:cubicBezTo>
                <a:cubicBezTo>
                  <a:pt x="312" y="821"/>
                  <a:pt x="607" y="821"/>
                  <a:pt x="683" y="896"/>
                </a:cubicBezTo>
                <a:cubicBezTo>
                  <a:pt x="759" y="971"/>
                  <a:pt x="704" y="1081"/>
                  <a:pt x="691" y="1176"/>
                </a:cubicBezTo>
                <a:cubicBezTo>
                  <a:pt x="678" y="1271"/>
                  <a:pt x="621" y="1404"/>
                  <a:pt x="603" y="146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55" name="Text Box 31"/>
          <p:cNvSpPr txBox="1">
            <a:spLocks noChangeArrowheads="1"/>
          </p:cNvSpPr>
          <p:nvPr/>
        </p:nvSpPr>
        <p:spPr bwMode="auto">
          <a:xfrm>
            <a:off x="5511800" y="20574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</a:p>
        </p:txBody>
      </p:sp>
      <p:sp>
        <p:nvSpPr>
          <p:cNvPr id="257056" name="Text Box 32"/>
          <p:cNvSpPr txBox="1">
            <a:spLocks noChangeArrowheads="1"/>
          </p:cNvSpPr>
          <p:nvPr/>
        </p:nvSpPr>
        <p:spPr bwMode="auto">
          <a:xfrm>
            <a:off x="6731000" y="20574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</a:p>
        </p:txBody>
      </p:sp>
      <p:sp>
        <p:nvSpPr>
          <p:cNvPr id="257057" name="Freeform 33"/>
          <p:cNvSpPr>
            <a:spLocks/>
          </p:cNvSpPr>
          <p:nvPr/>
        </p:nvSpPr>
        <p:spPr bwMode="auto">
          <a:xfrm>
            <a:off x="6988175" y="2324100"/>
            <a:ext cx="403225" cy="2400300"/>
          </a:xfrm>
          <a:custGeom>
            <a:avLst/>
            <a:gdLst>
              <a:gd name="T0" fmla="*/ 94 w 254"/>
              <a:gd name="T1" fmla="*/ 0 h 1512"/>
              <a:gd name="T2" fmla="*/ 24 w 254"/>
              <a:gd name="T3" fmla="*/ 343 h 1512"/>
              <a:gd name="T4" fmla="*/ 239 w 254"/>
              <a:gd name="T5" fmla="*/ 792 h 1512"/>
              <a:gd name="T6" fmla="*/ 114 w 254"/>
              <a:gd name="T7" fmla="*/ 1079 h 1512"/>
              <a:gd name="T8" fmla="*/ 221 w 254"/>
              <a:gd name="T9" fmla="*/ 1512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512">
                <a:moveTo>
                  <a:pt x="94" y="0"/>
                </a:moveTo>
                <a:cubicBezTo>
                  <a:pt x="81" y="56"/>
                  <a:pt x="0" y="211"/>
                  <a:pt x="24" y="343"/>
                </a:cubicBezTo>
                <a:cubicBezTo>
                  <a:pt x="48" y="475"/>
                  <a:pt x="225" y="670"/>
                  <a:pt x="239" y="792"/>
                </a:cubicBezTo>
                <a:cubicBezTo>
                  <a:pt x="254" y="915"/>
                  <a:pt x="117" y="959"/>
                  <a:pt x="114" y="1079"/>
                </a:cubicBezTo>
                <a:cubicBezTo>
                  <a:pt x="110" y="1198"/>
                  <a:pt x="199" y="1422"/>
                  <a:pt x="221" y="1512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59" name="Text Box 35"/>
          <p:cNvSpPr txBox="1">
            <a:spLocks noChangeArrowheads="1"/>
          </p:cNvSpPr>
          <p:nvPr/>
        </p:nvSpPr>
        <p:spPr bwMode="auto">
          <a:xfrm>
            <a:off x="5308600" y="4953000"/>
            <a:ext cx="3300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12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6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3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1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2</a:t>
            </a:r>
          </a:p>
          <a:p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accent2"/>
                </a:solidFill>
                <a:latin typeface="Symbol" charset="0"/>
              </a:rPr>
              <a:t>c</a:t>
            </a:r>
            <a:r>
              <a:rPr lang="en-US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21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3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7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9 </a:t>
            </a:r>
            <a:r>
              <a:rPr lang="en-US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 2</a:t>
            </a:r>
          </a:p>
          <a:p>
            <a:r>
              <a:rPr lang="en-US">
                <a:solidFill>
                  <a:schemeClr val="tx2"/>
                </a:solidFill>
                <a:latin typeface="Times New Roman" charset="0"/>
              </a:rPr>
              <a:t>|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AC0B-BCAB-0349-A464-715F2973FBA7}" type="slidenum">
              <a:rPr lang="en-US"/>
              <a:pPr/>
              <a:t>7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Augmenting Path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810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Consider a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/>
              <a:t> for a network </a:t>
            </a:r>
            <a:r>
              <a:rPr lang="en-US" sz="2000" b="1" i="1">
                <a:latin typeface="Times New Roman" charset="0"/>
              </a:rPr>
              <a:t>N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Let </a:t>
            </a:r>
            <a:r>
              <a:rPr lang="en-US" sz="2000" b="1" i="1">
                <a:latin typeface="Times New Roman" charset="0"/>
              </a:rPr>
              <a:t>e</a:t>
            </a:r>
            <a:r>
              <a:rPr lang="en-US" sz="2000"/>
              <a:t> be an edge from </a:t>
            </a:r>
            <a:r>
              <a:rPr lang="en-US" sz="2000" b="1" i="1">
                <a:latin typeface="Times New Roman" charset="0"/>
              </a:rPr>
              <a:t>u</a:t>
            </a:r>
            <a:r>
              <a:rPr lang="en-US" sz="2000"/>
              <a:t> to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Residual capacity of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 from 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/>
              <a:t> to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/>
              <a:t>: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u, v</a:t>
            </a:r>
            <a:r>
              <a:rPr lang="en-US" sz="1800">
                <a:latin typeface="Times New Roman" charset="0"/>
              </a:rPr>
              <a:t>) = </a:t>
            </a:r>
            <a:r>
              <a:rPr lang="en-US" sz="1800" b="1" i="1">
                <a:latin typeface="Times New Roman" charset="0"/>
              </a:rPr>
              <a:t>c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Symbol" charset="0"/>
              </a:rPr>
              <a:t>-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Residual capacity of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 from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/>
              <a:t> to 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/>
              <a:t>: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v, u</a:t>
            </a:r>
            <a:r>
              <a:rPr lang="en-US" sz="1800">
                <a:latin typeface="Times New Roman" charset="0"/>
              </a:rPr>
              <a:t>) =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/>
              <a:t>Let </a:t>
            </a:r>
            <a:r>
              <a:rPr lang="en-US" sz="2000" b="1" i="1">
                <a:latin typeface="Symbol" charset="0"/>
              </a:rPr>
              <a:t>p</a:t>
            </a:r>
            <a:r>
              <a:rPr lang="en-US" sz="2000"/>
              <a:t> be a path from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/>
              <a:t> to </a:t>
            </a:r>
            <a:r>
              <a:rPr lang="en-US" sz="2000" b="1" i="1">
                <a:latin typeface="Times New Roman" charset="0"/>
              </a:rPr>
              <a:t>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residual capacity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of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>
                <a:latin typeface="Symbol" charset="0"/>
              </a:rPr>
              <a:t> </a:t>
            </a:r>
            <a:r>
              <a:rPr lang="en-US" sz="1800"/>
              <a:t>is the smallest of the residual capacities of the edges of 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/>
              <a:t> in the direction from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/>
              <a:t> to </a:t>
            </a:r>
            <a:r>
              <a:rPr lang="en-US" sz="1800" b="1" i="1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sz="2000"/>
              <a:t>A path </a:t>
            </a:r>
            <a:r>
              <a:rPr lang="en-US" sz="2000" b="1" i="1">
                <a:latin typeface="Symbol" charset="0"/>
              </a:rPr>
              <a:t>p</a:t>
            </a:r>
            <a:r>
              <a:rPr lang="en-US" sz="2000"/>
              <a:t> from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/>
              <a:t> to </a:t>
            </a:r>
            <a:r>
              <a:rPr lang="en-US" sz="2000" b="1" i="1">
                <a:latin typeface="Times New Roman" charset="0"/>
              </a:rPr>
              <a:t>t </a:t>
            </a:r>
            <a:r>
              <a:rPr lang="en-US" sz="2000"/>
              <a:t>is an augmenting path if </a:t>
            </a:r>
            <a:r>
              <a:rPr lang="en-US" sz="2000" b="1" i="1">
                <a:latin typeface="Symbol" charset="0"/>
              </a:rPr>
              <a:t>D</a:t>
            </a:r>
            <a:r>
              <a:rPr lang="en-US" sz="2000" b="1" i="1" baseline="-25000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p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Symbol" charset="0"/>
              </a:rPr>
              <a:t>&gt;</a:t>
            </a:r>
            <a:r>
              <a:rPr lang="en-US" sz="2000">
                <a:latin typeface="Times New Roman" charset="0"/>
              </a:rPr>
              <a:t> 0</a:t>
            </a:r>
          </a:p>
        </p:txBody>
      </p:sp>
      <p:sp>
        <p:nvSpPr>
          <p:cNvPr id="258052" name="Oval 4"/>
          <p:cNvSpPr>
            <a:spLocks noChangeAspect="1" noChangeArrowheads="1"/>
          </p:cNvSpPr>
          <p:nvPr/>
        </p:nvSpPr>
        <p:spPr bwMode="auto">
          <a:xfrm rot="21600000">
            <a:off x="6802438" y="28479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w</a:t>
            </a:r>
          </a:p>
        </p:txBody>
      </p:sp>
      <p:sp>
        <p:nvSpPr>
          <p:cNvPr id="258053" name="Oval 5"/>
          <p:cNvSpPr>
            <a:spLocks noChangeAspect="1" noChangeArrowheads="1"/>
          </p:cNvSpPr>
          <p:nvPr/>
        </p:nvSpPr>
        <p:spPr bwMode="auto">
          <a:xfrm rot="21600000">
            <a:off x="4953000" y="26225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s</a:t>
            </a:r>
          </a:p>
        </p:txBody>
      </p:sp>
      <p:sp>
        <p:nvSpPr>
          <p:cNvPr id="258054" name="Oval 6"/>
          <p:cNvSpPr>
            <a:spLocks noChangeAspect="1" noChangeArrowheads="1"/>
          </p:cNvSpPr>
          <p:nvPr/>
        </p:nvSpPr>
        <p:spPr bwMode="auto">
          <a:xfrm rot="21600000">
            <a:off x="6056313" y="18891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v</a:t>
            </a:r>
          </a:p>
        </p:txBody>
      </p:sp>
      <p:sp>
        <p:nvSpPr>
          <p:cNvPr id="258055" name="Oval 7"/>
          <p:cNvSpPr>
            <a:spLocks noChangeAspect="1" noChangeArrowheads="1"/>
          </p:cNvSpPr>
          <p:nvPr/>
        </p:nvSpPr>
        <p:spPr bwMode="auto">
          <a:xfrm rot="21600000">
            <a:off x="5880100" y="354171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u</a:t>
            </a:r>
          </a:p>
        </p:txBody>
      </p:sp>
      <p:sp>
        <p:nvSpPr>
          <p:cNvPr id="258056" name="Oval 8"/>
          <p:cNvSpPr>
            <a:spLocks noChangeAspect="1" noChangeArrowheads="1"/>
          </p:cNvSpPr>
          <p:nvPr/>
        </p:nvSpPr>
        <p:spPr bwMode="auto">
          <a:xfrm rot="21600000">
            <a:off x="8145463" y="24193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t</a:t>
            </a:r>
          </a:p>
        </p:txBody>
      </p:sp>
      <p:sp>
        <p:nvSpPr>
          <p:cNvPr id="258057" name="Oval 9"/>
          <p:cNvSpPr>
            <a:spLocks noChangeAspect="1" noChangeArrowheads="1"/>
          </p:cNvSpPr>
          <p:nvPr/>
        </p:nvSpPr>
        <p:spPr bwMode="auto">
          <a:xfrm rot="21600000">
            <a:off x="7697788" y="35306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i="1">
                <a:latin typeface="Times New Roman" charset="0"/>
              </a:rPr>
              <a:t>z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5889625" y="26003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3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7337425" y="30337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6604000" y="23241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7080250" y="1905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3</a:t>
            </a:r>
          </a:p>
        </p:txBody>
      </p:sp>
      <p:sp>
        <p:nvSpPr>
          <p:cNvPr id="258062" name="Text Box 14"/>
          <p:cNvSpPr txBox="1">
            <a:spLocks noChangeArrowheads="1"/>
          </p:cNvSpPr>
          <p:nvPr/>
        </p:nvSpPr>
        <p:spPr bwMode="auto">
          <a:xfrm>
            <a:off x="7229475" y="24542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7</a:t>
            </a:r>
          </a:p>
        </p:txBody>
      </p: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5327650" y="21177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6</a:t>
            </a:r>
          </a:p>
        </p:txBody>
      </p:sp>
      <p:sp>
        <p:nvSpPr>
          <p:cNvPr id="258064" name="Text Box 16"/>
          <p:cNvSpPr txBox="1">
            <a:spLocks noChangeArrowheads="1"/>
          </p:cNvSpPr>
          <p:nvPr/>
        </p:nvSpPr>
        <p:spPr bwMode="auto">
          <a:xfrm>
            <a:off x="8023225" y="30337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6019800" y="31384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5175250" y="32178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5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6654800" y="36655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Times New Roman" charset="0"/>
              </a:rPr>
              <a:t>/</a:t>
            </a:r>
            <a:r>
              <a:rPr lang="en-US" sz="1800">
                <a:latin typeface="Times New Roman" charset="0"/>
              </a:rPr>
              <a:t>2</a:t>
            </a:r>
          </a:p>
        </p:txBody>
      </p:sp>
      <p:cxnSp>
        <p:nvCxnSpPr>
          <p:cNvPr id="258068" name="AutoShape 20"/>
          <p:cNvCxnSpPr>
            <a:cxnSpLocks noChangeShapeType="1"/>
            <a:stCxn id="258053" idx="7"/>
            <a:endCxn id="258054" idx="3"/>
          </p:cNvCxnSpPr>
          <p:nvPr/>
        </p:nvCxnSpPr>
        <p:spPr bwMode="auto">
          <a:xfrm flipV="1">
            <a:off x="5265738" y="2211388"/>
            <a:ext cx="842962" cy="444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69" name="AutoShape 21"/>
          <p:cNvCxnSpPr>
            <a:cxnSpLocks noChangeShapeType="1"/>
            <a:stCxn id="258053" idx="5"/>
            <a:endCxn id="258055" idx="1"/>
          </p:cNvCxnSpPr>
          <p:nvPr/>
        </p:nvCxnSpPr>
        <p:spPr bwMode="auto">
          <a:xfrm>
            <a:off x="5265738" y="2954338"/>
            <a:ext cx="666750" cy="6302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0" name="AutoShape 22"/>
          <p:cNvCxnSpPr>
            <a:cxnSpLocks noChangeShapeType="1"/>
            <a:stCxn id="258054" idx="5"/>
            <a:endCxn id="258052" idx="1"/>
          </p:cNvCxnSpPr>
          <p:nvPr/>
        </p:nvCxnSpPr>
        <p:spPr bwMode="auto">
          <a:xfrm>
            <a:off x="6369050" y="2211388"/>
            <a:ext cx="485775" cy="67945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1" name="AutoShape 23"/>
          <p:cNvCxnSpPr>
            <a:cxnSpLocks noChangeShapeType="1"/>
            <a:stCxn id="258054" idx="6"/>
            <a:endCxn id="258056" idx="1"/>
          </p:cNvCxnSpPr>
          <p:nvPr/>
        </p:nvCxnSpPr>
        <p:spPr bwMode="auto">
          <a:xfrm>
            <a:off x="6430963" y="2071688"/>
            <a:ext cx="1766887" cy="38100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2" name="AutoShape 24"/>
          <p:cNvCxnSpPr>
            <a:cxnSpLocks noChangeShapeType="1"/>
            <a:stCxn id="258052" idx="7"/>
            <a:endCxn id="258056" idx="2"/>
          </p:cNvCxnSpPr>
          <p:nvPr/>
        </p:nvCxnSpPr>
        <p:spPr bwMode="auto">
          <a:xfrm flipV="1">
            <a:off x="7115175" y="2601913"/>
            <a:ext cx="1009650" cy="288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3" name="AutoShape 25"/>
          <p:cNvCxnSpPr>
            <a:cxnSpLocks noChangeShapeType="1"/>
            <a:stCxn id="258052" idx="5"/>
            <a:endCxn id="258057" idx="1"/>
          </p:cNvCxnSpPr>
          <p:nvPr/>
        </p:nvCxnSpPr>
        <p:spPr bwMode="auto">
          <a:xfrm>
            <a:off x="7115175" y="3170238"/>
            <a:ext cx="635000" cy="403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4" name="AutoShape 26"/>
          <p:cNvCxnSpPr>
            <a:cxnSpLocks noChangeShapeType="1"/>
            <a:stCxn id="258057" idx="0"/>
            <a:endCxn id="258056" idx="3"/>
          </p:cNvCxnSpPr>
          <p:nvPr/>
        </p:nvCxnSpPr>
        <p:spPr bwMode="auto">
          <a:xfrm flipV="1">
            <a:off x="7880350" y="2751138"/>
            <a:ext cx="317500" cy="768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5" name="AutoShape 27"/>
          <p:cNvCxnSpPr>
            <a:cxnSpLocks noChangeShapeType="1"/>
            <a:stCxn id="258055" idx="6"/>
            <a:endCxn id="258057" idx="2"/>
          </p:cNvCxnSpPr>
          <p:nvPr/>
        </p:nvCxnSpPr>
        <p:spPr bwMode="auto">
          <a:xfrm flipV="1">
            <a:off x="6254750" y="3713163"/>
            <a:ext cx="1431925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6" name="AutoShape 28"/>
          <p:cNvCxnSpPr>
            <a:cxnSpLocks noChangeShapeType="1"/>
            <a:stCxn id="258055" idx="7"/>
            <a:endCxn id="258052" idx="3"/>
          </p:cNvCxnSpPr>
          <p:nvPr/>
        </p:nvCxnSpPr>
        <p:spPr bwMode="auto">
          <a:xfrm flipV="1">
            <a:off x="6192838" y="3170238"/>
            <a:ext cx="661987" cy="41433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077" name="AutoShape 29"/>
          <p:cNvCxnSpPr>
            <a:cxnSpLocks noChangeShapeType="1"/>
            <a:stCxn id="258053" idx="6"/>
            <a:endCxn id="258052" idx="2"/>
          </p:cNvCxnSpPr>
          <p:nvPr/>
        </p:nvCxnSpPr>
        <p:spPr bwMode="auto">
          <a:xfrm>
            <a:off x="5337175" y="2805113"/>
            <a:ext cx="1454150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8079" name="Text Box 31"/>
          <p:cNvSpPr txBox="1">
            <a:spLocks noChangeArrowheads="1"/>
          </p:cNvSpPr>
          <p:nvPr/>
        </p:nvSpPr>
        <p:spPr bwMode="auto">
          <a:xfrm>
            <a:off x="6553200" y="1676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Symbol" charset="0"/>
              </a:rPr>
              <a:t>p</a:t>
            </a:r>
            <a:endParaRPr lang="en-US" baseline="-250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6175375" y="4114800"/>
            <a:ext cx="156368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s,u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3</a:t>
            </a:r>
            <a:endParaRPr lang="en-US" b="1" i="1">
              <a:solidFill>
                <a:schemeClr val="tx2"/>
              </a:solidFill>
              <a:latin typeface="Symbol" charset="0"/>
            </a:endParaRPr>
          </a:p>
          <a:p>
            <a:pPr algn="r"/>
            <a:r>
              <a:rPr lang="en-US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u,w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1</a:t>
            </a:r>
            <a:endParaRPr lang="en-US" b="1" i="1">
              <a:solidFill>
                <a:schemeClr val="tx2"/>
              </a:solidFill>
              <a:latin typeface="Symbol" charset="0"/>
            </a:endParaRPr>
          </a:p>
          <a:p>
            <a:pPr algn="r"/>
            <a:r>
              <a:rPr lang="en-US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w,v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1</a:t>
            </a:r>
            <a:endParaRPr lang="en-US" b="1" i="1">
              <a:solidFill>
                <a:schemeClr val="tx2"/>
              </a:solidFill>
              <a:latin typeface="Symbol" charset="0"/>
            </a:endParaRPr>
          </a:p>
          <a:p>
            <a:pPr algn="r"/>
            <a:r>
              <a:rPr lang="en-US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v,t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2</a:t>
            </a:r>
            <a:endParaRPr lang="en-US" b="1" i="1">
              <a:solidFill>
                <a:schemeClr val="tx2"/>
              </a:solidFill>
              <a:latin typeface="Symbol" charset="0"/>
            </a:endParaRPr>
          </a:p>
          <a:p>
            <a:pPr algn="r"/>
            <a:r>
              <a:rPr lang="en-US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>
                <a:solidFill>
                  <a:schemeClr val="tx2"/>
                </a:solidFill>
                <a:latin typeface="Symbol" charset="0"/>
              </a:rPr>
              <a:t>p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1</a:t>
            </a:r>
          </a:p>
          <a:p>
            <a:pPr algn="r"/>
            <a:r>
              <a:rPr lang="en-US">
                <a:solidFill>
                  <a:schemeClr val="tx2"/>
                </a:solidFill>
                <a:latin typeface="Times New Roman" charset="0"/>
              </a:rPr>
              <a:t>|</a:t>
            </a:r>
            <a:r>
              <a:rPr lang="en-US" b="1" i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>
                <a:solidFill>
                  <a:schemeClr val="tx2"/>
                </a:solidFill>
                <a:latin typeface="Symbol" charset="0"/>
              </a:rPr>
              <a:t>=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 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4BFC-86BD-3643-8A65-9CC5ACB910EE}" type="slidenum">
              <a:rPr lang="en-US"/>
              <a:pPr/>
              <a:t>8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Augmentation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4343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</a:rPr>
              <a:t>Lemma:</a:t>
            </a:r>
          </a:p>
          <a:p>
            <a:pPr>
              <a:buFont typeface="Wingdings" charset="0"/>
              <a:buNone/>
            </a:pPr>
            <a:r>
              <a:rPr lang="en-US" sz="2000"/>
              <a:t>	Let </a:t>
            </a:r>
            <a:r>
              <a:rPr lang="en-US" sz="2000" b="1" i="1">
                <a:latin typeface="Symbol" charset="0"/>
              </a:rPr>
              <a:t>p</a:t>
            </a:r>
            <a:r>
              <a:rPr lang="en-US" sz="2000"/>
              <a:t> be an augmenting path for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/>
              <a:t> in network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. There exists a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 b="1" i="1">
                <a:latin typeface="Times New Roman" charset="0"/>
                <a:sym typeface="Symbol" charset="0"/>
              </a:rPr>
              <a:t></a:t>
            </a:r>
            <a:r>
              <a:rPr lang="en-US" sz="2000"/>
              <a:t> for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/>
              <a:t> of value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latin typeface="Times New Roman" charset="0"/>
              </a:rPr>
              <a:t>|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 b="1" i="1">
                <a:latin typeface="Times New Roman" charset="0"/>
                <a:sym typeface="Symbol" charset="0"/>
              </a:rPr>
              <a:t></a:t>
            </a:r>
            <a:r>
              <a:rPr lang="en-US" sz="2000"/>
              <a:t> </a:t>
            </a:r>
            <a:r>
              <a:rPr lang="en-US" sz="2000">
                <a:latin typeface="Times New Roman" charset="0"/>
              </a:rPr>
              <a:t>| </a:t>
            </a:r>
            <a:r>
              <a:rPr lang="en-US" sz="2000">
                <a:latin typeface="Times New Roman" charset="0"/>
                <a:sym typeface="Symbol" charset="0"/>
              </a:rPr>
              <a:t>=</a:t>
            </a:r>
            <a:r>
              <a:rPr lang="en-US" sz="2000">
                <a:latin typeface="Times New Roman" charset="0"/>
              </a:rPr>
              <a:t> |</a:t>
            </a:r>
            <a:r>
              <a:rPr lang="en-US" sz="2000" b="1" i="1">
                <a:latin typeface="Times New Roman" charset="0"/>
              </a:rPr>
              <a:t>f </a:t>
            </a:r>
            <a:r>
              <a:rPr lang="en-US" sz="2000">
                <a:latin typeface="Times New Roman" charset="0"/>
              </a:rPr>
              <a:t>| </a:t>
            </a:r>
            <a:r>
              <a:rPr lang="en-US" sz="2000">
                <a:latin typeface="Symbol" charset="0"/>
                <a:sym typeface="Symbol" charset="0"/>
              </a:rPr>
              <a:t>+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Symbol" charset="0"/>
              </a:rPr>
              <a:t>D</a:t>
            </a:r>
            <a:r>
              <a:rPr lang="en-US" sz="2000" b="1" i="1" baseline="-25000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Symbol" charset="0"/>
              </a:rPr>
              <a:t>p</a:t>
            </a:r>
            <a:r>
              <a:rPr lang="en-US" sz="2000">
                <a:latin typeface="Times New Roman" charset="0"/>
              </a:rPr>
              <a:t>)</a:t>
            </a:r>
            <a:endParaRPr lang="en-US" sz="2000"/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000000"/>
                </a:solidFill>
              </a:rPr>
              <a:t>	Proof:</a:t>
            </a:r>
            <a:r>
              <a:rPr lang="en-US" sz="2000"/>
              <a:t> </a:t>
            </a:r>
          </a:p>
          <a:p>
            <a:pPr>
              <a:buFont typeface="Wingdings" charset="0"/>
              <a:buNone/>
            </a:pPr>
            <a:r>
              <a:rPr lang="en-US" sz="2000"/>
              <a:t>	We compute flow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 b="1" i="1">
                <a:latin typeface="Times New Roman" charset="0"/>
                <a:sym typeface="Symbol" charset="0"/>
              </a:rPr>
              <a:t></a:t>
            </a:r>
            <a:r>
              <a:rPr lang="en-US" sz="2000"/>
              <a:t> by modifying the flow on the edges of </a:t>
            </a:r>
            <a:r>
              <a:rPr lang="en-US" sz="2000" b="1" i="1">
                <a:latin typeface="Symbol" charset="0"/>
              </a:rPr>
              <a:t>p</a:t>
            </a:r>
          </a:p>
          <a:p>
            <a:pPr lvl="1"/>
            <a:r>
              <a:rPr lang="en-US" sz="1800"/>
              <a:t>Forward edge: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 b="1" i="1">
                <a:latin typeface="Times New Roman" charset="0"/>
                <a:sym typeface="Symbol" charset="0"/>
              </a:rPr>
              <a:t></a:t>
            </a:r>
            <a:r>
              <a:rPr lang="en-US" sz="1800"/>
              <a:t>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=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Symbol" charset="0"/>
              </a:rPr>
              <a:t>+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Symbol" charset="0"/>
              </a:rPr>
              <a:t> </a:t>
            </a:r>
          </a:p>
          <a:p>
            <a:pPr lvl="1"/>
            <a:r>
              <a:rPr lang="en-US" sz="1800"/>
              <a:t>Backward edge: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 b="1" i="1">
                <a:latin typeface="Times New Roman" charset="0"/>
                <a:sym typeface="Symbol" charset="0"/>
              </a:rPr>
              <a:t></a:t>
            </a:r>
            <a:r>
              <a:rPr lang="en-US" sz="1800"/>
              <a:t>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= </a:t>
            </a:r>
            <a:r>
              <a:rPr lang="en-US" sz="1800" b="1" i="1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Symbol" charset="0"/>
              </a:rPr>
              <a:t>-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Symbol" charset="0"/>
              </a:rPr>
              <a:t> </a:t>
            </a:r>
            <a:endParaRPr lang="en-US" sz="1800"/>
          </a:p>
          <a:p>
            <a:pPr lvl="1">
              <a:buFont typeface="Wingdings" charset="0"/>
              <a:buNone/>
            </a:pPr>
            <a:endParaRPr lang="en-US" sz="1800"/>
          </a:p>
        </p:txBody>
      </p:sp>
      <p:grpSp>
        <p:nvGrpSpPr>
          <p:cNvPr id="259131" name="Group 59"/>
          <p:cNvGrpSpPr>
            <a:grpSpLocks/>
          </p:cNvGrpSpPr>
          <p:nvPr/>
        </p:nvGrpSpPr>
        <p:grpSpPr bwMode="auto">
          <a:xfrm>
            <a:off x="4648200" y="1371600"/>
            <a:ext cx="3559175" cy="2355850"/>
            <a:chOff x="3278" y="864"/>
            <a:chExt cx="2242" cy="1484"/>
          </a:xfrm>
        </p:grpSpPr>
        <p:sp>
          <p:nvSpPr>
            <p:cNvPr id="259076" name="Oval 4"/>
            <p:cNvSpPr>
              <a:spLocks noChangeAspect="1" noChangeArrowheads="1"/>
            </p:cNvSpPr>
            <p:nvPr/>
          </p:nvSpPr>
          <p:spPr bwMode="auto">
            <a:xfrm rot="21600000">
              <a:off x="4443" y="160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w</a:t>
              </a:r>
            </a:p>
          </p:txBody>
        </p:sp>
        <p:sp>
          <p:nvSpPr>
            <p:cNvPr id="259077" name="Oval 5"/>
            <p:cNvSpPr>
              <a:spLocks noChangeAspect="1" noChangeArrowheads="1"/>
            </p:cNvSpPr>
            <p:nvPr/>
          </p:nvSpPr>
          <p:spPr bwMode="auto">
            <a:xfrm rot="21600000">
              <a:off x="3278" y="1460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s</a:t>
              </a:r>
            </a:p>
          </p:txBody>
        </p:sp>
        <p:sp>
          <p:nvSpPr>
            <p:cNvPr id="259078" name="Oval 6"/>
            <p:cNvSpPr>
              <a:spLocks noChangeAspect="1" noChangeArrowheads="1"/>
            </p:cNvSpPr>
            <p:nvPr/>
          </p:nvSpPr>
          <p:spPr bwMode="auto">
            <a:xfrm rot="21600000">
              <a:off x="3973" y="998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v</a:t>
              </a:r>
            </a:p>
          </p:txBody>
        </p:sp>
        <p:sp>
          <p:nvSpPr>
            <p:cNvPr id="259079" name="Oval 7"/>
            <p:cNvSpPr>
              <a:spLocks noChangeAspect="1" noChangeArrowheads="1"/>
            </p:cNvSpPr>
            <p:nvPr/>
          </p:nvSpPr>
          <p:spPr bwMode="auto">
            <a:xfrm rot="21600000">
              <a:off x="3862" y="2039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u</a:t>
              </a:r>
            </a:p>
          </p:txBody>
        </p:sp>
        <p:sp>
          <p:nvSpPr>
            <p:cNvPr id="259080" name="Oval 8"/>
            <p:cNvSpPr>
              <a:spLocks noChangeAspect="1" noChangeArrowheads="1"/>
            </p:cNvSpPr>
            <p:nvPr/>
          </p:nvSpPr>
          <p:spPr bwMode="auto">
            <a:xfrm rot="21600000">
              <a:off x="5289" y="1332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t</a:t>
              </a:r>
            </a:p>
          </p:txBody>
        </p:sp>
        <p:sp>
          <p:nvSpPr>
            <p:cNvPr id="259081" name="Oval 9"/>
            <p:cNvSpPr>
              <a:spLocks noChangeAspect="1" noChangeArrowheads="1"/>
            </p:cNvSpPr>
            <p:nvPr/>
          </p:nvSpPr>
          <p:spPr bwMode="auto">
            <a:xfrm rot="21600000">
              <a:off x="5007" y="203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z</a:t>
              </a:r>
            </a:p>
          </p:txBody>
        </p:sp>
        <p:sp>
          <p:nvSpPr>
            <p:cNvPr id="259082" name="Text Box 10"/>
            <p:cNvSpPr txBox="1">
              <a:spLocks noChangeArrowheads="1"/>
            </p:cNvSpPr>
            <p:nvPr/>
          </p:nvSpPr>
          <p:spPr bwMode="auto">
            <a:xfrm>
              <a:off x="3868" y="144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3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259083" name="Text Box 11"/>
            <p:cNvSpPr txBox="1">
              <a:spLocks noChangeArrowheads="1"/>
            </p:cNvSpPr>
            <p:nvPr/>
          </p:nvSpPr>
          <p:spPr bwMode="auto">
            <a:xfrm>
              <a:off x="4780" y="1719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  <a:sym typeface="Symbol" charset="0"/>
                </a:rPr>
                <a:t>9</a:t>
              </a:r>
            </a:p>
          </p:txBody>
        </p:sp>
        <p:sp>
          <p:nvSpPr>
            <p:cNvPr id="259084" name="Text Box 12"/>
            <p:cNvSpPr txBox="1">
              <a:spLocks noChangeArrowheads="1"/>
            </p:cNvSpPr>
            <p:nvPr/>
          </p:nvSpPr>
          <p:spPr bwMode="auto">
            <a:xfrm>
              <a:off x="4318" y="1272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1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1</a:t>
              </a:r>
            </a:p>
          </p:txBody>
        </p:sp>
        <p:sp>
          <p:nvSpPr>
            <p:cNvPr id="259085" name="Text Box 13"/>
            <p:cNvSpPr txBox="1">
              <a:spLocks noChangeArrowheads="1"/>
            </p:cNvSpPr>
            <p:nvPr/>
          </p:nvSpPr>
          <p:spPr bwMode="auto">
            <a:xfrm>
              <a:off x="4618" y="1008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1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3</a:t>
              </a:r>
            </a:p>
          </p:txBody>
        </p:sp>
        <p:sp>
          <p:nvSpPr>
            <p:cNvPr id="259086" name="Text Box 14"/>
            <p:cNvSpPr txBox="1">
              <a:spLocks noChangeArrowheads="1"/>
            </p:cNvSpPr>
            <p:nvPr/>
          </p:nvSpPr>
          <p:spPr bwMode="auto">
            <a:xfrm>
              <a:off x="4712" y="135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7</a:t>
              </a:r>
            </a:p>
          </p:txBody>
        </p:sp>
        <p:sp>
          <p:nvSpPr>
            <p:cNvPr id="259087" name="Text Box 15"/>
            <p:cNvSpPr txBox="1">
              <a:spLocks noChangeArrowheads="1"/>
            </p:cNvSpPr>
            <p:nvPr/>
          </p:nvSpPr>
          <p:spPr bwMode="auto">
            <a:xfrm>
              <a:off x="3514" y="1142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6</a:t>
              </a:r>
            </a:p>
          </p:txBody>
        </p:sp>
        <p:sp>
          <p:nvSpPr>
            <p:cNvPr id="259088" name="Text Box 16"/>
            <p:cNvSpPr txBox="1">
              <a:spLocks noChangeArrowheads="1"/>
            </p:cNvSpPr>
            <p:nvPr/>
          </p:nvSpPr>
          <p:spPr bwMode="auto">
            <a:xfrm>
              <a:off x="5212" y="1719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4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5</a:t>
              </a:r>
            </a:p>
          </p:txBody>
        </p: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3950" y="1785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0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1</a:t>
              </a:r>
            </a:p>
          </p:txBody>
        </p:sp>
        <p:sp>
          <p:nvSpPr>
            <p:cNvPr id="259090" name="Text Box 18"/>
            <p:cNvSpPr txBox="1">
              <a:spLocks noChangeArrowheads="1"/>
            </p:cNvSpPr>
            <p:nvPr/>
          </p:nvSpPr>
          <p:spPr bwMode="auto">
            <a:xfrm>
              <a:off x="3418" y="1835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5</a:t>
              </a:r>
            </a:p>
          </p:txBody>
        </p:sp>
        <p:sp>
          <p:nvSpPr>
            <p:cNvPr id="259091" name="Text Box 19"/>
            <p:cNvSpPr txBox="1">
              <a:spLocks noChangeArrowheads="1"/>
            </p:cNvSpPr>
            <p:nvPr/>
          </p:nvSpPr>
          <p:spPr bwMode="auto">
            <a:xfrm>
              <a:off x="4350" y="2117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2</a:t>
              </a:r>
            </a:p>
          </p:txBody>
        </p:sp>
        <p:cxnSp>
          <p:nvCxnSpPr>
            <p:cNvPr id="259092" name="AutoShape 20"/>
            <p:cNvCxnSpPr>
              <a:cxnSpLocks noChangeShapeType="1"/>
              <a:stCxn id="259077" idx="7"/>
              <a:endCxn id="259078" idx="3"/>
            </p:cNvCxnSpPr>
            <p:nvPr/>
          </p:nvCxnSpPr>
          <p:spPr bwMode="auto">
            <a:xfrm flipV="1">
              <a:off x="3475" y="1201"/>
              <a:ext cx="531" cy="2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3" name="AutoShape 21"/>
            <p:cNvCxnSpPr>
              <a:cxnSpLocks noChangeShapeType="1"/>
              <a:stCxn id="259077" idx="5"/>
              <a:endCxn id="259079" idx="1"/>
            </p:cNvCxnSpPr>
            <p:nvPr/>
          </p:nvCxnSpPr>
          <p:spPr bwMode="auto">
            <a:xfrm>
              <a:off x="3475" y="1669"/>
              <a:ext cx="420" cy="39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4" name="AutoShape 22"/>
            <p:cNvCxnSpPr>
              <a:cxnSpLocks noChangeShapeType="1"/>
              <a:stCxn id="259078" idx="5"/>
              <a:endCxn id="259076" idx="1"/>
            </p:cNvCxnSpPr>
            <p:nvPr/>
          </p:nvCxnSpPr>
          <p:spPr bwMode="auto">
            <a:xfrm>
              <a:off x="4170" y="1201"/>
              <a:ext cx="306" cy="428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5" name="AutoShape 23"/>
            <p:cNvCxnSpPr>
              <a:cxnSpLocks noChangeShapeType="1"/>
              <a:stCxn id="259078" idx="6"/>
              <a:endCxn id="259080" idx="1"/>
            </p:cNvCxnSpPr>
            <p:nvPr/>
          </p:nvCxnSpPr>
          <p:spPr bwMode="auto">
            <a:xfrm>
              <a:off x="4209" y="1113"/>
              <a:ext cx="1113" cy="24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6" name="AutoShape 24"/>
            <p:cNvCxnSpPr>
              <a:cxnSpLocks noChangeShapeType="1"/>
              <a:stCxn id="259076" idx="7"/>
              <a:endCxn id="259080" idx="2"/>
            </p:cNvCxnSpPr>
            <p:nvPr/>
          </p:nvCxnSpPr>
          <p:spPr bwMode="auto">
            <a:xfrm flipV="1">
              <a:off x="4640" y="1447"/>
              <a:ext cx="636" cy="1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7" name="AutoShape 25"/>
            <p:cNvCxnSpPr>
              <a:cxnSpLocks noChangeShapeType="1"/>
              <a:stCxn id="259076" idx="5"/>
              <a:endCxn id="259081" idx="1"/>
            </p:cNvCxnSpPr>
            <p:nvPr/>
          </p:nvCxnSpPr>
          <p:spPr bwMode="auto">
            <a:xfrm>
              <a:off x="4640" y="1805"/>
              <a:ext cx="400" cy="2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8" name="AutoShape 26"/>
            <p:cNvCxnSpPr>
              <a:cxnSpLocks noChangeShapeType="1"/>
              <a:stCxn id="259081" idx="0"/>
              <a:endCxn id="259080" idx="3"/>
            </p:cNvCxnSpPr>
            <p:nvPr/>
          </p:nvCxnSpPr>
          <p:spPr bwMode="auto">
            <a:xfrm flipV="1">
              <a:off x="5122" y="1541"/>
              <a:ext cx="200" cy="4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099" name="AutoShape 27"/>
            <p:cNvCxnSpPr>
              <a:cxnSpLocks noChangeShapeType="1"/>
              <a:stCxn id="259079" idx="6"/>
              <a:endCxn id="259081" idx="2"/>
            </p:cNvCxnSpPr>
            <p:nvPr/>
          </p:nvCxnSpPr>
          <p:spPr bwMode="auto">
            <a:xfrm flipV="1">
              <a:off x="4098" y="2147"/>
              <a:ext cx="902" cy="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00" name="AutoShape 28"/>
            <p:cNvCxnSpPr>
              <a:cxnSpLocks noChangeShapeType="1"/>
              <a:stCxn id="259079" idx="7"/>
              <a:endCxn id="259076" idx="3"/>
            </p:cNvCxnSpPr>
            <p:nvPr/>
          </p:nvCxnSpPr>
          <p:spPr bwMode="auto">
            <a:xfrm flipV="1">
              <a:off x="4059" y="1805"/>
              <a:ext cx="417" cy="261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01" name="AutoShape 29"/>
            <p:cNvCxnSpPr>
              <a:cxnSpLocks noChangeShapeType="1"/>
              <a:stCxn id="259077" idx="6"/>
              <a:endCxn id="259076" idx="2"/>
            </p:cNvCxnSpPr>
            <p:nvPr/>
          </p:nvCxnSpPr>
          <p:spPr bwMode="auto">
            <a:xfrm>
              <a:off x="3520" y="1575"/>
              <a:ext cx="916" cy="1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102" name="Text Box 30"/>
            <p:cNvSpPr txBox="1">
              <a:spLocks noChangeArrowheads="1"/>
            </p:cNvSpPr>
            <p:nvPr/>
          </p:nvSpPr>
          <p:spPr bwMode="auto">
            <a:xfrm>
              <a:off x="4286" y="86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Symbol" charset="0"/>
                </a:rPr>
                <a:t>p</a:t>
              </a:r>
              <a:endParaRPr lang="en-US" baseline="-25000">
                <a:solidFill>
                  <a:schemeClr val="tx2"/>
                </a:solidFill>
                <a:latin typeface="Times New Roman" charset="0"/>
              </a:endParaRPr>
            </a:p>
          </p:txBody>
        </p:sp>
      </p:grpSp>
      <p:sp>
        <p:nvSpPr>
          <p:cNvPr id="259103" name="AutoShape 31"/>
          <p:cNvSpPr>
            <a:spLocks noChangeArrowheads="1"/>
          </p:cNvSpPr>
          <p:nvPr/>
        </p:nvSpPr>
        <p:spPr bwMode="auto">
          <a:xfrm>
            <a:off x="6286500" y="3886200"/>
            <a:ext cx="284163" cy="304800"/>
          </a:xfrm>
          <a:prstGeom prst="downArrow">
            <a:avLst>
              <a:gd name="adj1" fmla="val 50000"/>
              <a:gd name="adj2" fmla="val 2681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463040" anchor="ctr"/>
          <a:lstStyle/>
          <a:p>
            <a:r>
              <a:rPr lang="en-US" sz="2000" b="1" i="1">
                <a:solidFill>
                  <a:schemeClr val="tx2"/>
                </a:solidFill>
                <a:latin typeface="Symbol" charset="0"/>
              </a:rPr>
              <a:t>D</a:t>
            </a:r>
            <a:r>
              <a:rPr lang="en-US" sz="2000" b="1" i="1" baseline="-25000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Symbol" charset="0"/>
              </a:rPr>
              <a:t>p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 = 1</a:t>
            </a:r>
          </a:p>
        </p:txBody>
      </p:sp>
      <p:grpSp>
        <p:nvGrpSpPr>
          <p:cNvPr id="259132" name="Group 60"/>
          <p:cNvGrpSpPr>
            <a:grpSpLocks/>
          </p:cNvGrpSpPr>
          <p:nvPr/>
        </p:nvGrpSpPr>
        <p:grpSpPr bwMode="auto">
          <a:xfrm>
            <a:off x="4648200" y="4191000"/>
            <a:ext cx="3559175" cy="2355850"/>
            <a:chOff x="3278" y="2640"/>
            <a:chExt cx="2242" cy="1484"/>
          </a:xfrm>
        </p:grpSpPr>
        <p:sp>
          <p:nvSpPr>
            <p:cNvPr id="259104" name="Oval 32"/>
            <p:cNvSpPr>
              <a:spLocks noChangeAspect="1" noChangeArrowheads="1"/>
            </p:cNvSpPr>
            <p:nvPr/>
          </p:nvSpPr>
          <p:spPr bwMode="auto">
            <a:xfrm rot="21600000">
              <a:off x="4443" y="3378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w</a:t>
              </a:r>
            </a:p>
          </p:txBody>
        </p:sp>
        <p:sp>
          <p:nvSpPr>
            <p:cNvPr id="259105" name="Oval 33"/>
            <p:cNvSpPr>
              <a:spLocks noChangeAspect="1" noChangeArrowheads="1"/>
            </p:cNvSpPr>
            <p:nvPr/>
          </p:nvSpPr>
          <p:spPr bwMode="auto">
            <a:xfrm rot="21600000">
              <a:off x="3278" y="3236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s</a:t>
              </a:r>
            </a:p>
          </p:txBody>
        </p:sp>
        <p:sp>
          <p:nvSpPr>
            <p:cNvPr id="259106" name="Oval 34"/>
            <p:cNvSpPr>
              <a:spLocks noChangeAspect="1" noChangeArrowheads="1"/>
            </p:cNvSpPr>
            <p:nvPr/>
          </p:nvSpPr>
          <p:spPr bwMode="auto">
            <a:xfrm rot="21600000">
              <a:off x="3973" y="277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v</a:t>
              </a:r>
            </a:p>
          </p:txBody>
        </p:sp>
        <p:sp>
          <p:nvSpPr>
            <p:cNvPr id="259107" name="Oval 35"/>
            <p:cNvSpPr>
              <a:spLocks noChangeAspect="1" noChangeArrowheads="1"/>
            </p:cNvSpPr>
            <p:nvPr/>
          </p:nvSpPr>
          <p:spPr bwMode="auto">
            <a:xfrm rot="21600000">
              <a:off x="3862" y="381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u</a:t>
              </a:r>
            </a:p>
          </p:txBody>
        </p:sp>
        <p:sp>
          <p:nvSpPr>
            <p:cNvPr id="259108" name="Oval 36"/>
            <p:cNvSpPr>
              <a:spLocks noChangeAspect="1" noChangeArrowheads="1"/>
            </p:cNvSpPr>
            <p:nvPr/>
          </p:nvSpPr>
          <p:spPr bwMode="auto">
            <a:xfrm rot="21600000">
              <a:off x="5289" y="3108"/>
              <a:ext cx="231" cy="23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t</a:t>
              </a:r>
            </a:p>
          </p:txBody>
        </p:sp>
        <p:sp>
          <p:nvSpPr>
            <p:cNvPr id="259109" name="Oval 37"/>
            <p:cNvSpPr>
              <a:spLocks noChangeAspect="1" noChangeArrowheads="1"/>
            </p:cNvSpPr>
            <p:nvPr/>
          </p:nvSpPr>
          <p:spPr bwMode="auto">
            <a:xfrm rot="21600000">
              <a:off x="5007" y="3808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b="1" i="1">
                  <a:latin typeface="Times New Roman" charset="0"/>
                </a:rPr>
                <a:t>z</a:t>
              </a:r>
            </a:p>
          </p:txBody>
        </p:sp>
        <p:sp>
          <p:nvSpPr>
            <p:cNvPr id="259110" name="Text Box 38"/>
            <p:cNvSpPr txBox="1">
              <a:spLocks noChangeArrowheads="1"/>
            </p:cNvSpPr>
            <p:nvPr/>
          </p:nvSpPr>
          <p:spPr bwMode="auto">
            <a:xfrm>
              <a:off x="3868" y="3222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3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259111" name="Text Box 39"/>
            <p:cNvSpPr txBox="1">
              <a:spLocks noChangeArrowheads="1"/>
            </p:cNvSpPr>
            <p:nvPr/>
          </p:nvSpPr>
          <p:spPr bwMode="auto">
            <a:xfrm>
              <a:off x="4780" y="3495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  <a:sym typeface="Symbol" charset="0"/>
                </a:rPr>
                <a:t>9</a:t>
              </a:r>
            </a:p>
          </p:txBody>
        </p:sp>
        <p:sp>
          <p:nvSpPr>
            <p:cNvPr id="259112" name="Text Box 40"/>
            <p:cNvSpPr txBox="1">
              <a:spLocks noChangeArrowheads="1"/>
            </p:cNvSpPr>
            <p:nvPr/>
          </p:nvSpPr>
          <p:spPr bwMode="auto">
            <a:xfrm>
              <a:off x="4318" y="3048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0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1</a:t>
              </a:r>
            </a:p>
          </p:txBody>
        </p:sp>
        <p:sp>
          <p:nvSpPr>
            <p:cNvPr id="259113" name="Text Box 41"/>
            <p:cNvSpPr txBox="1">
              <a:spLocks noChangeArrowheads="1"/>
            </p:cNvSpPr>
            <p:nvPr/>
          </p:nvSpPr>
          <p:spPr bwMode="auto">
            <a:xfrm>
              <a:off x="4618" y="278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3</a:t>
              </a:r>
            </a:p>
          </p:txBody>
        </p:sp>
        <p:sp>
          <p:nvSpPr>
            <p:cNvPr id="259114" name="Text Box 42"/>
            <p:cNvSpPr txBox="1">
              <a:spLocks noChangeArrowheads="1"/>
            </p:cNvSpPr>
            <p:nvPr/>
          </p:nvSpPr>
          <p:spPr bwMode="auto">
            <a:xfrm>
              <a:off x="4712" y="3130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7</a:t>
              </a:r>
            </a:p>
          </p:txBody>
        </p:sp>
        <p:sp>
          <p:nvSpPr>
            <p:cNvPr id="259115" name="Text Box 43"/>
            <p:cNvSpPr txBox="1">
              <a:spLocks noChangeArrowheads="1"/>
            </p:cNvSpPr>
            <p:nvPr/>
          </p:nvSpPr>
          <p:spPr bwMode="auto">
            <a:xfrm>
              <a:off x="3514" y="2918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6</a:t>
              </a:r>
            </a:p>
          </p:txBody>
        </p:sp>
        <p:sp>
          <p:nvSpPr>
            <p:cNvPr id="259116" name="Text Box 44"/>
            <p:cNvSpPr txBox="1">
              <a:spLocks noChangeArrowheads="1"/>
            </p:cNvSpPr>
            <p:nvPr/>
          </p:nvSpPr>
          <p:spPr bwMode="auto">
            <a:xfrm>
              <a:off x="5212" y="3495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4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5</a:t>
              </a:r>
            </a:p>
          </p:txBody>
        </p:sp>
        <p:sp>
          <p:nvSpPr>
            <p:cNvPr id="259117" name="Text Box 45"/>
            <p:cNvSpPr txBox="1">
              <a:spLocks noChangeArrowheads="1"/>
            </p:cNvSpPr>
            <p:nvPr/>
          </p:nvSpPr>
          <p:spPr bwMode="auto">
            <a:xfrm>
              <a:off x="3950" y="356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1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1</a:t>
              </a:r>
            </a:p>
          </p:txBody>
        </p:sp>
        <p:sp>
          <p:nvSpPr>
            <p:cNvPr id="259118" name="Text Box 46"/>
            <p:cNvSpPr txBox="1">
              <a:spLocks noChangeArrowheads="1"/>
            </p:cNvSpPr>
            <p:nvPr/>
          </p:nvSpPr>
          <p:spPr bwMode="auto">
            <a:xfrm>
              <a:off x="3418" y="361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3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5</a:t>
              </a:r>
            </a:p>
          </p:txBody>
        </p:sp>
        <p:sp>
          <p:nvSpPr>
            <p:cNvPr id="259119" name="Text Box 47"/>
            <p:cNvSpPr txBox="1">
              <a:spLocks noChangeArrowheads="1"/>
            </p:cNvSpPr>
            <p:nvPr/>
          </p:nvSpPr>
          <p:spPr bwMode="auto">
            <a:xfrm>
              <a:off x="4350" y="3893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</a:rPr>
                <a:t>2</a:t>
              </a:r>
              <a:r>
                <a:rPr lang="en-US" sz="180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sz="1800">
                  <a:latin typeface="Times New Roman" charset="0"/>
                </a:rPr>
                <a:t>2</a:t>
              </a:r>
            </a:p>
          </p:txBody>
        </p:sp>
        <p:cxnSp>
          <p:nvCxnSpPr>
            <p:cNvPr id="259120" name="AutoShape 48"/>
            <p:cNvCxnSpPr>
              <a:cxnSpLocks noChangeShapeType="1"/>
              <a:stCxn id="259105" idx="7"/>
              <a:endCxn id="259106" idx="3"/>
            </p:cNvCxnSpPr>
            <p:nvPr/>
          </p:nvCxnSpPr>
          <p:spPr bwMode="auto">
            <a:xfrm flipV="1">
              <a:off x="3475" y="2977"/>
              <a:ext cx="531" cy="2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1" name="AutoShape 49"/>
            <p:cNvCxnSpPr>
              <a:cxnSpLocks noChangeShapeType="1"/>
              <a:stCxn id="259105" idx="5"/>
              <a:endCxn id="259107" idx="1"/>
            </p:cNvCxnSpPr>
            <p:nvPr/>
          </p:nvCxnSpPr>
          <p:spPr bwMode="auto">
            <a:xfrm>
              <a:off x="3475" y="3445"/>
              <a:ext cx="420" cy="39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2" name="AutoShape 50"/>
            <p:cNvCxnSpPr>
              <a:cxnSpLocks noChangeShapeType="1"/>
              <a:stCxn id="259106" idx="5"/>
              <a:endCxn id="259104" idx="1"/>
            </p:cNvCxnSpPr>
            <p:nvPr/>
          </p:nvCxnSpPr>
          <p:spPr bwMode="auto">
            <a:xfrm>
              <a:off x="4170" y="2977"/>
              <a:ext cx="306" cy="428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3" name="AutoShape 51"/>
            <p:cNvCxnSpPr>
              <a:cxnSpLocks noChangeShapeType="1"/>
              <a:stCxn id="259106" idx="6"/>
              <a:endCxn id="259108" idx="1"/>
            </p:cNvCxnSpPr>
            <p:nvPr/>
          </p:nvCxnSpPr>
          <p:spPr bwMode="auto">
            <a:xfrm>
              <a:off x="4209" y="2889"/>
              <a:ext cx="1113" cy="24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4" name="AutoShape 52"/>
            <p:cNvCxnSpPr>
              <a:cxnSpLocks noChangeShapeType="1"/>
              <a:stCxn id="259104" idx="7"/>
              <a:endCxn id="259108" idx="2"/>
            </p:cNvCxnSpPr>
            <p:nvPr/>
          </p:nvCxnSpPr>
          <p:spPr bwMode="auto">
            <a:xfrm flipV="1">
              <a:off x="4640" y="3223"/>
              <a:ext cx="636" cy="1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5" name="AutoShape 53"/>
            <p:cNvCxnSpPr>
              <a:cxnSpLocks noChangeShapeType="1"/>
              <a:stCxn id="259104" idx="5"/>
              <a:endCxn id="259109" idx="1"/>
            </p:cNvCxnSpPr>
            <p:nvPr/>
          </p:nvCxnSpPr>
          <p:spPr bwMode="auto">
            <a:xfrm>
              <a:off x="4640" y="3581"/>
              <a:ext cx="400" cy="25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6" name="AutoShape 54"/>
            <p:cNvCxnSpPr>
              <a:cxnSpLocks noChangeShapeType="1"/>
              <a:stCxn id="259109" idx="0"/>
              <a:endCxn id="259108" idx="3"/>
            </p:cNvCxnSpPr>
            <p:nvPr/>
          </p:nvCxnSpPr>
          <p:spPr bwMode="auto">
            <a:xfrm flipV="1">
              <a:off x="5122" y="3317"/>
              <a:ext cx="200" cy="48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7" name="AutoShape 55"/>
            <p:cNvCxnSpPr>
              <a:cxnSpLocks noChangeShapeType="1"/>
              <a:stCxn id="259107" idx="6"/>
              <a:endCxn id="259109" idx="2"/>
            </p:cNvCxnSpPr>
            <p:nvPr/>
          </p:nvCxnSpPr>
          <p:spPr bwMode="auto">
            <a:xfrm flipV="1">
              <a:off x="4098" y="3923"/>
              <a:ext cx="902" cy="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8" name="AutoShape 56"/>
            <p:cNvCxnSpPr>
              <a:cxnSpLocks noChangeShapeType="1"/>
              <a:stCxn id="259107" idx="7"/>
              <a:endCxn id="259104" idx="3"/>
            </p:cNvCxnSpPr>
            <p:nvPr/>
          </p:nvCxnSpPr>
          <p:spPr bwMode="auto">
            <a:xfrm flipV="1">
              <a:off x="4059" y="3581"/>
              <a:ext cx="417" cy="261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9129" name="AutoShape 57"/>
            <p:cNvCxnSpPr>
              <a:cxnSpLocks noChangeShapeType="1"/>
              <a:stCxn id="259105" idx="6"/>
              <a:endCxn id="259104" idx="2"/>
            </p:cNvCxnSpPr>
            <p:nvPr/>
          </p:nvCxnSpPr>
          <p:spPr bwMode="auto">
            <a:xfrm>
              <a:off x="3520" y="3351"/>
              <a:ext cx="916" cy="1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59130" name="Text Box 58"/>
            <p:cNvSpPr txBox="1">
              <a:spLocks noChangeArrowheads="1"/>
            </p:cNvSpPr>
            <p:nvPr/>
          </p:nvSpPr>
          <p:spPr bwMode="auto">
            <a:xfrm>
              <a:off x="4286" y="264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  <a:latin typeface="Symbol" charset="0"/>
                </a:rPr>
                <a:t>p</a:t>
              </a:r>
              <a:endParaRPr lang="en-US" baseline="-25000">
                <a:solidFill>
                  <a:schemeClr val="tx2"/>
                </a:solidFill>
                <a:latin typeface="Times New Roman" charset="0"/>
              </a:endParaRPr>
            </a:p>
          </p:txBody>
        </p:sp>
      </p:grpSp>
      <p:sp>
        <p:nvSpPr>
          <p:cNvPr id="259133" name="Text Box 61"/>
          <p:cNvSpPr txBox="1">
            <a:spLocks noChangeArrowheads="1"/>
          </p:cNvSpPr>
          <p:nvPr/>
        </p:nvSpPr>
        <p:spPr bwMode="auto">
          <a:xfrm>
            <a:off x="7974013" y="3162300"/>
            <a:ext cx="893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= 7</a:t>
            </a:r>
          </a:p>
        </p:txBody>
      </p:sp>
      <p:sp>
        <p:nvSpPr>
          <p:cNvPr id="259134" name="Text Box 62"/>
          <p:cNvSpPr txBox="1">
            <a:spLocks noChangeArrowheads="1"/>
          </p:cNvSpPr>
          <p:nvPr/>
        </p:nvSpPr>
        <p:spPr bwMode="auto">
          <a:xfrm>
            <a:off x="7894638" y="5981700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  <a:sym typeface="Symbol" charset="0"/>
              </a:rPr>
              <a:t></a:t>
            </a:r>
            <a:r>
              <a:rPr lang="en-US" sz="2000">
                <a:solidFill>
                  <a:schemeClr val="tx2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| 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>=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2015 Goodrich and Tamassia 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Maximum Flow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FD3C-CD47-A742-AE2C-19509EED776D}" type="slidenum">
              <a:rPr lang="en-US"/>
              <a:pPr/>
              <a:t>9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Ford</a:t>
            </a:r>
            <a:r>
              <a:rPr lang="en-US" dirty="0"/>
              <a:t>-</a:t>
            </a:r>
            <a:r>
              <a:rPr lang="en-US" dirty="0" smtClean="0"/>
              <a:t>Fulkerson </a:t>
            </a:r>
            <a:r>
              <a:rPr lang="en-US" dirty="0"/>
              <a:t>Algorithm</a:t>
            </a:r>
          </a:p>
        </p:txBody>
      </p:sp>
      <p:sp>
        <p:nvSpPr>
          <p:cNvPr id="247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276600" cy="4687888"/>
          </a:xfrm>
        </p:spPr>
        <p:txBody>
          <a:bodyPr/>
          <a:lstStyle/>
          <a:p>
            <a:r>
              <a:rPr lang="en-US" sz="2000"/>
              <a:t>Initially, </a:t>
            </a:r>
            <a:r>
              <a:rPr lang="en-US" sz="2000" b="1" i="1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e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Symbol" charset="0"/>
              </a:rPr>
              <a:t>=</a:t>
            </a:r>
            <a:r>
              <a:rPr lang="en-US" sz="2000">
                <a:latin typeface="Times New Roman" charset="0"/>
              </a:rPr>
              <a:t> 0</a:t>
            </a:r>
            <a:r>
              <a:rPr lang="en-US" sz="2000"/>
              <a:t> for each edge </a:t>
            </a:r>
            <a:r>
              <a:rPr lang="en-US" sz="2000" b="1" i="1">
                <a:latin typeface="Times New Roman" charset="0"/>
              </a:rPr>
              <a:t>e</a:t>
            </a:r>
            <a:endParaRPr lang="en-US" sz="2000"/>
          </a:p>
          <a:p>
            <a:r>
              <a:rPr lang="en-US" sz="2000"/>
              <a:t>Repeatedly</a:t>
            </a:r>
          </a:p>
          <a:p>
            <a:pPr lvl="1"/>
            <a:r>
              <a:rPr lang="en-US" sz="1800"/>
              <a:t>Search for an augmenting path </a:t>
            </a:r>
            <a:r>
              <a:rPr lang="en-US" sz="1800" b="1" i="1">
                <a:latin typeface="Symbol" charset="0"/>
              </a:rPr>
              <a:t>p</a:t>
            </a:r>
          </a:p>
          <a:p>
            <a:pPr lvl="1"/>
            <a:r>
              <a:rPr lang="en-US" sz="1800"/>
              <a:t>Augment by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Symbol" charset="0"/>
              </a:rPr>
              <a:t>p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/>
              <a:t> the flow along the edges of </a:t>
            </a:r>
            <a:r>
              <a:rPr lang="en-US" sz="1800" b="1" i="1">
                <a:latin typeface="Symbol" charset="0"/>
              </a:rPr>
              <a:t>p</a:t>
            </a:r>
            <a:endParaRPr lang="en-US" sz="1800"/>
          </a:p>
          <a:p>
            <a:r>
              <a:rPr lang="en-US" sz="2000"/>
              <a:t>A specialization of DFS (or BFS) searches for an augmenting path</a:t>
            </a:r>
          </a:p>
          <a:p>
            <a:pPr lvl="1"/>
            <a:r>
              <a:rPr lang="en-US" sz="1800"/>
              <a:t>An edge </a:t>
            </a:r>
            <a:r>
              <a:rPr lang="en-US" sz="1800" b="1" i="1">
                <a:latin typeface="Times New Roman" charset="0"/>
              </a:rPr>
              <a:t>e</a:t>
            </a:r>
            <a:r>
              <a:rPr lang="en-US" sz="1800"/>
              <a:t> is traversed from 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/>
              <a:t> to</a:t>
            </a:r>
            <a:r>
              <a:rPr lang="en-US" sz="1800" b="1" i="1">
                <a:latin typeface="Times New Roman" charset="0"/>
              </a:rPr>
              <a:t> v</a:t>
            </a:r>
            <a:r>
              <a:rPr lang="en-US" sz="1800"/>
              <a:t> provided </a:t>
            </a:r>
            <a:r>
              <a:rPr lang="en-US" sz="1800" b="1" i="1">
                <a:latin typeface="Symbol" charset="0"/>
              </a:rPr>
              <a:t>D</a:t>
            </a:r>
            <a:r>
              <a:rPr lang="en-US" sz="1800" b="1" i="1" baseline="-25000">
                <a:latin typeface="Times New Roman" charset="0"/>
              </a:rPr>
              <a:t>f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u, v</a:t>
            </a:r>
            <a:r>
              <a:rPr lang="en-US" sz="1800">
                <a:latin typeface="Times New Roman" charset="0"/>
              </a:rPr>
              <a:t>) </a:t>
            </a:r>
            <a:r>
              <a:rPr lang="en-US" sz="1800">
                <a:latin typeface="Symbol" charset="0"/>
              </a:rPr>
              <a:t>&gt;</a:t>
            </a:r>
            <a:r>
              <a:rPr lang="en-US" sz="1800">
                <a:latin typeface="Times New Roman" charset="0"/>
              </a:rPr>
              <a:t> 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676400"/>
            <a:ext cx="4967806" cy="4527908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7751</TotalTime>
  <Words>2179</Words>
  <Application>Microsoft Macintosh PowerPoint</Application>
  <PresentationFormat>On-screen Show (4:3)</PresentationFormat>
  <Paragraphs>539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Tahoma</vt:lpstr>
      <vt:lpstr>Wingdings</vt:lpstr>
      <vt:lpstr>Symbol</vt:lpstr>
      <vt:lpstr>Blueprint</vt:lpstr>
      <vt:lpstr>Microsoft Equation 3.0</vt:lpstr>
      <vt:lpstr>Maximum Flow</vt:lpstr>
      <vt:lpstr>Flow Network</vt:lpstr>
      <vt:lpstr>Flow</vt:lpstr>
      <vt:lpstr>Maximum Flow</vt:lpstr>
      <vt:lpstr>Cut</vt:lpstr>
      <vt:lpstr>Flows and Cuts</vt:lpstr>
      <vt:lpstr>Augmenting Path</vt:lpstr>
      <vt:lpstr>Flow Augmentation</vt:lpstr>
      <vt:lpstr>The Ford-Fulkerson Algorithm</vt:lpstr>
      <vt:lpstr>Max-Flow and Min-Cut</vt:lpstr>
      <vt:lpstr>Example (1)</vt:lpstr>
      <vt:lpstr>Example (2)</vt:lpstr>
      <vt:lpstr>Analysis</vt:lpstr>
      <vt:lpstr>Maximum Bipartite Matching</vt:lpstr>
      <vt:lpstr>Reduction to Max Flow</vt:lpstr>
      <vt:lpstr>Example and Analysis</vt:lpstr>
      <vt:lpstr>Baseball Elimination</vt:lpstr>
      <vt:lpstr>Baseball Elimination Example</vt:lpstr>
      <vt:lpstr>Reduction to Max Flow</vt:lpstr>
      <vt:lpstr>Creating the Graph</vt:lpstr>
      <vt:lpstr>Creating the Graph, Example</vt:lpstr>
      <vt:lpstr>Intuition and Analysis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1641</cp:revision>
  <dcterms:created xsi:type="dcterms:W3CDTF">2002-01-21T02:22:10Z</dcterms:created>
  <dcterms:modified xsi:type="dcterms:W3CDTF">2015-07-27T22:34:40Z</dcterms:modified>
</cp:coreProperties>
</file>